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308" r:id="rId2"/>
    <p:sldId id="288" r:id="rId3"/>
    <p:sldId id="289" r:id="rId4"/>
    <p:sldId id="286" r:id="rId5"/>
    <p:sldId id="282" r:id="rId6"/>
    <p:sldId id="371" r:id="rId7"/>
    <p:sldId id="290" r:id="rId8"/>
    <p:sldId id="292" r:id="rId9"/>
    <p:sldId id="293" r:id="rId10"/>
    <p:sldId id="258" r:id="rId11"/>
    <p:sldId id="294" r:id="rId12"/>
    <p:sldId id="256" r:id="rId13"/>
    <p:sldId id="265" r:id="rId14"/>
    <p:sldId id="296" r:id="rId15"/>
    <p:sldId id="314" r:id="rId16"/>
    <p:sldId id="283" r:id="rId17"/>
    <p:sldId id="271" r:id="rId18"/>
    <p:sldId id="260" r:id="rId19"/>
    <p:sldId id="285" r:id="rId20"/>
    <p:sldId id="295" r:id="rId21"/>
    <p:sldId id="321" r:id="rId22"/>
    <p:sldId id="276" r:id="rId23"/>
    <p:sldId id="270" r:id="rId24"/>
    <p:sldId id="320" r:id="rId25"/>
    <p:sldId id="259" r:id="rId26"/>
    <p:sldId id="298" r:id="rId27"/>
    <p:sldId id="372" r:id="rId28"/>
    <p:sldId id="274" r:id="rId29"/>
    <p:sldId id="284" r:id="rId30"/>
    <p:sldId id="266" r:id="rId31"/>
    <p:sldId id="267" r:id="rId32"/>
    <p:sldId id="287" r:id="rId33"/>
    <p:sldId id="275" r:id="rId34"/>
    <p:sldId id="304" r:id="rId35"/>
    <p:sldId id="297" r:id="rId36"/>
    <p:sldId id="301" r:id="rId37"/>
    <p:sldId id="272" r:id="rId38"/>
    <p:sldId id="373" r:id="rId39"/>
    <p:sldId id="323" r:id="rId40"/>
    <p:sldId id="307" r:id="rId41"/>
    <p:sldId id="268" r:id="rId42"/>
    <p:sldId id="277" r:id="rId43"/>
    <p:sldId id="281" r:id="rId44"/>
    <p:sldId id="279" r:id="rId45"/>
    <p:sldId id="261" r:id="rId46"/>
    <p:sldId id="299" r:id="rId47"/>
    <p:sldId id="2147483646" r:id="rId48"/>
    <p:sldId id="269" r:id="rId49"/>
    <p:sldId id="353" r:id="rId50"/>
    <p:sldId id="273" r:id="rId51"/>
    <p:sldId id="257" r:id="rId52"/>
    <p:sldId id="2147483647" r:id="rId53"/>
    <p:sldId id="300" r:id="rId54"/>
    <p:sldId id="339" r:id="rId55"/>
    <p:sldId id="280" r:id="rId56"/>
    <p:sldId id="264" r:id="rId57"/>
    <p:sldId id="309" r:id="rId58"/>
    <p:sldId id="303" r:id="rId59"/>
    <p:sldId id="345" r:id="rId60"/>
    <p:sldId id="302" r:id="rId61"/>
    <p:sldId id="341" r:id="rId62"/>
    <p:sldId id="263" r:id="rId63"/>
    <p:sldId id="305" r:id="rId64"/>
    <p:sldId id="262" r:id="rId65"/>
    <p:sldId id="346" r:id="rId66"/>
    <p:sldId id="347" r:id="rId67"/>
    <p:sldId id="2147483447" r:id="rId68"/>
    <p:sldId id="291" r:id="rId6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308"/>
            <p14:sldId id="288"/>
            <p14:sldId id="289"/>
            <p14:sldId id="286"/>
            <p14:sldId id="282"/>
            <p14:sldId id="371"/>
            <p14:sldId id="290"/>
            <p14:sldId id="292"/>
          </p14:sldIdLst>
        </p14:section>
        <p14:section name="Ouverture de la séance" id="{2EB02A95-5B55-41FB-8E86-2A90C4C55040}">
          <p14:sldIdLst>
            <p14:sldId id="293"/>
            <p14:sldId id="258"/>
          </p14:sldIdLst>
        </p14:section>
        <p14:section name="Discussion informelle" id="{424B5FE0-E67A-49E0-BAF3-0DF201233B69}">
          <p14:sldIdLst>
            <p14:sldId id="294"/>
            <p14:sldId id="256"/>
            <p14:sldId id="265"/>
          </p14:sldIdLst>
        </p14:section>
        <p14:section name="Contrôle des cahiers" id="{D246771F-C8AA-4F75-BAD7-8024CAB55D79}">
          <p14:sldIdLst/>
        </p14:section>
        <p14:section name="Activation des prérequis" id="{8E8D053C-3AAA-4FF0-9D84-FCA59ECBA887}">
          <p14:sldIdLst>
            <p14:sldId id="296"/>
            <p14:sldId id="314"/>
            <p14:sldId id="283"/>
            <p14:sldId id="271"/>
            <p14:sldId id="260"/>
            <p14:sldId id="285"/>
            <p14:sldId id="295"/>
          </p14:sldIdLst>
        </p14:section>
        <p14:section name="Déclaration de l’objectif" id="{096B6BF6-20D6-43DE-B358-982838B98259}">
          <p14:sldIdLst>
            <p14:sldId id="321"/>
            <p14:sldId id="276"/>
            <p14:sldId id="270"/>
            <p14:sldId id="320"/>
            <p14:sldId id="259"/>
          </p14:sldIdLst>
        </p14:section>
        <p14:section name="Modelage" id="{6D007598-4F88-4283-9E36-970C44D688AD}">
          <p14:sldIdLst>
            <p14:sldId id="298"/>
            <p14:sldId id="372"/>
            <p14:sldId id="274"/>
            <p14:sldId id="284"/>
            <p14:sldId id="266"/>
            <p14:sldId id="267"/>
            <p14:sldId id="287"/>
            <p14:sldId id="275"/>
            <p14:sldId id="304"/>
            <p14:sldId id="297"/>
            <p14:sldId id="301"/>
            <p14:sldId id="272"/>
            <p14:sldId id="373"/>
            <p14:sldId id="323"/>
            <p14:sldId id="307"/>
            <p14:sldId id="268"/>
            <p14:sldId id="277"/>
            <p14:sldId id="281"/>
            <p14:sldId id="279"/>
            <p14:sldId id="261"/>
          </p14:sldIdLst>
        </p14:section>
        <p14:section name="Pratique collective" id="{CF34AB29-930A-422C-8BB3-41EE66488593}">
          <p14:sldIdLst>
            <p14:sldId id="299"/>
            <p14:sldId id="2147483646"/>
            <p14:sldId id="269"/>
            <p14:sldId id="353"/>
            <p14:sldId id="273"/>
            <p14:sldId id="257"/>
            <p14:sldId id="2147483647"/>
          </p14:sldIdLst>
        </p14:section>
        <p14:section name="Pratique en binôme" id="{B5D45BF5-6276-4DCA-B0C6-B46ADF983B36}">
          <p14:sldIdLst>
            <p14:sldId id="300"/>
            <p14:sldId id="339"/>
            <p14:sldId id="280"/>
            <p14:sldId id="264"/>
            <p14:sldId id="309"/>
          </p14:sldIdLst>
        </p14:section>
        <p14:section name="Pratique autonome" id="{89211873-F649-4A72-AB32-DC4F4703E8C4}">
          <p14:sldIdLst>
            <p14:sldId id="303"/>
            <p14:sldId id="345"/>
            <p14:sldId id="302"/>
          </p14:sldIdLst>
        </p14:section>
        <p14:section name="Section sans titre" id="{031A32CF-C046-4D33-9042-B8C46FAB51DD}">
          <p14:sldIdLst>
            <p14:sldId id="341"/>
            <p14:sldId id="263"/>
          </p14:sldIdLst>
        </p14:section>
        <p14:section name="Clôture de la séance" id="{EBCF91DF-0CDC-4636-96C9-6E6A8A771057}">
          <p14:sldIdLst>
            <p14:sldId id="305"/>
            <p14:sldId id="262"/>
            <p14:sldId id="346"/>
            <p14:sldId id="347"/>
            <p14:sldId id="2147483447"/>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HCHOUR YASSINE" initials="YD" lastIdx="2" clrIdx="0">
    <p:extLst>
      <p:ext uri="{19B8F6BF-5375-455C-9EA6-DF929625EA0E}">
        <p15:presenceInfo xmlns:p15="http://schemas.microsoft.com/office/powerpoint/2012/main" userId="S::YASSINE.DAHCHOUR@TAALIM.MA::5813cebf-60d3-4462-ba63-a649e6529b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A72E"/>
    <a:srgbClr val="5ECAF8"/>
    <a:srgbClr val="087FB4"/>
    <a:srgbClr val="89AA0E"/>
    <a:srgbClr val="DDF587"/>
    <a:srgbClr val="91455E"/>
    <a:srgbClr val="C17D93"/>
    <a:srgbClr val="FFE85C"/>
    <a:srgbClr val="F09D74"/>
    <a:srgbClr val="00AD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p:scale>
          <a:sx n="50" d="100"/>
          <a:sy n="50" d="100"/>
        </p:scale>
        <p:origin x="1968" y="758"/>
      </p:cViewPr>
      <p:guideLst/>
    </p:cSldViewPr>
  </p:slideViewPr>
  <p:notesTextViewPr>
    <p:cViewPr>
      <p:scale>
        <a:sx n="1" d="1"/>
        <a:sy n="1" d="1"/>
      </p:scale>
      <p:origin x="0" y="0"/>
    </p:cViewPr>
  </p:notesTextViewPr>
  <p:sorterViewPr>
    <p:cViewPr>
      <p:scale>
        <a:sx n="100" d="100"/>
        <a:sy n="100" d="100"/>
      </p:scale>
      <p:origin x="0" y="-11563"/>
    </p:cViewPr>
  </p:sorterViewPr>
  <p:notesViewPr>
    <p:cSldViewPr snapToGrid="0">
      <p:cViewPr>
        <p:scale>
          <a:sx n="53" d="100"/>
          <a:sy n="53" d="100"/>
        </p:scale>
        <p:origin x="264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A5832-8482-8A13-D616-D4DC4E0008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BE1AF20E-8CB3-9A78-DAA5-452D3E71F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2FC19-8473-42DA-A224-417563F70EEA}" type="datetimeFigureOut">
              <a:rPr lang="fr-FR" smtClean="0"/>
              <a:t>09/05/2026</a:t>
            </a:fld>
            <a:endParaRPr lang="fr-FR"/>
          </a:p>
        </p:txBody>
      </p:sp>
      <p:sp>
        <p:nvSpPr>
          <p:cNvPr id="4" name="Footer Placeholder 3">
            <a:extLst>
              <a:ext uri="{FF2B5EF4-FFF2-40B4-BE49-F238E27FC236}">
                <a16:creationId xmlns:a16="http://schemas.microsoft.com/office/drawing/2014/main" id="{2B9D4D5A-5873-3B93-7107-421D27E9F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49A08A6-BCEB-76AD-D845-2FB6B36FF1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0F93E-B376-4B8D-8801-C9B277E79C77}" type="slidenum">
              <a:rPr lang="fr-FR" smtClean="0"/>
              <a:t>‹N°›</a:t>
            </a:fld>
            <a:endParaRPr lang="fr-FR"/>
          </a:p>
        </p:txBody>
      </p:sp>
    </p:spTree>
    <p:extLst>
      <p:ext uri="{BB962C8B-B14F-4D97-AF65-F5344CB8AC3E}">
        <p14:creationId xmlns:p14="http://schemas.microsoft.com/office/powerpoint/2010/main" val="1702707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09/05/2026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FA4B3F7-B838-4AD4-9179-ECE6A67C82A7}" type="slidenum">
              <a:rPr lang="fr-FR" smtClean="0"/>
              <a:t>11</a:t>
            </a:fld>
            <a:endParaRPr lang="fr-FR" dirty="0"/>
          </a:p>
        </p:txBody>
      </p:sp>
    </p:spTree>
    <p:extLst>
      <p:ext uri="{BB962C8B-B14F-4D97-AF65-F5344CB8AC3E}">
        <p14:creationId xmlns:p14="http://schemas.microsoft.com/office/powerpoint/2010/main" val="3171190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hyperlink" Target="https://drive.google.com/drive/folders/15A4aThGXboZ7RlTminYue4etFTXwyFRM?usp=drive_link" TargetMode="External"/><Relationship Id="rId5" Type="http://schemas.openxmlformats.org/officeDocument/2006/relationships/image" Target="../media/image27.svg"/><Relationship Id="rId4" Type="http://schemas.openxmlformats.org/officeDocument/2006/relationships/image" Target="../media/image26.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 Id="rId4"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0.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Sciences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881250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94968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96629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2405768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719440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9352011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7812407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151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6776009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0063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6"/>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0035682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5611909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993343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4360870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557549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5052684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0191996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077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774736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7372312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981211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0822948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068349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803474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10849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070611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818159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142786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1289260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4337332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735030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67230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949795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139084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576775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Google Shape;160;p18">
            <a:extLst>
              <a:ext uri="{FF2B5EF4-FFF2-40B4-BE49-F238E27FC236}">
                <a16:creationId xmlns:a16="http://schemas.microsoft.com/office/drawing/2014/main" id="{4E8E588C-119A-E68E-6DCF-706A5C64B402}"/>
              </a:ext>
            </a:extLst>
          </p:cNvPr>
          <p:cNvSpPr/>
          <p:nvPr userDrawn="1"/>
        </p:nvSpPr>
        <p:spPr>
          <a:xfrm>
            <a:off x="68213"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709DB1-6F6C-5D25-B149-1A8A3916B79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58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74" r:id="rId8"/>
    <p:sldLayoutId id="2147483675" r:id="rId9"/>
    <p:sldLayoutId id="2147483676" r:id="rId10"/>
    <p:sldLayoutId id="2147483677" r:id="rId11"/>
    <p:sldLayoutId id="2147483678" r:id="rId12"/>
    <p:sldLayoutId id="2147483698" r:id="rId13"/>
    <p:sldLayoutId id="2147483680" r:id="rId14"/>
    <p:sldLayoutId id="2147483681" r:id="rId15"/>
    <p:sldLayoutId id="2147483684" r:id="rId16"/>
    <p:sldLayoutId id="2147483685" r:id="rId17"/>
    <p:sldLayoutId id="2147483686" r:id="rId18"/>
    <p:sldLayoutId id="2147483703" r:id="rId19"/>
    <p:sldLayoutId id="2147483687" r:id="rId20"/>
    <p:sldLayoutId id="2147483688" r:id="rId21"/>
    <p:sldLayoutId id="2147483689" r:id="rId22"/>
    <p:sldLayoutId id="2147483699" r:id="rId23"/>
    <p:sldLayoutId id="2147483690" r:id="rId24"/>
    <p:sldLayoutId id="2147483704" r:id="rId25"/>
    <p:sldLayoutId id="2147483705" r:id="rId26"/>
    <p:sldLayoutId id="2147483691" r:id="rId27"/>
    <p:sldLayoutId id="2147483692" r:id="rId28"/>
    <p:sldLayoutId id="2147483693" r:id="rId29"/>
    <p:sldLayoutId id="2147483694" r:id="rId30"/>
    <p:sldLayoutId id="2147483695" r:id="rId31"/>
    <p:sldLayoutId id="2147483696" r:id="rId32"/>
    <p:sldLayoutId id="2147483697" r:id="rId33"/>
    <p:sldLayoutId id="2147483702" r:id="rId34"/>
    <p:sldLayoutId id="2147483700" r:id="rId35"/>
    <p:sldLayoutId id="2147483701" r:id="rId36"/>
    <p:sldLayoutId id="2147483682" r:id="rId37"/>
    <p:sldLayoutId id="2147483683" r:id="rId38"/>
    <p:sldLayoutId id="2147483653" r:id="rId39"/>
    <p:sldLayoutId id="2147483654" r:id="rId40"/>
    <p:sldLayoutId id="2147483655" r:id="rId41"/>
    <p:sldLayoutId id="2147483656" r:id="rId42"/>
    <p:sldLayoutId id="2147483657" r:id="rId43"/>
    <p:sldLayoutId id="2147483658" r:id="rId44"/>
    <p:sldLayoutId id="2147483659" r:id="rId45"/>
    <p:sldLayoutId id="2147483706" r:id="rId46"/>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drive/folders/1EL5AcbXKLcZcptBw8zodh5LsuwwjlMQY?usp=drive_lin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microsoft.com/office/2007/relationships/hdphoto" Target="../media/hdphoto10.wdp"/><Relationship Id="rId7" Type="http://schemas.microsoft.com/office/2007/relationships/hdphoto" Target="../media/hdphoto3.wdp"/><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microsoft.com/office/2007/relationships/hdphoto" Target="../media/hdphoto10.wdp"/></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image" Target="../media/image57.jpeg"/><Relationship Id="rId4" Type="http://schemas.openxmlformats.org/officeDocument/2006/relationships/image" Target="../media/image56.jpeg"/></Relationships>
</file>

<file path=ppt/slides/_rels/slide2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 Id="rId4" Type="http://schemas.openxmlformats.org/officeDocument/2006/relationships/image" Target="../media/image60.jpe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4.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63.gif"/><Relationship Id="rId5" Type="http://schemas.openxmlformats.org/officeDocument/2006/relationships/image" Target="../media/image62.gif"/><Relationship Id="rId4" Type="http://schemas.openxmlformats.org/officeDocument/2006/relationships/image" Target="../media/image60.jpeg"/></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8.png"/><Relationship Id="rId1" Type="http://schemas.openxmlformats.org/officeDocument/2006/relationships/slideLayout" Target="../slideLayouts/slideLayout4.xml"/><Relationship Id="rId4" Type="http://schemas.microsoft.com/office/2007/relationships/hdphoto" Target="../media/hdphoto3.wdp"/></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67.png"/><Relationship Id="rId1" Type="http://schemas.openxmlformats.org/officeDocument/2006/relationships/slideLayout" Target="../slideLayouts/slideLayout29.xml"/><Relationship Id="rId5" Type="http://schemas.microsoft.com/office/2007/relationships/hdphoto" Target="../media/hdphoto14.wdp"/><Relationship Id="rId4" Type="http://schemas.openxmlformats.org/officeDocument/2006/relationships/image" Target="../media/image68.png"/></Relationships>
</file>

<file path=ppt/slides/_rels/slide5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4.wdp"/><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68.png"/><Relationship Id="rId5" Type="http://schemas.microsoft.com/office/2007/relationships/hdphoto" Target="../media/hdphoto13.wdp"/><Relationship Id="rId4" Type="http://schemas.openxmlformats.org/officeDocument/2006/relationships/image" Target="../media/image67.png"/></Relationships>
</file>

<file path=ppt/slides/_rels/slide57.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4.wdp"/><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68.png"/><Relationship Id="rId5" Type="http://schemas.microsoft.com/office/2007/relationships/hdphoto" Target="../media/hdphoto13.wdp"/><Relationship Id="rId4"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9.xml.rels><?xml version="1.0" encoding="UTF-8" standalone="yes"?>
<Relationships xmlns="http://schemas.openxmlformats.org/package/2006/relationships"><Relationship Id="rId3" Type="http://schemas.microsoft.com/office/2007/relationships/hdphoto" Target="../media/hdphoto16.wdp"/><Relationship Id="rId7" Type="http://schemas.microsoft.com/office/2007/relationships/hdphoto" Target="../media/hdphoto17.wdp"/><Relationship Id="rId2" Type="http://schemas.openxmlformats.org/officeDocument/2006/relationships/image" Target="../media/image70.png"/><Relationship Id="rId1" Type="http://schemas.openxmlformats.org/officeDocument/2006/relationships/slideLayout" Target="../slideLayouts/slideLayout32.xml"/><Relationship Id="rId6" Type="http://schemas.openxmlformats.org/officeDocument/2006/relationships/image" Target="../media/image71.png"/><Relationship Id="rId5" Type="http://schemas.openxmlformats.org/officeDocument/2006/relationships/image" Target="../media/image18.jpeg"/><Relationship Id="rId4" Type="http://schemas.openxmlformats.org/officeDocument/2006/relationships/image" Target="../media/image17.jpeg"/></Relationships>
</file>

<file path=ppt/slides/_rels/slide6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7.wdp"/><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71.png"/><Relationship Id="rId5" Type="http://schemas.microsoft.com/office/2007/relationships/hdphoto" Target="../media/hdphoto16.wdp"/><Relationship Id="rId4" Type="http://schemas.openxmlformats.org/officeDocument/2006/relationships/image" Target="../media/image70.png"/></Relationships>
</file>

<file path=ppt/slides/_rels/slide62.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7.wdp"/><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71.png"/><Relationship Id="rId5" Type="http://schemas.microsoft.com/office/2007/relationships/hdphoto" Target="../media/hdphoto16.wdp"/><Relationship Id="rId4" Type="http://schemas.openxmlformats.org/officeDocument/2006/relationships/image" Target="../media/image7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4.xml.rels><?xml version="1.0" encoding="UTF-8" standalone="yes"?>
<Relationships xmlns="http://schemas.openxmlformats.org/package/2006/relationships"><Relationship Id="rId3" Type="http://schemas.openxmlformats.org/officeDocument/2006/relationships/hyperlink" Target="https://pixabay.com/fr/question-point-d-interrogation-1015308/" TargetMode="External"/><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pn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p:txBody>
          <a:bodyPr/>
          <a:lstStyle/>
          <a:p>
            <a:r>
              <a:rPr lang="fr-FR" noProof="0" dirty="0"/>
              <a:t>5</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1965171" y="4562031"/>
            <a:ext cx="4982475" cy="544989"/>
          </a:xfrm>
        </p:spPr>
        <p:txBody>
          <a:bodyPr>
            <a:noAutofit/>
          </a:bodyPr>
          <a:lstStyle/>
          <a:p>
            <a:pPr algn="ctr">
              <a:lnSpc>
                <a:spcPct val="100000"/>
              </a:lnSpc>
            </a:pPr>
            <a:r>
              <a:rPr lang="fr-FR" noProof="0" dirty="0">
                <a:solidFill>
                  <a:schemeClr val="bg1"/>
                </a:solidFill>
              </a:rPr>
              <a:t>Les interactions entre les géosphères de la Terre.</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525217" y="4591216"/>
            <a:ext cx="1288409" cy="521999"/>
          </a:xfrm>
        </p:spPr>
        <p:txBody>
          <a:bodyPr/>
          <a:lstStyle/>
          <a:p>
            <a:r>
              <a:rPr lang="fr-FR" noProof="0" dirty="0"/>
              <a:t>Chapitre 2</a:t>
            </a:r>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606497" y="5328959"/>
            <a:ext cx="1288409" cy="521999"/>
          </a:xfrm>
        </p:spPr>
        <p:txBody>
          <a:bodyPr/>
          <a:lstStyle/>
          <a:p>
            <a:r>
              <a:rPr lang="fr-FR" noProof="0" dirty="0"/>
              <a:t>Tâche 1</a:t>
            </a:r>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096329" y="5286181"/>
            <a:ext cx="4843667" cy="521999"/>
          </a:xfrm>
        </p:spPr>
        <p:txBody>
          <a:bodyPr>
            <a:noAutofit/>
          </a:bodyPr>
          <a:lstStyle/>
          <a:p>
            <a:pPr algn="just"/>
            <a:r>
              <a:rPr lang="fr-FR" sz="1600" dirty="0"/>
              <a:t>Expliquer l’effet des facteurs géographiques sur les variations du climat.</a:t>
            </a:r>
            <a:endParaRPr lang="fr-FR" sz="1600" noProof="0" dirty="0"/>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8400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2397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19CD6513-2CAD-DBD8-8224-44F112F644C4}"/>
              </a:ext>
            </a:extLst>
          </p:cNvPr>
          <p:cNvSpPr>
            <a:spLocks noGrp="1"/>
          </p:cNvSpPr>
          <p:nvPr>
            <p:ph type="pic" sz="quarter" idx="12"/>
          </p:nvPr>
        </p:nvSpPr>
        <p:spPr/>
        <p:txBody>
          <a:bodyPr/>
          <a:lstStyle/>
          <a:p>
            <a:endParaRPr lang="fr-FR" noProof="0" dirty="0"/>
          </a:p>
        </p:txBody>
      </p:sp>
      <p:pic>
        <p:nvPicPr>
          <p:cNvPr id="12" name="Picture Placeholder 11" descr="A cartoon of kids studying&#10;&#10;AI-generated content may be incorrect.">
            <a:extLst>
              <a:ext uri="{FF2B5EF4-FFF2-40B4-BE49-F238E27FC236}">
                <a16:creationId xmlns:a16="http://schemas.microsoft.com/office/drawing/2014/main" id="{C26EBEDD-C088-BFE1-2C78-1E6364CEC42E}"/>
              </a:ext>
            </a:extLst>
          </p:cNvPr>
          <p:cNvPicPr>
            <a:picLocks noChangeAspect="1"/>
          </p:cNvPicPr>
          <p:nvPr/>
        </p:nvPicPr>
        <p:blipFill>
          <a:blip r:embed="rId2">
            <a:extLst>
              <a:ext uri="{28A0092B-C50C-407E-A947-70E740481C1C}">
                <a14:useLocalDpi xmlns:a14="http://schemas.microsoft.com/office/drawing/2010/main" val="0"/>
              </a:ext>
            </a:extLst>
          </a:blip>
          <a:srcRect l="3935" r="3935"/>
          <a:stretch>
            <a:fillRect/>
          </a:stretch>
        </p:blipFill>
        <p:spPr>
          <a:xfrm>
            <a:off x="6759874" y="2383527"/>
            <a:ext cx="1134000" cy="1587600"/>
          </a:xfrm>
          <a:prstGeom prst="rect">
            <a:avLst/>
          </a:prstGeom>
        </p:spPr>
      </p:pic>
      <p:sp>
        <p:nvSpPr>
          <p:cNvPr id="5" name="Espace réservé pour une image  4">
            <a:extLst>
              <a:ext uri="{FF2B5EF4-FFF2-40B4-BE49-F238E27FC236}">
                <a16:creationId xmlns:a16="http://schemas.microsoft.com/office/drawing/2014/main" id="{D5F5E2A4-C739-DB34-1009-1539A7583B8B}"/>
              </a:ext>
            </a:extLst>
          </p:cNvPr>
          <p:cNvSpPr>
            <a:spLocks noGrp="1"/>
          </p:cNvSpPr>
          <p:nvPr>
            <p:ph type="pic" sz="quarter" idx="10"/>
          </p:nvPr>
        </p:nvSpPr>
        <p:spPr/>
        <p:txBody>
          <a:bodyPr/>
          <a:lstStyle/>
          <a:p>
            <a:endParaRPr lang="fr-FR" noProof="0" dirty="0"/>
          </a:p>
        </p:txBody>
      </p:sp>
      <p:pic>
        <p:nvPicPr>
          <p:cNvPr id="6" name="Picture Placeholder 9" descr="A cartoon of a person working on a plant&#10;&#10;AI-generated content may be incorrect.">
            <a:extLst>
              <a:ext uri="{FF2B5EF4-FFF2-40B4-BE49-F238E27FC236}">
                <a16:creationId xmlns:a16="http://schemas.microsoft.com/office/drawing/2014/main" id="{4AD6A894-977A-5AB6-270A-61E73FD9B5C8}"/>
              </a:ext>
            </a:extLst>
          </p:cNvPr>
          <p:cNvPicPr>
            <a:picLocks noChangeAspect="1"/>
          </p:cNvPicPr>
          <p:nvPr/>
        </p:nvPicPr>
        <p:blipFill>
          <a:blip r:embed="rId3" cstate="hqprint">
            <a:extLst>
              <a:ext uri="{28A0092B-C50C-407E-A947-70E740481C1C}">
                <a14:useLocalDpi xmlns:a14="http://schemas.microsoft.com/office/drawing/2010/main" val="0"/>
              </a:ext>
            </a:extLst>
          </a:blip>
          <a:srcRect l="162" r="162"/>
          <a:stretch>
            <a:fillRect/>
          </a:stretch>
        </p:blipFill>
        <p:spPr>
          <a:xfrm>
            <a:off x="1773800" y="2310040"/>
            <a:ext cx="1976400" cy="1108800"/>
          </a:xfrm>
          <a:prstGeom prst="rect">
            <a:avLst/>
          </a:prstGeom>
        </p:spPr>
      </p:pic>
    </p:spTree>
    <p:extLst>
      <p:ext uri="{BB962C8B-B14F-4D97-AF65-F5344CB8AC3E}">
        <p14:creationId xmlns:p14="http://schemas.microsoft.com/office/powerpoint/2010/main" val="27691808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F99D4E-CFBE-2D23-5CD6-339C2E02014F}"/>
            </a:ext>
          </a:extLst>
        </p:cNvPr>
        <p:cNvGrpSpPr/>
        <p:nvPr/>
      </p:nvGrpSpPr>
      <p:grpSpPr>
        <a:xfrm>
          <a:off x="0" y="0"/>
          <a:ext cx="0" cy="0"/>
          <a:chOff x="0" y="0"/>
          <a:chExt cx="0" cy="0"/>
        </a:xfrm>
      </p:grpSpPr>
      <p:sp>
        <p:nvSpPr>
          <p:cNvPr id="25" name="Rectangle: Rounded Corners 11">
            <a:extLst>
              <a:ext uri="{FF2B5EF4-FFF2-40B4-BE49-F238E27FC236}">
                <a16:creationId xmlns:a16="http://schemas.microsoft.com/office/drawing/2014/main" id="{A41B2A62-46E3-1035-A952-F07A96045885}"/>
              </a:ext>
            </a:extLst>
          </p:cNvPr>
          <p:cNvSpPr/>
          <p:nvPr/>
        </p:nvSpPr>
        <p:spPr>
          <a:xfrm>
            <a:off x="852116" y="3814735"/>
            <a:ext cx="10440000" cy="824219"/>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4" name="Rectangle 33">
            <a:extLst>
              <a:ext uri="{FF2B5EF4-FFF2-40B4-BE49-F238E27FC236}">
                <a16:creationId xmlns:a16="http://schemas.microsoft.com/office/drawing/2014/main" id="{F7690293-B3DB-0871-8047-7B62D1BF3CFA}"/>
              </a:ext>
            </a:extLst>
          </p:cNvPr>
          <p:cNvSpPr/>
          <p:nvPr/>
        </p:nvSpPr>
        <p:spPr>
          <a:xfrm>
            <a:off x="852116" y="2575725"/>
            <a:ext cx="10439999" cy="477075"/>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3 : Système climatique</a:t>
            </a:r>
          </a:p>
        </p:txBody>
      </p:sp>
      <p:sp>
        <p:nvSpPr>
          <p:cNvPr id="37" name="ZoneTexte 36">
            <a:extLst>
              <a:ext uri="{FF2B5EF4-FFF2-40B4-BE49-F238E27FC236}">
                <a16:creationId xmlns:a16="http://schemas.microsoft.com/office/drawing/2014/main" id="{5CD6152A-590F-C446-714E-118DEC622809}"/>
              </a:ext>
            </a:extLst>
          </p:cNvPr>
          <p:cNvSpPr txBox="1"/>
          <p:nvPr/>
        </p:nvSpPr>
        <p:spPr>
          <a:xfrm>
            <a:off x="897837" y="1493267"/>
            <a:ext cx="10396326" cy="320523"/>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Chapitre 2 :  Les interactions entre les géosphères de la Terre.</a:t>
            </a:r>
          </a:p>
        </p:txBody>
      </p:sp>
      <p:grpSp>
        <p:nvGrpSpPr>
          <p:cNvPr id="2" name="Groupe 1">
            <a:extLst>
              <a:ext uri="{FF2B5EF4-FFF2-40B4-BE49-F238E27FC236}">
                <a16:creationId xmlns:a16="http://schemas.microsoft.com/office/drawing/2014/main" id="{DDE357E3-030A-9793-DF92-5776AF213FA1}"/>
              </a:ext>
            </a:extLst>
          </p:cNvPr>
          <p:cNvGrpSpPr/>
          <p:nvPr/>
        </p:nvGrpSpPr>
        <p:grpSpPr>
          <a:xfrm>
            <a:off x="933402" y="3876790"/>
            <a:ext cx="10265100" cy="702112"/>
            <a:chOff x="963450" y="3092649"/>
            <a:chExt cx="10265100" cy="828000"/>
          </a:xfrm>
          <a:solidFill>
            <a:schemeClr val="accent6"/>
          </a:solidFill>
        </p:grpSpPr>
        <p:sp>
          <p:nvSpPr>
            <p:cNvPr id="3" name="Google Shape;292;p29">
              <a:extLst>
                <a:ext uri="{FF2B5EF4-FFF2-40B4-BE49-F238E27FC236}">
                  <a16:creationId xmlns:a16="http://schemas.microsoft.com/office/drawing/2014/main" id="{3F928ED7-08A9-2BCE-16D8-135A1FC05425}"/>
                </a:ext>
              </a:extLst>
            </p:cNvPr>
            <p:cNvSpPr/>
            <p:nvPr/>
          </p:nvSpPr>
          <p:spPr>
            <a:xfrm>
              <a:off x="2428129" y="3092649"/>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endParaRPr lang="fr-FR" b="1" dirty="0">
                <a:latin typeface="Arial"/>
              </a:endParaRPr>
            </a:p>
          </p:txBody>
        </p:sp>
        <p:sp>
          <p:nvSpPr>
            <p:cNvPr id="4" name="Google Shape;293;p29">
              <a:extLst>
                <a:ext uri="{FF2B5EF4-FFF2-40B4-BE49-F238E27FC236}">
                  <a16:creationId xmlns:a16="http://schemas.microsoft.com/office/drawing/2014/main" id="{96F485FC-4FCF-A4EB-EA0B-B2704CC65B7D}"/>
                </a:ext>
              </a:extLst>
            </p:cNvPr>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r>
                <a:rPr lang="fr-FR" b="1" dirty="0">
                  <a:latin typeface="Arial"/>
                </a:rPr>
                <a:t>Tâche 1</a:t>
              </a:r>
            </a:p>
          </p:txBody>
        </p:sp>
      </p:grpSp>
      <p:sp>
        <p:nvSpPr>
          <p:cNvPr id="5" name="ZoneTexte 4">
            <a:extLst>
              <a:ext uri="{FF2B5EF4-FFF2-40B4-BE49-F238E27FC236}">
                <a16:creationId xmlns:a16="http://schemas.microsoft.com/office/drawing/2014/main" id="{02D1536C-2FD8-9A18-73E5-3452004D5A00}"/>
              </a:ext>
            </a:extLst>
          </p:cNvPr>
          <p:cNvSpPr txBox="1"/>
          <p:nvPr/>
        </p:nvSpPr>
        <p:spPr>
          <a:xfrm>
            <a:off x="2532436" y="4042177"/>
            <a:ext cx="8674302" cy="369332"/>
          </a:xfrm>
          <a:prstGeom prst="rect">
            <a:avLst/>
          </a:prstGeom>
          <a:noFill/>
        </p:spPr>
        <p:txBody>
          <a:bodyPr wrap="square">
            <a:spAutoFit/>
          </a:bodyPr>
          <a:lstStyle/>
          <a:p>
            <a:r>
              <a:rPr lang="fr-FR" b="1" kern="0" noProof="0" dirty="0"/>
              <a:t>Expliquer l’effet des facteurs géographiques sur les variations du climat.</a:t>
            </a:r>
          </a:p>
        </p:txBody>
      </p:sp>
    </p:spTree>
    <p:extLst>
      <p:ext uri="{BB962C8B-B14F-4D97-AF65-F5344CB8AC3E}">
        <p14:creationId xmlns:p14="http://schemas.microsoft.com/office/powerpoint/2010/main" val="4966632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p:nvSpPr>
        <p:spPr>
          <a:xfrm>
            <a:off x="2208304" y="986119"/>
            <a:ext cx="9726520" cy="102402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p:nvSpPr>
        <p:spPr>
          <a:xfrm>
            <a:off x="383125" y="1013013"/>
            <a:ext cx="1606147" cy="977152"/>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p:nvSpPr>
        <p:spPr>
          <a:xfrm>
            <a:off x="2235200" y="3104542"/>
            <a:ext cx="9699625" cy="2334637"/>
          </a:xfrm>
          <a:custGeom>
            <a:avLst>
              <a:gd name="f0" fmla="val 22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104543"/>
            <a:ext cx="1606147" cy="2217104"/>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p:nvSpPr>
        <p:spPr>
          <a:xfrm>
            <a:off x="2274215" y="5544138"/>
            <a:ext cx="9670770" cy="122623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p:nvSpPr>
        <p:spPr>
          <a:xfrm>
            <a:off x="412308" y="5565093"/>
            <a:ext cx="1606147" cy="1226232"/>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p:nvSpPr>
        <p:spPr>
          <a:xfrm>
            <a:off x="2208303" y="2058069"/>
            <a:ext cx="9726521" cy="94676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dirty="0"/>
              <a:t>Facteur géographique </a:t>
            </a:r>
          </a:p>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kern="0" dirty="0">
                <a:latin typeface="Calibri" panose="020F0502020204030204" pitchFamily="34" charset="0"/>
                <a:cs typeface="Calibri" panose="020F0502020204030204" pitchFamily="34" charset="0"/>
                <a:sym typeface="Arial"/>
              </a:rPr>
              <a:t>Latitude </a:t>
            </a:r>
          </a:p>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kern="0" noProof="0" dirty="0">
                <a:latin typeface="Calibri" panose="020F0502020204030204" pitchFamily="34" charset="0"/>
                <a:cs typeface="Calibri" panose="020F0502020204030204" pitchFamily="34" charset="0"/>
                <a:sym typeface="Arial"/>
              </a:rPr>
              <a:t>Altitude 	</a:t>
            </a:r>
          </a:p>
          <a:p>
            <a:pPr defTabSz="1219140">
              <a:buClr>
                <a:srgbClr val="000000"/>
              </a:buClr>
              <a:buSzPts val="1200"/>
              <a:buFont typeface="Arial"/>
              <a:buChar char="•"/>
              <a:defRPr sz="1800" b="0" i="0" u="none" strike="noStrike" kern="0" cap="none" spc="0" baseline="0">
                <a:solidFill>
                  <a:srgbClr val="000000"/>
                </a:solidFill>
                <a:uFillTx/>
              </a:defRPr>
            </a:pPr>
            <a:r>
              <a:rPr lang="fr-FR" kern="0" dirty="0">
                <a:latin typeface="Calibri" panose="020F0502020204030204" pitchFamily="34" charset="0"/>
                <a:cs typeface="Calibri" panose="020F0502020204030204" pitchFamily="34" charset="0"/>
                <a:sym typeface="Arial"/>
              </a:rPr>
              <a:t>Climat (méditerranéen, désertique, continental, semi aride)</a:t>
            </a:r>
          </a:p>
          <a:p>
            <a:pPr marL="85725" indent="-85725" defTabSz="1219140">
              <a:buClr>
                <a:srgbClr val="000000"/>
              </a:buClr>
              <a:buSzPts val="1200"/>
              <a:buFont typeface="Arial"/>
              <a:buChar char="•"/>
              <a:defRPr sz="1800" b="0" i="0" u="none" strike="noStrike" kern="0" cap="none" spc="0" baseline="0">
                <a:solidFill>
                  <a:srgbClr val="000000"/>
                </a:solidFill>
                <a:uFillTx/>
              </a:defRPr>
            </a:pPr>
            <a:r>
              <a:rPr lang="fr-FR" kern="0" dirty="0">
                <a:latin typeface="Calibri" panose="020F0502020204030204" pitchFamily="34" charset="0"/>
                <a:cs typeface="Calibri" panose="020F0502020204030204" pitchFamily="34" charset="0"/>
                <a:sym typeface="Arial"/>
              </a:rPr>
              <a:t>Zone climatique (polaire, équatoriale, tempérée)  </a:t>
            </a:r>
            <a:endParaRPr lang="fr-FR" kern="0" noProof="0" dirty="0">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p:nvSpPr>
        <p:spPr>
          <a:xfrm>
            <a:off x="412636" y="2133600"/>
            <a:ext cx="1606147" cy="842681"/>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263271" y="1228165"/>
            <a:ext cx="9463104" cy="525106"/>
          </a:xfrm>
          <a:prstGeom prst="rect">
            <a:avLst/>
          </a:prstGeom>
        </p:spPr>
        <p:txBody>
          <a:bodyPr tIns="0" bIns="0"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000" noProof="0" dirty="0"/>
              <a:t>La tâche à réussir pendant la séance :</a:t>
            </a:r>
          </a:p>
          <a:p>
            <a:pPr marL="285750" indent="-285750">
              <a:lnSpc>
                <a:spcPct val="100000"/>
              </a:lnSpc>
              <a:buFont typeface="Arial" panose="020B0604020202020204" pitchFamily="34" charset="0"/>
              <a:buChar char="•"/>
            </a:pPr>
            <a:r>
              <a:rPr lang="fr-FR" sz="2000" b="1" noProof="0" dirty="0"/>
              <a:t>Expliquer l’effet des facteurs géographiques sur les variations du climat.</a:t>
            </a:r>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294218" y="3108792"/>
            <a:ext cx="9571892" cy="232086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pPr>
            <a:r>
              <a:rPr lang="fr-FR" sz="1700" b="1" noProof="0" dirty="0"/>
              <a:t>Les stratégies enseignées pendant le modelage et pratiques pendant la séance sont :</a:t>
            </a:r>
          </a:p>
          <a:p>
            <a:pPr marL="285750" indent="-285750">
              <a:lnSpc>
                <a:spcPct val="100000"/>
              </a:lnSpc>
              <a:spcBef>
                <a:spcPts val="0"/>
              </a:spcBef>
              <a:buFont typeface="Arial" panose="020B0604020202020204" pitchFamily="34" charset="0"/>
              <a:buChar char="•"/>
            </a:pPr>
            <a:r>
              <a:rPr lang="fr-FR" sz="1700" dirty="0"/>
              <a:t>Complétion d’un schéma (carte ) </a:t>
            </a:r>
            <a:endParaRPr lang="fr-FR" sz="1700" noProof="0" dirty="0"/>
          </a:p>
          <a:p>
            <a:pPr marL="285750" indent="-285750">
              <a:lnSpc>
                <a:spcPct val="100000"/>
              </a:lnSpc>
              <a:spcBef>
                <a:spcPts val="0"/>
              </a:spcBef>
              <a:buFont typeface="Arial" panose="020B0604020202020204" pitchFamily="34" charset="0"/>
              <a:buChar char="•"/>
            </a:pPr>
            <a:r>
              <a:rPr lang="fr-FR" sz="1700" dirty="0"/>
              <a:t>Détermination du climat d’une région</a:t>
            </a:r>
            <a:r>
              <a:rPr lang="fr-FR" sz="1700" noProof="0" dirty="0"/>
              <a:t>.</a:t>
            </a:r>
          </a:p>
          <a:p>
            <a:pPr marL="285750" indent="-285750">
              <a:lnSpc>
                <a:spcPct val="100000"/>
              </a:lnSpc>
              <a:spcBef>
                <a:spcPts val="0"/>
              </a:spcBef>
              <a:buFont typeface="Arial" panose="020B0604020202020204" pitchFamily="34" charset="0"/>
              <a:buChar char="•"/>
            </a:pPr>
            <a:r>
              <a:rPr lang="fr-FR" sz="1700" dirty="0"/>
              <a:t>Explication de l’influence du facteur étudié sur le climat</a:t>
            </a:r>
            <a:r>
              <a:rPr lang="fr-FR" sz="1700" noProof="0" dirty="0"/>
              <a:t>.</a:t>
            </a:r>
          </a:p>
          <a:p>
            <a:pPr marL="285750" indent="-285750">
              <a:lnSpc>
                <a:spcPct val="100000"/>
              </a:lnSpc>
              <a:spcBef>
                <a:spcPts val="0"/>
              </a:spcBef>
              <a:buFont typeface="Arial" panose="020B0604020202020204" pitchFamily="34" charset="0"/>
              <a:buChar char="•"/>
            </a:pPr>
            <a:r>
              <a:rPr lang="fr-FR" sz="1700" b="1" noProof="0" dirty="0"/>
              <a:t>Les outils</a:t>
            </a:r>
            <a:r>
              <a:rPr lang="fr-FR" sz="1700" b="1" dirty="0"/>
              <a:t>:</a:t>
            </a:r>
            <a:r>
              <a:rPr lang="fr-FR" sz="1700" b="1" noProof="0" dirty="0"/>
              <a:t> </a:t>
            </a:r>
          </a:p>
          <a:p>
            <a:pPr marL="285750" indent="-285750">
              <a:lnSpc>
                <a:spcPct val="100000"/>
              </a:lnSpc>
              <a:spcBef>
                <a:spcPts val="0"/>
              </a:spcBef>
              <a:buFont typeface="Arial" panose="020B0604020202020204" pitchFamily="34" charset="0"/>
              <a:buChar char="•"/>
            </a:pPr>
            <a:r>
              <a:rPr lang="fr-FR" sz="1700" dirty="0"/>
              <a:t>Une carte climatique</a:t>
            </a:r>
            <a:r>
              <a:rPr lang="fr-FR" sz="1700" noProof="0" dirty="0"/>
              <a:t>.</a:t>
            </a:r>
          </a:p>
          <a:p>
            <a:pPr marL="285750" indent="-285750">
              <a:lnSpc>
                <a:spcPct val="100000"/>
              </a:lnSpc>
              <a:spcBef>
                <a:spcPts val="0"/>
              </a:spcBef>
              <a:buFont typeface="Arial" panose="020B0604020202020204" pitchFamily="34" charset="0"/>
              <a:buChar char="•"/>
            </a:pPr>
            <a:r>
              <a:rPr lang="fr-FR" sz="1700" noProof="0" dirty="0"/>
              <a:t>Carte lexicale.</a:t>
            </a:r>
          </a:p>
          <a:p>
            <a:pPr marL="285750" indent="-285750">
              <a:lnSpc>
                <a:spcPct val="100000"/>
              </a:lnSpc>
              <a:spcBef>
                <a:spcPts val="0"/>
              </a:spcBef>
              <a:buFont typeface="Arial" panose="020B0604020202020204" pitchFamily="34" charset="0"/>
              <a:buChar char="•"/>
            </a:pPr>
            <a:r>
              <a:rPr lang="fr-FR" sz="1700" noProof="0" dirty="0"/>
              <a:t>Fiche technique.</a:t>
            </a:r>
          </a:p>
        </p:txBody>
      </p:sp>
      <p:sp>
        <p:nvSpPr>
          <p:cNvPr id="19" name="Text Placeholder 3">
            <a:extLst>
              <a:ext uri="{FF2B5EF4-FFF2-40B4-BE49-F238E27FC236}">
                <a16:creationId xmlns:a16="http://schemas.microsoft.com/office/drawing/2014/main" id="{3B12E37B-916D-345C-AD9E-B136ED1D8842}"/>
              </a:ext>
            </a:extLst>
          </p:cNvPr>
          <p:cNvSpPr txBox="1">
            <a:spLocks/>
          </p:cNvSpPr>
          <p:nvPr/>
        </p:nvSpPr>
        <p:spPr>
          <a:xfrm>
            <a:off x="2214759" y="5662712"/>
            <a:ext cx="9818964" cy="106193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noProof="0" dirty="0"/>
              <a:t> Pendant le feedback, attirer l’attention des élèves sur les erreurs fréquentes :</a:t>
            </a:r>
          </a:p>
          <a:p>
            <a:pPr marL="285750" indent="-285750">
              <a:spcBef>
                <a:spcPts val="600"/>
              </a:spcBef>
              <a:buFont typeface="Arial" panose="020B0604020202020204" pitchFamily="34" charset="0"/>
              <a:buChar char="•"/>
            </a:pPr>
            <a:r>
              <a:rPr lang="fr-FR" dirty="0"/>
              <a:t>Expliquer souvent </a:t>
            </a:r>
            <a:r>
              <a:rPr lang="fr-FR" noProof="0" dirty="0"/>
              <a:t>le climat par un </a:t>
            </a:r>
            <a:r>
              <a:rPr lang="fr-FR" b="1" noProof="0" dirty="0"/>
              <a:t>seul facteur</a:t>
            </a:r>
            <a:r>
              <a:rPr lang="fr-FR" noProof="0" dirty="0"/>
              <a:t>, alors que les variations du climat résultent généralement de l’action combinée de plusieurs facteurs géographiques.</a:t>
            </a:r>
            <a:endParaRPr lang="fr-FR" dirty="0"/>
          </a:p>
        </p:txBody>
      </p:sp>
      <p:sp>
        <p:nvSpPr>
          <p:cNvPr id="20" name="Google Shape;853;p104">
            <a:extLst>
              <a:ext uri="{FF2B5EF4-FFF2-40B4-BE49-F238E27FC236}">
                <a16:creationId xmlns:a16="http://schemas.microsoft.com/office/drawing/2014/main" id="{6564A30E-7F1C-F926-A721-DAD6689EFEF4}"/>
              </a:ext>
            </a:extLst>
          </p:cNvPr>
          <p:cNvSpPr/>
          <p:nvPr/>
        </p:nvSpPr>
        <p:spPr>
          <a:xfrm>
            <a:off x="373396" y="2302295"/>
            <a:ext cx="1605600" cy="342818"/>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03219" y="1339366"/>
            <a:ext cx="1605600" cy="354964"/>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Tâche à réussir</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171217"/>
            <a:ext cx="1605600" cy="2217104"/>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p:nvSpPr>
        <p:spPr>
          <a:xfrm>
            <a:off x="412307" y="5550635"/>
            <a:ext cx="1605600" cy="122164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3610727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22" y="3190552"/>
            <a:ext cx="2873248" cy="2835344"/>
          </a:xfrm>
        </p:spPr>
        <p:txBody>
          <a:bodyPr>
            <a:noAutofit/>
          </a:bodyPr>
          <a:lstStyle/>
          <a:p>
            <a:pPr algn="just"/>
            <a:r>
              <a:rPr lang="fr-FR" sz="1200" noProof="0" dirty="0"/>
              <a:t>Le feedback ne doit pas être un jugement sur l’élève ni sur ses capacités</a:t>
            </a:r>
          </a:p>
          <a:p>
            <a:pPr algn="just"/>
            <a:r>
              <a:rPr lang="fr-FR" sz="1200" noProof="0" dirty="0"/>
              <a:t>Le feedback est une opportunité d’apprentissage pour les élèves en exploitant des erreurs ou de bonnes réponses</a:t>
            </a:r>
          </a:p>
          <a:p>
            <a:pPr algn="just"/>
            <a:r>
              <a:rPr lang="fr-FR" sz="1200" noProof="0" dirty="0"/>
              <a:t>Le feedback permet aux élèves d’être conscients des critères de réussite d’une tâche </a:t>
            </a:r>
          </a:p>
          <a:p>
            <a:pPr algn="just"/>
            <a:r>
              <a:rPr lang="fr-FR" sz="1200" noProof="0" dirty="0"/>
              <a:t>Le feedback encourage les élèves à identifier les erreurs à ne pas reproduire, ou alors les bonnes pratiques à renforcer</a:t>
            </a:r>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627796" y="3190551"/>
            <a:ext cx="3759199" cy="2835344"/>
          </a:xfrm>
        </p:spPr>
        <p:txBody>
          <a:bodyPr>
            <a:normAutofit/>
          </a:bodyPr>
          <a:lstStyle/>
          <a:p>
            <a:pPr algn="just"/>
            <a:r>
              <a:rPr lang="fr-FR" sz="1400" noProof="0" dirty="0"/>
              <a:t>Demander aux élèves de justifier leurs réponses et de verbaliser leur raisonnement</a:t>
            </a:r>
          </a:p>
          <a:p>
            <a:pPr algn="just"/>
            <a:r>
              <a:rPr lang="fr-FR" sz="1400" noProof="0" dirty="0"/>
              <a:t>Donner des feedbacks aux élèves de manière instantanée à chaque fois que l’occasion se présente (ne pas laisser passer des erreurs)</a:t>
            </a:r>
          </a:p>
          <a:p>
            <a:pPr algn="just"/>
            <a:r>
              <a:rPr lang="fr-FR" sz="1400" noProof="0" dirty="0"/>
              <a:t>Donner un feedback spécifique, détaillé et objectif aux élèves:</a:t>
            </a:r>
          </a:p>
          <a:p>
            <a:pPr lvl="1" algn="just">
              <a:buFont typeface="Wingdings" panose="05000000000000000000" pitchFamily="2" charset="2"/>
              <a:buChar char="ü"/>
            </a:pPr>
            <a:r>
              <a:rPr lang="fr-FR" sz="1400" noProof="0" dirty="0"/>
              <a:t>« Voici pourquoi c’est une bonne réponse »; « Voici ce que tu as bien fait … »</a:t>
            </a:r>
          </a:p>
          <a:p>
            <a:pPr lvl="1" algn="just">
              <a:buFont typeface="Wingdings" panose="05000000000000000000" pitchFamily="2" charset="2"/>
              <a:buChar char="ü"/>
            </a:pPr>
            <a:r>
              <a:rPr lang="fr-FR" sz="1400" noProof="0" dirty="0"/>
              <a:t>« Voici pourquoi c’est une réponse incomplète. Voici l’erreur »</a:t>
            </a:r>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a:xfrm>
            <a:off x="7816647" y="3190551"/>
            <a:ext cx="3779300" cy="2835344"/>
          </a:xfrm>
        </p:spPr>
        <p:txBody>
          <a:bodyPr>
            <a:normAutofit/>
          </a:bodyPr>
          <a:lstStyle/>
          <a:p>
            <a:pPr algn="just"/>
            <a:r>
              <a:rPr lang="fr-FR" sz="1400" noProof="0" dirty="0"/>
              <a:t>Ne pas donner de feedback ou donner du feedback de manière occasionnelle seulement</a:t>
            </a:r>
          </a:p>
          <a:p>
            <a:pPr algn="just"/>
            <a:r>
              <a:rPr lang="fr-FR" sz="1400" noProof="0" dirty="0"/>
              <a:t>Donner un feedback générique sans préciser pourquoi: « Bien »; « C’est faux » ; « Excellent »</a:t>
            </a:r>
          </a:p>
          <a:p>
            <a:pPr algn="just"/>
            <a:r>
              <a:rPr lang="fr-FR" sz="1400" noProof="0" dirty="0"/>
              <a:t>Porter un jugement de valeur sur l’élève: « Tu es intelligent »; « Tu es paresseux »; …</a:t>
            </a:r>
          </a:p>
          <a:p>
            <a:pPr algn="just"/>
            <a:r>
              <a:rPr lang="fr-FR" sz="1400" noProof="0" dirty="0"/>
              <a:t>S’adresser uniquement à l’élève concerné</a:t>
            </a:r>
          </a:p>
        </p:txBody>
      </p:sp>
      <p:sp>
        <p:nvSpPr>
          <p:cNvPr id="8" name="Text Placeholder 7">
            <a:extLst>
              <a:ext uri="{FF2B5EF4-FFF2-40B4-BE49-F238E27FC236}">
                <a16:creationId xmlns:a16="http://schemas.microsoft.com/office/drawing/2014/main" id="{BBB4D9A9-6B13-24B6-C677-7C7FC8FBA5FD}"/>
              </a:ext>
            </a:extLst>
          </p:cNvPr>
          <p:cNvSpPr>
            <a:spLocks noGrp="1"/>
          </p:cNvSpPr>
          <p:nvPr>
            <p:ph type="body" sz="quarter" idx="13"/>
          </p:nvPr>
        </p:nvSpPr>
        <p:spPr>
          <a:xfrm>
            <a:off x="5648039" y="6218581"/>
            <a:ext cx="4493835" cy="332277"/>
          </a:xfrm>
        </p:spPr>
        <p:txBody>
          <a:bodyPr/>
          <a:lstStyle/>
          <a:p>
            <a:r>
              <a:rPr lang="fr-FR" kern="0" noProof="0" dirty="0">
                <a:solidFill>
                  <a:srgbClr val="000000"/>
                </a:solidFill>
                <a:sym typeface="Arial"/>
              </a:rPr>
              <a:t>« </a:t>
            </a:r>
            <a:r>
              <a:rPr lang="fr-FR" kern="0" noProof="0" dirty="0">
                <a:solidFill>
                  <a:srgbClr val="000000"/>
                </a:solidFill>
                <a:sym typeface="Arial"/>
                <a:hlinkClick r:id="rId2"/>
              </a:rPr>
              <a:t>Banque des pratiques pédagogiques efficaces </a:t>
            </a:r>
            <a:r>
              <a:rPr lang="fr-FR" kern="0" noProof="0" dirty="0">
                <a:solidFill>
                  <a:srgbClr val="000000"/>
                </a:solidFill>
                <a:sym typeface="Arial"/>
              </a:rPr>
              <a:t>»</a:t>
            </a:r>
          </a:p>
        </p:txBody>
      </p:sp>
    </p:spTree>
    <p:extLst>
      <p:ext uri="{BB962C8B-B14F-4D97-AF65-F5344CB8AC3E}">
        <p14:creationId xmlns:p14="http://schemas.microsoft.com/office/powerpoint/2010/main" val="22846011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DED1F-E8FA-A1FE-9C4D-8848890EB22B}"/>
              </a:ext>
            </a:extLst>
          </p:cNvPr>
          <p:cNvSpPr>
            <a:spLocks noGrp="1"/>
          </p:cNvSpPr>
          <p:nvPr>
            <p:ph type="body" sz="quarter" idx="10"/>
          </p:nvPr>
        </p:nvSpPr>
        <p:spPr/>
        <p:txBody>
          <a:bodyPr/>
          <a:lstStyle/>
          <a:p>
            <a:r>
              <a:rPr lang="fr-FR" noProof="0" dirty="0"/>
              <a:t>10 min</a:t>
            </a:r>
          </a:p>
        </p:txBody>
      </p:sp>
      <p:sp>
        <p:nvSpPr>
          <p:cNvPr id="3" name="Text Placeholder 2">
            <a:extLst>
              <a:ext uri="{FF2B5EF4-FFF2-40B4-BE49-F238E27FC236}">
                <a16:creationId xmlns:a16="http://schemas.microsoft.com/office/drawing/2014/main" id="{4F1B72B7-595C-352E-A002-BC30F0A3FF7D}"/>
              </a:ext>
            </a:extLst>
          </p:cNvPr>
          <p:cNvSpPr>
            <a:spLocks noGrp="1"/>
          </p:cNvSpPr>
          <p:nvPr>
            <p:ph type="body" sz="quarter" idx="11"/>
          </p:nvPr>
        </p:nvSpPr>
        <p:spPr/>
        <p:txBody>
          <a:bodyPr/>
          <a:lstStyle/>
          <a:p>
            <a:r>
              <a:rPr lang="fr-FR" noProof="0" dirty="0"/>
              <a:t>10 min </a:t>
            </a:r>
          </a:p>
        </p:txBody>
      </p:sp>
      <p:sp>
        <p:nvSpPr>
          <p:cNvPr id="4" name="Text Placeholder 3">
            <a:extLst>
              <a:ext uri="{FF2B5EF4-FFF2-40B4-BE49-F238E27FC236}">
                <a16:creationId xmlns:a16="http://schemas.microsoft.com/office/drawing/2014/main" id="{2362C5F7-6700-6B26-1943-A8A45E94CFD7}"/>
              </a:ext>
            </a:extLst>
          </p:cNvPr>
          <p:cNvSpPr>
            <a:spLocks noGrp="1"/>
          </p:cNvSpPr>
          <p:nvPr>
            <p:ph type="body" sz="quarter" idx="12"/>
          </p:nvPr>
        </p:nvSpPr>
        <p:spPr/>
        <p:txBody>
          <a:bodyPr/>
          <a:lstStyle/>
          <a:p>
            <a:r>
              <a:rPr lang="fr-FR" noProof="0" dirty="0"/>
              <a:t>05 min </a:t>
            </a:r>
          </a:p>
        </p:txBody>
      </p:sp>
      <p:sp>
        <p:nvSpPr>
          <p:cNvPr id="5" name="Text Placeholder 4">
            <a:extLst>
              <a:ext uri="{FF2B5EF4-FFF2-40B4-BE49-F238E27FC236}">
                <a16:creationId xmlns:a16="http://schemas.microsoft.com/office/drawing/2014/main" id="{0B35B39A-E37B-7515-3A0F-CD987323FF21}"/>
              </a:ext>
            </a:extLst>
          </p:cNvPr>
          <p:cNvSpPr>
            <a:spLocks noGrp="1"/>
          </p:cNvSpPr>
          <p:nvPr>
            <p:ph type="body" sz="quarter" idx="13"/>
          </p:nvPr>
        </p:nvSpPr>
        <p:spPr/>
        <p:txBody>
          <a:bodyPr/>
          <a:lstStyle/>
          <a:p>
            <a:r>
              <a:rPr lang="fr-FR" noProof="0" dirty="0"/>
              <a:t>10 min </a:t>
            </a:r>
          </a:p>
        </p:txBody>
      </p:sp>
      <p:sp>
        <p:nvSpPr>
          <p:cNvPr id="6" name="Text Placeholder 5">
            <a:extLst>
              <a:ext uri="{FF2B5EF4-FFF2-40B4-BE49-F238E27FC236}">
                <a16:creationId xmlns:a16="http://schemas.microsoft.com/office/drawing/2014/main" id="{DCD682AE-CA97-F16E-C451-D3E806BD04FF}"/>
              </a:ext>
            </a:extLst>
          </p:cNvPr>
          <p:cNvSpPr>
            <a:spLocks noGrp="1"/>
          </p:cNvSpPr>
          <p:nvPr>
            <p:ph type="body" sz="quarter" idx="14"/>
          </p:nvPr>
        </p:nvSpPr>
        <p:spPr/>
        <p:txBody>
          <a:bodyPr/>
          <a:lstStyle/>
          <a:p>
            <a:r>
              <a:rPr lang="fr-FR" noProof="0" dirty="0"/>
              <a:t>10 min </a:t>
            </a:r>
          </a:p>
        </p:txBody>
      </p:sp>
      <p:sp>
        <p:nvSpPr>
          <p:cNvPr id="7" name="Text Placeholder 6">
            <a:extLst>
              <a:ext uri="{FF2B5EF4-FFF2-40B4-BE49-F238E27FC236}">
                <a16:creationId xmlns:a16="http://schemas.microsoft.com/office/drawing/2014/main" id="{497366E0-3DFF-DDCD-E342-D424E5371FC3}"/>
              </a:ext>
            </a:extLst>
          </p:cNvPr>
          <p:cNvSpPr>
            <a:spLocks noGrp="1"/>
          </p:cNvSpPr>
          <p:nvPr>
            <p:ph type="body" sz="quarter" idx="15"/>
          </p:nvPr>
        </p:nvSpPr>
        <p:spPr/>
        <p:txBody>
          <a:bodyPr/>
          <a:lstStyle/>
          <a:p>
            <a:r>
              <a:rPr lang="fr-FR" noProof="0" dirty="0"/>
              <a:t>05 min</a:t>
            </a:r>
          </a:p>
        </p:txBody>
      </p:sp>
    </p:spTree>
    <p:extLst>
      <p:ext uri="{BB962C8B-B14F-4D97-AF65-F5344CB8AC3E}">
        <p14:creationId xmlns:p14="http://schemas.microsoft.com/office/powerpoint/2010/main" val="1857701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FFC17-0CD6-89B0-27FC-84C8A6549EE0}"/>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8713077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Bonjour! Prêts pour démarrer notre séance? Allons-y!</a:t>
            </a:r>
            <a:endParaRPr lang="fr-FR" noProof="0"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7AD43FBD-3D96-5C11-B29E-7B7C90DACC25}"/>
              </a:ext>
            </a:extLst>
          </p:cNvPr>
          <p:cNvSpPr>
            <a:spLocks noGrp="1"/>
          </p:cNvSpPr>
          <p:nvPr>
            <p:ph sz="quarter" idx="11"/>
          </p:nvPr>
        </p:nvSpPr>
        <p:spPr/>
        <p:txBody>
          <a:bodyPr/>
          <a:lstStyle/>
          <a:p>
            <a:endParaRPr lang="fr-FR" noProof="0" dirty="0"/>
          </a:p>
        </p:txBody>
      </p:sp>
      <p:pic>
        <p:nvPicPr>
          <p:cNvPr id="6" name="Google Shape;5926;p4">
            <a:extLst>
              <a:ext uri="{FF2B5EF4-FFF2-40B4-BE49-F238E27FC236}">
                <a16:creationId xmlns:a16="http://schemas.microsoft.com/office/drawing/2014/main" id="{D838B08A-7DEA-CBC4-308E-04C430712264}"/>
              </a:ext>
            </a:extLst>
          </p:cNvPr>
          <p:cNvPicPr preferRelativeResize="0"/>
          <p:nvPr/>
        </p:nvPicPr>
        <p:blipFill>
          <a:blip r:embed="rId2">
            <a:extLst>
              <a:ext uri="{28A0092B-C50C-407E-A947-70E740481C1C}">
                <a14:useLocalDpi xmlns:a14="http://schemas.microsoft.com/office/drawing/2010/main" val="0"/>
              </a:ext>
            </a:extLst>
          </a:blip>
          <a:srcRect l="6581" r="6581"/>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9B1F6A-5117-74A4-6783-8DF71E620B20}"/>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38373934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BFAD14A-5CD2-F115-D5F1-55A9E4D4C943}"/>
              </a:ext>
            </a:extLst>
          </p:cNvPr>
          <p:cNvSpPr>
            <a:spLocks noGrp="1"/>
          </p:cNvSpPr>
          <p:nvPr>
            <p:ph type="title"/>
          </p:nvPr>
        </p:nvSpPr>
        <p:spPr/>
        <p:txBody>
          <a:bodyPr/>
          <a:lstStyle/>
          <a:p>
            <a:r>
              <a:rPr lang="fr-FR" noProof="0" dirty="0">
                <a:solidFill>
                  <a:schemeClr val="bg1">
                    <a:lumMod val="50000"/>
                  </a:schemeClr>
                </a:solidFill>
              </a:rPr>
              <a:t>Qui peut me rappeler la signification de ces icônes?</a:t>
            </a:r>
            <a:endParaRPr lang="fr-FR" noProof="0" dirty="0"/>
          </a:p>
        </p:txBody>
      </p:sp>
      <p:sp>
        <p:nvSpPr>
          <p:cNvPr id="7" name="Espace réservé du contenu 6">
            <a:extLst>
              <a:ext uri="{FF2B5EF4-FFF2-40B4-BE49-F238E27FC236}">
                <a16:creationId xmlns:a16="http://schemas.microsoft.com/office/drawing/2014/main" id="{FF79423D-A211-E359-3ADA-88468D534BA3}"/>
              </a:ext>
            </a:extLst>
          </p:cNvPr>
          <p:cNvSpPr>
            <a:spLocks noGrp="1"/>
          </p:cNvSpPr>
          <p:nvPr>
            <p:ph sz="quarter" idx="11"/>
          </p:nvPr>
        </p:nvSpPr>
        <p:spPr/>
        <p:txBody>
          <a:bodyPr/>
          <a:lstStyle/>
          <a:p>
            <a:r>
              <a:rPr lang="fr-FR" noProof="0" dirty="0">
                <a:solidFill>
                  <a:srgbClr val="AEABAB"/>
                </a:solidFill>
              </a:rPr>
              <a:t>Demander à 3 élèves au hasard</a:t>
            </a:r>
          </a:p>
        </p:txBody>
      </p:sp>
      <p:pic>
        <p:nvPicPr>
          <p:cNvPr id="3" name="Google Shape;1333;p128">
            <a:extLst>
              <a:ext uri="{FF2B5EF4-FFF2-40B4-BE49-F238E27FC236}">
                <a16:creationId xmlns:a16="http://schemas.microsoft.com/office/drawing/2014/main" id="{1EE48F6D-F006-8CF3-F155-FBE9DEF41A91}"/>
              </a:ext>
            </a:extLst>
          </p:cNvPr>
          <p:cNvPicPr>
            <a:picLocks noChangeAspect="1"/>
          </p:cNvPicPr>
          <p:nvPr/>
        </p:nvPicPr>
        <p:blipFill>
          <a:blip r:embed="rId2">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40CF9AB9-32F9-D1BE-825C-8DA659EFA28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175;p113">
            <a:extLst>
              <a:ext uri="{FF2B5EF4-FFF2-40B4-BE49-F238E27FC236}">
                <a16:creationId xmlns:a16="http://schemas.microsoft.com/office/drawing/2014/main" id="{69AEF331-DA79-3C30-D8F3-FC533ABB351F}"/>
              </a:ext>
            </a:extLst>
          </p:cNvPr>
          <p:cNvPicPr>
            <a:picLocks noChangeAspect="1"/>
          </p:cNvPicPr>
          <p:nvPr/>
        </p:nvPicPr>
        <p:blipFill>
          <a:blip r:embed="rId4">
            <a:alphaModFix/>
          </a:blip>
          <a:srcRect/>
          <a:stretch>
            <a:fillRect/>
          </a:stretch>
        </p:blipFill>
        <p:spPr>
          <a:xfrm>
            <a:off x="1370557" y="2115480"/>
            <a:ext cx="3049182" cy="3049182"/>
          </a:xfrm>
          <a:prstGeom prst="rect">
            <a:avLst/>
          </a:prstGeom>
          <a:noFill/>
          <a:ln cap="flat">
            <a:noFill/>
          </a:ln>
        </p:spPr>
      </p:pic>
      <p:pic>
        <p:nvPicPr>
          <p:cNvPr id="6" name="Picture 7">
            <a:extLst>
              <a:ext uri="{FF2B5EF4-FFF2-40B4-BE49-F238E27FC236}">
                <a16:creationId xmlns:a16="http://schemas.microsoft.com/office/drawing/2014/main" id="{E7C94EAC-CE41-6D68-3FFB-D10A25C20A6B}"/>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6127090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CFF5-44F3-ECD3-CD6F-0C38F883105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B545A46-849B-F9C1-A55E-C3B41BAEE263}"/>
              </a:ext>
            </a:extLst>
          </p:cNvPr>
          <p:cNvSpPr>
            <a:spLocks noGrp="1"/>
          </p:cNvSpPr>
          <p:nvPr>
            <p:ph type="title"/>
          </p:nvPr>
        </p:nvSpPr>
        <p:spPr/>
        <p:txBody>
          <a:bodyPr/>
          <a:lstStyle/>
          <a:p>
            <a:r>
              <a:rPr lang="fr-FR" noProof="0" dirty="0">
                <a:solidFill>
                  <a:schemeClr val="tx1">
                    <a:lumMod val="50000"/>
                    <a:lumOff val="50000"/>
                  </a:schemeClr>
                </a:solidFill>
              </a:rPr>
              <a:t>Parfait !!</a:t>
            </a:r>
            <a:endParaRPr lang="fr-FR" noProof="0" dirty="0"/>
          </a:p>
        </p:txBody>
      </p:sp>
      <p:sp>
        <p:nvSpPr>
          <p:cNvPr id="7" name="Espace réservé du contenu 6">
            <a:extLst>
              <a:ext uri="{FF2B5EF4-FFF2-40B4-BE49-F238E27FC236}">
                <a16:creationId xmlns:a16="http://schemas.microsoft.com/office/drawing/2014/main" id="{888A8C63-1272-1FEA-2FC1-240FA8B16AB3}"/>
              </a:ext>
            </a:extLst>
          </p:cNvPr>
          <p:cNvSpPr>
            <a:spLocks noGrp="1"/>
          </p:cNvSpPr>
          <p:nvPr>
            <p:ph sz="quarter" idx="1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200" b="0" i="1" u="none" strike="noStrike" kern="1200" cap="none" spc="0" normalizeH="0" baseline="0" noProof="0" dirty="0">
                <a:ln>
                  <a:noFill/>
                </a:ln>
                <a:solidFill>
                  <a:srgbClr val="AEABAB"/>
                </a:solidFill>
                <a:effectLst/>
                <a:uLnTx/>
                <a:uFillTx/>
                <a:latin typeface="Calibri" panose="020F0502020204030204" pitchFamily="34" charset="0"/>
                <a:ea typeface="+mn-ea"/>
                <a:cs typeface="Calibri" panose="020F0502020204030204" pitchFamily="34" charset="0"/>
              </a:rPr>
              <a:t>Demander à 3 élèves au hasard</a:t>
            </a:r>
          </a:p>
          <a:p>
            <a:endParaRPr lang="fr-FR" sz="1200" noProof="0" dirty="0">
              <a:solidFill>
                <a:srgbClr val="AEABAB"/>
              </a:solidFill>
            </a:endParaRPr>
          </a:p>
        </p:txBody>
      </p:sp>
      <p:pic>
        <p:nvPicPr>
          <p:cNvPr id="2" name="Image 8">
            <a:extLst>
              <a:ext uri="{FF2B5EF4-FFF2-40B4-BE49-F238E27FC236}">
                <a16:creationId xmlns:a16="http://schemas.microsoft.com/office/drawing/2014/main" id="{C1F8369D-D9F1-260D-479C-3D7615A8CD1A}"/>
              </a:ext>
            </a:extLst>
          </p:cNvPr>
          <p:cNvPicPr>
            <a:picLocks noChangeAspect="1"/>
          </p:cNvPicPr>
          <p:nvPr/>
        </p:nvPicPr>
        <p:blipFill>
          <a:blip r:embed="rId2"/>
          <a:stretch>
            <a:fillRect/>
          </a:stretch>
        </p:blipFill>
        <p:spPr>
          <a:xfrm>
            <a:off x="11645716" y="505406"/>
            <a:ext cx="325863" cy="325863"/>
          </a:xfrm>
          <a:prstGeom prst="rect">
            <a:avLst/>
          </a:prstGeom>
        </p:spPr>
      </p:pic>
      <p:sp>
        <p:nvSpPr>
          <p:cNvPr id="6" name="ZoneTexte 5">
            <a:extLst>
              <a:ext uri="{FF2B5EF4-FFF2-40B4-BE49-F238E27FC236}">
                <a16:creationId xmlns:a16="http://schemas.microsoft.com/office/drawing/2014/main" id="{3503D472-6A5E-4CCB-E8C4-A242BD755E69}"/>
              </a:ext>
            </a:extLst>
          </p:cNvPr>
          <p:cNvSpPr txBox="1"/>
          <p:nvPr/>
        </p:nvSpPr>
        <p:spPr>
          <a:xfrm>
            <a:off x="1370557" y="5164662"/>
            <a:ext cx="3771982" cy="646331"/>
          </a:xfrm>
          <a:prstGeom prst="rect">
            <a:avLst/>
          </a:prstGeom>
          <a:noFill/>
        </p:spPr>
        <p:txBody>
          <a:bodyPr wrap="square">
            <a:spAutoFit/>
          </a:bodyPr>
          <a:lstStyle/>
          <a:p>
            <a:pPr lvl="0">
              <a:defRPr sz="1800" b="0" i="0" u="none" strike="noStrike" kern="0" cap="none" spc="0" baseline="0">
                <a:solidFill>
                  <a:srgbClr val="000000"/>
                </a:solidFill>
                <a:uFillTx/>
              </a:defRPr>
            </a:pPr>
            <a:r>
              <a:rPr lang="fr-FR" b="1" kern="0" dirty="0">
                <a:solidFill>
                  <a:srgbClr val="44546A"/>
                </a:solidFill>
                <a:latin typeface="Calibri"/>
                <a:ea typeface="Calibri"/>
                <a:cs typeface="Calibri"/>
              </a:rPr>
              <a:t>Si quelque chose n’est pas clair, je pose des questions</a:t>
            </a:r>
            <a:endParaRPr lang="fr-FR" sz="1200" kern="0" dirty="0">
              <a:solidFill>
                <a:srgbClr val="000000"/>
              </a:solidFill>
              <a:latin typeface="Arial"/>
              <a:ea typeface="Arial"/>
              <a:cs typeface="Arial"/>
            </a:endParaRPr>
          </a:p>
        </p:txBody>
      </p:sp>
      <p:sp>
        <p:nvSpPr>
          <p:cNvPr id="8" name="Google Shape;1186;p114">
            <a:extLst>
              <a:ext uri="{FF2B5EF4-FFF2-40B4-BE49-F238E27FC236}">
                <a16:creationId xmlns:a16="http://schemas.microsoft.com/office/drawing/2014/main" id="{057D85CF-45F5-8C80-CC8A-F6A405E975DF}"/>
              </a:ext>
            </a:extLst>
          </p:cNvPr>
          <p:cNvSpPr txBox="1"/>
          <p:nvPr/>
        </p:nvSpPr>
        <p:spPr>
          <a:xfrm>
            <a:off x="7245354" y="4910785"/>
            <a:ext cx="4400362" cy="623209"/>
          </a:xfrm>
          <a:prstGeom prst="rect">
            <a:avLst/>
          </a:prstGeom>
          <a:noFill/>
          <a:ln cap="flat">
            <a:noFill/>
          </a:ln>
        </p:spPr>
        <p:txBody>
          <a:bodyPr vert="horz" wrap="square" lIns="68570" tIns="34271" rIns="68570" bIns="34271" anchor="t" anchorCtr="0" compatLnSpc="1">
            <a:spAutoFit/>
          </a:bodyPr>
          <a:lstStyle/>
          <a:p>
            <a:pPr lvl="0">
              <a:defRPr sz="1800" b="0" i="0" u="none" strike="noStrike" kern="0" cap="none" spc="0" baseline="0">
                <a:solidFill>
                  <a:srgbClr val="000000"/>
                </a:solidFill>
                <a:uFillTx/>
              </a:defRPr>
            </a:pPr>
            <a:r>
              <a:rPr lang="fr-FR" b="1" kern="0" dirty="0">
                <a:solidFill>
                  <a:srgbClr val="44546A"/>
                </a:solidFill>
                <a:latin typeface="Calibri"/>
                <a:ea typeface="Calibri"/>
                <a:cs typeface="Calibri"/>
              </a:rPr>
              <a:t>Je fais mes devoirs en classe et à la maison avec sérieux</a:t>
            </a:r>
            <a:endParaRPr lang="fr-FR" sz="1200" kern="0" dirty="0">
              <a:solidFill>
                <a:srgbClr val="000000"/>
              </a:solidFill>
              <a:latin typeface="Arial"/>
              <a:ea typeface="Arial"/>
              <a:cs typeface="Arial"/>
            </a:endParaRPr>
          </a:p>
        </p:txBody>
      </p:sp>
      <p:pic>
        <p:nvPicPr>
          <p:cNvPr id="11" name="Google Shape;1175;p113">
            <a:extLst>
              <a:ext uri="{FF2B5EF4-FFF2-40B4-BE49-F238E27FC236}">
                <a16:creationId xmlns:a16="http://schemas.microsoft.com/office/drawing/2014/main" id="{650EAE52-D613-08DC-BF58-11EF269655C2}"/>
              </a:ext>
            </a:extLst>
          </p:cNvPr>
          <p:cNvPicPr>
            <a:picLocks noChangeAspect="1"/>
          </p:cNvPicPr>
          <p:nvPr/>
        </p:nvPicPr>
        <p:blipFill>
          <a:blip r:embed="rId3">
            <a:alphaModFix/>
          </a:blip>
          <a:srcRect/>
          <a:stretch>
            <a:fillRect/>
          </a:stretch>
        </p:blipFill>
        <p:spPr>
          <a:xfrm>
            <a:off x="1370557" y="2115480"/>
            <a:ext cx="3049182" cy="3049182"/>
          </a:xfrm>
          <a:prstGeom prst="rect">
            <a:avLst/>
          </a:prstGeom>
          <a:noFill/>
          <a:ln cap="flat">
            <a:noFill/>
          </a:ln>
        </p:spPr>
      </p:pic>
      <p:pic>
        <p:nvPicPr>
          <p:cNvPr id="12" name="Picture 7">
            <a:extLst>
              <a:ext uri="{FF2B5EF4-FFF2-40B4-BE49-F238E27FC236}">
                <a16:creationId xmlns:a16="http://schemas.microsoft.com/office/drawing/2014/main" id="{4E48C160-6353-69DC-E808-3A4555C76D46}"/>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40319243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251AF-3382-19E1-031C-98C58BB3E45D}"/>
              </a:ext>
            </a:extLst>
          </p:cNvPr>
          <p:cNvSpPr>
            <a:spLocks noGrp="1"/>
          </p:cNvSpPr>
          <p:nvPr>
            <p:ph type="body" sz="quarter" idx="10"/>
          </p:nvPr>
        </p:nvSpPr>
        <p:spPr/>
        <p:txBody>
          <a:bodyPr/>
          <a:lstStyle/>
          <a:p>
            <a:r>
              <a:rPr lang="fr-FR" noProof="0" dirty="0"/>
              <a:t>4 min</a:t>
            </a:r>
          </a:p>
        </p:txBody>
      </p:sp>
    </p:spTree>
    <p:extLst>
      <p:ext uri="{BB962C8B-B14F-4D97-AF65-F5344CB8AC3E}">
        <p14:creationId xmlns:p14="http://schemas.microsoft.com/office/powerpoint/2010/main" val="17958302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08D3F-4C8E-08E1-39EC-556A6D13E5D8}"/>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Commençons par cette question.</a:t>
            </a:r>
          </a:p>
        </p:txBody>
      </p:sp>
      <p:sp>
        <p:nvSpPr>
          <p:cNvPr id="7" name="TextBox 3">
            <a:extLst>
              <a:ext uri="{FF2B5EF4-FFF2-40B4-BE49-F238E27FC236}">
                <a16:creationId xmlns:a16="http://schemas.microsoft.com/office/drawing/2014/main" id="{33AD3AD6-C4C6-535E-1C8D-9C66DFF4B8B0}"/>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1. Complétez par ce qui convient :</a:t>
            </a:r>
          </a:p>
        </p:txBody>
      </p:sp>
      <p:grpSp>
        <p:nvGrpSpPr>
          <p:cNvPr id="14" name="Groupe 13">
            <a:extLst>
              <a:ext uri="{FF2B5EF4-FFF2-40B4-BE49-F238E27FC236}">
                <a16:creationId xmlns:a16="http://schemas.microsoft.com/office/drawing/2014/main" id="{727A4F13-F0CA-BA2A-3F82-35067C1C3A98}"/>
              </a:ext>
            </a:extLst>
          </p:cNvPr>
          <p:cNvGrpSpPr/>
          <p:nvPr/>
        </p:nvGrpSpPr>
        <p:grpSpPr>
          <a:xfrm>
            <a:off x="363411" y="5144868"/>
            <a:ext cx="3349878" cy="524327"/>
            <a:chOff x="2898522" y="3030206"/>
            <a:chExt cx="3946861" cy="524327"/>
          </a:xfrm>
        </p:grpSpPr>
        <p:sp>
          <p:nvSpPr>
            <p:cNvPr id="8" name="Rectangle: Rounded Corners 22">
              <a:extLst>
                <a:ext uri="{FF2B5EF4-FFF2-40B4-BE49-F238E27FC236}">
                  <a16:creationId xmlns:a16="http://schemas.microsoft.com/office/drawing/2014/main" id="{2782D00A-4BCA-14E3-6AE0-CA998B8B0603}"/>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Rounded Corners 22">
              <a:extLst>
                <a:ext uri="{FF2B5EF4-FFF2-40B4-BE49-F238E27FC236}">
                  <a16:creationId xmlns:a16="http://schemas.microsoft.com/office/drawing/2014/main" id="{B69F9FDB-1601-0ECD-AEFE-62D25EEF713B}"/>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5" name="ZoneTexte 14">
            <a:extLst>
              <a:ext uri="{FF2B5EF4-FFF2-40B4-BE49-F238E27FC236}">
                <a16:creationId xmlns:a16="http://schemas.microsoft.com/office/drawing/2014/main" id="{3B32FF9E-DBA1-3EC6-3A4F-0D802EA0E532}"/>
              </a:ext>
            </a:extLst>
          </p:cNvPr>
          <p:cNvSpPr txBox="1"/>
          <p:nvPr/>
        </p:nvSpPr>
        <p:spPr>
          <a:xfrm>
            <a:off x="1402416" y="1813394"/>
            <a:ext cx="8740587"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Les différents </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états physiques de l’eau </a:t>
            </a:r>
            <a:r>
              <a:rPr lang="ar-MA"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(الحالات الفيزيائية للماء)</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16" name="Groupe 15">
            <a:extLst>
              <a:ext uri="{FF2B5EF4-FFF2-40B4-BE49-F238E27FC236}">
                <a16:creationId xmlns:a16="http://schemas.microsoft.com/office/drawing/2014/main" id="{D0D18DE7-EC6B-1BCF-5922-A0FF6A6EC433}"/>
              </a:ext>
            </a:extLst>
          </p:cNvPr>
          <p:cNvGrpSpPr/>
          <p:nvPr/>
        </p:nvGrpSpPr>
        <p:grpSpPr>
          <a:xfrm>
            <a:off x="4421061" y="5144868"/>
            <a:ext cx="3349878" cy="524327"/>
            <a:chOff x="2898522" y="3030206"/>
            <a:chExt cx="3946861" cy="524327"/>
          </a:xfrm>
        </p:grpSpPr>
        <p:sp>
          <p:nvSpPr>
            <p:cNvPr id="17" name="Rectangle: Rounded Corners 22">
              <a:extLst>
                <a:ext uri="{FF2B5EF4-FFF2-40B4-BE49-F238E27FC236}">
                  <a16:creationId xmlns:a16="http://schemas.microsoft.com/office/drawing/2014/main" id="{482E6D51-B717-2AE0-64A3-A5A8F489B304}"/>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Rounded Corners 22">
              <a:extLst>
                <a:ext uri="{FF2B5EF4-FFF2-40B4-BE49-F238E27FC236}">
                  <a16:creationId xmlns:a16="http://schemas.microsoft.com/office/drawing/2014/main" id="{FCFE04A8-9E47-DFAB-9389-5942D7FA70E8}"/>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8D39F44A-3F80-2B61-B559-9A7B0FF7D9CC}"/>
              </a:ext>
            </a:extLst>
          </p:cNvPr>
          <p:cNvGrpSpPr/>
          <p:nvPr/>
        </p:nvGrpSpPr>
        <p:grpSpPr>
          <a:xfrm>
            <a:off x="8440611" y="5144867"/>
            <a:ext cx="3349878" cy="524327"/>
            <a:chOff x="2898522" y="3030206"/>
            <a:chExt cx="3946861" cy="524327"/>
          </a:xfrm>
        </p:grpSpPr>
        <p:sp>
          <p:nvSpPr>
            <p:cNvPr id="20" name="Rectangle: Rounded Corners 22">
              <a:extLst>
                <a:ext uri="{FF2B5EF4-FFF2-40B4-BE49-F238E27FC236}">
                  <a16:creationId xmlns:a16="http://schemas.microsoft.com/office/drawing/2014/main" id="{84264BDF-81BC-53D4-0C13-68131B76ECC4}"/>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Rounded Corners 22">
              <a:extLst>
                <a:ext uri="{FF2B5EF4-FFF2-40B4-BE49-F238E27FC236}">
                  <a16:creationId xmlns:a16="http://schemas.microsoft.com/office/drawing/2014/main" id="{8B68F28D-95F6-41C0-15DC-F9A2DD0E63FB}"/>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22" name="Image 21" descr="Eau Png, Vecteurs, PSD et Icônes Pour Téléchargement Gratuit | Pngtree">
            <a:extLst>
              <a:ext uri="{FF2B5EF4-FFF2-40B4-BE49-F238E27FC236}">
                <a16:creationId xmlns:a16="http://schemas.microsoft.com/office/drawing/2014/main" id="{BDE60995-096F-567E-E01F-577EEBB5F417}"/>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1246518" y="2595927"/>
            <a:ext cx="2308042" cy="2308042"/>
          </a:xfrm>
          <a:prstGeom prst="rect">
            <a:avLst/>
          </a:prstGeom>
        </p:spPr>
      </p:pic>
      <p:pic>
        <p:nvPicPr>
          <p:cNvPr id="23" name="Image 22" descr="Ice cube Ice Makers Eau, glace, pierres précieuses, nourriture png | PNGEgg">
            <a:extLst>
              <a:ext uri="{FF2B5EF4-FFF2-40B4-BE49-F238E27FC236}">
                <a16:creationId xmlns:a16="http://schemas.microsoft.com/office/drawing/2014/main" id="{895062B6-3F21-8971-2B34-C69BF37BDF0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104723" y="3000375"/>
            <a:ext cx="2706932" cy="2144492"/>
          </a:xfrm>
          <a:prstGeom prst="rect">
            <a:avLst/>
          </a:prstGeom>
        </p:spPr>
      </p:pic>
      <p:pic>
        <p:nvPicPr>
          <p:cNvPr id="27" name="Image 26">
            <a:extLst>
              <a:ext uri="{FF2B5EF4-FFF2-40B4-BE49-F238E27FC236}">
                <a16:creationId xmlns:a16="http://schemas.microsoft.com/office/drawing/2014/main" id="{E17F1D37-E4F2-4249-BC66-0D310393A487}"/>
              </a:ext>
            </a:extLst>
          </p:cNvPr>
          <p:cNvPicPr>
            <a:picLocks noChangeAspect="1"/>
          </p:cNvPicPr>
          <p:nvPr/>
        </p:nvPicPr>
        <p:blipFill>
          <a:blip r:embed="rId5">
            <a:extLst>
              <a:ext uri="{28A0092B-C50C-407E-A947-70E740481C1C}">
                <a14:useLocalDpi xmlns:a14="http://schemas.microsoft.com/office/drawing/2010/main" val="0"/>
              </a:ext>
            </a:extLst>
          </a:blip>
          <a:srcRect l="21519" r="24163"/>
          <a:stretch>
            <a:fillRect/>
          </a:stretch>
        </p:blipFill>
        <p:spPr>
          <a:xfrm>
            <a:off x="9222992" y="2419934"/>
            <a:ext cx="2308041" cy="2832800"/>
          </a:xfrm>
          <a:prstGeom prst="rect">
            <a:avLst/>
          </a:prstGeom>
        </p:spPr>
      </p:pic>
      <p:sp>
        <p:nvSpPr>
          <p:cNvPr id="12" name="Espace réservé du contenu 3">
            <a:extLst>
              <a:ext uri="{FF2B5EF4-FFF2-40B4-BE49-F238E27FC236}">
                <a16:creationId xmlns:a16="http://schemas.microsoft.com/office/drawing/2014/main" id="{2CEB84A7-3362-7BD3-5AC5-D3B01D488317}"/>
              </a:ext>
            </a:extLst>
          </p:cNvPr>
          <p:cNvSpPr txBox="1">
            <a:spLocks/>
          </p:cNvSpPr>
          <p:nvPr/>
        </p:nvSpPr>
        <p:spPr>
          <a:xfrm>
            <a:off x="778058" y="703567"/>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200" noProof="0" dirty="0">
                <a:solidFill>
                  <a:prstClr val="white">
                    <a:lumMod val="65000"/>
                  </a:prstClr>
                </a:solidFill>
                <a:latin typeface="Calibri" panose="020F0502020204030204"/>
              </a:rPr>
              <a:t>Accorder quelques secondes de réflexion aux élèves. Ensuite inviter 3 au hasard à passer au tableau.</a:t>
            </a:r>
          </a:p>
          <a:p>
            <a:pPr defTabSz="342900">
              <a:spcAft>
                <a:spcPts val="300"/>
              </a:spcAft>
              <a:defRPr/>
            </a:pPr>
            <a:endParaRPr lang="fr-FR" sz="1200" noProof="0" dirty="0">
              <a:solidFill>
                <a:prstClr val="white">
                  <a:lumMod val="65000"/>
                </a:prstClr>
              </a:solidFill>
              <a:latin typeface="Calibri" panose="020F0502020204030204"/>
            </a:endParaRPr>
          </a:p>
        </p:txBody>
      </p:sp>
      <p:pic>
        <p:nvPicPr>
          <p:cNvPr id="13" name="Picture 1">
            <a:extLst>
              <a:ext uri="{FF2B5EF4-FFF2-40B4-BE49-F238E27FC236}">
                <a16:creationId xmlns:a16="http://schemas.microsoft.com/office/drawing/2014/main" id="{F7A68A0A-6D8D-19CA-634A-A1CF1B5B9408}"/>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Tree>
    <p:extLst>
      <p:ext uri="{BB962C8B-B14F-4D97-AF65-F5344CB8AC3E}">
        <p14:creationId xmlns:p14="http://schemas.microsoft.com/office/powerpoint/2010/main" val="38805202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95D09-32D4-6929-7589-C9CEFC7E53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6B0AEF-E772-B9D4-47D7-563A0738F133}"/>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Très bien ! L’eau sur Terre existe sous trois états : solide, liquide et gazeux.</a:t>
            </a:r>
          </a:p>
        </p:txBody>
      </p:sp>
      <p:sp>
        <p:nvSpPr>
          <p:cNvPr id="4" name="Espace réservé du contenu 3">
            <a:extLst>
              <a:ext uri="{FF2B5EF4-FFF2-40B4-BE49-F238E27FC236}">
                <a16:creationId xmlns:a16="http://schemas.microsoft.com/office/drawing/2014/main" id="{8B081022-020E-FD4B-E11F-E02A2ACAD896}"/>
              </a:ext>
            </a:extLst>
          </p:cNvPr>
          <p:cNvSpPr>
            <a:spLocks noGrp="1"/>
          </p:cNvSpPr>
          <p:nvPr>
            <p:ph sz="quarter" idx="11"/>
          </p:nvPr>
        </p:nvSpPr>
        <p:spPr>
          <a:xfrm>
            <a:off x="778058" y="584580"/>
            <a:ext cx="10529705" cy="268287"/>
          </a:xfrm>
        </p:spPr>
        <p:txBody>
          <a:bodyPr/>
          <a:lstStyle/>
          <a:p>
            <a:r>
              <a:rPr lang="fr-FR" sz="1200" noProof="0" dirty="0">
                <a:solidFill>
                  <a:prstClr val="white">
                    <a:lumMod val="65000"/>
                  </a:prstClr>
                </a:solidFill>
                <a:latin typeface="Calibri" panose="020F0502020204030204"/>
              </a:rPr>
              <a:t>Faire un rappel si nécessaire.</a:t>
            </a:r>
          </a:p>
          <a:p>
            <a:endParaRPr lang="fr-FR" sz="1200" noProof="0" dirty="0">
              <a:solidFill>
                <a:prstClr val="white">
                  <a:lumMod val="65000"/>
                </a:prstClr>
              </a:solidFill>
              <a:latin typeface="Calibri" panose="020F0502020204030204"/>
            </a:endParaRPr>
          </a:p>
        </p:txBody>
      </p:sp>
      <p:pic>
        <p:nvPicPr>
          <p:cNvPr id="14" name="Image 8">
            <a:extLst>
              <a:ext uri="{FF2B5EF4-FFF2-40B4-BE49-F238E27FC236}">
                <a16:creationId xmlns:a16="http://schemas.microsoft.com/office/drawing/2014/main" id="{C916F066-BD90-4361-A64D-085C92CAA102}"/>
              </a:ext>
            </a:extLst>
          </p:cNvPr>
          <p:cNvPicPr>
            <a:picLocks noChangeAspect="1"/>
          </p:cNvPicPr>
          <p:nvPr/>
        </p:nvPicPr>
        <p:blipFill>
          <a:blip r:embed="rId2"/>
          <a:stretch>
            <a:fillRect/>
          </a:stretch>
        </p:blipFill>
        <p:spPr>
          <a:xfrm>
            <a:off x="11319251" y="331341"/>
            <a:ext cx="464069" cy="464069"/>
          </a:xfrm>
          <a:prstGeom prst="rect">
            <a:avLst/>
          </a:prstGeom>
        </p:spPr>
      </p:pic>
      <p:grpSp>
        <p:nvGrpSpPr>
          <p:cNvPr id="3" name="Groupe 2">
            <a:extLst>
              <a:ext uri="{FF2B5EF4-FFF2-40B4-BE49-F238E27FC236}">
                <a16:creationId xmlns:a16="http://schemas.microsoft.com/office/drawing/2014/main" id="{51D4F1F7-A6AC-108D-EE61-369EB5D2F3AB}"/>
              </a:ext>
            </a:extLst>
          </p:cNvPr>
          <p:cNvGrpSpPr/>
          <p:nvPr/>
        </p:nvGrpSpPr>
        <p:grpSpPr>
          <a:xfrm>
            <a:off x="363411" y="5144868"/>
            <a:ext cx="3349878" cy="524327"/>
            <a:chOff x="2898522" y="3030206"/>
            <a:chExt cx="3946861" cy="524327"/>
          </a:xfrm>
        </p:grpSpPr>
        <p:sp>
          <p:nvSpPr>
            <p:cNvPr id="5" name="Rectangle: Rounded Corners 22">
              <a:extLst>
                <a:ext uri="{FF2B5EF4-FFF2-40B4-BE49-F238E27FC236}">
                  <a16:creationId xmlns:a16="http://schemas.microsoft.com/office/drawing/2014/main" id="{4D09AA13-6AC5-7836-9370-5EEDCB6DBB96}"/>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Rounded Corners 22">
              <a:extLst>
                <a:ext uri="{FF2B5EF4-FFF2-40B4-BE49-F238E27FC236}">
                  <a16:creationId xmlns:a16="http://schemas.microsoft.com/office/drawing/2014/main" id="{5198DDBD-77AB-CDBE-7B81-B30318CBA32E}"/>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7" name="ZoneTexte 6">
            <a:extLst>
              <a:ext uri="{FF2B5EF4-FFF2-40B4-BE49-F238E27FC236}">
                <a16:creationId xmlns:a16="http://schemas.microsoft.com/office/drawing/2014/main" id="{E7E75C3F-1806-40AC-2103-A1B2CAE7B577}"/>
              </a:ext>
            </a:extLst>
          </p:cNvPr>
          <p:cNvSpPr txBox="1"/>
          <p:nvPr/>
        </p:nvSpPr>
        <p:spPr>
          <a:xfrm>
            <a:off x="1402416" y="1813394"/>
            <a:ext cx="8740587"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Les différents </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états physiques de l’eau </a:t>
            </a:r>
            <a:r>
              <a:rPr lang="ar-MA"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(الحالات الفيزيائية للماء)</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15" name="Groupe 14">
            <a:extLst>
              <a:ext uri="{FF2B5EF4-FFF2-40B4-BE49-F238E27FC236}">
                <a16:creationId xmlns:a16="http://schemas.microsoft.com/office/drawing/2014/main" id="{CA5BECF8-1A3E-405F-6C83-51DA519312CC}"/>
              </a:ext>
            </a:extLst>
          </p:cNvPr>
          <p:cNvGrpSpPr/>
          <p:nvPr/>
        </p:nvGrpSpPr>
        <p:grpSpPr>
          <a:xfrm>
            <a:off x="4421061" y="5144868"/>
            <a:ext cx="3349878" cy="524327"/>
            <a:chOff x="2898522" y="3030206"/>
            <a:chExt cx="3946861" cy="524327"/>
          </a:xfrm>
        </p:grpSpPr>
        <p:sp>
          <p:nvSpPr>
            <p:cNvPr id="16" name="Rectangle: Rounded Corners 22">
              <a:extLst>
                <a:ext uri="{FF2B5EF4-FFF2-40B4-BE49-F238E27FC236}">
                  <a16:creationId xmlns:a16="http://schemas.microsoft.com/office/drawing/2014/main" id="{DD18B3D8-5057-F7F9-9702-FCF6ACC8876E}"/>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Rounded Corners 22">
              <a:extLst>
                <a:ext uri="{FF2B5EF4-FFF2-40B4-BE49-F238E27FC236}">
                  <a16:creationId xmlns:a16="http://schemas.microsoft.com/office/drawing/2014/main" id="{6FC2F4D0-A96D-B291-BC35-6FBBF5352F44}"/>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B616A640-A362-31A3-1F4E-E0E3446647BF}"/>
              </a:ext>
            </a:extLst>
          </p:cNvPr>
          <p:cNvGrpSpPr/>
          <p:nvPr/>
        </p:nvGrpSpPr>
        <p:grpSpPr>
          <a:xfrm>
            <a:off x="8440611" y="5144867"/>
            <a:ext cx="3349878" cy="524327"/>
            <a:chOff x="2898522" y="3030206"/>
            <a:chExt cx="3946861" cy="524327"/>
          </a:xfrm>
        </p:grpSpPr>
        <p:sp>
          <p:nvSpPr>
            <p:cNvPr id="20" name="Rectangle: Rounded Corners 22">
              <a:extLst>
                <a:ext uri="{FF2B5EF4-FFF2-40B4-BE49-F238E27FC236}">
                  <a16:creationId xmlns:a16="http://schemas.microsoft.com/office/drawing/2014/main" id="{2114CF6E-57A5-2E30-B1A7-4B65215550C7}"/>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Rounded Corners 22">
              <a:extLst>
                <a:ext uri="{FF2B5EF4-FFF2-40B4-BE49-F238E27FC236}">
                  <a16:creationId xmlns:a16="http://schemas.microsoft.com/office/drawing/2014/main" id="{1D8E9A1B-FA35-132A-335D-BDF213E8E210}"/>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22" name="Image 21" descr="Eau Png, Vecteurs, PSD et Icônes Pour Téléchargement Gratuit | Pngtree">
            <a:extLst>
              <a:ext uri="{FF2B5EF4-FFF2-40B4-BE49-F238E27FC236}">
                <a16:creationId xmlns:a16="http://schemas.microsoft.com/office/drawing/2014/main" id="{7C49FA47-80A5-6404-E0FE-4E1A4740488E}"/>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1246518" y="2595927"/>
            <a:ext cx="2308042" cy="2308042"/>
          </a:xfrm>
          <a:prstGeom prst="rect">
            <a:avLst/>
          </a:prstGeom>
        </p:spPr>
      </p:pic>
      <p:pic>
        <p:nvPicPr>
          <p:cNvPr id="23" name="Image 22" descr="Ice cube Ice Makers Eau, glace, pierres précieuses, nourriture png | PNGEgg">
            <a:extLst>
              <a:ext uri="{FF2B5EF4-FFF2-40B4-BE49-F238E27FC236}">
                <a16:creationId xmlns:a16="http://schemas.microsoft.com/office/drawing/2014/main" id="{66C6DB8B-413F-C226-BFC2-801A00294B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104723" y="3000375"/>
            <a:ext cx="2706932" cy="2144492"/>
          </a:xfrm>
          <a:prstGeom prst="rect">
            <a:avLst/>
          </a:prstGeom>
        </p:spPr>
      </p:pic>
      <p:pic>
        <p:nvPicPr>
          <p:cNvPr id="24" name="Image 23">
            <a:extLst>
              <a:ext uri="{FF2B5EF4-FFF2-40B4-BE49-F238E27FC236}">
                <a16:creationId xmlns:a16="http://schemas.microsoft.com/office/drawing/2014/main" id="{2C203C63-CC60-4ABA-FEE1-2924E299AE99}"/>
              </a:ext>
            </a:extLst>
          </p:cNvPr>
          <p:cNvPicPr>
            <a:picLocks noChangeAspect="1"/>
          </p:cNvPicPr>
          <p:nvPr/>
        </p:nvPicPr>
        <p:blipFill>
          <a:blip r:embed="rId6">
            <a:extLst>
              <a:ext uri="{28A0092B-C50C-407E-A947-70E740481C1C}">
                <a14:useLocalDpi xmlns:a14="http://schemas.microsoft.com/office/drawing/2010/main" val="0"/>
              </a:ext>
            </a:extLst>
          </a:blip>
          <a:srcRect l="21519" r="24163"/>
          <a:stretch>
            <a:fillRect/>
          </a:stretch>
        </p:blipFill>
        <p:spPr>
          <a:xfrm>
            <a:off x="9222992" y="2419934"/>
            <a:ext cx="2308041" cy="2832800"/>
          </a:xfrm>
          <a:prstGeom prst="rect">
            <a:avLst/>
          </a:prstGeom>
        </p:spPr>
      </p:pic>
      <p:sp>
        <p:nvSpPr>
          <p:cNvPr id="8" name="ZoneTexte 7">
            <a:extLst>
              <a:ext uri="{FF2B5EF4-FFF2-40B4-BE49-F238E27FC236}">
                <a16:creationId xmlns:a16="http://schemas.microsoft.com/office/drawing/2014/main" id="{CEA20A1B-C943-5775-01C5-EBAE84D2E115}"/>
              </a:ext>
            </a:extLst>
          </p:cNvPr>
          <p:cNvSpPr txBox="1"/>
          <p:nvPr/>
        </p:nvSpPr>
        <p:spPr>
          <a:xfrm>
            <a:off x="1473666" y="5032329"/>
            <a:ext cx="1702734" cy="591059"/>
          </a:xfrm>
          <a:prstGeom prst="rect">
            <a:avLst/>
          </a:prstGeom>
          <a:noFill/>
        </p:spPr>
        <p:txBody>
          <a:bodyPr wrap="square">
            <a:spAutoFit/>
          </a:bodyPr>
          <a:lstStyle/>
          <a:p>
            <a:pPr algn="ctr">
              <a:lnSpc>
                <a:spcPct val="125000"/>
              </a:lnSpc>
            </a:pP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Liquide </a:t>
            </a:r>
            <a:endParaRPr lang="fr-FR" sz="28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4EE860FD-5928-9654-9830-A3EABABA93D2}"/>
              </a:ext>
            </a:extLst>
          </p:cNvPr>
          <p:cNvSpPr txBox="1"/>
          <p:nvPr/>
        </p:nvSpPr>
        <p:spPr>
          <a:xfrm>
            <a:off x="5551674" y="5032328"/>
            <a:ext cx="1702734" cy="591059"/>
          </a:xfrm>
          <a:prstGeom prst="rect">
            <a:avLst/>
          </a:prstGeom>
          <a:noFill/>
        </p:spPr>
        <p:txBody>
          <a:bodyPr wrap="square">
            <a:spAutoFit/>
          </a:bodyPr>
          <a:lstStyle/>
          <a:p>
            <a:pPr algn="ctr">
              <a:lnSpc>
                <a:spcPct val="125000"/>
              </a:lnSpc>
            </a:pP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Solide  </a:t>
            </a:r>
            <a:endParaRPr lang="fr-FR" sz="28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44AB26B0-90DE-9EB8-FBFC-26CB554E9BB7}"/>
              </a:ext>
            </a:extLst>
          </p:cNvPr>
          <p:cNvSpPr txBox="1"/>
          <p:nvPr/>
        </p:nvSpPr>
        <p:spPr>
          <a:xfrm>
            <a:off x="9616517" y="5043922"/>
            <a:ext cx="1702734" cy="591059"/>
          </a:xfrm>
          <a:prstGeom prst="rect">
            <a:avLst/>
          </a:prstGeom>
          <a:noFill/>
        </p:spPr>
        <p:txBody>
          <a:bodyPr wrap="square">
            <a:spAutoFit/>
          </a:bodyPr>
          <a:lstStyle/>
          <a:p>
            <a:pPr algn="ctr">
              <a:lnSpc>
                <a:spcPct val="125000"/>
              </a:lnSpc>
            </a:pPr>
            <a:r>
              <a:rPr lang="fr-FR" sz="2800" b="1" dirty="0">
                <a:solidFill>
                  <a:srgbClr val="FF0000"/>
                </a:solidFill>
                <a:latin typeface="Calibri" panose="020F0502020204030204" pitchFamily="34" charset="0"/>
                <a:ea typeface="Calibri" panose="020F0502020204030204" pitchFamily="34" charset="0"/>
                <a:cs typeface="Calibri" panose="020F0502020204030204" pitchFamily="34" charset="0"/>
              </a:rPr>
              <a:t>Gazeux   </a:t>
            </a:r>
            <a:endParaRPr lang="fr-FR" sz="28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101732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A1B4A-D0A7-8E8D-E575-38245626FC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A501F1-AFD0-0A0B-AD33-EA3D7387A79B}"/>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Voici une deuxième question.</a:t>
            </a:r>
          </a:p>
        </p:txBody>
      </p:sp>
      <p:sp>
        <p:nvSpPr>
          <p:cNvPr id="22" name="Google Shape;15880;p58">
            <a:extLst>
              <a:ext uri="{FF2B5EF4-FFF2-40B4-BE49-F238E27FC236}">
                <a16:creationId xmlns:a16="http://schemas.microsoft.com/office/drawing/2014/main" id="{4DA62CE5-E591-1D48-D95B-3757FDE32ED8}"/>
              </a:ext>
            </a:extLst>
          </p:cNvPr>
          <p:cNvSpPr txBox="1">
            <a:spLocks/>
          </p:cNvSpPr>
          <p:nvPr/>
        </p:nvSpPr>
        <p:spPr>
          <a:xfrm>
            <a:off x="481781" y="2118995"/>
            <a:ext cx="11218605"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L’état liquide représente la plus grande partie de l’eau sur Terre.</a:t>
            </a:r>
            <a:endParaRPr lang="fr-FR" noProof="0" dirty="0"/>
          </a:p>
        </p:txBody>
      </p:sp>
      <p:sp>
        <p:nvSpPr>
          <p:cNvPr id="23" name="Rectangle : coins arrondis 6">
            <a:extLst>
              <a:ext uri="{FF2B5EF4-FFF2-40B4-BE49-F238E27FC236}">
                <a16:creationId xmlns:a16="http://schemas.microsoft.com/office/drawing/2014/main" id="{EEAC1929-5F75-ADD9-37B1-34BC63AF8C7E}"/>
              </a:ext>
            </a:extLst>
          </p:cNvPr>
          <p:cNvSpPr/>
          <p:nvPr/>
        </p:nvSpPr>
        <p:spPr>
          <a:xfrm>
            <a:off x="778059" y="3770018"/>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24" name="Rectangle : coins arrondis 13">
            <a:extLst>
              <a:ext uri="{FF2B5EF4-FFF2-40B4-BE49-F238E27FC236}">
                <a16:creationId xmlns:a16="http://schemas.microsoft.com/office/drawing/2014/main" id="{C9E568FF-5A8D-B0B5-C58C-8D266ABC5C28}"/>
              </a:ext>
            </a:extLst>
          </p:cNvPr>
          <p:cNvSpPr/>
          <p:nvPr/>
        </p:nvSpPr>
        <p:spPr>
          <a:xfrm>
            <a:off x="6878871" y="3770018"/>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25" name="Google Shape;15880;p58">
            <a:extLst>
              <a:ext uri="{FF2B5EF4-FFF2-40B4-BE49-F238E27FC236}">
                <a16:creationId xmlns:a16="http://schemas.microsoft.com/office/drawing/2014/main" id="{8DA1C12F-A615-6D50-011D-385ECBC2A143}"/>
              </a:ext>
            </a:extLst>
          </p:cNvPr>
          <p:cNvSpPr txBox="1">
            <a:spLocks/>
          </p:cNvSpPr>
          <p:nvPr/>
        </p:nvSpPr>
        <p:spPr>
          <a:xfrm>
            <a:off x="1104629" y="1180566"/>
            <a:ext cx="7313230" cy="708675"/>
          </a:xfrm>
          <a:prstGeom prst="roundRect">
            <a:avLst/>
          </a:prstGeom>
          <a:solidFill>
            <a:srgbClr val="FFFFFF"/>
          </a:solid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en-US"/>
            </a:defPPr>
            <a:lvl1pPr marR="0" lvl="0" algn="ctr" defTabSz="914400">
              <a:lnSpc>
                <a:spcPct val="100000"/>
              </a:lnSpc>
              <a:spcBef>
                <a:spcPts val="0"/>
              </a:spcBef>
              <a:spcAft>
                <a:spcPts val="0"/>
              </a:spcAft>
              <a:buClr>
                <a:srgbClr val="000000"/>
              </a:buClr>
              <a:buSzPts val="2400"/>
              <a:buFont typeface="Hammersmith One"/>
              <a:buNone/>
              <a:defRPr sz="2400" b="1" i="0" u="none" strike="noStrike" cap="none">
                <a:solidFill>
                  <a:schemeClr val="dk1"/>
                </a:solidFill>
                <a:latin typeface="+mj-lt"/>
                <a:ea typeface="Hammersmith One"/>
                <a:cs typeface="Hammersmith One"/>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pPr algn="l">
              <a:lnSpc>
                <a:spcPct val="125000"/>
              </a:lnSpc>
            </a:pPr>
            <a:r>
              <a:rPr lang="fr-FR" noProof="0" dirty="0">
                <a:solidFill>
                  <a:schemeClr val="tx1"/>
                </a:solidFill>
                <a:latin typeface="Calibri" panose="020F0502020204030204" pitchFamily="34" charset="0"/>
                <a:ea typeface="Calibri" panose="020F0502020204030204" pitchFamily="34" charset="0"/>
                <a:cs typeface="Calibri" panose="020F0502020204030204" pitchFamily="34" charset="0"/>
              </a:rPr>
              <a:t>2. Répondez par « Vrai » ou « Faux »: </a:t>
            </a:r>
          </a:p>
        </p:txBody>
      </p:sp>
      <p:sp>
        <p:nvSpPr>
          <p:cNvPr id="8" name="Espace réservé du contenu 3">
            <a:extLst>
              <a:ext uri="{FF2B5EF4-FFF2-40B4-BE49-F238E27FC236}">
                <a16:creationId xmlns:a16="http://schemas.microsoft.com/office/drawing/2014/main" id="{D8915186-4539-D609-4070-D8AB50EB8330}"/>
              </a:ext>
            </a:extLst>
          </p:cNvPr>
          <p:cNvSpPr txBox="1">
            <a:spLocks/>
          </p:cNvSpPr>
          <p:nvPr/>
        </p:nvSpPr>
        <p:spPr>
          <a:xfrm>
            <a:off x="778058" y="5845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Accorder quelques secondes de réflexion aux élèves, puis les inviter à noter la lettre la bonne réponse sur leurs ardoises.</a:t>
            </a:r>
          </a:p>
          <a:p>
            <a:endParaRPr lang="fr-FR" sz="1200" dirty="0">
              <a:solidFill>
                <a:prstClr val="white">
                  <a:lumMod val="65000"/>
                </a:prstClr>
              </a:solidFill>
              <a:latin typeface="Calibri" panose="020F0502020204030204"/>
            </a:endParaRPr>
          </a:p>
        </p:txBody>
      </p:sp>
      <p:grpSp>
        <p:nvGrpSpPr>
          <p:cNvPr id="9" name="Groupe 8">
            <a:extLst>
              <a:ext uri="{FF2B5EF4-FFF2-40B4-BE49-F238E27FC236}">
                <a16:creationId xmlns:a16="http://schemas.microsoft.com/office/drawing/2014/main" id="{3A64BE1A-0DAB-CADE-5A72-7C21C8E4EF54}"/>
              </a:ext>
            </a:extLst>
          </p:cNvPr>
          <p:cNvGrpSpPr/>
          <p:nvPr/>
        </p:nvGrpSpPr>
        <p:grpSpPr>
          <a:xfrm>
            <a:off x="10883152" y="248387"/>
            <a:ext cx="692154" cy="610914"/>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2FCF5EE3-3C22-5E52-D3CC-AFA45DAE7B7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B1D240D0-8D60-B9E2-FE9D-484BECC4EF52}"/>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6454451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DC9A9-680B-9C01-71FB-DEFC91ED75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525D1E-AA20-1D88-87CB-7F235B3DA5A6}"/>
              </a:ext>
            </a:extLst>
          </p:cNvPr>
          <p:cNvSpPr>
            <a:spLocks noGrp="1"/>
          </p:cNvSpPr>
          <p:nvPr>
            <p:ph type="title"/>
          </p:nvPr>
        </p:nvSpPr>
        <p:spPr>
          <a:xfrm>
            <a:off x="778058" y="232568"/>
            <a:ext cx="10529279" cy="464069"/>
          </a:xfrm>
        </p:spPr>
        <p:txBody>
          <a:bodyPr/>
          <a:lstStyle/>
          <a:p>
            <a:r>
              <a:rPr lang="fr-FR" noProof="0" dirty="0">
                <a:solidFill>
                  <a:schemeClr val="tx1">
                    <a:lumMod val="50000"/>
                    <a:lumOff val="50000"/>
                  </a:schemeClr>
                </a:solidFill>
                <a:latin typeface="Calibri" panose="020F0502020204030204"/>
              </a:rPr>
              <a:t>Très bien ! L’eau liquide représente la majeure partie de l’eau sur Terre. En revanche, une petite partie de l’eau existe sous forme solide, comme les glaciers, et sous forme gazeuse, comme la vapeur d’eau dans l’atmosphère.</a:t>
            </a:r>
          </a:p>
        </p:txBody>
      </p:sp>
      <p:sp>
        <p:nvSpPr>
          <p:cNvPr id="4" name="Espace réservé du contenu 3">
            <a:extLst>
              <a:ext uri="{FF2B5EF4-FFF2-40B4-BE49-F238E27FC236}">
                <a16:creationId xmlns:a16="http://schemas.microsoft.com/office/drawing/2014/main" id="{B07AB7EF-FDE9-C8AA-8546-55EB6815EBE6}"/>
              </a:ext>
            </a:extLst>
          </p:cNvPr>
          <p:cNvSpPr>
            <a:spLocks noGrp="1"/>
          </p:cNvSpPr>
          <p:nvPr>
            <p:ph sz="quarter" idx="11"/>
          </p:nvPr>
        </p:nvSpPr>
        <p:spPr>
          <a:xfrm>
            <a:off x="778058" y="697125"/>
            <a:ext cx="10529705" cy="268287"/>
          </a:xfrm>
        </p:spPr>
        <p:txBody>
          <a:bodyPr/>
          <a:lstStyle/>
          <a:p>
            <a:r>
              <a:rPr lang="fr-FR" sz="1200" noProof="0" dirty="0">
                <a:solidFill>
                  <a:prstClr val="white">
                    <a:lumMod val="65000"/>
                  </a:prstClr>
                </a:solidFill>
                <a:latin typeface="Calibri" panose="020F0502020204030204"/>
              </a:rPr>
              <a:t>Expliquer davantage si nécessaire.</a:t>
            </a:r>
          </a:p>
        </p:txBody>
      </p:sp>
      <p:pic>
        <p:nvPicPr>
          <p:cNvPr id="5" name="Image 8">
            <a:extLst>
              <a:ext uri="{FF2B5EF4-FFF2-40B4-BE49-F238E27FC236}">
                <a16:creationId xmlns:a16="http://schemas.microsoft.com/office/drawing/2014/main" id="{F492E23C-242C-3A38-DF6E-0BF4408AF4D6}"/>
              </a:ext>
            </a:extLst>
          </p:cNvPr>
          <p:cNvPicPr>
            <a:picLocks noChangeAspect="1"/>
          </p:cNvPicPr>
          <p:nvPr/>
        </p:nvPicPr>
        <p:blipFill>
          <a:blip r:embed="rId2"/>
          <a:stretch>
            <a:fillRect/>
          </a:stretch>
        </p:blipFill>
        <p:spPr>
          <a:xfrm>
            <a:off x="11507510" y="367200"/>
            <a:ext cx="464069" cy="464069"/>
          </a:xfrm>
          <a:prstGeom prst="rect">
            <a:avLst/>
          </a:prstGeom>
        </p:spPr>
      </p:pic>
      <p:sp>
        <p:nvSpPr>
          <p:cNvPr id="7" name="Rectangle : coins arrondis 6">
            <a:extLst>
              <a:ext uri="{FF2B5EF4-FFF2-40B4-BE49-F238E27FC236}">
                <a16:creationId xmlns:a16="http://schemas.microsoft.com/office/drawing/2014/main" id="{ABC85F22-7D3C-BA26-D230-112981686FEC}"/>
              </a:ext>
            </a:extLst>
          </p:cNvPr>
          <p:cNvSpPr/>
          <p:nvPr/>
        </p:nvSpPr>
        <p:spPr>
          <a:xfrm>
            <a:off x="778059" y="3770018"/>
            <a:ext cx="4428466" cy="980625"/>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bg1"/>
                </a:solidFill>
                <a:latin typeface="+mj-lt"/>
                <a:cs typeface="Calibri" panose="020F0502020204030204" pitchFamily="34" charset="0"/>
              </a:rPr>
              <a:t>a. </a:t>
            </a:r>
            <a:r>
              <a:rPr lang="fr-FR" sz="2400" b="1" noProof="0" dirty="0">
                <a:solidFill>
                  <a:schemeClr val="bg1"/>
                </a:solidFill>
                <a:latin typeface="+mj-lt"/>
                <a:cs typeface="Calibri" panose="020F0502020204030204" pitchFamily="34" charset="0"/>
                <a:sym typeface="Calibri"/>
              </a:rPr>
              <a:t>Vrai</a:t>
            </a:r>
            <a:endParaRPr lang="fr-FR" sz="2400" b="1" noProof="0" dirty="0">
              <a:solidFill>
                <a:schemeClr val="bg1"/>
              </a:solidFill>
              <a:latin typeface="+mj-lt"/>
              <a:cs typeface="Calibri" panose="020F0502020204030204" pitchFamily="34" charset="0"/>
            </a:endParaRPr>
          </a:p>
        </p:txBody>
      </p:sp>
      <p:sp>
        <p:nvSpPr>
          <p:cNvPr id="8" name="Rectangle : coins arrondis 13">
            <a:extLst>
              <a:ext uri="{FF2B5EF4-FFF2-40B4-BE49-F238E27FC236}">
                <a16:creationId xmlns:a16="http://schemas.microsoft.com/office/drawing/2014/main" id="{2865C7DA-295B-EDF8-4628-82C915C35BF6}"/>
              </a:ext>
            </a:extLst>
          </p:cNvPr>
          <p:cNvSpPr/>
          <p:nvPr/>
        </p:nvSpPr>
        <p:spPr>
          <a:xfrm>
            <a:off x="6878871" y="3770018"/>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3" name="Google Shape;15880;p58">
            <a:extLst>
              <a:ext uri="{FF2B5EF4-FFF2-40B4-BE49-F238E27FC236}">
                <a16:creationId xmlns:a16="http://schemas.microsoft.com/office/drawing/2014/main" id="{BD82F4A0-6ADD-A9E2-CA84-CABB73DA826E}"/>
              </a:ext>
            </a:extLst>
          </p:cNvPr>
          <p:cNvSpPr txBox="1">
            <a:spLocks/>
          </p:cNvSpPr>
          <p:nvPr/>
        </p:nvSpPr>
        <p:spPr>
          <a:xfrm>
            <a:off x="481781" y="2118995"/>
            <a:ext cx="11218605"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L’état liquide représente la plus grande partie de l’eau sur Terre.</a:t>
            </a:r>
            <a:endParaRPr lang="fr-FR" noProof="0" dirty="0"/>
          </a:p>
        </p:txBody>
      </p:sp>
    </p:spTree>
    <p:extLst>
      <p:ext uri="{BB962C8B-B14F-4D97-AF65-F5344CB8AC3E}">
        <p14:creationId xmlns:p14="http://schemas.microsoft.com/office/powerpoint/2010/main" val="9703644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732E4-2574-1260-CCB3-C10D622E85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6106DF-49D2-17E9-C287-8DE0AA385A61}"/>
              </a:ext>
            </a:extLst>
          </p:cNvPr>
          <p:cNvSpPr>
            <a:spLocks noGrp="1"/>
          </p:cNvSpPr>
          <p:nvPr>
            <p:ph type="title"/>
          </p:nvPr>
        </p:nvSpPr>
        <p:spPr/>
        <p:txBody>
          <a:bodyPr/>
          <a:lstStyle/>
          <a:p>
            <a:r>
              <a:rPr lang="fr-FR" dirty="0">
                <a:solidFill>
                  <a:schemeClr val="tx1">
                    <a:lumMod val="50000"/>
                    <a:lumOff val="50000"/>
                  </a:schemeClr>
                </a:solidFill>
                <a:latin typeface="Calibri" panose="020F0502020204030204"/>
              </a:rPr>
              <a:t>Voici u</a:t>
            </a:r>
            <a:r>
              <a:rPr lang="fr-FR" noProof="0" dirty="0">
                <a:solidFill>
                  <a:schemeClr val="tx1">
                    <a:lumMod val="50000"/>
                    <a:lumOff val="50000"/>
                  </a:schemeClr>
                </a:solidFill>
                <a:latin typeface="Calibri" panose="020F0502020204030204"/>
              </a:rPr>
              <a:t>ne dernière question.</a:t>
            </a:r>
          </a:p>
        </p:txBody>
      </p:sp>
      <p:sp>
        <p:nvSpPr>
          <p:cNvPr id="4" name="Espace réservé du contenu 3">
            <a:extLst>
              <a:ext uri="{FF2B5EF4-FFF2-40B4-BE49-F238E27FC236}">
                <a16:creationId xmlns:a16="http://schemas.microsoft.com/office/drawing/2014/main" id="{741DF5BC-EBE8-A1F1-0E6A-CDA65908A620}"/>
              </a:ext>
            </a:extLst>
          </p:cNvPr>
          <p:cNvSpPr>
            <a:spLocks noGrp="1"/>
          </p:cNvSpPr>
          <p:nvPr>
            <p:ph sz="quarter" idx="11"/>
          </p:nvPr>
        </p:nvSpPr>
        <p:spPr>
          <a:xfrm>
            <a:off x="778058" y="584580"/>
            <a:ext cx="10529705" cy="268287"/>
          </a:xfrm>
        </p:spPr>
        <p:txBody>
          <a:bodyPr/>
          <a:lstStyle/>
          <a:p>
            <a:r>
              <a:rPr lang="fr-FR" sz="1200" noProof="0" dirty="0">
                <a:solidFill>
                  <a:prstClr val="white">
                    <a:lumMod val="65000"/>
                  </a:prstClr>
                </a:solidFill>
                <a:latin typeface="Calibri" panose="020F0502020204030204"/>
              </a:rPr>
              <a:t>Accorder quelques secondes de réflexion aux élèves, puis les inviter à noter la lettre de la bonne réponse sur leurs ardoises .</a:t>
            </a:r>
          </a:p>
          <a:p>
            <a:endParaRPr lang="fr-FR" sz="1200" noProof="0" dirty="0">
              <a:solidFill>
                <a:prstClr val="white">
                  <a:lumMod val="65000"/>
                </a:prstClr>
              </a:solidFill>
              <a:latin typeface="Calibri" panose="020F0502020204030204"/>
            </a:endParaRPr>
          </a:p>
        </p:txBody>
      </p:sp>
      <p:grpSp>
        <p:nvGrpSpPr>
          <p:cNvPr id="3" name="Groupe 2">
            <a:extLst>
              <a:ext uri="{FF2B5EF4-FFF2-40B4-BE49-F238E27FC236}">
                <a16:creationId xmlns:a16="http://schemas.microsoft.com/office/drawing/2014/main" id="{19D66393-D8CA-4E0D-2495-3E175C57DC1B}"/>
              </a:ext>
            </a:extLst>
          </p:cNvPr>
          <p:cNvGrpSpPr/>
          <p:nvPr/>
        </p:nvGrpSpPr>
        <p:grpSpPr>
          <a:xfrm>
            <a:off x="10883152" y="248387"/>
            <a:ext cx="692154" cy="610914"/>
            <a:chOff x="779844" y="4335989"/>
            <a:chExt cx="563238" cy="575842"/>
          </a:xfrm>
        </p:grpSpPr>
        <p:pic>
          <p:nvPicPr>
            <p:cNvPr id="5" name="Google Shape;307;p51" descr="Une image contenant Dessin animé, clipart, Animation, illustration&#10;&#10;Description générée automatiquement">
              <a:extLst>
                <a:ext uri="{FF2B5EF4-FFF2-40B4-BE49-F238E27FC236}">
                  <a16:creationId xmlns:a16="http://schemas.microsoft.com/office/drawing/2014/main" id="{D3B0B4D0-74AD-E960-0929-D26BB48B49B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6" name="Rectangle 5">
              <a:extLst>
                <a:ext uri="{FF2B5EF4-FFF2-40B4-BE49-F238E27FC236}">
                  <a16:creationId xmlns:a16="http://schemas.microsoft.com/office/drawing/2014/main" id="{F989BC35-39D4-3439-AE22-2B4D8EEF1A1C}"/>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7" name="TextBox 3">
            <a:extLst>
              <a:ext uri="{FF2B5EF4-FFF2-40B4-BE49-F238E27FC236}">
                <a16:creationId xmlns:a16="http://schemas.microsoft.com/office/drawing/2014/main" id="{C89EBE28-EA75-26AE-574A-BA2C3B40ED4B}"/>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3. Choisissez la </a:t>
            </a:r>
            <a:r>
              <a:rPr lang="fr-FR" sz="2400" b="1" u="sng" noProof="0" dirty="0">
                <a:latin typeface="Calibri" panose="020F0502020204030204" pitchFamily="34" charset="0"/>
                <a:ea typeface="Calibri" panose="020F0502020204030204" pitchFamily="34" charset="0"/>
                <a:cs typeface="Calibri" panose="020F0502020204030204" pitchFamily="34" charset="0"/>
              </a:rPr>
              <a:t>fausse</a:t>
            </a:r>
            <a:r>
              <a:rPr lang="fr-FR" sz="2400" b="1" noProof="0" dirty="0">
                <a:latin typeface="Calibri" panose="020F0502020204030204" pitchFamily="34" charset="0"/>
                <a:ea typeface="Calibri" panose="020F0502020204030204" pitchFamily="34" charset="0"/>
                <a:cs typeface="Calibri" panose="020F0502020204030204" pitchFamily="34" charset="0"/>
              </a:rPr>
              <a:t> réponse :</a:t>
            </a:r>
          </a:p>
        </p:txBody>
      </p:sp>
      <p:sp>
        <p:nvSpPr>
          <p:cNvPr id="9" name="Rectangle: Rounded Corners 3">
            <a:extLst>
              <a:ext uri="{FF2B5EF4-FFF2-40B4-BE49-F238E27FC236}">
                <a16:creationId xmlns:a16="http://schemas.microsoft.com/office/drawing/2014/main" id="{D2586EDA-FA52-1369-34BA-F0FC4EF5E425}"/>
              </a:ext>
            </a:extLst>
          </p:cNvPr>
          <p:cNvSpPr/>
          <p:nvPr/>
        </p:nvSpPr>
        <p:spPr>
          <a:xfrm>
            <a:off x="1954742" y="2846274"/>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Océans et mers</a:t>
            </a:r>
          </a:p>
        </p:txBody>
      </p:sp>
      <p:sp>
        <p:nvSpPr>
          <p:cNvPr id="12" name="Rectangle: Rounded Corners 3">
            <a:extLst>
              <a:ext uri="{FF2B5EF4-FFF2-40B4-BE49-F238E27FC236}">
                <a16:creationId xmlns:a16="http://schemas.microsoft.com/office/drawing/2014/main" id="{138D707D-C855-8D34-6874-89C31CFD2287}"/>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p>
        </p:txBody>
      </p:sp>
      <p:sp>
        <p:nvSpPr>
          <p:cNvPr id="15" name="ZoneTexte 14">
            <a:extLst>
              <a:ext uri="{FF2B5EF4-FFF2-40B4-BE49-F238E27FC236}">
                <a16:creationId xmlns:a16="http://schemas.microsoft.com/office/drawing/2014/main" id="{81B123B6-F199-2A3E-E78C-3E77BB4D1686}"/>
              </a:ext>
            </a:extLst>
          </p:cNvPr>
          <p:cNvSpPr txBox="1"/>
          <p:nvPr/>
        </p:nvSpPr>
        <p:spPr>
          <a:xfrm>
            <a:off x="591671" y="1671638"/>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Parmi l</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es réservoirs d’eau dans la nature on trouve : </a:t>
            </a:r>
          </a:p>
        </p:txBody>
      </p:sp>
      <p:sp>
        <p:nvSpPr>
          <p:cNvPr id="14" name="Rectangle: Rounded Corners 3">
            <a:extLst>
              <a:ext uri="{FF2B5EF4-FFF2-40B4-BE49-F238E27FC236}">
                <a16:creationId xmlns:a16="http://schemas.microsoft.com/office/drawing/2014/main" id="{6A6BAA33-3609-1D7B-FB80-E9373B68D612}"/>
              </a:ext>
            </a:extLst>
          </p:cNvPr>
          <p:cNvSpPr/>
          <p:nvPr/>
        </p:nvSpPr>
        <p:spPr>
          <a:xfrm>
            <a:off x="1954742" y="4581132"/>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Rivières</a:t>
            </a:r>
          </a:p>
        </p:txBody>
      </p:sp>
      <p:sp>
        <p:nvSpPr>
          <p:cNvPr id="16" name="Rectangle: Rounded Corners 3">
            <a:extLst>
              <a:ext uri="{FF2B5EF4-FFF2-40B4-BE49-F238E27FC236}">
                <a16:creationId xmlns:a16="http://schemas.microsoft.com/office/drawing/2014/main" id="{5DD47D0F-C9B2-2681-31A4-4A65A38A0ACB}"/>
              </a:ext>
            </a:extLst>
          </p:cNvPr>
          <p:cNvSpPr/>
          <p:nvPr/>
        </p:nvSpPr>
        <p:spPr>
          <a:xfrm>
            <a:off x="1101270"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sp>
        <p:nvSpPr>
          <p:cNvPr id="11" name="Rectangle: Rounded Corners 3">
            <a:extLst>
              <a:ext uri="{FF2B5EF4-FFF2-40B4-BE49-F238E27FC236}">
                <a16:creationId xmlns:a16="http://schemas.microsoft.com/office/drawing/2014/main" id="{CFA8C10D-9EFB-2E31-41AB-DEFF94E712FB}"/>
              </a:ext>
            </a:extLst>
          </p:cNvPr>
          <p:cNvSpPr/>
          <p:nvPr/>
        </p:nvSpPr>
        <p:spPr>
          <a:xfrm>
            <a:off x="7698855" y="4581132"/>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Eaux souterraines</a:t>
            </a:r>
          </a:p>
        </p:txBody>
      </p:sp>
      <p:sp>
        <p:nvSpPr>
          <p:cNvPr id="13" name="Rectangle: Rounded Corners 3">
            <a:extLst>
              <a:ext uri="{FF2B5EF4-FFF2-40B4-BE49-F238E27FC236}">
                <a16:creationId xmlns:a16="http://schemas.microsoft.com/office/drawing/2014/main" id="{D4292E33-2F8E-A17A-6F47-6FFF6AB3F9C8}"/>
              </a:ext>
            </a:extLst>
          </p:cNvPr>
          <p:cNvSpPr/>
          <p:nvPr/>
        </p:nvSpPr>
        <p:spPr>
          <a:xfrm>
            <a:off x="6845383"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d</a:t>
            </a:r>
          </a:p>
        </p:txBody>
      </p:sp>
      <p:sp>
        <p:nvSpPr>
          <p:cNvPr id="17" name="Rectangle: Rounded Corners 3">
            <a:extLst>
              <a:ext uri="{FF2B5EF4-FFF2-40B4-BE49-F238E27FC236}">
                <a16:creationId xmlns:a16="http://schemas.microsoft.com/office/drawing/2014/main" id="{835EF063-FF6C-10AB-9492-32023D6DC5EA}"/>
              </a:ext>
            </a:extLst>
          </p:cNvPr>
          <p:cNvSpPr/>
          <p:nvPr/>
        </p:nvSpPr>
        <p:spPr>
          <a:xfrm>
            <a:off x="7698855" y="2846274"/>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Pluie </a:t>
            </a:r>
          </a:p>
        </p:txBody>
      </p:sp>
      <p:sp>
        <p:nvSpPr>
          <p:cNvPr id="18" name="Rectangle: Rounded Corners 3">
            <a:extLst>
              <a:ext uri="{FF2B5EF4-FFF2-40B4-BE49-F238E27FC236}">
                <a16:creationId xmlns:a16="http://schemas.microsoft.com/office/drawing/2014/main" id="{08EB04A1-0A7E-3C1C-5A98-D412B5248CEA}"/>
              </a:ext>
            </a:extLst>
          </p:cNvPr>
          <p:cNvSpPr/>
          <p:nvPr/>
        </p:nvSpPr>
        <p:spPr>
          <a:xfrm>
            <a:off x="6845383"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Tree>
    <p:extLst>
      <p:ext uri="{BB962C8B-B14F-4D97-AF65-F5344CB8AC3E}">
        <p14:creationId xmlns:p14="http://schemas.microsoft.com/office/powerpoint/2010/main" val="313158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004E9-E305-D584-4367-62438E125825}"/>
            </a:ext>
          </a:extLst>
        </p:cNvPr>
        <p:cNvGrpSpPr/>
        <p:nvPr/>
      </p:nvGrpSpPr>
      <p:grpSpPr>
        <a:xfrm>
          <a:off x="0" y="0"/>
          <a:ext cx="0" cy="0"/>
          <a:chOff x="0" y="0"/>
          <a:chExt cx="0" cy="0"/>
        </a:xfrm>
      </p:grpSpPr>
      <p:sp>
        <p:nvSpPr>
          <p:cNvPr id="17" name="Titre 1">
            <a:extLst>
              <a:ext uri="{FF2B5EF4-FFF2-40B4-BE49-F238E27FC236}">
                <a16:creationId xmlns:a16="http://schemas.microsoft.com/office/drawing/2014/main" id="{1FA4A6E8-EEE9-CF2C-A28D-D7D641955A24}"/>
              </a:ext>
            </a:extLst>
          </p:cNvPr>
          <p:cNvSpPr>
            <a:spLocks noGrp="1"/>
          </p:cNvSpPr>
          <p:nvPr>
            <p:ph type="title"/>
          </p:nvPr>
        </p:nvSpPr>
        <p:spPr>
          <a:xfrm>
            <a:off x="778059" y="318293"/>
            <a:ext cx="10475452" cy="355934"/>
          </a:xfrm>
        </p:spPr>
        <p:txBody>
          <a:bodyPr/>
          <a:lstStyle/>
          <a:p>
            <a:r>
              <a:rPr lang="fr-FR" noProof="0" dirty="0">
                <a:solidFill>
                  <a:schemeClr val="tx1">
                    <a:lumMod val="50000"/>
                    <a:lumOff val="50000"/>
                  </a:schemeClr>
                </a:solidFill>
                <a:latin typeface="Calibri" panose="020F0502020204030204"/>
              </a:rPr>
              <a:t>Très bien ! La pluie n’est pas un réservoir d’eau : c’est une précipitation, c’est-à-dire un déplacement de l’eau de l’atmosphère vers la surface de la Terre.</a:t>
            </a:r>
          </a:p>
        </p:txBody>
      </p:sp>
      <p:sp>
        <p:nvSpPr>
          <p:cNvPr id="18" name="Espace réservé du contenu 3">
            <a:extLst>
              <a:ext uri="{FF2B5EF4-FFF2-40B4-BE49-F238E27FC236}">
                <a16:creationId xmlns:a16="http://schemas.microsoft.com/office/drawing/2014/main" id="{AAD47E4E-6253-E1EA-C706-E92129972F28}"/>
              </a:ext>
            </a:extLst>
          </p:cNvPr>
          <p:cNvSpPr txBox="1">
            <a:spLocks/>
          </p:cNvSpPr>
          <p:nvPr/>
        </p:nvSpPr>
        <p:spPr>
          <a:xfrm>
            <a:off x="822881" y="674227"/>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Expliquer la signification d’un réservoir = un endroit où l’eau est stockée dans la nature.</a:t>
            </a:r>
          </a:p>
          <a:p>
            <a:endParaRPr lang="fr-FR" sz="1200" dirty="0">
              <a:solidFill>
                <a:prstClr val="white">
                  <a:lumMod val="65000"/>
                </a:prstClr>
              </a:solidFill>
              <a:latin typeface="Calibri" panose="020F0502020204030204"/>
            </a:endParaRPr>
          </a:p>
        </p:txBody>
      </p:sp>
      <p:pic>
        <p:nvPicPr>
          <p:cNvPr id="19" name="Image 8">
            <a:extLst>
              <a:ext uri="{FF2B5EF4-FFF2-40B4-BE49-F238E27FC236}">
                <a16:creationId xmlns:a16="http://schemas.microsoft.com/office/drawing/2014/main" id="{2950311F-C120-308D-04FA-7BFC44A6CAAF}"/>
              </a:ext>
            </a:extLst>
          </p:cNvPr>
          <p:cNvPicPr>
            <a:picLocks noChangeAspect="1"/>
          </p:cNvPicPr>
          <p:nvPr/>
        </p:nvPicPr>
        <p:blipFill>
          <a:blip r:embed="rId2"/>
          <a:stretch>
            <a:fillRect/>
          </a:stretch>
        </p:blipFill>
        <p:spPr>
          <a:xfrm>
            <a:off x="11253510" y="326560"/>
            <a:ext cx="464069" cy="464069"/>
          </a:xfrm>
          <a:prstGeom prst="rect">
            <a:avLst/>
          </a:prstGeom>
        </p:spPr>
      </p:pic>
      <p:sp>
        <p:nvSpPr>
          <p:cNvPr id="2" name="Rectangle: Rounded Corners 3">
            <a:extLst>
              <a:ext uri="{FF2B5EF4-FFF2-40B4-BE49-F238E27FC236}">
                <a16:creationId xmlns:a16="http://schemas.microsoft.com/office/drawing/2014/main" id="{E86F89BE-9E9C-A915-D21F-13212BCBD0AC}"/>
              </a:ext>
            </a:extLst>
          </p:cNvPr>
          <p:cNvSpPr/>
          <p:nvPr/>
        </p:nvSpPr>
        <p:spPr>
          <a:xfrm>
            <a:off x="1954742" y="2846274"/>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cs typeface="Calibri" panose="020F0502020204030204" pitchFamily="34" charset="0"/>
              </a:rPr>
              <a:t>Océans et mers</a:t>
            </a:r>
          </a:p>
        </p:txBody>
      </p:sp>
      <p:sp>
        <p:nvSpPr>
          <p:cNvPr id="4" name="Rectangle: Rounded Corners 3">
            <a:extLst>
              <a:ext uri="{FF2B5EF4-FFF2-40B4-BE49-F238E27FC236}">
                <a16:creationId xmlns:a16="http://schemas.microsoft.com/office/drawing/2014/main" id="{E6B20224-1A72-9558-8706-62DE80A4BCD7}"/>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cs typeface="Calibri" panose="020F0502020204030204" pitchFamily="34" charset="0"/>
              </a:rPr>
              <a:t>a</a:t>
            </a:r>
          </a:p>
        </p:txBody>
      </p:sp>
      <p:sp>
        <p:nvSpPr>
          <p:cNvPr id="5" name="ZoneTexte 4">
            <a:extLst>
              <a:ext uri="{FF2B5EF4-FFF2-40B4-BE49-F238E27FC236}">
                <a16:creationId xmlns:a16="http://schemas.microsoft.com/office/drawing/2014/main" id="{256AED7A-1470-A844-463F-BB0E906C7C82}"/>
              </a:ext>
            </a:extLst>
          </p:cNvPr>
          <p:cNvSpPr txBox="1"/>
          <p:nvPr/>
        </p:nvSpPr>
        <p:spPr>
          <a:xfrm>
            <a:off x="591671" y="1671638"/>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Parmi l</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es réservoirs d’eau dans la nature on trouve : </a:t>
            </a:r>
          </a:p>
        </p:txBody>
      </p:sp>
      <p:sp>
        <p:nvSpPr>
          <p:cNvPr id="6" name="Rectangle: Rounded Corners 3">
            <a:extLst>
              <a:ext uri="{FF2B5EF4-FFF2-40B4-BE49-F238E27FC236}">
                <a16:creationId xmlns:a16="http://schemas.microsoft.com/office/drawing/2014/main" id="{0872A20D-7443-C2AE-2B77-63C4A3711945}"/>
              </a:ext>
            </a:extLst>
          </p:cNvPr>
          <p:cNvSpPr/>
          <p:nvPr/>
        </p:nvSpPr>
        <p:spPr>
          <a:xfrm>
            <a:off x="1954742" y="4581132"/>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cs typeface="Calibri" panose="020F0502020204030204" pitchFamily="34" charset="0"/>
              </a:rPr>
              <a:t>Rivières</a:t>
            </a:r>
          </a:p>
        </p:txBody>
      </p:sp>
      <p:sp>
        <p:nvSpPr>
          <p:cNvPr id="7" name="Rectangle: Rounded Corners 3">
            <a:extLst>
              <a:ext uri="{FF2B5EF4-FFF2-40B4-BE49-F238E27FC236}">
                <a16:creationId xmlns:a16="http://schemas.microsoft.com/office/drawing/2014/main" id="{7F751C70-AD95-1615-605D-2068B48A6634}"/>
              </a:ext>
            </a:extLst>
          </p:cNvPr>
          <p:cNvSpPr/>
          <p:nvPr/>
        </p:nvSpPr>
        <p:spPr>
          <a:xfrm>
            <a:off x="1101270"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cs typeface="Calibri" panose="020F0502020204030204" pitchFamily="34" charset="0"/>
              </a:rPr>
              <a:t>b</a:t>
            </a:r>
          </a:p>
        </p:txBody>
      </p:sp>
      <p:sp>
        <p:nvSpPr>
          <p:cNvPr id="8" name="Rectangle: Rounded Corners 3">
            <a:extLst>
              <a:ext uri="{FF2B5EF4-FFF2-40B4-BE49-F238E27FC236}">
                <a16:creationId xmlns:a16="http://schemas.microsoft.com/office/drawing/2014/main" id="{4639297F-5368-F3E4-BDFB-32C36CF46EC2}"/>
              </a:ext>
            </a:extLst>
          </p:cNvPr>
          <p:cNvSpPr/>
          <p:nvPr/>
        </p:nvSpPr>
        <p:spPr>
          <a:xfrm>
            <a:off x="7698855" y="4581132"/>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cs typeface="Calibri" panose="020F0502020204030204" pitchFamily="34" charset="0"/>
              </a:rPr>
              <a:t>Eaux souterraines</a:t>
            </a:r>
          </a:p>
        </p:txBody>
      </p:sp>
      <p:sp>
        <p:nvSpPr>
          <p:cNvPr id="9" name="Rectangle: Rounded Corners 3">
            <a:extLst>
              <a:ext uri="{FF2B5EF4-FFF2-40B4-BE49-F238E27FC236}">
                <a16:creationId xmlns:a16="http://schemas.microsoft.com/office/drawing/2014/main" id="{A49577AA-8EFA-6B34-19CF-8889FB26306B}"/>
              </a:ext>
            </a:extLst>
          </p:cNvPr>
          <p:cNvSpPr/>
          <p:nvPr/>
        </p:nvSpPr>
        <p:spPr>
          <a:xfrm>
            <a:off x="6845383"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cs typeface="Calibri" panose="020F0502020204030204" pitchFamily="34" charset="0"/>
              </a:rPr>
              <a:t>d</a:t>
            </a:r>
          </a:p>
        </p:txBody>
      </p:sp>
      <p:sp>
        <p:nvSpPr>
          <p:cNvPr id="10" name="Rectangle: Rounded Corners 3">
            <a:extLst>
              <a:ext uri="{FF2B5EF4-FFF2-40B4-BE49-F238E27FC236}">
                <a16:creationId xmlns:a16="http://schemas.microsoft.com/office/drawing/2014/main" id="{DCDB7E22-6B62-E045-3474-4E300DD3C886}"/>
              </a:ext>
            </a:extLst>
          </p:cNvPr>
          <p:cNvSpPr/>
          <p:nvPr/>
        </p:nvSpPr>
        <p:spPr>
          <a:xfrm>
            <a:off x="7698855" y="2846274"/>
            <a:ext cx="3445934" cy="878532"/>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cs typeface="Calibri" panose="020F0502020204030204" pitchFamily="34" charset="0"/>
              </a:rPr>
              <a:t>Pluie </a:t>
            </a:r>
          </a:p>
        </p:txBody>
      </p:sp>
      <p:sp>
        <p:nvSpPr>
          <p:cNvPr id="11" name="Rectangle: Rounded Corners 3">
            <a:extLst>
              <a:ext uri="{FF2B5EF4-FFF2-40B4-BE49-F238E27FC236}">
                <a16:creationId xmlns:a16="http://schemas.microsoft.com/office/drawing/2014/main" id="{299DE752-A0E9-F234-9CAE-0C79C9749094}"/>
              </a:ext>
            </a:extLst>
          </p:cNvPr>
          <p:cNvSpPr/>
          <p:nvPr/>
        </p:nvSpPr>
        <p:spPr>
          <a:xfrm>
            <a:off x="6845383" y="2846274"/>
            <a:ext cx="830239" cy="878532"/>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cs typeface="Calibri" panose="020F0502020204030204" pitchFamily="34" charset="0"/>
              </a:rPr>
              <a:t>c</a:t>
            </a:r>
          </a:p>
        </p:txBody>
      </p:sp>
    </p:spTree>
    <p:extLst>
      <p:ext uri="{BB962C8B-B14F-4D97-AF65-F5344CB8AC3E}">
        <p14:creationId xmlns:p14="http://schemas.microsoft.com/office/powerpoint/2010/main" val="26761786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tx1">
                    <a:lumMod val="50000"/>
                    <a:lumOff val="50000"/>
                  </a:schemeClr>
                </a:solidFill>
              </a:rPr>
              <a:t>3 min</a:t>
            </a:r>
          </a:p>
        </p:txBody>
      </p:sp>
      <p:sp>
        <p:nvSpPr>
          <p:cNvPr id="15" name="Rectangle 14"/>
          <p:cNvSpPr/>
          <p:nvPr/>
        </p:nvSpPr>
        <p:spPr>
          <a:xfrm>
            <a:off x="5978819" y="2012577"/>
            <a:ext cx="3962400" cy="192024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t>Activité</a:t>
            </a:r>
            <a:b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br>
            <a: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t> préparatoire</a:t>
            </a:r>
          </a:p>
        </p:txBody>
      </p:sp>
    </p:spTree>
    <p:extLst>
      <p:ext uri="{BB962C8B-B14F-4D97-AF65-F5344CB8AC3E}">
        <p14:creationId xmlns:p14="http://schemas.microsoft.com/office/powerpoint/2010/main" val="6808568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73E62-A609-CAEC-2195-F214F4A773B1}"/>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162FDB07-36C2-B2F8-006B-D953CFA297EB}"/>
              </a:ext>
            </a:extLst>
          </p:cNvPr>
          <p:cNvPicPr>
            <a:picLocks noChangeAspect="1"/>
          </p:cNvPicPr>
          <p:nvPr/>
        </p:nvPicPr>
        <p:blipFill>
          <a:blip r:embed="rId2">
            <a:extLst>
              <a:ext uri="{28A0092B-C50C-407E-A947-70E740481C1C}">
                <a14:useLocalDpi xmlns:a14="http://schemas.microsoft.com/office/drawing/2010/main" val="0"/>
              </a:ext>
            </a:extLst>
          </a:blip>
          <a:srcRect t="6413" b="6413"/>
          <a:stretch/>
        </p:blipFill>
        <p:spPr>
          <a:xfrm>
            <a:off x="1551039" y="1123702"/>
            <a:ext cx="9161555" cy="4943053"/>
          </a:xfrm>
          <a:prstGeom prst="rect">
            <a:avLst/>
          </a:prstGeom>
        </p:spPr>
      </p:pic>
      <p:sp>
        <p:nvSpPr>
          <p:cNvPr id="2" name="Titre 1">
            <a:extLst>
              <a:ext uri="{FF2B5EF4-FFF2-40B4-BE49-F238E27FC236}">
                <a16:creationId xmlns:a16="http://schemas.microsoft.com/office/drawing/2014/main" id="{37DA8D27-28BF-5DAA-DDCD-22E844772441}"/>
              </a:ext>
            </a:extLst>
          </p:cNvPr>
          <p:cNvSpPr>
            <a:spLocks noGrp="1"/>
          </p:cNvSpPr>
          <p:nvPr>
            <p:ph type="title"/>
          </p:nvPr>
        </p:nvSpPr>
        <p:spPr>
          <a:xfrm>
            <a:off x="778058" y="230640"/>
            <a:ext cx="10972955" cy="387224"/>
          </a:xfrm>
        </p:spPr>
        <p:txBody>
          <a:bodyPr/>
          <a:lstStyle/>
          <a:p>
            <a:r>
              <a:rPr lang="fr-FR" noProof="0" dirty="0">
                <a:solidFill>
                  <a:schemeClr val="tx1">
                    <a:lumMod val="50000"/>
                    <a:lumOff val="50000"/>
                  </a:schemeClr>
                </a:solidFill>
              </a:rPr>
              <a:t>Lisons le dialogue :</a:t>
            </a:r>
          </a:p>
        </p:txBody>
      </p:sp>
      <p:sp>
        <p:nvSpPr>
          <p:cNvPr id="4" name="Espace réservé du contenu 3">
            <a:extLst>
              <a:ext uri="{FF2B5EF4-FFF2-40B4-BE49-F238E27FC236}">
                <a16:creationId xmlns:a16="http://schemas.microsoft.com/office/drawing/2014/main" id="{96BAEA43-E1F0-780A-2E7E-5882ADDA0A34}"/>
              </a:ext>
            </a:extLst>
          </p:cNvPr>
          <p:cNvSpPr>
            <a:spLocks noGrp="1"/>
          </p:cNvSpPr>
          <p:nvPr>
            <p:ph sz="quarter" idx="11"/>
          </p:nvPr>
        </p:nvSpPr>
        <p:spPr>
          <a:xfrm>
            <a:off x="701730" y="617864"/>
            <a:ext cx="10972954" cy="505838"/>
          </a:xfrm>
        </p:spPr>
        <p:txBody>
          <a:bodyPr/>
          <a:lstStyle/>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200" noProof="0" dirty="0">
                <a:solidFill>
                  <a:schemeClr val="bg1">
                    <a:lumMod val="65000"/>
                  </a:schemeClr>
                </a:solidFill>
                <a:latin typeface="Calibri" panose="020F0502020204030204"/>
              </a:rPr>
              <a:t>Faire émerger les représentations des élèves concernant les facteurs qui influencent le climat d’une région.</a:t>
            </a:r>
          </a:p>
        </p:txBody>
      </p:sp>
      <p:sp>
        <p:nvSpPr>
          <p:cNvPr id="8" name="Bulle narrative : rectangle à coins arrondis 7">
            <a:extLst>
              <a:ext uri="{FF2B5EF4-FFF2-40B4-BE49-F238E27FC236}">
                <a16:creationId xmlns:a16="http://schemas.microsoft.com/office/drawing/2014/main" id="{DB70B52C-022A-E4C4-9060-09766A24235E}"/>
              </a:ext>
            </a:extLst>
          </p:cNvPr>
          <p:cNvSpPr/>
          <p:nvPr/>
        </p:nvSpPr>
        <p:spPr>
          <a:xfrm>
            <a:off x="263235" y="1226795"/>
            <a:ext cx="2118015" cy="2545105"/>
          </a:xfrm>
          <a:prstGeom prst="wedgeRoundRectCallout">
            <a:avLst>
              <a:gd name="adj1" fmla="val 67522"/>
              <a:gd name="adj2" fmla="val 18806"/>
              <a:gd name="adj3" fmla="val 1666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b="1" dirty="0">
                <a:solidFill>
                  <a:schemeClr val="tx1"/>
                </a:solidFill>
              </a:rPr>
              <a:t>Regarde cette carte, Lina ! Pourquoi fait-il toujours plus chaud à Laâyoune qu’à Tanger ? Pourtant, les deux villes sont au bord de l’océan.</a:t>
            </a:r>
          </a:p>
        </p:txBody>
      </p:sp>
      <p:sp>
        <p:nvSpPr>
          <p:cNvPr id="14" name="Bulle narrative : rectangle à coins arrondis 13">
            <a:extLst>
              <a:ext uri="{FF2B5EF4-FFF2-40B4-BE49-F238E27FC236}">
                <a16:creationId xmlns:a16="http://schemas.microsoft.com/office/drawing/2014/main" id="{D1C89ABC-F498-038A-F390-7281131C1054}"/>
              </a:ext>
            </a:extLst>
          </p:cNvPr>
          <p:cNvSpPr/>
          <p:nvPr/>
        </p:nvSpPr>
        <p:spPr>
          <a:xfrm>
            <a:off x="9496425" y="4181475"/>
            <a:ext cx="2432339" cy="1819275"/>
          </a:xfrm>
          <a:prstGeom prst="wedgeRoundRectCallout">
            <a:avLst>
              <a:gd name="adj1" fmla="val -51895"/>
              <a:gd name="adj2" fmla="val -91533"/>
              <a:gd name="adj3" fmla="val 1666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b="1" dirty="0">
                <a:solidFill>
                  <a:schemeClr val="tx1"/>
                </a:solidFill>
              </a:rPr>
              <a:t>C’est vrai ! Et c’est comme pour mes vacances : à Ifrane, il y avait de la neige, alors qu’à Fès, juste à côté, il faisait doux.</a:t>
            </a:r>
          </a:p>
        </p:txBody>
      </p:sp>
    </p:spTree>
    <p:extLst>
      <p:ext uri="{BB962C8B-B14F-4D97-AF65-F5344CB8AC3E}">
        <p14:creationId xmlns:p14="http://schemas.microsoft.com/office/powerpoint/2010/main" val="11855346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fr-FR" noProof="0" dirty="0"/>
              <a:t>1 min</a:t>
            </a:r>
          </a:p>
        </p:txBody>
      </p:sp>
    </p:spTree>
    <p:extLst>
      <p:ext uri="{BB962C8B-B14F-4D97-AF65-F5344CB8AC3E}">
        <p14:creationId xmlns:p14="http://schemas.microsoft.com/office/powerpoint/2010/main" val="26621847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C3F-3FB2-5908-1D32-43442AB49B14}"/>
              </a:ext>
            </a:extLst>
          </p:cNvPr>
          <p:cNvSpPr>
            <a:spLocks noGrp="1"/>
          </p:cNvSpPr>
          <p:nvPr>
            <p:ph type="title"/>
          </p:nvPr>
        </p:nvSpPr>
        <p:spPr>
          <a:xfrm>
            <a:off x="720908" y="580666"/>
            <a:ext cx="10529279" cy="267549"/>
          </a:xfrm>
        </p:spPr>
        <p:txBody>
          <a:bodyPr/>
          <a:lstStyle/>
          <a:p>
            <a:r>
              <a:rPr lang="fr-FR" noProof="0" dirty="0">
                <a:solidFill>
                  <a:schemeClr val="tx1">
                    <a:lumMod val="50000"/>
                    <a:lumOff val="50000"/>
                  </a:schemeClr>
                </a:solidFill>
              </a:rPr>
              <a:t>A la fin de cette séance, vous serez capables de :</a:t>
            </a:r>
            <a:br>
              <a:rPr lang="fr-FR" noProof="0" dirty="0">
                <a:solidFill>
                  <a:schemeClr val="tx1">
                    <a:lumMod val="50000"/>
                    <a:lumOff val="50000"/>
                  </a:schemeClr>
                </a:solidFill>
              </a:rPr>
            </a:br>
            <a:br>
              <a:rPr lang="fr-FR" spc="-50"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D2A158CA-69AB-4D39-679B-48B09F24FDC4}"/>
              </a:ext>
            </a:extLst>
          </p:cNvPr>
          <p:cNvSpPr>
            <a:spLocks noGrp="1"/>
          </p:cNvSpPr>
          <p:nvPr>
            <p:ph type="body" sz="quarter" idx="12"/>
          </p:nvPr>
        </p:nvSpPr>
        <p:spPr>
          <a:xfrm>
            <a:off x="1955802" y="1881933"/>
            <a:ext cx="9066597" cy="789830"/>
          </a:xfrm>
        </p:spPr>
        <p:txBody>
          <a:bodyPr anchor="ctr">
            <a:noAutofit/>
          </a:bodyPr>
          <a:lstStyle/>
          <a:p>
            <a:pPr algn="ctr"/>
            <a:r>
              <a:rPr lang="fr-FR" sz="2800" b="1" noProof="0" dirty="0">
                <a:solidFill>
                  <a:srgbClr val="106585"/>
                </a:solidFill>
                <a:latin typeface="Calibri" panose="020F0502020204030204"/>
                <a:cs typeface="+mn-cs"/>
              </a:rPr>
              <a:t>Expliquer l’effet des facteurs géographiques sur les variations du climat.</a:t>
            </a:r>
          </a:p>
        </p:txBody>
      </p:sp>
      <p:sp>
        <p:nvSpPr>
          <p:cNvPr id="4" name="Espace réservé du contenu 3">
            <a:extLst>
              <a:ext uri="{FF2B5EF4-FFF2-40B4-BE49-F238E27FC236}">
                <a16:creationId xmlns:a16="http://schemas.microsoft.com/office/drawing/2014/main" id="{1F7EFF05-451F-2E06-7F7A-0869196C3963}"/>
              </a:ext>
            </a:extLst>
          </p:cNvPr>
          <p:cNvSpPr>
            <a:spLocks noGrp="1"/>
          </p:cNvSpPr>
          <p:nvPr>
            <p:ph sz="quarter" idx="11"/>
          </p:nvPr>
        </p:nvSpPr>
        <p:spPr/>
        <p:txBody>
          <a:bodyPr/>
          <a:lstStyle/>
          <a:p>
            <a:r>
              <a:rPr lang="fr-FR" sz="1200" noProof="0" dirty="0">
                <a:solidFill>
                  <a:schemeClr val="bg1">
                    <a:lumMod val="65000"/>
                  </a:schemeClr>
                </a:solidFill>
              </a:rPr>
              <a:t>Déclarer clairement l’objectif de la séance, expliquer cela avec des phrases simples et claires.</a:t>
            </a:r>
          </a:p>
        </p:txBody>
      </p:sp>
      <p:pic>
        <p:nvPicPr>
          <p:cNvPr id="3" name="Image 2">
            <a:extLst>
              <a:ext uri="{FF2B5EF4-FFF2-40B4-BE49-F238E27FC236}">
                <a16:creationId xmlns:a16="http://schemas.microsoft.com/office/drawing/2014/main" id="{5867F81B-EE8E-F82F-728B-1F2ECA9335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058" y="2744790"/>
            <a:ext cx="10877550" cy="3625850"/>
          </a:xfrm>
          <a:prstGeom prst="rect">
            <a:avLst/>
          </a:prstGeom>
        </p:spPr>
      </p:pic>
    </p:spTree>
    <p:extLst>
      <p:ext uri="{BB962C8B-B14F-4D97-AF65-F5344CB8AC3E}">
        <p14:creationId xmlns:p14="http://schemas.microsoft.com/office/powerpoint/2010/main" val="21420273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1EC47-B80A-0688-EB9C-13CE3C2C7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B361F-DED6-65EB-763C-34EEB50DE33E}"/>
              </a:ext>
            </a:extLst>
          </p:cNvPr>
          <p:cNvSpPr>
            <a:spLocks noGrp="1"/>
          </p:cNvSpPr>
          <p:nvPr>
            <p:ph type="title"/>
          </p:nvPr>
        </p:nvSpPr>
        <p:spPr>
          <a:xfrm>
            <a:off x="720908" y="580666"/>
            <a:ext cx="10529279" cy="267549"/>
          </a:xfrm>
        </p:spPr>
        <p:txBody>
          <a:bodyPr/>
          <a:lstStyle/>
          <a:p>
            <a:r>
              <a:rPr lang="fr-FR" noProof="0" dirty="0">
                <a:solidFill>
                  <a:schemeClr val="tx1">
                    <a:lumMod val="50000"/>
                    <a:lumOff val="50000"/>
                  </a:schemeClr>
                </a:solidFill>
              </a:rPr>
              <a:t>A la fin de cette séance, vous serez capables de :</a:t>
            </a:r>
            <a:br>
              <a:rPr lang="fr-FR" noProof="0" dirty="0">
                <a:solidFill>
                  <a:schemeClr val="tx1">
                    <a:lumMod val="50000"/>
                    <a:lumOff val="50000"/>
                  </a:schemeClr>
                </a:solidFill>
              </a:rPr>
            </a:br>
            <a:br>
              <a:rPr lang="fr-FR" spc="-50"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3340290A-AC52-0A09-F615-05DBEA69A766}"/>
              </a:ext>
            </a:extLst>
          </p:cNvPr>
          <p:cNvSpPr>
            <a:spLocks noGrp="1"/>
          </p:cNvSpPr>
          <p:nvPr>
            <p:ph sz="quarter" idx="11"/>
          </p:nvPr>
        </p:nvSpPr>
        <p:spPr/>
        <p:txBody>
          <a:bodyPr/>
          <a:lstStyle/>
          <a:p>
            <a:r>
              <a:rPr lang="fr-FR" sz="1200" noProof="0" dirty="0">
                <a:solidFill>
                  <a:schemeClr val="bg1">
                    <a:lumMod val="65000"/>
                  </a:schemeClr>
                </a:solidFill>
              </a:rPr>
              <a:t>Déclarer clairement l’objectif de la séance, expliquer cela avec des phrases simples et claires.</a:t>
            </a:r>
          </a:p>
        </p:txBody>
      </p:sp>
      <p:grpSp>
        <p:nvGrpSpPr>
          <p:cNvPr id="12" name="Groupe 11">
            <a:extLst>
              <a:ext uri="{FF2B5EF4-FFF2-40B4-BE49-F238E27FC236}">
                <a16:creationId xmlns:a16="http://schemas.microsoft.com/office/drawing/2014/main" id="{3D5063FC-E0DE-94D7-159A-ED3645837E65}"/>
              </a:ext>
            </a:extLst>
          </p:cNvPr>
          <p:cNvGrpSpPr/>
          <p:nvPr/>
        </p:nvGrpSpPr>
        <p:grpSpPr>
          <a:xfrm>
            <a:off x="270589" y="1276141"/>
            <a:ext cx="11717096" cy="5344049"/>
            <a:chOff x="270589" y="1276141"/>
            <a:chExt cx="11717096" cy="5344049"/>
          </a:xfrm>
        </p:grpSpPr>
        <p:sp>
          <p:nvSpPr>
            <p:cNvPr id="11" name="Rectangle 10">
              <a:extLst>
                <a:ext uri="{FF2B5EF4-FFF2-40B4-BE49-F238E27FC236}">
                  <a16:creationId xmlns:a16="http://schemas.microsoft.com/office/drawing/2014/main" id="{9C3CC96A-4994-60C3-AFC9-BC1CBAE0FFEE}"/>
                </a:ext>
              </a:extLst>
            </p:cNvPr>
            <p:cNvSpPr/>
            <p:nvPr/>
          </p:nvSpPr>
          <p:spPr>
            <a:xfrm>
              <a:off x="270589" y="1276141"/>
              <a:ext cx="11717096" cy="17182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 9">
              <a:extLst>
                <a:ext uri="{FF2B5EF4-FFF2-40B4-BE49-F238E27FC236}">
                  <a16:creationId xmlns:a16="http://schemas.microsoft.com/office/drawing/2014/main" id="{400EEC25-26F9-4580-FF66-114182338E64}"/>
                </a:ext>
              </a:extLst>
            </p:cNvPr>
            <p:cNvPicPr>
              <a:picLocks noChangeAspect="1"/>
            </p:cNvPicPr>
            <p:nvPr/>
          </p:nvPicPr>
          <p:blipFill>
            <a:blip r:embed="rId2">
              <a:extLst>
                <a:ext uri="{28A0092B-C50C-407E-A947-70E740481C1C}">
                  <a14:useLocalDpi xmlns:a14="http://schemas.microsoft.com/office/drawing/2010/main" val="0"/>
                </a:ext>
              </a:extLst>
            </a:blip>
            <a:srcRect t="3603" b="21026"/>
            <a:stretch>
              <a:fillRect/>
            </a:stretch>
          </p:blipFill>
          <p:spPr>
            <a:xfrm>
              <a:off x="1535003" y="2110153"/>
              <a:ext cx="8975573" cy="4510037"/>
            </a:xfrm>
            <a:prstGeom prst="rect">
              <a:avLst/>
            </a:prstGeom>
          </p:spPr>
        </p:pic>
      </p:grpSp>
      <p:sp>
        <p:nvSpPr>
          <p:cNvPr id="5" name="Text Placeholder 4">
            <a:extLst>
              <a:ext uri="{FF2B5EF4-FFF2-40B4-BE49-F238E27FC236}">
                <a16:creationId xmlns:a16="http://schemas.microsoft.com/office/drawing/2014/main" id="{132C1FDD-AD2A-E0BF-D4F2-1EDC2AEA9EA0}"/>
              </a:ext>
            </a:extLst>
          </p:cNvPr>
          <p:cNvSpPr>
            <a:spLocks noGrp="1"/>
          </p:cNvSpPr>
          <p:nvPr>
            <p:ph type="body" sz="quarter" idx="12"/>
          </p:nvPr>
        </p:nvSpPr>
        <p:spPr>
          <a:xfrm>
            <a:off x="546772" y="1024297"/>
            <a:ext cx="10877550" cy="1085856"/>
          </a:xfrm>
          <a:noFill/>
        </p:spPr>
        <p:txBody>
          <a:bodyPr anchor="ctr">
            <a:noAutofit/>
          </a:bodyPr>
          <a:lstStyle/>
          <a:p>
            <a:pPr algn="ctr"/>
            <a:r>
              <a:rPr lang="fr-FR" sz="8000" b="1" dirty="0">
                <a:solidFill>
                  <a:srgbClr val="106585"/>
                </a:solidFill>
                <a:latin typeface="Calibri" panose="020F0502020204030204"/>
              </a:rPr>
              <a:t>facteurs géographiques </a:t>
            </a:r>
            <a:endParaRPr lang="fr-FR" sz="8000" b="1" noProof="0" dirty="0">
              <a:solidFill>
                <a:srgbClr val="106585"/>
              </a:solidFill>
              <a:latin typeface="Calibri" panose="020F0502020204030204"/>
              <a:cs typeface="+mn-cs"/>
            </a:endParaRPr>
          </a:p>
        </p:txBody>
      </p:sp>
    </p:spTree>
    <p:extLst>
      <p:ext uri="{BB962C8B-B14F-4D97-AF65-F5344CB8AC3E}">
        <p14:creationId xmlns:p14="http://schemas.microsoft.com/office/powerpoint/2010/main" val="4284410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6F77C-F03C-A753-C6D8-0D2BED3BCD55}"/>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7715602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BCBA0E-5563-9DFC-E677-627BEC9EC305}"/>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7900206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DFFD7-3364-CF59-628F-C9888452D2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360B01-226E-E764-2689-80CE9B64CB14}"/>
              </a:ext>
            </a:extLst>
          </p:cNvPr>
          <p:cNvSpPr>
            <a:spLocks noGrp="1"/>
          </p:cNvSpPr>
          <p:nvPr>
            <p:ph type="title"/>
          </p:nvPr>
        </p:nvSpPr>
        <p:spPr>
          <a:xfrm>
            <a:off x="980674" y="321062"/>
            <a:ext cx="10277091" cy="267549"/>
          </a:xfrm>
        </p:spPr>
        <p:txBody>
          <a:bodyPr/>
          <a:lstStyle/>
          <a:p>
            <a:r>
              <a:rPr lang="fr-FR" noProof="0" dirty="0">
                <a:solidFill>
                  <a:schemeClr val="tx1">
                    <a:lumMod val="50000"/>
                    <a:lumOff val="50000"/>
                  </a:schemeClr>
                </a:solidFill>
              </a:rPr>
              <a:t>Pour commencer, il faut préciser la notion de facteur géographique.</a:t>
            </a:r>
          </a:p>
        </p:txBody>
      </p:sp>
      <p:pic>
        <p:nvPicPr>
          <p:cNvPr id="9" name="Google Shape;289;p51">
            <a:extLst>
              <a:ext uri="{FF2B5EF4-FFF2-40B4-BE49-F238E27FC236}">
                <a16:creationId xmlns:a16="http://schemas.microsoft.com/office/drawing/2014/main" id="{4A153382-6518-C1A9-7E14-241C381EFE96}"/>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5" name="Espace réservé du contenu 3">
            <a:extLst>
              <a:ext uri="{FF2B5EF4-FFF2-40B4-BE49-F238E27FC236}">
                <a16:creationId xmlns:a16="http://schemas.microsoft.com/office/drawing/2014/main" id="{900E631D-1F54-A3A1-3B68-60260293C63C}"/>
              </a:ext>
            </a:extLst>
          </p:cNvPr>
          <p:cNvSpPr txBox="1">
            <a:spLocks/>
          </p:cNvSpPr>
          <p:nvPr/>
        </p:nvSpPr>
        <p:spPr>
          <a:xfrm>
            <a:off x="980290" y="689687"/>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tx1">
                    <a:lumMod val="50000"/>
                    <a:lumOff val="50000"/>
                  </a:schemeClr>
                </a:solidFill>
              </a:rPr>
              <a:t>Utiliser l’alternance linguistique si </a:t>
            </a:r>
            <a:r>
              <a:rPr lang="fr-FR" sz="1200" dirty="0" err="1">
                <a:solidFill>
                  <a:schemeClr val="tx1">
                    <a:lumMod val="50000"/>
                    <a:lumOff val="50000"/>
                  </a:schemeClr>
                </a:solidFill>
              </a:rPr>
              <a:t>nécssaire</a:t>
            </a:r>
            <a:r>
              <a:rPr lang="fr-FR" sz="1200" dirty="0">
                <a:solidFill>
                  <a:schemeClr val="tx1">
                    <a:lumMod val="50000"/>
                    <a:lumOff val="50000"/>
                  </a:schemeClr>
                </a:solidFill>
              </a:rPr>
              <a:t>.</a:t>
            </a:r>
          </a:p>
        </p:txBody>
      </p:sp>
      <p:sp>
        <p:nvSpPr>
          <p:cNvPr id="3" name="ZoneTexte 2">
            <a:extLst>
              <a:ext uri="{FF2B5EF4-FFF2-40B4-BE49-F238E27FC236}">
                <a16:creationId xmlns:a16="http://schemas.microsoft.com/office/drawing/2014/main" id="{C327123E-3117-CA2E-FBD2-E87EE3E8516A}"/>
              </a:ext>
            </a:extLst>
          </p:cNvPr>
          <p:cNvSpPr txBox="1"/>
          <p:nvPr/>
        </p:nvSpPr>
        <p:spPr>
          <a:xfrm>
            <a:off x="3394336" y="1405596"/>
            <a:ext cx="5403328" cy="360000"/>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Facteur géographique </a:t>
            </a:r>
            <a:endParaRPr lang="fr-FR" noProof="0" dirty="0"/>
          </a:p>
        </p:txBody>
      </p:sp>
      <p:sp>
        <p:nvSpPr>
          <p:cNvPr id="6" name="Rectangle 5">
            <a:extLst>
              <a:ext uri="{FF2B5EF4-FFF2-40B4-BE49-F238E27FC236}">
                <a16:creationId xmlns:a16="http://schemas.microsoft.com/office/drawing/2014/main" id="{2C3802A5-0BA0-FF30-EE95-0F5206CA7ED8}"/>
              </a:ext>
            </a:extLst>
          </p:cNvPr>
          <p:cNvSpPr/>
          <p:nvPr/>
        </p:nvSpPr>
        <p:spPr>
          <a:xfrm>
            <a:off x="531350" y="2007474"/>
            <a:ext cx="11175353" cy="10854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400" dirty="0">
                <a:solidFill>
                  <a:schemeClr val="tx1"/>
                </a:solidFill>
                <a:latin typeface="Calibri" panose="020F0502020204030204" pitchFamily="34" charset="0"/>
                <a:cs typeface="Calibri" panose="020F0502020204030204" pitchFamily="34" charset="0"/>
              </a:rPr>
              <a:t>Le facteur géographique explique les variations de la </a:t>
            </a:r>
            <a:r>
              <a:rPr lang="fr-FR" sz="2400" b="1" dirty="0">
                <a:solidFill>
                  <a:schemeClr val="tx1"/>
                </a:solidFill>
                <a:latin typeface="Calibri" panose="020F0502020204030204" pitchFamily="34" charset="0"/>
                <a:cs typeface="Calibri" panose="020F0502020204030204" pitchFamily="34" charset="0"/>
              </a:rPr>
              <a:t>météo</a:t>
            </a:r>
            <a:r>
              <a:rPr lang="fr-FR" sz="2400" dirty="0">
                <a:solidFill>
                  <a:schemeClr val="tx1"/>
                </a:solidFill>
                <a:latin typeface="Calibri" panose="020F0502020204030204" pitchFamily="34" charset="0"/>
                <a:cs typeface="Calibri" panose="020F0502020204030204" pitchFamily="34" charset="0"/>
              </a:rPr>
              <a:t> quotidienne et du </a:t>
            </a:r>
            <a:r>
              <a:rPr lang="fr-FR" sz="2400" b="1" dirty="0">
                <a:solidFill>
                  <a:schemeClr val="tx1"/>
                </a:solidFill>
                <a:latin typeface="Calibri" panose="020F0502020204030204" pitchFamily="34" charset="0"/>
                <a:cs typeface="Calibri" panose="020F0502020204030204" pitchFamily="34" charset="0"/>
              </a:rPr>
              <a:t>climat</a:t>
            </a:r>
            <a:r>
              <a:rPr lang="fr-FR" sz="2400" dirty="0">
                <a:solidFill>
                  <a:schemeClr val="tx1"/>
                </a:solidFill>
                <a:latin typeface="Calibri" panose="020F0502020204030204" pitchFamily="34" charset="0"/>
                <a:cs typeface="Calibri" panose="020F0502020204030204" pitchFamily="34" charset="0"/>
              </a:rPr>
              <a:t> d’une région. Comme la </a:t>
            </a:r>
            <a:r>
              <a:rPr lang="fr-FR" sz="2400" b="1" dirty="0">
                <a:solidFill>
                  <a:srgbClr val="FF0000"/>
                </a:solidFill>
                <a:latin typeface="Calibri" panose="020F0502020204030204" pitchFamily="34" charset="0"/>
                <a:cs typeface="Calibri" panose="020F0502020204030204" pitchFamily="34" charset="0"/>
              </a:rPr>
              <a:t>latitude</a:t>
            </a:r>
            <a:r>
              <a:rPr lang="fr-FR" sz="2400" dirty="0">
                <a:solidFill>
                  <a:schemeClr val="tx1"/>
                </a:solidFill>
                <a:latin typeface="Calibri" panose="020F0502020204030204" pitchFamily="34" charset="0"/>
                <a:cs typeface="Calibri" panose="020F0502020204030204" pitchFamily="34" charset="0"/>
              </a:rPr>
              <a:t>, </a:t>
            </a:r>
            <a:r>
              <a:rPr lang="fr-FR" sz="2400" b="1" dirty="0">
                <a:solidFill>
                  <a:srgbClr val="FF0000"/>
                </a:solidFill>
                <a:latin typeface="Calibri" panose="020F0502020204030204" pitchFamily="34" charset="0"/>
                <a:cs typeface="Calibri" panose="020F0502020204030204" pitchFamily="34" charset="0"/>
              </a:rPr>
              <a:t>l’éloignement de la mer </a:t>
            </a:r>
            <a:r>
              <a:rPr lang="fr-FR" sz="2400" dirty="0">
                <a:solidFill>
                  <a:schemeClr val="tx1"/>
                </a:solidFill>
                <a:latin typeface="Calibri" panose="020F0502020204030204" pitchFamily="34" charset="0"/>
                <a:cs typeface="Calibri" panose="020F0502020204030204" pitchFamily="34" charset="0"/>
              </a:rPr>
              <a:t>et l’</a:t>
            </a:r>
            <a:r>
              <a:rPr lang="fr-FR" sz="2400" b="1" dirty="0">
                <a:solidFill>
                  <a:srgbClr val="FF0000"/>
                </a:solidFill>
                <a:latin typeface="Calibri" panose="020F0502020204030204" pitchFamily="34" charset="0"/>
                <a:cs typeface="Calibri" panose="020F0502020204030204" pitchFamily="34" charset="0"/>
              </a:rPr>
              <a:t>altitude</a:t>
            </a:r>
            <a:r>
              <a:rPr lang="fr-FR" sz="2400" dirty="0">
                <a:solidFill>
                  <a:schemeClr val="tx1"/>
                </a:solidFill>
                <a:latin typeface="Calibri" panose="020F0502020204030204" pitchFamily="34" charset="0"/>
                <a:cs typeface="Calibri" panose="020F0502020204030204" pitchFamily="34" charset="0"/>
              </a:rPr>
              <a:t>.</a:t>
            </a:r>
          </a:p>
        </p:txBody>
      </p:sp>
      <p:pic>
        <p:nvPicPr>
          <p:cNvPr id="7" name="Image 6">
            <a:extLst>
              <a:ext uri="{FF2B5EF4-FFF2-40B4-BE49-F238E27FC236}">
                <a16:creationId xmlns:a16="http://schemas.microsoft.com/office/drawing/2014/main" id="{6A6370D5-6130-D7B8-C5E1-49F9D28958C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33879" y="3429000"/>
            <a:ext cx="3162030" cy="2776853"/>
          </a:xfrm>
          <a:prstGeom prst="rect">
            <a:avLst/>
          </a:prstGeom>
        </p:spPr>
      </p:pic>
      <p:pic>
        <p:nvPicPr>
          <p:cNvPr id="10" name="Image 9">
            <a:extLst>
              <a:ext uri="{FF2B5EF4-FFF2-40B4-BE49-F238E27FC236}">
                <a16:creationId xmlns:a16="http://schemas.microsoft.com/office/drawing/2014/main" id="{FE7472B4-94C2-0480-601D-1556BF3C3715}"/>
              </a:ext>
            </a:extLst>
          </p:cNvPr>
          <p:cNvPicPr>
            <a:picLocks noChangeAspect="1"/>
          </p:cNvPicPr>
          <p:nvPr/>
        </p:nvPicPr>
        <p:blipFill>
          <a:blip r:embed="rId4"/>
          <a:stretch>
            <a:fillRect/>
          </a:stretch>
        </p:blipFill>
        <p:spPr>
          <a:xfrm>
            <a:off x="4140249" y="3429000"/>
            <a:ext cx="2974163" cy="2974163"/>
          </a:xfrm>
          <a:prstGeom prst="rect">
            <a:avLst/>
          </a:prstGeom>
        </p:spPr>
      </p:pic>
      <p:pic>
        <p:nvPicPr>
          <p:cNvPr id="11" name="Image 10" descr="Pourquoi fait-il plus froid en altitude ?">
            <a:extLst>
              <a:ext uri="{FF2B5EF4-FFF2-40B4-BE49-F238E27FC236}">
                <a16:creationId xmlns:a16="http://schemas.microsoft.com/office/drawing/2014/main" id="{C8CE1189-5D8C-B6D2-D70D-2BC565C9193C}"/>
              </a:ext>
            </a:extLst>
          </p:cNvPr>
          <p:cNvPicPr>
            <a:picLocks noChangeAspect="1"/>
          </p:cNvPicPr>
          <p:nvPr/>
        </p:nvPicPr>
        <p:blipFill>
          <a:blip r:embed="rId5"/>
          <a:srcRect r="19984"/>
          <a:stretch>
            <a:fillRect/>
          </a:stretch>
        </p:blipFill>
        <p:spPr>
          <a:xfrm>
            <a:off x="7586665" y="3562908"/>
            <a:ext cx="4000712" cy="2605405"/>
          </a:xfrm>
          <a:prstGeom prst="rect">
            <a:avLst/>
          </a:prstGeom>
        </p:spPr>
      </p:pic>
    </p:spTree>
    <p:extLst>
      <p:ext uri="{BB962C8B-B14F-4D97-AF65-F5344CB8AC3E}">
        <p14:creationId xmlns:p14="http://schemas.microsoft.com/office/powerpoint/2010/main" val="2895803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63F95-AFC4-8D2D-6933-53458F4ED1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739087F-805F-A4A4-0E32-B8719C3B045B}"/>
              </a:ext>
            </a:extLst>
          </p:cNvPr>
          <p:cNvSpPr>
            <a:spLocks noGrp="1"/>
          </p:cNvSpPr>
          <p:nvPr>
            <p:ph type="title"/>
          </p:nvPr>
        </p:nvSpPr>
        <p:spPr>
          <a:xfrm>
            <a:off x="980674" y="345206"/>
            <a:ext cx="10277091" cy="267549"/>
          </a:xfrm>
        </p:spPr>
        <p:txBody>
          <a:bodyPr/>
          <a:lstStyle/>
          <a:p>
            <a:r>
              <a:rPr lang="fr-FR" noProof="0" dirty="0">
                <a:solidFill>
                  <a:schemeClr val="tx1">
                    <a:lumMod val="50000"/>
                    <a:lumOff val="50000"/>
                  </a:schemeClr>
                </a:solidFill>
              </a:rPr>
              <a:t>Le premier facteur géographique qui influence le climat est la latitude.</a:t>
            </a:r>
          </a:p>
        </p:txBody>
      </p:sp>
      <p:pic>
        <p:nvPicPr>
          <p:cNvPr id="9" name="Google Shape;289;p51">
            <a:extLst>
              <a:ext uri="{FF2B5EF4-FFF2-40B4-BE49-F238E27FC236}">
                <a16:creationId xmlns:a16="http://schemas.microsoft.com/office/drawing/2014/main" id="{1600B6D9-FA58-0F5A-912D-8E547E4F4DEC}"/>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4" name="Rectangle 3">
            <a:extLst>
              <a:ext uri="{FF2B5EF4-FFF2-40B4-BE49-F238E27FC236}">
                <a16:creationId xmlns:a16="http://schemas.microsoft.com/office/drawing/2014/main" id="{598A796C-6F9E-5229-047B-9B943B701FB5}"/>
              </a:ext>
            </a:extLst>
          </p:cNvPr>
          <p:cNvSpPr/>
          <p:nvPr/>
        </p:nvSpPr>
        <p:spPr>
          <a:xfrm>
            <a:off x="529253" y="2176147"/>
            <a:ext cx="5403328" cy="311195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Elle détermine </a:t>
            </a:r>
            <a:r>
              <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rPr>
              <a:t>l’ensoleillement</a:t>
            </a: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 et la </a:t>
            </a:r>
            <a:r>
              <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rPr>
              <a:t>température</a:t>
            </a: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 d’une région. Plus on est proche de </a:t>
            </a:r>
            <a:r>
              <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rPr>
              <a:t>l’équateur</a:t>
            </a: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 plus il fait chaud ; plus on se rapproche des </a:t>
            </a:r>
            <a:r>
              <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rPr>
              <a:t>pôles</a:t>
            </a: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 plus il fait froid.</a:t>
            </a:r>
            <a:endPar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Espace réservé du contenu 3">
            <a:extLst>
              <a:ext uri="{FF2B5EF4-FFF2-40B4-BE49-F238E27FC236}">
                <a16:creationId xmlns:a16="http://schemas.microsoft.com/office/drawing/2014/main" id="{1A666D45-E819-77FB-A55B-4DE128EDE988}"/>
              </a:ext>
            </a:extLst>
          </p:cNvPr>
          <p:cNvSpPr txBox="1">
            <a:spLocks/>
          </p:cNvSpPr>
          <p:nvPr/>
        </p:nvSpPr>
        <p:spPr>
          <a:xfrm>
            <a:off x="980290" y="689687"/>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tx1">
                    <a:lumMod val="50000"/>
                    <a:lumOff val="50000"/>
                  </a:schemeClr>
                </a:solidFill>
              </a:rPr>
              <a:t>Mettre l’accent sur le fait que la latitude n’explique pas seule le climat d’une région. Et deux régions situées à la même latitude peuvent avoir des climats différents.</a:t>
            </a:r>
          </a:p>
        </p:txBody>
      </p:sp>
      <p:pic>
        <p:nvPicPr>
          <p:cNvPr id="7" name="Image 6">
            <a:extLst>
              <a:ext uri="{FF2B5EF4-FFF2-40B4-BE49-F238E27FC236}">
                <a16:creationId xmlns:a16="http://schemas.microsoft.com/office/drawing/2014/main" id="{F97FE5DB-164B-479A-E765-7EE11ECB280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564014" y="2176147"/>
            <a:ext cx="4185245" cy="3675427"/>
          </a:xfrm>
          <a:prstGeom prst="rect">
            <a:avLst/>
          </a:prstGeom>
        </p:spPr>
      </p:pic>
      <p:sp>
        <p:nvSpPr>
          <p:cNvPr id="12" name="ZoneTexte 11">
            <a:extLst>
              <a:ext uri="{FF2B5EF4-FFF2-40B4-BE49-F238E27FC236}">
                <a16:creationId xmlns:a16="http://schemas.microsoft.com/office/drawing/2014/main" id="{25ABAC84-9972-EF9C-D913-E7228D399195}"/>
              </a:ext>
            </a:extLst>
          </p:cNvPr>
          <p:cNvSpPr txBox="1"/>
          <p:nvPr/>
        </p:nvSpPr>
        <p:spPr>
          <a:xfrm>
            <a:off x="6000750" y="3697120"/>
            <a:ext cx="1918201" cy="523220"/>
          </a:xfrm>
          <a:prstGeom prst="rect">
            <a:avLst/>
          </a:prstGeom>
          <a:noFill/>
        </p:spPr>
        <p:txBody>
          <a:bodyPr wrap="square">
            <a:spAutoFit/>
          </a:bodyPr>
          <a:lstStyle/>
          <a:p>
            <a:pPr algn="ctr"/>
            <a:r>
              <a:rPr lang="fr-FR" sz="2800" b="1" dirty="0">
                <a:latin typeface="Calibri" panose="020F0502020204030204" pitchFamily="34" charset="0"/>
                <a:cs typeface="Calibri" panose="020F0502020204030204" pitchFamily="34" charset="0"/>
              </a:rPr>
              <a:t>L’équateur</a:t>
            </a:r>
          </a:p>
        </p:txBody>
      </p:sp>
      <p:sp>
        <p:nvSpPr>
          <p:cNvPr id="13" name="ZoneTexte 12">
            <a:extLst>
              <a:ext uri="{FF2B5EF4-FFF2-40B4-BE49-F238E27FC236}">
                <a16:creationId xmlns:a16="http://schemas.microsoft.com/office/drawing/2014/main" id="{F18FC5DC-3FD7-1736-9859-EF97BEC6642B}"/>
              </a:ext>
            </a:extLst>
          </p:cNvPr>
          <p:cNvSpPr txBox="1"/>
          <p:nvPr/>
        </p:nvSpPr>
        <p:spPr>
          <a:xfrm>
            <a:off x="8677276" y="2022283"/>
            <a:ext cx="1485900" cy="400110"/>
          </a:xfrm>
          <a:prstGeom prst="rect">
            <a:avLst/>
          </a:prstGeom>
          <a:noFill/>
        </p:spPr>
        <p:txBody>
          <a:bodyPr wrap="square">
            <a:spAutoFit/>
          </a:bodyPr>
          <a:lstStyle/>
          <a:p>
            <a:pPr algn="ctr"/>
            <a:r>
              <a:rPr lang="fr-FR" sz="2000" b="1" dirty="0">
                <a:latin typeface="Calibri" panose="020F0502020204030204" pitchFamily="34" charset="0"/>
                <a:cs typeface="Calibri" panose="020F0502020204030204" pitchFamily="34" charset="0"/>
              </a:rPr>
              <a:t>Pôle Nord</a:t>
            </a:r>
          </a:p>
        </p:txBody>
      </p:sp>
      <p:sp>
        <p:nvSpPr>
          <p:cNvPr id="14" name="ZoneTexte 13">
            <a:extLst>
              <a:ext uri="{FF2B5EF4-FFF2-40B4-BE49-F238E27FC236}">
                <a16:creationId xmlns:a16="http://schemas.microsoft.com/office/drawing/2014/main" id="{E396928F-B3E3-B118-ED49-A77BA3CDDAD1}"/>
              </a:ext>
            </a:extLst>
          </p:cNvPr>
          <p:cNvSpPr txBox="1"/>
          <p:nvPr/>
        </p:nvSpPr>
        <p:spPr>
          <a:xfrm>
            <a:off x="8913686" y="5651519"/>
            <a:ext cx="1485900" cy="400110"/>
          </a:xfrm>
          <a:prstGeom prst="rect">
            <a:avLst/>
          </a:prstGeom>
          <a:noFill/>
        </p:spPr>
        <p:txBody>
          <a:bodyPr wrap="square">
            <a:spAutoFit/>
          </a:bodyPr>
          <a:lstStyle/>
          <a:p>
            <a:pPr algn="ctr"/>
            <a:r>
              <a:rPr lang="fr-FR" sz="2000" b="1" dirty="0">
                <a:latin typeface="Calibri" panose="020F0502020204030204" pitchFamily="34" charset="0"/>
                <a:cs typeface="Calibri" panose="020F0502020204030204" pitchFamily="34" charset="0"/>
              </a:rPr>
              <a:t>Pôle Sud</a:t>
            </a:r>
          </a:p>
        </p:txBody>
      </p:sp>
      <p:grpSp>
        <p:nvGrpSpPr>
          <p:cNvPr id="3" name="Groupe 2">
            <a:extLst>
              <a:ext uri="{FF2B5EF4-FFF2-40B4-BE49-F238E27FC236}">
                <a16:creationId xmlns:a16="http://schemas.microsoft.com/office/drawing/2014/main" id="{ED583E52-4C48-E0AC-7D15-84C0AD405D15}"/>
              </a:ext>
            </a:extLst>
          </p:cNvPr>
          <p:cNvGrpSpPr/>
          <p:nvPr/>
        </p:nvGrpSpPr>
        <p:grpSpPr>
          <a:xfrm>
            <a:off x="4676975" y="1029184"/>
            <a:ext cx="2838049" cy="540000"/>
            <a:chOff x="2487236" y="1054559"/>
            <a:chExt cx="2838049" cy="540000"/>
          </a:xfrm>
          <a:effectLst>
            <a:outerShdw blurRad="1181100" algn="ctr" rotWithShape="0">
              <a:srgbClr val="000000">
                <a:alpha val="0"/>
              </a:srgbClr>
            </a:outerShdw>
          </a:effectLst>
        </p:grpSpPr>
        <p:sp>
          <p:nvSpPr>
            <p:cNvPr id="6" name="ZoneTexte 5">
              <a:extLst>
                <a:ext uri="{FF2B5EF4-FFF2-40B4-BE49-F238E27FC236}">
                  <a16:creationId xmlns:a16="http://schemas.microsoft.com/office/drawing/2014/main" id="{405B4C12-525B-5A47-1412-6F806447FF60}"/>
                </a:ext>
              </a:extLst>
            </p:cNvPr>
            <p:cNvSpPr txBox="1"/>
            <p:nvPr/>
          </p:nvSpPr>
          <p:spPr>
            <a:xfrm>
              <a:off x="2683444" y="1062949"/>
              <a:ext cx="2641841"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La latitude </a:t>
              </a:r>
            </a:p>
          </p:txBody>
        </p:sp>
        <p:sp>
          <p:nvSpPr>
            <p:cNvPr id="10" name="Ellipse 9">
              <a:extLst>
                <a:ext uri="{FF2B5EF4-FFF2-40B4-BE49-F238E27FC236}">
                  <a16:creationId xmlns:a16="http://schemas.microsoft.com/office/drawing/2014/main" id="{250E5FE1-E1B1-C7AA-1496-9245ED1B99DD}"/>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1</a:t>
              </a:r>
            </a:p>
          </p:txBody>
        </p:sp>
      </p:grpSp>
    </p:spTree>
    <p:extLst>
      <p:ext uri="{BB962C8B-B14F-4D97-AF65-F5344CB8AC3E}">
        <p14:creationId xmlns:p14="http://schemas.microsoft.com/office/powerpoint/2010/main" val="36054576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8731B-C79A-A365-CBB1-13CE26AC30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ED12205-C09D-17F0-50EC-8772D64EEAC9}"/>
              </a:ext>
            </a:extLst>
          </p:cNvPr>
          <p:cNvSpPr>
            <a:spLocks noGrp="1"/>
          </p:cNvSpPr>
          <p:nvPr>
            <p:ph type="title"/>
          </p:nvPr>
        </p:nvSpPr>
        <p:spPr>
          <a:xfrm>
            <a:off x="962026" y="248659"/>
            <a:ext cx="10725150" cy="450832"/>
          </a:xfrm>
        </p:spPr>
        <p:txBody>
          <a:bodyPr/>
          <a:lstStyle/>
          <a:p>
            <a:r>
              <a:rPr lang="fr-FR" dirty="0">
                <a:solidFill>
                  <a:schemeClr val="tx1">
                    <a:lumMod val="50000"/>
                    <a:lumOff val="50000"/>
                  </a:schemeClr>
                </a:solidFill>
              </a:rPr>
              <a:t>Comment la latitude influence-t-elle le climat ? Je vois que les régions proches de l’équateur reçoivent plus d’ensoleillement : il y fait plus chaud. Je vois aussi que les régions proches des pôles reçoivent moins d’ensoleillement : il y fait plus froid. »</a:t>
            </a:r>
          </a:p>
        </p:txBody>
      </p:sp>
      <p:sp>
        <p:nvSpPr>
          <p:cNvPr id="6" name="ZoneTexte 5">
            <a:extLst>
              <a:ext uri="{FF2B5EF4-FFF2-40B4-BE49-F238E27FC236}">
                <a16:creationId xmlns:a16="http://schemas.microsoft.com/office/drawing/2014/main" id="{23D18380-321E-D76D-889D-B659EAF0E3EB}"/>
              </a:ext>
            </a:extLst>
          </p:cNvPr>
          <p:cNvSpPr txBox="1"/>
          <p:nvPr/>
        </p:nvSpPr>
        <p:spPr>
          <a:xfrm>
            <a:off x="1648985" y="5728035"/>
            <a:ext cx="3171824" cy="461665"/>
          </a:xfrm>
          <a:prstGeom prst="rect">
            <a:avLst/>
          </a:prstGeom>
          <a:noFill/>
          <a:ln>
            <a:noFill/>
          </a:ln>
        </p:spPr>
        <p:txBody>
          <a:bodyPr wrap="square">
            <a:spAutoFit/>
          </a:bodyPr>
          <a:lstStyle/>
          <a:p>
            <a:pPr algn="ctr"/>
            <a:r>
              <a:rPr lang="fr-FR" sz="2400" b="1" dirty="0">
                <a:solidFill>
                  <a:schemeClr val="bg1"/>
                </a:solidFill>
                <a:latin typeface="Calibri"/>
                <a:ea typeface="Calibri"/>
                <a:cs typeface="Calibri"/>
                <a:sym typeface="Calibri"/>
              </a:rPr>
              <a:t>Nappe souterraine    </a:t>
            </a:r>
          </a:p>
        </p:txBody>
      </p:sp>
      <p:sp>
        <p:nvSpPr>
          <p:cNvPr id="17" name="Forme libre : forme 16">
            <a:extLst>
              <a:ext uri="{FF2B5EF4-FFF2-40B4-BE49-F238E27FC236}">
                <a16:creationId xmlns:a16="http://schemas.microsoft.com/office/drawing/2014/main" id="{B8A1AF0E-D1CB-3831-0EDC-FADD9C3DCD3F}"/>
              </a:ext>
            </a:extLst>
          </p:cNvPr>
          <p:cNvSpPr/>
          <p:nvPr/>
        </p:nvSpPr>
        <p:spPr>
          <a:xfrm rot="10800000" flipH="1">
            <a:off x="1850334" y="4885315"/>
            <a:ext cx="3625555" cy="732574"/>
          </a:xfrm>
          <a:custGeom>
            <a:avLst/>
            <a:gdLst>
              <a:gd name="csX0" fmla="*/ 0 w 3625555"/>
              <a:gd name="csY0" fmla="*/ 0 h 732574"/>
              <a:gd name="csX1" fmla="*/ 3625555 w 3625555"/>
              <a:gd name="csY1" fmla="*/ 0 h 732574"/>
              <a:gd name="csX2" fmla="*/ 3618227 w 3625555"/>
              <a:gd name="csY2" fmla="*/ 17986 h 732574"/>
              <a:gd name="csX3" fmla="*/ 3576003 w 3625555"/>
              <a:gd name="csY3" fmla="*/ 28876 h 732574"/>
              <a:gd name="csX4" fmla="*/ 2650877 w 3625555"/>
              <a:gd name="csY4" fmla="*/ 719666 h 732574"/>
              <a:gd name="csX5" fmla="*/ 2643059 w 3625555"/>
              <a:gd name="csY5" fmla="*/ 732574 h 732574"/>
              <a:gd name="csX6" fmla="*/ 0 w 3625555"/>
              <a:gd name="csY6" fmla="*/ 732574 h 732574"/>
              <a:gd name="csX7" fmla="*/ 0 w 3625555"/>
              <a:gd name="csY7" fmla="*/ 0 h 732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25555" h="732574">
                <a:moveTo>
                  <a:pt x="0" y="0"/>
                </a:moveTo>
                <a:lnTo>
                  <a:pt x="3625555" y="0"/>
                </a:lnTo>
                <a:lnTo>
                  <a:pt x="3618227" y="17986"/>
                </a:lnTo>
                <a:lnTo>
                  <a:pt x="3576003" y="28876"/>
                </a:lnTo>
                <a:cubicBezTo>
                  <a:pt x="3194730" y="147823"/>
                  <a:pt x="2869693" y="394798"/>
                  <a:pt x="2650877" y="719666"/>
                </a:cubicBezTo>
                <a:lnTo>
                  <a:pt x="2643059" y="732574"/>
                </a:lnTo>
                <a:lnTo>
                  <a:pt x="0" y="732574"/>
                </a:lnTo>
                <a:lnTo>
                  <a:pt x="0" y="0"/>
                </a:lnTo>
                <a:close/>
              </a:path>
            </a:pathLst>
          </a:custGeom>
          <a:gradFill flip="none" rotWithShape="1">
            <a:gsLst>
              <a:gs pos="11000">
                <a:schemeClr val="accent1">
                  <a:lumMod val="5000"/>
                  <a:lumOff val="95000"/>
                </a:schemeClr>
              </a:gs>
              <a:gs pos="63000">
                <a:srgbClr val="FFE85C"/>
              </a:gs>
              <a:gs pos="100000">
                <a:srgbClr val="FFE85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1" name="Image 10" descr="Globe Terrestre PNG Images | Vecteurs Et Dessin | Téléchargement Gratuit  Sur Pngtree">
            <a:extLst>
              <a:ext uri="{FF2B5EF4-FFF2-40B4-BE49-F238E27FC236}">
                <a16:creationId xmlns:a16="http://schemas.microsoft.com/office/drawing/2014/main" id="{157EBA47-6791-5741-D5EA-427657FEF297}"/>
              </a:ext>
            </a:extLst>
          </p:cNvPr>
          <p:cNvPicPr>
            <a:picLocks noChangeAspect="1"/>
          </p:cNvPicPr>
          <p:nvPr/>
        </p:nvPicPr>
        <p:blipFill>
          <a:blip r:embed="rId2"/>
          <a:stretch>
            <a:fillRect/>
          </a:stretch>
        </p:blipFill>
        <p:spPr>
          <a:xfrm>
            <a:off x="4048125" y="2009774"/>
            <a:ext cx="3838575" cy="3838575"/>
          </a:xfrm>
          <a:prstGeom prst="rect">
            <a:avLst/>
          </a:prstGeom>
        </p:spPr>
      </p:pic>
      <p:cxnSp>
        <p:nvCxnSpPr>
          <p:cNvPr id="56" name="Connecteur droit 55">
            <a:extLst>
              <a:ext uri="{FF2B5EF4-FFF2-40B4-BE49-F238E27FC236}">
                <a16:creationId xmlns:a16="http://schemas.microsoft.com/office/drawing/2014/main" id="{2D093741-8025-BB5D-FFF4-182EC8E72EA4}"/>
              </a:ext>
            </a:extLst>
          </p:cNvPr>
          <p:cNvCxnSpPr>
            <a:stCxn id="11" idx="1"/>
          </p:cNvCxnSpPr>
          <p:nvPr/>
        </p:nvCxnSpPr>
        <p:spPr>
          <a:xfrm flipV="1">
            <a:off x="4048125" y="3926801"/>
            <a:ext cx="3939737" cy="226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 name="Forme libre : forme 6">
            <a:extLst>
              <a:ext uri="{FF2B5EF4-FFF2-40B4-BE49-F238E27FC236}">
                <a16:creationId xmlns:a16="http://schemas.microsoft.com/office/drawing/2014/main" id="{6B2692AF-80E5-4216-ACEC-5582E42A70AA}"/>
              </a:ext>
            </a:extLst>
          </p:cNvPr>
          <p:cNvSpPr/>
          <p:nvPr/>
        </p:nvSpPr>
        <p:spPr>
          <a:xfrm>
            <a:off x="1850335" y="3584076"/>
            <a:ext cx="2353803" cy="732574"/>
          </a:xfrm>
          <a:custGeom>
            <a:avLst/>
            <a:gdLst>
              <a:gd name="csX0" fmla="*/ 0 w 2386806"/>
              <a:gd name="csY0" fmla="*/ 0 h 732574"/>
              <a:gd name="csX1" fmla="*/ 2386806 w 2386806"/>
              <a:gd name="csY1" fmla="*/ 0 h 732574"/>
              <a:gd name="csX2" fmla="*/ 2365663 w 2386806"/>
              <a:gd name="csY2" fmla="*/ 78824 h 732574"/>
              <a:gd name="csX3" fmla="*/ 2336341 w 2386806"/>
              <a:gd name="csY3" fmla="*/ 372719 h 732574"/>
              <a:gd name="csX4" fmla="*/ 2365663 w 2386806"/>
              <a:gd name="csY4" fmla="*/ 666614 h 732574"/>
              <a:gd name="csX5" fmla="*/ 2383355 w 2386806"/>
              <a:gd name="csY5" fmla="*/ 732574 h 732574"/>
              <a:gd name="csX6" fmla="*/ 0 w 2386806"/>
              <a:gd name="csY6" fmla="*/ 732574 h 732574"/>
              <a:gd name="csX7" fmla="*/ 0 w 2386806"/>
              <a:gd name="csY7" fmla="*/ 0 h 732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86806" h="732574">
                <a:moveTo>
                  <a:pt x="0" y="0"/>
                </a:moveTo>
                <a:lnTo>
                  <a:pt x="2386806" y="0"/>
                </a:lnTo>
                <a:lnTo>
                  <a:pt x="2365663" y="78824"/>
                </a:lnTo>
                <a:cubicBezTo>
                  <a:pt x="2346782" y="169155"/>
                  <a:pt x="2336341" y="268470"/>
                  <a:pt x="2336341" y="372719"/>
                </a:cubicBezTo>
                <a:cubicBezTo>
                  <a:pt x="2336341" y="476968"/>
                  <a:pt x="2346782" y="576283"/>
                  <a:pt x="2365663" y="666614"/>
                </a:cubicBezTo>
                <a:lnTo>
                  <a:pt x="2383355" y="732574"/>
                </a:lnTo>
                <a:lnTo>
                  <a:pt x="0" y="732574"/>
                </a:lnTo>
                <a:lnTo>
                  <a:pt x="0" y="0"/>
                </a:lnTo>
                <a:close/>
              </a:path>
            </a:pathLst>
          </a:custGeom>
          <a:gradFill flip="none" rotWithShape="1">
            <a:gsLst>
              <a:gs pos="0">
                <a:schemeClr val="accent1">
                  <a:lumMod val="5000"/>
                  <a:lumOff val="95000"/>
                </a:schemeClr>
              </a:gs>
              <a:gs pos="19000">
                <a:srgbClr val="FFE85C"/>
              </a:gs>
              <a:gs pos="100000">
                <a:srgbClr val="FFE85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4" name="Forme libre : forme 13">
            <a:extLst>
              <a:ext uri="{FF2B5EF4-FFF2-40B4-BE49-F238E27FC236}">
                <a16:creationId xmlns:a16="http://schemas.microsoft.com/office/drawing/2014/main" id="{770B40F0-5919-2F6F-1C3D-D620FA5DA029}"/>
              </a:ext>
            </a:extLst>
          </p:cNvPr>
          <p:cNvSpPr/>
          <p:nvPr/>
        </p:nvSpPr>
        <p:spPr>
          <a:xfrm>
            <a:off x="1850334" y="2235714"/>
            <a:ext cx="3625555" cy="732574"/>
          </a:xfrm>
          <a:custGeom>
            <a:avLst/>
            <a:gdLst>
              <a:gd name="csX0" fmla="*/ 0 w 3625555"/>
              <a:gd name="csY0" fmla="*/ 0 h 732574"/>
              <a:gd name="csX1" fmla="*/ 3625555 w 3625555"/>
              <a:gd name="csY1" fmla="*/ 0 h 732574"/>
              <a:gd name="csX2" fmla="*/ 3618227 w 3625555"/>
              <a:gd name="csY2" fmla="*/ 17986 h 732574"/>
              <a:gd name="csX3" fmla="*/ 3576003 w 3625555"/>
              <a:gd name="csY3" fmla="*/ 28876 h 732574"/>
              <a:gd name="csX4" fmla="*/ 2650877 w 3625555"/>
              <a:gd name="csY4" fmla="*/ 719666 h 732574"/>
              <a:gd name="csX5" fmla="*/ 2643059 w 3625555"/>
              <a:gd name="csY5" fmla="*/ 732574 h 732574"/>
              <a:gd name="csX6" fmla="*/ 0 w 3625555"/>
              <a:gd name="csY6" fmla="*/ 732574 h 732574"/>
              <a:gd name="csX7" fmla="*/ 0 w 3625555"/>
              <a:gd name="csY7" fmla="*/ 0 h 732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25555" h="732574">
                <a:moveTo>
                  <a:pt x="0" y="0"/>
                </a:moveTo>
                <a:lnTo>
                  <a:pt x="3625555" y="0"/>
                </a:lnTo>
                <a:lnTo>
                  <a:pt x="3618227" y="17986"/>
                </a:lnTo>
                <a:lnTo>
                  <a:pt x="3576003" y="28876"/>
                </a:lnTo>
                <a:cubicBezTo>
                  <a:pt x="3194730" y="147823"/>
                  <a:pt x="2869693" y="394798"/>
                  <a:pt x="2650877" y="719666"/>
                </a:cubicBezTo>
                <a:lnTo>
                  <a:pt x="2643059" y="732574"/>
                </a:lnTo>
                <a:lnTo>
                  <a:pt x="0" y="732574"/>
                </a:lnTo>
                <a:lnTo>
                  <a:pt x="0" y="0"/>
                </a:lnTo>
                <a:close/>
              </a:path>
            </a:pathLst>
          </a:custGeom>
          <a:gradFill flip="none" rotWithShape="1">
            <a:gsLst>
              <a:gs pos="11000">
                <a:schemeClr val="accent1">
                  <a:lumMod val="5000"/>
                  <a:lumOff val="95000"/>
                </a:schemeClr>
              </a:gs>
              <a:gs pos="63000">
                <a:srgbClr val="FFE85C"/>
              </a:gs>
              <a:gs pos="100000">
                <a:srgbClr val="FFE85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8" name="Image 17" descr="soleil - Tests &amp; Jeux éducatifs en ligne">
            <a:extLst>
              <a:ext uri="{FF2B5EF4-FFF2-40B4-BE49-F238E27FC236}">
                <a16:creationId xmlns:a16="http://schemas.microsoft.com/office/drawing/2014/main" id="{5AE5F15E-55E2-628B-3048-CDE3DB5421EF}"/>
              </a:ext>
            </a:extLst>
          </p:cNvPr>
          <p:cNvPicPr>
            <a:picLocks noChangeAspect="1"/>
          </p:cNvPicPr>
          <p:nvPr/>
        </p:nvPicPr>
        <p:blipFill>
          <a:blip r:embed="rId3"/>
          <a:srcRect l="48770" t="8664"/>
          <a:stretch>
            <a:fillRect/>
          </a:stretch>
        </p:blipFill>
        <p:spPr>
          <a:xfrm>
            <a:off x="189187" y="936625"/>
            <a:ext cx="3097660" cy="6518193"/>
          </a:xfrm>
          <a:prstGeom prst="rect">
            <a:avLst/>
          </a:prstGeom>
        </p:spPr>
      </p:pic>
      <p:sp>
        <p:nvSpPr>
          <p:cNvPr id="20" name="ZoneTexte 19">
            <a:extLst>
              <a:ext uri="{FF2B5EF4-FFF2-40B4-BE49-F238E27FC236}">
                <a16:creationId xmlns:a16="http://schemas.microsoft.com/office/drawing/2014/main" id="{CDA4F3BF-86B3-9762-CE6D-D5E9ED5324B7}"/>
              </a:ext>
            </a:extLst>
          </p:cNvPr>
          <p:cNvSpPr txBox="1"/>
          <p:nvPr/>
        </p:nvSpPr>
        <p:spPr>
          <a:xfrm>
            <a:off x="7944956" y="3655263"/>
            <a:ext cx="1918201" cy="523220"/>
          </a:xfrm>
          <a:prstGeom prst="rect">
            <a:avLst/>
          </a:prstGeom>
          <a:noFill/>
        </p:spPr>
        <p:txBody>
          <a:bodyPr wrap="square">
            <a:spAutoFit/>
          </a:bodyPr>
          <a:lstStyle/>
          <a:p>
            <a:pPr algn="ctr"/>
            <a:r>
              <a:rPr lang="fr-FR" sz="2800" b="1" dirty="0">
                <a:latin typeface="Calibri" panose="020F0502020204030204" pitchFamily="34" charset="0"/>
                <a:cs typeface="Calibri" panose="020F0502020204030204" pitchFamily="34" charset="0"/>
              </a:rPr>
              <a:t>L’équateur</a:t>
            </a:r>
          </a:p>
        </p:txBody>
      </p:sp>
      <p:sp>
        <p:nvSpPr>
          <p:cNvPr id="22" name="ZoneTexte 21">
            <a:extLst>
              <a:ext uri="{FF2B5EF4-FFF2-40B4-BE49-F238E27FC236}">
                <a16:creationId xmlns:a16="http://schemas.microsoft.com/office/drawing/2014/main" id="{C2AD3A92-7261-9111-9B41-63DFA8C54044}"/>
              </a:ext>
            </a:extLst>
          </p:cNvPr>
          <p:cNvSpPr txBox="1"/>
          <p:nvPr/>
        </p:nvSpPr>
        <p:spPr>
          <a:xfrm>
            <a:off x="4983369" y="3559573"/>
            <a:ext cx="1968085" cy="707886"/>
          </a:xfrm>
          <a:prstGeom prst="rect">
            <a:avLst/>
          </a:prstGeom>
          <a:noFill/>
        </p:spPr>
        <p:txBody>
          <a:bodyPr wrap="square">
            <a:spAutoFit/>
          </a:bodyPr>
          <a:lstStyle/>
          <a:p>
            <a:pPr algn="ctr"/>
            <a:r>
              <a:rPr lang="fr-FR" sz="2000" b="1" dirty="0">
                <a:latin typeface="Calibri" panose="020F0502020204030204" pitchFamily="34" charset="0"/>
                <a:cs typeface="Calibri" panose="020F0502020204030204" pitchFamily="34" charset="0"/>
              </a:rPr>
              <a:t>Plus d’ensoleillement </a:t>
            </a:r>
          </a:p>
        </p:txBody>
      </p:sp>
      <p:sp>
        <p:nvSpPr>
          <p:cNvPr id="23" name="ZoneTexte 22">
            <a:extLst>
              <a:ext uri="{FF2B5EF4-FFF2-40B4-BE49-F238E27FC236}">
                <a16:creationId xmlns:a16="http://schemas.microsoft.com/office/drawing/2014/main" id="{13369196-3F05-DFCB-7A97-A6D1929FB5D8}"/>
              </a:ext>
            </a:extLst>
          </p:cNvPr>
          <p:cNvSpPr txBox="1"/>
          <p:nvPr/>
        </p:nvSpPr>
        <p:spPr>
          <a:xfrm>
            <a:off x="5033950" y="2268537"/>
            <a:ext cx="1968085" cy="707886"/>
          </a:xfrm>
          <a:prstGeom prst="rect">
            <a:avLst/>
          </a:prstGeom>
          <a:noFill/>
        </p:spPr>
        <p:txBody>
          <a:bodyPr wrap="square">
            <a:spAutoFit/>
          </a:bodyPr>
          <a:lstStyle/>
          <a:p>
            <a:pPr algn="ctr"/>
            <a:r>
              <a:rPr lang="fr-FR" sz="2000" b="1" dirty="0">
                <a:latin typeface="Calibri" panose="020F0502020204030204" pitchFamily="34" charset="0"/>
                <a:cs typeface="Calibri" panose="020F0502020204030204" pitchFamily="34" charset="0"/>
              </a:rPr>
              <a:t>Moins d’ensoleillement </a:t>
            </a:r>
          </a:p>
        </p:txBody>
      </p:sp>
      <p:sp>
        <p:nvSpPr>
          <p:cNvPr id="24" name="ZoneTexte 23">
            <a:extLst>
              <a:ext uri="{FF2B5EF4-FFF2-40B4-BE49-F238E27FC236}">
                <a16:creationId xmlns:a16="http://schemas.microsoft.com/office/drawing/2014/main" id="{0C5CEC87-77A3-919C-1571-13F0915FB8E5}"/>
              </a:ext>
            </a:extLst>
          </p:cNvPr>
          <p:cNvSpPr txBox="1"/>
          <p:nvPr/>
        </p:nvSpPr>
        <p:spPr>
          <a:xfrm>
            <a:off x="4946975" y="4885315"/>
            <a:ext cx="1968085" cy="707886"/>
          </a:xfrm>
          <a:prstGeom prst="rect">
            <a:avLst/>
          </a:prstGeom>
          <a:noFill/>
        </p:spPr>
        <p:txBody>
          <a:bodyPr wrap="square">
            <a:spAutoFit/>
          </a:bodyPr>
          <a:lstStyle/>
          <a:p>
            <a:pPr algn="ctr"/>
            <a:r>
              <a:rPr lang="fr-FR" sz="2000" b="1" dirty="0">
                <a:latin typeface="Calibri" panose="020F0502020204030204" pitchFamily="34" charset="0"/>
                <a:cs typeface="Calibri" panose="020F0502020204030204" pitchFamily="34" charset="0"/>
              </a:rPr>
              <a:t>Moins d’ensoleillement </a:t>
            </a:r>
          </a:p>
        </p:txBody>
      </p:sp>
      <p:sp>
        <p:nvSpPr>
          <p:cNvPr id="26" name="ZoneTexte 25">
            <a:extLst>
              <a:ext uri="{FF2B5EF4-FFF2-40B4-BE49-F238E27FC236}">
                <a16:creationId xmlns:a16="http://schemas.microsoft.com/office/drawing/2014/main" id="{D41C6876-FB6A-10B0-F4D8-F85F7FEA6F0B}"/>
              </a:ext>
            </a:extLst>
          </p:cNvPr>
          <p:cNvSpPr txBox="1"/>
          <p:nvPr/>
        </p:nvSpPr>
        <p:spPr>
          <a:xfrm>
            <a:off x="2358594" y="3758532"/>
            <a:ext cx="1752605" cy="400110"/>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dirty="0"/>
              <a:t>Rayons </a:t>
            </a:r>
            <a:r>
              <a:rPr lang="fr-FR" dirty="0">
                <a:solidFill>
                  <a:srgbClr val="FF0000"/>
                </a:solidFill>
              </a:rPr>
              <a:t>directs</a:t>
            </a:r>
          </a:p>
        </p:txBody>
      </p:sp>
      <p:sp>
        <p:nvSpPr>
          <p:cNvPr id="27" name="ZoneTexte 26">
            <a:extLst>
              <a:ext uri="{FF2B5EF4-FFF2-40B4-BE49-F238E27FC236}">
                <a16:creationId xmlns:a16="http://schemas.microsoft.com/office/drawing/2014/main" id="{E7289A12-3733-25BB-9405-20D43E9C7E47}"/>
              </a:ext>
            </a:extLst>
          </p:cNvPr>
          <p:cNvSpPr txBox="1"/>
          <p:nvPr/>
        </p:nvSpPr>
        <p:spPr>
          <a:xfrm>
            <a:off x="2284703" y="2447918"/>
            <a:ext cx="2368608" cy="400110"/>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dirty="0"/>
              <a:t>Rayons </a:t>
            </a:r>
            <a:r>
              <a:rPr lang="fr-FR" dirty="0">
                <a:solidFill>
                  <a:srgbClr val="FF0000"/>
                </a:solidFill>
              </a:rPr>
              <a:t>inclinés</a:t>
            </a:r>
          </a:p>
        </p:txBody>
      </p:sp>
      <p:grpSp>
        <p:nvGrpSpPr>
          <p:cNvPr id="33" name="Groupe 32">
            <a:extLst>
              <a:ext uri="{FF2B5EF4-FFF2-40B4-BE49-F238E27FC236}">
                <a16:creationId xmlns:a16="http://schemas.microsoft.com/office/drawing/2014/main" id="{A2BF64DF-1400-6BC6-CCEA-D49BF9E77952}"/>
              </a:ext>
            </a:extLst>
          </p:cNvPr>
          <p:cNvGrpSpPr/>
          <p:nvPr/>
        </p:nvGrpSpPr>
        <p:grpSpPr>
          <a:xfrm>
            <a:off x="4676975" y="1029184"/>
            <a:ext cx="2838049" cy="540000"/>
            <a:chOff x="2487236" y="1054559"/>
            <a:chExt cx="2838049" cy="540000"/>
          </a:xfrm>
          <a:effectLst>
            <a:outerShdw blurRad="1181100" algn="ctr" rotWithShape="0">
              <a:srgbClr val="000000">
                <a:alpha val="0"/>
              </a:srgbClr>
            </a:outerShdw>
          </a:effectLst>
        </p:grpSpPr>
        <p:sp>
          <p:nvSpPr>
            <p:cNvPr id="29" name="ZoneTexte 28">
              <a:extLst>
                <a:ext uri="{FF2B5EF4-FFF2-40B4-BE49-F238E27FC236}">
                  <a16:creationId xmlns:a16="http://schemas.microsoft.com/office/drawing/2014/main" id="{380090D5-7403-0680-FADC-C055530BE7E4}"/>
                </a:ext>
              </a:extLst>
            </p:cNvPr>
            <p:cNvSpPr txBox="1"/>
            <p:nvPr/>
          </p:nvSpPr>
          <p:spPr>
            <a:xfrm>
              <a:off x="2683444" y="1062949"/>
              <a:ext cx="2641841"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La latitude </a:t>
              </a:r>
            </a:p>
          </p:txBody>
        </p:sp>
        <p:sp>
          <p:nvSpPr>
            <p:cNvPr id="32" name="Ellipse 31">
              <a:extLst>
                <a:ext uri="{FF2B5EF4-FFF2-40B4-BE49-F238E27FC236}">
                  <a16:creationId xmlns:a16="http://schemas.microsoft.com/office/drawing/2014/main" id="{AFA5E83A-8BC9-2A60-9DCF-9919E62EE50D}"/>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1</a:t>
              </a:r>
            </a:p>
          </p:txBody>
        </p:sp>
      </p:grpSp>
      <p:sp>
        <p:nvSpPr>
          <p:cNvPr id="4" name="ZoneTexte 3">
            <a:extLst>
              <a:ext uri="{FF2B5EF4-FFF2-40B4-BE49-F238E27FC236}">
                <a16:creationId xmlns:a16="http://schemas.microsoft.com/office/drawing/2014/main" id="{041AE3A8-3725-0944-0B68-B954E766F285}"/>
              </a:ext>
            </a:extLst>
          </p:cNvPr>
          <p:cNvSpPr txBox="1"/>
          <p:nvPr/>
        </p:nvSpPr>
        <p:spPr>
          <a:xfrm>
            <a:off x="130931" y="3584076"/>
            <a:ext cx="1192444" cy="523220"/>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2800" dirty="0">
                <a:solidFill>
                  <a:schemeClr val="bg1"/>
                </a:solidFill>
              </a:rPr>
              <a:t>Soleil</a:t>
            </a:r>
          </a:p>
        </p:txBody>
      </p:sp>
      <p:sp>
        <p:nvSpPr>
          <p:cNvPr id="5" name="ZoneTexte 4">
            <a:extLst>
              <a:ext uri="{FF2B5EF4-FFF2-40B4-BE49-F238E27FC236}">
                <a16:creationId xmlns:a16="http://schemas.microsoft.com/office/drawing/2014/main" id="{A3346F84-8F1D-AB1B-194A-B5EC045874BD}"/>
              </a:ext>
            </a:extLst>
          </p:cNvPr>
          <p:cNvSpPr txBox="1"/>
          <p:nvPr/>
        </p:nvSpPr>
        <p:spPr>
          <a:xfrm>
            <a:off x="5371189" y="5908279"/>
            <a:ext cx="1192444" cy="523220"/>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2800" dirty="0"/>
              <a:t>Terre </a:t>
            </a:r>
          </a:p>
        </p:txBody>
      </p:sp>
      <p:sp>
        <p:nvSpPr>
          <p:cNvPr id="8" name="ZoneTexte 7">
            <a:extLst>
              <a:ext uri="{FF2B5EF4-FFF2-40B4-BE49-F238E27FC236}">
                <a16:creationId xmlns:a16="http://schemas.microsoft.com/office/drawing/2014/main" id="{4F04D7A8-8015-A215-BD31-6373ECB55DD7}"/>
              </a:ext>
            </a:extLst>
          </p:cNvPr>
          <p:cNvSpPr txBox="1"/>
          <p:nvPr/>
        </p:nvSpPr>
        <p:spPr>
          <a:xfrm>
            <a:off x="2160799" y="5051547"/>
            <a:ext cx="2368608" cy="400110"/>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dirty="0"/>
              <a:t>Rayons </a:t>
            </a:r>
            <a:r>
              <a:rPr lang="fr-FR" dirty="0">
                <a:solidFill>
                  <a:srgbClr val="FF0000"/>
                </a:solidFill>
              </a:rPr>
              <a:t>inclinés</a:t>
            </a:r>
          </a:p>
        </p:txBody>
      </p:sp>
      <p:pic>
        <p:nvPicPr>
          <p:cNvPr id="16" name="Image 15" descr="Images de Thermometre png – Téléchargement gratuit sur Freepik">
            <a:extLst>
              <a:ext uri="{FF2B5EF4-FFF2-40B4-BE49-F238E27FC236}">
                <a16:creationId xmlns:a16="http://schemas.microsoft.com/office/drawing/2014/main" id="{513683C9-FE9F-4F49-0F31-95D9A83AB599}"/>
              </a:ext>
            </a:extLst>
          </p:cNvPr>
          <p:cNvPicPr>
            <a:picLocks noChangeAspect="1"/>
          </p:cNvPicPr>
          <p:nvPr/>
        </p:nvPicPr>
        <p:blipFill>
          <a:blip r:embed="rId4">
            <a:clrChange>
              <a:clrFrom>
                <a:srgbClr val="FFFFFF"/>
              </a:clrFrom>
              <a:clrTo>
                <a:srgbClr val="FFFFFF">
                  <a:alpha val="0"/>
                </a:srgbClr>
              </a:clrTo>
            </a:clrChange>
          </a:blip>
          <a:srcRect r="50000"/>
          <a:stretch>
            <a:fillRect/>
          </a:stretch>
        </p:blipFill>
        <p:spPr>
          <a:xfrm>
            <a:off x="6817224" y="3357076"/>
            <a:ext cx="498062" cy="996124"/>
          </a:xfrm>
          <a:prstGeom prst="rect">
            <a:avLst/>
          </a:prstGeom>
        </p:spPr>
      </p:pic>
      <p:pic>
        <p:nvPicPr>
          <p:cNvPr id="19" name="Image 18" descr="Images de Thermometre png – Téléchargement gratuit sur Freepik">
            <a:extLst>
              <a:ext uri="{FF2B5EF4-FFF2-40B4-BE49-F238E27FC236}">
                <a16:creationId xmlns:a16="http://schemas.microsoft.com/office/drawing/2014/main" id="{F418534E-CDCA-E4E2-9A66-35470188774F}"/>
              </a:ext>
            </a:extLst>
          </p:cNvPr>
          <p:cNvPicPr>
            <a:picLocks noChangeAspect="1"/>
          </p:cNvPicPr>
          <p:nvPr/>
        </p:nvPicPr>
        <p:blipFill>
          <a:blip r:embed="rId4">
            <a:clrChange>
              <a:clrFrom>
                <a:srgbClr val="FFFFFF"/>
              </a:clrFrom>
              <a:clrTo>
                <a:srgbClr val="FFFFFF">
                  <a:alpha val="0"/>
                </a:srgbClr>
              </a:clrTo>
            </a:clrChange>
          </a:blip>
          <a:srcRect l="50000" r="5023"/>
          <a:stretch>
            <a:fillRect/>
          </a:stretch>
        </p:blipFill>
        <p:spPr>
          <a:xfrm>
            <a:off x="6913023" y="1980299"/>
            <a:ext cx="448026" cy="996124"/>
          </a:xfrm>
          <a:prstGeom prst="rect">
            <a:avLst/>
          </a:prstGeom>
        </p:spPr>
      </p:pic>
      <p:pic>
        <p:nvPicPr>
          <p:cNvPr id="21" name="Image 20" descr="Images de Thermometre png – Téléchargement gratuit sur Freepik">
            <a:extLst>
              <a:ext uri="{FF2B5EF4-FFF2-40B4-BE49-F238E27FC236}">
                <a16:creationId xmlns:a16="http://schemas.microsoft.com/office/drawing/2014/main" id="{AEEADACF-65B8-80AC-2AFF-6F76386B5FB1}"/>
              </a:ext>
            </a:extLst>
          </p:cNvPr>
          <p:cNvPicPr>
            <a:picLocks noChangeAspect="1"/>
          </p:cNvPicPr>
          <p:nvPr/>
        </p:nvPicPr>
        <p:blipFill>
          <a:blip r:embed="rId4">
            <a:clrChange>
              <a:clrFrom>
                <a:srgbClr val="FFFFFF"/>
              </a:clrFrom>
              <a:clrTo>
                <a:srgbClr val="FFFFFF">
                  <a:alpha val="0"/>
                </a:srgbClr>
              </a:clrTo>
            </a:clrChange>
          </a:blip>
          <a:srcRect l="50000" r="5023"/>
          <a:stretch>
            <a:fillRect/>
          </a:stretch>
        </p:blipFill>
        <p:spPr>
          <a:xfrm>
            <a:off x="6817224" y="4637889"/>
            <a:ext cx="448026" cy="996124"/>
          </a:xfrm>
          <a:prstGeom prst="rect">
            <a:avLst/>
          </a:prstGeom>
        </p:spPr>
      </p:pic>
      <p:sp>
        <p:nvSpPr>
          <p:cNvPr id="13" name="ZoneTexte 12">
            <a:extLst>
              <a:ext uri="{FF2B5EF4-FFF2-40B4-BE49-F238E27FC236}">
                <a16:creationId xmlns:a16="http://schemas.microsoft.com/office/drawing/2014/main" id="{C819761A-65BB-24A2-61CB-C7E81B26FBD0}"/>
              </a:ext>
            </a:extLst>
          </p:cNvPr>
          <p:cNvSpPr txBox="1"/>
          <p:nvPr/>
        </p:nvSpPr>
        <p:spPr>
          <a:xfrm>
            <a:off x="933911" y="723614"/>
            <a:ext cx="6096000" cy="237757"/>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050" b="0" i="1"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Attention : Ne pas confondre la latitude avec l’altitude.</a:t>
            </a:r>
          </a:p>
        </p:txBody>
      </p:sp>
    </p:spTree>
    <p:extLst>
      <p:ext uri="{BB962C8B-B14F-4D97-AF65-F5344CB8AC3E}">
        <p14:creationId xmlns:p14="http://schemas.microsoft.com/office/powerpoint/2010/main" val="3894115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par>
                          <p:cTn id="46" fill="hold">
                            <p:stCondLst>
                              <p:cond delay="1000"/>
                            </p:stCondLst>
                            <p:childTnLst>
                              <p:par>
                                <p:cTn id="47" presetID="10" presetClass="entr" presetSubtype="0"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7" grpId="0" animBg="1"/>
      <p:bldP spid="14" grpId="0" animBg="1"/>
      <p:bldP spid="22" grpId="0"/>
      <p:bldP spid="23" grpId="0"/>
      <p:bldP spid="24" grpId="0"/>
      <p:bldP spid="26" grpId="0"/>
      <p:bldP spid="2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866AD-2BEE-5485-E8F7-0CA9F2C7E5BF}"/>
            </a:ext>
          </a:extLst>
        </p:cNvPr>
        <p:cNvGrpSpPr/>
        <p:nvPr/>
      </p:nvGrpSpPr>
      <p:grpSpPr>
        <a:xfrm>
          <a:off x="0" y="0"/>
          <a:ext cx="0" cy="0"/>
          <a:chOff x="0" y="0"/>
          <a:chExt cx="0" cy="0"/>
        </a:xfrm>
      </p:grpSpPr>
      <p:grpSp>
        <p:nvGrpSpPr>
          <p:cNvPr id="30" name="Groupe 29">
            <a:extLst>
              <a:ext uri="{FF2B5EF4-FFF2-40B4-BE49-F238E27FC236}">
                <a16:creationId xmlns:a16="http://schemas.microsoft.com/office/drawing/2014/main" id="{E978191E-7DDC-B597-85FE-818CD42C6C6F}"/>
              </a:ext>
            </a:extLst>
          </p:cNvPr>
          <p:cNvGrpSpPr/>
          <p:nvPr/>
        </p:nvGrpSpPr>
        <p:grpSpPr>
          <a:xfrm>
            <a:off x="5934188" y="5389729"/>
            <a:ext cx="4933507" cy="400110"/>
            <a:chOff x="5917324" y="2044250"/>
            <a:chExt cx="4933507" cy="400110"/>
          </a:xfrm>
        </p:grpSpPr>
        <p:sp>
          <p:nvSpPr>
            <p:cNvPr id="31" name="Rectangle 30">
              <a:extLst>
                <a:ext uri="{FF2B5EF4-FFF2-40B4-BE49-F238E27FC236}">
                  <a16:creationId xmlns:a16="http://schemas.microsoft.com/office/drawing/2014/main" id="{DD483840-61CB-D32C-0519-BA4B8AC75E88}"/>
                </a:ext>
              </a:extLst>
            </p:cNvPr>
            <p:cNvSpPr/>
            <p:nvPr/>
          </p:nvSpPr>
          <p:spPr>
            <a:xfrm>
              <a:off x="5917324" y="2131833"/>
              <a:ext cx="4933507" cy="241310"/>
            </a:xfrm>
            <a:prstGeom prst="rect">
              <a:avLst/>
            </a:prstGeom>
            <a:solidFill>
              <a:srgbClr val="5ECAF8"/>
            </a:solidFill>
            <a:ln>
              <a:solidFill>
                <a:srgbClr val="087FB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1BAC6A7C-7624-8D0F-37B0-2C1F1D3EBC4A}"/>
                </a:ext>
              </a:extLst>
            </p:cNvPr>
            <p:cNvSpPr txBox="1"/>
            <p:nvPr/>
          </p:nvSpPr>
          <p:spPr>
            <a:xfrm>
              <a:off x="7675240" y="2044250"/>
              <a:ext cx="2966482" cy="400110"/>
            </a:xfrm>
            <a:prstGeom prst="rect">
              <a:avLst/>
            </a:prstGeom>
            <a:noFill/>
          </p:spPr>
          <p:txBody>
            <a:bodyPr wrap="square">
              <a:spAutoFit/>
            </a:bodyPr>
            <a:lstStyle/>
            <a:p>
              <a:pPr algn="ctr"/>
              <a:r>
                <a:rPr lang="fr-FR" sz="2000" b="1" dirty="0">
                  <a:solidFill>
                    <a:schemeClr val="bg1"/>
                  </a:solidFill>
                  <a:latin typeface="Calibri" panose="020F0502020204030204" pitchFamily="34" charset="0"/>
                  <a:cs typeface="Calibri" panose="020F0502020204030204" pitchFamily="34" charset="0"/>
                </a:rPr>
                <a:t>Zone climatique polaire </a:t>
              </a:r>
            </a:p>
          </p:txBody>
        </p:sp>
      </p:grpSp>
      <p:grpSp>
        <p:nvGrpSpPr>
          <p:cNvPr id="27" name="Groupe 26">
            <a:extLst>
              <a:ext uri="{FF2B5EF4-FFF2-40B4-BE49-F238E27FC236}">
                <a16:creationId xmlns:a16="http://schemas.microsoft.com/office/drawing/2014/main" id="{29668046-A6D5-4DD5-64EB-8A72A8018E4C}"/>
              </a:ext>
            </a:extLst>
          </p:cNvPr>
          <p:cNvGrpSpPr/>
          <p:nvPr/>
        </p:nvGrpSpPr>
        <p:grpSpPr>
          <a:xfrm>
            <a:off x="6732977" y="4490229"/>
            <a:ext cx="4134718" cy="986386"/>
            <a:chOff x="6716114" y="2376179"/>
            <a:chExt cx="4134718" cy="986386"/>
          </a:xfrm>
        </p:grpSpPr>
        <p:sp>
          <p:nvSpPr>
            <p:cNvPr id="28" name="Rectangle 27">
              <a:extLst>
                <a:ext uri="{FF2B5EF4-FFF2-40B4-BE49-F238E27FC236}">
                  <a16:creationId xmlns:a16="http://schemas.microsoft.com/office/drawing/2014/main" id="{12E32E3C-D47C-3D2C-C710-C2BBCF05B8D2}"/>
                </a:ext>
              </a:extLst>
            </p:cNvPr>
            <p:cNvSpPr/>
            <p:nvPr/>
          </p:nvSpPr>
          <p:spPr>
            <a:xfrm>
              <a:off x="6716114" y="2376179"/>
              <a:ext cx="4134718" cy="986386"/>
            </a:xfrm>
            <a:prstGeom prst="rect">
              <a:avLst/>
            </a:prstGeom>
            <a:solidFill>
              <a:srgbClr val="DDF587"/>
            </a:solidFill>
            <a:ln>
              <a:solidFill>
                <a:srgbClr val="89AA0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052DC139-4D3F-47E7-B8DB-EFCA3705B000}"/>
                </a:ext>
              </a:extLst>
            </p:cNvPr>
            <p:cNvSpPr txBox="1"/>
            <p:nvPr/>
          </p:nvSpPr>
          <p:spPr>
            <a:xfrm>
              <a:off x="7802681" y="2714495"/>
              <a:ext cx="2966482" cy="400110"/>
            </a:xfrm>
            <a:prstGeom prst="rect">
              <a:avLst/>
            </a:prstGeom>
            <a:noFill/>
          </p:spPr>
          <p:txBody>
            <a:bodyPr wrap="square">
              <a:spAutoFit/>
            </a:bodyPr>
            <a:lstStyle/>
            <a:p>
              <a:pPr algn="ctr"/>
              <a:r>
                <a:rPr lang="fr-FR" sz="2000" b="1" dirty="0">
                  <a:latin typeface="Calibri" panose="020F0502020204030204" pitchFamily="34" charset="0"/>
                  <a:cs typeface="Calibri" panose="020F0502020204030204" pitchFamily="34" charset="0"/>
                </a:rPr>
                <a:t>Zone climatique tempérée</a:t>
              </a:r>
            </a:p>
          </p:txBody>
        </p:sp>
      </p:grpSp>
      <p:grpSp>
        <p:nvGrpSpPr>
          <p:cNvPr id="26" name="Groupe 25">
            <a:extLst>
              <a:ext uri="{FF2B5EF4-FFF2-40B4-BE49-F238E27FC236}">
                <a16:creationId xmlns:a16="http://schemas.microsoft.com/office/drawing/2014/main" id="{2E786301-F149-0E0F-BA72-22D1C5B7DBC4}"/>
              </a:ext>
            </a:extLst>
          </p:cNvPr>
          <p:cNvGrpSpPr/>
          <p:nvPr/>
        </p:nvGrpSpPr>
        <p:grpSpPr>
          <a:xfrm>
            <a:off x="7515396" y="3373075"/>
            <a:ext cx="3352507" cy="1114563"/>
            <a:chOff x="7515396" y="3373075"/>
            <a:chExt cx="3352507" cy="1114563"/>
          </a:xfrm>
        </p:grpSpPr>
        <p:sp>
          <p:nvSpPr>
            <p:cNvPr id="21" name="Rectangle 20">
              <a:extLst>
                <a:ext uri="{FF2B5EF4-FFF2-40B4-BE49-F238E27FC236}">
                  <a16:creationId xmlns:a16="http://schemas.microsoft.com/office/drawing/2014/main" id="{659A062B-5D1D-22E0-9745-CEB88CD2F9B6}"/>
                </a:ext>
              </a:extLst>
            </p:cNvPr>
            <p:cNvSpPr/>
            <p:nvPr/>
          </p:nvSpPr>
          <p:spPr>
            <a:xfrm>
              <a:off x="7515396" y="3373075"/>
              <a:ext cx="3352299" cy="1114563"/>
            </a:xfrm>
            <a:prstGeom prst="rect">
              <a:avLst/>
            </a:prstGeom>
            <a:solidFill>
              <a:srgbClr val="C17D93"/>
            </a:solidFill>
            <a:ln>
              <a:solidFill>
                <a:srgbClr val="91455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44788746-00D5-B465-3240-B6DD89FB8F14}"/>
                </a:ext>
              </a:extLst>
            </p:cNvPr>
            <p:cNvSpPr txBox="1"/>
            <p:nvPr/>
          </p:nvSpPr>
          <p:spPr>
            <a:xfrm>
              <a:off x="7901421" y="3686500"/>
              <a:ext cx="2966482" cy="400110"/>
            </a:xfrm>
            <a:prstGeom prst="rect">
              <a:avLst/>
            </a:prstGeom>
            <a:noFill/>
          </p:spPr>
          <p:txBody>
            <a:bodyPr wrap="square">
              <a:spAutoFit/>
            </a:bodyPr>
            <a:lstStyle/>
            <a:p>
              <a:pPr algn="ctr"/>
              <a:r>
                <a:rPr lang="fr-FR" sz="2000" b="1" dirty="0">
                  <a:solidFill>
                    <a:schemeClr val="bg1"/>
                  </a:solidFill>
                  <a:latin typeface="Calibri" panose="020F0502020204030204" pitchFamily="34" charset="0"/>
                  <a:cs typeface="Calibri" panose="020F0502020204030204" pitchFamily="34" charset="0"/>
                </a:rPr>
                <a:t>Zone climatique tropicale</a:t>
              </a:r>
            </a:p>
          </p:txBody>
        </p:sp>
      </p:grpSp>
      <p:grpSp>
        <p:nvGrpSpPr>
          <p:cNvPr id="25" name="Groupe 24">
            <a:extLst>
              <a:ext uri="{FF2B5EF4-FFF2-40B4-BE49-F238E27FC236}">
                <a16:creationId xmlns:a16="http://schemas.microsoft.com/office/drawing/2014/main" id="{8B5A56DD-FBF5-3971-D8E1-BA38BBD53BC4}"/>
              </a:ext>
            </a:extLst>
          </p:cNvPr>
          <p:cNvGrpSpPr/>
          <p:nvPr/>
        </p:nvGrpSpPr>
        <p:grpSpPr>
          <a:xfrm>
            <a:off x="5917324" y="2072531"/>
            <a:ext cx="4933507" cy="400110"/>
            <a:chOff x="5917324" y="2053677"/>
            <a:chExt cx="4933507" cy="400110"/>
          </a:xfrm>
        </p:grpSpPr>
        <p:sp>
          <p:nvSpPr>
            <p:cNvPr id="23" name="Rectangle 22">
              <a:extLst>
                <a:ext uri="{FF2B5EF4-FFF2-40B4-BE49-F238E27FC236}">
                  <a16:creationId xmlns:a16="http://schemas.microsoft.com/office/drawing/2014/main" id="{814138B7-A36C-A296-9883-61FF2F2C10CB}"/>
                </a:ext>
              </a:extLst>
            </p:cNvPr>
            <p:cNvSpPr/>
            <p:nvPr/>
          </p:nvSpPr>
          <p:spPr>
            <a:xfrm>
              <a:off x="5917324" y="2131833"/>
              <a:ext cx="4933507" cy="241310"/>
            </a:xfrm>
            <a:prstGeom prst="rect">
              <a:avLst/>
            </a:prstGeom>
            <a:solidFill>
              <a:srgbClr val="5ECAF8"/>
            </a:solidFill>
            <a:ln>
              <a:solidFill>
                <a:srgbClr val="087FB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B5DE8FF9-FADE-3ECD-1FB2-D5ED66729BDA}"/>
                </a:ext>
              </a:extLst>
            </p:cNvPr>
            <p:cNvSpPr txBox="1"/>
            <p:nvPr/>
          </p:nvSpPr>
          <p:spPr>
            <a:xfrm>
              <a:off x="7675240" y="2053677"/>
              <a:ext cx="2966482" cy="400110"/>
            </a:xfrm>
            <a:prstGeom prst="rect">
              <a:avLst/>
            </a:prstGeom>
            <a:noFill/>
          </p:spPr>
          <p:txBody>
            <a:bodyPr wrap="square">
              <a:spAutoFit/>
            </a:bodyPr>
            <a:lstStyle/>
            <a:p>
              <a:pPr algn="ctr"/>
              <a:r>
                <a:rPr lang="fr-FR" sz="2000" b="1" dirty="0">
                  <a:solidFill>
                    <a:schemeClr val="bg1"/>
                  </a:solidFill>
                  <a:latin typeface="Calibri" panose="020F0502020204030204" pitchFamily="34" charset="0"/>
                  <a:cs typeface="Calibri" panose="020F0502020204030204" pitchFamily="34" charset="0"/>
                </a:rPr>
                <a:t>Zone climatique polaire </a:t>
              </a:r>
            </a:p>
          </p:txBody>
        </p:sp>
      </p:grpSp>
      <p:grpSp>
        <p:nvGrpSpPr>
          <p:cNvPr id="24" name="Groupe 23">
            <a:extLst>
              <a:ext uri="{FF2B5EF4-FFF2-40B4-BE49-F238E27FC236}">
                <a16:creationId xmlns:a16="http://schemas.microsoft.com/office/drawing/2014/main" id="{9DEBFF47-85B0-D480-BDAA-01264BF8F3F2}"/>
              </a:ext>
            </a:extLst>
          </p:cNvPr>
          <p:cNvGrpSpPr/>
          <p:nvPr/>
        </p:nvGrpSpPr>
        <p:grpSpPr>
          <a:xfrm>
            <a:off x="6716114" y="2376179"/>
            <a:ext cx="4134718" cy="986386"/>
            <a:chOff x="6716114" y="2376179"/>
            <a:chExt cx="4134718" cy="986386"/>
          </a:xfrm>
        </p:grpSpPr>
        <p:sp>
          <p:nvSpPr>
            <p:cNvPr id="22" name="Rectangle 21">
              <a:extLst>
                <a:ext uri="{FF2B5EF4-FFF2-40B4-BE49-F238E27FC236}">
                  <a16:creationId xmlns:a16="http://schemas.microsoft.com/office/drawing/2014/main" id="{74A775B7-8ED5-82AE-7C0B-FD9BEC20A29C}"/>
                </a:ext>
              </a:extLst>
            </p:cNvPr>
            <p:cNvSpPr/>
            <p:nvPr/>
          </p:nvSpPr>
          <p:spPr>
            <a:xfrm>
              <a:off x="6716114" y="2376179"/>
              <a:ext cx="4134718" cy="986386"/>
            </a:xfrm>
            <a:prstGeom prst="rect">
              <a:avLst/>
            </a:prstGeom>
            <a:solidFill>
              <a:srgbClr val="DDF587"/>
            </a:solidFill>
            <a:ln>
              <a:solidFill>
                <a:srgbClr val="89AA0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E8D3993C-E611-0790-6991-7AC25B41CBB4}"/>
                </a:ext>
              </a:extLst>
            </p:cNvPr>
            <p:cNvSpPr txBox="1"/>
            <p:nvPr/>
          </p:nvSpPr>
          <p:spPr>
            <a:xfrm>
              <a:off x="7802681" y="2714495"/>
              <a:ext cx="2966482" cy="400110"/>
            </a:xfrm>
            <a:prstGeom prst="rect">
              <a:avLst/>
            </a:prstGeom>
            <a:noFill/>
          </p:spPr>
          <p:txBody>
            <a:bodyPr wrap="square">
              <a:spAutoFit/>
            </a:bodyPr>
            <a:lstStyle/>
            <a:p>
              <a:pPr algn="ctr"/>
              <a:r>
                <a:rPr lang="fr-FR" sz="2000" b="1" dirty="0">
                  <a:latin typeface="Calibri" panose="020F0502020204030204" pitchFamily="34" charset="0"/>
                  <a:cs typeface="Calibri" panose="020F0502020204030204" pitchFamily="34" charset="0"/>
                </a:rPr>
                <a:t>Zone climatique tempérée</a:t>
              </a:r>
            </a:p>
          </p:txBody>
        </p:sp>
      </p:grpSp>
      <p:sp>
        <p:nvSpPr>
          <p:cNvPr id="2" name="Titre 1">
            <a:extLst>
              <a:ext uri="{FF2B5EF4-FFF2-40B4-BE49-F238E27FC236}">
                <a16:creationId xmlns:a16="http://schemas.microsoft.com/office/drawing/2014/main" id="{5E559AAB-A4A7-CC0A-4C70-F917479B76AE}"/>
              </a:ext>
            </a:extLst>
          </p:cNvPr>
          <p:cNvSpPr>
            <a:spLocks noGrp="1"/>
          </p:cNvSpPr>
          <p:nvPr>
            <p:ph type="title"/>
          </p:nvPr>
        </p:nvSpPr>
        <p:spPr>
          <a:xfrm>
            <a:off x="1030288" y="213027"/>
            <a:ext cx="10504529" cy="468802"/>
          </a:xfrm>
        </p:spPr>
        <p:txBody>
          <a:bodyPr/>
          <a:lstStyle/>
          <a:p>
            <a:r>
              <a:rPr lang="fr-FR" dirty="0">
                <a:solidFill>
                  <a:schemeClr val="tx1">
                    <a:lumMod val="50000"/>
                    <a:lumOff val="50000"/>
                  </a:schemeClr>
                </a:solidFill>
              </a:rPr>
              <a:t>Selon la latitude je distingue trois zones climatiques sur la Terre : la zone chaude autour de l’équateur, les zones tempérées et les zones froides près des pôles.</a:t>
            </a:r>
          </a:p>
        </p:txBody>
      </p:sp>
      <p:sp>
        <p:nvSpPr>
          <p:cNvPr id="6" name="ZoneTexte 5">
            <a:extLst>
              <a:ext uri="{FF2B5EF4-FFF2-40B4-BE49-F238E27FC236}">
                <a16:creationId xmlns:a16="http://schemas.microsoft.com/office/drawing/2014/main" id="{24D541EB-F4BE-C9F7-5C03-B90A97AC964F}"/>
              </a:ext>
            </a:extLst>
          </p:cNvPr>
          <p:cNvSpPr txBox="1"/>
          <p:nvPr/>
        </p:nvSpPr>
        <p:spPr>
          <a:xfrm>
            <a:off x="1648985" y="5728035"/>
            <a:ext cx="3171824" cy="461665"/>
          </a:xfrm>
          <a:prstGeom prst="rect">
            <a:avLst/>
          </a:prstGeom>
          <a:noFill/>
          <a:ln>
            <a:noFill/>
          </a:ln>
        </p:spPr>
        <p:txBody>
          <a:bodyPr wrap="square">
            <a:spAutoFit/>
          </a:bodyPr>
          <a:lstStyle/>
          <a:p>
            <a:pPr algn="ctr"/>
            <a:r>
              <a:rPr lang="fr-FR" sz="2400" b="1" dirty="0">
                <a:solidFill>
                  <a:schemeClr val="bg1"/>
                </a:solidFill>
                <a:latin typeface="Calibri"/>
                <a:ea typeface="Calibri"/>
                <a:cs typeface="Calibri"/>
                <a:sym typeface="Calibri"/>
              </a:rPr>
              <a:t>Nappe souterraine    </a:t>
            </a:r>
          </a:p>
        </p:txBody>
      </p:sp>
      <p:sp>
        <p:nvSpPr>
          <p:cNvPr id="9" name="Espace réservé du contenu 8">
            <a:extLst>
              <a:ext uri="{FF2B5EF4-FFF2-40B4-BE49-F238E27FC236}">
                <a16:creationId xmlns:a16="http://schemas.microsoft.com/office/drawing/2014/main" id="{C2E2A682-76A4-168A-07AA-42FA3FA24452}"/>
              </a:ext>
            </a:extLst>
          </p:cNvPr>
          <p:cNvSpPr>
            <a:spLocks noGrp="1"/>
          </p:cNvSpPr>
          <p:nvPr>
            <p:ph sz="quarter" idx="11"/>
          </p:nvPr>
        </p:nvSpPr>
        <p:spPr/>
        <p:txBody>
          <a:bodyPr/>
          <a:lstStyle/>
          <a:p>
            <a:r>
              <a:rPr lang="fr-FR" dirty="0">
                <a:solidFill>
                  <a:schemeClr val="tx1">
                    <a:lumMod val="50000"/>
                    <a:lumOff val="50000"/>
                  </a:schemeClr>
                </a:solidFill>
              </a:rPr>
              <a:t>Attention : Ne pas confondre la latitude avec l’altitude.</a:t>
            </a:r>
          </a:p>
        </p:txBody>
      </p:sp>
      <p:sp>
        <p:nvSpPr>
          <p:cNvPr id="17" name="Forme libre : forme 16">
            <a:extLst>
              <a:ext uri="{FF2B5EF4-FFF2-40B4-BE49-F238E27FC236}">
                <a16:creationId xmlns:a16="http://schemas.microsoft.com/office/drawing/2014/main" id="{CC9BABAF-5B23-0758-7D7A-AB18D1802DEA}"/>
              </a:ext>
            </a:extLst>
          </p:cNvPr>
          <p:cNvSpPr/>
          <p:nvPr/>
        </p:nvSpPr>
        <p:spPr>
          <a:xfrm rot="10800000" flipH="1">
            <a:off x="1850334" y="4885315"/>
            <a:ext cx="3625555" cy="732574"/>
          </a:xfrm>
          <a:custGeom>
            <a:avLst/>
            <a:gdLst>
              <a:gd name="csX0" fmla="*/ 0 w 3625555"/>
              <a:gd name="csY0" fmla="*/ 0 h 732574"/>
              <a:gd name="csX1" fmla="*/ 3625555 w 3625555"/>
              <a:gd name="csY1" fmla="*/ 0 h 732574"/>
              <a:gd name="csX2" fmla="*/ 3618227 w 3625555"/>
              <a:gd name="csY2" fmla="*/ 17986 h 732574"/>
              <a:gd name="csX3" fmla="*/ 3576003 w 3625555"/>
              <a:gd name="csY3" fmla="*/ 28876 h 732574"/>
              <a:gd name="csX4" fmla="*/ 2650877 w 3625555"/>
              <a:gd name="csY4" fmla="*/ 719666 h 732574"/>
              <a:gd name="csX5" fmla="*/ 2643059 w 3625555"/>
              <a:gd name="csY5" fmla="*/ 732574 h 732574"/>
              <a:gd name="csX6" fmla="*/ 0 w 3625555"/>
              <a:gd name="csY6" fmla="*/ 732574 h 732574"/>
              <a:gd name="csX7" fmla="*/ 0 w 3625555"/>
              <a:gd name="csY7" fmla="*/ 0 h 732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25555" h="732574">
                <a:moveTo>
                  <a:pt x="0" y="0"/>
                </a:moveTo>
                <a:lnTo>
                  <a:pt x="3625555" y="0"/>
                </a:lnTo>
                <a:lnTo>
                  <a:pt x="3618227" y="17986"/>
                </a:lnTo>
                <a:lnTo>
                  <a:pt x="3576003" y="28876"/>
                </a:lnTo>
                <a:cubicBezTo>
                  <a:pt x="3194730" y="147823"/>
                  <a:pt x="2869693" y="394798"/>
                  <a:pt x="2650877" y="719666"/>
                </a:cubicBezTo>
                <a:lnTo>
                  <a:pt x="2643059" y="732574"/>
                </a:lnTo>
                <a:lnTo>
                  <a:pt x="0" y="732574"/>
                </a:lnTo>
                <a:lnTo>
                  <a:pt x="0" y="0"/>
                </a:lnTo>
                <a:close/>
              </a:path>
            </a:pathLst>
          </a:custGeom>
          <a:gradFill flip="none" rotWithShape="1">
            <a:gsLst>
              <a:gs pos="11000">
                <a:schemeClr val="accent1">
                  <a:lumMod val="5000"/>
                  <a:lumOff val="95000"/>
                </a:schemeClr>
              </a:gs>
              <a:gs pos="63000">
                <a:srgbClr val="FFE85C"/>
              </a:gs>
              <a:gs pos="100000">
                <a:srgbClr val="FFE85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1" name="Image 10" descr="Globe Terrestre PNG Images | Vecteurs Et Dessin | Téléchargement Gratuit  Sur Pngtree">
            <a:extLst>
              <a:ext uri="{FF2B5EF4-FFF2-40B4-BE49-F238E27FC236}">
                <a16:creationId xmlns:a16="http://schemas.microsoft.com/office/drawing/2014/main" id="{6D9339FE-E926-B6BE-6999-8AB75F8E2552}"/>
              </a:ext>
            </a:extLst>
          </p:cNvPr>
          <p:cNvPicPr>
            <a:picLocks noChangeAspect="1"/>
          </p:cNvPicPr>
          <p:nvPr/>
        </p:nvPicPr>
        <p:blipFill>
          <a:blip r:embed="rId2"/>
          <a:stretch>
            <a:fillRect/>
          </a:stretch>
        </p:blipFill>
        <p:spPr>
          <a:xfrm>
            <a:off x="4048125" y="2009774"/>
            <a:ext cx="3838575" cy="3838575"/>
          </a:xfrm>
          <a:prstGeom prst="rect">
            <a:avLst/>
          </a:prstGeom>
        </p:spPr>
      </p:pic>
      <p:sp>
        <p:nvSpPr>
          <p:cNvPr id="7" name="Forme libre : forme 6">
            <a:extLst>
              <a:ext uri="{FF2B5EF4-FFF2-40B4-BE49-F238E27FC236}">
                <a16:creationId xmlns:a16="http://schemas.microsoft.com/office/drawing/2014/main" id="{154FF642-8CB3-A209-879A-5C84B5A0A78C}"/>
              </a:ext>
            </a:extLst>
          </p:cNvPr>
          <p:cNvSpPr/>
          <p:nvPr/>
        </p:nvSpPr>
        <p:spPr>
          <a:xfrm>
            <a:off x="1850335" y="3584076"/>
            <a:ext cx="2353803" cy="732574"/>
          </a:xfrm>
          <a:custGeom>
            <a:avLst/>
            <a:gdLst>
              <a:gd name="csX0" fmla="*/ 0 w 2386806"/>
              <a:gd name="csY0" fmla="*/ 0 h 732574"/>
              <a:gd name="csX1" fmla="*/ 2386806 w 2386806"/>
              <a:gd name="csY1" fmla="*/ 0 h 732574"/>
              <a:gd name="csX2" fmla="*/ 2365663 w 2386806"/>
              <a:gd name="csY2" fmla="*/ 78824 h 732574"/>
              <a:gd name="csX3" fmla="*/ 2336341 w 2386806"/>
              <a:gd name="csY3" fmla="*/ 372719 h 732574"/>
              <a:gd name="csX4" fmla="*/ 2365663 w 2386806"/>
              <a:gd name="csY4" fmla="*/ 666614 h 732574"/>
              <a:gd name="csX5" fmla="*/ 2383355 w 2386806"/>
              <a:gd name="csY5" fmla="*/ 732574 h 732574"/>
              <a:gd name="csX6" fmla="*/ 0 w 2386806"/>
              <a:gd name="csY6" fmla="*/ 732574 h 732574"/>
              <a:gd name="csX7" fmla="*/ 0 w 2386806"/>
              <a:gd name="csY7" fmla="*/ 0 h 732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86806" h="732574">
                <a:moveTo>
                  <a:pt x="0" y="0"/>
                </a:moveTo>
                <a:lnTo>
                  <a:pt x="2386806" y="0"/>
                </a:lnTo>
                <a:lnTo>
                  <a:pt x="2365663" y="78824"/>
                </a:lnTo>
                <a:cubicBezTo>
                  <a:pt x="2346782" y="169155"/>
                  <a:pt x="2336341" y="268470"/>
                  <a:pt x="2336341" y="372719"/>
                </a:cubicBezTo>
                <a:cubicBezTo>
                  <a:pt x="2336341" y="476968"/>
                  <a:pt x="2346782" y="576283"/>
                  <a:pt x="2365663" y="666614"/>
                </a:cubicBezTo>
                <a:lnTo>
                  <a:pt x="2383355" y="732574"/>
                </a:lnTo>
                <a:lnTo>
                  <a:pt x="0" y="732574"/>
                </a:lnTo>
                <a:lnTo>
                  <a:pt x="0" y="0"/>
                </a:lnTo>
                <a:close/>
              </a:path>
            </a:pathLst>
          </a:custGeom>
          <a:gradFill flip="none" rotWithShape="1">
            <a:gsLst>
              <a:gs pos="0">
                <a:schemeClr val="accent1">
                  <a:lumMod val="5000"/>
                  <a:lumOff val="95000"/>
                </a:schemeClr>
              </a:gs>
              <a:gs pos="19000">
                <a:srgbClr val="FFE85C"/>
              </a:gs>
              <a:gs pos="100000">
                <a:srgbClr val="FFE85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4" name="Forme libre : forme 13">
            <a:extLst>
              <a:ext uri="{FF2B5EF4-FFF2-40B4-BE49-F238E27FC236}">
                <a16:creationId xmlns:a16="http://schemas.microsoft.com/office/drawing/2014/main" id="{931434C1-787C-D336-7DBD-933EE80723DB}"/>
              </a:ext>
            </a:extLst>
          </p:cNvPr>
          <p:cNvSpPr/>
          <p:nvPr/>
        </p:nvSpPr>
        <p:spPr>
          <a:xfrm>
            <a:off x="1850334" y="2235714"/>
            <a:ext cx="3625555" cy="732574"/>
          </a:xfrm>
          <a:custGeom>
            <a:avLst/>
            <a:gdLst>
              <a:gd name="csX0" fmla="*/ 0 w 3625555"/>
              <a:gd name="csY0" fmla="*/ 0 h 732574"/>
              <a:gd name="csX1" fmla="*/ 3625555 w 3625555"/>
              <a:gd name="csY1" fmla="*/ 0 h 732574"/>
              <a:gd name="csX2" fmla="*/ 3618227 w 3625555"/>
              <a:gd name="csY2" fmla="*/ 17986 h 732574"/>
              <a:gd name="csX3" fmla="*/ 3576003 w 3625555"/>
              <a:gd name="csY3" fmla="*/ 28876 h 732574"/>
              <a:gd name="csX4" fmla="*/ 2650877 w 3625555"/>
              <a:gd name="csY4" fmla="*/ 719666 h 732574"/>
              <a:gd name="csX5" fmla="*/ 2643059 w 3625555"/>
              <a:gd name="csY5" fmla="*/ 732574 h 732574"/>
              <a:gd name="csX6" fmla="*/ 0 w 3625555"/>
              <a:gd name="csY6" fmla="*/ 732574 h 732574"/>
              <a:gd name="csX7" fmla="*/ 0 w 3625555"/>
              <a:gd name="csY7" fmla="*/ 0 h 732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625555" h="732574">
                <a:moveTo>
                  <a:pt x="0" y="0"/>
                </a:moveTo>
                <a:lnTo>
                  <a:pt x="3625555" y="0"/>
                </a:lnTo>
                <a:lnTo>
                  <a:pt x="3618227" y="17986"/>
                </a:lnTo>
                <a:lnTo>
                  <a:pt x="3576003" y="28876"/>
                </a:lnTo>
                <a:cubicBezTo>
                  <a:pt x="3194730" y="147823"/>
                  <a:pt x="2869693" y="394798"/>
                  <a:pt x="2650877" y="719666"/>
                </a:cubicBezTo>
                <a:lnTo>
                  <a:pt x="2643059" y="732574"/>
                </a:lnTo>
                <a:lnTo>
                  <a:pt x="0" y="732574"/>
                </a:lnTo>
                <a:lnTo>
                  <a:pt x="0" y="0"/>
                </a:lnTo>
                <a:close/>
              </a:path>
            </a:pathLst>
          </a:custGeom>
          <a:gradFill flip="none" rotWithShape="1">
            <a:gsLst>
              <a:gs pos="11000">
                <a:schemeClr val="accent1">
                  <a:lumMod val="5000"/>
                  <a:lumOff val="95000"/>
                </a:schemeClr>
              </a:gs>
              <a:gs pos="63000">
                <a:srgbClr val="FFE85C"/>
              </a:gs>
              <a:gs pos="100000">
                <a:srgbClr val="FFE85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18" name="Image 17" descr="soleil - Tests &amp; Jeux éducatifs en ligne">
            <a:extLst>
              <a:ext uri="{FF2B5EF4-FFF2-40B4-BE49-F238E27FC236}">
                <a16:creationId xmlns:a16="http://schemas.microsoft.com/office/drawing/2014/main" id="{44E589DA-CD12-B944-503A-25A455A78E48}"/>
              </a:ext>
            </a:extLst>
          </p:cNvPr>
          <p:cNvPicPr>
            <a:picLocks noChangeAspect="1"/>
          </p:cNvPicPr>
          <p:nvPr/>
        </p:nvPicPr>
        <p:blipFill>
          <a:blip r:embed="rId3"/>
          <a:srcRect l="48770" t="8664"/>
          <a:stretch>
            <a:fillRect/>
          </a:stretch>
        </p:blipFill>
        <p:spPr>
          <a:xfrm>
            <a:off x="189187" y="936625"/>
            <a:ext cx="3097660" cy="6518193"/>
          </a:xfrm>
          <a:prstGeom prst="rect">
            <a:avLst/>
          </a:prstGeom>
        </p:spPr>
      </p:pic>
      <p:sp>
        <p:nvSpPr>
          <p:cNvPr id="3" name="Forme libre : forme 2">
            <a:extLst>
              <a:ext uri="{FF2B5EF4-FFF2-40B4-BE49-F238E27FC236}">
                <a16:creationId xmlns:a16="http://schemas.microsoft.com/office/drawing/2014/main" id="{6ACB773A-6742-5FA5-8474-54B4674B573E}"/>
              </a:ext>
            </a:extLst>
          </p:cNvPr>
          <p:cNvSpPr/>
          <p:nvPr/>
        </p:nvSpPr>
        <p:spPr>
          <a:xfrm>
            <a:off x="4187627" y="3352055"/>
            <a:ext cx="3546674" cy="1204026"/>
          </a:xfrm>
          <a:custGeom>
            <a:avLst/>
            <a:gdLst>
              <a:gd name="csX0" fmla="*/ 105278 w 3574294"/>
              <a:gd name="csY0" fmla="*/ 0 h 1204026"/>
              <a:gd name="csX1" fmla="*/ 252462 w 3574294"/>
              <a:gd name="csY1" fmla="*/ 31167 h 1204026"/>
              <a:gd name="csX2" fmla="*/ 1832005 w 3574294"/>
              <a:gd name="csY2" fmla="*/ 169021 h 1204026"/>
              <a:gd name="csX3" fmla="*/ 3411548 w 3574294"/>
              <a:gd name="csY3" fmla="*/ 31167 h 1204026"/>
              <a:gd name="csX4" fmla="*/ 3475706 w 3574294"/>
              <a:gd name="csY4" fmla="*/ 17581 h 1204026"/>
              <a:gd name="csX5" fmla="*/ 3494033 w 3574294"/>
              <a:gd name="csY5" fmla="*/ 65751 h 1204026"/>
              <a:gd name="csX6" fmla="*/ 3569172 w 3574294"/>
              <a:gd name="csY6" fmla="*/ 444727 h 1204026"/>
              <a:gd name="csX7" fmla="*/ 3574294 w 3574294"/>
              <a:gd name="csY7" fmla="*/ 574746 h 1204026"/>
              <a:gd name="csX8" fmla="*/ 3572394 w 3574294"/>
              <a:gd name="csY8" fmla="*/ 627506 h 1204026"/>
              <a:gd name="csX9" fmla="*/ 3569649 w 3574294"/>
              <a:gd name="csY9" fmla="*/ 697184 h 1204026"/>
              <a:gd name="csX10" fmla="*/ 3559475 w 3574294"/>
              <a:gd name="csY10" fmla="*/ 790960 h 1204026"/>
              <a:gd name="csX11" fmla="*/ 3556384 w 3574294"/>
              <a:gd name="csY11" fmla="*/ 816993 h 1204026"/>
              <a:gd name="csX12" fmla="*/ 3537995 w 3574294"/>
              <a:gd name="csY12" fmla="*/ 918179 h 1204026"/>
              <a:gd name="csX13" fmla="*/ 3534876 w 3574294"/>
              <a:gd name="csY13" fmla="*/ 933849 h 1204026"/>
              <a:gd name="csX14" fmla="*/ 3508280 w 3574294"/>
              <a:gd name="csY14" fmla="*/ 1037602 h 1204026"/>
              <a:gd name="csX15" fmla="*/ 3505525 w 3574294"/>
              <a:gd name="csY15" fmla="*/ 1047401 h 1204026"/>
              <a:gd name="csX16" fmla="*/ 3477105 w 3574294"/>
              <a:gd name="csY16" fmla="*/ 1132757 h 1204026"/>
              <a:gd name="csX17" fmla="*/ 3466935 w 3574294"/>
              <a:gd name="csY17" fmla="*/ 1159485 h 1204026"/>
              <a:gd name="csX18" fmla="*/ 3282775 w 3574294"/>
              <a:gd name="csY18" fmla="*/ 1126906 h 1204026"/>
              <a:gd name="csX19" fmla="*/ 1901104 w 3574294"/>
              <a:gd name="csY19" fmla="*/ 1024056 h 1204026"/>
              <a:gd name="csX20" fmla="*/ 135440 w 3574294"/>
              <a:gd name="csY20" fmla="*/ 1201322 h 1204026"/>
              <a:gd name="csX21" fmla="*/ 124805 w 3574294"/>
              <a:gd name="csY21" fmla="*/ 1204026 h 1204026"/>
              <a:gd name="csX22" fmla="*/ 118356 w 3574294"/>
              <a:gd name="csY22" fmla="*/ 1188387 h 1204026"/>
              <a:gd name="csX23" fmla="*/ 97188 w 3574294"/>
              <a:gd name="csY23" fmla="*/ 1132752 h 1204026"/>
              <a:gd name="csX24" fmla="*/ 68770 w 3574294"/>
              <a:gd name="csY24" fmla="*/ 1047401 h 1204026"/>
              <a:gd name="csX25" fmla="*/ 66014 w 3574294"/>
              <a:gd name="csY25" fmla="*/ 1037602 h 1204026"/>
              <a:gd name="csX26" fmla="*/ 39418 w 3574294"/>
              <a:gd name="csY26" fmla="*/ 933844 h 1204026"/>
              <a:gd name="csX27" fmla="*/ 36303 w 3574294"/>
              <a:gd name="csY27" fmla="*/ 918200 h 1204026"/>
              <a:gd name="csX28" fmla="*/ 17908 w 3574294"/>
              <a:gd name="csY28" fmla="*/ 816977 h 1204026"/>
              <a:gd name="csX29" fmla="*/ 14830 w 3574294"/>
              <a:gd name="csY29" fmla="*/ 791058 h 1204026"/>
              <a:gd name="csX30" fmla="*/ 4644 w 3574294"/>
              <a:gd name="csY30" fmla="*/ 697170 h 1204026"/>
              <a:gd name="csX31" fmla="*/ 1911 w 3574294"/>
              <a:gd name="csY31" fmla="*/ 627802 h 1204026"/>
              <a:gd name="csX32" fmla="*/ 0 w 3574294"/>
              <a:gd name="csY32" fmla="*/ 574733 h 1204026"/>
              <a:gd name="csX33" fmla="*/ 5121 w 3574294"/>
              <a:gd name="csY33" fmla="*/ 444727 h 1204026"/>
              <a:gd name="csX34" fmla="*/ 80261 w 3574294"/>
              <a:gd name="csY34" fmla="*/ 65751 h 1204026"/>
              <a:gd name="csX35" fmla="*/ 105278 w 3574294"/>
              <a:gd name="csY35" fmla="*/ 0 h 1204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3574294" h="1204026">
                <a:moveTo>
                  <a:pt x="105278" y="0"/>
                </a:moveTo>
                <a:lnTo>
                  <a:pt x="252462" y="31167"/>
                </a:lnTo>
                <a:cubicBezTo>
                  <a:pt x="700817" y="118088"/>
                  <a:pt x="1245143" y="169021"/>
                  <a:pt x="1832005" y="169021"/>
                </a:cubicBezTo>
                <a:cubicBezTo>
                  <a:pt x="2418868" y="169021"/>
                  <a:pt x="2963194" y="118088"/>
                  <a:pt x="3411548" y="31167"/>
                </a:cubicBezTo>
                <a:lnTo>
                  <a:pt x="3475706" y="17581"/>
                </a:lnTo>
                <a:lnTo>
                  <a:pt x="3494033" y="65751"/>
                </a:lnTo>
                <a:cubicBezTo>
                  <a:pt x="3533197" y="186881"/>
                  <a:pt x="3558812" y="313753"/>
                  <a:pt x="3569172" y="444727"/>
                </a:cubicBezTo>
                <a:lnTo>
                  <a:pt x="3574294" y="574746"/>
                </a:lnTo>
                <a:lnTo>
                  <a:pt x="3572394" y="627506"/>
                </a:lnTo>
                <a:lnTo>
                  <a:pt x="3569649" y="697184"/>
                </a:lnTo>
                <a:lnTo>
                  <a:pt x="3559475" y="790960"/>
                </a:lnTo>
                <a:lnTo>
                  <a:pt x="3556384" y="816993"/>
                </a:lnTo>
                <a:lnTo>
                  <a:pt x="3537995" y="918179"/>
                </a:lnTo>
                <a:lnTo>
                  <a:pt x="3534876" y="933849"/>
                </a:lnTo>
                <a:lnTo>
                  <a:pt x="3508280" y="1037602"/>
                </a:lnTo>
                <a:lnTo>
                  <a:pt x="3505525" y="1047401"/>
                </a:lnTo>
                <a:lnTo>
                  <a:pt x="3477105" y="1132757"/>
                </a:lnTo>
                <a:lnTo>
                  <a:pt x="3466935" y="1159485"/>
                </a:lnTo>
                <a:lnTo>
                  <a:pt x="3282775" y="1126906"/>
                </a:lnTo>
                <a:cubicBezTo>
                  <a:pt x="2875903" y="1061477"/>
                  <a:pt x="2404129" y="1024056"/>
                  <a:pt x="1901104" y="1024056"/>
                </a:cubicBezTo>
                <a:cubicBezTo>
                  <a:pt x="1230403" y="1024056"/>
                  <a:pt x="615261" y="1090581"/>
                  <a:pt x="135440" y="1201322"/>
                </a:cubicBezTo>
                <a:lnTo>
                  <a:pt x="124805" y="1204026"/>
                </a:lnTo>
                <a:lnTo>
                  <a:pt x="118356" y="1188387"/>
                </a:lnTo>
                <a:lnTo>
                  <a:pt x="97188" y="1132752"/>
                </a:lnTo>
                <a:lnTo>
                  <a:pt x="68770" y="1047401"/>
                </a:lnTo>
                <a:lnTo>
                  <a:pt x="66014" y="1037602"/>
                </a:lnTo>
                <a:lnTo>
                  <a:pt x="39418" y="933844"/>
                </a:lnTo>
                <a:lnTo>
                  <a:pt x="36303" y="918200"/>
                </a:lnTo>
                <a:lnTo>
                  <a:pt x="17908" y="816977"/>
                </a:lnTo>
                <a:lnTo>
                  <a:pt x="14830" y="791058"/>
                </a:lnTo>
                <a:lnTo>
                  <a:pt x="4644" y="697170"/>
                </a:lnTo>
                <a:lnTo>
                  <a:pt x="1911" y="627802"/>
                </a:lnTo>
                <a:lnTo>
                  <a:pt x="0" y="574733"/>
                </a:lnTo>
                <a:lnTo>
                  <a:pt x="5121" y="444727"/>
                </a:lnTo>
                <a:cubicBezTo>
                  <a:pt x="15481" y="313753"/>
                  <a:pt x="41096" y="186881"/>
                  <a:pt x="80261" y="65751"/>
                </a:cubicBezTo>
                <a:lnTo>
                  <a:pt x="105278" y="0"/>
                </a:lnTo>
                <a:close/>
              </a:path>
            </a:pathLst>
          </a:custGeom>
          <a:solidFill>
            <a:srgbClr val="FF000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5" name="Forme libre : forme 4">
            <a:extLst>
              <a:ext uri="{FF2B5EF4-FFF2-40B4-BE49-F238E27FC236}">
                <a16:creationId xmlns:a16="http://schemas.microsoft.com/office/drawing/2014/main" id="{077A6AAD-E338-3CFB-78CB-95CA30718506}"/>
              </a:ext>
            </a:extLst>
          </p:cNvPr>
          <p:cNvSpPr/>
          <p:nvPr/>
        </p:nvSpPr>
        <p:spPr>
          <a:xfrm>
            <a:off x="4187536" y="2376179"/>
            <a:ext cx="3574474" cy="1550622"/>
          </a:xfrm>
          <a:custGeom>
            <a:avLst/>
            <a:gdLst>
              <a:gd name="csX0" fmla="*/ 2569898 w 3574474"/>
              <a:gd name="csY0" fmla="*/ 0 h 1550622"/>
              <a:gd name="csX1" fmla="*/ 2639140 w 3574474"/>
              <a:gd name="csY1" fmla="*/ 32176 h 1550622"/>
              <a:gd name="csX2" fmla="*/ 3574474 w 3574474"/>
              <a:gd name="csY2" fmla="*/ 1548121 h 1550622"/>
              <a:gd name="csX3" fmla="*/ 3574384 w 3574474"/>
              <a:gd name="csY3" fmla="*/ 1550622 h 1550622"/>
              <a:gd name="csX4" fmla="*/ 3569262 w 3574474"/>
              <a:gd name="csY4" fmla="*/ 1420603 h 1550622"/>
              <a:gd name="csX5" fmla="*/ 3494123 w 3574474"/>
              <a:gd name="csY5" fmla="*/ 1041627 h 1550622"/>
              <a:gd name="csX6" fmla="*/ 3475796 w 3574474"/>
              <a:gd name="csY6" fmla="*/ 993457 h 1550622"/>
              <a:gd name="csX7" fmla="*/ 3411638 w 3574474"/>
              <a:gd name="csY7" fmla="*/ 1007043 h 1550622"/>
              <a:gd name="csX8" fmla="*/ 1832095 w 3574474"/>
              <a:gd name="csY8" fmla="*/ 1144897 h 1550622"/>
              <a:gd name="csX9" fmla="*/ 252552 w 3574474"/>
              <a:gd name="csY9" fmla="*/ 1007043 h 1550622"/>
              <a:gd name="csX10" fmla="*/ 105368 w 3574474"/>
              <a:gd name="csY10" fmla="*/ 975876 h 1550622"/>
              <a:gd name="csX11" fmla="*/ 80351 w 3574474"/>
              <a:gd name="csY11" fmla="*/ 1041627 h 1550622"/>
              <a:gd name="csX12" fmla="*/ 5211 w 3574474"/>
              <a:gd name="csY12" fmla="*/ 1420603 h 1550622"/>
              <a:gd name="csX13" fmla="*/ 90 w 3574474"/>
              <a:gd name="csY13" fmla="*/ 1550609 h 1550622"/>
              <a:gd name="csX14" fmla="*/ 0 w 3574474"/>
              <a:gd name="csY14" fmla="*/ 1548121 h 1550622"/>
              <a:gd name="csX15" fmla="*/ 935334 w 3574474"/>
              <a:gd name="csY15" fmla="*/ 32176 h 1550622"/>
              <a:gd name="csX16" fmla="*/ 965372 w 3574474"/>
              <a:gd name="csY16" fmla="*/ 18218 h 1550622"/>
              <a:gd name="csX17" fmla="*/ 1042917 w 3574474"/>
              <a:gd name="csY17" fmla="*/ 87097 h 1550622"/>
              <a:gd name="csX18" fmla="*/ 1758955 w 3574474"/>
              <a:gd name="csY18" fmla="*/ 338315 h 1550622"/>
              <a:gd name="csX19" fmla="*/ 2554932 w 3574474"/>
              <a:gd name="csY19" fmla="*/ 16092 h 1550622"/>
              <a:gd name="csX20" fmla="*/ 2569898 w 3574474"/>
              <a:gd name="csY20" fmla="*/ 0 h 1550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574474" h="1550622">
                <a:moveTo>
                  <a:pt x="2569898" y="0"/>
                </a:moveTo>
                <a:lnTo>
                  <a:pt x="2639140" y="32176"/>
                </a:lnTo>
                <a:cubicBezTo>
                  <a:pt x="3196267" y="324121"/>
                  <a:pt x="3574474" y="893516"/>
                  <a:pt x="3574474" y="1548121"/>
                </a:cubicBezTo>
                <a:lnTo>
                  <a:pt x="3574384" y="1550622"/>
                </a:lnTo>
                <a:lnTo>
                  <a:pt x="3569262" y="1420603"/>
                </a:lnTo>
                <a:cubicBezTo>
                  <a:pt x="3558902" y="1289629"/>
                  <a:pt x="3533287" y="1162757"/>
                  <a:pt x="3494123" y="1041627"/>
                </a:cubicBezTo>
                <a:lnTo>
                  <a:pt x="3475796" y="993457"/>
                </a:lnTo>
                <a:lnTo>
                  <a:pt x="3411638" y="1007043"/>
                </a:lnTo>
                <a:cubicBezTo>
                  <a:pt x="2963284" y="1093964"/>
                  <a:pt x="2418958" y="1144897"/>
                  <a:pt x="1832095" y="1144897"/>
                </a:cubicBezTo>
                <a:cubicBezTo>
                  <a:pt x="1245233" y="1144897"/>
                  <a:pt x="700907" y="1093964"/>
                  <a:pt x="252552" y="1007043"/>
                </a:cubicBezTo>
                <a:lnTo>
                  <a:pt x="105368" y="975876"/>
                </a:lnTo>
                <a:lnTo>
                  <a:pt x="80351" y="1041627"/>
                </a:lnTo>
                <a:cubicBezTo>
                  <a:pt x="41186" y="1162757"/>
                  <a:pt x="15571" y="1289629"/>
                  <a:pt x="5211" y="1420603"/>
                </a:cubicBezTo>
                <a:lnTo>
                  <a:pt x="90" y="1550609"/>
                </a:lnTo>
                <a:lnTo>
                  <a:pt x="0" y="1548121"/>
                </a:lnTo>
                <a:cubicBezTo>
                  <a:pt x="0" y="893516"/>
                  <a:pt x="378207" y="324121"/>
                  <a:pt x="935334" y="32176"/>
                </a:cubicBezTo>
                <a:lnTo>
                  <a:pt x="965372" y="18218"/>
                </a:lnTo>
                <a:lnTo>
                  <a:pt x="1042917" y="87097"/>
                </a:lnTo>
                <a:cubicBezTo>
                  <a:pt x="1237501" y="244038"/>
                  <a:pt x="1486963" y="338315"/>
                  <a:pt x="1758955" y="338315"/>
                </a:cubicBezTo>
                <a:cubicBezTo>
                  <a:pt x="2069804" y="338315"/>
                  <a:pt x="2351224" y="215178"/>
                  <a:pt x="2554932" y="16092"/>
                </a:cubicBezTo>
                <a:lnTo>
                  <a:pt x="2569898" y="0"/>
                </a:lnTo>
                <a:close/>
              </a:path>
            </a:pathLst>
          </a:custGeom>
          <a:solidFill>
            <a:srgbClr val="FFFF00">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Forme libre : forme 7">
            <a:extLst>
              <a:ext uri="{FF2B5EF4-FFF2-40B4-BE49-F238E27FC236}">
                <a16:creationId xmlns:a16="http://schemas.microsoft.com/office/drawing/2014/main" id="{F68C7DF7-9CF4-BB35-B494-730BDC47EC09}"/>
              </a:ext>
            </a:extLst>
          </p:cNvPr>
          <p:cNvSpPr/>
          <p:nvPr/>
        </p:nvSpPr>
        <p:spPr>
          <a:xfrm>
            <a:off x="4312431" y="4376111"/>
            <a:ext cx="3352300" cy="1114563"/>
          </a:xfrm>
          <a:custGeom>
            <a:avLst/>
            <a:gdLst>
              <a:gd name="csX0" fmla="*/ 1776299 w 3352300"/>
              <a:gd name="csY0" fmla="*/ 0 h 1114563"/>
              <a:gd name="csX1" fmla="*/ 3157970 w 3352300"/>
              <a:gd name="csY1" fmla="*/ 102850 h 1114563"/>
              <a:gd name="csX2" fmla="*/ 3342130 w 3352300"/>
              <a:gd name="csY2" fmla="*/ 135429 h 1114563"/>
              <a:gd name="csX3" fmla="*/ 3352300 w 3352300"/>
              <a:gd name="csY3" fmla="*/ 108701 h 1114563"/>
              <a:gd name="csX4" fmla="*/ 3344858 w 3352300"/>
              <a:gd name="csY4" fmla="*/ 131050 h 1114563"/>
              <a:gd name="csX5" fmla="*/ 2514245 w 3352300"/>
              <a:gd name="csY5" fmla="*/ 1064134 h 1114563"/>
              <a:gd name="csX6" fmla="*/ 2437375 w 3352300"/>
              <a:gd name="csY6" fmla="*/ 1099855 h 1114563"/>
              <a:gd name="csX7" fmla="*/ 2402485 w 3352300"/>
              <a:gd name="csY7" fmla="*/ 1068864 h 1114563"/>
              <a:gd name="csX8" fmla="*/ 1686447 w 3352300"/>
              <a:gd name="csY8" fmla="*/ 817646 h 1114563"/>
              <a:gd name="csX9" fmla="*/ 970409 w 3352300"/>
              <a:gd name="csY9" fmla="*/ 1068864 h 1114563"/>
              <a:gd name="csX10" fmla="*/ 918961 w 3352300"/>
              <a:gd name="csY10" fmla="*/ 1114563 h 1114563"/>
              <a:gd name="csX11" fmla="*/ 810439 w 3352300"/>
              <a:gd name="csY11" fmla="*/ 1064134 h 1114563"/>
              <a:gd name="csX12" fmla="*/ 24152 w 3352300"/>
              <a:gd name="csY12" fmla="*/ 238534 h 1114563"/>
              <a:gd name="csX13" fmla="*/ 0 w 3352300"/>
              <a:gd name="csY13" fmla="*/ 179970 h 1114563"/>
              <a:gd name="csX14" fmla="*/ 10635 w 3352300"/>
              <a:gd name="csY14" fmla="*/ 177266 h 1114563"/>
              <a:gd name="csX15" fmla="*/ 1776299 w 3352300"/>
              <a:gd name="csY15" fmla="*/ 0 h 1114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352300" h="1114563">
                <a:moveTo>
                  <a:pt x="1776299" y="0"/>
                </a:moveTo>
                <a:cubicBezTo>
                  <a:pt x="2279324" y="0"/>
                  <a:pt x="2751098" y="37421"/>
                  <a:pt x="3157970" y="102850"/>
                </a:cubicBezTo>
                <a:lnTo>
                  <a:pt x="3342130" y="135429"/>
                </a:lnTo>
                <a:lnTo>
                  <a:pt x="3352300" y="108701"/>
                </a:lnTo>
                <a:lnTo>
                  <a:pt x="3344858" y="131050"/>
                </a:lnTo>
                <a:cubicBezTo>
                  <a:pt x="3195727" y="531571"/>
                  <a:pt x="2897270" y="863421"/>
                  <a:pt x="2514245" y="1064134"/>
                </a:cubicBezTo>
                <a:lnTo>
                  <a:pt x="2437375" y="1099855"/>
                </a:lnTo>
                <a:lnTo>
                  <a:pt x="2402485" y="1068864"/>
                </a:lnTo>
                <a:cubicBezTo>
                  <a:pt x="2207901" y="911923"/>
                  <a:pt x="1958440" y="817646"/>
                  <a:pt x="1686447" y="817646"/>
                </a:cubicBezTo>
                <a:cubicBezTo>
                  <a:pt x="1414455" y="817646"/>
                  <a:pt x="1164993" y="911923"/>
                  <a:pt x="970409" y="1068864"/>
                </a:cubicBezTo>
                <a:lnTo>
                  <a:pt x="918961" y="1114563"/>
                </a:lnTo>
                <a:lnTo>
                  <a:pt x="810439" y="1064134"/>
                </a:lnTo>
                <a:cubicBezTo>
                  <a:pt x="462235" y="881668"/>
                  <a:pt x="183921" y="590824"/>
                  <a:pt x="24152" y="238534"/>
                </a:cubicBezTo>
                <a:lnTo>
                  <a:pt x="0" y="179970"/>
                </a:lnTo>
                <a:lnTo>
                  <a:pt x="10635" y="177266"/>
                </a:lnTo>
                <a:cubicBezTo>
                  <a:pt x="490456" y="66525"/>
                  <a:pt x="1105598" y="0"/>
                  <a:pt x="1776299" y="0"/>
                </a:cubicBezTo>
                <a:close/>
              </a:path>
            </a:pathLst>
          </a:custGeom>
          <a:solidFill>
            <a:srgbClr val="FFFF00">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0" name="Forme libre : forme 9">
            <a:extLst>
              <a:ext uri="{FF2B5EF4-FFF2-40B4-BE49-F238E27FC236}">
                <a16:creationId xmlns:a16="http://schemas.microsoft.com/office/drawing/2014/main" id="{4B027190-A22A-118A-A3D8-4C2C53D823D2}"/>
              </a:ext>
            </a:extLst>
          </p:cNvPr>
          <p:cNvSpPr/>
          <p:nvPr/>
        </p:nvSpPr>
        <p:spPr>
          <a:xfrm>
            <a:off x="5152908" y="2176156"/>
            <a:ext cx="1604526" cy="538340"/>
          </a:xfrm>
          <a:custGeom>
            <a:avLst/>
            <a:gdLst>
              <a:gd name="csX0" fmla="*/ 821865 w 1604526"/>
              <a:gd name="csY0" fmla="*/ 0 h 514219"/>
              <a:gd name="csX1" fmla="*/ 1517538 w 1604526"/>
              <a:gd name="csY1" fmla="*/ 135482 h 514219"/>
              <a:gd name="csX2" fmla="*/ 1604526 w 1604526"/>
              <a:gd name="csY2" fmla="*/ 175904 h 514219"/>
              <a:gd name="csX3" fmla="*/ 1589560 w 1604526"/>
              <a:gd name="csY3" fmla="*/ 191996 h 514219"/>
              <a:gd name="csX4" fmla="*/ 793583 w 1604526"/>
              <a:gd name="csY4" fmla="*/ 514219 h 514219"/>
              <a:gd name="csX5" fmla="*/ 77545 w 1604526"/>
              <a:gd name="csY5" fmla="*/ 263001 h 514219"/>
              <a:gd name="csX6" fmla="*/ 0 w 1604526"/>
              <a:gd name="csY6" fmla="*/ 194122 h 514219"/>
              <a:gd name="csX7" fmla="*/ 126192 w 1604526"/>
              <a:gd name="csY7" fmla="*/ 135482 h 514219"/>
              <a:gd name="csX8" fmla="*/ 821865 w 1604526"/>
              <a:gd name="csY8" fmla="*/ 0 h 514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04526" h="514219">
                <a:moveTo>
                  <a:pt x="821865" y="0"/>
                </a:moveTo>
                <a:cubicBezTo>
                  <a:pt x="1068631" y="0"/>
                  <a:pt x="1303717" y="48242"/>
                  <a:pt x="1517538" y="135482"/>
                </a:cubicBezTo>
                <a:lnTo>
                  <a:pt x="1604526" y="175904"/>
                </a:lnTo>
                <a:lnTo>
                  <a:pt x="1589560" y="191996"/>
                </a:lnTo>
                <a:cubicBezTo>
                  <a:pt x="1385852" y="391082"/>
                  <a:pt x="1104432" y="514219"/>
                  <a:pt x="793583" y="514219"/>
                </a:cubicBezTo>
                <a:cubicBezTo>
                  <a:pt x="521591" y="514219"/>
                  <a:pt x="272129" y="419942"/>
                  <a:pt x="77545" y="263001"/>
                </a:cubicBezTo>
                <a:lnTo>
                  <a:pt x="0" y="194122"/>
                </a:lnTo>
                <a:lnTo>
                  <a:pt x="126192" y="135482"/>
                </a:lnTo>
                <a:cubicBezTo>
                  <a:pt x="340014" y="48242"/>
                  <a:pt x="575099" y="0"/>
                  <a:pt x="821865" y="0"/>
                </a:cubicBezTo>
                <a:close/>
              </a:path>
            </a:pathLst>
          </a:custGeom>
          <a:solidFill>
            <a:srgbClr val="00ADEE">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12" name="Forme libre : forme 11">
            <a:extLst>
              <a:ext uri="{FF2B5EF4-FFF2-40B4-BE49-F238E27FC236}">
                <a16:creationId xmlns:a16="http://schemas.microsoft.com/office/drawing/2014/main" id="{BDA5FC36-57ED-1DF6-C2DF-25C054781DFA}"/>
              </a:ext>
            </a:extLst>
          </p:cNvPr>
          <p:cNvSpPr/>
          <p:nvPr/>
        </p:nvSpPr>
        <p:spPr>
          <a:xfrm>
            <a:off x="5231392" y="5193757"/>
            <a:ext cx="1518414" cy="454568"/>
          </a:xfrm>
          <a:custGeom>
            <a:avLst/>
            <a:gdLst>
              <a:gd name="csX0" fmla="*/ 767486 w 1518414"/>
              <a:gd name="csY0" fmla="*/ 0 h 454568"/>
              <a:gd name="csX1" fmla="*/ 1483524 w 1518414"/>
              <a:gd name="csY1" fmla="*/ 251218 h 454568"/>
              <a:gd name="csX2" fmla="*/ 1518414 w 1518414"/>
              <a:gd name="csY2" fmla="*/ 282209 h 454568"/>
              <a:gd name="csX3" fmla="*/ 1439054 w 1518414"/>
              <a:gd name="csY3" fmla="*/ 319086 h 454568"/>
              <a:gd name="csX4" fmla="*/ 743381 w 1518414"/>
              <a:gd name="csY4" fmla="*/ 454568 h 454568"/>
              <a:gd name="csX5" fmla="*/ 47708 w 1518414"/>
              <a:gd name="csY5" fmla="*/ 319086 h 454568"/>
              <a:gd name="csX6" fmla="*/ 0 w 1518414"/>
              <a:gd name="csY6" fmla="*/ 296917 h 454568"/>
              <a:gd name="csX7" fmla="*/ 51448 w 1518414"/>
              <a:gd name="csY7" fmla="*/ 251218 h 454568"/>
              <a:gd name="csX8" fmla="*/ 767486 w 1518414"/>
              <a:gd name="csY8" fmla="*/ 0 h 45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18414" h="454568">
                <a:moveTo>
                  <a:pt x="767486" y="0"/>
                </a:moveTo>
                <a:cubicBezTo>
                  <a:pt x="1039479" y="0"/>
                  <a:pt x="1288940" y="94277"/>
                  <a:pt x="1483524" y="251218"/>
                </a:cubicBezTo>
                <a:lnTo>
                  <a:pt x="1518414" y="282209"/>
                </a:lnTo>
                <a:lnTo>
                  <a:pt x="1439054" y="319086"/>
                </a:lnTo>
                <a:cubicBezTo>
                  <a:pt x="1225233" y="406326"/>
                  <a:pt x="990147" y="454568"/>
                  <a:pt x="743381" y="454568"/>
                </a:cubicBezTo>
                <a:cubicBezTo>
                  <a:pt x="496615" y="454568"/>
                  <a:pt x="261530" y="406326"/>
                  <a:pt x="47708" y="319086"/>
                </a:cubicBezTo>
                <a:lnTo>
                  <a:pt x="0" y="296917"/>
                </a:lnTo>
                <a:lnTo>
                  <a:pt x="51448" y="251218"/>
                </a:lnTo>
                <a:cubicBezTo>
                  <a:pt x="246032" y="94277"/>
                  <a:pt x="495494" y="0"/>
                  <a:pt x="767486" y="0"/>
                </a:cubicBezTo>
                <a:close/>
              </a:path>
            </a:pathLst>
          </a:custGeom>
          <a:solidFill>
            <a:srgbClr val="00ADEE">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34" name="Groupe 33">
            <a:extLst>
              <a:ext uri="{FF2B5EF4-FFF2-40B4-BE49-F238E27FC236}">
                <a16:creationId xmlns:a16="http://schemas.microsoft.com/office/drawing/2014/main" id="{4AEFB404-ACDD-B7E3-7A03-55F54A1B0A98}"/>
              </a:ext>
            </a:extLst>
          </p:cNvPr>
          <p:cNvGrpSpPr/>
          <p:nvPr/>
        </p:nvGrpSpPr>
        <p:grpSpPr>
          <a:xfrm>
            <a:off x="4676975" y="1029184"/>
            <a:ext cx="2838049" cy="540000"/>
            <a:chOff x="2487236" y="1054559"/>
            <a:chExt cx="2838049" cy="540000"/>
          </a:xfrm>
          <a:effectLst>
            <a:outerShdw blurRad="1181100" algn="ctr" rotWithShape="0">
              <a:srgbClr val="000000">
                <a:alpha val="0"/>
              </a:srgbClr>
            </a:outerShdw>
          </a:effectLst>
        </p:grpSpPr>
        <p:sp>
          <p:nvSpPr>
            <p:cNvPr id="35" name="ZoneTexte 34">
              <a:extLst>
                <a:ext uri="{FF2B5EF4-FFF2-40B4-BE49-F238E27FC236}">
                  <a16:creationId xmlns:a16="http://schemas.microsoft.com/office/drawing/2014/main" id="{3E091D81-BFAC-3693-C082-CECAD453B291}"/>
                </a:ext>
              </a:extLst>
            </p:cNvPr>
            <p:cNvSpPr txBox="1"/>
            <p:nvPr/>
          </p:nvSpPr>
          <p:spPr>
            <a:xfrm>
              <a:off x="2683444" y="1062949"/>
              <a:ext cx="2641841"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La latitude </a:t>
              </a:r>
            </a:p>
          </p:txBody>
        </p:sp>
        <p:sp>
          <p:nvSpPr>
            <p:cNvPr id="36" name="Ellipse 35">
              <a:extLst>
                <a:ext uri="{FF2B5EF4-FFF2-40B4-BE49-F238E27FC236}">
                  <a16:creationId xmlns:a16="http://schemas.microsoft.com/office/drawing/2014/main" id="{F477A33D-480B-6BB6-1AE9-3851307C9023}"/>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1</a:t>
              </a:r>
            </a:p>
          </p:txBody>
        </p:sp>
      </p:grpSp>
    </p:spTree>
    <p:extLst>
      <p:ext uri="{BB962C8B-B14F-4D97-AF65-F5344CB8AC3E}">
        <p14:creationId xmlns:p14="http://schemas.microsoft.com/office/powerpoint/2010/main" val="6137299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par>
                                <p:cTn id="23" presetID="17" presetClass="entr" presetSubtype="1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strVal val="#ppt_h"/>
                                          </p:val>
                                        </p:tav>
                                        <p:tav tm="100000">
                                          <p:val>
                                            <p:strVal val="#ppt_h"/>
                                          </p:val>
                                        </p:tav>
                                      </p:tavLst>
                                    </p:anim>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strVal val="#ppt_h"/>
                                          </p:val>
                                        </p:tav>
                                        <p:tav tm="100000">
                                          <p:val>
                                            <p:strVal val="#ppt_h"/>
                                          </p:val>
                                        </p:tav>
                                      </p:tavLst>
                                    </p:anim>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left)">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10"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5FF4-8333-2DF3-D2D0-842788A3A2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EFE0AF-6D42-A766-2D86-437F834014CE}"/>
              </a:ext>
            </a:extLst>
          </p:cNvPr>
          <p:cNvSpPr>
            <a:spLocks noGrp="1"/>
          </p:cNvSpPr>
          <p:nvPr>
            <p:ph type="title"/>
          </p:nvPr>
        </p:nvSpPr>
        <p:spPr>
          <a:xfrm>
            <a:off x="980674" y="371377"/>
            <a:ext cx="10277091" cy="267549"/>
          </a:xfrm>
        </p:spPr>
        <p:txBody>
          <a:bodyPr/>
          <a:lstStyle/>
          <a:p>
            <a:r>
              <a:rPr lang="fr-FR" noProof="0" dirty="0">
                <a:solidFill>
                  <a:schemeClr val="tx1">
                    <a:lumMod val="50000"/>
                    <a:lumOff val="50000"/>
                  </a:schemeClr>
                </a:solidFill>
              </a:rPr>
              <a:t>Le deuxième facteur géographique c’est :</a:t>
            </a:r>
          </a:p>
        </p:txBody>
      </p:sp>
      <p:pic>
        <p:nvPicPr>
          <p:cNvPr id="9" name="Google Shape;289;p51">
            <a:extLst>
              <a:ext uri="{FF2B5EF4-FFF2-40B4-BE49-F238E27FC236}">
                <a16:creationId xmlns:a16="http://schemas.microsoft.com/office/drawing/2014/main" id="{589F6D7A-4BB6-0CE4-690C-B8C4DA3D2008}"/>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4" name="Rectangle 3">
            <a:extLst>
              <a:ext uri="{FF2B5EF4-FFF2-40B4-BE49-F238E27FC236}">
                <a16:creationId xmlns:a16="http://schemas.microsoft.com/office/drawing/2014/main" id="{10F37800-D541-1C17-3BD4-D3EE75269D4D}"/>
              </a:ext>
            </a:extLst>
          </p:cNvPr>
          <p:cNvSpPr/>
          <p:nvPr/>
        </p:nvSpPr>
        <p:spPr>
          <a:xfrm>
            <a:off x="529253" y="2176147"/>
            <a:ext cx="5403328" cy="125285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Il influence la régularité des </a:t>
            </a:r>
            <a:r>
              <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rPr>
              <a:t>températures</a:t>
            </a: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 et </a:t>
            </a:r>
            <a:r>
              <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rPr>
              <a:t>l’humidité</a:t>
            </a: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fr-FR" sz="24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Espace réservé du contenu 3">
            <a:extLst>
              <a:ext uri="{FF2B5EF4-FFF2-40B4-BE49-F238E27FC236}">
                <a16:creationId xmlns:a16="http://schemas.microsoft.com/office/drawing/2014/main" id="{922D3194-633C-B928-E4C7-26D1C74DE152}"/>
              </a:ext>
            </a:extLst>
          </p:cNvPr>
          <p:cNvSpPr txBox="1">
            <a:spLocks/>
          </p:cNvSpPr>
          <p:nvPr/>
        </p:nvSpPr>
        <p:spPr>
          <a:xfrm>
            <a:off x="980290" y="689687"/>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a:solidFill>
                  <a:schemeClr val="tx1">
                    <a:lumMod val="50000"/>
                    <a:lumOff val="50000"/>
                  </a:schemeClr>
                </a:solidFill>
              </a:rPr>
              <a:t>Utiliser l’alternance linguistique si nécssaire.</a:t>
            </a:r>
            <a:endParaRPr lang="fr-FR" sz="1200" dirty="0">
              <a:solidFill>
                <a:schemeClr val="tx1">
                  <a:lumMod val="50000"/>
                  <a:lumOff val="50000"/>
                </a:schemeClr>
              </a:solidFill>
            </a:endParaRPr>
          </a:p>
        </p:txBody>
      </p:sp>
      <p:sp>
        <p:nvSpPr>
          <p:cNvPr id="14" name="ZoneTexte 13">
            <a:extLst>
              <a:ext uri="{FF2B5EF4-FFF2-40B4-BE49-F238E27FC236}">
                <a16:creationId xmlns:a16="http://schemas.microsoft.com/office/drawing/2014/main" id="{1FAADA77-0FEC-637A-6367-23C7E04A225E}"/>
              </a:ext>
            </a:extLst>
          </p:cNvPr>
          <p:cNvSpPr txBox="1"/>
          <p:nvPr/>
        </p:nvSpPr>
        <p:spPr>
          <a:xfrm>
            <a:off x="6381750" y="6168313"/>
            <a:ext cx="5495925" cy="276999"/>
          </a:xfrm>
          <a:prstGeom prst="rect">
            <a:avLst/>
          </a:prstGeom>
          <a:noFill/>
        </p:spPr>
        <p:txBody>
          <a:bodyPr wrap="square">
            <a:spAutoFit/>
          </a:bodyPr>
          <a:lstStyle/>
          <a:p>
            <a:pPr algn="ctr"/>
            <a:r>
              <a:rPr lang="fr-FR" sz="1200" b="1" dirty="0">
                <a:latin typeface="Calibri" panose="020F0502020204030204" pitchFamily="34" charset="0"/>
                <a:cs typeface="Calibri" panose="020F0502020204030204" pitchFamily="34" charset="0"/>
              </a:rPr>
              <a:t>Amplitude thermique annuelle (ATA) = Température max – température min</a:t>
            </a:r>
          </a:p>
        </p:txBody>
      </p:sp>
      <p:pic>
        <p:nvPicPr>
          <p:cNvPr id="3" name="Image 2">
            <a:extLst>
              <a:ext uri="{FF2B5EF4-FFF2-40B4-BE49-F238E27FC236}">
                <a16:creationId xmlns:a16="http://schemas.microsoft.com/office/drawing/2014/main" id="{EE6ACA05-20DE-DBCB-106B-6AF396B27FFE}"/>
              </a:ext>
            </a:extLst>
          </p:cNvPr>
          <p:cNvPicPr>
            <a:picLocks noChangeAspect="1"/>
          </p:cNvPicPr>
          <p:nvPr/>
        </p:nvPicPr>
        <p:blipFill>
          <a:blip r:embed="rId3"/>
          <a:stretch>
            <a:fillRect/>
          </a:stretch>
        </p:blipFill>
        <p:spPr>
          <a:xfrm>
            <a:off x="6677786" y="1264462"/>
            <a:ext cx="4903851" cy="4903851"/>
          </a:xfrm>
          <a:prstGeom prst="rect">
            <a:avLst/>
          </a:prstGeom>
        </p:spPr>
      </p:pic>
      <p:sp>
        <p:nvSpPr>
          <p:cNvPr id="6" name="ZoneTexte 5">
            <a:extLst>
              <a:ext uri="{FF2B5EF4-FFF2-40B4-BE49-F238E27FC236}">
                <a16:creationId xmlns:a16="http://schemas.microsoft.com/office/drawing/2014/main" id="{B5C69869-87FF-2FD1-3597-FDFA72197BD8}"/>
              </a:ext>
            </a:extLst>
          </p:cNvPr>
          <p:cNvSpPr txBox="1"/>
          <p:nvPr/>
        </p:nvSpPr>
        <p:spPr>
          <a:xfrm>
            <a:off x="7643811" y="2716732"/>
            <a:ext cx="1485900" cy="400110"/>
          </a:xfrm>
          <a:prstGeom prst="rect">
            <a:avLst/>
          </a:prstGeom>
          <a:noFill/>
        </p:spPr>
        <p:txBody>
          <a:bodyPr wrap="square">
            <a:spAutoFit/>
          </a:bodyPr>
          <a:lstStyle/>
          <a:p>
            <a:pPr algn="ctr"/>
            <a:r>
              <a:rPr lang="fr-FR" sz="2000" b="1" dirty="0">
                <a:latin typeface="Calibri" panose="020F0502020204030204" pitchFamily="34" charset="0"/>
                <a:cs typeface="Calibri" panose="020F0502020204030204" pitchFamily="34" charset="0"/>
              </a:rPr>
              <a:t>Mer </a:t>
            </a:r>
          </a:p>
        </p:txBody>
      </p:sp>
      <p:sp>
        <p:nvSpPr>
          <p:cNvPr id="10" name="ZoneTexte 9">
            <a:extLst>
              <a:ext uri="{FF2B5EF4-FFF2-40B4-BE49-F238E27FC236}">
                <a16:creationId xmlns:a16="http://schemas.microsoft.com/office/drawing/2014/main" id="{6675D0AE-DADF-3635-03CB-385D718B6290}"/>
              </a:ext>
            </a:extLst>
          </p:cNvPr>
          <p:cNvSpPr txBox="1"/>
          <p:nvPr/>
        </p:nvSpPr>
        <p:spPr>
          <a:xfrm>
            <a:off x="9330497" y="2718839"/>
            <a:ext cx="1485900" cy="400110"/>
          </a:xfrm>
          <a:prstGeom prst="rect">
            <a:avLst/>
          </a:prstGeom>
          <a:noFill/>
        </p:spPr>
        <p:txBody>
          <a:bodyPr wrap="square">
            <a:spAutoFit/>
          </a:bodyPr>
          <a:lstStyle/>
          <a:p>
            <a:pPr algn="ctr"/>
            <a:r>
              <a:rPr lang="fr-FR" sz="2000" b="1" dirty="0">
                <a:solidFill>
                  <a:schemeClr val="bg1"/>
                </a:solidFill>
                <a:latin typeface="Calibri" panose="020F0502020204030204" pitchFamily="34" charset="0"/>
                <a:cs typeface="Calibri" panose="020F0502020204030204" pitchFamily="34" charset="0"/>
              </a:rPr>
              <a:t>Continent </a:t>
            </a:r>
          </a:p>
        </p:txBody>
      </p:sp>
      <p:grpSp>
        <p:nvGrpSpPr>
          <p:cNvPr id="11" name="Groupe 10">
            <a:extLst>
              <a:ext uri="{FF2B5EF4-FFF2-40B4-BE49-F238E27FC236}">
                <a16:creationId xmlns:a16="http://schemas.microsoft.com/office/drawing/2014/main" id="{BB68A834-8FE0-452C-A698-03DE92B7303F}"/>
              </a:ext>
            </a:extLst>
          </p:cNvPr>
          <p:cNvGrpSpPr/>
          <p:nvPr/>
        </p:nvGrpSpPr>
        <p:grpSpPr>
          <a:xfrm flipH="1">
            <a:off x="2948250" y="3591839"/>
            <a:ext cx="2251296" cy="830997"/>
            <a:chOff x="8012634" y="4872489"/>
            <a:chExt cx="2251296" cy="830997"/>
          </a:xfrm>
        </p:grpSpPr>
        <p:sp>
          <p:nvSpPr>
            <p:cNvPr id="12" name="ZoneTexte 11">
              <a:extLst>
                <a:ext uri="{FF2B5EF4-FFF2-40B4-BE49-F238E27FC236}">
                  <a16:creationId xmlns:a16="http://schemas.microsoft.com/office/drawing/2014/main" id="{768C3A98-D7F2-347E-814C-0055BA1CE063}"/>
                </a:ext>
              </a:extLst>
            </p:cNvPr>
            <p:cNvSpPr txBox="1"/>
            <p:nvPr/>
          </p:nvSpPr>
          <p:spPr>
            <a:xfrm>
              <a:off x="8408609" y="4872489"/>
              <a:ext cx="1855321" cy="830997"/>
            </a:xfrm>
            <a:prstGeom prst="rect">
              <a:avLst/>
            </a:prstGeom>
            <a:solidFill>
              <a:srgbClr val="E97132"/>
            </a:solidFill>
            <a:ln>
              <a:solidFill>
                <a:srgbClr val="E97132"/>
              </a:solidFill>
            </a:ln>
          </p:spPr>
          <p:txBody>
            <a:bodyPr wrap="square">
              <a:spAutoFit/>
            </a:bodyPr>
            <a:lstStyle>
              <a:defPPr>
                <a:defRPr lang="fr-FR"/>
              </a:defPPr>
              <a:lvl1pPr algn="ctr">
                <a:defRPr sz="2400" b="1" i="0">
                  <a:solidFill>
                    <a:schemeClr val="bg1"/>
                  </a:solidFill>
                  <a:effectLst/>
                  <a:latin typeface="Calibri" panose="020F0502020204030204" pitchFamily="34" charset="0"/>
                  <a:cs typeface="Calibri" panose="020F0502020204030204" pitchFamily="34" charset="0"/>
                </a:defRPr>
              </a:lvl1pPr>
            </a:lstStyle>
            <a:p>
              <a:r>
                <a:rPr lang="fr-FR" dirty="0"/>
                <a:t>Douce et humide</a:t>
              </a:r>
            </a:p>
          </p:txBody>
        </p:sp>
        <p:sp>
          <p:nvSpPr>
            <p:cNvPr id="13" name="Flèche : bas 12">
              <a:extLst>
                <a:ext uri="{FF2B5EF4-FFF2-40B4-BE49-F238E27FC236}">
                  <a16:creationId xmlns:a16="http://schemas.microsoft.com/office/drawing/2014/main" id="{5AAEEFEE-9530-3633-400C-F22F1B81EE4A}"/>
                </a:ext>
              </a:extLst>
            </p:cNvPr>
            <p:cNvSpPr/>
            <p:nvPr/>
          </p:nvSpPr>
          <p:spPr>
            <a:xfrm rot="16200000">
              <a:off x="8077492" y="5139425"/>
              <a:ext cx="229809" cy="359525"/>
            </a:xfrm>
            <a:prstGeom prst="downArrow">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3" name="Groupe 22">
            <a:extLst>
              <a:ext uri="{FF2B5EF4-FFF2-40B4-BE49-F238E27FC236}">
                <a16:creationId xmlns:a16="http://schemas.microsoft.com/office/drawing/2014/main" id="{633B1721-432A-67A3-E05F-F4508B55F8E4}"/>
              </a:ext>
            </a:extLst>
          </p:cNvPr>
          <p:cNvGrpSpPr/>
          <p:nvPr/>
        </p:nvGrpSpPr>
        <p:grpSpPr>
          <a:xfrm flipH="1">
            <a:off x="1255650" y="4744755"/>
            <a:ext cx="2472242" cy="1200329"/>
            <a:chOff x="8012634" y="4833927"/>
            <a:chExt cx="2472242" cy="1200329"/>
          </a:xfrm>
        </p:grpSpPr>
        <p:sp>
          <p:nvSpPr>
            <p:cNvPr id="24" name="ZoneTexte 23">
              <a:extLst>
                <a:ext uri="{FF2B5EF4-FFF2-40B4-BE49-F238E27FC236}">
                  <a16:creationId xmlns:a16="http://schemas.microsoft.com/office/drawing/2014/main" id="{1ADE8844-4A55-ED8E-9A7F-921E76CEA059}"/>
                </a:ext>
              </a:extLst>
            </p:cNvPr>
            <p:cNvSpPr txBox="1"/>
            <p:nvPr/>
          </p:nvSpPr>
          <p:spPr>
            <a:xfrm>
              <a:off x="8372159" y="4833927"/>
              <a:ext cx="2112717" cy="1200329"/>
            </a:xfrm>
            <a:prstGeom prst="rect">
              <a:avLst/>
            </a:prstGeom>
            <a:solidFill>
              <a:srgbClr val="E97132"/>
            </a:solidFill>
            <a:ln>
              <a:solidFill>
                <a:srgbClr val="E97132"/>
              </a:solidFill>
            </a:ln>
          </p:spPr>
          <p:txBody>
            <a:bodyPr wrap="square">
              <a:spAutoFit/>
            </a:bodyPr>
            <a:lstStyle>
              <a:defPPr>
                <a:defRPr lang="fr-FR"/>
              </a:defPPr>
              <a:lvl1pPr algn="ctr">
                <a:defRPr sz="2400" b="1" i="0">
                  <a:solidFill>
                    <a:schemeClr val="bg1"/>
                  </a:solidFill>
                  <a:effectLst/>
                  <a:latin typeface="Calibri" panose="020F0502020204030204" pitchFamily="34" charset="0"/>
                  <a:cs typeface="Calibri" panose="020F0502020204030204" pitchFamily="34" charset="0"/>
                </a:defRPr>
              </a:lvl1pPr>
            </a:lstStyle>
            <a:p>
              <a:r>
                <a:rPr lang="fr-FR" dirty="0"/>
                <a:t>Chaud en été</a:t>
              </a:r>
            </a:p>
            <a:p>
              <a:r>
                <a:rPr lang="fr-FR" dirty="0"/>
                <a:t>Froid en hiver</a:t>
              </a:r>
            </a:p>
            <a:p>
              <a:r>
                <a:rPr lang="fr-FR" dirty="0"/>
                <a:t>Plus sec</a:t>
              </a:r>
            </a:p>
          </p:txBody>
        </p:sp>
        <p:sp>
          <p:nvSpPr>
            <p:cNvPr id="25" name="Flèche : bas 24">
              <a:extLst>
                <a:ext uri="{FF2B5EF4-FFF2-40B4-BE49-F238E27FC236}">
                  <a16:creationId xmlns:a16="http://schemas.microsoft.com/office/drawing/2014/main" id="{E382CBF7-3A70-3E03-DE78-9FDAA8DA91CD}"/>
                </a:ext>
              </a:extLst>
            </p:cNvPr>
            <p:cNvSpPr/>
            <p:nvPr/>
          </p:nvSpPr>
          <p:spPr>
            <a:xfrm rot="16200000">
              <a:off x="8077492" y="5266568"/>
              <a:ext cx="229809" cy="359525"/>
            </a:xfrm>
            <a:prstGeom prst="downArrow">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6" name="Groupe 35">
            <a:extLst>
              <a:ext uri="{FF2B5EF4-FFF2-40B4-BE49-F238E27FC236}">
                <a16:creationId xmlns:a16="http://schemas.microsoft.com/office/drawing/2014/main" id="{89A6643E-9A92-6FE5-B057-1C3FF51CA092}"/>
              </a:ext>
            </a:extLst>
          </p:cNvPr>
          <p:cNvGrpSpPr/>
          <p:nvPr/>
        </p:nvGrpSpPr>
        <p:grpSpPr>
          <a:xfrm>
            <a:off x="5241136" y="3591839"/>
            <a:ext cx="3017961" cy="830997"/>
            <a:chOff x="5241136" y="3591839"/>
            <a:chExt cx="3017961" cy="830997"/>
          </a:xfrm>
        </p:grpSpPr>
        <p:sp>
          <p:nvSpPr>
            <p:cNvPr id="20" name="ZoneTexte 19">
              <a:extLst>
                <a:ext uri="{FF2B5EF4-FFF2-40B4-BE49-F238E27FC236}">
                  <a16:creationId xmlns:a16="http://schemas.microsoft.com/office/drawing/2014/main" id="{01808253-AF54-557D-5DAC-057364E230FF}"/>
                </a:ext>
              </a:extLst>
            </p:cNvPr>
            <p:cNvSpPr txBox="1"/>
            <p:nvPr/>
          </p:nvSpPr>
          <p:spPr>
            <a:xfrm>
              <a:off x="5241136" y="3591839"/>
              <a:ext cx="1353469" cy="830997"/>
            </a:xfrm>
            <a:prstGeom prst="rect">
              <a:avLst/>
            </a:prstGeom>
            <a:noFill/>
            <a:ln>
              <a:solidFill>
                <a:srgbClr val="E97132"/>
              </a:solidFill>
            </a:ln>
          </p:spPr>
          <p:txBody>
            <a:bodyPr wrap="square">
              <a:spAutoFit/>
            </a:bodyPr>
            <a:lstStyle>
              <a:defPPr>
                <a:defRPr lang="fr-FR"/>
              </a:defPPr>
              <a:lvl1pPr algn="ctr">
                <a:defRPr sz="2400" b="1" i="0">
                  <a:solidFill>
                    <a:schemeClr val="bg1"/>
                  </a:solidFill>
                  <a:effectLst/>
                  <a:latin typeface="Calibri" panose="020F0502020204030204" pitchFamily="34" charset="0"/>
                  <a:cs typeface="Calibri" panose="020F0502020204030204" pitchFamily="34" charset="0"/>
                </a:defRPr>
              </a:lvl1pPr>
            </a:lstStyle>
            <a:p>
              <a:r>
                <a:rPr lang="fr-FR" dirty="0">
                  <a:solidFill>
                    <a:schemeClr val="tx1"/>
                  </a:solidFill>
                </a:rPr>
                <a:t>Région côtière</a:t>
              </a:r>
            </a:p>
          </p:txBody>
        </p:sp>
        <p:cxnSp>
          <p:nvCxnSpPr>
            <p:cNvPr id="26" name="Connecteur droit avec flèche 25">
              <a:extLst>
                <a:ext uri="{FF2B5EF4-FFF2-40B4-BE49-F238E27FC236}">
                  <a16:creationId xmlns:a16="http://schemas.microsoft.com/office/drawing/2014/main" id="{D57E3AE4-6234-5FBF-A720-B5FAE2A551ED}"/>
                </a:ext>
              </a:extLst>
            </p:cNvPr>
            <p:cNvCxnSpPr>
              <a:cxnSpLocks/>
              <a:endCxn id="20" idx="3"/>
            </p:cNvCxnSpPr>
            <p:nvPr/>
          </p:nvCxnSpPr>
          <p:spPr>
            <a:xfrm flipH="1">
              <a:off x="6594605" y="3765755"/>
              <a:ext cx="1664492" cy="241583"/>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7" name="Groupe 36">
            <a:extLst>
              <a:ext uri="{FF2B5EF4-FFF2-40B4-BE49-F238E27FC236}">
                <a16:creationId xmlns:a16="http://schemas.microsoft.com/office/drawing/2014/main" id="{6C7EDD14-25BF-6801-C62C-6F027E05DD39}"/>
              </a:ext>
            </a:extLst>
          </p:cNvPr>
          <p:cNvGrpSpPr/>
          <p:nvPr/>
        </p:nvGrpSpPr>
        <p:grpSpPr>
          <a:xfrm>
            <a:off x="3903895" y="4012217"/>
            <a:ext cx="5128392" cy="1760710"/>
            <a:chOff x="3903895" y="4012217"/>
            <a:chExt cx="5128392" cy="1760710"/>
          </a:xfrm>
        </p:grpSpPr>
        <p:sp>
          <p:nvSpPr>
            <p:cNvPr id="22" name="ZoneTexte 21">
              <a:extLst>
                <a:ext uri="{FF2B5EF4-FFF2-40B4-BE49-F238E27FC236}">
                  <a16:creationId xmlns:a16="http://schemas.microsoft.com/office/drawing/2014/main" id="{822B4AD3-31CA-3708-3337-09E764A41D50}"/>
                </a:ext>
              </a:extLst>
            </p:cNvPr>
            <p:cNvSpPr txBox="1"/>
            <p:nvPr/>
          </p:nvSpPr>
          <p:spPr>
            <a:xfrm>
              <a:off x="3903895" y="4941930"/>
              <a:ext cx="2826554" cy="830997"/>
            </a:xfrm>
            <a:prstGeom prst="rect">
              <a:avLst/>
            </a:prstGeom>
            <a:noFill/>
            <a:ln>
              <a:solidFill>
                <a:srgbClr val="E97132"/>
              </a:solidFill>
            </a:ln>
          </p:spPr>
          <p:txBody>
            <a:bodyPr wrap="square">
              <a:spAutoFit/>
            </a:bodyPr>
            <a:lstStyle>
              <a:defPPr>
                <a:defRPr lang="fr-FR"/>
              </a:defPPr>
              <a:lvl1pPr algn="ctr">
                <a:defRPr sz="2400" b="1" i="0">
                  <a:solidFill>
                    <a:schemeClr val="bg1"/>
                  </a:solidFill>
                  <a:effectLst/>
                  <a:latin typeface="Calibri" panose="020F0502020204030204" pitchFamily="34" charset="0"/>
                  <a:cs typeface="Calibri" panose="020F0502020204030204" pitchFamily="34" charset="0"/>
                </a:defRPr>
              </a:lvl1pPr>
            </a:lstStyle>
            <a:p>
              <a:r>
                <a:rPr lang="fr-FR" dirty="0">
                  <a:solidFill>
                    <a:schemeClr val="tx1"/>
                  </a:solidFill>
                </a:rPr>
                <a:t>Région à l’intérieur des terres</a:t>
              </a:r>
            </a:p>
          </p:txBody>
        </p:sp>
        <p:cxnSp>
          <p:nvCxnSpPr>
            <p:cNvPr id="29" name="Connecteur droit avec flèche 28">
              <a:extLst>
                <a:ext uri="{FF2B5EF4-FFF2-40B4-BE49-F238E27FC236}">
                  <a16:creationId xmlns:a16="http://schemas.microsoft.com/office/drawing/2014/main" id="{ACA4B6F4-DD3D-2B72-8988-FC4C2BAE8942}"/>
                </a:ext>
              </a:extLst>
            </p:cNvPr>
            <p:cNvCxnSpPr>
              <a:cxnSpLocks/>
              <a:endCxn id="22" idx="3"/>
            </p:cNvCxnSpPr>
            <p:nvPr/>
          </p:nvCxnSpPr>
          <p:spPr>
            <a:xfrm flipH="1">
              <a:off x="6730449" y="4012217"/>
              <a:ext cx="2301838" cy="134521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38" name="Ellipse 37">
            <a:extLst>
              <a:ext uri="{FF2B5EF4-FFF2-40B4-BE49-F238E27FC236}">
                <a16:creationId xmlns:a16="http://schemas.microsoft.com/office/drawing/2014/main" id="{9227A76E-1C4B-9672-1C1F-D0E33AD1DEE8}"/>
              </a:ext>
            </a:extLst>
          </p:cNvPr>
          <p:cNvSpPr/>
          <p:nvPr/>
        </p:nvSpPr>
        <p:spPr>
          <a:xfrm>
            <a:off x="8259096" y="3716387"/>
            <a:ext cx="108000" cy="108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39" name="Ellipse 38">
            <a:extLst>
              <a:ext uri="{FF2B5EF4-FFF2-40B4-BE49-F238E27FC236}">
                <a16:creationId xmlns:a16="http://schemas.microsoft.com/office/drawing/2014/main" id="{74A28D1A-5628-825C-1CC2-081DBDDDC570}"/>
              </a:ext>
            </a:extLst>
          </p:cNvPr>
          <p:cNvSpPr/>
          <p:nvPr/>
        </p:nvSpPr>
        <p:spPr>
          <a:xfrm>
            <a:off x="9008203" y="3923633"/>
            <a:ext cx="108000" cy="108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grpSp>
        <p:nvGrpSpPr>
          <p:cNvPr id="40" name="Groupe 39">
            <a:extLst>
              <a:ext uri="{FF2B5EF4-FFF2-40B4-BE49-F238E27FC236}">
                <a16:creationId xmlns:a16="http://schemas.microsoft.com/office/drawing/2014/main" id="{D48A99F0-B5B8-BD61-44B3-7FC1C499A587}"/>
              </a:ext>
            </a:extLst>
          </p:cNvPr>
          <p:cNvGrpSpPr/>
          <p:nvPr/>
        </p:nvGrpSpPr>
        <p:grpSpPr>
          <a:xfrm>
            <a:off x="815959" y="1226438"/>
            <a:ext cx="4698256" cy="540000"/>
            <a:chOff x="2487236" y="1054559"/>
            <a:chExt cx="4777742" cy="540000"/>
          </a:xfrm>
          <a:effectLst>
            <a:outerShdw blurRad="1181100" algn="ctr" rotWithShape="0">
              <a:srgbClr val="000000">
                <a:alpha val="0"/>
              </a:srgbClr>
            </a:outerShdw>
          </a:effectLst>
        </p:grpSpPr>
        <p:sp>
          <p:nvSpPr>
            <p:cNvPr id="41" name="ZoneTexte 40">
              <a:extLst>
                <a:ext uri="{FF2B5EF4-FFF2-40B4-BE49-F238E27FC236}">
                  <a16:creationId xmlns:a16="http://schemas.microsoft.com/office/drawing/2014/main" id="{3C9E1B90-44C2-C518-45AE-8C0EF2D58070}"/>
                </a:ext>
              </a:extLst>
            </p:cNvPr>
            <p:cNvSpPr txBox="1"/>
            <p:nvPr/>
          </p:nvSpPr>
          <p:spPr>
            <a:xfrm>
              <a:off x="2683443" y="1062949"/>
              <a:ext cx="4581535"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L’éloignement de la mer</a:t>
              </a:r>
            </a:p>
          </p:txBody>
        </p:sp>
        <p:sp>
          <p:nvSpPr>
            <p:cNvPr id="42" name="Ellipse 41">
              <a:extLst>
                <a:ext uri="{FF2B5EF4-FFF2-40B4-BE49-F238E27FC236}">
                  <a16:creationId xmlns:a16="http://schemas.microsoft.com/office/drawing/2014/main" id="{4E2432E2-9331-23F2-523A-4B38A17EEE6E}"/>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2</a:t>
              </a:r>
            </a:p>
          </p:txBody>
        </p:sp>
      </p:grpSp>
    </p:spTree>
    <p:extLst>
      <p:ext uri="{BB962C8B-B14F-4D97-AF65-F5344CB8AC3E}">
        <p14:creationId xmlns:p14="http://schemas.microsoft.com/office/powerpoint/2010/main" val="38937344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righ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right)">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righ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Espace réservé du contenu 22">
            <a:extLst>
              <a:ext uri="{FF2B5EF4-FFF2-40B4-BE49-F238E27FC236}">
                <a16:creationId xmlns:a16="http://schemas.microsoft.com/office/drawing/2014/main" id="{56352C4E-5117-8310-0B17-D978AB16C074}"/>
              </a:ext>
            </a:extLst>
          </p:cNvPr>
          <p:cNvPicPr>
            <a:picLocks noGrp="1" noChangeAspect="1"/>
          </p:cNvPicPr>
          <p:nvPr>
            <p:ph sz="quarter" idx="11"/>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330881" y="1947188"/>
            <a:ext cx="6533745" cy="4666971"/>
          </a:xfrm>
          <a:prstGeom prst="rect">
            <a:avLst/>
          </a:prstGeom>
        </p:spPr>
      </p:pic>
      <p:sp>
        <p:nvSpPr>
          <p:cNvPr id="2" name="Titre 1">
            <a:extLst>
              <a:ext uri="{FF2B5EF4-FFF2-40B4-BE49-F238E27FC236}">
                <a16:creationId xmlns:a16="http://schemas.microsoft.com/office/drawing/2014/main" id="{CD095BC9-9FEC-739D-8541-BB55E3C4321A}"/>
              </a:ext>
            </a:extLst>
          </p:cNvPr>
          <p:cNvSpPr>
            <a:spLocks noGrp="1"/>
          </p:cNvSpPr>
          <p:nvPr>
            <p:ph type="title"/>
          </p:nvPr>
        </p:nvSpPr>
        <p:spPr>
          <a:xfrm>
            <a:off x="1006087" y="355938"/>
            <a:ext cx="10277091" cy="267549"/>
          </a:xfrm>
        </p:spPr>
        <p:txBody>
          <a:bodyPr/>
          <a:lstStyle/>
          <a:p>
            <a:r>
              <a:rPr lang="fr-FR" dirty="0">
                <a:solidFill>
                  <a:schemeClr val="tx1">
                    <a:lumMod val="50000"/>
                    <a:lumOff val="50000"/>
                  </a:schemeClr>
                </a:solidFill>
              </a:rPr>
              <a:t>Nous allons maintenant découvrir l’influence de l’éloignement de la mer. D’abord j’observe la carte du Maroc, et je repère les deux villes étudiées : Kénitra et Taza.</a:t>
            </a:r>
          </a:p>
        </p:txBody>
      </p:sp>
      <p:grpSp>
        <p:nvGrpSpPr>
          <p:cNvPr id="5" name="Groupe 4">
            <a:extLst>
              <a:ext uri="{FF2B5EF4-FFF2-40B4-BE49-F238E27FC236}">
                <a16:creationId xmlns:a16="http://schemas.microsoft.com/office/drawing/2014/main" id="{1F76E36A-62E9-0E0F-6F9A-D36AFA06F061}"/>
              </a:ext>
            </a:extLst>
          </p:cNvPr>
          <p:cNvGrpSpPr/>
          <p:nvPr/>
        </p:nvGrpSpPr>
        <p:grpSpPr>
          <a:xfrm>
            <a:off x="3779920" y="1082450"/>
            <a:ext cx="4698256" cy="540000"/>
            <a:chOff x="2487236" y="1054559"/>
            <a:chExt cx="4777742" cy="540000"/>
          </a:xfrm>
          <a:effectLst>
            <a:outerShdw blurRad="1181100" algn="ctr" rotWithShape="0">
              <a:srgbClr val="000000">
                <a:alpha val="0"/>
              </a:srgbClr>
            </a:outerShdw>
          </a:effectLst>
        </p:grpSpPr>
        <p:sp>
          <p:nvSpPr>
            <p:cNvPr id="6" name="ZoneTexte 5">
              <a:extLst>
                <a:ext uri="{FF2B5EF4-FFF2-40B4-BE49-F238E27FC236}">
                  <a16:creationId xmlns:a16="http://schemas.microsoft.com/office/drawing/2014/main" id="{0862B20C-0375-3B06-0033-8CBADDC15952}"/>
                </a:ext>
              </a:extLst>
            </p:cNvPr>
            <p:cNvSpPr txBox="1"/>
            <p:nvPr/>
          </p:nvSpPr>
          <p:spPr>
            <a:xfrm>
              <a:off x="2683443" y="1062949"/>
              <a:ext cx="4581535"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L’éloignement de la mer</a:t>
              </a:r>
            </a:p>
          </p:txBody>
        </p:sp>
        <p:sp>
          <p:nvSpPr>
            <p:cNvPr id="7" name="Ellipse 6">
              <a:extLst>
                <a:ext uri="{FF2B5EF4-FFF2-40B4-BE49-F238E27FC236}">
                  <a16:creationId xmlns:a16="http://schemas.microsoft.com/office/drawing/2014/main" id="{FDEF188F-A0B5-B42C-2ADC-3B03E20D9484}"/>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2</a:t>
              </a:r>
            </a:p>
          </p:txBody>
        </p:sp>
      </p:grpSp>
      <p:graphicFrame>
        <p:nvGraphicFramePr>
          <p:cNvPr id="19" name="Tableau 18">
            <a:extLst>
              <a:ext uri="{FF2B5EF4-FFF2-40B4-BE49-F238E27FC236}">
                <a16:creationId xmlns:a16="http://schemas.microsoft.com/office/drawing/2014/main" id="{9A1316AA-6F90-6DDB-9F9F-3B7F99D99528}"/>
              </a:ext>
            </a:extLst>
          </p:cNvPr>
          <p:cNvGraphicFramePr>
            <a:graphicFrameLocks noGrp="1"/>
          </p:cNvGraphicFramePr>
          <p:nvPr>
            <p:extLst>
              <p:ext uri="{D42A27DB-BD31-4B8C-83A1-F6EECF244321}">
                <p14:modId xmlns:p14="http://schemas.microsoft.com/office/powerpoint/2010/main" val="1750464611"/>
              </p:ext>
            </p:extLst>
          </p:nvPr>
        </p:nvGraphicFramePr>
        <p:xfrm>
          <a:off x="7216090" y="1962179"/>
          <a:ext cx="4686333" cy="1651000"/>
        </p:xfrm>
        <a:graphic>
          <a:graphicData uri="http://schemas.openxmlformats.org/drawingml/2006/table">
            <a:tbl>
              <a:tblPr firstRow="1" bandRow="1">
                <a:tableStyleId>{93296810-A885-4BE3-A3E7-6D5BEEA58F35}</a:tableStyleId>
              </a:tblPr>
              <a:tblGrid>
                <a:gridCol w="1562111">
                  <a:extLst>
                    <a:ext uri="{9D8B030D-6E8A-4147-A177-3AD203B41FA5}">
                      <a16:colId xmlns:a16="http://schemas.microsoft.com/office/drawing/2014/main" val="3453134864"/>
                    </a:ext>
                  </a:extLst>
                </a:gridCol>
                <a:gridCol w="1562111">
                  <a:extLst>
                    <a:ext uri="{9D8B030D-6E8A-4147-A177-3AD203B41FA5}">
                      <a16:colId xmlns:a16="http://schemas.microsoft.com/office/drawing/2014/main" val="1513038025"/>
                    </a:ext>
                  </a:extLst>
                </a:gridCol>
                <a:gridCol w="1562111">
                  <a:extLst>
                    <a:ext uri="{9D8B030D-6E8A-4147-A177-3AD203B41FA5}">
                      <a16:colId xmlns:a16="http://schemas.microsoft.com/office/drawing/2014/main" val="2837468157"/>
                    </a:ext>
                  </a:extLst>
                </a:gridCol>
              </a:tblGrid>
              <a:tr h="370840">
                <a:tc>
                  <a:txBody>
                    <a:bodyPr/>
                    <a:lstStyle/>
                    <a:p>
                      <a:pPr algn="ctr"/>
                      <a:r>
                        <a:rPr lang="fr-FR" b="1" u="none" dirty="0">
                          <a:latin typeface="Calibri" panose="020F0502020204030204" pitchFamily="34" charset="0"/>
                          <a:cs typeface="Calibri" panose="020F0502020204030204" pitchFamily="34" charset="0"/>
                        </a:rPr>
                        <a:t>Villes </a:t>
                      </a:r>
                    </a:p>
                  </a:txBody>
                  <a:tcPr anchor="ctr">
                    <a:lnB w="12700" cap="flat" cmpd="sng" algn="ctr">
                      <a:solidFill>
                        <a:schemeClr val="bg1"/>
                      </a:solidFill>
                      <a:prstDash val="solid"/>
                      <a:round/>
                      <a:headEnd type="none" w="med" len="med"/>
                      <a:tailEnd type="none" w="med" len="med"/>
                    </a:lnB>
                  </a:tcPr>
                </a:tc>
                <a:tc>
                  <a:txBody>
                    <a:bodyPr/>
                    <a:lstStyle/>
                    <a:p>
                      <a:pPr algn="ctr"/>
                      <a:r>
                        <a:rPr lang="fr-FR" b="1" u="none" dirty="0">
                          <a:latin typeface="Calibri" panose="020F0502020204030204" pitchFamily="34" charset="0"/>
                          <a:cs typeface="Calibri" panose="020F0502020204030204" pitchFamily="34" charset="0"/>
                        </a:rPr>
                        <a:t>Taza</a:t>
                      </a:r>
                    </a:p>
                  </a:txBody>
                  <a:tcPr anchor="ctr">
                    <a:lnB w="12700" cap="flat" cmpd="sng" algn="ctr">
                      <a:solidFill>
                        <a:srgbClr val="89AA0E"/>
                      </a:solidFill>
                      <a:prstDash val="solid"/>
                      <a:round/>
                      <a:headEnd type="none" w="med" len="med"/>
                      <a:tailEnd type="none" w="med" len="med"/>
                    </a:lnB>
                  </a:tcPr>
                </a:tc>
                <a:tc>
                  <a:txBody>
                    <a:bodyPr/>
                    <a:lstStyle/>
                    <a:p>
                      <a:pPr algn="ctr"/>
                      <a:r>
                        <a:rPr lang="fr-FR" b="1" dirty="0">
                          <a:latin typeface="Calibri" panose="020F0502020204030204" pitchFamily="34" charset="0"/>
                          <a:cs typeface="Calibri" panose="020F0502020204030204" pitchFamily="34" charset="0"/>
                        </a:rPr>
                        <a:t>Kenitra</a:t>
                      </a:r>
                    </a:p>
                  </a:txBody>
                  <a:tcPr anchor="ctr">
                    <a:lnB w="12700" cap="flat" cmpd="sng" algn="ctr">
                      <a:solidFill>
                        <a:srgbClr val="89AA0E"/>
                      </a:solidFill>
                      <a:prstDash val="solid"/>
                      <a:round/>
                      <a:headEnd type="none" w="med" len="med"/>
                      <a:tailEnd type="none" w="med" len="med"/>
                    </a:lnB>
                  </a:tcPr>
                </a:tc>
                <a:extLst>
                  <a:ext uri="{0D108BD9-81ED-4DB2-BD59-A6C34878D82A}">
                    <a16:rowId xmlns:a16="http://schemas.microsoft.com/office/drawing/2014/main" val="411645173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Calibri" panose="020F0502020204030204" pitchFamily="34" charset="0"/>
                          <a:cs typeface="Calibri" panose="020F0502020204030204" pitchFamily="34" charset="0"/>
                        </a:rPr>
                        <a:t>Température moyenne </a:t>
                      </a:r>
                      <a:r>
                        <a:rPr lang="fr-FR" b="1" u="none" dirty="0">
                          <a:solidFill>
                            <a:schemeClr val="bg1"/>
                          </a:solidFill>
                          <a:latin typeface="Calibri" panose="020F0502020204030204" pitchFamily="34" charset="0"/>
                          <a:cs typeface="Calibri" panose="020F0502020204030204" pitchFamily="34" charset="0"/>
                        </a:rPr>
                        <a:t>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EA72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u="none" dirty="0">
                          <a:latin typeface="Calibri" panose="020F0502020204030204" pitchFamily="34" charset="0"/>
                          <a:cs typeface="Calibri" panose="020F0502020204030204" pitchFamily="34" charset="0"/>
                        </a:rPr>
                        <a:t>17,5 °C</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24 °C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extLst>
                  <a:ext uri="{0D108BD9-81ED-4DB2-BD59-A6C34878D82A}">
                    <a16:rowId xmlns:a16="http://schemas.microsoft.com/office/drawing/2014/main" val="356497707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Calibri" panose="020F0502020204030204" pitchFamily="34" charset="0"/>
                          <a:cs typeface="Calibri" panose="020F0502020204030204" pitchFamily="34" charset="0"/>
                        </a:rPr>
                        <a:t>Précipitations annuelles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89AA0E"/>
                      </a:solidFill>
                      <a:prstDash val="solid"/>
                      <a:round/>
                      <a:headEnd type="none" w="med" len="med"/>
                      <a:tailEnd type="none" w="med" len="med"/>
                    </a:lnB>
                    <a:solidFill>
                      <a:srgbClr val="4EA72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311 mm</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528 mm</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extLst>
                  <a:ext uri="{0D108BD9-81ED-4DB2-BD59-A6C34878D82A}">
                    <a16:rowId xmlns:a16="http://schemas.microsoft.com/office/drawing/2014/main" val="3836972158"/>
                  </a:ext>
                </a:extLst>
              </a:tr>
            </a:tbl>
          </a:graphicData>
        </a:graphic>
      </p:graphicFrame>
      <p:sp>
        <p:nvSpPr>
          <p:cNvPr id="24" name="Ellipse 23">
            <a:extLst>
              <a:ext uri="{FF2B5EF4-FFF2-40B4-BE49-F238E27FC236}">
                <a16:creationId xmlns:a16="http://schemas.microsoft.com/office/drawing/2014/main" id="{F9D13777-BB89-B005-411F-6F420E1E3A8E}"/>
              </a:ext>
            </a:extLst>
          </p:cNvPr>
          <p:cNvSpPr/>
          <p:nvPr/>
        </p:nvSpPr>
        <p:spPr>
          <a:xfrm>
            <a:off x="5047809" y="2488842"/>
            <a:ext cx="72000" cy="72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3BB0E74F-F0E6-51F2-0F61-3A6C40E22168}"/>
              </a:ext>
            </a:extLst>
          </p:cNvPr>
          <p:cNvSpPr/>
          <p:nvPr/>
        </p:nvSpPr>
        <p:spPr>
          <a:xfrm>
            <a:off x="5684227" y="2560842"/>
            <a:ext cx="72000" cy="72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D75947D1-EE20-EF76-F7F5-A7FA5032D9D4}"/>
              </a:ext>
            </a:extLst>
          </p:cNvPr>
          <p:cNvSpPr txBox="1"/>
          <p:nvPr/>
        </p:nvSpPr>
        <p:spPr>
          <a:xfrm>
            <a:off x="4855779" y="2495562"/>
            <a:ext cx="871129" cy="307777"/>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1400" dirty="0"/>
              <a:t>Taza </a:t>
            </a:r>
          </a:p>
        </p:txBody>
      </p:sp>
      <p:sp>
        <p:nvSpPr>
          <p:cNvPr id="27" name="ZoneTexte 26">
            <a:extLst>
              <a:ext uri="{FF2B5EF4-FFF2-40B4-BE49-F238E27FC236}">
                <a16:creationId xmlns:a16="http://schemas.microsoft.com/office/drawing/2014/main" id="{D394C278-3744-8734-BCE9-C0B7A9BE343F}"/>
              </a:ext>
            </a:extLst>
          </p:cNvPr>
          <p:cNvSpPr txBox="1"/>
          <p:nvPr/>
        </p:nvSpPr>
        <p:spPr>
          <a:xfrm>
            <a:off x="4076402" y="2043681"/>
            <a:ext cx="1470458" cy="307777"/>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1400" dirty="0"/>
              <a:t>Kenitra  </a:t>
            </a:r>
          </a:p>
        </p:txBody>
      </p:sp>
      <p:sp>
        <p:nvSpPr>
          <p:cNvPr id="4" name="ZoneTexte 3">
            <a:extLst>
              <a:ext uri="{FF2B5EF4-FFF2-40B4-BE49-F238E27FC236}">
                <a16:creationId xmlns:a16="http://schemas.microsoft.com/office/drawing/2014/main" id="{DE16CB9E-7BA5-A626-D179-A8083FC4256C}"/>
              </a:ext>
            </a:extLst>
          </p:cNvPr>
          <p:cNvSpPr txBox="1"/>
          <p:nvPr/>
        </p:nvSpPr>
        <p:spPr>
          <a:xfrm>
            <a:off x="7106344" y="4049840"/>
            <a:ext cx="3992632" cy="461665"/>
          </a:xfrm>
          <a:prstGeom prst="rect">
            <a:avLst/>
          </a:prstGeom>
          <a:noFill/>
        </p:spPr>
        <p:txBody>
          <a:bodyPr wrap="square">
            <a:spAutoFit/>
          </a:bodyPr>
          <a:lstStyle/>
          <a:p>
            <a:r>
              <a:rPr lang="fr-FR" sz="2400" b="1" i="1" dirty="0">
                <a:solidFill>
                  <a:srgbClr val="000000"/>
                </a:solidFill>
                <a:effectLst/>
                <a:latin typeface="Calibri-BoldItalic"/>
              </a:rPr>
              <a:t>2. Je repère l'indice commun</a:t>
            </a:r>
            <a:r>
              <a:rPr lang="fr-FR" sz="2400" dirty="0"/>
              <a:t> </a:t>
            </a:r>
          </a:p>
        </p:txBody>
      </p:sp>
      <p:sp>
        <p:nvSpPr>
          <p:cNvPr id="10" name="Rectangle 9">
            <a:extLst>
              <a:ext uri="{FF2B5EF4-FFF2-40B4-BE49-F238E27FC236}">
                <a16:creationId xmlns:a16="http://schemas.microsoft.com/office/drawing/2014/main" id="{38469363-E20D-533C-FA7B-CEC3E35128DF}"/>
              </a:ext>
            </a:extLst>
          </p:cNvPr>
          <p:cNvSpPr/>
          <p:nvPr/>
        </p:nvSpPr>
        <p:spPr>
          <a:xfrm>
            <a:off x="330881" y="2018636"/>
            <a:ext cx="2173556" cy="4209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FA82D8A1-69FF-4A4A-5E2F-50663A227727}"/>
              </a:ext>
            </a:extLst>
          </p:cNvPr>
          <p:cNvSpPr txBox="1"/>
          <p:nvPr/>
        </p:nvSpPr>
        <p:spPr>
          <a:xfrm>
            <a:off x="7106344" y="5085645"/>
            <a:ext cx="4582073" cy="830997"/>
          </a:xfrm>
          <a:prstGeom prst="rect">
            <a:avLst/>
          </a:prstGeom>
          <a:noFill/>
        </p:spPr>
        <p:txBody>
          <a:bodyPr wrap="square">
            <a:spAutoFit/>
          </a:bodyPr>
          <a:lstStyle/>
          <a:p>
            <a:r>
              <a:rPr lang="fr-FR" sz="2400" b="1" i="1" dirty="0">
                <a:latin typeface="Calibri-BoldItalic"/>
                <a:sym typeface="Wingdings" panose="05000000000000000000" pitchFamily="2" charset="2"/>
              </a:rPr>
              <a:t> </a:t>
            </a:r>
            <a:r>
              <a:rPr lang="fr-FR" sz="2400" b="1" i="1" dirty="0">
                <a:latin typeface="Calibri-BoldItalic"/>
              </a:rPr>
              <a:t>Les deux villes ont un </a:t>
            </a:r>
            <a:r>
              <a:rPr lang="fr-FR" sz="2400" b="1" i="1" dirty="0">
                <a:solidFill>
                  <a:srgbClr val="FF0000"/>
                </a:solidFill>
                <a:latin typeface="Calibri-BoldItalic"/>
              </a:rPr>
              <a:t>c</a:t>
            </a:r>
            <a:r>
              <a:rPr lang="fr-FR" sz="2400" b="1" i="1" dirty="0">
                <a:solidFill>
                  <a:srgbClr val="FF0000"/>
                </a:solidFill>
                <a:effectLst/>
                <a:latin typeface="Calibri-BoldItalic"/>
              </a:rPr>
              <a:t>limat méditerranéen.</a:t>
            </a:r>
            <a:endParaRPr lang="fr-FR" sz="2400" dirty="0">
              <a:solidFill>
                <a:srgbClr val="FF0000"/>
              </a:solidFill>
            </a:endParaRPr>
          </a:p>
        </p:txBody>
      </p:sp>
      <p:sp>
        <p:nvSpPr>
          <p:cNvPr id="18" name="ZoneTexte 17">
            <a:extLst>
              <a:ext uri="{FF2B5EF4-FFF2-40B4-BE49-F238E27FC236}">
                <a16:creationId xmlns:a16="http://schemas.microsoft.com/office/drawing/2014/main" id="{0421C205-7F0D-D5AF-972E-727F33709792}"/>
              </a:ext>
            </a:extLst>
          </p:cNvPr>
          <p:cNvSpPr txBox="1"/>
          <p:nvPr/>
        </p:nvSpPr>
        <p:spPr>
          <a:xfrm>
            <a:off x="365041" y="1553598"/>
            <a:ext cx="6894165" cy="461665"/>
          </a:xfrm>
          <a:prstGeom prst="rect">
            <a:avLst/>
          </a:prstGeom>
          <a:noFill/>
        </p:spPr>
        <p:txBody>
          <a:bodyPr wrap="square">
            <a:spAutoFit/>
          </a:bodyPr>
          <a:lstStyle/>
          <a:p>
            <a:r>
              <a:rPr lang="fr-FR" sz="2400" b="1" i="1" dirty="0">
                <a:solidFill>
                  <a:srgbClr val="000000"/>
                </a:solidFill>
                <a:effectLst/>
                <a:latin typeface="Calibri-BoldItalic"/>
              </a:rPr>
              <a:t>1. Je repère les deux villes sur la carte </a:t>
            </a:r>
            <a:endParaRPr lang="fr-FR" sz="2400" dirty="0"/>
          </a:p>
        </p:txBody>
      </p:sp>
    </p:spTree>
    <p:extLst>
      <p:ext uri="{BB962C8B-B14F-4D97-AF65-F5344CB8AC3E}">
        <p14:creationId xmlns:p14="http://schemas.microsoft.com/office/powerpoint/2010/main" val="27114731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8" presetClass="emph" presetSubtype="0" fill="hold" grpId="0" nodeType="clickEffect">
                                  <p:stCondLst>
                                    <p:cond delay="0"/>
                                  </p:stCondLst>
                                  <p:iterate type="lt">
                                    <p:tmPct val="10000"/>
                                  </p:iterate>
                                  <p:childTnLst>
                                    <p:animClr clrSpc="rgb" dir="cw">
                                      <p:cBhvr override="childStyle">
                                        <p:cTn id="11" dur="500" fill="hold"/>
                                        <p:tgtEl>
                                          <p:spTgt spid="26"/>
                                        </p:tgtEl>
                                        <p:attrNameLst>
                                          <p:attrName>style.color</p:attrName>
                                        </p:attrNameLst>
                                      </p:cBhvr>
                                      <p:to>
                                        <a:srgbClr val="FF0000"/>
                                      </p:to>
                                    </p:animClr>
                                    <p:animClr clrSpc="rgb" dir="cw">
                                      <p:cBhvr>
                                        <p:cTn id="12" dur="500" fill="hold"/>
                                        <p:tgtEl>
                                          <p:spTgt spid="26"/>
                                        </p:tgtEl>
                                        <p:attrNameLst>
                                          <p:attrName>fillcolor</p:attrName>
                                        </p:attrNameLst>
                                      </p:cBhvr>
                                      <p:to>
                                        <a:srgbClr val="FF0000"/>
                                      </p:to>
                                    </p:animClr>
                                    <p:set>
                                      <p:cBhvr>
                                        <p:cTn id="13" dur="500" fill="hold"/>
                                        <p:tgtEl>
                                          <p:spTgt spid="26"/>
                                        </p:tgtEl>
                                        <p:attrNameLst>
                                          <p:attrName>fill.type</p:attrName>
                                        </p:attrNameLst>
                                      </p:cBhvr>
                                      <p:to>
                                        <p:strVal val="solid"/>
                                      </p:to>
                                    </p:set>
                                    <p:anim to="1.5" calcmode="lin" valueType="num">
                                      <p:cBhvr override="childStyle">
                                        <p:cTn id="14" dur="500" fill="hold"/>
                                        <p:tgtEl>
                                          <p:spTgt spid="26"/>
                                        </p:tgtEl>
                                        <p:attrNameLst>
                                          <p:attrName>style.fontSize</p:attrName>
                                        </p:attrNameLst>
                                      </p:cBhvr>
                                    </p:anim>
                                  </p:childTnLst>
                                </p:cTn>
                              </p:par>
                              <p:par>
                                <p:cTn id="15" presetID="6" presetClass="emph" presetSubtype="0" fill="hold" grpId="0" nodeType="withEffect">
                                  <p:stCondLst>
                                    <p:cond delay="0"/>
                                  </p:stCondLst>
                                  <p:childTnLst>
                                    <p:animScale>
                                      <p:cBhvr>
                                        <p:cTn id="16" dur="500" fill="hold"/>
                                        <p:tgtEl>
                                          <p:spTgt spid="25"/>
                                        </p:tgtEl>
                                      </p:cBhvr>
                                      <p:by x="150000" y="150000"/>
                                    </p:animScale>
                                  </p:childTnLst>
                                </p:cTn>
                              </p:par>
                            </p:childTnLst>
                          </p:cTn>
                        </p:par>
                      </p:childTnLst>
                    </p:cTn>
                  </p:par>
                  <p:par>
                    <p:cTn id="17" fill="hold">
                      <p:stCondLst>
                        <p:cond delay="indefinite"/>
                      </p:stCondLst>
                      <p:childTnLst>
                        <p:par>
                          <p:cTn id="18" fill="hold">
                            <p:stCondLst>
                              <p:cond delay="0"/>
                            </p:stCondLst>
                            <p:childTnLst>
                              <p:par>
                                <p:cTn id="19" presetID="28" presetClass="emph" presetSubtype="0" fill="hold" grpId="0" nodeType="clickEffect">
                                  <p:stCondLst>
                                    <p:cond delay="0"/>
                                  </p:stCondLst>
                                  <p:iterate type="lt">
                                    <p:tmPct val="10000"/>
                                  </p:iterate>
                                  <p:childTnLst>
                                    <p:animClr clrSpc="rgb" dir="cw">
                                      <p:cBhvr override="childStyle">
                                        <p:cTn id="20" dur="500" fill="hold"/>
                                        <p:tgtEl>
                                          <p:spTgt spid="27"/>
                                        </p:tgtEl>
                                        <p:attrNameLst>
                                          <p:attrName>style.color</p:attrName>
                                        </p:attrNameLst>
                                      </p:cBhvr>
                                      <p:to>
                                        <a:srgbClr val="FF0000"/>
                                      </p:to>
                                    </p:animClr>
                                    <p:animClr clrSpc="rgb" dir="cw">
                                      <p:cBhvr>
                                        <p:cTn id="21" dur="500" fill="hold"/>
                                        <p:tgtEl>
                                          <p:spTgt spid="27"/>
                                        </p:tgtEl>
                                        <p:attrNameLst>
                                          <p:attrName>fillcolor</p:attrName>
                                        </p:attrNameLst>
                                      </p:cBhvr>
                                      <p:to>
                                        <a:srgbClr val="FF0000"/>
                                      </p:to>
                                    </p:animClr>
                                    <p:set>
                                      <p:cBhvr>
                                        <p:cTn id="22" dur="500" fill="hold"/>
                                        <p:tgtEl>
                                          <p:spTgt spid="27"/>
                                        </p:tgtEl>
                                        <p:attrNameLst>
                                          <p:attrName>fill.type</p:attrName>
                                        </p:attrNameLst>
                                      </p:cBhvr>
                                      <p:to>
                                        <p:strVal val="solid"/>
                                      </p:to>
                                    </p:set>
                                    <p:anim to="1.5" calcmode="lin" valueType="num">
                                      <p:cBhvr override="childStyle">
                                        <p:cTn id="23" dur="500" fill="hold"/>
                                        <p:tgtEl>
                                          <p:spTgt spid="27"/>
                                        </p:tgtEl>
                                        <p:attrNameLst>
                                          <p:attrName>style.fontSize</p:attrName>
                                        </p:attrNameLst>
                                      </p:cBhvr>
                                    </p:anim>
                                  </p:childTnLst>
                                </p:cTn>
                              </p:par>
                              <p:par>
                                <p:cTn id="24" presetID="6" presetClass="emph" presetSubtype="0" fill="hold" grpId="0" nodeType="withEffect">
                                  <p:stCondLst>
                                    <p:cond delay="0"/>
                                  </p:stCondLst>
                                  <p:childTnLst>
                                    <p:animScale>
                                      <p:cBhvr>
                                        <p:cTn id="25" dur="500" fill="hold"/>
                                        <p:tgtEl>
                                          <p:spTgt spid="24"/>
                                        </p:tgtEl>
                                      </p:cBhvr>
                                      <p:by x="150000" y="150000"/>
                                    </p:animScale>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heel(1)">
                                      <p:cBhvr>
                                        <p:cTn id="35" dur="75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P spid="4" grpId="0"/>
      <p:bldP spid="10" grpId="0" animBg="1"/>
      <p:bldP spid="13" grpId="0"/>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DB036-0177-22BC-E7A2-4FE0198E57CB}"/>
            </a:ext>
          </a:extLst>
        </p:cNvPr>
        <p:cNvGrpSpPr/>
        <p:nvPr/>
      </p:nvGrpSpPr>
      <p:grpSpPr>
        <a:xfrm>
          <a:off x="0" y="0"/>
          <a:ext cx="0" cy="0"/>
          <a:chOff x="0" y="0"/>
          <a:chExt cx="0" cy="0"/>
        </a:xfrm>
      </p:grpSpPr>
      <p:pic>
        <p:nvPicPr>
          <p:cNvPr id="23" name="Espace réservé du contenu 22">
            <a:extLst>
              <a:ext uri="{FF2B5EF4-FFF2-40B4-BE49-F238E27FC236}">
                <a16:creationId xmlns:a16="http://schemas.microsoft.com/office/drawing/2014/main" id="{47D378A1-022C-6BA1-A075-E4C4438C7D80}"/>
              </a:ext>
            </a:extLst>
          </p:cNvPr>
          <p:cNvPicPr>
            <a:picLocks noGrp="1" noChangeAspect="1"/>
          </p:cNvPicPr>
          <p:nvPr>
            <p:ph sz="quarter" idx="11"/>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330881" y="1947188"/>
            <a:ext cx="6533745" cy="4666971"/>
          </a:xfrm>
          <a:prstGeom prst="rect">
            <a:avLst/>
          </a:prstGeom>
        </p:spPr>
      </p:pic>
      <p:sp>
        <p:nvSpPr>
          <p:cNvPr id="2" name="Titre 1">
            <a:extLst>
              <a:ext uri="{FF2B5EF4-FFF2-40B4-BE49-F238E27FC236}">
                <a16:creationId xmlns:a16="http://schemas.microsoft.com/office/drawing/2014/main" id="{3256FAF6-2EB3-17C7-333B-599C3DD87D43}"/>
              </a:ext>
            </a:extLst>
          </p:cNvPr>
          <p:cNvSpPr>
            <a:spLocks noGrp="1"/>
          </p:cNvSpPr>
          <p:nvPr>
            <p:ph type="title"/>
          </p:nvPr>
        </p:nvSpPr>
        <p:spPr/>
        <p:txBody>
          <a:bodyPr/>
          <a:lstStyle/>
          <a:p>
            <a:r>
              <a:rPr lang="fr-FR" dirty="0">
                <a:solidFill>
                  <a:schemeClr val="tx1">
                    <a:lumMod val="50000"/>
                    <a:lumOff val="50000"/>
                  </a:schemeClr>
                </a:solidFill>
              </a:rPr>
              <a:t>Ensuite, je compare les valeurs du tableau.</a:t>
            </a:r>
          </a:p>
        </p:txBody>
      </p:sp>
      <p:grpSp>
        <p:nvGrpSpPr>
          <p:cNvPr id="5" name="Groupe 4">
            <a:extLst>
              <a:ext uri="{FF2B5EF4-FFF2-40B4-BE49-F238E27FC236}">
                <a16:creationId xmlns:a16="http://schemas.microsoft.com/office/drawing/2014/main" id="{98C2C635-60A6-86A7-E689-5DD755923944}"/>
              </a:ext>
            </a:extLst>
          </p:cNvPr>
          <p:cNvGrpSpPr/>
          <p:nvPr/>
        </p:nvGrpSpPr>
        <p:grpSpPr>
          <a:xfrm>
            <a:off x="3779920" y="1082450"/>
            <a:ext cx="4698256" cy="540000"/>
            <a:chOff x="2487236" y="1054559"/>
            <a:chExt cx="4777742" cy="540000"/>
          </a:xfrm>
          <a:effectLst>
            <a:outerShdw blurRad="1181100" algn="ctr" rotWithShape="0">
              <a:srgbClr val="000000">
                <a:alpha val="0"/>
              </a:srgbClr>
            </a:outerShdw>
          </a:effectLst>
        </p:grpSpPr>
        <p:sp>
          <p:nvSpPr>
            <p:cNvPr id="6" name="ZoneTexte 5">
              <a:extLst>
                <a:ext uri="{FF2B5EF4-FFF2-40B4-BE49-F238E27FC236}">
                  <a16:creationId xmlns:a16="http://schemas.microsoft.com/office/drawing/2014/main" id="{0AE14590-BFFE-B489-01A9-C6F5ECD82203}"/>
                </a:ext>
              </a:extLst>
            </p:cNvPr>
            <p:cNvSpPr txBox="1"/>
            <p:nvPr/>
          </p:nvSpPr>
          <p:spPr>
            <a:xfrm>
              <a:off x="2683443" y="1062949"/>
              <a:ext cx="4581535"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L’éloignement de la mer</a:t>
              </a:r>
            </a:p>
          </p:txBody>
        </p:sp>
        <p:sp>
          <p:nvSpPr>
            <p:cNvPr id="7" name="Ellipse 6">
              <a:extLst>
                <a:ext uri="{FF2B5EF4-FFF2-40B4-BE49-F238E27FC236}">
                  <a16:creationId xmlns:a16="http://schemas.microsoft.com/office/drawing/2014/main" id="{E98FD07C-5A18-308D-3C89-7FC2ADEDA29B}"/>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2</a:t>
              </a:r>
            </a:p>
          </p:txBody>
        </p:sp>
      </p:grpSp>
      <p:graphicFrame>
        <p:nvGraphicFramePr>
          <p:cNvPr id="19" name="Tableau 18">
            <a:extLst>
              <a:ext uri="{FF2B5EF4-FFF2-40B4-BE49-F238E27FC236}">
                <a16:creationId xmlns:a16="http://schemas.microsoft.com/office/drawing/2014/main" id="{23B13706-67C6-A52A-EF6F-4695BA5840C0}"/>
              </a:ext>
            </a:extLst>
          </p:cNvPr>
          <p:cNvGraphicFramePr>
            <a:graphicFrameLocks noGrp="1"/>
          </p:cNvGraphicFramePr>
          <p:nvPr/>
        </p:nvGraphicFramePr>
        <p:xfrm>
          <a:off x="7216090" y="1962179"/>
          <a:ext cx="4686333" cy="1651000"/>
        </p:xfrm>
        <a:graphic>
          <a:graphicData uri="http://schemas.openxmlformats.org/drawingml/2006/table">
            <a:tbl>
              <a:tblPr firstRow="1" bandRow="1">
                <a:tableStyleId>{93296810-A885-4BE3-A3E7-6D5BEEA58F35}</a:tableStyleId>
              </a:tblPr>
              <a:tblGrid>
                <a:gridCol w="1562111">
                  <a:extLst>
                    <a:ext uri="{9D8B030D-6E8A-4147-A177-3AD203B41FA5}">
                      <a16:colId xmlns:a16="http://schemas.microsoft.com/office/drawing/2014/main" val="3453134864"/>
                    </a:ext>
                  </a:extLst>
                </a:gridCol>
                <a:gridCol w="1562111">
                  <a:extLst>
                    <a:ext uri="{9D8B030D-6E8A-4147-A177-3AD203B41FA5}">
                      <a16:colId xmlns:a16="http://schemas.microsoft.com/office/drawing/2014/main" val="1513038025"/>
                    </a:ext>
                  </a:extLst>
                </a:gridCol>
                <a:gridCol w="1562111">
                  <a:extLst>
                    <a:ext uri="{9D8B030D-6E8A-4147-A177-3AD203B41FA5}">
                      <a16:colId xmlns:a16="http://schemas.microsoft.com/office/drawing/2014/main" val="2837468157"/>
                    </a:ext>
                  </a:extLst>
                </a:gridCol>
              </a:tblGrid>
              <a:tr h="370840">
                <a:tc>
                  <a:txBody>
                    <a:bodyPr/>
                    <a:lstStyle/>
                    <a:p>
                      <a:pPr algn="ctr"/>
                      <a:r>
                        <a:rPr lang="fr-FR" b="1" u="none" dirty="0">
                          <a:latin typeface="Calibri" panose="020F0502020204030204" pitchFamily="34" charset="0"/>
                          <a:cs typeface="Calibri" panose="020F0502020204030204" pitchFamily="34" charset="0"/>
                        </a:rPr>
                        <a:t>Villes </a:t>
                      </a:r>
                    </a:p>
                  </a:txBody>
                  <a:tcPr anchor="ctr">
                    <a:lnB w="12700" cap="flat" cmpd="sng" algn="ctr">
                      <a:solidFill>
                        <a:schemeClr val="bg1"/>
                      </a:solidFill>
                      <a:prstDash val="solid"/>
                      <a:round/>
                      <a:headEnd type="none" w="med" len="med"/>
                      <a:tailEnd type="none" w="med" len="med"/>
                    </a:lnB>
                  </a:tcPr>
                </a:tc>
                <a:tc>
                  <a:txBody>
                    <a:bodyPr/>
                    <a:lstStyle/>
                    <a:p>
                      <a:pPr algn="ctr"/>
                      <a:r>
                        <a:rPr lang="fr-FR" b="1" u="none" dirty="0">
                          <a:latin typeface="Calibri" panose="020F0502020204030204" pitchFamily="34" charset="0"/>
                          <a:cs typeface="Calibri" panose="020F0502020204030204" pitchFamily="34" charset="0"/>
                        </a:rPr>
                        <a:t>Taza</a:t>
                      </a:r>
                    </a:p>
                  </a:txBody>
                  <a:tcPr anchor="ctr">
                    <a:lnB w="12700" cap="flat" cmpd="sng" algn="ctr">
                      <a:solidFill>
                        <a:srgbClr val="89AA0E"/>
                      </a:solidFill>
                      <a:prstDash val="solid"/>
                      <a:round/>
                      <a:headEnd type="none" w="med" len="med"/>
                      <a:tailEnd type="none" w="med" len="med"/>
                    </a:lnB>
                  </a:tcPr>
                </a:tc>
                <a:tc>
                  <a:txBody>
                    <a:bodyPr/>
                    <a:lstStyle/>
                    <a:p>
                      <a:pPr algn="ctr"/>
                      <a:r>
                        <a:rPr lang="fr-FR" b="1" dirty="0">
                          <a:latin typeface="Calibri" panose="020F0502020204030204" pitchFamily="34" charset="0"/>
                          <a:cs typeface="Calibri" panose="020F0502020204030204" pitchFamily="34" charset="0"/>
                        </a:rPr>
                        <a:t>Kenitra</a:t>
                      </a:r>
                    </a:p>
                  </a:txBody>
                  <a:tcPr anchor="ctr">
                    <a:lnB w="12700" cap="flat" cmpd="sng" algn="ctr">
                      <a:solidFill>
                        <a:srgbClr val="89AA0E"/>
                      </a:solidFill>
                      <a:prstDash val="solid"/>
                      <a:round/>
                      <a:headEnd type="none" w="med" len="med"/>
                      <a:tailEnd type="none" w="med" len="med"/>
                    </a:lnB>
                  </a:tcPr>
                </a:tc>
                <a:extLst>
                  <a:ext uri="{0D108BD9-81ED-4DB2-BD59-A6C34878D82A}">
                    <a16:rowId xmlns:a16="http://schemas.microsoft.com/office/drawing/2014/main" val="411645173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Calibri" panose="020F0502020204030204" pitchFamily="34" charset="0"/>
                          <a:cs typeface="Calibri" panose="020F0502020204030204" pitchFamily="34" charset="0"/>
                        </a:rPr>
                        <a:t>Température moyenne </a:t>
                      </a:r>
                      <a:r>
                        <a:rPr lang="fr-FR" b="1" u="none" dirty="0">
                          <a:solidFill>
                            <a:schemeClr val="bg1"/>
                          </a:solidFill>
                          <a:latin typeface="Calibri" panose="020F0502020204030204" pitchFamily="34" charset="0"/>
                          <a:cs typeface="Calibri" panose="020F0502020204030204" pitchFamily="34" charset="0"/>
                        </a:rPr>
                        <a:t>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EA72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u="none" dirty="0">
                          <a:latin typeface="Calibri" panose="020F0502020204030204" pitchFamily="34" charset="0"/>
                          <a:cs typeface="Calibri" panose="020F0502020204030204" pitchFamily="34" charset="0"/>
                        </a:rPr>
                        <a:t>17,5 °C</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24 °C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extLst>
                  <a:ext uri="{0D108BD9-81ED-4DB2-BD59-A6C34878D82A}">
                    <a16:rowId xmlns:a16="http://schemas.microsoft.com/office/drawing/2014/main" val="356497707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Calibri" panose="020F0502020204030204" pitchFamily="34" charset="0"/>
                          <a:cs typeface="Calibri" panose="020F0502020204030204" pitchFamily="34" charset="0"/>
                        </a:rPr>
                        <a:t>Précipitations annuelles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89AA0E"/>
                      </a:solidFill>
                      <a:prstDash val="solid"/>
                      <a:round/>
                      <a:headEnd type="none" w="med" len="med"/>
                      <a:tailEnd type="none" w="med" len="med"/>
                    </a:lnB>
                    <a:solidFill>
                      <a:srgbClr val="4EA72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311 mm</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528 mm</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extLst>
                  <a:ext uri="{0D108BD9-81ED-4DB2-BD59-A6C34878D82A}">
                    <a16:rowId xmlns:a16="http://schemas.microsoft.com/office/drawing/2014/main" val="3836972158"/>
                  </a:ext>
                </a:extLst>
              </a:tr>
            </a:tbl>
          </a:graphicData>
        </a:graphic>
      </p:graphicFrame>
      <p:sp>
        <p:nvSpPr>
          <p:cNvPr id="24" name="Ellipse 23">
            <a:extLst>
              <a:ext uri="{FF2B5EF4-FFF2-40B4-BE49-F238E27FC236}">
                <a16:creationId xmlns:a16="http://schemas.microsoft.com/office/drawing/2014/main" id="{A7D007E9-1CDD-5DC3-491B-8F34C635945B}"/>
              </a:ext>
            </a:extLst>
          </p:cNvPr>
          <p:cNvSpPr/>
          <p:nvPr/>
        </p:nvSpPr>
        <p:spPr>
          <a:xfrm>
            <a:off x="5048645" y="2462604"/>
            <a:ext cx="72000" cy="72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575DBDEB-3D44-0E8F-E468-B7CA64B1F341}"/>
              </a:ext>
            </a:extLst>
          </p:cNvPr>
          <p:cNvSpPr txBox="1"/>
          <p:nvPr/>
        </p:nvSpPr>
        <p:spPr>
          <a:xfrm>
            <a:off x="4091678" y="2192649"/>
            <a:ext cx="1470458" cy="307777"/>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1400" dirty="0"/>
              <a:t>Kenitra  </a:t>
            </a:r>
          </a:p>
        </p:txBody>
      </p:sp>
      <p:sp>
        <p:nvSpPr>
          <p:cNvPr id="4" name="ZoneTexte 3">
            <a:extLst>
              <a:ext uri="{FF2B5EF4-FFF2-40B4-BE49-F238E27FC236}">
                <a16:creationId xmlns:a16="http://schemas.microsoft.com/office/drawing/2014/main" id="{2D57852C-7703-8514-19B6-3D836A661213}"/>
              </a:ext>
            </a:extLst>
          </p:cNvPr>
          <p:cNvSpPr txBox="1"/>
          <p:nvPr/>
        </p:nvSpPr>
        <p:spPr>
          <a:xfrm>
            <a:off x="508121" y="1557287"/>
            <a:ext cx="4741968" cy="461665"/>
          </a:xfrm>
          <a:prstGeom prst="rect">
            <a:avLst/>
          </a:prstGeom>
          <a:noFill/>
        </p:spPr>
        <p:txBody>
          <a:bodyPr wrap="square">
            <a:spAutoFit/>
          </a:bodyPr>
          <a:lstStyle/>
          <a:p>
            <a:r>
              <a:rPr lang="fr-FR" sz="2400" b="1" i="1" dirty="0">
                <a:solidFill>
                  <a:srgbClr val="000000"/>
                </a:solidFill>
                <a:effectLst/>
                <a:latin typeface="Calibri-BoldItalic"/>
              </a:rPr>
              <a:t>3. Je compare les valeurs du tableau</a:t>
            </a:r>
            <a:endParaRPr lang="fr-FR" sz="2400" dirty="0"/>
          </a:p>
        </p:txBody>
      </p:sp>
      <p:sp>
        <p:nvSpPr>
          <p:cNvPr id="11" name="Rectangle 10">
            <a:extLst>
              <a:ext uri="{FF2B5EF4-FFF2-40B4-BE49-F238E27FC236}">
                <a16:creationId xmlns:a16="http://schemas.microsoft.com/office/drawing/2014/main" id="{1F00148B-BCCD-FE68-483F-1C3C25F864B9}"/>
              </a:ext>
            </a:extLst>
          </p:cNvPr>
          <p:cNvSpPr/>
          <p:nvPr/>
        </p:nvSpPr>
        <p:spPr>
          <a:xfrm>
            <a:off x="8777537" y="2335638"/>
            <a:ext cx="3083582" cy="60634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84975A0E-548C-3D5C-0A80-B25F0E5A679F}"/>
              </a:ext>
            </a:extLst>
          </p:cNvPr>
          <p:cNvSpPr/>
          <p:nvPr/>
        </p:nvSpPr>
        <p:spPr>
          <a:xfrm>
            <a:off x="8777537" y="2945238"/>
            <a:ext cx="3083582" cy="6679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037E8FC6-4377-36E9-E17A-8392956A906A}"/>
              </a:ext>
            </a:extLst>
          </p:cNvPr>
          <p:cNvSpPr txBox="1"/>
          <p:nvPr/>
        </p:nvSpPr>
        <p:spPr>
          <a:xfrm>
            <a:off x="7010962" y="4158519"/>
            <a:ext cx="4971487" cy="830997"/>
          </a:xfrm>
          <a:prstGeom prst="rect">
            <a:avLst/>
          </a:prstGeom>
          <a:noFill/>
        </p:spPr>
        <p:txBody>
          <a:bodyPr wrap="square">
            <a:spAutoFit/>
          </a:bodyPr>
          <a:lstStyle/>
          <a:p>
            <a:r>
              <a:rPr lang="fr-FR" sz="2400" b="1" i="1" dirty="0">
                <a:effectLst/>
                <a:latin typeface="Calibri-BoldItalic"/>
                <a:sym typeface="Wingdings" panose="05000000000000000000" pitchFamily="2" charset="2"/>
              </a:rPr>
              <a:t></a:t>
            </a:r>
            <a:r>
              <a:rPr lang="fr-FR" sz="2400" b="1" i="1" dirty="0">
                <a:latin typeface="Calibri-BoldItalic"/>
                <a:sym typeface="Wingdings" panose="05000000000000000000" pitchFamily="2" charset="2"/>
              </a:rPr>
              <a:t> </a:t>
            </a:r>
            <a:r>
              <a:rPr lang="fr-FR" sz="2400" b="1" i="1" dirty="0">
                <a:effectLst/>
                <a:latin typeface="Calibri-BoldItalic"/>
              </a:rPr>
              <a:t>La température moyenne à </a:t>
            </a:r>
            <a:r>
              <a:rPr lang="fr-FR" sz="2400" b="1" i="1" dirty="0">
                <a:latin typeface="Calibri-BoldItalic"/>
              </a:rPr>
              <a:t>Kénitra </a:t>
            </a:r>
            <a:r>
              <a:rPr lang="fr-FR" sz="2400" b="1" i="1" dirty="0">
                <a:effectLst/>
                <a:latin typeface="Calibri-BoldItalic"/>
              </a:rPr>
              <a:t>est </a:t>
            </a:r>
            <a:r>
              <a:rPr lang="fr-FR" sz="2400" b="1" i="1" dirty="0">
                <a:solidFill>
                  <a:srgbClr val="FF0000"/>
                </a:solidFill>
                <a:effectLst/>
                <a:latin typeface="Calibri-BoldItalic"/>
              </a:rPr>
              <a:t>plus élevée </a:t>
            </a:r>
            <a:r>
              <a:rPr lang="fr-FR" sz="2400" b="1" i="1" dirty="0">
                <a:effectLst/>
                <a:latin typeface="Calibri-BoldItalic"/>
              </a:rPr>
              <a:t>que celle de </a:t>
            </a:r>
            <a:r>
              <a:rPr lang="fr-FR" sz="2400" b="1" i="1" dirty="0">
                <a:latin typeface="Calibri-BoldItalic"/>
              </a:rPr>
              <a:t>Taza</a:t>
            </a:r>
            <a:r>
              <a:rPr lang="fr-FR" sz="2400" b="1" i="1" dirty="0">
                <a:effectLst/>
                <a:latin typeface="Calibri-BoldItalic"/>
              </a:rPr>
              <a:t>.</a:t>
            </a:r>
            <a:endParaRPr lang="fr-FR" sz="2400" dirty="0"/>
          </a:p>
        </p:txBody>
      </p:sp>
      <p:sp>
        <p:nvSpPr>
          <p:cNvPr id="15" name="ZoneTexte 14">
            <a:extLst>
              <a:ext uri="{FF2B5EF4-FFF2-40B4-BE49-F238E27FC236}">
                <a16:creationId xmlns:a16="http://schemas.microsoft.com/office/drawing/2014/main" id="{7427569D-E4C5-99A1-004B-05F1957707DE}"/>
              </a:ext>
            </a:extLst>
          </p:cNvPr>
          <p:cNvSpPr txBox="1"/>
          <p:nvPr/>
        </p:nvSpPr>
        <p:spPr>
          <a:xfrm>
            <a:off x="6993252" y="5339378"/>
            <a:ext cx="4971486" cy="1200329"/>
          </a:xfrm>
          <a:prstGeom prst="rect">
            <a:avLst/>
          </a:prstGeom>
          <a:noFill/>
        </p:spPr>
        <p:txBody>
          <a:bodyPr wrap="square">
            <a:spAutoFit/>
          </a:bodyPr>
          <a:lstStyle/>
          <a:p>
            <a:r>
              <a:rPr lang="fr-FR" sz="2400" b="1" i="1" dirty="0">
                <a:effectLst/>
                <a:latin typeface="Calibri-BoldItalic"/>
                <a:sym typeface="Wingdings" panose="05000000000000000000" pitchFamily="2" charset="2"/>
              </a:rPr>
              <a:t> </a:t>
            </a:r>
            <a:r>
              <a:rPr lang="fr-FR" sz="2400" b="1" i="1" dirty="0">
                <a:effectLst/>
                <a:latin typeface="Calibri-BoldItalic"/>
              </a:rPr>
              <a:t>Les précipitations annuelles </a:t>
            </a:r>
          </a:p>
          <a:p>
            <a:r>
              <a:rPr lang="fr-FR" sz="2400" b="1" i="1" dirty="0">
                <a:effectLst/>
                <a:latin typeface="Calibri-BoldItalic"/>
              </a:rPr>
              <a:t>à Taza sont </a:t>
            </a:r>
            <a:r>
              <a:rPr lang="fr-FR" sz="2400" b="1" i="1" dirty="0">
                <a:solidFill>
                  <a:srgbClr val="FF0000"/>
                </a:solidFill>
                <a:effectLst/>
                <a:latin typeface="Calibri-BoldItalic"/>
              </a:rPr>
              <a:t>moins élevées </a:t>
            </a:r>
            <a:r>
              <a:rPr lang="fr-FR" sz="2400" b="1" i="1" dirty="0">
                <a:effectLst/>
                <a:latin typeface="Calibri-BoldItalic"/>
              </a:rPr>
              <a:t>que celle de Kénitra.</a:t>
            </a:r>
            <a:endParaRPr lang="fr-FR" sz="2400" dirty="0"/>
          </a:p>
        </p:txBody>
      </p:sp>
      <p:sp>
        <p:nvSpPr>
          <p:cNvPr id="16" name="Ellipse 15">
            <a:extLst>
              <a:ext uri="{FF2B5EF4-FFF2-40B4-BE49-F238E27FC236}">
                <a16:creationId xmlns:a16="http://schemas.microsoft.com/office/drawing/2014/main" id="{4A9EC48B-7462-D559-F6D7-EF9799F990C0}"/>
              </a:ext>
            </a:extLst>
          </p:cNvPr>
          <p:cNvSpPr/>
          <p:nvPr/>
        </p:nvSpPr>
        <p:spPr>
          <a:xfrm>
            <a:off x="10121328" y="2453923"/>
            <a:ext cx="396000" cy="39600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t>&lt;</a:t>
            </a:r>
          </a:p>
        </p:txBody>
      </p:sp>
      <p:sp>
        <p:nvSpPr>
          <p:cNvPr id="17" name="Ellipse 16">
            <a:extLst>
              <a:ext uri="{FF2B5EF4-FFF2-40B4-BE49-F238E27FC236}">
                <a16:creationId xmlns:a16="http://schemas.microsoft.com/office/drawing/2014/main" id="{9F0BBA3F-CCBE-F7C6-CAAF-CD8FA673FB87}"/>
              </a:ext>
            </a:extLst>
          </p:cNvPr>
          <p:cNvSpPr/>
          <p:nvPr/>
        </p:nvSpPr>
        <p:spPr>
          <a:xfrm>
            <a:off x="10130465" y="3065209"/>
            <a:ext cx="396000" cy="39600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dirty="0"/>
              <a:t>&lt;</a:t>
            </a:r>
          </a:p>
        </p:txBody>
      </p:sp>
      <p:sp>
        <p:nvSpPr>
          <p:cNvPr id="3" name="Espace réservé du contenu 8">
            <a:extLst>
              <a:ext uri="{FF2B5EF4-FFF2-40B4-BE49-F238E27FC236}">
                <a16:creationId xmlns:a16="http://schemas.microsoft.com/office/drawing/2014/main" id="{8E1DC8CB-AF27-AC7A-FDA9-D6BBDFB67C74}"/>
              </a:ext>
            </a:extLst>
          </p:cNvPr>
          <p:cNvSpPr txBox="1">
            <a:spLocks/>
          </p:cNvSpPr>
          <p:nvPr/>
        </p:nvSpPr>
        <p:spPr>
          <a:xfrm>
            <a:off x="1030288" y="668338"/>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Insister sur l’utilisation des expressions de comparaison : plus élevée, plus basse, moins élevée…</a:t>
            </a:r>
          </a:p>
        </p:txBody>
      </p:sp>
      <p:sp>
        <p:nvSpPr>
          <p:cNvPr id="8" name="Ellipse 7">
            <a:extLst>
              <a:ext uri="{FF2B5EF4-FFF2-40B4-BE49-F238E27FC236}">
                <a16:creationId xmlns:a16="http://schemas.microsoft.com/office/drawing/2014/main" id="{75B3725D-9283-6243-4476-B4AC87A4AE28}"/>
              </a:ext>
            </a:extLst>
          </p:cNvPr>
          <p:cNvSpPr/>
          <p:nvPr/>
        </p:nvSpPr>
        <p:spPr>
          <a:xfrm>
            <a:off x="5684227" y="2560842"/>
            <a:ext cx="72000" cy="72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FC880D5C-75BE-BAE4-7CB5-BFEB1CB3574E}"/>
              </a:ext>
            </a:extLst>
          </p:cNvPr>
          <p:cNvSpPr txBox="1"/>
          <p:nvPr/>
        </p:nvSpPr>
        <p:spPr>
          <a:xfrm>
            <a:off x="5077129" y="2495562"/>
            <a:ext cx="649779" cy="307777"/>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1400" dirty="0"/>
              <a:t>Taza </a:t>
            </a:r>
          </a:p>
        </p:txBody>
      </p:sp>
    </p:spTree>
    <p:extLst>
      <p:ext uri="{BB962C8B-B14F-4D97-AF65-F5344CB8AC3E}">
        <p14:creationId xmlns:p14="http://schemas.microsoft.com/office/powerpoint/2010/main" val="257982799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heel(1)">
                                      <p:cBhvr>
                                        <p:cTn id="22" dur="75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5" grpId="0"/>
      <p:bldP spid="16"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31FF-8CE1-C949-911D-5C6601D4133C}"/>
            </a:ext>
          </a:extLst>
        </p:cNvPr>
        <p:cNvGrpSpPr/>
        <p:nvPr/>
      </p:nvGrpSpPr>
      <p:grpSpPr>
        <a:xfrm>
          <a:off x="0" y="0"/>
          <a:ext cx="0" cy="0"/>
          <a:chOff x="0" y="0"/>
          <a:chExt cx="0" cy="0"/>
        </a:xfrm>
      </p:grpSpPr>
      <p:pic>
        <p:nvPicPr>
          <p:cNvPr id="23" name="Espace réservé du contenu 22">
            <a:extLst>
              <a:ext uri="{FF2B5EF4-FFF2-40B4-BE49-F238E27FC236}">
                <a16:creationId xmlns:a16="http://schemas.microsoft.com/office/drawing/2014/main" id="{C1A9A067-CCAE-EC64-EB93-8709D4F9F58F}"/>
              </a:ext>
            </a:extLst>
          </p:cNvPr>
          <p:cNvPicPr>
            <a:picLocks noGrp="1" noChangeAspect="1"/>
          </p:cNvPicPr>
          <p:nvPr>
            <p:ph sz="quarter" idx="11"/>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330881" y="1947188"/>
            <a:ext cx="6533745" cy="4666971"/>
          </a:xfrm>
          <a:prstGeom prst="rect">
            <a:avLst/>
          </a:prstGeom>
        </p:spPr>
      </p:pic>
      <p:sp>
        <p:nvSpPr>
          <p:cNvPr id="2" name="Titre 1">
            <a:extLst>
              <a:ext uri="{FF2B5EF4-FFF2-40B4-BE49-F238E27FC236}">
                <a16:creationId xmlns:a16="http://schemas.microsoft.com/office/drawing/2014/main" id="{759A0D09-5688-F3EF-74CA-BB1ED2ADFC4E}"/>
              </a:ext>
            </a:extLst>
          </p:cNvPr>
          <p:cNvSpPr>
            <a:spLocks noGrp="1"/>
          </p:cNvSpPr>
          <p:nvPr>
            <p:ph type="title"/>
          </p:nvPr>
        </p:nvSpPr>
        <p:spPr/>
        <p:txBody>
          <a:bodyPr/>
          <a:lstStyle/>
          <a:p>
            <a:r>
              <a:rPr lang="fr-FR" dirty="0">
                <a:solidFill>
                  <a:schemeClr val="tx1">
                    <a:lumMod val="50000"/>
                    <a:lumOff val="50000"/>
                  </a:schemeClr>
                </a:solidFill>
              </a:rPr>
              <a:t>Ensuite, je compare les valeurs du tableau.</a:t>
            </a:r>
          </a:p>
        </p:txBody>
      </p:sp>
      <p:grpSp>
        <p:nvGrpSpPr>
          <p:cNvPr id="5" name="Groupe 4">
            <a:extLst>
              <a:ext uri="{FF2B5EF4-FFF2-40B4-BE49-F238E27FC236}">
                <a16:creationId xmlns:a16="http://schemas.microsoft.com/office/drawing/2014/main" id="{F8B82E90-4C1A-C98F-C144-14EA53E5A9C6}"/>
              </a:ext>
            </a:extLst>
          </p:cNvPr>
          <p:cNvGrpSpPr/>
          <p:nvPr/>
        </p:nvGrpSpPr>
        <p:grpSpPr>
          <a:xfrm>
            <a:off x="3779920" y="1082450"/>
            <a:ext cx="4698256" cy="540000"/>
            <a:chOff x="2487236" y="1054559"/>
            <a:chExt cx="4777742" cy="540000"/>
          </a:xfrm>
          <a:effectLst>
            <a:outerShdw blurRad="1181100" algn="ctr" rotWithShape="0">
              <a:srgbClr val="000000">
                <a:alpha val="0"/>
              </a:srgbClr>
            </a:outerShdw>
          </a:effectLst>
        </p:grpSpPr>
        <p:sp>
          <p:nvSpPr>
            <p:cNvPr id="6" name="ZoneTexte 5">
              <a:extLst>
                <a:ext uri="{FF2B5EF4-FFF2-40B4-BE49-F238E27FC236}">
                  <a16:creationId xmlns:a16="http://schemas.microsoft.com/office/drawing/2014/main" id="{4207F77F-F3F9-9DAF-5E8E-11366B4DB65F}"/>
                </a:ext>
              </a:extLst>
            </p:cNvPr>
            <p:cNvSpPr txBox="1"/>
            <p:nvPr/>
          </p:nvSpPr>
          <p:spPr>
            <a:xfrm>
              <a:off x="2683443" y="1062949"/>
              <a:ext cx="4581535"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L’éloignement de la mer</a:t>
              </a:r>
            </a:p>
          </p:txBody>
        </p:sp>
        <p:sp>
          <p:nvSpPr>
            <p:cNvPr id="7" name="Ellipse 6">
              <a:extLst>
                <a:ext uri="{FF2B5EF4-FFF2-40B4-BE49-F238E27FC236}">
                  <a16:creationId xmlns:a16="http://schemas.microsoft.com/office/drawing/2014/main" id="{A08DAB12-10F8-9448-5216-C2DE39F3AAF0}"/>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2</a:t>
              </a:r>
            </a:p>
          </p:txBody>
        </p:sp>
      </p:grpSp>
      <p:graphicFrame>
        <p:nvGraphicFramePr>
          <p:cNvPr id="19" name="Tableau 18">
            <a:extLst>
              <a:ext uri="{FF2B5EF4-FFF2-40B4-BE49-F238E27FC236}">
                <a16:creationId xmlns:a16="http://schemas.microsoft.com/office/drawing/2014/main" id="{30D68282-EC01-DD7E-851D-F3E8214635E8}"/>
              </a:ext>
            </a:extLst>
          </p:cNvPr>
          <p:cNvGraphicFramePr>
            <a:graphicFrameLocks noGrp="1"/>
          </p:cNvGraphicFramePr>
          <p:nvPr/>
        </p:nvGraphicFramePr>
        <p:xfrm>
          <a:off x="7216090" y="1962179"/>
          <a:ext cx="4686333" cy="1651000"/>
        </p:xfrm>
        <a:graphic>
          <a:graphicData uri="http://schemas.openxmlformats.org/drawingml/2006/table">
            <a:tbl>
              <a:tblPr firstRow="1" bandRow="1">
                <a:tableStyleId>{93296810-A885-4BE3-A3E7-6D5BEEA58F35}</a:tableStyleId>
              </a:tblPr>
              <a:tblGrid>
                <a:gridCol w="1562111">
                  <a:extLst>
                    <a:ext uri="{9D8B030D-6E8A-4147-A177-3AD203B41FA5}">
                      <a16:colId xmlns:a16="http://schemas.microsoft.com/office/drawing/2014/main" val="3453134864"/>
                    </a:ext>
                  </a:extLst>
                </a:gridCol>
                <a:gridCol w="1562111">
                  <a:extLst>
                    <a:ext uri="{9D8B030D-6E8A-4147-A177-3AD203B41FA5}">
                      <a16:colId xmlns:a16="http://schemas.microsoft.com/office/drawing/2014/main" val="1513038025"/>
                    </a:ext>
                  </a:extLst>
                </a:gridCol>
                <a:gridCol w="1562111">
                  <a:extLst>
                    <a:ext uri="{9D8B030D-6E8A-4147-A177-3AD203B41FA5}">
                      <a16:colId xmlns:a16="http://schemas.microsoft.com/office/drawing/2014/main" val="2837468157"/>
                    </a:ext>
                  </a:extLst>
                </a:gridCol>
              </a:tblGrid>
              <a:tr h="370840">
                <a:tc>
                  <a:txBody>
                    <a:bodyPr/>
                    <a:lstStyle/>
                    <a:p>
                      <a:pPr algn="ctr"/>
                      <a:r>
                        <a:rPr lang="fr-FR" b="1" u="none" dirty="0">
                          <a:latin typeface="Calibri" panose="020F0502020204030204" pitchFamily="34" charset="0"/>
                          <a:cs typeface="Calibri" panose="020F0502020204030204" pitchFamily="34" charset="0"/>
                        </a:rPr>
                        <a:t>Villes </a:t>
                      </a:r>
                    </a:p>
                  </a:txBody>
                  <a:tcPr anchor="ctr">
                    <a:lnB w="12700" cap="flat" cmpd="sng" algn="ctr">
                      <a:solidFill>
                        <a:schemeClr val="bg1"/>
                      </a:solidFill>
                      <a:prstDash val="solid"/>
                      <a:round/>
                      <a:headEnd type="none" w="med" len="med"/>
                      <a:tailEnd type="none" w="med" len="med"/>
                    </a:lnB>
                  </a:tcPr>
                </a:tc>
                <a:tc>
                  <a:txBody>
                    <a:bodyPr/>
                    <a:lstStyle/>
                    <a:p>
                      <a:pPr algn="ctr"/>
                      <a:r>
                        <a:rPr lang="fr-FR" b="1" u="none" dirty="0">
                          <a:latin typeface="Calibri" panose="020F0502020204030204" pitchFamily="34" charset="0"/>
                          <a:cs typeface="Calibri" panose="020F0502020204030204" pitchFamily="34" charset="0"/>
                        </a:rPr>
                        <a:t>Taza</a:t>
                      </a:r>
                    </a:p>
                  </a:txBody>
                  <a:tcPr anchor="ctr">
                    <a:lnB w="12700" cap="flat" cmpd="sng" algn="ctr">
                      <a:solidFill>
                        <a:srgbClr val="89AA0E"/>
                      </a:solidFill>
                      <a:prstDash val="solid"/>
                      <a:round/>
                      <a:headEnd type="none" w="med" len="med"/>
                      <a:tailEnd type="none" w="med" len="med"/>
                    </a:lnB>
                  </a:tcPr>
                </a:tc>
                <a:tc>
                  <a:txBody>
                    <a:bodyPr/>
                    <a:lstStyle/>
                    <a:p>
                      <a:pPr algn="ctr"/>
                      <a:r>
                        <a:rPr lang="fr-FR" b="1" dirty="0">
                          <a:latin typeface="Calibri" panose="020F0502020204030204" pitchFamily="34" charset="0"/>
                          <a:cs typeface="Calibri" panose="020F0502020204030204" pitchFamily="34" charset="0"/>
                        </a:rPr>
                        <a:t>Kenitra</a:t>
                      </a:r>
                    </a:p>
                  </a:txBody>
                  <a:tcPr anchor="ctr">
                    <a:lnB w="12700" cap="flat" cmpd="sng" algn="ctr">
                      <a:solidFill>
                        <a:srgbClr val="89AA0E"/>
                      </a:solidFill>
                      <a:prstDash val="solid"/>
                      <a:round/>
                      <a:headEnd type="none" w="med" len="med"/>
                      <a:tailEnd type="none" w="med" len="med"/>
                    </a:lnB>
                  </a:tcPr>
                </a:tc>
                <a:extLst>
                  <a:ext uri="{0D108BD9-81ED-4DB2-BD59-A6C34878D82A}">
                    <a16:rowId xmlns:a16="http://schemas.microsoft.com/office/drawing/2014/main" val="411645173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Calibri" panose="020F0502020204030204" pitchFamily="34" charset="0"/>
                          <a:cs typeface="Calibri" panose="020F0502020204030204" pitchFamily="34" charset="0"/>
                        </a:rPr>
                        <a:t>Température moyenne </a:t>
                      </a:r>
                      <a:r>
                        <a:rPr lang="fr-FR" b="1" u="none" dirty="0">
                          <a:solidFill>
                            <a:schemeClr val="bg1"/>
                          </a:solidFill>
                          <a:latin typeface="Calibri" panose="020F0502020204030204" pitchFamily="34" charset="0"/>
                          <a:cs typeface="Calibri" panose="020F0502020204030204" pitchFamily="34" charset="0"/>
                        </a:rPr>
                        <a:t>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EA72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u="none" dirty="0">
                          <a:latin typeface="Calibri" panose="020F0502020204030204" pitchFamily="34" charset="0"/>
                          <a:cs typeface="Calibri" panose="020F0502020204030204" pitchFamily="34" charset="0"/>
                        </a:rPr>
                        <a:t>17,5 °C</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24 °C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extLst>
                  <a:ext uri="{0D108BD9-81ED-4DB2-BD59-A6C34878D82A}">
                    <a16:rowId xmlns:a16="http://schemas.microsoft.com/office/drawing/2014/main" val="356497707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Calibri" panose="020F0502020204030204" pitchFamily="34" charset="0"/>
                          <a:cs typeface="Calibri" panose="020F0502020204030204" pitchFamily="34" charset="0"/>
                        </a:rPr>
                        <a:t>Précipitations annuelles </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89AA0E"/>
                      </a:solidFill>
                      <a:prstDash val="solid"/>
                      <a:round/>
                      <a:headEnd type="none" w="med" len="med"/>
                      <a:tailEnd type="none" w="med" len="med"/>
                    </a:lnB>
                    <a:solidFill>
                      <a:srgbClr val="4EA72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311 mm</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latin typeface="Calibri" panose="020F0502020204030204" pitchFamily="34" charset="0"/>
                          <a:cs typeface="Calibri" panose="020F0502020204030204" pitchFamily="34" charset="0"/>
                        </a:rPr>
                        <a:t>528 mm</a:t>
                      </a:r>
                    </a:p>
                  </a:txBody>
                  <a:tcPr anchor="ctr">
                    <a:lnL w="12700" cap="flat" cmpd="sng" algn="ctr">
                      <a:solidFill>
                        <a:srgbClr val="89AA0E"/>
                      </a:solidFill>
                      <a:prstDash val="solid"/>
                      <a:round/>
                      <a:headEnd type="none" w="med" len="med"/>
                      <a:tailEnd type="none" w="med" len="med"/>
                    </a:lnL>
                    <a:lnR w="12700" cap="flat" cmpd="sng" algn="ctr">
                      <a:solidFill>
                        <a:srgbClr val="89AA0E"/>
                      </a:solidFill>
                      <a:prstDash val="solid"/>
                      <a:round/>
                      <a:headEnd type="none" w="med" len="med"/>
                      <a:tailEnd type="none" w="med" len="med"/>
                    </a:lnR>
                    <a:lnT w="12700" cap="flat" cmpd="sng" algn="ctr">
                      <a:solidFill>
                        <a:srgbClr val="89AA0E"/>
                      </a:solidFill>
                      <a:prstDash val="solid"/>
                      <a:round/>
                      <a:headEnd type="none" w="med" len="med"/>
                      <a:tailEnd type="none" w="med" len="med"/>
                    </a:lnT>
                    <a:lnB w="12700" cap="flat" cmpd="sng" algn="ctr">
                      <a:solidFill>
                        <a:srgbClr val="89AA0E"/>
                      </a:solidFill>
                      <a:prstDash val="solid"/>
                      <a:round/>
                      <a:headEnd type="none" w="med" len="med"/>
                      <a:tailEnd type="none" w="med" len="med"/>
                    </a:lnB>
                    <a:noFill/>
                  </a:tcPr>
                </a:tc>
                <a:extLst>
                  <a:ext uri="{0D108BD9-81ED-4DB2-BD59-A6C34878D82A}">
                    <a16:rowId xmlns:a16="http://schemas.microsoft.com/office/drawing/2014/main" val="3836972158"/>
                  </a:ext>
                </a:extLst>
              </a:tr>
            </a:tbl>
          </a:graphicData>
        </a:graphic>
      </p:graphicFrame>
      <p:sp>
        <p:nvSpPr>
          <p:cNvPr id="24" name="Ellipse 23">
            <a:extLst>
              <a:ext uri="{FF2B5EF4-FFF2-40B4-BE49-F238E27FC236}">
                <a16:creationId xmlns:a16="http://schemas.microsoft.com/office/drawing/2014/main" id="{BD0E21D7-8110-DB1B-8F79-F8BFBAE87AC6}"/>
              </a:ext>
            </a:extLst>
          </p:cNvPr>
          <p:cNvSpPr/>
          <p:nvPr/>
        </p:nvSpPr>
        <p:spPr>
          <a:xfrm>
            <a:off x="5048645" y="2462604"/>
            <a:ext cx="72000" cy="72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75864478-07E2-4626-EFB0-B20E469A0272}"/>
              </a:ext>
            </a:extLst>
          </p:cNvPr>
          <p:cNvSpPr txBox="1"/>
          <p:nvPr/>
        </p:nvSpPr>
        <p:spPr>
          <a:xfrm>
            <a:off x="4091678" y="2192649"/>
            <a:ext cx="1470458" cy="307777"/>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1400" dirty="0"/>
              <a:t>Kenitra  </a:t>
            </a:r>
          </a:p>
        </p:txBody>
      </p:sp>
      <p:sp>
        <p:nvSpPr>
          <p:cNvPr id="4" name="ZoneTexte 3">
            <a:extLst>
              <a:ext uri="{FF2B5EF4-FFF2-40B4-BE49-F238E27FC236}">
                <a16:creationId xmlns:a16="http://schemas.microsoft.com/office/drawing/2014/main" id="{D8C4FDA0-ED1B-F07F-E2E5-3E113B624571}"/>
              </a:ext>
            </a:extLst>
          </p:cNvPr>
          <p:cNvSpPr txBox="1"/>
          <p:nvPr/>
        </p:nvSpPr>
        <p:spPr>
          <a:xfrm>
            <a:off x="508121" y="1557287"/>
            <a:ext cx="4741968" cy="461665"/>
          </a:xfrm>
          <a:prstGeom prst="rect">
            <a:avLst/>
          </a:prstGeom>
          <a:noFill/>
        </p:spPr>
        <p:txBody>
          <a:bodyPr wrap="square">
            <a:spAutoFit/>
          </a:bodyPr>
          <a:lstStyle/>
          <a:p>
            <a:r>
              <a:rPr lang="fr-FR" sz="2400" b="1" i="1" dirty="0">
                <a:solidFill>
                  <a:srgbClr val="000000"/>
                </a:solidFill>
                <a:effectLst/>
                <a:latin typeface="Calibri-BoldItalic"/>
              </a:rPr>
              <a:t>4. J’explique la différence du climat</a:t>
            </a:r>
            <a:endParaRPr lang="fr-FR" sz="2400" dirty="0"/>
          </a:p>
        </p:txBody>
      </p:sp>
      <p:sp>
        <p:nvSpPr>
          <p:cNvPr id="14" name="ZoneTexte 13">
            <a:extLst>
              <a:ext uri="{FF2B5EF4-FFF2-40B4-BE49-F238E27FC236}">
                <a16:creationId xmlns:a16="http://schemas.microsoft.com/office/drawing/2014/main" id="{7CEF552F-C34A-F800-26FA-1829DBDE613D}"/>
              </a:ext>
            </a:extLst>
          </p:cNvPr>
          <p:cNvSpPr txBox="1"/>
          <p:nvPr/>
        </p:nvSpPr>
        <p:spPr>
          <a:xfrm>
            <a:off x="7098491" y="4038568"/>
            <a:ext cx="4003879" cy="1200329"/>
          </a:xfrm>
          <a:prstGeom prst="rect">
            <a:avLst/>
          </a:prstGeom>
          <a:noFill/>
        </p:spPr>
        <p:txBody>
          <a:bodyPr wrap="square">
            <a:spAutoFit/>
          </a:bodyPr>
          <a:lstStyle/>
          <a:p>
            <a:pPr algn="ctr"/>
            <a:r>
              <a:rPr lang="fr-FR" sz="2400" b="1" i="1" dirty="0">
                <a:latin typeface="Calibri-BoldItalic"/>
                <a:sym typeface="Wingdings" panose="05000000000000000000" pitchFamily="2" charset="2"/>
              </a:rPr>
              <a:t>La différence du climat est due à </a:t>
            </a:r>
            <a:r>
              <a:rPr lang="fr-FR" sz="2400" b="1" i="1" dirty="0">
                <a:solidFill>
                  <a:srgbClr val="FF0000"/>
                </a:solidFill>
                <a:latin typeface="Calibri-BoldItalic"/>
                <a:sym typeface="Wingdings" panose="05000000000000000000" pitchFamily="2" charset="2"/>
              </a:rPr>
              <a:t>l’éloignement</a:t>
            </a:r>
            <a:r>
              <a:rPr lang="fr-FR" sz="2400" b="1" i="1" dirty="0">
                <a:latin typeface="Calibri-BoldItalic"/>
                <a:sym typeface="Wingdings" panose="05000000000000000000" pitchFamily="2" charset="2"/>
              </a:rPr>
              <a:t> et la </a:t>
            </a:r>
            <a:r>
              <a:rPr lang="fr-FR" sz="2400" b="1" i="1" dirty="0">
                <a:solidFill>
                  <a:srgbClr val="FF0000"/>
                </a:solidFill>
                <a:latin typeface="Calibri-BoldItalic"/>
                <a:sym typeface="Wingdings" panose="05000000000000000000" pitchFamily="2" charset="2"/>
              </a:rPr>
              <a:t>proximité</a:t>
            </a:r>
            <a:r>
              <a:rPr lang="fr-FR" sz="2400" b="1" i="1" dirty="0">
                <a:latin typeface="Calibri-BoldItalic"/>
                <a:sym typeface="Wingdings" panose="05000000000000000000" pitchFamily="2" charset="2"/>
              </a:rPr>
              <a:t> de la </a:t>
            </a:r>
            <a:r>
              <a:rPr lang="fr-FR" sz="2400" b="1" i="1" dirty="0">
                <a:solidFill>
                  <a:srgbClr val="FF0000"/>
                </a:solidFill>
                <a:latin typeface="Calibri-BoldItalic"/>
                <a:sym typeface="Wingdings" panose="05000000000000000000" pitchFamily="2" charset="2"/>
              </a:rPr>
              <a:t>mer</a:t>
            </a:r>
            <a:r>
              <a:rPr lang="fr-FR" sz="2400" b="1" i="1" dirty="0">
                <a:latin typeface="Calibri-BoldItalic"/>
                <a:sym typeface="Wingdings" panose="05000000000000000000" pitchFamily="2" charset="2"/>
              </a:rPr>
              <a:t>.</a:t>
            </a:r>
          </a:p>
        </p:txBody>
      </p:sp>
      <p:sp>
        <p:nvSpPr>
          <p:cNvPr id="3" name="Espace réservé du contenu 8">
            <a:extLst>
              <a:ext uri="{FF2B5EF4-FFF2-40B4-BE49-F238E27FC236}">
                <a16:creationId xmlns:a16="http://schemas.microsoft.com/office/drawing/2014/main" id="{E6F8F042-19A2-AE5D-8163-FFDD6B4EBA7A}"/>
              </a:ext>
            </a:extLst>
          </p:cNvPr>
          <p:cNvSpPr txBox="1">
            <a:spLocks/>
          </p:cNvSpPr>
          <p:nvPr/>
        </p:nvSpPr>
        <p:spPr>
          <a:xfrm>
            <a:off x="1030288" y="668338"/>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Insister sur l’utilisation des expressions de comparaison : plus élevée, plus basse, moins élevée…</a:t>
            </a:r>
          </a:p>
        </p:txBody>
      </p:sp>
      <p:sp>
        <p:nvSpPr>
          <p:cNvPr id="8" name="Ellipse 7">
            <a:extLst>
              <a:ext uri="{FF2B5EF4-FFF2-40B4-BE49-F238E27FC236}">
                <a16:creationId xmlns:a16="http://schemas.microsoft.com/office/drawing/2014/main" id="{15FFCFFE-885D-0EB3-FA88-DBAB78CA876A}"/>
              </a:ext>
            </a:extLst>
          </p:cNvPr>
          <p:cNvSpPr/>
          <p:nvPr/>
        </p:nvSpPr>
        <p:spPr>
          <a:xfrm>
            <a:off x="5684227" y="2560842"/>
            <a:ext cx="72000" cy="72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C4F06583-579D-C90F-E2A2-DF84A7C5BD64}"/>
              </a:ext>
            </a:extLst>
          </p:cNvPr>
          <p:cNvSpPr txBox="1"/>
          <p:nvPr/>
        </p:nvSpPr>
        <p:spPr>
          <a:xfrm>
            <a:off x="5077129" y="2495562"/>
            <a:ext cx="649779" cy="307777"/>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1400" dirty="0"/>
              <a:t>Taza </a:t>
            </a:r>
          </a:p>
        </p:txBody>
      </p:sp>
      <p:grpSp>
        <p:nvGrpSpPr>
          <p:cNvPr id="20" name="Groupe 19">
            <a:extLst>
              <a:ext uri="{FF2B5EF4-FFF2-40B4-BE49-F238E27FC236}">
                <a16:creationId xmlns:a16="http://schemas.microsoft.com/office/drawing/2014/main" id="{E1830D81-9DC8-3D95-6A4B-CC3FACAEDB99}"/>
              </a:ext>
            </a:extLst>
          </p:cNvPr>
          <p:cNvGrpSpPr/>
          <p:nvPr/>
        </p:nvGrpSpPr>
        <p:grpSpPr>
          <a:xfrm>
            <a:off x="4529960" y="2162434"/>
            <a:ext cx="2900854" cy="1996085"/>
            <a:chOff x="4529960" y="2162434"/>
            <a:chExt cx="2900854" cy="1996085"/>
          </a:xfrm>
        </p:grpSpPr>
        <p:sp>
          <p:nvSpPr>
            <p:cNvPr id="10" name="Rectangle 9">
              <a:extLst>
                <a:ext uri="{FF2B5EF4-FFF2-40B4-BE49-F238E27FC236}">
                  <a16:creationId xmlns:a16="http://schemas.microsoft.com/office/drawing/2014/main" id="{6F3D7FAF-88BA-5A2C-98EA-DD4381A64588}"/>
                </a:ext>
              </a:extLst>
            </p:cNvPr>
            <p:cNvSpPr/>
            <p:nvPr/>
          </p:nvSpPr>
          <p:spPr>
            <a:xfrm>
              <a:off x="4529960" y="2162434"/>
              <a:ext cx="1470458" cy="63337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8" name="Connecteur droit avec flèche 17">
              <a:extLst>
                <a:ext uri="{FF2B5EF4-FFF2-40B4-BE49-F238E27FC236}">
                  <a16:creationId xmlns:a16="http://schemas.microsoft.com/office/drawing/2014/main" id="{6E70F992-42E5-2477-1EEB-19BE643DECEB}"/>
                </a:ext>
              </a:extLst>
            </p:cNvPr>
            <p:cNvCxnSpPr>
              <a:cxnSpLocks/>
            </p:cNvCxnSpPr>
            <p:nvPr/>
          </p:nvCxnSpPr>
          <p:spPr>
            <a:xfrm>
              <a:off x="6000418" y="2787679"/>
              <a:ext cx="1430396" cy="137084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2700834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A9147-E9CC-AE71-B88A-DEC51063F2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4EE2105-F05D-90E0-853C-2ED4ECCA25A9}"/>
              </a:ext>
            </a:extLst>
          </p:cNvPr>
          <p:cNvSpPr>
            <a:spLocks noGrp="1"/>
          </p:cNvSpPr>
          <p:nvPr>
            <p:ph type="title"/>
          </p:nvPr>
        </p:nvSpPr>
        <p:spPr>
          <a:xfrm>
            <a:off x="1030288" y="444179"/>
            <a:ext cx="10277091" cy="267549"/>
          </a:xfrm>
        </p:spPr>
        <p:txBody>
          <a:bodyPr/>
          <a:lstStyle/>
          <a:p>
            <a:r>
              <a:rPr lang="fr-FR" noProof="0" dirty="0">
                <a:solidFill>
                  <a:schemeClr val="tx1">
                    <a:lumMod val="50000"/>
                    <a:lumOff val="50000"/>
                  </a:schemeClr>
                </a:solidFill>
              </a:rPr>
              <a:t>Le troisième facteur est : </a:t>
            </a:r>
          </a:p>
        </p:txBody>
      </p:sp>
      <p:pic>
        <p:nvPicPr>
          <p:cNvPr id="9" name="Google Shape;289;p51">
            <a:extLst>
              <a:ext uri="{FF2B5EF4-FFF2-40B4-BE49-F238E27FC236}">
                <a16:creationId xmlns:a16="http://schemas.microsoft.com/office/drawing/2014/main" id="{A9500264-0D18-CE99-7B0E-26EA2FFA1C4A}"/>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4" name="Rectangle 3">
            <a:extLst>
              <a:ext uri="{FF2B5EF4-FFF2-40B4-BE49-F238E27FC236}">
                <a16:creationId xmlns:a16="http://schemas.microsoft.com/office/drawing/2014/main" id="{F43D4C03-7BAE-6ED5-DD34-9759618E04FE}"/>
              </a:ext>
            </a:extLst>
          </p:cNvPr>
          <p:cNvSpPr/>
          <p:nvPr/>
        </p:nvSpPr>
        <p:spPr>
          <a:xfrm>
            <a:off x="557082" y="1680570"/>
            <a:ext cx="8942910" cy="5575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L’altitude influence la </a:t>
            </a:r>
            <a:r>
              <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rPr>
              <a:t>température</a:t>
            </a: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 et les </a:t>
            </a:r>
            <a:r>
              <a:rPr lang="fr-FR" sz="2400" b="1" dirty="0">
                <a:solidFill>
                  <a:schemeClr val="tx1"/>
                </a:solidFill>
                <a:latin typeface="Calibri" panose="020F0502020204030204" pitchFamily="34" charset="0"/>
                <a:ea typeface="Calibri" panose="020F0502020204030204" pitchFamily="34" charset="0"/>
                <a:cs typeface="Calibri" panose="020F0502020204030204" pitchFamily="34" charset="0"/>
              </a:rPr>
              <a:t>précipitations</a:t>
            </a: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5" name="Espace réservé du contenu 3">
            <a:extLst>
              <a:ext uri="{FF2B5EF4-FFF2-40B4-BE49-F238E27FC236}">
                <a16:creationId xmlns:a16="http://schemas.microsoft.com/office/drawing/2014/main" id="{C046FFCC-1103-185C-814B-DC7A165F60CF}"/>
              </a:ext>
            </a:extLst>
          </p:cNvPr>
          <p:cNvSpPr txBox="1">
            <a:spLocks/>
          </p:cNvSpPr>
          <p:nvPr/>
        </p:nvSpPr>
        <p:spPr>
          <a:xfrm>
            <a:off x="980290" y="689687"/>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tx1">
                    <a:lumMod val="50000"/>
                    <a:lumOff val="50000"/>
                  </a:schemeClr>
                </a:solidFill>
              </a:rPr>
              <a:t>Utiliser l’alternance linguistique si </a:t>
            </a:r>
            <a:r>
              <a:rPr lang="fr-FR" sz="1200" dirty="0" err="1">
                <a:solidFill>
                  <a:schemeClr val="tx1">
                    <a:lumMod val="50000"/>
                    <a:lumOff val="50000"/>
                  </a:schemeClr>
                </a:solidFill>
              </a:rPr>
              <a:t>nécssaire</a:t>
            </a:r>
            <a:r>
              <a:rPr lang="fr-FR" sz="1200" dirty="0">
                <a:solidFill>
                  <a:schemeClr val="tx1">
                    <a:lumMod val="50000"/>
                    <a:lumOff val="50000"/>
                  </a:schemeClr>
                </a:solidFill>
              </a:rPr>
              <a:t>.</a:t>
            </a:r>
          </a:p>
        </p:txBody>
      </p:sp>
      <p:pic>
        <p:nvPicPr>
          <p:cNvPr id="6" name="Image 5" descr="Pourquoi fait-il plus froid en altitude ?">
            <a:extLst>
              <a:ext uri="{FF2B5EF4-FFF2-40B4-BE49-F238E27FC236}">
                <a16:creationId xmlns:a16="http://schemas.microsoft.com/office/drawing/2014/main" id="{FA7C974A-67F3-6EAB-D07E-74F785C90A40}"/>
              </a:ext>
            </a:extLst>
          </p:cNvPr>
          <p:cNvPicPr>
            <a:picLocks noChangeAspect="1"/>
          </p:cNvPicPr>
          <p:nvPr/>
        </p:nvPicPr>
        <p:blipFill>
          <a:blip r:embed="rId3"/>
          <a:srcRect r="19984"/>
          <a:stretch>
            <a:fillRect/>
          </a:stretch>
        </p:blipFill>
        <p:spPr>
          <a:xfrm>
            <a:off x="557082" y="2703247"/>
            <a:ext cx="5643777" cy="3675427"/>
          </a:xfrm>
          <a:prstGeom prst="rect">
            <a:avLst/>
          </a:prstGeom>
        </p:spPr>
      </p:pic>
      <p:sp>
        <p:nvSpPr>
          <p:cNvPr id="13" name="ZoneTexte 12">
            <a:extLst>
              <a:ext uri="{FF2B5EF4-FFF2-40B4-BE49-F238E27FC236}">
                <a16:creationId xmlns:a16="http://schemas.microsoft.com/office/drawing/2014/main" id="{52728CD1-9570-6CE6-89FE-4D19494A8898}"/>
              </a:ext>
            </a:extLst>
          </p:cNvPr>
          <p:cNvSpPr txBox="1"/>
          <p:nvPr/>
        </p:nvSpPr>
        <p:spPr>
          <a:xfrm>
            <a:off x="2636020" y="6055463"/>
            <a:ext cx="1485900" cy="400110"/>
          </a:xfrm>
          <a:prstGeom prst="rect">
            <a:avLst/>
          </a:prstGeom>
          <a:noFill/>
        </p:spPr>
        <p:txBody>
          <a:bodyPr wrap="square">
            <a:spAutoFit/>
          </a:bodyPr>
          <a:lstStyle/>
          <a:p>
            <a:pPr algn="ctr"/>
            <a:r>
              <a:rPr lang="fr-FR" sz="2000" b="1" dirty="0">
                <a:solidFill>
                  <a:schemeClr val="bg1"/>
                </a:solidFill>
                <a:latin typeface="Calibri" panose="020F0502020204030204" pitchFamily="34" charset="0"/>
                <a:cs typeface="Calibri" panose="020F0502020204030204" pitchFamily="34" charset="0"/>
              </a:rPr>
              <a:t>15 m</a:t>
            </a:r>
          </a:p>
        </p:txBody>
      </p:sp>
      <p:sp>
        <p:nvSpPr>
          <p:cNvPr id="15" name="ZoneTexte 14">
            <a:extLst>
              <a:ext uri="{FF2B5EF4-FFF2-40B4-BE49-F238E27FC236}">
                <a16:creationId xmlns:a16="http://schemas.microsoft.com/office/drawing/2014/main" id="{53DDDE89-C65D-152D-4BEE-C9BC25A74FFE}"/>
              </a:ext>
            </a:extLst>
          </p:cNvPr>
          <p:cNvSpPr txBox="1"/>
          <p:nvPr/>
        </p:nvSpPr>
        <p:spPr>
          <a:xfrm>
            <a:off x="2708018" y="2860697"/>
            <a:ext cx="1485900" cy="400110"/>
          </a:xfrm>
          <a:prstGeom prst="rect">
            <a:avLst/>
          </a:prstGeom>
          <a:noFill/>
        </p:spPr>
        <p:txBody>
          <a:bodyPr wrap="square">
            <a:spAutoFit/>
          </a:bodyPr>
          <a:lstStyle/>
          <a:p>
            <a:pPr algn="ctr"/>
            <a:r>
              <a:rPr lang="fr-FR" sz="2000" b="1" dirty="0">
                <a:solidFill>
                  <a:schemeClr val="bg1"/>
                </a:solidFill>
                <a:latin typeface="Calibri" panose="020F0502020204030204" pitchFamily="34" charset="0"/>
                <a:cs typeface="Calibri" panose="020F0502020204030204" pitchFamily="34" charset="0"/>
              </a:rPr>
              <a:t>4000 m</a:t>
            </a:r>
          </a:p>
        </p:txBody>
      </p:sp>
      <p:cxnSp>
        <p:nvCxnSpPr>
          <p:cNvPr id="20" name="Connecteur droit 19">
            <a:extLst>
              <a:ext uri="{FF2B5EF4-FFF2-40B4-BE49-F238E27FC236}">
                <a16:creationId xmlns:a16="http://schemas.microsoft.com/office/drawing/2014/main" id="{6A90F4FA-1589-90E8-34CC-AD4E1B7F3A2C}"/>
              </a:ext>
            </a:extLst>
          </p:cNvPr>
          <p:cNvCxnSpPr>
            <a:cxnSpLocks/>
          </p:cNvCxnSpPr>
          <p:nvPr/>
        </p:nvCxnSpPr>
        <p:spPr>
          <a:xfrm rot="16200000">
            <a:off x="838683" y="4528693"/>
            <a:ext cx="3672000" cy="0"/>
          </a:xfrm>
          <a:prstGeom prst="line">
            <a:avLst/>
          </a:prstGeom>
          <a:ln w="28575">
            <a:solidFill>
              <a:schemeClr val="bg1"/>
            </a:solidFill>
            <a:prstDash val="solid"/>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1" name="ZoneTexte 20">
            <a:extLst>
              <a:ext uri="{FF2B5EF4-FFF2-40B4-BE49-F238E27FC236}">
                <a16:creationId xmlns:a16="http://schemas.microsoft.com/office/drawing/2014/main" id="{1092881B-BF63-FECB-C8E9-C470C2655360}"/>
              </a:ext>
            </a:extLst>
          </p:cNvPr>
          <p:cNvSpPr txBox="1"/>
          <p:nvPr/>
        </p:nvSpPr>
        <p:spPr>
          <a:xfrm>
            <a:off x="2590819" y="2785939"/>
            <a:ext cx="295838" cy="4154984"/>
          </a:xfrm>
          <a:prstGeom prst="rect">
            <a:avLst/>
          </a:prstGeom>
          <a:noFill/>
        </p:spPr>
        <p:txBody>
          <a:bodyPr wrap="square" rtlCol="0">
            <a:spAutoFit/>
          </a:bodyPr>
          <a:lstStyle/>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r>
              <a:rPr lang="fr-FR" sz="2400" b="1" dirty="0">
                <a:solidFill>
                  <a:schemeClr val="bg1"/>
                </a:solidFill>
                <a:latin typeface="Calibri" panose="020F0502020204030204" pitchFamily="34" charset="0"/>
                <a:cs typeface="Calibri" panose="020F0502020204030204" pitchFamily="34" charset="0"/>
              </a:rPr>
              <a:t>-</a:t>
            </a:r>
          </a:p>
          <a:p>
            <a:pPr algn="l"/>
            <a:endParaRPr lang="fr-FR" sz="2400" b="1" dirty="0">
              <a:solidFill>
                <a:schemeClr val="bg1"/>
              </a:solidFill>
              <a:latin typeface="Calibri" panose="020F0502020204030204" pitchFamily="34" charset="0"/>
              <a:cs typeface="Calibri" panose="020F0502020204030204" pitchFamily="34" charset="0"/>
            </a:endParaRPr>
          </a:p>
        </p:txBody>
      </p:sp>
      <p:sp>
        <p:nvSpPr>
          <p:cNvPr id="22" name="ZoneTexte 21">
            <a:extLst>
              <a:ext uri="{FF2B5EF4-FFF2-40B4-BE49-F238E27FC236}">
                <a16:creationId xmlns:a16="http://schemas.microsoft.com/office/drawing/2014/main" id="{353FB1A5-0B39-2745-DAC5-81ADF69A12B9}"/>
              </a:ext>
            </a:extLst>
          </p:cNvPr>
          <p:cNvSpPr txBox="1"/>
          <p:nvPr/>
        </p:nvSpPr>
        <p:spPr>
          <a:xfrm>
            <a:off x="1355556" y="2683986"/>
            <a:ext cx="1485900" cy="400110"/>
          </a:xfrm>
          <a:prstGeom prst="rect">
            <a:avLst/>
          </a:prstGeom>
          <a:noFill/>
        </p:spPr>
        <p:txBody>
          <a:bodyPr wrap="square">
            <a:spAutoFit/>
          </a:bodyPr>
          <a:lstStyle/>
          <a:p>
            <a:pPr algn="ctr"/>
            <a:r>
              <a:rPr lang="fr-FR" sz="2000" b="1" dirty="0">
                <a:solidFill>
                  <a:schemeClr val="bg1"/>
                </a:solidFill>
                <a:latin typeface="Calibri" panose="020F0502020204030204" pitchFamily="34" charset="0"/>
                <a:cs typeface="Calibri" panose="020F0502020204030204" pitchFamily="34" charset="0"/>
              </a:rPr>
              <a:t>Altitude </a:t>
            </a:r>
          </a:p>
        </p:txBody>
      </p:sp>
      <p:grpSp>
        <p:nvGrpSpPr>
          <p:cNvPr id="46" name="Groupe 45">
            <a:extLst>
              <a:ext uri="{FF2B5EF4-FFF2-40B4-BE49-F238E27FC236}">
                <a16:creationId xmlns:a16="http://schemas.microsoft.com/office/drawing/2014/main" id="{F43E2786-BF27-B17C-4EB8-651CAF0E9739}"/>
              </a:ext>
            </a:extLst>
          </p:cNvPr>
          <p:cNvGrpSpPr/>
          <p:nvPr/>
        </p:nvGrpSpPr>
        <p:grpSpPr>
          <a:xfrm>
            <a:off x="3966609" y="2825763"/>
            <a:ext cx="4423730" cy="830997"/>
            <a:chOff x="3966609" y="2825763"/>
            <a:chExt cx="4423730" cy="830997"/>
          </a:xfrm>
        </p:grpSpPr>
        <p:cxnSp>
          <p:nvCxnSpPr>
            <p:cNvPr id="12" name="Connecteur droit 11">
              <a:extLst>
                <a:ext uri="{FF2B5EF4-FFF2-40B4-BE49-F238E27FC236}">
                  <a16:creationId xmlns:a16="http://schemas.microsoft.com/office/drawing/2014/main" id="{AF9BD0B2-BF72-D05A-BEDD-034AA71D257C}"/>
                </a:ext>
              </a:extLst>
            </p:cNvPr>
            <p:cNvCxnSpPr/>
            <p:nvPr/>
          </p:nvCxnSpPr>
          <p:spPr>
            <a:xfrm>
              <a:off x="3966609" y="3167430"/>
              <a:ext cx="2520000" cy="0"/>
            </a:xfrm>
            <a:prstGeom prst="line">
              <a:avLst/>
            </a:prstGeom>
            <a:ln w="28575">
              <a:solidFill>
                <a:srgbClr val="FF0000"/>
              </a:solidFill>
              <a:prstDash val="sysDash"/>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7" name="ZoneTexte 26">
              <a:extLst>
                <a:ext uri="{FF2B5EF4-FFF2-40B4-BE49-F238E27FC236}">
                  <a16:creationId xmlns:a16="http://schemas.microsoft.com/office/drawing/2014/main" id="{683201E3-BE53-3DA9-46F5-B8145355684C}"/>
                </a:ext>
              </a:extLst>
            </p:cNvPr>
            <p:cNvSpPr txBox="1"/>
            <p:nvPr/>
          </p:nvSpPr>
          <p:spPr>
            <a:xfrm>
              <a:off x="6481905" y="2825763"/>
              <a:ext cx="1908434" cy="830997"/>
            </a:xfrm>
            <a:prstGeom prst="rect">
              <a:avLst/>
            </a:prstGeom>
            <a:solidFill>
              <a:srgbClr val="E97132"/>
            </a:solidFill>
            <a:ln>
              <a:solidFill>
                <a:srgbClr val="E97132"/>
              </a:solidFill>
            </a:ln>
          </p:spPr>
          <p:txBody>
            <a:bodyPr wrap="square">
              <a:spAutoFit/>
            </a:bodyPr>
            <a:lstStyle>
              <a:defPPr>
                <a:defRPr lang="fr-FR"/>
              </a:defPPr>
              <a:lvl1pPr algn="ctr">
                <a:defRPr sz="2400" b="1" i="0">
                  <a:solidFill>
                    <a:schemeClr val="bg1"/>
                  </a:solidFill>
                  <a:effectLst/>
                  <a:latin typeface="Calibri" panose="020F0502020204030204" pitchFamily="34" charset="0"/>
                  <a:cs typeface="Calibri" panose="020F0502020204030204" pitchFamily="34" charset="0"/>
                </a:defRPr>
              </a:lvl1pPr>
            </a:lstStyle>
            <a:p>
              <a:r>
                <a:rPr lang="fr-FR" dirty="0"/>
                <a:t>Basse température</a:t>
              </a:r>
            </a:p>
          </p:txBody>
        </p:sp>
      </p:grpSp>
      <p:grpSp>
        <p:nvGrpSpPr>
          <p:cNvPr id="29" name="Groupe 28">
            <a:extLst>
              <a:ext uri="{FF2B5EF4-FFF2-40B4-BE49-F238E27FC236}">
                <a16:creationId xmlns:a16="http://schemas.microsoft.com/office/drawing/2014/main" id="{F126541C-2DC5-6B5C-CAAB-57F612E113BC}"/>
              </a:ext>
            </a:extLst>
          </p:cNvPr>
          <p:cNvGrpSpPr/>
          <p:nvPr/>
        </p:nvGrpSpPr>
        <p:grpSpPr>
          <a:xfrm>
            <a:off x="8370005" y="3039531"/>
            <a:ext cx="1524047" cy="461665"/>
            <a:chOff x="10100939" y="2267971"/>
            <a:chExt cx="1524047" cy="461665"/>
          </a:xfrm>
        </p:grpSpPr>
        <p:sp>
          <p:nvSpPr>
            <p:cNvPr id="30" name="ZoneTexte 29">
              <a:extLst>
                <a:ext uri="{FF2B5EF4-FFF2-40B4-BE49-F238E27FC236}">
                  <a16:creationId xmlns:a16="http://schemas.microsoft.com/office/drawing/2014/main" id="{A3CD0BED-4BA0-C79E-C7DC-5E3046E1D33A}"/>
                </a:ext>
              </a:extLst>
            </p:cNvPr>
            <p:cNvSpPr txBox="1"/>
            <p:nvPr/>
          </p:nvSpPr>
          <p:spPr>
            <a:xfrm>
              <a:off x="10481900" y="2267971"/>
              <a:ext cx="1143086" cy="461665"/>
            </a:xfrm>
            <a:prstGeom prst="rect">
              <a:avLst/>
            </a:prstGeom>
            <a:noFill/>
            <a:ln>
              <a:solidFill>
                <a:srgbClr val="E97132"/>
              </a:solidFill>
            </a:ln>
          </p:spPr>
          <p:txBody>
            <a:bodyPr wrap="square">
              <a:spAutoFit/>
            </a:bodyPr>
            <a:lstStyle>
              <a:defPPr>
                <a:defRPr lang="fr-FR"/>
              </a:defPPr>
              <a:lvl1pPr algn="ctr">
                <a:defRPr sz="2400" b="1" i="0">
                  <a:solidFill>
                    <a:schemeClr val="bg1"/>
                  </a:solidFill>
                  <a:effectLst/>
                  <a:latin typeface="Calibri" panose="020F0502020204030204" pitchFamily="34" charset="0"/>
                  <a:cs typeface="Calibri" panose="020F0502020204030204" pitchFamily="34" charset="0"/>
                </a:defRPr>
              </a:lvl1pPr>
            </a:lstStyle>
            <a:p>
              <a:r>
                <a:rPr lang="fr-FR" dirty="0">
                  <a:solidFill>
                    <a:srgbClr val="000000"/>
                  </a:solidFill>
                </a:rPr>
                <a:t>Neige  </a:t>
              </a:r>
              <a:endParaRPr lang="fr-FR" dirty="0">
                <a:solidFill>
                  <a:srgbClr val="1F1B1C"/>
                </a:solidFill>
              </a:endParaRPr>
            </a:p>
          </p:txBody>
        </p:sp>
        <p:sp>
          <p:nvSpPr>
            <p:cNvPr id="31" name="Flèche : bas 30">
              <a:extLst>
                <a:ext uri="{FF2B5EF4-FFF2-40B4-BE49-F238E27FC236}">
                  <a16:creationId xmlns:a16="http://schemas.microsoft.com/office/drawing/2014/main" id="{7234CC95-C4B0-A34A-B627-87B45FEE2A30}"/>
                </a:ext>
              </a:extLst>
            </p:cNvPr>
            <p:cNvSpPr/>
            <p:nvPr/>
          </p:nvSpPr>
          <p:spPr>
            <a:xfrm rot="16200000">
              <a:off x="10165797" y="2285547"/>
              <a:ext cx="229809" cy="359525"/>
            </a:xfrm>
            <a:prstGeom prst="downArrow">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47" name="Groupe 46">
            <a:extLst>
              <a:ext uri="{FF2B5EF4-FFF2-40B4-BE49-F238E27FC236}">
                <a16:creationId xmlns:a16="http://schemas.microsoft.com/office/drawing/2014/main" id="{AABB2D4B-ADD2-F9BC-295F-9A5CF397B344}"/>
              </a:ext>
            </a:extLst>
          </p:cNvPr>
          <p:cNvGrpSpPr/>
          <p:nvPr/>
        </p:nvGrpSpPr>
        <p:grpSpPr>
          <a:xfrm>
            <a:off x="3741683" y="4817747"/>
            <a:ext cx="4595543" cy="1424355"/>
            <a:chOff x="3741683" y="4817747"/>
            <a:chExt cx="4595543" cy="1424355"/>
          </a:xfrm>
        </p:grpSpPr>
        <p:cxnSp>
          <p:nvCxnSpPr>
            <p:cNvPr id="11" name="Connecteur droit 10">
              <a:extLst>
                <a:ext uri="{FF2B5EF4-FFF2-40B4-BE49-F238E27FC236}">
                  <a16:creationId xmlns:a16="http://schemas.microsoft.com/office/drawing/2014/main" id="{4258B51A-9406-F8D6-D1F5-8D98FDDF4E63}"/>
                </a:ext>
              </a:extLst>
            </p:cNvPr>
            <p:cNvCxnSpPr>
              <a:cxnSpLocks/>
              <a:endCxn id="33" idx="1"/>
            </p:cNvCxnSpPr>
            <p:nvPr/>
          </p:nvCxnSpPr>
          <p:spPr>
            <a:xfrm flipV="1">
              <a:off x="3741683" y="5233246"/>
              <a:ext cx="2740222" cy="1008856"/>
            </a:xfrm>
            <a:prstGeom prst="line">
              <a:avLst/>
            </a:prstGeom>
            <a:ln w="28575">
              <a:solidFill>
                <a:srgbClr val="FF0000"/>
              </a:solidFill>
              <a:prstDash val="sysDash"/>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3" name="ZoneTexte 32">
              <a:extLst>
                <a:ext uri="{FF2B5EF4-FFF2-40B4-BE49-F238E27FC236}">
                  <a16:creationId xmlns:a16="http://schemas.microsoft.com/office/drawing/2014/main" id="{B2DD21B7-5D09-103E-F770-D56982A27491}"/>
                </a:ext>
              </a:extLst>
            </p:cNvPr>
            <p:cNvSpPr txBox="1"/>
            <p:nvPr/>
          </p:nvSpPr>
          <p:spPr>
            <a:xfrm>
              <a:off x="6481905" y="4817747"/>
              <a:ext cx="1855321" cy="830997"/>
            </a:xfrm>
            <a:prstGeom prst="rect">
              <a:avLst/>
            </a:prstGeom>
            <a:solidFill>
              <a:srgbClr val="E97132"/>
            </a:solidFill>
            <a:ln>
              <a:solidFill>
                <a:srgbClr val="E97132"/>
              </a:solidFill>
            </a:ln>
          </p:spPr>
          <p:txBody>
            <a:bodyPr wrap="square">
              <a:spAutoFit/>
            </a:bodyPr>
            <a:lstStyle>
              <a:defPPr>
                <a:defRPr lang="fr-FR"/>
              </a:defPPr>
              <a:lvl1pPr algn="ctr">
                <a:defRPr sz="2400" b="1" i="0">
                  <a:solidFill>
                    <a:schemeClr val="bg1"/>
                  </a:solidFill>
                  <a:effectLst/>
                  <a:latin typeface="Calibri" panose="020F0502020204030204" pitchFamily="34" charset="0"/>
                  <a:cs typeface="Calibri" panose="020F0502020204030204" pitchFamily="34" charset="0"/>
                </a:defRPr>
              </a:lvl1pPr>
            </a:lstStyle>
            <a:p>
              <a:r>
                <a:rPr lang="fr-FR" dirty="0"/>
                <a:t>Haute température </a:t>
              </a:r>
            </a:p>
          </p:txBody>
        </p:sp>
      </p:grpSp>
      <p:grpSp>
        <p:nvGrpSpPr>
          <p:cNvPr id="35" name="Groupe 34">
            <a:extLst>
              <a:ext uri="{FF2B5EF4-FFF2-40B4-BE49-F238E27FC236}">
                <a16:creationId xmlns:a16="http://schemas.microsoft.com/office/drawing/2014/main" id="{0A1BE2A3-4D03-6FE8-EFB4-7AB43B6BD644}"/>
              </a:ext>
            </a:extLst>
          </p:cNvPr>
          <p:cNvGrpSpPr/>
          <p:nvPr/>
        </p:nvGrpSpPr>
        <p:grpSpPr>
          <a:xfrm>
            <a:off x="8325503" y="5017767"/>
            <a:ext cx="1539061" cy="461665"/>
            <a:chOff x="10252207" y="5072509"/>
            <a:chExt cx="1539061" cy="461665"/>
          </a:xfrm>
        </p:grpSpPr>
        <p:sp>
          <p:nvSpPr>
            <p:cNvPr id="36" name="ZoneTexte 35">
              <a:extLst>
                <a:ext uri="{FF2B5EF4-FFF2-40B4-BE49-F238E27FC236}">
                  <a16:creationId xmlns:a16="http://schemas.microsoft.com/office/drawing/2014/main" id="{0718102A-CD58-FE2F-9EA1-E7730A537A59}"/>
                </a:ext>
              </a:extLst>
            </p:cNvPr>
            <p:cNvSpPr txBox="1"/>
            <p:nvPr/>
          </p:nvSpPr>
          <p:spPr>
            <a:xfrm>
              <a:off x="10648182" y="5072509"/>
              <a:ext cx="1143086" cy="461665"/>
            </a:xfrm>
            <a:prstGeom prst="rect">
              <a:avLst/>
            </a:prstGeom>
            <a:noFill/>
            <a:ln>
              <a:solidFill>
                <a:srgbClr val="E97132"/>
              </a:solidFill>
            </a:ln>
          </p:spPr>
          <p:txBody>
            <a:bodyPr wrap="square">
              <a:spAutoFit/>
            </a:bodyPr>
            <a:lstStyle>
              <a:defPPr>
                <a:defRPr lang="fr-FR"/>
              </a:defPPr>
              <a:lvl1pPr algn="ctr">
                <a:defRPr sz="2400" b="1" i="0">
                  <a:solidFill>
                    <a:schemeClr val="bg1"/>
                  </a:solidFill>
                  <a:effectLst/>
                  <a:latin typeface="Calibri" panose="020F0502020204030204" pitchFamily="34" charset="0"/>
                  <a:cs typeface="Calibri" panose="020F0502020204030204" pitchFamily="34" charset="0"/>
                </a:defRPr>
              </a:lvl1pPr>
            </a:lstStyle>
            <a:p>
              <a:r>
                <a:rPr lang="fr-FR" dirty="0">
                  <a:solidFill>
                    <a:srgbClr val="000000"/>
                  </a:solidFill>
                </a:rPr>
                <a:t>Pluie </a:t>
              </a:r>
              <a:endParaRPr lang="fr-FR" dirty="0">
                <a:solidFill>
                  <a:srgbClr val="1F1B1C"/>
                </a:solidFill>
              </a:endParaRPr>
            </a:p>
          </p:txBody>
        </p:sp>
        <p:sp>
          <p:nvSpPr>
            <p:cNvPr id="37" name="Flèche : bas 36">
              <a:extLst>
                <a:ext uri="{FF2B5EF4-FFF2-40B4-BE49-F238E27FC236}">
                  <a16:creationId xmlns:a16="http://schemas.microsoft.com/office/drawing/2014/main" id="{C5EF8EB2-DBD1-71C5-AB7D-BAF61878F539}"/>
                </a:ext>
              </a:extLst>
            </p:cNvPr>
            <p:cNvSpPr/>
            <p:nvPr/>
          </p:nvSpPr>
          <p:spPr>
            <a:xfrm rot="16200000">
              <a:off x="10317065" y="5110517"/>
              <a:ext cx="229809" cy="359525"/>
            </a:xfrm>
            <a:prstGeom prst="downArrow">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8" name="Image 37" descr="Images de Thermometre png – Téléchargement gratuit sur Freepik">
            <a:extLst>
              <a:ext uri="{FF2B5EF4-FFF2-40B4-BE49-F238E27FC236}">
                <a16:creationId xmlns:a16="http://schemas.microsoft.com/office/drawing/2014/main" id="{2D33D889-6BFB-B9A3-0042-76B33204BB26}"/>
              </a:ext>
            </a:extLst>
          </p:cNvPr>
          <p:cNvPicPr>
            <a:picLocks noChangeAspect="1"/>
          </p:cNvPicPr>
          <p:nvPr/>
        </p:nvPicPr>
        <p:blipFill>
          <a:blip r:embed="rId4">
            <a:clrChange>
              <a:clrFrom>
                <a:srgbClr val="FFFFFF"/>
              </a:clrFrom>
              <a:clrTo>
                <a:srgbClr val="FFFFFF">
                  <a:alpha val="0"/>
                </a:srgbClr>
              </a:clrTo>
            </a:clrChange>
          </a:blip>
          <a:srcRect r="50000"/>
          <a:stretch>
            <a:fillRect/>
          </a:stretch>
        </p:blipFill>
        <p:spPr>
          <a:xfrm>
            <a:off x="7790991" y="4319685"/>
            <a:ext cx="498062" cy="996124"/>
          </a:xfrm>
          <a:prstGeom prst="rect">
            <a:avLst/>
          </a:prstGeom>
        </p:spPr>
      </p:pic>
      <p:pic>
        <p:nvPicPr>
          <p:cNvPr id="39" name="Image 38" descr="Images de Thermometre png – Téléchargement gratuit sur Freepik">
            <a:extLst>
              <a:ext uri="{FF2B5EF4-FFF2-40B4-BE49-F238E27FC236}">
                <a16:creationId xmlns:a16="http://schemas.microsoft.com/office/drawing/2014/main" id="{4C0BB123-0560-D038-86B1-CBFDCC620CCF}"/>
              </a:ext>
            </a:extLst>
          </p:cNvPr>
          <p:cNvPicPr>
            <a:picLocks noChangeAspect="1"/>
          </p:cNvPicPr>
          <p:nvPr/>
        </p:nvPicPr>
        <p:blipFill>
          <a:blip r:embed="rId4">
            <a:clrChange>
              <a:clrFrom>
                <a:srgbClr val="FFFFFF"/>
              </a:clrFrom>
              <a:clrTo>
                <a:srgbClr val="FFFFFF">
                  <a:alpha val="0"/>
                </a:srgbClr>
              </a:clrTo>
            </a:clrChange>
          </a:blip>
          <a:srcRect l="50000" r="5023"/>
          <a:stretch>
            <a:fillRect/>
          </a:stretch>
        </p:blipFill>
        <p:spPr>
          <a:xfrm>
            <a:off x="7921979" y="2290968"/>
            <a:ext cx="448026" cy="996124"/>
          </a:xfrm>
          <a:prstGeom prst="rect">
            <a:avLst/>
          </a:prstGeom>
        </p:spPr>
      </p:pic>
      <p:pic>
        <p:nvPicPr>
          <p:cNvPr id="40" name="Image 39">
            <a:extLst>
              <a:ext uri="{FF2B5EF4-FFF2-40B4-BE49-F238E27FC236}">
                <a16:creationId xmlns:a16="http://schemas.microsoft.com/office/drawing/2014/main" id="{0EFF6C3D-D459-E1A4-F918-1FD4E6B5E8C3}"/>
              </a:ext>
            </a:extLst>
          </p:cNvPr>
          <p:cNvPicPr>
            <a:picLocks noChangeAspect="1"/>
          </p:cNvPicPr>
          <p:nvPr/>
        </p:nvPicPr>
        <p:blipFill>
          <a:blip r:embed="rId5">
            <a:extLst>
              <a:ext uri="{28A0092B-C50C-407E-A947-70E740481C1C}">
                <a14:useLocalDpi xmlns:a14="http://schemas.microsoft.com/office/drawing/2010/main" val="0"/>
              </a:ext>
            </a:extLst>
          </a:blip>
          <a:srcRect t="53127"/>
          <a:stretch>
            <a:fillRect/>
          </a:stretch>
        </p:blipFill>
        <p:spPr>
          <a:xfrm>
            <a:off x="8756087" y="6114464"/>
            <a:ext cx="1042003" cy="488417"/>
          </a:xfrm>
          <a:prstGeom prst="rect">
            <a:avLst/>
          </a:prstGeom>
        </p:spPr>
      </p:pic>
      <p:pic>
        <p:nvPicPr>
          <p:cNvPr id="41" name="Image 40" descr="🌨 nuage avec neige Télécharger les images d'emojis: Grande image en HD,  image d'animation et graphiques vectoriels | Emojiall">
            <a:extLst>
              <a:ext uri="{FF2B5EF4-FFF2-40B4-BE49-F238E27FC236}">
                <a16:creationId xmlns:a16="http://schemas.microsoft.com/office/drawing/2014/main" id="{3989ED31-263C-0CFE-36DA-256EA3257791}"/>
              </a:ext>
            </a:extLst>
          </p:cNvPr>
          <p:cNvPicPr>
            <a:picLocks noChangeAspect="1"/>
          </p:cNvPicPr>
          <p:nvPr/>
        </p:nvPicPr>
        <p:blipFill>
          <a:blip r:embed="rId6"/>
          <a:srcRect t="64024"/>
          <a:stretch>
            <a:fillRect/>
          </a:stretch>
        </p:blipFill>
        <p:spPr>
          <a:xfrm>
            <a:off x="8768537" y="4038605"/>
            <a:ext cx="1227924" cy="441753"/>
          </a:xfrm>
          <a:prstGeom prst="rect">
            <a:avLst/>
          </a:prstGeom>
        </p:spPr>
      </p:pic>
      <p:pic>
        <p:nvPicPr>
          <p:cNvPr id="42" name="Image 41">
            <a:extLst>
              <a:ext uri="{FF2B5EF4-FFF2-40B4-BE49-F238E27FC236}">
                <a16:creationId xmlns:a16="http://schemas.microsoft.com/office/drawing/2014/main" id="{225A49AE-F472-0B2B-B7CC-90DCB78A192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873047" y="5568990"/>
            <a:ext cx="849275" cy="522788"/>
          </a:xfrm>
          <a:prstGeom prst="rect">
            <a:avLst/>
          </a:prstGeom>
        </p:spPr>
      </p:pic>
      <p:pic>
        <p:nvPicPr>
          <p:cNvPr id="43" name="Image 42">
            <a:extLst>
              <a:ext uri="{FF2B5EF4-FFF2-40B4-BE49-F238E27FC236}">
                <a16:creationId xmlns:a16="http://schemas.microsoft.com/office/drawing/2014/main" id="{B3758EDE-1FDB-4F2E-3930-6639A3D0A08C}"/>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869224" y="3576571"/>
            <a:ext cx="1042003" cy="641425"/>
          </a:xfrm>
          <a:prstGeom prst="rect">
            <a:avLst/>
          </a:prstGeom>
        </p:spPr>
      </p:pic>
      <p:grpSp>
        <p:nvGrpSpPr>
          <p:cNvPr id="48" name="Groupe 47">
            <a:extLst>
              <a:ext uri="{FF2B5EF4-FFF2-40B4-BE49-F238E27FC236}">
                <a16:creationId xmlns:a16="http://schemas.microsoft.com/office/drawing/2014/main" id="{F4F9FD5E-5F3C-6F0E-DC15-A43C8D4E8A37}"/>
              </a:ext>
            </a:extLst>
          </p:cNvPr>
          <p:cNvGrpSpPr/>
          <p:nvPr/>
        </p:nvGrpSpPr>
        <p:grpSpPr>
          <a:xfrm>
            <a:off x="4070281" y="1012066"/>
            <a:ext cx="4698256" cy="540000"/>
            <a:chOff x="2487236" y="1054559"/>
            <a:chExt cx="4777742" cy="540000"/>
          </a:xfrm>
          <a:effectLst>
            <a:outerShdw blurRad="1181100" algn="ctr" rotWithShape="0">
              <a:srgbClr val="000000">
                <a:alpha val="0"/>
              </a:srgbClr>
            </a:outerShdw>
          </a:effectLst>
        </p:grpSpPr>
        <p:sp>
          <p:nvSpPr>
            <p:cNvPr id="49" name="ZoneTexte 48">
              <a:extLst>
                <a:ext uri="{FF2B5EF4-FFF2-40B4-BE49-F238E27FC236}">
                  <a16:creationId xmlns:a16="http://schemas.microsoft.com/office/drawing/2014/main" id="{9956DBCE-4D9B-2243-9E2A-FAC1E44E1BAB}"/>
                </a:ext>
              </a:extLst>
            </p:cNvPr>
            <p:cNvSpPr txBox="1"/>
            <p:nvPr/>
          </p:nvSpPr>
          <p:spPr>
            <a:xfrm>
              <a:off x="2683443" y="1062949"/>
              <a:ext cx="4581535"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L’altitude </a:t>
              </a:r>
            </a:p>
          </p:txBody>
        </p:sp>
        <p:sp>
          <p:nvSpPr>
            <p:cNvPr id="50" name="Ellipse 49">
              <a:extLst>
                <a:ext uri="{FF2B5EF4-FFF2-40B4-BE49-F238E27FC236}">
                  <a16:creationId xmlns:a16="http://schemas.microsoft.com/office/drawing/2014/main" id="{3315FAA2-201D-5DC0-B91D-BC0F4820C3C3}"/>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3</a:t>
              </a:r>
            </a:p>
          </p:txBody>
        </p:sp>
      </p:grpSp>
    </p:spTree>
    <p:extLst>
      <p:ext uri="{BB962C8B-B14F-4D97-AF65-F5344CB8AC3E}">
        <p14:creationId xmlns:p14="http://schemas.microsoft.com/office/powerpoint/2010/main" val="25307123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500"/>
                                        <p:tgtEl>
                                          <p:spTgt spid="4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500"/>
                            </p:stCondLst>
                            <p:childTnLst>
                              <p:par>
                                <p:cTn id="23" presetID="47" presetClass="entr" presetSubtype="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1000"/>
                                        <p:tgtEl>
                                          <p:spTgt spid="43"/>
                                        </p:tgtEl>
                                      </p:cBhvr>
                                    </p:animEffect>
                                    <p:anim calcmode="lin" valueType="num">
                                      <p:cBhvr>
                                        <p:cTn id="26" dur="1000" fill="hold"/>
                                        <p:tgtEl>
                                          <p:spTgt spid="43"/>
                                        </p:tgtEl>
                                        <p:attrNameLst>
                                          <p:attrName>ppt_x</p:attrName>
                                        </p:attrNameLst>
                                      </p:cBhvr>
                                      <p:tavLst>
                                        <p:tav tm="0">
                                          <p:val>
                                            <p:strVal val="#ppt_x"/>
                                          </p:val>
                                        </p:tav>
                                        <p:tav tm="100000">
                                          <p:val>
                                            <p:strVal val="#ppt_x"/>
                                          </p:val>
                                        </p:tav>
                                      </p:tavLst>
                                    </p:anim>
                                    <p:anim calcmode="lin" valueType="num">
                                      <p:cBhvr>
                                        <p:cTn id="27" dur="1000" fill="hold"/>
                                        <p:tgtEl>
                                          <p:spTgt spid="43"/>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left)">
                                      <p:cBhvr>
                                        <p:cTn id="36" dur="500"/>
                                        <p:tgtEl>
                                          <p:spTgt spid="47"/>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500"/>
                            </p:stCondLst>
                            <p:childTnLst>
                              <p:par>
                                <p:cTn id="47" presetID="47" presetClass="entr" presetSubtype="0"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childTnLst>
                          </p:cTn>
                        </p:par>
                        <p:par>
                          <p:cTn id="52" fill="hold">
                            <p:stCondLst>
                              <p:cond delay="1500"/>
                            </p:stCondLst>
                            <p:childTnLst>
                              <p:par>
                                <p:cTn id="53" presetID="10" presetClass="entr" presetSubtype="0"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733AC-761E-5916-207E-3CAFD756C45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F56997-BCF4-24FC-3985-084CF64D07A0}"/>
              </a:ext>
            </a:extLst>
          </p:cNvPr>
          <p:cNvSpPr>
            <a:spLocks noGrp="1"/>
          </p:cNvSpPr>
          <p:nvPr>
            <p:ph type="title"/>
          </p:nvPr>
        </p:nvSpPr>
        <p:spPr/>
        <p:txBody>
          <a:bodyPr/>
          <a:lstStyle/>
          <a:p>
            <a:r>
              <a:rPr lang="fr-FR" dirty="0">
                <a:solidFill>
                  <a:schemeClr val="tx1">
                    <a:lumMod val="50000"/>
                    <a:lumOff val="50000"/>
                  </a:schemeClr>
                </a:solidFill>
              </a:rPr>
              <a:t>Récapitulons.</a:t>
            </a:r>
            <a:endParaRPr lang="fr-FR" dirty="0"/>
          </a:p>
        </p:txBody>
      </p:sp>
      <p:sp>
        <p:nvSpPr>
          <p:cNvPr id="4" name="Espace réservé du contenu 3">
            <a:extLst>
              <a:ext uri="{FF2B5EF4-FFF2-40B4-BE49-F238E27FC236}">
                <a16:creationId xmlns:a16="http://schemas.microsoft.com/office/drawing/2014/main" id="{205A9593-C846-C67B-8466-980E83B13654}"/>
              </a:ext>
            </a:extLst>
          </p:cNvPr>
          <p:cNvSpPr>
            <a:spLocks noGrp="1"/>
          </p:cNvSpPr>
          <p:nvPr>
            <p:ph sz="quarter" idx="11"/>
          </p:nvPr>
        </p:nvSpPr>
        <p:spPr/>
        <p:txBody>
          <a:bodyPr/>
          <a:lstStyle/>
          <a:p>
            <a:endParaRPr lang="fr-FR" dirty="0"/>
          </a:p>
        </p:txBody>
      </p:sp>
      <p:grpSp>
        <p:nvGrpSpPr>
          <p:cNvPr id="5" name="Groupe 4">
            <a:extLst>
              <a:ext uri="{FF2B5EF4-FFF2-40B4-BE49-F238E27FC236}">
                <a16:creationId xmlns:a16="http://schemas.microsoft.com/office/drawing/2014/main" id="{B1B02261-15CF-4465-FDD4-7DDEBBFA561B}"/>
              </a:ext>
            </a:extLst>
          </p:cNvPr>
          <p:cNvGrpSpPr/>
          <p:nvPr/>
        </p:nvGrpSpPr>
        <p:grpSpPr>
          <a:xfrm>
            <a:off x="402155" y="4848171"/>
            <a:ext cx="4698256" cy="540000"/>
            <a:chOff x="2487236" y="1054559"/>
            <a:chExt cx="4777742" cy="540000"/>
          </a:xfrm>
          <a:effectLst>
            <a:outerShdw blurRad="1181100" algn="ctr" rotWithShape="0">
              <a:srgbClr val="000000">
                <a:alpha val="0"/>
              </a:srgbClr>
            </a:outerShdw>
          </a:effectLst>
        </p:grpSpPr>
        <p:sp>
          <p:nvSpPr>
            <p:cNvPr id="6" name="ZoneTexte 5">
              <a:extLst>
                <a:ext uri="{FF2B5EF4-FFF2-40B4-BE49-F238E27FC236}">
                  <a16:creationId xmlns:a16="http://schemas.microsoft.com/office/drawing/2014/main" id="{CBB05C63-E3CA-42EA-7CB7-E6CD4E252589}"/>
                </a:ext>
              </a:extLst>
            </p:cNvPr>
            <p:cNvSpPr txBox="1"/>
            <p:nvPr/>
          </p:nvSpPr>
          <p:spPr>
            <a:xfrm>
              <a:off x="2683443" y="1062949"/>
              <a:ext cx="4581535"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L’altitude </a:t>
              </a:r>
            </a:p>
          </p:txBody>
        </p:sp>
        <p:sp>
          <p:nvSpPr>
            <p:cNvPr id="7" name="Ellipse 6">
              <a:extLst>
                <a:ext uri="{FF2B5EF4-FFF2-40B4-BE49-F238E27FC236}">
                  <a16:creationId xmlns:a16="http://schemas.microsoft.com/office/drawing/2014/main" id="{27B516CD-5E50-7D61-2BF7-2C49E755A179}"/>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3</a:t>
              </a:r>
            </a:p>
          </p:txBody>
        </p:sp>
      </p:grpSp>
      <p:grpSp>
        <p:nvGrpSpPr>
          <p:cNvPr id="8" name="Groupe 7">
            <a:extLst>
              <a:ext uri="{FF2B5EF4-FFF2-40B4-BE49-F238E27FC236}">
                <a16:creationId xmlns:a16="http://schemas.microsoft.com/office/drawing/2014/main" id="{CC93C81D-D535-2481-CA24-C303EB8C9B3B}"/>
              </a:ext>
            </a:extLst>
          </p:cNvPr>
          <p:cNvGrpSpPr/>
          <p:nvPr/>
        </p:nvGrpSpPr>
        <p:grpSpPr>
          <a:xfrm>
            <a:off x="402155" y="3965778"/>
            <a:ext cx="4698256" cy="540000"/>
            <a:chOff x="2487236" y="1054559"/>
            <a:chExt cx="4777742" cy="540000"/>
          </a:xfrm>
          <a:effectLst>
            <a:outerShdw blurRad="1181100" algn="ctr" rotWithShape="0">
              <a:srgbClr val="000000">
                <a:alpha val="0"/>
              </a:srgbClr>
            </a:outerShdw>
          </a:effectLst>
        </p:grpSpPr>
        <p:sp>
          <p:nvSpPr>
            <p:cNvPr id="13" name="ZoneTexte 12">
              <a:extLst>
                <a:ext uri="{FF2B5EF4-FFF2-40B4-BE49-F238E27FC236}">
                  <a16:creationId xmlns:a16="http://schemas.microsoft.com/office/drawing/2014/main" id="{E03770E7-B226-8EFE-2CB4-4D2CFDED9D1A}"/>
                </a:ext>
              </a:extLst>
            </p:cNvPr>
            <p:cNvSpPr txBox="1"/>
            <p:nvPr/>
          </p:nvSpPr>
          <p:spPr>
            <a:xfrm>
              <a:off x="2683443" y="1062949"/>
              <a:ext cx="4581535"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L’éloignement de la mer</a:t>
              </a:r>
            </a:p>
          </p:txBody>
        </p:sp>
        <p:sp>
          <p:nvSpPr>
            <p:cNvPr id="14" name="Ellipse 13">
              <a:extLst>
                <a:ext uri="{FF2B5EF4-FFF2-40B4-BE49-F238E27FC236}">
                  <a16:creationId xmlns:a16="http://schemas.microsoft.com/office/drawing/2014/main" id="{4B37DD86-5D7F-4CD1-AADC-C6981D1D495A}"/>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2</a:t>
              </a:r>
            </a:p>
          </p:txBody>
        </p:sp>
      </p:grpSp>
      <p:grpSp>
        <p:nvGrpSpPr>
          <p:cNvPr id="25" name="Groupe 24">
            <a:extLst>
              <a:ext uri="{FF2B5EF4-FFF2-40B4-BE49-F238E27FC236}">
                <a16:creationId xmlns:a16="http://schemas.microsoft.com/office/drawing/2014/main" id="{0138F218-35F3-182E-B58F-07DFBB0CEECD}"/>
              </a:ext>
            </a:extLst>
          </p:cNvPr>
          <p:cNvGrpSpPr/>
          <p:nvPr/>
        </p:nvGrpSpPr>
        <p:grpSpPr>
          <a:xfrm>
            <a:off x="402155" y="3066605"/>
            <a:ext cx="4698256" cy="540000"/>
            <a:chOff x="2487236" y="1054559"/>
            <a:chExt cx="4698256" cy="540000"/>
          </a:xfrm>
          <a:effectLst>
            <a:outerShdw blurRad="1181100" algn="ctr" rotWithShape="0">
              <a:srgbClr val="000000">
                <a:alpha val="0"/>
              </a:srgbClr>
            </a:outerShdw>
          </a:effectLst>
        </p:grpSpPr>
        <p:sp>
          <p:nvSpPr>
            <p:cNvPr id="26" name="ZoneTexte 25">
              <a:extLst>
                <a:ext uri="{FF2B5EF4-FFF2-40B4-BE49-F238E27FC236}">
                  <a16:creationId xmlns:a16="http://schemas.microsoft.com/office/drawing/2014/main" id="{041D7FCB-7C26-AEFA-E3E2-DBD49124D4AC}"/>
                </a:ext>
              </a:extLst>
            </p:cNvPr>
            <p:cNvSpPr txBox="1"/>
            <p:nvPr/>
          </p:nvSpPr>
          <p:spPr>
            <a:xfrm>
              <a:off x="2683444" y="1062949"/>
              <a:ext cx="4502048"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La latitude </a:t>
              </a:r>
            </a:p>
          </p:txBody>
        </p:sp>
        <p:sp>
          <p:nvSpPr>
            <p:cNvPr id="27" name="Ellipse 26">
              <a:extLst>
                <a:ext uri="{FF2B5EF4-FFF2-40B4-BE49-F238E27FC236}">
                  <a16:creationId xmlns:a16="http://schemas.microsoft.com/office/drawing/2014/main" id="{59B14E23-631F-C7A2-C482-EED4A0CF75D1}"/>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1</a:t>
              </a:r>
            </a:p>
          </p:txBody>
        </p:sp>
      </p:grpSp>
      <p:grpSp>
        <p:nvGrpSpPr>
          <p:cNvPr id="36" name="Groupe 35">
            <a:extLst>
              <a:ext uri="{FF2B5EF4-FFF2-40B4-BE49-F238E27FC236}">
                <a16:creationId xmlns:a16="http://schemas.microsoft.com/office/drawing/2014/main" id="{529FA587-9014-8CE6-887B-A26B2075882C}"/>
              </a:ext>
            </a:extLst>
          </p:cNvPr>
          <p:cNvGrpSpPr/>
          <p:nvPr/>
        </p:nvGrpSpPr>
        <p:grpSpPr>
          <a:xfrm>
            <a:off x="5100411" y="2967790"/>
            <a:ext cx="1075800" cy="2695575"/>
            <a:chOff x="5100411" y="2967790"/>
            <a:chExt cx="1075800" cy="2695575"/>
          </a:xfrm>
        </p:grpSpPr>
        <p:sp>
          <p:nvSpPr>
            <p:cNvPr id="28" name="Accolade fermante 27">
              <a:extLst>
                <a:ext uri="{FF2B5EF4-FFF2-40B4-BE49-F238E27FC236}">
                  <a16:creationId xmlns:a16="http://schemas.microsoft.com/office/drawing/2014/main" id="{F7F79A62-239F-9E61-B288-B0DF0224EFEB}"/>
                </a:ext>
              </a:extLst>
            </p:cNvPr>
            <p:cNvSpPr/>
            <p:nvPr/>
          </p:nvSpPr>
          <p:spPr>
            <a:xfrm>
              <a:off x="5100411" y="2967790"/>
              <a:ext cx="437148" cy="2695575"/>
            </a:xfrm>
            <a:prstGeom prst="rightBrace">
              <a:avLst>
                <a:gd name="adj1" fmla="val 47283"/>
                <a:gd name="adj2" fmla="val 50000"/>
              </a:avLst>
            </a:prstGeom>
            <a:ln w="19050"/>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9" name="Flèche : droite 28">
              <a:extLst>
                <a:ext uri="{FF2B5EF4-FFF2-40B4-BE49-F238E27FC236}">
                  <a16:creationId xmlns:a16="http://schemas.microsoft.com/office/drawing/2014/main" id="{45CA8929-E730-86ED-61F0-1E4C4C64EFD6}"/>
                </a:ext>
              </a:extLst>
            </p:cNvPr>
            <p:cNvSpPr/>
            <p:nvPr/>
          </p:nvSpPr>
          <p:spPr>
            <a:xfrm>
              <a:off x="5537559" y="4079470"/>
              <a:ext cx="638652" cy="472214"/>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a:extLst>
              <a:ext uri="{FF2B5EF4-FFF2-40B4-BE49-F238E27FC236}">
                <a16:creationId xmlns:a16="http://schemas.microsoft.com/office/drawing/2014/main" id="{7C4E07CF-B570-9C80-9200-5986343BCCE8}"/>
              </a:ext>
            </a:extLst>
          </p:cNvPr>
          <p:cNvSpPr txBox="1"/>
          <p:nvPr/>
        </p:nvSpPr>
        <p:spPr>
          <a:xfrm>
            <a:off x="6506123" y="3136550"/>
            <a:ext cx="4582073" cy="461665"/>
          </a:xfrm>
          <a:prstGeom prst="rect">
            <a:avLst/>
          </a:prstGeom>
          <a:noFill/>
        </p:spPr>
        <p:txBody>
          <a:bodyPr wrap="square">
            <a:spAutoFit/>
          </a:bodyPr>
          <a:lstStyle/>
          <a:p>
            <a:pPr algn="ctr"/>
            <a:r>
              <a:rPr lang="fr-FR" sz="2400" b="1" i="1" dirty="0">
                <a:latin typeface="Calibri-BoldItalic"/>
                <a:sym typeface="Wingdings" panose="05000000000000000000" pitchFamily="2" charset="2"/>
              </a:rPr>
              <a:t>Variation du climat</a:t>
            </a:r>
            <a:endParaRPr lang="fr-FR" sz="2400" dirty="0">
              <a:solidFill>
                <a:srgbClr val="FF0000"/>
              </a:solidFill>
            </a:endParaRPr>
          </a:p>
        </p:txBody>
      </p:sp>
      <p:sp>
        <p:nvSpPr>
          <p:cNvPr id="31" name="ZoneTexte 30">
            <a:extLst>
              <a:ext uri="{FF2B5EF4-FFF2-40B4-BE49-F238E27FC236}">
                <a16:creationId xmlns:a16="http://schemas.microsoft.com/office/drawing/2014/main" id="{E191C267-CDAC-5EC5-1878-41C5C23B2DD3}"/>
              </a:ext>
            </a:extLst>
          </p:cNvPr>
          <p:cNvSpPr txBox="1"/>
          <p:nvPr/>
        </p:nvSpPr>
        <p:spPr>
          <a:xfrm>
            <a:off x="518338" y="2046382"/>
            <a:ext cx="4582073" cy="461665"/>
          </a:xfrm>
          <a:prstGeom prst="rect">
            <a:avLst/>
          </a:prstGeom>
          <a:noFill/>
        </p:spPr>
        <p:txBody>
          <a:bodyPr wrap="square">
            <a:spAutoFit/>
          </a:bodyPr>
          <a:lstStyle/>
          <a:p>
            <a:pPr algn="ctr"/>
            <a:r>
              <a:rPr lang="fr-FR" sz="2400" b="1" i="1" dirty="0">
                <a:latin typeface="Calibri-BoldItalic"/>
                <a:sym typeface="Wingdings" panose="05000000000000000000" pitchFamily="2" charset="2"/>
              </a:rPr>
              <a:t>Facteurs géographiques</a:t>
            </a:r>
            <a:endParaRPr lang="fr-FR" sz="2400" dirty="0">
              <a:solidFill>
                <a:srgbClr val="FF0000"/>
              </a:solidFill>
            </a:endParaRPr>
          </a:p>
        </p:txBody>
      </p:sp>
      <p:grpSp>
        <p:nvGrpSpPr>
          <p:cNvPr id="37" name="Groupe 36">
            <a:extLst>
              <a:ext uri="{FF2B5EF4-FFF2-40B4-BE49-F238E27FC236}">
                <a16:creationId xmlns:a16="http://schemas.microsoft.com/office/drawing/2014/main" id="{2E346D41-FA6B-A1CB-D79A-F51C8BAFEAF9}"/>
              </a:ext>
            </a:extLst>
          </p:cNvPr>
          <p:cNvGrpSpPr/>
          <p:nvPr/>
        </p:nvGrpSpPr>
        <p:grpSpPr>
          <a:xfrm>
            <a:off x="6176212" y="3724065"/>
            <a:ext cx="2620948" cy="1655716"/>
            <a:chOff x="6176212" y="3724065"/>
            <a:chExt cx="2620948" cy="1655716"/>
          </a:xfrm>
        </p:grpSpPr>
        <p:sp>
          <p:nvSpPr>
            <p:cNvPr id="32" name="ZoneTexte 31">
              <a:extLst>
                <a:ext uri="{FF2B5EF4-FFF2-40B4-BE49-F238E27FC236}">
                  <a16:creationId xmlns:a16="http://schemas.microsoft.com/office/drawing/2014/main" id="{3988121B-8197-190B-F12C-3E0FCC39F131}"/>
                </a:ext>
              </a:extLst>
            </p:cNvPr>
            <p:cNvSpPr txBox="1"/>
            <p:nvPr/>
          </p:nvSpPr>
          <p:spPr>
            <a:xfrm>
              <a:off x="6176212" y="3724065"/>
              <a:ext cx="2620948" cy="523220"/>
            </a:xfrm>
            <a:prstGeom prst="rect">
              <a:avLst/>
            </a:prstGeom>
            <a:noFill/>
          </p:spPr>
          <p:txBody>
            <a:bodyPr wrap="square">
              <a:spAutoFit/>
            </a:bodyPr>
            <a:lstStyle/>
            <a:p>
              <a:pPr algn="ctr"/>
              <a:r>
                <a:rPr lang="fr-FR" sz="2800" b="1" i="1" dirty="0">
                  <a:solidFill>
                    <a:srgbClr val="FF0000"/>
                  </a:solidFill>
                  <a:latin typeface="Calibri-BoldItalic"/>
                  <a:sym typeface="Wingdings" panose="05000000000000000000" pitchFamily="2" charset="2"/>
                </a:rPr>
                <a:t>Température </a:t>
              </a:r>
            </a:p>
          </p:txBody>
        </p:sp>
        <p:pic>
          <p:nvPicPr>
            <p:cNvPr id="33" name="Image 32" descr="Images de Thermometre png – Téléchargement gratuit sur Freepik">
              <a:extLst>
                <a:ext uri="{FF2B5EF4-FFF2-40B4-BE49-F238E27FC236}">
                  <a16:creationId xmlns:a16="http://schemas.microsoft.com/office/drawing/2014/main" id="{C612F019-CD97-00CF-AFE9-1B34A1C60D0F}"/>
                </a:ext>
              </a:extLst>
            </p:cNvPr>
            <p:cNvPicPr>
              <a:picLocks noChangeAspect="1"/>
            </p:cNvPicPr>
            <p:nvPr/>
          </p:nvPicPr>
          <p:blipFill>
            <a:blip r:embed="rId2">
              <a:clrChange>
                <a:clrFrom>
                  <a:srgbClr val="FFFFFF"/>
                </a:clrFrom>
                <a:clrTo>
                  <a:srgbClr val="FFFFFF">
                    <a:alpha val="0"/>
                  </a:srgbClr>
                </a:clrTo>
              </a:clrChange>
            </a:blip>
            <a:srcRect l="1" r="1472"/>
            <a:stretch>
              <a:fillRect/>
            </a:stretch>
          </p:blipFill>
          <p:spPr>
            <a:xfrm>
              <a:off x="6995960" y="4383657"/>
              <a:ext cx="981452" cy="996124"/>
            </a:xfrm>
            <a:prstGeom prst="rect">
              <a:avLst/>
            </a:prstGeom>
          </p:spPr>
        </p:pic>
      </p:grpSp>
      <p:grpSp>
        <p:nvGrpSpPr>
          <p:cNvPr id="38" name="Groupe 37">
            <a:extLst>
              <a:ext uri="{FF2B5EF4-FFF2-40B4-BE49-F238E27FC236}">
                <a16:creationId xmlns:a16="http://schemas.microsoft.com/office/drawing/2014/main" id="{DAA3A83F-B330-0C6F-541F-79E22A42737E}"/>
              </a:ext>
            </a:extLst>
          </p:cNvPr>
          <p:cNvGrpSpPr/>
          <p:nvPr/>
        </p:nvGrpSpPr>
        <p:grpSpPr>
          <a:xfrm>
            <a:off x="9078341" y="3724065"/>
            <a:ext cx="2620949" cy="1707094"/>
            <a:chOff x="9078341" y="3724065"/>
            <a:chExt cx="2620949" cy="1707094"/>
          </a:xfrm>
        </p:grpSpPr>
        <p:sp>
          <p:nvSpPr>
            <p:cNvPr id="34" name="ZoneTexte 33">
              <a:extLst>
                <a:ext uri="{FF2B5EF4-FFF2-40B4-BE49-F238E27FC236}">
                  <a16:creationId xmlns:a16="http://schemas.microsoft.com/office/drawing/2014/main" id="{F927BD43-5B17-CF1C-447E-25E1305F53C0}"/>
                </a:ext>
              </a:extLst>
            </p:cNvPr>
            <p:cNvSpPr txBox="1"/>
            <p:nvPr/>
          </p:nvSpPr>
          <p:spPr>
            <a:xfrm>
              <a:off x="9078341" y="3724065"/>
              <a:ext cx="2620949" cy="523220"/>
            </a:xfrm>
            <a:prstGeom prst="rect">
              <a:avLst/>
            </a:prstGeom>
            <a:noFill/>
          </p:spPr>
          <p:txBody>
            <a:bodyPr wrap="square">
              <a:spAutoFit/>
            </a:bodyPr>
            <a:lstStyle/>
            <a:p>
              <a:pPr algn="ctr"/>
              <a:r>
                <a:rPr lang="fr-FR" sz="2800" b="1" i="1" dirty="0">
                  <a:solidFill>
                    <a:srgbClr val="FF0000"/>
                  </a:solidFill>
                  <a:latin typeface="Calibri-BoldItalic"/>
                  <a:sym typeface="Wingdings" panose="05000000000000000000" pitchFamily="2" charset="2"/>
                </a:rPr>
                <a:t>Précipitations </a:t>
              </a:r>
            </a:p>
          </p:txBody>
        </p:sp>
        <p:pic>
          <p:nvPicPr>
            <p:cNvPr id="35" name="Image 34" descr="Nuage Et Pluie PNG pour téléchargement gratuit">
              <a:extLst>
                <a:ext uri="{FF2B5EF4-FFF2-40B4-BE49-F238E27FC236}">
                  <a16:creationId xmlns:a16="http://schemas.microsoft.com/office/drawing/2014/main" id="{7D3D4B57-C193-59FD-2137-36F7C7E80495}"/>
                </a:ext>
              </a:extLst>
            </p:cNvPr>
            <p:cNvPicPr>
              <a:picLocks noChangeAspect="1"/>
            </p:cNvPicPr>
            <p:nvPr/>
          </p:nvPicPr>
          <p:blipFill>
            <a:blip r:embed="rId3"/>
            <a:srcRect t="14208" b="14140"/>
            <a:stretch>
              <a:fillRect/>
            </a:stretch>
          </p:blipFill>
          <p:spPr>
            <a:xfrm>
              <a:off x="9575180" y="4265182"/>
              <a:ext cx="1627270" cy="1165977"/>
            </a:xfrm>
            <a:prstGeom prst="rect">
              <a:avLst/>
            </a:prstGeom>
          </p:spPr>
        </p:pic>
      </p:grpSp>
    </p:spTree>
    <p:extLst>
      <p:ext uri="{BB962C8B-B14F-4D97-AF65-F5344CB8AC3E}">
        <p14:creationId xmlns:p14="http://schemas.microsoft.com/office/powerpoint/2010/main" val="6871400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strVal val="#ppt_w*0.70"/>
                                          </p:val>
                                        </p:tav>
                                        <p:tav tm="100000">
                                          <p:val>
                                            <p:strVal val="#ppt_w"/>
                                          </p:val>
                                        </p:tav>
                                      </p:tavLst>
                                    </p:anim>
                                    <p:anim calcmode="lin" valueType="num">
                                      <p:cBhvr>
                                        <p:cTn id="8" dur="1000" fill="hold"/>
                                        <p:tgtEl>
                                          <p:spTgt spid="36"/>
                                        </p:tgtEl>
                                        <p:attrNameLst>
                                          <p:attrName>ppt_h</p:attrName>
                                        </p:attrNameLst>
                                      </p:cBhvr>
                                      <p:tavLst>
                                        <p:tav tm="0">
                                          <p:val>
                                            <p:strVal val="#ppt_h"/>
                                          </p:val>
                                        </p:tav>
                                        <p:tav tm="100000">
                                          <p:val>
                                            <p:strVal val="#ppt_h"/>
                                          </p:val>
                                        </p:tav>
                                      </p:tavLst>
                                    </p:anim>
                                    <p:animEffect transition="in" filter="fade">
                                      <p:cBhvr>
                                        <p:cTn id="9" dur="1000"/>
                                        <p:tgtEl>
                                          <p:spTgt spid="36"/>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par>
                                <p:cTn id="19" presetID="22" presetClass="entr" presetSubtype="1"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23115197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D4DC-4D24-49F9-47BD-729AD9D435FA}"/>
              </a:ext>
            </a:extLst>
          </p:cNvPr>
          <p:cNvSpPr>
            <a:spLocks noGrp="1"/>
          </p:cNvSpPr>
          <p:nvPr>
            <p:ph type="title"/>
          </p:nvPr>
        </p:nvSpPr>
        <p:spPr>
          <a:xfrm>
            <a:off x="877316" y="399365"/>
            <a:ext cx="10778296" cy="625980"/>
          </a:xfrm>
        </p:spPr>
        <p:txBody>
          <a:bodyPr/>
          <a:lstStyle/>
          <a:p>
            <a:r>
              <a:rPr lang="fr-FR" noProof="0" dirty="0">
                <a:solidFill>
                  <a:schemeClr val="tx1">
                    <a:lumMod val="50000"/>
                    <a:lumOff val="50000"/>
                  </a:schemeClr>
                </a:solidFill>
              </a:rPr>
              <a:t>Notre tâche consiste </a:t>
            </a:r>
            <a:r>
              <a:rPr lang="fr-FR" dirty="0">
                <a:solidFill>
                  <a:schemeClr val="tx1">
                    <a:lumMod val="50000"/>
                    <a:lumOff val="50000"/>
                  </a:schemeClr>
                </a:solidFill>
              </a:rPr>
              <a:t>à expliquer l’effet des facteurs géographiques sur les variations du climat</a:t>
            </a:r>
            <a:r>
              <a:rPr lang="fr-FR" noProof="0" dirty="0">
                <a:solidFill>
                  <a:schemeClr val="tx1">
                    <a:lumMod val="50000"/>
                    <a:lumOff val="50000"/>
                  </a:schemeClr>
                </a:solidFill>
              </a:rPr>
              <a:t>.</a:t>
            </a:r>
            <a:br>
              <a:rPr lang="fr-FR" noProof="0" dirty="0">
                <a:solidFill>
                  <a:schemeClr val="tx1">
                    <a:lumMod val="50000"/>
                    <a:lumOff val="50000"/>
                  </a:schemeClr>
                </a:solidFill>
              </a:rPr>
            </a:br>
            <a:br>
              <a:rPr lang="fr-FR"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BBBD8B40-CD58-1B43-CB76-A861CE5E35E7}"/>
              </a:ext>
            </a:extLst>
          </p:cNvPr>
          <p:cNvSpPr>
            <a:spLocks noGrp="1"/>
          </p:cNvSpPr>
          <p:nvPr>
            <p:ph sz="quarter" idx="11"/>
          </p:nvPr>
        </p:nvSpPr>
        <p:spPr>
          <a:xfrm>
            <a:off x="980290" y="689687"/>
            <a:ext cx="10277475" cy="268287"/>
          </a:xfrm>
        </p:spPr>
        <p:txBody>
          <a:bodyPr/>
          <a:lstStyle/>
          <a:p>
            <a:r>
              <a:rPr lang="fr-FR" sz="1200" noProof="0" dirty="0">
                <a:solidFill>
                  <a:schemeClr val="tx1">
                    <a:lumMod val="50000"/>
                    <a:lumOff val="50000"/>
                  </a:schemeClr>
                </a:solidFill>
              </a:rPr>
              <a:t>Indiquer les différents supports utilisés et les étapes à suivre pour réaliser cette tâche.</a:t>
            </a:r>
          </a:p>
        </p:txBody>
      </p:sp>
      <p:pic>
        <p:nvPicPr>
          <p:cNvPr id="9" name="Google Shape;289;p51">
            <a:extLst>
              <a:ext uri="{FF2B5EF4-FFF2-40B4-BE49-F238E27FC236}">
                <a16:creationId xmlns:a16="http://schemas.microsoft.com/office/drawing/2014/main" id="{0669E6B1-1B70-976E-CBEA-81DA3071FB56}"/>
              </a:ext>
            </a:extLst>
          </p:cNvPr>
          <p:cNvPicPr preferRelativeResize="0"/>
          <p:nvPr/>
        </p:nvPicPr>
        <p:blipFill rotWithShape="1">
          <a:blip r:embed="rId2">
            <a:alphaModFix/>
          </a:blip>
          <a:srcRect/>
          <a:stretch/>
        </p:blipFill>
        <p:spPr>
          <a:xfrm>
            <a:off x="11437916" y="497458"/>
            <a:ext cx="363525" cy="326372"/>
          </a:xfrm>
          <a:prstGeom prst="rect">
            <a:avLst/>
          </a:prstGeom>
          <a:noFill/>
          <a:ln>
            <a:noFill/>
          </a:ln>
        </p:spPr>
      </p:pic>
      <p:sp>
        <p:nvSpPr>
          <p:cNvPr id="3" name="Rectangle à coins arrondis 6">
            <a:extLst>
              <a:ext uri="{FF2B5EF4-FFF2-40B4-BE49-F238E27FC236}">
                <a16:creationId xmlns:a16="http://schemas.microsoft.com/office/drawing/2014/main" id="{75E8FA03-1EAB-8A53-4775-38F04D156E40}"/>
              </a:ext>
            </a:extLst>
          </p:cNvPr>
          <p:cNvSpPr/>
          <p:nvPr/>
        </p:nvSpPr>
        <p:spPr>
          <a:xfrm>
            <a:off x="381891" y="1669637"/>
            <a:ext cx="11056025" cy="4914988"/>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1800"/>
              </a:spcBef>
              <a:spcAft>
                <a:spcPts val="1800"/>
              </a:spcAft>
              <a:defRPr/>
            </a:pPr>
            <a:endParaRPr lang="fr-FR" b="1" noProof="0" dirty="0">
              <a:solidFill>
                <a:prstClr val="white"/>
              </a:solidFill>
              <a:latin typeface="Arial" panose="020B0604020202020204" pitchFamily="34" charset="0"/>
              <a:cs typeface="Arial" panose="020B0604020202020204" pitchFamily="34" charset="0"/>
            </a:endParaRPr>
          </a:p>
        </p:txBody>
      </p:sp>
      <p:sp>
        <p:nvSpPr>
          <p:cNvPr id="29" name="Rectangle à coins arrondis 4">
            <a:extLst>
              <a:ext uri="{FF2B5EF4-FFF2-40B4-BE49-F238E27FC236}">
                <a16:creationId xmlns:a16="http://schemas.microsoft.com/office/drawing/2014/main" id="{E2B8CBC6-AD1A-EC69-CECB-FD87C15A46F0}"/>
              </a:ext>
            </a:extLst>
          </p:cNvPr>
          <p:cNvSpPr/>
          <p:nvPr/>
        </p:nvSpPr>
        <p:spPr>
          <a:xfrm>
            <a:off x="381891" y="1315667"/>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sp>
        <p:nvSpPr>
          <p:cNvPr id="12" name="ZoneTexte 11">
            <a:extLst>
              <a:ext uri="{FF2B5EF4-FFF2-40B4-BE49-F238E27FC236}">
                <a16:creationId xmlns:a16="http://schemas.microsoft.com/office/drawing/2014/main" id="{4567B457-6BD9-19E6-C31E-12813BF04C1C}"/>
              </a:ext>
            </a:extLst>
          </p:cNvPr>
          <p:cNvSpPr txBox="1"/>
          <p:nvPr/>
        </p:nvSpPr>
        <p:spPr>
          <a:xfrm>
            <a:off x="5420818" y="3213036"/>
            <a:ext cx="5958381" cy="3255697"/>
          </a:xfrm>
          <a:prstGeom prst="roundRect">
            <a:avLst>
              <a:gd name="adj" fmla="val 5952"/>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spcBef>
                <a:spcPts val="1800"/>
              </a:spcBef>
              <a:spcAft>
                <a:spcPts val="1800"/>
              </a:spcAft>
              <a:defRPr sz="2000"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just">
              <a:spcBef>
                <a:spcPts val="600"/>
              </a:spcBef>
              <a:spcAft>
                <a:spcPts val="600"/>
              </a:spcAft>
            </a:pPr>
            <a:r>
              <a:rPr lang="fr-FR" sz="2400" b="0" noProof="0" dirty="0">
                <a:latin typeface="Calibri" panose="020F0502020204030204" pitchFamily="34" charset="0"/>
                <a:ea typeface="Calibri" panose="020F0502020204030204" pitchFamily="34" charset="0"/>
                <a:cs typeface="Calibri" panose="020F0502020204030204" pitchFamily="34" charset="0"/>
              </a:rPr>
              <a:t>1- Je</a:t>
            </a:r>
            <a:r>
              <a:rPr lang="fr-FR" sz="2400" noProof="0" dirty="0">
                <a:latin typeface="Calibri" panose="020F0502020204030204" pitchFamily="34" charset="0"/>
                <a:ea typeface="Calibri" panose="020F0502020204030204" pitchFamily="34" charset="0"/>
                <a:cs typeface="Calibri" panose="020F0502020204030204" pitchFamily="34" charset="0"/>
              </a:rPr>
              <a:t> </a:t>
            </a:r>
            <a:r>
              <a:rPr lang="fr-FR" sz="2400" dirty="0">
                <a:latin typeface="Calibri" panose="020F0502020204030204" pitchFamily="34" charset="0"/>
                <a:ea typeface="Calibri" panose="020F0502020204030204" pitchFamily="34" charset="0"/>
                <a:cs typeface="Calibri" panose="020F0502020204030204" pitchFamily="34" charset="0"/>
              </a:rPr>
              <a:t>complète</a:t>
            </a:r>
            <a:r>
              <a:rPr lang="fr-FR" sz="2400" b="0" dirty="0">
                <a:latin typeface="Calibri" panose="020F0502020204030204" pitchFamily="34" charset="0"/>
                <a:ea typeface="Calibri" panose="020F0502020204030204" pitchFamily="34" charset="0"/>
                <a:cs typeface="Calibri" panose="020F0502020204030204" pitchFamily="34" charset="0"/>
              </a:rPr>
              <a:t> le </a:t>
            </a:r>
            <a:r>
              <a:rPr lang="fr-FR" sz="2400" b="0" noProof="0" dirty="0">
                <a:latin typeface="Calibri" panose="020F0502020204030204" pitchFamily="34" charset="0"/>
                <a:ea typeface="Calibri" panose="020F0502020204030204" pitchFamily="34" charset="0"/>
                <a:cs typeface="Calibri" panose="020F0502020204030204" pitchFamily="34" charset="0"/>
              </a:rPr>
              <a:t>schéma en utilisant les termes suivants: Zone tropicale, Zone tempérée, Zone polaire.</a:t>
            </a:r>
          </a:p>
          <a:p>
            <a:pPr algn="just">
              <a:spcBef>
                <a:spcPts val="600"/>
              </a:spcBef>
              <a:spcAft>
                <a:spcPts val="600"/>
              </a:spcAft>
            </a:pPr>
            <a:r>
              <a:rPr lang="fr-FR" sz="2400" b="0" noProof="0" dirty="0">
                <a:latin typeface="Calibri" panose="020F0502020204030204" pitchFamily="34" charset="0"/>
                <a:ea typeface="Calibri" panose="020F0502020204030204" pitchFamily="34" charset="0"/>
                <a:cs typeface="Calibri" panose="020F0502020204030204" pitchFamily="34" charset="0"/>
              </a:rPr>
              <a:t>2- J</a:t>
            </a:r>
            <a:r>
              <a:rPr lang="fr-FR" sz="2400" b="0" dirty="0">
                <a:latin typeface="Calibri" panose="020F0502020204030204" pitchFamily="34" charset="0"/>
                <a:ea typeface="Calibri" panose="020F0502020204030204" pitchFamily="34" charset="0"/>
                <a:cs typeface="Calibri" panose="020F0502020204030204" pitchFamily="34" charset="0"/>
              </a:rPr>
              <a:t>e</a:t>
            </a:r>
            <a:r>
              <a:rPr lang="fr-FR" sz="2400" dirty="0">
                <a:latin typeface="Calibri" panose="020F0502020204030204" pitchFamily="34" charset="0"/>
                <a:ea typeface="Calibri" panose="020F0502020204030204" pitchFamily="34" charset="0"/>
                <a:cs typeface="Calibri" panose="020F0502020204030204" pitchFamily="34" charset="0"/>
              </a:rPr>
              <a:t> détermine</a:t>
            </a:r>
            <a:r>
              <a:rPr lang="fr-FR" sz="2400" b="0" dirty="0">
                <a:latin typeface="Calibri" panose="020F0502020204030204" pitchFamily="34" charset="0"/>
                <a:ea typeface="Calibri" panose="020F0502020204030204" pitchFamily="34" charset="0"/>
                <a:cs typeface="Calibri" panose="020F0502020204030204" pitchFamily="34" charset="0"/>
              </a:rPr>
              <a:t> le climat auquel appartient chacune des deux pays (la France et la Mauritanie).</a:t>
            </a:r>
          </a:p>
          <a:p>
            <a:pPr algn="just">
              <a:spcBef>
                <a:spcPts val="600"/>
              </a:spcBef>
              <a:spcAft>
                <a:spcPts val="600"/>
              </a:spcAft>
            </a:pPr>
            <a:r>
              <a:rPr lang="fr-FR" sz="2400" b="0" noProof="0" dirty="0">
                <a:latin typeface="Calibri" panose="020F0502020204030204" pitchFamily="34" charset="0"/>
                <a:ea typeface="Calibri" panose="020F0502020204030204" pitchFamily="34" charset="0"/>
                <a:cs typeface="Calibri" panose="020F0502020204030204" pitchFamily="34" charset="0"/>
              </a:rPr>
              <a:t>3- </a:t>
            </a:r>
            <a:r>
              <a:rPr lang="fr-FR" sz="2400" dirty="0">
                <a:latin typeface="Calibri" panose="020F0502020204030204" pitchFamily="34" charset="0"/>
                <a:ea typeface="Calibri" panose="020F0502020204030204" pitchFamily="34" charset="0"/>
                <a:cs typeface="Calibri" panose="020F0502020204030204" pitchFamily="34" charset="0"/>
              </a:rPr>
              <a:t>J’explique </a:t>
            </a:r>
            <a:r>
              <a:rPr lang="fr-FR" sz="2400" b="0" dirty="0">
                <a:latin typeface="Calibri" panose="020F0502020204030204" pitchFamily="34" charset="0"/>
                <a:ea typeface="Calibri" panose="020F0502020204030204" pitchFamily="34" charset="0"/>
                <a:cs typeface="Calibri" panose="020F0502020204030204" pitchFamily="34" charset="0"/>
              </a:rPr>
              <a:t>l’effet du facteur étudié sur la variation du climat entre les deux pays.</a:t>
            </a:r>
            <a:endParaRPr lang="fr-FR" sz="2400" b="0" noProof="0"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à coins arrondis 3">
            <a:extLst>
              <a:ext uri="{FF2B5EF4-FFF2-40B4-BE49-F238E27FC236}">
                <a16:creationId xmlns:a16="http://schemas.microsoft.com/office/drawing/2014/main" id="{5E5E85B4-40BF-81A1-208F-E8837DA931B5}"/>
              </a:ext>
            </a:extLst>
          </p:cNvPr>
          <p:cNvSpPr/>
          <p:nvPr/>
        </p:nvSpPr>
        <p:spPr>
          <a:xfrm>
            <a:off x="577834" y="1896661"/>
            <a:ext cx="4239201" cy="96240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b="1" noProof="0" dirty="0">
                <a:solidFill>
                  <a:schemeClr val="tx1"/>
                </a:solidFill>
              </a:rPr>
              <a:t>Supports :</a:t>
            </a:r>
            <a:br>
              <a:rPr lang="fr-FR" b="1" noProof="0" dirty="0">
                <a:solidFill>
                  <a:schemeClr val="tx1"/>
                </a:solidFill>
              </a:rPr>
            </a:br>
            <a:r>
              <a:rPr lang="fr-FR" b="1" noProof="0" dirty="0">
                <a:solidFill>
                  <a:schemeClr val="tx1"/>
                </a:solidFill>
              </a:rPr>
              <a:t>Carte à remplir </a:t>
            </a:r>
            <a:endParaRPr lang="fr-FR" b="1" noProof="0" dirty="0">
              <a:solidFill>
                <a:schemeClr val="tx1"/>
              </a:solidFill>
              <a:sym typeface="Calibri"/>
            </a:endParaRPr>
          </a:p>
        </p:txBody>
      </p:sp>
      <p:sp>
        <p:nvSpPr>
          <p:cNvPr id="10" name="ZoneTexte 9">
            <a:extLst>
              <a:ext uri="{FF2B5EF4-FFF2-40B4-BE49-F238E27FC236}">
                <a16:creationId xmlns:a16="http://schemas.microsoft.com/office/drawing/2014/main" id="{7676ABFC-731A-BD91-AB35-F29EEF3CE21E}"/>
              </a:ext>
            </a:extLst>
          </p:cNvPr>
          <p:cNvSpPr txBox="1"/>
          <p:nvPr/>
        </p:nvSpPr>
        <p:spPr>
          <a:xfrm>
            <a:off x="6119027" y="2328165"/>
            <a:ext cx="4695123" cy="707886"/>
          </a:xfrm>
          <a:prstGeom prst="rect">
            <a:avLst/>
          </a:prstGeom>
          <a:noFill/>
        </p:spPr>
        <p:txBody>
          <a:bodyPr wrap="square" rtlCol="0">
            <a:spAutoFit/>
          </a:bodyPr>
          <a:lstStyle/>
          <a:p>
            <a:pPr algn="ctr"/>
            <a:r>
              <a:rPr lang="fr-FR" sz="2000" b="1" noProof="0" dirty="0">
                <a:latin typeface="Arial" panose="020B0604020202020204" pitchFamily="34" charset="0"/>
                <a:cs typeface="Arial" panose="020B0604020202020204" pitchFamily="34" charset="0"/>
              </a:rPr>
              <a:t>Je réalise ma tâche </a:t>
            </a:r>
            <a:br>
              <a:rPr lang="fr-FR" sz="2000" b="1" noProof="0" dirty="0">
                <a:latin typeface="Arial" panose="020B0604020202020204" pitchFamily="34" charset="0"/>
                <a:cs typeface="Arial" panose="020B0604020202020204" pitchFamily="34" charset="0"/>
              </a:rPr>
            </a:br>
            <a:r>
              <a:rPr lang="fr-FR" sz="2000" b="1" noProof="0" dirty="0">
                <a:latin typeface="Arial" panose="020B0604020202020204" pitchFamily="34" charset="0"/>
                <a:cs typeface="Arial" panose="020B0604020202020204" pitchFamily="34" charset="0"/>
              </a:rPr>
              <a:t>en répondant aux trois consignes : </a:t>
            </a:r>
            <a:r>
              <a:rPr lang="fr-FR" sz="2000" noProof="0" dirty="0">
                <a:latin typeface="Calibri" panose="020F0502020204030204" pitchFamily="34" charset="0"/>
                <a:cs typeface="Calibri" panose="020F0502020204030204" pitchFamily="34" charset="0"/>
              </a:rPr>
              <a:t> </a:t>
            </a:r>
          </a:p>
        </p:txBody>
      </p:sp>
      <p:pic>
        <p:nvPicPr>
          <p:cNvPr id="8" name="Image 7">
            <a:extLst>
              <a:ext uri="{FF2B5EF4-FFF2-40B4-BE49-F238E27FC236}">
                <a16:creationId xmlns:a16="http://schemas.microsoft.com/office/drawing/2014/main" id="{A7866098-E99F-4A41-3E94-31506C577736}"/>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460573" y="3076801"/>
            <a:ext cx="4881563" cy="3091512"/>
          </a:xfrm>
          <a:prstGeom prst="rect">
            <a:avLst/>
          </a:prstGeom>
        </p:spPr>
      </p:pic>
    </p:spTree>
    <p:extLst>
      <p:ext uri="{BB962C8B-B14F-4D97-AF65-F5344CB8AC3E}">
        <p14:creationId xmlns:p14="http://schemas.microsoft.com/office/powerpoint/2010/main" val="38365953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E382E87B-33D1-24C2-2293-200ACAD4C3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E09D3F-12D0-3409-B725-95F543C48A7C}"/>
              </a:ext>
            </a:extLst>
          </p:cNvPr>
          <p:cNvSpPr>
            <a:spLocks noGrp="1"/>
          </p:cNvSpPr>
          <p:nvPr>
            <p:ph type="title"/>
          </p:nvPr>
        </p:nvSpPr>
        <p:spPr>
          <a:xfrm>
            <a:off x="824654" y="328153"/>
            <a:ext cx="10766562" cy="503371"/>
          </a:xfrm>
        </p:spPr>
        <p:txBody>
          <a:bodyPr/>
          <a:lstStyle/>
          <a:p>
            <a:r>
              <a:rPr lang="fr-FR" noProof="0" dirty="0">
                <a:solidFill>
                  <a:schemeClr val="tx1">
                    <a:lumMod val="50000"/>
                    <a:lumOff val="50000"/>
                  </a:schemeClr>
                </a:solidFill>
              </a:rPr>
              <a:t>Pour la première consigne, j’observe le document puis j’identifie les différentes zones climatiques en fonction de leur proximité ou de leur éloignement par rapport à l’équateur.</a:t>
            </a:r>
          </a:p>
        </p:txBody>
      </p:sp>
      <p:sp>
        <p:nvSpPr>
          <p:cNvPr id="4" name="Espace réservé du contenu 3">
            <a:extLst>
              <a:ext uri="{FF2B5EF4-FFF2-40B4-BE49-F238E27FC236}">
                <a16:creationId xmlns:a16="http://schemas.microsoft.com/office/drawing/2014/main" id="{2F2D21C3-EAB6-D810-09BD-BA792DFA6C1D}"/>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ABB334B7-D753-5AE4-1B9B-F2BB55DD221E}"/>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C745EF39-D47B-7C50-1418-9DA0D2D92867}"/>
              </a:ext>
            </a:extLst>
          </p:cNvPr>
          <p:cNvGrpSpPr/>
          <p:nvPr/>
        </p:nvGrpSpPr>
        <p:grpSpPr>
          <a:xfrm>
            <a:off x="579812" y="1183409"/>
            <a:ext cx="11193088" cy="399011"/>
            <a:chOff x="526471" y="1937789"/>
            <a:chExt cx="11725747" cy="399011"/>
          </a:xfrm>
        </p:grpSpPr>
        <p:sp>
          <p:nvSpPr>
            <p:cNvPr id="9" name="Rectangle : coins arrondis 8">
              <a:extLst>
                <a:ext uri="{FF2B5EF4-FFF2-40B4-BE49-F238E27FC236}">
                  <a16:creationId xmlns:a16="http://schemas.microsoft.com/office/drawing/2014/main" id="{468BC24E-49F0-3B8D-9689-8E3CE84C1444}"/>
                </a:ext>
              </a:extLst>
            </p:cNvPr>
            <p:cNvSpPr/>
            <p:nvPr/>
          </p:nvSpPr>
          <p:spPr>
            <a:xfrm>
              <a:off x="526471" y="1948873"/>
              <a:ext cx="11725747"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Complétez le schéma en utilisant les termes suivants: Zone tropicale, Zone tempérée, Zone polaire.</a:t>
              </a:r>
            </a:p>
          </p:txBody>
        </p:sp>
        <p:sp>
          <p:nvSpPr>
            <p:cNvPr id="10" name="Ellipse 9">
              <a:extLst>
                <a:ext uri="{FF2B5EF4-FFF2-40B4-BE49-F238E27FC236}">
                  <a16:creationId xmlns:a16="http://schemas.microsoft.com/office/drawing/2014/main" id="{92EC09D4-5F1D-985F-B9A6-E4ABB6437B07}"/>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sp>
        <p:nvSpPr>
          <p:cNvPr id="55" name="ZoneTexte 54" hidden="1">
            <a:extLst>
              <a:ext uri="{FF2B5EF4-FFF2-40B4-BE49-F238E27FC236}">
                <a16:creationId xmlns:a16="http://schemas.microsoft.com/office/drawing/2014/main" id="{5278645D-6FC4-5794-BE0D-54ED2B9A7147}"/>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1F2FDED3-99FF-9535-5178-7F6748B8DCF5}"/>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l="390" t="16945" r="39386" b="17437"/>
          <a:stretch>
            <a:fillRect/>
          </a:stretch>
        </p:blipFill>
        <p:spPr>
          <a:xfrm>
            <a:off x="365324" y="1990138"/>
            <a:ext cx="6500974" cy="4485897"/>
          </a:xfrm>
          <a:prstGeom prst="rect">
            <a:avLst/>
          </a:prstGeom>
        </p:spPr>
      </p:pic>
      <p:sp>
        <p:nvSpPr>
          <p:cNvPr id="14" name="ZoneTexte 13">
            <a:extLst>
              <a:ext uri="{FF2B5EF4-FFF2-40B4-BE49-F238E27FC236}">
                <a16:creationId xmlns:a16="http://schemas.microsoft.com/office/drawing/2014/main" id="{A5D0F1CA-9633-68DE-B426-92324A9F7CE8}"/>
              </a:ext>
            </a:extLst>
          </p:cNvPr>
          <p:cNvSpPr txBox="1"/>
          <p:nvPr/>
        </p:nvSpPr>
        <p:spPr>
          <a:xfrm>
            <a:off x="7073813" y="4185128"/>
            <a:ext cx="2966482"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tropicale</a:t>
            </a:r>
          </a:p>
        </p:txBody>
      </p:sp>
      <p:sp>
        <p:nvSpPr>
          <p:cNvPr id="15" name="ZoneTexte 14">
            <a:extLst>
              <a:ext uri="{FF2B5EF4-FFF2-40B4-BE49-F238E27FC236}">
                <a16:creationId xmlns:a16="http://schemas.microsoft.com/office/drawing/2014/main" id="{754C7C92-9DE4-5310-CFF6-A33677CE4B2E}"/>
              </a:ext>
            </a:extLst>
          </p:cNvPr>
          <p:cNvSpPr txBox="1"/>
          <p:nvPr/>
        </p:nvSpPr>
        <p:spPr>
          <a:xfrm>
            <a:off x="7073813" y="2845267"/>
            <a:ext cx="2966482"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tempérée</a:t>
            </a:r>
          </a:p>
        </p:txBody>
      </p:sp>
      <p:sp>
        <p:nvSpPr>
          <p:cNvPr id="17" name="ZoneTexte 16">
            <a:extLst>
              <a:ext uri="{FF2B5EF4-FFF2-40B4-BE49-F238E27FC236}">
                <a16:creationId xmlns:a16="http://schemas.microsoft.com/office/drawing/2014/main" id="{D745C2EE-03E3-8AC1-5F5A-5FA91D06F067}"/>
              </a:ext>
            </a:extLst>
          </p:cNvPr>
          <p:cNvSpPr txBox="1"/>
          <p:nvPr/>
        </p:nvSpPr>
        <p:spPr>
          <a:xfrm>
            <a:off x="7073813" y="2075211"/>
            <a:ext cx="2966482"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polaire </a:t>
            </a:r>
          </a:p>
        </p:txBody>
      </p:sp>
      <p:sp>
        <p:nvSpPr>
          <p:cNvPr id="18" name="Accolade fermante 17">
            <a:extLst>
              <a:ext uri="{FF2B5EF4-FFF2-40B4-BE49-F238E27FC236}">
                <a16:creationId xmlns:a16="http://schemas.microsoft.com/office/drawing/2014/main" id="{DFAC510E-53AB-4F15-7A29-142A390BB74A}"/>
              </a:ext>
            </a:extLst>
          </p:cNvPr>
          <p:cNvSpPr/>
          <p:nvPr/>
        </p:nvSpPr>
        <p:spPr>
          <a:xfrm>
            <a:off x="6912368" y="1990138"/>
            <a:ext cx="165581" cy="622080"/>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1" name="Accolade fermante 20">
            <a:extLst>
              <a:ext uri="{FF2B5EF4-FFF2-40B4-BE49-F238E27FC236}">
                <a16:creationId xmlns:a16="http://schemas.microsoft.com/office/drawing/2014/main" id="{FB8DDC9D-10C9-3945-75AF-7C7A5DEC7627}"/>
              </a:ext>
            </a:extLst>
          </p:cNvPr>
          <p:cNvSpPr/>
          <p:nvPr/>
        </p:nvSpPr>
        <p:spPr>
          <a:xfrm>
            <a:off x="6912367" y="5345279"/>
            <a:ext cx="165581" cy="767354"/>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2" name="Accolade fermante 21">
            <a:extLst>
              <a:ext uri="{FF2B5EF4-FFF2-40B4-BE49-F238E27FC236}">
                <a16:creationId xmlns:a16="http://schemas.microsoft.com/office/drawing/2014/main" id="{32637FB8-715C-90D0-E9CA-B56BF66D1F1E}"/>
              </a:ext>
            </a:extLst>
          </p:cNvPr>
          <p:cNvSpPr/>
          <p:nvPr/>
        </p:nvSpPr>
        <p:spPr>
          <a:xfrm>
            <a:off x="6912367" y="6176599"/>
            <a:ext cx="165581" cy="299436"/>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3" name="ZoneTexte 22">
            <a:extLst>
              <a:ext uri="{FF2B5EF4-FFF2-40B4-BE49-F238E27FC236}">
                <a16:creationId xmlns:a16="http://schemas.microsoft.com/office/drawing/2014/main" id="{9811454C-B40E-D01C-C580-ADC19CD68017}"/>
              </a:ext>
            </a:extLst>
          </p:cNvPr>
          <p:cNvSpPr txBox="1"/>
          <p:nvPr/>
        </p:nvSpPr>
        <p:spPr>
          <a:xfrm>
            <a:off x="7073813" y="5492948"/>
            <a:ext cx="2966482"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tempérée</a:t>
            </a:r>
          </a:p>
        </p:txBody>
      </p:sp>
      <p:sp>
        <p:nvSpPr>
          <p:cNvPr id="24" name="ZoneTexte 23">
            <a:extLst>
              <a:ext uri="{FF2B5EF4-FFF2-40B4-BE49-F238E27FC236}">
                <a16:creationId xmlns:a16="http://schemas.microsoft.com/office/drawing/2014/main" id="{272B667F-609C-DDF4-D2C9-6155167E3651}"/>
              </a:ext>
            </a:extLst>
          </p:cNvPr>
          <p:cNvSpPr txBox="1"/>
          <p:nvPr/>
        </p:nvSpPr>
        <p:spPr>
          <a:xfrm>
            <a:off x="7073813" y="6075925"/>
            <a:ext cx="2966482"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polaire </a:t>
            </a:r>
          </a:p>
        </p:txBody>
      </p:sp>
      <p:sp>
        <p:nvSpPr>
          <p:cNvPr id="25" name="Accolade fermante 24">
            <a:extLst>
              <a:ext uri="{FF2B5EF4-FFF2-40B4-BE49-F238E27FC236}">
                <a16:creationId xmlns:a16="http://schemas.microsoft.com/office/drawing/2014/main" id="{D5DBC39A-35C8-1F45-C2D7-28EFDB8B606F}"/>
              </a:ext>
            </a:extLst>
          </p:cNvPr>
          <p:cNvSpPr/>
          <p:nvPr/>
        </p:nvSpPr>
        <p:spPr>
          <a:xfrm>
            <a:off x="6912368" y="2661645"/>
            <a:ext cx="165581" cy="717926"/>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6" name="Accolade fermante 25">
            <a:extLst>
              <a:ext uri="{FF2B5EF4-FFF2-40B4-BE49-F238E27FC236}">
                <a16:creationId xmlns:a16="http://schemas.microsoft.com/office/drawing/2014/main" id="{B78085B2-D15D-575B-324E-0EBAD3F981A6}"/>
              </a:ext>
            </a:extLst>
          </p:cNvPr>
          <p:cNvSpPr/>
          <p:nvPr/>
        </p:nvSpPr>
        <p:spPr>
          <a:xfrm>
            <a:off x="6912367" y="3428244"/>
            <a:ext cx="165581" cy="1870333"/>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27" name="Connecteur droit 26">
            <a:extLst>
              <a:ext uri="{FF2B5EF4-FFF2-40B4-BE49-F238E27FC236}">
                <a16:creationId xmlns:a16="http://schemas.microsoft.com/office/drawing/2014/main" id="{1D331EE5-E827-1DE7-A5B1-4EC967FC4EC4}"/>
              </a:ext>
            </a:extLst>
          </p:cNvPr>
          <p:cNvCxnSpPr>
            <a:cxnSpLocks/>
          </p:cNvCxnSpPr>
          <p:nvPr/>
        </p:nvCxnSpPr>
        <p:spPr>
          <a:xfrm flipH="1" flipV="1">
            <a:off x="405516" y="336028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28" name="Connecteur droit 27">
            <a:extLst>
              <a:ext uri="{FF2B5EF4-FFF2-40B4-BE49-F238E27FC236}">
                <a16:creationId xmlns:a16="http://schemas.microsoft.com/office/drawing/2014/main" id="{067D41B8-5128-11E8-9899-E9EC1DF904E2}"/>
              </a:ext>
            </a:extLst>
          </p:cNvPr>
          <p:cNvCxnSpPr>
            <a:cxnSpLocks/>
          </p:cNvCxnSpPr>
          <p:nvPr/>
        </p:nvCxnSpPr>
        <p:spPr>
          <a:xfrm flipH="1" flipV="1">
            <a:off x="365324" y="2622266"/>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29" name="Connecteur droit 28">
            <a:extLst>
              <a:ext uri="{FF2B5EF4-FFF2-40B4-BE49-F238E27FC236}">
                <a16:creationId xmlns:a16="http://schemas.microsoft.com/office/drawing/2014/main" id="{30B21CEC-E3A0-90A0-5A1D-36E4B2BAB33B}"/>
              </a:ext>
            </a:extLst>
          </p:cNvPr>
          <p:cNvCxnSpPr>
            <a:cxnSpLocks/>
          </p:cNvCxnSpPr>
          <p:nvPr/>
        </p:nvCxnSpPr>
        <p:spPr>
          <a:xfrm flipH="1" flipV="1">
            <a:off x="319255" y="52985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30" name="Connecteur droit 29">
            <a:extLst>
              <a:ext uri="{FF2B5EF4-FFF2-40B4-BE49-F238E27FC236}">
                <a16:creationId xmlns:a16="http://schemas.microsoft.com/office/drawing/2014/main" id="{1659F3E0-D88E-29FE-A5F2-EADB8E1D05FD}"/>
              </a:ext>
            </a:extLst>
          </p:cNvPr>
          <p:cNvCxnSpPr>
            <a:cxnSpLocks/>
          </p:cNvCxnSpPr>
          <p:nvPr/>
        </p:nvCxnSpPr>
        <p:spPr>
          <a:xfrm flipH="1" flipV="1">
            <a:off x="319255" y="61257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6103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par>
                                <p:cTn id="8" presetID="22" presetClass="entr" presetSubtype="2"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par>
                                <p:cTn id="11" presetID="22" presetClass="entr" presetSubtype="2"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right)">
                                      <p:cBhvr>
                                        <p:cTn id="13" dur="500"/>
                                        <p:tgtEl>
                                          <p:spTgt spid="29"/>
                                        </p:tgtEl>
                                      </p:cBhvr>
                                    </p:animEffect>
                                  </p:childTnLst>
                                </p:cTn>
                              </p:par>
                              <p:par>
                                <p:cTn id="14" presetID="22" presetClass="entr" presetSubtype="2"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right)">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23" grpId="0"/>
      <p:bldP spid="2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5554143-4281-8290-A652-3F56D065E6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39AD8D-7998-922E-CE46-6946490B4906}"/>
              </a:ext>
            </a:extLst>
          </p:cNvPr>
          <p:cNvSpPr>
            <a:spLocks noGrp="1"/>
          </p:cNvSpPr>
          <p:nvPr>
            <p:ph type="title"/>
          </p:nvPr>
        </p:nvSpPr>
        <p:spPr>
          <a:xfrm>
            <a:off x="877523" y="354518"/>
            <a:ext cx="10766562" cy="503371"/>
          </a:xfrm>
        </p:spPr>
        <p:txBody>
          <a:bodyPr/>
          <a:lstStyle/>
          <a:p>
            <a:r>
              <a:rPr lang="fr-FR" noProof="0" dirty="0">
                <a:solidFill>
                  <a:schemeClr val="tx1">
                    <a:lumMod val="50000"/>
                    <a:lumOff val="50000"/>
                  </a:schemeClr>
                </a:solidFill>
              </a:rPr>
              <a:t>Pour la deuxième consigne</a:t>
            </a:r>
            <a:r>
              <a:rPr lang="fr-FR" dirty="0">
                <a:solidFill>
                  <a:schemeClr val="tx1">
                    <a:lumMod val="50000"/>
                    <a:lumOff val="50000"/>
                  </a:schemeClr>
                </a:solidFill>
              </a:rPr>
              <a:t>, j</a:t>
            </a:r>
            <a:r>
              <a:rPr lang="fr-FR" noProof="0" dirty="0">
                <a:solidFill>
                  <a:schemeClr val="tx1">
                    <a:lumMod val="50000"/>
                    <a:lumOff val="50000"/>
                  </a:schemeClr>
                </a:solidFill>
              </a:rPr>
              <a:t>’observe la carte et je cherche où se trouve les deux pays </a:t>
            </a:r>
            <a:r>
              <a:rPr lang="fr-FR" dirty="0">
                <a:solidFill>
                  <a:schemeClr val="tx1">
                    <a:lumMod val="50000"/>
                    <a:lumOff val="50000"/>
                  </a:schemeClr>
                </a:solidFill>
              </a:rPr>
              <a:t>: la France et la Mauritanie. Ensuite je détermine la zone climatique à laquelle appartient chacun de ces pays.</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327E3362-2AB6-59EA-41CF-2D11ABF27F2A}"/>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B66CB770-4813-A735-1A3A-E3F6653ECE12}"/>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sp>
        <p:nvSpPr>
          <p:cNvPr id="55" name="ZoneTexte 54" hidden="1">
            <a:extLst>
              <a:ext uri="{FF2B5EF4-FFF2-40B4-BE49-F238E27FC236}">
                <a16:creationId xmlns:a16="http://schemas.microsoft.com/office/drawing/2014/main" id="{B362DD62-7DAC-A97A-1D38-B5A8396995D7}"/>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1B0EAF70-77F0-4295-40EA-2EF60FBB7DFF}"/>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l="390" t="16945" r="39386" b="17437"/>
          <a:stretch>
            <a:fillRect/>
          </a:stretch>
        </p:blipFill>
        <p:spPr>
          <a:xfrm>
            <a:off x="365324" y="1990138"/>
            <a:ext cx="6500974" cy="4485897"/>
          </a:xfrm>
          <a:prstGeom prst="rect">
            <a:avLst/>
          </a:prstGeom>
        </p:spPr>
      </p:pic>
      <p:sp>
        <p:nvSpPr>
          <p:cNvPr id="14" name="ZoneTexte 13">
            <a:extLst>
              <a:ext uri="{FF2B5EF4-FFF2-40B4-BE49-F238E27FC236}">
                <a16:creationId xmlns:a16="http://schemas.microsoft.com/office/drawing/2014/main" id="{7211F268-ACAE-2819-EBA1-82FBA29419FB}"/>
              </a:ext>
            </a:extLst>
          </p:cNvPr>
          <p:cNvSpPr txBox="1"/>
          <p:nvPr/>
        </p:nvSpPr>
        <p:spPr>
          <a:xfrm>
            <a:off x="7073812" y="4185128"/>
            <a:ext cx="5118187"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tropicale</a:t>
            </a:r>
          </a:p>
        </p:txBody>
      </p:sp>
      <p:sp>
        <p:nvSpPr>
          <p:cNvPr id="15" name="ZoneTexte 14">
            <a:extLst>
              <a:ext uri="{FF2B5EF4-FFF2-40B4-BE49-F238E27FC236}">
                <a16:creationId xmlns:a16="http://schemas.microsoft.com/office/drawing/2014/main" id="{1DF51607-C19D-A5F4-94F4-2FB59CD26259}"/>
              </a:ext>
            </a:extLst>
          </p:cNvPr>
          <p:cNvSpPr txBox="1"/>
          <p:nvPr/>
        </p:nvSpPr>
        <p:spPr>
          <a:xfrm>
            <a:off x="7073812" y="2845267"/>
            <a:ext cx="5118187"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tempérée</a:t>
            </a:r>
          </a:p>
        </p:txBody>
      </p:sp>
      <p:sp>
        <p:nvSpPr>
          <p:cNvPr id="17" name="ZoneTexte 16">
            <a:extLst>
              <a:ext uri="{FF2B5EF4-FFF2-40B4-BE49-F238E27FC236}">
                <a16:creationId xmlns:a16="http://schemas.microsoft.com/office/drawing/2014/main" id="{F833E4F0-5845-4706-3447-5AEAA253FE78}"/>
              </a:ext>
            </a:extLst>
          </p:cNvPr>
          <p:cNvSpPr txBox="1"/>
          <p:nvPr/>
        </p:nvSpPr>
        <p:spPr>
          <a:xfrm>
            <a:off x="7073813" y="2075211"/>
            <a:ext cx="2966482"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polaire </a:t>
            </a:r>
          </a:p>
        </p:txBody>
      </p:sp>
      <p:sp>
        <p:nvSpPr>
          <p:cNvPr id="18" name="Accolade fermante 17">
            <a:extLst>
              <a:ext uri="{FF2B5EF4-FFF2-40B4-BE49-F238E27FC236}">
                <a16:creationId xmlns:a16="http://schemas.microsoft.com/office/drawing/2014/main" id="{F1BE6907-E91C-D408-BDA7-1007205DCAD7}"/>
              </a:ext>
            </a:extLst>
          </p:cNvPr>
          <p:cNvSpPr/>
          <p:nvPr/>
        </p:nvSpPr>
        <p:spPr>
          <a:xfrm>
            <a:off x="6912368" y="1990138"/>
            <a:ext cx="165581" cy="622080"/>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9" name="Accolade fermante 18">
            <a:extLst>
              <a:ext uri="{FF2B5EF4-FFF2-40B4-BE49-F238E27FC236}">
                <a16:creationId xmlns:a16="http://schemas.microsoft.com/office/drawing/2014/main" id="{05A849F4-595B-A7E9-9CB1-CAEFCE1208A6}"/>
              </a:ext>
            </a:extLst>
          </p:cNvPr>
          <p:cNvSpPr/>
          <p:nvPr/>
        </p:nvSpPr>
        <p:spPr>
          <a:xfrm>
            <a:off x="6912368" y="2652409"/>
            <a:ext cx="165581" cy="717926"/>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0" name="Accolade fermante 19">
            <a:extLst>
              <a:ext uri="{FF2B5EF4-FFF2-40B4-BE49-F238E27FC236}">
                <a16:creationId xmlns:a16="http://schemas.microsoft.com/office/drawing/2014/main" id="{C4BBB576-9EB9-FE5B-8511-4BF27C822572}"/>
              </a:ext>
            </a:extLst>
          </p:cNvPr>
          <p:cNvSpPr/>
          <p:nvPr/>
        </p:nvSpPr>
        <p:spPr>
          <a:xfrm>
            <a:off x="6912367" y="3428244"/>
            <a:ext cx="165581" cy="1870333"/>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1" name="Accolade fermante 20">
            <a:extLst>
              <a:ext uri="{FF2B5EF4-FFF2-40B4-BE49-F238E27FC236}">
                <a16:creationId xmlns:a16="http://schemas.microsoft.com/office/drawing/2014/main" id="{DD7522E7-7045-91B8-B3C1-F49076277781}"/>
              </a:ext>
            </a:extLst>
          </p:cNvPr>
          <p:cNvSpPr/>
          <p:nvPr/>
        </p:nvSpPr>
        <p:spPr>
          <a:xfrm>
            <a:off x="6912367" y="5345279"/>
            <a:ext cx="165581" cy="767354"/>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2" name="Accolade fermante 21">
            <a:extLst>
              <a:ext uri="{FF2B5EF4-FFF2-40B4-BE49-F238E27FC236}">
                <a16:creationId xmlns:a16="http://schemas.microsoft.com/office/drawing/2014/main" id="{B1FF7734-3ADB-FDC4-BB45-C344867CFAE5}"/>
              </a:ext>
            </a:extLst>
          </p:cNvPr>
          <p:cNvSpPr/>
          <p:nvPr/>
        </p:nvSpPr>
        <p:spPr>
          <a:xfrm>
            <a:off x="6912367" y="6176599"/>
            <a:ext cx="165581" cy="299436"/>
          </a:xfrm>
          <a:prstGeom prst="rightBrace">
            <a:avLst>
              <a:gd name="adj1" fmla="val 34908"/>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3" name="ZoneTexte 22">
            <a:extLst>
              <a:ext uri="{FF2B5EF4-FFF2-40B4-BE49-F238E27FC236}">
                <a16:creationId xmlns:a16="http://schemas.microsoft.com/office/drawing/2014/main" id="{6899BE57-751C-C374-544B-F04B549488E6}"/>
              </a:ext>
            </a:extLst>
          </p:cNvPr>
          <p:cNvSpPr txBox="1"/>
          <p:nvPr/>
        </p:nvSpPr>
        <p:spPr>
          <a:xfrm>
            <a:off x="7073813" y="5492948"/>
            <a:ext cx="2966482"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tempérée</a:t>
            </a:r>
          </a:p>
        </p:txBody>
      </p:sp>
      <p:sp>
        <p:nvSpPr>
          <p:cNvPr id="24" name="ZoneTexte 23">
            <a:extLst>
              <a:ext uri="{FF2B5EF4-FFF2-40B4-BE49-F238E27FC236}">
                <a16:creationId xmlns:a16="http://schemas.microsoft.com/office/drawing/2014/main" id="{81E8AB54-3AE9-7D7B-98A6-C01C4C19FBEF}"/>
              </a:ext>
            </a:extLst>
          </p:cNvPr>
          <p:cNvSpPr txBox="1"/>
          <p:nvPr/>
        </p:nvSpPr>
        <p:spPr>
          <a:xfrm>
            <a:off x="7073813" y="6075925"/>
            <a:ext cx="2966482" cy="400110"/>
          </a:xfrm>
          <a:prstGeom prst="rect">
            <a:avLst/>
          </a:prstGeom>
          <a:noFill/>
        </p:spPr>
        <p:txBody>
          <a:bodyPr wrap="square">
            <a:spAutoFit/>
          </a:bodyPr>
          <a:lstStyle/>
          <a:p>
            <a:r>
              <a:rPr lang="fr-FR" sz="2000" b="1" dirty="0">
                <a:solidFill>
                  <a:srgbClr val="FF0000"/>
                </a:solidFill>
                <a:latin typeface="Calibri" panose="020F0502020204030204" pitchFamily="34" charset="0"/>
                <a:cs typeface="Calibri" panose="020F0502020204030204" pitchFamily="34" charset="0"/>
              </a:rPr>
              <a:t>Zone climatique polaire </a:t>
            </a:r>
          </a:p>
        </p:txBody>
      </p:sp>
      <p:grpSp>
        <p:nvGrpSpPr>
          <p:cNvPr id="5" name="Groupe 4">
            <a:extLst>
              <a:ext uri="{FF2B5EF4-FFF2-40B4-BE49-F238E27FC236}">
                <a16:creationId xmlns:a16="http://schemas.microsoft.com/office/drawing/2014/main" id="{D9B3C01A-C447-81DA-3F7F-4345F5C3371F}"/>
              </a:ext>
            </a:extLst>
          </p:cNvPr>
          <p:cNvGrpSpPr/>
          <p:nvPr/>
        </p:nvGrpSpPr>
        <p:grpSpPr>
          <a:xfrm>
            <a:off x="579812" y="1183409"/>
            <a:ext cx="11037454" cy="399011"/>
            <a:chOff x="526472" y="1937789"/>
            <a:chExt cx="11037454" cy="399011"/>
          </a:xfrm>
        </p:grpSpPr>
        <p:sp>
          <p:nvSpPr>
            <p:cNvPr id="6" name="Rectangle : coins arrondis 5">
              <a:extLst>
                <a:ext uri="{FF2B5EF4-FFF2-40B4-BE49-F238E27FC236}">
                  <a16:creationId xmlns:a16="http://schemas.microsoft.com/office/drawing/2014/main" id="{ECCEACF7-0709-B7C7-2871-6450A8EDA9D8}"/>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Déterminez le climat auquel appartient chacune des deux pays (la France et la Mauritanie).</a:t>
              </a:r>
            </a:p>
          </p:txBody>
        </p:sp>
        <p:sp>
          <p:nvSpPr>
            <p:cNvPr id="8" name="Ellipse 7">
              <a:extLst>
                <a:ext uri="{FF2B5EF4-FFF2-40B4-BE49-F238E27FC236}">
                  <a16:creationId xmlns:a16="http://schemas.microsoft.com/office/drawing/2014/main" id="{61E4485A-202A-6F74-AE55-3542753F8C0F}"/>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11" name="Ellipse 10">
            <a:extLst>
              <a:ext uri="{FF2B5EF4-FFF2-40B4-BE49-F238E27FC236}">
                <a16:creationId xmlns:a16="http://schemas.microsoft.com/office/drawing/2014/main" id="{626352A8-499A-C67D-97FF-509D0C0DA3D3}"/>
              </a:ext>
            </a:extLst>
          </p:cNvPr>
          <p:cNvSpPr/>
          <p:nvPr/>
        </p:nvSpPr>
        <p:spPr>
          <a:xfrm>
            <a:off x="2330245" y="2475321"/>
            <a:ext cx="1012722" cy="582513"/>
          </a:xfrm>
          <a:prstGeom prst="ellipse">
            <a:avLst/>
          </a:prstGeom>
          <a:no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a:extLst>
              <a:ext uri="{FF2B5EF4-FFF2-40B4-BE49-F238E27FC236}">
                <a16:creationId xmlns:a16="http://schemas.microsoft.com/office/drawing/2014/main" id="{20DD0F0F-9603-857A-229E-A8B953F552BF}"/>
              </a:ext>
            </a:extLst>
          </p:cNvPr>
          <p:cNvCxnSpPr>
            <a:cxnSpLocks/>
            <a:stCxn id="11" idx="6"/>
            <a:endCxn id="15" idx="1"/>
          </p:cNvCxnSpPr>
          <p:nvPr/>
        </p:nvCxnSpPr>
        <p:spPr>
          <a:xfrm>
            <a:off x="3342967" y="2766578"/>
            <a:ext cx="3730845" cy="278744"/>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30" name="Ellipse 29">
            <a:extLst>
              <a:ext uri="{FF2B5EF4-FFF2-40B4-BE49-F238E27FC236}">
                <a16:creationId xmlns:a16="http://schemas.microsoft.com/office/drawing/2014/main" id="{F3F111A2-DD35-E536-D9DA-170FEDE8AF39}"/>
              </a:ext>
            </a:extLst>
          </p:cNvPr>
          <p:cNvSpPr/>
          <p:nvPr/>
        </p:nvSpPr>
        <p:spPr>
          <a:xfrm>
            <a:off x="1553497" y="3237269"/>
            <a:ext cx="1469922" cy="383459"/>
          </a:xfrm>
          <a:prstGeom prst="ellipse">
            <a:avLst/>
          </a:prstGeom>
          <a:noFill/>
          <a:ln w="3810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4" name="Connecteur droit avec flèche 33">
            <a:extLst>
              <a:ext uri="{FF2B5EF4-FFF2-40B4-BE49-F238E27FC236}">
                <a16:creationId xmlns:a16="http://schemas.microsoft.com/office/drawing/2014/main" id="{F8DD94FC-B3BD-BBB1-D3BF-B6FD6242EDF6}"/>
              </a:ext>
            </a:extLst>
          </p:cNvPr>
          <p:cNvCxnSpPr>
            <a:cxnSpLocks/>
            <a:endCxn id="14" idx="1"/>
          </p:cNvCxnSpPr>
          <p:nvPr/>
        </p:nvCxnSpPr>
        <p:spPr>
          <a:xfrm>
            <a:off x="3023419" y="3446952"/>
            <a:ext cx="4050393" cy="938231"/>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9" name="Connecteur droit 38">
            <a:extLst>
              <a:ext uri="{FF2B5EF4-FFF2-40B4-BE49-F238E27FC236}">
                <a16:creationId xmlns:a16="http://schemas.microsoft.com/office/drawing/2014/main" id="{A253D1B3-40F4-A68B-E425-A4482E7F67E2}"/>
              </a:ext>
            </a:extLst>
          </p:cNvPr>
          <p:cNvCxnSpPr>
            <a:cxnSpLocks/>
          </p:cNvCxnSpPr>
          <p:nvPr/>
        </p:nvCxnSpPr>
        <p:spPr>
          <a:xfrm flipH="1" flipV="1">
            <a:off x="405516" y="336028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40" name="Connecteur droit 39">
            <a:extLst>
              <a:ext uri="{FF2B5EF4-FFF2-40B4-BE49-F238E27FC236}">
                <a16:creationId xmlns:a16="http://schemas.microsoft.com/office/drawing/2014/main" id="{E2876CCB-CB3C-909A-149F-3B695E1539F8}"/>
              </a:ext>
            </a:extLst>
          </p:cNvPr>
          <p:cNvCxnSpPr>
            <a:cxnSpLocks/>
          </p:cNvCxnSpPr>
          <p:nvPr/>
        </p:nvCxnSpPr>
        <p:spPr>
          <a:xfrm flipH="1" flipV="1">
            <a:off x="365324" y="2622266"/>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41" name="Connecteur droit 40">
            <a:extLst>
              <a:ext uri="{FF2B5EF4-FFF2-40B4-BE49-F238E27FC236}">
                <a16:creationId xmlns:a16="http://schemas.microsoft.com/office/drawing/2014/main" id="{CB8D1E4D-E65A-88C2-6637-B96CC61160CD}"/>
              </a:ext>
            </a:extLst>
          </p:cNvPr>
          <p:cNvCxnSpPr>
            <a:cxnSpLocks/>
          </p:cNvCxnSpPr>
          <p:nvPr/>
        </p:nvCxnSpPr>
        <p:spPr>
          <a:xfrm flipH="1" flipV="1">
            <a:off x="319255" y="52985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42" name="Connecteur droit 41">
            <a:extLst>
              <a:ext uri="{FF2B5EF4-FFF2-40B4-BE49-F238E27FC236}">
                <a16:creationId xmlns:a16="http://schemas.microsoft.com/office/drawing/2014/main" id="{74CBBAB5-F634-F9AB-19E0-29B0F476C74C}"/>
              </a:ext>
            </a:extLst>
          </p:cNvPr>
          <p:cNvCxnSpPr>
            <a:cxnSpLocks/>
          </p:cNvCxnSpPr>
          <p:nvPr/>
        </p:nvCxnSpPr>
        <p:spPr>
          <a:xfrm flipH="1" flipV="1">
            <a:off x="319255" y="61257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5754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heel(1)">
                                      <p:cBhvr>
                                        <p:cTn id="12" dur="10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500"/>
                            </p:stCondLst>
                            <p:childTnLst>
                              <p:par>
                                <p:cTn id="19" presetID="28" presetClass="emph" presetSubtype="0" fill="hold" grpId="0" nodeType="afterEffect">
                                  <p:stCondLst>
                                    <p:cond delay="0"/>
                                  </p:stCondLst>
                                  <p:iterate type="lt">
                                    <p:tmPct val="10000"/>
                                  </p:iterate>
                                  <p:childTnLst>
                                    <p:animClr clrSpc="rgb" dir="cw">
                                      <p:cBhvr override="childStyle">
                                        <p:cTn id="20" dur="250" fill="hold"/>
                                        <p:tgtEl>
                                          <p:spTgt spid="15"/>
                                        </p:tgtEl>
                                        <p:attrNameLst>
                                          <p:attrName>style.color</p:attrName>
                                        </p:attrNameLst>
                                      </p:cBhvr>
                                      <p:to>
                                        <a:srgbClr val="00ADEE"/>
                                      </p:to>
                                    </p:animClr>
                                    <p:animClr clrSpc="rgb" dir="cw">
                                      <p:cBhvr>
                                        <p:cTn id="21" dur="250" fill="hold"/>
                                        <p:tgtEl>
                                          <p:spTgt spid="15"/>
                                        </p:tgtEl>
                                        <p:attrNameLst>
                                          <p:attrName>fillcolor</p:attrName>
                                        </p:attrNameLst>
                                      </p:cBhvr>
                                      <p:to>
                                        <a:srgbClr val="00ADEE"/>
                                      </p:to>
                                    </p:animClr>
                                    <p:set>
                                      <p:cBhvr>
                                        <p:cTn id="22" dur="250" fill="hold"/>
                                        <p:tgtEl>
                                          <p:spTgt spid="15"/>
                                        </p:tgtEl>
                                        <p:attrNameLst>
                                          <p:attrName>fill.type</p:attrName>
                                        </p:attrNameLst>
                                      </p:cBhvr>
                                      <p:to>
                                        <p:strVal val="solid"/>
                                      </p:to>
                                    </p:set>
                                    <p:anim to="1.5" calcmode="lin" valueType="num">
                                      <p:cBhvr override="childStyle">
                                        <p:cTn id="23" dur="250" fill="hold"/>
                                        <p:tgtEl>
                                          <p:spTgt spid="15"/>
                                        </p:tgtEl>
                                        <p:attrNameLst>
                                          <p:attrName>style.fontSize</p:attrName>
                                        </p:attrNameLst>
                                      </p:cBhvr>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childTnLst>
                          </p:cTn>
                        </p:par>
                        <p:par>
                          <p:cTn id="29" fill="hold">
                            <p:stCondLst>
                              <p:cond delay="500"/>
                            </p:stCondLst>
                            <p:childTnLst>
                              <p:par>
                                <p:cTn id="30" presetID="28" presetClass="emph" presetSubtype="0" fill="hold" grpId="0" nodeType="afterEffect">
                                  <p:stCondLst>
                                    <p:cond delay="0"/>
                                  </p:stCondLst>
                                  <p:iterate type="lt">
                                    <p:tmPct val="10000"/>
                                  </p:iterate>
                                  <p:childTnLst>
                                    <p:animClr clrSpc="rgb" dir="cw">
                                      <p:cBhvr override="childStyle">
                                        <p:cTn id="31" dur="250" fill="hold"/>
                                        <p:tgtEl>
                                          <p:spTgt spid="14"/>
                                        </p:tgtEl>
                                        <p:attrNameLst>
                                          <p:attrName>style.color</p:attrName>
                                        </p:attrNameLst>
                                      </p:cBhvr>
                                      <p:to>
                                        <a:srgbClr val="0F9ED5"/>
                                      </p:to>
                                    </p:animClr>
                                    <p:animClr clrSpc="rgb" dir="cw">
                                      <p:cBhvr>
                                        <p:cTn id="32" dur="250" fill="hold"/>
                                        <p:tgtEl>
                                          <p:spTgt spid="14"/>
                                        </p:tgtEl>
                                        <p:attrNameLst>
                                          <p:attrName>fillcolor</p:attrName>
                                        </p:attrNameLst>
                                      </p:cBhvr>
                                      <p:to>
                                        <a:srgbClr val="0F9ED5"/>
                                      </p:to>
                                    </p:animClr>
                                    <p:set>
                                      <p:cBhvr>
                                        <p:cTn id="33" dur="250" fill="hold"/>
                                        <p:tgtEl>
                                          <p:spTgt spid="14"/>
                                        </p:tgtEl>
                                        <p:attrNameLst>
                                          <p:attrName>fill.type</p:attrName>
                                        </p:attrNameLst>
                                      </p:cBhvr>
                                      <p:to>
                                        <p:strVal val="solid"/>
                                      </p:to>
                                    </p:set>
                                    <p:anim to="1.5" calcmode="lin" valueType="num">
                                      <p:cBhvr override="childStyle">
                                        <p:cTn id="34" dur="250" fill="hold"/>
                                        <p:tgtEl>
                                          <p:spTgt spid="14"/>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animBg="1"/>
      <p:bldP spid="3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598F8DA2-2691-7110-96C4-989796C701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F5FDAF-B580-1B5D-EE80-3AA777B51EAF}"/>
              </a:ext>
            </a:extLst>
          </p:cNvPr>
          <p:cNvSpPr>
            <a:spLocks noGrp="1"/>
          </p:cNvSpPr>
          <p:nvPr>
            <p:ph type="title"/>
          </p:nvPr>
        </p:nvSpPr>
        <p:spPr>
          <a:xfrm>
            <a:off x="832572" y="381965"/>
            <a:ext cx="10766562" cy="503371"/>
          </a:xfrm>
        </p:spPr>
        <p:txBody>
          <a:bodyPr/>
          <a:lstStyle/>
          <a:p>
            <a:r>
              <a:rPr lang="fr-FR" noProof="0" dirty="0">
                <a:solidFill>
                  <a:schemeClr val="tx1">
                    <a:lumMod val="50000"/>
                    <a:lumOff val="50000"/>
                  </a:schemeClr>
                </a:solidFill>
              </a:rPr>
              <a:t>Enfin </a:t>
            </a:r>
            <a:r>
              <a:rPr lang="fr-FR" dirty="0">
                <a:solidFill>
                  <a:schemeClr val="tx1">
                    <a:lumMod val="50000"/>
                    <a:lumOff val="50000"/>
                  </a:schemeClr>
                </a:solidFill>
              </a:rPr>
              <a:t>! Je peux expliquer l’effet de la latitude sur le climat des deux pays. Pour la Mauritanie :</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F41AF8E5-6B1C-7709-72CA-BD405BDF8C19}"/>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7DBA8D36-E238-0CA8-28BF-2A313795B347}"/>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232110EB-BBB6-7A81-8D2A-EE7A53D44E10}"/>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ED4F799D-2480-1D99-E7F2-6CEA2F9F7EDB}"/>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Expliquez l’effet du facteur étudié sur la variation du climat entre les deux pays.</a:t>
              </a:r>
            </a:p>
          </p:txBody>
        </p:sp>
        <p:sp>
          <p:nvSpPr>
            <p:cNvPr id="10" name="Ellipse 9">
              <a:extLst>
                <a:ext uri="{FF2B5EF4-FFF2-40B4-BE49-F238E27FC236}">
                  <a16:creationId xmlns:a16="http://schemas.microsoft.com/office/drawing/2014/main" id="{E6F6B43F-DC60-D51D-65CB-3A89BFEEA526}"/>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noProof="0" dirty="0">
                  <a:latin typeface="Calibri" panose="020F0502020204030204" pitchFamily="34" charset="0"/>
                  <a:ea typeface="Calibri" panose="020F0502020204030204" pitchFamily="34" charset="0"/>
                  <a:cs typeface="Calibri" panose="020F0502020204030204" pitchFamily="34" charset="0"/>
                </a:rPr>
                <a:t>3</a:t>
              </a:r>
              <a:endParaRPr lang="fr-FR" sz="2000" b="1" noProof="0" dirty="0">
                <a:latin typeface="Calibri" panose="020F0502020204030204" pitchFamily="34" charset="0"/>
                <a:ea typeface="Calibri" panose="020F0502020204030204" pitchFamily="34" charset="0"/>
                <a:cs typeface="Calibri" panose="020F0502020204030204" pitchFamily="34" charset="0"/>
              </a:endParaRPr>
            </a:p>
          </p:txBody>
        </p:sp>
      </p:grpSp>
      <p:sp>
        <p:nvSpPr>
          <p:cNvPr id="55" name="ZoneTexte 54" hidden="1">
            <a:extLst>
              <a:ext uri="{FF2B5EF4-FFF2-40B4-BE49-F238E27FC236}">
                <a16:creationId xmlns:a16="http://schemas.microsoft.com/office/drawing/2014/main" id="{24B8EAE5-489C-33BE-D0ED-DEF5B98EDF03}"/>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8C2EAE60-833A-4BE1-7BCB-B1F770181264}"/>
              </a:ext>
            </a:extLst>
          </p:cNvPr>
          <p:cNvSpPr txBox="1"/>
          <p:nvPr/>
        </p:nvSpPr>
        <p:spPr>
          <a:xfrm>
            <a:off x="7545226" y="2195950"/>
            <a:ext cx="3121456" cy="578882"/>
          </a:xfrm>
          <a:prstGeom prst="roundRect">
            <a:avLst/>
          </a:prstGeom>
          <a:solidFill>
            <a:srgbClr val="C00000"/>
          </a:solidFill>
        </p:spPr>
        <p:txBody>
          <a:bodyPr wrap="square">
            <a:spAutoFit/>
          </a:bodyPr>
          <a:lstStyle/>
          <a:p>
            <a:pPr algn="ctr"/>
            <a:r>
              <a:rPr lang="fr-FR" sz="2800" b="1" i="0" dirty="0">
                <a:solidFill>
                  <a:schemeClr val="bg1"/>
                </a:solidFill>
                <a:effectLst/>
                <a:latin typeface="Calibri" panose="020F0502020204030204" pitchFamily="34" charset="0"/>
                <a:cs typeface="Calibri" panose="020F0502020204030204" pitchFamily="34" charset="0"/>
              </a:rPr>
              <a:t>La Mauritanie</a:t>
            </a:r>
            <a:endParaRPr lang="fr-FR" sz="2800" b="1" dirty="0">
              <a:solidFill>
                <a:schemeClr val="bg1"/>
              </a:solidFill>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704F13DC-002E-B733-7A6E-18B18D71F2B6}"/>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l="390" t="16945" r="39386" b="17437"/>
          <a:stretch>
            <a:fillRect/>
          </a:stretch>
        </p:blipFill>
        <p:spPr>
          <a:xfrm>
            <a:off x="285808" y="2113215"/>
            <a:ext cx="5922127" cy="4086473"/>
          </a:xfrm>
          <a:prstGeom prst="rect">
            <a:avLst/>
          </a:prstGeom>
        </p:spPr>
      </p:pic>
      <p:sp>
        <p:nvSpPr>
          <p:cNvPr id="13" name="ZoneTexte 12">
            <a:extLst>
              <a:ext uri="{FF2B5EF4-FFF2-40B4-BE49-F238E27FC236}">
                <a16:creationId xmlns:a16="http://schemas.microsoft.com/office/drawing/2014/main" id="{D0F184C1-F63A-FD49-96FD-5C2276CE97D4}"/>
              </a:ext>
            </a:extLst>
          </p:cNvPr>
          <p:cNvSpPr txBox="1"/>
          <p:nvPr/>
        </p:nvSpPr>
        <p:spPr>
          <a:xfrm>
            <a:off x="7051430" y="3371046"/>
            <a:ext cx="4109049" cy="523220"/>
          </a:xfrm>
          <a:prstGeom prst="rect">
            <a:avLst/>
          </a:prstGeom>
          <a:noFill/>
          <a:ln>
            <a:solidFill>
              <a:srgbClr val="C00000"/>
            </a:solidFill>
          </a:ln>
        </p:spPr>
        <p:txBody>
          <a:bodyPr wrap="square">
            <a:spAutoFit/>
          </a:bodyPr>
          <a:lstStyle/>
          <a:p>
            <a:pPr algn="ctr"/>
            <a:r>
              <a:rPr lang="fr-FR" sz="2800" b="1" i="0" dirty="0">
                <a:effectLst/>
                <a:latin typeface="Calibri" panose="020F0502020204030204" pitchFamily="34" charset="0"/>
                <a:cs typeface="Calibri" panose="020F0502020204030204" pitchFamily="34" charset="0"/>
              </a:rPr>
              <a:t>Plus proche de l’équateur</a:t>
            </a:r>
            <a:endParaRPr lang="fr-FR" sz="2800" b="1" dirty="0">
              <a:latin typeface="Calibri" panose="020F0502020204030204" pitchFamily="34" charset="0"/>
              <a:cs typeface="Calibri" panose="020F0502020204030204" pitchFamily="34" charset="0"/>
            </a:endParaRPr>
          </a:p>
        </p:txBody>
      </p:sp>
      <p:grpSp>
        <p:nvGrpSpPr>
          <p:cNvPr id="19" name="Groupe 18">
            <a:extLst>
              <a:ext uri="{FF2B5EF4-FFF2-40B4-BE49-F238E27FC236}">
                <a16:creationId xmlns:a16="http://schemas.microsoft.com/office/drawing/2014/main" id="{EA794DDB-5545-AE1D-9143-7EBB58F49308}"/>
              </a:ext>
            </a:extLst>
          </p:cNvPr>
          <p:cNvGrpSpPr/>
          <p:nvPr/>
        </p:nvGrpSpPr>
        <p:grpSpPr>
          <a:xfrm>
            <a:off x="285808" y="3954527"/>
            <a:ext cx="5976000" cy="578882"/>
            <a:chOff x="285808" y="3954527"/>
            <a:chExt cx="5976000" cy="578882"/>
          </a:xfrm>
        </p:grpSpPr>
        <p:cxnSp>
          <p:nvCxnSpPr>
            <p:cNvPr id="17" name="Connecteur droit 16">
              <a:extLst>
                <a:ext uri="{FF2B5EF4-FFF2-40B4-BE49-F238E27FC236}">
                  <a16:creationId xmlns:a16="http://schemas.microsoft.com/office/drawing/2014/main" id="{06A84F39-DB1F-2E43-32CB-C73857988EE9}"/>
                </a:ext>
              </a:extLst>
            </p:cNvPr>
            <p:cNvCxnSpPr>
              <a:cxnSpLocks/>
            </p:cNvCxnSpPr>
            <p:nvPr/>
          </p:nvCxnSpPr>
          <p:spPr>
            <a:xfrm flipH="1" flipV="1">
              <a:off x="285808" y="4243968"/>
              <a:ext cx="5976000" cy="0"/>
            </a:xfrm>
            <a:prstGeom prst="line">
              <a:avLst/>
            </a:prstGeom>
            <a:ln w="57150">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FA081421-AFE4-EBAE-DDEA-2AA46995A398}"/>
                </a:ext>
              </a:extLst>
            </p:cNvPr>
            <p:cNvSpPr txBox="1"/>
            <p:nvPr/>
          </p:nvSpPr>
          <p:spPr>
            <a:xfrm>
              <a:off x="1713080" y="3954527"/>
              <a:ext cx="3121456" cy="578882"/>
            </a:xfrm>
            <a:prstGeom prst="roundRect">
              <a:avLst/>
            </a:prstGeom>
            <a:noFill/>
          </p:spPr>
          <p:txBody>
            <a:bodyPr wrap="square">
              <a:spAutoFit/>
            </a:bodyPr>
            <a:lstStyle/>
            <a:p>
              <a:pPr algn="ctr"/>
              <a:r>
                <a:rPr lang="fr-FR" sz="2800" b="1" i="0" dirty="0">
                  <a:solidFill>
                    <a:srgbClr val="C00000"/>
                  </a:solidFill>
                  <a:effectLst/>
                  <a:highlight>
                    <a:srgbClr val="FFFF00"/>
                  </a:highlight>
                  <a:latin typeface="Calibri" panose="020F0502020204030204" pitchFamily="34" charset="0"/>
                  <a:cs typeface="Calibri" panose="020F0502020204030204" pitchFamily="34" charset="0"/>
                </a:rPr>
                <a:t>L’équateur</a:t>
              </a:r>
              <a:r>
                <a:rPr lang="fr-FR" sz="2800" b="1" i="0" dirty="0">
                  <a:solidFill>
                    <a:srgbClr val="C00000"/>
                  </a:solidFill>
                  <a:effectLst/>
                  <a:latin typeface="Calibri" panose="020F0502020204030204" pitchFamily="34" charset="0"/>
                  <a:cs typeface="Calibri" panose="020F0502020204030204" pitchFamily="34" charset="0"/>
                </a:rPr>
                <a:t> </a:t>
              </a:r>
              <a:endParaRPr lang="fr-FR" sz="2800" b="1" dirty="0">
                <a:solidFill>
                  <a:srgbClr val="C00000"/>
                </a:solidFill>
                <a:latin typeface="Calibri" panose="020F0502020204030204" pitchFamily="34" charset="0"/>
                <a:cs typeface="Calibri" panose="020F0502020204030204" pitchFamily="34" charset="0"/>
              </a:endParaRPr>
            </a:p>
          </p:txBody>
        </p:sp>
      </p:grpSp>
      <p:grpSp>
        <p:nvGrpSpPr>
          <p:cNvPr id="22" name="Groupe 21">
            <a:extLst>
              <a:ext uri="{FF2B5EF4-FFF2-40B4-BE49-F238E27FC236}">
                <a16:creationId xmlns:a16="http://schemas.microsoft.com/office/drawing/2014/main" id="{BF20863E-F89A-22D3-3419-0E6C972A092E}"/>
              </a:ext>
            </a:extLst>
          </p:cNvPr>
          <p:cNvGrpSpPr/>
          <p:nvPr/>
        </p:nvGrpSpPr>
        <p:grpSpPr>
          <a:xfrm>
            <a:off x="6250111" y="3982363"/>
            <a:ext cx="5711687" cy="1031337"/>
            <a:chOff x="6250111" y="3982363"/>
            <a:chExt cx="5711687" cy="1031337"/>
          </a:xfrm>
        </p:grpSpPr>
        <p:sp>
          <p:nvSpPr>
            <p:cNvPr id="15" name="ZoneTexte 14">
              <a:extLst>
                <a:ext uri="{FF2B5EF4-FFF2-40B4-BE49-F238E27FC236}">
                  <a16:creationId xmlns:a16="http://schemas.microsoft.com/office/drawing/2014/main" id="{4B1D9731-C504-8451-61ED-2DC04A0155B2}"/>
                </a:ext>
              </a:extLst>
            </p:cNvPr>
            <p:cNvSpPr txBox="1"/>
            <p:nvPr/>
          </p:nvSpPr>
          <p:spPr>
            <a:xfrm>
              <a:off x="6250111" y="4490480"/>
              <a:ext cx="5711687" cy="523220"/>
            </a:xfrm>
            <a:prstGeom prst="rect">
              <a:avLst/>
            </a:prstGeom>
            <a:noFill/>
            <a:ln>
              <a:solidFill>
                <a:srgbClr val="C00000"/>
              </a:solidFill>
            </a:ln>
          </p:spPr>
          <p:txBody>
            <a:bodyPr wrap="square">
              <a:spAutoFit/>
            </a:bodyPr>
            <a:lstStyle/>
            <a:p>
              <a:pPr algn="ctr"/>
              <a:r>
                <a:rPr lang="fr-FR" sz="2800" b="1" dirty="0">
                  <a:latin typeface="Calibri" panose="020F0502020204030204" pitchFamily="34" charset="0"/>
                  <a:cs typeface="Calibri" panose="020F0502020204030204" pitchFamily="34" charset="0"/>
                </a:rPr>
                <a:t>Les rayons du Soleil sont plus directs</a:t>
              </a:r>
            </a:p>
          </p:txBody>
        </p:sp>
        <p:sp>
          <p:nvSpPr>
            <p:cNvPr id="20" name="Flèche : bas 19">
              <a:extLst>
                <a:ext uri="{FF2B5EF4-FFF2-40B4-BE49-F238E27FC236}">
                  <a16:creationId xmlns:a16="http://schemas.microsoft.com/office/drawing/2014/main" id="{48B6FC4A-626D-4EF8-DA2C-18E1CA77D65F}"/>
                </a:ext>
              </a:extLst>
            </p:cNvPr>
            <p:cNvSpPr/>
            <p:nvPr/>
          </p:nvSpPr>
          <p:spPr>
            <a:xfrm>
              <a:off x="8874041" y="3982363"/>
              <a:ext cx="463826" cy="52321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3" name="Groupe 22">
            <a:extLst>
              <a:ext uri="{FF2B5EF4-FFF2-40B4-BE49-F238E27FC236}">
                <a16:creationId xmlns:a16="http://schemas.microsoft.com/office/drawing/2014/main" id="{8C2C56B5-4374-61F2-F332-1B0FCC008F47}"/>
              </a:ext>
            </a:extLst>
          </p:cNvPr>
          <p:cNvGrpSpPr/>
          <p:nvPr/>
        </p:nvGrpSpPr>
        <p:grpSpPr>
          <a:xfrm>
            <a:off x="7369349" y="5083802"/>
            <a:ext cx="3473210" cy="1049331"/>
            <a:chOff x="7369349" y="5083802"/>
            <a:chExt cx="3473210" cy="1049331"/>
          </a:xfrm>
        </p:grpSpPr>
        <p:sp>
          <p:nvSpPr>
            <p:cNvPr id="14" name="ZoneTexte 13">
              <a:extLst>
                <a:ext uri="{FF2B5EF4-FFF2-40B4-BE49-F238E27FC236}">
                  <a16:creationId xmlns:a16="http://schemas.microsoft.com/office/drawing/2014/main" id="{BCB35F0C-D03A-BB69-8766-50DBCB196341}"/>
                </a:ext>
              </a:extLst>
            </p:cNvPr>
            <p:cNvSpPr txBox="1"/>
            <p:nvPr/>
          </p:nvSpPr>
          <p:spPr>
            <a:xfrm>
              <a:off x="7369349" y="5609913"/>
              <a:ext cx="3473210" cy="523220"/>
            </a:xfrm>
            <a:prstGeom prst="rect">
              <a:avLst/>
            </a:prstGeom>
            <a:noFill/>
            <a:ln>
              <a:solidFill>
                <a:srgbClr val="C00000"/>
              </a:solidFill>
            </a:ln>
          </p:spPr>
          <p:txBody>
            <a:bodyPr wrap="square">
              <a:spAutoFit/>
            </a:bodyPr>
            <a:lstStyle/>
            <a:p>
              <a:pPr algn="ctr"/>
              <a:r>
                <a:rPr lang="fr-FR" sz="2800" b="1" dirty="0">
                  <a:latin typeface="Calibri" panose="020F0502020204030204" pitchFamily="34" charset="0"/>
                  <a:cs typeface="Calibri" panose="020F0502020204030204" pitchFamily="34" charset="0"/>
                </a:rPr>
                <a:t>Reçoit plus de chaleur</a:t>
              </a:r>
            </a:p>
          </p:txBody>
        </p:sp>
        <p:sp>
          <p:nvSpPr>
            <p:cNvPr id="21" name="Flèche : bas 20">
              <a:extLst>
                <a:ext uri="{FF2B5EF4-FFF2-40B4-BE49-F238E27FC236}">
                  <a16:creationId xmlns:a16="http://schemas.microsoft.com/office/drawing/2014/main" id="{EFB140A8-19C4-7490-18EC-AFEEC1DB856D}"/>
                </a:ext>
              </a:extLst>
            </p:cNvPr>
            <p:cNvSpPr/>
            <p:nvPr/>
          </p:nvSpPr>
          <p:spPr>
            <a:xfrm>
              <a:off x="8874041" y="5083802"/>
              <a:ext cx="463826" cy="52321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7" name="Connecteur droit avec flèche 6">
            <a:extLst>
              <a:ext uri="{FF2B5EF4-FFF2-40B4-BE49-F238E27FC236}">
                <a16:creationId xmlns:a16="http://schemas.microsoft.com/office/drawing/2014/main" id="{016CE3B3-6AAC-2F19-5FB1-58C116119A29}"/>
              </a:ext>
            </a:extLst>
          </p:cNvPr>
          <p:cNvCxnSpPr/>
          <p:nvPr/>
        </p:nvCxnSpPr>
        <p:spPr>
          <a:xfrm>
            <a:off x="2522483" y="3531476"/>
            <a:ext cx="0" cy="712492"/>
          </a:xfrm>
          <a:prstGeom prst="straightConnector1">
            <a:avLst/>
          </a:prstGeom>
          <a:ln w="57150">
            <a:solidFill>
              <a:schemeClr val="tx1">
                <a:lumMod val="95000"/>
                <a:lumOff val="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12346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ppt_h/2"/>
                                          </p:val>
                                        </p:tav>
                                        <p:tav tm="100000">
                                          <p:val>
                                            <p:strVal val="#ppt_y"/>
                                          </p:val>
                                        </p:tav>
                                      </p:tavLst>
                                    </p:anim>
                                    <p:anim calcmode="lin" valueType="num">
                                      <p:cBhvr>
                                        <p:cTn id="15" dur="500" fill="hold"/>
                                        <p:tgtEl>
                                          <p:spTgt spid="7"/>
                                        </p:tgtEl>
                                        <p:attrNameLst>
                                          <p:attrName>ppt_w</p:attrName>
                                        </p:attrNameLst>
                                      </p:cBhvr>
                                      <p:tavLst>
                                        <p:tav tm="0">
                                          <p:val>
                                            <p:strVal val="#ppt_w"/>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up)">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6AB687F2-DEBB-B228-E18B-6D6CF843F27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93767E-C52A-FAEC-17F5-AF892AECDED1}"/>
              </a:ext>
            </a:extLst>
          </p:cNvPr>
          <p:cNvSpPr>
            <a:spLocks noGrp="1"/>
          </p:cNvSpPr>
          <p:nvPr>
            <p:ph type="title"/>
          </p:nvPr>
        </p:nvSpPr>
        <p:spPr>
          <a:xfrm>
            <a:off x="832572" y="381965"/>
            <a:ext cx="10766562" cy="503371"/>
          </a:xfrm>
        </p:spPr>
        <p:txBody>
          <a:bodyPr/>
          <a:lstStyle/>
          <a:p>
            <a:r>
              <a:rPr lang="fr-FR" noProof="0" dirty="0">
                <a:solidFill>
                  <a:schemeClr val="tx1">
                    <a:lumMod val="50000"/>
                    <a:lumOff val="50000"/>
                  </a:schemeClr>
                </a:solidFill>
              </a:rPr>
              <a:t>Et pour la France :</a:t>
            </a:r>
          </a:p>
        </p:txBody>
      </p:sp>
      <p:sp>
        <p:nvSpPr>
          <p:cNvPr id="4" name="Espace réservé du contenu 3">
            <a:extLst>
              <a:ext uri="{FF2B5EF4-FFF2-40B4-BE49-F238E27FC236}">
                <a16:creationId xmlns:a16="http://schemas.microsoft.com/office/drawing/2014/main" id="{5C5587EF-6E27-C864-603C-B705AE01B034}"/>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F907617F-F540-6465-A8F9-C326B1874227}"/>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E47FFF47-0904-5EAB-E22D-EA819F8E9D6C}"/>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AD0AD348-8724-1366-C68E-40B9AB31ADDD}"/>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Expliquez l’effet du facteur étudié sur la variation du climat entre les deux pays.</a:t>
              </a:r>
            </a:p>
          </p:txBody>
        </p:sp>
        <p:sp>
          <p:nvSpPr>
            <p:cNvPr id="10" name="Ellipse 9">
              <a:extLst>
                <a:ext uri="{FF2B5EF4-FFF2-40B4-BE49-F238E27FC236}">
                  <a16:creationId xmlns:a16="http://schemas.microsoft.com/office/drawing/2014/main" id="{08A86983-4984-5739-0ED9-402E6F87516C}"/>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noProof="0" dirty="0">
                  <a:latin typeface="Calibri" panose="020F0502020204030204" pitchFamily="34" charset="0"/>
                  <a:ea typeface="Calibri" panose="020F0502020204030204" pitchFamily="34" charset="0"/>
                  <a:cs typeface="Calibri" panose="020F0502020204030204" pitchFamily="34" charset="0"/>
                </a:rPr>
                <a:t>3</a:t>
              </a:r>
              <a:endParaRPr lang="fr-FR" sz="2000" b="1" noProof="0" dirty="0">
                <a:latin typeface="Calibri" panose="020F0502020204030204" pitchFamily="34" charset="0"/>
                <a:ea typeface="Calibri" panose="020F0502020204030204" pitchFamily="34" charset="0"/>
                <a:cs typeface="Calibri" panose="020F0502020204030204" pitchFamily="34" charset="0"/>
              </a:endParaRPr>
            </a:p>
          </p:txBody>
        </p:sp>
      </p:grpSp>
      <p:sp>
        <p:nvSpPr>
          <p:cNvPr id="55" name="ZoneTexte 54" hidden="1">
            <a:extLst>
              <a:ext uri="{FF2B5EF4-FFF2-40B4-BE49-F238E27FC236}">
                <a16:creationId xmlns:a16="http://schemas.microsoft.com/office/drawing/2014/main" id="{398B0573-A8E2-9CCC-1CA2-737613246C5A}"/>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sp>
        <p:nvSpPr>
          <p:cNvPr id="6" name="ZoneTexte 5">
            <a:extLst>
              <a:ext uri="{FF2B5EF4-FFF2-40B4-BE49-F238E27FC236}">
                <a16:creationId xmlns:a16="http://schemas.microsoft.com/office/drawing/2014/main" id="{98C9D0CC-CC74-14C8-2025-E9762D78056C}"/>
              </a:ext>
            </a:extLst>
          </p:cNvPr>
          <p:cNvSpPr txBox="1"/>
          <p:nvPr/>
        </p:nvSpPr>
        <p:spPr>
          <a:xfrm>
            <a:off x="7545226" y="2195950"/>
            <a:ext cx="3121456" cy="578882"/>
          </a:xfrm>
          <a:prstGeom prst="roundRect">
            <a:avLst/>
          </a:prstGeom>
          <a:solidFill>
            <a:srgbClr val="C00000"/>
          </a:solidFill>
        </p:spPr>
        <p:txBody>
          <a:bodyPr wrap="square">
            <a:spAutoFit/>
          </a:bodyPr>
          <a:lstStyle/>
          <a:p>
            <a:pPr algn="ctr"/>
            <a:r>
              <a:rPr lang="fr-FR" sz="2800" b="1" i="0" dirty="0">
                <a:solidFill>
                  <a:schemeClr val="bg1"/>
                </a:solidFill>
                <a:effectLst/>
                <a:latin typeface="Calibri" panose="020F0502020204030204" pitchFamily="34" charset="0"/>
                <a:cs typeface="Calibri" panose="020F0502020204030204" pitchFamily="34" charset="0"/>
              </a:rPr>
              <a:t>La France</a:t>
            </a:r>
            <a:endParaRPr lang="fr-FR" sz="2800" b="1" dirty="0">
              <a:solidFill>
                <a:schemeClr val="bg1"/>
              </a:solidFill>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A4C275D1-8F71-0C83-9FB6-94696DAE3A4A}"/>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l="390" t="16945" r="39386" b="17437"/>
          <a:stretch>
            <a:fillRect/>
          </a:stretch>
        </p:blipFill>
        <p:spPr>
          <a:xfrm>
            <a:off x="285808" y="2113215"/>
            <a:ext cx="5922127" cy="4086473"/>
          </a:xfrm>
          <a:prstGeom prst="rect">
            <a:avLst/>
          </a:prstGeom>
        </p:spPr>
      </p:pic>
      <p:sp>
        <p:nvSpPr>
          <p:cNvPr id="13" name="ZoneTexte 12">
            <a:extLst>
              <a:ext uri="{FF2B5EF4-FFF2-40B4-BE49-F238E27FC236}">
                <a16:creationId xmlns:a16="http://schemas.microsoft.com/office/drawing/2014/main" id="{3C57E894-5E54-27C6-55BB-9F8299C26F6F}"/>
              </a:ext>
            </a:extLst>
          </p:cNvPr>
          <p:cNvSpPr txBox="1"/>
          <p:nvPr/>
        </p:nvSpPr>
        <p:spPr>
          <a:xfrm>
            <a:off x="6905019" y="3371045"/>
            <a:ext cx="4401870" cy="523220"/>
          </a:xfrm>
          <a:prstGeom prst="rect">
            <a:avLst/>
          </a:prstGeom>
          <a:noFill/>
          <a:ln>
            <a:solidFill>
              <a:srgbClr val="C00000"/>
            </a:solidFill>
          </a:ln>
        </p:spPr>
        <p:txBody>
          <a:bodyPr wrap="square">
            <a:spAutoFit/>
          </a:bodyPr>
          <a:lstStyle/>
          <a:p>
            <a:pPr algn="ctr"/>
            <a:r>
              <a:rPr lang="fr-FR" sz="2800" b="1" i="0" dirty="0">
                <a:effectLst/>
                <a:latin typeface="Calibri" panose="020F0502020204030204" pitchFamily="34" charset="0"/>
                <a:cs typeface="Calibri" panose="020F0502020204030204" pitchFamily="34" charset="0"/>
              </a:rPr>
              <a:t>Plus </a:t>
            </a:r>
            <a:r>
              <a:rPr lang="fr-FR" sz="2800" b="1" dirty="0">
                <a:latin typeface="Calibri" panose="020F0502020204030204" pitchFamily="34" charset="0"/>
                <a:cs typeface="Calibri" panose="020F0502020204030204" pitchFamily="34" charset="0"/>
              </a:rPr>
              <a:t>éloignée</a:t>
            </a:r>
            <a:r>
              <a:rPr lang="fr-FR" sz="2800" b="1" i="0" dirty="0">
                <a:effectLst/>
                <a:latin typeface="Calibri" panose="020F0502020204030204" pitchFamily="34" charset="0"/>
                <a:cs typeface="Calibri" panose="020F0502020204030204" pitchFamily="34" charset="0"/>
              </a:rPr>
              <a:t> de l’équateur</a:t>
            </a:r>
            <a:endParaRPr lang="fr-FR" sz="2800" b="1" dirty="0">
              <a:latin typeface="Calibri" panose="020F0502020204030204" pitchFamily="34" charset="0"/>
              <a:cs typeface="Calibri" panose="020F0502020204030204" pitchFamily="34" charset="0"/>
            </a:endParaRPr>
          </a:p>
        </p:txBody>
      </p:sp>
      <p:grpSp>
        <p:nvGrpSpPr>
          <p:cNvPr id="19" name="Groupe 18">
            <a:extLst>
              <a:ext uri="{FF2B5EF4-FFF2-40B4-BE49-F238E27FC236}">
                <a16:creationId xmlns:a16="http://schemas.microsoft.com/office/drawing/2014/main" id="{FCEFEEE8-3984-A612-70B3-AAFF31463C74}"/>
              </a:ext>
            </a:extLst>
          </p:cNvPr>
          <p:cNvGrpSpPr/>
          <p:nvPr/>
        </p:nvGrpSpPr>
        <p:grpSpPr>
          <a:xfrm>
            <a:off x="285808" y="3954527"/>
            <a:ext cx="5976000" cy="578882"/>
            <a:chOff x="285808" y="3954527"/>
            <a:chExt cx="5976000" cy="578882"/>
          </a:xfrm>
        </p:grpSpPr>
        <p:cxnSp>
          <p:nvCxnSpPr>
            <p:cNvPr id="17" name="Connecteur droit 16">
              <a:extLst>
                <a:ext uri="{FF2B5EF4-FFF2-40B4-BE49-F238E27FC236}">
                  <a16:creationId xmlns:a16="http://schemas.microsoft.com/office/drawing/2014/main" id="{36B93971-8FBB-3ECD-C83C-80877FC084D0}"/>
                </a:ext>
              </a:extLst>
            </p:cNvPr>
            <p:cNvCxnSpPr>
              <a:cxnSpLocks/>
            </p:cNvCxnSpPr>
            <p:nvPr/>
          </p:nvCxnSpPr>
          <p:spPr>
            <a:xfrm flipH="1" flipV="1">
              <a:off x="285808" y="4243968"/>
              <a:ext cx="5976000" cy="0"/>
            </a:xfrm>
            <a:prstGeom prst="line">
              <a:avLst/>
            </a:prstGeom>
            <a:ln w="57150">
              <a:solidFill>
                <a:srgbClr val="FF0000"/>
              </a:solidFill>
              <a:prstDash val="sysDash"/>
            </a:ln>
          </p:spPr>
          <p:style>
            <a:lnRef idx="2">
              <a:schemeClr val="accent1"/>
            </a:lnRef>
            <a:fillRef idx="0">
              <a:schemeClr val="accent1"/>
            </a:fillRef>
            <a:effectRef idx="1">
              <a:schemeClr val="accent1"/>
            </a:effectRef>
            <a:fontRef idx="minor">
              <a:schemeClr val="tx1"/>
            </a:fontRef>
          </p:style>
        </p:cxnSp>
        <p:sp>
          <p:nvSpPr>
            <p:cNvPr id="18" name="ZoneTexte 17">
              <a:extLst>
                <a:ext uri="{FF2B5EF4-FFF2-40B4-BE49-F238E27FC236}">
                  <a16:creationId xmlns:a16="http://schemas.microsoft.com/office/drawing/2014/main" id="{2C749841-D638-E2F3-209F-4930B07DDF75}"/>
                </a:ext>
              </a:extLst>
            </p:cNvPr>
            <p:cNvSpPr txBox="1"/>
            <p:nvPr/>
          </p:nvSpPr>
          <p:spPr>
            <a:xfrm>
              <a:off x="1713080" y="3954527"/>
              <a:ext cx="3121456" cy="578882"/>
            </a:xfrm>
            <a:prstGeom prst="roundRect">
              <a:avLst/>
            </a:prstGeom>
            <a:noFill/>
          </p:spPr>
          <p:txBody>
            <a:bodyPr wrap="square">
              <a:spAutoFit/>
            </a:bodyPr>
            <a:lstStyle/>
            <a:p>
              <a:pPr algn="ctr"/>
              <a:r>
                <a:rPr lang="fr-FR" sz="2800" b="1" i="0" dirty="0">
                  <a:solidFill>
                    <a:srgbClr val="C00000"/>
                  </a:solidFill>
                  <a:effectLst/>
                  <a:highlight>
                    <a:srgbClr val="FFFF00"/>
                  </a:highlight>
                  <a:latin typeface="Calibri" panose="020F0502020204030204" pitchFamily="34" charset="0"/>
                  <a:cs typeface="Calibri" panose="020F0502020204030204" pitchFamily="34" charset="0"/>
                </a:rPr>
                <a:t>L’équateur</a:t>
              </a:r>
              <a:r>
                <a:rPr lang="fr-FR" sz="2800" b="1" i="0" dirty="0">
                  <a:solidFill>
                    <a:srgbClr val="C00000"/>
                  </a:solidFill>
                  <a:effectLst/>
                  <a:latin typeface="Calibri" panose="020F0502020204030204" pitchFamily="34" charset="0"/>
                  <a:cs typeface="Calibri" panose="020F0502020204030204" pitchFamily="34" charset="0"/>
                </a:rPr>
                <a:t> </a:t>
              </a:r>
              <a:endParaRPr lang="fr-FR" sz="2800" b="1" dirty="0">
                <a:solidFill>
                  <a:srgbClr val="C00000"/>
                </a:solidFill>
                <a:latin typeface="Calibri" panose="020F0502020204030204" pitchFamily="34" charset="0"/>
                <a:cs typeface="Calibri" panose="020F0502020204030204" pitchFamily="34" charset="0"/>
              </a:endParaRPr>
            </a:p>
          </p:txBody>
        </p:sp>
      </p:grpSp>
      <p:grpSp>
        <p:nvGrpSpPr>
          <p:cNvPr id="22" name="Groupe 21">
            <a:extLst>
              <a:ext uri="{FF2B5EF4-FFF2-40B4-BE49-F238E27FC236}">
                <a16:creationId xmlns:a16="http://schemas.microsoft.com/office/drawing/2014/main" id="{8BCF1A26-61FB-8B1F-631F-1CD8045557E9}"/>
              </a:ext>
            </a:extLst>
          </p:cNvPr>
          <p:cNvGrpSpPr/>
          <p:nvPr/>
        </p:nvGrpSpPr>
        <p:grpSpPr>
          <a:xfrm>
            <a:off x="6250111" y="3982363"/>
            <a:ext cx="5711687" cy="1031337"/>
            <a:chOff x="6250111" y="3982363"/>
            <a:chExt cx="5711687" cy="1031337"/>
          </a:xfrm>
        </p:grpSpPr>
        <p:sp>
          <p:nvSpPr>
            <p:cNvPr id="15" name="ZoneTexte 14">
              <a:extLst>
                <a:ext uri="{FF2B5EF4-FFF2-40B4-BE49-F238E27FC236}">
                  <a16:creationId xmlns:a16="http://schemas.microsoft.com/office/drawing/2014/main" id="{AE597EB7-D800-2B19-B387-87B77D4E4EE3}"/>
                </a:ext>
              </a:extLst>
            </p:cNvPr>
            <p:cNvSpPr txBox="1"/>
            <p:nvPr/>
          </p:nvSpPr>
          <p:spPr>
            <a:xfrm>
              <a:off x="6250111" y="4490480"/>
              <a:ext cx="5711687" cy="523220"/>
            </a:xfrm>
            <a:prstGeom prst="rect">
              <a:avLst/>
            </a:prstGeom>
            <a:noFill/>
            <a:ln>
              <a:solidFill>
                <a:srgbClr val="C00000"/>
              </a:solidFill>
            </a:ln>
          </p:spPr>
          <p:txBody>
            <a:bodyPr wrap="square">
              <a:spAutoFit/>
            </a:bodyPr>
            <a:lstStyle/>
            <a:p>
              <a:pPr algn="ctr"/>
              <a:r>
                <a:rPr lang="fr-FR" sz="2800" b="1" dirty="0">
                  <a:latin typeface="Calibri" panose="020F0502020204030204" pitchFamily="34" charset="0"/>
                  <a:cs typeface="Calibri" panose="020F0502020204030204" pitchFamily="34" charset="0"/>
                </a:rPr>
                <a:t>Les rayons du Soleil sont plus inclinés</a:t>
              </a:r>
            </a:p>
          </p:txBody>
        </p:sp>
        <p:sp>
          <p:nvSpPr>
            <p:cNvPr id="20" name="Flèche : bas 19">
              <a:extLst>
                <a:ext uri="{FF2B5EF4-FFF2-40B4-BE49-F238E27FC236}">
                  <a16:creationId xmlns:a16="http://schemas.microsoft.com/office/drawing/2014/main" id="{192B7AB1-8A6A-A96A-EB82-CC1D0B9EB1DF}"/>
                </a:ext>
              </a:extLst>
            </p:cNvPr>
            <p:cNvSpPr/>
            <p:nvPr/>
          </p:nvSpPr>
          <p:spPr>
            <a:xfrm>
              <a:off x="8874041" y="3982363"/>
              <a:ext cx="463826" cy="52321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23" name="Groupe 22">
            <a:extLst>
              <a:ext uri="{FF2B5EF4-FFF2-40B4-BE49-F238E27FC236}">
                <a16:creationId xmlns:a16="http://schemas.microsoft.com/office/drawing/2014/main" id="{0030BB20-F939-82FB-50CE-E6221236EEC3}"/>
              </a:ext>
            </a:extLst>
          </p:cNvPr>
          <p:cNvGrpSpPr/>
          <p:nvPr/>
        </p:nvGrpSpPr>
        <p:grpSpPr>
          <a:xfrm>
            <a:off x="7137184" y="5083802"/>
            <a:ext cx="3937540" cy="1046430"/>
            <a:chOff x="7137184" y="5083802"/>
            <a:chExt cx="3937540" cy="1046430"/>
          </a:xfrm>
        </p:grpSpPr>
        <p:sp>
          <p:nvSpPr>
            <p:cNvPr id="14" name="ZoneTexte 13">
              <a:extLst>
                <a:ext uri="{FF2B5EF4-FFF2-40B4-BE49-F238E27FC236}">
                  <a16:creationId xmlns:a16="http://schemas.microsoft.com/office/drawing/2014/main" id="{FB15840A-3A7E-9C8F-16D8-80B6451F3947}"/>
                </a:ext>
              </a:extLst>
            </p:cNvPr>
            <p:cNvSpPr txBox="1"/>
            <p:nvPr/>
          </p:nvSpPr>
          <p:spPr>
            <a:xfrm>
              <a:off x="7137184" y="5607012"/>
              <a:ext cx="3937540" cy="523220"/>
            </a:xfrm>
            <a:prstGeom prst="rect">
              <a:avLst/>
            </a:prstGeom>
            <a:noFill/>
            <a:ln>
              <a:solidFill>
                <a:srgbClr val="C00000"/>
              </a:solidFill>
            </a:ln>
          </p:spPr>
          <p:txBody>
            <a:bodyPr wrap="square">
              <a:spAutoFit/>
            </a:bodyPr>
            <a:lstStyle/>
            <a:p>
              <a:pPr algn="ctr"/>
              <a:r>
                <a:rPr lang="fr-FR" sz="2800" b="1" dirty="0">
                  <a:latin typeface="Calibri" panose="020F0502020204030204" pitchFamily="34" charset="0"/>
                  <a:cs typeface="Calibri" panose="020F0502020204030204" pitchFamily="34" charset="0"/>
                </a:rPr>
                <a:t>Reçoit moins de chaleur</a:t>
              </a:r>
            </a:p>
          </p:txBody>
        </p:sp>
        <p:sp>
          <p:nvSpPr>
            <p:cNvPr id="21" name="Flèche : bas 20">
              <a:extLst>
                <a:ext uri="{FF2B5EF4-FFF2-40B4-BE49-F238E27FC236}">
                  <a16:creationId xmlns:a16="http://schemas.microsoft.com/office/drawing/2014/main" id="{4556399F-7584-DAEE-9008-1C50B8812729}"/>
                </a:ext>
              </a:extLst>
            </p:cNvPr>
            <p:cNvSpPr/>
            <p:nvPr/>
          </p:nvSpPr>
          <p:spPr>
            <a:xfrm>
              <a:off x="8874041" y="5083802"/>
              <a:ext cx="463826" cy="52321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5" name="Connecteur droit avec flèche 4">
            <a:extLst>
              <a:ext uri="{FF2B5EF4-FFF2-40B4-BE49-F238E27FC236}">
                <a16:creationId xmlns:a16="http://schemas.microsoft.com/office/drawing/2014/main" id="{173C312B-1404-C49E-847C-7D090C903085}"/>
              </a:ext>
            </a:extLst>
          </p:cNvPr>
          <p:cNvCxnSpPr>
            <a:cxnSpLocks/>
          </p:cNvCxnSpPr>
          <p:nvPr/>
        </p:nvCxnSpPr>
        <p:spPr>
          <a:xfrm>
            <a:off x="2785242" y="2911365"/>
            <a:ext cx="0" cy="1353623"/>
          </a:xfrm>
          <a:prstGeom prst="straightConnector1">
            <a:avLst/>
          </a:prstGeom>
          <a:ln w="57150">
            <a:solidFill>
              <a:schemeClr val="tx1">
                <a:lumMod val="95000"/>
                <a:lumOff val="5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41607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6A0510B-D9BB-4A43-4E9F-2EE7334B97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E7F68F-AC15-CE0D-A0F1-368881F2DF18}"/>
              </a:ext>
            </a:extLst>
          </p:cNvPr>
          <p:cNvSpPr>
            <a:spLocks noGrp="1"/>
          </p:cNvSpPr>
          <p:nvPr>
            <p:ph type="title"/>
          </p:nvPr>
        </p:nvSpPr>
        <p:spPr>
          <a:xfrm>
            <a:off x="990591" y="323900"/>
            <a:ext cx="10766562" cy="503371"/>
          </a:xfrm>
        </p:spPr>
        <p:txBody>
          <a:bodyPr/>
          <a:lstStyle/>
          <a:p>
            <a:r>
              <a:rPr lang="fr-FR" noProof="0" dirty="0">
                <a:solidFill>
                  <a:schemeClr val="tx1">
                    <a:lumMod val="50000"/>
                    <a:lumOff val="50000"/>
                  </a:schemeClr>
                </a:solidFill>
              </a:rPr>
              <a:t>Donc, je peux conclure que :</a:t>
            </a:r>
          </a:p>
        </p:txBody>
      </p:sp>
      <p:sp>
        <p:nvSpPr>
          <p:cNvPr id="4" name="Espace réservé du contenu 3">
            <a:extLst>
              <a:ext uri="{FF2B5EF4-FFF2-40B4-BE49-F238E27FC236}">
                <a16:creationId xmlns:a16="http://schemas.microsoft.com/office/drawing/2014/main" id="{691DECED-6440-B94A-D617-2A6454844112}"/>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EBE7638A-FB1C-FE94-9849-6C07F82F444D}"/>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2AD7FEB1-339A-D3BC-1C1B-3500FE2B764C}"/>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56E9EF6B-80C2-FE86-DA7B-0C8EE1C0CCD1}"/>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Expliquez l’effet du facteur étudié sur la variation du climat entre les deux pays.</a:t>
              </a:r>
            </a:p>
          </p:txBody>
        </p:sp>
        <p:sp>
          <p:nvSpPr>
            <p:cNvPr id="10" name="Ellipse 9">
              <a:extLst>
                <a:ext uri="{FF2B5EF4-FFF2-40B4-BE49-F238E27FC236}">
                  <a16:creationId xmlns:a16="http://schemas.microsoft.com/office/drawing/2014/main" id="{A687789C-1F32-734C-A5AE-E4565B01298A}"/>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noProof="0" dirty="0">
                  <a:latin typeface="Calibri" panose="020F0502020204030204" pitchFamily="34" charset="0"/>
                  <a:ea typeface="Calibri" panose="020F0502020204030204" pitchFamily="34" charset="0"/>
                  <a:cs typeface="Calibri" panose="020F0502020204030204" pitchFamily="34" charset="0"/>
                </a:rPr>
                <a:t>3</a:t>
              </a:r>
              <a:endParaRPr lang="fr-FR" sz="2000" b="1" noProof="0" dirty="0">
                <a:latin typeface="Calibri" panose="020F0502020204030204" pitchFamily="34" charset="0"/>
                <a:ea typeface="Calibri" panose="020F0502020204030204" pitchFamily="34" charset="0"/>
                <a:cs typeface="Calibri" panose="020F0502020204030204" pitchFamily="34" charset="0"/>
              </a:endParaRPr>
            </a:p>
          </p:txBody>
        </p:sp>
      </p:grpSp>
      <p:sp>
        <p:nvSpPr>
          <p:cNvPr id="55" name="ZoneTexte 54" hidden="1">
            <a:extLst>
              <a:ext uri="{FF2B5EF4-FFF2-40B4-BE49-F238E27FC236}">
                <a16:creationId xmlns:a16="http://schemas.microsoft.com/office/drawing/2014/main" id="{F31B20F9-F285-34DC-673A-2D3D38CFDEB6}"/>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B4288EB8-E177-A23A-3CFE-B52ADF15C54A}"/>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l="390" t="16945" r="39386" b="17437"/>
          <a:stretch>
            <a:fillRect/>
          </a:stretch>
        </p:blipFill>
        <p:spPr>
          <a:xfrm>
            <a:off x="331543" y="2057849"/>
            <a:ext cx="5884310" cy="4060378"/>
          </a:xfrm>
          <a:prstGeom prst="rect">
            <a:avLst/>
          </a:prstGeom>
        </p:spPr>
      </p:pic>
      <p:sp>
        <p:nvSpPr>
          <p:cNvPr id="5" name="ZoneTexte 4">
            <a:extLst>
              <a:ext uri="{FF2B5EF4-FFF2-40B4-BE49-F238E27FC236}">
                <a16:creationId xmlns:a16="http://schemas.microsoft.com/office/drawing/2014/main" id="{9C7E3234-B538-40AE-1392-DA39500EA07F}"/>
              </a:ext>
            </a:extLst>
          </p:cNvPr>
          <p:cNvSpPr txBox="1"/>
          <p:nvPr/>
        </p:nvSpPr>
        <p:spPr>
          <a:xfrm>
            <a:off x="6720125" y="2778316"/>
            <a:ext cx="4109049" cy="954107"/>
          </a:xfrm>
          <a:prstGeom prst="rect">
            <a:avLst/>
          </a:prstGeom>
          <a:noFill/>
          <a:ln>
            <a:solidFill>
              <a:srgbClr val="C00000"/>
            </a:solidFill>
          </a:ln>
        </p:spPr>
        <p:txBody>
          <a:bodyPr wrap="square">
            <a:spAutoFit/>
          </a:bodyPr>
          <a:lstStyle/>
          <a:p>
            <a:pPr algn="ctr"/>
            <a:r>
              <a:rPr lang="fr-FR" sz="2800" b="1" i="0" dirty="0">
                <a:effectLst/>
                <a:latin typeface="Calibri" panose="020F0502020204030204" pitchFamily="34" charset="0"/>
                <a:cs typeface="Calibri" panose="020F0502020204030204" pitchFamily="34" charset="0"/>
              </a:rPr>
              <a:t>Plus </a:t>
            </a:r>
            <a:r>
              <a:rPr lang="fr-FR" sz="2800" b="1" dirty="0">
                <a:latin typeface="Calibri" panose="020F0502020204030204" pitchFamily="34" charset="0"/>
                <a:cs typeface="Calibri" panose="020F0502020204030204" pitchFamily="34" charset="0"/>
              </a:rPr>
              <a:t>on s’éloigne de </a:t>
            </a:r>
            <a:r>
              <a:rPr lang="fr-FR" sz="2800" b="1" dirty="0">
                <a:solidFill>
                  <a:srgbClr val="C00000"/>
                </a:solidFill>
                <a:latin typeface="Calibri" panose="020F0502020204030204" pitchFamily="34" charset="0"/>
                <a:cs typeface="Calibri" panose="020F0502020204030204" pitchFamily="34" charset="0"/>
              </a:rPr>
              <a:t>l’équateur</a:t>
            </a:r>
          </a:p>
        </p:txBody>
      </p:sp>
      <p:grpSp>
        <p:nvGrpSpPr>
          <p:cNvPr id="7" name="Groupe 6">
            <a:extLst>
              <a:ext uri="{FF2B5EF4-FFF2-40B4-BE49-F238E27FC236}">
                <a16:creationId xmlns:a16="http://schemas.microsoft.com/office/drawing/2014/main" id="{154A0C2A-05B8-03E2-B091-05AE97A285DD}"/>
              </a:ext>
            </a:extLst>
          </p:cNvPr>
          <p:cNvGrpSpPr/>
          <p:nvPr/>
        </p:nvGrpSpPr>
        <p:grpSpPr>
          <a:xfrm>
            <a:off x="6720125" y="3959306"/>
            <a:ext cx="4109049" cy="1704201"/>
            <a:chOff x="7051429" y="3740386"/>
            <a:chExt cx="4109049" cy="1704201"/>
          </a:xfrm>
        </p:grpSpPr>
        <p:sp>
          <p:nvSpPr>
            <p:cNvPr id="8" name="ZoneTexte 7">
              <a:extLst>
                <a:ext uri="{FF2B5EF4-FFF2-40B4-BE49-F238E27FC236}">
                  <a16:creationId xmlns:a16="http://schemas.microsoft.com/office/drawing/2014/main" id="{AC6DB3F0-A3B8-CE70-A9BE-D11A3F735B67}"/>
                </a:ext>
              </a:extLst>
            </p:cNvPr>
            <p:cNvSpPr txBox="1"/>
            <p:nvPr/>
          </p:nvSpPr>
          <p:spPr>
            <a:xfrm>
              <a:off x="7051429" y="4490480"/>
              <a:ext cx="4109049" cy="954107"/>
            </a:xfrm>
            <a:prstGeom prst="rect">
              <a:avLst/>
            </a:prstGeom>
            <a:noFill/>
            <a:ln>
              <a:solidFill>
                <a:srgbClr val="C00000"/>
              </a:solidFill>
            </a:ln>
          </p:spPr>
          <p:txBody>
            <a:bodyPr wrap="square">
              <a:spAutoFit/>
            </a:bodyPr>
            <a:lstStyle/>
            <a:p>
              <a:pPr algn="ctr"/>
              <a:r>
                <a:rPr lang="fr-FR" sz="2800" b="1" dirty="0">
                  <a:latin typeface="Calibri" panose="020F0502020204030204" pitchFamily="34" charset="0"/>
                  <a:cs typeface="Calibri" panose="020F0502020204030204" pitchFamily="34" charset="0"/>
                </a:rPr>
                <a:t>Plus le climat devient </a:t>
              </a:r>
              <a:r>
                <a:rPr lang="fr-FR" sz="2800" b="1" dirty="0">
                  <a:solidFill>
                    <a:srgbClr val="C00000"/>
                  </a:solidFill>
                  <a:latin typeface="Calibri" panose="020F0502020204030204" pitchFamily="34" charset="0"/>
                  <a:cs typeface="Calibri" panose="020F0502020204030204" pitchFamily="34" charset="0"/>
                </a:rPr>
                <a:t>froid</a:t>
              </a:r>
              <a:r>
                <a:rPr lang="fr-FR" sz="2800" b="1" dirty="0">
                  <a:latin typeface="Calibri" panose="020F0502020204030204" pitchFamily="34" charset="0"/>
                  <a:cs typeface="Calibri" panose="020F0502020204030204" pitchFamily="34" charset="0"/>
                </a:rPr>
                <a:t>. </a:t>
              </a:r>
            </a:p>
          </p:txBody>
        </p:sp>
        <p:sp>
          <p:nvSpPr>
            <p:cNvPr id="13" name="Flèche : bas 12">
              <a:extLst>
                <a:ext uri="{FF2B5EF4-FFF2-40B4-BE49-F238E27FC236}">
                  <a16:creationId xmlns:a16="http://schemas.microsoft.com/office/drawing/2014/main" id="{7DB7C448-FD3B-869D-D139-A4AF5951794F}"/>
                </a:ext>
              </a:extLst>
            </p:cNvPr>
            <p:cNvSpPr/>
            <p:nvPr/>
          </p:nvSpPr>
          <p:spPr>
            <a:xfrm>
              <a:off x="8874040" y="3740386"/>
              <a:ext cx="463826" cy="523210"/>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1132453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FD0CC-9758-2E8A-76B9-8FE6DEAA6CC4}"/>
            </a:ext>
          </a:extLst>
        </p:cNvPr>
        <p:cNvGrpSpPr/>
        <p:nvPr/>
      </p:nvGrpSpPr>
      <p:grpSpPr>
        <a:xfrm>
          <a:off x="0" y="0"/>
          <a:ext cx="0" cy="0"/>
          <a:chOff x="0" y="0"/>
          <a:chExt cx="0" cy="0"/>
        </a:xfrm>
      </p:grpSpPr>
      <p:pic>
        <p:nvPicPr>
          <p:cNvPr id="8" name="Google Shape;289;p51">
            <a:extLst>
              <a:ext uri="{FF2B5EF4-FFF2-40B4-BE49-F238E27FC236}">
                <a16:creationId xmlns:a16="http://schemas.microsoft.com/office/drawing/2014/main" id="{4570B808-5889-05C3-77C9-4AA3B93E9D30}"/>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sp>
        <p:nvSpPr>
          <p:cNvPr id="4" name="Titre 1">
            <a:extLst>
              <a:ext uri="{FF2B5EF4-FFF2-40B4-BE49-F238E27FC236}">
                <a16:creationId xmlns:a16="http://schemas.microsoft.com/office/drawing/2014/main" id="{8BFFF0DE-079E-12A9-FF9E-6264AD1EC4B8}"/>
              </a:ext>
            </a:extLst>
          </p:cNvPr>
          <p:cNvSpPr txBox="1">
            <a:spLocks/>
          </p:cNvSpPr>
          <p:nvPr/>
        </p:nvSpPr>
        <p:spPr>
          <a:xfrm>
            <a:off x="957454" y="400789"/>
            <a:ext cx="10277091"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sz="1800" noProof="0" dirty="0">
                <a:solidFill>
                  <a:schemeClr val="tx1">
                    <a:lumMod val="50000"/>
                    <a:lumOff val="50000"/>
                  </a:schemeClr>
                </a:solidFill>
              </a:rPr>
              <a:t>Pour terminer, voici les trois étapes, que j’ai suivi</a:t>
            </a:r>
            <a:r>
              <a:rPr lang="fr-FR" sz="1800" dirty="0">
                <a:solidFill>
                  <a:schemeClr val="tx1">
                    <a:lumMod val="50000"/>
                    <a:lumOff val="50000"/>
                  </a:schemeClr>
                </a:solidFill>
              </a:rPr>
              <a:t>es</a:t>
            </a:r>
            <a:r>
              <a:rPr lang="fr-FR" sz="1800" noProof="0" dirty="0">
                <a:solidFill>
                  <a:schemeClr val="tx1">
                    <a:lumMod val="50000"/>
                    <a:lumOff val="50000"/>
                  </a:schemeClr>
                </a:solidFill>
              </a:rPr>
              <a:t> pour répondre à la tâche demandée.</a:t>
            </a:r>
          </a:p>
        </p:txBody>
      </p:sp>
      <p:grpSp>
        <p:nvGrpSpPr>
          <p:cNvPr id="2" name="Groupe 1">
            <a:extLst>
              <a:ext uri="{FF2B5EF4-FFF2-40B4-BE49-F238E27FC236}">
                <a16:creationId xmlns:a16="http://schemas.microsoft.com/office/drawing/2014/main" id="{7BB8B056-E588-35B4-52EC-785217EA205F}"/>
              </a:ext>
            </a:extLst>
          </p:cNvPr>
          <p:cNvGrpSpPr/>
          <p:nvPr/>
        </p:nvGrpSpPr>
        <p:grpSpPr>
          <a:xfrm>
            <a:off x="481571" y="2293628"/>
            <a:ext cx="11037454" cy="399011"/>
            <a:chOff x="526471" y="1937789"/>
            <a:chExt cx="11562707" cy="399011"/>
          </a:xfrm>
        </p:grpSpPr>
        <p:sp>
          <p:nvSpPr>
            <p:cNvPr id="3" name="Rectangle : coins arrondis 2">
              <a:extLst>
                <a:ext uri="{FF2B5EF4-FFF2-40B4-BE49-F238E27FC236}">
                  <a16:creationId xmlns:a16="http://schemas.microsoft.com/office/drawing/2014/main" id="{7817DB9E-7433-6D9A-4947-D7B6DD506ABA}"/>
                </a:ext>
              </a:extLst>
            </p:cNvPr>
            <p:cNvSpPr/>
            <p:nvPr/>
          </p:nvSpPr>
          <p:spPr>
            <a:xfrm>
              <a:off x="526471" y="1948873"/>
              <a:ext cx="11562707"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Compléter le schéma par ce qui convient.</a:t>
              </a:r>
            </a:p>
          </p:txBody>
        </p:sp>
        <p:sp>
          <p:nvSpPr>
            <p:cNvPr id="5" name="Ellipse 4">
              <a:extLst>
                <a:ext uri="{FF2B5EF4-FFF2-40B4-BE49-F238E27FC236}">
                  <a16:creationId xmlns:a16="http://schemas.microsoft.com/office/drawing/2014/main" id="{CAEF9CC4-4847-2B8A-7A88-30CC0A40A9C1}"/>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grpSp>
        <p:nvGrpSpPr>
          <p:cNvPr id="6" name="Groupe 5">
            <a:extLst>
              <a:ext uri="{FF2B5EF4-FFF2-40B4-BE49-F238E27FC236}">
                <a16:creationId xmlns:a16="http://schemas.microsoft.com/office/drawing/2014/main" id="{84C9D550-04D1-97F6-1D92-7A7288BF3A60}"/>
              </a:ext>
            </a:extLst>
          </p:cNvPr>
          <p:cNvGrpSpPr/>
          <p:nvPr/>
        </p:nvGrpSpPr>
        <p:grpSpPr>
          <a:xfrm>
            <a:off x="481571" y="4936259"/>
            <a:ext cx="11037454" cy="399011"/>
            <a:chOff x="526472" y="1937789"/>
            <a:chExt cx="11037454" cy="399011"/>
          </a:xfrm>
        </p:grpSpPr>
        <p:sp>
          <p:nvSpPr>
            <p:cNvPr id="7" name="Rectangle : coins arrondis 6">
              <a:extLst>
                <a:ext uri="{FF2B5EF4-FFF2-40B4-BE49-F238E27FC236}">
                  <a16:creationId xmlns:a16="http://schemas.microsoft.com/office/drawing/2014/main" id="{0DE097BF-F427-9D9C-E8C1-3844D6F3A738}"/>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Expliquer l’effet du facteur étudié sur la variation du climat entre les deux pays/villes.</a:t>
              </a:r>
            </a:p>
          </p:txBody>
        </p:sp>
        <p:sp>
          <p:nvSpPr>
            <p:cNvPr id="9" name="Ellipse 8">
              <a:extLst>
                <a:ext uri="{FF2B5EF4-FFF2-40B4-BE49-F238E27FC236}">
                  <a16:creationId xmlns:a16="http://schemas.microsoft.com/office/drawing/2014/main" id="{21181634-EB78-FB43-8B0B-DAF590EB53E2}"/>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noProof="0" dirty="0">
                  <a:latin typeface="Calibri" panose="020F0502020204030204" pitchFamily="34" charset="0"/>
                  <a:ea typeface="Calibri" panose="020F0502020204030204" pitchFamily="34" charset="0"/>
                  <a:cs typeface="Calibri" panose="020F0502020204030204" pitchFamily="34" charset="0"/>
                </a:rPr>
                <a:t>3</a:t>
              </a:r>
              <a:endParaRPr lang="fr-FR" sz="2000" b="1" noProof="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10" name="Groupe 9">
            <a:extLst>
              <a:ext uri="{FF2B5EF4-FFF2-40B4-BE49-F238E27FC236}">
                <a16:creationId xmlns:a16="http://schemas.microsoft.com/office/drawing/2014/main" id="{3AFE1675-774F-FA7A-67A7-7920BEE3B3E6}"/>
              </a:ext>
            </a:extLst>
          </p:cNvPr>
          <p:cNvGrpSpPr/>
          <p:nvPr/>
        </p:nvGrpSpPr>
        <p:grpSpPr>
          <a:xfrm>
            <a:off x="481571" y="3617474"/>
            <a:ext cx="11037454" cy="399011"/>
            <a:chOff x="526472" y="1937789"/>
            <a:chExt cx="11037454" cy="399011"/>
          </a:xfrm>
        </p:grpSpPr>
        <p:sp>
          <p:nvSpPr>
            <p:cNvPr id="11" name="Rectangle : coins arrondis 10">
              <a:extLst>
                <a:ext uri="{FF2B5EF4-FFF2-40B4-BE49-F238E27FC236}">
                  <a16:creationId xmlns:a16="http://schemas.microsoft.com/office/drawing/2014/main" id="{888E7AFD-9874-81BF-2E96-5B7B29596006}"/>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Déterminer le climat auquel appartient chacune des deux pays/villes.</a:t>
              </a:r>
            </a:p>
          </p:txBody>
        </p:sp>
        <p:sp>
          <p:nvSpPr>
            <p:cNvPr id="12" name="Ellipse 11">
              <a:extLst>
                <a:ext uri="{FF2B5EF4-FFF2-40B4-BE49-F238E27FC236}">
                  <a16:creationId xmlns:a16="http://schemas.microsoft.com/office/drawing/2014/main" id="{677D19FA-7D73-3F6E-7BAC-DAF843B1FE80}"/>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Tree>
    <p:extLst>
      <p:ext uri="{BB962C8B-B14F-4D97-AF65-F5344CB8AC3E}">
        <p14:creationId xmlns:p14="http://schemas.microsoft.com/office/powerpoint/2010/main" val="39199010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9BF96-0313-F392-D622-FDAA9480D08C}"/>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15172883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A7E55-AF15-B67F-AA51-7D1634ABCB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A4D851-4152-DFE1-856D-7E4EA919D3C8}"/>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Vérifions maintenant est-ce que vous avez bien compris. Répondez à la question suivante:</a:t>
            </a:r>
          </a:p>
        </p:txBody>
      </p:sp>
      <p:sp>
        <p:nvSpPr>
          <p:cNvPr id="4" name="Espace réservé du contenu 3">
            <a:extLst>
              <a:ext uri="{FF2B5EF4-FFF2-40B4-BE49-F238E27FC236}">
                <a16:creationId xmlns:a16="http://schemas.microsoft.com/office/drawing/2014/main" id="{7F3236D4-D4AC-24A9-D2B7-B73BA3C4BE94}"/>
              </a:ext>
            </a:extLst>
          </p:cNvPr>
          <p:cNvSpPr>
            <a:spLocks noGrp="1"/>
          </p:cNvSpPr>
          <p:nvPr>
            <p:ph sz="quarter" idx="11"/>
          </p:nvPr>
        </p:nvSpPr>
        <p:spPr>
          <a:xfrm>
            <a:off x="909983" y="630841"/>
            <a:ext cx="10372459" cy="299327"/>
          </a:xfrm>
        </p:spPr>
        <p:txBody>
          <a:bodyPr/>
          <a:lstStyle/>
          <a:p>
            <a:r>
              <a:rPr lang="fr-FR" sz="1200" noProof="0" dirty="0">
                <a:solidFill>
                  <a:schemeClr val="tx1">
                    <a:lumMod val="50000"/>
                    <a:lumOff val="50000"/>
                  </a:schemeClr>
                </a:solidFill>
              </a:rPr>
              <a:t>Clarifier la question et, si nécessaire, recourir à l’alternance linguistique. Inviter les élèves à utiliser leurs ardoises.</a:t>
            </a:r>
          </a:p>
        </p:txBody>
      </p:sp>
      <p:grpSp>
        <p:nvGrpSpPr>
          <p:cNvPr id="10" name="Groupe 9">
            <a:extLst>
              <a:ext uri="{FF2B5EF4-FFF2-40B4-BE49-F238E27FC236}">
                <a16:creationId xmlns:a16="http://schemas.microsoft.com/office/drawing/2014/main" id="{BC407558-6DEB-5750-2EB4-8C88D7F3C476}"/>
              </a:ext>
            </a:extLst>
          </p:cNvPr>
          <p:cNvGrpSpPr/>
          <p:nvPr/>
        </p:nvGrpSpPr>
        <p:grpSpPr>
          <a:xfrm>
            <a:off x="11176000" y="340894"/>
            <a:ext cx="443414" cy="553186"/>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A658CF10-DAC7-2163-AE26-B2C150F94CEE}"/>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F7BCC2F9-D6D2-BE3F-29B8-FCF84CD08615}"/>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3" name="TextBox 3">
            <a:extLst>
              <a:ext uri="{FF2B5EF4-FFF2-40B4-BE49-F238E27FC236}">
                <a16:creationId xmlns:a16="http://schemas.microsoft.com/office/drawing/2014/main" id="{211C236B-5FE6-9762-691F-9B3D30B362B8}"/>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1. Choisissez la bonne réponse :</a:t>
            </a:r>
          </a:p>
        </p:txBody>
      </p:sp>
      <p:sp>
        <p:nvSpPr>
          <p:cNvPr id="7" name="Rectangle: Rounded Corners 22">
            <a:extLst>
              <a:ext uri="{FF2B5EF4-FFF2-40B4-BE49-F238E27FC236}">
                <a16:creationId xmlns:a16="http://schemas.microsoft.com/office/drawing/2014/main" id="{18C599E1-457E-E290-E242-6B04C91EBACB}"/>
              </a:ext>
            </a:extLst>
          </p:cNvPr>
          <p:cNvSpPr/>
          <p:nvPr/>
        </p:nvSpPr>
        <p:spPr>
          <a:xfrm>
            <a:off x="3409264" y="2626581"/>
            <a:ext cx="672085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Polaire </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3">
            <a:extLst>
              <a:ext uri="{FF2B5EF4-FFF2-40B4-BE49-F238E27FC236}">
                <a16:creationId xmlns:a16="http://schemas.microsoft.com/office/drawing/2014/main" id="{C1513C9D-880A-AFEC-1E17-4DBF49911CE6}"/>
              </a:ext>
            </a:extLst>
          </p:cNvPr>
          <p:cNvSpPr/>
          <p:nvPr/>
        </p:nvSpPr>
        <p:spPr>
          <a:xfrm>
            <a:off x="3409264" y="3778372"/>
            <a:ext cx="6774641"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Tempérée </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Rectangle: Rounded Corners 4">
            <a:extLst>
              <a:ext uri="{FF2B5EF4-FFF2-40B4-BE49-F238E27FC236}">
                <a16:creationId xmlns:a16="http://schemas.microsoft.com/office/drawing/2014/main" id="{35A26236-8D39-E2A4-1B46-7807CD089182}"/>
              </a:ext>
            </a:extLst>
          </p:cNvPr>
          <p:cNvSpPr/>
          <p:nvPr/>
        </p:nvSpPr>
        <p:spPr>
          <a:xfrm>
            <a:off x="3405981" y="4930163"/>
            <a:ext cx="683171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Tropicale </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Rounded Corners 22">
            <a:extLst>
              <a:ext uri="{FF2B5EF4-FFF2-40B4-BE49-F238E27FC236}">
                <a16:creationId xmlns:a16="http://schemas.microsoft.com/office/drawing/2014/main" id="{8F36DCEC-F8EE-6985-E486-02736F23FE6E}"/>
              </a:ext>
            </a:extLst>
          </p:cNvPr>
          <p:cNvSpPr/>
          <p:nvPr/>
        </p:nvSpPr>
        <p:spPr>
          <a:xfrm>
            <a:off x="2555794" y="2626581"/>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Rounded Corners 3">
            <a:extLst>
              <a:ext uri="{FF2B5EF4-FFF2-40B4-BE49-F238E27FC236}">
                <a16:creationId xmlns:a16="http://schemas.microsoft.com/office/drawing/2014/main" id="{4C1F176E-CF09-D9A6-045D-C55C9B9831ED}"/>
              </a:ext>
            </a:extLst>
          </p:cNvPr>
          <p:cNvSpPr/>
          <p:nvPr/>
        </p:nvSpPr>
        <p:spPr>
          <a:xfrm>
            <a:off x="2555794" y="377837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sp>
        <p:nvSpPr>
          <p:cNvPr id="17" name="Rectangle: Rounded Corners 4">
            <a:extLst>
              <a:ext uri="{FF2B5EF4-FFF2-40B4-BE49-F238E27FC236}">
                <a16:creationId xmlns:a16="http://schemas.microsoft.com/office/drawing/2014/main" id="{73C1EC20-3283-0324-6438-0EE1A2CA3D33}"/>
              </a:ext>
            </a:extLst>
          </p:cNvPr>
          <p:cNvSpPr/>
          <p:nvPr/>
        </p:nvSpPr>
        <p:spPr>
          <a:xfrm>
            <a:off x="2555794" y="4930163"/>
            <a:ext cx="823997"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18" name="ZoneTexte 17">
            <a:extLst>
              <a:ext uri="{FF2B5EF4-FFF2-40B4-BE49-F238E27FC236}">
                <a16:creationId xmlns:a16="http://schemas.microsoft.com/office/drawing/2014/main" id="{D1E3163F-48A4-3076-4880-DF3CB07659D8}"/>
              </a:ext>
            </a:extLst>
          </p:cNvPr>
          <p:cNvSpPr txBox="1"/>
          <p:nvPr/>
        </p:nvSpPr>
        <p:spPr>
          <a:xfrm>
            <a:off x="726140" y="1743357"/>
            <a:ext cx="10856259"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zone climatique la plus proche de l’équateur est :</a:t>
            </a:r>
          </a:p>
        </p:txBody>
      </p:sp>
    </p:spTree>
    <p:extLst>
      <p:ext uri="{BB962C8B-B14F-4D97-AF65-F5344CB8AC3E}">
        <p14:creationId xmlns:p14="http://schemas.microsoft.com/office/powerpoint/2010/main" val="10060484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E02B3-1380-BD46-341C-48FF239F097F}"/>
            </a:ext>
          </a:extLst>
        </p:cNvPr>
        <p:cNvGrpSpPr/>
        <p:nvPr/>
      </p:nvGrpSpPr>
      <p:grpSpPr>
        <a:xfrm>
          <a:off x="0" y="0"/>
          <a:ext cx="0" cy="0"/>
          <a:chOff x="0" y="0"/>
          <a:chExt cx="0" cy="0"/>
        </a:xfrm>
      </p:grpSpPr>
      <p:sp>
        <p:nvSpPr>
          <p:cNvPr id="19" name="Titre 8">
            <a:extLst>
              <a:ext uri="{FF2B5EF4-FFF2-40B4-BE49-F238E27FC236}">
                <a16:creationId xmlns:a16="http://schemas.microsoft.com/office/drawing/2014/main" id="{9F45C094-7B12-9391-FC69-D485CCE54BCA}"/>
              </a:ext>
            </a:extLst>
          </p:cNvPr>
          <p:cNvSpPr>
            <a:spLocks noGrp="1"/>
          </p:cNvSpPr>
          <p:nvPr>
            <p:ph type="title"/>
          </p:nvPr>
        </p:nvSpPr>
        <p:spPr>
          <a:xfrm>
            <a:off x="935304" y="318293"/>
            <a:ext cx="10372033" cy="267549"/>
          </a:xfrm>
        </p:spPr>
        <p:txBody>
          <a:bodyPr vert="horz" lIns="91440" tIns="45720" rIns="91440" bIns="45720" rtlCol="0" anchor="ctr">
            <a:noAutofit/>
          </a:bodyPr>
          <a:lstStyle/>
          <a:p>
            <a:r>
              <a:rPr lang="fr-FR" dirty="0">
                <a:solidFill>
                  <a:schemeClr val="tx1">
                    <a:lumMod val="50000"/>
                    <a:lumOff val="50000"/>
                  </a:schemeClr>
                </a:solidFill>
              </a:rPr>
              <a:t>Excellent travail ! La zone tropicale reçoit plus de soleil, donc il y fait plus chaud.</a:t>
            </a:r>
          </a:p>
        </p:txBody>
      </p:sp>
      <p:sp>
        <p:nvSpPr>
          <p:cNvPr id="22" name="Espace réservé du contenu 3">
            <a:extLst>
              <a:ext uri="{FF2B5EF4-FFF2-40B4-BE49-F238E27FC236}">
                <a16:creationId xmlns:a16="http://schemas.microsoft.com/office/drawing/2014/main" id="{1A0A7E78-64A9-3E18-B671-FB887265F245}"/>
              </a:ext>
            </a:extLst>
          </p:cNvPr>
          <p:cNvSpPr txBox="1">
            <a:spLocks/>
          </p:cNvSpPr>
          <p:nvPr/>
        </p:nvSpPr>
        <p:spPr>
          <a:xfrm>
            <a:off x="788063" y="655225"/>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Expliquer davantage si nécessaire.</a:t>
            </a:r>
          </a:p>
        </p:txBody>
      </p:sp>
      <p:pic>
        <p:nvPicPr>
          <p:cNvPr id="23" name="Image 8">
            <a:extLst>
              <a:ext uri="{FF2B5EF4-FFF2-40B4-BE49-F238E27FC236}">
                <a16:creationId xmlns:a16="http://schemas.microsoft.com/office/drawing/2014/main" id="{ECCE8C76-B701-3387-1C91-3F94FFB2E090}"/>
              </a:ext>
            </a:extLst>
          </p:cNvPr>
          <p:cNvPicPr>
            <a:picLocks noChangeAspect="1"/>
          </p:cNvPicPr>
          <p:nvPr/>
        </p:nvPicPr>
        <p:blipFill>
          <a:blip r:embed="rId2"/>
          <a:stretch>
            <a:fillRect/>
          </a:stretch>
        </p:blipFill>
        <p:spPr>
          <a:xfrm>
            <a:off x="11645716" y="505406"/>
            <a:ext cx="325863" cy="325863"/>
          </a:xfrm>
          <a:prstGeom prst="rect">
            <a:avLst/>
          </a:prstGeom>
        </p:spPr>
      </p:pic>
      <p:sp>
        <p:nvSpPr>
          <p:cNvPr id="2" name="Rectangle: Rounded Corners 22">
            <a:extLst>
              <a:ext uri="{FF2B5EF4-FFF2-40B4-BE49-F238E27FC236}">
                <a16:creationId xmlns:a16="http://schemas.microsoft.com/office/drawing/2014/main" id="{2375E161-C3F4-44CA-1AAC-C229232B2CE2}"/>
              </a:ext>
            </a:extLst>
          </p:cNvPr>
          <p:cNvSpPr/>
          <p:nvPr/>
        </p:nvSpPr>
        <p:spPr>
          <a:xfrm>
            <a:off x="3409264" y="2626581"/>
            <a:ext cx="672085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Polaire </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Rounded Corners 3">
            <a:extLst>
              <a:ext uri="{FF2B5EF4-FFF2-40B4-BE49-F238E27FC236}">
                <a16:creationId xmlns:a16="http://schemas.microsoft.com/office/drawing/2014/main" id="{997FF069-0170-EB78-E2A6-F736792157A8}"/>
              </a:ext>
            </a:extLst>
          </p:cNvPr>
          <p:cNvSpPr/>
          <p:nvPr/>
        </p:nvSpPr>
        <p:spPr>
          <a:xfrm>
            <a:off x="3409264" y="3778372"/>
            <a:ext cx="6774641"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Tempérée </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Rounded Corners 4">
            <a:extLst>
              <a:ext uri="{FF2B5EF4-FFF2-40B4-BE49-F238E27FC236}">
                <a16:creationId xmlns:a16="http://schemas.microsoft.com/office/drawing/2014/main" id="{8BFF5A36-33AF-4016-B0DE-27CB33F6BCE2}"/>
              </a:ext>
            </a:extLst>
          </p:cNvPr>
          <p:cNvSpPr/>
          <p:nvPr/>
        </p:nvSpPr>
        <p:spPr>
          <a:xfrm>
            <a:off x="3405981" y="4930163"/>
            <a:ext cx="6831714" cy="878532"/>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Tropicale </a:t>
            </a:r>
            <a:endPar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Rounded Corners 22">
            <a:extLst>
              <a:ext uri="{FF2B5EF4-FFF2-40B4-BE49-F238E27FC236}">
                <a16:creationId xmlns:a16="http://schemas.microsoft.com/office/drawing/2014/main" id="{8FF243DD-FE98-ABAE-1666-5A5BDBFD725A}"/>
              </a:ext>
            </a:extLst>
          </p:cNvPr>
          <p:cNvSpPr/>
          <p:nvPr/>
        </p:nvSpPr>
        <p:spPr>
          <a:xfrm>
            <a:off x="2555794" y="2626581"/>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Rounded Corners 3">
            <a:extLst>
              <a:ext uri="{FF2B5EF4-FFF2-40B4-BE49-F238E27FC236}">
                <a16:creationId xmlns:a16="http://schemas.microsoft.com/office/drawing/2014/main" id="{33D2609C-3CB8-C9EC-7224-2BEA89068F70}"/>
              </a:ext>
            </a:extLst>
          </p:cNvPr>
          <p:cNvSpPr/>
          <p:nvPr/>
        </p:nvSpPr>
        <p:spPr>
          <a:xfrm>
            <a:off x="2555794" y="377837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sp>
        <p:nvSpPr>
          <p:cNvPr id="7" name="Rectangle: Rounded Corners 4">
            <a:extLst>
              <a:ext uri="{FF2B5EF4-FFF2-40B4-BE49-F238E27FC236}">
                <a16:creationId xmlns:a16="http://schemas.microsoft.com/office/drawing/2014/main" id="{3DC9D361-7C0D-CC91-C498-13E7EAF3043F}"/>
              </a:ext>
            </a:extLst>
          </p:cNvPr>
          <p:cNvSpPr/>
          <p:nvPr/>
        </p:nvSpPr>
        <p:spPr>
          <a:xfrm>
            <a:off x="2555794" y="4930163"/>
            <a:ext cx="823997" cy="878532"/>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c</a:t>
            </a:r>
          </a:p>
        </p:txBody>
      </p:sp>
      <p:sp>
        <p:nvSpPr>
          <p:cNvPr id="8" name="ZoneTexte 7">
            <a:extLst>
              <a:ext uri="{FF2B5EF4-FFF2-40B4-BE49-F238E27FC236}">
                <a16:creationId xmlns:a16="http://schemas.microsoft.com/office/drawing/2014/main" id="{8DAFA731-B84E-B846-1C06-F0F5BE1451EF}"/>
              </a:ext>
            </a:extLst>
          </p:cNvPr>
          <p:cNvSpPr txBox="1"/>
          <p:nvPr/>
        </p:nvSpPr>
        <p:spPr>
          <a:xfrm>
            <a:off x="726140" y="1743357"/>
            <a:ext cx="10856259"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zone climatique la plus proche de l’équateur est :</a:t>
            </a:r>
          </a:p>
        </p:txBody>
      </p:sp>
    </p:spTree>
    <p:extLst>
      <p:ext uri="{BB962C8B-B14F-4D97-AF65-F5344CB8AC3E}">
        <p14:creationId xmlns:p14="http://schemas.microsoft.com/office/powerpoint/2010/main" val="60169562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26857-0455-16B9-367A-BF07F9F6710F}"/>
            </a:ext>
          </a:extLst>
        </p:cNvPr>
        <p:cNvGrpSpPr/>
        <p:nvPr/>
      </p:nvGrpSpPr>
      <p:grpSpPr>
        <a:xfrm>
          <a:off x="0" y="0"/>
          <a:ext cx="0" cy="0"/>
          <a:chOff x="0" y="0"/>
          <a:chExt cx="0" cy="0"/>
        </a:xfrm>
      </p:grpSpPr>
      <p:pic>
        <p:nvPicPr>
          <p:cNvPr id="14" name="Image 13" descr="Globe Terrestre PNG Images | Vecteurs Et Dessin | Téléchargement Gratuit  Sur Pngtree">
            <a:extLst>
              <a:ext uri="{FF2B5EF4-FFF2-40B4-BE49-F238E27FC236}">
                <a16:creationId xmlns:a16="http://schemas.microsoft.com/office/drawing/2014/main" id="{0A61046A-56D0-FA54-8437-E47DCCB0A736}"/>
              </a:ext>
            </a:extLst>
          </p:cNvPr>
          <p:cNvPicPr>
            <a:picLocks noChangeAspect="1"/>
          </p:cNvPicPr>
          <p:nvPr/>
        </p:nvPicPr>
        <p:blipFill>
          <a:blip r:embed="rId2"/>
          <a:stretch>
            <a:fillRect/>
          </a:stretch>
        </p:blipFill>
        <p:spPr>
          <a:xfrm>
            <a:off x="2257425" y="2178450"/>
            <a:ext cx="3838575" cy="3838575"/>
          </a:xfrm>
          <a:prstGeom prst="rect">
            <a:avLst/>
          </a:prstGeom>
        </p:spPr>
      </p:pic>
      <p:sp>
        <p:nvSpPr>
          <p:cNvPr id="6" name="Espace réservé du contenu 3">
            <a:extLst>
              <a:ext uri="{FF2B5EF4-FFF2-40B4-BE49-F238E27FC236}">
                <a16:creationId xmlns:a16="http://schemas.microsoft.com/office/drawing/2014/main" id="{382DC6A8-2ADF-03E2-3319-3696270C8BA1}"/>
              </a:ext>
            </a:extLst>
          </p:cNvPr>
          <p:cNvSpPr txBox="1">
            <a:spLocks/>
          </p:cNvSpPr>
          <p:nvPr/>
        </p:nvSpPr>
        <p:spPr>
          <a:xfrm>
            <a:off x="778058" y="703567"/>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200" noProof="0" dirty="0">
                <a:solidFill>
                  <a:prstClr val="white">
                    <a:lumMod val="65000"/>
                  </a:prstClr>
                </a:solidFill>
                <a:latin typeface="Calibri" panose="020F0502020204030204"/>
              </a:rPr>
              <a:t>Accorder quelques secondes de réflexion aux élèves. Ensuite inviter 3 au hasard à passer au tableau.</a:t>
            </a:r>
          </a:p>
          <a:p>
            <a:pPr defTabSz="342900">
              <a:spcAft>
                <a:spcPts val="300"/>
              </a:spcAft>
              <a:defRPr/>
            </a:pPr>
            <a:endParaRPr lang="fr-FR" sz="1200" noProof="0" dirty="0">
              <a:solidFill>
                <a:prstClr val="white">
                  <a:lumMod val="65000"/>
                </a:prstClr>
              </a:solidFill>
              <a:latin typeface="Calibri" panose="020F0502020204030204"/>
            </a:endParaRPr>
          </a:p>
        </p:txBody>
      </p:sp>
      <p:sp>
        <p:nvSpPr>
          <p:cNvPr id="9" name="TextBox 3">
            <a:extLst>
              <a:ext uri="{FF2B5EF4-FFF2-40B4-BE49-F238E27FC236}">
                <a16:creationId xmlns:a16="http://schemas.microsoft.com/office/drawing/2014/main" id="{FC3D804A-AA8B-5023-0FBD-5EEBB6BC4ED9}"/>
              </a:ext>
            </a:extLst>
          </p:cNvPr>
          <p:cNvSpPr txBox="1"/>
          <p:nvPr/>
        </p:nvSpPr>
        <p:spPr>
          <a:xfrm>
            <a:off x="594576" y="1380894"/>
            <a:ext cx="1096093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2. Complétez le schéma par les zones climatiques.</a:t>
            </a:r>
          </a:p>
        </p:txBody>
      </p:sp>
      <p:sp>
        <p:nvSpPr>
          <p:cNvPr id="27" name="Titre 1">
            <a:extLst>
              <a:ext uri="{FF2B5EF4-FFF2-40B4-BE49-F238E27FC236}">
                <a16:creationId xmlns:a16="http://schemas.microsoft.com/office/drawing/2014/main" id="{C5A5F10B-8CD5-9EF6-D068-A88E4F678B8E}"/>
              </a:ext>
            </a:extLst>
          </p:cNvPr>
          <p:cNvSpPr txBox="1">
            <a:spLocks/>
          </p:cNvSpPr>
          <p:nvPr/>
        </p:nvSpPr>
        <p:spPr>
          <a:xfrm>
            <a:off x="756458" y="339668"/>
            <a:ext cx="10529279" cy="4351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defTabSz="342900">
              <a:spcAft>
                <a:spcPts val="300"/>
              </a:spcAft>
              <a:defRPr/>
            </a:pPr>
            <a:r>
              <a:rPr lang="fr-FR" noProof="0" dirty="0">
                <a:solidFill>
                  <a:schemeClr val="tx1">
                    <a:lumMod val="50000"/>
                    <a:lumOff val="50000"/>
                  </a:schemeClr>
                </a:solidFill>
                <a:latin typeface="Calibri" panose="020F0502020204030204"/>
              </a:rPr>
              <a:t>Voici une autre question:</a:t>
            </a:r>
          </a:p>
        </p:txBody>
      </p:sp>
      <p:pic>
        <p:nvPicPr>
          <p:cNvPr id="66" name="Picture 1">
            <a:extLst>
              <a:ext uri="{FF2B5EF4-FFF2-40B4-BE49-F238E27FC236}">
                <a16:creationId xmlns:a16="http://schemas.microsoft.com/office/drawing/2014/main" id="{34C7DE62-8445-F9DC-FD93-C592CECF3E81}"/>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2" name="Forme libre : forme 1">
            <a:extLst>
              <a:ext uri="{FF2B5EF4-FFF2-40B4-BE49-F238E27FC236}">
                <a16:creationId xmlns:a16="http://schemas.microsoft.com/office/drawing/2014/main" id="{72C41B35-C8AD-140C-F458-6FF5AFDB1424}"/>
              </a:ext>
            </a:extLst>
          </p:cNvPr>
          <p:cNvSpPr/>
          <p:nvPr/>
        </p:nvSpPr>
        <p:spPr>
          <a:xfrm>
            <a:off x="2396927" y="3520731"/>
            <a:ext cx="3546674" cy="1204026"/>
          </a:xfrm>
          <a:custGeom>
            <a:avLst/>
            <a:gdLst>
              <a:gd name="csX0" fmla="*/ 105278 w 3574294"/>
              <a:gd name="csY0" fmla="*/ 0 h 1204026"/>
              <a:gd name="csX1" fmla="*/ 252462 w 3574294"/>
              <a:gd name="csY1" fmla="*/ 31167 h 1204026"/>
              <a:gd name="csX2" fmla="*/ 1832005 w 3574294"/>
              <a:gd name="csY2" fmla="*/ 169021 h 1204026"/>
              <a:gd name="csX3" fmla="*/ 3411548 w 3574294"/>
              <a:gd name="csY3" fmla="*/ 31167 h 1204026"/>
              <a:gd name="csX4" fmla="*/ 3475706 w 3574294"/>
              <a:gd name="csY4" fmla="*/ 17581 h 1204026"/>
              <a:gd name="csX5" fmla="*/ 3494033 w 3574294"/>
              <a:gd name="csY5" fmla="*/ 65751 h 1204026"/>
              <a:gd name="csX6" fmla="*/ 3569172 w 3574294"/>
              <a:gd name="csY6" fmla="*/ 444727 h 1204026"/>
              <a:gd name="csX7" fmla="*/ 3574294 w 3574294"/>
              <a:gd name="csY7" fmla="*/ 574746 h 1204026"/>
              <a:gd name="csX8" fmla="*/ 3572394 w 3574294"/>
              <a:gd name="csY8" fmla="*/ 627506 h 1204026"/>
              <a:gd name="csX9" fmla="*/ 3569649 w 3574294"/>
              <a:gd name="csY9" fmla="*/ 697184 h 1204026"/>
              <a:gd name="csX10" fmla="*/ 3559475 w 3574294"/>
              <a:gd name="csY10" fmla="*/ 790960 h 1204026"/>
              <a:gd name="csX11" fmla="*/ 3556384 w 3574294"/>
              <a:gd name="csY11" fmla="*/ 816993 h 1204026"/>
              <a:gd name="csX12" fmla="*/ 3537995 w 3574294"/>
              <a:gd name="csY12" fmla="*/ 918179 h 1204026"/>
              <a:gd name="csX13" fmla="*/ 3534876 w 3574294"/>
              <a:gd name="csY13" fmla="*/ 933849 h 1204026"/>
              <a:gd name="csX14" fmla="*/ 3508280 w 3574294"/>
              <a:gd name="csY14" fmla="*/ 1037602 h 1204026"/>
              <a:gd name="csX15" fmla="*/ 3505525 w 3574294"/>
              <a:gd name="csY15" fmla="*/ 1047401 h 1204026"/>
              <a:gd name="csX16" fmla="*/ 3477105 w 3574294"/>
              <a:gd name="csY16" fmla="*/ 1132757 h 1204026"/>
              <a:gd name="csX17" fmla="*/ 3466935 w 3574294"/>
              <a:gd name="csY17" fmla="*/ 1159485 h 1204026"/>
              <a:gd name="csX18" fmla="*/ 3282775 w 3574294"/>
              <a:gd name="csY18" fmla="*/ 1126906 h 1204026"/>
              <a:gd name="csX19" fmla="*/ 1901104 w 3574294"/>
              <a:gd name="csY19" fmla="*/ 1024056 h 1204026"/>
              <a:gd name="csX20" fmla="*/ 135440 w 3574294"/>
              <a:gd name="csY20" fmla="*/ 1201322 h 1204026"/>
              <a:gd name="csX21" fmla="*/ 124805 w 3574294"/>
              <a:gd name="csY21" fmla="*/ 1204026 h 1204026"/>
              <a:gd name="csX22" fmla="*/ 118356 w 3574294"/>
              <a:gd name="csY22" fmla="*/ 1188387 h 1204026"/>
              <a:gd name="csX23" fmla="*/ 97188 w 3574294"/>
              <a:gd name="csY23" fmla="*/ 1132752 h 1204026"/>
              <a:gd name="csX24" fmla="*/ 68770 w 3574294"/>
              <a:gd name="csY24" fmla="*/ 1047401 h 1204026"/>
              <a:gd name="csX25" fmla="*/ 66014 w 3574294"/>
              <a:gd name="csY25" fmla="*/ 1037602 h 1204026"/>
              <a:gd name="csX26" fmla="*/ 39418 w 3574294"/>
              <a:gd name="csY26" fmla="*/ 933844 h 1204026"/>
              <a:gd name="csX27" fmla="*/ 36303 w 3574294"/>
              <a:gd name="csY27" fmla="*/ 918200 h 1204026"/>
              <a:gd name="csX28" fmla="*/ 17908 w 3574294"/>
              <a:gd name="csY28" fmla="*/ 816977 h 1204026"/>
              <a:gd name="csX29" fmla="*/ 14830 w 3574294"/>
              <a:gd name="csY29" fmla="*/ 791058 h 1204026"/>
              <a:gd name="csX30" fmla="*/ 4644 w 3574294"/>
              <a:gd name="csY30" fmla="*/ 697170 h 1204026"/>
              <a:gd name="csX31" fmla="*/ 1911 w 3574294"/>
              <a:gd name="csY31" fmla="*/ 627802 h 1204026"/>
              <a:gd name="csX32" fmla="*/ 0 w 3574294"/>
              <a:gd name="csY32" fmla="*/ 574733 h 1204026"/>
              <a:gd name="csX33" fmla="*/ 5121 w 3574294"/>
              <a:gd name="csY33" fmla="*/ 444727 h 1204026"/>
              <a:gd name="csX34" fmla="*/ 80261 w 3574294"/>
              <a:gd name="csY34" fmla="*/ 65751 h 1204026"/>
              <a:gd name="csX35" fmla="*/ 105278 w 3574294"/>
              <a:gd name="csY35" fmla="*/ 0 h 1204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3574294" h="1204026">
                <a:moveTo>
                  <a:pt x="105278" y="0"/>
                </a:moveTo>
                <a:lnTo>
                  <a:pt x="252462" y="31167"/>
                </a:lnTo>
                <a:cubicBezTo>
                  <a:pt x="700817" y="118088"/>
                  <a:pt x="1245143" y="169021"/>
                  <a:pt x="1832005" y="169021"/>
                </a:cubicBezTo>
                <a:cubicBezTo>
                  <a:pt x="2418868" y="169021"/>
                  <a:pt x="2963194" y="118088"/>
                  <a:pt x="3411548" y="31167"/>
                </a:cubicBezTo>
                <a:lnTo>
                  <a:pt x="3475706" y="17581"/>
                </a:lnTo>
                <a:lnTo>
                  <a:pt x="3494033" y="65751"/>
                </a:lnTo>
                <a:cubicBezTo>
                  <a:pt x="3533197" y="186881"/>
                  <a:pt x="3558812" y="313753"/>
                  <a:pt x="3569172" y="444727"/>
                </a:cubicBezTo>
                <a:lnTo>
                  <a:pt x="3574294" y="574746"/>
                </a:lnTo>
                <a:lnTo>
                  <a:pt x="3572394" y="627506"/>
                </a:lnTo>
                <a:lnTo>
                  <a:pt x="3569649" y="697184"/>
                </a:lnTo>
                <a:lnTo>
                  <a:pt x="3559475" y="790960"/>
                </a:lnTo>
                <a:lnTo>
                  <a:pt x="3556384" y="816993"/>
                </a:lnTo>
                <a:lnTo>
                  <a:pt x="3537995" y="918179"/>
                </a:lnTo>
                <a:lnTo>
                  <a:pt x="3534876" y="933849"/>
                </a:lnTo>
                <a:lnTo>
                  <a:pt x="3508280" y="1037602"/>
                </a:lnTo>
                <a:lnTo>
                  <a:pt x="3505525" y="1047401"/>
                </a:lnTo>
                <a:lnTo>
                  <a:pt x="3477105" y="1132757"/>
                </a:lnTo>
                <a:lnTo>
                  <a:pt x="3466935" y="1159485"/>
                </a:lnTo>
                <a:lnTo>
                  <a:pt x="3282775" y="1126906"/>
                </a:lnTo>
                <a:cubicBezTo>
                  <a:pt x="2875903" y="1061477"/>
                  <a:pt x="2404129" y="1024056"/>
                  <a:pt x="1901104" y="1024056"/>
                </a:cubicBezTo>
                <a:cubicBezTo>
                  <a:pt x="1230403" y="1024056"/>
                  <a:pt x="615261" y="1090581"/>
                  <a:pt x="135440" y="1201322"/>
                </a:cubicBezTo>
                <a:lnTo>
                  <a:pt x="124805" y="1204026"/>
                </a:lnTo>
                <a:lnTo>
                  <a:pt x="118356" y="1188387"/>
                </a:lnTo>
                <a:lnTo>
                  <a:pt x="97188" y="1132752"/>
                </a:lnTo>
                <a:lnTo>
                  <a:pt x="68770" y="1047401"/>
                </a:lnTo>
                <a:lnTo>
                  <a:pt x="66014" y="1037602"/>
                </a:lnTo>
                <a:lnTo>
                  <a:pt x="39418" y="933844"/>
                </a:lnTo>
                <a:lnTo>
                  <a:pt x="36303" y="918200"/>
                </a:lnTo>
                <a:lnTo>
                  <a:pt x="17908" y="816977"/>
                </a:lnTo>
                <a:lnTo>
                  <a:pt x="14830" y="791058"/>
                </a:lnTo>
                <a:lnTo>
                  <a:pt x="4644" y="697170"/>
                </a:lnTo>
                <a:lnTo>
                  <a:pt x="1911" y="627802"/>
                </a:lnTo>
                <a:lnTo>
                  <a:pt x="0" y="574733"/>
                </a:lnTo>
                <a:lnTo>
                  <a:pt x="5121" y="444727"/>
                </a:lnTo>
                <a:cubicBezTo>
                  <a:pt x="15481" y="313753"/>
                  <a:pt x="41096" y="186881"/>
                  <a:pt x="80261" y="65751"/>
                </a:cubicBezTo>
                <a:lnTo>
                  <a:pt x="105278" y="0"/>
                </a:lnTo>
                <a:close/>
              </a:path>
            </a:pathLst>
          </a:custGeom>
          <a:solidFill>
            <a:srgbClr val="FF000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 name="Forme libre : forme 2">
            <a:extLst>
              <a:ext uri="{FF2B5EF4-FFF2-40B4-BE49-F238E27FC236}">
                <a16:creationId xmlns:a16="http://schemas.microsoft.com/office/drawing/2014/main" id="{A75EB777-CC1D-E871-DBB2-D67C45EF7333}"/>
              </a:ext>
            </a:extLst>
          </p:cNvPr>
          <p:cNvSpPr/>
          <p:nvPr/>
        </p:nvSpPr>
        <p:spPr>
          <a:xfrm>
            <a:off x="2396836" y="2544855"/>
            <a:ext cx="3574474" cy="1550622"/>
          </a:xfrm>
          <a:custGeom>
            <a:avLst/>
            <a:gdLst>
              <a:gd name="csX0" fmla="*/ 2569898 w 3574474"/>
              <a:gd name="csY0" fmla="*/ 0 h 1550622"/>
              <a:gd name="csX1" fmla="*/ 2639140 w 3574474"/>
              <a:gd name="csY1" fmla="*/ 32176 h 1550622"/>
              <a:gd name="csX2" fmla="*/ 3574474 w 3574474"/>
              <a:gd name="csY2" fmla="*/ 1548121 h 1550622"/>
              <a:gd name="csX3" fmla="*/ 3574384 w 3574474"/>
              <a:gd name="csY3" fmla="*/ 1550622 h 1550622"/>
              <a:gd name="csX4" fmla="*/ 3569262 w 3574474"/>
              <a:gd name="csY4" fmla="*/ 1420603 h 1550622"/>
              <a:gd name="csX5" fmla="*/ 3494123 w 3574474"/>
              <a:gd name="csY5" fmla="*/ 1041627 h 1550622"/>
              <a:gd name="csX6" fmla="*/ 3475796 w 3574474"/>
              <a:gd name="csY6" fmla="*/ 993457 h 1550622"/>
              <a:gd name="csX7" fmla="*/ 3411638 w 3574474"/>
              <a:gd name="csY7" fmla="*/ 1007043 h 1550622"/>
              <a:gd name="csX8" fmla="*/ 1832095 w 3574474"/>
              <a:gd name="csY8" fmla="*/ 1144897 h 1550622"/>
              <a:gd name="csX9" fmla="*/ 252552 w 3574474"/>
              <a:gd name="csY9" fmla="*/ 1007043 h 1550622"/>
              <a:gd name="csX10" fmla="*/ 105368 w 3574474"/>
              <a:gd name="csY10" fmla="*/ 975876 h 1550622"/>
              <a:gd name="csX11" fmla="*/ 80351 w 3574474"/>
              <a:gd name="csY11" fmla="*/ 1041627 h 1550622"/>
              <a:gd name="csX12" fmla="*/ 5211 w 3574474"/>
              <a:gd name="csY12" fmla="*/ 1420603 h 1550622"/>
              <a:gd name="csX13" fmla="*/ 90 w 3574474"/>
              <a:gd name="csY13" fmla="*/ 1550609 h 1550622"/>
              <a:gd name="csX14" fmla="*/ 0 w 3574474"/>
              <a:gd name="csY14" fmla="*/ 1548121 h 1550622"/>
              <a:gd name="csX15" fmla="*/ 935334 w 3574474"/>
              <a:gd name="csY15" fmla="*/ 32176 h 1550622"/>
              <a:gd name="csX16" fmla="*/ 965372 w 3574474"/>
              <a:gd name="csY16" fmla="*/ 18218 h 1550622"/>
              <a:gd name="csX17" fmla="*/ 1042917 w 3574474"/>
              <a:gd name="csY17" fmla="*/ 87097 h 1550622"/>
              <a:gd name="csX18" fmla="*/ 1758955 w 3574474"/>
              <a:gd name="csY18" fmla="*/ 338315 h 1550622"/>
              <a:gd name="csX19" fmla="*/ 2554932 w 3574474"/>
              <a:gd name="csY19" fmla="*/ 16092 h 1550622"/>
              <a:gd name="csX20" fmla="*/ 2569898 w 3574474"/>
              <a:gd name="csY20" fmla="*/ 0 h 1550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574474" h="1550622">
                <a:moveTo>
                  <a:pt x="2569898" y="0"/>
                </a:moveTo>
                <a:lnTo>
                  <a:pt x="2639140" y="32176"/>
                </a:lnTo>
                <a:cubicBezTo>
                  <a:pt x="3196267" y="324121"/>
                  <a:pt x="3574474" y="893516"/>
                  <a:pt x="3574474" y="1548121"/>
                </a:cubicBezTo>
                <a:lnTo>
                  <a:pt x="3574384" y="1550622"/>
                </a:lnTo>
                <a:lnTo>
                  <a:pt x="3569262" y="1420603"/>
                </a:lnTo>
                <a:cubicBezTo>
                  <a:pt x="3558902" y="1289629"/>
                  <a:pt x="3533287" y="1162757"/>
                  <a:pt x="3494123" y="1041627"/>
                </a:cubicBezTo>
                <a:lnTo>
                  <a:pt x="3475796" y="993457"/>
                </a:lnTo>
                <a:lnTo>
                  <a:pt x="3411638" y="1007043"/>
                </a:lnTo>
                <a:cubicBezTo>
                  <a:pt x="2963284" y="1093964"/>
                  <a:pt x="2418958" y="1144897"/>
                  <a:pt x="1832095" y="1144897"/>
                </a:cubicBezTo>
                <a:cubicBezTo>
                  <a:pt x="1245233" y="1144897"/>
                  <a:pt x="700907" y="1093964"/>
                  <a:pt x="252552" y="1007043"/>
                </a:cubicBezTo>
                <a:lnTo>
                  <a:pt x="105368" y="975876"/>
                </a:lnTo>
                <a:lnTo>
                  <a:pt x="80351" y="1041627"/>
                </a:lnTo>
                <a:cubicBezTo>
                  <a:pt x="41186" y="1162757"/>
                  <a:pt x="15571" y="1289629"/>
                  <a:pt x="5211" y="1420603"/>
                </a:cubicBezTo>
                <a:lnTo>
                  <a:pt x="90" y="1550609"/>
                </a:lnTo>
                <a:lnTo>
                  <a:pt x="0" y="1548121"/>
                </a:lnTo>
                <a:cubicBezTo>
                  <a:pt x="0" y="893516"/>
                  <a:pt x="378207" y="324121"/>
                  <a:pt x="935334" y="32176"/>
                </a:cubicBezTo>
                <a:lnTo>
                  <a:pt x="965372" y="18218"/>
                </a:lnTo>
                <a:lnTo>
                  <a:pt x="1042917" y="87097"/>
                </a:lnTo>
                <a:cubicBezTo>
                  <a:pt x="1237501" y="244038"/>
                  <a:pt x="1486963" y="338315"/>
                  <a:pt x="1758955" y="338315"/>
                </a:cubicBezTo>
                <a:cubicBezTo>
                  <a:pt x="2069804" y="338315"/>
                  <a:pt x="2351224" y="215178"/>
                  <a:pt x="2554932" y="16092"/>
                </a:cubicBezTo>
                <a:lnTo>
                  <a:pt x="2569898" y="0"/>
                </a:lnTo>
                <a:close/>
              </a:path>
            </a:pathLst>
          </a:custGeom>
          <a:solidFill>
            <a:srgbClr val="FFFF00">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 name="Forme libre : forme 3">
            <a:extLst>
              <a:ext uri="{FF2B5EF4-FFF2-40B4-BE49-F238E27FC236}">
                <a16:creationId xmlns:a16="http://schemas.microsoft.com/office/drawing/2014/main" id="{D8A8C68F-D61E-0B5B-0A21-01DA02681358}"/>
              </a:ext>
            </a:extLst>
          </p:cNvPr>
          <p:cNvSpPr/>
          <p:nvPr/>
        </p:nvSpPr>
        <p:spPr>
          <a:xfrm>
            <a:off x="2521731" y="4544787"/>
            <a:ext cx="3352300" cy="1114563"/>
          </a:xfrm>
          <a:custGeom>
            <a:avLst/>
            <a:gdLst>
              <a:gd name="csX0" fmla="*/ 1776299 w 3352300"/>
              <a:gd name="csY0" fmla="*/ 0 h 1114563"/>
              <a:gd name="csX1" fmla="*/ 3157970 w 3352300"/>
              <a:gd name="csY1" fmla="*/ 102850 h 1114563"/>
              <a:gd name="csX2" fmla="*/ 3342130 w 3352300"/>
              <a:gd name="csY2" fmla="*/ 135429 h 1114563"/>
              <a:gd name="csX3" fmla="*/ 3352300 w 3352300"/>
              <a:gd name="csY3" fmla="*/ 108701 h 1114563"/>
              <a:gd name="csX4" fmla="*/ 3344858 w 3352300"/>
              <a:gd name="csY4" fmla="*/ 131050 h 1114563"/>
              <a:gd name="csX5" fmla="*/ 2514245 w 3352300"/>
              <a:gd name="csY5" fmla="*/ 1064134 h 1114563"/>
              <a:gd name="csX6" fmla="*/ 2437375 w 3352300"/>
              <a:gd name="csY6" fmla="*/ 1099855 h 1114563"/>
              <a:gd name="csX7" fmla="*/ 2402485 w 3352300"/>
              <a:gd name="csY7" fmla="*/ 1068864 h 1114563"/>
              <a:gd name="csX8" fmla="*/ 1686447 w 3352300"/>
              <a:gd name="csY8" fmla="*/ 817646 h 1114563"/>
              <a:gd name="csX9" fmla="*/ 970409 w 3352300"/>
              <a:gd name="csY9" fmla="*/ 1068864 h 1114563"/>
              <a:gd name="csX10" fmla="*/ 918961 w 3352300"/>
              <a:gd name="csY10" fmla="*/ 1114563 h 1114563"/>
              <a:gd name="csX11" fmla="*/ 810439 w 3352300"/>
              <a:gd name="csY11" fmla="*/ 1064134 h 1114563"/>
              <a:gd name="csX12" fmla="*/ 24152 w 3352300"/>
              <a:gd name="csY12" fmla="*/ 238534 h 1114563"/>
              <a:gd name="csX13" fmla="*/ 0 w 3352300"/>
              <a:gd name="csY13" fmla="*/ 179970 h 1114563"/>
              <a:gd name="csX14" fmla="*/ 10635 w 3352300"/>
              <a:gd name="csY14" fmla="*/ 177266 h 1114563"/>
              <a:gd name="csX15" fmla="*/ 1776299 w 3352300"/>
              <a:gd name="csY15" fmla="*/ 0 h 1114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352300" h="1114563">
                <a:moveTo>
                  <a:pt x="1776299" y="0"/>
                </a:moveTo>
                <a:cubicBezTo>
                  <a:pt x="2279324" y="0"/>
                  <a:pt x="2751098" y="37421"/>
                  <a:pt x="3157970" y="102850"/>
                </a:cubicBezTo>
                <a:lnTo>
                  <a:pt x="3342130" y="135429"/>
                </a:lnTo>
                <a:lnTo>
                  <a:pt x="3352300" y="108701"/>
                </a:lnTo>
                <a:lnTo>
                  <a:pt x="3344858" y="131050"/>
                </a:lnTo>
                <a:cubicBezTo>
                  <a:pt x="3195727" y="531571"/>
                  <a:pt x="2897270" y="863421"/>
                  <a:pt x="2514245" y="1064134"/>
                </a:cubicBezTo>
                <a:lnTo>
                  <a:pt x="2437375" y="1099855"/>
                </a:lnTo>
                <a:lnTo>
                  <a:pt x="2402485" y="1068864"/>
                </a:lnTo>
                <a:cubicBezTo>
                  <a:pt x="2207901" y="911923"/>
                  <a:pt x="1958440" y="817646"/>
                  <a:pt x="1686447" y="817646"/>
                </a:cubicBezTo>
                <a:cubicBezTo>
                  <a:pt x="1414455" y="817646"/>
                  <a:pt x="1164993" y="911923"/>
                  <a:pt x="970409" y="1068864"/>
                </a:cubicBezTo>
                <a:lnTo>
                  <a:pt x="918961" y="1114563"/>
                </a:lnTo>
                <a:lnTo>
                  <a:pt x="810439" y="1064134"/>
                </a:lnTo>
                <a:cubicBezTo>
                  <a:pt x="462235" y="881668"/>
                  <a:pt x="183921" y="590824"/>
                  <a:pt x="24152" y="238534"/>
                </a:cubicBezTo>
                <a:lnTo>
                  <a:pt x="0" y="179970"/>
                </a:lnTo>
                <a:lnTo>
                  <a:pt x="10635" y="177266"/>
                </a:lnTo>
                <a:cubicBezTo>
                  <a:pt x="490456" y="66525"/>
                  <a:pt x="1105598" y="0"/>
                  <a:pt x="1776299" y="0"/>
                </a:cubicBezTo>
                <a:close/>
              </a:path>
            </a:pathLst>
          </a:custGeom>
          <a:solidFill>
            <a:srgbClr val="FFFF00">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5" name="Forme libre : forme 4">
            <a:extLst>
              <a:ext uri="{FF2B5EF4-FFF2-40B4-BE49-F238E27FC236}">
                <a16:creationId xmlns:a16="http://schemas.microsoft.com/office/drawing/2014/main" id="{B1CFC55C-3820-7A07-A24A-439438BB40CB}"/>
              </a:ext>
            </a:extLst>
          </p:cNvPr>
          <p:cNvSpPr/>
          <p:nvPr/>
        </p:nvSpPr>
        <p:spPr>
          <a:xfrm>
            <a:off x="3362208" y="2344832"/>
            <a:ext cx="1604526" cy="538340"/>
          </a:xfrm>
          <a:custGeom>
            <a:avLst/>
            <a:gdLst>
              <a:gd name="csX0" fmla="*/ 821865 w 1604526"/>
              <a:gd name="csY0" fmla="*/ 0 h 514219"/>
              <a:gd name="csX1" fmla="*/ 1517538 w 1604526"/>
              <a:gd name="csY1" fmla="*/ 135482 h 514219"/>
              <a:gd name="csX2" fmla="*/ 1604526 w 1604526"/>
              <a:gd name="csY2" fmla="*/ 175904 h 514219"/>
              <a:gd name="csX3" fmla="*/ 1589560 w 1604526"/>
              <a:gd name="csY3" fmla="*/ 191996 h 514219"/>
              <a:gd name="csX4" fmla="*/ 793583 w 1604526"/>
              <a:gd name="csY4" fmla="*/ 514219 h 514219"/>
              <a:gd name="csX5" fmla="*/ 77545 w 1604526"/>
              <a:gd name="csY5" fmla="*/ 263001 h 514219"/>
              <a:gd name="csX6" fmla="*/ 0 w 1604526"/>
              <a:gd name="csY6" fmla="*/ 194122 h 514219"/>
              <a:gd name="csX7" fmla="*/ 126192 w 1604526"/>
              <a:gd name="csY7" fmla="*/ 135482 h 514219"/>
              <a:gd name="csX8" fmla="*/ 821865 w 1604526"/>
              <a:gd name="csY8" fmla="*/ 0 h 514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04526" h="514219">
                <a:moveTo>
                  <a:pt x="821865" y="0"/>
                </a:moveTo>
                <a:cubicBezTo>
                  <a:pt x="1068631" y="0"/>
                  <a:pt x="1303717" y="48242"/>
                  <a:pt x="1517538" y="135482"/>
                </a:cubicBezTo>
                <a:lnTo>
                  <a:pt x="1604526" y="175904"/>
                </a:lnTo>
                <a:lnTo>
                  <a:pt x="1589560" y="191996"/>
                </a:lnTo>
                <a:cubicBezTo>
                  <a:pt x="1385852" y="391082"/>
                  <a:pt x="1104432" y="514219"/>
                  <a:pt x="793583" y="514219"/>
                </a:cubicBezTo>
                <a:cubicBezTo>
                  <a:pt x="521591" y="514219"/>
                  <a:pt x="272129" y="419942"/>
                  <a:pt x="77545" y="263001"/>
                </a:cubicBezTo>
                <a:lnTo>
                  <a:pt x="0" y="194122"/>
                </a:lnTo>
                <a:lnTo>
                  <a:pt x="126192" y="135482"/>
                </a:lnTo>
                <a:cubicBezTo>
                  <a:pt x="340014" y="48242"/>
                  <a:pt x="575099" y="0"/>
                  <a:pt x="821865" y="0"/>
                </a:cubicBezTo>
                <a:close/>
              </a:path>
            </a:pathLst>
          </a:custGeom>
          <a:solidFill>
            <a:srgbClr val="00ADEE">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2E84073E-5BBF-67C6-9FC7-1BB6F8D2C780}"/>
              </a:ext>
            </a:extLst>
          </p:cNvPr>
          <p:cNvSpPr/>
          <p:nvPr/>
        </p:nvSpPr>
        <p:spPr>
          <a:xfrm>
            <a:off x="3440692" y="5362433"/>
            <a:ext cx="1518414" cy="454568"/>
          </a:xfrm>
          <a:custGeom>
            <a:avLst/>
            <a:gdLst>
              <a:gd name="csX0" fmla="*/ 767486 w 1518414"/>
              <a:gd name="csY0" fmla="*/ 0 h 454568"/>
              <a:gd name="csX1" fmla="*/ 1483524 w 1518414"/>
              <a:gd name="csY1" fmla="*/ 251218 h 454568"/>
              <a:gd name="csX2" fmla="*/ 1518414 w 1518414"/>
              <a:gd name="csY2" fmla="*/ 282209 h 454568"/>
              <a:gd name="csX3" fmla="*/ 1439054 w 1518414"/>
              <a:gd name="csY3" fmla="*/ 319086 h 454568"/>
              <a:gd name="csX4" fmla="*/ 743381 w 1518414"/>
              <a:gd name="csY4" fmla="*/ 454568 h 454568"/>
              <a:gd name="csX5" fmla="*/ 47708 w 1518414"/>
              <a:gd name="csY5" fmla="*/ 319086 h 454568"/>
              <a:gd name="csX6" fmla="*/ 0 w 1518414"/>
              <a:gd name="csY6" fmla="*/ 296917 h 454568"/>
              <a:gd name="csX7" fmla="*/ 51448 w 1518414"/>
              <a:gd name="csY7" fmla="*/ 251218 h 454568"/>
              <a:gd name="csX8" fmla="*/ 767486 w 1518414"/>
              <a:gd name="csY8" fmla="*/ 0 h 45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18414" h="454568">
                <a:moveTo>
                  <a:pt x="767486" y="0"/>
                </a:moveTo>
                <a:cubicBezTo>
                  <a:pt x="1039479" y="0"/>
                  <a:pt x="1288940" y="94277"/>
                  <a:pt x="1483524" y="251218"/>
                </a:cubicBezTo>
                <a:lnTo>
                  <a:pt x="1518414" y="282209"/>
                </a:lnTo>
                <a:lnTo>
                  <a:pt x="1439054" y="319086"/>
                </a:lnTo>
                <a:cubicBezTo>
                  <a:pt x="1225233" y="406326"/>
                  <a:pt x="990147" y="454568"/>
                  <a:pt x="743381" y="454568"/>
                </a:cubicBezTo>
                <a:cubicBezTo>
                  <a:pt x="496615" y="454568"/>
                  <a:pt x="261530" y="406326"/>
                  <a:pt x="47708" y="319086"/>
                </a:cubicBezTo>
                <a:lnTo>
                  <a:pt x="0" y="296917"/>
                </a:lnTo>
                <a:lnTo>
                  <a:pt x="51448" y="251218"/>
                </a:lnTo>
                <a:cubicBezTo>
                  <a:pt x="246032" y="94277"/>
                  <a:pt x="495494" y="0"/>
                  <a:pt x="767486" y="0"/>
                </a:cubicBezTo>
                <a:close/>
              </a:path>
            </a:pathLst>
          </a:custGeom>
          <a:solidFill>
            <a:srgbClr val="00ADEE">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cxnSp>
        <p:nvCxnSpPr>
          <p:cNvPr id="15" name="Connecteur droit 14">
            <a:extLst>
              <a:ext uri="{FF2B5EF4-FFF2-40B4-BE49-F238E27FC236}">
                <a16:creationId xmlns:a16="http://schemas.microsoft.com/office/drawing/2014/main" id="{F7DF54F3-EA7C-E47F-AEB1-F10A88092E71}"/>
              </a:ext>
            </a:extLst>
          </p:cNvPr>
          <p:cNvCxnSpPr>
            <a:cxnSpLocks/>
          </p:cNvCxnSpPr>
          <p:nvPr/>
        </p:nvCxnSpPr>
        <p:spPr>
          <a:xfrm flipH="1" flipV="1">
            <a:off x="5908932" y="3547365"/>
            <a:ext cx="3672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6" name="Connecteur droit 15">
            <a:extLst>
              <a:ext uri="{FF2B5EF4-FFF2-40B4-BE49-F238E27FC236}">
                <a16:creationId xmlns:a16="http://schemas.microsoft.com/office/drawing/2014/main" id="{6219CA22-7F8F-3900-9FCB-7E7DBF67F0D1}"/>
              </a:ext>
            </a:extLst>
          </p:cNvPr>
          <p:cNvCxnSpPr>
            <a:cxnSpLocks/>
          </p:cNvCxnSpPr>
          <p:nvPr/>
        </p:nvCxnSpPr>
        <p:spPr>
          <a:xfrm flipH="1" flipV="1">
            <a:off x="5908932" y="4648196"/>
            <a:ext cx="3672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9" name="Connecteur droit 18">
            <a:extLst>
              <a:ext uri="{FF2B5EF4-FFF2-40B4-BE49-F238E27FC236}">
                <a16:creationId xmlns:a16="http://schemas.microsoft.com/office/drawing/2014/main" id="{847D310F-0619-7A1F-3B0B-5C156D7D6C84}"/>
              </a:ext>
            </a:extLst>
          </p:cNvPr>
          <p:cNvCxnSpPr>
            <a:cxnSpLocks/>
          </p:cNvCxnSpPr>
          <p:nvPr/>
        </p:nvCxnSpPr>
        <p:spPr>
          <a:xfrm flipH="1" flipV="1">
            <a:off x="4261322" y="5854657"/>
            <a:ext cx="5364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0" name="Connecteur droit 19">
            <a:extLst>
              <a:ext uri="{FF2B5EF4-FFF2-40B4-BE49-F238E27FC236}">
                <a16:creationId xmlns:a16="http://schemas.microsoft.com/office/drawing/2014/main" id="{D93B831B-5DCC-15DB-7116-753E6E3573AC}"/>
              </a:ext>
            </a:extLst>
          </p:cNvPr>
          <p:cNvCxnSpPr>
            <a:cxnSpLocks/>
          </p:cNvCxnSpPr>
          <p:nvPr/>
        </p:nvCxnSpPr>
        <p:spPr>
          <a:xfrm flipH="1" flipV="1">
            <a:off x="4216932" y="2344832"/>
            <a:ext cx="5364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grpSp>
        <p:nvGrpSpPr>
          <p:cNvPr id="24" name="Groupe 23">
            <a:extLst>
              <a:ext uri="{FF2B5EF4-FFF2-40B4-BE49-F238E27FC236}">
                <a16:creationId xmlns:a16="http://schemas.microsoft.com/office/drawing/2014/main" id="{B8373087-DD70-4502-90A0-09019219FF45}"/>
              </a:ext>
            </a:extLst>
          </p:cNvPr>
          <p:cNvGrpSpPr/>
          <p:nvPr/>
        </p:nvGrpSpPr>
        <p:grpSpPr>
          <a:xfrm>
            <a:off x="6069544" y="2992682"/>
            <a:ext cx="4699694" cy="475254"/>
            <a:chOff x="2793059" y="2714436"/>
            <a:chExt cx="5158188" cy="878532"/>
          </a:xfrm>
        </p:grpSpPr>
        <p:sp>
          <p:nvSpPr>
            <p:cNvPr id="22" name="Rectangle: Rounded Corners 22">
              <a:extLst>
                <a:ext uri="{FF2B5EF4-FFF2-40B4-BE49-F238E27FC236}">
                  <a16:creationId xmlns:a16="http://schemas.microsoft.com/office/drawing/2014/main" id="{E17A93D1-0D90-458B-B78E-28FF36046E26}"/>
                </a:ext>
              </a:extLst>
            </p:cNvPr>
            <p:cNvSpPr/>
            <p:nvPr/>
          </p:nvSpPr>
          <p:spPr>
            <a:xfrm>
              <a:off x="3646531" y="2714436"/>
              <a:ext cx="4304716"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p>
          </p:txBody>
        </p:sp>
        <p:sp>
          <p:nvSpPr>
            <p:cNvPr id="23" name="Rectangle: Rounded Corners 22">
              <a:extLst>
                <a:ext uri="{FF2B5EF4-FFF2-40B4-BE49-F238E27FC236}">
                  <a16:creationId xmlns:a16="http://schemas.microsoft.com/office/drawing/2014/main" id="{55BDDCC4-99C5-B41D-E46A-CDCF468E19C3}"/>
                </a:ext>
              </a:extLst>
            </p:cNvPr>
            <p:cNvSpPr/>
            <p:nvPr/>
          </p:nvSpPr>
          <p:spPr>
            <a:xfrm>
              <a:off x="2793059" y="2714436"/>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5" name="Groupe 24">
            <a:extLst>
              <a:ext uri="{FF2B5EF4-FFF2-40B4-BE49-F238E27FC236}">
                <a16:creationId xmlns:a16="http://schemas.microsoft.com/office/drawing/2014/main" id="{F3323BF1-1F67-538A-D6EF-4334AF0123E8}"/>
              </a:ext>
            </a:extLst>
          </p:cNvPr>
          <p:cNvGrpSpPr/>
          <p:nvPr/>
        </p:nvGrpSpPr>
        <p:grpSpPr>
          <a:xfrm>
            <a:off x="6071517" y="2363765"/>
            <a:ext cx="4699694" cy="475254"/>
            <a:chOff x="2793059" y="2714436"/>
            <a:chExt cx="5158188" cy="878532"/>
          </a:xfrm>
        </p:grpSpPr>
        <p:sp>
          <p:nvSpPr>
            <p:cNvPr id="26" name="Rectangle: Rounded Corners 22">
              <a:extLst>
                <a:ext uri="{FF2B5EF4-FFF2-40B4-BE49-F238E27FC236}">
                  <a16:creationId xmlns:a16="http://schemas.microsoft.com/office/drawing/2014/main" id="{3816135B-80CE-8B30-DC4C-C78817DE5D23}"/>
                </a:ext>
              </a:extLst>
            </p:cNvPr>
            <p:cNvSpPr/>
            <p:nvPr/>
          </p:nvSpPr>
          <p:spPr>
            <a:xfrm>
              <a:off x="3646531" y="2714436"/>
              <a:ext cx="4304716"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p>
          </p:txBody>
        </p:sp>
        <p:sp>
          <p:nvSpPr>
            <p:cNvPr id="28" name="Rectangle: Rounded Corners 22">
              <a:extLst>
                <a:ext uri="{FF2B5EF4-FFF2-40B4-BE49-F238E27FC236}">
                  <a16:creationId xmlns:a16="http://schemas.microsoft.com/office/drawing/2014/main" id="{B9B2FBD2-3D04-3985-F515-808736B85D14}"/>
                </a:ext>
              </a:extLst>
            </p:cNvPr>
            <p:cNvSpPr/>
            <p:nvPr/>
          </p:nvSpPr>
          <p:spPr>
            <a:xfrm>
              <a:off x="2793059" y="2714436"/>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cxnSp>
        <p:nvCxnSpPr>
          <p:cNvPr id="32" name="Connecteur droit 31">
            <a:extLst>
              <a:ext uri="{FF2B5EF4-FFF2-40B4-BE49-F238E27FC236}">
                <a16:creationId xmlns:a16="http://schemas.microsoft.com/office/drawing/2014/main" id="{024DF2FE-4C2F-0439-E1AA-2B0AD491AB38}"/>
              </a:ext>
            </a:extLst>
          </p:cNvPr>
          <p:cNvCxnSpPr>
            <a:cxnSpLocks/>
          </p:cNvCxnSpPr>
          <p:nvPr/>
        </p:nvCxnSpPr>
        <p:spPr>
          <a:xfrm flipH="1" flipV="1">
            <a:off x="4197881" y="2865416"/>
            <a:ext cx="5364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33" name="Connecteur droit 32">
            <a:extLst>
              <a:ext uri="{FF2B5EF4-FFF2-40B4-BE49-F238E27FC236}">
                <a16:creationId xmlns:a16="http://schemas.microsoft.com/office/drawing/2014/main" id="{FDC531A6-46C8-5A36-8DDB-204AB7908B56}"/>
              </a:ext>
            </a:extLst>
          </p:cNvPr>
          <p:cNvCxnSpPr>
            <a:cxnSpLocks/>
          </p:cNvCxnSpPr>
          <p:nvPr/>
        </p:nvCxnSpPr>
        <p:spPr>
          <a:xfrm flipH="1" flipV="1">
            <a:off x="4296831" y="5362433"/>
            <a:ext cx="5364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37" name="Connecteur droit 36">
            <a:extLst>
              <a:ext uri="{FF2B5EF4-FFF2-40B4-BE49-F238E27FC236}">
                <a16:creationId xmlns:a16="http://schemas.microsoft.com/office/drawing/2014/main" id="{4E02C3C6-554F-BA35-F721-3930D8E1BFD9}"/>
              </a:ext>
            </a:extLst>
          </p:cNvPr>
          <p:cNvCxnSpPr/>
          <p:nvPr/>
        </p:nvCxnSpPr>
        <p:spPr>
          <a:xfrm flipV="1">
            <a:off x="2257425" y="4149886"/>
            <a:ext cx="3939737" cy="226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8" name="ZoneTexte 37">
            <a:extLst>
              <a:ext uri="{FF2B5EF4-FFF2-40B4-BE49-F238E27FC236}">
                <a16:creationId xmlns:a16="http://schemas.microsoft.com/office/drawing/2014/main" id="{523A9749-E5DE-47EA-A2BA-672939DB5350}"/>
              </a:ext>
            </a:extLst>
          </p:cNvPr>
          <p:cNvSpPr txBox="1"/>
          <p:nvPr/>
        </p:nvSpPr>
        <p:spPr>
          <a:xfrm>
            <a:off x="468051" y="3859273"/>
            <a:ext cx="1918201" cy="523220"/>
          </a:xfrm>
          <a:prstGeom prst="rect">
            <a:avLst/>
          </a:prstGeom>
          <a:noFill/>
        </p:spPr>
        <p:txBody>
          <a:bodyPr wrap="square">
            <a:spAutoFit/>
          </a:bodyPr>
          <a:lstStyle/>
          <a:p>
            <a:pPr algn="ctr"/>
            <a:r>
              <a:rPr lang="fr-FR" sz="2800" b="1" dirty="0">
                <a:latin typeface="Calibri" panose="020F0502020204030204" pitchFamily="34" charset="0"/>
                <a:cs typeface="Calibri" panose="020F0502020204030204" pitchFamily="34" charset="0"/>
              </a:rPr>
              <a:t>L’équateur</a:t>
            </a:r>
          </a:p>
        </p:txBody>
      </p:sp>
      <p:sp>
        <p:nvSpPr>
          <p:cNvPr id="39" name="ZoneTexte 38">
            <a:extLst>
              <a:ext uri="{FF2B5EF4-FFF2-40B4-BE49-F238E27FC236}">
                <a16:creationId xmlns:a16="http://schemas.microsoft.com/office/drawing/2014/main" id="{29E494B1-B753-FADB-1E16-1021DE990031}"/>
              </a:ext>
            </a:extLst>
          </p:cNvPr>
          <p:cNvSpPr txBox="1"/>
          <p:nvPr/>
        </p:nvSpPr>
        <p:spPr>
          <a:xfrm>
            <a:off x="3568249" y="5986028"/>
            <a:ext cx="1192444" cy="523220"/>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2800" dirty="0"/>
              <a:t>Terre </a:t>
            </a:r>
          </a:p>
        </p:txBody>
      </p:sp>
      <p:grpSp>
        <p:nvGrpSpPr>
          <p:cNvPr id="29" name="Groupe 28">
            <a:extLst>
              <a:ext uri="{FF2B5EF4-FFF2-40B4-BE49-F238E27FC236}">
                <a16:creationId xmlns:a16="http://schemas.microsoft.com/office/drawing/2014/main" id="{8E904B24-1446-7E8A-50D0-68D57764B5D1}"/>
              </a:ext>
            </a:extLst>
          </p:cNvPr>
          <p:cNvGrpSpPr/>
          <p:nvPr/>
        </p:nvGrpSpPr>
        <p:grpSpPr>
          <a:xfrm>
            <a:off x="6096000" y="3883256"/>
            <a:ext cx="4699694" cy="475254"/>
            <a:chOff x="2793059" y="2714436"/>
            <a:chExt cx="5158188" cy="878532"/>
          </a:xfrm>
        </p:grpSpPr>
        <p:sp>
          <p:nvSpPr>
            <p:cNvPr id="30" name="Rectangle: Rounded Corners 22">
              <a:extLst>
                <a:ext uri="{FF2B5EF4-FFF2-40B4-BE49-F238E27FC236}">
                  <a16:creationId xmlns:a16="http://schemas.microsoft.com/office/drawing/2014/main" id="{80BC7B0A-C74E-1495-ACAB-017B12BBF15D}"/>
                </a:ext>
              </a:extLst>
            </p:cNvPr>
            <p:cNvSpPr/>
            <p:nvPr/>
          </p:nvSpPr>
          <p:spPr>
            <a:xfrm>
              <a:off x="3646531" y="2714436"/>
              <a:ext cx="4304716"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p>
          </p:txBody>
        </p:sp>
        <p:sp>
          <p:nvSpPr>
            <p:cNvPr id="31" name="Rectangle: Rounded Corners 22">
              <a:extLst>
                <a:ext uri="{FF2B5EF4-FFF2-40B4-BE49-F238E27FC236}">
                  <a16:creationId xmlns:a16="http://schemas.microsoft.com/office/drawing/2014/main" id="{5928B436-BE72-E9CE-F736-41E7225235ED}"/>
                </a:ext>
              </a:extLst>
            </p:cNvPr>
            <p:cNvSpPr/>
            <p:nvPr/>
          </p:nvSpPr>
          <p:spPr>
            <a:xfrm>
              <a:off x="2793059" y="2714436"/>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1519328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24EEF-F303-8ADC-7631-CA2481D29C32}"/>
            </a:ext>
          </a:extLst>
        </p:cNvPr>
        <p:cNvGrpSpPr/>
        <p:nvPr/>
      </p:nvGrpSpPr>
      <p:grpSpPr>
        <a:xfrm>
          <a:off x="0" y="0"/>
          <a:ext cx="0" cy="0"/>
          <a:chOff x="0" y="0"/>
          <a:chExt cx="0" cy="0"/>
        </a:xfrm>
      </p:grpSpPr>
      <p:sp>
        <p:nvSpPr>
          <p:cNvPr id="6" name="Espace réservé du contenu 3">
            <a:extLst>
              <a:ext uri="{FF2B5EF4-FFF2-40B4-BE49-F238E27FC236}">
                <a16:creationId xmlns:a16="http://schemas.microsoft.com/office/drawing/2014/main" id="{F28232BB-719A-FF52-DC21-3B4FE2FAF317}"/>
              </a:ext>
            </a:extLst>
          </p:cNvPr>
          <p:cNvSpPr txBox="1">
            <a:spLocks/>
          </p:cNvSpPr>
          <p:nvPr/>
        </p:nvSpPr>
        <p:spPr>
          <a:xfrm>
            <a:off x="778058" y="703567"/>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200" noProof="0" dirty="0">
                <a:solidFill>
                  <a:prstClr val="white">
                    <a:lumMod val="65000"/>
                  </a:prstClr>
                </a:solidFill>
                <a:latin typeface="Calibri" panose="020F0502020204030204"/>
              </a:rPr>
              <a:t>Expliquer davantage si nécessaire.</a:t>
            </a:r>
          </a:p>
          <a:p>
            <a:pPr defTabSz="342900">
              <a:spcAft>
                <a:spcPts val="300"/>
              </a:spcAft>
              <a:defRPr/>
            </a:pPr>
            <a:endParaRPr lang="fr-FR" sz="1200" noProof="0" dirty="0">
              <a:solidFill>
                <a:prstClr val="white">
                  <a:lumMod val="65000"/>
                </a:prstClr>
              </a:solidFill>
              <a:latin typeface="Calibri" panose="020F0502020204030204"/>
            </a:endParaRPr>
          </a:p>
        </p:txBody>
      </p:sp>
      <p:sp>
        <p:nvSpPr>
          <p:cNvPr id="27" name="Titre 1">
            <a:extLst>
              <a:ext uri="{FF2B5EF4-FFF2-40B4-BE49-F238E27FC236}">
                <a16:creationId xmlns:a16="http://schemas.microsoft.com/office/drawing/2014/main" id="{F1E1F3EF-75DE-46DF-BEB3-5ECA774AF48A}"/>
              </a:ext>
            </a:extLst>
          </p:cNvPr>
          <p:cNvSpPr txBox="1">
            <a:spLocks/>
          </p:cNvSpPr>
          <p:nvPr/>
        </p:nvSpPr>
        <p:spPr>
          <a:xfrm>
            <a:off x="756458" y="339668"/>
            <a:ext cx="10529279" cy="4351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defTabSz="342900">
              <a:spcAft>
                <a:spcPts val="300"/>
              </a:spcAft>
              <a:defRPr/>
            </a:pPr>
            <a:r>
              <a:rPr lang="fr-FR" noProof="0" dirty="0">
                <a:solidFill>
                  <a:schemeClr val="tx1">
                    <a:lumMod val="50000"/>
                    <a:lumOff val="50000"/>
                  </a:schemeClr>
                </a:solidFill>
                <a:latin typeface="Calibri" panose="020F0502020204030204"/>
              </a:rPr>
              <a:t>Très bien !</a:t>
            </a:r>
          </a:p>
        </p:txBody>
      </p:sp>
      <p:pic>
        <p:nvPicPr>
          <p:cNvPr id="4" name="Image 8">
            <a:extLst>
              <a:ext uri="{FF2B5EF4-FFF2-40B4-BE49-F238E27FC236}">
                <a16:creationId xmlns:a16="http://schemas.microsoft.com/office/drawing/2014/main" id="{0C2A0992-3055-AA81-39BB-7DD220ACDDA9}"/>
              </a:ext>
            </a:extLst>
          </p:cNvPr>
          <p:cNvPicPr>
            <a:picLocks noChangeAspect="1"/>
          </p:cNvPicPr>
          <p:nvPr/>
        </p:nvPicPr>
        <p:blipFill>
          <a:blip r:embed="rId2"/>
          <a:stretch>
            <a:fillRect/>
          </a:stretch>
        </p:blipFill>
        <p:spPr>
          <a:xfrm>
            <a:off x="11471146" y="485086"/>
            <a:ext cx="429314" cy="429314"/>
          </a:xfrm>
          <a:prstGeom prst="rect">
            <a:avLst/>
          </a:prstGeom>
        </p:spPr>
      </p:pic>
      <p:pic>
        <p:nvPicPr>
          <p:cNvPr id="2" name="Image 1" descr="Globe Terrestre PNG Images | Vecteurs Et Dessin | Téléchargement Gratuit  Sur Pngtree">
            <a:extLst>
              <a:ext uri="{FF2B5EF4-FFF2-40B4-BE49-F238E27FC236}">
                <a16:creationId xmlns:a16="http://schemas.microsoft.com/office/drawing/2014/main" id="{6FF22642-A1C7-9A97-6A1F-FF1D8F174405}"/>
              </a:ext>
            </a:extLst>
          </p:cNvPr>
          <p:cNvPicPr>
            <a:picLocks noChangeAspect="1"/>
          </p:cNvPicPr>
          <p:nvPr/>
        </p:nvPicPr>
        <p:blipFill>
          <a:blip r:embed="rId3"/>
          <a:stretch>
            <a:fillRect/>
          </a:stretch>
        </p:blipFill>
        <p:spPr>
          <a:xfrm>
            <a:off x="2257425" y="2178450"/>
            <a:ext cx="3838575" cy="3838575"/>
          </a:xfrm>
          <a:prstGeom prst="rect">
            <a:avLst/>
          </a:prstGeom>
        </p:spPr>
      </p:pic>
      <p:sp>
        <p:nvSpPr>
          <p:cNvPr id="3" name="Forme libre : forme 2">
            <a:extLst>
              <a:ext uri="{FF2B5EF4-FFF2-40B4-BE49-F238E27FC236}">
                <a16:creationId xmlns:a16="http://schemas.microsoft.com/office/drawing/2014/main" id="{D37505BF-E1EF-FD53-BAEA-3AF60F3E91F7}"/>
              </a:ext>
            </a:extLst>
          </p:cNvPr>
          <p:cNvSpPr/>
          <p:nvPr/>
        </p:nvSpPr>
        <p:spPr>
          <a:xfrm>
            <a:off x="2396927" y="3520731"/>
            <a:ext cx="3546674" cy="1204026"/>
          </a:xfrm>
          <a:custGeom>
            <a:avLst/>
            <a:gdLst>
              <a:gd name="csX0" fmla="*/ 105278 w 3574294"/>
              <a:gd name="csY0" fmla="*/ 0 h 1204026"/>
              <a:gd name="csX1" fmla="*/ 252462 w 3574294"/>
              <a:gd name="csY1" fmla="*/ 31167 h 1204026"/>
              <a:gd name="csX2" fmla="*/ 1832005 w 3574294"/>
              <a:gd name="csY2" fmla="*/ 169021 h 1204026"/>
              <a:gd name="csX3" fmla="*/ 3411548 w 3574294"/>
              <a:gd name="csY3" fmla="*/ 31167 h 1204026"/>
              <a:gd name="csX4" fmla="*/ 3475706 w 3574294"/>
              <a:gd name="csY4" fmla="*/ 17581 h 1204026"/>
              <a:gd name="csX5" fmla="*/ 3494033 w 3574294"/>
              <a:gd name="csY5" fmla="*/ 65751 h 1204026"/>
              <a:gd name="csX6" fmla="*/ 3569172 w 3574294"/>
              <a:gd name="csY6" fmla="*/ 444727 h 1204026"/>
              <a:gd name="csX7" fmla="*/ 3574294 w 3574294"/>
              <a:gd name="csY7" fmla="*/ 574746 h 1204026"/>
              <a:gd name="csX8" fmla="*/ 3572394 w 3574294"/>
              <a:gd name="csY8" fmla="*/ 627506 h 1204026"/>
              <a:gd name="csX9" fmla="*/ 3569649 w 3574294"/>
              <a:gd name="csY9" fmla="*/ 697184 h 1204026"/>
              <a:gd name="csX10" fmla="*/ 3559475 w 3574294"/>
              <a:gd name="csY10" fmla="*/ 790960 h 1204026"/>
              <a:gd name="csX11" fmla="*/ 3556384 w 3574294"/>
              <a:gd name="csY11" fmla="*/ 816993 h 1204026"/>
              <a:gd name="csX12" fmla="*/ 3537995 w 3574294"/>
              <a:gd name="csY12" fmla="*/ 918179 h 1204026"/>
              <a:gd name="csX13" fmla="*/ 3534876 w 3574294"/>
              <a:gd name="csY13" fmla="*/ 933849 h 1204026"/>
              <a:gd name="csX14" fmla="*/ 3508280 w 3574294"/>
              <a:gd name="csY14" fmla="*/ 1037602 h 1204026"/>
              <a:gd name="csX15" fmla="*/ 3505525 w 3574294"/>
              <a:gd name="csY15" fmla="*/ 1047401 h 1204026"/>
              <a:gd name="csX16" fmla="*/ 3477105 w 3574294"/>
              <a:gd name="csY16" fmla="*/ 1132757 h 1204026"/>
              <a:gd name="csX17" fmla="*/ 3466935 w 3574294"/>
              <a:gd name="csY17" fmla="*/ 1159485 h 1204026"/>
              <a:gd name="csX18" fmla="*/ 3282775 w 3574294"/>
              <a:gd name="csY18" fmla="*/ 1126906 h 1204026"/>
              <a:gd name="csX19" fmla="*/ 1901104 w 3574294"/>
              <a:gd name="csY19" fmla="*/ 1024056 h 1204026"/>
              <a:gd name="csX20" fmla="*/ 135440 w 3574294"/>
              <a:gd name="csY20" fmla="*/ 1201322 h 1204026"/>
              <a:gd name="csX21" fmla="*/ 124805 w 3574294"/>
              <a:gd name="csY21" fmla="*/ 1204026 h 1204026"/>
              <a:gd name="csX22" fmla="*/ 118356 w 3574294"/>
              <a:gd name="csY22" fmla="*/ 1188387 h 1204026"/>
              <a:gd name="csX23" fmla="*/ 97188 w 3574294"/>
              <a:gd name="csY23" fmla="*/ 1132752 h 1204026"/>
              <a:gd name="csX24" fmla="*/ 68770 w 3574294"/>
              <a:gd name="csY24" fmla="*/ 1047401 h 1204026"/>
              <a:gd name="csX25" fmla="*/ 66014 w 3574294"/>
              <a:gd name="csY25" fmla="*/ 1037602 h 1204026"/>
              <a:gd name="csX26" fmla="*/ 39418 w 3574294"/>
              <a:gd name="csY26" fmla="*/ 933844 h 1204026"/>
              <a:gd name="csX27" fmla="*/ 36303 w 3574294"/>
              <a:gd name="csY27" fmla="*/ 918200 h 1204026"/>
              <a:gd name="csX28" fmla="*/ 17908 w 3574294"/>
              <a:gd name="csY28" fmla="*/ 816977 h 1204026"/>
              <a:gd name="csX29" fmla="*/ 14830 w 3574294"/>
              <a:gd name="csY29" fmla="*/ 791058 h 1204026"/>
              <a:gd name="csX30" fmla="*/ 4644 w 3574294"/>
              <a:gd name="csY30" fmla="*/ 697170 h 1204026"/>
              <a:gd name="csX31" fmla="*/ 1911 w 3574294"/>
              <a:gd name="csY31" fmla="*/ 627802 h 1204026"/>
              <a:gd name="csX32" fmla="*/ 0 w 3574294"/>
              <a:gd name="csY32" fmla="*/ 574733 h 1204026"/>
              <a:gd name="csX33" fmla="*/ 5121 w 3574294"/>
              <a:gd name="csY33" fmla="*/ 444727 h 1204026"/>
              <a:gd name="csX34" fmla="*/ 80261 w 3574294"/>
              <a:gd name="csY34" fmla="*/ 65751 h 1204026"/>
              <a:gd name="csX35" fmla="*/ 105278 w 3574294"/>
              <a:gd name="csY35" fmla="*/ 0 h 1204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3574294" h="1204026">
                <a:moveTo>
                  <a:pt x="105278" y="0"/>
                </a:moveTo>
                <a:lnTo>
                  <a:pt x="252462" y="31167"/>
                </a:lnTo>
                <a:cubicBezTo>
                  <a:pt x="700817" y="118088"/>
                  <a:pt x="1245143" y="169021"/>
                  <a:pt x="1832005" y="169021"/>
                </a:cubicBezTo>
                <a:cubicBezTo>
                  <a:pt x="2418868" y="169021"/>
                  <a:pt x="2963194" y="118088"/>
                  <a:pt x="3411548" y="31167"/>
                </a:cubicBezTo>
                <a:lnTo>
                  <a:pt x="3475706" y="17581"/>
                </a:lnTo>
                <a:lnTo>
                  <a:pt x="3494033" y="65751"/>
                </a:lnTo>
                <a:cubicBezTo>
                  <a:pt x="3533197" y="186881"/>
                  <a:pt x="3558812" y="313753"/>
                  <a:pt x="3569172" y="444727"/>
                </a:cubicBezTo>
                <a:lnTo>
                  <a:pt x="3574294" y="574746"/>
                </a:lnTo>
                <a:lnTo>
                  <a:pt x="3572394" y="627506"/>
                </a:lnTo>
                <a:lnTo>
                  <a:pt x="3569649" y="697184"/>
                </a:lnTo>
                <a:lnTo>
                  <a:pt x="3559475" y="790960"/>
                </a:lnTo>
                <a:lnTo>
                  <a:pt x="3556384" y="816993"/>
                </a:lnTo>
                <a:lnTo>
                  <a:pt x="3537995" y="918179"/>
                </a:lnTo>
                <a:lnTo>
                  <a:pt x="3534876" y="933849"/>
                </a:lnTo>
                <a:lnTo>
                  <a:pt x="3508280" y="1037602"/>
                </a:lnTo>
                <a:lnTo>
                  <a:pt x="3505525" y="1047401"/>
                </a:lnTo>
                <a:lnTo>
                  <a:pt x="3477105" y="1132757"/>
                </a:lnTo>
                <a:lnTo>
                  <a:pt x="3466935" y="1159485"/>
                </a:lnTo>
                <a:lnTo>
                  <a:pt x="3282775" y="1126906"/>
                </a:lnTo>
                <a:cubicBezTo>
                  <a:pt x="2875903" y="1061477"/>
                  <a:pt x="2404129" y="1024056"/>
                  <a:pt x="1901104" y="1024056"/>
                </a:cubicBezTo>
                <a:cubicBezTo>
                  <a:pt x="1230403" y="1024056"/>
                  <a:pt x="615261" y="1090581"/>
                  <a:pt x="135440" y="1201322"/>
                </a:cubicBezTo>
                <a:lnTo>
                  <a:pt x="124805" y="1204026"/>
                </a:lnTo>
                <a:lnTo>
                  <a:pt x="118356" y="1188387"/>
                </a:lnTo>
                <a:lnTo>
                  <a:pt x="97188" y="1132752"/>
                </a:lnTo>
                <a:lnTo>
                  <a:pt x="68770" y="1047401"/>
                </a:lnTo>
                <a:lnTo>
                  <a:pt x="66014" y="1037602"/>
                </a:lnTo>
                <a:lnTo>
                  <a:pt x="39418" y="933844"/>
                </a:lnTo>
                <a:lnTo>
                  <a:pt x="36303" y="918200"/>
                </a:lnTo>
                <a:lnTo>
                  <a:pt x="17908" y="816977"/>
                </a:lnTo>
                <a:lnTo>
                  <a:pt x="14830" y="791058"/>
                </a:lnTo>
                <a:lnTo>
                  <a:pt x="4644" y="697170"/>
                </a:lnTo>
                <a:lnTo>
                  <a:pt x="1911" y="627802"/>
                </a:lnTo>
                <a:lnTo>
                  <a:pt x="0" y="574733"/>
                </a:lnTo>
                <a:lnTo>
                  <a:pt x="5121" y="444727"/>
                </a:lnTo>
                <a:cubicBezTo>
                  <a:pt x="15481" y="313753"/>
                  <a:pt x="41096" y="186881"/>
                  <a:pt x="80261" y="65751"/>
                </a:cubicBezTo>
                <a:lnTo>
                  <a:pt x="105278" y="0"/>
                </a:lnTo>
                <a:close/>
              </a:path>
            </a:pathLst>
          </a:custGeom>
          <a:solidFill>
            <a:srgbClr val="FF0000">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5" name="Forme libre : forme 4">
            <a:extLst>
              <a:ext uri="{FF2B5EF4-FFF2-40B4-BE49-F238E27FC236}">
                <a16:creationId xmlns:a16="http://schemas.microsoft.com/office/drawing/2014/main" id="{BAB2CEB1-9FA7-AFA6-DEB1-15F6A3F8EE11}"/>
              </a:ext>
            </a:extLst>
          </p:cNvPr>
          <p:cNvSpPr/>
          <p:nvPr/>
        </p:nvSpPr>
        <p:spPr>
          <a:xfrm>
            <a:off x="2396836" y="2544855"/>
            <a:ext cx="3574474" cy="1550622"/>
          </a:xfrm>
          <a:custGeom>
            <a:avLst/>
            <a:gdLst>
              <a:gd name="csX0" fmla="*/ 2569898 w 3574474"/>
              <a:gd name="csY0" fmla="*/ 0 h 1550622"/>
              <a:gd name="csX1" fmla="*/ 2639140 w 3574474"/>
              <a:gd name="csY1" fmla="*/ 32176 h 1550622"/>
              <a:gd name="csX2" fmla="*/ 3574474 w 3574474"/>
              <a:gd name="csY2" fmla="*/ 1548121 h 1550622"/>
              <a:gd name="csX3" fmla="*/ 3574384 w 3574474"/>
              <a:gd name="csY3" fmla="*/ 1550622 h 1550622"/>
              <a:gd name="csX4" fmla="*/ 3569262 w 3574474"/>
              <a:gd name="csY4" fmla="*/ 1420603 h 1550622"/>
              <a:gd name="csX5" fmla="*/ 3494123 w 3574474"/>
              <a:gd name="csY5" fmla="*/ 1041627 h 1550622"/>
              <a:gd name="csX6" fmla="*/ 3475796 w 3574474"/>
              <a:gd name="csY6" fmla="*/ 993457 h 1550622"/>
              <a:gd name="csX7" fmla="*/ 3411638 w 3574474"/>
              <a:gd name="csY7" fmla="*/ 1007043 h 1550622"/>
              <a:gd name="csX8" fmla="*/ 1832095 w 3574474"/>
              <a:gd name="csY8" fmla="*/ 1144897 h 1550622"/>
              <a:gd name="csX9" fmla="*/ 252552 w 3574474"/>
              <a:gd name="csY9" fmla="*/ 1007043 h 1550622"/>
              <a:gd name="csX10" fmla="*/ 105368 w 3574474"/>
              <a:gd name="csY10" fmla="*/ 975876 h 1550622"/>
              <a:gd name="csX11" fmla="*/ 80351 w 3574474"/>
              <a:gd name="csY11" fmla="*/ 1041627 h 1550622"/>
              <a:gd name="csX12" fmla="*/ 5211 w 3574474"/>
              <a:gd name="csY12" fmla="*/ 1420603 h 1550622"/>
              <a:gd name="csX13" fmla="*/ 90 w 3574474"/>
              <a:gd name="csY13" fmla="*/ 1550609 h 1550622"/>
              <a:gd name="csX14" fmla="*/ 0 w 3574474"/>
              <a:gd name="csY14" fmla="*/ 1548121 h 1550622"/>
              <a:gd name="csX15" fmla="*/ 935334 w 3574474"/>
              <a:gd name="csY15" fmla="*/ 32176 h 1550622"/>
              <a:gd name="csX16" fmla="*/ 965372 w 3574474"/>
              <a:gd name="csY16" fmla="*/ 18218 h 1550622"/>
              <a:gd name="csX17" fmla="*/ 1042917 w 3574474"/>
              <a:gd name="csY17" fmla="*/ 87097 h 1550622"/>
              <a:gd name="csX18" fmla="*/ 1758955 w 3574474"/>
              <a:gd name="csY18" fmla="*/ 338315 h 1550622"/>
              <a:gd name="csX19" fmla="*/ 2554932 w 3574474"/>
              <a:gd name="csY19" fmla="*/ 16092 h 1550622"/>
              <a:gd name="csX20" fmla="*/ 2569898 w 3574474"/>
              <a:gd name="csY20" fmla="*/ 0 h 15506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574474" h="1550622">
                <a:moveTo>
                  <a:pt x="2569898" y="0"/>
                </a:moveTo>
                <a:lnTo>
                  <a:pt x="2639140" y="32176"/>
                </a:lnTo>
                <a:cubicBezTo>
                  <a:pt x="3196267" y="324121"/>
                  <a:pt x="3574474" y="893516"/>
                  <a:pt x="3574474" y="1548121"/>
                </a:cubicBezTo>
                <a:lnTo>
                  <a:pt x="3574384" y="1550622"/>
                </a:lnTo>
                <a:lnTo>
                  <a:pt x="3569262" y="1420603"/>
                </a:lnTo>
                <a:cubicBezTo>
                  <a:pt x="3558902" y="1289629"/>
                  <a:pt x="3533287" y="1162757"/>
                  <a:pt x="3494123" y="1041627"/>
                </a:cubicBezTo>
                <a:lnTo>
                  <a:pt x="3475796" y="993457"/>
                </a:lnTo>
                <a:lnTo>
                  <a:pt x="3411638" y="1007043"/>
                </a:lnTo>
                <a:cubicBezTo>
                  <a:pt x="2963284" y="1093964"/>
                  <a:pt x="2418958" y="1144897"/>
                  <a:pt x="1832095" y="1144897"/>
                </a:cubicBezTo>
                <a:cubicBezTo>
                  <a:pt x="1245233" y="1144897"/>
                  <a:pt x="700907" y="1093964"/>
                  <a:pt x="252552" y="1007043"/>
                </a:cubicBezTo>
                <a:lnTo>
                  <a:pt x="105368" y="975876"/>
                </a:lnTo>
                <a:lnTo>
                  <a:pt x="80351" y="1041627"/>
                </a:lnTo>
                <a:cubicBezTo>
                  <a:pt x="41186" y="1162757"/>
                  <a:pt x="15571" y="1289629"/>
                  <a:pt x="5211" y="1420603"/>
                </a:cubicBezTo>
                <a:lnTo>
                  <a:pt x="90" y="1550609"/>
                </a:lnTo>
                <a:lnTo>
                  <a:pt x="0" y="1548121"/>
                </a:lnTo>
                <a:cubicBezTo>
                  <a:pt x="0" y="893516"/>
                  <a:pt x="378207" y="324121"/>
                  <a:pt x="935334" y="32176"/>
                </a:cubicBezTo>
                <a:lnTo>
                  <a:pt x="965372" y="18218"/>
                </a:lnTo>
                <a:lnTo>
                  <a:pt x="1042917" y="87097"/>
                </a:lnTo>
                <a:cubicBezTo>
                  <a:pt x="1237501" y="244038"/>
                  <a:pt x="1486963" y="338315"/>
                  <a:pt x="1758955" y="338315"/>
                </a:cubicBezTo>
                <a:cubicBezTo>
                  <a:pt x="2069804" y="338315"/>
                  <a:pt x="2351224" y="215178"/>
                  <a:pt x="2554932" y="16092"/>
                </a:cubicBezTo>
                <a:lnTo>
                  <a:pt x="2569898" y="0"/>
                </a:lnTo>
                <a:close/>
              </a:path>
            </a:pathLst>
          </a:custGeom>
          <a:solidFill>
            <a:srgbClr val="FFFF00">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7" name="Forme libre : forme 6">
            <a:extLst>
              <a:ext uri="{FF2B5EF4-FFF2-40B4-BE49-F238E27FC236}">
                <a16:creationId xmlns:a16="http://schemas.microsoft.com/office/drawing/2014/main" id="{F34BCD4B-6FAD-A250-12B2-639AD8DCEC0C}"/>
              </a:ext>
            </a:extLst>
          </p:cNvPr>
          <p:cNvSpPr/>
          <p:nvPr/>
        </p:nvSpPr>
        <p:spPr>
          <a:xfrm>
            <a:off x="2521731" y="4544787"/>
            <a:ext cx="3352300" cy="1114563"/>
          </a:xfrm>
          <a:custGeom>
            <a:avLst/>
            <a:gdLst>
              <a:gd name="csX0" fmla="*/ 1776299 w 3352300"/>
              <a:gd name="csY0" fmla="*/ 0 h 1114563"/>
              <a:gd name="csX1" fmla="*/ 3157970 w 3352300"/>
              <a:gd name="csY1" fmla="*/ 102850 h 1114563"/>
              <a:gd name="csX2" fmla="*/ 3342130 w 3352300"/>
              <a:gd name="csY2" fmla="*/ 135429 h 1114563"/>
              <a:gd name="csX3" fmla="*/ 3352300 w 3352300"/>
              <a:gd name="csY3" fmla="*/ 108701 h 1114563"/>
              <a:gd name="csX4" fmla="*/ 3344858 w 3352300"/>
              <a:gd name="csY4" fmla="*/ 131050 h 1114563"/>
              <a:gd name="csX5" fmla="*/ 2514245 w 3352300"/>
              <a:gd name="csY5" fmla="*/ 1064134 h 1114563"/>
              <a:gd name="csX6" fmla="*/ 2437375 w 3352300"/>
              <a:gd name="csY6" fmla="*/ 1099855 h 1114563"/>
              <a:gd name="csX7" fmla="*/ 2402485 w 3352300"/>
              <a:gd name="csY7" fmla="*/ 1068864 h 1114563"/>
              <a:gd name="csX8" fmla="*/ 1686447 w 3352300"/>
              <a:gd name="csY8" fmla="*/ 817646 h 1114563"/>
              <a:gd name="csX9" fmla="*/ 970409 w 3352300"/>
              <a:gd name="csY9" fmla="*/ 1068864 h 1114563"/>
              <a:gd name="csX10" fmla="*/ 918961 w 3352300"/>
              <a:gd name="csY10" fmla="*/ 1114563 h 1114563"/>
              <a:gd name="csX11" fmla="*/ 810439 w 3352300"/>
              <a:gd name="csY11" fmla="*/ 1064134 h 1114563"/>
              <a:gd name="csX12" fmla="*/ 24152 w 3352300"/>
              <a:gd name="csY12" fmla="*/ 238534 h 1114563"/>
              <a:gd name="csX13" fmla="*/ 0 w 3352300"/>
              <a:gd name="csY13" fmla="*/ 179970 h 1114563"/>
              <a:gd name="csX14" fmla="*/ 10635 w 3352300"/>
              <a:gd name="csY14" fmla="*/ 177266 h 1114563"/>
              <a:gd name="csX15" fmla="*/ 1776299 w 3352300"/>
              <a:gd name="csY15" fmla="*/ 0 h 1114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352300" h="1114563">
                <a:moveTo>
                  <a:pt x="1776299" y="0"/>
                </a:moveTo>
                <a:cubicBezTo>
                  <a:pt x="2279324" y="0"/>
                  <a:pt x="2751098" y="37421"/>
                  <a:pt x="3157970" y="102850"/>
                </a:cubicBezTo>
                <a:lnTo>
                  <a:pt x="3342130" y="135429"/>
                </a:lnTo>
                <a:lnTo>
                  <a:pt x="3352300" y="108701"/>
                </a:lnTo>
                <a:lnTo>
                  <a:pt x="3344858" y="131050"/>
                </a:lnTo>
                <a:cubicBezTo>
                  <a:pt x="3195727" y="531571"/>
                  <a:pt x="2897270" y="863421"/>
                  <a:pt x="2514245" y="1064134"/>
                </a:cubicBezTo>
                <a:lnTo>
                  <a:pt x="2437375" y="1099855"/>
                </a:lnTo>
                <a:lnTo>
                  <a:pt x="2402485" y="1068864"/>
                </a:lnTo>
                <a:cubicBezTo>
                  <a:pt x="2207901" y="911923"/>
                  <a:pt x="1958440" y="817646"/>
                  <a:pt x="1686447" y="817646"/>
                </a:cubicBezTo>
                <a:cubicBezTo>
                  <a:pt x="1414455" y="817646"/>
                  <a:pt x="1164993" y="911923"/>
                  <a:pt x="970409" y="1068864"/>
                </a:cubicBezTo>
                <a:lnTo>
                  <a:pt x="918961" y="1114563"/>
                </a:lnTo>
                <a:lnTo>
                  <a:pt x="810439" y="1064134"/>
                </a:lnTo>
                <a:cubicBezTo>
                  <a:pt x="462235" y="881668"/>
                  <a:pt x="183921" y="590824"/>
                  <a:pt x="24152" y="238534"/>
                </a:cubicBezTo>
                <a:lnTo>
                  <a:pt x="0" y="179970"/>
                </a:lnTo>
                <a:lnTo>
                  <a:pt x="10635" y="177266"/>
                </a:lnTo>
                <a:cubicBezTo>
                  <a:pt x="490456" y="66525"/>
                  <a:pt x="1105598" y="0"/>
                  <a:pt x="1776299" y="0"/>
                </a:cubicBezTo>
                <a:close/>
              </a:path>
            </a:pathLst>
          </a:custGeom>
          <a:solidFill>
            <a:srgbClr val="FFFF00">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8" name="Forme libre : forme 7">
            <a:extLst>
              <a:ext uri="{FF2B5EF4-FFF2-40B4-BE49-F238E27FC236}">
                <a16:creationId xmlns:a16="http://schemas.microsoft.com/office/drawing/2014/main" id="{7D5EE41A-8822-83CE-BEBE-67BFCFC0A463}"/>
              </a:ext>
            </a:extLst>
          </p:cNvPr>
          <p:cNvSpPr/>
          <p:nvPr/>
        </p:nvSpPr>
        <p:spPr>
          <a:xfrm>
            <a:off x="3362208" y="2344832"/>
            <a:ext cx="1604526" cy="538340"/>
          </a:xfrm>
          <a:custGeom>
            <a:avLst/>
            <a:gdLst>
              <a:gd name="csX0" fmla="*/ 821865 w 1604526"/>
              <a:gd name="csY0" fmla="*/ 0 h 514219"/>
              <a:gd name="csX1" fmla="*/ 1517538 w 1604526"/>
              <a:gd name="csY1" fmla="*/ 135482 h 514219"/>
              <a:gd name="csX2" fmla="*/ 1604526 w 1604526"/>
              <a:gd name="csY2" fmla="*/ 175904 h 514219"/>
              <a:gd name="csX3" fmla="*/ 1589560 w 1604526"/>
              <a:gd name="csY3" fmla="*/ 191996 h 514219"/>
              <a:gd name="csX4" fmla="*/ 793583 w 1604526"/>
              <a:gd name="csY4" fmla="*/ 514219 h 514219"/>
              <a:gd name="csX5" fmla="*/ 77545 w 1604526"/>
              <a:gd name="csY5" fmla="*/ 263001 h 514219"/>
              <a:gd name="csX6" fmla="*/ 0 w 1604526"/>
              <a:gd name="csY6" fmla="*/ 194122 h 514219"/>
              <a:gd name="csX7" fmla="*/ 126192 w 1604526"/>
              <a:gd name="csY7" fmla="*/ 135482 h 514219"/>
              <a:gd name="csX8" fmla="*/ 821865 w 1604526"/>
              <a:gd name="csY8" fmla="*/ 0 h 514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04526" h="514219">
                <a:moveTo>
                  <a:pt x="821865" y="0"/>
                </a:moveTo>
                <a:cubicBezTo>
                  <a:pt x="1068631" y="0"/>
                  <a:pt x="1303717" y="48242"/>
                  <a:pt x="1517538" y="135482"/>
                </a:cubicBezTo>
                <a:lnTo>
                  <a:pt x="1604526" y="175904"/>
                </a:lnTo>
                <a:lnTo>
                  <a:pt x="1589560" y="191996"/>
                </a:lnTo>
                <a:cubicBezTo>
                  <a:pt x="1385852" y="391082"/>
                  <a:pt x="1104432" y="514219"/>
                  <a:pt x="793583" y="514219"/>
                </a:cubicBezTo>
                <a:cubicBezTo>
                  <a:pt x="521591" y="514219"/>
                  <a:pt x="272129" y="419942"/>
                  <a:pt x="77545" y="263001"/>
                </a:cubicBezTo>
                <a:lnTo>
                  <a:pt x="0" y="194122"/>
                </a:lnTo>
                <a:lnTo>
                  <a:pt x="126192" y="135482"/>
                </a:lnTo>
                <a:cubicBezTo>
                  <a:pt x="340014" y="48242"/>
                  <a:pt x="575099" y="0"/>
                  <a:pt x="821865" y="0"/>
                </a:cubicBezTo>
                <a:close/>
              </a:path>
            </a:pathLst>
          </a:custGeom>
          <a:solidFill>
            <a:srgbClr val="00ADEE">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9" name="Forme libre : forme 8">
            <a:extLst>
              <a:ext uri="{FF2B5EF4-FFF2-40B4-BE49-F238E27FC236}">
                <a16:creationId xmlns:a16="http://schemas.microsoft.com/office/drawing/2014/main" id="{457034DF-7151-057E-F90C-0F83DA827B1F}"/>
              </a:ext>
            </a:extLst>
          </p:cNvPr>
          <p:cNvSpPr/>
          <p:nvPr/>
        </p:nvSpPr>
        <p:spPr>
          <a:xfrm>
            <a:off x="3440692" y="5362433"/>
            <a:ext cx="1518414" cy="454568"/>
          </a:xfrm>
          <a:custGeom>
            <a:avLst/>
            <a:gdLst>
              <a:gd name="csX0" fmla="*/ 767486 w 1518414"/>
              <a:gd name="csY0" fmla="*/ 0 h 454568"/>
              <a:gd name="csX1" fmla="*/ 1483524 w 1518414"/>
              <a:gd name="csY1" fmla="*/ 251218 h 454568"/>
              <a:gd name="csX2" fmla="*/ 1518414 w 1518414"/>
              <a:gd name="csY2" fmla="*/ 282209 h 454568"/>
              <a:gd name="csX3" fmla="*/ 1439054 w 1518414"/>
              <a:gd name="csY3" fmla="*/ 319086 h 454568"/>
              <a:gd name="csX4" fmla="*/ 743381 w 1518414"/>
              <a:gd name="csY4" fmla="*/ 454568 h 454568"/>
              <a:gd name="csX5" fmla="*/ 47708 w 1518414"/>
              <a:gd name="csY5" fmla="*/ 319086 h 454568"/>
              <a:gd name="csX6" fmla="*/ 0 w 1518414"/>
              <a:gd name="csY6" fmla="*/ 296917 h 454568"/>
              <a:gd name="csX7" fmla="*/ 51448 w 1518414"/>
              <a:gd name="csY7" fmla="*/ 251218 h 454568"/>
              <a:gd name="csX8" fmla="*/ 767486 w 1518414"/>
              <a:gd name="csY8" fmla="*/ 0 h 454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18414" h="454568">
                <a:moveTo>
                  <a:pt x="767486" y="0"/>
                </a:moveTo>
                <a:cubicBezTo>
                  <a:pt x="1039479" y="0"/>
                  <a:pt x="1288940" y="94277"/>
                  <a:pt x="1483524" y="251218"/>
                </a:cubicBezTo>
                <a:lnTo>
                  <a:pt x="1518414" y="282209"/>
                </a:lnTo>
                <a:lnTo>
                  <a:pt x="1439054" y="319086"/>
                </a:lnTo>
                <a:cubicBezTo>
                  <a:pt x="1225233" y="406326"/>
                  <a:pt x="990147" y="454568"/>
                  <a:pt x="743381" y="454568"/>
                </a:cubicBezTo>
                <a:cubicBezTo>
                  <a:pt x="496615" y="454568"/>
                  <a:pt x="261530" y="406326"/>
                  <a:pt x="47708" y="319086"/>
                </a:cubicBezTo>
                <a:lnTo>
                  <a:pt x="0" y="296917"/>
                </a:lnTo>
                <a:lnTo>
                  <a:pt x="51448" y="251218"/>
                </a:lnTo>
                <a:cubicBezTo>
                  <a:pt x="246032" y="94277"/>
                  <a:pt x="495494" y="0"/>
                  <a:pt x="767486" y="0"/>
                </a:cubicBezTo>
                <a:close/>
              </a:path>
            </a:pathLst>
          </a:custGeom>
          <a:solidFill>
            <a:srgbClr val="00ADEE">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cxnSp>
        <p:nvCxnSpPr>
          <p:cNvPr id="10" name="Connecteur droit 9">
            <a:extLst>
              <a:ext uri="{FF2B5EF4-FFF2-40B4-BE49-F238E27FC236}">
                <a16:creationId xmlns:a16="http://schemas.microsoft.com/office/drawing/2014/main" id="{571F8E1B-C180-971D-2C91-D96897413B23}"/>
              </a:ext>
            </a:extLst>
          </p:cNvPr>
          <p:cNvCxnSpPr>
            <a:cxnSpLocks/>
          </p:cNvCxnSpPr>
          <p:nvPr/>
        </p:nvCxnSpPr>
        <p:spPr>
          <a:xfrm flipH="1" flipV="1">
            <a:off x="5908932" y="3547365"/>
            <a:ext cx="3672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4" name="Connecteur droit 13">
            <a:extLst>
              <a:ext uri="{FF2B5EF4-FFF2-40B4-BE49-F238E27FC236}">
                <a16:creationId xmlns:a16="http://schemas.microsoft.com/office/drawing/2014/main" id="{662B1604-A511-8A2D-EA5E-53DB41DA6EB0}"/>
              </a:ext>
            </a:extLst>
          </p:cNvPr>
          <p:cNvCxnSpPr>
            <a:cxnSpLocks/>
          </p:cNvCxnSpPr>
          <p:nvPr/>
        </p:nvCxnSpPr>
        <p:spPr>
          <a:xfrm flipH="1" flipV="1">
            <a:off x="5908932" y="4648196"/>
            <a:ext cx="3672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9" name="Connecteur droit 18">
            <a:extLst>
              <a:ext uri="{FF2B5EF4-FFF2-40B4-BE49-F238E27FC236}">
                <a16:creationId xmlns:a16="http://schemas.microsoft.com/office/drawing/2014/main" id="{BD1EDCE0-D5B8-C2C1-9B40-4A9C5E73BA8E}"/>
              </a:ext>
            </a:extLst>
          </p:cNvPr>
          <p:cNvCxnSpPr>
            <a:cxnSpLocks/>
          </p:cNvCxnSpPr>
          <p:nvPr/>
        </p:nvCxnSpPr>
        <p:spPr>
          <a:xfrm flipH="1" flipV="1">
            <a:off x="4261322" y="5854657"/>
            <a:ext cx="5364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20" name="Connecteur droit 19">
            <a:extLst>
              <a:ext uri="{FF2B5EF4-FFF2-40B4-BE49-F238E27FC236}">
                <a16:creationId xmlns:a16="http://schemas.microsoft.com/office/drawing/2014/main" id="{92A6565D-ADCB-DB89-5BA7-BB246CAB45D0}"/>
              </a:ext>
            </a:extLst>
          </p:cNvPr>
          <p:cNvCxnSpPr>
            <a:cxnSpLocks/>
          </p:cNvCxnSpPr>
          <p:nvPr/>
        </p:nvCxnSpPr>
        <p:spPr>
          <a:xfrm flipH="1" flipV="1">
            <a:off x="4216932" y="2344832"/>
            <a:ext cx="5364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grpSp>
        <p:nvGrpSpPr>
          <p:cNvPr id="21" name="Groupe 20">
            <a:extLst>
              <a:ext uri="{FF2B5EF4-FFF2-40B4-BE49-F238E27FC236}">
                <a16:creationId xmlns:a16="http://schemas.microsoft.com/office/drawing/2014/main" id="{4491D3CA-19B9-D356-5B7F-C7EFE79684E4}"/>
              </a:ext>
            </a:extLst>
          </p:cNvPr>
          <p:cNvGrpSpPr/>
          <p:nvPr/>
        </p:nvGrpSpPr>
        <p:grpSpPr>
          <a:xfrm>
            <a:off x="6069544" y="2992682"/>
            <a:ext cx="4699694" cy="475254"/>
            <a:chOff x="2793059" y="2714436"/>
            <a:chExt cx="5158188" cy="878532"/>
          </a:xfrm>
        </p:grpSpPr>
        <p:sp>
          <p:nvSpPr>
            <p:cNvPr id="22" name="Rectangle: Rounded Corners 22">
              <a:extLst>
                <a:ext uri="{FF2B5EF4-FFF2-40B4-BE49-F238E27FC236}">
                  <a16:creationId xmlns:a16="http://schemas.microsoft.com/office/drawing/2014/main" id="{7173CE20-8B6E-BD3B-21E8-B38A5AFBCA09}"/>
                </a:ext>
              </a:extLst>
            </p:cNvPr>
            <p:cNvSpPr/>
            <p:nvPr/>
          </p:nvSpPr>
          <p:spPr>
            <a:xfrm>
              <a:off x="3646531" y="2714436"/>
              <a:ext cx="4304716"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p>
          </p:txBody>
        </p:sp>
        <p:sp>
          <p:nvSpPr>
            <p:cNvPr id="23" name="Rectangle: Rounded Corners 22">
              <a:extLst>
                <a:ext uri="{FF2B5EF4-FFF2-40B4-BE49-F238E27FC236}">
                  <a16:creationId xmlns:a16="http://schemas.microsoft.com/office/drawing/2014/main" id="{AE4D60F9-5942-68D1-F659-47C804588EA5}"/>
                </a:ext>
              </a:extLst>
            </p:cNvPr>
            <p:cNvSpPr/>
            <p:nvPr/>
          </p:nvSpPr>
          <p:spPr>
            <a:xfrm>
              <a:off x="2793059" y="2714436"/>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4" name="Groupe 23">
            <a:extLst>
              <a:ext uri="{FF2B5EF4-FFF2-40B4-BE49-F238E27FC236}">
                <a16:creationId xmlns:a16="http://schemas.microsoft.com/office/drawing/2014/main" id="{CB99AFA6-E528-494F-B259-FCB093E74EF9}"/>
              </a:ext>
            </a:extLst>
          </p:cNvPr>
          <p:cNvGrpSpPr/>
          <p:nvPr/>
        </p:nvGrpSpPr>
        <p:grpSpPr>
          <a:xfrm>
            <a:off x="6071517" y="2363765"/>
            <a:ext cx="4699694" cy="475254"/>
            <a:chOff x="2793059" y="2714436"/>
            <a:chExt cx="5158188" cy="878532"/>
          </a:xfrm>
        </p:grpSpPr>
        <p:sp>
          <p:nvSpPr>
            <p:cNvPr id="25" name="Rectangle: Rounded Corners 22">
              <a:extLst>
                <a:ext uri="{FF2B5EF4-FFF2-40B4-BE49-F238E27FC236}">
                  <a16:creationId xmlns:a16="http://schemas.microsoft.com/office/drawing/2014/main" id="{E5FB6B7C-5EB3-581D-FB2C-9EDBFDFD8BF8}"/>
                </a:ext>
              </a:extLst>
            </p:cNvPr>
            <p:cNvSpPr/>
            <p:nvPr/>
          </p:nvSpPr>
          <p:spPr>
            <a:xfrm>
              <a:off x="3646531" y="2714436"/>
              <a:ext cx="4304716"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p>
          </p:txBody>
        </p:sp>
        <p:sp>
          <p:nvSpPr>
            <p:cNvPr id="26" name="Rectangle: Rounded Corners 22">
              <a:extLst>
                <a:ext uri="{FF2B5EF4-FFF2-40B4-BE49-F238E27FC236}">
                  <a16:creationId xmlns:a16="http://schemas.microsoft.com/office/drawing/2014/main" id="{D36FB233-439F-A09E-C5FA-0D833FE0FB5B}"/>
                </a:ext>
              </a:extLst>
            </p:cNvPr>
            <p:cNvSpPr/>
            <p:nvPr/>
          </p:nvSpPr>
          <p:spPr>
            <a:xfrm>
              <a:off x="2793059" y="2714436"/>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cxnSp>
        <p:nvCxnSpPr>
          <p:cNvPr id="35" name="Connecteur droit 34">
            <a:extLst>
              <a:ext uri="{FF2B5EF4-FFF2-40B4-BE49-F238E27FC236}">
                <a16:creationId xmlns:a16="http://schemas.microsoft.com/office/drawing/2014/main" id="{DE75C205-84CD-3169-4C6D-EF7D9F82ED53}"/>
              </a:ext>
            </a:extLst>
          </p:cNvPr>
          <p:cNvCxnSpPr>
            <a:cxnSpLocks/>
          </p:cNvCxnSpPr>
          <p:nvPr/>
        </p:nvCxnSpPr>
        <p:spPr>
          <a:xfrm flipH="1" flipV="1">
            <a:off x="4197881" y="2865416"/>
            <a:ext cx="5364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37" name="Connecteur droit 36">
            <a:extLst>
              <a:ext uri="{FF2B5EF4-FFF2-40B4-BE49-F238E27FC236}">
                <a16:creationId xmlns:a16="http://schemas.microsoft.com/office/drawing/2014/main" id="{E640B311-5D9E-D948-6CAB-913631A87DD4}"/>
              </a:ext>
            </a:extLst>
          </p:cNvPr>
          <p:cNvCxnSpPr>
            <a:cxnSpLocks/>
          </p:cNvCxnSpPr>
          <p:nvPr/>
        </p:nvCxnSpPr>
        <p:spPr>
          <a:xfrm flipH="1" flipV="1">
            <a:off x="4296831" y="5362433"/>
            <a:ext cx="5364000" cy="0"/>
          </a:xfrm>
          <a:prstGeom prst="line">
            <a:avLst/>
          </a:prstGeom>
          <a:ln w="28575">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38" name="Connecteur droit 37">
            <a:extLst>
              <a:ext uri="{FF2B5EF4-FFF2-40B4-BE49-F238E27FC236}">
                <a16:creationId xmlns:a16="http://schemas.microsoft.com/office/drawing/2014/main" id="{6B9DBA9A-C197-A297-D235-20A8164A2B7E}"/>
              </a:ext>
            </a:extLst>
          </p:cNvPr>
          <p:cNvCxnSpPr/>
          <p:nvPr/>
        </p:nvCxnSpPr>
        <p:spPr>
          <a:xfrm flipV="1">
            <a:off x="2257425" y="4149886"/>
            <a:ext cx="3939737" cy="226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0" name="ZoneTexte 39">
            <a:extLst>
              <a:ext uri="{FF2B5EF4-FFF2-40B4-BE49-F238E27FC236}">
                <a16:creationId xmlns:a16="http://schemas.microsoft.com/office/drawing/2014/main" id="{ED2772DE-135F-23BD-2739-325168B80093}"/>
              </a:ext>
            </a:extLst>
          </p:cNvPr>
          <p:cNvSpPr txBox="1"/>
          <p:nvPr/>
        </p:nvSpPr>
        <p:spPr>
          <a:xfrm>
            <a:off x="468051" y="3859273"/>
            <a:ext cx="1918201" cy="523220"/>
          </a:xfrm>
          <a:prstGeom prst="rect">
            <a:avLst/>
          </a:prstGeom>
          <a:noFill/>
        </p:spPr>
        <p:txBody>
          <a:bodyPr wrap="square">
            <a:spAutoFit/>
          </a:bodyPr>
          <a:lstStyle/>
          <a:p>
            <a:pPr algn="ctr"/>
            <a:r>
              <a:rPr lang="fr-FR" sz="2800" b="1" dirty="0">
                <a:latin typeface="Calibri" panose="020F0502020204030204" pitchFamily="34" charset="0"/>
                <a:cs typeface="Calibri" panose="020F0502020204030204" pitchFamily="34" charset="0"/>
              </a:rPr>
              <a:t>L’équateur</a:t>
            </a:r>
          </a:p>
        </p:txBody>
      </p:sp>
      <p:sp>
        <p:nvSpPr>
          <p:cNvPr id="41" name="ZoneTexte 40">
            <a:extLst>
              <a:ext uri="{FF2B5EF4-FFF2-40B4-BE49-F238E27FC236}">
                <a16:creationId xmlns:a16="http://schemas.microsoft.com/office/drawing/2014/main" id="{B1278CC5-7200-3320-241D-F1E1663F74E5}"/>
              </a:ext>
            </a:extLst>
          </p:cNvPr>
          <p:cNvSpPr txBox="1"/>
          <p:nvPr/>
        </p:nvSpPr>
        <p:spPr>
          <a:xfrm>
            <a:off x="3568249" y="5986028"/>
            <a:ext cx="1192444" cy="523220"/>
          </a:xfrm>
          <a:prstGeom prst="rect">
            <a:avLst/>
          </a:prstGeom>
          <a:noFill/>
        </p:spPr>
        <p:txBody>
          <a:bodyPr wrap="square">
            <a:spAutoFit/>
          </a:bodyPr>
          <a:lstStyle>
            <a:defPPr>
              <a:defRPr lang="fr-FR"/>
            </a:defPPr>
            <a:lvl1pPr algn="ctr">
              <a:defRPr sz="2000" b="1">
                <a:latin typeface="Calibri" panose="020F0502020204030204" pitchFamily="34" charset="0"/>
                <a:cs typeface="Calibri" panose="020F0502020204030204" pitchFamily="34" charset="0"/>
              </a:defRPr>
            </a:lvl1pPr>
          </a:lstStyle>
          <a:p>
            <a:r>
              <a:rPr lang="fr-FR" sz="2800" dirty="0"/>
              <a:t>Terre </a:t>
            </a:r>
          </a:p>
        </p:txBody>
      </p:sp>
      <p:grpSp>
        <p:nvGrpSpPr>
          <p:cNvPr id="32" name="Groupe 31">
            <a:extLst>
              <a:ext uri="{FF2B5EF4-FFF2-40B4-BE49-F238E27FC236}">
                <a16:creationId xmlns:a16="http://schemas.microsoft.com/office/drawing/2014/main" id="{06CBCFB3-048B-C11E-49B7-F4D8A1974796}"/>
              </a:ext>
            </a:extLst>
          </p:cNvPr>
          <p:cNvGrpSpPr/>
          <p:nvPr/>
        </p:nvGrpSpPr>
        <p:grpSpPr>
          <a:xfrm>
            <a:off x="6096000" y="3883256"/>
            <a:ext cx="4699694" cy="475254"/>
            <a:chOff x="2793059" y="2714436"/>
            <a:chExt cx="5158188" cy="878532"/>
          </a:xfrm>
        </p:grpSpPr>
        <p:sp>
          <p:nvSpPr>
            <p:cNvPr id="33" name="Rectangle: Rounded Corners 22">
              <a:extLst>
                <a:ext uri="{FF2B5EF4-FFF2-40B4-BE49-F238E27FC236}">
                  <a16:creationId xmlns:a16="http://schemas.microsoft.com/office/drawing/2014/main" id="{CA0E6522-50BD-9C76-ED9C-F1323802465E}"/>
                </a:ext>
              </a:extLst>
            </p:cNvPr>
            <p:cNvSpPr/>
            <p:nvPr/>
          </p:nvSpPr>
          <p:spPr>
            <a:xfrm>
              <a:off x="3646531" y="2714436"/>
              <a:ext cx="4304716"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p>
          </p:txBody>
        </p:sp>
        <p:sp>
          <p:nvSpPr>
            <p:cNvPr id="34" name="Rectangle: Rounded Corners 22">
              <a:extLst>
                <a:ext uri="{FF2B5EF4-FFF2-40B4-BE49-F238E27FC236}">
                  <a16:creationId xmlns:a16="http://schemas.microsoft.com/office/drawing/2014/main" id="{9FB21216-BDFE-82C7-7A2A-63D019C08526}"/>
                </a:ext>
              </a:extLst>
            </p:cNvPr>
            <p:cNvSpPr/>
            <p:nvPr/>
          </p:nvSpPr>
          <p:spPr>
            <a:xfrm>
              <a:off x="2793059" y="2714436"/>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46" name="ZoneTexte 45">
            <a:extLst>
              <a:ext uri="{FF2B5EF4-FFF2-40B4-BE49-F238E27FC236}">
                <a16:creationId xmlns:a16="http://schemas.microsoft.com/office/drawing/2014/main" id="{83D23A45-CC5E-5227-A16C-BB7B32A5256A}"/>
              </a:ext>
            </a:extLst>
          </p:cNvPr>
          <p:cNvSpPr txBox="1"/>
          <p:nvPr/>
        </p:nvSpPr>
        <p:spPr>
          <a:xfrm>
            <a:off x="7200782" y="3850444"/>
            <a:ext cx="3876691" cy="461665"/>
          </a:xfrm>
          <a:prstGeom prst="rect">
            <a:avLst/>
          </a:prstGeom>
          <a:noFill/>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Zone climatique tropicale</a:t>
            </a:r>
          </a:p>
        </p:txBody>
      </p:sp>
      <p:sp>
        <p:nvSpPr>
          <p:cNvPr id="47" name="ZoneTexte 46">
            <a:extLst>
              <a:ext uri="{FF2B5EF4-FFF2-40B4-BE49-F238E27FC236}">
                <a16:creationId xmlns:a16="http://schemas.microsoft.com/office/drawing/2014/main" id="{41603BF5-5B6B-7A33-8F56-9B9FD902C3CE}"/>
              </a:ext>
            </a:extLst>
          </p:cNvPr>
          <p:cNvSpPr txBox="1"/>
          <p:nvPr/>
        </p:nvSpPr>
        <p:spPr>
          <a:xfrm>
            <a:off x="7076496" y="2973459"/>
            <a:ext cx="3876691" cy="461665"/>
          </a:xfrm>
          <a:prstGeom prst="rect">
            <a:avLst/>
          </a:prstGeom>
          <a:noFill/>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Zone climatique tempérée</a:t>
            </a:r>
          </a:p>
        </p:txBody>
      </p:sp>
      <p:sp>
        <p:nvSpPr>
          <p:cNvPr id="48" name="ZoneTexte 47">
            <a:extLst>
              <a:ext uri="{FF2B5EF4-FFF2-40B4-BE49-F238E27FC236}">
                <a16:creationId xmlns:a16="http://schemas.microsoft.com/office/drawing/2014/main" id="{966CA6B0-F907-CBFD-A686-92DA2B6B963A}"/>
              </a:ext>
            </a:extLst>
          </p:cNvPr>
          <p:cNvSpPr txBox="1"/>
          <p:nvPr/>
        </p:nvSpPr>
        <p:spPr>
          <a:xfrm>
            <a:off x="7200783" y="2344832"/>
            <a:ext cx="3876691" cy="461665"/>
          </a:xfrm>
          <a:prstGeom prst="rect">
            <a:avLst/>
          </a:prstGeom>
          <a:noFill/>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Zone climatique polaire </a:t>
            </a:r>
          </a:p>
        </p:txBody>
      </p:sp>
    </p:spTree>
    <p:extLst>
      <p:ext uri="{BB962C8B-B14F-4D97-AF65-F5344CB8AC3E}">
        <p14:creationId xmlns:p14="http://schemas.microsoft.com/office/powerpoint/2010/main" val="89735024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39D76-A284-4334-6F43-3D480669DA97}"/>
            </a:ext>
          </a:extLst>
        </p:cNvPr>
        <p:cNvGrpSpPr/>
        <p:nvPr/>
      </p:nvGrpSpPr>
      <p:grpSpPr>
        <a:xfrm>
          <a:off x="0" y="0"/>
          <a:ext cx="0" cy="0"/>
          <a:chOff x="0" y="0"/>
          <a:chExt cx="0" cy="0"/>
        </a:xfrm>
      </p:grpSpPr>
      <p:sp>
        <p:nvSpPr>
          <p:cNvPr id="5" name="Google Shape;15880;p58">
            <a:extLst>
              <a:ext uri="{FF2B5EF4-FFF2-40B4-BE49-F238E27FC236}">
                <a16:creationId xmlns:a16="http://schemas.microsoft.com/office/drawing/2014/main" id="{2C42F5FA-F2D7-D03A-19F9-C31E956A79D6}"/>
              </a:ext>
            </a:extLst>
          </p:cNvPr>
          <p:cNvSpPr txBox="1">
            <a:spLocks/>
          </p:cNvSpPr>
          <p:nvPr/>
        </p:nvSpPr>
        <p:spPr>
          <a:xfrm>
            <a:off x="421341" y="2729130"/>
            <a:ext cx="11293139"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Plus on s’approche de la mer, moins il fait chaud en été et moins il fait froid en hiver.</a:t>
            </a:r>
          </a:p>
        </p:txBody>
      </p:sp>
      <p:sp>
        <p:nvSpPr>
          <p:cNvPr id="6" name="Rectangle : coins arrondis 6">
            <a:extLst>
              <a:ext uri="{FF2B5EF4-FFF2-40B4-BE49-F238E27FC236}">
                <a16:creationId xmlns:a16="http://schemas.microsoft.com/office/drawing/2014/main" id="{9BBD4E57-4C8D-97BD-389B-09EDE4C842BC}"/>
              </a:ext>
            </a:extLst>
          </p:cNvPr>
          <p:cNvSpPr/>
          <p:nvPr/>
        </p:nvSpPr>
        <p:spPr>
          <a:xfrm>
            <a:off x="769094"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9" name="Rectangle : coins arrondis 13">
            <a:extLst>
              <a:ext uri="{FF2B5EF4-FFF2-40B4-BE49-F238E27FC236}">
                <a16:creationId xmlns:a16="http://schemas.microsoft.com/office/drawing/2014/main" id="{724B2987-E58B-26AB-CEF0-A48F987FD91F}"/>
              </a:ext>
            </a:extLst>
          </p:cNvPr>
          <p:cNvSpPr/>
          <p:nvPr/>
        </p:nvSpPr>
        <p:spPr>
          <a:xfrm>
            <a:off x="6869906"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13" name="Google Shape;15880;p58">
            <a:extLst>
              <a:ext uri="{FF2B5EF4-FFF2-40B4-BE49-F238E27FC236}">
                <a16:creationId xmlns:a16="http://schemas.microsoft.com/office/drawing/2014/main" id="{2B359C24-4B7F-8684-604D-5969D6936C90}"/>
              </a:ext>
            </a:extLst>
          </p:cNvPr>
          <p:cNvSpPr txBox="1">
            <a:spLocks/>
          </p:cNvSpPr>
          <p:nvPr/>
        </p:nvSpPr>
        <p:spPr>
          <a:xfrm>
            <a:off x="781899" y="1368825"/>
            <a:ext cx="7313230" cy="708675"/>
          </a:xfrm>
          <a:prstGeom prst="roundRect">
            <a:avLst/>
          </a:prstGeom>
          <a:solidFill>
            <a:srgbClr val="FFFFFF"/>
          </a:solid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en-US"/>
            </a:defPPr>
            <a:lvl1pPr marR="0" lvl="0" algn="ctr" defTabSz="914400">
              <a:lnSpc>
                <a:spcPct val="100000"/>
              </a:lnSpc>
              <a:spcBef>
                <a:spcPts val="0"/>
              </a:spcBef>
              <a:spcAft>
                <a:spcPts val="0"/>
              </a:spcAft>
              <a:buClr>
                <a:srgbClr val="000000"/>
              </a:buClr>
              <a:buSzPts val="2400"/>
              <a:buFont typeface="Hammersmith One"/>
              <a:buNone/>
              <a:defRPr sz="2400" b="1" i="0" u="none" strike="noStrike" cap="none">
                <a:solidFill>
                  <a:schemeClr val="dk1"/>
                </a:solidFill>
                <a:latin typeface="+mj-lt"/>
                <a:ea typeface="Hammersmith One"/>
                <a:cs typeface="Hammersmith One"/>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pPr algn="l">
              <a:lnSpc>
                <a:spcPct val="125000"/>
              </a:lnSpc>
            </a:pPr>
            <a:r>
              <a:rPr lang="fr-FR" noProof="0" dirty="0">
                <a:solidFill>
                  <a:schemeClr val="tx1"/>
                </a:solidFill>
                <a:latin typeface="Calibri" panose="020F0502020204030204" pitchFamily="34" charset="0"/>
                <a:ea typeface="Calibri" panose="020F0502020204030204" pitchFamily="34" charset="0"/>
                <a:cs typeface="Calibri" panose="020F0502020204030204" pitchFamily="34" charset="0"/>
              </a:rPr>
              <a:t>3. Répondez par « Vrai » ou « Faux »: </a:t>
            </a:r>
          </a:p>
          <a:p>
            <a:pPr algn="l">
              <a:lnSpc>
                <a:spcPct val="125000"/>
              </a:lnSpc>
            </a:pPr>
            <a:endParaRPr lang="fr-FR"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itre 1">
            <a:extLst>
              <a:ext uri="{FF2B5EF4-FFF2-40B4-BE49-F238E27FC236}">
                <a16:creationId xmlns:a16="http://schemas.microsoft.com/office/drawing/2014/main" id="{91C6A1CF-7E8C-677D-5927-F25D65627CD1}"/>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Répondez à la question suivante:</a:t>
            </a:r>
          </a:p>
        </p:txBody>
      </p:sp>
      <p:sp>
        <p:nvSpPr>
          <p:cNvPr id="20" name="Espace réservé du contenu 3">
            <a:extLst>
              <a:ext uri="{FF2B5EF4-FFF2-40B4-BE49-F238E27FC236}">
                <a16:creationId xmlns:a16="http://schemas.microsoft.com/office/drawing/2014/main" id="{1838EB7B-92BE-7550-5238-DB9BC80F37A1}"/>
              </a:ext>
            </a:extLst>
          </p:cNvPr>
          <p:cNvSpPr txBox="1">
            <a:spLocks/>
          </p:cNvSpPr>
          <p:nvPr/>
        </p:nvSpPr>
        <p:spPr>
          <a:xfrm>
            <a:off x="910138" y="6353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prstClr val="white">
                    <a:lumMod val="65000"/>
                  </a:prstClr>
                </a:solidFill>
                <a:latin typeface="Calibri" panose="020F0502020204030204"/>
              </a:rPr>
              <a:t>Accorder quelques secondes de réflexion aux élèves, puis les inviter à répondre en levant la main.</a:t>
            </a:r>
          </a:p>
          <a:p>
            <a:endParaRPr lang="fr-FR" sz="1200" noProof="0" dirty="0">
              <a:solidFill>
                <a:prstClr val="white">
                  <a:lumMod val="65000"/>
                </a:prstClr>
              </a:solidFill>
              <a:latin typeface="Calibri" panose="020F0502020204030204"/>
            </a:endParaRPr>
          </a:p>
        </p:txBody>
      </p:sp>
      <p:pic>
        <p:nvPicPr>
          <p:cNvPr id="21" name="Picture 2" descr="Lever la main - Icônes mains et gestes gratuites">
            <a:extLst>
              <a:ext uri="{FF2B5EF4-FFF2-40B4-BE49-F238E27FC236}">
                <a16:creationId xmlns:a16="http://schemas.microsoft.com/office/drawing/2014/main" id="{21B01525-C23E-AFAF-7FFD-2FE7770701CC}"/>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203336" y="431038"/>
            <a:ext cx="500984" cy="500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2033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771A7-3CD7-7C5A-A8ED-D728AA7E7CE3}"/>
            </a:ext>
          </a:extLst>
        </p:cNvPr>
        <p:cNvGrpSpPr/>
        <p:nvPr/>
      </p:nvGrpSpPr>
      <p:grpSpPr>
        <a:xfrm>
          <a:off x="0" y="0"/>
          <a:ext cx="0" cy="0"/>
          <a:chOff x="0" y="0"/>
          <a:chExt cx="0" cy="0"/>
        </a:xfrm>
      </p:grpSpPr>
      <p:sp>
        <p:nvSpPr>
          <p:cNvPr id="9" name="Rectangle : coins arrondis 13">
            <a:extLst>
              <a:ext uri="{FF2B5EF4-FFF2-40B4-BE49-F238E27FC236}">
                <a16:creationId xmlns:a16="http://schemas.microsoft.com/office/drawing/2014/main" id="{4E876EF2-9B3C-4D60-31DA-426484582943}"/>
              </a:ext>
            </a:extLst>
          </p:cNvPr>
          <p:cNvSpPr/>
          <p:nvPr/>
        </p:nvSpPr>
        <p:spPr>
          <a:xfrm>
            <a:off x="6869906" y="4173430"/>
            <a:ext cx="4428466" cy="980625"/>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solidFill>
                  <a:schemeClr val="bg1"/>
                </a:solidFill>
                <a:latin typeface="+mj-lt"/>
                <a:cs typeface="Calibri" panose="020F0502020204030204" pitchFamily="34" charset="0"/>
              </a:rPr>
              <a:t>b. Faux</a:t>
            </a:r>
          </a:p>
        </p:txBody>
      </p:sp>
      <p:sp>
        <p:nvSpPr>
          <p:cNvPr id="4" name="Titre 8">
            <a:extLst>
              <a:ext uri="{FF2B5EF4-FFF2-40B4-BE49-F238E27FC236}">
                <a16:creationId xmlns:a16="http://schemas.microsoft.com/office/drawing/2014/main" id="{BF0C90D0-0FB2-2B5D-4474-75EB66BD32A1}"/>
              </a:ext>
            </a:extLst>
          </p:cNvPr>
          <p:cNvSpPr>
            <a:spLocks noGrp="1"/>
          </p:cNvSpPr>
          <p:nvPr>
            <p:ph type="title"/>
          </p:nvPr>
        </p:nvSpPr>
        <p:spPr>
          <a:xfrm>
            <a:off x="935304" y="318293"/>
            <a:ext cx="10372033" cy="267549"/>
          </a:xfrm>
        </p:spPr>
        <p:txBody>
          <a:bodyPr/>
          <a:lstStyle/>
          <a:p>
            <a:r>
              <a:rPr lang="fr-FR" noProof="0" dirty="0">
                <a:solidFill>
                  <a:schemeClr val="tx1">
                    <a:lumMod val="50000"/>
                    <a:lumOff val="50000"/>
                  </a:schemeClr>
                </a:solidFill>
              </a:rPr>
              <a:t>Parfait ! La proposition est fausse. Plus on s’éloigne de la mer, plus l’été devient chaud et plus l’hiver devient froid.</a:t>
            </a:r>
          </a:p>
        </p:txBody>
      </p:sp>
      <p:sp>
        <p:nvSpPr>
          <p:cNvPr id="7" name="Espace réservé du contenu 3">
            <a:extLst>
              <a:ext uri="{FF2B5EF4-FFF2-40B4-BE49-F238E27FC236}">
                <a16:creationId xmlns:a16="http://schemas.microsoft.com/office/drawing/2014/main" id="{C09FFF71-AA93-07EB-124D-AF9B85BDAD39}"/>
              </a:ext>
            </a:extLst>
          </p:cNvPr>
          <p:cNvSpPr txBox="1">
            <a:spLocks/>
          </p:cNvSpPr>
          <p:nvPr/>
        </p:nvSpPr>
        <p:spPr>
          <a:xfrm>
            <a:off x="788063" y="655225"/>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Expliquer davantage si nécessaire.</a:t>
            </a:r>
          </a:p>
        </p:txBody>
      </p:sp>
      <p:pic>
        <p:nvPicPr>
          <p:cNvPr id="8" name="Image 8">
            <a:extLst>
              <a:ext uri="{FF2B5EF4-FFF2-40B4-BE49-F238E27FC236}">
                <a16:creationId xmlns:a16="http://schemas.microsoft.com/office/drawing/2014/main" id="{4C5A27D5-A18E-820D-EE48-80BCFAF9682E}"/>
              </a:ext>
            </a:extLst>
          </p:cNvPr>
          <p:cNvPicPr>
            <a:picLocks noChangeAspect="1"/>
          </p:cNvPicPr>
          <p:nvPr/>
        </p:nvPicPr>
        <p:blipFill>
          <a:blip r:embed="rId2"/>
          <a:stretch>
            <a:fillRect/>
          </a:stretch>
        </p:blipFill>
        <p:spPr>
          <a:xfrm>
            <a:off x="11645716" y="505406"/>
            <a:ext cx="325863" cy="325863"/>
          </a:xfrm>
          <a:prstGeom prst="rect">
            <a:avLst/>
          </a:prstGeom>
        </p:spPr>
      </p:pic>
      <p:sp>
        <p:nvSpPr>
          <p:cNvPr id="3" name="Google Shape;15880;p58">
            <a:extLst>
              <a:ext uri="{FF2B5EF4-FFF2-40B4-BE49-F238E27FC236}">
                <a16:creationId xmlns:a16="http://schemas.microsoft.com/office/drawing/2014/main" id="{681BD7AE-4EBC-6649-38EC-11CB0383E7C9}"/>
              </a:ext>
            </a:extLst>
          </p:cNvPr>
          <p:cNvSpPr txBox="1">
            <a:spLocks/>
          </p:cNvSpPr>
          <p:nvPr/>
        </p:nvSpPr>
        <p:spPr>
          <a:xfrm>
            <a:off x="421341" y="2729130"/>
            <a:ext cx="11293139"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Plus on s’approche de la mer, moins il fait chaud en été et moins il fait froid en hiver.</a:t>
            </a:r>
          </a:p>
        </p:txBody>
      </p:sp>
      <p:sp>
        <p:nvSpPr>
          <p:cNvPr id="5" name="Rectangle : coins arrondis 6">
            <a:extLst>
              <a:ext uri="{FF2B5EF4-FFF2-40B4-BE49-F238E27FC236}">
                <a16:creationId xmlns:a16="http://schemas.microsoft.com/office/drawing/2014/main" id="{79A3BDAC-8EC7-A1CC-2710-09F00E253E87}"/>
              </a:ext>
            </a:extLst>
          </p:cNvPr>
          <p:cNvSpPr/>
          <p:nvPr/>
        </p:nvSpPr>
        <p:spPr>
          <a:xfrm>
            <a:off x="769094"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Tree>
    <p:extLst>
      <p:ext uri="{BB962C8B-B14F-4D97-AF65-F5344CB8AC3E}">
        <p14:creationId xmlns:p14="http://schemas.microsoft.com/office/powerpoint/2010/main" val="42489850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409BA-7DCC-47B3-ECB6-05CE4B95B653}"/>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27912044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3D8520A7-B6BF-1E97-E99B-4D8533CB546D}"/>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3905745" y="1242673"/>
            <a:ext cx="4380510" cy="3234772"/>
          </a:xfrm>
          <a:prstGeom prst="rect">
            <a:avLst/>
          </a:prstGeom>
        </p:spPr>
      </p:pic>
      <p:pic>
        <p:nvPicPr>
          <p:cNvPr id="9" name="Image 8">
            <a:extLst>
              <a:ext uri="{FF2B5EF4-FFF2-40B4-BE49-F238E27FC236}">
                <a16:creationId xmlns:a16="http://schemas.microsoft.com/office/drawing/2014/main" id="{FE29E602-463F-0F3C-8D57-55B586704930}"/>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905744" y="4572280"/>
            <a:ext cx="4377621" cy="1978478"/>
          </a:xfrm>
          <a:prstGeom prst="rect">
            <a:avLst/>
          </a:prstGeom>
        </p:spPr>
      </p:pic>
      <p:sp>
        <p:nvSpPr>
          <p:cNvPr id="2" name="Title 1">
            <a:extLst>
              <a:ext uri="{FF2B5EF4-FFF2-40B4-BE49-F238E27FC236}">
                <a16:creationId xmlns:a16="http://schemas.microsoft.com/office/drawing/2014/main" id="{F4FF5BEC-E40C-AE90-BAF2-CDFD2807EC4D}"/>
              </a:ext>
            </a:extLst>
          </p:cNvPr>
          <p:cNvSpPr>
            <a:spLocks noGrp="1"/>
          </p:cNvSpPr>
          <p:nvPr>
            <p:ph type="title"/>
          </p:nvPr>
        </p:nvSpPr>
        <p:spPr>
          <a:xfrm>
            <a:off x="935304" y="251927"/>
            <a:ext cx="10372033" cy="540647"/>
          </a:xfrm>
        </p:spPr>
        <p:txBody>
          <a:bodyPr/>
          <a:lstStyle/>
          <a:p>
            <a:r>
              <a:rPr lang="fr-FR" noProof="0" dirty="0">
                <a:solidFill>
                  <a:schemeClr val="tx1">
                    <a:lumMod val="50000"/>
                    <a:lumOff val="50000"/>
                  </a:schemeClr>
                </a:solidFill>
              </a:rPr>
              <a:t>Maintenant, vous allez travailler en binôme. Chacun prend un moment pour réaliser l’activité de la page 90 sur le livret. Ensuite, vous comparez vos réponses en justifiant.</a:t>
            </a:r>
          </a:p>
        </p:txBody>
      </p:sp>
      <p:sp>
        <p:nvSpPr>
          <p:cNvPr id="3" name="Content Placeholder 2">
            <a:extLst>
              <a:ext uri="{FF2B5EF4-FFF2-40B4-BE49-F238E27FC236}">
                <a16:creationId xmlns:a16="http://schemas.microsoft.com/office/drawing/2014/main" id="{3B136E18-3597-EA11-2CA3-AD73D1AE85A2}"/>
              </a:ext>
            </a:extLst>
          </p:cNvPr>
          <p:cNvSpPr>
            <a:spLocks noGrp="1"/>
          </p:cNvSpPr>
          <p:nvPr>
            <p:ph sz="quarter" idx="11"/>
          </p:nvPr>
        </p:nvSpPr>
        <p:spPr>
          <a:xfrm>
            <a:off x="884663" y="702026"/>
            <a:ext cx="10922713" cy="333611"/>
          </a:xfrm>
        </p:spPr>
        <p:txBody>
          <a:bodyPr/>
          <a:lstStyle/>
          <a:p>
            <a:r>
              <a:rPr lang="fr-FR" sz="1100" noProof="0" dirty="0">
                <a:solidFill>
                  <a:schemeClr val="tx1">
                    <a:lumMod val="50000"/>
                    <a:lumOff val="50000"/>
                  </a:schemeClr>
                </a:solidFill>
              </a:rPr>
              <a:t>Rappeler aux élèves qu’ils doivent d’abord observer et de repérer les éléments du document avant de réaliser la tâche. Expliquer les mots difficiles.</a:t>
            </a:r>
          </a:p>
        </p:txBody>
      </p:sp>
      <p:sp>
        <p:nvSpPr>
          <p:cNvPr id="5" name="Rectangle 4">
            <a:extLst>
              <a:ext uri="{FF2B5EF4-FFF2-40B4-BE49-F238E27FC236}">
                <a16:creationId xmlns:a16="http://schemas.microsoft.com/office/drawing/2014/main" id="{B04583E4-9B2E-23B7-5CC8-03B3EB9D5807}"/>
              </a:ext>
            </a:extLst>
          </p:cNvPr>
          <p:cNvSpPr/>
          <p:nvPr/>
        </p:nvSpPr>
        <p:spPr>
          <a:xfrm>
            <a:off x="5431091" y="6307039"/>
            <a:ext cx="1329818" cy="338554"/>
          </a:xfrm>
          <a:prstGeom prst="rect">
            <a:avLst/>
          </a:prstGeom>
        </p:spPr>
        <p:txBody>
          <a:bodyPr wrap="square">
            <a:spAutoFit/>
          </a:bodyPr>
          <a:lstStyle/>
          <a:p>
            <a:pPr algn="ctr"/>
            <a:r>
              <a:rPr lang="fr-FR" sz="1600" b="1" noProof="0" dirty="0">
                <a:latin typeface="Calibri" panose="020F0502020204030204" pitchFamily="34" charset="0"/>
                <a:ea typeface="Calibri" panose="020F0502020204030204" pitchFamily="34" charset="0"/>
                <a:cs typeface="Calibri" panose="020F0502020204030204" pitchFamily="34" charset="0"/>
              </a:rPr>
              <a:t>Page 90</a:t>
            </a:r>
          </a:p>
        </p:txBody>
      </p:sp>
      <p:cxnSp>
        <p:nvCxnSpPr>
          <p:cNvPr id="4" name="Connecteur droit avec flèche 3">
            <a:extLst>
              <a:ext uri="{FF2B5EF4-FFF2-40B4-BE49-F238E27FC236}">
                <a16:creationId xmlns:a16="http://schemas.microsoft.com/office/drawing/2014/main" id="{84287700-B453-2A22-C96F-519620C830F8}"/>
              </a:ext>
            </a:extLst>
          </p:cNvPr>
          <p:cNvCxnSpPr>
            <a:cxnSpLocks/>
          </p:cNvCxnSpPr>
          <p:nvPr/>
        </p:nvCxnSpPr>
        <p:spPr>
          <a:xfrm>
            <a:off x="6760909" y="2199027"/>
            <a:ext cx="2705820" cy="63531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B6186C6D-B547-F136-CDD0-A5B7683F670E}"/>
              </a:ext>
            </a:extLst>
          </p:cNvPr>
          <p:cNvSpPr/>
          <p:nvPr/>
        </p:nvSpPr>
        <p:spPr>
          <a:xfrm>
            <a:off x="9282665" y="2585865"/>
            <a:ext cx="1698539" cy="1015663"/>
          </a:xfrm>
          <a:prstGeom prst="rect">
            <a:avLst/>
          </a:prstGeom>
        </p:spPr>
        <p:txBody>
          <a:bodyPr wrap="square">
            <a:spAutoFit/>
          </a:bodyP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À rectifier : </a:t>
            </a:r>
          </a:p>
          <a:p>
            <a:pPr algn="ctr"/>
            <a:r>
              <a:rPr lang="fr-FR" sz="2000" b="1" dirty="0">
                <a:latin typeface="Calibri" panose="020F0502020204030204" pitchFamily="34" charset="0"/>
                <a:ea typeface="Calibri" panose="020F0502020204030204" pitchFamily="34" charset="0"/>
                <a:cs typeface="Calibri" panose="020F0502020204030204" pitchFamily="34" charset="0"/>
              </a:rPr>
              <a:t>Ajouter la ville </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fr-FR" sz="2000" b="1" dirty="0">
                <a:latin typeface="Calibri" panose="020F0502020204030204" pitchFamily="34" charset="0"/>
                <a:ea typeface="Calibri" panose="020F0502020204030204" pitchFamily="34" charset="0"/>
                <a:cs typeface="Calibri" panose="020F0502020204030204" pitchFamily="34" charset="0"/>
              </a:rPr>
              <a:t> </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Ifrane »</a:t>
            </a:r>
            <a:endParaRPr lang="fr-FR" sz="20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ECEE008C-1C88-DF22-6C74-627CD8FC82BD}"/>
              </a:ext>
            </a:extLst>
          </p:cNvPr>
          <p:cNvSpPr/>
          <p:nvPr/>
        </p:nvSpPr>
        <p:spPr>
          <a:xfrm>
            <a:off x="6377417" y="1912249"/>
            <a:ext cx="694984" cy="230832"/>
          </a:xfrm>
          <a:prstGeom prst="rect">
            <a:avLst/>
          </a:prstGeom>
        </p:spPr>
        <p:txBody>
          <a:bodyPr wrap="square">
            <a:spAutoFit/>
          </a:bodyPr>
          <a:lstStyle/>
          <a:p>
            <a:pPr algn="ctr"/>
            <a:r>
              <a:rPr lang="fr-FR" sz="900" b="1" dirty="0">
                <a:highlight>
                  <a:srgbClr val="FFFF00"/>
                </a:highlight>
                <a:latin typeface="Calibri" panose="020F0502020204030204" pitchFamily="34" charset="0"/>
                <a:ea typeface="Calibri" panose="020F0502020204030204" pitchFamily="34" charset="0"/>
                <a:cs typeface="Calibri" panose="020F0502020204030204" pitchFamily="34" charset="0"/>
              </a:rPr>
              <a:t>Ifrane</a:t>
            </a:r>
            <a:endParaRPr lang="fr-FR" sz="900" b="1"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10" name="Ellipse 9">
            <a:extLst>
              <a:ext uri="{FF2B5EF4-FFF2-40B4-BE49-F238E27FC236}">
                <a16:creationId xmlns:a16="http://schemas.microsoft.com/office/drawing/2014/main" id="{DFD95A9B-45AA-64CD-091C-04E5FF332B08}"/>
              </a:ext>
            </a:extLst>
          </p:cNvPr>
          <p:cNvSpPr/>
          <p:nvPr/>
        </p:nvSpPr>
        <p:spPr>
          <a:xfrm>
            <a:off x="6688909" y="2131183"/>
            <a:ext cx="72000" cy="72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536702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D956-F6E1-EC84-6EB6-B3E641CD07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69E37-A48A-E959-2209-5C0AFB47FEEF}"/>
              </a:ext>
            </a:extLst>
          </p:cNvPr>
          <p:cNvSpPr>
            <a:spLocks noGrp="1"/>
          </p:cNvSpPr>
          <p:nvPr>
            <p:ph type="title"/>
          </p:nvPr>
        </p:nvSpPr>
        <p:spPr/>
        <p:txBody>
          <a:bodyPr/>
          <a:lstStyle/>
          <a:p>
            <a:r>
              <a:rPr lang="fr-FR" noProof="0" dirty="0">
                <a:solidFill>
                  <a:schemeClr val="tx1">
                    <a:lumMod val="50000"/>
                    <a:lumOff val="50000"/>
                  </a:schemeClr>
                </a:solidFill>
              </a:rPr>
              <a:t>Le temps est terminé. </a:t>
            </a:r>
          </a:p>
        </p:txBody>
      </p:sp>
      <p:sp>
        <p:nvSpPr>
          <p:cNvPr id="4" name="Espace réservé du contenu 3">
            <a:extLst>
              <a:ext uri="{FF2B5EF4-FFF2-40B4-BE49-F238E27FC236}">
                <a16:creationId xmlns:a16="http://schemas.microsoft.com/office/drawing/2014/main" id="{E490108A-42E4-3CC8-8D61-0733CD6007DA}"/>
              </a:ext>
            </a:extLst>
          </p:cNvPr>
          <p:cNvSpPr>
            <a:spLocks noGrp="1"/>
          </p:cNvSpPr>
          <p:nvPr>
            <p:ph sz="quarter" idx="11"/>
          </p:nvPr>
        </p:nvSpPr>
        <p:spPr/>
        <p:txBody>
          <a:bodyPr/>
          <a:lstStyle/>
          <a:p>
            <a:endParaRPr lang="fr-FR" noProof="0" dirty="0">
              <a:solidFill>
                <a:schemeClr val="bg1">
                  <a:lumMod val="65000"/>
                </a:schemeClr>
              </a:solidFill>
            </a:endParaRPr>
          </a:p>
        </p:txBody>
      </p:sp>
      <p:sp>
        <p:nvSpPr>
          <p:cNvPr id="3" name="Rectangle 2">
            <a:extLst>
              <a:ext uri="{FF2B5EF4-FFF2-40B4-BE49-F238E27FC236}">
                <a16:creationId xmlns:a16="http://schemas.microsoft.com/office/drawing/2014/main" id="{8E004DEF-F7CC-BF2E-C88C-CEE3500FCA0C}"/>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5" name="Picture 3">
            <a:extLst>
              <a:ext uri="{FF2B5EF4-FFF2-40B4-BE49-F238E27FC236}">
                <a16:creationId xmlns:a16="http://schemas.microsoft.com/office/drawing/2014/main" id="{8152424E-0ED6-B27B-4B4D-37ED9217347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41479310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AAC6-1196-637E-DF9E-533F130262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A8B505-3DC6-B1A7-7894-DF91A62F5221}"/>
              </a:ext>
            </a:extLst>
          </p:cNvPr>
          <p:cNvSpPr>
            <a:spLocks noGrp="1"/>
          </p:cNvSpPr>
          <p:nvPr>
            <p:ph type="title"/>
          </p:nvPr>
        </p:nvSpPr>
        <p:spPr/>
        <p:txBody>
          <a:bodyPr/>
          <a:lstStyle/>
          <a:p>
            <a:r>
              <a:rPr lang="fr-FR"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B60B8779-01E5-AF75-9C9E-DC7EC7E3E324}"/>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a:t>
            </a:r>
          </a:p>
        </p:txBody>
      </p:sp>
      <p:pic>
        <p:nvPicPr>
          <p:cNvPr id="45" name="Picture 1">
            <a:extLst>
              <a:ext uri="{FF2B5EF4-FFF2-40B4-BE49-F238E27FC236}">
                <a16:creationId xmlns:a16="http://schemas.microsoft.com/office/drawing/2014/main" id="{7A049E59-3ACA-34FF-66F6-5DAF021D225F}"/>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5" name="Image 4">
            <a:extLst>
              <a:ext uri="{FF2B5EF4-FFF2-40B4-BE49-F238E27FC236}">
                <a16:creationId xmlns:a16="http://schemas.microsoft.com/office/drawing/2014/main" id="{8EDCEF2E-3C3A-23E5-15B1-D8626D55D661}"/>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483916" y="982060"/>
            <a:ext cx="5224167" cy="3857768"/>
          </a:xfrm>
          <a:prstGeom prst="rect">
            <a:avLst/>
          </a:prstGeom>
        </p:spPr>
      </p:pic>
      <p:pic>
        <p:nvPicPr>
          <p:cNvPr id="7" name="Image 6">
            <a:extLst>
              <a:ext uri="{FF2B5EF4-FFF2-40B4-BE49-F238E27FC236}">
                <a16:creationId xmlns:a16="http://schemas.microsoft.com/office/drawing/2014/main" id="{FD04B254-A7F2-DF2C-9639-E4BC7E3A828F}"/>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b="57648"/>
          <a:stretch>
            <a:fillRect/>
          </a:stretch>
        </p:blipFill>
        <p:spPr>
          <a:xfrm>
            <a:off x="1237676" y="4839828"/>
            <a:ext cx="9503140" cy="1818995"/>
          </a:xfrm>
          <a:prstGeom prst="rect">
            <a:avLst/>
          </a:prstGeom>
        </p:spPr>
      </p:pic>
      <p:sp>
        <p:nvSpPr>
          <p:cNvPr id="3" name="ZoneTexte 2">
            <a:extLst>
              <a:ext uri="{FF2B5EF4-FFF2-40B4-BE49-F238E27FC236}">
                <a16:creationId xmlns:a16="http://schemas.microsoft.com/office/drawing/2014/main" id="{EDD4FBC5-A592-1C27-0561-384299AF445D}"/>
              </a:ext>
            </a:extLst>
          </p:cNvPr>
          <p:cNvSpPr txBox="1"/>
          <p:nvPr/>
        </p:nvSpPr>
        <p:spPr>
          <a:xfrm>
            <a:off x="2581275" y="5287660"/>
            <a:ext cx="4002762" cy="461665"/>
          </a:xfrm>
          <a:prstGeom prst="rect">
            <a:avLst/>
          </a:prstGeom>
          <a:noFill/>
        </p:spPr>
        <p:txBody>
          <a:bodyPr wrap="none" rtlCol="0">
            <a:spAutoFit/>
          </a:bodyPr>
          <a:lstStyle/>
          <a:p>
            <a:pPr marL="342900" indent="-342900" algn="l">
              <a:buFont typeface="Arial" panose="020B0604020202020204" pitchFamily="34" charset="0"/>
              <a:buChar char="•"/>
            </a:pPr>
            <a:r>
              <a:rPr lang="fr-FR" sz="2400" b="1" dirty="0">
                <a:solidFill>
                  <a:srgbClr val="FF0000"/>
                </a:solidFill>
                <a:latin typeface="Calibri" panose="020F0502020204030204" pitchFamily="34" charset="0"/>
                <a:cs typeface="Calibri" panose="020F0502020204030204" pitchFamily="34" charset="0"/>
              </a:rPr>
              <a:t>Fès : climat méditerranéen </a:t>
            </a:r>
          </a:p>
        </p:txBody>
      </p:sp>
      <p:sp>
        <p:nvSpPr>
          <p:cNvPr id="6" name="ZoneTexte 5">
            <a:extLst>
              <a:ext uri="{FF2B5EF4-FFF2-40B4-BE49-F238E27FC236}">
                <a16:creationId xmlns:a16="http://schemas.microsoft.com/office/drawing/2014/main" id="{9AFCE118-7A3A-2CB5-7B9A-A57BB516578D}"/>
              </a:ext>
            </a:extLst>
          </p:cNvPr>
          <p:cNvSpPr txBox="1"/>
          <p:nvPr/>
        </p:nvSpPr>
        <p:spPr>
          <a:xfrm>
            <a:off x="2581275" y="5958829"/>
            <a:ext cx="4341958" cy="461665"/>
          </a:xfrm>
          <a:prstGeom prst="rect">
            <a:avLst/>
          </a:prstGeom>
          <a:noFill/>
        </p:spPr>
        <p:txBody>
          <a:bodyPr wrap="none" rtlCol="0">
            <a:spAutoFit/>
          </a:bodyPr>
          <a:lstStyle/>
          <a:p>
            <a:pPr marL="342900" indent="-342900" algn="l">
              <a:buFont typeface="Arial" panose="020B0604020202020204" pitchFamily="34" charset="0"/>
              <a:buChar char="•"/>
            </a:pPr>
            <a:r>
              <a:rPr lang="fr-FR" sz="2400" b="1" dirty="0">
                <a:solidFill>
                  <a:srgbClr val="FF0000"/>
                </a:solidFill>
                <a:latin typeface="Calibri" panose="020F0502020204030204" pitchFamily="34" charset="0"/>
                <a:cs typeface="Calibri" panose="020F0502020204030204" pitchFamily="34" charset="0"/>
              </a:rPr>
              <a:t>Ifrane : climat méditerranéen </a:t>
            </a:r>
          </a:p>
        </p:txBody>
      </p:sp>
    </p:spTree>
    <p:extLst>
      <p:ext uri="{BB962C8B-B14F-4D97-AF65-F5344CB8AC3E}">
        <p14:creationId xmlns:p14="http://schemas.microsoft.com/office/powerpoint/2010/main" val="41540118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FFF0-D49F-C65F-F110-6558D8A8CE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64C3AF-B2C6-6CFC-5B96-21886E90514C}"/>
              </a:ext>
            </a:extLst>
          </p:cNvPr>
          <p:cNvSpPr>
            <a:spLocks noGrp="1"/>
          </p:cNvSpPr>
          <p:nvPr>
            <p:ph type="title"/>
          </p:nvPr>
        </p:nvSpPr>
        <p:spPr/>
        <p:txBody>
          <a:bodyPr/>
          <a:lstStyle/>
          <a:p>
            <a:r>
              <a:rPr lang="fr-FR"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BA75FE43-2F74-C4E3-9A17-930CBC045DB8}"/>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a:t>
            </a:r>
          </a:p>
        </p:txBody>
      </p:sp>
      <p:pic>
        <p:nvPicPr>
          <p:cNvPr id="45" name="Picture 1">
            <a:extLst>
              <a:ext uri="{FF2B5EF4-FFF2-40B4-BE49-F238E27FC236}">
                <a16:creationId xmlns:a16="http://schemas.microsoft.com/office/drawing/2014/main" id="{1BA7D52C-6B56-FE8D-FF09-72621D9A74FB}"/>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6" name="Image 5">
            <a:extLst>
              <a:ext uri="{FF2B5EF4-FFF2-40B4-BE49-F238E27FC236}">
                <a16:creationId xmlns:a16="http://schemas.microsoft.com/office/drawing/2014/main" id="{0B576ADE-4A83-32B1-B3A6-C1C2AC94D302}"/>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932708" y="976999"/>
            <a:ext cx="4326583" cy="3194950"/>
          </a:xfrm>
          <a:prstGeom prst="rect">
            <a:avLst/>
          </a:prstGeom>
        </p:spPr>
      </p:pic>
      <p:pic>
        <p:nvPicPr>
          <p:cNvPr id="7" name="Image 6">
            <a:extLst>
              <a:ext uri="{FF2B5EF4-FFF2-40B4-BE49-F238E27FC236}">
                <a16:creationId xmlns:a16="http://schemas.microsoft.com/office/drawing/2014/main" id="{0BE1EE47-3CAB-71E2-EBF8-A2D8CF44F9B2}"/>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t="44107" b="-2433"/>
          <a:stretch>
            <a:fillRect/>
          </a:stretch>
        </p:blipFill>
        <p:spPr>
          <a:xfrm>
            <a:off x="1237676" y="4171949"/>
            <a:ext cx="9503140" cy="2505075"/>
          </a:xfrm>
          <a:prstGeom prst="rect">
            <a:avLst/>
          </a:prstGeom>
        </p:spPr>
      </p:pic>
      <p:sp>
        <p:nvSpPr>
          <p:cNvPr id="5" name="ZoneTexte 4">
            <a:extLst>
              <a:ext uri="{FF2B5EF4-FFF2-40B4-BE49-F238E27FC236}">
                <a16:creationId xmlns:a16="http://schemas.microsoft.com/office/drawing/2014/main" id="{269834A2-B07C-BDE8-39D8-355E1A60308F}"/>
              </a:ext>
            </a:extLst>
          </p:cNvPr>
          <p:cNvSpPr txBox="1"/>
          <p:nvPr/>
        </p:nvSpPr>
        <p:spPr>
          <a:xfrm>
            <a:off x="1490550" y="4989332"/>
            <a:ext cx="9463774" cy="830997"/>
          </a:xfrm>
          <a:prstGeom prst="rect">
            <a:avLst/>
          </a:prstGeom>
          <a:noFill/>
        </p:spPr>
        <p:txBody>
          <a:bodyPr wrap="square">
            <a:spAutoFit/>
          </a:bodyPr>
          <a:lstStyle/>
          <a:p>
            <a:pPr marL="342900" indent="-342900">
              <a:buFont typeface="Arial" panose="020B0604020202020204" pitchFamily="34" charset="0"/>
              <a:buChar char="•"/>
            </a:pPr>
            <a:r>
              <a:rPr lang="fr-FR" sz="2400" b="1" i="1" dirty="0">
                <a:solidFill>
                  <a:srgbClr val="FF0000"/>
                </a:solidFill>
                <a:latin typeface="Calibri-BoldItalic"/>
                <a:sym typeface="Wingdings" panose="05000000000000000000" pitchFamily="2" charset="2"/>
              </a:rPr>
              <a:t>Fès</a:t>
            </a:r>
            <a:r>
              <a:rPr lang="fr-FR" sz="2400" b="1" i="1" dirty="0">
                <a:latin typeface="Calibri-BoldItalic"/>
                <a:sym typeface="Wingdings" panose="05000000000000000000" pitchFamily="2" charset="2"/>
              </a:rPr>
              <a:t> se trouve dans une plaine, à une altitude basse, alors la </a:t>
            </a:r>
            <a:r>
              <a:rPr lang="fr-FR" sz="2400" b="1" i="1" dirty="0">
                <a:solidFill>
                  <a:srgbClr val="FF0000"/>
                </a:solidFill>
                <a:latin typeface="Calibri-BoldItalic"/>
                <a:sym typeface="Wingdings" panose="05000000000000000000" pitchFamily="2" charset="2"/>
              </a:rPr>
              <a:t>température</a:t>
            </a:r>
            <a:r>
              <a:rPr lang="fr-FR" sz="2400" b="1" i="1" dirty="0">
                <a:latin typeface="Calibri-BoldItalic"/>
                <a:sym typeface="Wingdings" panose="05000000000000000000" pitchFamily="2" charset="2"/>
              </a:rPr>
              <a:t> </a:t>
            </a:r>
            <a:r>
              <a:rPr lang="fr-FR" sz="2400" b="1" i="1" dirty="0">
                <a:solidFill>
                  <a:srgbClr val="FF0000"/>
                </a:solidFill>
                <a:latin typeface="Calibri-BoldItalic"/>
                <a:sym typeface="Wingdings" panose="05000000000000000000" pitchFamily="2" charset="2"/>
              </a:rPr>
              <a:t>augmente</a:t>
            </a:r>
            <a:r>
              <a:rPr lang="fr-FR" sz="2400" b="1" i="1" dirty="0">
                <a:latin typeface="Calibri-BoldItalic"/>
                <a:sym typeface="Wingdings" panose="05000000000000000000" pitchFamily="2" charset="2"/>
              </a:rPr>
              <a:t> et les </a:t>
            </a:r>
            <a:r>
              <a:rPr lang="fr-FR" sz="2400" b="1" i="1" dirty="0">
                <a:solidFill>
                  <a:srgbClr val="FF0000"/>
                </a:solidFill>
                <a:latin typeface="Calibri-BoldItalic"/>
                <a:sym typeface="Wingdings" panose="05000000000000000000" pitchFamily="2" charset="2"/>
              </a:rPr>
              <a:t>précipitations diminuent</a:t>
            </a:r>
            <a:r>
              <a:rPr lang="fr-FR" sz="2400" b="1" i="1" dirty="0">
                <a:latin typeface="Calibri-BoldItalic"/>
                <a:sym typeface="Wingdings" panose="05000000000000000000" pitchFamily="2" charset="2"/>
              </a:rPr>
              <a:t>.</a:t>
            </a:r>
            <a:endParaRPr lang="fr-FR" sz="2400" dirty="0"/>
          </a:p>
        </p:txBody>
      </p:sp>
      <p:sp>
        <p:nvSpPr>
          <p:cNvPr id="9" name="ZoneTexte 8">
            <a:extLst>
              <a:ext uri="{FF2B5EF4-FFF2-40B4-BE49-F238E27FC236}">
                <a16:creationId xmlns:a16="http://schemas.microsoft.com/office/drawing/2014/main" id="{B1B00FDF-0D13-B317-FD8C-00A70991194C}"/>
              </a:ext>
            </a:extLst>
          </p:cNvPr>
          <p:cNvSpPr txBox="1"/>
          <p:nvPr/>
        </p:nvSpPr>
        <p:spPr>
          <a:xfrm>
            <a:off x="2139139" y="4607509"/>
            <a:ext cx="5034018" cy="461665"/>
          </a:xfrm>
          <a:prstGeom prst="rect">
            <a:avLst/>
          </a:prstGeom>
          <a:noFill/>
        </p:spPr>
        <p:txBody>
          <a:bodyPr wrap="square">
            <a:spAutoFit/>
          </a:bodyPr>
          <a:lstStyle/>
          <a:p>
            <a:r>
              <a:rPr lang="fr-FR" sz="2400" b="1" i="1" dirty="0">
                <a:latin typeface="Calibri-BoldItalic"/>
                <a:sym typeface="Wingdings" panose="05000000000000000000" pitchFamily="2" charset="2"/>
              </a:rPr>
              <a:t>L’altitude influence le climat :</a:t>
            </a:r>
            <a:endParaRPr lang="fr-FR" sz="2400" dirty="0"/>
          </a:p>
        </p:txBody>
      </p:sp>
      <p:sp>
        <p:nvSpPr>
          <p:cNvPr id="10" name="ZoneTexte 9">
            <a:extLst>
              <a:ext uri="{FF2B5EF4-FFF2-40B4-BE49-F238E27FC236}">
                <a16:creationId xmlns:a16="http://schemas.microsoft.com/office/drawing/2014/main" id="{1A47D1D9-F82B-22B7-FB44-CBE669043701}"/>
              </a:ext>
            </a:extLst>
          </p:cNvPr>
          <p:cNvSpPr txBox="1"/>
          <p:nvPr/>
        </p:nvSpPr>
        <p:spPr>
          <a:xfrm>
            <a:off x="1490550" y="5820329"/>
            <a:ext cx="9463774" cy="830997"/>
          </a:xfrm>
          <a:prstGeom prst="rect">
            <a:avLst/>
          </a:prstGeom>
          <a:noFill/>
        </p:spPr>
        <p:txBody>
          <a:bodyPr wrap="square">
            <a:spAutoFit/>
          </a:bodyPr>
          <a:lstStyle/>
          <a:p>
            <a:pPr marL="342900" indent="-342900">
              <a:buFont typeface="Arial" panose="020B0604020202020204" pitchFamily="34" charset="0"/>
              <a:buChar char="•"/>
            </a:pPr>
            <a:r>
              <a:rPr lang="fr-FR" sz="2400" b="1" i="1" dirty="0">
                <a:solidFill>
                  <a:srgbClr val="FF0000"/>
                </a:solidFill>
                <a:latin typeface="Calibri-BoldItalic"/>
                <a:sym typeface="Wingdings" panose="05000000000000000000" pitchFamily="2" charset="2"/>
              </a:rPr>
              <a:t>Ifrane</a:t>
            </a:r>
            <a:r>
              <a:rPr lang="fr-FR" sz="2400" b="1" i="1" dirty="0">
                <a:latin typeface="Calibri-BoldItalic"/>
                <a:sym typeface="Wingdings" panose="05000000000000000000" pitchFamily="2" charset="2"/>
              </a:rPr>
              <a:t> est située dans le Moyen Atlas, à une altitude élevée, alors la </a:t>
            </a:r>
            <a:r>
              <a:rPr lang="fr-FR" sz="2400" b="1" i="1" dirty="0">
                <a:solidFill>
                  <a:srgbClr val="FF0000"/>
                </a:solidFill>
                <a:latin typeface="Calibri-BoldItalic"/>
                <a:sym typeface="Wingdings" panose="05000000000000000000" pitchFamily="2" charset="2"/>
              </a:rPr>
              <a:t>température diminue </a:t>
            </a:r>
            <a:r>
              <a:rPr lang="fr-FR" sz="2400" b="1" i="1">
                <a:latin typeface="Calibri-BoldItalic"/>
                <a:sym typeface="Wingdings" panose="05000000000000000000" pitchFamily="2" charset="2"/>
              </a:rPr>
              <a:t>et la </a:t>
            </a:r>
            <a:r>
              <a:rPr lang="fr-FR" sz="2400" b="1" i="1" dirty="0">
                <a:solidFill>
                  <a:srgbClr val="FF0000"/>
                </a:solidFill>
                <a:latin typeface="Calibri-BoldItalic"/>
                <a:sym typeface="Wingdings" panose="05000000000000000000" pitchFamily="2" charset="2"/>
              </a:rPr>
              <a:t>neige peut apparaître</a:t>
            </a:r>
            <a:r>
              <a:rPr lang="fr-FR" sz="2400" b="1" i="1" dirty="0">
                <a:latin typeface="Calibri-BoldItalic"/>
                <a:sym typeface="Wingdings" panose="05000000000000000000" pitchFamily="2" charset="2"/>
              </a:rPr>
              <a:t>.</a:t>
            </a:r>
            <a:endParaRPr lang="fr-FR" sz="2400" dirty="0"/>
          </a:p>
        </p:txBody>
      </p:sp>
    </p:spTree>
    <p:extLst>
      <p:ext uri="{BB962C8B-B14F-4D97-AF65-F5344CB8AC3E}">
        <p14:creationId xmlns:p14="http://schemas.microsoft.com/office/powerpoint/2010/main" val="384993144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15EDF-9F2E-4806-BDF5-4E27FF2B3058}"/>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39216336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68AFB29-D18C-9C6D-B00B-D2A5A898A1A8}"/>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3683794" y="4153221"/>
            <a:ext cx="4773474" cy="2219004"/>
          </a:xfrm>
          <a:prstGeom prst="rect">
            <a:avLst/>
          </a:prstGeom>
        </p:spPr>
      </p:pic>
      <p:sp>
        <p:nvSpPr>
          <p:cNvPr id="2" name="Title 1">
            <a:extLst>
              <a:ext uri="{FF2B5EF4-FFF2-40B4-BE49-F238E27FC236}">
                <a16:creationId xmlns:a16="http://schemas.microsoft.com/office/drawing/2014/main" id="{D630406B-42BD-6E24-46AF-128E464FB1D8}"/>
              </a:ext>
            </a:extLst>
          </p:cNvPr>
          <p:cNvSpPr>
            <a:spLocks noGrp="1"/>
          </p:cNvSpPr>
          <p:nvPr>
            <p:ph type="title"/>
          </p:nvPr>
        </p:nvSpPr>
        <p:spPr/>
        <p:txBody>
          <a:bodyPr/>
          <a:lstStyle/>
          <a:p>
            <a:r>
              <a:rPr lang="fr-FR" noProof="0" dirty="0">
                <a:solidFill>
                  <a:schemeClr val="tx1">
                    <a:lumMod val="50000"/>
                    <a:lumOff val="50000"/>
                  </a:schemeClr>
                </a:solidFill>
              </a:rPr>
              <a:t>Maintenant, vous allez travailler chacun pour soi; prenez l’activité de la page 91 sur le livret.</a:t>
            </a:r>
          </a:p>
        </p:txBody>
      </p:sp>
      <p:sp>
        <p:nvSpPr>
          <p:cNvPr id="3" name="Content Placeholder 2">
            <a:extLst>
              <a:ext uri="{FF2B5EF4-FFF2-40B4-BE49-F238E27FC236}">
                <a16:creationId xmlns:a16="http://schemas.microsoft.com/office/drawing/2014/main" id="{35CCCA30-344D-7644-F9AC-3E1D66EA9163}"/>
              </a:ext>
            </a:extLst>
          </p:cNvPr>
          <p:cNvSpPr>
            <a:spLocks noGrp="1"/>
          </p:cNvSpPr>
          <p:nvPr>
            <p:ph sz="quarter" idx="11"/>
          </p:nvPr>
        </p:nvSpPr>
        <p:spPr/>
        <p:txBody>
          <a:bodyPr/>
          <a:lstStyle/>
          <a:p>
            <a:r>
              <a:rPr lang="fr-FR" sz="1200" noProof="0" dirty="0">
                <a:solidFill>
                  <a:schemeClr val="tx1">
                    <a:lumMod val="50000"/>
                    <a:lumOff val="50000"/>
                  </a:schemeClr>
                </a:solidFill>
              </a:rPr>
              <a:t>Circuler entre les rangs, cibler les élèves en difficulté, Insister sur le travail individuel.  Inciter les élèves à demander de l'aide en cas de besoin.</a:t>
            </a:r>
          </a:p>
        </p:txBody>
      </p:sp>
      <p:grpSp>
        <p:nvGrpSpPr>
          <p:cNvPr id="38" name="Groupe 37">
            <a:extLst>
              <a:ext uri="{FF2B5EF4-FFF2-40B4-BE49-F238E27FC236}">
                <a16:creationId xmlns:a16="http://schemas.microsoft.com/office/drawing/2014/main" id="{50A3FFEC-9C3B-CC23-F982-764C849241F6}"/>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E13B05F2-717D-D7CC-C97D-E0B4B35D0E21}"/>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0E000526-57B7-24FC-4846-A548D69402FC}"/>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9" name="Rectangle 8">
            <a:extLst>
              <a:ext uri="{FF2B5EF4-FFF2-40B4-BE49-F238E27FC236}">
                <a16:creationId xmlns:a16="http://schemas.microsoft.com/office/drawing/2014/main" id="{10C1DE6B-4652-323A-2B42-AD9AD4D83DF2}"/>
              </a:ext>
            </a:extLst>
          </p:cNvPr>
          <p:cNvSpPr/>
          <p:nvPr/>
        </p:nvSpPr>
        <p:spPr>
          <a:xfrm>
            <a:off x="5420977" y="6149303"/>
            <a:ext cx="1280601" cy="400110"/>
          </a:xfrm>
          <a:prstGeom prst="rect">
            <a:avLst/>
          </a:prstGeom>
        </p:spPr>
        <p:txBody>
          <a:bodyPr wrap="square">
            <a:spAutoFit/>
          </a:bodyP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Page 91</a:t>
            </a:r>
          </a:p>
        </p:txBody>
      </p:sp>
      <p:pic>
        <p:nvPicPr>
          <p:cNvPr id="5" name="Image 4">
            <a:extLst>
              <a:ext uri="{FF2B5EF4-FFF2-40B4-BE49-F238E27FC236}">
                <a16:creationId xmlns:a16="http://schemas.microsoft.com/office/drawing/2014/main" id="{0C4E30F1-9BEB-0F7C-F67A-4AAA06337714}"/>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683794" y="1180691"/>
            <a:ext cx="4824412" cy="2972530"/>
          </a:xfrm>
          <a:prstGeom prst="rect">
            <a:avLst/>
          </a:prstGeom>
        </p:spPr>
      </p:pic>
      <p:cxnSp>
        <p:nvCxnSpPr>
          <p:cNvPr id="6" name="Connecteur droit avec flèche 5">
            <a:extLst>
              <a:ext uri="{FF2B5EF4-FFF2-40B4-BE49-F238E27FC236}">
                <a16:creationId xmlns:a16="http://schemas.microsoft.com/office/drawing/2014/main" id="{267427D1-0E22-DC21-228C-316BCDC60188}"/>
              </a:ext>
            </a:extLst>
          </p:cNvPr>
          <p:cNvCxnSpPr>
            <a:cxnSpLocks/>
          </p:cNvCxnSpPr>
          <p:nvPr/>
        </p:nvCxnSpPr>
        <p:spPr>
          <a:xfrm>
            <a:off x="6636102" y="2040719"/>
            <a:ext cx="3574698" cy="41673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281828B5-FE5B-6652-0E05-2482BB4A37A0}"/>
              </a:ext>
            </a:extLst>
          </p:cNvPr>
          <p:cNvSpPr/>
          <p:nvPr/>
        </p:nvSpPr>
        <p:spPr>
          <a:xfrm>
            <a:off x="10026736" y="2181863"/>
            <a:ext cx="1698539" cy="1323439"/>
          </a:xfrm>
          <a:prstGeom prst="rect">
            <a:avLst/>
          </a:prstGeom>
        </p:spPr>
        <p:txBody>
          <a:bodyPr wrap="square">
            <a:spAutoFit/>
          </a:bodyP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À rectifier : </a:t>
            </a:r>
          </a:p>
          <a:p>
            <a:pPr algn="ctr"/>
            <a:r>
              <a:rPr lang="fr-FR" sz="2000" b="1" dirty="0">
                <a:latin typeface="Calibri" panose="020F0502020204030204" pitchFamily="34" charset="0"/>
                <a:ea typeface="Calibri" panose="020F0502020204030204" pitchFamily="34" charset="0"/>
                <a:cs typeface="Calibri" panose="020F0502020204030204" pitchFamily="34" charset="0"/>
              </a:rPr>
              <a:t>Ajouter la ville </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fr-FR" sz="2000" b="1" dirty="0">
                <a:latin typeface="Calibri" panose="020F0502020204030204" pitchFamily="34" charset="0"/>
                <a:ea typeface="Calibri" panose="020F0502020204030204" pitchFamily="34" charset="0"/>
                <a:cs typeface="Calibri" panose="020F0502020204030204" pitchFamily="34" charset="0"/>
              </a:rPr>
              <a:t> </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Midelt »</a:t>
            </a:r>
            <a:endParaRPr lang="fr-FR" sz="20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A64DBEF9-06E1-60BE-9BC8-6640A87F4805}"/>
              </a:ext>
            </a:extLst>
          </p:cNvPr>
          <p:cNvSpPr/>
          <p:nvPr/>
        </p:nvSpPr>
        <p:spPr>
          <a:xfrm>
            <a:off x="6149615" y="1853207"/>
            <a:ext cx="694984" cy="230832"/>
          </a:xfrm>
          <a:prstGeom prst="rect">
            <a:avLst/>
          </a:prstGeom>
        </p:spPr>
        <p:txBody>
          <a:bodyPr wrap="square">
            <a:spAutoFit/>
          </a:bodyPr>
          <a:lstStyle/>
          <a:p>
            <a:pPr algn="ctr"/>
            <a:r>
              <a:rPr lang="fr-FR" sz="900" b="1" dirty="0">
                <a:highlight>
                  <a:srgbClr val="FFFF00"/>
                </a:highlight>
                <a:latin typeface="Calibri" panose="020F0502020204030204" pitchFamily="34" charset="0"/>
                <a:ea typeface="Calibri" panose="020F0502020204030204" pitchFamily="34" charset="0"/>
                <a:cs typeface="Calibri" panose="020F0502020204030204" pitchFamily="34" charset="0"/>
              </a:rPr>
              <a:t>Midelt</a:t>
            </a:r>
            <a:endParaRPr lang="fr-FR" sz="900" b="1"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12" name="Ellipse 11">
            <a:extLst>
              <a:ext uri="{FF2B5EF4-FFF2-40B4-BE49-F238E27FC236}">
                <a16:creationId xmlns:a16="http://schemas.microsoft.com/office/drawing/2014/main" id="{3CFA30B1-0EFA-02FD-040A-3C795C9A9887}"/>
              </a:ext>
            </a:extLst>
          </p:cNvPr>
          <p:cNvSpPr/>
          <p:nvPr/>
        </p:nvSpPr>
        <p:spPr>
          <a:xfrm>
            <a:off x="6398079" y="2062737"/>
            <a:ext cx="72000" cy="720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422697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1843-E097-5486-57E5-792187AE1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45A8-EA55-AF65-5299-1BE31D243C40}"/>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Le temps est terminé. </a:t>
            </a:r>
          </a:p>
        </p:txBody>
      </p:sp>
      <p:sp>
        <p:nvSpPr>
          <p:cNvPr id="7" name="Espace réservé du contenu 6">
            <a:extLst>
              <a:ext uri="{FF2B5EF4-FFF2-40B4-BE49-F238E27FC236}">
                <a16:creationId xmlns:a16="http://schemas.microsoft.com/office/drawing/2014/main" id="{FF8B22D4-350B-4D83-BACF-4CF1F56B22C6}"/>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CF888129-7EB4-3E26-CB10-77F5280D3767}"/>
              </a:ext>
            </a:extLst>
          </p:cNvPr>
          <p:cNvSpPr/>
          <p:nvPr/>
        </p:nvSpPr>
        <p:spPr>
          <a:xfrm>
            <a:off x="4663973" y="1864949"/>
            <a:ext cx="3054554" cy="707886"/>
          </a:xfrm>
          <a:prstGeom prst="rect">
            <a:avLst/>
          </a:prstGeom>
        </p:spPr>
        <p:txBody>
          <a:bodyPr wrap="none">
            <a:spAutoFit/>
          </a:bodyPr>
          <a:lstStyle/>
          <a:p>
            <a:r>
              <a:rPr lang="fr-FR" sz="4000" b="1" noProof="0" dirty="0">
                <a:latin typeface="Calibri" panose="020F0502020204030204" pitchFamily="34" charset="0"/>
                <a:cs typeface="Calibri" panose="020F0502020204030204" pitchFamily="34" charset="0"/>
              </a:rPr>
              <a:t>Temps Écoulé</a:t>
            </a:r>
          </a:p>
        </p:txBody>
      </p:sp>
      <p:pic>
        <p:nvPicPr>
          <p:cNvPr id="4" name="Picture 3">
            <a:extLst>
              <a:ext uri="{FF2B5EF4-FFF2-40B4-BE49-F238E27FC236}">
                <a16:creationId xmlns:a16="http://schemas.microsoft.com/office/drawing/2014/main" id="{EA6C1251-CF29-1E54-9D78-E106D1BBDDC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327627" y="2738280"/>
            <a:ext cx="3390900" cy="2714625"/>
          </a:xfrm>
          <a:prstGeom prst="rect">
            <a:avLst/>
          </a:prstGeom>
        </p:spPr>
      </p:pic>
    </p:spTree>
    <p:extLst>
      <p:ext uri="{BB962C8B-B14F-4D97-AF65-F5344CB8AC3E}">
        <p14:creationId xmlns:p14="http://schemas.microsoft.com/office/powerpoint/2010/main" val="33046854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8F702D-E31E-41F6-A9F2-0110C6999E93}"/>
              </a:ext>
            </a:extLst>
          </p:cNvPr>
          <p:cNvSpPr>
            <a:spLocks noGrp="1"/>
          </p:cNvSpPr>
          <p:nvPr>
            <p:ph type="title"/>
          </p:nvPr>
        </p:nvSpPr>
        <p:spPr/>
        <p:txBody>
          <a:bodyPr/>
          <a:lstStyle/>
          <a:p>
            <a:r>
              <a:rPr lang="fr-FR" noProof="0" dirty="0">
                <a:solidFill>
                  <a:schemeClr val="tx1">
                    <a:lumMod val="50000"/>
                    <a:lumOff val="50000"/>
                  </a:schemeClr>
                </a:solidFill>
              </a:rPr>
              <a:t>Correction.</a:t>
            </a:r>
            <a:r>
              <a:rPr lang="fr-FR" noProof="0" dirty="0">
                <a:solidFill>
                  <a:schemeClr val="tx1">
                    <a:lumMod val="50000"/>
                    <a:lumOff val="50000"/>
                  </a:schemeClr>
                </a:solidFill>
                <a:latin typeface="Calibri" panose="020F0502020204030204"/>
              </a:rPr>
              <a:t> </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2BCE28B2-1622-6E99-568F-1EFFB62345DF}"/>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 puis à recopier la correction sur les livrets.</a:t>
            </a:r>
          </a:p>
          <a:p>
            <a:r>
              <a:rPr lang="fr-FR" sz="1200" noProof="0" dirty="0">
                <a:solidFill>
                  <a:schemeClr val="tx1">
                    <a:lumMod val="50000"/>
                    <a:lumOff val="50000"/>
                  </a:schemeClr>
                </a:solidFill>
              </a:rPr>
              <a:t> </a:t>
            </a:r>
          </a:p>
        </p:txBody>
      </p:sp>
      <p:pic>
        <p:nvPicPr>
          <p:cNvPr id="8" name="Picture 1">
            <a:extLst>
              <a:ext uri="{FF2B5EF4-FFF2-40B4-BE49-F238E27FC236}">
                <a16:creationId xmlns:a16="http://schemas.microsoft.com/office/drawing/2014/main" id="{BE9E1CAA-35AC-CBDE-C860-856E7C1F517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Image 2">
            <a:extLst>
              <a:ext uri="{FF2B5EF4-FFF2-40B4-BE49-F238E27FC236}">
                <a16:creationId xmlns:a16="http://schemas.microsoft.com/office/drawing/2014/main" id="{948773EE-F3AD-EB60-3386-A460848E3831}"/>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b="66962"/>
          <a:stretch>
            <a:fillRect/>
          </a:stretch>
        </p:blipFill>
        <p:spPr>
          <a:xfrm>
            <a:off x="724406" y="5012101"/>
            <a:ext cx="10743188" cy="1649925"/>
          </a:xfrm>
          <a:prstGeom prst="rect">
            <a:avLst/>
          </a:prstGeom>
        </p:spPr>
      </p:pic>
      <p:pic>
        <p:nvPicPr>
          <p:cNvPr id="6" name="Image 5">
            <a:extLst>
              <a:ext uri="{FF2B5EF4-FFF2-40B4-BE49-F238E27FC236}">
                <a16:creationId xmlns:a16="http://schemas.microsoft.com/office/drawing/2014/main" id="{FCAF048D-2131-473B-BFB5-603CBD0E3FB5}"/>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2845129" y="1006095"/>
            <a:ext cx="6501742" cy="4006006"/>
          </a:xfrm>
          <a:prstGeom prst="rect">
            <a:avLst/>
          </a:prstGeom>
        </p:spPr>
      </p:pic>
      <p:sp>
        <p:nvSpPr>
          <p:cNvPr id="7" name="ZoneTexte 6">
            <a:extLst>
              <a:ext uri="{FF2B5EF4-FFF2-40B4-BE49-F238E27FC236}">
                <a16:creationId xmlns:a16="http://schemas.microsoft.com/office/drawing/2014/main" id="{5DDB1DD8-1049-53B8-7346-D5D39F3956D9}"/>
              </a:ext>
            </a:extLst>
          </p:cNvPr>
          <p:cNvSpPr txBox="1"/>
          <p:nvPr/>
        </p:nvSpPr>
        <p:spPr>
          <a:xfrm>
            <a:off x="2581275" y="5486464"/>
            <a:ext cx="3988336" cy="461665"/>
          </a:xfrm>
          <a:prstGeom prst="rect">
            <a:avLst/>
          </a:prstGeom>
          <a:noFill/>
        </p:spPr>
        <p:txBody>
          <a:bodyPr wrap="none" rtlCol="0">
            <a:spAutoFit/>
          </a:bodyPr>
          <a:lstStyle/>
          <a:p>
            <a:pPr algn="l"/>
            <a:r>
              <a:rPr lang="fr-FR" sz="2400" b="1" dirty="0">
                <a:solidFill>
                  <a:srgbClr val="FF0000"/>
                </a:solidFill>
                <a:latin typeface="Calibri" panose="020F0502020204030204" pitchFamily="34" charset="0"/>
                <a:cs typeface="Calibri" panose="020F0502020204030204" pitchFamily="34" charset="0"/>
              </a:rPr>
              <a:t>Rabat : climat méditerranéen </a:t>
            </a:r>
          </a:p>
        </p:txBody>
      </p:sp>
      <p:sp>
        <p:nvSpPr>
          <p:cNvPr id="9" name="ZoneTexte 8">
            <a:extLst>
              <a:ext uri="{FF2B5EF4-FFF2-40B4-BE49-F238E27FC236}">
                <a16:creationId xmlns:a16="http://schemas.microsoft.com/office/drawing/2014/main" id="{B55352B2-86FC-12EC-7027-A4D56BB6DFE8}"/>
              </a:ext>
            </a:extLst>
          </p:cNvPr>
          <p:cNvSpPr txBox="1"/>
          <p:nvPr/>
        </p:nvSpPr>
        <p:spPr>
          <a:xfrm>
            <a:off x="2581275" y="5958829"/>
            <a:ext cx="3556102" cy="461665"/>
          </a:xfrm>
          <a:prstGeom prst="rect">
            <a:avLst/>
          </a:prstGeom>
          <a:noFill/>
        </p:spPr>
        <p:txBody>
          <a:bodyPr wrap="none" rtlCol="0">
            <a:spAutoFit/>
          </a:bodyPr>
          <a:lstStyle/>
          <a:p>
            <a:pPr algn="l"/>
            <a:r>
              <a:rPr lang="fr-FR" sz="2400" b="1" dirty="0">
                <a:solidFill>
                  <a:srgbClr val="FF0000"/>
                </a:solidFill>
                <a:latin typeface="Calibri" panose="020F0502020204030204" pitchFamily="34" charset="0"/>
                <a:cs typeface="Calibri" panose="020F0502020204030204" pitchFamily="34" charset="0"/>
              </a:rPr>
              <a:t>Midelt : climat désertique </a:t>
            </a:r>
          </a:p>
        </p:txBody>
      </p:sp>
    </p:spTree>
    <p:extLst>
      <p:ext uri="{BB962C8B-B14F-4D97-AF65-F5344CB8AC3E}">
        <p14:creationId xmlns:p14="http://schemas.microsoft.com/office/powerpoint/2010/main" val="42875639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6E74B-FB0B-F794-2F1F-8662A4A6F5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E306F8-E2E5-5CC5-BBA2-1D6C4AB24AFA}"/>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130EDF27-BFFD-0D34-DA4D-B120C7C4E4C8}"/>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a:t>
            </a:r>
            <a:r>
              <a:rPr lang="fr-FR" sz="1200" dirty="0">
                <a:solidFill>
                  <a:schemeClr val="tx1">
                    <a:lumMod val="50000"/>
                    <a:lumOff val="50000"/>
                  </a:schemeClr>
                </a:solidFill>
              </a:rPr>
              <a:t>, </a:t>
            </a:r>
            <a:r>
              <a:rPr lang="fr-FR" sz="1200" noProof="0" dirty="0">
                <a:solidFill>
                  <a:schemeClr val="tx1">
                    <a:lumMod val="50000"/>
                    <a:lumOff val="50000"/>
                  </a:schemeClr>
                </a:solidFill>
              </a:rPr>
              <a:t>puis à recopier la correction sur les livrets.</a:t>
            </a:r>
          </a:p>
          <a:p>
            <a:r>
              <a:rPr lang="fr-FR" sz="1200" noProof="0" dirty="0">
                <a:solidFill>
                  <a:schemeClr val="tx1">
                    <a:lumMod val="50000"/>
                    <a:lumOff val="50000"/>
                  </a:schemeClr>
                </a:solidFill>
              </a:rPr>
              <a:t> </a:t>
            </a:r>
          </a:p>
        </p:txBody>
      </p:sp>
      <p:pic>
        <p:nvPicPr>
          <p:cNvPr id="8" name="Picture 1">
            <a:extLst>
              <a:ext uri="{FF2B5EF4-FFF2-40B4-BE49-F238E27FC236}">
                <a16:creationId xmlns:a16="http://schemas.microsoft.com/office/drawing/2014/main" id="{34E0027B-99D4-4F5D-0CBB-C4956CB41B2F}"/>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5" name="Image 4">
            <a:extLst>
              <a:ext uri="{FF2B5EF4-FFF2-40B4-BE49-F238E27FC236}">
                <a16:creationId xmlns:a16="http://schemas.microsoft.com/office/drawing/2014/main" id="{5116B35A-FBEF-1DD8-30E5-BA165A0206ED}"/>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t="32003" b="10016"/>
          <a:stretch>
            <a:fillRect/>
          </a:stretch>
        </p:blipFill>
        <p:spPr>
          <a:xfrm>
            <a:off x="724406" y="3781425"/>
            <a:ext cx="10743188" cy="2895600"/>
          </a:xfrm>
          <a:prstGeom prst="rect">
            <a:avLst/>
          </a:prstGeom>
        </p:spPr>
      </p:pic>
      <p:pic>
        <p:nvPicPr>
          <p:cNvPr id="7" name="Image 6">
            <a:extLst>
              <a:ext uri="{FF2B5EF4-FFF2-40B4-BE49-F238E27FC236}">
                <a16:creationId xmlns:a16="http://schemas.microsoft.com/office/drawing/2014/main" id="{2319DE1E-F9A9-D2C6-87A4-A3E9F7966832}"/>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832389" y="1016158"/>
            <a:ext cx="4527221" cy="2789418"/>
          </a:xfrm>
          <a:prstGeom prst="rect">
            <a:avLst/>
          </a:prstGeom>
        </p:spPr>
      </p:pic>
      <p:sp>
        <p:nvSpPr>
          <p:cNvPr id="9" name="ZoneTexte 8">
            <a:extLst>
              <a:ext uri="{FF2B5EF4-FFF2-40B4-BE49-F238E27FC236}">
                <a16:creationId xmlns:a16="http://schemas.microsoft.com/office/drawing/2014/main" id="{A931460C-9262-F6CC-6687-2F8F956D484D}"/>
              </a:ext>
            </a:extLst>
          </p:cNvPr>
          <p:cNvSpPr txBox="1"/>
          <p:nvPr/>
        </p:nvSpPr>
        <p:spPr>
          <a:xfrm>
            <a:off x="1468894" y="4779327"/>
            <a:ext cx="9463774" cy="461665"/>
          </a:xfrm>
          <a:prstGeom prst="rect">
            <a:avLst/>
          </a:prstGeom>
          <a:noFill/>
        </p:spPr>
        <p:txBody>
          <a:bodyPr wrap="square">
            <a:spAutoFit/>
          </a:bodyPr>
          <a:lstStyle/>
          <a:p>
            <a:pPr marL="342900" indent="-342900">
              <a:buFont typeface="Arial" panose="020B0604020202020204" pitchFamily="34" charset="0"/>
              <a:buChar char="•"/>
            </a:pPr>
            <a:r>
              <a:rPr lang="fr-FR" sz="2400" b="1" i="1" dirty="0">
                <a:solidFill>
                  <a:srgbClr val="FF0000"/>
                </a:solidFill>
                <a:latin typeface="Calibri-BoldItalic"/>
                <a:sym typeface="Wingdings" panose="05000000000000000000" pitchFamily="2" charset="2"/>
              </a:rPr>
              <a:t>Rabat</a:t>
            </a:r>
            <a:r>
              <a:rPr lang="fr-FR" sz="2400" b="1" i="1" dirty="0">
                <a:latin typeface="Calibri-BoldItalic"/>
                <a:sym typeface="Wingdings" panose="05000000000000000000" pitchFamily="2" charset="2"/>
              </a:rPr>
              <a:t> est une ville côtière est plus </a:t>
            </a:r>
            <a:r>
              <a:rPr lang="fr-FR" sz="2400" b="1" i="1" dirty="0">
                <a:solidFill>
                  <a:srgbClr val="FF0000"/>
                </a:solidFill>
                <a:latin typeface="Calibri-BoldItalic"/>
                <a:sym typeface="Wingdings" panose="05000000000000000000" pitchFamily="2" charset="2"/>
              </a:rPr>
              <a:t>douce</a:t>
            </a:r>
            <a:r>
              <a:rPr lang="fr-FR" sz="2400" b="1" i="1" dirty="0">
                <a:latin typeface="Calibri-BoldItalic"/>
                <a:sym typeface="Wingdings" panose="05000000000000000000" pitchFamily="2" charset="2"/>
              </a:rPr>
              <a:t> et </a:t>
            </a:r>
            <a:r>
              <a:rPr lang="fr-FR" sz="2400" b="1" i="1" dirty="0">
                <a:solidFill>
                  <a:srgbClr val="FF0000"/>
                </a:solidFill>
                <a:latin typeface="Calibri-BoldItalic"/>
                <a:sym typeface="Wingdings" panose="05000000000000000000" pitchFamily="2" charset="2"/>
              </a:rPr>
              <a:t>humide</a:t>
            </a:r>
            <a:r>
              <a:rPr lang="fr-FR" sz="2400" b="1" i="1" dirty="0">
                <a:latin typeface="Calibri-BoldItalic"/>
                <a:sym typeface="Wingdings" panose="05000000000000000000" pitchFamily="2" charset="2"/>
              </a:rPr>
              <a:t>.</a:t>
            </a:r>
            <a:endParaRPr lang="fr-FR" sz="2400" dirty="0"/>
          </a:p>
        </p:txBody>
      </p:sp>
      <p:sp>
        <p:nvSpPr>
          <p:cNvPr id="10" name="ZoneTexte 9">
            <a:extLst>
              <a:ext uri="{FF2B5EF4-FFF2-40B4-BE49-F238E27FC236}">
                <a16:creationId xmlns:a16="http://schemas.microsoft.com/office/drawing/2014/main" id="{C624FEE8-2C0C-7230-8CF4-12C72DEF7D54}"/>
              </a:ext>
            </a:extLst>
          </p:cNvPr>
          <p:cNvSpPr txBox="1"/>
          <p:nvPr/>
        </p:nvSpPr>
        <p:spPr>
          <a:xfrm>
            <a:off x="1468894" y="5405866"/>
            <a:ext cx="9463774" cy="830997"/>
          </a:xfrm>
          <a:prstGeom prst="rect">
            <a:avLst/>
          </a:prstGeom>
          <a:noFill/>
        </p:spPr>
        <p:txBody>
          <a:bodyPr wrap="square">
            <a:spAutoFit/>
          </a:bodyPr>
          <a:lstStyle/>
          <a:p>
            <a:pPr marL="342900" indent="-342900">
              <a:buFont typeface="Arial" panose="020B0604020202020204" pitchFamily="34" charset="0"/>
              <a:buChar char="•"/>
            </a:pPr>
            <a:r>
              <a:rPr lang="fr-FR" sz="2400" b="1" i="1" dirty="0">
                <a:solidFill>
                  <a:srgbClr val="FF0000"/>
                </a:solidFill>
                <a:latin typeface="Calibri-BoldItalic"/>
                <a:sym typeface="Wingdings" panose="05000000000000000000" pitchFamily="2" charset="2"/>
              </a:rPr>
              <a:t>Midelt</a:t>
            </a:r>
            <a:r>
              <a:rPr lang="fr-FR" sz="2400" b="1" i="1" dirty="0">
                <a:latin typeface="Calibri-BoldItalic"/>
                <a:sym typeface="Wingdings" panose="05000000000000000000" pitchFamily="2" charset="2"/>
              </a:rPr>
              <a:t> est une ville à l’intérieur des terres, il fait plus </a:t>
            </a:r>
            <a:r>
              <a:rPr lang="fr-FR" sz="2400" b="1" i="1" dirty="0">
                <a:solidFill>
                  <a:srgbClr val="FF0000"/>
                </a:solidFill>
                <a:latin typeface="Calibri-BoldItalic"/>
                <a:sym typeface="Wingdings" panose="05000000000000000000" pitchFamily="2" charset="2"/>
              </a:rPr>
              <a:t>chaud</a:t>
            </a:r>
            <a:r>
              <a:rPr lang="fr-FR" sz="2400" b="1" i="1" dirty="0">
                <a:latin typeface="Calibri-BoldItalic"/>
                <a:sym typeface="Wingdings" panose="05000000000000000000" pitchFamily="2" charset="2"/>
              </a:rPr>
              <a:t> en été, plus </a:t>
            </a:r>
            <a:r>
              <a:rPr lang="fr-FR" sz="2400" b="1" i="1" dirty="0">
                <a:solidFill>
                  <a:srgbClr val="FF0000"/>
                </a:solidFill>
                <a:latin typeface="Calibri-BoldItalic"/>
                <a:sym typeface="Wingdings" panose="05000000000000000000" pitchFamily="2" charset="2"/>
              </a:rPr>
              <a:t>froid</a:t>
            </a:r>
            <a:r>
              <a:rPr lang="fr-FR" sz="2400" b="1" i="1" dirty="0">
                <a:latin typeface="Calibri-BoldItalic"/>
                <a:sym typeface="Wingdings" panose="05000000000000000000" pitchFamily="2" charset="2"/>
              </a:rPr>
              <a:t> en hiver et plus </a:t>
            </a:r>
            <a:r>
              <a:rPr lang="fr-FR" sz="2400" b="1" i="1" dirty="0">
                <a:solidFill>
                  <a:srgbClr val="FF0000"/>
                </a:solidFill>
                <a:latin typeface="Calibri-BoldItalic"/>
                <a:sym typeface="Wingdings" panose="05000000000000000000" pitchFamily="2" charset="2"/>
              </a:rPr>
              <a:t>sec</a:t>
            </a:r>
            <a:r>
              <a:rPr lang="fr-FR" sz="2400" b="1" i="1" dirty="0">
                <a:latin typeface="Calibri-BoldItalic"/>
                <a:sym typeface="Wingdings" panose="05000000000000000000" pitchFamily="2" charset="2"/>
              </a:rPr>
              <a:t>.</a:t>
            </a:r>
            <a:endParaRPr lang="fr-FR" sz="2400" dirty="0"/>
          </a:p>
        </p:txBody>
      </p:sp>
    </p:spTree>
    <p:extLst>
      <p:ext uri="{BB962C8B-B14F-4D97-AF65-F5344CB8AC3E}">
        <p14:creationId xmlns:p14="http://schemas.microsoft.com/office/powerpoint/2010/main" val="6146025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B1F65-01C9-1E82-3B29-C068CFA644D2}"/>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38959518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1030246" y="186612"/>
            <a:ext cx="10277091" cy="399230"/>
          </a:xfrm>
        </p:spPr>
        <p:txBody>
          <a:bodyPr/>
          <a:lstStyle/>
          <a:p>
            <a:r>
              <a:rPr lang="fr-FR" sz="1800" noProof="0" dirty="0">
                <a:solidFill>
                  <a:schemeClr val="tx1">
                    <a:lumMod val="50000"/>
                    <a:lumOff val="50000"/>
                  </a:schemeClr>
                </a:solidFill>
              </a:rPr>
              <a:t>Qui peut me dire ce que nous avons appris aujourd’hui?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a:extLst>
              <a:ext uri="{FF2B5EF4-FFF2-40B4-BE49-F238E27FC236}">
                <a16:creationId xmlns:a16="http://schemas.microsoft.com/office/drawing/2014/main" id="{6AD1D3F8-1CDC-7248-5FEC-0D554A729A1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73115" y="1306115"/>
            <a:ext cx="4245769" cy="4245769"/>
          </a:xfrm>
        </p:spPr>
      </p:pic>
    </p:spTree>
    <p:extLst>
      <p:ext uri="{BB962C8B-B14F-4D97-AF65-F5344CB8AC3E}">
        <p14:creationId xmlns:p14="http://schemas.microsoft.com/office/powerpoint/2010/main" val="892218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767553" y="219075"/>
            <a:ext cx="10805322" cy="431801"/>
          </a:xfrm>
        </p:spPr>
        <p:txBody>
          <a:bodyPr/>
          <a:lstStyle/>
          <a:p>
            <a:pPr marL="0" marR="0" lvl="0" indent="0" defTabSz="457200" rtl="0" eaLnBrk="1" fontAlgn="auto" latinLnBrk="0" hangingPunct="1">
              <a:lnSpc>
                <a:spcPct val="100000"/>
              </a:lnSpc>
              <a:spcBef>
                <a:spcPts val="0"/>
              </a:spcBef>
              <a:spcAft>
                <a:spcPts val="400"/>
              </a:spcAft>
              <a:tabLst/>
              <a:defRPr/>
            </a:pPr>
            <a:r>
              <a:rPr kumimoji="0" lang="fr-FR"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Avant de finir, faisons un petit résumé ensemble ! </a:t>
            </a:r>
            <a:endParaRPr lang="fr-FR" noProof="0" dirty="0"/>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a:xfrm>
            <a:off x="767553" y="658371"/>
            <a:ext cx="10277475" cy="268287"/>
          </a:xfrm>
        </p:spPr>
        <p:txBody>
          <a:bodyPr/>
          <a:lstStyle/>
          <a:p>
            <a:r>
              <a:rPr lang="fr-FR" sz="1100" noProof="0" dirty="0">
                <a:solidFill>
                  <a:schemeClr val="tx1">
                    <a:lumMod val="50000"/>
                    <a:lumOff val="50000"/>
                  </a:schemeClr>
                </a:solidFill>
              </a:rPr>
              <a:t>Donner un rappel de la séance.</a:t>
            </a:r>
          </a:p>
        </p:txBody>
      </p:sp>
      <p:sp>
        <p:nvSpPr>
          <p:cNvPr id="11" name="Google Shape;2054;p38">
            <a:extLst>
              <a:ext uri="{FF2B5EF4-FFF2-40B4-BE49-F238E27FC236}">
                <a16:creationId xmlns:a16="http://schemas.microsoft.com/office/drawing/2014/main" id="{11A84DCA-3049-9BCB-560D-1A14A97806C3}"/>
              </a:ext>
            </a:extLst>
          </p:cNvPr>
          <p:cNvSpPr/>
          <p:nvPr/>
        </p:nvSpPr>
        <p:spPr>
          <a:xfrm>
            <a:off x="1291324" y="2037959"/>
            <a:ext cx="9946841"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latin typeface="Calibri" panose="020F0502020204030204" pitchFamily="34" charset="0"/>
              <a:cs typeface="Calibri" panose="020F0502020204030204" pitchFamily="34" charset="0"/>
            </a:endParaRPr>
          </a:p>
        </p:txBody>
      </p:sp>
      <p:sp>
        <p:nvSpPr>
          <p:cNvPr id="12" name="ZoneTexte 3">
            <a:extLst>
              <a:ext uri="{FF2B5EF4-FFF2-40B4-BE49-F238E27FC236}">
                <a16:creationId xmlns:a16="http://schemas.microsoft.com/office/drawing/2014/main" id="{7E10B7D3-E0E6-7AA8-5733-FEA7EA52DB6A}"/>
              </a:ext>
            </a:extLst>
          </p:cNvPr>
          <p:cNvSpPr txBox="1"/>
          <p:nvPr/>
        </p:nvSpPr>
        <p:spPr>
          <a:xfrm>
            <a:off x="1636841" y="2020027"/>
            <a:ext cx="9731881" cy="80554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b="1" dirty="0">
                <a:solidFill>
                  <a:srgbClr val="106585"/>
                </a:solidFill>
                <a:latin typeface="Calibri" panose="020F0502020204030204"/>
              </a:rPr>
              <a:t>Expliquer l’effet des facteurs géographiques sur les variations du climat.</a:t>
            </a:r>
          </a:p>
        </p:txBody>
      </p:sp>
      <p:pic>
        <p:nvPicPr>
          <p:cNvPr id="13" name="Image 23">
            <a:extLst>
              <a:ext uri="{FF2B5EF4-FFF2-40B4-BE49-F238E27FC236}">
                <a16:creationId xmlns:a16="http://schemas.microsoft.com/office/drawing/2014/main" id="{CCAB3331-F79B-38C1-D31A-9396A8FF6F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885" y="1754682"/>
            <a:ext cx="805544" cy="805544"/>
          </a:xfrm>
          <a:prstGeom prst="rect">
            <a:avLst/>
          </a:prstGeom>
        </p:spPr>
      </p:pic>
      <p:sp>
        <p:nvSpPr>
          <p:cNvPr id="17" name="Text Placeholder 4">
            <a:extLst>
              <a:ext uri="{FF2B5EF4-FFF2-40B4-BE49-F238E27FC236}">
                <a16:creationId xmlns:a16="http://schemas.microsoft.com/office/drawing/2014/main" id="{2B8CF3B2-CB9B-2899-41EA-0DA5B49B81EA}"/>
              </a:ext>
            </a:extLst>
          </p:cNvPr>
          <p:cNvSpPr txBox="1">
            <a:spLocks/>
          </p:cNvSpPr>
          <p:nvPr/>
        </p:nvSpPr>
        <p:spPr>
          <a:xfrm>
            <a:off x="6850532" y="2921839"/>
            <a:ext cx="9066597" cy="78983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fr-FR" b="1" dirty="0">
              <a:solidFill>
                <a:srgbClr val="106585"/>
              </a:solidFill>
              <a:latin typeface="Calibri" panose="020F0502020204030204"/>
            </a:endParaRPr>
          </a:p>
        </p:txBody>
      </p:sp>
      <p:pic>
        <p:nvPicPr>
          <p:cNvPr id="5" name="Image 4">
            <a:extLst>
              <a:ext uri="{FF2B5EF4-FFF2-40B4-BE49-F238E27FC236}">
                <a16:creationId xmlns:a16="http://schemas.microsoft.com/office/drawing/2014/main" id="{1B0DE2E2-C049-7C75-1597-A34C4BA949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553" y="2921839"/>
            <a:ext cx="10877550" cy="3625850"/>
          </a:xfrm>
          <a:prstGeom prst="rect">
            <a:avLst/>
          </a:prstGeom>
        </p:spPr>
      </p:pic>
    </p:spTree>
    <p:extLst>
      <p:ext uri="{BB962C8B-B14F-4D97-AF65-F5344CB8AC3E}">
        <p14:creationId xmlns:p14="http://schemas.microsoft.com/office/powerpoint/2010/main" val="203340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190B16-579C-FAA2-EB79-8D627E3241DB}"/>
              </a:ext>
            </a:extLst>
          </p:cNvPr>
          <p:cNvSpPr>
            <a:spLocks noGrp="1"/>
          </p:cNvSpPr>
          <p:nvPr>
            <p:ph type="title"/>
          </p:nvPr>
        </p:nvSpPr>
        <p:spPr>
          <a:xfrm>
            <a:off x="957070" y="320709"/>
            <a:ext cx="10277091" cy="267549"/>
          </a:xfrm>
        </p:spPr>
        <p:txBody>
          <a:bodyPr/>
          <a:lstStyle/>
          <a:p>
            <a:r>
              <a:rPr lang="fr-FR" noProof="0" dirty="0">
                <a:solidFill>
                  <a:schemeClr val="tx1">
                    <a:lumMod val="50000"/>
                    <a:lumOff val="50000"/>
                  </a:schemeClr>
                </a:solidFill>
              </a:rPr>
              <a:t>Voici les étapes que j’ai suivies pour résoudre ma tâche: </a:t>
            </a:r>
          </a:p>
        </p:txBody>
      </p:sp>
      <p:sp>
        <p:nvSpPr>
          <p:cNvPr id="4" name="Espace réservé du contenu 3">
            <a:extLst>
              <a:ext uri="{FF2B5EF4-FFF2-40B4-BE49-F238E27FC236}">
                <a16:creationId xmlns:a16="http://schemas.microsoft.com/office/drawing/2014/main" id="{3A1B7982-BEB1-2B9F-D93A-EEFBE215EBA3}"/>
              </a:ext>
            </a:extLst>
          </p:cNvPr>
          <p:cNvSpPr>
            <a:spLocks noGrp="1"/>
          </p:cNvSpPr>
          <p:nvPr>
            <p:ph sz="quarter" idx="11"/>
          </p:nvPr>
        </p:nvSpPr>
        <p:spPr>
          <a:xfrm>
            <a:off x="957070" y="668280"/>
            <a:ext cx="10277475" cy="268287"/>
          </a:xfrm>
        </p:spPr>
        <p:txBody>
          <a:bodyPr/>
          <a:lstStyle/>
          <a:p>
            <a:endParaRPr lang="fr-FR" noProof="0" dirty="0"/>
          </a:p>
        </p:txBody>
      </p:sp>
      <p:pic>
        <p:nvPicPr>
          <p:cNvPr id="30" name="Google Shape;289;p51">
            <a:extLst>
              <a:ext uri="{FF2B5EF4-FFF2-40B4-BE49-F238E27FC236}">
                <a16:creationId xmlns:a16="http://schemas.microsoft.com/office/drawing/2014/main" id="{B630ECC6-AE75-1A9B-8BE2-CEADA872F34D}"/>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3" name="Groupe 2">
            <a:extLst>
              <a:ext uri="{FF2B5EF4-FFF2-40B4-BE49-F238E27FC236}">
                <a16:creationId xmlns:a16="http://schemas.microsoft.com/office/drawing/2014/main" id="{18A6B06C-2794-D256-409D-718823E9C0D1}"/>
              </a:ext>
            </a:extLst>
          </p:cNvPr>
          <p:cNvGrpSpPr/>
          <p:nvPr/>
        </p:nvGrpSpPr>
        <p:grpSpPr>
          <a:xfrm>
            <a:off x="481571" y="2293628"/>
            <a:ext cx="11037454" cy="399011"/>
            <a:chOff x="526471" y="1937789"/>
            <a:chExt cx="11562707" cy="399011"/>
          </a:xfrm>
        </p:grpSpPr>
        <p:sp>
          <p:nvSpPr>
            <p:cNvPr id="5" name="Rectangle : coins arrondis 4">
              <a:extLst>
                <a:ext uri="{FF2B5EF4-FFF2-40B4-BE49-F238E27FC236}">
                  <a16:creationId xmlns:a16="http://schemas.microsoft.com/office/drawing/2014/main" id="{E99DBC33-3171-DDF1-DCE0-8DCA4609C007}"/>
                </a:ext>
              </a:extLst>
            </p:cNvPr>
            <p:cNvSpPr/>
            <p:nvPr/>
          </p:nvSpPr>
          <p:spPr>
            <a:xfrm>
              <a:off x="526471" y="1948873"/>
              <a:ext cx="11562707"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Compléter le schéma par ce qui convient.</a:t>
              </a:r>
            </a:p>
          </p:txBody>
        </p:sp>
        <p:sp>
          <p:nvSpPr>
            <p:cNvPr id="6" name="Ellipse 5">
              <a:extLst>
                <a:ext uri="{FF2B5EF4-FFF2-40B4-BE49-F238E27FC236}">
                  <a16:creationId xmlns:a16="http://schemas.microsoft.com/office/drawing/2014/main" id="{A0CBC663-89D6-93CB-5D85-79363051C739}"/>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grpSp>
        <p:nvGrpSpPr>
          <p:cNvPr id="10" name="Groupe 9">
            <a:extLst>
              <a:ext uri="{FF2B5EF4-FFF2-40B4-BE49-F238E27FC236}">
                <a16:creationId xmlns:a16="http://schemas.microsoft.com/office/drawing/2014/main" id="{5FF83F87-AD8A-A57F-8BB9-A01424096AA0}"/>
              </a:ext>
            </a:extLst>
          </p:cNvPr>
          <p:cNvGrpSpPr/>
          <p:nvPr/>
        </p:nvGrpSpPr>
        <p:grpSpPr>
          <a:xfrm>
            <a:off x="481571" y="4936259"/>
            <a:ext cx="11037454" cy="399011"/>
            <a:chOff x="526472" y="1937789"/>
            <a:chExt cx="11037454" cy="399011"/>
          </a:xfrm>
        </p:grpSpPr>
        <p:sp>
          <p:nvSpPr>
            <p:cNvPr id="11" name="Rectangle : coins arrondis 10">
              <a:extLst>
                <a:ext uri="{FF2B5EF4-FFF2-40B4-BE49-F238E27FC236}">
                  <a16:creationId xmlns:a16="http://schemas.microsoft.com/office/drawing/2014/main" id="{74822A65-511C-D656-F288-95BCD51F6BF4}"/>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Expliquer l’effet du facteur étudié sur la variation du climat entre les deux pays/villes.</a:t>
              </a:r>
            </a:p>
          </p:txBody>
        </p:sp>
        <p:sp>
          <p:nvSpPr>
            <p:cNvPr id="12" name="Ellipse 11">
              <a:extLst>
                <a:ext uri="{FF2B5EF4-FFF2-40B4-BE49-F238E27FC236}">
                  <a16:creationId xmlns:a16="http://schemas.microsoft.com/office/drawing/2014/main" id="{3711D224-5E47-5AB8-980E-90CE19F1DA58}"/>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000" b="1" noProof="0" dirty="0">
                  <a:latin typeface="Calibri" panose="020F0502020204030204" pitchFamily="34" charset="0"/>
                  <a:ea typeface="Calibri" panose="020F0502020204030204" pitchFamily="34" charset="0"/>
                  <a:cs typeface="Calibri" panose="020F0502020204030204" pitchFamily="34" charset="0"/>
                </a:rPr>
                <a:t>3</a:t>
              </a:r>
              <a:endParaRPr lang="fr-FR" sz="2000" b="1" noProof="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FD2CA6C9-6905-D879-6D39-FA793513C856}"/>
              </a:ext>
            </a:extLst>
          </p:cNvPr>
          <p:cNvGrpSpPr/>
          <p:nvPr/>
        </p:nvGrpSpPr>
        <p:grpSpPr>
          <a:xfrm>
            <a:off x="481571" y="3617474"/>
            <a:ext cx="11037454" cy="399011"/>
            <a:chOff x="526472" y="1937789"/>
            <a:chExt cx="11037454" cy="399011"/>
          </a:xfrm>
        </p:grpSpPr>
        <p:sp>
          <p:nvSpPr>
            <p:cNvPr id="20" name="Rectangle : coins arrondis 19">
              <a:extLst>
                <a:ext uri="{FF2B5EF4-FFF2-40B4-BE49-F238E27FC236}">
                  <a16:creationId xmlns:a16="http://schemas.microsoft.com/office/drawing/2014/main" id="{437CBAC7-4283-D1E4-3CF2-1B4BE0D75234}"/>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Déterminer le climat auquel appartient chacune des deux pays/villes.</a:t>
              </a:r>
            </a:p>
          </p:txBody>
        </p:sp>
        <p:sp>
          <p:nvSpPr>
            <p:cNvPr id="21" name="Ellipse 20">
              <a:extLst>
                <a:ext uri="{FF2B5EF4-FFF2-40B4-BE49-F238E27FC236}">
                  <a16:creationId xmlns:a16="http://schemas.microsoft.com/office/drawing/2014/main" id="{1C1E4C44-CAD5-B253-7E59-AB3A9952A77C}"/>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Tree>
    <p:extLst>
      <p:ext uri="{BB962C8B-B14F-4D97-AF65-F5344CB8AC3E}">
        <p14:creationId xmlns:p14="http://schemas.microsoft.com/office/powerpoint/2010/main" val="787385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A2F7-A127-79A6-1FBC-996A600845D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1F09585-DAEC-99D9-1383-8C0CAE3B56DB}"/>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sym typeface="Arial"/>
            </a:endParaRPr>
          </a:p>
        </p:txBody>
      </p:sp>
      <p:sp>
        <p:nvSpPr>
          <p:cNvPr id="3" name="Rectangle 2">
            <a:extLst>
              <a:ext uri="{FF2B5EF4-FFF2-40B4-BE49-F238E27FC236}">
                <a16:creationId xmlns:a16="http://schemas.microsoft.com/office/drawing/2014/main" id="{9E9D29D1-33A0-F4D5-7BC5-85FA1BCFBE4E}"/>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sym typeface="Arial"/>
            </a:endParaRPr>
          </a:p>
        </p:txBody>
      </p:sp>
      <p:sp>
        <p:nvSpPr>
          <p:cNvPr id="5" name="Google Shape;2000;p176">
            <a:extLst>
              <a:ext uri="{FF2B5EF4-FFF2-40B4-BE49-F238E27FC236}">
                <a16:creationId xmlns:a16="http://schemas.microsoft.com/office/drawing/2014/main" id="{3CE84197-8550-38EB-5788-01416BBC64EA}"/>
              </a:ext>
            </a:extLst>
          </p:cNvPr>
          <p:cNvSpPr txBox="1">
            <a:spLocks noGrp="1"/>
          </p:cNvSpPr>
          <p:nvPr>
            <p:ph type="title" idx="4294967295"/>
          </p:nvPr>
        </p:nvSpPr>
        <p:spPr>
          <a:xfrm>
            <a:off x="815761" y="96831"/>
            <a:ext cx="7620804" cy="353201"/>
          </a:xfrm>
          <a:prstGeom prst="rect">
            <a:avLst/>
          </a:prstGeom>
        </p:spPr>
        <p:txBody>
          <a:bodyPr>
            <a:noAutofit/>
          </a:bodyPr>
          <a:lstStyle/>
          <a:p>
            <a:pPr lvl="0"/>
            <a:r>
              <a:rPr lang="fr-FR" sz="1600" b="1" noProof="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Et on termine par cette carte lexicale.</a:t>
            </a:r>
          </a:p>
        </p:txBody>
      </p:sp>
      <p:grpSp>
        <p:nvGrpSpPr>
          <p:cNvPr id="10" name="Google Shape;2004;p176">
            <a:extLst>
              <a:ext uri="{FF2B5EF4-FFF2-40B4-BE49-F238E27FC236}">
                <a16:creationId xmlns:a16="http://schemas.microsoft.com/office/drawing/2014/main" id="{517EC03A-5F50-A15A-DD2B-A7332603A652}"/>
              </a:ext>
            </a:extLst>
          </p:cNvPr>
          <p:cNvGrpSpPr/>
          <p:nvPr/>
        </p:nvGrpSpPr>
        <p:grpSpPr>
          <a:xfrm>
            <a:off x="378372" y="1263731"/>
            <a:ext cx="11435255" cy="5257648"/>
            <a:chOff x="279385" y="1039998"/>
            <a:chExt cx="8585230" cy="3943237"/>
          </a:xfrm>
        </p:grpSpPr>
        <p:sp>
          <p:nvSpPr>
            <p:cNvPr id="11" name="Google Shape;2005;p176">
              <a:extLst>
                <a:ext uri="{FF2B5EF4-FFF2-40B4-BE49-F238E27FC236}">
                  <a16:creationId xmlns:a16="http://schemas.microsoft.com/office/drawing/2014/main" id="{515B2D7E-A000-12D9-549A-A9369A4345FA}"/>
                </a:ext>
              </a:extLst>
            </p:cNvPr>
            <p:cNvSpPr/>
            <p:nvPr/>
          </p:nvSpPr>
          <p:spPr>
            <a:xfrm>
              <a:off x="302037" y="1426310"/>
              <a:ext cx="8562578" cy="3556925"/>
            </a:xfrm>
            <a:prstGeom prst="rect">
              <a:avLst/>
            </a:prstGeom>
            <a:solidFill>
              <a:schemeClr val="bg1">
                <a:lumMod val="95000"/>
              </a:schemeClr>
            </a:solidFill>
            <a:ln w="19046" cap="flat">
              <a:no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2006;p176">
              <a:extLst>
                <a:ext uri="{FF2B5EF4-FFF2-40B4-BE49-F238E27FC236}">
                  <a16:creationId xmlns:a16="http://schemas.microsoft.com/office/drawing/2014/main" id="{1EDC52B9-6636-608C-9E99-B0C94BCCA5F8}"/>
                </a:ext>
              </a:extLst>
            </p:cNvPr>
            <p:cNvSpPr/>
            <p:nvPr/>
          </p:nvSpPr>
          <p:spPr>
            <a:xfrm>
              <a:off x="3242372" y="2222729"/>
              <a:ext cx="2257542" cy="115539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lvl="0" algn="ctr" defTabSz="457200">
                <a:defRPr/>
              </a:pPr>
              <a:r>
                <a:rPr lang="fr-FR" sz="2400" b="1" spc="-30" dirty="0">
                  <a:solidFill>
                    <a:srgbClr val="106585"/>
                  </a:solidFill>
                  <a:latin typeface="Calibri" panose="020F0502020204030204" pitchFamily="34" charset="0"/>
                  <a:ea typeface="Calibri" panose="020F0502020204030204" pitchFamily="34" charset="0"/>
                  <a:cs typeface="Calibri" panose="020F0502020204030204" pitchFamily="34" charset="0"/>
                </a:rPr>
                <a:t>Expliquer l’effet des facteurs géographiques sur les variations du climat.</a:t>
              </a:r>
            </a:p>
          </p:txBody>
        </p:sp>
        <p:sp>
          <p:nvSpPr>
            <p:cNvPr id="13" name="Google Shape;2007;p176">
              <a:extLst>
                <a:ext uri="{FF2B5EF4-FFF2-40B4-BE49-F238E27FC236}">
                  <a16:creationId xmlns:a16="http://schemas.microsoft.com/office/drawing/2014/main" id="{A88638D1-0117-440F-F5A3-3D2C880BB20F}"/>
                </a:ext>
              </a:extLst>
            </p:cNvPr>
            <p:cNvSpPr/>
            <p:nvPr/>
          </p:nvSpPr>
          <p:spPr>
            <a:xfrm>
              <a:off x="477984" y="1867113"/>
              <a:ext cx="2126254" cy="1628546"/>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chemeClr val="accent1"/>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3" name="Google Shape;2008;p176">
              <a:extLst>
                <a:ext uri="{FF2B5EF4-FFF2-40B4-BE49-F238E27FC236}">
                  <a16:creationId xmlns:a16="http://schemas.microsoft.com/office/drawing/2014/main" id="{F24B657B-A153-5014-FD22-78DE095C3277}"/>
                </a:ext>
              </a:extLst>
            </p:cNvPr>
            <p:cNvSpPr txBox="1"/>
            <p:nvPr/>
          </p:nvSpPr>
          <p:spPr>
            <a:xfrm>
              <a:off x="3468493" y="1843485"/>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 tâche :</a:t>
              </a:r>
            </a:p>
          </p:txBody>
        </p:sp>
        <p:sp>
          <p:nvSpPr>
            <p:cNvPr id="24" name="Google Shape;2009;p176">
              <a:extLst>
                <a:ext uri="{FF2B5EF4-FFF2-40B4-BE49-F238E27FC236}">
                  <a16:creationId xmlns:a16="http://schemas.microsoft.com/office/drawing/2014/main" id="{F6A9FC48-6533-6B59-2389-D6B83DB6761B}"/>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sym typeface="Arial"/>
                </a:rPr>
                <a:t>Termes thématiques :</a:t>
              </a:r>
            </a:p>
          </p:txBody>
        </p:sp>
        <p:sp>
          <p:nvSpPr>
            <p:cNvPr id="25" name="Google Shape;2010;p176">
              <a:extLst>
                <a:ext uri="{FF2B5EF4-FFF2-40B4-BE49-F238E27FC236}">
                  <a16:creationId xmlns:a16="http://schemas.microsoft.com/office/drawing/2014/main" id="{845532FD-3B1C-7FF9-C92E-6A714278CC5C}"/>
                </a:ext>
              </a:extLst>
            </p:cNvPr>
            <p:cNvSpPr/>
            <p:nvPr/>
          </p:nvSpPr>
          <p:spPr>
            <a:xfrm>
              <a:off x="6446463" y="1515824"/>
              <a:ext cx="2040393" cy="974479"/>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6" name="Google Shape;2011;p176">
              <a:extLst>
                <a:ext uri="{FF2B5EF4-FFF2-40B4-BE49-F238E27FC236}">
                  <a16:creationId xmlns:a16="http://schemas.microsoft.com/office/drawing/2014/main" id="{588F9C4D-3F77-3B4D-BBCC-200AF0B7DCF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Verbes de consigne</a:t>
              </a:r>
            </a:p>
          </p:txBody>
        </p:sp>
        <p:sp>
          <p:nvSpPr>
            <p:cNvPr id="27" name="Google Shape;2012;p176">
              <a:extLst>
                <a:ext uri="{FF2B5EF4-FFF2-40B4-BE49-F238E27FC236}">
                  <a16:creationId xmlns:a16="http://schemas.microsoft.com/office/drawing/2014/main" id="{0F142F07-76D1-C674-FFB9-8C3B3FFCA1E6}"/>
                </a:ext>
              </a:extLst>
            </p:cNvPr>
            <p:cNvSpPr/>
            <p:nvPr/>
          </p:nvSpPr>
          <p:spPr>
            <a:xfrm>
              <a:off x="645868" y="3995012"/>
              <a:ext cx="4778096" cy="82667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8" name="Google Shape;2013;p176">
              <a:extLst>
                <a:ext uri="{FF2B5EF4-FFF2-40B4-BE49-F238E27FC236}">
                  <a16:creationId xmlns:a16="http://schemas.microsoft.com/office/drawing/2014/main" id="{0EC74FB1-6CB4-6E28-56B1-58AF473F71CD}"/>
                </a:ext>
              </a:extLst>
            </p:cNvPr>
            <p:cNvSpPr txBox="1"/>
            <p:nvPr/>
          </p:nvSpPr>
          <p:spPr>
            <a:xfrm>
              <a:off x="630227" y="3731581"/>
              <a:ext cx="2540248" cy="276961"/>
            </a:xfrm>
            <a:prstGeom prst="rect">
              <a:avLst/>
            </a:prstGeom>
            <a:noFill/>
            <a:ln cap="flat">
              <a:noFill/>
            </a:ln>
          </p:spPr>
          <p:txBody>
            <a:bodyPr vert="horz" wrap="square" lIns="91427" tIns="45695" rIns="91427" bIns="45695" anchor="t" anchorCtr="0"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Structures pour répondre </a:t>
              </a:r>
            </a:p>
          </p:txBody>
        </p:sp>
        <p:sp>
          <p:nvSpPr>
            <p:cNvPr id="29" name="Google Shape;2015;p176">
              <a:extLst>
                <a:ext uri="{FF2B5EF4-FFF2-40B4-BE49-F238E27FC236}">
                  <a16:creationId xmlns:a16="http://schemas.microsoft.com/office/drawing/2014/main" id="{6F28A608-6CD6-C053-EA93-7265147129A4}"/>
                </a:ext>
              </a:extLst>
            </p:cNvPr>
            <p:cNvSpPr txBox="1"/>
            <p:nvPr/>
          </p:nvSpPr>
          <p:spPr>
            <a:xfrm>
              <a:off x="560637" y="2371471"/>
              <a:ext cx="2051594" cy="623210"/>
            </a:xfrm>
            <a:prstGeom prst="rect">
              <a:avLst/>
            </a:prstGeom>
            <a:noFill/>
            <a:ln cap="flat">
              <a:noFill/>
            </a:ln>
          </p:spPr>
          <p:txBody>
            <a:bodyPr vert="horz" wrap="square" lIns="91427" tIns="45695" rIns="91427" bIns="45695" anchor="t" anchorCtr="0" compatLnSpc="1">
              <a:spAutoFit/>
            </a:bodyPr>
            <a:lstStyle/>
            <a:p>
              <a:pPr lvl="0" algn="ctr" defTabSz="1219170">
                <a:buClr>
                  <a:srgbClr val="000000"/>
                </a:buClr>
                <a:buSzPts val="1100"/>
                <a:defRPr sz="1800" b="0" i="0" u="none" strike="noStrike" kern="0" cap="none" spc="0" baseline="0">
                  <a:solidFill>
                    <a:srgbClr val="000000"/>
                  </a:solidFill>
                  <a:uFillTx/>
                </a:defRPr>
              </a:pPr>
              <a:r>
                <a:rPr lang="fr-FR" sz="24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Facteur géographique</a:t>
              </a:r>
            </a:p>
          </p:txBody>
        </p:sp>
        <p:sp>
          <p:nvSpPr>
            <p:cNvPr id="30" name="Google Shape;2016;p176">
              <a:extLst>
                <a:ext uri="{FF2B5EF4-FFF2-40B4-BE49-F238E27FC236}">
                  <a16:creationId xmlns:a16="http://schemas.microsoft.com/office/drawing/2014/main" id="{CB9F0762-26E9-C4DB-55C3-1BF94C195335}"/>
                </a:ext>
              </a:extLst>
            </p:cNvPr>
            <p:cNvSpPr txBox="1"/>
            <p:nvPr/>
          </p:nvSpPr>
          <p:spPr>
            <a:xfrm>
              <a:off x="6619292" y="1757906"/>
              <a:ext cx="1599592" cy="623210"/>
            </a:xfrm>
            <a:prstGeom prst="rect">
              <a:avLst/>
            </a:prstGeom>
            <a:noFill/>
            <a:ln cap="flat">
              <a:noFill/>
            </a:ln>
          </p:spPr>
          <p:txBody>
            <a:bodyPr vert="horz" wrap="square" lIns="91427" tIns="45695" rIns="91427" bIns="45695" anchor="t" anchorCtr="0" compatLnSpc="1">
              <a:spAutoFit/>
            </a:bodyPr>
            <a:lstStyle/>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Compléter</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Déterminer</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Expliquer  </a:t>
              </a:r>
            </a:p>
          </p:txBody>
        </p:sp>
        <p:sp>
          <p:nvSpPr>
            <p:cNvPr id="31" name="Google Shape;2017;p176">
              <a:extLst>
                <a:ext uri="{FF2B5EF4-FFF2-40B4-BE49-F238E27FC236}">
                  <a16:creationId xmlns:a16="http://schemas.microsoft.com/office/drawing/2014/main" id="{C02B5997-19E3-61A3-620E-54335FF0F114}"/>
                </a:ext>
              </a:extLst>
            </p:cNvPr>
            <p:cNvSpPr/>
            <p:nvPr/>
          </p:nvSpPr>
          <p:spPr>
            <a:xfrm>
              <a:off x="6459925" y="2620118"/>
              <a:ext cx="2027023" cy="1038475"/>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2" name="Google Shape;2018;p176">
              <a:extLst>
                <a:ext uri="{FF2B5EF4-FFF2-40B4-BE49-F238E27FC236}">
                  <a16:creationId xmlns:a16="http://schemas.microsoft.com/office/drawing/2014/main" id="{A2277BA5-12D6-CB00-50AF-E66E41746E0F}"/>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Vocabulaire scientifique</a:t>
              </a:r>
            </a:p>
          </p:txBody>
        </p:sp>
        <p:sp>
          <p:nvSpPr>
            <p:cNvPr id="33" name="Google Shape;2019;p176">
              <a:extLst>
                <a:ext uri="{FF2B5EF4-FFF2-40B4-BE49-F238E27FC236}">
                  <a16:creationId xmlns:a16="http://schemas.microsoft.com/office/drawing/2014/main" id="{2DFF9117-2DD9-BA12-E9FE-8E059F62D931}"/>
                </a:ext>
              </a:extLst>
            </p:cNvPr>
            <p:cNvSpPr txBox="1"/>
            <p:nvPr/>
          </p:nvSpPr>
          <p:spPr>
            <a:xfrm>
              <a:off x="6548433" y="2820574"/>
              <a:ext cx="2173094" cy="807875"/>
            </a:xfrm>
            <a:prstGeom prst="rect">
              <a:avLst/>
            </a:prstGeom>
            <a:noFill/>
            <a:ln cap="flat">
              <a:noFill/>
            </a:ln>
          </p:spPr>
          <p:txBody>
            <a:bodyPr vert="horz" wrap="square" lIns="91427" tIns="45695" rIns="91427" bIns="45695" anchor="t" anchorCtr="0" compatLnSpc="1">
              <a:spAutoFit/>
            </a:bodyPr>
            <a:lstStyle/>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Latitude </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Altitude </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Éloignement de la mer</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Climat </a:t>
              </a:r>
            </a:p>
          </p:txBody>
        </p:sp>
        <p:sp>
          <p:nvSpPr>
            <p:cNvPr id="34" name="Google Shape;2022;p176">
              <a:extLst>
                <a:ext uri="{FF2B5EF4-FFF2-40B4-BE49-F238E27FC236}">
                  <a16:creationId xmlns:a16="http://schemas.microsoft.com/office/drawing/2014/main" id="{F67666CD-1432-211F-8D55-38E4B16AD78F}"/>
                </a:ext>
              </a:extLst>
            </p:cNvPr>
            <p:cNvSpPr txBox="1"/>
            <p:nvPr/>
          </p:nvSpPr>
          <p:spPr>
            <a:xfrm>
              <a:off x="657052" y="4078529"/>
              <a:ext cx="4875827" cy="401611"/>
            </a:xfrm>
            <a:prstGeom prst="rect">
              <a:avLst/>
            </a:prstGeom>
            <a:noFill/>
            <a:ln cap="flat">
              <a:noFill/>
            </a:ln>
          </p:spPr>
          <p:txBody>
            <a:bodyPr vert="horz" wrap="square" lIns="91427" tIns="45695" rIns="91427" bIns="45695" anchor="t" anchorCtr="0" compatLnSpc="1">
              <a:spAutoFit/>
            </a:bodyPr>
            <a:lstStyle/>
            <a:p>
              <a:pPr>
                <a:lnSpc>
                  <a:spcPct val="90000"/>
                </a:lnSpc>
              </a:pPr>
              <a:r>
                <a:rPr lang="fr-FR" sz="1600" b="1" i="1" dirty="0">
                  <a:latin typeface="Calibri-BoldItalic"/>
                  <a:sym typeface="Wingdings" panose="05000000000000000000" pitchFamily="2" charset="2"/>
                </a:rPr>
                <a:t>……… se trouve dans ……………, à une altitude ………….. plus la température ……………. et plus les précipitations …………………</a:t>
              </a:r>
              <a:endParaRPr lang="fr-FR" sz="1600" b="1" spc="-20" dirty="0">
                <a:latin typeface="Calibri" panose="020F0502020204030204" pitchFamily="34" charset="0"/>
                <a:ea typeface="Calibri" panose="020F0502020204030204" pitchFamily="34" charset="0"/>
                <a:cs typeface="Calibri" panose="020F0502020204030204" pitchFamily="34" charset="0"/>
              </a:endParaRPr>
            </a:p>
          </p:txBody>
        </p:sp>
        <p:cxnSp>
          <p:nvCxnSpPr>
            <p:cNvPr id="35" name="Google Shape;2023;p176">
              <a:extLst>
                <a:ext uri="{FF2B5EF4-FFF2-40B4-BE49-F238E27FC236}">
                  <a16:creationId xmlns:a16="http://schemas.microsoft.com/office/drawing/2014/main" id="{C729895B-DFC1-9A98-4A76-1F0712F21E6E}"/>
                </a:ext>
              </a:extLst>
            </p:cNvPr>
            <p:cNvCxnSpPr>
              <a:cxnSpLocks/>
              <a:stCxn id="12" idx="2"/>
              <a:endCxn id="27" idx="0"/>
            </p:cNvCxnSpPr>
            <p:nvPr/>
          </p:nvCxnSpPr>
          <p:spPr>
            <a:xfrm rot="5400000">
              <a:off x="3394585" y="3018453"/>
              <a:ext cx="616890" cy="1336227"/>
            </a:xfrm>
            <a:prstGeom prst="bentConnector3">
              <a:avLst>
                <a:gd name="adj1" fmla="val 50000"/>
              </a:avLst>
            </a:prstGeom>
            <a:noFill/>
            <a:ln w="7150" cap="flat">
              <a:solidFill>
                <a:srgbClr val="54AFE9"/>
              </a:solidFill>
              <a:prstDash val="solid"/>
              <a:round/>
            </a:ln>
          </p:spPr>
        </p:cxnSp>
        <p:sp>
          <p:nvSpPr>
            <p:cNvPr id="36" name="Google Shape;2024;p176">
              <a:extLst>
                <a:ext uri="{FF2B5EF4-FFF2-40B4-BE49-F238E27FC236}">
                  <a16:creationId xmlns:a16="http://schemas.microsoft.com/office/drawing/2014/main" id="{E6D7A2E2-C398-7966-5CF3-BD21A83E2A26}"/>
                </a:ext>
              </a:extLst>
            </p:cNvPr>
            <p:cNvSpPr/>
            <p:nvPr/>
          </p:nvSpPr>
          <p:spPr>
            <a:xfrm>
              <a:off x="6459925" y="3783214"/>
              <a:ext cx="2027023" cy="1038475"/>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7" name="Google Shape;2025;p176">
              <a:extLst>
                <a:ext uri="{FF2B5EF4-FFF2-40B4-BE49-F238E27FC236}">
                  <a16:creationId xmlns:a16="http://schemas.microsoft.com/office/drawing/2014/main" id="{F2CDB572-A32E-29AA-44D5-A9FB070BB556}"/>
                </a:ext>
              </a:extLst>
            </p:cNvPr>
            <p:cNvSpPr txBox="1"/>
            <p:nvPr/>
          </p:nvSpPr>
          <p:spPr>
            <a:xfrm>
              <a:off x="6404808" y="3787687"/>
              <a:ext cx="1714500"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Mots pour décrire</a:t>
              </a:r>
            </a:p>
          </p:txBody>
        </p:sp>
        <p:sp>
          <p:nvSpPr>
            <p:cNvPr id="38" name="Google Shape;2026;p176">
              <a:extLst>
                <a:ext uri="{FF2B5EF4-FFF2-40B4-BE49-F238E27FC236}">
                  <a16:creationId xmlns:a16="http://schemas.microsoft.com/office/drawing/2014/main" id="{687246A2-EEE0-60B2-2F00-432AB4181982}"/>
                </a:ext>
              </a:extLst>
            </p:cNvPr>
            <p:cNvSpPr txBox="1"/>
            <p:nvPr/>
          </p:nvSpPr>
          <p:spPr>
            <a:xfrm>
              <a:off x="6474830" y="4078529"/>
              <a:ext cx="2012026" cy="623210"/>
            </a:xfrm>
            <a:prstGeom prst="rect">
              <a:avLst/>
            </a:prstGeom>
            <a:noFill/>
            <a:ln cap="flat">
              <a:noFill/>
            </a:ln>
          </p:spPr>
          <p:txBody>
            <a:bodyPr vert="horz" wrap="square" lIns="91427" tIns="45695" rIns="91427" bIns="45695" anchor="t" anchorCtr="0" compatLnSpc="1">
              <a:spAutoFit/>
            </a:bodyPr>
            <a:lstStyle/>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dirty="0">
                  <a:solidFill>
                    <a:srgbClr val="000000"/>
                  </a:solidFill>
                  <a:latin typeface="Calibri" panose="020F0502020204030204"/>
                  <a:cs typeface="Arial"/>
                  <a:sym typeface="Arial"/>
                </a:rPr>
                <a:t>Plus élevé/ plus basse</a:t>
              </a:r>
            </a:p>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dirty="0">
                  <a:solidFill>
                    <a:srgbClr val="000000"/>
                  </a:solidFill>
                  <a:latin typeface="Calibri" panose="020F0502020204030204"/>
                  <a:cs typeface="Arial"/>
                  <a:sym typeface="Arial"/>
                </a:rPr>
                <a:t>Plus élevé / plus faible</a:t>
              </a:r>
            </a:p>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ea typeface="+mn-ea"/>
                  <a:cs typeface="Arial"/>
                  <a:sym typeface="Arial"/>
                </a:rPr>
                <a:t>Plus proche / plus éloigné </a:t>
              </a:r>
            </a:p>
          </p:txBody>
        </p:sp>
        <p:cxnSp>
          <p:nvCxnSpPr>
            <p:cNvPr id="39" name="Google Shape;2027;p176">
              <a:extLst>
                <a:ext uri="{FF2B5EF4-FFF2-40B4-BE49-F238E27FC236}">
                  <a16:creationId xmlns:a16="http://schemas.microsoft.com/office/drawing/2014/main" id="{A1CC757C-2C59-F11D-EAE8-D8C7C1C10BCF}"/>
                </a:ext>
              </a:extLst>
            </p:cNvPr>
            <p:cNvCxnSpPr>
              <a:cxnSpLocks/>
              <a:stCxn id="12" idx="1"/>
            </p:cNvCxnSpPr>
            <p:nvPr/>
          </p:nvCxnSpPr>
          <p:spPr>
            <a:xfrm>
              <a:off x="5499914" y="2800426"/>
              <a:ext cx="410632" cy="1371145"/>
            </a:xfrm>
            <a:prstGeom prst="bentConnector2">
              <a:avLst/>
            </a:prstGeom>
            <a:noFill/>
            <a:ln w="7150" cap="flat">
              <a:solidFill>
                <a:srgbClr val="54AFE9"/>
              </a:solidFill>
              <a:prstDash val="solid"/>
              <a:round/>
            </a:ln>
          </p:spPr>
        </p:cxnSp>
        <p:sp>
          <p:nvSpPr>
            <p:cNvPr id="40" name="Google Shape;2028;p176">
              <a:extLst>
                <a:ext uri="{FF2B5EF4-FFF2-40B4-BE49-F238E27FC236}">
                  <a16:creationId xmlns:a16="http://schemas.microsoft.com/office/drawing/2014/main" id="{7AD4A3D9-F3F6-E459-A51D-77C7E60824BC}"/>
                </a:ext>
              </a:extLst>
            </p:cNvPr>
            <p:cNvSpPr/>
            <p:nvPr/>
          </p:nvSpPr>
          <p:spPr>
            <a:xfrm>
              <a:off x="279385" y="1039998"/>
              <a:ext cx="8585230" cy="348454"/>
            </a:xfrm>
            <a:prstGeom prst="rect">
              <a:avLst/>
            </a:prstGeom>
            <a:solidFill>
              <a:schemeClr val="accent4"/>
            </a:solidFill>
            <a:ln cap="flat">
              <a:solidFill>
                <a:srgbClr val="DCE6F2"/>
              </a:solidFill>
              <a:prstDash val="solid"/>
            </a:ln>
          </p:spPr>
          <p:txBody>
            <a:bodyPr vert="horz" wrap="square" lIns="91427" tIns="45695" rIns="91427" bIns="45695" anchor="ctr" anchorCtr="0" compatLnSpc="1">
              <a:no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44" name="Google Shape;2027;p176">
              <a:extLst>
                <a:ext uri="{FF2B5EF4-FFF2-40B4-BE49-F238E27FC236}">
                  <a16:creationId xmlns:a16="http://schemas.microsoft.com/office/drawing/2014/main" id="{8205CB9C-E33C-EE28-63B1-6E879610DEA9}"/>
                </a:ext>
              </a:extLst>
            </p:cNvPr>
            <p:cNvCxnSpPr>
              <a:cxnSpLocks/>
            </p:cNvCxnSpPr>
            <p:nvPr/>
          </p:nvCxnSpPr>
          <p:spPr>
            <a:xfrm rot="5400000" flipH="1" flipV="1">
              <a:off x="5741615" y="2171996"/>
              <a:ext cx="826042" cy="488177"/>
            </a:xfrm>
            <a:prstGeom prst="bentConnector3">
              <a:avLst>
                <a:gd name="adj1" fmla="val 99266"/>
              </a:avLst>
            </a:prstGeom>
            <a:noFill/>
            <a:ln w="7150" cap="flat">
              <a:solidFill>
                <a:srgbClr val="54AFE9"/>
              </a:solidFill>
              <a:prstDash val="solid"/>
              <a:round/>
            </a:ln>
          </p:spPr>
        </p:cxnSp>
        <p:sp>
          <p:nvSpPr>
            <p:cNvPr id="6" name="Google Shape;2022;p176">
              <a:extLst>
                <a:ext uri="{FF2B5EF4-FFF2-40B4-BE49-F238E27FC236}">
                  <a16:creationId xmlns:a16="http://schemas.microsoft.com/office/drawing/2014/main" id="{882E187D-EBAA-37A1-084D-29B63762214C}"/>
                </a:ext>
              </a:extLst>
            </p:cNvPr>
            <p:cNvSpPr txBox="1"/>
            <p:nvPr/>
          </p:nvSpPr>
          <p:spPr>
            <a:xfrm>
              <a:off x="657052" y="4440820"/>
              <a:ext cx="4875827" cy="401611"/>
            </a:xfrm>
            <a:prstGeom prst="rect">
              <a:avLst/>
            </a:prstGeom>
            <a:noFill/>
            <a:ln cap="flat">
              <a:noFill/>
            </a:ln>
          </p:spPr>
          <p:txBody>
            <a:bodyPr vert="horz" wrap="square" lIns="91427" tIns="45695" rIns="91427" bIns="45695" anchor="t" anchorCtr="0" compatLnSpc="1">
              <a:spAutoFit/>
            </a:bodyPr>
            <a:lstStyle/>
            <a:p>
              <a:pPr>
                <a:lnSpc>
                  <a:spcPct val="90000"/>
                </a:lnSpc>
              </a:pPr>
              <a:r>
                <a:rPr lang="fr-FR" sz="1600" b="1" i="1" dirty="0">
                  <a:latin typeface="Calibri-BoldItalic"/>
                  <a:sym typeface="Wingdings" panose="05000000000000000000" pitchFamily="2" charset="2"/>
                </a:rPr>
                <a:t>……… est une ville  ……………… est plus ………… en été, plus …………….. en hiver et plus …………...</a:t>
              </a:r>
            </a:p>
          </p:txBody>
        </p:sp>
      </p:grpSp>
      <p:cxnSp>
        <p:nvCxnSpPr>
          <p:cNvPr id="45" name="Straight Connector 44">
            <a:extLst>
              <a:ext uri="{FF2B5EF4-FFF2-40B4-BE49-F238E27FC236}">
                <a16:creationId xmlns:a16="http://schemas.microsoft.com/office/drawing/2014/main" id="{A92B48D5-D09B-FAE0-1CD6-2B517895FC40}"/>
              </a:ext>
            </a:extLst>
          </p:cNvPr>
          <p:cNvCxnSpPr/>
          <p:nvPr/>
        </p:nvCxnSpPr>
        <p:spPr>
          <a:xfrm>
            <a:off x="7878900" y="5439161"/>
            <a:ext cx="684000"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6CFF554-011B-45E4-CFD2-11FD1629D70D}"/>
              </a:ext>
            </a:extLst>
          </p:cNvPr>
          <p:cNvCxnSpPr>
            <a:cxnSpLocks/>
          </p:cNvCxnSpPr>
          <p:nvPr/>
        </p:nvCxnSpPr>
        <p:spPr>
          <a:xfrm>
            <a:off x="3485887" y="3452248"/>
            <a:ext cx="839090"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pic>
        <p:nvPicPr>
          <p:cNvPr id="4" name="Image 3">
            <a:extLst>
              <a:ext uri="{FF2B5EF4-FFF2-40B4-BE49-F238E27FC236}">
                <a16:creationId xmlns:a16="http://schemas.microsoft.com/office/drawing/2014/main" id="{865024CF-7B56-07CB-EB8B-210B7FCDDA97}"/>
              </a:ext>
            </a:extLst>
          </p:cNvPr>
          <p:cNvPicPr>
            <a:picLocks noChangeAspect="1"/>
          </p:cNvPicPr>
          <p:nvPr/>
        </p:nvPicPr>
        <p:blipFill>
          <a:blip r:embed="rId2"/>
          <a:stretch>
            <a:fillRect/>
          </a:stretch>
        </p:blipFill>
        <p:spPr>
          <a:xfrm>
            <a:off x="11420111" y="202077"/>
            <a:ext cx="529115" cy="529115"/>
          </a:xfrm>
          <a:prstGeom prst="rect">
            <a:avLst/>
          </a:prstGeom>
          <a:noFill/>
          <a:ln cap="flat">
            <a:noFill/>
          </a:ln>
        </p:spPr>
      </p:pic>
      <p:pic>
        <p:nvPicPr>
          <p:cNvPr id="7" name="Picture 2" descr="Image générée">
            <a:extLst>
              <a:ext uri="{FF2B5EF4-FFF2-40B4-BE49-F238E27FC236}">
                <a16:creationId xmlns:a16="http://schemas.microsoft.com/office/drawing/2014/main" id="{BC65518E-82FB-DD8E-B3A3-2933B3BB9A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AB8956E-6AF0-D025-3C68-FB0E0521584A}"/>
              </a:ext>
            </a:extLst>
          </p:cNvPr>
          <p:cNvSpPr txBox="1"/>
          <p:nvPr/>
        </p:nvSpPr>
        <p:spPr>
          <a:xfrm>
            <a:off x="771889" y="430693"/>
            <a:ext cx="6096000"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Faire participer les élèves à la lecture de la carte.</a:t>
            </a:r>
          </a:p>
        </p:txBody>
      </p:sp>
      <p:cxnSp>
        <p:nvCxnSpPr>
          <p:cNvPr id="17" name="Straight Connector 44">
            <a:extLst>
              <a:ext uri="{FF2B5EF4-FFF2-40B4-BE49-F238E27FC236}">
                <a16:creationId xmlns:a16="http://schemas.microsoft.com/office/drawing/2014/main" id="{59420D40-2F3F-CEB0-2112-6BBA7A451096}"/>
              </a:ext>
            </a:extLst>
          </p:cNvPr>
          <p:cNvCxnSpPr/>
          <p:nvPr/>
        </p:nvCxnSpPr>
        <p:spPr>
          <a:xfrm>
            <a:off x="7878900" y="4114581"/>
            <a:ext cx="684000"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84079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p:txBody>
          <a:bodyPr/>
          <a:lstStyle/>
          <a:p>
            <a:r>
              <a:rPr lang="fr-FR"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sz="1100" noProof="0" dirty="0">
                <a:solidFill>
                  <a:schemeClr val="tx1">
                    <a:lumMod val="50000"/>
                    <a:lumOff val="50000"/>
                  </a:schemeClr>
                </a:solidFill>
              </a:rPr>
              <a:t>inciter les élèves à faire l’exercice à la maison, puis clôturer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3696790" y="1435830"/>
            <a:ext cx="4798420" cy="4536947"/>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16781</TotalTime>
  <Words>2886</Words>
  <Application>Microsoft Office PowerPoint</Application>
  <PresentationFormat>Grand écran</PresentationFormat>
  <Paragraphs>458</Paragraphs>
  <Slides>68</Slides>
  <Notes>1</Notes>
  <HiddenSlides>5</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68</vt:i4>
      </vt:variant>
    </vt:vector>
  </HeadingPairs>
  <TitlesOfParts>
    <vt:vector size="77" baseType="lpstr">
      <vt:lpstr>Aptos</vt:lpstr>
      <vt:lpstr>Aptos Display</vt:lpstr>
      <vt:lpstr>Arial</vt:lpstr>
      <vt:lpstr>Calibri</vt:lpstr>
      <vt:lpstr>Calibri-BoldItalic</vt:lpstr>
      <vt:lpstr>Dosis</vt:lpstr>
      <vt:lpstr>Georgia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Parfait !!</vt:lpstr>
      <vt:lpstr>Présentation PowerPoint</vt:lpstr>
      <vt:lpstr>Commençons par cette question.</vt:lpstr>
      <vt:lpstr>Très bien ! L’eau sur Terre existe sous trois états : solide, liquide et gazeux.</vt:lpstr>
      <vt:lpstr>Voici une deuxième question.</vt:lpstr>
      <vt:lpstr>Très bien ! L’eau liquide représente la majeure partie de l’eau sur Terre. En revanche, une petite partie de l’eau existe sous forme solide, comme les glaciers, et sous forme gazeuse, comme la vapeur d’eau dans l’atmosphère.</vt:lpstr>
      <vt:lpstr>Voici une dernière question.</vt:lpstr>
      <vt:lpstr>Très bien ! La pluie n’est pas un réservoir d’eau : c’est une précipitation, c’est-à-dire un déplacement de l’eau de l’atmosphère vers la surface de la Terre.</vt:lpstr>
      <vt:lpstr>Présentation PowerPoint</vt:lpstr>
      <vt:lpstr>Lisons le dialogue :</vt:lpstr>
      <vt:lpstr>Présentation PowerPoint</vt:lpstr>
      <vt:lpstr>A la fin de cette séance, vous serez capables de :  </vt:lpstr>
      <vt:lpstr>A la fin de cette séance, vous serez capables de :  </vt:lpstr>
      <vt:lpstr>Présentation PowerPoint</vt:lpstr>
      <vt:lpstr>Présentation PowerPoint</vt:lpstr>
      <vt:lpstr>Pour commencer, il faut préciser la notion de facteur géographique.</vt:lpstr>
      <vt:lpstr>Le premier facteur géographique qui influence le climat est la latitude.</vt:lpstr>
      <vt:lpstr>Comment la latitude influence-t-elle le climat ? Je vois que les régions proches de l’équateur reçoivent plus d’ensoleillement : il y fait plus chaud. Je vois aussi que les régions proches des pôles reçoivent moins d’ensoleillement : il y fait plus froid. »</vt:lpstr>
      <vt:lpstr>Selon la latitude je distingue trois zones climatiques sur la Terre : la zone chaude autour de l’équateur, les zones tempérées et les zones froides près des pôles.</vt:lpstr>
      <vt:lpstr>Le deuxième facteur géographique c’est :</vt:lpstr>
      <vt:lpstr>Nous allons maintenant découvrir l’influence de l’éloignement de la mer. D’abord j’observe la carte du Maroc, et je repère les deux villes étudiées : Kénitra et Taza.</vt:lpstr>
      <vt:lpstr>Ensuite, je compare les valeurs du tableau.</vt:lpstr>
      <vt:lpstr>Ensuite, je compare les valeurs du tableau.</vt:lpstr>
      <vt:lpstr>Le troisième facteur est : </vt:lpstr>
      <vt:lpstr>Récapitulons.</vt:lpstr>
      <vt:lpstr>Présentation PowerPoint</vt:lpstr>
      <vt:lpstr>Notre tâche consiste à expliquer l’effet des facteurs géographiques sur les variations du climat.  </vt:lpstr>
      <vt:lpstr>Pour la première consigne, j’observe le document puis j’identifie les différentes zones climatiques en fonction de leur proximité ou de leur éloignement par rapport à l’équateur.</vt:lpstr>
      <vt:lpstr>Pour la deuxième consigne, j’observe la carte et je cherche où se trouve les deux pays : la France et la Mauritanie. Ensuite je détermine la zone climatique à laquelle appartient chacun de ces pays.</vt:lpstr>
      <vt:lpstr>Enfin ! Je peux expliquer l’effet de la latitude sur le climat des deux pays. Pour la Mauritanie :</vt:lpstr>
      <vt:lpstr>Et pour la France :</vt:lpstr>
      <vt:lpstr>Donc, je peux conclure que :</vt:lpstr>
      <vt:lpstr>Présentation PowerPoint</vt:lpstr>
      <vt:lpstr>Présentation PowerPoint</vt:lpstr>
      <vt:lpstr>Vérifions maintenant est-ce que vous avez bien compris. Répondez à la question suivante:</vt:lpstr>
      <vt:lpstr>Excellent travail ! La zone tropicale reçoit plus de soleil, donc il y fait plus chaud.</vt:lpstr>
      <vt:lpstr>Présentation PowerPoint</vt:lpstr>
      <vt:lpstr>Présentation PowerPoint</vt:lpstr>
      <vt:lpstr>Répondez à la question suivante:</vt:lpstr>
      <vt:lpstr>Parfait ! La proposition est fausse. Plus on s’éloigne de la mer, plus l’été devient chaud et plus l’hiver devient froid.</vt:lpstr>
      <vt:lpstr>Présentation PowerPoint</vt:lpstr>
      <vt:lpstr>Maintenant, vous allez travailler en binôme. Chacun prend un moment pour réaliser l’activité de la page 90 sur le livret. Ensuite, vous comparez vos réponses en justifiant.</vt:lpstr>
      <vt:lpstr>Le temps est terminé. </vt:lpstr>
      <vt:lpstr>Correction.</vt:lpstr>
      <vt:lpstr>Correction.</vt:lpstr>
      <vt:lpstr>Présentation PowerPoint</vt:lpstr>
      <vt:lpstr>Maintenant, vous allez travailler chacun pour soi; prenez l’activité de la page 91 sur le livret.</vt:lpstr>
      <vt:lpstr>Le temps est terminé. </vt:lpstr>
      <vt:lpstr>Correction. </vt:lpstr>
      <vt:lpstr>Correction.</vt:lpstr>
      <vt:lpstr>Présentation PowerPoint</vt:lpstr>
      <vt:lpstr>Qui peut me dire ce que nous avons appris aujourd’hui? </vt:lpstr>
      <vt:lpstr>Avant de finir, faisons un petit résumé ensemble ! </vt:lpstr>
      <vt:lpstr>Voici les étapes que j’ai suivies pour résoudre ma tâche: </vt:lpstr>
      <vt:lpstr>Et on termine par cette carte lexicale.</vt:lpstr>
      <vt:lpstr> C’est la fin de notre séance. N’oubliez pas de réviser votre leçon.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DAHCHOUR</dc:creator>
  <cp:lastModifiedBy>ahmed el annaoui</cp:lastModifiedBy>
  <cp:revision>2303</cp:revision>
  <dcterms:created xsi:type="dcterms:W3CDTF">2025-11-03T10:55:47Z</dcterms:created>
  <dcterms:modified xsi:type="dcterms:W3CDTF">2026-05-09T12:01:57Z</dcterms:modified>
</cp:coreProperties>
</file>