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0"/>
  </p:notesMasterIdLst>
  <p:handoutMasterIdLst>
    <p:handoutMasterId r:id="rId81"/>
  </p:handoutMasterIdLst>
  <p:sldIdLst>
    <p:sldId id="308" r:id="rId2"/>
    <p:sldId id="288" r:id="rId3"/>
    <p:sldId id="289" r:id="rId4"/>
    <p:sldId id="286" r:id="rId5"/>
    <p:sldId id="2147483642" r:id="rId6"/>
    <p:sldId id="371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96" r:id="rId15"/>
    <p:sldId id="376" r:id="rId16"/>
    <p:sldId id="257" r:id="rId17"/>
    <p:sldId id="261" r:id="rId18"/>
    <p:sldId id="281" r:id="rId19"/>
    <p:sldId id="314" r:id="rId20"/>
    <p:sldId id="260" r:id="rId21"/>
    <p:sldId id="287" r:id="rId22"/>
    <p:sldId id="301" r:id="rId23"/>
    <p:sldId id="321" r:id="rId24"/>
    <p:sldId id="276" r:id="rId25"/>
    <p:sldId id="270" r:id="rId26"/>
    <p:sldId id="320" r:id="rId27"/>
    <p:sldId id="298" r:id="rId28"/>
    <p:sldId id="372" r:id="rId29"/>
    <p:sldId id="259" r:id="rId30"/>
    <p:sldId id="269" r:id="rId31"/>
    <p:sldId id="271" r:id="rId32"/>
    <p:sldId id="307" r:id="rId33"/>
    <p:sldId id="278" r:id="rId34"/>
    <p:sldId id="279" r:id="rId35"/>
    <p:sldId id="311" r:id="rId36"/>
    <p:sldId id="312" r:id="rId37"/>
    <p:sldId id="318" r:id="rId38"/>
    <p:sldId id="319" r:id="rId39"/>
    <p:sldId id="373" r:id="rId40"/>
    <p:sldId id="323" r:id="rId41"/>
    <p:sldId id="274" r:id="rId42"/>
    <p:sldId id="285" r:id="rId43"/>
    <p:sldId id="297" r:id="rId44"/>
    <p:sldId id="267" r:id="rId45"/>
    <p:sldId id="284" r:id="rId46"/>
    <p:sldId id="317" r:id="rId47"/>
    <p:sldId id="272" r:id="rId48"/>
    <p:sldId id="299" r:id="rId49"/>
    <p:sldId id="353" r:id="rId50"/>
    <p:sldId id="273" r:id="rId51"/>
    <p:sldId id="2147483646" r:id="rId52"/>
    <p:sldId id="2147483647" r:id="rId53"/>
    <p:sldId id="275" r:id="rId54"/>
    <p:sldId id="277" r:id="rId55"/>
    <p:sldId id="310" r:id="rId56"/>
    <p:sldId id="283" r:id="rId57"/>
    <p:sldId id="306" r:id="rId58"/>
    <p:sldId id="295" r:id="rId59"/>
    <p:sldId id="304" r:id="rId60"/>
    <p:sldId id="309" r:id="rId61"/>
    <p:sldId id="300" r:id="rId62"/>
    <p:sldId id="339" r:id="rId63"/>
    <p:sldId id="280" r:id="rId64"/>
    <p:sldId id="264" r:id="rId65"/>
    <p:sldId id="266" r:id="rId66"/>
    <p:sldId id="282" r:id="rId67"/>
    <p:sldId id="303" r:id="rId68"/>
    <p:sldId id="345" r:id="rId69"/>
    <p:sldId id="302" r:id="rId70"/>
    <p:sldId id="341" r:id="rId71"/>
    <p:sldId id="263" r:id="rId72"/>
    <p:sldId id="268" r:id="rId73"/>
    <p:sldId id="305" r:id="rId74"/>
    <p:sldId id="262" r:id="rId75"/>
    <p:sldId id="346" r:id="rId76"/>
    <p:sldId id="347" r:id="rId77"/>
    <p:sldId id="348" r:id="rId78"/>
    <p:sldId id="291" r:id="rId7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642"/>
            <p14:sldId id="371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</p14:sldIdLst>
        </p14:section>
        <p14:section name="Contrôle des cahiers" id="{D246771F-C8AA-4F75-BAD7-8024CAB55D79}">
          <p14:sldIdLst/>
        </p14:section>
        <p14:section name="Activation des prérequis" id="{8E8D053C-3AAA-4FF0-9D84-FCA59ECBA887}">
          <p14:sldIdLst>
            <p14:sldId id="296"/>
            <p14:sldId id="376"/>
            <p14:sldId id="257"/>
            <p14:sldId id="261"/>
            <p14:sldId id="281"/>
            <p14:sldId id="314"/>
            <p14:sldId id="260"/>
            <p14:sldId id="287"/>
            <p14:sldId id="301"/>
          </p14:sldIdLst>
        </p14:section>
        <p14:section name="Déclaration de l’objectif" id="{096B6BF6-20D6-43DE-B358-982838B98259}">
          <p14:sldIdLst>
            <p14:sldId id="321"/>
            <p14:sldId id="276"/>
            <p14:sldId id="270"/>
            <p14:sldId id="320"/>
          </p14:sldIdLst>
        </p14:section>
        <p14:section name="Modelage" id="{6D007598-4F88-4283-9E36-970C44D688AD}">
          <p14:sldIdLst>
            <p14:sldId id="298"/>
            <p14:sldId id="372"/>
            <p14:sldId id="259"/>
            <p14:sldId id="269"/>
            <p14:sldId id="271"/>
            <p14:sldId id="307"/>
            <p14:sldId id="278"/>
            <p14:sldId id="279"/>
            <p14:sldId id="311"/>
            <p14:sldId id="312"/>
            <p14:sldId id="318"/>
            <p14:sldId id="319"/>
            <p14:sldId id="373"/>
            <p14:sldId id="323"/>
            <p14:sldId id="274"/>
            <p14:sldId id="285"/>
            <p14:sldId id="297"/>
            <p14:sldId id="267"/>
            <p14:sldId id="284"/>
            <p14:sldId id="317"/>
            <p14:sldId id="272"/>
          </p14:sldIdLst>
        </p14:section>
        <p14:section name="Pratique collective" id="{CF34AB29-930A-422C-8BB3-41EE66488593}">
          <p14:sldIdLst>
            <p14:sldId id="299"/>
            <p14:sldId id="353"/>
            <p14:sldId id="273"/>
            <p14:sldId id="2147483646"/>
            <p14:sldId id="2147483647"/>
            <p14:sldId id="275"/>
            <p14:sldId id="277"/>
            <p14:sldId id="310"/>
            <p14:sldId id="283"/>
            <p14:sldId id="306"/>
            <p14:sldId id="295"/>
            <p14:sldId id="304"/>
            <p14:sldId id="309"/>
          </p14:sldIdLst>
        </p14:section>
        <p14:section name="Pratique en binôme" id="{B5D45BF5-6276-4DCA-B0C6-B46ADF983B36}">
          <p14:sldIdLst>
            <p14:sldId id="300"/>
            <p14:sldId id="339"/>
            <p14:sldId id="280"/>
            <p14:sldId id="264"/>
            <p14:sldId id="266"/>
            <p14:sldId id="282"/>
          </p14:sldIdLst>
        </p14:section>
        <p14:section name="Pratique autonome" id="{89211873-F649-4A72-AB32-DC4F4703E8C4}">
          <p14:sldIdLst>
            <p14:sldId id="303"/>
            <p14:sldId id="345"/>
            <p14:sldId id="302"/>
            <p14:sldId id="341"/>
            <p14:sldId id="263"/>
            <p14:sldId id="268"/>
          </p14:sldIdLst>
        </p14:section>
        <p14:section name="Clôture de la séance" id="{EBCF91DF-0CDC-4636-96C9-6E6A8A771057}">
          <p14:sldIdLst>
            <p14:sldId id="305"/>
            <p14:sldId id="262"/>
            <p14:sldId id="346"/>
            <p14:sldId id="347"/>
            <p14:sldId id="348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HCHOUR YASSINE" initials="YD" lastIdx="2" clrIdx="0">
    <p:extLst>
      <p:ext uri="{19B8F6BF-5375-455C-9EA6-DF929625EA0E}">
        <p15:presenceInfo xmlns:p15="http://schemas.microsoft.com/office/powerpoint/2012/main" userId="S::YASSINE.DAHCHOUR@TAALIM.MA::5813cebf-60d3-4462-ba63-a649e6529b4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2C65"/>
    <a:srgbClr val="0F9ED5"/>
    <a:srgbClr val="EEE22C"/>
    <a:srgbClr val="106585"/>
    <a:srgbClr val="C00000"/>
    <a:srgbClr val="F19D19"/>
    <a:srgbClr val="DFF3FD"/>
    <a:srgbClr val="00AEEF"/>
    <a:srgbClr val="1F1B1C"/>
    <a:srgbClr val="514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4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viewProps" Target="view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notesMaster" Target="notesMasters/notesMaster1.xml"/><Relationship Id="rId85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handoutMaster" Target="handoutMasters/handoutMaster1.xml"/><Relationship Id="rId86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61" Type="http://schemas.openxmlformats.org/officeDocument/2006/relationships/slide" Target="slides/slide60.xml"/><Relationship Id="rId8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300590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09800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A9395-B7B1-6727-28F5-E1855FCD2B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AF766D9-4ACF-4BF4-46D6-860EE7498B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BEB8817-73CC-15A4-CFC2-2D80998D09F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947B3AC-A673-0266-3EC3-6A23BBE699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6731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0436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936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 userDrawn="1"/>
        </p:nvGrpSpPr>
        <p:grpSpPr>
          <a:xfrm>
            <a:off x="271218" y="4592685"/>
            <a:ext cx="6693265" cy="522000"/>
            <a:chOff x="304312" y="4531839"/>
            <a:chExt cx="5990003" cy="696796"/>
          </a:xfrm>
          <a:solidFill>
            <a:srgbClr val="037A40"/>
          </a:solidFill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 userDrawn="1"/>
        </p:nvGrpSpPr>
        <p:grpSpPr>
          <a:xfrm>
            <a:off x="271218" y="5289789"/>
            <a:ext cx="6693265" cy="522000"/>
            <a:chOff x="304312" y="5304657"/>
            <a:chExt cx="5990003" cy="696796"/>
          </a:xfrm>
          <a:solidFill>
            <a:srgbClr val="00B050"/>
          </a:solidFill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grpFill/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717129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 AC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6" y="1378425"/>
            <a:ext cx="89552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fr-FR" sz="5400" b="1" i="0" u="none" strike="noStrike" kern="0" cap="none" spc="0" baseline="0" dirty="0">
                <a:solidFill>
                  <a:srgbClr val="037A40"/>
                </a:solidFill>
                <a:uFillTx/>
                <a:latin typeface="Calibri"/>
                <a:cs typeface="Calibri"/>
              </a:rPr>
              <a:t>Science de la vie et de la terre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37A4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37A4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120815" y="4591216"/>
            <a:ext cx="4843667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endParaRPr lang="fr-FR" dirty="0"/>
          </a:p>
        </p:txBody>
      </p:sp>
      <p:sp>
        <p:nvSpPr>
          <p:cNvPr id="5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71217" y="4591216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en-US" dirty="0"/>
              <a:t>Chapitre 2</a:t>
            </a:r>
            <a:endParaRPr lang="fr-FR" dirty="0"/>
          </a:p>
        </p:txBody>
      </p:sp>
      <p:sp>
        <p:nvSpPr>
          <p:cNvPr id="6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71217" y="5288319"/>
            <a:ext cx="1288409" cy="521999"/>
          </a:xfr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buClrTx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lvl="0"/>
            <a:r>
              <a: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Tâche</a:t>
            </a:r>
            <a:r>
              <a:rPr lang="en-US" dirty="0"/>
              <a:t> 1</a:t>
            </a:r>
            <a:endParaRPr lang="fr-FR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120815" y="5288319"/>
            <a:ext cx="4843667" cy="521999"/>
          </a:xfr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fr-FR" dirty="0"/>
          </a:p>
        </p:txBody>
      </p:sp>
      <p:pic>
        <p:nvPicPr>
          <p:cNvPr id="3" name="Image 16">
            <a:extLst>
              <a:ext uri="{FF2B5EF4-FFF2-40B4-BE49-F238E27FC236}">
                <a16:creationId xmlns:a16="http://schemas.microsoft.com/office/drawing/2014/main" id="{90524A8E-E48F-3EF0-D60C-1776D259D3B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8780" l="4112" r="93586">
                        <a14:foregroundMark x1="23684" y1="23902" x2="23684" y2="23902"/>
                        <a14:foregroundMark x1="23684" y1="23902" x2="22204" y2="56098"/>
                        <a14:foregroundMark x1="22204" y1="56098" x2="43257" y2="40000"/>
                        <a14:foregroundMark x1="43257" y1="40000" x2="66118" y2="34146"/>
                        <a14:foregroundMark x1="66118" y1="34146" x2="53618" y2="34634"/>
                        <a14:foregroundMark x1="53618" y1="34634" x2="52632" y2="54146"/>
                        <a14:foregroundMark x1="52632" y1="54146" x2="61184" y2="35854"/>
                        <a14:foregroundMark x1="61184" y1="35854" x2="68421" y2="52195"/>
                        <a14:foregroundMark x1="68421" y1="52195" x2="57237" y2="75854"/>
                        <a14:foregroundMark x1="57237" y1="75854" x2="69901" y2="75610"/>
                        <a14:foregroundMark x1="69901" y1="75610" x2="53289" y2="79512"/>
                        <a14:foregroundMark x1="53289" y1="79512" x2="77796" y2="81220"/>
                        <a14:foregroundMark x1="77796" y1="81220" x2="24342" y2="80000"/>
                        <a14:foregroundMark x1="24342" y1="80000" x2="11513" y2="88537"/>
                        <a14:foregroundMark x1="11513" y1="88537" x2="18586" y2="68049"/>
                        <a14:foregroundMark x1="18586" y1="68049" x2="31743" y2="70976"/>
                        <a14:foregroundMark x1="31743" y1="70976" x2="38322" y2="89024"/>
                        <a14:foregroundMark x1="38322" y1="89024" x2="38816" y2="92439"/>
                        <a14:foregroundMark x1="27632" y1="40000" x2="13322" y2="80976"/>
                        <a14:foregroundMark x1="13322" y1="80976" x2="37829" y2="47561"/>
                        <a14:foregroundMark x1="37829" y1="47561" x2="36349" y2="73659"/>
                        <a14:foregroundMark x1="36349" y1="73659" x2="33388" y2="54634"/>
                        <a14:foregroundMark x1="33388" y1="54634" x2="29605" y2="82683"/>
                        <a14:foregroundMark x1="29605" y1="82683" x2="12664" y2="87073"/>
                        <a14:foregroundMark x1="12664" y1="87073" x2="10691" y2="67805"/>
                        <a14:foregroundMark x1="10691" y1="67805" x2="7072" y2="94390"/>
                        <a14:foregroundMark x1="7072" y1="94390" x2="19901" y2="88293"/>
                        <a14:foregroundMark x1="19901" y1="88293" x2="30921" y2="92927"/>
                        <a14:foregroundMark x1="30921" y1="92927" x2="67270" y2="85610"/>
                        <a14:foregroundMark x1="67270" y1="85610" x2="79276" y2="90732"/>
                        <a14:foregroundMark x1="79276" y1="90732" x2="45724" y2="96098"/>
                        <a14:foregroundMark x1="45724" y1="96098" x2="66612" y2="92195"/>
                        <a14:foregroundMark x1="66612" y1="92195" x2="76809" y2="69512"/>
                        <a14:foregroundMark x1="76809" y1="69512" x2="57730" y2="88537"/>
                        <a14:foregroundMark x1="57730" y1="88537" x2="25987" y2="93659"/>
                        <a14:foregroundMark x1="25987" y1="93659" x2="11678" y2="86098"/>
                        <a14:foregroundMark x1="11678" y1="86098" x2="30592" y2="48780"/>
                        <a14:foregroundMark x1="30592" y1="48780" x2="58553" y2="65366"/>
                        <a14:foregroundMark x1="58553" y1="65366" x2="70066" y2="64390"/>
                        <a14:foregroundMark x1="70066" y1="64390" x2="72862" y2="56098"/>
                        <a14:foregroundMark x1="21382" y1="35366" x2="5263" y2="85610"/>
                        <a14:foregroundMark x1="5263" y1="85610" x2="21053" y2="97073"/>
                        <a14:foregroundMark x1="21053" y1="97073" x2="45559" y2="93659"/>
                        <a14:foregroundMark x1="45559" y1="93659" x2="61678" y2="94878"/>
                        <a14:foregroundMark x1="61678" y1="94878" x2="87993" y2="93659"/>
                        <a14:foregroundMark x1="87993" y1="93659" x2="88158" y2="76585"/>
                        <a14:foregroundMark x1="88158" y1="76585" x2="80263" y2="61707"/>
                        <a14:foregroundMark x1="80263" y1="61707" x2="70395" y2="29268"/>
                        <a14:foregroundMark x1="70395" y1="29268" x2="60197" y2="19756"/>
                        <a14:foregroundMark x1="60197" y1="19756" x2="59211" y2="19756"/>
                        <a14:foregroundMark x1="15789" y1="30732" x2="5099" y2="56585"/>
                        <a14:foregroundMark x1="5099" y1="56585" x2="3618" y2="77561"/>
                        <a14:foregroundMark x1="3618" y1="77561" x2="7072" y2="93902"/>
                        <a14:foregroundMark x1="7072" y1="93902" x2="18750" y2="97805"/>
                        <a14:foregroundMark x1="18750" y1="97805" x2="26480" y2="97317"/>
                        <a14:foregroundMark x1="11349" y1="53415" x2="1151" y2="70488"/>
                        <a14:foregroundMark x1="1151" y1="70488" x2="4276" y2="87561"/>
                        <a14:foregroundMark x1="4276" y1="87561" x2="15625" y2="92195"/>
                        <a14:foregroundMark x1="15625" y1="92195" x2="15625" y2="92195"/>
                        <a14:foregroundMark x1="49671" y1="56341" x2="72533" y2="57561"/>
                        <a14:foregroundMark x1="72533" y1="57561" x2="73355" y2="77073"/>
                        <a14:foregroundMark x1="73355" y1="77073" x2="56250" y2="82439"/>
                        <a14:foregroundMark x1="56250" y1="82439" x2="50822" y2="61220"/>
                        <a14:foregroundMark x1="50822" y1="61220" x2="53125" y2="57073"/>
                        <a14:foregroundMark x1="69901" y1="61220" x2="60526" y2="74146"/>
                        <a14:foregroundMark x1="60526" y1="74146" x2="71875" y2="70000"/>
                        <a14:foregroundMark x1="71875" y1="70000" x2="68421" y2="61220"/>
                        <a14:foregroundMark x1="44901" y1="92683" x2="87500" y2="69512"/>
                        <a14:foregroundMark x1="87500" y1="69512" x2="93586" y2="87561"/>
                        <a14:foregroundMark x1="93586" y1="87561" x2="91941" y2="98780"/>
                        <a14:foregroundMark x1="75493" y1="58537" x2="76809" y2="41220"/>
                        <a14:foregroundMark x1="76809" y1="41220" x2="72204" y2="25854"/>
                        <a14:foregroundMark x1="72204" y1="25854" x2="60526" y2="23659"/>
                        <a14:foregroundMark x1="60526" y1="23659" x2="56743" y2="24878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86894" y="3491604"/>
            <a:ext cx="4255186" cy="2869452"/>
          </a:xfrm>
          <a:prstGeom prst="rect">
            <a:avLst/>
          </a:prstGeom>
        </p:spPr>
      </p:pic>
      <p:sp>
        <p:nvSpPr>
          <p:cNvPr id="4" name="Google Shape;735;p98">
            <a:extLst>
              <a:ext uri="{FF2B5EF4-FFF2-40B4-BE49-F238E27FC236}">
                <a16:creationId xmlns:a16="http://schemas.microsoft.com/office/drawing/2014/main" id="{AA32DAC6-E40B-3260-CF4C-57F69A65368F}"/>
              </a:ext>
            </a:extLst>
          </p:cNvPr>
          <p:cNvSpPr/>
          <p:nvPr userDrawn="1"/>
        </p:nvSpPr>
        <p:spPr>
          <a:xfrm>
            <a:off x="1968787" y="4613885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35;p98">
            <a:extLst>
              <a:ext uri="{FF2B5EF4-FFF2-40B4-BE49-F238E27FC236}">
                <a16:creationId xmlns:a16="http://schemas.microsoft.com/office/drawing/2014/main" id="{6706102D-42C9-61DB-F81D-8B81F55C8119}"/>
              </a:ext>
            </a:extLst>
          </p:cNvPr>
          <p:cNvSpPr/>
          <p:nvPr userDrawn="1"/>
        </p:nvSpPr>
        <p:spPr>
          <a:xfrm>
            <a:off x="1968787" y="5310990"/>
            <a:ext cx="66642" cy="479598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400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e chapit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</a:t>
            </a:r>
            <a:r>
              <a:rPr lang="fr-FR" sz="3200" b="1" kern="0" dirty="0">
                <a:solidFill>
                  <a:srgbClr val="44546A"/>
                </a:solidFill>
                <a:latin typeface="Calibri"/>
                <a:cs typeface="Calibri"/>
              </a:rPr>
              <a:t>le chapitre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>
            <a:spLocks/>
          </p:cNvSpPr>
          <p:nvPr userDrawn="1"/>
        </p:nvSpPr>
        <p:spPr>
          <a:xfrm>
            <a:off x="3132175" y="2873353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>
            <a:spLocks/>
          </p:cNvSpPr>
          <p:nvPr userDrawn="1"/>
        </p:nvSpPr>
        <p:spPr>
          <a:xfrm>
            <a:off x="1703823" y="287335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>
            <a:spLocks/>
          </p:cNvSpPr>
          <p:nvPr userDrawn="1"/>
        </p:nvSpPr>
        <p:spPr>
          <a:xfrm>
            <a:off x="948074" y="1308144"/>
            <a:ext cx="10321337" cy="554477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6582" y="1308064"/>
            <a:ext cx="10321200" cy="554400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Chapitre 1 : Relations vivant-vivant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03823" y="2873199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1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139379" y="2873199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d’exploitation et ses caractéristiques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89CEE65-9627-A065-406C-D0416F5E70D1}"/>
              </a:ext>
            </a:extLst>
          </p:cNvPr>
          <p:cNvSpPr>
            <a:spLocks/>
          </p:cNvSpPr>
          <p:nvPr userDrawn="1"/>
        </p:nvSpPr>
        <p:spPr>
          <a:xfrm>
            <a:off x="1339721" y="2120717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5C1F621F-48A7-3B73-016A-666E388830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348223" y="2120637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1 : Relations </a:t>
            </a:r>
            <a:r>
              <a:rPr lang="en-US" dirty="0" err="1"/>
              <a:t>d’exploitation</a:t>
            </a:r>
            <a:endParaRPr lang="en-US" dirty="0"/>
          </a:p>
        </p:txBody>
      </p:sp>
      <p:sp>
        <p:nvSpPr>
          <p:cNvPr id="9" name="Google Shape;286;p29">
            <a:extLst>
              <a:ext uri="{FF2B5EF4-FFF2-40B4-BE49-F238E27FC236}">
                <a16:creationId xmlns:a16="http://schemas.microsoft.com/office/drawing/2014/main" id="{4D9B2296-F4A8-F01C-635B-95350C14B275}"/>
              </a:ext>
            </a:extLst>
          </p:cNvPr>
          <p:cNvSpPr>
            <a:spLocks/>
          </p:cNvSpPr>
          <p:nvPr userDrawn="1"/>
        </p:nvSpPr>
        <p:spPr>
          <a:xfrm>
            <a:off x="3140677" y="468309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9;p29">
            <a:extLst>
              <a:ext uri="{FF2B5EF4-FFF2-40B4-BE49-F238E27FC236}">
                <a16:creationId xmlns:a16="http://schemas.microsoft.com/office/drawing/2014/main" id="{82EC8553-22FA-A547-D471-3AF6D6395AAE}"/>
              </a:ext>
            </a:extLst>
          </p:cNvPr>
          <p:cNvSpPr>
            <a:spLocks/>
          </p:cNvSpPr>
          <p:nvPr userDrawn="1"/>
        </p:nvSpPr>
        <p:spPr>
          <a:xfrm>
            <a:off x="1702674" y="46829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8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schemeClr val="bg2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Text Placeholder 30">
            <a:extLst>
              <a:ext uri="{FF2B5EF4-FFF2-40B4-BE49-F238E27FC236}">
                <a16:creationId xmlns:a16="http://schemas.microsoft.com/office/drawing/2014/main" id="{6CD6B33D-72A6-DA03-1907-6091D050691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702674" y="4682780"/>
            <a:ext cx="1227600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/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Tâche 2</a:t>
            </a:r>
          </a:p>
        </p:txBody>
      </p:sp>
      <p:sp>
        <p:nvSpPr>
          <p:cNvPr id="12" name="Text Placeholder 30">
            <a:extLst>
              <a:ext uri="{FF2B5EF4-FFF2-40B4-BE49-F238E27FC236}">
                <a16:creationId xmlns:a16="http://schemas.microsoft.com/office/drawing/2014/main" id="{60559DCE-9034-76AA-7F03-AD960D4C0BC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47881" y="4682937"/>
            <a:ext cx="8144401" cy="734400"/>
          </a:xfrm>
        </p:spPr>
        <p:txBody>
          <a:bodyPr anchor="ctr"/>
          <a:lstStyle>
            <a:lvl1pPr algn="ctr">
              <a:buNone/>
              <a:defRPr sz="2000" b="0">
                <a:solidFill>
                  <a:schemeClr val="bg2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algn="ctr" defTabSz="685783">
              <a:defRPr/>
            </a:pPr>
            <a:r>
              <a:rPr lang="fr-FR" sz="20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Identifier le type de relation de compétition ou mutualisme et leurs caractéristiques.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1D96935-9C28-F26E-BED5-5A912445CB69}"/>
              </a:ext>
            </a:extLst>
          </p:cNvPr>
          <p:cNvSpPr>
            <a:spLocks/>
          </p:cNvSpPr>
          <p:nvPr userDrawn="1"/>
        </p:nvSpPr>
        <p:spPr>
          <a:xfrm>
            <a:off x="1348223" y="3930455"/>
            <a:ext cx="9898863" cy="494615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Text Placeholder 30">
            <a:extLst>
              <a:ext uri="{FF2B5EF4-FFF2-40B4-BE49-F238E27FC236}">
                <a16:creationId xmlns:a16="http://schemas.microsoft.com/office/drawing/2014/main" id="{31D148C6-5492-AED5-7F54-3E33BB132E1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356725" y="3930375"/>
            <a:ext cx="9898732" cy="494546"/>
          </a:xfrm>
        </p:spPr>
        <p:txBody>
          <a:bodyPr/>
          <a:lstStyle>
            <a:lvl1pPr>
              <a:buNone/>
              <a:defRPr sz="2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Séquence</a:t>
            </a:r>
            <a:r>
              <a:rPr lang="en-US" dirty="0"/>
              <a:t> 2 : </a:t>
            </a:r>
            <a:r>
              <a:rPr lang="fr-FR" dirty="0"/>
              <a:t>Relations de compétition et de mutualisme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ité préparato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4995540" y="2500904"/>
            <a:ext cx="5985399" cy="81426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Activité préparatoire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2684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claration de l'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3247602"/>
            <a:ext cx="11174095" cy="3153198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capture d’écran illustrant la tâche ciblée par cet objectif</a:t>
            </a:r>
          </a:p>
          <a:p>
            <a:pPr lvl="0"/>
            <a:endParaRPr lang="fr-FR" dirty="0"/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E68972AD-29C5-3385-642B-0C5308EE8844}"/>
              </a:ext>
            </a:extLst>
          </p:cNvPr>
          <p:cNvSpPr/>
          <p:nvPr userDrawn="1"/>
        </p:nvSpPr>
        <p:spPr>
          <a:xfrm>
            <a:off x="1396677" y="1831580"/>
            <a:ext cx="9651623" cy="83099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15">
            <a:extLst>
              <a:ext uri="{FF2B5EF4-FFF2-40B4-BE49-F238E27FC236}">
                <a16:creationId xmlns:a16="http://schemas.microsoft.com/office/drawing/2014/main" id="{ED85EDE7-D9A6-2F96-809C-0BCE91611A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238" y="1567130"/>
            <a:ext cx="805544" cy="805544"/>
          </a:xfrm>
          <a:prstGeom prst="rect">
            <a:avLst/>
          </a:prstGeom>
          <a:ln>
            <a:noFill/>
          </a:ln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AFD452F-0A61-50AE-900C-12687164760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212975" y="1831975"/>
            <a:ext cx="8582025" cy="819150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Identifier le type de relation d’exploitation entre deux êtres vivants dans un écosystème donné.</a:t>
            </a:r>
          </a:p>
        </p:txBody>
      </p:sp>
    </p:spTree>
    <p:extLst>
      <p:ext uri="{BB962C8B-B14F-4D97-AF65-F5344CB8AC3E}">
        <p14:creationId xmlns:p14="http://schemas.microsoft.com/office/powerpoint/2010/main" val="2737231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ions cl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Introduction de notions clés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2948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âche princip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00000"/>
            </a:solidFill>
            <a:ln cap="flat">
              <a:solidFill>
                <a:srgbClr val="C00000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C0000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C00000"/>
          </a:solidFill>
          <a:ln w="25402"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C00000"/>
          </a:solidFill>
          <a:ln cap="flat">
            <a:solidFill>
              <a:srgbClr val="C00000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M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C00000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Modelage de la tâche principale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64A780A-A595-A463-4E76-42D8AE0D868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87" y="2396885"/>
            <a:ext cx="2432604" cy="243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349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B, 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979409" y="5148686"/>
            <a:ext cx="148877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, l'exercice à travailler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860537" y="5229083"/>
            <a:ext cx="1499616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05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735030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67230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97952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theme" Target="../theme/theme1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09/05/2026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703" r:id="rId19"/>
    <p:sldLayoutId id="2147483687" r:id="rId20"/>
    <p:sldLayoutId id="2147483688" r:id="rId21"/>
    <p:sldLayoutId id="2147483689" r:id="rId22"/>
    <p:sldLayoutId id="2147483699" r:id="rId23"/>
    <p:sldLayoutId id="2147483690" r:id="rId24"/>
    <p:sldLayoutId id="2147483704" r:id="rId25"/>
    <p:sldLayoutId id="2147483705" r:id="rId26"/>
    <p:sldLayoutId id="2147483691" r:id="rId27"/>
    <p:sldLayoutId id="2147483692" r:id="rId28"/>
    <p:sldLayoutId id="2147483693" r:id="rId29"/>
    <p:sldLayoutId id="2147483694" r:id="rId30"/>
    <p:sldLayoutId id="2147483695" r:id="rId31"/>
    <p:sldLayoutId id="2147483696" r:id="rId32"/>
    <p:sldLayoutId id="2147483697" r:id="rId33"/>
    <p:sldLayoutId id="2147483702" r:id="rId34"/>
    <p:sldLayoutId id="2147483700" r:id="rId35"/>
    <p:sldLayoutId id="2147483701" r:id="rId36"/>
    <p:sldLayoutId id="2147483682" r:id="rId37"/>
    <p:sldLayoutId id="2147483683" r:id="rId38"/>
    <p:sldLayoutId id="2147483653" r:id="rId39"/>
    <p:sldLayoutId id="2147483654" r:id="rId40"/>
    <p:sldLayoutId id="2147483655" r:id="rId41"/>
    <p:sldLayoutId id="2147483656" r:id="rId42"/>
    <p:sldLayoutId id="2147483657" r:id="rId43"/>
    <p:sldLayoutId id="2147483658" r:id="rId44"/>
    <p:sldLayoutId id="2147483659" r:id="rId45"/>
  </p:sldLayoutIdLst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0.wdp"/><Relationship Id="rId5" Type="http://schemas.openxmlformats.org/officeDocument/2006/relationships/image" Target="../media/image47.png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2.png"/><Relationship Id="rId7" Type="http://schemas.openxmlformats.org/officeDocument/2006/relationships/image" Target="../media/image54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2.wdp"/><Relationship Id="rId5" Type="http://schemas.openxmlformats.org/officeDocument/2006/relationships/image" Target="../media/image53.png"/><Relationship Id="rId4" Type="http://schemas.microsoft.com/office/2007/relationships/hdphoto" Target="../media/hdphoto11.wdp"/><Relationship Id="rId9" Type="http://schemas.microsoft.com/office/2007/relationships/hdphoto" Target="../media/hdphoto13.wdp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gif"/><Relationship Id="rId5" Type="http://schemas.openxmlformats.org/officeDocument/2006/relationships/image" Target="../media/image61.gif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5" Type="http://schemas.microsoft.com/office/2007/relationships/hdphoto" Target="../media/hdphoto14.wdp"/><Relationship Id="rId4" Type="http://schemas.openxmlformats.org/officeDocument/2006/relationships/image" Target="../media/image6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g"/><Relationship Id="rId4" Type="http://schemas.microsoft.com/office/2007/relationships/hdphoto" Target="../media/hdphoto12.wdp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4.jpg"/><Relationship Id="rId4" Type="http://schemas.microsoft.com/office/2007/relationships/hdphoto" Target="../media/hdphoto12.wdp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5.xml"/></Relationships>
</file>

<file path=ppt/slides/_rels/slide6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3.png"/><Relationship Id="rId4" Type="http://schemas.openxmlformats.org/officeDocument/2006/relationships/image" Target="../media/image71.png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4.png"/><Relationship Id="rId4" Type="http://schemas.openxmlformats.org/officeDocument/2006/relationships/image" Target="../media/image71.pn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75.png"/></Relationships>
</file>

<file path=ppt/slides/_rels/slide69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7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8.png"/><Relationship Id="rId4" Type="http://schemas.openxmlformats.org/officeDocument/2006/relationships/image" Target="../media/image76.png"/></Relationships>
</file>

<file path=ppt/slides/_rels/slide7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9.png"/><Relationship Id="rId4" Type="http://schemas.openxmlformats.org/officeDocument/2006/relationships/image" Target="../media/image76.png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0.jp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 AC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C1C22208-84FE-450F-4951-F81B343D1D0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noProof="0" dirty="0"/>
              <a:t>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8EAEDA-9B09-E9AF-A7F9-C457C2446A3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965172" y="4562031"/>
            <a:ext cx="4844190" cy="54498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noProof="0" dirty="0">
                <a:solidFill>
                  <a:schemeClr val="bg1"/>
                </a:solidFill>
              </a:rPr>
              <a:t>  La Terre en tant que système.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7BA12AC-286E-611E-6564-F58EF395FFB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25217" y="4591216"/>
            <a:ext cx="1288409" cy="521999"/>
          </a:xfrm>
        </p:spPr>
        <p:txBody>
          <a:bodyPr/>
          <a:lstStyle/>
          <a:p>
            <a:r>
              <a:rPr lang="fr-FR" noProof="0" dirty="0"/>
              <a:t>Chapitre 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EBD0900-5EEC-DF07-2A76-91F0F440BAC3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6497" y="5328959"/>
            <a:ext cx="1288409" cy="521999"/>
          </a:xfrm>
        </p:spPr>
        <p:txBody>
          <a:bodyPr/>
          <a:lstStyle/>
          <a:p>
            <a:r>
              <a:rPr lang="fr-FR" noProof="0" dirty="0"/>
              <a:t>Tâche 2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1BEDC05-80CF-B10E-D5C6-D0C7E83F2FDC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096329" y="5286181"/>
            <a:ext cx="4843667" cy="521999"/>
          </a:xfrm>
        </p:spPr>
        <p:txBody>
          <a:bodyPr>
            <a:noAutofit/>
          </a:bodyPr>
          <a:lstStyle/>
          <a:p>
            <a:r>
              <a:rPr lang="fr-FR" sz="1650" noProof="0" dirty="0"/>
              <a:t>Décrire quelques facteurs influençant la répartition de l’eau de Terre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D2183E3-5628-068D-6DE4-C46261EAC327}"/>
              </a:ext>
            </a:extLst>
          </p:cNvPr>
          <p:cNvSpPr txBox="1"/>
          <p:nvPr/>
        </p:nvSpPr>
        <p:spPr>
          <a:xfrm>
            <a:off x="443060" y="1348034"/>
            <a:ext cx="9285402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5400" b="1" dirty="0">
                <a:solidFill>
                  <a:srgbClr val="037A4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Sciences de la vie et de la terre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Bonjour! Prêts pour démarrer notre séance? Allons-y!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Google Shape;5926;p4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81" r="6581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bg1">
                    <a:lumMod val="50000"/>
                  </a:schemeClr>
                </a:solidFill>
              </a:rPr>
              <a:t>Qui peut me rappeler la signification de ces icônes?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noProof="0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oogle Shape;339;p53">
            <a:extLst>
              <a:ext uri="{FF2B5EF4-FFF2-40B4-BE49-F238E27FC236}">
                <a16:creationId xmlns:a16="http://schemas.microsoft.com/office/drawing/2014/main" id="{A9502B54-9FD9-3B81-D856-CB340A8BAC2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25DBCC8A-2AD3-7C5E-F66C-41E8E927F0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!!</a:t>
            </a:r>
            <a:endParaRPr lang="fr-FR" noProof="0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200" b="0" i="1" u="none" strike="noStrike" kern="120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Demander à 3 élèves au hasard</a:t>
            </a:r>
          </a:p>
          <a:p>
            <a:endParaRPr lang="fr-FR" sz="1200" noProof="0" dirty="0">
              <a:solidFill>
                <a:srgbClr val="AEABAB"/>
              </a:solidFill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F39482D-E5F1-CB4A-1714-9F40A696E396}"/>
              </a:ext>
            </a:extLst>
          </p:cNvPr>
          <p:cNvSpPr txBox="1"/>
          <p:nvPr/>
        </p:nvSpPr>
        <p:spPr>
          <a:xfrm>
            <a:off x="1830626" y="4541453"/>
            <a:ext cx="37719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travaille en binômes</a:t>
            </a:r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4EC7FEE8-8650-7CE4-6822-6FB52724D036}"/>
              </a:ext>
            </a:extLst>
          </p:cNvPr>
          <p:cNvSpPr txBox="1"/>
          <p:nvPr/>
        </p:nvSpPr>
        <p:spPr>
          <a:xfrm>
            <a:off x="7245354" y="4910785"/>
            <a:ext cx="440036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121917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FR" altLang="fr-FR" b="1" kern="0" dirty="0">
                <a:solidFill>
                  <a:srgbClr val="44546A"/>
                </a:solidFill>
                <a:latin typeface="Calibri"/>
                <a:cs typeface="Calibri"/>
                <a:sym typeface="Arial"/>
              </a:rPr>
              <a:t>Je </a:t>
            </a:r>
            <a:r>
              <a:rPr lang="fr" b="1" kern="0" dirty="0">
                <a:solidFill>
                  <a:srgbClr val="44546A"/>
                </a:solidFill>
                <a:latin typeface="Calibri"/>
                <a:ea typeface="Calibri"/>
                <a:cs typeface="Calibri"/>
                <a:sym typeface="Calibri"/>
              </a:rPr>
              <a:t>passe au tableau</a:t>
            </a:r>
            <a:endParaRPr lang="fr-FR" altLang="fr-FR" kern="0" dirty="0">
              <a:solidFill>
                <a:srgbClr val="000000"/>
              </a:solidFill>
              <a:latin typeface="Arial" panose="020B0604020202020204" pitchFamily="34" charset="0"/>
              <a:cs typeface="Arial"/>
              <a:sym typeface="Arial"/>
            </a:endParaRPr>
          </a:p>
        </p:txBody>
      </p:sp>
      <p:pic>
        <p:nvPicPr>
          <p:cNvPr id="6" name="Google Shape;339;p53">
            <a:extLst>
              <a:ext uri="{FF2B5EF4-FFF2-40B4-BE49-F238E27FC236}">
                <a16:creationId xmlns:a16="http://schemas.microsoft.com/office/drawing/2014/main" id="{2884543F-2AA5-F43A-5B40-F9019874182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30626" y="2337160"/>
            <a:ext cx="2698265" cy="191123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FA0CB327-85E0-0C9F-802B-33AC655BEF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135" y="2214051"/>
            <a:ext cx="2585140" cy="2585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4 min</a:t>
            </a:r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915325-EA7A-277A-3080-EDE9DA847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64465F-B93F-9FF2-8787-23C3B15F18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Commençons par cette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F438EDE-7334-C9BB-FF0D-71F375AC97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de la bonne réponse sur leurs ardoises .</a:t>
            </a:r>
          </a:p>
        </p:txBody>
      </p:sp>
      <p:sp>
        <p:nvSpPr>
          <p:cNvPr id="37" name="TextBox 3">
            <a:extLst>
              <a:ext uri="{FF2B5EF4-FFF2-40B4-BE49-F238E27FC236}">
                <a16:creationId xmlns:a16="http://schemas.microsoft.com/office/drawing/2014/main" id="{FE71BAA0-DEA1-F992-D95B-BA56E8C0E21D}"/>
              </a:ext>
            </a:extLst>
          </p:cNvPr>
          <p:cNvSpPr txBox="1"/>
          <p:nvPr/>
        </p:nvSpPr>
        <p:spPr>
          <a:xfrm>
            <a:off x="532963" y="1089018"/>
            <a:ext cx="63124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Choisissez la bonne réponse :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6AF4BE7D-2EEA-29C8-BC46-5EFA3E7F4E78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/>
              <a:t>Méditerranéen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3">
            <a:extLst>
              <a:ext uri="{FF2B5EF4-FFF2-40B4-BE49-F238E27FC236}">
                <a16:creationId xmlns:a16="http://schemas.microsoft.com/office/drawing/2014/main" id="{41014EB8-A199-81E5-A19A-63FAC8705CD6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Montagnard</a:t>
            </a:r>
          </a:p>
        </p:txBody>
      </p:sp>
      <p:sp>
        <p:nvSpPr>
          <p:cNvPr id="8" name="Rectangle: Rounded Corners 4">
            <a:extLst>
              <a:ext uri="{FF2B5EF4-FFF2-40B4-BE49-F238E27FC236}">
                <a16:creationId xmlns:a16="http://schemas.microsoft.com/office/drawing/2014/main" id="{905A87E7-F6ED-42B9-0DF1-DE999226B64E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Désertique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FF31CB5D-8895-5D22-647B-DC2A9B934AE2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3">
            <a:extLst>
              <a:ext uri="{FF2B5EF4-FFF2-40B4-BE49-F238E27FC236}">
                <a16:creationId xmlns:a16="http://schemas.microsoft.com/office/drawing/2014/main" id="{D99FFBEF-2F74-642F-28A4-8345DCFAEDAD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8" name="Rectangle: Rounded Corners 4">
            <a:extLst>
              <a:ext uri="{FF2B5EF4-FFF2-40B4-BE49-F238E27FC236}">
                <a16:creationId xmlns:a16="http://schemas.microsoft.com/office/drawing/2014/main" id="{1AA76724-A778-6746-2534-FEBEE59FC45B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0D574E3-AF07-0BE2-69A3-0824884C13B1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2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F589D04-F050-09C7-927C-5086ABB936E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D9B19F7-3173-ED9D-0736-DAC1DEB5F63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9" name="ZoneTexte 8">
            <a:extLst>
              <a:ext uri="{FF2B5EF4-FFF2-40B4-BE49-F238E27FC236}">
                <a16:creationId xmlns:a16="http://schemas.microsoft.com/office/drawing/2014/main" id="{BAB385AE-7999-6AC6-B6AB-C79E9036C8BF}"/>
              </a:ext>
            </a:extLst>
          </p:cNvPr>
          <p:cNvSpPr txBox="1"/>
          <p:nvPr/>
        </p:nvSpPr>
        <p:spPr>
          <a:xfrm>
            <a:off x="636494" y="1644745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ville de Taza est caractérisée par un climat :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23FD732-39E1-5AF1-1E64-C54FFE7ED7E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EBD4"/>
              </a:clrFrom>
              <a:clrTo>
                <a:srgbClr val="FDEBD4">
                  <a:alpha val="0"/>
                </a:srgbClr>
              </a:clrTo>
            </a:clrChange>
          </a:blip>
          <a:srcRect l="48816" r="564" b="4144"/>
          <a:stretch>
            <a:fillRect/>
          </a:stretch>
        </p:blipFill>
        <p:spPr>
          <a:xfrm>
            <a:off x="560641" y="2509133"/>
            <a:ext cx="4041839" cy="354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150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98F20-3C20-ADF7-E6E5-83E34B4BC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DC9BF0-EE90-C4D2-AA30-FEDD91AC92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Excellent ! La ville de Taza se trouve dans la zo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ne bleue de la carte, donc elle a un climat méditerranéen.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6EEA5E5-A717-691D-16B9-4FC7A4AB026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68727"/>
            <a:ext cx="10682478" cy="461665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pourquoi la réponse est fausse si les élèves se sont trompés ; si elle est juste, l’expliquer également.</a:t>
            </a:r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0E6D3F0-2081-5CF5-492F-FA9746549D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93519D46-D0EE-41D9-E104-8B0A53014AC1}"/>
              </a:ext>
            </a:extLst>
          </p:cNvPr>
          <p:cNvSpPr/>
          <p:nvPr/>
        </p:nvSpPr>
        <p:spPr>
          <a:xfrm>
            <a:off x="6277970" y="2805876"/>
            <a:ext cx="4869434" cy="878532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dirty="0">
                <a:solidFill>
                  <a:schemeClr val="bg1"/>
                </a:solidFill>
              </a:rPr>
              <a:t>Méditerranéen</a:t>
            </a:r>
            <a:endParaRPr lang="fr-FR" sz="28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3">
            <a:extLst>
              <a:ext uri="{FF2B5EF4-FFF2-40B4-BE49-F238E27FC236}">
                <a16:creationId xmlns:a16="http://schemas.microsoft.com/office/drawing/2014/main" id="{D3AF66B1-4408-C715-B0F4-9F601AB1CC1A}"/>
              </a:ext>
            </a:extLst>
          </p:cNvPr>
          <p:cNvSpPr/>
          <p:nvPr/>
        </p:nvSpPr>
        <p:spPr>
          <a:xfrm>
            <a:off x="6277970" y="3957667"/>
            <a:ext cx="486943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Montagnard</a:t>
            </a:r>
          </a:p>
        </p:txBody>
      </p:sp>
      <p:sp>
        <p:nvSpPr>
          <p:cNvPr id="7" name="Rectangle: Rounded Corners 4">
            <a:extLst>
              <a:ext uri="{FF2B5EF4-FFF2-40B4-BE49-F238E27FC236}">
                <a16:creationId xmlns:a16="http://schemas.microsoft.com/office/drawing/2014/main" id="{E8D6506D-706A-D1E8-1B78-8AC16C98C1FA}"/>
              </a:ext>
            </a:extLst>
          </p:cNvPr>
          <p:cNvSpPr/>
          <p:nvPr/>
        </p:nvSpPr>
        <p:spPr>
          <a:xfrm>
            <a:off x="6274686" y="5109458"/>
            <a:ext cx="4832824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Désertique</a:t>
            </a:r>
            <a:endParaRPr lang="fr-FR" sz="28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F4C2C79F-F244-FA5B-0653-31B3667945B6}"/>
              </a:ext>
            </a:extLst>
          </p:cNvPr>
          <p:cNvSpPr/>
          <p:nvPr/>
        </p:nvSpPr>
        <p:spPr>
          <a:xfrm>
            <a:off x="5424499" y="2805876"/>
            <a:ext cx="830239" cy="878532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: Rounded Corners 3">
            <a:extLst>
              <a:ext uri="{FF2B5EF4-FFF2-40B4-BE49-F238E27FC236}">
                <a16:creationId xmlns:a16="http://schemas.microsoft.com/office/drawing/2014/main" id="{E70A34AD-2795-7470-4297-EFFDFE8F36C7}"/>
              </a:ext>
            </a:extLst>
          </p:cNvPr>
          <p:cNvSpPr/>
          <p:nvPr/>
        </p:nvSpPr>
        <p:spPr>
          <a:xfrm>
            <a:off x="5424499" y="3957667"/>
            <a:ext cx="830239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</a:t>
            </a:r>
          </a:p>
        </p:txBody>
      </p:sp>
      <p:sp>
        <p:nvSpPr>
          <p:cNvPr id="16" name="Rectangle: Rounded Corners 4">
            <a:extLst>
              <a:ext uri="{FF2B5EF4-FFF2-40B4-BE49-F238E27FC236}">
                <a16:creationId xmlns:a16="http://schemas.microsoft.com/office/drawing/2014/main" id="{AA721EC4-9B0B-23E0-9834-344E2E038EC1}"/>
              </a:ext>
            </a:extLst>
          </p:cNvPr>
          <p:cNvSpPr/>
          <p:nvPr/>
        </p:nvSpPr>
        <p:spPr>
          <a:xfrm>
            <a:off x="5424499" y="5109458"/>
            <a:ext cx="823997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4033B24-E005-F377-C06B-AEA88BAB317E}"/>
              </a:ext>
            </a:extLst>
          </p:cNvPr>
          <p:cNvSpPr txBox="1"/>
          <p:nvPr/>
        </p:nvSpPr>
        <p:spPr>
          <a:xfrm>
            <a:off x="636494" y="1644745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ville de Taza est caractérisée par un climat : 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F3C41D9-6785-7BC1-8092-FA639202582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DEBD4"/>
              </a:clrFrom>
              <a:clrTo>
                <a:srgbClr val="FDEBD4">
                  <a:alpha val="0"/>
                </a:srgbClr>
              </a:clrTo>
            </a:clrChange>
          </a:blip>
          <a:srcRect l="48816" r="564" b="4144"/>
          <a:stretch>
            <a:fillRect/>
          </a:stretch>
        </p:blipFill>
        <p:spPr>
          <a:xfrm>
            <a:off x="560641" y="2509133"/>
            <a:ext cx="4041839" cy="3549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8105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616D2-6B01-D27D-0A3F-AE79BC062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2CFB30-E171-67A5-0ED9-9B2B4912B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018" y="22494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6" name="TextBox 3">
            <a:extLst>
              <a:ext uri="{FF2B5EF4-FFF2-40B4-BE49-F238E27FC236}">
                <a16:creationId xmlns:a16="http://schemas.microsoft.com/office/drawing/2014/main" id="{9C28FB86-B21E-B497-769D-74FF4FEAD1DF}"/>
              </a:ext>
            </a:extLst>
          </p:cNvPr>
          <p:cNvSpPr txBox="1"/>
          <p:nvPr/>
        </p:nvSpPr>
        <p:spPr>
          <a:xfrm>
            <a:off x="616700" y="1207847"/>
            <a:ext cx="9522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Cochez les bonnes réponses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BDA2EF3A-5AA3-D1CC-5420-3522BEB16124}"/>
              </a:ext>
            </a:extLst>
          </p:cNvPr>
          <p:cNvSpPr/>
          <p:nvPr/>
        </p:nvSpPr>
        <p:spPr>
          <a:xfrm>
            <a:off x="417290" y="3439376"/>
            <a:ext cx="3240000" cy="864000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température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B7738147-B511-1FB7-33A9-CC6A75A0C70B}"/>
              </a:ext>
            </a:extLst>
          </p:cNvPr>
          <p:cNvSpPr/>
          <p:nvPr/>
        </p:nvSpPr>
        <p:spPr>
          <a:xfrm>
            <a:off x="8649875" y="3439376"/>
            <a:ext cx="324000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Les précipitations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Rectangle: Rounded Corners 22">
            <a:extLst>
              <a:ext uri="{FF2B5EF4-FFF2-40B4-BE49-F238E27FC236}">
                <a16:creationId xmlns:a16="http://schemas.microsoft.com/office/drawing/2014/main" id="{C5B36B23-1BC8-2BD6-7789-61E877A382E7}"/>
              </a:ext>
            </a:extLst>
          </p:cNvPr>
          <p:cNvSpPr/>
          <p:nvPr/>
        </p:nvSpPr>
        <p:spPr>
          <a:xfrm>
            <a:off x="4533583" y="3439376"/>
            <a:ext cx="324000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Les reliefs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CC8DC6-06B4-0E4C-E13A-CFC2394C8609}"/>
              </a:ext>
            </a:extLst>
          </p:cNvPr>
          <p:cNvSpPr txBox="1"/>
          <p:nvPr/>
        </p:nvSpPr>
        <p:spPr>
          <a:xfrm>
            <a:off x="729092" y="2292927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Parmi les facteurs climatiques,  on trouve :</a:t>
            </a:r>
          </a:p>
        </p:txBody>
      </p:sp>
      <p:sp>
        <p:nvSpPr>
          <p:cNvPr id="33" name="Espace réservé du contenu 3">
            <a:extLst>
              <a:ext uri="{FF2B5EF4-FFF2-40B4-BE49-F238E27FC236}">
                <a16:creationId xmlns:a16="http://schemas.microsoft.com/office/drawing/2014/main" id="{27703EEB-DB9C-A087-8EB1-4BE0C1DFACFA}"/>
              </a:ext>
            </a:extLst>
          </p:cNvPr>
          <p:cNvSpPr txBox="1">
            <a:spLocks/>
          </p:cNvSpPr>
          <p:nvPr/>
        </p:nvSpPr>
        <p:spPr>
          <a:xfrm>
            <a:off x="831360" y="563347"/>
            <a:ext cx="10682478" cy="46166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noter la lettre de la bonne réponse sur leurs ardoises .</a:t>
            </a: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71AAE8E4-51EA-5CC5-FD19-E20BAEFEBDF6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3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7390B94-3748-650E-22A6-01210EF57E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6894F84F-CD82-27DF-67EE-EB2EF376275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19938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570753-ACEE-9119-E41F-D1619EAB7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E6BBCF-0532-4B33-3193-89E72F5F2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46868"/>
            <a:ext cx="10529279" cy="435141"/>
          </a:xfrm>
        </p:spPr>
        <p:txBody>
          <a:bodyPr/>
          <a:lstStyle/>
          <a:p>
            <a:pPr defTabSz="342900">
              <a:spcAft>
                <a:spcPts val="300"/>
              </a:spcAft>
              <a:defRPr/>
            </a:pP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Très bien ! Les reliefs ne sont pas un facteur climatique, mais un facteur géographique.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  <a:latin typeface="Calibri" panose="020F0502020204030204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12A1163-C24B-E54A-B4A2-2A950DEC303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703568"/>
            <a:ext cx="10628375" cy="267394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Expliquer davantage si nécessaire.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6E304FC-DAE2-B802-8EDC-57E5E6315C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EC4CF75D-21F0-78CD-05E1-ED23B767737A}"/>
              </a:ext>
            </a:extLst>
          </p:cNvPr>
          <p:cNvSpPr/>
          <p:nvPr/>
        </p:nvSpPr>
        <p:spPr>
          <a:xfrm>
            <a:off x="417290" y="3439376"/>
            <a:ext cx="3240000" cy="864000"/>
          </a:xfrm>
          <a:prstGeom prst="roundRect">
            <a:avLst/>
          </a:prstGeom>
          <a:solidFill>
            <a:srgbClr val="242C65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température</a:t>
            </a:r>
            <a:endParaRPr lang="fr-FR" sz="28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0FD654C8-95DB-38FF-A5C9-742CAD4A6184}"/>
              </a:ext>
            </a:extLst>
          </p:cNvPr>
          <p:cNvSpPr/>
          <p:nvPr/>
        </p:nvSpPr>
        <p:spPr>
          <a:xfrm>
            <a:off x="8649875" y="3439376"/>
            <a:ext cx="3240000" cy="878532"/>
          </a:xfrm>
          <a:prstGeom prst="roundRect">
            <a:avLst/>
          </a:prstGeom>
          <a:solidFill>
            <a:srgbClr val="242C65"/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Les précipitations</a:t>
            </a:r>
            <a:endParaRPr lang="fr-FR" sz="28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F1F6E16E-56D7-F3D7-09BD-807DAA88E1A9}"/>
              </a:ext>
            </a:extLst>
          </p:cNvPr>
          <p:cNvSpPr/>
          <p:nvPr/>
        </p:nvSpPr>
        <p:spPr>
          <a:xfrm>
            <a:off x="4533583" y="3439376"/>
            <a:ext cx="3240000" cy="878532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Les reliefs</a:t>
            </a:r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160A1C3-ED1D-B1DA-DBDC-692C6B6BDDB1}"/>
              </a:ext>
            </a:extLst>
          </p:cNvPr>
          <p:cNvSpPr txBox="1"/>
          <p:nvPr/>
        </p:nvSpPr>
        <p:spPr>
          <a:xfrm>
            <a:off x="729092" y="2292927"/>
            <a:ext cx="10637964" cy="5198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noProof="0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Parmi les facteurs climatiques on cite :</a:t>
            </a:r>
          </a:p>
        </p:txBody>
      </p:sp>
    </p:spTree>
    <p:extLst>
      <p:ext uri="{BB962C8B-B14F-4D97-AF65-F5344CB8AC3E}">
        <p14:creationId xmlns:p14="http://schemas.microsoft.com/office/powerpoint/2010/main" val="42444776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Une autre question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élèves, puis les inviter à voter en levant leurs ardoises (A ou B).</a:t>
            </a:r>
          </a:p>
          <a:p>
            <a:endParaRPr lang="fr-FR" sz="1200" noProof="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sp>
        <p:nvSpPr>
          <p:cNvPr id="22" name="Google Shape;15880;p58">
            <a:extLst>
              <a:ext uri="{FF2B5EF4-FFF2-40B4-BE49-F238E27FC236}">
                <a16:creationId xmlns:a16="http://schemas.microsoft.com/office/drawing/2014/main" id="{A41E6780-8887-F10F-1872-3810BA9094BF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Les océans et les mers contiennent de l’eau douce.</a:t>
            </a:r>
          </a:p>
        </p:txBody>
      </p:sp>
      <p:sp>
        <p:nvSpPr>
          <p:cNvPr id="23" name="Rectangle : coins arrondis 6">
            <a:extLst>
              <a:ext uri="{FF2B5EF4-FFF2-40B4-BE49-F238E27FC236}">
                <a16:creationId xmlns:a16="http://schemas.microsoft.com/office/drawing/2014/main" id="{55B73227-D1E1-2E6D-14FA-DF751D2B78F2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24" name="Rectangle : coins arrondis 13">
            <a:extLst>
              <a:ext uri="{FF2B5EF4-FFF2-40B4-BE49-F238E27FC236}">
                <a16:creationId xmlns:a16="http://schemas.microsoft.com/office/drawing/2014/main" id="{CCD4FDC7-EE05-F674-2A4F-6AD1665F4059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544E18D-F5C2-C618-7DD1-8C74C9A6FA8A}"/>
              </a:ext>
            </a:extLst>
          </p:cNvPr>
          <p:cNvGrpSpPr/>
          <p:nvPr/>
        </p:nvGrpSpPr>
        <p:grpSpPr>
          <a:xfrm>
            <a:off x="10883152" y="248387"/>
            <a:ext cx="692154" cy="610914"/>
            <a:chOff x="779844" y="4335989"/>
            <a:chExt cx="563238" cy="575842"/>
          </a:xfrm>
        </p:grpSpPr>
        <p:pic>
          <p:nvPicPr>
            <p:cNvPr id="5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FDD5166-1ED3-EED2-78F8-48A3FBD9384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C6F41E0-07D9-2F02-6BAC-BEEF083060B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7" name="TextBox 3">
            <a:extLst>
              <a:ext uri="{FF2B5EF4-FFF2-40B4-BE49-F238E27FC236}">
                <a16:creationId xmlns:a16="http://schemas.microsoft.com/office/drawing/2014/main" id="{C44B6679-4908-0FF5-415E-C66E9E04058D}"/>
              </a:ext>
            </a:extLst>
          </p:cNvPr>
          <p:cNvSpPr txBox="1"/>
          <p:nvPr/>
        </p:nvSpPr>
        <p:spPr>
          <a:xfrm>
            <a:off x="616700" y="1207847"/>
            <a:ext cx="952238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</a:t>
            </a:r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Répondez par «  Vrai  » ou «  Faux ».</a:t>
            </a:r>
          </a:p>
          <a:p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5202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DC9A9-680B-9C01-71FB-DEFC91ED7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525D1E-AA20-1D88-87CB-7F235B3DA5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Parfait ! Les océans et les mers contiennent de l’eau salée et non pas de l’eau douce.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7AB7EF-FDE9-C8AA-8546-55EB6815EBE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8058" y="584580"/>
            <a:ext cx="10529705" cy="268287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Expliquez davantage si nécessaire en mettant l’accent sur la répartition de l’eau selon sa nature.</a:t>
            </a: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F492E23C-242C-3A38-DF6E-0BF4408AF4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2220B8A2-3B5E-1497-C1F5-A71A919A6D0B}"/>
              </a:ext>
            </a:extLst>
          </p:cNvPr>
          <p:cNvSpPr txBox="1">
            <a:spLocks/>
          </p:cNvSpPr>
          <p:nvPr/>
        </p:nvSpPr>
        <p:spPr>
          <a:xfrm>
            <a:off x="677330" y="2325718"/>
            <a:ext cx="10630007" cy="98062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R="0" lvl="0" algn="ctr" defTabSz="4572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Hammersmith One"/>
              <a:buNone/>
              <a:defRPr sz="2400" b="1" i="0" u="none" strike="noStrike" cap="none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r>
              <a:rPr lang="fr-FR" dirty="0"/>
              <a:t>Les océans et les mers contiennent de l’eau douce.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E639ED40-0373-1A68-1F39-05C5798E6957}"/>
              </a:ext>
            </a:extLst>
          </p:cNvPr>
          <p:cNvSpPr/>
          <p:nvPr/>
        </p:nvSpPr>
        <p:spPr>
          <a:xfrm>
            <a:off x="778059" y="3770018"/>
            <a:ext cx="4428466" cy="98062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00339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</a:p>
        </p:txBody>
      </p:sp>
      <p:sp>
        <p:nvSpPr>
          <p:cNvPr id="8" name="Rectangle : coins arrondis 13">
            <a:extLst>
              <a:ext uri="{FF2B5EF4-FFF2-40B4-BE49-F238E27FC236}">
                <a16:creationId xmlns:a16="http://schemas.microsoft.com/office/drawing/2014/main" id="{04BA3FBD-6F0D-1E8A-4438-3468E33ED854}"/>
              </a:ext>
            </a:extLst>
          </p:cNvPr>
          <p:cNvSpPr/>
          <p:nvPr/>
        </p:nvSpPr>
        <p:spPr>
          <a:xfrm>
            <a:off x="6878871" y="3770018"/>
            <a:ext cx="4428466" cy="980625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400" b="1" noProof="0" dirty="0">
                <a:solidFill>
                  <a:schemeClr val="bg1"/>
                </a:solidFill>
                <a:latin typeface="+mj-lt"/>
                <a:cs typeface="Calibri" panose="020F0502020204030204" pitchFamily="34" charset="0"/>
              </a:rPr>
              <a:t>b. Faux</a:t>
            </a:r>
          </a:p>
        </p:txBody>
      </p:sp>
    </p:spTree>
    <p:extLst>
      <p:ext uri="{BB962C8B-B14F-4D97-AF65-F5344CB8AC3E}">
        <p14:creationId xmlns:p14="http://schemas.microsoft.com/office/powerpoint/2010/main" val="9703644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3C53C-6231-67E6-F86B-401CD49E48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B3608C-ACB2-2A84-AE28-BE5D5F10B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9786" y="384565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épondez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à cette dernière question.</a:t>
            </a:r>
          </a:p>
        </p:txBody>
      </p:sp>
      <p:sp>
        <p:nvSpPr>
          <p:cNvPr id="29" name="Google Shape;15880;p58">
            <a:extLst>
              <a:ext uri="{FF2B5EF4-FFF2-40B4-BE49-F238E27FC236}">
                <a16:creationId xmlns:a16="http://schemas.microsoft.com/office/drawing/2014/main" id="{ADBC03F4-F779-D968-E70B-A19632CC779F}"/>
              </a:ext>
            </a:extLst>
          </p:cNvPr>
          <p:cNvSpPr txBox="1">
            <a:spLocks/>
          </p:cNvSpPr>
          <p:nvPr/>
        </p:nvSpPr>
        <p:spPr>
          <a:xfrm>
            <a:off x="700414" y="1247442"/>
            <a:ext cx="10640331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</a:t>
            </a:r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</a:t>
            </a: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Mettez en ordre:</a:t>
            </a:r>
          </a:p>
          <a:p>
            <a:pPr algn="l">
              <a:lnSpc>
                <a:spcPct val="125000"/>
              </a:lnSpc>
            </a:pPr>
            <a:endParaRPr lang="fr-FR" sz="105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étapes de la démarche pour expliquer un phénomène.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7E1F0F9B-6EF4-D2E3-C809-A3BE9202A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18504" r="69728" b="6822"/>
          <a:stretch>
            <a:fillRect/>
          </a:stretch>
        </p:blipFill>
        <p:spPr>
          <a:xfrm>
            <a:off x="102362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76B23086-0EB5-FFB4-73A6-B8E4E865A4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2" t="19079" r="36938" b="6247"/>
          <a:stretch>
            <a:fillRect/>
          </a:stretch>
        </p:blipFill>
        <p:spPr>
          <a:xfrm>
            <a:off x="454914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0D42B0C9-524C-8AE9-58E7-4098948A44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3" t="18808" r="3583" b="9028"/>
          <a:stretch>
            <a:fillRect/>
          </a:stretch>
        </p:blipFill>
        <p:spPr>
          <a:xfrm>
            <a:off x="807466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sp>
        <p:nvSpPr>
          <p:cNvPr id="59" name="Rectangle: Rounded Corners 22">
            <a:extLst>
              <a:ext uri="{FF2B5EF4-FFF2-40B4-BE49-F238E27FC236}">
                <a16:creationId xmlns:a16="http://schemas.microsoft.com/office/drawing/2014/main" id="{42F9F2BF-6AC2-1FCA-F329-95433BEBE3B8}"/>
              </a:ext>
            </a:extLst>
          </p:cNvPr>
          <p:cNvSpPr/>
          <p:nvPr/>
        </p:nvSpPr>
        <p:spPr>
          <a:xfrm>
            <a:off x="1059180" y="237166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Rectangle: Rounded Corners 22">
            <a:extLst>
              <a:ext uri="{FF2B5EF4-FFF2-40B4-BE49-F238E27FC236}">
                <a16:creationId xmlns:a16="http://schemas.microsoft.com/office/drawing/2014/main" id="{8C72D63C-9FF1-1646-F3FB-B2AD155AA31F}"/>
              </a:ext>
            </a:extLst>
          </p:cNvPr>
          <p:cNvSpPr/>
          <p:nvPr/>
        </p:nvSpPr>
        <p:spPr>
          <a:xfrm>
            <a:off x="4632960" y="234880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" name="Rectangle: Rounded Corners 22">
            <a:extLst>
              <a:ext uri="{FF2B5EF4-FFF2-40B4-BE49-F238E27FC236}">
                <a16:creationId xmlns:a16="http://schemas.microsoft.com/office/drawing/2014/main" id="{853C80FB-730B-0515-528D-73ACC917BBA9}"/>
              </a:ext>
            </a:extLst>
          </p:cNvPr>
          <p:cNvSpPr/>
          <p:nvPr/>
        </p:nvSpPr>
        <p:spPr>
          <a:xfrm>
            <a:off x="8138160" y="236404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b="1" noProof="0" dirty="0">
              <a:solidFill>
                <a:srgbClr val="0D0D0D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4" name="Espace réservé du contenu 3">
            <a:extLst>
              <a:ext uri="{FF2B5EF4-FFF2-40B4-BE49-F238E27FC236}">
                <a16:creationId xmlns:a16="http://schemas.microsoft.com/office/drawing/2014/main" id="{1FAF6C3A-3381-E91B-3098-7B58A7057464}"/>
              </a:ext>
            </a:extLst>
          </p:cNvPr>
          <p:cNvSpPr txBox="1">
            <a:spLocks/>
          </p:cNvSpPr>
          <p:nvPr/>
        </p:nvSpPr>
        <p:spPr>
          <a:xfrm>
            <a:off x="778058" y="7035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deux élèves à passer au tableau.</a:t>
            </a:r>
          </a:p>
          <a:p>
            <a:pPr defTabSz="342900">
              <a:spcAft>
                <a:spcPts val="300"/>
              </a:spcAft>
              <a:defRPr/>
            </a:pPr>
            <a:endParaRPr lang="fr-FR" sz="1200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65" name="Picture 1">
            <a:extLst>
              <a:ext uri="{FF2B5EF4-FFF2-40B4-BE49-F238E27FC236}">
                <a16:creationId xmlns:a16="http://schemas.microsoft.com/office/drawing/2014/main" id="{31DA4B12-2DC1-E38B-A77E-508F87DBBEF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2275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3F4BE3-2960-8E4A-1BDF-4CDF2CF4B5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D42AD-42CA-C709-11E6-FACD33900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360" y="291968"/>
            <a:ext cx="10529279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R</a:t>
            </a:r>
            <a:r>
              <a:rPr lang="fr-FR" noProof="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épondez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à cette question.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D2560B-C7A0-DDB9-FC90-A0EA723954F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31360" y="532867"/>
            <a:ext cx="10682478" cy="461665"/>
          </a:xfrm>
        </p:spPr>
        <p:txBody>
          <a:bodyPr/>
          <a:lstStyle/>
          <a:p>
            <a:r>
              <a:rPr lang="fr-FR" sz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demander de consigner leurs réponses sur les ardoises.</a:t>
            </a:r>
          </a:p>
        </p:txBody>
      </p:sp>
      <p:sp>
        <p:nvSpPr>
          <p:cNvPr id="29" name="Google Shape;15880;p58">
            <a:extLst>
              <a:ext uri="{FF2B5EF4-FFF2-40B4-BE49-F238E27FC236}">
                <a16:creationId xmlns:a16="http://schemas.microsoft.com/office/drawing/2014/main" id="{E83757E1-EEC5-BDB7-6327-582A1F983147}"/>
              </a:ext>
            </a:extLst>
          </p:cNvPr>
          <p:cNvSpPr txBox="1">
            <a:spLocks/>
          </p:cNvSpPr>
          <p:nvPr/>
        </p:nvSpPr>
        <p:spPr>
          <a:xfrm>
            <a:off x="700414" y="1420162"/>
            <a:ext cx="10640331" cy="708675"/>
          </a:xfrm>
          <a:prstGeom prst="roundRect">
            <a:avLst/>
          </a:prstGeom>
          <a:solidFill>
            <a:srgbClr val="FFFFFF"/>
          </a:solidFill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algn="l">
              <a:lnSpc>
                <a:spcPct val="125000"/>
              </a:lnSpc>
            </a:pPr>
            <a:endParaRPr lang="fr-FR" sz="1050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fr-FR" noProof="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 étapes de la démarche pour expliquer un phénomène.</a:t>
            </a:r>
          </a:p>
        </p:txBody>
      </p:sp>
      <p:pic>
        <p:nvPicPr>
          <p:cNvPr id="56" name="Image 55">
            <a:extLst>
              <a:ext uri="{FF2B5EF4-FFF2-40B4-BE49-F238E27FC236}">
                <a16:creationId xmlns:a16="http://schemas.microsoft.com/office/drawing/2014/main" id="{96762D7A-A31D-B04C-A344-82CBAA5011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22" t="18504" r="69728" b="6822"/>
          <a:stretch>
            <a:fillRect/>
          </a:stretch>
        </p:blipFill>
        <p:spPr>
          <a:xfrm>
            <a:off x="102362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8C8F699-FFBD-68CF-2F7A-F9FC82C3B2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12" t="19079" r="36938" b="6247"/>
          <a:stretch>
            <a:fillRect/>
          </a:stretch>
        </p:blipFill>
        <p:spPr>
          <a:xfrm>
            <a:off x="454914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43CEABB6-C269-0DDA-3F84-0BB4D7FB6D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3" t="18808" r="3583" b="9028"/>
          <a:stretch>
            <a:fillRect/>
          </a:stretch>
        </p:blipFill>
        <p:spPr>
          <a:xfrm>
            <a:off x="8074660" y="2333070"/>
            <a:ext cx="3139440" cy="3958542"/>
          </a:xfrm>
          <a:prstGeom prst="rect">
            <a:avLst/>
          </a:prstGeom>
          <a:ln w="28575">
            <a:solidFill>
              <a:srgbClr val="F19D19"/>
            </a:solidFill>
          </a:ln>
        </p:spPr>
      </p:pic>
      <p:sp>
        <p:nvSpPr>
          <p:cNvPr id="59" name="Rectangle: Rounded Corners 22">
            <a:extLst>
              <a:ext uri="{FF2B5EF4-FFF2-40B4-BE49-F238E27FC236}">
                <a16:creationId xmlns:a16="http://schemas.microsoft.com/office/drawing/2014/main" id="{BC7C3A51-6B63-2ABA-5F50-857694695081}"/>
              </a:ext>
            </a:extLst>
          </p:cNvPr>
          <p:cNvSpPr/>
          <p:nvPr/>
        </p:nvSpPr>
        <p:spPr>
          <a:xfrm>
            <a:off x="1059180" y="237166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60" name="Rectangle: Rounded Corners 22">
            <a:extLst>
              <a:ext uri="{FF2B5EF4-FFF2-40B4-BE49-F238E27FC236}">
                <a16:creationId xmlns:a16="http://schemas.microsoft.com/office/drawing/2014/main" id="{F1538118-855B-E28D-63F2-A2C990D66DCC}"/>
              </a:ext>
            </a:extLst>
          </p:cNvPr>
          <p:cNvSpPr/>
          <p:nvPr/>
        </p:nvSpPr>
        <p:spPr>
          <a:xfrm>
            <a:off x="4632960" y="234880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61" name="Rectangle: Rounded Corners 22">
            <a:extLst>
              <a:ext uri="{FF2B5EF4-FFF2-40B4-BE49-F238E27FC236}">
                <a16:creationId xmlns:a16="http://schemas.microsoft.com/office/drawing/2014/main" id="{BDF71203-70A7-38AA-7B60-2154F372B9FD}"/>
              </a:ext>
            </a:extLst>
          </p:cNvPr>
          <p:cNvSpPr/>
          <p:nvPr/>
        </p:nvSpPr>
        <p:spPr>
          <a:xfrm>
            <a:off x="8138160" y="2364042"/>
            <a:ext cx="434340" cy="462977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rgbClr val="F19D1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290AE68-3140-D4B3-FBF7-C66DBC1032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53510" y="326560"/>
            <a:ext cx="464069" cy="46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26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ce réservé du texte 1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min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978819" y="2012577"/>
            <a:ext cx="3962400" cy="1920240"/>
          </a:xfrm>
          <a:prstGeom prst="rect">
            <a:avLst/>
          </a:prstGeom>
          <a:solidFill>
            <a:schemeClr val="bg1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Activité</a:t>
            </a:r>
            <a:b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5400" b="1" noProof="0" dirty="0">
                <a:solidFill>
                  <a:srgbClr val="F19D1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préparatoire</a:t>
            </a:r>
          </a:p>
        </p:txBody>
      </p:sp>
    </p:spTree>
    <p:extLst>
      <p:ext uri="{BB962C8B-B14F-4D97-AF65-F5344CB8AC3E}">
        <p14:creationId xmlns:p14="http://schemas.microsoft.com/office/powerpoint/2010/main" val="6808568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73E62-A609-CAEC-2195-F214F4A773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DA8D27-28BF-5DAA-DDCD-22E844772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230640"/>
            <a:ext cx="10972955" cy="387224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Prenons la situation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6BAEA43-E1F0-780A-2E7E-5882ADDA0A3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77791" y="591583"/>
            <a:ext cx="10972954" cy="505838"/>
          </a:xfrm>
        </p:spPr>
        <p:txBody>
          <a:bodyPr/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Faire émerger les représentations des élèves à propos des facteurs qui expliquent la répartition de l’eau sur Terre.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CF5D75-705A-D94E-17EC-357B4FFDEEA6}"/>
              </a:ext>
            </a:extLst>
          </p:cNvPr>
          <p:cNvSpPr/>
          <p:nvPr/>
        </p:nvSpPr>
        <p:spPr>
          <a:xfrm>
            <a:off x="1050587" y="5311302"/>
            <a:ext cx="1643975" cy="505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3" name="Organigramme : Terminateur 2">
            <a:extLst>
              <a:ext uri="{FF2B5EF4-FFF2-40B4-BE49-F238E27FC236}">
                <a16:creationId xmlns:a16="http://schemas.microsoft.com/office/drawing/2014/main" id="{325721A7-6EA8-C108-0C17-A62AAAFB148D}"/>
              </a:ext>
            </a:extLst>
          </p:cNvPr>
          <p:cNvSpPr/>
          <p:nvPr/>
        </p:nvSpPr>
        <p:spPr>
          <a:xfrm>
            <a:off x="377072" y="1253764"/>
            <a:ext cx="3799002" cy="518475"/>
          </a:xfrm>
          <a:prstGeom prst="flowChartTerminator">
            <a:avLst/>
          </a:prstGeom>
          <a:solidFill>
            <a:srgbClr val="00AEEF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J’observe un phénomène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E62C3B8-E4F9-C9A1-B8AC-837692E8B4E7}"/>
              </a:ext>
            </a:extLst>
          </p:cNvPr>
          <p:cNvSpPr/>
          <p:nvPr/>
        </p:nvSpPr>
        <p:spPr>
          <a:xfrm>
            <a:off x="557595" y="1891017"/>
            <a:ext cx="11057642" cy="4601223"/>
          </a:xfrm>
          <a:prstGeom prst="roundRect">
            <a:avLst>
              <a:gd name="adj" fmla="val 8239"/>
            </a:avLst>
          </a:prstGeom>
          <a:solidFill>
            <a:srgbClr val="DFF3F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86328736-49EC-7DBE-1D6B-D867918CC268}"/>
              </a:ext>
            </a:extLst>
          </p:cNvPr>
          <p:cNvSpPr txBox="1">
            <a:spLocks/>
          </p:cNvSpPr>
          <p:nvPr/>
        </p:nvSpPr>
        <p:spPr>
          <a:xfrm>
            <a:off x="982708" y="5676366"/>
            <a:ext cx="10035811" cy="708675"/>
          </a:xfrm>
          <a:prstGeom prst="round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cap="none">
                <a:solidFill>
                  <a:schemeClr val="dk1"/>
                </a:solidFill>
                <a:latin typeface="+mj-lt"/>
                <a:ea typeface="Hammersmith One"/>
                <a:cs typeface="Hammersmith One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>
              <a:lnSpc>
                <a:spcPct val="125000"/>
              </a:lnSpc>
            </a:pPr>
            <a:r>
              <a:rPr lang="fr-FR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 ton avis, quels facteurs expliquent la répartition de l’eau sur Terre 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C4D93736-403E-F9A3-FB34-0A1FDEF2AD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2" t="3205" r="2076" b="3054"/>
          <a:stretch>
            <a:fillRect/>
          </a:stretch>
        </p:blipFill>
        <p:spPr>
          <a:xfrm>
            <a:off x="6141719" y="2331720"/>
            <a:ext cx="5234657" cy="32400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D905125-9DB5-6A1D-CC40-543CDCE122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343" y="2331720"/>
            <a:ext cx="518152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346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2 min</a:t>
            </a:r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FE983526-BBB9-0F19-7B91-33BFC435C2DC}"/>
              </a:ext>
            </a:extLst>
          </p:cNvPr>
          <p:cNvSpPr/>
          <p:nvPr/>
        </p:nvSpPr>
        <p:spPr>
          <a:xfrm>
            <a:off x="508000" y="1158240"/>
            <a:ext cx="11115040" cy="21234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EE9C3F-3FB2-5908-1D32-43442AB49B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908" y="580666"/>
            <a:ext cx="10529279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 la fin de cette séance, vous serez capables de :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br>
              <a:rPr lang="fr-FR" spc="-5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7EFF05-451F-2E06-7F7A-0869196C39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bg1">
                    <a:lumMod val="65000"/>
                  </a:schemeClr>
                </a:solidFill>
              </a:rPr>
              <a:t>Déclarer clairement l’objectif de la séance, expliquer cela avec des phrases simples et claires.</a:t>
            </a:r>
          </a:p>
        </p:txBody>
      </p:sp>
      <p:sp>
        <p:nvSpPr>
          <p:cNvPr id="19" name="Google Shape;2054;p38">
            <a:extLst>
              <a:ext uri="{FF2B5EF4-FFF2-40B4-BE49-F238E27FC236}">
                <a16:creationId xmlns:a16="http://schemas.microsoft.com/office/drawing/2014/main" id="{3211C344-BD59-6D8C-EB77-683E5C28DB6A}"/>
              </a:ext>
            </a:extLst>
          </p:cNvPr>
          <p:cNvSpPr/>
          <p:nvPr/>
        </p:nvSpPr>
        <p:spPr>
          <a:xfrm>
            <a:off x="1210044" y="311491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3">
            <a:extLst>
              <a:ext uri="{FF2B5EF4-FFF2-40B4-BE49-F238E27FC236}">
                <a16:creationId xmlns:a16="http://schemas.microsoft.com/office/drawing/2014/main" id="{99AD4A5F-007B-D484-B304-1BB0B8DF5410}"/>
              </a:ext>
            </a:extLst>
          </p:cNvPr>
          <p:cNvSpPr txBox="1"/>
          <p:nvPr/>
        </p:nvSpPr>
        <p:spPr>
          <a:xfrm>
            <a:off x="1555561" y="309698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Décrire quelques facteurs influençant la répartition de l’eau sur Terre.</a:t>
            </a:r>
          </a:p>
        </p:txBody>
      </p:sp>
      <p:pic>
        <p:nvPicPr>
          <p:cNvPr id="21" name="Image 23">
            <a:extLst>
              <a:ext uri="{FF2B5EF4-FFF2-40B4-BE49-F238E27FC236}">
                <a16:creationId xmlns:a16="http://schemas.microsoft.com/office/drawing/2014/main" id="{14274EFE-6102-0978-B1A4-6FB0395C09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5" y="283164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2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9BCBA0E-5563-9DFC-E677-627BEC9EC3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7900206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64145D-B6E3-8FEF-894C-D9E0A3E6AB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589156-D557-5F0D-67BF-E1CAA4FA8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Nous allons d’abord définir quelques notions dont nous aurons besoin pour résoudre la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763E92BB-0975-0567-28FF-BCF4AEC0E09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9618" y="452487"/>
            <a:ext cx="525570" cy="4355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0C207CB-0226-3B1B-7693-8D04BBCD73A5}"/>
              </a:ext>
            </a:extLst>
          </p:cNvPr>
          <p:cNvSpPr txBox="1"/>
          <p:nvPr/>
        </p:nvSpPr>
        <p:spPr>
          <a:xfrm>
            <a:off x="1555473" y="1383688"/>
            <a:ext cx="9132798" cy="582216"/>
          </a:xfrm>
          <a:prstGeom prst="roundRect">
            <a:avLst>
              <a:gd name="adj" fmla="val 35835"/>
            </a:avLst>
          </a:prstGeom>
          <a:solidFill>
            <a:srgbClr val="C00000"/>
          </a:solidFill>
        </p:spPr>
        <p:txBody>
          <a:bodyPr wrap="square" lIns="0" rIns="0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dirty="0"/>
              <a:t>Quelques facteurs influençant la répartition de l’eau sur Terre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61D30BB-FDFC-AD50-31F9-AAF1CCB737A2}"/>
              </a:ext>
            </a:extLst>
          </p:cNvPr>
          <p:cNvGrpSpPr/>
          <p:nvPr/>
        </p:nvGrpSpPr>
        <p:grpSpPr>
          <a:xfrm>
            <a:off x="4330045" y="2347274"/>
            <a:ext cx="3555631" cy="4813978"/>
            <a:chOff x="4330045" y="2347274"/>
            <a:chExt cx="3555631" cy="4813978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89DC9717-B3FB-9463-D417-00423A17E187}"/>
                </a:ext>
              </a:extLst>
            </p:cNvPr>
            <p:cNvGrpSpPr/>
            <p:nvPr/>
          </p:nvGrpSpPr>
          <p:grpSpPr>
            <a:xfrm>
              <a:off x="4330045" y="2347274"/>
              <a:ext cx="3555631" cy="3615970"/>
              <a:chOff x="4330045" y="2347274"/>
              <a:chExt cx="3555631" cy="3615970"/>
            </a:xfrm>
          </p:grpSpPr>
          <p:pic>
            <p:nvPicPr>
              <p:cNvPr id="13" name="Image 12">
                <a:extLst>
                  <a:ext uri="{FF2B5EF4-FFF2-40B4-BE49-F238E27FC236}">
                    <a16:creationId xmlns:a16="http://schemas.microsoft.com/office/drawing/2014/main" id="{B0A61EE9-F2D0-7A39-F761-9D4C635E29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1076" t="3622" r="525" b="4271"/>
              <a:stretch>
                <a:fillRect/>
              </a:stretch>
            </p:blipFill>
            <p:spPr>
              <a:xfrm>
                <a:off x="4330045" y="2347274"/>
                <a:ext cx="3464561" cy="2902906"/>
              </a:xfrm>
              <a:prstGeom prst="rect">
                <a:avLst/>
              </a:prstGeom>
              <a:ln w="19050">
                <a:solidFill>
                  <a:srgbClr val="C00000"/>
                </a:solidFill>
              </a:ln>
            </p:spPr>
          </p:pic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772D61CF-DF45-9629-35D7-9B23B1D99FEE}"/>
                  </a:ext>
                </a:extLst>
              </p:cNvPr>
              <p:cNvSpPr txBox="1"/>
              <p:nvPr/>
            </p:nvSpPr>
            <p:spPr>
              <a:xfrm>
                <a:off x="4352843" y="5452466"/>
                <a:ext cx="3532833" cy="510778"/>
              </a:xfrm>
              <a:prstGeom prst="roundRect">
                <a:avLst>
                  <a:gd name="adj" fmla="val 34796"/>
                </a:avLst>
              </a:prstGeom>
              <a:solidFill>
                <a:srgbClr val="10658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lvl="0" algn="ctr">
                  <a:defRPr sz="2400" b="1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fr-FR" dirty="0"/>
                  <a:t>L’altitude </a:t>
                </a:r>
              </a:p>
            </p:txBody>
          </p:sp>
        </p:grpSp>
        <p:sp>
          <p:nvSpPr>
            <p:cNvPr id="12" name="TextBox 6">
              <a:extLst>
                <a:ext uri="{FF2B5EF4-FFF2-40B4-BE49-F238E27FC236}">
                  <a16:creationId xmlns:a16="http://schemas.microsoft.com/office/drawing/2014/main" id="{9A36D3C6-AFD6-6072-C443-069BC5DBC902}"/>
                </a:ext>
              </a:extLst>
            </p:cNvPr>
            <p:cNvSpPr txBox="1"/>
            <p:nvPr/>
          </p:nvSpPr>
          <p:spPr>
            <a:xfrm>
              <a:off x="5474911" y="5743575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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1E35EDB-3FB5-B5E1-C03F-2E25DB24C0B2}"/>
              </a:ext>
            </a:extLst>
          </p:cNvPr>
          <p:cNvGrpSpPr/>
          <p:nvPr/>
        </p:nvGrpSpPr>
        <p:grpSpPr>
          <a:xfrm>
            <a:off x="517311" y="2317524"/>
            <a:ext cx="3686402" cy="4843728"/>
            <a:chOff x="517311" y="2317524"/>
            <a:chExt cx="3686402" cy="4843728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EDFC03CD-3B31-05C9-17CF-50B5B8242EAE}"/>
                </a:ext>
              </a:extLst>
            </p:cNvPr>
            <p:cNvGrpSpPr/>
            <p:nvPr/>
          </p:nvGrpSpPr>
          <p:grpSpPr>
            <a:xfrm>
              <a:off x="517311" y="2317524"/>
              <a:ext cx="3686402" cy="3593048"/>
              <a:chOff x="517311" y="2317524"/>
              <a:chExt cx="3686402" cy="3593048"/>
            </a:xfrm>
          </p:grpSpPr>
          <p:grpSp>
            <p:nvGrpSpPr>
              <p:cNvPr id="4" name="Groupe 3">
                <a:extLst>
                  <a:ext uri="{FF2B5EF4-FFF2-40B4-BE49-F238E27FC236}">
                    <a16:creationId xmlns:a16="http://schemas.microsoft.com/office/drawing/2014/main" id="{B4B258EA-CF4C-F6AE-E30F-14825FDC8AA1}"/>
                  </a:ext>
                </a:extLst>
              </p:cNvPr>
              <p:cNvGrpSpPr/>
              <p:nvPr/>
            </p:nvGrpSpPr>
            <p:grpSpPr>
              <a:xfrm>
                <a:off x="595088" y="2317524"/>
                <a:ext cx="3479072" cy="2980186"/>
                <a:chOff x="595088" y="2317524"/>
                <a:chExt cx="3479072" cy="2980186"/>
              </a:xfrm>
            </p:grpSpPr>
            <p:pic>
              <p:nvPicPr>
                <p:cNvPr id="7" name="Image 6">
                  <a:extLst>
                    <a:ext uri="{FF2B5EF4-FFF2-40B4-BE49-F238E27FC236}">
                      <a16:creationId xmlns:a16="http://schemas.microsoft.com/office/drawing/2014/main" id="{0C55326F-B2DF-2397-E23E-45C836F86AF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BEBA8EAE-BF5A-486C-A8C5-ECC9F3942E4B}">
                      <a14:imgProps xmlns:a14="http://schemas.microsoft.com/office/drawing/2010/main">
                        <a14:imgLayer r:embed="rId6">
                          <a14:imgEffect>
                            <a14:saturation sat="200000"/>
                          </a14:imgEffect>
                        </a14:imgLayer>
                      </a14:imgProps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5088" y="2317524"/>
                  <a:ext cx="3479072" cy="2980186"/>
                </a:xfrm>
                <a:prstGeom prst="rect">
                  <a:avLst/>
                </a:prstGeom>
                <a:ln w="19050">
                  <a:solidFill>
                    <a:srgbClr val="C00000"/>
                  </a:solidFill>
                </a:ln>
              </p:spPr>
            </p:pic>
            <p:pic>
              <p:nvPicPr>
                <p:cNvPr id="8" name="Image 7">
                  <a:extLst>
                    <a:ext uri="{FF2B5EF4-FFF2-40B4-BE49-F238E27FC236}">
                      <a16:creationId xmlns:a16="http://schemas.microsoft.com/office/drawing/2014/main" id="{94DB1798-682E-DAC4-D1F2-12DA6327FD4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619125" y="2558840"/>
                  <a:ext cx="3434715" cy="2287480"/>
                </a:xfrm>
                <a:prstGeom prst="rect">
                  <a:avLst/>
                </a:prstGeom>
              </p:spPr>
            </p:pic>
          </p:grpSp>
          <p:sp>
            <p:nvSpPr>
              <p:cNvPr id="35" name="ZoneTexte 34">
                <a:extLst>
                  <a:ext uri="{FF2B5EF4-FFF2-40B4-BE49-F238E27FC236}">
                    <a16:creationId xmlns:a16="http://schemas.microsoft.com/office/drawing/2014/main" id="{7F6BAE43-A4CE-1307-AF06-262242E7DCF0}"/>
                  </a:ext>
                </a:extLst>
              </p:cNvPr>
              <p:cNvSpPr txBox="1"/>
              <p:nvPr/>
            </p:nvSpPr>
            <p:spPr>
              <a:xfrm>
                <a:off x="517311" y="5442941"/>
                <a:ext cx="3686402" cy="467631"/>
              </a:xfrm>
              <a:prstGeom prst="roundRect">
                <a:avLst>
                  <a:gd name="adj" fmla="val 35835"/>
                </a:avLst>
              </a:prstGeom>
              <a:solidFill>
                <a:srgbClr val="10658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lvl="0" algn="ctr">
                  <a:defRPr sz="2400" b="1">
                    <a:solidFill>
                      <a:schemeClr val="bg1"/>
                    </a:solidFill>
                    <a:latin typeface="Calibri"/>
                    <a:ea typeface="Calibri"/>
                    <a:cs typeface="Calibri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fr-FR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Les facteurs climatiques</a:t>
                </a:r>
                <a:endParaRPr lang="fr-FR" noProof="0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4" name="TextBox 6">
              <a:extLst>
                <a:ext uri="{FF2B5EF4-FFF2-40B4-BE49-F238E27FC236}">
                  <a16:creationId xmlns:a16="http://schemas.microsoft.com/office/drawing/2014/main" id="{A3A97166-D009-9714-A2AA-C5077F599F10}"/>
                </a:ext>
              </a:extLst>
            </p:cNvPr>
            <p:cNvSpPr txBox="1"/>
            <p:nvPr/>
          </p:nvSpPr>
          <p:spPr>
            <a:xfrm>
              <a:off x="1531561" y="5743575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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F110FF0-0B30-4AF9-B053-2D95FB7842CD}"/>
              </a:ext>
            </a:extLst>
          </p:cNvPr>
          <p:cNvGrpSpPr/>
          <p:nvPr/>
        </p:nvGrpSpPr>
        <p:grpSpPr>
          <a:xfrm>
            <a:off x="8025280" y="2347274"/>
            <a:ext cx="3815294" cy="4813978"/>
            <a:chOff x="8025280" y="2347274"/>
            <a:chExt cx="3815294" cy="4813978"/>
          </a:xfrm>
        </p:grpSpPr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99E14DBB-B3CD-5878-E3A6-64C82A907234}"/>
                </a:ext>
              </a:extLst>
            </p:cNvPr>
            <p:cNvGrpSpPr/>
            <p:nvPr/>
          </p:nvGrpSpPr>
          <p:grpSpPr>
            <a:xfrm>
              <a:off x="8025280" y="2347274"/>
              <a:ext cx="3815294" cy="3596920"/>
              <a:chOff x="8025280" y="2347274"/>
              <a:chExt cx="3815294" cy="3596920"/>
            </a:xfrm>
          </p:grpSpPr>
          <p:pic>
            <p:nvPicPr>
              <p:cNvPr id="15" name="Image 14">
                <a:extLst>
                  <a:ext uri="{FF2B5EF4-FFF2-40B4-BE49-F238E27FC236}">
                    <a16:creationId xmlns:a16="http://schemas.microsoft.com/office/drawing/2014/main" id="{FC91D8CB-4BF7-D16A-5F69-D6BEDC9F65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aturation sat="200000"/>
                        </a14:imgEffect>
                      </a14:imgLayer>
                    </a14:imgProps>
                  </a:ext>
                </a:extLst>
              </a:blip>
              <a:srcRect l="661" t="3307" r="2236" b="3709"/>
              <a:stretch>
                <a:fillRect/>
              </a:stretch>
            </p:blipFill>
            <p:spPr>
              <a:xfrm>
                <a:off x="8050492" y="2347274"/>
                <a:ext cx="3704734" cy="2912883"/>
              </a:xfrm>
              <a:prstGeom prst="rect">
                <a:avLst/>
              </a:prstGeom>
              <a:ln w="19050">
                <a:solidFill>
                  <a:srgbClr val="C00000"/>
                </a:solidFill>
              </a:ln>
            </p:spPr>
          </p:pic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39BEFAC4-6774-3E7D-DECC-B592293DC601}"/>
                  </a:ext>
                </a:extLst>
              </p:cNvPr>
              <p:cNvSpPr txBox="1"/>
              <p:nvPr/>
            </p:nvSpPr>
            <p:spPr>
              <a:xfrm>
                <a:off x="8025280" y="5433416"/>
                <a:ext cx="3815294" cy="510778"/>
              </a:xfrm>
              <a:prstGeom prst="roundRect">
                <a:avLst>
                  <a:gd name="adj" fmla="val 48392"/>
                </a:avLst>
              </a:prstGeom>
              <a:solidFill>
                <a:srgbClr val="10658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fr-FR"/>
                </a:defPPr>
                <a:lvl1pPr lvl="0" algn="ctr">
                  <a:defRPr sz="2400" b="1">
                    <a:solidFill>
                      <a:schemeClr val="bg1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defRPr>
                </a:lvl1pPr>
                <a:lvl2pPr>
                  <a:defRPr>
                    <a:solidFill>
                      <a:schemeClr val="lt1"/>
                    </a:solidFill>
                  </a:defRPr>
                </a:lvl2pPr>
                <a:lvl3pPr>
                  <a:defRPr>
                    <a:solidFill>
                      <a:schemeClr val="lt1"/>
                    </a:solidFill>
                  </a:defRPr>
                </a:lvl3pPr>
                <a:lvl4pPr>
                  <a:defRPr>
                    <a:solidFill>
                      <a:schemeClr val="lt1"/>
                    </a:solidFill>
                  </a:defRPr>
                </a:lvl4pPr>
                <a:lvl5pPr>
                  <a:defRPr>
                    <a:solidFill>
                      <a:schemeClr val="lt1"/>
                    </a:solidFill>
                  </a:defRPr>
                </a:lvl5pPr>
                <a:lvl6pPr>
                  <a:defRPr>
                    <a:solidFill>
                      <a:schemeClr val="lt1"/>
                    </a:solidFill>
                  </a:defRPr>
                </a:lvl6pPr>
                <a:lvl7pPr>
                  <a:defRPr>
                    <a:solidFill>
                      <a:schemeClr val="lt1"/>
                    </a:solidFill>
                  </a:defRPr>
                </a:lvl7pPr>
                <a:lvl8pPr>
                  <a:defRPr>
                    <a:solidFill>
                      <a:schemeClr val="lt1"/>
                    </a:solidFill>
                  </a:defRPr>
                </a:lvl8pPr>
                <a:lvl9pPr>
                  <a:defRPr>
                    <a:solidFill>
                      <a:schemeClr val="lt1"/>
                    </a:solidFill>
                  </a:defRPr>
                </a:lvl9pPr>
              </a:lstStyle>
              <a:p>
                <a:r>
                  <a:rPr lang="fr-FR" dirty="0"/>
                  <a:t>La perméabilité des roches</a:t>
                </a:r>
              </a:p>
            </p:txBody>
          </p:sp>
        </p:grpSp>
        <p:sp>
          <p:nvSpPr>
            <p:cNvPr id="16" name="TextBox 6">
              <a:extLst>
                <a:ext uri="{FF2B5EF4-FFF2-40B4-BE49-F238E27FC236}">
                  <a16:creationId xmlns:a16="http://schemas.microsoft.com/office/drawing/2014/main" id="{CE30218D-2FB0-BA8E-89D2-4CABEC6FDA2D}"/>
                </a:ext>
              </a:extLst>
            </p:cNvPr>
            <p:cNvSpPr txBox="1"/>
            <p:nvPr/>
          </p:nvSpPr>
          <p:spPr>
            <a:xfrm>
              <a:off x="9446836" y="5743575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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201444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BECE2-A646-4F1F-2021-2C9C1B932E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A63F29-D938-71E1-E1A8-EC86386CC8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88" y="444179"/>
            <a:ext cx="10277091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Je commence par définir la première notion.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571E7D5F-42AC-12DB-312F-C95E2304A5F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189618" y="452487"/>
            <a:ext cx="525570" cy="435598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53989F-6DFD-CD65-1E49-6DF471B134A7}"/>
              </a:ext>
            </a:extLst>
          </p:cNvPr>
          <p:cNvSpPr txBox="1"/>
          <p:nvPr/>
        </p:nvSpPr>
        <p:spPr>
          <a:xfrm>
            <a:off x="532063" y="1113083"/>
            <a:ext cx="6155207" cy="467631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facteurs climatiques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العوامل المناخية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CCE577-ABB3-9379-4CEF-01F2B3539594}"/>
              </a:ext>
            </a:extLst>
          </p:cNvPr>
          <p:cNvSpPr txBox="1"/>
          <p:nvPr/>
        </p:nvSpPr>
        <p:spPr>
          <a:xfrm>
            <a:off x="532063" y="1879720"/>
            <a:ext cx="11130684" cy="83099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Sont les éléments qui influencent le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climat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d’une région et la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répartition de l’eau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sur Terre.</a:t>
            </a:r>
            <a:endParaRPr lang="fr-FR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E43CEB9-F125-C877-7723-16D631A1A7BC}"/>
              </a:ext>
            </a:extLst>
          </p:cNvPr>
          <p:cNvSpPr txBox="1"/>
          <p:nvPr/>
        </p:nvSpPr>
        <p:spPr>
          <a:xfrm>
            <a:off x="532063" y="2995678"/>
            <a:ext cx="2271427" cy="500268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Exemples 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4FB332C-F9B9-5571-77A1-864C8BA06A66}"/>
              </a:ext>
            </a:extLst>
          </p:cNvPr>
          <p:cNvSpPr txBox="1"/>
          <p:nvPr/>
        </p:nvSpPr>
        <p:spPr>
          <a:xfrm>
            <a:off x="5377046" y="3019111"/>
            <a:ext cx="3532833" cy="510778"/>
          </a:xfrm>
          <a:prstGeom prst="round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i="0" dirty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Les facteurs climatiques</a:t>
            </a:r>
            <a:endParaRPr lang="fr-FR" sz="240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8E15397-ED3E-F4E1-1FD3-23F8D003AEBD}"/>
              </a:ext>
            </a:extLst>
          </p:cNvPr>
          <p:cNvSpPr txBox="1"/>
          <p:nvPr/>
        </p:nvSpPr>
        <p:spPr>
          <a:xfrm>
            <a:off x="2957677" y="4619700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Fortes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3057235-5B29-7F6B-84DB-418C5D24E614}"/>
              </a:ext>
            </a:extLst>
          </p:cNvPr>
          <p:cNvSpPr txBox="1"/>
          <p:nvPr/>
        </p:nvSpPr>
        <p:spPr>
          <a:xfrm>
            <a:off x="5136369" y="4601669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Faibles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26DC1602-5666-B168-0D4E-1B323193B2E0}"/>
              </a:ext>
            </a:extLst>
          </p:cNvPr>
          <p:cNvSpPr txBox="1"/>
          <p:nvPr/>
        </p:nvSpPr>
        <p:spPr>
          <a:xfrm>
            <a:off x="7825371" y="4607210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Haute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8280FDB-69DD-5CB2-EF8C-F86A58C406EB}"/>
              </a:ext>
            </a:extLst>
          </p:cNvPr>
          <p:cNvSpPr txBox="1"/>
          <p:nvPr/>
        </p:nvSpPr>
        <p:spPr>
          <a:xfrm>
            <a:off x="10078507" y="4601669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Basse 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567AF655-13A8-4358-FE24-011F2AE553DA}"/>
              </a:ext>
            </a:extLst>
          </p:cNvPr>
          <p:cNvSpPr txBox="1"/>
          <p:nvPr/>
        </p:nvSpPr>
        <p:spPr>
          <a:xfrm>
            <a:off x="2786145" y="5644958"/>
            <a:ext cx="1596983" cy="830997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Eau abondante 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4BE56DB-C620-19B3-0AA7-58A879437501}"/>
              </a:ext>
            </a:extLst>
          </p:cNvPr>
          <p:cNvSpPr txBox="1"/>
          <p:nvPr/>
        </p:nvSpPr>
        <p:spPr>
          <a:xfrm>
            <a:off x="4989865" y="5644958"/>
            <a:ext cx="1596983" cy="830997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Eau </a:t>
            </a:r>
          </a:p>
          <a:p>
            <a:r>
              <a:rPr lang="fr-FR" dirty="0"/>
              <a:t>rare 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7CBD8F1-C8F5-CEC7-66C7-9E30F1DDA79F}"/>
              </a:ext>
            </a:extLst>
          </p:cNvPr>
          <p:cNvSpPr txBox="1"/>
          <p:nvPr/>
        </p:nvSpPr>
        <p:spPr>
          <a:xfrm>
            <a:off x="7850078" y="5829622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Pluies  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800E1E7-0B7C-42FD-3BF1-02C650AB88F5}"/>
              </a:ext>
            </a:extLst>
          </p:cNvPr>
          <p:cNvSpPr txBox="1"/>
          <p:nvPr/>
        </p:nvSpPr>
        <p:spPr>
          <a:xfrm>
            <a:off x="10078506" y="5829622"/>
            <a:ext cx="1303977" cy="461665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Neiges   </a:t>
            </a:r>
          </a:p>
        </p:txBody>
      </p:sp>
      <p:sp>
        <p:nvSpPr>
          <p:cNvPr id="29" name="Accolade ouvrante 28">
            <a:extLst>
              <a:ext uri="{FF2B5EF4-FFF2-40B4-BE49-F238E27FC236}">
                <a16:creationId xmlns:a16="http://schemas.microsoft.com/office/drawing/2014/main" id="{008681A1-B45C-5035-3D0C-7EAC305388DA}"/>
              </a:ext>
            </a:extLst>
          </p:cNvPr>
          <p:cNvSpPr/>
          <p:nvPr/>
        </p:nvSpPr>
        <p:spPr>
          <a:xfrm rot="5400000">
            <a:off x="4509425" y="3340767"/>
            <a:ext cx="354145" cy="2203721"/>
          </a:xfrm>
          <a:prstGeom prst="leftBrace">
            <a:avLst>
              <a:gd name="adj1" fmla="val 34846"/>
              <a:gd name="adj2" fmla="val 50000"/>
            </a:avLst>
          </a:prstGeom>
          <a:noFill/>
          <a:ln w="28575">
            <a:solidFill>
              <a:srgbClr val="1065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Accolade ouvrante 27">
            <a:extLst>
              <a:ext uri="{FF2B5EF4-FFF2-40B4-BE49-F238E27FC236}">
                <a16:creationId xmlns:a16="http://schemas.microsoft.com/office/drawing/2014/main" id="{E07D2EC7-EC2E-CB06-EFB6-0A02D657674B}"/>
              </a:ext>
            </a:extLst>
          </p:cNvPr>
          <p:cNvSpPr/>
          <p:nvPr/>
        </p:nvSpPr>
        <p:spPr>
          <a:xfrm rot="5400000">
            <a:off x="6965822" y="1265597"/>
            <a:ext cx="354145" cy="4837946"/>
          </a:xfrm>
          <a:prstGeom prst="leftBrace">
            <a:avLst>
              <a:gd name="adj1" fmla="val 34846"/>
              <a:gd name="adj2" fmla="val 50000"/>
            </a:avLst>
          </a:prstGeom>
          <a:noFill/>
          <a:ln w="28575">
            <a:solidFill>
              <a:srgbClr val="1065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Accolade ouvrante 29">
            <a:extLst>
              <a:ext uri="{FF2B5EF4-FFF2-40B4-BE49-F238E27FC236}">
                <a16:creationId xmlns:a16="http://schemas.microsoft.com/office/drawing/2014/main" id="{0C19EF02-8F1F-B939-A99B-B9770292D604}"/>
              </a:ext>
            </a:extLst>
          </p:cNvPr>
          <p:cNvSpPr/>
          <p:nvPr/>
        </p:nvSpPr>
        <p:spPr>
          <a:xfrm rot="5400000">
            <a:off x="9426855" y="3356473"/>
            <a:ext cx="354145" cy="2203721"/>
          </a:xfrm>
          <a:prstGeom prst="leftBrace">
            <a:avLst>
              <a:gd name="adj1" fmla="val 34846"/>
              <a:gd name="adj2" fmla="val 50000"/>
            </a:avLst>
          </a:prstGeom>
          <a:noFill/>
          <a:ln w="28575">
            <a:solidFill>
              <a:srgbClr val="10658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lèche : bas 30">
            <a:extLst>
              <a:ext uri="{FF2B5EF4-FFF2-40B4-BE49-F238E27FC236}">
                <a16:creationId xmlns:a16="http://schemas.microsoft.com/office/drawing/2014/main" id="{39C07FAA-6640-275A-CCC8-92DD9F0E70EF}"/>
              </a:ext>
            </a:extLst>
          </p:cNvPr>
          <p:cNvSpPr/>
          <p:nvPr/>
        </p:nvSpPr>
        <p:spPr>
          <a:xfrm>
            <a:off x="3496826" y="5183399"/>
            <a:ext cx="229809" cy="359525"/>
          </a:xfrm>
          <a:prstGeom prst="downArrow">
            <a:avLst/>
          </a:prstGeom>
          <a:solidFill>
            <a:srgbClr val="106585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Flèche : bas 31">
            <a:extLst>
              <a:ext uri="{FF2B5EF4-FFF2-40B4-BE49-F238E27FC236}">
                <a16:creationId xmlns:a16="http://schemas.microsoft.com/office/drawing/2014/main" id="{5A513298-5BCC-20C7-01F6-B8BC93E7E04A}"/>
              </a:ext>
            </a:extLst>
          </p:cNvPr>
          <p:cNvSpPr/>
          <p:nvPr/>
        </p:nvSpPr>
        <p:spPr>
          <a:xfrm>
            <a:off x="5673451" y="5183399"/>
            <a:ext cx="229809" cy="359525"/>
          </a:xfrm>
          <a:prstGeom prst="downArrow">
            <a:avLst/>
          </a:prstGeom>
          <a:solidFill>
            <a:srgbClr val="106585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Flèche : bas 32">
            <a:extLst>
              <a:ext uri="{FF2B5EF4-FFF2-40B4-BE49-F238E27FC236}">
                <a16:creationId xmlns:a16="http://schemas.microsoft.com/office/drawing/2014/main" id="{787F7D4A-8BCB-925E-F0E9-2ADA7ED10D9A}"/>
              </a:ext>
            </a:extLst>
          </p:cNvPr>
          <p:cNvSpPr/>
          <p:nvPr/>
        </p:nvSpPr>
        <p:spPr>
          <a:xfrm>
            <a:off x="8387161" y="5269486"/>
            <a:ext cx="229809" cy="359525"/>
          </a:xfrm>
          <a:prstGeom prst="downArrow">
            <a:avLst/>
          </a:prstGeom>
          <a:solidFill>
            <a:srgbClr val="106585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Flèche : bas 33">
            <a:extLst>
              <a:ext uri="{FF2B5EF4-FFF2-40B4-BE49-F238E27FC236}">
                <a16:creationId xmlns:a16="http://schemas.microsoft.com/office/drawing/2014/main" id="{B086AFA0-04A8-AEFF-132C-BB52E6EA9B77}"/>
              </a:ext>
            </a:extLst>
          </p:cNvPr>
          <p:cNvSpPr/>
          <p:nvPr/>
        </p:nvSpPr>
        <p:spPr>
          <a:xfrm>
            <a:off x="10615589" y="5269486"/>
            <a:ext cx="229809" cy="359525"/>
          </a:xfrm>
          <a:prstGeom prst="downArrow">
            <a:avLst/>
          </a:prstGeom>
          <a:solidFill>
            <a:srgbClr val="106585"/>
          </a:solidFill>
          <a:ln>
            <a:solidFill>
              <a:srgbClr val="10658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516C736-1BB1-CB35-2A3C-4F12C8E751F3}"/>
              </a:ext>
            </a:extLst>
          </p:cNvPr>
          <p:cNvSpPr txBox="1"/>
          <p:nvPr/>
        </p:nvSpPr>
        <p:spPr>
          <a:xfrm>
            <a:off x="3382465" y="3866619"/>
            <a:ext cx="2682911" cy="46166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Les précipitations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1BCBACA-9C05-01DB-3282-25589793EA5E}"/>
              </a:ext>
            </a:extLst>
          </p:cNvPr>
          <p:cNvSpPr txBox="1"/>
          <p:nvPr/>
        </p:nvSpPr>
        <p:spPr>
          <a:xfrm>
            <a:off x="8262473" y="3868921"/>
            <a:ext cx="2682911" cy="46166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La température </a:t>
            </a:r>
          </a:p>
        </p:txBody>
      </p:sp>
    </p:spTree>
    <p:extLst>
      <p:ext uri="{BB962C8B-B14F-4D97-AF65-F5344CB8AC3E}">
        <p14:creationId xmlns:p14="http://schemas.microsoft.com/office/powerpoint/2010/main" val="868870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  <p:bldP spid="11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9" grpId="0" animBg="1"/>
      <p:bldP spid="28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12" grpId="0" animBg="1"/>
      <p:bldP spid="1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EE994E-C6A5-6ECD-1A4D-AE15577AE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DEDBE2-E260-3F55-B56C-079642DDC4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46503"/>
            <a:ext cx="10624946" cy="467630"/>
          </a:xfrm>
        </p:spPr>
        <p:txBody>
          <a:bodyPr/>
          <a:lstStyle/>
          <a:p>
            <a:pPr algn="just"/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Cherchons à comprendre pourquoi la quantité d’eau n’est pas la même à Marrakech et à Rio de Janeiro. J’observe les caractéristiques climatiques de chaque région pour expliquer cette différence de quantité d’eau.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E2E3C52-BE0B-9447-2E07-5E2AAA4E2C2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378520E-11F4-B2AC-CE2E-C6CE60E9EC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465" y="2263506"/>
            <a:ext cx="6243080" cy="3838470"/>
          </a:xfrm>
          <a:prstGeom prst="rect">
            <a:avLst/>
          </a:prstGeom>
        </p:spPr>
      </p:pic>
      <p:grpSp>
        <p:nvGrpSpPr>
          <p:cNvPr id="62" name="Groupe 61">
            <a:extLst>
              <a:ext uri="{FF2B5EF4-FFF2-40B4-BE49-F238E27FC236}">
                <a16:creationId xmlns:a16="http://schemas.microsoft.com/office/drawing/2014/main" id="{2962B798-9AA5-A754-DB3D-D933B1608E76}"/>
              </a:ext>
            </a:extLst>
          </p:cNvPr>
          <p:cNvGrpSpPr/>
          <p:nvPr/>
        </p:nvGrpSpPr>
        <p:grpSpPr>
          <a:xfrm>
            <a:off x="6638142" y="3287189"/>
            <a:ext cx="1407121" cy="464871"/>
            <a:chOff x="5838042" y="3372914"/>
            <a:chExt cx="1407121" cy="464871"/>
          </a:xfrm>
        </p:grpSpPr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C015B927-2FD9-EC34-0230-6A6D74B819F9}"/>
                </a:ext>
              </a:extLst>
            </p:cNvPr>
            <p:cNvSpPr/>
            <p:nvPr/>
          </p:nvSpPr>
          <p:spPr>
            <a:xfrm>
              <a:off x="6974958" y="3687811"/>
              <a:ext cx="106325" cy="108000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A453943D-B7B5-FCC8-87A7-8B9FF245C193}"/>
                </a:ext>
              </a:extLst>
            </p:cNvPr>
            <p:cNvSpPr txBox="1"/>
            <p:nvPr/>
          </p:nvSpPr>
          <p:spPr>
            <a:xfrm>
              <a:off x="5838042" y="3372914"/>
              <a:ext cx="1407121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Marrakech  </a:t>
              </a:r>
            </a:p>
          </p:txBody>
        </p:sp>
      </p:grpSp>
      <p:sp>
        <p:nvSpPr>
          <p:cNvPr id="65" name="ZoneTexte 64">
            <a:extLst>
              <a:ext uri="{FF2B5EF4-FFF2-40B4-BE49-F238E27FC236}">
                <a16:creationId xmlns:a16="http://schemas.microsoft.com/office/drawing/2014/main" id="{4C20F59E-4D1A-8428-A9AC-46C38B3BEF7E}"/>
              </a:ext>
            </a:extLst>
          </p:cNvPr>
          <p:cNvSpPr txBox="1"/>
          <p:nvPr/>
        </p:nvSpPr>
        <p:spPr>
          <a:xfrm>
            <a:off x="836863" y="1113083"/>
            <a:ext cx="6155207" cy="467631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facteurs climatiques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العوامل المناخية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41BD636A-4E90-6F61-707B-C9F3210626AD}"/>
              </a:ext>
            </a:extLst>
          </p:cNvPr>
          <p:cNvGrpSpPr/>
          <p:nvPr/>
        </p:nvGrpSpPr>
        <p:grpSpPr>
          <a:xfrm>
            <a:off x="6677445" y="3971016"/>
            <a:ext cx="2009355" cy="486945"/>
            <a:chOff x="6974958" y="3308866"/>
            <a:chExt cx="2009355" cy="486945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89FCEECF-8F0A-92B3-2E95-12E73B26A4E6}"/>
                </a:ext>
              </a:extLst>
            </p:cNvPr>
            <p:cNvSpPr/>
            <p:nvPr/>
          </p:nvSpPr>
          <p:spPr>
            <a:xfrm>
              <a:off x="6974958" y="3687811"/>
              <a:ext cx="106325" cy="108000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0DACD350-BBFD-DACC-C111-6977284A0F1D}"/>
                </a:ext>
              </a:extLst>
            </p:cNvPr>
            <p:cNvSpPr txBox="1"/>
            <p:nvPr/>
          </p:nvSpPr>
          <p:spPr>
            <a:xfrm>
              <a:off x="7028120" y="3308866"/>
              <a:ext cx="1956193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Rio de Janeiro</a:t>
              </a:r>
            </a:p>
          </p:txBody>
        </p:sp>
      </p:grpSp>
      <p:graphicFrame>
        <p:nvGraphicFramePr>
          <p:cNvPr id="71" name="Tableau 70">
            <a:extLst>
              <a:ext uri="{FF2B5EF4-FFF2-40B4-BE49-F238E27FC236}">
                <a16:creationId xmlns:a16="http://schemas.microsoft.com/office/drawing/2014/main" id="{1C86813F-2BFB-70DA-E467-4C3D6CADCC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577563"/>
              </p:ext>
            </p:extLst>
          </p:nvPr>
        </p:nvGraphicFramePr>
        <p:xfrm>
          <a:off x="533724" y="2257424"/>
          <a:ext cx="4400226" cy="242822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00113">
                  <a:extLst>
                    <a:ext uri="{9D8B030D-6E8A-4147-A177-3AD203B41FA5}">
                      <a16:colId xmlns:a16="http://schemas.microsoft.com/office/drawing/2014/main" val="4044484327"/>
                    </a:ext>
                  </a:extLst>
                </a:gridCol>
                <a:gridCol w="2200113">
                  <a:extLst>
                    <a:ext uri="{9D8B030D-6E8A-4147-A177-3AD203B41FA5}">
                      <a16:colId xmlns:a16="http://schemas.microsoft.com/office/drawing/2014/main" val="1877485786"/>
                    </a:ext>
                  </a:extLst>
                </a:gridCol>
              </a:tblGrid>
              <a:tr h="1148069">
                <a:tc gridSpan="2"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Répartition des eaux superficielles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026572"/>
                  </a:ext>
                </a:extLst>
              </a:tr>
              <a:tr h="375932"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Marrakech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Rio de Janeiro</a:t>
                      </a:r>
                      <a:endParaRPr lang="fr-FR" sz="2400" dirty="0">
                        <a:solidFill>
                          <a:schemeClr val="bg1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4394085"/>
                  </a:ext>
                </a:extLst>
              </a:tr>
              <a:tr h="640403"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Eaux </a:t>
                      </a:r>
                      <a:br>
                        <a:rPr lang="fr-FR" sz="2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rares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Eaux abondantes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34342639"/>
                  </a:ext>
                </a:extLst>
              </a:tr>
            </a:tbl>
          </a:graphicData>
        </a:graphic>
      </p:graphicFrame>
      <p:pic>
        <p:nvPicPr>
          <p:cNvPr id="73" name="Image 72" descr="1 000+ Point D Interrogation Photos et images libres de droits - iStock | Point  d'interrogation, Demande, Question mark">
            <a:extLst>
              <a:ext uri="{FF2B5EF4-FFF2-40B4-BE49-F238E27FC236}">
                <a16:creationId xmlns:a16="http://schemas.microsoft.com/office/drawing/2014/main" id="{2DC29167-C2D4-51F8-2A84-F2A3345AA3D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82472" y="4916424"/>
            <a:ext cx="1732228" cy="1732228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19A96DC9-2CE9-6C79-DFD8-43984CCD1F18}"/>
              </a:ext>
            </a:extLst>
          </p:cNvPr>
          <p:cNvSpPr txBox="1"/>
          <p:nvPr/>
        </p:nvSpPr>
        <p:spPr>
          <a:xfrm>
            <a:off x="0" y="838200"/>
            <a:ext cx="1383089" cy="1417677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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 </a:t>
            </a:r>
            <a:br>
              <a:rPr lang="fr-FR" sz="2400" b="1" dirty="0">
                <a:latin typeface="+mj-lt"/>
                <a:sym typeface="Wingdings" panose="05000000000000000000" pitchFamily="2" charset="2"/>
              </a:rPr>
            </a:b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816826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E9A024-6DE0-3444-9B2A-DC78DFC5D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2B3D94-E2C6-A69C-0CEF-3CE3460CD9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06" y="491313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 carte montre les différents types de climat des régions, et chaque couleur correspond à un climat précis.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DA04F911-0423-9A2A-B41D-794E0869BE7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7179137-D936-ACDC-83A9-2AE77F2066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365" y="2349231"/>
            <a:ext cx="6243080" cy="3838470"/>
          </a:xfrm>
          <a:prstGeom prst="rect">
            <a:avLst/>
          </a:prstGeom>
        </p:spPr>
      </p:pic>
      <p:sp>
        <p:nvSpPr>
          <p:cNvPr id="34" name="ZoneTexte 33">
            <a:extLst>
              <a:ext uri="{FF2B5EF4-FFF2-40B4-BE49-F238E27FC236}">
                <a16:creationId xmlns:a16="http://schemas.microsoft.com/office/drawing/2014/main" id="{E1CF70CE-BD85-B05F-F7BE-AFB344CE4542}"/>
              </a:ext>
            </a:extLst>
          </p:cNvPr>
          <p:cNvSpPr txBox="1"/>
          <p:nvPr/>
        </p:nvSpPr>
        <p:spPr>
          <a:xfrm>
            <a:off x="1793277" y="5628693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montagnard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C2C71D5-AF2C-60E6-31C3-7930BCB4FC75}"/>
              </a:ext>
            </a:extLst>
          </p:cNvPr>
          <p:cNvSpPr/>
          <p:nvPr/>
        </p:nvSpPr>
        <p:spPr>
          <a:xfrm>
            <a:off x="1002006" y="2562328"/>
            <a:ext cx="706214" cy="267549"/>
          </a:xfrm>
          <a:prstGeom prst="rect">
            <a:avLst/>
          </a:prstGeom>
          <a:solidFill>
            <a:srgbClr val="FE0E2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CF47D917-8243-BAAF-161A-E619955BB268}"/>
              </a:ext>
            </a:extLst>
          </p:cNvPr>
          <p:cNvSpPr/>
          <p:nvPr/>
        </p:nvSpPr>
        <p:spPr>
          <a:xfrm>
            <a:off x="1002006" y="3022043"/>
            <a:ext cx="706214" cy="267549"/>
          </a:xfrm>
          <a:prstGeom prst="rect">
            <a:avLst/>
          </a:prstGeom>
          <a:solidFill>
            <a:srgbClr val="FFF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0C870C1-8D2D-FE63-425B-F4CED55FAB40}"/>
              </a:ext>
            </a:extLst>
          </p:cNvPr>
          <p:cNvSpPr/>
          <p:nvPr/>
        </p:nvSpPr>
        <p:spPr>
          <a:xfrm>
            <a:off x="1002006" y="3481758"/>
            <a:ext cx="706214" cy="267549"/>
          </a:xfrm>
          <a:prstGeom prst="rect">
            <a:avLst/>
          </a:prstGeom>
          <a:solidFill>
            <a:srgbClr val="FE6A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0441F18-6500-678A-FDD3-5C4F1870B553}"/>
              </a:ext>
            </a:extLst>
          </p:cNvPr>
          <p:cNvSpPr/>
          <p:nvPr/>
        </p:nvSpPr>
        <p:spPr>
          <a:xfrm>
            <a:off x="1002006" y="3941473"/>
            <a:ext cx="706214" cy="267549"/>
          </a:xfrm>
          <a:prstGeom prst="rect">
            <a:avLst/>
          </a:prstGeom>
          <a:solidFill>
            <a:srgbClr val="2CFF1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C9F1540-2FA7-AE7A-0D30-56E681CE0FC7}"/>
              </a:ext>
            </a:extLst>
          </p:cNvPr>
          <p:cNvSpPr/>
          <p:nvPr/>
        </p:nvSpPr>
        <p:spPr>
          <a:xfrm>
            <a:off x="1002006" y="4401188"/>
            <a:ext cx="706214" cy="267549"/>
          </a:xfrm>
          <a:prstGeom prst="rect">
            <a:avLst/>
          </a:prstGeom>
          <a:solidFill>
            <a:srgbClr val="B101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7BC3ADF-6065-7F2F-73B2-78F94AF813E8}"/>
              </a:ext>
            </a:extLst>
          </p:cNvPr>
          <p:cNvSpPr/>
          <p:nvPr/>
        </p:nvSpPr>
        <p:spPr>
          <a:xfrm>
            <a:off x="1002006" y="4860903"/>
            <a:ext cx="706214" cy="267549"/>
          </a:xfrm>
          <a:prstGeom prst="rect">
            <a:avLst/>
          </a:prstGeom>
          <a:solidFill>
            <a:srgbClr val="0193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A40A859-94B3-A962-B157-4BE76D995788}"/>
              </a:ext>
            </a:extLst>
          </p:cNvPr>
          <p:cNvSpPr/>
          <p:nvPr/>
        </p:nvSpPr>
        <p:spPr>
          <a:xfrm>
            <a:off x="1002006" y="5320618"/>
            <a:ext cx="706214" cy="26754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82A9C1D-D2E1-31D1-5173-8A88AE5DC868}"/>
              </a:ext>
            </a:extLst>
          </p:cNvPr>
          <p:cNvSpPr/>
          <p:nvPr/>
        </p:nvSpPr>
        <p:spPr>
          <a:xfrm>
            <a:off x="1002006" y="5780331"/>
            <a:ext cx="706214" cy="267549"/>
          </a:xfrm>
          <a:prstGeom prst="rect">
            <a:avLst/>
          </a:prstGeom>
          <a:solidFill>
            <a:srgbClr val="7F43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E7C716DE-2ECC-3A88-2C11-2DEC85C8ABC3}"/>
              </a:ext>
            </a:extLst>
          </p:cNvPr>
          <p:cNvSpPr txBox="1"/>
          <p:nvPr/>
        </p:nvSpPr>
        <p:spPr>
          <a:xfrm>
            <a:off x="1793277" y="2425745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équatorial</a:t>
            </a:r>
          </a:p>
        </p:txBody>
      </p:sp>
      <p:sp>
        <p:nvSpPr>
          <p:cNvPr id="52" name="ZoneTexte 51">
            <a:extLst>
              <a:ext uri="{FF2B5EF4-FFF2-40B4-BE49-F238E27FC236}">
                <a16:creationId xmlns:a16="http://schemas.microsoft.com/office/drawing/2014/main" id="{EF56FBBB-2D1B-70F0-D3BC-54AD67C4BCE0}"/>
              </a:ext>
            </a:extLst>
          </p:cNvPr>
          <p:cNvSpPr txBox="1"/>
          <p:nvPr/>
        </p:nvSpPr>
        <p:spPr>
          <a:xfrm>
            <a:off x="1793281" y="2896821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aride</a:t>
            </a:r>
          </a:p>
        </p:txBody>
      </p:sp>
      <p:sp>
        <p:nvSpPr>
          <p:cNvPr id="54" name="ZoneTexte 53">
            <a:extLst>
              <a:ext uri="{FF2B5EF4-FFF2-40B4-BE49-F238E27FC236}">
                <a16:creationId xmlns:a16="http://schemas.microsoft.com/office/drawing/2014/main" id="{674354C4-B6F9-CD92-E7BB-9E55F8913A70}"/>
              </a:ext>
            </a:extLst>
          </p:cNvPr>
          <p:cNvSpPr txBox="1"/>
          <p:nvPr/>
        </p:nvSpPr>
        <p:spPr>
          <a:xfrm>
            <a:off x="1793280" y="335220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tropical</a:t>
            </a:r>
          </a:p>
        </p:txBody>
      </p:sp>
      <p:sp>
        <p:nvSpPr>
          <p:cNvPr id="56" name="ZoneTexte 55">
            <a:extLst>
              <a:ext uri="{FF2B5EF4-FFF2-40B4-BE49-F238E27FC236}">
                <a16:creationId xmlns:a16="http://schemas.microsoft.com/office/drawing/2014/main" id="{F6DDF580-8786-51C9-F6E0-D6D6E5C6B937}"/>
              </a:ext>
            </a:extLst>
          </p:cNvPr>
          <p:cNvSpPr txBox="1"/>
          <p:nvPr/>
        </p:nvSpPr>
        <p:spPr>
          <a:xfrm>
            <a:off x="1793279" y="3785178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continental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958982ED-9678-314A-4A06-46694697A529}"/>
              </a:ext>
            </a:extLst>
          </p:cNvPr>
          <p:cNvSpPr txBox="1"/>
          <p:nvPr/>
        </p:nvSpPr>
        <p:spPr>
          <a:xfrm>
            <a:off x="1793278" y="4268466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méditerranéen</a:t>
            </a:r>
          </a:p>
        </p:txBody>
      </p:sp>
      <p:sp>
        <p:nvSpPr>
          <p:cNvPr id="58" name="ZoneTexte 57">
            <a:extLst>
              <a:ext uri="{FF2B5EF4-FFF2-40B4-BE49-F238E27FC236}">
                <a16:creationId xmlns:a16="http://schemas.microsoft.com/office/drawing/2014/main" id="{FAD64E54-0335-35AC-E786-F27ADB9459CA}"/>
              </a:ext>
            </a:extLst>
          </p:cNvPr>
          <p:cNvSpPr txBox="1"/>
          <p:nvPr/>
        </p:nvSpPr>
        <p:spPr>
          <a:xfrm>
            <a:off x="1793277" y="4749740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océanique</a:t>
            </a:r>
          </a:p>
        </p:txBody>
      </p:sp>
      <p:sp>
        <p:nvSpPr>
          <p:cNvPr id="59" name="ZoneTexte 58">
            <a:extLst>
              <a:ext uri="{FF2B5EF4-FFF2-40B4-BE49-F238E27FC236}">
                <a16:creationId xmlns:a16="http://schemas.microsoft.com/office/drawing/2014/main" id="{E1F0C7D7-4258-F19B-7F1B-A0C5412B0B67}"/>
              </a:ext>
            </a:extLst>
          </p:cNvPr>
          <p:cNvSpPr txBox="1"/>
          <p:nvPr/>
        </p:nvSpPr>
        <p:spPr>
          <a:xfrm>
            <a:off x="1793277" y="518271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polaire</a:t>
            </a:r>
          </a:p>
        </p:txBody>
      </p:sp>
      <p:grpSp>
        <p:nvGrpSpPr>
          <p:cNvPr id="62" name="Groupe 61">
            <a:extLst>
              <a:ext uri="{FF2B5EF4-FFF2-40B4-BE49-F238E27FC236}">
                <a16:creationId xmlns:a16="http://schemas.microsoft.com/office/drawing/2014/main" id="{FC4631D2-C89A-C864-758C-072C025E9DF2}"/>
              </a:ext>
            </a:extLst>
          </p:cNvPr>
          <p:cNvGrpSpPr/>
          <p:nvPr/>
        </p:nvGrpSpPr>
        <p:grpSpPr>
          <a:xfrm>
            <a:off x="5838042" y="3372914"/>
            <a:ext cx="1407121" cy="464871"/>
            <a:chOff x="5838042" y="3372914"/>
            <a:chExt cx="1407121" cy="464871"/>
          </a:xfrm>
        </p:grpSpPr>
        <p:sp>
          <p:nvSpPr>
            <p:cNvPr id="60" name="Ellipse 59">
              <a:extLst>
                <a:ext uri="{FF2B5EF4-FFF2-40B4-BE49-F238E27FC236}">
                  <a16:creationId xmlns:a16="http://schemas.microsoft.com/office/drawing/2014/main" id="{D15D2E9A-45D1-5E8F-7D77-27CD5B55BEFB}"/>
                </a:ext>
              </a:extLst>
            </p:cNvPr>
            <p:cNvSpPr/>
            <p:nvPr/>
          </p:nvSpPr>
          <p:spPr>
            <a:xfrm>
              <a:off x="6974958" y="3687811"/>
              <a:ext cx="106325" cy="108000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0877E2E3-3938-36F9-6284-93EE255AC173}"/>
                </a:ext>
              </a:extLst>
            </p:cNvPr>
            <p:cNvSpPr txBox="1"/>
            <p:nvPr/>
          </p:nvSpPr>
          <p:spPr>
            <a:xfrm>
              <a:off x="5838042" y="3372914"/>
              <a:ext cx="1407121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Marrakech  </a:t>
              </a:r>
            </a:p>
          </p:txBody>
        </p:sp>
      </p:grpSp>
      <p:grpSp>
        <p:nvGrpSpPr>
          <p:cNvPr id="66" name="Groupe 65">
            <a:extLst>
              <a:ext uri="{FF2B5EF4-FFF2-40B4-BE49-F238E27FC236}">
                <a16:creationId xmlns:a16="http://schemas.microsoft.com/office/drawing/2014/main" id="{FA06A43B-CC33-5F66-53CA-FA703AE84C28}"/>
              </a:ext>
            </a:extLst>
          </p:cNvPr>
          <p:cNvGrpSpPr/>
          <p:nvPr/>
        </p:nvGrpSpPr>
        <p:grpSpPr>
          <a:xfrm>
            <a:off x="5877345" y="4056741"/>
            <a:ext cx="1809330" cy="880369"/>
            <a:chOff x="6974958" y="3308866"/>
            <a:chExt cx="1809330" cy="880369"/>
          </a:xfrm>
        </p:grpSpPr>
        <p:sp>
          <p:nvSpPr>
            <p:cNvPr id="67" name="Ellipse 66">
              <a:extLst>
                <a:ext uri="{FF2B5EF4-FFF2-40B4-BE49-F238E27FC236}">
                  <a16:creationId xmlns:a16="http://schemas.microsoft.com/office/drawing/2014/main" id="{EC04BAC5-FE0D-0D09-FE65-77376FFEE434}"/>
                </a:ext>
              </a:extLst>
            </p:cNvPr>
            <p:cNvSpPr/>
            <p:nvPr/>
          </p:nvSpPr>
          <p:spPr>
            <a:xfrm>
              <a:off x="6974958" y="3687811"/>
              <a:ext cx="106325" cy="108000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6EEA2C4D-855F-6629-C6BD-8107D3177E31}"/>
                </a:ext>
              </a:extLst>
            </p:cNvPr>
            <p:cNvSpPr txBox="1"/>
            <p:nvPr/>
          </p:nvSpPr>
          <p:spPr>
            <a:xfrm>
              <a:off x="7028120" y="3308866"/>
              <a:ext cx="1756168" cy="8803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Rio de Janeiro</a:t>
              </a:r>
            </a:p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  </a:t>
              </a: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131C54BD-EA60-A678-89E2-E3126B3DC74E}"/>
              </a:ext>
            </a:extLst>
          </p:cNvPr>
          <p:cNvSpPr txBox="1"/>
          <p:nvPr/>
        </p:nvSpPr>
        <p:spPr>
          <a:xfrm>
            <a:off x="836863" y="1113083"/>
            <a:ext cx="6155207" cy="467631"/>
          </a:xfrm>
          <a:prstGeom prst="roundRect">
            <a:avLst>
              <a:gd name="adj" fmla="val 35835"/>
            </a:avLst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lvl="0" algn="ctr">
              <a:defRPr sz="2400" b="1">
                <a:solidFill>
                  <a:schemeClr val="bg1"/>
                </a:solidFill>
                <a:latin typeface="Calibri"/>
                <a:ea typeface="Calibri"/>
                <a:cs typeface="Calibri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facteurs climatiques </a:t>
            </a:r>
            <a:r>
              <a:rPr lang="ar-MA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العوامل المناخية</a:t>
            </a:r>
            <a:endParaRPr lang="fr-FR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76BA4426-8C62-6007-F2AD-49434FEB57A5}"/>
              </a:ext>
            </a:extLst>
          </p:cNvPr>
          <p:cNvSpPr txBox="1"/>
          <p:nvPr/>
        </p:nvSpPr>
        <p:spPr>
          <a:xfrm>
            <a:off x="0" y="838200"/>
            <a:ext cx="1383089" cy="1417677"/>
          </a:xfrm>
          <a:prstGeom prst="round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fr-FR" sz="5400" b="1" dirty="0">
                <a:solidFill>
                  <a:srgbClr val="C00000"/>
                </a:solidFill>
                <a:latin typeface="+mj-lt"/>
                <a:sym typeface="Wingdings" panose="05000000000000000000" pitchFamily="2" charset="2"/>
              </a:rPr>
              <a:t></a:t>
            </a:r>
            <a:r>
              <a:rPr lang="fr-FR" sz="2400" b="1" dirty="0">
                <a:latin typeface="+mj-lt"/>
                <a:sym typeface="Wingdings" panose="05000000000000000000" pitchFamily="2" charset="2"/>
              </a:rPr>
              <a:t> </a:t>
            </a:r>
            <a:br>
              <a:rPr lang="fr-FR" sz="2400" b="1" dirty="0">
                <a:latin typeface="+mj-lt"/>
                <a:sym typeface="Wingdings" panose="05000000000000000000" pitchFamily="2" charset="2"/>
              </a:rPr>
            </a:br>
            <a:endParaRPr lang="en-US" sz="24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7154868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B9C20-D7F5-6B6D-9494-C158558C18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C056086-912A-284F-61E0-3BE2F605C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06" y="491313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Marrakech est située dans la zone jaune de la carte. D’après la légende, cette couleur correspond au climat aride, caractérisé par de faibles précipitations.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80037F53-FD47-16F8-B468-4D9DA521857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6F641CDB-1ED9-393F-6C93-7F1CB3747C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0148" y="2349231"/>
            <a:ext cx="6237513" cy="3838470"/>
          </a:xfrm>
          <a:prstGeom prst="rect">
            <a:avLst/>
          </a:prstGeom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5C91DFD9-E0A0-8E25-1A85-21160A1ED97A}"/>
              </a:ext>
            </a:extLst>
          </p:cNvPr>
          <p:cNvSpPr/>
          <p:nvPr/>
        </p:nvSpPr>
        <p:spPr>
          <a:xfrm>
            <a:off x="1002006" y="2562328"/>
            <a:ext cx="706214" cy="267549"/>
          </a:xfrm>
          <a:prstGeom prst="rect">
            <a:avLst/>
          </a:prstGeom>
          <a:solidFill>
            <a:srgbClr val="FE0E2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50CA6DE-5273-7D8C-8C95-6B373750422E}"/>
              </a:ext>
            </a:extLst>
          </p:cNvPr>
          <p:cNvSpPr/>
          <p:nvPr/>
        </p:nvSpPr>
        <p:spPr>
          <a:xfrm>
            <a:off x="1002006" y="3022043"/>
            <a:ext cx="706214" cy="267549"/>
          </a:xfrm>
          <a:prstGeom prst="rect">
            <a:avLst/>
          </a:prstGeom>
          <a:solidFill>
            <a:srgbClr val="FFF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282D9689-D47E-26D4-A2C9-99B35AB999F4}"/>
              </a:ext>
            </a:extLst>
          </p:cNvPr>
          <p:cNvSpPr/>
          <p:nvPr/>
        </p:nvSpPr>
        <p:spPr>
          <a:xfrm>
            <a:off x="1002006" y="3481758"/>
            <a:ext cx="706214" cy="267549"/>
          </a:xfrm>
          <a:prstGeom prst="rect">
            <a:avLst/>
          </a:prstGeom>
          <a:solidFill>
            <a:srgbClr val="FE6A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99ADB01-C584-374F-D8AF-33EAA348A8A4}"/>
              </a:ext>
            </a:extLst>
          </p:cNvPr>
          <p:cNvSpPr/>
          <p:nvPr/>
        </p:nvSpPr>
        <p:spPr>
          <a:xfrm>
            <a:off x="1002006" y="3941473"/>
            <a:ext cx="706214" cy="267549"/>
          </a:xfrm>
          <a:prstGeom prst="rect">
            <a:avLst/>
          </a:prstGeom>
          <a:solidFill>
            <a:srgbClr val="2CFF1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48EF1AE9-EA2A-2D39-3C48-9DDE3AFC29C3}"/>
              </a:ext>
            </a:extLst>
          </p:cNvPr>
          <p:cNvSpPr/>
          <p:nvPr/>
        </p:nvSpPr>
        <p:spPr>
          <a:xfrm>
            <a:off x="1002006" y="4401188"/>
            <a:ext cx="706214" cy="267549"/>
          </a:xfrm>
          <a:prstGeom prst="rect">
            <a:avLst/>
          </a:prstGeom>
          <a:solidFill>
            <a:srgbClr val="B101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E1DE7F15-966A-74C3-BA93-B49ACFB86079}"/>
              </a:ext>
            </a:extLst>
          </p:cNvPr>
          <p:cNvSpPr/>
          <p:nvPr/>
        </p:nvSpPr>
        <p:spPr>
          <a:xfrm>
            <a:off x="1002006" y="4860903"/>
            <a:ext cx="706214" cy="267549"/>
          </a:xfrm>
          <a:prstGeom prst="rect">
            <a:avLst/>
          </a:prstGeom>
          <a:solidFill>
            <a:srgbClr val="0193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7594546-7E5B-C00F-99C5-1D68A8EE17F4}"/>
              </a:ext>
            </a:extLst>
          </p:cNvPr>
          <p:cNvSpPr/>
          <p:nvPr/>
        </p:nvSpPr>
        <p:spPr>
          <a:xfrm>
            <a:off x="1002006" y="5320618"/>
            <a:ext cx="706214" cy="26754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AFB01C5-7BD9-D4BF-E32C-F34EB3BD9E58}"/>
              </a:ext>
            </a:extLst>
          </p:cNvPr>
          <p:cNvSpPr/>
          <p:nvPr/>
        </p:nvSpPr>
        <p:spPr>
          <a:xfrm>
            <a:off x="1002006" y="5780331"/>
            <a:ext cx="706214" cy="267549"/>
          </a:xfrm>
          <a:prstGeom prst="rect">
            <a:avLst/>
          </a:prstGeom>
          <a:solidFill>
            <a:srgbClr val="7F43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786AB54-6BAF-2614-D0A2-8F86F491F185}"/>
              </a:ext>
            </a:extLst>
          </p:cNvPr>
          <p:cNvSpPr txBox="1"/>
          <p:nvPr/>
        </p:nvSpPr>
        <p:spPr>
          <a:xfrm>
            <a:off x="1793277" y="5628693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montagnard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866D10A-9FBD-AE82-88F4-854E556E9A8F}"/>
              </a:ext>
            </a:extLst>
          </p:cNvPr>
          <p:cNvSpPr txBox="1"/>
          <p:nvPr/>
        </p:nvSpPr>
        <p:spPr>
          <a:xfrm>
            <a:off x="1793277" y="2425745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équatorial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D38CFE2-D6FD-C517-BDDE-7A70DEF47A76}"/>
              </a:ext>
            </a:extLst>
          </p:cNvPr>
          <p:cNvSpPr txBox="1"/>
          <p:nvPr/>
        </p:nvSpPr>
        <p:spPr>
          <a:xfrm>
            <a:off x="1793281" y="2896821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aride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2F5CC4A-EEA0-C80D-CF94-EBCC9F3E5E05}"/>
              </a:ext>
            </a:extLst>
          </p:cNvPr>
          <p:cNvSpPr txBox="1"/>
          <p:nvPr/>
        </p:nvSpPr>
        <p:spPr>
          <a:xfrm>
            <a:off x="1793280" y="335220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tropical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DEB2A4B-2CCC-E127-CA2B-EEFFF1A271DC}"/>
              </a:ext>
            </a:extLst>
          </p:cNvPr>
          <p:cNvSpPr txBox="1"/>
          <p:nvPr/>
        </p:nvSpPr>
        <p:spPr>
          <a:xfrm>
            <a:off x="1793279" y="3785178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continental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F2AB23D-5EAB-C9F9-AB65-D6488DEB5CA9}"/>
              </a:ext>
            </a:extLst>
          </p:cNvPr>
          <p:cNvSpPr txBox="1"/>
          <p:nvPr/>
        </p:nvSpPr>
        <p:spPr>
          <a:xfrm>
            <a:off x="1793278" y="4268466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méditerranéen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340D265-00BD-14D8-E4CF-1869AABA2CA7}"/>
              </a:ext>
            </a:extLst>
          </p:cNvPr>
          <p:cNvSpPr txBox="1"/>
          <p:nvPr/>
        </p:nvSpPr>
        <p:spPr>
          <a:xfrm>
            <a:off x="1793277" y="4749740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océanique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2116A5A-E05E-6269-4A08-BA86E68D8701}"/>
              </a:ext>
            </a:extLst>
          </p:cNvPr>
          <p:cNvSpPr txBox="1"/>
          <p:nvPr/>
        </p:nvSpPr>
        <p:spPr>
          <a:xfrm>
            <a:off x="1793277" y="518271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polaire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0ADF63-3EE4-8E3A-909A-F9D313C64D07}"/>
              </a:ext>
            </a:extLst>
          </p:cNvPr>
          <p:cNvSpPr/>
          <p:nvPr/>
        </p:nvSpPr>
        <p:spPr>
          <a:xfrm>
            <a:off x="839972" y="2923952"/>
            <a:ext cx="2564250" cy="5309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912E011-66F6-9893-2BC0-97135ACD3CF3}"/>
              </a:ext>
            </a:extLst>
          </p:cNvPr>
          <p:cNvGrpSpPr/>
          <p:nvPr/>
        </p:nvGrpSpPr>
        <p:grpSpPr>
          <a:xfrm>
            <a:off x="5838042" y="3372914"/>
            <a:ext cx="1407121" cy="464871"/>
            <a:chOff x="5838042" y="3372914"/>
            <a:chExt cx="1407121" cy="464871"/>
          </a:xfrm>
        </p:grpSpPr>
        <p:sp>
          <p:nvSpPr>
            <p:cNvPr id="17" name="Ellipse 16">
              <a:extLst>
                <a:ext uri="{FF2B5EF4-FFF2-40B4-BE49-F238E27FC236}">
                  <a16:creationId xmlns:a16="http://schemas.microsoft.com/office/drawing/2014/main" id="{EF5E5855-BD45-2C27-254F-F9774C8AC46A}"/>
                </a:ext>
              </a:extLst>
            </p:cNvPr>
            <p:cNvSpPr/>
            <p:nvPr/>
          </p:nvSpPr>
          <p:spPr>
            <a:xfrm>
              <a:off x="6974958" y="3687811"/>
              <a:ext cx="106325" cy="108000"/>
            </a:xfrm>
            <a:prstGeom prst="ellipse">
              <a:avLst/>
            </a:prstGeom>
          </p:spPr>
          <p:style>
            <a:lnRef idx="2">
              <a:schemeClr val="dk1">
                <a:shade val="15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807F97CC-F118-5579-13EC-8B7A6A59A71D}"/>
                </a:ext>
              </a:extLst>
            </p:cNvPr>
            <p:cNvSpPr txBox="1"/>
            <p:nvPr/>
          </p:nvSpPr>
          <p:spPr>
            <a:xfrm>
              <a:off x="5838042" y="3372914"/>
              <a:ext cx="1407121" cy="46487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b="1" dirty="0">
                  <a:latin typeface="Calibri" panose="020F0502020204030204" pitchFamily="34" charset="0"/>
                  <a:cs typeface="Calibri" panose="020F0502020204030204" pitchFamily="34" charset="0"/>
                </a:rPr>
                <a:t>Marrakech  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656B35E4-C516-25E0-8CA3-7EB4E69832F2}"/>
              </a:ext>
            </a:extLst>
          </p:cNvPr>
          <p:cNvGrpSpPr/>
          <p:nvPr/>
        </p:nvGrpSpPr>
        <p:grpSpPr>
          <a:xfrm>
            <a:off x="3404226" y="2755672"/>
            <a:ext cx="2453107" cy="830997"/>
            <a:chOff x="8012634" y="4872489"/>
            <a:chExt cx="2453107" cy="830997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FC058EDC-2458-9722-37F8-D116F9AC8FE9}"/>
                </a:ext>
              </a:extLst>
            </p:cNvPr>
            <p:cNvSpPr txBox="1"/>
            <p:nvPr/>
          </p:nvSpPr>
          <p:spPr>
            <a:xfrm>
              <a:off x="8373884" y="4872489"/>
              <a:ext cx="209185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E97132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Faibles précipitations</a:t>
              </a:r>
            </a:p>
          </p:txBody>
        </p:sp>
        <p:sp>
          <p:nvSpPr>
            <p:cNvPr id="22" name="Flèche : bas 21">
              <a:extLst>
                <a:ext uri="{FF2B5EF4-FFF2-40B4-BE49-F238E27FC236}">
                  <a16:creationId xmlns:a16="http://schemas.microsoft.com/office/drawing/2014/main" id="{BC9B576F-1921-EE70-0AA8-63A1CE83333F}"/>
                </a:ext>
              </a:extLst>
            </p:cNvPr>
            <p:cNvSpPr/>
            <p:nvPr/>
          </p:nvSpPr>
          <p:spPr>
            <a:xfrm rot="16200000">
              <a:off x="8077492" y="5139425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1536022-1E41-1E58-05BA-FD693415041F}"/>
              </a:ext>
            </a:extLst>
          </p:cNvPr>
          <p:cNvGrpSpPr/>
          <p:nvPr/>
        </p:nvGrpSpPr>
        <p:grpSpPr>
          <a:xfrm>
            <a:off x="0" y="838200"/>
            <a:ext cx="6992070" cy="1417677"/>
            <a:chOff x="0" y="838200"/>
            <a:chExt cx="6992070" cy="141767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816413B0-51C6-FDFB-95A3-F3281370CD18}"/>
                </a:ext>
              </a:extLst>
            </p:cNvPr>
            <p:cNvSpPr txBox="1"/>
            <p:nvPr/>
          </p:nvSpPr>
          <p:spPr>
            <a:xfrm>
              <a:off x="836863" y="1113083"/>
              <a:ext cx="6155207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Les facteurs climatiques </a:t>
              </a:r>
              <a:r>
                <a:rPr lang="ar-M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العوامل المناخية</a:t>
              </a:r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D167A0D1-0EAF-1EB0-74B3-1076F8286174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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15972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30895-A1D4-775C-7C00-BB56005A85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49CE7-F464-7960-A570-68F9A285F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06" y="491313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Marrakech est située dans la zone jaune de la carte. D’après la légende, cette couleur correspond au climat aride, caractérisé par de faibles précipitations.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F75558F-5655-F037-86F1-86E51B788DA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9C4626B-E13D-6162-374E-032B3B823160}"/>
              </a:ext>
            </a:extLst>
          </p:cNvPr>
          <p:cNvSpPr txBox="1"/>
          <p:nvPr/>
        </p:nvSpPr>
        <p:spPr>
          <a:xfrm>
            <a:off x="6822481" y="2896821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aride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517DB7A7-6513-9CC0-6CED-E2DD9E974FAA}"/>
              </a:ext>
            </a:extLst>
          </p:cNvPr>
          <p:cNvGrpSpPr/>
          <p:nvPr/>
        </p:nvGrpSpPr>
        <p:grpSpPr>
          <a:xfrm>
            <a:off x="9073506" y="2786152"/>
            <a:ext cx="2453107" cy="830997"/>
            <a:chOff x="8012634" y="4872489"/>
            <a:chExt cx="2453107" cy="830997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0DEDF966-CB38-EFB7-C54C-11BC2B18B6EB}"/>
                </a:ext>
              </a:extLst>
            </p:cNvPr>
            <p:cNvSpPr txBox="1"/>
            <p:nvPr/>
          </p:nvSpPr>
          <p:spPr>
            <a:xfrm>
              <a:off x="8373884" y="4872489"/>
              <a:ext cx="209185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E97132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Faibles précipitations</a:t>
              </a:r>
            </a:p>
          </p:txBody>
        </p:sp>
        <p:sp>
          <p:nvSpPr>
            <p:cNvPr id="22" name="Flèche : bas 21">
              <a:extLst>
                <a:ext uri="{FF2B5EF4-FFF2-40B4-BE49-F238E27FC236}">
                  <a16:creationId xmlns:a16="http://schemas.microsoft.com/office/drawing/2014/main" id="{D3D22901-D4F1-3DDC-D390-7F3B7507FDF3}"/>
                </a:ext>
              </a:extLst>
            </p:cNvPr>
            <p:cNvSpPr/>
            <p:nvPr/>
          </p:nvSpPr>
          <p:spPr>
            <a:xfrm rot="16200000">
              <a:off x="8077492" y="5139425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99B9A6E-D58A-F339-93FA-61F1D5E2836A}"/>
              </a:ext>
            </a:extLst>
          </p:cNvPr>
          <p:cNvGrpSpPr/>
          <p:nvPr/>
        </p:nvGrpSpPr>
        <p:grpSpPr>
          <a:xfrm>
            <a:off x="0" y="838200"/>
            <a:ext cx="6992070" cy="1417677"/>
            <a:chOff x="0" y="838200"/>
            <a:chExt cx="6992070" cy="1417677"/>
          </a:xfrm>
        </p:grpSpPr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7F24ED55-AADF-7E03-022A-3F6A40155A46}"/>
                </a:ext>
              </a:extLst>
            </p:cNvPr>
            <p:cNvSpPr txBox="1"/>
            <p:nvPr/>
          </p:nvSpPr>
          <p:spPr>
            <a:xfrm>
              <a:off x="836863" y="1113083"/>
              <a:ext cx="6155207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Les facteurs climatiques </a:t>
              </a:r>
              <a:r>
                <a:rPr lang="ar-M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العوامل المناخية</a:t>
              </a:r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" name="TextBox 6">
              <a:extLst>
                <a:ext uri="{FF2B5EF4-FFF2-40B4-BE49-F238E27FC236}">
                  <a16:creationId xmlns:a16="http://schemas.microsoft.com/office/drawing/2014/main" id="{E8291E20-BF9C-6EED-BD3A-621362A54CFD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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449B95D5-439A-D600-8CF8-F9A29EB683AA}"/>
              </a:ext>
            </a:extLst>
          </p:cNvPr>
          <p:cNvGrpSpPr/>
          <p:nvPr/>
        </p:nvGrpSpPr>
        <p:grpSpPr>
          <a:xfrm>
            <a:off x="297193" y="2425745"/>
            <a:ext cx="9569822" cy="3709240"/>
            <a:chOff x="297193" y="2425745"/>
            <a:chExt cx="9569822" cy="370924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4320ED53-840C-0703-2FA7-F43DEEB501B4}"/>
                </a:ext>
              </a:extLst>
            </p:cNvPr>
            <p:cNvSpPr/>
            <p:nvPr/>
          </p:nvSpPr>
          <p:spPr>
            <a:xfrm>
              <a:off x="6031206" y="2562328"/>
              <a:ext cx="706214" cy="267549"/>
            </a:xfrm>
            <a:prstGeom prst="rect">
              <a:avLst/>
            </a:prstGeom>
            <a:solidFill>
              <a:srgbClr val="FE0E2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2779D06-2C33-92C0-2764-9784A2AF1B91}"/>
                </a:ext>
              </a:extLst>
            </p:cNvPr>
            <p:cNvSpPr/>
            <p:nvPr/>
          </p:nvSpPr>
          <p:spPr>
            <a:xfrm>
              <a:off x="6031206" y="3022043"/>
              <a:ext cx="706214" cy="267549"/>
            </a:xfrm>
            <a:prstGeom prst="rect">
              <a:avLst/>
            </a:prstGeom>
            <a:solidFill>
              <a:srgbClr val="FFFF4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90DDFEB2-94A4-AF99-A69F-58780C1750FB}"/>
                </a:ext>
              </a:extLst>
            </p:cNvPr>
            <p:cNvSpPr/>
            <p:nvPr/>
          </p:nvSpPr>
          <p:spPr>
            <a:xfrm>
              <a:off x="6031206" y="3481758"/>
              <a:ext cx="706214" cy="267549"/>
            </a:xfrm>
            <a:prstGeom prst="rect">
              <a:avLst/>
            </a:prstGeom>
            <a:solidFill>
              <a:srgbClr val="FE6A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237CC2A-BB5C-C897-180B-A8D927A28375}"/>
                </a:ext>
              </a:extLst>
            </p:cNvPr>
            <p:cNvSpPr/>
            <p:nvPr/>
          </p:nvSpPr>
          <p:spPr>
            <a:xfrm>
              <a:off x="6031206" y="3941473"/>
              <a:ext cx="706214" cy="267549"/>
            </a:xfrm>
            <a:prstGeom prst="rect">
              <a:avLst/>
            </a:prstGeom>
            <a:solidFill>
              <a:srgbClr val="2CFF1A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2040A39F-9D31-EC9E-27B5-D8C04AE9C1BC}"/>
                </a:ext>
              </a:extLst>
            </p:cNvPr>
            <p:cNvSpPr/>
            <p:nvPr/>
          </p:nvSpPr>
          <p:spPr>
            <a:xfrm>
              <a:off x="6031206" y="4401188"/>
              <a:ext cx="706214" cy="267549"/>
            </a:xfrm>
            <a:prstGeom prst="rect">
              <a:avLst/>
            </a:prstGeom>
            <a:solidFill>
              <a:srgbClr val="B101F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92229E8-DEFD-7B90-8506-A005050B6583}"/>
                </a:ext>
              </a:extLst>
            </p:cNvPr>
            <p:cNvSpPr/>
            <p:nvPr/>
          </p:nvSpPr>
          <p:spPr>
            <a:xfrm>
              <a:off x="6031206" y="4860903"/>
              <a:ext cx="706214" cy="267549"/>
            </a:xfrm>
            <a:prstGeom prst="rect">
              <a:avLst/>
            </a:prstGeom>
            <a:solidFill>
              <a:srgbClr val="0193FE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E078C34C-1C4B-57AD-2764-DA6C9A5768D1}"/>
                </a:ext>
              </a:extLst>
            </p:cNvPr>
            <p:cNvSpPr/>
            <p:nvPr/>
          </p:nvSpPr>
          <p:spPr>
            <a:xfrm>
              <a:off x="6031206" y="5320618"/>
              <a:ext cx="706214" cy="267549"/>
            </a:xfrm>
            <a:prstGeom prst="rect">
              <a:avLst/>
            </a:prstGeom>
            <a:solidFill>
              <a:srgbClr val="FFFF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E0AE3B98-5972-16E1-F6F2-B00B3660F38D}"/>
                </a:ext>
              </a:extLst>
            </p:cNvPr>
            <p:cNvSpPr/>
            <p:nvPr/>
          </p:nvSpPr>
          <p:spPr>
            <a:xfrm>
              <a:off x="6031206" y="5780331"/>
              <a:ext cx="706214" cy="267549"/>
            </a:xfrm>
            <a:prstGeom prst="rect">
              <a:avLst/>
            </a:prstGeom>
            <a:solidFill>
              <a:srgbClr val="7F4343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5E51695C-E402-2B3F-FE60-4BCF5506D0DE}"/>
                </a:ext>
              </a:extLst>
            </p:cNvPr>
            <p:cNvSpPr txBox="1"/>
            <p:nvPr/>
          </p:nvSpPr>
          <p:spPr>
            <a:xfrm>
              <a:off x="6822477" y="5628693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montagnard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969D8115-C46F-5F99-E911-43A916478C65}"/>
                </a:ext>
              </a:extLst>
            </p:cNvPr>
            <p:cNvSpPr txBox="1"/>
            <p:nvPr/>
          </p:nvSpPr>
          <p:spPr>
            <a:xfrm>
              <a:off x="6822477" y="2425745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équatorial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ED39024E-C5D9-2DAC-2FD1-DA48CF858773}"/>
                </a:ext>
              </a:extLst>
            </p:cNvPr>
            <p:cNvSpPr txBox="1"/>
            <p:nvPr/>
          </p:nvSpPr>
          <p:spPr>
            <a:xfrm>
              <a:off x="6822480" y="3352204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tropical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F62C4D6-8D1F-23F1-021C-0CA0266407C4}"/>
                </a:ext>
              </a:extLst>
            </p:cNvPr>
            <p:cNvSpPr txBox="1"/>
            <p:nvPr/>
          </p:nvSpPr>
          <p:spPr>
            <a:xfrm>
              <a:off x="6822479" y="3785178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continental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03642DF-16D5-F727-BD08-14900151317C}"/>
                </a:ext>
              </a:extLst>
            </p:cNvPr>
            <p:cNvSpPr txBox="1"/>
            <p:nvPr/>
          </p:nvSpPr>
          <p:spPr>
            <a:xfrm>
              <a:off x="6822478" y="4268466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méditerranéen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CF52C2F1-6AAA-41E7-8345-7C7F22512479}"/>
                </a:ext>
              </a:extLst>
            </p:cNvPr>
            <p:cNvSpPr txBox="1"/>
            <p:nvPr/>
          </p:nvSpPr>
          <p:spPr>
            <a:xfrm>
              <a:off x="6822477" y="4749740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océanique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EFB5B9B7-4B84-2FA5-9C28-D78DA031E3B1}"/>
                </a:ext>
              </a:extLst>
            </p:cNvPr>
            <p:cNvSpPr txBox="1"/>
            <p:nvPr/>
          </p:nvSpPr>
          <p:spPr>
            <a:xfrm>
              <a:off x="6822477" y="5182714"/>
              <a:ext cx="3044535" cy="5062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Climat polaire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D7FAA3-56D9-125D-ED3D-F9F673F37B1A}"/>
                </a:ext>
              </a:extLst>
            </p:cNvPr>
            <p:cNvSpPr/>
            <p:nvPr/>
          </p:nvSpPr>
          <p:spPr>
            <a:xfrm>
              <a:off x="5869172" y="2923952"/>
              <a:ext cx="3091948" cy="530935"/>
            </a:xfrm>
            <a:prstGeom prst="rect">
              <a:avLst/>
            </a:prstGeom>
            <a:noFill/>
            <a:ln w="28575"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pic>
          <p:nvPicPr>
            <p:cNvPr id="19" name="Image 18">
              <a:extLst>
                <a:ext uri="{FF2B5EF4-FFF2-40B4-BE49-F238E27FC236}">
                  <a16:creationId xmlns:a16="http://schemas.microsoft.com/office/drawing/2014/main" id="{795ECEBA-B9FF-8202-E7B5-F96EBFD54A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297193" y="2548776"/>
              <a:ext cx="5533096" cy="3404983"/>
            </a:xfrm>
            <a:prstGeom prst="rect">
              <a:avLst/>
            </a:prstGeom>
          </p:spPr>
        </p:pic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568681A9-598F-9484-E2E1-14CCFA36E076}"/>
                </a:ext>
              </a:extLst>
            </p:cNvPr>
            <p:cNvGrpSpPr/>
            <p:nvPr/>
          </p:nvGrpSpPr>
          <p:grpSpPr>
            <a:xfrm>
              <a:off x="1280160" y="3504675"/>
              <a:ext cx="1637878" cy="411300"/>
              <a:chOff x="5960242" y="3384397"/>
              <a:chExt cx="1407121" cy="464871"/>
            </a:xfrm>
          </p:grpSpPr>
          <p:sp>
            <p:nvSpPr>
              <p:cNvPr id="25" name="Ellipse 24">
                <a:extLst>
                  <a:ext uri="{FF2B5EF4-FFF2-40B4-BE49-F238E27FC236}">
                    <a16:creationId xmlns:a16="http://schemas.microsoft.com/office/drawing/2014/main" id="{45BA30D1-AE5A-05BD-8594-85A2E227E34D}"/>
                  </a:ext>
                </a:extLst>
              </p:cNvPr>
              <p:cNvSpPr/>
              <p:nvPr/>
            </p:nvSpPr>
            <p:spPr>
              <a:xfrm>
                <a:off x="6974958" y="3687811"/>
                <a:ext cx="106325" cy="108000"/>
              </a:xfrm>
              <a:prstGeom prst="ellipse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7C268967-D626-F8B6-0339-052FEE0876B5}"/>
                  </a:ext>
                </a:extLst>
              </p:cNvPr>
              <p:cNvSpPr txBox="1"/>
              <p:nvPr/>
            </p:nvSpPr>
            <p:spPr>
              <a:xfrm>
                <a:off x="5960242" y="3384397"/>
                <a:ext cx="1407121" cy="46487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Marrakech  </a:t>
                </a:r>
              </a:p>
            </p:txBody>
          </p:sp>
        </p:grp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4F71AEC-F2F4-E53F-A08F-F30E45B78B9A}"/>
              </a:ext>
            </a:extLst>
          </p:cNvPr>
          <p:cNvGrpSpPr/>
          <p:nvPr/>
        </p:nvGrpSpPr>
        <p:grpSpPr>
          <a:xfrm>
            <a:off x="9455076" y="3815088"/>
            <a:ext cx="2091857" cy="1407341"/>
            <a:chOff x="8373884" y="4296145"/>
            <a:chExt cx="2091857" cy="1407341"/>
          </a:xfrm>
        </p:grpSpPr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15ACFF4A-F6F0-8B32-2B23-F7C11FBF356D}"/>
                </a:ext>
              </a:extLst>
            </p:cNvPr>
            <p:cNvSpPr txBox="1"/>
            <p:nvPr/>
          </p:nvSpPr>
          <p:spPr>
            <a:xfrm>
              <a:off x="8373884" y="4872489"/>
              <a:ext cx="209185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E97132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Eaux </a:t>
              </a:r>
              <a:br>
                <a:rPr lang="fr-FR" dirty="0"/>
              </a:br>
              <a:r>
                <a:rPr lang="fr-FR" dirty="0"/>
                <a:t>rares</a:t>
              </a:r>
            </a:p>
          </p:txBody>
        </p:sp>
        <p:sp>
          <p:nvSpPr>
            <p:cNvPr id="29" name="Flèche : bas 28">
              <a:extLst>
                <a:ext uri="{FF2B5EF4-FFF2-40B4-BE49-F238E27FC236}">
                  <a16:creationId xmlns:a16="http://schemas.microsoft.com/office/drawing/2014/main" id="{BF691117-1D88-47AD-90DD-8D36552EE28B}"/>
                </a:ext>
              </a:extLst>
            </p:cNvPr>
            <p:cNvSpPr/>
            <p:nvPr/>
          </p:nvSpPr>
          <p:spPr>
            <a:xfrm>
              <a:off x="9256052" y="4296145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780352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6E5B54-2793-9E14-021C-A6F9A4C86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9C01F3-FAB2-B659-FF1F-F699622F9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006" y="421891"/>
            <a:ext cx="10277091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De la même façon, Rio de Janeiro est située dans la zone rouge, ce qui indique un climat équatorial, caractérisé par de fortes précipitations.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9673DB5D-0AA3-3E62-943B-59F3981C51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62747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Rectangle 34">
            <a:extLst>
              <a:ext uri="{FF2B5EF4-FFF2-40B4-BE49-F238E27FC236}">
                <a16:creationId xmlns:a16="http://schemas.microsoft.com/office/drawing/2014/main" id="{743F03F6-AB00-7A3A-F158-7CF3593C2EB9}"/>
              </a:ext>
            </a:extLst>
          </p:cNvPr>
          <p:cNvSpPr/>
          <p:nvPr/>
        </p:nvSpPr>
        <p:spPr>
          <a:xfrm>
            <a:off x="6021046" y="2602968"/>
            <a:ext cx="706214" cy="267549"/>
          </a:xfrm>
          <a:prstGeom prst="rect">
            <a:avLst/>
          </a:prstGeom>
          <a:solidFill>
            <a:srgbClr val="FE0E2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500FB365-C431-07C7-3702-D9DCD9E05250}"/>
              </a:ext>
            </a:extLst>
          </p:cNvPr>
          <p:cNvSpPr/>
          <p:nvPr/>
        </p:nvSpPr>
        <p:spPr>
          <a:xfrm>
            <a:off x="6021046" y="3062683"/>
            <a:ext cx="706214" cy="267549"/>
          </a:xfrm>
          <a:prstGeom prst="rect">
            <a:avLst/>
          </a:prstGeom>
          <a:solidFill>
            <a:srgbClr val="FFF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3768E3A-8D20-29C5-102B-DDD470F3D46C}"/>
              </a:ext>
            </a:extLst>
          </p:cNvPr>
          <p:cNvSpPr/>
          <p:nvPr/>
        </p:nvSpPr>
        <p:spPr>
          <a:xfrm>
            <a:off x="6021046" y="3522398"/>
            <a:ext cx="706214" cy="267549"/>
          </a:xfrm>
          <a:prstGeom prst="rect">
            <a:avLst/>
          </a:prstGeom>
          <a:solidFill>
            <a:srgbClr val="FE6A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FA72A64-840A-3C54-63C7-569984A179D9}"/>
              </a:ext>
            </a:extLst>
          </p:cNvPr>
          <p:cNvSpPr/>
          <p:nvPr/>
        </p:nvSpPr>
        <p:spPr>
          <a:xfrm>
            <a:off x="6021046" y="3982113"/>
            <a:ext cx="706214" cy="267549"/>
          </a:xfrm>
          <a:prstGeom prst="rect">
            <a:avLst/>
          </a:prstGeom>
          <a:solidFill>
            <a:srgbClr val="2CFF1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90791A9B-DDF3-6667-C3CF-1479FCEDF587}"/>
              </a:ext>
            </a:extLst>
          </p:cNvPr>
          <p:cNvSpPr/>
          <p:nvPr/>
        </p:nvSpPr>
        <p:spPr>
          <a:xfrm>
            <a:off x="6021046" y="4441828"/>
            <a:ext cx="706214" cy="267549"/>
          </a:xfrm>
          <a:prstGeom prst="rect">
            <a:avLst/>
          </a:prstGeom>
          <a:solidFill>
            <a:srgbClr val="B101F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730A11C-B5FD-9342-4E06-5446885F317E}"/>
              </a:ext>
            </a:extLst>
          </p:cNvPr>
          <p:cNvSpPr/>
          <p:nvPr/>
        </p:nvSpPr>
        <p:spPr>
          <a:xfrm>
            <a:off x="6021046" y="4901543"/>
            <a:ext cx="706214" cy="267549"/>
          </a:xfrm>
          <a:prstGeom prst="rect">
            <a:avLst/>
          </a:prstGeom>
          <a:solidFill>
            <a:srgbClr val="0193FE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C2BE10B2-6A5B-0735-036A-A67BF65D966D}"/>
              </a:ext>
            </a:extLst>
          </p:cNvPr>
          <p:cNvSpPr/>
          <p:nvPr/>
        </p:nvSpPr>
        <p:spPr>
          <a:xfrm>
            <a:off x="6021046" y="5361258"/>
            <a:ext cx="706214" cy="267549"/>
          </a:xfrm>
          <a:prstGeom prst="rect">
            <a:avLst/>
          </a:prstGeom>
          <a:solidFill>
            <a:srgbClr val="FFFF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C2660BB-BD7B-E0F6-E2FA-9A2E19FC6100}"/>
              </a:ext>
            </a:extLst>
          </p:cNvPr>
          <p:cNvSpPr/>
          <p:nvPr/>
        </p:nvSpPr>
        <p:spPr>
          <a:xfrm>
            <a:off x="6021046" y="5820971"/>
            <a:ext cx="706214" cy="267549"/>
          </a:xfrm>
          <a:prstGeom prst="rect">
            <a:avLst/>
          </a:prstGeom>
          <a:solidFill>
            <a:srgbClr val="7F43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C68307B-61C7-4DA4-F46C-88FB320E7F88}"/>
              </a:ext>
            </a:extLst>
          </p:cNvPr>
          <p:cNvSpPr txBox="1"/>
          <p:nvPr/>
        </p:nvSpPr>
        <p:spPr>
          <a:xfrm>
            <a:off x="6812317" y="5669333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montagnard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BE80B4C-EEDD-C22D-C364-20AD7E4FCA74}"/>
              </a:ext>
            </a:extLst>
          </p:cNvPr>
          <p:cNvSpPr txBox="1"/>
          <p:nvPr/>
        </p:nvSpPr>
        <p:spPr>
          <a:xfrm>
            <a:off x="6812317" y="2466385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équatorial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843A742-E6B9-1B63-51EE-4949F28AD2C0}"/>
              </a:ext>
            </a:extLst>
          </p:cNvPr>
          <p:cNvSpPr txBox="1"/>
          <p:nvPr/>
        </p:nvSpPr>
        <p:spPr>
          <a:xfrm>
            <a:off x="6812321" y="2937461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aride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51C5AE6-7E24-DE4B-D3AD-72DF41B966B1}"/>
              </a:ext>
            </a:extLst>
          </p:cNvPr>
          <p:cNvSpPr txBox="1"/>
          <p:nvPr/>
        </p:nvSpPr>
        <p:spPr>
          <a:xfrm>
            <a:off x="6812320" y="339284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tropical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AD5775-601F-3841-429E-904B21C5AD91}"/>
              </a:ext>
            </a:extLst>
          </p:cNvPr>
          <p:cNvSpPr txBox="1"/>
          <p:nvPr/>
        </p:nvSpPr>
        <p:spPr>
          <a:xfrm>
            <a:off x="6812319" y="3825818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continental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672759-68DB-ECD9-830D-236EF9E4BD74}"/>
              </a:ext>
            </a:extLst>
          </p:cNvPr>
          <p:cNvSpPr txBox="1"/>
          <p:nvPr/>
        </p:nvSpPr>
        <p:spPr>
          <a:xfrm>
            <a:off x="6812318" y="4309106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méditerranéen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3729ACF-B3DA-B854-6C04-848BAEEFEFB4}"/>
              </a:ext>
            </a:extLst>
          </p:cNvPr>
          <p:cNvSpPr txBox="1"/>
          <p:nvPr/>
        </p:nvSpPr>
        <p:spPr>
          <a:xfrm>
            <a:off x="6812317" y="4790380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océanique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31A426B-9965-2EEF-4864-AEE03CC713E2}"/>
              </a:ext>
            </a:extLst>
          </p:cNvPr>
          <p:cNvSpPr txBox="1"/>
          <p:nvPr/>
        </p:nvSpPr>
        <p:spPr>
          <a:xfrm>
            <a:off x="6812317" y="5223354"/>
            <a:ext cx="3044535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Climat polaire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64801F3-A1D9-4035-3A7B-67F2D421F92E}"/>
              </a:ext>
            </a:extLst>
          </p:cNvPr>
          <p:cNvSpPr/>
          <p:nvPr/>
        </p:nvSpPr>
        <p:spPr>
          <a:xfrm>
            <a:off x="5882162" y="2479827"/>
            <a:ext cx="3044535" cy="530935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4963E22C-6954-8884-0465-FCB49F3FA087}"/>
              </a:ext>
            </a:extLst>
          </p:cNvPr>
          <p:cNvGrpSpPr/>
          <p:nvPr/>
        </p:nvGrpSpPr>
        <p:grpSpPr>
          <a:xfrm>
            <a:off x="8926697" y="2354295"/>
            <a:ext cx="2453107" cy="830997"/>
            <a:chOff x="8012634" y="4872489"/>
            <a:chExt cx="2453107" cy="830997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E04AE2A5-4D1B-2656-5979-1930B1EAA688}"/>
                </a:ext>
              </a:extLst>
            </p:cNvPr>
            <p:cNvSpPr txBox="1"/>
            <p:nvPr/>
          </p:nvSpPr>
          <p:spPr>
            <a:xfrm>
              <a:off x="8373884" y="4872489"/>
              <a:ext cx="209185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E97132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Fortes précipitations</a:t>
              </a:r>
            </a:p>
          </p:txBody>
        </p:sp>
        <p:sp>
          <p:nvSpPr>
            <p:cNvPr id="23" name="Flèche : bas 22">
              <a:extLst>
                <a:ext uri="{FF2B5EF4-FFF2-40B4-BE49-F238E27FC236}">
                  <a16:creationId xmlns:a16="http://schemas.microsoft.com/office/drawing/2014/main" id="{4441B431-E6E5-D81F-4ABE-5EA8ECBD9886}"/>
                </a:ext>
              </a:extLst>
            </p:cNvPr>
            <p:cNvSpPr/>
            <p:nvPr/>
          </p:nvSpPr>
          <p:spPr>
            <a:xfrm rot="16200000">
              <a:off x="8077492" y="5139425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8B36F278-B8CF-8A7B-9345-E93378028155}"/>
              </a:ext>
            </a:extLst>
          </p:cNvPr>
          <p:cNvGrpSpPr/>
          <p:nvPr/>
        </p:nvGrpSpPr>
        <p:grpSpPr>
          <a:xfrm>
            <a:off x="0" y="838200"/>
            <a:ext cx="6992070" cy="1417677"/>
            <a:chOff x="0" y="838200"/>
            <a:chExt cx="6992070" cy="1417677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7BF21573-F57A-B87A-3332-5F06048EBCB8}"/>
                </a:ext>
              </a:extLst>
            </p:cNvPr>
            <p:cNvSpPr txBox="1"/>
            <p:nvPr/>
          </p:nvSpPr>
          <p:spPr>
            <a:xfrm>
              <a:off x="836863" y="1113083"/>
              <a:ext cx="6155207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Les facteurs climatiques </a:t>
              </a:r>
              <a:r>
                <a:rPr lang="ar-MA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العوامل المناخية</a:t>
              </a:r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8EDF1393-748D-8231-FE96-66353BECFB9C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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B656B22-6415-6EAC-821F-AD0368FF629A}"/>
              </a:ext>
            </a:extLst>
          </p:cNvPr>
          <p:cNvGrpSpPr/>
          <p:nvPr/>
        </p:nvGrpSpPr>
        <p:grpSpPr>
          <a:xfrm>
            <a:off x="243429" y="2494620"/>
            <a:ext cx="5618892" cy="3489620"/>
            <a:chOff x="4480148" y="2352380"/>
            <a:chExt cx="6237513" cy="3832172"/>
          </a:xfrm>
        </p:grpSpPr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B127C2A-121B-C17B-7241-F79DE3CC73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4480148" y="2352380"/>
              <a:ext cx="6237513" cy="3832172"/>
            </a:xfrm>
            <a:prstGeom prst="rect">
              <a:avLst/>
            </a:prstGeom>
          </p:spPr>
        </p:pic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250AB82A-20EE-4404-8617-955A42AD39C8}"/>
                </a:ext>
              </a:extLst>
            </p:cNvPr>
            <p:cNvGrpSpPr/>
            <p:nvPr/>
          </p:nvGrpSpPr>
          <p:grpSpPr>
            <a:xfrm>
              <a:off x="5877345" y="4056741"/>
              <a:ext cx="1742655" cy="880369"/>
              <a:chOff x="6974958" y="3308866"/>
              <a:chExt cx="1742655" cy="880369"/>
            </a:xfrm>
          </p:grpSpPr>
          <p:sp>
            <p:nvSpPr>
              <p:cNvPr id="29" name="Ellipse 28">
                <a:extLst>
                  <a:ext uri="{FF2B5EF4-FFF2-40B4-BE49-F238E27FC236}">
                    <a16:creationId xmlns:a16="http://schemas.microsoft.com/office/drawing/2014/main" id="{AC952C0D-F69D-817F-6011-957CB4D9C436}"/>
                  </a:ext>
                </a:extLst>
              </p:cNvPr>
              <p:cNvSpPr/>
              <p:nvPr/>
            </p:nvSpPr>
            <p:spPr>
              <a:xfrm>
                <a:off x="6974958" y="3687811"/>
                <a:ext cx="106325" cy="108000"/>
              </a:xfrm>
              <a:prstGeom prst="ellipse">
                <a:avLst/>
              </a:prstGeom>
            </p:spPr>
            <p:style>
              <a:lnRef idx="2">
                <a:schemeClr val="dk1">
                  <a:shade val="15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32391856-ADFA-E159-6024-D63E4E846526}"/>
                  </a:ext>
                </a:extLst>
              </p:cNvPr>
              <p:cNvSpPr txBox="1"/>
              <p:nvPr/>
            </p:nvSpPr>
            <p:spPr>
              <a:xfrm>
                <a:off x="7028120" y="3308866"/>
                <a:ext cx="1689493" cy="8803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Rio de janeiro</a:t>
                </a:r>
              </a:p>
              <a:p>
                <a:pPr>
                  <a:lnSpc>
                    <a:spcPct val="150000"/>
                  </a:lnSpc>
                </a:pPr>
                <a:r>
                  <a:rPr lang="fr-FR" b="1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</a:t>
                </a:r>
              </a:p>
            </p:txBody>
          </p:sp>
        </p:grp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43002B9F-EE4D-B117-A13B-A666B2B4C084}"/>
              </a:ext>
            </a:extLst>
          </p:cNvPr>
          <p:cNvGrpSpPr/>
          <p:nvPr/>
        </p:nvGrpSpPr>
        <p:grpSpPr>
          <a:xfrm>
            <a:off x="9302676" y="3388368"/>
            <a:ext cx="2091857" cy="1407341"/>
            <a:chOff x="8373884" y="4296145"/>
            <a:chExt cx="2091857" cy="1407341"/>
          </a:xfrm>
        </p:grpSpPr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0347DEFC-6213-4D2C-5E0A-1BC28DAA3EEB}"/>
                </a:ext>
              </a:extLst>
            </p:cNvPr>
            <p:cNvSpPr txBox="1"/>
            <p:nvPr/>
          </p:nvSpPr>
          <p:spPr>
            <a:xfrm>
              <a:off x="8373884" y="4872489"/>
              <a:ext cx="209185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E97132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Eaux abondantes </a:t>
              </a:r>
            </a:p>
          </p:txBody>
        </p:sp>
        <p:sp>
          <p:nvSpPr>
            <p:cNvPr id="33" name="Flèche : bas 32">
              <a:extLst>
                <a:ext uri="{FF2B5EF4-FFF2-40B4-BE49-F238E27FC236}">
                  <a16:creationId xmlns:a16="http://schemas.microsoft.com/office/drawing/2014/main" id="{308B213C-721E-7938-274E-13111105F94B}"/>
                </a:ext>
              </a:extLst>
            </p:cNvPr>
            <p:cNvSpPr/>
            <p:nvPr/>
          </p:nvSpPr>
          <p:spPr>
            <a:xfrm>
              <a:off x="9256052" y="4296145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77054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AE9372-5B21-4D9F-7BEE-6EC5E2A57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21984B5-2616-0541-F7A8-F7501D8BA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suite, nous allons étudier l’effet d’un deuxième facteur : l’altitude.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0A4C9C2E-C624-806C-379F-91E04C77EFBC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 6" descr="Pourquoi fait-il plus froid en altitude ?">
            <a:extLst>
              <a:ext uri="{FF2B5EF4-FFF2-40B4-BE49-F238E27FC236}">
                <a16:creationId xmlns:a16="http://schemas.microsoft.com/office/drawing/2014/main" id="{726D0358-E832-E674-DB27-12A981DE64B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9984"/>
          <a:stretch>
            <a:fillRect/>
          </a:stretch>
        </p:blipFill>
        <p:spPr>
          <a:xfrm>
            <a:off x="496486" y="1999001"/>
            <a:ext cx="5643777" cy="367542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23882B7-DD15-C750-86E6-F13ABAAAB09F}"/>
              </a:ext>
            </a:extLst>
          </p:cNvPr>
          <p:cNvSpPr txBox="1"/>
          <p:nvPr/>
        </p:nvSpPr>
        <p:spPr>
          <a:xfrm>
            <a:off x="382414" y="5298657"/>
            <a:ext cx="148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15 m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B8C38D5-1383-F0AA-0E52-A665A37F7807}"/>
              </a:ext>
            </a:extLst>
          </p:cNvPr>
          <p:cNvSpPr txBox="1"/>
          <p:nvPr/>
        </p:nvSpPr>
        <p:spPr>
          <a:xfrm>
            <a:off x="496486" y="2383953"/>
            <a:ext cx="148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4000 m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4A7D1191-1234-3901-3397-08CC9C5135C4}"/>
              </a:ext>
            </a:extLst>
          </p:cNvPr>
          <p:cNvCxnSpPr>
            <a:cxnSpLocks/>
          </p:cNvCxnSpPr>
          <p:nvPr/>
        </p:nvCxnSpPr>
        <p:spPr>
          <a:xfrm rot="16200000">
            <a:off x="-1151420" y="3818689"/>
            <a:ext cx="3672000" cy="0"/>
          </a:xfrm>
          <a:prstGeom prst="line">
            <a:avLst/>
          </a:prstGeom>
          <a:ln w="28575">
            <a:solidFill>
              <a:schemeClr val="bg1"/>
            </a:solidFill>
            <a:prstDash val="solid"/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64060DC5-F7D9-7646-5141-FBEC0C4B2B14}"/>
              </a:ext>
            </a:extLst>
          </p:cNvPr>
          <p:cNvSpPr txBox="1"/>
          <p:nvPr/>
        </p:nvSpPr>
        <p:spPr>
          <a:xfrm>
            <a:off x="587936" y="2356506"/>
            <a:ext cx="29583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r>
              <a:rPr lang="fr-FR" sz="24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</a:p>
          <a:p>
            <a:pPr algn="l"/>
            <a:endParaRPr lang="fr-FR" sz="2400" b="1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FB999AF-698E-36BD-DF09-F32BB7060CB0}"/>
              </a:ext>
            </a:extLst>
          </p:cNvPr>
          <p:cNvSpPr txBox="1"/>
          <p:nvPr/>
        </p:nvSpPr>
        <p:spPr>
          <a:xfrm>
            <a:off x="476538" y="2043079"/>
            <a:ext cx="14859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Altitude </a:t>
            </a:r>
          </a:p>
        </p:txBody>
      </p: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6B2A83E8-469D-F1E7-1032-5FD35B26656C}"/>
              </a:ext>
            </a:extLst>
          </p:cNvPr>
          <p:cNvGrpSpPr/>
          <p:nvPr/>
        </p:nvGrpSpPr>
        <p:grpSpPr>
          <a:xfrm>
            <a:off x="7856286" y="2054203"/>
            <a:ext cx="2264987" cy="830997"/>
            <a:chOff x="7856286" y="2054203"/>
            <a:chExt cx="2264987" cy="830997"/>
          </a:xfrm>
        </p:grpSpPr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6E936499-F2EE-635C-D4E5-A4173B516D9A}"/>
                </a:ext>
              </a:extLst>
            </p:cNvPr>
            <p:cNvSpPr txBox="1"/>
            <p:nvPr/>
          </p:nvSpPr>
          <p:spPr>
            <a:xfrm>
              <a:off x="8212839" y="2054203"/>
              <a:ext cx="1908434" cy="8309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Basse température</a:t>
              </a:r>
            </a:p>
          </p:txBody>
        </p:sp>
        <p:sp>
          <p:nvSpPr>
            <p:cNvPr id="25" name="Flèche : bas 24">
              <a:extLst>
                <a:ext uri="{FF2B5EF4-FFF2-40B4-BE49-F238E27FC236}">
                  <a16:creationId xmlns:a16="http://schemas.microsoft.com/office/drawing/2014/main" id="{4521BF45-128E-BC1D-AAFE-0CCD98743DFF}"/>
                </a:ext>
              </a:extLst>
            </p:cNvPr>
            <p:cNvSpPr/>
            <p:nvPr/>
          </p:nvSpPr>
          <p:spPr>
            <a:xfrm rot="16200000">
              <a:off x="7921144" y="2314455"/>
              <a:ext cx="229809" cy="359525"/>
            </a:xfrm>
            <a:prstGeom prst="downArrow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6F63BE01-F130-EF47-9E38-C37B366A9776}"/>
              </a:ext>
            </a:extLst>
          </p:cNvPr>
          <p:cNvGrpSpPr/>
          <p:nvPr/>
        </p:nvGrpSpPr>
        <p:grpSpPr>
          <a:xfrm>
            <a:off x="10100939" y="2267971"/>
            <a:ext cx="1524047" cy="461665"/>
            <a:chOff x="10100939" y="2267971"/>
            <a:chExt cx="1524047" cy="461665"/>
          </a:xfrm>
        </p:grpSpPr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D802744E-43A2-D487-DD6B-7D7D333D7AB8}"/>
                </a:ext>
              </a:extLst>
            </p:cNvPr>
            <p:cNvSpPr txBox="1"/>
            <p:nvPr/>
          </p:nvSpPr>
          <p:spPr>
            <a:xfrm>
              <a:off x="10481900" y="2267971"/>
              <a:ext cx="11430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>
                  <a:solidFill>
                    <a:srgbClr val="000000"/>
                  </a:solidFill>
                </a:rPr>
                <a:t>Neige  </a:t>
              </a:r>
              <a:endParaRPr lang="fr-FR" dirty="0">
                <a:solidFill>
                  <a:srgbClr val="1F1B1C"/>
                </a:solidFill>
              </a:endParaRPr>
            </a:p>
          </p:txBody>
        </p:sp>
        <p:sp>
          <p:nvSpPr>
            <p:cNvPr id="29" name="Flèche : bas 28">
              <a:extLst>
                <a:ext uri="{FF2B5EF4-FFF2-40B4-BE49-F238E27FC236}">
                  <a16:creationId xmlns:a16="http://schemas.microsoft.com/office/drawing/2014/main" id="{95D4AD69-6E50-4A09-0AAC-4A911E36184F}"/>
                </a:ext>
              </a:extLst>
            </p:cNvPr>
            <p:cNvSpPr/>
            <p:nvPr/>
          </p:nvSpPr>
          <p:spPr>
            <a:xfrm rot="16200000">
              <a:off x="10165797" y="2285547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C5F50C06-D255-DC4B-1905-7B5F16B0C526}"/>
              </a:ext>
            </a:extLst>
          </p:cNvPr>
          <p:cNvGrpSpPr/>
          <p:nvPr/>
        </p:nvGrpSpPr>
        <p:grpSpPr>
          <a:xfrm>
            <a:off x="7989774" y="4872489"/>
            <a:ext cx="2274156" cy="830997"/>
            <a:chOff x="7989774" y="4872489"/>
            <a:chExt cx="2274156" cy="830997"/>
          </a:xfrm>
        </p:grpSpPr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708F254B-00EB-48E7-2EA0-72CBC68FEAF3}"/>
                </a:ext>
              </a:extLst>
            </p:cNvPr>
            <p:cNvSpPr txBox="1"/>
            <p:nvPr/>
          </p:nvSpPr>
          <p:spPr>
            <a:xfrm>
              <a:off x="8408609" y="4872489"/>
              <a:ext cx="1855321" cy="830997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Haute température </a:t>
              </a:r>
            </a:p>
          </p:txBody>
        </p:sp>
        <p:sp>
          <p:nvSpPr>
            <p:cNvPr id="30" name="Flèche : bas 29">
              <a:extLst>
                <a:ext uri="{FF2B5EF4-FFF2-40B4-BE49-F238E27FC236}">
                  <a16:creationId xmlns:a16="http://schemas.microsoft.com/office/drawing/2014/main" id="{2E03C63C-30EC-709D-86F3-9F6AC4354A00}"/>
                </a:ext>
              </a:extLst>
            </p:cNvPr>
            <p:cNvSpPr/>
            <p:nvPr/>
          </p:nvSpPr>
          <p:spPr>
            <a:xfrm rot="16200000">
              <a:off x="8054632" y="5139425"/>
              <a:ext cx="229809" cy="359525"/>
            </a:xfrm>
            <a:prstGeom prst="downArrow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057B29BA-1AC9-B2D0-8147-A55AC0976820}"/>
              </a:ext>
            </a:extLst>
          </p:cNvPr>
          <p:cNvGrpSpPr/>
          <p:nvPr/>
        </p:nvGrpSpPr>
        <p:grpSpPr>
          <a:xfrm>
            <a:off x="10252207" y="5067824"/>
            <a:ext cx="1448373" cy="461665"/>
            <a:chOff x="10252207" y="5067824"/>
            <a:chExt cx="1448373" cy="461665"/>
          </a:xfrm>
        </p:grpSpPr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6DA1FB9A-D7FC-82A7-E0DB-4C971356ED31}"/>
                </a:ext>
              </a:extLst>
            </p:cNvPr>
            <p:cNvSpPr txBox="1"/>
            <p:nvPr/>
          </p:nvSpPr>
          <p:spPr>
            <a:xfrm>
              <a:off x="10557494" y="5067824"/>
              <a:ext cx="1143086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>
                  <a:solidFill>
                    <a:srgbClr val="000000"/>
                  </a:solidFill>
                </a:rPr>
                <a:t>Pluie </a:t>
              </a:r>
              <a:endParaRPr lang="fr-FR" dirty="0">
                <a:solidFill>
                  <a:srgbClr val="1F1B1C"/>
                </a:solidFill>
              </a:endParaRPr>
            </a:p>
          </p:txBody>
        </p:sp>
        <p:sp>
          <p:nvSpPr>
            <p:cNvPr id="31" name="Flèche : bas 30">
              <a:extLst>
                <a:ext uri="{FF2B5EF4-FFF2-40B4-BE49-F238E27FC236}">
                  <a16:creationId xmlns:a16="http://schemas.microsoft.com/office/drawing/2014/main" id="{0B6DD383-7AD1-F42E-E32E-22450C8472F3}"/>
                </a:ext>
              </a:extLst>
            </p:cNvPr>
            <p:cNvSpPr/>
            <p:nvPr/>
          </p:nvSpPr>
          <p:spPr>
            <a:xfrm rot="16200000">
              <a:off x="10317065" y="5110517"/>
              <a:ext cx="229809" cy="359525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41" name="Groupe 40">
            <a:extLst>
              <a:ext uri="{FF2B5EF4-FFF2-40B4-BE49-F238E27FC236}">
                <a16:creationId xmlns:a16="http://schemas.microsoft.com/office/drawing/2014/main" id="{07A1D07C-8217-E47D-65A8-B8EB2D81CA51}"/>
              </a:ext>
            </a:extLst>
          </p:cNvPr>
          <p:cNvGrpSpPr/>
          <p:nvPr/>
        </p:nvGrpSpPr>
        <p:grpSpPr>
          <a:xfrm>
            <a:off x="3927231" y="2128747"/>
            <a:ext cx="3930614" cy="707886"/>
            <a:chOff x="3927231" y="2128747"/>
            <a:chExt cx="3930614" cy="707886"/>
          </a:xfrm>
        </p:grpSpPr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558CFE4-7AAC-5D67-8667-7CC5EFEC3A49}"/>
                </a:ext>
              </a:extLst>
            </p:cNvPr>
            <p:cNvSpPr txBox="1"/>
            <p:nvPr/>
          </p:nvSpPr>
          <p:spPr>
            <a:xfrm>
              <a:off x="6287170" y="2128747"/>
              <a:ext cx="1570675" cy="707886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sz="2000" dirty="0"/>
                <a:t>Sommet de la montagne </a:t>
              </a: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3642B156-B6F5-8DC4-F53B-82DE6A332E0B}"/>
                </a:ext>
              </a:extLst>
            </p:cNvPr>
            <p:cNvCxnSpPr/>
            <p:nvPr/>
          </p:nvCxnSpPr>
          <p:spPr>
            <a:xfrm>
              <a:off x="3927231" y="2433933"/>
              <a:ext cx="235993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FA7E202C-0750-A325-A21E-5269CD45B8E9}"/>
              </a:ext>
            </a:extLst>
          </p:cNvPr>
          <p:cNvGrpSpPr/>
          <p:nvPr/>
        </p:nvGrpSpPr>
        <p:grpSpPr>
          <a:xfrm>
            <a:off x="3985846" y="4919485"/>
            <a:ext cx="4003902" cy="707886"/>
            <a:chOff x="3985846" y="4919485"/>
            <a:chExt cx="4003902" cy="707886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B1348475-B6C7-B678-3A3B-3571874800D9}"/>
                </a:ext>
              </a:extLst>
            </p:cNvPr>
            <p:cNvSpPr txBox="1"/>
            <p:nvPr/>
          </p:nvSpPr>
          <p:spPr>
            <a:xfrm>
              <a:off x="6345785" y="4919485"/>
              <a:ext cx="1643963" cy="707886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sz="2000" dirty="0"/>
                <a:t>Pied de la montagne</a:t>
              </a:r>
            </a:p>
          </p:txBody>
        </p:sp>
        <p:cxnSp>
          <p:nvCxnSpPr>
            <p:cNvPr id="34" name="Connecteur droit avec flèche 33">
              <a:extLst>
                <a:ext uri="{FF2B5EF4-FFF2-40B4-BE49-F238E27FC236}">
                  <a16:creationId xmlns:a16="http://schemas.microsoft.com/office/drawing/2014/main" id="{089AE9A8-CEBD-73E4-D0D3-12B1E70B3AA8}"/>
                </a:ext>
              </a:extLst>
            </p:cNvPr>
            <p:cNvCxnSpPr/>
            <p:nvPr/>
          </p:nvCxnSpPr>
          <p:spPr>
            <a:xfrm>
              <a:off x="3985846" y="5282467"/>
              <a:ext cx="2359939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5" name="Image 34" descr="Images de Thermometre png – Téléchargement gratuit sur Freepik">
            <a:extLst>
              <a:ext uri="{FF2B5EF4-FFF2-40B4-BE49-F238E27FC236}">
                <a16:creationId xmlns:a16="http://schemas.microsoft.com/office/drawing/2014/main" id="{C6826047-D90C-4EB0-0351-992FC7CD6A4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50000"/>
          <a:stretch>
            <a:fillRect/>
          </a:stretch>
        </p:blipFill>
        <p:spPr>
          <a:xfrm>
            <a:off x="9717695" y="4374427"/>
            <a:ext cx="498062" cy="996124"/>
          </a:xfrm>
          <a:prstGeom prst="rect">
            <a:avLst/>
          </a:prstGeom>
        </p:spPr>
      </p:pic>
      <p:pic>
        <p:nvPicPr>
          <p:cNvPr id="36" name="Image 35" descr="Images de Thermometre png – Téléchargement gratuit sur Freepik">
            <a:extLst>
              <a:ext uri="{FF2B5EF4-FFF2-40B4-BE49-F238E27FC236}">
                <a16:creationId xmlns:a16="http://schemas.microsoft.com/office/drawing/2014/main" id="{B119939B-F3C4-B842-42F2-7B730E4177E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0000" r="5023"/>
          <a:stretch>
            <a:fillRect/>
          </a:stretch>
        </p:blipFill>
        <p:spPr>
          <a:xfrm>
            <a:off x="9652913" y="1519408"/>
            <a:ext cx="448026" cy="996124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59E77237-F451-7727-5104-3367551820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127"/>
          <a:stretch>
            <a:fillRect/>
          </a:stretch>
        </p:blipFill>
        <p:spPr>
          <a:xfrm>
            <a:off x="10682791" y="6169206"/>
            <a:ext cx="1042003" cy="488417"/>
          </a:xfrm>
          <a:prstGeom prst="rect">
            <a:avLst/>
          </a:prstGeom>
        </p:spPr>
      </p:pic>
      <p:pic>
        <p:nvPicPr>
          <p:cNvPr id="38" name="Image 37" descr="🌨 nuage avec neige Télécharger les images d'emojis: Grande image en HD,  image d'animation et graphiques vectoriels | Emojiall">
            <a:extLst>
              <a:ext uri="{FF2B5EF4-FFF2-40B4-BE49-F238E27FC236}">
                <a16:creationId xmlns:a16="http://schemas.microsoft.com/office/drawing/2014/main" id="{D26A6BF3-C548-413D-8707-24FE421C1D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4024"/>
          <a:stretch>
            <a:fillRect/>
          </a:stretch>
        </p:blipFill>
        <p:spPr>
          <a:xfrm>
            <a:off x="10499471" y="3267045"/>
            <a:ext cx="1227924" cy="441753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D421101A-E129-25C2-CFC9-E20EE7FC1D4A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799751" y="5623732"/>
            <a:ext cx="849275" cy="522788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C5D4AD42-2AF2-8542-28A4-2391D83EC6DB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600158" y="2805011"/>
            <a:ext cx="1042003" cy="641425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20211C0-A07A-D48B-CB6A-4AA49F7032DC}"/>
              </a:ext>
            </a:extLst>
          </p:cNvPr>
          <p:cNvGrpSpPr/>
          <p:nvPr/>
        </p:nvGrpSpPr>
        <p:grpSpPr>
          <a:xfrm>
            <a:off x="0" y="838200"/>
            <a:ext cx="4067176" cy="1417677"/>
            <a:chOff x="0" y="838200"/>
            <a:chExt cx="4067176" cy="1417677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48663D9A-537F-C183-319B-E93595F6C3A1}"/>
                </a:ext>
              </a:extLst>
            </p:cNvPr>
            <p:cNvSpPr txBox="1"/>
            <p:nvPr/>
          </p:nvSpPr>
          <p:spPr>
            <a:xfrm>
              <a:off x="836864" y="1113083"/>
              <a:ext cx="3230312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L’altitude</a:t>
              </a:r>
              <a:endParaRPr lang="fr-FR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2E162820-772E-DC7B-AC84-CCF1ECD92503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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08531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AEA63-DF7A-D2D3-CE0B-D7EA74EFD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3047C4-EF4A-876D-93F9-5DF2D91B9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nous allons définir un autre facteur : la perméabilité d’une roche.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92E2598C-2168-8B02-CD45-EC0C63A941B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429DB19-4606-0041-95B3-FDBBB035A2CF}"/>
              </a:ext>
            </a:extLst>
          </p:cNvPr>
          <p:cNvSpPr txBox="1"/>
          <p:nvPr/>
        </p:nvSpPr>
        <p:spPr>
          <a:xfrm>
            <a:off x="532063" y="1825354"/>
            <a:ext cx="788510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la capacité d’une roche à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laisser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passer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FR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13857096-0D2F-E13C-66EE-564B5AF23B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9384" y="2765699"/>
            <a:ext cx="8843858" cy="3610566"/>
          </a:xfrm>
          <a:prstGeom prst="rect">
            <a:avLst/>
          </a:prstGeom>
        </p:spPr>
      </p:pic>
      <p:pic>
        <p:nvPicPr>
          <p:cNvPr id="17" name="Image 16" descr="Goute eau png PSD, modèles PSD gratuits de haute qualité à télécharger |  Freepik">
            <a:extLst>
              <a:ext uri="{FF2B5EF4-FFF2-40B4-BE49-F238E27FC236}">
                <a16:creationId xmlns:a16="http://schemas.microsoft.com/office/drawing/2014/main" id="{EA54E8A2-1F22-95FF-B751-D52ED3FE1167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3410" y="5192387"/>
            <a:ext cx="871295" cy="871295"/>
          </a:xfrm>
          <a:prstGeom prst="rect">
            <a:avLst/>
          </a:prstGeom>
        </p:spPr>
      </p:pic>
      <p:pic>
        <p:nvPicPr>
          <p:cNvPr id="19" name="Image 18" descr="Goute eau png PSD, modèles PSD gratuits de haute qualité à télécharger |  Freepik">
            <a:extLst>
              <a:ext uri="{FF2B5EF4-FFF2-40B4-BE49-F238E27FC236}">
                <a16:creationId xmlns:a16="http://schemas.microsoft.com/office/drawing/2014/main" id="{85FE8862-7068-E7AC-CDF8-6EBA3C61177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89057" y="4947747"/>
            <a:ext cx="871295" cy="871295"/>
          </a:xfrm>
          <a:prstGeom prst="rect">
            <a:avLst/>
          </a:prstGeom>
        </p:spPr>
      </p:pic>
      <p:pic>
        <p:nvPicPr>
          <p:cNvPr id="20" name="Image 19" descr="Goute eau png PSD, modèles PSD gratuits de haute qualité à télécharger |  Freepik">
            <a:extLst>
              <a:ext uri="{FF2B5EF4-FFF2-40B4-BE49-F238E27FC236}">
                <a16:creationId xmlns:a16="http://schemas.microsoft.com/office/drawing/2014/main" id="{3FC8E6BE-924E-F1A8-83EF-944B37C14C1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24704" y="5309269"/>
            <a:ext cx="871295" cy="871295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9567F8C9-7602-6171-2605-0C0E96D59B2A}"/>
              </a:ext>
            </a:extLst>
          </p:cNvPr>
          <p:cNvSpPr txBox="1"/>
          <p:nvPr/>
        </p:nvSpPr>
        <p:spPr>
          <a:xfrm>
            <a:off x="5845205" y="5309269"/>
            <a:ext cx="1643963" cy="461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Infiltration</a:t>
            </a:r>
            <a:endParaRPr lang="fr-FR" dirty="0">
              <a:highlight>
                <a:srgbClr val="FE0E27"/>
              </a:highlight>
            </a:endParaRP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E4A226AD-9AA0-49F3-CF11-312F8FA6D225}"/>
              </a:ext>
            </a:extLst>
          </p:cNvPr>
          <p:cNvGrpSpPr/>
          <p:nvPr/>
        </p:nvGrpSpPr>
        <p:grpSpPr>
          <a:xfrm>
            <a:off x="673419" y="5765065"/>
            <a:ext cx="3242089" cy="830997"/>
            <a:chOff x="673419" y="5765065"/>
            <a:chExt cx="3242089" cy="830997"/>
          </a:xfrm>
        </p:grpSpPr>
        <p:cxnSp>
          <p:nvCxnSpPr>
            <p:cNvPr id="22" name="Connecteur droit avec flèche 21">
              <a:extLst>
                <a:ext uri="{FF2B5EF4-FFF2-40B4-BE49-F238E27FC236}">
                  <a16:creationId xmlns:a16="http://schemas.microsoft.com/office/drawing/2014/main" id="{7AFA9524-CD23-FB62-35CC-4AD81FD47E37}"/>
                </a:ext>
              </a:extLst>
            </p:cNvPr>
            <p:cNvCxnSpPr>
              <a:cxnSpLocks/>
            </p:cNvCxnSpPr>
            <p:nvPr/>
          </p:nvCxnSpPr>
          <p:spPr>
            <a:xfrm>
              <a:off x="2553737" y="6200293"/>
              <a:ext cx="1361771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DCC35689-F1CD-BC2B-5839-0FEE4BE3E78F}"/>
                </a:ext>
              </a:extLst>
            </p:cNvPr>
            <p:cNvSpPr txBox="1"/>
            <p:nvPr/>
          </p:nvSpPr>
          <p:spPr>
            <a:xfrm>
              <a:off x="673419" y="5765065"/>
              <a:ext cx="1880318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Eaux souterraines </a:t>
              </a:r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7FC206D5-9B23-54E6-DB9E-ECB0B9396B2D}"/>
              </a:ext>
            </a:extLst>
          </p:cNvPr>
          <p:cNvGrpSpPr/>
          <p:nvPr/>
        </p:nvGrpSpPr>
        <p:grpSpPr>
          <a:xfrm>
            <a:off x="673418" y="4570982"/>
            <a:ext cx="3115919" cy="1000161"/>
            <a:chOff x="799589" y="5765065"/>
            <a:chExt cx="3115919" cy="1000161"/>
          </a:xfrm>
        </p:grpSpPr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54BDE68F-EFEA-4081-CF46-DB87C16D89C7}"/>
                </a:ext>
              </a:extLst>
            </p:cNvPr>
            <p:cNvCxnSpPr>
              <a:cxnSpLocks/>
            </p:cNvCxnSpPr>
            <p:nvPr/>
          </p:nvCxnSpPr>
          <p:spPr>
            <a:xfrm>
              <a:off x="2553737" y="6200293"/>
              <a:ext cx="1361771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2B409806-19F2-6B34-F7ED-B8FF39DBE130}"/>
                </a:ext>
              </a:extLst>
            </p:cNvPr>
            <p:cNvSpPr txBox="1"/>
            <p:nvPr/>
          </p:nvSpPr>
          <p:spPr>
            <a:xfrm>
              <a:off x="799589" y="5765065"/>
              <a:ext cx="175414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Roches perméables </a:t>
              </a: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9AC6B22A-9D24-45B4-C4F7-9C5E77A4C772}"/>
                </a:ext>
              </a:extLst>
            </p:cNvPr>
            <p:cNvCxnSpPr>
              <a:cxnSpLocks/>
            </p:cNvCxnSpPr>
            <p:nvPr/>
          </p:nvCxnSpPr>
          <p:spPr>
            <a:xfrm>
              <a:off x="2559380" y="6211606"/>
              <a:ext cx="1180747" cy="5536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C9AD885C-119A-D745-C266-5F93FA3A3B44}"/>
              </a:ext>
            </a:extLst>
          </p:cNvPr>
          <p:cNvGrpSpPr/>
          <p:nvPr/>
        </p:nvGrpSpPr>
        <p:grpSpPr>
          <a:xfrm>
            <a:off x="0" y="838200"/>
            <a:ext cx="5638800" cy="1417677"/>
            <a:chOff x="0" y="838200"/>
            <a:chExt cx="5638800" cy="1417677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F17758C-95A2-520D-4881-10EFD2E43E66}"/>
                </a:ext>
              </a:extLst>
            </p:cNvPr>
            <p:cNvSpPr txBox="1"/>
            <p:nvPr/>
          </p:nvSpPr>
          <p:spPr>
            <a:xfrm>
              <a:off x="836864" y="1113083"/>
              <a:ext cx="4801936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perméabilité d’une roche 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3FE33F71-28F6-BE6E-0E8C-E6D287F99ACA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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049629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7" presetClass="entr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242809-F262-8DD8-186F-47322CCF7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5E99A3-8C4F-52D6-85E4-D0E4A040B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454" y="398443"/>
            <a:ext cx="10277091" cy="470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En présence de roches imperméables, l’eau ne s’infiltre pas dans le sol. Donc, il n’y a pas formation d’eau souterraine.</a:t>
            </a: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5F90EAFE-2823-6A3E-7EFD-E8C1ECF0114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5024" y="470256"/>
            <a:ext cx="553927" cy="4699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4781A6D-4144-647E-C3DC-35D14FE7DDA5}"/>
              </a:ext>
            </a:extLst>
          </p:cNvPr>
          <p:cNvSpPr txBox="1"/>
          <p:nvPr/>
        </p:nvSpPr>
        <p:spPr>
          <a:xfrm>
            <a:off x="532063" y="1825354"/>
            <a:ext cx="7885106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Est la capacité d’une roche à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laisser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passer</a:t>
            </a:r>
            <a:r>
              <a:rPr lang="fr-FR" sz="24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l’eau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fr-FR" sz="2400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E3E45EE-C0D8-26C6-47A7-E023ADC4CB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278" y="2765699"/>
            <a:ext cx="8676069" cy="361056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D347660-B935-A4DD-C517-4951E9BE32D4}"/>
              </a:ext>
            </a:extLst>
          </p:cNvPr>
          <p:cNvSpPr txBox="1"/>
          <p:nvPr/>
        </p:nvSpPr>
        <p:spPr>
          <a:xfrm>
            <a:off x="4038451" y="5171146"/>
            <a:ext cx="2571964" cy="461665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 algn="ctr">
              <a:defRPr sz="2400" b="1" i="0">
                <a:solidFill>
                  <a:schemeClr val="bg1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Pas d’infiltration 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64E830F-AE33-5D28-AEE8-906F2EA27BD3}"/>
              </a:ext>
            </a:extLst>
          </p:cNvPr>
          <p:cNvGrpSpPr/>
          <p:nvPr/>
        </p:nvGrpSpPr>
        <p:grpSpPr>
          <a:xfrm>
            <a:off x="358758" y="4570982"/>
            <a:ext cx="3430579" cy="1000161"/>
            <a:chOff x="484929" y="5765065"/>
            <a:chExt cx="3430579" cy="1000161"/>
          </a:xfrm>
        </p:grpSpPr>
        <p:cxnSp>
          <p:nvCxnSpPr>
            <p:cNvPr id="31" name="Connecteur droit avec flèche 30">
              <a:extLst>
                <a:ext uri="{FF2B5EF4-FFF2-40B4-BE49-F238E27FC236}">
                  <a16:creationId xmlns:a16="http://schemas.microsoft.com/office/drawing/2014/main" id="{3FCB8133-8316-3CC5-9014-EADFD376CBF0}"/>
                </a:ext>
              </a:extLst>
            </p:cNvPr>
            <p:cNvCxnSpPr>
              <a:cxnSpLocks/>
            </p:cNvCxnSpPr>
            <p:nvPr/>
          </p:nvCxnSpPr>
          <p:spPr>
            <a:xfrm>
              <a:off x="2553737" y="6200293"/>
              <a:ext cx="1361771" cy="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F950DE18-1A40-E56F-B995-731FB06C5717}"/>
                </a:ext>
              </a:extLst>
            </p:cNvPr>
            <p:cNvSpPr txBox="1"/>
            <p:nvPr/>
          </p:nvSpPr>
          <p:spPr>
            <a:xfrm>
              <a:off x="484929" y="5765065"/>
              <a:ext cx="2068807" cy="830997"/>
            </a:xfrm>
            <a:prstGeom prst="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Roches imperméables </a:t>
              </a:r>
            </a:p>
          </p:txBody>
        </p:sp>
        <p:cxnSp>
          <p:nvCxnSpPr>
            <p:cNvPr id="33" name="Connecteur droit avec flèche 32">
              <a:extLst>
                <a:ext uri="{FF2B5EF4-FFF2-40B4-BE49-F238E27FC236}">
                  <a16:creationId xmlns:a16="http://schemas.microsoft.com/office/drawing/2014/main" id="{C081282D-5ECC-6CEE-049E-5930BE6A2FB5}"/>
                </a:ext>
              </a:extLst>
            </p:cNvPr>
            <p:cNvCxnSpPr>
              <a:cxnSpLocks/>
            </p:cNvCxnSpPr>
            <p:nvPr/>
          </p:nvCxnSpPr>
          <p:spPr>
            <a:xfrm>
              <a:off x="2559380" y="6211606"/>
              <a:ext cx="1180747" cy="553620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C91BAA73-A3D7-B4BE-2019-1EE8FC622E6B}"/>
              </a:ext>
            </a:extLst>
          </p:cNvPr>
          <p:cNvGrpSpPr/>
          <p:nvPr/>
        </p:nvGrpSpPr>
        <p:grpSpPr>
          <a:xfrm>
            <a:off x="3453433" y="5670464"/>
            <a:ext cx="3502951" cy="830994"/>
            <a:chOff x="3453433" y="5670464"/>
            <a:chExt cx="3502951" cy="830994"/>
          </a:xfrm>
        </p:grpSpPr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7AE5518A-5B78-CC38-2FCC-1C3BFE292777}"/>
                </a:ext>
              </a:extLst>
            </p:cNvPr>
            <p:cNvSpPr txBox="1"/>
            <p:nvPr/>
          </p:nvSpPr>
          <p:spPr>
            <a:xfrm>
              <a:off x="3453433" y="5818990"/>
              <a:ext cx="350295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defPPr>
                <a:defRPr lang="fr-FR"/>
              </a:defPPr>
              <a:lvl1pPr algn="ctr">
                <a:defRPr sz="2400" b="1" i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defRPr>
              </a:lvl1pPr>
            </a:lstStyle>
            <a:p>
              <a:r>
                <a:rPr lang="fr-FR" dirty="0"/>
                <a:t>Eaux souterraines </a:t>
              </a:r>
            </a:p>
          </p:txBody>
        </p:sp>
        <p:sp>
          <p:nvSpPr>
            <p:cNvPr id="13" name="Signe de multiplication 12">
              <a:extLst>
                <a:ext uri="{FF2B5EF4-FFF2-40B4-BE49-F238E27FC236}">
                  <a16:creationId xmlns:a16="http://schemas.microsoft.com/office/drawing/2014/main" id="{45D9F6A6-518D-0600-20E0-CF804B9539FB}"/>
                </a:ext>
              </a:extLst>
            </p:cNvPr>
            <p:cNvSpPr/>
            <p:nvPr/>
          </p:nvSpPr>
          <p:spPr>
            <a:xfrm>
              <a:off x="4363655" y="5670464"/>
              <a:ext cx="1088021" cy="830994"/>
            </a:xfrm>
            <a:prstGeom prst="mathMultiply">
              <a:avLst>
                <a:gd name="adj1" fmla="val 5413"/>
              </a:avLst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BF6EBB-3741-7390-D3A2-8190399E0733}"/>
              </a:ext>
            </a:extLst>
          </p:cNvPr>
          <p:cNvGrpSpPr/>
          <p:nvPr/>
        </p:nvGrpSpPr>
        <p:grpSpPr>
          <a:xfrm>
            <a:off x="0" y="838200"/>
            <a:ext cx="5638800" cy="1417677"/>
            <a:chOff x="0" y="838200"/>
            <a:chExt cx="5638800" cy="1417677"/>
          </a:xfrm>
        </p:grpSpPr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8C88C3DF-7775-3537-EF7A-5F82B2FC9043}"/>
                </a:ext>
              </a:extLst>
            </p:cNvPr>
            <p:cNvSpPr txBox="1"/>
            <p:nvPr/>
          </p:nvSpPr>
          <p:spPr>
            <a:xfrm>
              <a:off x="836864" y="1113083"/>
              <a:ext cx="4801936" cy="467631"/>
            </a:xfrm>
            <a:prstGeom prst="roundRect">
              <a:avLst>
                <a:gd name="adj" fmla="val 35835"/>
              </a:avLst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lvl="0" algn="ctr">
                <a:defRPr sz="2400" b="1">
                  <a:solidFill>
                    <a:schemeClr val="bg1"/>
                  </a:solidFill>
                  <a:latin typeface="Calibri"/>
                  <a:ea typeface="Calibri"/>
                  <a:cs typeface="Calibri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fr-FR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perméabilité d’une roche </a:t>
              </a:r>
            </a:p>
          </p:txBody>
        </p:sp>
        <p:sp>
          <p:nvSpPr>
            <p:cNvPr id="6" name="TextBox 6">
              <a:extLst>
                <a:ext uri="{FF2B5EF4-FFF2-40B4-BE49-F238E27FC236}">
                  <a16:creationId xmlns:a16="http://schemas.microsoft.com/office/drawing/2014/main" id="{4729AE86-ED9E-2416-8366-E3D635413269}"/>
                </a:ext>
              </a:extLst>
            </p:cNvPr>
            <p:cNvSpPr txBox="1"/>
            <p:nvPr/>
          </p:nvSpPr>
          <p:spPr>
            <a:xfrm>
              <a:off x="0" y="838200"/>
              <a:ext cx="1383089" cy="141767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fr-FR" sz="5400" b="1" dirty="0">
                  <a:solidFill>
                    <a:srgbClr val="C00000"/>
                  </a:solidFill>
                  <a:latin typeface="+mj-lt"/>
                  <a:sym typeface="Wingdings" panose="05000000000000000000" pitchFamily="2" charset="2"/>
                </a:rPr>
                <a:t></a:t>
              </a:r>
              <a:r>
                <a:rPr lang="fr-FR" sz="2400" b="1" dirty="0">
                  <a:latin typeface="+mj-lt"/>
                  <a:sym typeface="Wingdings" panose="05000000000000000000" pitchFamily="2" charset="2"/>
                </a:rPr>
                <a:t> </a:t>
              </a:r>
              <a:br>
                <a:rPr lang="fr-FR" sz="2400" b="1" dirty="0">
                  <a:latin typeface="+mj-lt"/>
                  <a:sym typeface="Wingdings" panose="05000000000000000000" pitchFamily="2" charset="2"/>
                </a:rPr>
              </a:br>
              <a:endParaRPr lang="en-US" sz="2400" b="1" dirty="0"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113813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984328F-9260-2AC3-D17D-926965718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3115197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Placeholder 9" descr="A cartoon of a person working on a plant&#10;&#10;AI-generated content may be incorrect.">
            <a:extLst>
              <a:ext uri="{FF2B5EF4-FFF2-40B4-BE49-F238E27FC236}">
                <a16:creationId xmlns:a16="http://schemas.microsoft.com/office/drawing/2014/main" id="{4AD6A894-977A-5AB6-270A-61E73FD9B5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" r="162"/>
          <a:stretch>
            <a:fillRect/>
          </a:stretch>
        </p:blipFill>
        <p:spPr/>
      </p:pic>
      <p:pic>
        <p:nvPicPr>
          <p:cNvPr id="11" name="Espace réservé pour une image  10">
            <a:extLst>
              <a:ext uri="{FF2B5EF4-FFF2-40B4-BE49-F238E27FC236}">
                <a16:creationId xmlns:a16="http://schemas.microsoft.com/office/drawing/2014/main" id="{38FA120C-0834-2AA3-EA28-836B661A326D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2" b="312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264" y="296984"/>
            <a:ext cx="10778296" cy="625980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Notre tâche consiste à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décrire quelques facteurs influençant la répartition de l’eau sur Terre.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80290" y="689687"/>
            <a:ext cx="10277475" cy="268287"/>
          </a:xfrm>
        </p:spPr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Indiquer les différents supports utilisés et les étapes à suivre pour réaliser cette tâche.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437916" y="497458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à coins arrondis 6">
            <a:extLst>
              <a:ext uri="{FF2B5EF4-FFF2-40B4-BE49-F238E27FC236}">
                <a16:creationId xmlns:a16="http://schemas.microsoft.com/office/drawing/2014/main" id="{75E8FA03-1EAB-8A53-4775-38F04D156E40}"/>
              </a:ext>
            </a:extLst>
          </p:cNvPr>
          <p:cNvSpPr/>
          <p:nvPr/>
        </p:nvSpPr>
        <p:spPr>
          <a:xfrm>
            <a:off x="343495" y="1735494"/>
            <a:ext cx="11056025" cy="4914988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Bef>
                <a:spcPts val="1800"/>
              </a:spcBef>
              <a:spcAft>
                <a:spcPts val="1800"/>
              </a:spcAft>
              <a:defRPr/>
            </a:pPr>
            <a:endParaRPr lang="fr-FR" b="1" noProof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à coins arrondis 4">
            <a:extLst>
              <a:ext uri="{FF2B5EF4-FFF2-40B4-BE49-F238E27FC236}">
                <a16:creationId xmlns:a16="http://schemas.microsoft.com/office/drawing/2014/main" id="{E2B8CBC6-AD1A-EC69-CECB-FD87C15A46F0}"/>
              </a:ext>
            </a:extLst>
          </p:cNvPr>
          <p:cNvSpPr/>
          <p:nvPr/>
        </p:nvSpPr>
        <p:spPr>
          <a:xfrm>
            <a:off x="343495" y="1202709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67B457-6BD9-19E6-C31E-12813BF04C1C}"/>
              </a:ext>
            </a:extLst>
          </p:cNvPr>
          <p:cNvSpPr txBox="1"/>
          <p:nvPr/>
        </p:nvSpPr>
        <p:spPr>
          <a:xfrm>
            <a:off x="4907280" y="2938098"/>
            <a:ext cx="6045199" cy="3560684"/>
          </a:xfrm>
          <a:prstGeom prst="roundRect">
            <a:avLst>
              <a:gd name="adj" fmla="val 5952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>
              <a:spcBef>
                <a:spcPts val="1800"/>
              </a:spcBef>
              <a:spcAft>
                <a:spcPts val="1800"/>
              </a:spcAft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’i</a:t>
            </a:r>
            <a:r>
              <a:rPr lang="fr-FR" sz="2400" noProof="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dentifie</a:t>
            </a:r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les caractéristiques observables.</a:t>
            </a:r>
          </a:p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2- 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 compare </a:t>
            </a:r>
            <a:r>
              <a:rPr lang="fr-FR" sz="24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caractéristiques mesurables entre deux endroits.</a:t>
            </a:r>
          </a:p>
          <a:p>
            <a:pPr algn="just"/>
            <a:r>
              <a:rPr lang="fr-FR" sz="2400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</a:t>
            </a:r>
            <a:r>
              <a:rPr lang="fr-FR" sz="240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’explique </a:t>
            </a:r>
            <a:r>
              <a:rPr lang="fr-FR" sz="2400" b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différence de disponibilité des eaux entre deux endroits.</a:t>
            </a:r>
          </a:p>
        </p:txBody>
      </p:sp>
      <p:sp>
        <p:nvSpPr>
          <p:cNvPr id="6" name="Rectangle à coins arrondis 3">
            <a:extLst>
              <a:ext uri="{FF2B5EF4-FFF2-40B4-BE49-F238E27FC236}">
                <a16:creationId xmlns:a16="http://schemas.microsoft.com/office/drawing/2014/main" id="{5E5E85B4-40BF-81A1-208F-E8837DA931B5}"/>
              </a:ext>
            </a:extLst>
          </p:cNvPr>
          <p:cNvSpPr/>
          <p:nvPr/>
        </p:nvSpPr>
        <p:spPr>
          <a:xfrm>
            <a:off x="583811" y="1809405"/>
            <a:ext cx="4098096" cy="371185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Support : </a:t>
            </a:r>
            <a:r>
              <a:rPr lang="fr-FR" b="1" noProof="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lang="fr-FR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ocument</a:t>
            </a:r>
            <a:endParaRPr lang="fr-FR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676ABFC-731A-BD91-AB35-F29EEF3CE21E}"/>
              </a:ext>
            </a:extLst>
          </p:cNvPr>
          <p:cNvSpPr txBox="1"/>
          <p:nvPr/>
        </p:nvSpPr>
        <p:spPr>
          <a:xfrm>
            <a:off x="4630716" y="2381912"/>
            <a:ext cx="680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noProof="0" dirty="0">
                <a:latin typeface="Arial" panose="020B0604020202020204" pitchFamily="34" charset="0"/>
                <a:cs typeface="Arial" panose="020B0604020202020204" pitchFamily="34" charset="0"/>
              </a:rPr>
              <a:t>Je réalise ma tâche en répondant aux trois consignes : </a:t>
            </a:r>
          </a:p>
          <a:p>
            <a:pPr algn="ctr"/>
            <a:endParaRPr lang="fr-FR" sz="20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D50482B-AF3E-C90F-C781-FCB6AB354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58" y="3422138"/>
            <a:ext cx="4199118" cy="162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953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74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DA739E-9D5A-04F9-95E5-F01F36A5FE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26CA158-7BD0-6418-8467-4743275C5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la première consigne, je dois Identifier les caractéristiques observables, pour cela je suis la stratégie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80F912B-3128-3E5D-3154-2BA34D42607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EE9AAA57-63CD-A5E7-C942-12B2F54009D3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3689E4E-0570-E9D3-CD25-697051A29473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9549BBA-DF92-BA07-7944-51BA2D43573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Identifiez les caractéristiques observables.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1F3FAF9D-70D0-C9B0-A2E2-6A8D5AD06EFA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sp>
        <p:nvSpPr>
          <p:cNvPr id="21" name="ZoneTexte 20">
            <a:extLst>
              <a:ext uri="{FF2B5EF4-FFF2-40B4-BE49-F238E27FC236}">
                <a16:creationId xmlns:a16="http://schemas.microsoft.com/office/drawing/2014/main" id="{6C2986E6-C371-6EF7-463A-F678DDCBDA35}"/>
              </a:ext>
            </a:extLst>
          </p:cNvPr>
          <p:cNvSpPr txBox="1"/>
          <p:nvPr/>
        </p:nvSpPr>
        <p:spPr>
          <a:xfrm>
            <a:off x="1316862" y="6010489"/>
            <a:ext cx="93925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Caractéristique observable </a:t>
            </a:r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: le taux de précipitations au Maroc en (mm) 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6B2DCD9-6928-64B9-6BA2-848B96E3F7C2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DDE8B7E1-B59E-7C06-CECF-4488D5799661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J’extrais la ou les caractéristiques à partir du document fourni.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E39C5992-3200-7851-1337-00DF7C99E5D2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b="1" dirty="0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8480ED10-1856-FFB1-0B02-2F5EEDF33F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89" y="2285999"/>
            <a:ext cx="9328215" cy="361517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AA967BA-2354-8542-5F9D-A86D61A7BEE8}"/>
              </a:ext>
            </a:extLst>
          </p:cNvPr>
          <p:cNvSpPr/>
          <p:nvPr/>
        </p:nvSpPr>
        <p:spPr>
          <a:xfrm>
            <a:off x="7841241" y="4691893"/>
            <a:ext cx="2205585" cy="41254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64168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7" grpId="0" animBg="1"/>
      <p:bldP spid="7" grpId="1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A30D0D-DA07-2C41-35C6-BB80B8CEB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7376432-1CE9-5686-CDDD-0AA2450CF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Puis je passe à la deuxième consigne, et je suis le raisonnement suivant: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375FC4-25D2-8DAD-1983-BFD4DD8BB7A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074C1298-6944-F301-3D2E-F9FB4DA6F45E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D9423CDA-EC98-FD5D-AF8E-E10161E267FE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57B90962-472C-DB63-ACBE-601603F7480A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les taux de précipitation entre les deux ville Tanger et Laâyoune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4B650A53-D48A-4A6F-7391-0D3A2460DEC8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42423972-A930-9115-A0AB-A8B6F959FD8F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76172EA5-A375-4685-DB60-C7A24B975834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repère les deux villes sur la carte.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9CD498B-B489-3A3E-762D-A8F583846E5C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2B9AB2AB-D02F-E189-834C-DC5FD5429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89" y="2331719"/>
            <a:ext cx="9328215" cy="3615179"/>
          </a:xfrm>
          <a:prstGeom prst="rect">
            <a:avLst/>
          </a:prstGeom>
        </p:spPr>
      </p:pic>
      <p:grpSp>
        <p:nvGrpSpPr>
          <p:cNvPr id="44" name="Groupe 43">
            <a:extLst>
              <a:ext uri="{FF2B5EF4-FFF2-40B4-BE49-F238E27FC236}">
                <a16:creationId xmlns:a16="http://schemas.microsoft.com/office/drawing/2014/main" id="{08C80417-E99A-5A47-4D12-1D7745BEDA71}"/>
              </a:ext>
            </a:extLst>
          </p:cNvPr>
          <p:cNvGrpSpPr/>
          <p:nvPr/>
        </p:nvGrpSpPr>
        <p:grpSpPr>
          <a:xfrm>
            <a:off x="1662167" y="2522220"/>
            <a:ext cx="7512313" cy="1691078"/>
            <a:chOff x="1662167" y="2522220"/>
            <a:chExt cx="7512313" cy="1691078"/>
          </a:xfrm>
        </p:grpSpPr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87353589-A488-C9D3-0CE9-827BB1CB3445}"/>
                </a:ext>
              </a:extLst>
            </p:cNvPr>
            <p:cNvSpPr txBox="1"/>
            <p:nvPr/>
          </p:nvSpPr>
          <p:spPr>
            <a:xfrm>
              <a:off x="1662167" y="3702520"/>
              <a:ext cx="1802016" cy="510778"/>
            </a:xfrm>
            <a:prstGeom prst="flowChartAlternateProcess">
              <a:avLst/>
            </a:prstGeom>
            <a:solidFill>
              <a:srgbClr val="242C65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noProof="0" dirty="0">
                  <a:solidFill>
                    <a:schemeClr val="bg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Tanger </a:t>
              </a:r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C7E4081E-497A-BA4E-86AD-139F067B8FE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63175" y="2522220"/>
              <a:ext cx="6611305" cy="1180300"/>
            </a:xfrm>
            <a:prstGeom prst="line">
              <a:avLst/>
            </a:prstGeom>
            <a:ln w="28575">
              <a:solidFill>
                <a:srgbClr val="242C65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12C19C35-BADA-B00E-BBA7-83B5E12AA956}"/>
              </a:ext>
            </a:extLst>
          </p:cNvPr>
          <p:cNvGrpSpPr/>
          <p:nvPr/>
        </p:nvGrpSpPr>
        <p:grpSpPr>
          <a:xfrm>
            <a:off x="3871967" y="3702520"/>
            <a:ext cx="3626113" cy="717080"/>
            <a:chOff x="3871967" y="3702520"/>
            <a:chExt cx="3626113" cy="717080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5E9E78B0-95B2-8AD5-6F65-2747FC149C67}"/>
                </a:ext>
              </a:extLst>
            </p:cNvPr>
            <p:cNvSpPr txBox="1"/>
            <p:nvPr/>
          </p:nvSpPr>
          <p:spPr>
            <a:xfrm>
              <a:off x="3871967" y="3702520"/>
              <a:ext cx="1802016" cy="510778"/>
            </a:xfrm>
            <a:prstGeom prst="flowChartAlternateProcess">
              <a:avLst/>
            </a:prstGeom>
            <a:solidFill>
              <a:srgbClr val="EEE22C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4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Laâyoune</a:t>
              </a:r>
              <a:endPara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34" name="Connecteur droit 33">
              <a:extLst>
                <a:ext uri="{FF2B5EF4-FFF2-40B4-BE49-F238E27FC236}">
                  <a16:creationId xmlns:a16="http://schemas.microsoft.com/office/drawing/2014/main" id="{C31330CE-6F42-2B87-7814-FAE941C47DE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73983" y="3957909"/>
              <a:ext cx="1824097" cy="461691"/>
            </a:xfrm>
            <a:prstGeom prst="line">
              <a:avLst/>
            </a:prstGeom>
            <a:ln w="28575">
              <a:solidFill>
                <a:srgbClr val="EEE22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654862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28A44F-C7B5-1AB6-460D-CFFE6A32D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F075BD-A46D-F141-B3F0-B3A8E865AB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Puis je passe à la deuxième consigne, et je suis le raisonnement suivant: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3347ED7-C80D-3296-2CBE-55E4E301790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B37A8283-E9D7-84C6-890D-135C4B696CB5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0177D6-E387-F49B-DA4C-02399327A9F7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7732000A-61F5-3212-4CAC-E7918968E553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les taux de précipitation entre les deux villes Tanger et Laâyoune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31367804-84F2-3D89-C3F9-FC8C6FB7A738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0B5137DA-701A-9457-F8C1-1092F69188F7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61C28820-CC06-2837-97BA-2A4BD0732DE2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J’extrais les valeurs à partir de la légende.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2B0AC0A-A00B-C8C1-3490-2D29327C52F0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C1656C78-461F-6CDA-1961-DB30EBA48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1989" y="2331719"/>
            <a:ext cx="9328215" cy="3615179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9485F0D2-66B0-A5DD-1D23-700811C463B4}"/>
              </a:ext>
            </a:extLst>
          </p:cNvPr>
          <p:cNvSpPr txBox="1"/>
          <p:nvPr/>
        </p:nvSpPr>
        <p:spPr>
          <a:xfrm>
            <a:off x="1662167" y="3702520"/>
            <a:ext cx="1802016" cy="510778"/>
          </a:xfrm>
          <a:prstGeom prst="flowChartAlternateProcess">
            <a:avLst/>
          </a:prstGeom>
          <a:solidFill>
            <a:srgbClr val="242C65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Tanger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75CCF37-D6C1-F004-C38D-751B21175921}"/>
              </a:ext>
            </a:extLst>
          </p:cNvPr>
          <p:cNvSpPr txBox="1"/>
          <p:nvPr/>
        </p:nvSpPr>
        <p:spPr>
          <a:xfrm>
            <a:off x="3871967" y="3702520"/>
            <a:ext cx="1802016" cy="510778"/>
          </a:xfrm>
          <a:prstGeom prst="flowChartAlternateProcess">
            <a:avLst/>
          </a:prstGeom>
          <a:solidFill>
            <a:srgbClr val="EEE22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Laâyoune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A3576AA9-6F57-F99C-F46F-515C6877DE4D}"/>
              </a:ext>
            </a:extLst>
          </p:cNvPr>
          <p:cNvSpPr txBox="1"/>
          <p:nvPr/>
        </p:nvSpPr>
        <p:spPr>
          <a:xfrm>
            <a:off x="1667247" y="4408640"/>
            <a:ext cx="1802016" cy="919401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Supérieur à 800 mm</a:t>
            </a:r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id="{5DCFF392-C3D1-CA51-28A3-DE055E4D7317}"/>
              </a:ext>
            </a:extLst>
          </p:cNvPr>
          <p:cNvSpPr txBox="1"/>
          <p:nvPr/>
        </p:nvSpPr>
        <p:spPr>
          <a:xfrm>
            <a:off x="3892287" y="4408640"/>
            <a:ext cx="1802016" cy="919401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inférieur à 200 mm</a:t>
            </a:r>
          </a:p>
        </p:txBody>
      </p:sp>
    </p:spTree>
    <p:extLst>
      <p:ext uri="{BB962C8B-B14F-4D97-AF65-F5344CB8AC3E}">
        <p14:creationId xmlns:p14="http://schemas.microsoft.com/office/powerpoint/2010/main" val="34861393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40" grpId="0" animBg="1"/>
      <p:bldP spid="4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33E3B5-1A77-FC47-093C-8589FEDA13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9D8058-6B41-D4EA-8CFE-183A677E6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Puis je passe à la deuxième consigne, et je suis la stratégie suivante 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387651C-1939-6D00-3E28-7B6F3D42B52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F8667082-7C5D-1FC6-C7A3-31F9264FE6C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6D27C8-11A8-85F0-456E-4DD8E54A089C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3C3B49-B964-A5AF-D7DA-4716CB438D20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Comparez les taux de précipitation entre les deux villes Tanger et Laâyoune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BEB85557-36F5-4433-A622-A1C52FFAE392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15DDB9A5-9B29-FFB8-857B-7FDCE0C1107A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DA14C44-1FDF-92A8-FC8A-F1CA38B87430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compare les valeurs en utilisant une expression de comparaison.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8118C26-EB09-1C65-9015-6EE1664EB120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c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ED2DB924-8DD5-62E4-B1B7-10A4F6B493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42469" y="2331719"/>
            <a:ext cx="9328215" cy="3615179"/>
          </a:xfrm>
          <a:prstGeom prst="rect">
            <a:avLst/>
          </a:prstGeom>
        </p:spPr>
      </p:pic>
      <p:sp>
        <p:nvSpPr>
          <p:cNvPr id="27" name="ZoneTexte 26">
            <a:extLst>
              <a:ext uri="{FF2B5EF4-FFF2-40B4-BE49-F238E27FC236}">
                <a16:creationId xmlns:a16="http://schemas.microsoft.com/office/drawing/2014/main" id="{D428CBC2-8767-0AD4-6265-17486F7568FF}"/>
              </a:ext>
            </a:extLst>
          </p:cNvPr>
          <p:cNvSpPr txBox="1"/>
          <p:nvPr/>
        </p:nvSpPr>
        <p:spPr>
          <a:xfrm>
            <a:off x="1662167" y="3702520"/>
            <a:ext cx="1802016" cy="510778"/>
          </a:xfrm>
          <a:prstGeom prst="flowChartAlternateProcess">
            <a:avLst/>
          </a:prstGeom>
          <a:solidFill>
            <a:srgbClr val="242C65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Tanger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F449527C-7FE7-09B1-3222-3C031DA1AFD6}"/>
              </a:ext>
            </a:extLst>
          </p:cNvPr>
          <p:cNvSpPr txBox="1"/>
          <p:nvPr/>
        </p:nvSpPr>
        <p:spPr>
          <a:xfrm>
            <a:off x="3871967" y="3702520"/>
            <a:ext cx="1802016" cy="510778"/>
          </a:xfrm>
          <a:prstGeom prst="flowChartAlternateProcess">
            <a:avLst/>
          </a:prstGeom>
          <a:solidFill>
            <a:srgbClr val="EEE22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Laâyoune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F4FF1D26-2129-0906-91CD-458F4C346427}"/>
              </a:ext>
            </a:extLst>
          </p:cNvPr>
          <p:cNvSpPr txBox="1"/>
          <p:nvPr/>
        </p:nvSpPr>
        <p:spPr>
          <a:xfrm>
            <a:off x="1667247" y="4408640"/>
            <a:ext cx="1802016" cy="919401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Supérieur à 800 mm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153952DE-6FB3-FA3B-C6A6-F046B7DFD9AB}"/>
              </a:ext>
            </a:extLst>
          </p:cNvPr>
          <p:cNvSpPr txBox="1"/>
          <p:nvPr/>
        </p:nvSpPr>
        <p:spPr>
          <a:xfrm>
            <a:off x="3892287" y="4408640"/>
            <a:ext cx="1802016" cy="919401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inférieur à 200 mm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7E136BF-8FB7-DC84-E8A4-D2CC63892473}"/>
              </a:ext>
            </a:extLst>
          </p:cNvPr>
          <p:cNvSpPr txBox="1"/>
          <p:nvPr/>
        </p:nvSpPr>
        <p:spPr>
          <a:xfrm>
            <a:off x="1330474" y="6065285"/>
            <a:ext cx="92867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taux de précipitation à Tanger est </a:t>
            </a: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élevé </a:t>
            </a: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 celui à Laâyoune</a:t>
            </a: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FACC5BC5-4E39-909D-8C89-0EE52FE4CABB}"/>
              </a:ext>
            </a:extLst>
          </p:cNvPr>
          <p:cNvSpPr txBox="1"/>
          <p:nvPr/>
        </p:nvSpPr>
        <p:spPr>
          <a:xfrm>
            <a:off x="3444240" y="4439920"/>
            <a:ext cx="5892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/>
              <a:t>&gt;</a:t>
            </a:r>
            <a:endParaRPr lang="fr-FR" sz="4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92869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7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795BA4-9EB2-EB4B-9507-A797591A1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570829-C1DF-C769-19C8-9D9C7DB82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pour la troisième tâche !!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E001E1-8A0F-5262-15CA-5FCC9CE3A7D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413FBBB0-7FD4-78B0-93A5-4E01EF536B2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164119-E907-91F6-7E0D-2931A6814B7D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D26946B-C773-8D33-68F0-FB849C7B72FF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Expliquez la différence de disponibilité de l’eau douce.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E0C813F4-A1F8-5BE7-30CF-24BD53DDCAB7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99A5303B-A63B-DCC0-413E-B84A8C9562D2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74550AB-F7B7-C9B9-EA8F-F5FA9DF42D06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J’identifie le facteur expliquant la différence.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AB5CCA1-979D-269B-C033-7F580FE2CC4B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a</a:t>
              </a:r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2D4E5D01-5BC6-AC96-C475-4DF86AECF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2469" y="2331719"/>
            <a:ext cx="9328215" cy="3615179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009959CC-16CA-63EC-55DD-2B8BC70F56FF}"/>
              </a:ext>
            </a:extLst>
          </p:cNvPr>
          <p:cNvSpPr txBox="1"/>
          <p:nvPr/>
        </p:nvSpPr>
        <p:spPr>
          <a:xfrm>
            <a:off x="1662167" y="4220680"/>
            <a:ext cx="1802016" cy="510778"/>
          </a:xfrm>
          <a:prstGeom prst="flowChartAlternateProcess">
            <a:avLst/>
          </a:prstGeom>
          <a:solidFill>
            <a:srgbClr val="242C65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Tanger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741E5F0-4183-4739-08E3-D28D29FE8F8F}"/>
              </a:ext>
            </a:extLst>
          </p:cNvPr>
          <p:cNvSpPr txBox="1"/>
          <p:nvPr/>
        </p:nvSpPr>
        <p:spPr>
          <a:xfrm>
            <a:off x="3871967" y="4220680"/>
            <a:ext cx="1802016" cy="510778"/>
          </a:xfrm>
          <a:prstGeom prst="flowChartAlternateProcess">
            <a:avLst/>
          </a:prstGeom>
          <a:solidFill>
            <a:srgbClr val="EEE22C"/>
          </a:solidFill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Laâyoune</a:t>
            </a:r>
            <a:endParaRPr lang="fr-FR" sz="2400" b="1" noProof="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A54FE97D-CB80-CBAD-8962-EEE76896926D}"/>
              </a:ext>
            </a:extLst>
          </p:cNvPr>
          <p:cNvSpPr txBox="1"/>
          <p:nvPr/>
        </p:nvSpPr>
        <p:spPr>
          <a:xfrm>
            <a:off x="1667247" y="5150320"/>
            <a:ext cx="1802016" cy="783193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Fortes</a:t>
            </a:r>
            <a:b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précipitations</a:t>
            </a: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B24595BE-9DDD-29FB-DA46-6C6B95DCF11C}"/>
              </a:ext>
            </a:extLst>
          </p:cNvPr>
          <p:cNvSpPr txBox="1"/>
          <p:nvPr/>
        </p:nvSpPr>
        <p:spPr>
          <a:xfrm>
            <a:off x="3892287" y="5150320"/>
            <a:ext cx="1802016" cy="783193"/>
          </a:xfrm>
          <a:prstGeom prst="flowChartAlternateProcess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Faibles</a:t>
            </a:r>
            <a:b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précipitations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D7B83B7F-7274-861D-D601-E92CF0C1D910}"/>
              </a:ext>
            </a:extLst>
          </p:cNvPr>
          <p:cNvSpPr txBox="1"/>
          <p:nvPr/>
        </p:nvSpPr>
        <p:spPr>
          <a:xfrm>
            <a:off x="1524000" y="3234174"/>
            <a:ext cx="415544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Facteur climatique</a:t>
            </a:r>
            <a:b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(Les précipitations) </a:t>
            </a:r>
            <a:endParaRPr lang="fr-FR" sz="2800" dirty="0"/>
          </a:p>
        </p:txBody>
      </p:sp>
      <p:sp>
        <p:nvSpPr>
          <p:cNvPr id="40" name="Flèche : bas 39">
            <a:extLst>
              <a:ext uri="{FF2B5EF4-FFF2-40B4-BE49-F238E27FC236}">
                <a16:creationId xmlns:a16="http://schemas.microsoft.com/office/drawing/2014/main" id="{3F178994-BD00-DF5C-AED4-D6F5969B2544}"/>
              </a:ext>
            </a:extLst>
          </p:cNvPr>
          <p:cNvSpPr/>
          <p:nvPr/>
        </p:nvSpPr>
        <p:spPr>
          <a:xfrm>
            <a:off x="2311400" y="4800600"/>
            <a:ext cx="396240" cy="314960"/>
          </a:xfrm>
          <a:prstGeom prst="downArrow">
            <a:avLst/>
          </a:prstGeom>
          <a:solidFill>
            <a:srgbClr val="242C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Flèche : bas 40">
            <a:extLst>
              <a:ext uri="{FF2B5EF4-FFF2-40B4-BE49-F238E27FC236}">
                <a16:creationId xmlns:a16="http://schemas.microsoft.com/office/drawing/2014/main" id="{16C90E85-669E-BCF9-52C3-3544A8AD9F8E}"/>
              </a:ext>
            </a:extLst>
          </p:cNvPr>
          <p:cNvSpPr/>
          <p:nvPr/>
        </p:nvSpPr>
        <p:spPr>
          <a:xfrm>
            <a:off x="4612640" y="4800600"/>
            <a:ext cx="396240" cy="314960"/>
          </a:xfrm>
          <a:prstGeom prst="downArrow">
            <a:avLst/>
          </a:prstGeom>
          <a:solidFill>
            <a:srgbClr val="EEE22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31223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31" grpId="0" animBg="1"/>
      <p:bldP spid="32" grpId="0" animBg="1"/>
      <p:bldP spid="33" grpId="0" animBg="1"/>
      <p:bldP spid="39" grpId="0"/>
      <p:bldP spid="40" grpId="0" animBg="1"/>
      <p:bldP spid="4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68000">
              <a:srgbClr val="C00000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967121-E854-A17D-6490-503C8C425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74FB80B-6044-330A-9BF7-73C63B4E8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779" y="461084"/>
            <a:ext cx="10489905" cy="279696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Finalement !!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550CD50-FCD0-A3B8-B162-94E24EAB50B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069198" y="940713"/>
            <a:ext cx="10277475" cy="268287"/>
          </a:xfrm>
        </p:spPr>
        <p:txBody>
          <a:bodyPr/>
          <a:lstStyle/>
          <a:p>
            <a:r>
              <a:rPr lang="fr-FR" noProof="0" dirty="0"/>
              <a:t>.</a:t>
            </a:r>
          </a:p>
        </p:txBody>
      </p:sp>
      <p:pic>
        <p:nvPicPr>
          <p:cNvPr id="3" name="Google Shape;289;p51">
            <a:extLst>
              <a:ext uri="{FF2B5EF4-FFF2-40B4-BE49-F238E27FC236}">
                <a16:creationId xmlns:a16="http://schemas.microsoft.com/office/drawing/2014/main" id="{C8A18208-9AAA-24BF-D382-3D5211B62357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" name="Groupe 11">
            <a:extLst>
              <a:ext uri="{FF2B5EF4-FFF2-40B4-BE49-F238E27FC236}">
                <a16:creationId xmlns:a16="http://schemas.microsoft.com/office/drawing/2014/main" id="{9AF2C4C1-1857-4ECC-27C6-2A8DD8247069}"/>
              </a:ext>
            </a:extLst>
          </p:cNvPr>
          <p:cNvGrpSpPr/>
          <p:nvPr/>
        </p:nvGrpSpPr>
        <p:grpSpPr>
          <a:xfrm>
            <a:off x="579812" y="1183409"/>
            <a:ext cx="11037454" cy="399011"/>
            <a:chOff x="526472" y="1937789"/>
            <a:chExt cx="11037454" cy="399011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AA8A5FD-079D-074F-D9E9-FD8360A55A37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Expliquez la différence de disponibilité de l’eau douce.</a:t>
              </a:r>
            </a:p>
          </p:txBody>
        </p:sp>
        <p:sp>
          <p:nvSpPr>
            <p:cNvPr id="10" name="Ellipse 9">
              <a:extLst>
                <a:ext uri="{FF2B5EF4-FFF2-40B4-BE49-F238E27FC236}">
                  <a16:creationId xmlns:a16="http://schemas.microsoft.com/office/drawing/2014/main" id="{AD0C7A66-5612-9882-516A-F33A2197FBD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5A20644E-5813-5311-77B3-E4C22E680CC3}"/>
              </a:ext>
            </a:extLst>
          </p:cNvPr>
          <p:cNvGrpSpPr/>
          <p:nvPr/>
        </p:nvGrpSpPr>
        <p:grpSpPr>
          <a:xfrm>
            <a:off x="569899" y="1805020"/>
            <a:ext cx="10659370" cy="412287"/>
            <a:chOff x="1152698" y="4834312"/>
            <a:chExt cx="10426107" cy="412287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B3BFB82-CB9F-B67A-3A34-F013C6B87B33}"/>
                </a:ext>
              </a:extLst>
            </p:cNvPr>
            <p:cNvSpPr/>
            <p:nvPr/>
          </p:nvSpPr>
          <p:spPr>
            <a:xfrm>
              <a:off x="1683787" y="4834312"/>
              <a:ext cx="9895018" cy="411480"/>
            </a:xfrm>
            <a:prstGeom prst="rect">
              <a:avLst/>
            </a:prstGeom>
            <a:solidFill>
              <a:srgbClr val="C0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/>
                <a:t>Je formule ma réponse en complétant la phrase suivante :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1CBEA30-C9B9-214E-59CA-CAB068933EB4}"/>
                </a:ext>
              </a:extLst>
            </p:cNvPr>
            <p:cNvSpPr/>
            <p:nvPr/>
          </p:nvSpPr>
          <p:spPr>
            <a:xfrm>
              <a:off x="1152698" y="4835119"/>
              <a:ext cx="504000" cy="41148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/>
                <a:t>b</a:t>
              </a: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96F31588-5EE7-4537-CBB2-22C4DDF1A209}"/>
              </a:ext>
            </a:extLst>
          </p:cNvPr>
          <p:cNvSpPr txBox="1"/>
          <p:nvPr/>
        </p:nvSpPr>
        <p:spPr>
          <a:xfrm>
            <a:off x="568960" y="5086310"/>
            <a:ext cx="11623040" cy="589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différence de disponibilité de l’eau douce entre les deux villes est expliquée par :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498947-EA19-EEFD-64CA-99F062372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400" y="2216552"/>
            <a:ext cx="7562900" cy="293102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8C632404-2338-B680-C87C-5CE32A58643A}"/>
              </a:ext>
            </a:extLst>
          </p:cNvPr>
          <p:cNvSpPr txBox="1"/>
          <p:nvPr/>
        </p:nvSpPr>
        <p:spPr>
          <a:xfrm>
            <a:off x="1503680" y="5539895"/>
            <a:ext cx="8686800" cy="114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différence de taux de précipitations. </a:t>
            </a:r>
            <a:b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24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les précipitations sont élevées plus l’eau douce est disponible.</a:t>
            </a:r>
          </a:p>
        </p:txBody>
      </p:sp>
    </p:spTree>
    <p:extLst>
      <p:ext uri="{BB962C8B-B14F-4D97-AF65-F5344CB8AC3E}">
        <p14:creationId xmlns:p14="http://schemas.microsoft.com/office/powerpoint/2010/main" val="10962153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7E37F-14E2-13E0-7FAF-AFBF1A1AE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89;p51">
            <a:extLst>
              <a:ext uri="{FF2B5EF4-FFF2-40B4-BE49-F238E27FC236}">
                <a16:creationId xmlns:a16="http://schemas.microsoft.com/office/drawing/2014/main" id="{CD68D2D9-CD14-F824-ECF3-F61E9C8AD7F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644085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1B596258-3352-A29C-15F5-CCB92508069B}"/>
              </a:ext>
            </a:extLst>
          </p:cNvPr>
          <p:cNvSpPr txBox="1">
            <a:spLocks/>
          </p:cNvSpPr>
          <p:nvPr/>
        </p:nvSpPr>
        <p:spPr>
          <a:xfrm>
            <a:off x="1241934" y="444633"/>
            <a:ext cx="10277091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On récapitule .. 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trois étapes, que j’ai suivies pour répondre à la tâche demandée.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386E5217-2DCC-1744-264E-8F6A17E8F12F}"/>
              </a:ext>
            </a:extLst>
          </p:cNvPr>
          <p:cNvGrpSpPr/>
          <p:nvPr/>
        </p:nvGrpSpPr>
        <p:grpSpPr>
          <a:xfrm>
            <a:off x="598473" y="1780568"/>
            <a:ext cx="11037454" cy="399011"/>
            <a:chOff x="526472" y="1937789"/>
            <a:chExt cx="11037454" cy="399011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36B122B-C0FA-E915-7E71-E882AB74EB29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J’identifie les caractéristiques observables.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F963CE8D-C86A-FE79-D8FE-8EBCB49011AC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1</a:t>
              </a:r>
            </a:p>
          </p:txBody>
        </p: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E9402B26-281B-4B7B-3F53-00CA90726273}"/>
              </a:ext>
            </a:extLst>
          </p:cNvPr>
          <p:cNvGrpSpPr/>
          <p:nvPr/>
        </p:nvGrpSpPr>
        <p:grpSpPr>
          <a:xfrm>
            <a:off x="607804" y="2499025"/>
            <a:ext cx="11037454" cy="399011"/>
            <a:chOff x="526472" y="1937789"/>
            <a:chExt cx="11037454" cy="399011"/>
          </a:xfrm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6DEC3142-1C15-C63C-F914-04108D28B2C4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Je compare les caractéristiques mesurables entre deux endroits.</a:t>
              </a:r>
            </a:p>
          </p:txBody>
        </p:sp>
        <p:sp>
          <p:nvSpPr>
            <p:cNvPr id="21" name="Ellipse 20">
              <a:extLst>
                <a:ext uri="{FF2B5EF4-FFF2-40B4-BE49-F238E27FC236}">
                  <a16:creationId xmlns:a16="http://schemas.microsoft.com/office/drawing/2014/main" id="{6B1CCD48-1742-84E1-09F0-9E03D1730EF6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00A3611E-891B-9597-752B-B64669D4056D}"/>
              </a:ext>
            </a:extLst>
          </p:cNvPr>
          <p:cNvGrpSpPr/>
          <p:nvPr/>
        </p:nvGrpSpPr>
        <p:grpSpPr>
          <a:xfrm>
            <a:off x="607804" y="3208152"/>
            <a:ext cx="11037454" cy="399011"/>
            <a:chOff x="526472" y="1937789"/>
            <a:chExt cx="11037454" cy="399011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FF7A67D9-127E-4EF7-1755-E4BF0F44C94E}"/>
                </a:ext>
              </a:extLst>
            </p:cNvPr>
            <p:cNvSpPr/>
            <p:nvPr/>
          </p:nvSpPr>
          <p:spPr>
            <a:xfrm>
              <a:off x="526472" y="1948873"/>
              <a:ext cx="11037454" cy="387927"/>
            </a:xfrm>
            <a:prstGeom prst="roundRect">
              <a:avLst/>
            </a:prstGeom>
            <a:solidFill>
              <a:srgbClr val="D6E9C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b="1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          J’explique la différence de disponibilité des eaux entre deux endroits</a:t>
              </a:r>
            </a:p>
          </p:txBody>
        </p:sp>
        <p:sp>
          <p:nvSpPr>
            <p:cNvPr id="29" name="Ellipse 28">
              <a:extLst>
                <a:ext uri="{FF2B5EF4-FFF2-40B4-BE49-F238E27FC236}">
                  <a16:creationId xmlns:a16="http://schemas.microsoft.com/office/drawing/2014/main" id="{A4AB7C54-37BF-2BF2-2374-EBF34431059F}"/>
                </a:ext>
              </a:extLst>
            </p:cNvPr>
            <p:cNvSpPr/>
            <p:nvPr/>
          </p:nvSpPr>
          <p:spPr>
            <a:xfrm>
              <a:off x="541251" y="1937789"/>
              <a:ext cx="396000" cy="396000"/>
            </a:xfrm>
            <a:prstGeom prst="ellipse">
              <a:avLst/>
            </a:prstGeom>
            <a:solidFill>
              <a:srgbClr val="45AF4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89440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E89BF96-0313-F392-D622-FDAA9480D08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C26857-0455-16B9-367A-BF07F9F67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03EB1C-8790-0638-8B14-F68F96EB9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Vérifions maintenant si vous avez bien compris. 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3B0FC92-9510-27DD-4BF5-F7FF054D4376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91F7B11-FFA0-7FA7-CF8C-A0B9BD02810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2895AD0-70CC-1F79-C097-2F6DAB7CFCD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69C575A-2AB3-1573-F1B7-36CE5D64AAA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693B113D-B83D-8F66-1BDE-C4CD7D52AB37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1- Répondez par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Vrai»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 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Faux 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10CE40BE-71D5-D2CA-DED2-BCF099ED8BCE}"/>
              </a:ext>
            </a:extLst>
          </p:cNvPr>
          <p:cNvSpPr/>
          <p:nvPr/>
        </p:nvSpPr>
        <p:spPr>
          <a:xfrm>
            <a:off x="853440" y="2604772"/>
            <a:ext cx="1052576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les précipitations sont élevées, plus l’eau douce est rare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F0E9BFFE-36DE-D737-7304-AB6AA1509C1C}"/>
              </a:ext>
            </a:extLst>
          </p:cNvPr>
          <p:cNvSpPr/>
          <p:nvPr/>
        </p:nvSpPr>
        <p:spPr>
          <a:xfrm>
            <a:off x="238497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DA64AD21-60BF-5D39-73BC-8EDBD473127A}"/>
              </a:ext>
            </a:extLst>
          </p:cNvPr>
          <p:cNvSpPr/>
          <p:nvPr/>
        </p:nvSpPr>
        <p:spPr>
          <a:xfrm>
            <a:off x="669281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9328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F061A-525C-931B-1620-48DA5ACAB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BE67EFB3-3C65-9A35-4FCB-1A0998D74D9D}"/>
              </a:ext>
            </a:extLst>
          </p:cNvPr>
          <p:cNvSpPr/>
          <p:nvPr/>
        </p:nvSpPr>
        <p:spPr>
          <a:xfrm>
            <a:off x="900664" y="1938475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1: L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’atmosphère une composante de la Terre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5507358-EC68-DF89-1213-BCEB208C9940}"/>
              </a:ext>
            </a:extLst>
          </p:cNvPr>
          <p:cNvSpPr txBox="1"/>
          <p:nvPr/>
        </p:nvSpPr>
        <p:spPr>
          <a:xfrm>
            <a:off x="883920" y="1344677"/>
            <a:ext cx="10444480" cy="400110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2000" b="1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Chapitre 2:  La Terre en tant que système.</a:t>
            </a:r>
          </a:p>
        </p:txBody>
      </p:sp>
      <p:sp>
        <p:nvSpPr>
          <p:cNvPr id="28" name="Rectangle: Rounded Corners 11">
            <a:extLst>
              <a:ext uri="{FF2B5EF4-FFF2-40B4-BE49-F238E27FC236}">
                <a16:creationId xmlns:a16="http://schemas.microsoft.com/office/drawing/2014/main" id="{3D08A759-333C-A738-1887-158D42AC7CE2}"/>
              </a:ext>
            </a:extLst>
          </p:cNvPr>
          <p:cNvSpPr/>
          <p:nvPr/>
        </p:nvSpPr>
        <p:spPr>
          <a:xfrm>
            <a:off x="912871" y="4869872"/>
            <a:ext cx="10440000" cy="750244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Google Shape;510;p5">
            <a:extLst>
              <a:ext uri="{FF2B5EF4-FFF2-40B4-BE49-F238E27FC236}">
                <a16:creationId xmlns:a16="http://schemas.microsoft.com/office/drawing/2014/main" id="{67D85AC5-DA5E-86DC-1D9D-3878D43B9DFC}"/>
              </a:ext>
            </a:extLst>
          </p:cNvPr>
          <p:cNvSpPr txBox="1">
            <a:spLocks/>
          </p:cNvSpPr>
          <p:nvPr/>
        </p:nvSpPr>
        <p:spPr>
          <a:xfrm>
            <a:off x="1053524" y="3931257"/>
            <a:ext cx="1349096" cy="594021"/>
          </a:xfrm>
          <a:prstGeom prst="roundRect">
            <a:avLst/>
          </a:prstGeom>
          <a:solidFill>
            <a:srgbClr val="95C790"/>
          </a:solidFill>
          <a:ln w="9528" cap="flat">
            <a:noFill/>
            <a:prstDash val="solid"/>
            <a:miter/>
          </a:ln>
        </p:spPr>
        <p:txBody>
          <a:bodyPr vert="horz" wrap="square" lIns="68570" tIns="34271" rIns="68570" bIns="34271" anchor="ctr" anchorCtr="1" compatLnSpc="1">
            <a:no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kern="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Calibri"/>
                <a:cs typeface="Calibri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fr-FR" b="0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Tâche 1</a:t>
            </a:r>
          </a:p>
        </p:txBody>
      </p:sp>
      <p:sp>
        <p:nvSpPr>
          <p:cNvPr id="5" name="Google Shape;511;p5">
            <a:extLst>
              <a:ext uri="{FF2B5EF4-FFF2-40B4-BE49-F238E27FC236}">
                <a16:creationId xmlns:a16="http://schemas.microsoft.com/office/drawing/2014/main" id="{9C445D34-8D91-1740-97AC-257641673B64}"/>
              </a:ext>
            </a:extLst>
          </p:cNvPr>
          <p:cNvSpPr txBox="1">
            <a:spLocks/>
          </p:cNvSpPr>
          <p:nvPr/>
        </p:nvSpPr>
        <p:spPr>
          <a:xfrm>
            <a:off x="2540986" y="3941840"/>
            <a:ext cx="8777638" cy="594021"/>
          </a:xfrm>
          <a:prstGeom prst="roundRect">
            <a:avLst/>
          </a:prstGeom>
          <a:solidFill>
            <a:schemeClr val="accent6">
              <a:alpha val="50000"/>
            </a:schemeClr>
          </a:solidFill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fr-FR"/>
            </a:defPPr>
            <a:lvl1pPr marL="228600" marR="0" lvl="0" indent="-22860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1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L="3200400" marR="0" lvl="6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L="3657600" marR="0" lvl="7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L="4114800" marR="0" lvl="8" indent="-34290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r>
              <a:rPr lang="fr-FR" dirty="0"/>
              <a:t>Décrire la répartition de l'eau sur Terre selon son état physique et sa nature.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1A6A059E-E89B-65F6-A667-6818633E1EE2}"/>
              </a:ext>
            </a:extLst>
          </p:cNvPr>
          <p:cNvGrpSpPr/>
          <p:nvPr/>
        </p:nvGrpSpPr>
        <p:grpSpPr>
          <a:xfrm>
            <a:off x="1025634" y="4981540"/>
            <a:ext cx="10265100" cy="514482"/>
            <a:chOff x="1025634" y="3908886"/>
            <a:chExt cx="10265100" cy="514482"/>
          </a:xfrm>
        </p:grpSpPr>
        <p:sp>
          <p:nvSpPr>
            <p:cNvPr id="6" name="Google Shape;510;p5">
              <a:extLst>
                <a:ext uri="{FF2B5EF4-FFF2-40B4-BE49-F238E27FC236}">
                  <a16:creationId xmlns:a16="http://schemas.microsoft.com/office/drawing/2014/main" id="{91198CA3-7EE8-DC3C-695D-7B52D16BA746}"/>
                </a:ext>
              </a:extLst>
            </p:cNvPr>
            <p:cNvSpPr txBox="1">
              <a:spLocks/>
            </p:cNvSpPr>
            <p:nvPr/>
          </p:nvSpPr>
          <p:spPr>
            <a:xfrm>
              <a:off x="1025634" y="3908886"/>
              <a:ext cx="1349096" cy="50389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fr-FR"/>
              </a:defPPr>
              <a:lvl1pPr marR="0" lvl="0" indent="0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pPr algn="ctr"/>
              <a:r>
                <a:rPr lang="fr-FR" dirty="0"/>
                <a:t>Tâche 2</a:t>
              </a:r>
            </a:p>
          </p:txBody>
        </p:sp>
        <p:sp>
          <p:nvSpPr>
            <p:cNvPr id="7" name="Google Shape;511;p5">
              <a:extLst>
                <a:ext uri="{FF2B5EF4-FFF2-40B4-BE49-F238E27FC236}">
                  <a16:creationId xmlns:a16="http://schemas.microsoft.com/office/drawing/2014/main" id="{26CC4EA1-F8DA-05C8-AA50-12E66C56C293}"/>
                </a:ext>
              </a:extLst>
            </p:cNvPr>
            <p:cNvSpPr txBox="1">
              <a:spLocks/>
            </p:cNvSpPr>
            <p:nvPr/>
          </p:nvSpPr>
          <p:spPr>
            <a:xfrm>
              <a:off x="2513096" y="3919469"/>
              <a:ext cx="8777638" cy="503899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>
              <a:defPPr>
                <a:defRPr lang="fr-FR"/>
              </a:defPPr>
              <a:lvl1pPr marR="0" lvl="0" indent="0" defTabSz="685800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2000" b="1" i="0" u="none" strike="noStrike" cap="none" spc="0" normalizeH="0" baseline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defRPr>
              </a:lvl1pPr>
              <a:lvl2pPr>
                <a:defRPr>
                  <a:solidFill>
                    <a:schemeClr val="tx1"/>
                  </a:solidFill>
                </a:defRPr>
              </a:lvl2pPr>
              <a:lvl3pPr>
                <a:defRPr>
                  <a:solidFill>
                    <a:schemeClr val="tx1"/>
                  </a:solidFill>
                </a:defRPr>
              </a:lvl3pPr>
              <a:lvl4pPr>
                <a:defRPr>
                  <a:solidFill>
                    <a:schemeClr val="tx1"/>
                  </a:solidFill>
                </a:defRPr>
              </a:lvl4pPr>
              <a:lvl5pPr>
                <a:defRPr>
                  <a:solidFill>
                    <a:schemeClr val="tx1"/>
                  </a:solidFill>
                </a:defRPr>
              </a:lvl5pPr>
              <a:lvl6pPr>
                <a:defRPr>
                  <a:solidFill>
                    <a:schemeClr val="tx1"/>
                  </a:solidFill>
                </a:defRPr>
              </a:lvl6pPr>
              <a:lvl7pPr>
                <a:defRPr>
                  <a:solidFill>
                    <a:schemeClr val="tx1"/>
                  </a:solidFill>
                </a:defRPr>
              </a:lvl7pPr>
              <a:lvl8pPr>
                <a:defRPr>
                  <a:solidFill>
                    <a:schemeClr val="tx1"/>
                  </a:solidFill>
                </a:defRPr>
              </a:lvl8pPr>
              <a:lvl9pPr>
                <a:defRPr>
                  <a:solidFill>
                    <a:schemeClr val="tx1"/>
                  </a:solidFill>
                </a:defRPr>
              </a:lvl9pPr>
            </a:lstStyle>
            <a:p>
              <a:r>
                <a:rPr lang="fr-FR" dirty="0"/>
                <a:t>Décrire quelques facteurs influençant la répartition de l’eau sur Terre.</a:t>
              </a:r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5FE82D5-16BF-9764-A869-F4C170D8065F}"/>
              </a:ext>
            </a:extLst>
          </p:cNvPr>
          <p:cNvSpPr/>
          <p:nvPr/>
        </p:nvSpPr>
        <p:spPr>
          <a:xfrm>
            <a:off x="902594" y="2895126"/>
            <a:ext cx="10439999" cy="577132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Séquence 2 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: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L</a:t>
            </a: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’hydrosphère</a:t>
            </a:r>
            <a:r>
              <a:rPr lang="fr-FR" sz="2000" b="1" dirty="0">
                <a:solidFill>
                  <a:prstClr val="white"/>
                </a:solidFill>
                <a:latin typeface="Aptos" panose="02110004020202020204"/>
              </a:rPr>
              <a:t>, une composante de la Terre.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98455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78B09-8CDD-0F42-4E42-1FEC9CDB39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AFE3CD-C3FA-9A61-24BF-655F5E65E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276" y="391754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Parfait ! Plus les précipitations sont élevées, plus l’eau douce est disponible et non pas rare.</a:t>
            </a:r>
            <a:b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7D6373F-A09C-5A01-FA73-CB298F2A9F1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47690" y="564853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A16640E-168A-3447-FA35-2602EA2B4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CC176159-77B6-96E3-3761-980873BEEEA6}"/>
              </a:ext>
            </a:extLst>
          </p:cNvPr>
          <p:cNvSpPr/>
          <p:nvPr/>
        </p:nvSpPr>
        <p:spPr>
          <a:xfrm>
            <a:off x="853440" y="2604772"/>
            <a:ext cx="1052576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Plus les précipitations sont élevées, plus l’eau douce est rare</a:t>
            </a:r>
          </a:p>
        </p:txBody>
      </p:sp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301C21B6-11F9-0941-AED3-4873EF94E1EA}"/>
              </a:ext>
            </a:extLst>
          </p:cNvPr>
          <p:cNvSpPr/>
          <p:nvPr/>
        </p:nvSpPr>
        <p:spPr>
          <a:xfrm>
            <a:off x="238497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86A635C5-DF5D-4F9E-0BA1-C9FD6328BFF1}"/>
              </a:ext>
            </a:extLst>
          </p:cNvPr>
          <p:cNvSpPr/>
          <p:nvPr/>
        </p:nvSpPr>
        <p:spPr>
          <a:xfrm>
            <a:off x="6692819" y="4588363"/>
            <a:ext cx="2520000" cy="720000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52892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7A7E55-AF15-B67F-AA51-7D1634ABC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2A4D851-4152-DFE1-856D-7E4EA919D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F3236D4-D4AC-24A9-D2B7-B73BA3C4BE9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C407558-6DEB-5750-2EB4-8C88D7F3C47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58CF10-DAC7-2163-AE26-B2C150F94CEE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7BCC2F9-D6D2-BE3F-29B8-FCF84CD0861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5A4193BA-1EC8-7688-3691-1AD5CC756EDE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6B9812E3-AAD7-C7D9-18F3-D028747C2A55}"/>
              </a:ext>
            </a:extLst>
          </p:cNvPr>
          <p:cNvSpPr/>
          <p:nvPr/>
        </p:nvSpPr>
        <p:spPr>
          <a:xfrm>
            <a:off x="6323600" y="2723949"/>
            <a:ext cx="467968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De fortes précipitations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6" name="Google Shape;1376;p31">
            <a:extLst>
              <a:ext uri="{FF2B5EF4-FFF2-40B4-BE49-F238E27FC236}">
                <a16:creationId xmlns:a16="http://schemas.microsoft.com/office/drawing/2014/main" id="{29300252-7EA0-5AAE-DBBD-D470C2785C62}"/>
              </a:ext>
            </a:extLst>
          </p:cNvPr>
          <p:cNvSpPr/>
          <p:nvPr/>
        </p:nvSpPr>
        <p:spPr>
          <a:xfrm>
            <a:off x="737994" y="1732420"/>
            <a:ext cx="10960669" cy="10859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climat aride est caractérisé par :</a:t>
            </a:r>
            <a:b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</a:b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56E25EE3-2855-257E-DCA3-533073865B93}"/>
              </a:ext>
            </a:extLst>
          </p:cNvPr>
          <p:cNvSpPr/>
          <p:nvPr/>
        </p:nvSpPr>
        <p:spPr>
          <a:xfrm>
            <a:off x="6323600" y="4082823"/>
            <a:ext cx="468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 faibles précipitations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73509469-7F91-2A21-6C56-8C45694BB728}"/>
              </a:ext>
            </a:extLst>
          </p:cNvPr>
          <p:cNvSpPr/>
          <p:nvPr/>
        </p:nvSpPr>
        <p:spPr>
          <a:xfrm>
            <a:off x="6364240" y="5441697"/>
            <a:ext cx="468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neiges abondantes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5E9F784-F97F-081B-C487-91668078FD24}"/>
              </a:ext>
            </a:extLst>
          </p:cNvPr>
          <p:cNvGrpSpPr/>
          <p:nvPr/>
        </p:nvGrpSpPr>
        <p:grpSpPr>
          <a:xfrm>
            <a:off x="940528" y="2606354"/>
            <a:ext cx="4027712" cy="3662366"/>
            <a:chOff x="595088" y="2317524"/>
            <a:chExt cx="3479072" cy="2980186"/>
          </a:xfrm>
        </p:grpSpPr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027446B7-EF79-E284-7727-631FF0A89C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5088" y="2317524"/>
              <a:ext cx="3479072" cy="2980186"/>
            </a:xfrm>
            <a:prstGeom prst="rect">
              <a:avLst/>
            </a:prstGeom>
            <a:ln w="19050">
              <a:solidFill>
                <a:srgbClr val="0F9ED5"/>
              </a:solidFill>
            </a:ln>
          </p:spPr>
        </p:pic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94BB1295-34C4-E745-581C-03F91C49F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25" y="2558840"/>
              <a:ext cx="3434715" cy="2287480"/>
            </a:xfrm>
            <a:prstGeom prst="rect">
              <a:avLst/>
            </a:prstGeom>
            <a:ln>
              <a:solidFill>
                <a:srgbClr val="0F9ED5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10060484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23EF45-E2F2-C7AE-9165-E7C398D9B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8">
            <a:extLst>
              <a:ext uri="{FF2B5EF4-FFF2-40B4-BE49-F238E27FC236}">
                <a16:creationId xmlns:a16="http://schemas.microsoft.com/office/drawing/2014/main" id="{BCA39B06-8581-3609-4436-ABEFC1E2E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97007" y="398099"/>
            <a:ext cx="470878" cy="470878"/>
          </a:xfrm>
          <a:prstGeom prst="rect">
            <a:avLst/>
          </a:prstGeom>
        </p:spPr>
      </p:pic>
      <p:sp>
        <p:nvSpPr>
          <p:cNvPr id="15" name="Titre 1">
            <a:extLst>
              <a:ext uri="{FF2B5EF4-FFF2-40B4-BE49-F238E27FC236}">
                <a16:creationId xmlns:a16="http://schemas.microsoft.com/office/drawing/2014/main" id="{FDD294C1-6C5F-2226-A895-DF19B2F82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0463" y="37876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Très bien ! Le climat aride est caractérisé par de faibles précipitations, ce qui explique la rareté de l’eau dans la région.</a:t>
            </a:r>
          </a:p>
        </p:txBody>
      </p:sp>
      <p:sp>
        <p:nvSpPr>
          <p:cNvPr id="16" name="Espace réservé du contenu 3">
            <a:extLst>
              <a:ext uri="{FF2B5EF4-FFF2-40B4-BE49-F238E27FC236}">
                <a16:creationId xmlns:a16="http://schemas.microsoft.com/office/drawing/2014/main" id="{08767C9D-F992-30DB-05BE-57B9958FD79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3" name="Rectangle: Rounded Corners 22">
            <a:extLst>
              <a:ext uri="{FF2B5EF4-FFF2-40B4-BE49-F238E27FC236}">
                <a16:creationId xmlns:a16="http://schemas.microsoft.com/office/drawing/2014/main" id="{BA3FF5EE-0E2B-77B2-1C48-89217012E99B}"/>
              </a:ext>
            </a:extLst>
          </p:cNvPr>
          <p:cNvSpPr/>
          <p:nvPr/>
        </p:nvSpPr>
        <p:spPr>
          <a:xfrm>
            <a:off x="6323600" y="2723949"/>
            <a:ext cx="467968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De fortes précipitations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1376;p31">
            <a:extLst>
              <a:ext uri="{FF2B5EF4-FFF2-40B4-BE49-F238E27FC236}">
                <a16:creationId xmlns:a16="http://schemas.microsoft.com/office/drawing/2014/main" id="{9DBAD43D-61ED-0C74-AE3D-096F0BA5A14B}"/>
              </a:ext>
            </a:extLst>
          </p:cNvPr>
          <p:cNvSpPr/>
          <p:nvPr/>
        </p:nvSpPr>
        <p:spPr>
          <a:xfrm>
            <a:off x="737994" y="1732420"/>
            <a:ext cx="10960669" cy="10859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climat aride est caractérisé par :</a:t>
            </a:r>
            <a:b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</a:br>
            <a:endParaRPr lang="fr-FR" sz="2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Hammersmith One"/>
            </a:endParaRP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1AAD51AA-07FB-B775-8836-BE7672F2B849}"/>
              </a:ext>
            </a:extLst>
          </p:cNvPr>
          <p:cNvSpPr/>
          <p:nvPr/>
        </p:nvSpPr>
        <p:spPr>
          <a:xfrm>
            <a:off x="6323600" y="4082823"/>
            <a:ext cx="4680000" cy="720000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De faibles précipitations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: Rounded Corners 22">
            <a:extLst>
              <a:ext uri="{FF2B5EF4-FFF2-40B4-BE49-F238E27FC236}">
                <a16:creationId xmlns:a16="http://schemas.microsoft.com/office/drawing/2014/main" id="{2778DE23-7BEA-76FC-F384-289290D115AF}"/>
              </a:ext>
            </a:extLst>
          </p:cNvPr>
          <p:cNvSpPr/>
          <p:nvPr/>
        </p:nvSpPr>
        <p:spPr>
          <a:xfrm>
            <a:off x="6364240" y="5441697"/>
            <a:ext cx="468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neiges abondantes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54AB656A-55CE-AE8F-326F-9BCBF80F5D6A}"/>
              </a:ext>
            </a:extLst>
          </p:cNvPr>
          <p:cNvGrpSpPr/>
          <p:nvPr/>
        </p:nvGrpSpPr>
        <p:grpSpPr>
          <a:xfrm>
            <a:off x="940528" y="2606354"/>
            <a:ext cx="4027712" cy="3662366"/>
            <a:chOff x="595088" y="2317524"/>
            <a:chExt cx="3479072" cy="2980186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471BD72-7567-AD31-1518-429526451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595088" y="2317524"/>
              <a:ext cx="3479072" cy="2980186"/>
            </a:xfrm>
            <a:prstGeom prst="rect">
              <a:avLst/>
            </a:prstGeom>
            <a:ln w="19050">
              <a:solidFill>
                <a:srgbClr val="0F9ED5"/>
              </a:solidFill>
            </a:ln>
          </p:spPr>
        </p:pic>
        <p:pic>
          <p:nvPicPr>
            <p:cNvPr id="21" name="Image 20">
              <a:extLst>
                <a:ext uri="{FF2B5EF4-FFF2-40B4-BE49-F238E27FC236}">
                  <a16:creationId xmlns:a16="http://schemas.microsoft.com/office/drawing/2014/main" id="{BB289E9B-1747-4C33-C938-16DA7B8237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25" y="2558840"/>
              <a:ext cx="3434715" cy="2287480"/>
            </a:xfrm>
            <a:prstGeom prst="rect">
              <a:avLst/>
            </a:prstGeom>
            <a:ln>
              <a:solidFill>
                <a:srgbClr val="0F9ED5"/>
              </a:solidFill>
            </a:ln>
          </p:spPr>
        </p:pic>
      </p:grpSp>
    </p:spTree>
    <p:extLst>
      <p:ext uri="{BB962C8B-B14F-4D97-AF65-F5344CB8AC3E}">
        <p14:creationId xmlns:p14="http://schemas.microsoft.com/office/powerpoint/2010/main" val="21117592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36038F-2FFA-3B55-097B-B86F16E05C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0031F6-078E-C257-BF01-F7D4ED03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ED0F62D-FF8A-1E54-B08F-8CFA77B25A0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909983" y="630841"/>
            <a:ext cx="10372459" cy="299327"/>
          </a:xfrm>
        </p:spPr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  <a:endParaRPr lang="fr-FR" sz="1200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5B57D2A-F3BA-0A74-CB33-1E18209ED50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3A978F1B-7E7B-E406-A6AE-223CC9E179A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09517006-8EC2-E919-8492-9CAA7720C5D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8308AC95-A71D-CB7A-A6B3-BA8490C86CD9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9B572B1F-CD1D-C1FF-73E4-4E2902605F3D}"/>
              </a:ext>
            </a:extLst>
          </p:cNvPr>
          <p:cNvSpPr txBox="1"/>
          <p:nvPr/>
        </p:nvSpPr>
        <p:spPr>
          <a:xfrm>
            <a:off x="2667682" y="512909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Cervin, chaine de montagnes des Alpes</a:t>
            </a:r>
          </a:p>
        </p:txBody>
      </p:sp>
      <p:sp>
        <p:nvSpPr>
          <p:cNvPr id="36" name="Google Shape;1376;p31">
            <a:extLst>
              <a:ext uri="{FF2B5EF4-FFF2-40B4-BE49-F238E27FC236}">
                <a16:creationId xmlns:a16="http://schemas.microsoft.com/office/drawing/2014/main" id="{E915F022-67D9-EAFD-6BC5-556541EE2E9C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Au sommet de la montagne, la température est :</a:t>
            </a:r>
          </a:p>
        </p:txBody>
      </p: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772451ED-BBE9-07D1-59F0-102335252C57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Haute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22">
            <a:extLst>
              <a:ext uri="{FF2B5EF4-FFF2-40B4-BE49-F238E27FC236}">
                <a16:creationId xmlns:a16="http://schemas.microsoft.com/office/drawing/2014/main" id="{3662B68A-F989-C30C-EB43-7461E64057EB}"/>
              </a:ext>
            </a:extLst>
          </p:cNvPr>
          <p:cNvSpPr/>
          <p:nvPr/>
        </p:nvSpPr>
        <p:spPr>
          <a:xfrm>
            <a:off x="5004741" y="5844536"/>
            <a:ext cx="2168219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Moyenne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" name="Rectangle: Rounded Corners 22">
            <a:extLst>
              <a:ext uri="{FF2B5EF4-FFF2-40B4-BE49-F238E27FC236}">
                <a16:creationId xmlns:a16="http://schemas.microsoft.com/office/drawing/2014/main" id="{4AA36EC4-C909-1FBF-09FB-872A3479112B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Basse 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bject 97">
            <a:extLst>
              <a:ext uri="{FF2B5EF4-FFF2-40B4-BE49-F238E27FC236}">
                <a16:creationId xmlns:a16="http://schemas.microsoft.com/office/drawing/2014/main" id="{73D49A72-B298-1B4B-E4F3-885E75B418C0}"/>
              </a:ext>
            </a:extLst>
          </p:cNvPr>
          <p:cNvSpPr txBox="1"/>
          <p:nvPr/>
        </p:nvSpPr>
        <p:spPr>
          <a:xfrm>
            <a:off x="1453259" y="4943664"/>
            <a:ext cx="321869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fr-FR" sz="1200" noProof="0" dirty="0">
              <a:latin typeface="Calibri"/>
              <a:cs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37439EF6-AD79-DE4B-5D3D-6140822158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440" y="2353215"/>
            <a:ext cx="4199258" cy="27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549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8EE3E-EC27-F27C-8E01-666799841B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DBEA8CD5-1246-B8E6-48B7-FE885F7C1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Titre 1">
            <a:extLst>
              <a:ext uri="{FF2B5EF4-FFF2-40B4-BE49-F238E27FC236}">
                <a16:creationId xmlns:a16="http://schemas.microsoft.com/office/drawing/2014/main" id="{D3678196-863D-40C4-EAFF-63C9A2543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Bonne réponse ! Le sommet de la montagne est caractérisé par de basses températures.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FB640031-038B-28F8-E621-ECC00220FC9C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5BE5555-F347-C210-DD58-C7F96EC48205}"/>
              </a:ext>
            </a:extLst>
          </p:cNvPr>
          <p:cNvSpPr txBox="1"/>
          <p:nvPr/>
        </p:nvSpPr>
        <p:spPr>
          <a:xfrm>
            <a:off x="2667682" y="5129093"/>
            <a:ext cx="65799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97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 Cervin, chaine de montagnes des Alpes</a:t>
            </a:r>
          </a:p>
        </p:txBody>
      </p:sp>
      <p:sp>
        <p:nvSpPr>
          <p:cNvPr id="5" name="Google Shape;1376;p31">
            <a:extLst>
              <a:ext uri="{FF2B5EF4-FFF2-40B4-BE49-F238E27FC236}">
                <a16:creationId xmlns:a16="http://schemas.microsoft.com/office/drawing/2014/main" id="{826B4055-2F50-BE5E-45E7-66FF7CCDCC74}"/>
              </a:ext>
            </a:extLst>
          </p:cNvPr>
          <p:cNvSpPr/>
          <p:nvPr/>
        </p:nvSpPr>
        <p:spPr>
          <a:xfrm>
            <a:off x="737994" y="1732420"/>
            <a:ext cx="10960669" cy="575123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Au sommet de la montagne, la température est :</a:t>
            </a: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9D6FAE17-4263-1B2F-D805-C6E794781C3A}"/>
              </a:ext>
            </a:extLst>
          </p:cNvPr>
          <p:cNvSpPr/>
          <p:nvPr/>
        </p:nvSpPr>
        <p:spPr>
          <a:xfrm>
            <a:off x="1159498" y="5844536"/>
            <a:ext cx="1981414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Haute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AF29AB31-C4D0-30FE-72ED-D6F267D9D4C9}"/>
              </a:ext>
            </a:extLst>
          </p:cNvPr>
          <p:cNvSpPr/>
          <p:nvPr/>
        </p:nvSpPr>
        <p:spPr>
          <a:xfrm>
            <a:off x="5004741" y="5844536"/>
            <a:ext cx="2168219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Moyenne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: Rounded Corners 22">
            <a:extLst>
              <a:ext uri="{FF2B5EF4-FFF2-40B4-BE49-F238E27FC236}">
                <a16:creationId xmlns:a16="http://schemas.microsoft.com/office/drawing/2014/main" id="{A627B9C1-0077-4A6B-92FA-F18110609180}"/>
              </a:ext>
            </a:extLst>
          </p:cNvPr>
          <p:cNvSpPr/>
          <p:nvPr/>
        </p:nvSpPr>
        <p:spPr>
          <a:xfrm>
            <a:off x="8906544" y="5844536"/>
            <a:ext cx="2094536" cy="720000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</a:t>
            </a:r>
            <a:r>
              <a:rPr lang="fr-FR" sz="28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Basse 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97">
            <a:extLst>
              <a:ext uri="{FF2B5EF4-FFF2-40B4-BE49-F238E27FC236}">
                <a16:creationId xmlns:a16="http://schemas.microsoft.com/office/drawing/2014/main" id="{C2F09AFA-A92C-211B-EBB7-3A0CF79A7CE2}"/>
              </a:ext>
            </a:extLst>
          </p:cNvPr>
          <p:cNvSpPr txBox="1"/>
          <p:nvPr/>
        </p:nvSpPr>
        <p:spPr>
          <a:xfrm>
            <a:off x="1453259" y="4943664"/>
            <a:ext cx="3218696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endParaRPr lang="fr-FR" sz="1200" noProof="0" dirty="0">
              <a:latin typeface="Calibri"/>
              <a:cs typeface="Calibri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B54E23A3-7499-2FC8-CED7-C968FB7C6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1440" y="2353215"/>
            <a:ext cx="4199258" cy="279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768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48973-F0C8-5128-E9AE-AB2811B12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21BB30B-6EDC-A228-1484-154DF8F1A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Une autre question :</a:t>
            </a: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AB117FDA-3049-15B7-2300-71D9BF7A1684}"/>
              </a:ext>
            </a:extLst>
          </p:cNvPr>
          <p:cNvSpPr txBox="1"/>
          <p:nvPr/>
        </p:nvSpPr>
        <p:spPr>
          <a:xfrm>
            <a:off x="585594" y="1190987"/>
            <a:ext cx="1140320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4- Associez chaque endroit à la nature des précipitations qui le caractérise.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FC952AD-AEA0-05EC-0D0B-E04131ACFD80}"/>
              </a:ext>
            </a:extLst>
          </p:cNvPr>
          <p:cNvGrpSpPr/>
          <p:nvPr/>
        </p:nvGrpSpPr>
        <p:grpSpPr>
          <a:xfrm>
            <a:off x="976618" y="3181254"/>
            <a:ext cx="5056390" cy="720000"/>
            <a:chOff x="1372858" y="2906934"/>
            <a:chExt cx="5056390" cy="720000"/>
          </a:xfrm>
        </p:grpSpPr>
        <p:sp>
          <p:nvSpPr>
            <p:cNvPr id="38" name="Rectangle: Rounded Corners 22">
              <a:extLst>
                <a:ext uri="{FF2B5EF4-FFF2-40B4-BE49-F238E27FC236}">
                  <a16:creationId xmlns:a16="http://schemas.microsoft.com/office/drawing/2014/main" id="{9F0F1F95-9519-7FF4-D85C-260F0C136E1B}"/>
                </a:ext>
              </a:extLst>
            </p:cNvPr>
            <p:cNvSpPr/>
            <p:nvPr/>
          </p:nvSpPr>
          <p:spPr>
            <a:xfrm>
              <a:off x="1372858" y="2906934"/>
              <a:ext cx="460122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sommet de la montagne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1" name="Rectangle: Rounded Corners 22">
              <a:extLst>
                <a:ext uri="{FF2B5EF4-FFF2-40B4-BE49-F238E27FC236}">
                  <a16:creationId xmlns:a16="http://schemas.microsoft.com/office/drawing/2014/main" id="{B2C55F6F-BED7-E334-BEC7-0FD28C955930}"/>
                </a:ext>
              </a:extLst>
            </p:cNvPr>
            <p:cNvSpPr/>
            <p:nvPr/>
          </p:nvSpPr>
          <p:spPr>
            <a:xfrm>
              <a:off x="5969011" y="290693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E07A9346-23B0-1D96-46FB-1D144F642E5E}"/>
              </a:ext>
            </a:extLst>
          </p:cNvPr>
          <p:cNvSpPr/>
          <p:nvPr/>
        </p:nvSpPr>
        <p:spPr>
          <a:xfrm>
            <a:off x="1098538" y="2388774"/>
            <a:ext cx="4977142" cy="293466"/>
          </a:xfrm>
          <a:prstGeom prst="roundRect">
            <a:avLst/>
          </a:prstGeom>
          <a:solidFill>
            <a:srgbClr val="0F9ED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Endroit 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7EDFA00-64B4-6308-6393-BD620B055097}"/>
              </a:ext>
            </a:extLst>
          </p:cNvPr>
          <p:cNvGrpSpPr/>
          <p:nvPr/>
        </p:nvGrpSpPr>
        <p:grpSpPr>
          <a:xfrm>
            <a:off x="976618" y="4664614"/>
            <a:ext cx="5056390" cy="720000"/>
            <a:chOff x="1372858" y="2906934"/>
            <a:chExt cx="5056390" cy="720000"/>
          </a:xfrm>
        </p:grpSpPr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500632F1-5F92-1008-5F36-706DE5337AB9}"/>
                </a:ext>
              </a:extLst>
            </p:cNvPr>
            <p:cNvSpPr/>
            <p:nvPr/>
          </p:nvSpPr>
          <p:spPr>
            <a:xfrm>
              <a:off x="1372858" y="2906934"/>
              <a:ext cx="460122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pied de la montagne </a:t>
              </a:r>
              <a:endPara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22">
              <a:extLst>
                <a:ext uri="{FF2B5EF4-FFF2-40B4-BE49-F238E27FC236}">
                  <a16:creationId xmlns:a16="http://schemas.microsoft.com/office/drawing/2014/main" id="{80ABA2E0-4159-7102-AB2E-2D4337AEE3F7}"/>
                </a:ext>
              </a:extLst>
            </p:cNvPr>
            <p:cNvSpPr/>
            <p:nvPr/>
          </p:nvSpPr>
          <p:spPr>
            <a:xfrm>
              <a:off x="5969011" y="290693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3976370A-0A07-DC11-E3BA-CC27E6045704}"/>
              </a:ext>
            </a:extLst>
          </p:cNvPr>
          <p:cNvGrpSpPr/>
          <p:nvPr/>
        </p:nvGrpSpPr>
        <p:grpSpPr>
          <a:xfrm>
            <a:off x="7000251" y="3232054"/>
            <a:ext cx="4399269" cy="720000"/>
            <a:chOff x="7076451" y="2896774"/>
            <a:chExt cx="4399269" cy="720000"/>
          </a:xfrm>
        </p:grpSpPr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DDCE7307-79C7-1E0A-D025-9B187673904E}"/>
                </a:ext>
              </a:extLst>
            </p:cNvPr>
            <p:cNvSpPr/>
            <p:nvPr/>
          </p:nvSpPr>
          <p:spPr>
            <a:xfrm>
              <a:off x="7550138" y="2896774"/>
              <a:ext cx="392558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 neiges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9" name="Rectangle: Rounded Corners 22">
              <a:extLst>
                <a:ext uri="{FF2B5EF4-FFF2-40B4-BE49-F238E27FC236}">
                  <a16:creationId xmlns:a16="http://schemas.microsoft.com/office/drawing/2014/main" id="{44B9BE03-FEBB-C7BF-FE27-3B96881A8BFF}"/>
                </a:ext>
              </a:extLst>
            </p:cNvPr>
            <p:cNvSpPr/>
            <p:nvPr/>
          </p:nvSpPr>
          <p:spPr>
            <a:xfrm>
              <a:off x="7076451" y="289677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39" name="Rectangle: Rounded Corners 22">
            <a:extLst>
              <a:ext uri="{FF2B5EF4-FFF2-40B4-BE49-F238E27FC236}">
                <a16:creationId xmlns:a16="http://schemas.microsoft.com/office/drawing/2014/main" id="{A7A2B9E6-3782-6F33-C726-2046162299ED}"/>
              </a:ext>
            </a:extLst>
          </p:cNvPr>
          <p:cNvSpPr/>
          <p:nvPr/>
        </p:nvSpPr>
        <p:spPr>
          <a:xfrm>
            <a:off x="7072618" y="2337974"/>
            <a:ext cx="4296422" cy="374746"/>
          </a:xfrm>
          <a:prstGeom prst="roundRect">
            <a:avLst/>
          </a:prstGeom>
          <a:solidFill>
            <a:srgbClr val="0F9ED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des précipitations 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11C7190-65B2-E01E-A5A0-FEFE11E7103D}"/>
              </a:ext>
            </a:extLst>
          </p:cNvPr>
          <p:cNvGrpSpPr/>
          <p:nvPr/>
        </p:nvGrpSpPr>
        <p:grpSpPr>
          <a:xfrm>
            <a:off x="7000251" y="4664614"/>
            <a:ext cx="4399269" cy="720000"/>
            <a:chOff x="7076451" y="2896774"/>
            <a:chExt cx="4399269" cy="720000"/>
          </a:xfrm>
        </p:grpSpPr>
        <p:sp>
          <p:nvSpPr>
            <p:cNvPr id="43" name="Rectangle: Rounded Corners 22">
              <a:extLst>
                <a:ext uri="{FF2B5EF4-FFF2-40B4-BE49-F238E27FC236}">
                  <a16:creationId xmlns:a16="http://schemas.microsoft.com/office/drawing/2014/main" id="{6E2A13E2-C843-521A-26AC-4AB727E2E224}"/>
                </a:ext>
              </a:extLst>
            </p:cNvPr>
            <p:cNvSpPr/>
            <p:nvPr/>
          </p:nvSpPr>
          <p:spPr>
            <a:xfrm>
              <a:off x="7550138" y="2896774"/>
              <a:ext cx="392558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 pluies</a:t>
              </a:r>
              <a:endPara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4" name="Rectangle: Rounded Corners 22">
              <a:extLst>
                <a:ext uri="{FF2B5EF4-FFF2-40B4-BE49-F238E27FC236}">
                  <a16:creationId xmlns:a16="http://schemas.microsoft.com/office/drawing/2014/main" id="{7A725282-CA54-847B-F921-A47EF6C36989}"/>
                </a:ext>
              </a:extLst>
            </p:cNvPr>
            <p:cNvSpPr/>
            <p:nvPr/>
          </p:nvSpPr>
          <p:spPr>
            <a:xfrm>
              <a:off x="7076451" y="289677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47" name="Espace réservé du contenu 3">
            <a:extLst>
              <a:ext uri="{FF2B5EF4-FFF2-40B4-BE49-F238E27FC236}">
                <a16:creationId xmlns:a16="http://schemas.microsoft.com/office/drawing/2014/main" id="{310135AF-2A42-1FEC-EBB0-A5BE7F85BFC1}"/>
              </a:ext>
            </a:extLst>
          </p:cNvPr>
          <p:cNvSpPr txBox="1">
            <a:spLocks/>
          </p:cNvSpPr>
          <p:nvPr/>
        </p:nvSpPr>
        <p:spPr>
          <a:xfrm>
            <a:off x="1021898" y="627367"/>
            <a:ext cx="10529705" cy="26828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342900">
              <a:spcAft>
                <a:spcPts val="300"/>
              </a:spcAft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Accorder quelques secondes de réflexion aux élèves. Ensuite inviter un/une élève à passer au tableau.</a:t>
            </a:r>
          </a:p>
        </p:txBody>
      </p:sp>
      <p:pic>
        <p:nvPicPr>
          <p:cNvPr id="48" name="Picture 1">
            <a:extLst>
              <a:ext uri="{FF2B5EF4-FFF2-40B4-BE49-F238E27FC236}">
                <a16:creationId xmlns:a16="http://schemas.microsoft.com/office/drawing/2014/main" id="{D99A0C68-A0B9-90B6-1E74-0C0FA222EEB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23792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F17315-FD4F-CEC9-AEE9-EF242223E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8">
            <a:extLst>
              <a:ext uri="{FF2B5EF4-FFF2-40B4-BE49-F238E27FC236}">
                <a16:creationId xmlns:a16="http://schemas.microsoft.com/office/drawing/2014/main" id="{735C1736-E5EB-3779-677D-BB1F668434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919BFF9E-D3DB-48EF-B557-453D4FBB19BF}"/>
              </a:ext>
            </a:extLst>
          </p:cNvPr>
          <p:cNvSpPr txBox="1">
            <a:spLocks/>
          </p:cNvSpPr>
          <p:nvPr/>
        </p:nvSpPr>
        <p:spPr>
          <a:xfrm>
            <a:off x="909983" y="630841"/>
            <a:ext cx="10372459" cy="29932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Expliquer davantage si nécessaire</a:t>
            </a:r>
          </a:p>
        </p:txBody>
      </p:sp>
      <p:sp>
        <p:nvSpPr>
          <p:cNvPr id="24" name="Titre 1">
            <a:extLst>
              <a:ext uri="{FF2B5EF4-FFF2-40B4-BE49-F238E27FC236}">
                <a16:creationId xmlns:a16="http://schemas.microsoft.com/office/drawing/2014/main" id="{14131345-8C79-8873-332E-334294006E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Bien !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1839EFB-ED4A-BB83-CB2E-45AD5D8B0CE0}"/>
              </a:ext>
            </a:extLst>
          </p:cNvPr>
          <p:cNvGrpSpPr/>
          <p:nvPr/>
        </p:nvGrpSpPr>
        <p:grpSpPr>
          <a:xfrm>
            <a:off x="976618" y="3181254"/>
            <a:ext cx="5056390" cy="720000"/>
            <a:chOff x="1372858" y="2906934"/>
            <a:chExt cx="5056390" cy="720000"/>
          </a:xfrm>
        </p:grpSpPr>
        <p:sp>
          <p:nvSpPr>
            <p:cNvPr id="5" name="Rectangle: Rounded Corners 22">
              <a:extLst>
                <a:ext uri="{FF2B5EF4-FFF2-40B4-BE49-F238E27FC236}">
                  <a16:creationId xmlns:a16="http://schemas.microsoft.com/office/drawing/2014/main" id="{0991A317-8382-16A5-0C6E-035AECA0491E}"/>
                </a:ext>
              </a:extLst>
            </p:cNvPr>
            <p:cNvSpPr/>
            <p:nvPr/>
          </p:nvSpPr>
          <p:spPr>
            <a:xfrm>
              <a:off x="1372858" y="2906934"/>
              <a:ext cx="460122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sommet de la montagne 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22">
              <a:extLst>
                <a:ext uri="{FF2B5EF4-FFF2-40B4-BE49-F238E27FC236}">
                  <a16:creationId xmlns:a16="http://schemas.microsoft.com/office/drawing/2014/main" id="{EA2EFDB3-2035-4622-AFA7-44447000A781}"/>
                </a:ext>
              </a:extLst>
            </p:cNvPr>
            <p:cNvSpPr/>
            <p:nvPr/>
          </p:nvSpPr>
          <p:spPr>
            <a:xfrm>
              <a:off x="5969011" y="290693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5BEAF1EA-1AC6-B003-A99A-D663C69735E4}"/>
              </a:ext>
            </a:extLst>
          </p:cNvPr>
          <p:cNvSpPr/>
          <p:nvPr/>
        </p:nvSpPr>
        <p:spPr>
          <a:xfrm>
            <a:off x="1098538" y="2388774"/>
            <a:ext cx="4977142" cy="293466"/>
          </a:xfrm>
          <a:prstGeom prst="roundRect">
            <a:avLst/>
          </a:prstGeom>
          <a:solidFill>
            <a:srgbClr val="0F9ED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Endroit 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F1FFD21A-DCEE-53F7-89D5-3FE5EE66B229}"/>
              </a:ext>
            </a:extLst>
          </p:cNvPr>
          <p:cNvGrpSpPr/>
          <p:nvPr/>
        </p:nvGrpSpPr>
        <p:grpSpPr>
          <a:xfrm>
            <a:off x="976618" y="4664614"/>
            <a:ext cx="5056390" cy="720000"/>
            <a:chOff x="1372858" y="2906934"/>
            <a:chExt cx="5056390" cy="720000"/>
          </a:xfrm>
        </p:grpSpPr>
        <p:sp>
          <p:nvSpPr>
            <p:cNvPr id="17" name="Rectangle: Rounded Corners 22">
              <a:extLst>
                <a:ext uri="{FF2B5EF4-FFF2-40B4-BE49-F238E27FC236}">
                  <a16:creationId xmlns:a16="http://schemas.microsoft.com/office/drawing/2014/main" id="{0273C3B7-FA55-184D-B97C-6102962BF644}"/>
                </a:ext>
              </a:extLst>
            </p:cNvPr>
            <p:cNvSpPr/>
            <p:nvPr/>
          </p:nvSpPr>
          <p:spPr>
            <a:xfrm>
              <a:off x="1372858" y="2906934"/>
              <a:ext cx="460122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Le pied de la montagne </a:t>
              </a:r>
              <a:endPara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8" name="Rectangle: Rounded Corners 22">
              <a:extLst>
                <a:ext uri="{FF2B5EF4-FFF2-40B4-BE49-F238E27FC236}">
                  <a16:creationId xmlns:a16="http://schemas.microsoft.com/office/drawing/2014/main" id="{720D714F-4C77-8461-0C46-EDD2C7A4E4D2}"/>
                </a:ext>
              </a:extLst>
            </p:cNvPr>
            <p:cNvSpPr/>
            <p:nvPr/>
          </p:nvSpPr>
          <p:spPr>
            <a:xfrm>
              <a:off x="5969011" y="290693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AAEB11F-DDC2-CA84-51B3-AA97DC26D97F}"/>
              </a:ext>
            </a:extLst>
          </p:cNvPr>
          <p:cNvGrpSpPr/>
          <p:nvPr/>
        </p:nvGrpSpPr>
        <p:grpSpPr>
          <a:xfrm>
            <a:off x="7000251" y="3232054"/>
            <a:ext cx="4399269" cy="720000"/>
            <a:chOff x="7076451" y="2896774"/>
            <a:chExt cx="4399269" cy="720000"/>
          </a:xfrm>
        </p:grpSpPr>
        <p:sp>
          <p:nvSpPr>
            <p:cNvPr id="20" name="Rectangle: Rounded Corners 22">
              <a:extLst>
                <a:ext uri="{FF2B5EF4-FFF2-40B4-BE49-F238E27FC236}">
                  <a16:creationId xmlns:a16="http://schemas.microsoft.com/office/drawing/2014/main" id="{0E1A7F64-8589-94DB-499B-15C84B834C9B}"/>
                </a:ext>
              </a:extLst>
            </p:cNvPr>
            <p:cNvSpPr/>
            <p:nvPr/>
          </p:nvSpPr>
          <p:spPr>
            <a:xfrm>
              <a:off x="7550138" y="2896774"/>
              <a:ext cx="392558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 neiges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1" name="Rectangle: Rounded Corners 22">
              <a:extLst>
                <a:ext uri="{FF2B5EF4-FFF2-40B4-BE49-F238E27FC236}">
                  <a16:creationId xmlns:a16="http://schemas.microsoft.com/office/drawing/2014/main" id="{30B1DB95-FBE6-D931-ADFC-F22784CD3457}"/>
                </a:ext>
              </a:extLst>
            </p:cNvPr>
            <p:cNvSpPr/>
            <p:nvPr/>
          </p:nvSpPr>
          <p:spPr>
            <a:xfrm>
              <a:off x="7076451" y="289677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2" name="Rectangle: Rounded Corners 22">
            <a:extLst>
              <a:ext uri="{FF2B5EF4-FFF2-40B4-BE49-F238E27FC236}">
                <a16:creationId xmlns:a16="http://schemas.microsoft.com/office/drawing/2014/main" id="{DC2593FB-B331-56D0-0D46-CFC5E920E424}"/>
              </a:ext>
            </a:extLst>
          </p:cNvPr>
          <p:cNvSpPr/>
          <p:nvPr/>
        </p:nvSpPr>
        <p:spPr>
          <a:xfrm>
            <a:off x="7072618" y="2337974"/>
            <a:ext cx="4296422" cy="374746"/>
          </a:xfrm>
          <a:prstGeom prst="roundRect">
            <a:avLst/>
          </a:prstGeom>
          <a:solidFill>
            <a:srgbClr val="0F9ED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Nature des précipitations 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8B4BBCF9-0506-D67C-CE5D-BD98D87FE2AB}"/>
              </a:ext>
            </a:extLst>
          </p:cNvPr>
          <p:cNvGrpSpPr/>
          <p:nvPr/>
        </p:nvGrpSpPr>
        <p:grpSpPr>
          <a:xfrm>
            <a:off x="7000251" y="4664614"/>
            <a:ext cx="4399269" cy="720000"/>
            <a:chOff x="7076451" y="2896774"/>
            <a:chExt cx="4399269" cy="720000"/>
          </a:xfrm>
        </p:grpSpPr>
        <p:sp>
          <p:nvSpPr>
            <p:cNvPr id="36" name="Rectangle: Rounded Corners 22">
              <a:extLst>
                <a:ext uri="{FF2B5EF4-FFF2-40B4-BE49-F238E27FC236}">
                  <a16:creationId xmlns:a16="http://schemas.microsoft.com/office/drawing/2014/main" id="{2CE3A7C5-AA2A-1640-B404-0777AB8C1A31}"/>
                </a:ext>
              </a:extLst>
            </p:cNvPr>
            <p:cNvSpPr/>
            <p:nvPr/>
          </p:nvSpPr>
          <p:spPr>
            <a:xfrm>
              <a:off x="7550138" y="2896774"/>
              <a:ext cx="3925582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dirty="0"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Des pluies</a:t>
              </a:r>
              <a:endParaRPr lang="fr-FR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Rectangle: Rounded Corners 22">
              <a:extLst>
                <a:ext uri="{FF2B5EF4-FFF2-40B4-BE49-F238E27FC236}">
                  <a16:creationId xmlns:a16="http://schemas.microsoft.com/office/drawing/2014/main" id="{AB2514FE-3898-8636-03B7-519BC64D8E4D}"/>
                </a:ext>
              </a:extLst>
            </p:cNvPr>
            <p:cNvSpPr/>
            <p:nvPr/>
          </p:nvSpPr>
          <p:spPr>
            <a:xfrm>
              <a:off x="7076451" y="2896774"/>
              <a:ext cx="460237" cy="72000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solidFill>
                <a:schemeClr val="accent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 defTabSz="1219170">
                <a:buClr>
                  <a:srgbClr val="000000"/>
                </a:buClr>
                <a:buSzPts val="1400"/>
              </a:pPr>
              <a:r>
                <a:rPr lang="fr-FR" sz="2800" b="1" noProof="0" dirty="0">
                  <a:solidFill>
                    <a:schemeClr val="tx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b</a:t>
              </a:r>
              <a:endParaRPr lang="fr-FR" sz="24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5E7EA8B1-0187-5940-9F86-5051C8916ABD}"/>
              </a:ext>
            </a:extLst>
          </p:cNvPr>
          <p:cNvCxnSpPr>
            <a:cxnSpLocks/>
            <a:stCxn id="6" idx="3"/>
            <a:endCxn id="21" idx="1"/>
          </p:cNvCxnSpPr>
          <p:nvPr/>
        </p:nvCxnSpPr>
        <p:spPr>
          <a:xfrm>
            <a:off x="6033008" y="3541254"/>
            <a:ext cx="9672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eur droit avec flèche 39">
            <a:extLst>
              <a:ext uri="{FF2B5EF4-FFF2-40B4-BE49-F238E27FC236}">
                <a16:creationId xmlns:a16="http://schemas.microsoft.com/office/drawing/2014/main" id="{11FE8E62-5BFF-9C47-BE15-382DB8951388}"/>
              </a:ext>
            </a:extLst>
          </p:cNvPr>
          <p:cNvCxnSpPr>
            <a:cxnSpLocks/>
            <a:stCxn id="18" idx="3"/>
            <a:endCxn id="37" idx="1"/>
          </p:cNvCxnSpPr>
          <p:nvPr/>
        </p:nvCxnSpPr>
        <p:spPr>
          <a:xfrm>
            <a:off x="6033008" y="5024614"/>
            <a:ext cx="967243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1378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44CCB23-10A8-01CB-2DE1-7A7053E3606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F32860FB-CA09-D2DC-F290-280883441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question 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F70467B-C8CA-7C17-A7DD-3CBD4AA4880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E433407-1FAD-6405-8CD3-C26340440F6B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1267895-A43F-4ED9-9B0F-0EF60B20146C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618B7BDF-3FE2-4695-2D7E-FCF8C19C51E6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MA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Choisissez la bonne réponse.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8" name="Rectangle: Rounded Corners 22">
            <a:extLst>
              <a:ext uri="{FF2B5EF4-FFF2-40B4-BE49-F238E27FC236}">
                <a16:creationId xmlns:a16="http://schemas.microsoft.com/office/drawing/2014/main" id="{FCF39AD1-44BC-466B-6EE6-0482386D8B14}"/>
              </a:ext>
            </a:extLst>
          </p:cNvPr>
          <p:cNvSpPr/>
          <p:nvPr/>
        </p:nvSpPr>
        <p:spPr>
          <a:xfrm>
            <a:off x="6323600" y="3120189"/>
            <a:ext cx="397864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perméabilité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3" name="Rectangle: Rounded Corners 22">
            <a:extLst>
              <a:ext uri="{FF2B5EF4-FFF2-40B4-BE49-F238E27FC236}">
                <a16:creationId xmlns:a16="http://schemas.microsoft.com/office/drawing/2014/main" id="{820A7256-BF0C-C5AD-55D2-7D8A08D9CA55}"/>
              </a:ext>
            </a:extLst>
          </p:cNvPr>
          <p:cNvSpPr/>
          <p:nvPr/>
        </p:nvSpPr>
        <p:spPr>
          <a:xfrm>
            <a:off x="6323600" y="4067583"/>
            <a:ext cx="397864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L’altitude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4" name="Rectangle: Rounded Corners 22">
            <a:extLst>
              <a:ext uri="{FF2B5EF4-FFF2-40B4-BE49-F238E27FC236}">
                <a16:creationId xmlns:a16="http://schemas.microsoft.com/office/drawing/2014/main" id="{7CC403D3-8C51-D699-B5E8-F5AC9EBB8F66}"/>
              </a:ext>
            </a:extLst>
          </p:cNvPr>
          <p:cNvSpPr/>
          <p:nvPr/>
        </p:nvSpPr>
        <p:spPr>
          <a:xfrm>
            <a:off x="6323600" y="5014977"/>
            <a:ext cx="394816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L’eau souterraine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5" name="Google Shape;1376;p31">
            <a:extLst>
              <a:ext uri="{FF2B5EF4-FFF2-40B4-BE49-F238E27FC236}">
                <a16:creationId xmlns:a16="http://schemas.microsoft.com/office/drawing/2014/main" id="{237DF7F0-9D0F-C6DE-AB6A-19AB41CC5A5F}"/>
              </a:ext>
            </a:extLst>
          </p:cNvPr>
          <p:cNvSpPr/>
          <p:nvPr/>
        </p:nvSpPr>
        <p:spPr>
          <a:xfrm>
            <a:off x="737994" y="1732420"/>
            <a:ext cx="10960669" cy="10859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facteur qui explique la différence entre la neige au sommet et la pluie au pied de la montagne est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5BDF5DB-CFC2-AA9C-EAF5-27929EC2E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3064415"/>
            <a:ext cx="4236720" cy="282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6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B17E3-0FB6-B908-7002-6D8197C03F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1">
            <a:extLst>
              <a:ext uri="{FF2B5EF4-FFF2-40B4-BE49-F238E27FC236}">
                <a16:creationId xmlns:a16="http://schemas.microsoft.com/office/drawing/2014/main" id="{E66E7B7E-222C-985D-55C9-CC58908B00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863" y="449886"/>
            <a:ext cx="10372033" cy="267549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Excellent ! L’altitude influence la température : au sommet de la montagne, les températures basses favorisent la neige, tandis qu’au pied de la montagne, les températures plus élevées favorisent la pluie.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D32756E7-734A-4372-74F3-39B709A585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5" name="Rectangle: Rounded Corners 22">
            <a:extLst>
              <a:ext uri="{FF2B5EF4-FFF2-40B4-BE49-F238E27FC236}">
                <a16:creationId xmlns:a16="http://schemas.microsoft.com/office/drawing/2014/main" id="{852ED954-0620-6DDA-C564-CD67CB95A96F}"/>
              </a:ext>
            </a:extLst>
          </p:cNvPr>
          <p:cNvSpPr/>
          <p:nvPr/>
        </p:nvSpPr>
        <p:spPr>
          <a:xfrm>
            <a:off x="6323600" y="3120189"/>
            <a:ext cx="397864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La perméabilité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: Rounded Corners 22">
            <a:extLst>
              <a:ext uri="{FF2B5EF4-FFF2-40B4-BE49-F238E27FC236}">
                <a16:creationId xmlns:a16="http://schemas.microsoft.com/office/drawing/2014/main" id="{E1109C3D-EC5E-907A-49EF-EF81CF3ACA5E}"/>
              </a:ext>
            </a:extLst>
          </p:cNvPr>
          <p:cNvSpPr/>
          <p:nvPr/>
        </p:nvSpPr>
        <p:spPr>
          <a:xfrm>
            <a:off x="6323600" y="4067583"/>
            <a:ext cx="3978640" cy="720000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L’altitude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: Rounded Corners 22">
            <a:extLst>
              <a:ext uri="{FF2B5EF4-FFF2-40B4-BE49-F238E27FC236}">
                <a16:creationId xmlns:a16="http://schemas.microsoft.com/office/drawing/2014/main" id="{CD62055D-96FF-4E99-389D-FD24CC47C200}"/>
              </a:ext>
            </a:extLst>
          </p:cNvPr>
          <p:cNvSpPr/>
          <p:nvPr/>
        </p:nvSpPr>
        <p:spPr>
          <a:xfrm>
            <a:off x="6323600" y="5014977"/>
            <a:ext cx="394816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c. L’eau souterraine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Google Shape;1376;p31">
            <a:extLst>
              <a:ext uri="{FF2B5EF4-FFF2-40B4-BE49-F238E27FC236}">
                <a16:creationId xmlns:a16="http://schemas.microsoft.com/office/drawing/2014/main" id="{BDDAA147-ABF4-1011-56D6-F75FCD995D1F}"/>
              </a:ext>
            </a:extLst>
          </p:cNvPr>
          <p:cNvSpPr/>
          <p:nvPr/>
        </p:nvSpPr>
        <p:spPr>
          <a:xfrm>
            <a:off x="737994" y="1732420"/>
            <a:ext cx="10960669" cy="1085901"/>
          </a:xfrm>
          <a:prstGeom prst="round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fr-FR" sz="2400" b="1" dirty="0">
                <a:solidFill>
                  <a:schemeClr val="accent4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Hammersmith One"/>
              </a:rPr>
              <a:t>Le facteur qui explique la différence entre la neige au sommet et la pluie au pied de la montagne est :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F7F97886-1F75-8022-771C-38D9B285AD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1200" y="3064415"/>
            <a:ext cx="4236720" cy="2822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5519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F322F-4CBD-7441-522A-4A425818FA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E483538-DB29-B334-64D2-FDEDAB3790B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C0479F2-8C85-1D2B-679C-969D568100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983" y="29748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cette dernière question :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38E1734-C9CF-ECA4-8060-963699ABE00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3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4384EC7-1BC5-1EA2-E7C1-BA6861734CC9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CB93946-133D-FA1E-69DA-D1672AD07C21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  <p:sp>
        <p:nvSpPr>
          <p:cNvPr id="6" name="ZoneTexte 5">
            <a:extLst>
              <a:ext uri="{FF2B5EF4-FFF2-40B4-BE49-F238E27FC236}">
                <a16:creationId xmlns:a16="http://schemas.microsoft.com/office/drawing/2014/main" id="{476261EE-66D9-6A29-FD96-5417E372C840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6- Répondez par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Vrai»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 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Faux 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0FCDAC4F-10AA-1AE6-C695-1E94A8B97690}"/>
              </a:ext>
            </a:extLst>
          </p:cNvPr>
          <p:cNvSpPr/>
          <p:nvPr/>
        </p:nvSpPr>
        <p:spPr>
          <a:xfrm>
            <a:off x="853440" y="2604772"/>
            <a:ext cx="107391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roches perméables favorisent la formation des eaux souterraines. 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981BC8EA-A3F5-131E-F98F-57418AF22CE6}"/>
              </a:ext>
            </a:extLst>
          </p:cNvPr>
          <p:cNvSpPr/>
          <p:nvPr/>
        </p:nvSpPr>
        <p:spPr>
          <a:xfrm>
            <a:off x="238497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BCE712C8-8A4C-0D84-A203-291659833AEA}"/>
              </a:ext>
            </a:extLst>
          </p:cNvPr>
          <p:cNvSpPr/>
          <p:nvPr/>
        </p:nvSpPr>
        <p:spPr>
          <a:xfrm>
            <a:off x="669281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7835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08304" y="1158393"/>
            <a:ext cx="9726520" cy="85174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383125" y="1264596"/>
            <a:ext cx="1606147" cy="671210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104542"/>
            <a:ext cx="9699625" cy="2334637"/>
          </a:xfrm>
          <a:custGeom>
            <a:avLst>
              <a:gd name="f0" fmla="val 223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104543"/>
            <a:ext cx="1606147" cy="2217104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64055" y="5574618"/>
            <a:ext cx="9670770" cy="1226232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565093"/>
            <a:ext cx="1606147" cy="1226232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3" y="2058069"/>
            <a:ext cx="9726521" cy="94676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Les facteurs climatiques 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L’altitude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La perméabilité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Pluies</a:t>
            </a:r>
            <a:endParaRPr lang="ar-MA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Neiges</a:t>
            </a:r>
          </a:p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kern="0" noProof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Eau souterraine</a:t>
            </a: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ar-MA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kern="0" noProof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12636" y="2223181"/>
            <a:ext cx="1606147" cy="634725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 txBox="1">
            <a:spLocks/>
          </p:cNvSpPr>
          <p:nvPr/>
        </p:nvSpPr>
        <p:spPr>
          <a:xfrm>
            <a:off x="2272235" y="1206325"/>
            <a:ext cx="9463104" cy="851745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000" noProof="0" dirty="0"/>
              <a:t>La tâche à réussir pendant la séance 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noProof="0" dirty="0"/>
              <a:t>Décrire quelques facteurs influençant la répartition de l’eau sur Terre.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 txBox="1">
            <a:spLocks/>
          </p:cNvSpPr>
          <p:nvPr/>
        </p:nvSpPr>
        <p:spPr>
          <a:xfrm>
            <a:off x="2294218" y="3108792"/>
            <a:ext cx="9571892" cy="2320862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stratégies enseignées pendant le modelage et pratiques pendant la séance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Identification </a:t>
            </a:r>
            <a:r>
              <a:rPr lang="fr-FR" sz="1700" dirty="0"/>
              <a:t>des caractéristiques mesurables de la répartition de l’eau.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Comparaison </a:t>
            </a:r>
            <a:r>
              <a:rPr lang="fr-FR" sz="1700" dirty="0"/>
              <a:t>des caractéristiques mesurables entre deux endroits</a:t>
            </a:r>
            <a:r>
              <a:rPr lang="fr-FR" sz="1700" noProof="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Explication de la différence de disponibilité des eaux entre les deux endroits.</a:t>
            </a:r>
            <a:endParaRPr lang="fr-FR" sz="1700" noProof="0" dirty="0"/>
          </a:p>
          <a:p>
            <a:pPr marL="0" indent="0">
              <a:lnSpc>
                <a:spcPct val="100000"/>
              </a:lnSpc>
              <a:spcBef>
                <a:spcPts val="0"/>
              </a:spcBef>
            </a:pPr>
            <a:r>
              <a:rPr lang="fr-FR" sz="1700" b="1" noProof="0" dirty="0"/>
              <a:t>Les outils sont :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dirty="0"/>
              <a:t>Document</a:t>
            </a:r>
            <a:r>
              <a:rPr lang="fr-FR" sz="1700" noProof="0" dirty="0"/>
              <a:t>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Carte lexicale.</a:t>
            </a:r>
          </a:p>
          <a:p>
            <a:pPr marL="285750" indent="-28575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fr-FR" sz="1700" noProof="0" dirty="0"/>
              <a:t>Fiche technique.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 txBox="1">
            <a:spLocks/>
          </p:cNvSpPr>
          <p:nvPr/>
        </p:nvSpPr>
        <p:spPr>
          <a:xfrm>
            <a:off x="2214759" y="5662712"/>
            <a:ext cx="9597027" cy="1061938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600"/>
              </a:spcBef>
            </a:pPr>
            <a:r>
              <a:rPr lang="fr-FR" noProof="0" dirty="0"/>
              <a:t>      </a:t>
            </a:r>
            <a:r>
              <a:rPr lang="fr-FR" b="1" noProof="0" dirty="0"/>
              <a:t>Pendant le feedback, attirer l’attention des élèves sur les erreurs fréquentes :</a:t>
            </a:r>
            <a:br>
              <a:rPr lang="fr-FR" b="1" noProof="0" dirty="0"/>
            </a:br>
            <a:r>
              <a:rPr lang="fr-FR" dirty="0"/>
              <a:t>Croire que </a:t>
            </a:r>
            <a:r>
              <a:rPr lang="fr-FR" noProof="0" dirty="0"/>
              <a:t>la pluie tombe de manière égale dans toutes les régions du monde, négliger l’influence du climat et du relief dans la répartition de l’eau, ainsi que sous-estimer l’impact des activités humaines sur la disponibilité et la répartition de l’eau.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373396" y="2302295"/>
            <a:ext cx="1605600" cy="34281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219" y="1312474"/>
            <a:ext cx="1605600" cy="58097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171217"/>
            <a:ext cx="1605600" cy="2217104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550635"/>
            <a:ext cx="1605600" cy="122164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072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5AA8CB-79F7-989F-17D0-D0C55C75C8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B6B5E5-00C3-ED1D-67A0-0120195DE6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Clarifier la question et, si nécessaire, recourir à l’alternance linguistique. Inviter les élèves à utiliser leurs ardoises.</a:t>
            </a: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id="{81709549-81CB-A2F9-99C1-D2F1589BF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623" y="358446"/>
            <a:ext cx="10372033" cy="267549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Bien ! Les roches perméables permettent l’infiltration de l’eau, ce qui conduit 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à la formation des </a:t>
            </a:r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eaux souterraines.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F340C6F-0242-F85A-9AAB-550CD475553A}"/>
              </a:ext>
            </a:extLst>
          </p:cNvPr>
          <p:cNvSpPr txBox="1"/>
          <p:nvPr/>
        </p:nvSpPr>
        <p:spPr>
          <a:xfrm>
            <a:off x="585595" y="1190987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6- Répondez par 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 Vrai»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ou </a:t>
            </a:r>
            <a:r>
              <a:rPr lang="fr-FR" sz="2800" b="1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« Faux »</a:t>
            </a:r>
            <a:r>
              <a:rPr lang="fr-FR" sz="2800" b="1" i="0" dirty="0">
                <a:solidFill>
                  <a:srgbClr val="0D0D0D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8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8549D9EC-8697-30D5-3E86-B8CE12702B4B}"/>
              </a:ext>
            </a:extLst>
          </p:cNvPr>
          <p:cNvSpPr/>
          <p:nvPr/>
        </p:nvSpPr>
        <p:spPr>
          <a:xfrm>
            <a:off x="853440" y="2604772"/>
            <a:ext cx="10739120" cy="8785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roches perméables favorisent la formation des eaux souterraines. 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BC08DAEE-24EF-4AC9-DDEF-BC1E22E46A36}"/>
              </a:ext>
            </a:extLst>
          </p:cNvPr>
          <p:cNvSpPr/>
          <p:nvPr/>
        </p:nvSpPr>
        <p:spPr>
          <a:xfrm>
            <a:off x="2384979" y="4588363"/>
            <a:ext cx="2520000" cy="720000"/>
          </a:xfrm>
          <a:prstGeom prst="roundRect">
            <a:avLst/>
          </a:prstGeom>
          <a:solidFill>
            <a:srgbClr val="242C65"/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a. Vrai</a:t>
            </a:r>
            <a:endParaRPr lang="fr-FR" sz="2400" b="1" noProof="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: Rounded Corners 22">
            <a:extLst>
              <a:ext uri="{FF2B5EF4-FFF2-40B4-BE49-F238E27FC236}">
                <a16:creationId xmlns:a16="http://schemas.microsoft.com/office/drawing/2014/main" id="{4AB71FA5-1270-113C-F51B-7EF38584284C}"/>
              </a:ext>
            </a:extLst>
          </p:cNvPr>
          <p:cNvSpPr/>
          <p:nvPr/>
        </p:nvSpPr>
        <p:spPr>
          <a:xfrm>
            <a:off x="6692819" y="4588363"/>
            <a:ext cx="2520000" cy="7200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b. </a:t>
            </a:r>
            <a:r>
              <a:rPr lang="fr-FR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</a:t>
            </a:r>
            <a:r>
              <a:rPr lang="fr-FR" sz="2800" b="1" noProof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</a:t>
            </a:r>
            <a:endParaRPr lang="fr-FR" sz="2400" b="1" noProof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Image 8">
            <a:extLst>
              <a:ext uri="{FF2B5EF4-FFF2-40B4-BE49-F238E27FC236}">
                <a16:creationId xmlns:a16="http://schemas.microsoft.com/office/drawing/2014/main" id="{565F6E44-2C64-3AE6-4BF4-A82533473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26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FF5BEC-E40C-AE90-BAF2-CDFD2807EC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251927"/>
            <a:ext cx="10372033" cy="540647"/>
          </a:xfrm>
        </p:spPr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en binôme. Chacun prend un moment pour réaliser l’activité de la page 88 sur le livret. Ensuite, vous comparez vos réponses en justifiant.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36E18-3597-EA11-2CA3-AD73D1AE85A2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884663" y="702026"/>
            <a:ext cx="10922713" cy="333611"/>
          </a:xfrm>
        </p:spPr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Rappeler aux élèves qu’ils doivent d’abord observer et repérer les éléments du document avant de réaliser la tâche. Expliquer les mots difficiles.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4583E4-9B2E-23B7-5CC8-03B3EB9D5807}"/>
              </a:ext>
            </a:extLst>
          </p:cNvPr>
          <p:cNvSpPr/>
          <p:nvPr/>
        </p:nvSpPr>
        <p:spPr>
          <a:xfrm>
            <a:off x="3563445" y="6338088"/>
            <a:ext cx="46944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88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7A97432-7C51-9A3E-AD3A-D586C73291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4189" y="1099595"/>
            <a:ext cx="4092424" cy="535950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69C463EF-3635-DBB2-97CA-8C3BC7DE52F6}"/>
              </a:ext>
            </a:extLst>
          </p:cNvPr>
          <p:cNvCxnSpPr/>
          <p:nvPr/>
        </p:nvCxnSpPr>
        <p:spPr>
          <a:xfrm flipH="1" flipV="1">
            <a:off x="7535119" y="2916820"/>
            <a:ext cx="1701478" cy="142368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ZoneTexte 7">
            <a:extLst>
              <a:ext uri="{FF2B5EF4-FFF2-40B4-BE49-F238E27FC236}">
                <a16:creationId xmlns:a16="http://schemas.microsoft.com/office/drawing/2014/main" id="{2162BB47-A085-62A8-D1BD-401AE74588D0}"/>
              </a:ext>
            </a:extLst>
          </p:cNvPr>
          <p:cNvSpPr txBox="1"/>
          <p:nvPr/>
        </p:nvSpPr>
        <p:spPr>
          <a:xfrm>
            <a:off x="8114649" y="4276537"/>
            <a:ext cx="29226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À rectifier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  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roches imperméables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37593CF-EB34-EB1D-994B-23C0E424E7CB}"/>
              </a:ext>
            </a:extLst>
          </p:cNvPr>
          <p:cNvSpPr txBox="1"/>
          <p:nvPr/>
        </p:nvSpPr>
        <p:spPr>
          <a:xfrm>
            <a:off x="591993" y="4615902"/>
            <a:ext cx="23383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À rectifier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  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quantité des</a:t>
            </a:r>
          </a:p>
          <a:p>
            <a:pPr algn="ctr"/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eaux souterraines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718DF01D-4A42-6FDB-C0F6-C9463481EAFC}"/>
              </a:ext>
            </a:extLst>
          </p:cNvPr>
          <p:cNvCxnSpPr>
            <a:cxnSpLocks/>
          </p:cNvCxnSpPr>
          <p:nvPr/>
        </p:nvCxnSpPr>
        <p:spPr>
          <a:xfrm>
            <a:off x="2639505" y="4916873"/>
            <a:ext cx="17769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ZoneTexte 3">
            <a:extLst>
              <a:ext uri="{FF2B5EF4-FFF2-40B4-BE49-F238E27FC236}">
                <a16:creationId xmlns:a16="http://schemas.microsoft.com/office/drawing/2014/main" id="{06545064-3FA7-57BD-4A4C-B01D278CD8FA}"/>
              </a:ext>
            </a:extLst>
          </p:cNvPr>
          <p:cNvSpPr txBox="1"/>
          <p:nvPr/>
        </p:nvSpPr>
        <p:spPr>
          <a:xfrm>
            <a:off x="8299481" y="5575698"/>
            <a:ext cx="28581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À rectifier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  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eaux souterraines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A29B4931-F0A5-931B-90CF-CCE4917066EA}"/>
              </a:ext>
            </a:extLst>
          </p:cNvPr>
          <p:cNvCxnSpPr>
            <a:cxnSpLocks/>
          </p:cNvCxnSpPr>
          <p:nvPr/>
        </p:nvCxnSpPr>
        <p:spPr>
          <a:xfrm flipH="1" flipV="1">
            <a:off x="5447489" y="5953328"/>
            <a:ext cx="2879388" cy="10700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36702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BD956-F6E1-EC84-6EB6-B3E641CD07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6669E37-A48A-E959-2209-5C0AFB47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 temps est terminé.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90108A-42E4-3CC8-8D61-0733CD6007D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004DEF-F7CC-BF2E-C88C-CEE3500FCA0C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8152424E-0ED6-B27B-4B4D-37ED921734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7931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AAAAC6-1196-637E-DF9E-533F13026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A8B505-3DC6-B1A7-7894-DF91A62F5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60B8779-01E5-AF75-9C9E-DC7EC7E3E32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7A049E59-3ACA-34FF-66F6-5DAF021D225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1B64F47-3DB7-78F6-DAA3-C0336BFC85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240" y="1049581"/>
            <a:ext cx="4704080" cy="3640762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79B71E3-E87F-06F2-4CE2-99F20C261AE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543"/>
          <a:stretch>
            <a:fillRect/>
          </a:stretch>
        </p:blipFill>
        <p:spPr>
          <a:xfrm>
            <a:off x="256933" y="4605413"/>
            <a:ext cx="11480800" cy="198120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C5BB4F9-13BA-2DAF-9D81-A97AFD2B01AC}"/>
              </a:ext>
            </a:extLst>
          </p:cNvPr>
          <p:cNvSpPr txBox="1"/>
          <p:nvPr/>
        </p:nvSpPr>
        <p:spPr>
          <a:xfrm>
            <a:off x="3391252" y="5079227"/>
            <a:ext cx="725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répartition des eaux souterraines en Afrique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3C34C8-95F1-9A18-C141-195DAEAA5E5D}"/>
              </a:ext>
            </a:extLst>
          </p:cNvPr>
          <p:cNvSpPr txBox="1"/>
          <p:nvPr/>
        </p:nvSpPr>
        <p:spPr>
          <a:xfrm>
            <a:off x="379427" y="5521454"/>
            <a:ext cx="4531936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1F1B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quantité des eaux souterraines : </a:t>
            </a:r>
            <a:endParaRPr lang="fr-FR" sz="2000" dirty="0">
              <a:solidFill>
                <a:srgbClr val="1F1B1C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C5CDFB5-B505-FBA7-8558-7C21A74ECF01}"/>
              </a:ext>
            </a:extLst>
          </p:cNvPr>
          <p:cNvSpPr txBox="1"/>
          <p:nvPr/>
        </p:nvSpPr>
        <p:spPr>
          <a:xfrm>
            <a:off x="3157154" y="5834943"/>
            <a:ext cx="725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Élevée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D679A77-83A0-50D8-33CF-C75B9B17055D}"/>
              </a:ext>
            </a:extLst>
          </p:cNvPr>
          <p:cNvSpPr txBox="1"/>
          <p:nvPr/>
        </p:nvSpPr>
        <p:spPr>
          <a:xfrm>
            <a:off x="3147727" y="6193162"/>
            <a:ext cx="7251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Basse </a:t>
            </a:r>
          </a:p>
        </p:txBody>
      </p:sp>
    </p:spTree>
    <p:extLst>
      <p:ext uri="{BB962C8B-B14F-4D97-AF65-F5344CB8AC3E}">
        <p14:creationId xmlns:p14="http://schemas.microsoft.com/office/powerpoint/2010/main" val="4154011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472DBA-6D6F-44FF-9C39-55261B4F8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08D5B8-5C5B-C453-EB34-7A0A7B388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4E1166-1013-3408-7CCB-1BA4DA25E1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2372CE5D-1F4D-A4BC-3E56-AA91E8C6D72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DF8E4E7-F97F-BB21-1044-81BAE2A1A8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240" y="1049581"/>
            <a:ext cx="5151120" cy="398675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4D60C9A-1541-C886-9DB9-8AE3D507059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5173818"/>
            <a:ext cx="11704320" cy="133167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39AB724-BB4C-31A6-437C-9F9542A6B29E}"/>
              </a:ext>
            </a:extLst>
          </p:cNvPr>
          <p:cNvSpPr txBox="1"/>
          <p:nvPr/>
        </p:nvSpPr>
        <p:spPr>
          <a:xfrm>
            <a:off x="682071" y="5779744"/>
            <a:ext cx="112265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des eaux souterraines au Niger est plus élevée que celle de la Centrafrique </a:t>
            </a:r>
          </a:p>
        </p:txBody>
      </p:sp>
    </p:spTree>
    <p:extLst>
      <p:ext uri="{BB962C8B-B14F-4D97-AF65-F5344CB8AC3E}">
        <p14:creationId xmlns:p14="http://schemas.microsoft.com/office/powerpoint/2010/main" val="16854015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9DE78-AC4F-FA98-1880-ACEB77F5D7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6BAC99-2069-BBA0-961D-21A9558596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64B21B4-81A5-0A76-2449-D2150C5847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réponses.</a:t>
            </a:r>
          </a:p>
        </p:txBody>
      </p:sp>
      <p:pic>
        <p:nvPicPr>
          <p:cNvPr id="45" name="Picture 1">
            <a:extLst>
              <a:ext uri="{FF2B5EF4-FFF2-40B4-BE49-F238E27FC236}">
                <a16:creationId xmlns:a16="http://schemas.microsoft.com/office/drawing/2014/main" id="{DFB5BE6E-52D9-797F-65E8-D24459190C8D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D361495B-C80C-524A-5434-188D835A7E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90240" y="1049581"/>
            <a:ext cx="5151120" cy="3986752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E01B5743-5B06-883B-D92F-C76707001887}"/>
              </a:ext>
            </a:extLst>
          </p:cNvPr>
          <p:cNvGrpSpPr/>
          <p:nvPr/>
        </p:nvGrpSpPr>
        <p:grpSpPr>
          <a:xfrm>
            <a:off x="264160" y="4951246"/>
            <a:ext cx="11551920" cy="1709275"/>
            <a:chOff x="264160" y="4951246"/>
            <a:chExt cx="11551920" cy="1709275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41FDC72-69B7-2D03-338F-2471540AC99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64160" y="4951246"/>
              <a:ext cx="11551920" cy="1709275"/>
            </a:xfrm>
            <a:prstGeom prst="rect">
              <a:avLst/>
            </a:prstGeom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A56005B4-EF7D-9FB8-EEB2-EC5D905B432F}"/>
                </a:ext>
              </a:extLst>
            </p:cNvPr>
            <p:cNvSpPr txBox="1"/>
            <p:nvPr/>
          </p:nvSpPr>
          <p:spPr>
            <a:xfrm>
              <a:off x="285159" y="5747697"/>
              <a:ext cx="713373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pPr algn="ctr"/>
              <a:r>
                <a:rPr lang="fr-FR" sz="2000" b="1" dirty="0">
                  <a:solidFill>
                    <a:srgbClr val="1F1B1C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 différence de la  quantité des eaux souterraines est expliquée: </a:t>
              </a:r>
              <a:endParaRPr lang="fr-FR" sz="2000" dirty="0">
                <a:solidFill>
                  <a:srgbClr val="1F1B1C"/>
                </a:solidFill>
              </a:endParaRP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D1B8AED7-7010-F387-2626-E6911ACB5CCC}"/>
              </a:ext>
            </a:extLst>
          </p:cNvPr>
          <p:cNvSpPr txBox="1"/>
          <p:nvPr/>
        </p:nvSpPr>
        <p:spPr>
          <a:xfrm>
            <a:off x="480225" y="6120279"/>
            <a:ext cx="105849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roches, plus les roches sont perméables ,plus l’eau souterraine est disponible.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6A420C-6C6E-EB43-94F7-A26C62710F7A}"/>
              </a:ext>
            </a:extLst>
          </p:cNvPr>
          <p:cNvSpPr txBox="1"/>
          <p:nvPr/>
        </p:nvSpPr>
        <p:spPr>
          <a:xfrm>
            <a:off x="7402432" y="5667792"/>
            <a:ext cx="4665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 la différence de la perméabilité</a:t>
            </a:r>
          </a:p>
        </p:txBody>
      </p:sp>
    </p:spTree>
    <p:extLst>
      <p:ext uri="{BB962C8B-B14F-4D97-AF65-F5344CB8AC3E}">
        <p14:creationId xmlns:p14="http://schemas.microsoft.com/office/powerpoint/2010/main" val="5098288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0406B-42BD-6E24-46AF-128E464FB1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Maintenant, vous allez travailler chacun pour soi; prenez l’activité de la page 89 sur le livret.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CCCA30-344D-7644-F9AC-3E1D66EA916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Circuler entre les rangs, cibler les élèves en difficultés, Insister sur le travail individuel. Inciter les élèves à demander de l'aide en cas de besoin.</a:t>
            </a: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50A3FFEC-9C3B-CC23-F982-764C849241F6}"/>
              </a:ext>
            </a:extLst>
          </p:cNvPr>
          <p:cNvGrpSpPr/>
          <p:nvPr/>
        </p:nvGrpSpPr>
        <p:grpSpPr>
          <a:xfrm>
            <a:off x="10844783" y="260549"/>
            <a:ext cx="611417" cy="504991"/>
            <a:chOff x="582302" y="4457015"/>
            <a:chExt cx="630930" cy="588164"/>
          </a:xfrm>
        </p:grpSpPr>
        <p:pic>
          <p:nvPicPr>
            <p:cNvPr id="39" name="Picture 7">
              <a:extLst>
                <a:ext uri="{FF2B5EF4-FFF2-40B4-BE49-F238E27FC236}">
                  <a16:creationId xmlns:a16="http://schemas.microsoft.com/office/drawing/2014/main" id="{E13B05F2-717D-D7CC-C97D-E0B4B35D0E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0" name="Picture 7">
              <a:extLst>
                <a:ext uri="{FF2B5EF4-FFF2-40B4-BE49-F238E27FC236}">
                  <a16:creationId xmlns:a16="http://schemas.microsoft.com/office/drawing/2014/main" id="{0E000526-57B7-24FC-4846-A548D69402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5461BA4D-9A0A-90D7-E830-F2A0AC04D9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986" y="1005840"/>
            <a:ext cx="4710320" cy="53136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0C1DE6B-4652-323A-2B42-AD9AD4D83DF2}"/>
              </a:ext>
            </a:extLst>
          </p:cNvPr>
          <p:cNvSpPr/>
          <p:nvPr/>
        </p:nvSpPr>
        <p:spPr>
          <a:xfrm>
            <a:off x="4482160" y="6153539"/>
            <a:ext cx="33588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Page 89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E8D284C-592F-4B34-0B53-ED11151B3D74}"/>
              </a:ext>
            </a:extLst>
          </p:cNvPr>
          <p:cNvSpPr txBox="1"/>
          <p:nvPr/>
        </p:nvSpPr>
        <p:spPr>
          <a:xfrm>
            <a:off x="247451" y="4927565"/>
            <a:ext cx="3598685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endParaRPr lang="fr-FR" sz="2000" dirty="0">
              <a:solidFill>
                <a:srgbClr val="1F1B1C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AF13209-B9A7-8F1E-1AC2-9D315536B5D1}"/>
              </a:ext>
            </a:extLst>
          </p:cNvPr>
          <p:cNvSpPr txBox="1"/>
          <p:nvPr/>
        </p:nvSpPr>
        <p:spPr>
          <a:xfrm>
            <a:off x="235672" y="2598565"/>
            <a:ext cx="34125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À rectifier </a:t>
            </a:r>
          </a:p>
          <a:p>
            <a:pPr algn="ctr"/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«  </a:t>
            </a:r>
            <a:r>
              <a:rPr lang="fr-FR" sz="20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différence de la nature des précipitations entre le sommet et le pied de la montagne est expliquée </a:t>
            </a: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»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9B2395D4-B6CB-0FE9-4150-20A964ECFE16}"/>
              </a:ext>
            </a:extLst>
          </p:cNvPr>
          <p:cNvCxnSpPr>
            <a:cxnSpLocks/>
          </p:cNvCxnSpPr>
          <p:nvPr/>
        </p:nvCxnSpPr>
        <p:spPr>
          <a:xfrm>
            <a:off x="2017336" y="4285276"/>
            <a:ext cx="2318994" cy="165361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22697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11843-E097-5486-57E5-792187AE1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5C45A8-EA55-AF65-5299-1BE31D24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Le temps est terminé. 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8B22D4-350B-4D83-BACF-4CF1F56B22C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F888129-7EB4-3E26-CB10-77F5280D3767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6C1251-CF29-1E54-9D78-E106D1BBDD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327627" y="2738280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854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noProof="0" dirty="0"/>
              <a:t>Le feedback ne doit pas être un jugement sur l’élève ni sur ses capacités</a:t>
            </a:r>
          </a:p>
          <a:p>
            <a:pPr algn="just"/>
            <a:r>
              <a:rPr lang="fr-FR" sz="1200" noProof="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noProof="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noProof="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Demander aux élèves de justifier leurs réponses et de verbaliser leur raisonnement</a:t>
            </a:r>
          </a:p>
          <a:p>
            <a:pPr algn="just"/>
            <a:r>
              <a:rPr lang="fr-FR" sz="1400" noProof="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noProof="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noProof="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noProof="0" dirty="0"/>
              <a:t>Ne pas donner de feedback ou donner du feedback de manière occasionnelle seulement</a:t>
            </a:r>
          </a:p>
          <a:p>
            <a:pPr algn="just"/>
            <a:r>
              <a:rPr lang="fr-FR" sz="1400" noProof="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noProof="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noProof="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noProof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noProof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noProof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  <a:r>
              <a:rPr lang="fr-FR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BE9E1CAA-35AC-CBDE-C860-856E7C1F517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E13C83D-1BD4-B584-D212-97B908050A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335" y="1107441"/>
            <a:ext cx="5900545" cy="34219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49FECB7-42B4-649D-E1EF-951DEE222E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8448" y="4550559"/>
            <a:ext cx="11497471" cy="2091231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81567826-3818-0B2D-B28F-F9A3989372E7}"/>
              </a:ext>
            </a:extLst>
          </p:cNvPr>
          <p:cNvSpPr txBox="1"/>
          <p:nvPr/>
        </p:nvSpPr>
        <p:spPr>
          <a:xfrm>
            <a:off x="2780905" y="4975532"/>
            <a:ext cx="1069942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3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variation de la température en fonction de l’altitude dans une montagne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020975A-CA76-0205-817E-7C4A94A014C2}"/>
              </a:ext>
            </a:extLst>
          </p:cNvPr>
          <p:cNvSpPr txBox="1"/>
          <p:nvPr/>
        </p:nvSpPr>
        <p:spPr>
          <a:xfrm>
            <a:off x="5215317" y="5785085"/>
            <a:ext cx="15438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neiges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94A1DCE-F09B-5051-2CF3-0EBEDDBE675A}"/>
              </a:ext>
            </a:extLst>
          </p:cNvPr>
          <p:cNvSpPr txBox="1"/>
          <p:nvPr/>
        </p:nvSpPr>
        <p:spPr>
          <a:xfrm>
            <a:off x="5215316" y="6209291"/>
            <a:ext cx="14863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Des pluies</a:t>
            </a:r>
          </a:p>
        </p:txBody>
      </p:sp>
    </p:spTree>
    <p:extLst>
      <p:ext uri="{BB962C8B-B14F-4D97-AF65-F5344CB8AC3E}">
        <p14:creationId xmlns:p14="http://schemas.microsoft.com/office/powerpoint/2010/main" val="42875639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D6E74B-FB0B-F794-2F1F-8662A4A6F5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E306F8-E2E5-5CC5-BBA2-1D6C4AB24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0EDF27-BFFD-0D34-DA4D-B120C7C4E4C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34E0027B-99D4-4F5D-0CBB-C4956CB41B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33A2F4-3FE0-77C8-62DC-E77653268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335" y="1107441"/>
            <a:ext cx="5900545" cy="342191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6F3DEC-7BDB-F5D9-08B7-903F6CABD21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840" y="5061397"/>
            <a:ext cx="11612880" cy="122576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1BFA5B-4CEB-0C65-5CB8-3CC4977A7617}"/>
              </a:ext>
            </a:extLst>
          </p:cNvPr>
          <p:cNvSpPr txBox="1"/>
          <p:nvPr/>
        </p:nvSpPr>
        <p:spPr>
          <a:xfrm>
            <a:off x="388856" y="5741172"/>
            <a:ext cx="11498343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sommet de la montagne, les précipitations sont sous forme de neige,  par contre au pied de la montagne les précipitations sont sous forme de pluies.</a:t>
            </a:r>
          </a:p>
          <a:p>
            <a:pPr algn="l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146025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9B578-B891-DB2E-3B8F-5C91A1559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71B0E70-AAC2-FBFD-3B0B-5F5A20B6E0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Correction.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FFC755E-17CC-0B5C-D61F-BF6F7AD02BA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Inviter les élèves à passer au tableau pour rédiger leurs réponses</a:t>
            </a:r>
            <a:r>
              <a:rPr lang="fr-F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 puis à recopier la correction sur les livrets.</a:t>
            </a:r>
          </a:p>
          <a:p>
            <a:r>
              <a:rPr lang="fr-FR" sz="12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38353B-2293-1D42-B2A5-02F6075BF12B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2668" y="248258"/>
            <a:ext cx="648055" cy="64805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693D734C-0330-5E4E-E568-1C128C416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0335" y="1107441"/>
            <a:ext cx="5900545" cy="342191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3EA9645-2327-A5E6-000D-663FFC22DC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00" y="4695521"/>
            <a:ext cx="11470640" cy="182273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2F4818D-72F9-00C5-CF76-61B0B945DDCF}"/>
              </a:ext>
            </a:extLst>
          </p:cNvPr>
          <p:cNvSpPr txBox="1"/>
          <p:nvPr/>
        </p:nvSpPr>
        <p:spPr>
          <a:xfrm>
            <a:off x="247451" y="5530881"/>
            <a:ext cx="11583188" cy="4001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2000" b="1" dirty="0">
                <a:solidFill>
                  <a:srgbClr val="1F1B1C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 différence de la nature des précipitations entre le sommet et le pied de la montagne est expliquée </a:t>
            </a:r>
            <a:endParaRPr lang="fr-FR" sz="2000" dirty="0">
              <a:solidFill>
                <a:srgbClr val="1F1B1C"/>
              </a:solidFill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C76B5A9-36A1-355D-1DD6-F48EB002313D}"/>
              </a:ext>
            </a:extLst>
          </p:cNvPr>
          <p:cNvSpPr txBox="1"/>
          <p:nvPr/>
        </p:nvSpPr>
        <p:spPr>
          <a:xfrm>
            <a:off x="530258" y="5763674"/>
            <a:ext cx="1149834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r-FR" sz="24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 la différence de l’altitude, les précipitations sont sous forme de neige dans les basses températures et sous forme de pluies dans les hautes températures.</a:t>
            </a:r>
          </a:p>
        </p:txBody>
      </p:sp>
    </p:spTree>
    <p:extLst>
      <p:ext uri="{BB962C8B-B14F-4D97-AF65-F5344CB8AC3E}">
        <p14:creationId xmlns:p14="http://schemas.microsoft.com/office/powerpoint/2010/main" val="1153102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0246" y="186612"/>
            <a:ext cx="10277091" cy="399230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noProof="0" dirty="0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7553" y="219075"/>
            <a:ext cx="10805322" cy="431801"/>
          </a:xfrm>
        </p:spPr>
        <p:txBody>
          <a:bodyPr/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tabLst/>
              <a:defRPr/>
            </a:pPr>
            <a:r>
              <a:rPr kumimoji="0" lang="fr-FR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Avant de finir, faisons un petit résumé ensemble ! Alors, qui peut me rappeler ce qu’on a appris?</a:t>
            </a:r>
            <a:endParaRPr lang="fr-FR" noProof="0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767553" y="658371"/>
            <a:ext cx="10277475" cy="268287"/>
          </a:xfrm>
        </p:spPr>
        <p:txBody>
          <a:bodyPr/>
          <a:lstStyle/>
          <a:p>
            <a:r>
              <a:rPr lang="fr-FR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D</a:t>
            </a:r>
            <a:r>
              <a:rPr lang="fr-FR" sz="11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onner</a:t>
            </a:r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un rappel de la séance.</a:t>
            </a:r>
          </a:p>
        </p:txBody>
      </p:sp>
      <p:sp>
        <p:nvSpPr>
          <p:cNvPr id="20" name="Google Shape;2054;p38">
            <a:extLst>
              <a:ext uri="{FF2B5EF4-FFF2-40B4-BE49-F238E27FC236}">
                <a16:creationId xmlns:a16="http://schemas.microsoft.com/office/drawing/2014/main" id="{1C1445F7-285F-7A3A-C5D2-9D27FFF11BE4}"/>
              </a:ext>
            </a:extLst>
          </p:cNvPr>
          <p:cNvSpPr/>
          <p:nvPr/>
        </p:nvSpPr>
        <p:spPr>
          <a:xfrm>
            <a:off x="1210044" y="3114919"/>
            <a:ext cx="9946841" cy="8055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ZoneTexte 3">
            <a:extLst>
              <a:ext uri="{FF2B5EF4-FFF2-40B4-BE49-F238E27FC236}">
                <a16:creationId xmlns:a16="http://schemas.microsoft.com/office/drawing/2014/main" id="{392561BC-9988-A3D3-C8F4-A4190A0B3601}"/>
              </a:ext>
            </a:extLst>
          </p:cNvPr>
          <p:cNvSpPr txBox="1"/>
          <p:nvPr/>
        </p:nvSpPr>
        <p:spPr>
          <a:xfrm>
            <a:off x="1555561" y="3096987"/>
            <a:ext cx="9731881" cy="805543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r>
              <a:rPr lang="fr-FR" b="1" noProof="0" dirty="0">
                <a:solidFill>
                  <a:srgbClr val="106585"/>
                </a:solidFill>
              </a:rPr>
              <a:t>Décrire quelques facteurs influençant la répartition de l’eau sur Terre.</a:t>
            </a:r>
          </a:p>
        </p:txBody>
      </p:sp>
      <p:pic>
        <p:nvPicPr>
          <p:cNvPr id="22" name="Image 23">
            <a:extLst>
              <a:ext uri="{FF2B5EF4-FFF2-40B4-BE49-F238E27FC236}">
                <a16:creationId xmlns:a16="http://schemas.microsoft.com/office/drawing/2014/main" id="{1E606C51-B45B-D112-73F7-3A7ADC8DD22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605" y="2831642"/>
            <a:ext cx="805544" cy="805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40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7070" y="320709"/>
            <a:ext cx="10277091" cy="267549"/>
          </a:xfrm>
        </p:spPr>
        <p:txBody>
          <a:bodyPr/>
          <a:lstStyle/>
          <a:p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les étapes que j’ai suivies </a:t>
            </a:r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</a:t>
            </a:r>
            <a:r>
              <a:rPr lang="fr-FR" sz="1800" noProof="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our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résoudre ma tâche: </a:t>
            </a:r>
          </a:p>
        </p:txBody>
      </p:sp>
      <p:pic>
        <p:nvPicPr>
          <p:cNvPr id="30" name="Google Shape;289;p51">
            <a:extLst>
              <a:ext uri="{FF2B5EF4-FFF2-40B4-BE49-F238E27FC236}">
                <a16:creationId xmlns:a16="http://schemas.microsoft.com/office/drawing/2014/main" id="{B630ECC6-AE75-1A9B-8BE2-CEADA872F34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744AF6C-764A-6908-EF60-79637D35029D}"/>
              </a:ext>
            </a:extLst>
          </p:cNvPr>
          <p:cNvSpPr/>
          <p:nvPr/>
        </p:nvSpPr>
        <p:spPr>
          <a:xfrm>
            <a:off x="1172059" y="1697360"/>
            <a:ext cx="3631879" cy="54135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b="1" dirty="0"/>
              <a:t>La répartition de l’eau sur Terre</a:t>
            </a:r>
          </a:p>
        </p:txBody>
      </p:sp>
      <p:sp>
        <p:nvSpPr>
          <p:cNvPr id="4" name="Accolade fermante 3">
            <a:extLst>
              <a:ext uri="{FF2B5EF4-FFF2-40B4-BE49-F238E27FC236}">
                <a16:creationId xmlns:a16="http://schemas.microsoft.com/office/drawing/2014/main" id="{89498E7E-D17B-DB7F-D500-81A961BF152A}"/>
              </a:ext>
            </a:extLst>
          </p:cNvPr>
          <p:cNvSpPr/>
          <p:nvPr/>
        </p:nvSpPr>
        <p:spPr>
          <a:xfrm>
            <a:off x="4803938" y="2478899"/>
            <a:ext cx="254643" cy="982482"/>
          </a:xfrm>
          <a:prstGeom prst="rightBrace">
            <a:avLst/>
          </a:prstGeom>
          <a:noFill/>
          <a:ln w="19050">
            <a:solidFill>
              <a:srgbClr val="0273B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1F63C9-E9AF-DC67-3148-8EB417242877}"/>
              </a:ext>
            </a:extLst>
          </p:cNvPr>
          <p:cNvSpPr/>
          <p:nvPr/>
        </p:nvSpPr>
        <p:spPr>
          <a:xfrm>
            <a:off x="5561400" y="2478900"/>
            <a:ext cx="5919399" cy="834144"/>
          </a:xfrm>
          <a:prstGeom prst="rect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Les taux de précipitations / la nature des précipitations /</a:t>
            </a:r>
            <a:b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b="1" dirty="0">
                <a:solidFill>
                  <a:srgbClr val="0273B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quantité des eaux souterraines</a:t>
            </a:r>
          </a:p>
        </p:txBody>
      </p:sp>
      <p:sp>
        <p:nvSpPr>
          <p:cNvPr id="6" name="Accolade fermante 5">
            <a:extLst>
              <a:ext uri="{FF2B5EF4-FFF2-40B4-BE49-F238E27FC236}">
                <a16:creationId xmlns:a16="http://schemas.microsoft.com/office/drawing/2014/main" id="{2C27A777-9FF4-D4D5-A530-CE0D05A863B0}"/>
              </a:ext>
            </a:extLst>
          </p:cNvPr>
          <p:cNvSpPr/>
          <p:nvPr/>
        </p:nvSpPr>
        <p:spPr>
          <a:xfrm>
            <a:off x="4803938" y="3894582"/>
            <a:ext cx="254643" cy="982482"/>
          </a:xfrm>
          <a:prstGeom prst="rightBrace">
            <a:avLst/>
          </a:prstGeom>
          <a:ln w="19050">
            <a:solidFill>
              <a:srgbClr val="2CB55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20B26C-A551-0ADA-8B14-36EB1E19D490}"/>
              </a:ext>
            </a:extLst>
          </p:cNvPr>
          <p:cNvSpPr/>
          <p:nvPr/>
        </p:nvSpPr>
        <p:spPr>
          <a:xfrm>
            <a:off x="5561400" y="3796818"/>
            <a:ext cx="5919397" cy="992519"/>
          </a:xfrm>
          <a:prstGeom prst="rect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rgbClr val="00663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Comparaison de la caractéristique observable entre deux endroits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BF9F549-F819-BF81-6C2F-07B060E1C21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730" b="56714"/>
          <a:stretch>
            <a:fillRect/>
          </a:stretch>
        </p:blipFill>
        <p:spPr>
          <a:xfrm>
            <a:off x="687143" y="2325749"/>
            <a:ext cx="4603573" cy="124805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7151C81-40AF-CBCB-AAD5-705BDC77BA0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3286" b="34631"/>
          <a:stretch>
            <a:fillRect/>
          </a:stretch>
        </p:blipFill>
        <p:spPr>
          <a:xfrm>
            <a:off x="686097" y="3573243"/>
            <a:ext cx="4603573" cy="1409286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8365B700-9387-DA1B-62B4-34049E72FF95}"/>
              </a:ext>
            </a:extLst>
          </p:cNvPr>
          <p:cNvGrpSpPr/>
          <p:nvPr/>
        </p:nvGrpSpPr>
        <p:grpSpPr>
          <a:xfrm>
            <a:off x="687142" y="4981968"/>
            <a:ext cx="10793655" cy="1409286"/>
            <a:chOff x="961462" y="4545979"/>
            <a:chExt cx="10793655" cy="1409286"/>
          </a:xfrm>
        </p:grpSpPr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64FBC6E4-BAA0-2BA8-CB24-DC8A3D5903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65074" b="12844"/>
            <a:stretch>
              <a:fillRect/>
            </a:stretch>
          </p:blipFill>
          <p:spPr>
            <a:xfrm>
              <a:off x="961462" y="4545979"/>
              <a:ext cx="4603573" cy="1409286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CD4C0C3-ADC8-8E26-F054-FAFDA1DB74ED}"/>
                </a:ext>
              </a:extLst>
            </p:cNvPr>
            <p:cNvSpPr/>
            <p:nvPr/>
          </p:nvSpPr>
          <p:spPr>
            <a:xfrm>
              <a:off x="5835721" y="4863148"/>
              <a:ext cx="5919396" cy="960998"/>
            </a:xfrm>
            <a:prstGeom prst="rect">
              <a:avLst/>
            </a:prstGeom>
            <a:solidFill>
              <a:srgbClr val="F3DFED"/>
            </a:solidFill>
            <a:ln>
              <a:solidFill>
                <a:srgbClr val="BF459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fr-FR" b="1" dirty="0">
                  <a:solidFill>
                    <a:srgbClr val="BF4598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Identification du facteur qui explique la différence parmi : les facteurs climatiques, l’altitude et la perméabilité des roches , en citant son effet dans cette répartition.</a:t>
              </a:r>
            </a:p>
          </p:txBody>
        </p:sp>
      </p:grpSp>
      <p:sp>
        <p:nvSpPr>
          <p:cNvPr id="22" name="Flèche : bas 21">
            <a:extLst>
              <a:ext uri="{FF2B5EF4-FFF2-40B4-BE49-F238E27FC236}">
                <a16:creationId xmlns:a16="http://schemas.microsoft.com/office/drawing/2014/main" id="{41EF99BD-2131-5190-3CF8-EBE976526EB1}"/>
              </a:ext>
            </a:extLst>
          </p:cNvPr>
          <p:cNvSpPr/>
          <p:nvPr/>
        </p:nvSpPr>
        <p:spPr>
          <a:xfrm>
            <a:off x="7893062" y="3303402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125B51F5-E8D6-F072-6BBF-228A3A82F1C2}"/>
              </a:ext>
            </a:extLst>
          </p:cNvPr>
          <p:cNvSpPr txBox="1"/>
          <p:nvPr/>
        </p:nvSpPr>
        <p:spPr>
          <a:xfrm>
            <a:off x="5549769" y="1623985"/>
            <a:ext cx="5919399" cy="5847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 b="1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fr-FR" sz="1800" dirty="0"/>
              <a:t>Quels facteurs expliquent la répartition de l’eau sur Terre ?</a:t>
            </a:r>
          </a:p>
        </p:txBody>
      </p:sp>
      <p:sp>
        <p:nvSpPr>
          <p:cNvPr id="24" name="Flèche : bas 23">
            <a:extLst>
              <a:ext uri="{FF2B5EF4-FFF2-40B4-BE49-F238E27FC236}">
                <a16:creationId xmlns:a16="http://schemas.microsoft.com/office/drawing/2014/main" id="{C8BDF920-244C-90CA-BB03-8785A07594C4}"/>
              </a:ext>
            </a:extLst>
          </p:cNvPr>
          <p:cNvSpPr/>
          <p:nvPr/>
        </p:nvSpPr>
        <p:spPr>
          <a:xfrm>
            <a:off x="7893062" y="4823385"/>
            <a:ext cx="868102" cy="450546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25" name="Flèche : droite 24">
            <a:extLst>
              <a:ext uri="{FF2B5EF4-FFF2-40B4-BE49-F238E27FC236}">
                <a16:creationId xmlns:a16="http://schemas.microsoft.com/office/drawing/2014/main" id="{65920BB5-2E14-9396-680F-17CF729E5AA6}"/>
              </a:ext>
            </a:extLst>
          </p:cNvPr>
          <p:cNvSpPr/>
          <p:nvPr/>
        </p:nvSpPr>
        <p:spPr>
          <a:xfrm>
            <a:off x="4869900" y="2793927"/>
            <a:ext cx="609498" cy="352425"/>
          </a:xfrm>
          <a:prstGeom prst="rightArrow">
            <a:avLst/>
          </a:prstGeom>
          <a:solidFill>
            <a:srgbClr val="CCDBEE"/>
          </a:solidFill>
          <a:ln>
            <a:solidFill>
              <a:srgbClr val="78B6C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Organigramme : Terminateur 25">
            <a:extLst>
              <a:ext uri="{FF2B5EF4-FFF2-40B4-BE49-F238E27FC236}">
                <a16:creationId xmlns:a16="http://schemas.microsoft.com/office/drawing/2014/main" id="{F3C9F319-8048-6CD5-8896-9BA2A0316E62}"/>
              </a:ext>
            </a:extLst>
          </p:cNvPr>
          <p:cNvSpPr/>
          <p:nvPr/>
        </p:nvSpPr>
        <p:spPr>
          <a:xfrm>
            <a:off x="7893062" y="1208320"/>
            <a:ext cx="1232812" cy="286867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Question</a:t>
            </a:r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C9BF53E6-3A7F-1A70-33FA-40A97E087003}"/>
              </a:ext>
            </a:extLst>
          </p:cNvPr>
          <p:cNvSpPr/>
          <p:nvPr/>
        </p:nvSpPr>
        <p:spPr>
          <a:xfrm>
            <a:off x="2346077" y="1177871"/>
            <a:ext cx="1324252" cy="317316"/>
          </a:xfrm>
          <a:prstGeom prst="flowChartTerminator">
            <a:avLst/>
          </a:prstGeom>
          <a:solidFill>
            <a:srgbClr val="00A77D"/>
          </a:solidFill>
          <a:ln>
            <a:solidFill>
              <a:srgbClr val="39BB97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Phénomène</a:t>
            </a:r>
          </a:p>
        </p:txBody>
      </p:sp>
      <p:sp>
        <p:nvSpPr>
          <p:cNvPr id="28" name="Flèche : droite 27">
            <a:extLst>
              <a:ext uri="{FF2B5EF4-FFF2-40B4-BE49-F238E27FC236}">
                <a16:creationId xmlns:a16="http://schemas.microsoft.com/office/drawing/2014/main" id="{889AE97C-B997-251E-278A-AD23F5A76B1D}"/>
              </a:ext>
            </a:extLst>
          </p:cNvPr>
          <p:cNvSpPr/>
          <p:nvPr/>
        </p:nvSpPr>
        <p:spPr>
          <a:xfrm>
            <a:off x="4887252" y="4101673"/>
            <a:ext cx="609498" cy="352425"/>
          </a:xfrm>
          <a:prstGeom prst="rightArrow">
            <a:avLst/>
          </a:prstGeom>
          <a:solidFill>
            <a:srgbClr val="F2F7D9"/>
          </a:solidFill>
          <a:ln>
            <a:solidFill>
              <a:srgbClr val="2CB55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00663F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9" name="Flèche : droite 28">
            <a:extLst>
              <a:ext uri="{FF2B5EF4-FFF2-40B4-BE49-F238E27FC236}">
                <a16:creationId xmlns:a16="http://schemas.microsoft.com/office/drawing/2014/main" id="{5B0E7309-4781-ED2D-5FF4-20C84D8D1643}"/>
              </a:ext>
            </a:extLst>
          </p:cNvPr>
          <p:cNvSpPr/>
          <p:nvPr/>
        </p:nvSpPr>
        <p:spPr>
          <a:xfrm>
            <a:off x="4869900" y="5540844"/>
            <a:ext cx="609498" cy="352425"/>
          </a:xfrm>
          <a:prstGeom prst="rightArrow">
            <a:avLst/>
          </a:prstGeom>
          <a:solidFill>
            <a:srgbClr val="F3DFED"/>
          </a:solidFill>
          <a:ln>
            <a:solidFill>
              <a:srgbClr val="BF459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fr-FR" b="1" dirty="0">
              <a:solidFill>
                <a:srgbClr val="BF4598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73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Et on termine par cette carte lexicale.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Faire participer les élèves à la lecture de la carte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40641C6E-332A-CB29-60A2-B2E9531DF89C}"/>
              </a:ext>
            </a:extLst>
          </p:cNvPr>
          <p:cNvGrpSpPr/>
          <p:nvPr/>
        </p:nvGrpSpPr>
        <p:grpSpPr>
          <a:xfrm>
            <a:off x="378372" y="1263731"/>
            <a:ext cx="11473312" cy="5089107"/>
            <a:chOff x="378372" y="1263731"/>
            <a:chExt cx="11473312" cy="5089107"/>
          </a:xfrm>
        </p:grpSpPr>
        <p:grpSp>
          <p:nvGrpSpPr>
            <p:cNvPr id="3" name="Google Shape;2004;p176">
              <a:extLst>
                <a:ext uri="{FF2B5EF4-FFF2-40B4-BE49-F238E27FC236}">
                  <a16:creationId xmlns:a16="http://schemas.microsoft.com/office/drawing/2014/main" id="{0856EB9A-7017-4620-1D45-E3DDBCB45426}"/>
                </a:ext>
              </a:extLst>
            </p:cNvPr>
            <p:cNvGrpSpPr/>
            <p:nvPr/>
          </p:nvGrpSpPr>
          <p:grpSpPr>
            <a:xfrm>
              <a:off x="378372" y="1263731"/>
              <a:ext cx="11473312" cy="5089107"/>
              <a:chOff x="279385" y="1039998"/>
              <a:chExt cx="8613802" cy="3816829"/>
            </a:xfrm>
          </p:grpSpPr>
          <p:sp>
            <p:nvSpPr>
              <p:cNvPr id="6" name="Google Shape;2005;p176">
                <a:extLst>
                  <a:ext uri="{FF2B5EF4-FFF2-40B4-BE49-F238E27FC236}">
                    <a16:creationId xmlns:a16="http://schemas.microsoft.com/office/drawing/2014/main" id="{9D8FF637-F29E-5926-A68E-04B1AEFD0F8E}"/>
                  </a:ext>
                </a:extLst>
              </p:cNvPr>
              <p:cNvSpPr/>
              <p:nvPr/>
            </p:nvSpPr>
            <p:spPr>
              <a:xfrm>
                <a:off x="285691" y="1426310"/>
                <a:ext cx="8562578" cy="3398623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9046" cap="flat">
                <a:noFill/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7" name="Google Shape;2006;p176">
                <a:extLst>
                  <a:ext uri="{FF2B5EF4-FFF2-40B4-BE49-F238E27FC236}">
                    <a16:creationId xmlns:a16="http://schemas.microsoft.com/office/drawing/2014/main" id="{7BBDD7F7-14F6-1624-BE14-C3D8C3D01247}"/>
                  </a:ext>
                </a:extLst>
              </p:cNvPr>
              <p:cNvSpPr/>
              <p:nvPr/>
            </p:nvSpPr>
            <p:spPr>
              <a:xfrm>
                <a:off x="2844218" y="2409883"/>
                <a:ext cx="3061745" cy="812104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 w="19046" cap="flat">
                <a:solidFill>
                  <a:srgbClr val="54AFE9"/>
                </a:solidFill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spc="-30" noProof="0" dirty="0">
                    <a:solidFill>
                      <a:srgbClr val="106585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Décrire quelques facteurs influençant la répartition de l’eau sur Terre.</a:t>
                </a:r>
              </a:p>
            </p:txBody>
          </p:sp>
          <p:sp>
            <p:nvSpPr>
              <p:cNvPr id="8" name="Google Shape;2007;p176">
                <a:extLst>
                  <a:ext uri="{FF2B5EF4-FFF2-40B4-BE49-F238E27FC236}">
                    <a16:creationId xmlns:a16="http://schemas.microsoft.com/office/drawing/2014/main" id="{51D1B15C-9A61-D37C-77B8-DC795430B4B6}"/>
                  </a:ext>
                </a:extLst>
              </p:cNvPr>
              <p:cNvSpPr/>
              <p:nvPr/>
            </p:nvSpPr>
            <p:spPr>
              <a:xfrm>
                <a:off x="615066" y="2082394"/>
                <a:ext cx="1899776" cy="1074017"/>
              </a:xfrm>
              <a:custGeom>
                <a:avLst>
                  <a:gd name="f0" fmla="val 1749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 w="19046" cap="flat">
                <a:solidFill>
                  <a:srgbClr val="1D9A78"/>
                </a:solidFill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3" name="Google Shape;2008;p176">
                <a:extLst>
                  <a:ext uri="{FF2B5EF4-FFF2-40B4-BE49-F238E27FC236}">
                    <a16:creationId xmlns:a16="http://schemas.microsoft.com/office/drawing/2014/main" id="{8509BBED-58F4-CA9F-A0DD-F4638083BC99}"/>
                  </a:ext>
                </a:extLst>
              </p:cNvPr>
              <p:cNvSpPr txBox="1"/>
              <p:nvPr/>
            </p:nvSpPr>
            <p:spPr>
              <a:xfrm>
                <a:off x="3532344" y="1926967"/>
                <a:ext cx="1714500" cy="30004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1" compatLnSpc="1">
                <a:sp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54AFE9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 tâche :</a:t>
                </a:r>
              </a:p>
            </p:txBody>
          </p:sp>
          <p:sp>
            <p:nvSpPr>
              <p:cNvPr id="34" name="Google Shape;2009;p176">
                <a:extLst>
                  <a:ext uri="{FF2B5EF4-FFF2-40B4-BE49-F238E27FC236}">
                    <a16:creationId xmlns:a16="http://schemas.microsoft.com/office/drawing/2014/main" id="{44215F64-7F36-F2A9-900A-5E0A986B07BE}"/>
                  </a:ext>
                </a:extLst>
              </p:cNvPr>
              <p:cNvSpPr txBox="1"/>
              <p:nvPr/>
            </p:nvSpPr>
            <p:spPr>
              <a:xfrm>
                <a:off x="579223" y="1660109"/>
                <a:ext cx="1935619" cy="30004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1" compatLnSpc="1">
                <a:sp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1D9A78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Termes thématiques :</a:t>
                </a:r>
              </a:p>
            </p:txBody>
          </p:sp>
          <p:sp>
            <p:nvSpPr>
              <p:cNvPr id="35" name="Google Shape;2010;p176">
                <a:extLst>
                  <a:ext uri="{FF2B5EF4-FFF2-40B4-BE49-F238E27FC236}">
                    <a16:creationId xmlns:a16="http://schemas.microsoft.com/office/drawing/2014/main" id="{19D72E66-E9BA-8A65-6619-94AF04E81ECB}"/>
                  </a:ext>
                </a:extLst>
              </p:cNvPr>
              <p:cNvSpPr/>
              <p:nvPr/>
            </p:nvSpPr>
            <p:spPr>
              <a:xfrm>
                <a:off x="6446463" y="1515825"/>
                <a:ext cx="2040393" cy="902439"/>
              </a:xfrm>
              <a:prstGeom prst="rect">
                <a:avLst/>
              </a:prstGeom>
              <a:solidFill>
                <a:srgbClr val="44546A">
                  <a:lumMod val="10000"/>
                  <a:lumOff val="90000"/>
                  <a:alpha val="29800"/>
                </a:srgbClr>
              </a:solidFill>
              <a:ln w="19046" cap="flat">
                <a:solidFill>
                  <a:srgbClr val="1D9A78">
                    <a:lumMod val="20000"/>
                    <a:lumOff val="80000"/>
                  </a:srgbClr>
                </a:solidFill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6" name="Google Shape;2011;p176">
                <a:extLst>
                  <a:ext uri="{FF2B5EF4-FFF2-40B4-BE49-F238E27FC236}">
                    <a16:creationId xmlns:a16="http://schemas.microsoft.com/office/drawing/2014/main" id="{485D79A5-56AA-079B-A422-0D100AA75B49}"/>
                  </a:ext>
                </a:extLst>
              </p:cNvPr>
              <p:cNvSpPr txBox="1"/>
              <p:nvPr/>
            </p:nvSpPr>
            <p:spPr>
              <a:xfrm>
                <a:off x="6436297" y="1473333"/>
                <a:ext cx="1714500" cy="30004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1" compatLnSpc="1">
                <a:sp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Verbes de consigne</a:t>
                </a:r>
              </a:p>
            </p:txBody>
          </p:sp>
          <p:sp>
            <p:nvSpPr>
              <p:cNvPr id="37" name="Google Shape;2012;p176">
                <a:extLst>
                  <a:ext uri="{FF2B5EF4-FFF2-40B4-BE49-F238E27FC236}">
                    <a16:creationId xmlns:a16="http://schemas.microsoft.com/office/drawing/2014/main" id="{39BFD0CC-336B-BD16-61C9-DEC22D5334BB}"/>
                  </a:ext>
                </a:extLst>
              </p:cNvPr>
              <p:cNvSpPr/>
              <p:nvPr/>
            </p:nvSpPr>
            <p:spPr>
              <a:xfrm>
                <a:off x="574825" y="3995013"/>
                <a:ext cx="5691627" cy="722997"/>
              </a:xfrm>
              <a:custGeom>
                <a:avLst>
                  <a:gd name="f0" fmla="val 36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noFill/>
              <a:ln w="28575" cap="flat">
                <a:solidFill>
                  <a:srgbClr val="DCE6F2"/>
                </a:solidFill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8" name="Google Shape;2013;p176">
                <a:extLst>
                  <a:ext uri="{FF2B5EF4-FFF2-40B4-BE49-F238E27FC236}">
                    <a16:creationId xmlns:a16="http://schemas.microsoft.com/office/drawing/2014/main" id="{6E8CBAFD-8CDB-416F-76A6-BF61AB924FE8}"/>
                  </a:ext>
                </a:extLst>
              </p:cNvPr>
              <p:cNvSpPr txBox="1"/>
              <p:nvPr/>
            </p:nvSpPr>
            <p:spPr>
              <a:xfrm>
                <a:off x="630227" y="3698923"/>
                <a:ext cx="2540248" cy="300044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0" compatLnSpc="1">
                <a:sp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Structures pour répondre </a:t>
                </a:r>
              </a:p>
            </p:txBody>
          </p:sp>
          <p:sp>
            <p:nvSpPr>
              <p:cNvPr id="39" name="Google Shape;2015;p176">
                <a:extLst>
                  <a:ext uri="{FF2B5EF4-FFF2-40B4-BE49-F238E27FC236}">
                    <a16:creationId xmlns:a16="http://schemas.microsoft.com/office/drawing/2014/main" id="{1DC2E357-BB4C-A024-0CA9-7AFADFD41E29}"/>
                  </a:ext>
                </a:extLst>
              </p:cNvPr>
              <p:cNvSpPr txBox="1"/>
              <p:nvPr/>
            </p:nvSpPr>
            <p:spPr>
              <a:xfrm>
                <a:off x="679521" y="2119051"/>
                <a:ext cx="2316589" cy="971863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0" compatLnSpc="1">
                <a:spAutoFit/>
              </a:bodyPr>
              <a:lstStyle/>
              <a:p>
                <a:pPr marL="285750" marR="0" lvl="0" indent="-285750" defTabSz="4572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kumimoji="0" lang="fr-FR" b="1" i="0" u="none" strike="noStrike" kern="0" cap="none" spc="-8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Les facteurs climatiques</a:t>
                </a:r>
              </a:p>
              <a:p>
                <a:pPr marL="285750" marR="0" lvl="0" indent="-285750" defTabSz="4572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fr-FR" b="1" kern="0" spc="-80" dirty="0">
                    <a:solidFill>
                      <a:prstClr val="black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L’altitude</a:t>
                </a:r>
              </a:p>
              <a:p>
                <a:pPr marL="285750" marR="0" lvl="0" indent="-285750" defTabSz="45720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Char char="•"/>
                  <a:tabLst/>
                  <a:defRPr/>
                </a:pPr>
                <a:r>
                  <a:rPr lang="fr-FR" b="1" dirty="0"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 perméabilité </a:t>
                </a:r>
                <a:endParaRPr kumimoji="0" lang="fr-FR" b="1" i="0" u="none" strike="noStrike" kern="0" cap="none" spc="-8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0" name="Google Shape;2016;p176">
                <a:extLst>
                  <a:ext uri="{FF2B5EF4-FFF2-40B4-BE49-F238E27FC236}">
                    <a16:creationId xmlns:a16="http://schemas.microsoft.com/office/drawing/2014/main" id="{1CEFA7F5-787E-E812-4892-0044B7D8E9DF}"/>
                  </a:ext>
                </a:extLst>
              </p:cNvPr>
              <p:cNvSpPr txBox="1"/>
              <p:nvPr/>
            </p:nvSpPr>
            <p:spPr>
              <a:xfrm>
                <a:off x="6499914" y="1725165"/>
                <a:ext cx="1599592" cy="692459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0" compatLnSpc="1">
                <a:spAutoFit/>
              </a:bodyPr>
              <a:lstStyle/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Identifier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Comparer</a:t>
                </a:r>
                <a:endParaRPr kumimoji="0" lang="fr-FR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b="1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Expliquer</a:t>
                </a:r>
                <a:r>
                  <a:rPr kumimoji="0" lang="fr-FR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  <p:sp>
            <p:nvSpPr>
              <p:cNvPr id="41" name="Google Shape;2017;p176">
                <a:extLst>
                  <a:ext uri="{FF2B5EF4-FFF2-40B4-BE49-F238E27FC236}">
                    <a16:creationId xmlns:a16="http://schemas.microsoft.com/office/drawing/2014/main" id="{8B5661CC-211B-3BF2-E35F-A33F2F49EFA5}"/>
                  </a:ext>
                </a:extLst>
              </p:cNvPr>
              <p:cNvSpPr/>
              <p:nvPr/>
            </p:nvSpPr>
            <p:spPr>
              <a:xfrm>
                <a:off x="6503744" y="2550881"/>
                <a:ext cx="2218921" cy="2183565"/>
              </a:xfrm>
              <a:custGeom>
                <a:avLst>
                  <a:gd name="f0" fmla="val 1749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44546A">
                  <a:lumMod val="10000"/>
                  <a:lumOff val="90000"/>
                  <a:alpha val="29800"/>
                </a:srgbClr>
              </a:solidFill>
              <a:ln w="19046" cap="flat">
                <a:solidFill>
                  <a:srgbClr val="1D9A78">
                    <a:lumMod val="20000"/>
                    <a:lumOff val="80000"/>
                  </a:srgbClr>
                </a:solidFill>
                <a:prstDash val="solid"/>
                <a:round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marL="0" marR="0" lvl="0" indent="0" algn="ctr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Google Shape;2018;p176">
                <a:extLst>
                  <a:ext uri="{FF2B5EF4-FFF2-40B4-BE49-F238E27FC236}">
                    <a16:creationId xmlns:a16="http://schemas.microsoft.com/office/drawing/2014/main" id="{F09795DC-CF96-AC02-C445-D6993927FB60}"/>
                  </a:ext>
                </a:extLst>
              </p:cNvPr>
              <p:cNvSpPr txBox="1"/>
              <p:nvPr/>
            </p:nvSpPr>
            <p:spPr>
              <a:xfrm>
                <a:off x="6464508" y="2597226"/>
                <a:ext cx="1924708" cy="530877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1" compatLnSpc="1">
                <a:sp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1" u="none" strike="noStrike" kern="0" cap="none" spc="0" normalizeH="0" baseline="0" noProof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Vocabulaire scientifique</a:t>
                </a:r>
              </a:p>
            </p:txBody>
          </p:sp>
          <p:sp>
            <p:nvSpPr>
              <p:cNvPr id="43" name="Google Shape;2019;p176">
                <a:extLst>
                  <a:ext uri="{FF2B5EF4-FFF2-40B4-BE49-F238E27FC236}">
                    <a16:creationId xmlns:a16="http://schemas.microsoft.com/office/drawing/2014/main" id="{32F56C74-BF85-EC6D-FFC1-03052CE869FB}"/>
                  </a:ext>
                </a:extLst>
              </p:cNvPr>
              <p:cNvSpPr txBox="1"/>
              <p:nvPr/>
            </p:nvSpPr>
            <p:spPr>
              <a:xfrm>
                <a:off x="6543679" y="3125622"/>
                <a:ext cx="2349508" cy="1731205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0" compatLnSpc="1">
                <a:spAutoFit/>
              </a:bodyPr>
              <a:lstStyle/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Les précipitations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 température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Pluies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Neiges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dirty="0"/>
                  <a:t>Eau souterraine</a:t>
                </a:r>
                <a:endParaRPr lang="fr-FR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L’altitude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La perméabilité</a:t>
                </a:r>
              </a:p>
              <a:p>
                <a:pPr marL="287857" marR="0" lvl="0" indent="-296331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 typeface="Arial"/>
                  <a:buChar char="•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kern="0" noProof="0" dirty="0">
                    <a:solidFill>
                      <a:srgbClr val="000000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….</a:t>
                </a:r>
              </a:p>
            </p:txBody>
          </p:sp>
          <p:sp>
            <p:nvSpPr>
              <p:cNvPr id="44" name="Google Shape;2022;p176">
                <a:extLst>
                  <a:ext uri="{FF2B5EF4-FFF2-40B4-BE49-F238E27FC236}">
                    <a16:creationId xmlns:a16="http://schemas.microsoft.com/office/drawing/2014/main" id="{89697EF0-CC3B-F967-8CA4-3B65E5305173}"/>
                  </a:ext>
                </a:extLst>
              </p:cNvPr>
              <p:cNvSpPr txBox="1"/>
              <p:nvPr/>
            </p:nvSpPr>
            <p:spPr>
              <a:xfrm>
                <a:off x="579222" y="4014143"/>
                <a:ext cx="3615445" cy="336400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91427" tIns="45695" rIns="91427" bIns="45695" anchor="t" anchorCtr="0" compatLnSpc="1">
                <a:spAutoFit/>
              </a:bodyPr>
              <a:lstStyle/>
              <a:p>
                <a:pPr marL="285750" marR="0" lvl="0" indent="-285750" defTabSz="1219170" eaLnBrk="1" fontAlgn="auto" latinLnBrk="0" hangingPunct="1">
                  <a:lnSpc>
                    <a:spcPct val="125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00"/>
                  <a:buFontTx/>
                  <a:buChar char="-"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kumimoji="0" lang="fr-FR" sz="2000" b="1" i="0" u="none" strike="noStrike" kern="0" cap="none" spc="-7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cxnSp>
            <p:nvCxnSpPr>
              <p:cNvPr id="45" name="Google Shape;2023;p176">
                <a:extLst>
                  <a:ext uri="{FF2B5EF4-FFF2-40B4-BE49-F238E27FC236}">
                    <a16:creationId xmlns:a16="http://schemas.microsoft.com/office/drawing/2014/main" id="{651FF069-A59D-2E9D-785E-878C9D700465}"/>
                  </a:ext>
                </a:extLst>
              </p:cNvPr>
              <p:cNvCxnSpPr>
                <a:cxnSpLocks/>
                <a:stCxn id="7" idx="2"/>
                <a:endCxn id="37" idx="0"/>
              </p:cNvCxnSpPr>
              <p:nvPr/>
            </p:nvCxnSpPr>
            <p:spPr>
              <a:xfrm rot="5400000">
                <a:off x="3511352" y="3131275"/>
                <a:ext cx="773026" cy="954451"/>
              </a:xfrm>
              <a:prstGeom prst="bentConnector3">
                <a:avLst>
                  <a:gd name="adj1" fmla="val 50000"/>
                </a:avLst>
              </a:prstGeom>
              <a:noFill/>
              <a:ln w="7150" cap="flat">
                <a:solidFill>
                  <a:srgbClr val="54AFE9"/>
                </a:solidFill>
                <a:prstDash val="solid"/>
                <a:round/>
              </a:ln>
            </p:spPr>
          </p:cxnSp>
          <p:cxnSp>
            <p:nvCxnSpPr>
              <p:cNvPr id="49" name="Google Shape;2027;p176">
                <a:extLst>
                  <a:ext uri="{FF2B5EF4-FFF2-40B4-BE49-F238E27FC236}">
                    <a16:creationId xmlns:a16="http://schemas.microsoft.com/office/drawing/2014/main" id="{2F763365-9284-AD60-DB38-2EA36B41EADE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>
                <a:off x="5905963" y="2815936"/>
                <a:ext cx="552863" cy="1334630"/>
              </a:xfrm>
              <a:prstGeom prst="bentConnector2">
                <a:avLst/>
              </a:prstGeom>
              <a:noFill/>
              <a:ln w="7150" cap="flat">
                <a:solidFill>
                  <a:srgbClr val="54AFE9"/>
                </a:solidFill>
                <a:prstDash val="solid"/>
                <a:round/>
              </a:ln>
            </p:spPr>
          </p:cxnSp>
          <p:sp>
            <p:nvSpPr>
              <p:cNvPr id="50" name="Google Shape;2028;p176">
                <a:extLst>
                  <a:ext uri="{FF2B5EF4-FFF2-40B4-BE49-F238E27FC236}">
                    <a16:creationId xmlns:a16="http://schemas.microsoft.com/office/drawing/2014/main" id="{68E7F4CD-D9DB-2DAC-0FCE-81943BF66405}"/>
                  </a:ext>
                </a:extLst>
              </p:cNvPr>
              <p:cNvSpPr/>
              <p:nvPr/>
            </p:nvSpPr>
            <p:spPr>
              <a:xfrm>
                <a:off x="279385" y="1039998"/>
                <a:ext cx="8585230" cy="348454"/>
              </a:xfrm>
              <a:prstGeom prst="rect">
                <a:avLst/>
              </a:prstGeom>
              <a:solidFill>
                <a:srgbClr val="1D6FA9"/>
              </a:solidFill>
              <a:ln cap="flat">
                <a:solidFill>
                  <a:srgbClr val="DCE6F2"/>
                </a:solidFill>
                <a:prstDash val="solid"/>
              </a:ln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marL="0" marR="0" lvl="0" indent="0" defTabSz="121917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MA CARTE LEXICALE</a:t>
                </a:r>
              </a:p>
            </p:txBody>
          </p:sp>
          <p:cxnSp>
            <p:nvCxnSpPr>
              <p:cNvPr id="54" name="Google Shape;2027;p176">
                <a:extLst>
                  <a:ext uri="{FF2B5EF4-FFF2-40B4-BE49-F238E27FC236}">
                    <a16:creationId xmlns:a16="http://schemas.microsoft.com/office/drawing/2014/main" id="{3A8B4766-F876-4489-2CD8-52591F0B8CB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H="1" flipV="1">
                <a:off x="5737103" y="2136844"/>
                <a:ext cx="932660" cy="452709"/>
              </a:xfrm>
              <a:prstGeom prst="bentConnector3">
                <a:avLst>
                  <a:gd name="adj1" fmla="val 50000"/>
                </a:avLst>
              </a:prstGeom>
              <a:noFill/>
              <a:ln w="7150" cap="flat">
                <a:solidFill>
                  <a:srgbClr val="54AFE9"/>
                </a:solidFill>
                <a:prstDash val="solid"/>
                <a:round/>
              </a:ln>
            </p:spPr>
          </p:cxnSp>
        </p:grp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7472EE95-64F5-7814-3ADC-F240544DC3AD}"/>
                </a:ext>
              </a:extLst>
            </p:cNvPr>
            <p:cNvSpPr txBox="1"/>
            <p:nvPr/>
          </p:nvSpPr>
          <p:spPr>
            <a:xfrm>
              <a:off x="804945" y="5167761"/>
              <a:ext cx="7532016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2000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La </a:t>
              </a:r>
              <a:r>
                <a:rPr lang="fr-FR" sz="20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différence de . . . . . . . . . . . . .    </a:t>
              </a:r>
              <a:r>
                <a:rPr lang="fr-FR" sz="2000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 expliquée par. . . . . . . . . . . . . . . . . . . . . Plus. . . . . . . . . . . . . . . . . . . .. .. . . . . . . est. . . .. . . . . . . . . .. . . . . . . . </a:t>
              </a:r>
              <a:r>
                <a:rPr lang="fr-FR" sz="20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. . . . . Plus . . . . . . . . .  . . . . . . . . . . . . . . . . . . </a:t>
              </a:r>
              <a:r>
                <a:rPr lang="fr-FR" sz="2000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est. . . . . . . </a:t>
              </a:r>
              <a:r>
                <a:rPr lang="fr-FR" sz="2000" kern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. .  . . .  . . </a:t>
              </a:r>
              <a:r>
                <a:rPr lang="fr-FR" sz="2000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. . . . . . 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85218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sz="11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inciter les élèves à faire l’exercice à la maison, puis clôturer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696790" y="1435830"/>
            <a:ext cx="4798420" cy="4536947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fr-FR" noProof="0" dirty="0"/>
              <a:t>10 min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noProof="0" dirty="0"/>
              <a:t>05 min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noProof="0" dirty="0"/>
              <a:t>10 min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noProof="0" dirty="0"/>
              <a:t>05 min</a:t>
            </a:r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noProof="0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13436</TotalTime>
  <Words>3389</Words>
  <Application>Microsoft Office PowerPoint</Application>
  <PresentationFormat>Grand écran</PresentationFormat>
  <Paragraphs>519</Paragraphs>
  <Slides>78</Slides>
  <Notes>6</Notes>
  <HiddenSlides>5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78</vt:i4>
      </vt:variant>
    </vt:vector>
  </HeadingPairs>
  <TitlesOfParts>
    <vt:vector size="86" baseType="lpstr">
      <vt:lpstr>Aptos</vt:lpstr>
      <vt:lpstr>Aptos Display</vt:lpstr>
      <vt:lpstr>Arial</vt:lpstr>
      <vt:lpstr>Calibri</vt:lpstr>
      <vt:lpstr>Dosis</vt:lpstr>
      <vt:lpstr>Georgia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Parfait !!</vt:lpstr>
      <vt:lpstr>Présentation PowerPoint</vt:lpstr>
      <vt:lpstr>Commençons par cette question.</vt:lpstr>
      <vt:lpstr>Excellent ! La ville de Taza se trouve dans la zone bleue de la carte, donc elle a un climat méditerranéen.</vt:lpstr>
      <vt:lpstr>Une autre question.</vt:lpstr>
      <vt:lpstr>Très bien ! Les reliefs ne sont pas un facteur climatique, mais un facteur géographique.</vt:lpstr>
      <vt:lpstr>Une autre question .</vt:lpstr>
      <vt:lpstr>Parfait ! Les océans et les mers contiennent de l’eau salée et non pas de l’eau douce.</vt:lpstr>
      <vt:lpstr>Répondez à cette dernière question.</vt:lpstr>
      <vt:lpstr>Répondez à cette question.</vt:lpstr>
      <vt:lpstr>Présentation PowerPoint</vt:lpstr>
      <vt:lpstr>Prenons la situation suivante:</vt:lpstr>
      <vt:lpstr>Présentation PowerPoint</vt:lpstr>
      <vt:lpstr>A la fin de cette séance, vous serez capables de :  </vt:lpstr>
      <vt:lpstr>Présentation PowerPoint</vt:lpstr>
      <vt:lpstr>Présentation PowerPoint</vt:lpstr>
      <vt:lpstr>Nous allons d’abord définir quelques notions dont nous aurons besoin pour résoudre la tâche.</vt:lpstr>
      <vt:lpstr>Je commence par définir la première notion.</vt:lpstr>
      <vt:lpstr>Cherchons à comprendre pourquoi la quantité d’eau n’est pas la même à Marrakech et à Rio de Janeiro. J’observe les caractéristiques climatiques de chaque région pour expliquer cette différence de quantité d’eau.</vt:lpstr>
      <vt:lpstr>La carte montre les différents types de climat des régions, et chaque couleur correspond à un climat précis.</vt:lpstr>
      <vt:lpstr>Marrakech est située dans la zone jaune de la carte. D’après la légende, cette couleur correspond au climat aride, caractérisé par de faibles précipitations.</vt:lpstr>
      <vt:lpstr>Marrakech est située dans la zone jaune de la carte. D’après la légende, cette couleur correspond au climat aride, caractérisé par de faibles précipitations.</vt:lpstr>
      <vt:lpstr>De la même façon, Rio de Janeiro est située dans la zone rouge, ce qui indique un climat équatorial, caractérisé par de fortes précipitations.</vt:lpstr>
      <vt:lpstr>Pour la suite, nous allons étudier l’effet d’un deuxième facteur : l’altitude.</vt:lpstr>
      <vt:lpstr>Maintenant, nous allons définir un autre facteur : la perméabilité d’une roche.</vt:lpstr>
      <vt:lpstr>En présence de roches imperméables, l’eau ne s’infiltre pas dans le sol. Donc, il n’y a pas formation d’eau souterraine.</vt:lpstr>
      <vt:lpstr>Présentation PowerPoint</vt:lpstr>
      <vt:lpstr>Notre tâche consiste à décrire quelques facteurs influençant la répartition de l’eau sur Terre. </vt:lpstr>
      <vt:lpstr>Pour la première consigne, je dois Identifier les caractéristiques observables, pour cela je suis la stratégie suivante:</vt:lpstr>
      <vt:lpstr>Puis je passe à la deuxième consigne, et je suis le raisonnement suivant:</vt:lpstr>
      <vt:lpstr>Puis je passe à la deuxième consigne, et je suis le raisonnement suivant:</vt:lpstr>
      <vt:lpstr>Puis je passe à la deuxième consigne, et je suis la stratégie suivante :</vt:lpstr>
      <vt:lpstr>Et pour la troisième tâche !!</vt:lpstr>
      <vt:lpstr>Finalement !!</vt:lpstr>
      <vt:lpstr>Présentation PowerPoint</vt:lpstr>
      <vt:lpstr>Présentation PowerPoint</vt:lpstr>
      <vt:lpstr>Vérifions maintenant si vous avez bien compris. Répondez à la question suivante:</vt:lpstr>
      <vt:lpstr>Parfait ! Plus les précipitations sont élevées, plus l’eau douce est disponible et non pas rare. </vt:lpstr>
      <vt:lpstr>Répondez à la question suivante:</vt:lpstr>
      <vt:lpstr>Très bien ! Le climat aride est caractérisé par de faibles précipitations, ce qui explique la rareté de l’eau dans la région.</vt:lpstr>
      <vt:lpstr>Répondez à la question suivante:</vt:lpstr>
      <vt:lpstr>Bonne réponse ! Le sommet de la montagne est caractérisé par de basses températures.</vt:lpstr>
      <vt:lpstr>Une autre question :</vt:lpstr>
      <vt:lpstr>Bien ! </vt:lpstr>
      <vt:lpstr>Répondez à cette question :</vt:lpstr>
      <vt:lpstr>Excellent ! L’altitude influence la température : au sommet de la montagne, les températures basses favorisent la neige, tandis qu’au pied de la montagne, les températures plus élevées favorisent la pluie.</vt:lpstr>
      <vt:lpstr>Répondez à cette dernière question :</vt:lpstr>
      <vt:lpstr>Bien ! Les roches perméables permettent l’infiltration de l’eau, ce qui conduit à la formation des eaux souterraines.</vt:lpstr>
      <vt:lpstr>Présentation PowerPoint</vt:lpstr>
      <vt:lpstr>Maintenant, vous allez travailler en binôme. Chacun prend un moment pour réaliser l’activité de la page 88 sur le livret. Ensuite, vous comparez vos réponses en justifiant.</vt:lpstr>
      <vt:lpstr>Le temps est terminé. </vt:lpstr>
      <vt:lpstr>Correction.</vt:lpstr>
      <vt:lpstr>Correction.</vt:lpstr>
      <vt:lpstr>Correction.</vt:lpstr>
      <vt:lpstr>Présentation PowerPoint</vt:lpstr>
      <vt:lpstr>Maintenant, vous allez travailler chacun pour soi; prenez l’activité de la page 89 sur le livret.</vt:lpstr>
      <vt:lpstr>Le temps est terminé. </vt:lpstr>
      <vt:lpstr>Correction. </vt:lpstr>
      <vt:lpstr>Correction.</vt:lpstr>
      <vt:lpstr>Correction.</vt:lpstr>
      <vt:lpstr>Présentation PowerPoint</vt:lpstr>
      <vt:lpstr>Qui peut me dire ce que nous avons appris aujourd’hui? </vt:lpstr>
      <vt:lpstr>Avant de finir, faisons un petit résumé ensemble ! Alors, qui peut me rappeler ce qu’on a appris?</vt:lpstr>
      <vt:lpstr>Voici les étapes que j’ai suivies pour résoudre ma tâche: </vt:lpstr>
      <vt:lpstr>Et on termine par cette carte lexicale.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YASSINE DAHCHOUR</dc:creator>
  <cp:lastModifiedBy>ahmed el annaoui</cp:lastModifiedBy>
  <cp:revision>1279</cp:revision>
  <dcterms:created xsi:type="dcterms:W3CDTF">2025-11-03T10:55:47Z</dcterms:created>
  <dcterms:modified xsi:type="dcterms:W3CDTF">2026-05-09T11:34:07Z</dcterms:modified>
</cp:coreProperties>
</file>