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3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14" r:id="rId2"/>
    <p:sldMasterId id="2147483760" r:id="rId3"/>
    <p:sldMasterId id="2147483806" r:id="rId4"/>
  </p:sldMasterIdLst>
  <p:notesMasterIdLst>
    <p:notesMasterId r:id="rId67"/>
  </p:notesMasterIdLst>
  <p:sldIdLst>
    <p:sldId id="287" r:id="rId5"/>
    <p:sldId id="257" r:id="rId6"/>
    <p:sldId id="258" r:id="rId7"/>
    <p:sldId id="259" r:id="rId8"/>
    <p:sldId id="271" r:id="rId9"/>
    <p:sldId id="371" r:id="rId10"/>
    <p:sldId id="262" r:id="rId11"/>
    <p:sldId id="2147483642" r:id="rId12"/>
    <p:sldId id="264" r:id="rId13"/>
    <p:sldId id="265" r:id="rId14"/>
    <p:sldId id="266" r:id="rId15"/>
    <p:sldId id="272" r:id="rId16"/>
    <p:sldId id="291" r:id="rId17"/>
    <p:sldId id="274" r:id="rId18"/>
    <p:sldId id="297" r:id="rId19"/>
    <p:sldId id="388" r:id="rId20"/>
    <p:sldId id="276" r:id="rId21"/>
    <p:sldId id="277" r:id="rId22"/>
    <p:sldId id="321" r:id="rId23"/>
    <p:sldId id="261" r:id="rId24"/>
    <p:sldId id="256" r:id="rId25"/>
    <p:sldId id="283" r:id="rId26"/>
    <p:sldId id="284" r:id="rId27"/>
    <p:sldId id="372" r:id="rId28"/>
    <p:sldId id="275" r:id="rId29"/>
    <p:sldId id="289" r:id="rId30"/>
    <p:sldId id="290" r:id="rId31"/>
    <p:sldId id="273" r:id="rId32"/>
    <p:sldId id="285" r:id="rId33"/>
    <p:sldId id="288" r:id="rId34"/>
    <p:sldId id="269" r:id="rId35"/>
    <p:sldId id="267" r:id="rId36"/>
    <p:sldId id="373" r:id="rId37"/>
    <p:sldId id="323" r:id="rId38"/>
    <p:sldId id="2147483647" r:id="rId39"/>
    <p:sldId id="279" r:id="rId40"/>
    <p:sldId id="286" r:id="rId41"/>
    <p:sldId id="2147483589" r:id="rId42"/>
    <p:sldId id="294" r:id="rId43"/>
    <p:sldId id="295" r:id="rId44"/>
    <p:sldId id="296" r:id="rId45"/>
    <p:sldId id="278" r:id="rId46"/>
    <p:sldId id="280" r:id="rId47"/>
    <p:sldId id="263" r:id="rId48"/>
    <p:sldId id="270" r:id="rId49"/>
    <p:sldId id="299" r:id="rId50"/>
    <p:sldId id="300" r:id="rId51"/>
    <p:sldId id="302" r:id="rId52"/>
    <p:sldId id="303" r:id="rId53"/>
    <p:sldId id="304" r:id="rId54"/>
    <p:sldId id="298" r:id="rId55"/>
    <p:sldId id="307" r:id="rId56"/>
    <p:sldId id="308" r:id="rId57"/>
    <p:sldId id="310" r:id="rId58"/>
    <p:sldId id="311" r:id="rId59"/>
    <p:sldId id="312" r:id="rId60"/>
    <p:sldId id="315" r:id="rId61"/>
    <p:sldId id="316" r:id="rId62"/>
    <p:sldId id="317" r:id="rId63"/>
    <p:sldId id="318" r:id="rId64"/>
    <p:sldId id="2147483447" r:id="rId65"/>
    <p:sldId id="268" r:id="rId66"/>
  </p:sldIdLst>
  <p:sldSz cx="12192000" cy="6858000"/>
  <p:notesSz cx="6858000" cy="9144000"/>
  <p:embeddedFontLst>
    <p:embeddedFont>
      <p:font typeface="Cairo" panose="020B0604020202020204" charset="-78"/>
      <p:regular r:id="rId68"/>
      <p:bold r:id="rId69"/>
    </p:embeddedFont>
    <p:embeddedFont>
      <p:font typeface="Dosis" pitchFamily="2" charset="0"/>
      <p:regular r:id="rId70"/>
      <p:bold r:id="rId71"/>
    </p:embeddedFont>
    <p:embeddedFont>
      <p:font typeface="Georgia" panose="02040502050405020303" pitchFamily="18" charset="0"/>
      <p:regular r:id="rId72"/>
      <p:bold r:id="rId73"/>
      <p:italic r:id="rId74"/>
      <p:boldItalic r:id="rId75"/>
    </p:embeddedFont>
    <p:embeddedFont>
      <p:font typeface="Noto Sans Symbols" panose="020B0604020202020204" charset="0"/>
      <p:regular r:id="rId76"/>
      <p:bold r:id="rId77"/>
    </p:embeddedFont>
    <p:embeddedFont>
      <p:font typeface="Play" panose="020B0604020202020204" charset="0"/>
      <p:regular r:id="rId78"/>
      <p:bold r:id="rId7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7" roundtripDataSignature="AMtx7mi1uDnjh80X+j2qpdY5Ilu4xRj7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B20"/>
    <a:srgbClr val="0C1541"/>
    <a:srgbClr val="F5E3E9"/>
    <a:srgbClr val="EFD1DC"/>
    <a:srgbClr val="F26F6F"/>
    <a:srgbClr val="C1517A"/>
    <a:srgbClr val="F7597D"/>
    <a:srgbClr val="00797E"/>
    <a:srgbClr val="056943"/>
    <a:srgbClr val="FF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F99BEF-3BCE-46BD-A9D0-9AD9065ABAE7}">
  <a:tblStyle styleId="{71F99BEF-3BCE-46BD-A9D0-9AD9065ABAE7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95097" autoAdjust="0"/>
  </p:normalViewPr>
  <p:slideViewPr>
    <p:cSldViewPr snapToGrid="0">
      <p:cViewPr varScale="1">
        <p:scale>
          <a:sx n="78" d="100"/>
          <a:sy n="78" d="100"/>
        </p:scale>
        <p:origin x="37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1.fntdata"/><Relationship Id="rId89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90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9.fntdata"/><Relationship Id="rId7" Type="http://schemas.openxmlformats.org/officeDocument/2006/relationships/slide" Target="slides/slide3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>
          <a:extLst>
            <a:ext uri="{FF2B5EF4-FFF2-40B4-BE49-F238E27FC236}">
              <a16:creationId xmlns:a16="http://schemas.microsoft.com/office/drawing/2014/main" id="{34CED6F3-B49A-9A87-9C24-B5C994E1D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0:notes">
            <a:extLst>
              <a:ext uri="{FF2B5EF4-FFF2-40B4-BE49-F238E27FC236}">
                <a16:creationId xmlns:a16="http://schemas.microsoft.com/office/drawing/2014/main" id="{8FC83C67-6928-9AC4-5547-B8EA230D59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0:notes">
            <a:extLst>
              <a:ext uri="{FF2B5EF4-FFF2-40B4-BE49-F238E27FC236}">
                <a16:creationId xmlns:a16="http://schemas.microsoft.com/office/drawing/2014/main" id="{6EF97D2A-B682-5662-C3B6-6A2A3A1D99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2380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B19FFD7E-AB1A-8E32-A6FE-EC090FC60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CA87582A-14CF-3AFE-95A8-A6DFD3668E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334780E7-9B22-487D-64AE-68A2D20DAE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3496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7E0BCF14-2393-1E39-23EC-E341EE83C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C2FD778D-81F3-5892-B817-C69E586C63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A98D45FC-A153-863D-0B79-F3409AD147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3078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43C3E31D-B63D-769F-BB55-60F73F835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CF19A3F1-C15F-9F2C-2D45-00637FEA50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1F270F89-4A85-82B8-2264-F96B7E8250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6429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1DE159D4-8F1C-ECA7-986A-DD320C7D7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F6192155-6AF4-06BB-73B2-EC15C94D4A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64CF65B1-4563-546F-B47E-BE88778709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1987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8E4F62B0-537D-3073-EF00-8470FBFCD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449CCE00-007E-DA85-2930-6F1303BF03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E9F97818-B092-DA43-7C85-B81EAF809D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9976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072CDAA7-B0ED-D680-9784-0E78524B3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AD872741-357D-B026-8FCB-4BB2CC419E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49D46FBA-C4F7-9BF8-BFB0-26E023DB1C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3560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>
          <a:extLst>
            <a:ext uri="{FF2B5EF4-FFF2-40B4-BE49-F238E27FC236}">
              <a16:creationId xmlns:a16="http://schemas.microsoft.com/office/drawing/2014/main" id="{EFC9FFE8-7EC0-8501-58E5-E4D53C53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0:notes">
            <a:extLst>
              <a:ext uri="{FF2B5EF4-FFF2-40B4-BE49-F238E27FC236}">
                <a16:creationId xmlns:a16="http://schemas.microsoft.com/office/drawing/2014/main" id="{AE45AFB5-C4B1-50A5-7881-A194919D27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0:notes">
            <a:extLst>
              <a:ext uri="{FF2B5EF4-FFF2-40B4-BE49-F238E27FC236}">
                <a16:creationId xmlns:a16="http://schemas.microsoft.com/office/drawing/2014/main" id="{1BC9B45E-9CC3-905A-7A14-2CB1004ABF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51491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>
          <a:extLst>
            <a:ext uri="{FF2B5EF4-FFF2-40B4-BE49-F238E27FC236}">
              <a16:creationId xmlns:a16="http://schemas.microsoft.com/office/drawing/2014/main" id="{FEAA1D76-CE06-1A47-FFFB-32FCD5F93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36:notes">
            <a:extLst>
              <a:ext uri="{FF2B5EF4-FFF2-40B4-BE49-F238E27FC236}">
                <a16:creationId xmlns:a16="http://schemas.microsoft.com/office/drawing/2014/main" id="{D56AF138-8EEC-D1AE-22B6-0F717EB1B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36:notes">
            <a:extLst>
              <a:ext uri="{FF2B5EF4-FFF2-40B4-BE49-F238E27FC236}">
                <a16:creationId xmlns:a16="http://schemas.microsoft.com/office/drawing/2014/main" id="{A21CF297-34DC-718B-3CD8-3BFE4EFBF6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04594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077C70-2C69-7A4A-8F4B-ED18BF094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14AB44A-41A7-6320-965C-C1EEEA54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9C2418-A973-AD22-73AF-4E7325528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A91C65C-9924-D155-8588-B917F6A73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053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880492B3-BD60-117F-50A9-A5000FD0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EF523C62-3E10-F8E2-87A6-119E3E47A7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C2ECF0C4-B265-BDE7-E6D4-E80FDEE52A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73737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C7F4E64-72CA-1DC8-15F1-0096389D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340C7F-757F-6140-DE8C-EC8A75DB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5227DC-AC51-2E9C-B1CE-12B693084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983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>
          <a:extLst>
            <a:ext uri="{FF2B5EF4-FFF2-40B4-BE49-F238E27FC236}">
              <a16:creationId xmlns:a16="http://schemas.microsoft.com/office/drawing/2014/main" id="{20A404C1-163E-CBF4-9155-0AB025FD0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9:notes">
            <a:extLst>
              <a:ext uri="{FF2B5EF4-FFF2-40B4-BE49-F238E27FC236}">
                <a16:creationId xmlns:a16="http://schemas.microsoft.com/office/drawing/2014/main" id="{80CBBF99-A037-3757-1D12-7786CC2845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49:notes">
            <a:extLst>
              <a:ext uri="{FF2B5EF4-FFF2-40B4-BE49-F238E27FC236}">
                <a16:creationId xmlns:a16="http://schemas.microsoft.com/office/drawing/2014/main" id="{25B5BC26-D68E-E9A3-938B-07D082F33B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29593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openxmlformats.org/officeDocument/2006/relationships/image" Target="../media/image4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10" Type="http://schemas.openxmlformats.org/officeDocument/2006/relationships/image" Target="../media/image53.sv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microsoft.com/office/2007/relationships/hdphoto" Target="../media/hdphoto5.wdp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0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5.sv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Layouts/_rels/slideLayout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5.wdp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3.wdp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openxmlformats.org/officeDocument/2006/relationships/image" Target="../media/image47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10" Type="http://schemas.openxmlformats.org/officeDocument/2006/relationships/image" Target="../media/image53.sv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microsoft.com/office/2007/relationships/hdphoto" Target="../media/hdphoto5.wdp"/></Relationships>
</file>

<file path=ppt/slideLayouts/_rels/slideLayout9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0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5.sv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Layouts/_rels/slideLayout10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8.wdp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9.wdp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3.wdp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5.wdp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9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69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69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699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9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69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" name="Google Shape;3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9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" name="Google Shape;40;p69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1" name="Google Shape;41;p69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6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" name="Google Shape;43;p69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5" name="Google Shape;45;p69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70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8" name="Google Shape;48;p70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9" name="Google Shape;49;p7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" name="Google Shape;50;p70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1" name="Google Shape;51;p70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2" name="Google Shape;52;p7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70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54" name="Google Shape;54;p7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70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" name="Google Shape;56;p70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57" name="Google Shape;57;p70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" name="Google Shape;58;p70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70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60" name="Google Shape;60;p70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1" name="Google Shape;61;p70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62" name="Google Shape;62;p70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" name="Google Shape;63;p70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4" name="Google Shape;64;p70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65" name="Google Shape;65;p70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6" name="Google Shape;66;p70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67" name="Google Shape;67;p70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2" b="30054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70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4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9" name="Google Shape;69;p7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70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tériel nécessaire">
  <p:cSld name="Matériel nécessaire">
    <p:bg>
      <p:bgPr>
        <a:solidFill>
          <a:srgbClr val="DCE6F2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1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71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5" name="Google Shape;75;p71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59975" rIns="60950" bIns="60950" anchor="ctr" anchorCtr="1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76" name="Google Shape;76;p71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59975" rIns="6095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77" name="Google Shape;77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1"/>
          <p:cNvPicPr preferRelativeResize="0"/>
          <p:nvPr/>
        </p:nvPicPr>
        <p:blipFill rotWithShape="1">
          <a:blip r:embed="rId3">
            <a:alphaModFix/>
          </a:blip>
          <a:srcRect l="11665" t="23325" r="26246" b="30054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9" name="Google Shape;79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1" name="Google Shape;81;p71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82" name="Google Shape;82;p71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83" name="Google Shape;83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4" name="Google Shape;84;p71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5" name="Google Shape;85;p71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86" name="Google Shape;86;p71"/>
          <p:cNvSpPr>
            <a:spLocks noGrp="1"/>
          </p:cNvSpPr>
          <p:nvPr>
            <p:ph type="pic" idx="2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" name="Google Shape;87;p71"/>
          <p:cNvSpPr>
            <a:spLocks noGrp="1"/>
          </p:cNvSpPr>
          <p:nvPr>
            <p:ph type="pic" idx="3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" name="Google Shape;88;p71"/>
          <p:cNvSpPr>
            <a:spLocks noGrp="1"/>
          </p:cNvSpPr>
          <p:nvPr>
            <p:ph type="pic" idx="4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89" name="Google Shape;89;p71" descr="Image générée"/>
          <p:cNvPicPr preferRelativeResize="0"/>
          <p:nvPr/>
        </p:nvPicPr>
        <p:blipFill rotWithShape="1">
          <a:blip r:embed="rId7">
            <a:alphaModFix/>
          </a:blip>
          <a:srcRect t="11064" b="10678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Pédagogique Efficace">
  <p:cSld name="Pratique Pédagogique Efficace">
    <p:bg>
      <p:bgPr>
        <a:solidFill>
          <a:srgbClr val="DCE6F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4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id="116" name="Google Shape;116;p74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74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118" name="Google Shape;118;p74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119" name="Google Shape;11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w="38100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0" name="Google Shape;120;p74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121" name="Google Shape;121;p74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122" name="Google Shape;122;p74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0990" marR="0" lvl="0" indent="-38099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</a:t>
            </a:r>
            <a:endParaRPr/>
          </a:p>
          <a:p>
            <a:pPr marL="380990" marR="0" lvl="0" indent="-38099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pic>
        <p:nvPicPr>
          <p:cNvPr id="123" name="Google Shape;123;p74" descr="Handshak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74" descr="No sign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74"/>
          <p:cNvSpPr txBox="1">
            <a:spLocks noGrp="1"/>
          </p:cNvSpPr>
          <p:nvPr>
            <p:ph type="body" idx="1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74"/>
          <p:cNvSpPr txBox="1">
            <a:spLocks noGrp="1"/>
          </p:cNvSpPr>
          <p:nvPr>
            <p:ph type="body" idx="2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74"/>
          <p:cNvSpPr txBox="1">
            <a:spLocks noGrp="1"/>
          </p:cNvSpPr>
          <p:nvPr>
            <p:ph type="body" idx="3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74"/>
          <p:cNvSpPr txBox="1">
            <a:spLocks noGrp="1"/>
          </p:cNvSpPr>
          <p:nvPr>
            <p:ph type="body" idx="4"/>
          </p:nvPr>
        </p:nvSpPr>
        <p:spPr>
          <a:xfrm>
            <a:off x="5648039" y="6238017"/>
            <a:ext cx="4493835" cy="38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9" name="Google Shape;129;p74" descr="Bullseye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5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5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75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75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35" name="Google Shape;135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36" name="Google Shape;136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75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39" name="Google Shape;139;p75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5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lnTo>
                  <a:pt x="0" y="20000"/>
                </a:ln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5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5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143" name="Google Shape;143;p75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144" name="Google Shape;144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148" name="Google Shape;148;p75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149" name="Google Shape;149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153" name="Google Shape;153;p75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154" name="Google Shape;154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158" name="Google Shape;158;p75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159" name="Google Shape;159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163" name="Google Shape;163;p75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75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75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75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75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75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7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71" name="Google Shape;171;p7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905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7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7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75" name="Google Shape;175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7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7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0" name="Google Shape;180;p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1" name="Google Shape;181;p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2" name="Google Shape;182;p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3" name="Google Shape;183;p77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7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77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86" name="Google Shape;186;p77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87" name="Google Shape;187;p77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77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9" name="Google Shape;189;p77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cussion informelle">
  <p:cSld name="Discussion informell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7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92" name="Google Shape;192;p7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7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7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0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8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197" name="Google Shape;197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sp>
        <p:nvSpPr>
          <p:cNvPr id="198" name="Google Shape;198;p78"/>
          <p:cNvSpPr/>
          <p:nvPr/>
        </p:nvSpPr>
        <p:spPr>
          <a:xfrm>
            <a:off x="1890297" y="1779907"/>
            <a:ext cx="691824" cy="704171"/>
          </a:xfrm>
          <a:custGeom>
            <a:avLst/>
            <a:gdLst/>
            <a:ahLst/>
            <a:cxnLst/>
            <a:rect l="l" t="t" r="r" b="b"/>
            <a:pathLst>
              <a:path w="2759" h="2558" extrusionOk="0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9" name="Google Shape;199;p78"/>
          <p:cNvSpPr/>
          <p:nvPr/>
        </p:nvSpPr>
        <p:spPr>
          <a:xfrm rot="-560173">
            <a:off x="2207633" y="1946096"/>
            <a:ext cx="584715" cy="634720"/>
          </a:xfrm>
          <a:custGeom>
            <a:avLst/>
            <a:gdLst/>
            <a:ahLst/>
            <a:cxnLst/>
            <a:rect l="l" t="t" r="r" b="b"/>
            <a:pathLst>
              <a:path w="2331" h="2303" extrusionOk="0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0" name="Google Shape;200;p78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ation des prérequis">
  <p:cSld name="Activation des prérequis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8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8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8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8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0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8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81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30" name="Google Shape;230;p81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1" name="Google Shape;231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claration de l'objectif">
  <p:cSld name="Slide declaration de l'objectif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57" name="Google Shape;257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8" name="Google Shape;258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9" name="Google Shape;259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60" name="Google Shape;260;p84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84"/>
          <p:cNvSpPr txBox="1">
            <a:spLocks noGrp="1"/>
          </p:cNvSpPr>
          <p:nvPr>
            <p:ph type="body" idx="1"/>
          </p:nvPr>
        </p:nvSpPr>
        <p:spPr>
          <a:xfrm>
            <a:off x="530225" y="3247602"/>
            <a:ext cx="11174095" cy="315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84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63" name="Google Shape;263;p8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264" name="Google Shape;264;p8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8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6" name="Google Shape;266;p84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84"/>
          <p:cNvSpPr/>
          <p:nvPr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0238" y="1567130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84"/>
          <p:cNvSpPr txBox="1">
            <a:spLocks noGrp="1"/>
          </p:cNvSpPr>
          <p:nvPr>
            <p:ph type="body" idx="3"/>
          </p:nvPr>
        </p:nvSpPr>
        <p:spPr>
          <a:xfrm>
            <a:off x="2212975" y="1831975"/>
            <a:ext cx="8582025" cy="8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85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72" name="Google Shape;272;p8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905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8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85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76" name="Google Shape;276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7" name="Google Shape;277;p85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78" name="Google Shape;278;p8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0" name="Google Shape;280;p8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odelage">
  <p:cSld name="Slide Modelage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8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83" name="Google Shape;283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4" name="Google Shape;284;p8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5" name="Google Shape;285;p8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86" name="Google Shape;286;p8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8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86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89" name="Google Shape;289;p8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290" name="Google Shape;290;p8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8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8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8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95" name="Google Shape;295;p8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905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8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97" name="Google Shape;297;p8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8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8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12" name="Google Shape;312;p8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8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314" name="Google Shape;314;p8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8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B, l'exercice à travailler">
  <p:cSld name="PB, l'exercice à travailler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19" name="Google Shape;319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20" name="Google Shape;320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21" name="Google Shape;321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22" name="Google Shape;322;p90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90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4" name="Google Shape;324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90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27" name="Google Shape;327;p90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8" name="Google Shape;328;p90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B">
  <p:cSld name="Slide PB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31" name="Google Shape;331;p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32" name="Google Shape;332;p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33" name="Google Shape;333;p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34" name="Google Shape;334;p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7" name="Google Shape;337;p91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91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42" name="Google Shape;342;p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905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344" name="Google Shape;344;p92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9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, l'exercice à travailler ">
  <p:cSld name="PA, l'exercice à travailler 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49" name="Google Shape;349;p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50" name="Google Shape;350;p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51" name="Google Shape;351;p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52" name="Google Shape;352;p93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93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4" name="Google Shape;354;p93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93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93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8" name="Google Shape;358;p93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A">
  <p:cSld name="Slide PA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9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1" name="Google Shape;361;p9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2" name="Google Shape;362;p9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3" name="Google Shape;363;p9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4" name="Google Shape;364;p9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94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6" name="Google Shape;366;p94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67" name="Google Shape;367;p94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9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9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2" name="Google Shape;372;p9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905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9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4" name="Google Shape;374;p9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9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76" name="Google Shape;376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9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0" name="Google Shape;380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1" name="Google Shape;381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2" name="Google Shape;382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3" name="Google Shape;383;p9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9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5" name="Google Shape;385;p96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6" name="Google Shape;386;p9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7" name="Google Shape;387;p96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B, Correction de l'exercice">
  <p:cSld name="PB, Correction de l'exercice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9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1" name="Google Shape;401;p9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2" name="Google Shape;402;p9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3" name="Google Shape;403;p9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4" name="Google Shape;404;p9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9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6" name="Google Shape;406;p9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98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409" name="Google Shape;409;p98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98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9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9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4" name="Google Shape;414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0" name="Google Shape;420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26" name="Google Shape;426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2" name="Google Shape;432;p10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3" name="Google Shape;433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0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10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9" name="Google Shape;439;p10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0" name="Google Shape;440;p10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1" name="Google Shape;441;p10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2" name="Google Shape;442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0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0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7" name="Google Shape;457;p10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8" name="Google Shape;458;p1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1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10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64" name="Google Shape;464;p10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5" name="Google Shape;465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0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1" name="Google Shape;471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0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10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7" name="Google Shape;477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403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393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2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781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789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411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19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9684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292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038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0149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3024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59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740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89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889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85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8321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990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8350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94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87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75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852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67257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304907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632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8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42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2251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4255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2527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734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0104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065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1044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0554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184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137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80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28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030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750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421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272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047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917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51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5038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16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93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888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9737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749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653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8696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315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8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50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45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61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4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0308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138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904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87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16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56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342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20535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534103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1107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06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45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8674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6314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2178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217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0242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564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593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548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030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275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592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0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2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420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13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288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865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146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747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34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0476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6226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810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936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346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08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0312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591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58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476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04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848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47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192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020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18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83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32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30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052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645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45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4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80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Relationship Id="rId46" Type="http://schemas.openxmlformats.org/officeDocument/2006/relationships/theme" Target="../theme/theme2.xml"/><Relationship Id="rId20" Type="http://schemas.openxmlformats.org/officeDocument/2006/relationships/slideLayout" Target="../slideLayouts/slideLayout57.xml"/><Relationship Id="rId41" Type="http://schemas.openxmlformats.org/officeDocument/2006/relationships/slideLayout" Target="../slideLayouts/slideLayout7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16.xml"/><Relationship Id="rId42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slideLayout" Target="../slideLayouts/slideLayout114.xml"/><Relationship Id="rId37" Type="http://schemas.openxmlformats.org/officeDocument/2006/relationships/slideLayout" Target="../slideLayouts/slideLayout119.xml"/><Relationship Id="rId40" Type="http://schemas.openxmlformats.org/officeDocument/2006/relationships/slideLayout" Target="../slideLayouts/slideLayout122.xml"/><Relationship Id="rId45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36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13.xml"/><Relationship Id="rId44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slideLayout" Target="../slideLayouts/slideLayout112.xml"/><Relationship Id="rId35" Type="http://schemas.openxmlformats.org/officeDocument/2006/relationships/slideLayout" Target="../slideLayouts/slideLayout117.xml"/><Relationship Id="rId43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33" Type="http://schemas.openxmlformats.org/officeDocument/2006/relationships/slideLayout" Target="../slideLayouts/slideLayout115.xml"/><Relationship Id="rId38" Type="http://schemas.openxmlformats.org/officeDocument/2006/relationships/slideLayout" Target="../slideLayouts/slideLayout120.xml"/><Relationship Id="rId46" Type="http://schemas.openxmlformats.org/officeDocument/2006/relationships/theme" Target="../theme/theme3.xml"/><Relationship Id="rId20" Type="http://schemas.openxmlformats.org/officeDocument/2006/relationships/slideLayout" Target="../slideLayouts/slideLayout102.xml"/><Relationship Id="rId41" Type="http://schemas.openxmlformats.org/officeDocument/2006/relationships/slideLayout" Target="../slideLayouts/slideLayout1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2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0" r:id="rId34"/>
    <p:sldLayoutId id="2147483691" r:id="rId35"/>
    <p:sldLayoutId id="2147483692" r:id="rId36"/>
    <p:sldLayoutId id="2147483828" r:id="rId37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1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742" r:id="rId28"/>
    <p:sldLayoutId id="2147483743" r:id="rId29"/>
    <p:sldLayoutId id="2147483744" r:id="rId30"/>
    <p:sldLayoutId id="2147483745" r:id="rId31"/>
    <p:sldLayoutId id="2147483746" r:id="rId32"/>
    <p:sldLayoutId id="2147483747" r:id="rId33"/>
    <p:sldLayoutId id="2147483748" r:id="rId34"/>
    <p:sldLayoutId id="2147483749" r:id="rId35"/>
    <p:sldLayoutId id="2147483750" r:id="rId36"/>
    <p:sldLayoutId id="2147483751" r:id="rId37"/>
    <p:sldLayoutId id="2147483752" r:id="rId38"/>
    <p:sldLayoutId id="2147483753" r:id="rId39"/>
    <p:sldLayoutId id="2147483754" r:id="rId40"/>
    <p:sldLayoutId id="2147483755" r:id="rId41"/>
    <p:sldLayoutId id="2147483756" r:id="rId42"/>
    <p:sldLayoutId id="2147483757" r:id="rId43"/>
    <p:sldLayoutId id="2147483758" r:id="rId44"/>
    <p:sldLayoutId id="2147483759" r:id="rId45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30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  <p:sldLayoutId id="2147483794" r:id="rId34"/>
    <p:sldLayoutId id="2147483795" r:id="rId35"/>
    <p:sldLayoutId id="2147483796" r:id="rId36"/>
    <p:sldLayoutId id="2147483797" r:id="rId37"/>
    <p:sldLayoutId id="2147483798" r:id="rId38"/>
    <p:sldLayoutId id="2147483799" r:id="rId39"/>
    <p:sldLayoutId id="2147483800" r:id="rId40"/>
    <p:sldLayoutId id="2147483801" r:id="rId41"/>
    <p:sldLayoutId id="2147483802" r:id="rId42"/>
    <p:sldLayoutId id="2147483803" r:id="rId43"/>
    <p:sldLayoutId id="2147483804" r:id="rId44"/>
    <p:sldLayoutId id="2147483805" r:id="rId45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103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9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5A4aThGXboZ7RlTminYue4etFTXwyFRM?usp=drive_lin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2.jp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9.xml"/><Relationship Id="rId5" Type="http://schemas.microsoft.com/office/2007/relationships/hdphoto" Target="../media/hdphoto11.wdp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2.wdp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openxmlformats.org/officeDocument/2006/relationships/image" Target="../media/image70.gif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microsoft.com/office/2017/06/relationships/model3d" Target="../media/model3d1.glb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gif"/><Relationship Id="rId5" Type="http://schemas.openxmlformats.org/officeDocument/2006/relationships/image" Target="../media/image9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microsoft.com/office/2017/06/relationships/model3d" Target="../media/model3d1.glb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0.gif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microsoft.com/office/2017/06/relationships/model3d" Target="../media/model3d1.glb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0.gif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microsoft.com/office/2017/06/relationships/model3d" Target="../media/model3d1.glb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0.gif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microsoft.com/office/2017/06/relationships/model3d" Target="../media/model3d1.glb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gif"/><Relationship Id="rId5" Type="http://schemas.openxmlformats.org/officeDocument/2006/relationships/image" Target="../media/image9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5.xml"/><Relationship Id="rId5" Type="http://schemas.openxmlformats.org/officeDocument/2006/relationships/image" Target="../media/image75.png"/><Relationship Id="rId4" Type="http://schemas.microsoft.com/office/2007/relationships/hdphoto" Target="../media/hdphoto13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4.wdp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16.wdp"/><Relationship Id="rId5" Type="http://schemas.openxmlformats.org/officeDocument/2006/relationships/image" Target="../media/image81.png"/><Relationship Id="rId4" Type="http://schemas.microsoft.com/office/2007/relationships/hdphoto" Target="../media/hdphoto15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6.wdp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1.png"/><Relationship Id="rId5" Type="http://schemas.microsoft.com/office/2007/relationships/hdphoto" Target="../media/hdphoto15.wdp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6.wdp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1.png"/><Relationship Id="rId5" Type="http://schemas.microsoft.com/office/2007/relationships/hdphoto" Target="../media/hdphoto15.wdp"/><Relationship Id="rId4" Type="http://schemas.openxmlformats.org/officeDocument/2006/relationships/image" Target="../media/image8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3.png"/><Relationship Id="rId5" Type="http://schemas.openxmlformats.org/officeDocument/2006/relationships/image" Target="../media/image14.png"/><Relationship Id="rId4" Type="http://schemas.microsoft.com/office/2007/relationships/hdphoto" Target="../media/hdphoto16.wdp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4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18.wdp"/><Relationship Id="rId5" Type="http://schemas.openxmlformats.org/officeDocument/2006/relationships/image" Target="../media/image85.png"/><Relationship Id="rId4" Type="http://schemas.microsoft.com/office/2007/relationships/hdphoto" Target="../media/hdphoto17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microsoft.com/office/2007/relationships/hdphoto" Target="../media/hdphoto17.wdp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4.png"/><Relationship Id="rId5" Type="http://schemas.openxmlformats.org/officeDocument/2006/relationships/image" Target="../media/image14.png"/><Relationship Id="rId4" Type="http://schemas.microsoft.com/office/2007/relationships/hdphoto" Target="../media/hdphoto18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microsoft.com/office/2007/relationships/hdphoto" Target="../media/hdphoto18.wdp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14.wdp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 AC</a:t>
            </a:r>
            <a:endParaRPr lang="fr-F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1217" y="4591216"/>
            <a:ext cx="1627252" cy="521999"/>
          </a:xfrm>
        </p:spPr>
        <p:txBody>
          <a:bodyPr/>
          <a:lstStyle/>
          <a:p>
            <a:pPr algn="ctr"/>
            <a:r>
              <a:rPr lang="fr-FR" dirty="0"/>
              <a:t>Chapitre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1217" y="5288319"/>
            <a:ext cx="1627252" cy="521999"/>
          </a:xfrm>
        </p:spPr>
        <p:txBody>
          <a:bodyPr/>
          <a:lstStyle/>
          <a:p>
            <a:pPr algn="ctr"/>
            <a:r>
              <a:rPr lang="fr-FR" dirty="0"/>
              <a:t>Tâche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E447392-F104-538F-A177-67FC5F73564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98367"/>
            <a:ext cx="4843667" cy="521999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Expliquer le rôle de la révolution terrestre dans le cycle des saisons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40056BF-52DD-F0BE-763F-EB67D6C839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601264"/>
            <a:ext cx="4843667" cy="521999"/>
          </a:xfrm>
        </p:spPr>
        <p:txBody>
          <a:bodyPr>
            <a:noAutofit/>
          </a:bodyPr>
          <a:lstStyle/>
          <a:p>
            <a:r>
              <a:rPr lang="fr-FR" dirty="0"/>
              <a:t>Les relations Terre – Lune - Soleil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4" descr="A cartoon of a person working on a plant&#10;&#10;AI-generated content may b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2" r="161"/>
          <a:stretch/>
        </p:blipFill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" descr="A cartoon of kids studying&#10;&#10;AI-generated content may be incorrect."/>
          <p:cNvPicPr preferRelativeResize="0">
            <a:picLocks noGrp="1"/>
          </p:cNvPicPr>
          <p:nvPr>
            <p:ph type="pic" idx="4"/>
          </p:nvPr>
        </p:nvPicPr>
        <p:blipFill rotWithShape="1">
          <a:blip r:embed="rId4">
            <a:alphaModFix/>
          </a:blip>
          <a:srcRect l="3935" r="3934"/>
          <a:stretch/>
        </p:blipFill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"/>
          <p:cNvSpPr>
            <a:spLocks noGrp="1"/>
          </p:cNvSpPr>
          <p:nvPr>
            <p:ph type="pic" idx="3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F061A-525C-931B-1620-48DA5ACA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BA331DD-5FBF-356B-52BF-F90CA15137F3}"/>
              </a:ext>
            </a:extLst>
          </p:cNvPr>
          <p:cNvGrpSpPr/>
          <p:nvPr/>
        </p:nvGrpSpPr>
        <p:grpSpPr>
          <a:xfrm>
            <a:off x="1035392" y="3113391"/>
            <a:ext cx="10295114" cy="505659"/>
            <a:chOff x="1175674" y="3615371"/>
            <a:chExt cx="10295114" cy="82800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F21AD5E8-426F-A0F4-AE31-5359272AA98D}"/>
                </a:ext>
              </a:extLst>
            </p:cNvPr>
            <p:cNvGrpSpPr/>
            <p:nvPr/>
          </p:nvGrpSpPr>
          <p:grpSpPr>
            <a:xfrm>
              <a:off x="1175674" y="3615371"/>
              <a:ext cx="10265100" cy="828000"/>
              <a:chOff x="963450" y="3092649"/>
              <a:chExt cx="10265100" cy="828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3" name="Google Shape;292;p29">
                <a:extLst>
                  <a:ext uri="{FF2B5EF4-FFF2-40B4-BE49-F238E27FC236}">
                    <a16:creationId xmlns:a16="http://schemas.microsoft.com/office/drawing/2014/main" id="{734CCB68-C0AD-F4EF-BAF5-4096B797615A}"/>
                  </a:ext>
                </a:extLst>
              </p:cNvPr>
              <p:cNvSpPr/>
              <p:nvPr/>
            </p:nvSpPr>
            <p:spPr>
              <a:xfrm>
                <a:off x="2428129" y="3092649"/>
                <a:ext cx="8800421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28600" indent="-228600" algn="ctr">
                  <a:lnSpc>
                    <a:spcPct val="90000"/>
                  </a:lnSpc>
                  <a:buClr>
                    <a:prstClr val="black"/>
                  </a:buClr>
                  <a:buSzPts val="2000"/>
                </a:pPr>
                <a:endParaRPr lang="fr-FR" sz="1800" b="1" kern="1200" dirty="0">
                  <a:solidFill>
                    <a:prstClr val="black"/>
                  </a:solidFill>
                  <a:latin typeface="+mj-lt"/>
                  <a:ea typeface="+mn-ea"/>
                  <a:cs typeface="Calibri"/>
                </a:endParaRPr>
              </a:p>
            </p:txBody>
          </p:sp>
          <p:sp>
            <p:nvSpPr>
              <p:cNvPr id="24" name="Google Shape;293;p29">
                <a:extLst>
                  <a:ext uri="{FF2B5EF4-FFF2-40B4-BE49-F238E27FC236}">
                    <a16:creationId xmlns:a16="http://schemas.microsoft.com/office/drawing/2014/main" id="{F7682218-6984-C03F-C4D2-7736109FDB20}"/>
                  </a:ext>
                </a:extLst>
              </p:cNvPr>
              <p:cNvSpPr/>
              <p:nvPr/>
            </p:nvSpPr>
            <p:spPr>
              <a:xfrm>
                <a:off x="963450" y="3092649"/>
                <a:ext cx="1349096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28600" indent="-228600" algn="ctr">
                  <a:lnSpc>
                    <a:spcPct val="90000"/>
                  </a:lnSpc>
                  <a:buClr>
                    <a:prstClr val="black"/>
                  </a:buClr>
                  <a:buSzPts val="2000"/>
                </a:pPr>
                <a:r>
                  <a:rPr lang="fr-FR" sz="1800" b="1" kern="1200" dirty="0">
                    <a:solidFill>
                      <a:prstClr val="black"/>
                    </a:solidFill>
                    <a:latin typeface="+mj-lt"/>
                    <a:ea typeface="+mn-ea"/>
                    <a:cs typeface="Calibri"/>
                  </a:rPr>
                  <a:t>Tâche 1</a:t>
                </a:r>
              </a:p>
            </p:txBody>
          </p:sp>
        </p:grp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9758819-D2AD-D82D-7FB6-1F033F8B7BAA}"/>
                </a:ext>
              </a:extLst>
            </p:cNvPr>
            <p:cNvSpPr txBox="1"/>
            <p:nvPr/>
          </p:nvSpPr>
          <p:spPr>
            <a:xfrm>
              <a:off x="2642234" y="3706414"/>
              <a:ext cx="8828554" cy="65516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228600" indent="-228600" algn="ctr">
                <a:lnSpc>
                  <a:spcPct val="90000"/>
                </a:lnSpc>
                <a:buClr>
                  <a:prstClr val="black"/>
                </a:buClr>
                <a:buSzPts val="2000"/>
                <a:defRPr sz="1800" b="1" kern="1200">
                  <a:solidFill>
                    <a:prstClr val="black"/>
                  </a:solidFill>
                  <a:latin typeface="+mj-lt"/>
                  <a:ea typeface="+mn-ea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Expliquer le rôle de la rotation terrestre dans l’alternance des jours et nuits 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BE67EFB3-3C65-9A35-4FCB-1A0998D74D9D}"/>
              </a:ext>
            </a:extLst>
          </p:cNvPr>
          <p:cNvSpPr/>
          <p:nvPr/>
        </p:nvSpPr>
        <p:spPr>
          <a:xfrm>
            <a:off x="932057" y="1968585"/>
            <a:ext cx="10439999" cy="57713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Séquence 1 : </a:t>
            </a:r>
            <a:r>
              <a:rPr lang="fr-FR" sz="2000" b="1" kern="1200" dirty="0">
                <a:solidFill>
                  <a:prstClr val="white"/>
                </a:solidFill>
              </a:rPr>
              <a:t>Phénomènes liés au mouvement de la Terre autour du soleil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5C4EB7-03E8-7DD4-675C-B10C8C519C36}"/>
              </a:ext>
            </a:extLst>
          </p:cNvPr>
          <p:cNvSpPr/>
          <p:nvPr/>
        </p:nvSpPr>
        <p:spPr>
          <a:xfrm>
            <a:off x="932056" y="5226683"/>
            <a:ext cx="10439999" cy="57713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Séquence 2 : </a:t>
            </a:r>
            <a:r>
              <a:rPr lang="fr-FR" sz="2000" b="1" kern="1200" dirty="0">
                <a:solidFill>
                  <a:prstClr val="white"/>
                </a:solidFill>
              </a:rPr>
              <a:t>Phénomènes liés au mouvement de la lune autour de la terre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5507358-EC68-DF89-1213-BCEB208C9940}"/>
              </a:ext>
            </a:extLst>
          </p:cNvPr>
          <p:cNvSpPr txBox="1"/>
          <p:nvPr/>
        </p:nvSpPr>
        <p:spPr>
          <a:xfrm>
            <a:off x="969002" y="1314197"/>
            <a:ext cx="10303324" cy="400110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Chapitre 1:  Les relations Terre – Lune - Soleil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6DE9CEE-B377-7F40-BBE3-E56C48BB6DBB}"/>
              </a:ext>
            </a:extLst>
          </p:cNvPr>
          <p:cNvGrpSpPr/>
          <p:nvPr/>
        </p:nvGrpSpPr>
        <p:grpSpPr>
          <a:xfrm>
            <a:off x="1007226" y="4205522"/>
            <a:ext cx="10265100" cy="507493"/>
            <a:chOff x="5882257" y="-129675"/>
            <a:chExt cx="10265100" cy="72809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F587B2D-6F51-8CA3-9C98-FB0942C12F5A}"/>
                </a:ext>
              </a:extLst>
            </p:cNvPr>
            <p:cNvGrpSpPr/>
            <p:nvPr/>
          </p:nvGrpSpPr>
          <p:grpSpPr>
            <a:xfrm>
              <a:off x="5882257" y="-129675"/>
              <a:ext cx="10265100" cy="728090"/>
              <a:chOff x="963450" y="1311520"/>
              <a:chExt cx="10265100" cy="728090"/>
            </a:xfrm>
          </p:grpSpPr>
          <p:sp>
            <p:nvSpPr>
              <p:cNvPr id="12" name="Google Shape;286;p29">
                <a:extLst>
                  <a:ext uri="{FF2B5EF4-FFF2-40B4-BE49-F238E27FC236}">
                    <a16:creationId xmlns:a16="http://schemas.microsoft.com/office/drawing/2014/main" id="{DFDA3746-4527-1F37-81CD-BDAF0128484B}"/>
                  </a:ext>
                </a:extLst>
              </p:cNvPr>
              <p:cNvSpPr/>
              <p:nvPr/>
            </p:nvSpPr>
            <p:spPr>
              <a:xfrm>
                <a:off x="2428129" y="1311520"/>
                <a:ext cx="8800421" cy="72809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w="9528" cap="flat">
                <a:solidFill>
                  <a:srgbClr val="44546A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1" compatLnSpc="1">
                <a:noAutofit/>
              </a:bodyPr>
              <a:lstStyle/>
              <a:p>
                <a:pPr algn="ctr">
                  <a:buClrTx/>
                </a:pPr>
                <a:endParaRPr lang="fr-FR" sz="1800" b="1" dirty="0">
                  <a:solidFill>
                    <a:srgbClr val="000000"/>
                  </a:solidFill>
                  <a:latin typeface="Aptos" panose="02110004020202020204"/>
                  <a:cs typeface="Calibri"/>
                </a:endParaRPr>
              </a:p>
            </p:txBody>
          </p:sp>
          <p:sp>
            <p:nvSpPr>
              <p:cNvPr id="13" name="Google Shape;287;p29">
                <a:extLst>
                  <a:ext uri="{FF2B5EF4-FFF2-40B4-BE49-F238E27FC236}">
                    <a16:creationId xmlns:a16="http://schemas.microsoft.com/office/drawing/2014/main" id="{24DF319F-8BB7-1372-F4FF-2B0DAEE08FAC}"/>
                  </a:ext>
                </a:extLst>
              </p:cNvPr>
              <p:cNvSpPr/>
              <p:nvPr/>
            </p:nvSpPr>
            <p:spPr>
              <a:xfrm>
                <a:off x="963450" y="1311520"/>
                <a:ext cx="1349096" cy="72809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w="9528" cap="flat">
                <a:solidFill>
                  <a:srgbClr val="44546A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1" compatLnSpc="1">
                <a:noAutofit/>
              </a:bodyPr>
              <a:lstStyle/>
              <a:p>
                <a:pPr algn="ctr">
                  <a:buClrTx/>
                </a:pPr>
                <a:r>
                  <a:rPr lang="fr-FR" sz="1800" b="1" dirty="0">
                    <a:solidFill>
                      <a:srgbClr val="000000"/>
                    </a:solidFill>
                    <a:latin typeface="Aptos" panose="02110004020202020204"/>
                    <a:cs typeface="Calibri"/>
                  </a:rPr>
                  <a:t>Tâche 2</a:t>
                </a:r>
              </a:p>
            </p:txBody>
          </p:sp>
        </p:grpSp>
        <p:sp>
          <p:nvSpPr>
            <p:cNvPr id="3" name="Google Shape;511;p5">
              <a:extLst>
                <a:ext uri="{FF2B5EF4-FFF2-40B4-BE49-F238E27FC236}">
                  <a16:creationId xmlns:a16="http://schemas.microsoft.com/office/drawing/2014/main" id="{21C8134F-77BB-142F-AC75-A4C739148899}"/>
                </a:ext>
              </a:extLst>
            </p:cNvPr>
            <p:cNvSpPr txBox="1">
              <a:spLocks/>
            </p:cNvSpPr>
            <p:nvPr/>
          </p:nvSpPr>
          <p:spPr>
            <a:xfrm>
              <a:off x="7674945" y="31485"/>
              <a:ext cx="8144401" cy="494546"/>
            </a:xfrm>
            <a:prstGeom prst="rect">
              <a:avLst/>
            </a:prstGeom>
            <a:noFill/>
            <a:ln w="9528" cap="flat">
              <a:noFill/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 algn="ctr" defTabSz="914400" eaLnBrk="1" fontAlgn="auto" latinLnBrk="0" hangingPunct="1">
                <a:buClrTx/>
                <a:buSzTx/>
                <a:buFontTx/>
                <a:buNone/>
                <a:tabLst/>
                <a:defRPr kumimoji="0" sz="1800" b="1" kern="0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Calibri"/>
                  <a:cs typeface="Calibri"/>
                </a:defRPr>
              </a:lvl1pPr>
              <a:lvl2pPr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2pPr>
              <a:lvl3pPr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3pPr>
              <a:lvl4pPr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4pPr>
              <a:lvl5pPr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5pPr>
              <a:lvl6pPr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6pPr>
              <a:lvl7pPr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7pPr>
              <a:lvl8pPr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8pPr>
              <a:lvl9pPr>
                <a:defRPr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9pPr>
            </a:lstStyle>
            <a:p>
              <a:r>
                <a:rPr lang="fr-FR" dirty="0"/>
                <a:t>Expliquer le rôle de la révolution terrestre dans le cycle des saisons</a:t>
              </a:r>
            </a:p>
          </p:txBody>
        </p:sp>
      </p:grpSp>
      <p:sp>
        <p:nvSpPr>
          <p:cNvPr id="8" name="Rectangle: Rounded Corners 11">
            <a:extLst>
              <a:ext uri="{FF2B5EF4-FFF2-40B4-BE49-F238E27FC236}">
                <a16:creationId xmlns:a16="http://schemas.microsoft.com/office/drawing/2014/main" id="{3D08A759-333C-A738-1887-158D42AC7CE2}"/>
              </a:ext>
            </a:extLst>
          </p:cNvPr>
          <p:cNvSpPr/>
          <p:nvPr/>
        </p:nvSpPr>
        <p:spPr>
          <a:xfrm>
            <a:off x="919674" y="4165674"/>
            <a:ext cx="10440000" cy="5936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845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/>
        </p:nvSpPr>
        <p:spPr>
          <a:xfrm>
            <a:off x="2208304" y="1158393"/>
            <a:ext cx="9726520" cy="85174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/>
        </p:nvSpPr>
        <p:spPr>
          <a:xfrm>
            <a:off x="383125" y="1264596"/>
            <a:ext cx="1606147" cy="671210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/>
        </p:nvSpPr>
        <p:spPr>
          <a:xfrm>
            <a:off x="2235200" y="3104542"/>
            <a:ext cx="9699625" cy="2334637"/>
          </a:xfrm>
          <a:custGeom>
            <a:avLst>
              <a:gd name="f0" fmla="val 223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/>
        </p:nvSpPr>
        <p:spPr>
          <a:xfrm>
            <a:off x="412307" y="3104543"/>
            <a:ext cx="1606147" cy="2217104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/>
        </p:nvSpPr>
        <p:spPr>
          <a:xfrm>
            <a:off x="2264055" y="5574618"/>
            <a:ext cx="9670770" cy="12262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/>
        </p:nvSpPr>
        <p:spPr>
          <a:xfrm>
            <a:off x="412308" y="5565093"/>
            <a:ext cx="1606147" cy="1226232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/>
        </p:nvSpPr>
        <p:spPr>
          <a:xfrm>
            <a:off x="2208303" y="2127723"/>
            <a:ext cx="9726521" cy="87711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Révolution terrestre  </a:t>
            </a:r>
          </a:p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Saisons </a:t>
            </a:r>
          </a:p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Orbite</a:t>
            </a:r>
            <a:r>
              <a:rPr lang="fr-FR" sz="1800" dirty="0">
                <a:highlight>
                  <a:srgbClr val="FFFF00"/>
                </a:highligh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/>
        </p:nvSpPr>
        <p:spPr>
          <a:xfrm>
            <a:off x="412636" y="2223181"/>
            <a:ext cx="1606147" cy="634725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 txBox="1">
            <a:spLocks/>
          </p:cNvSpPr>
          <p:nvPr/>
        </p:nvSpPr>
        <p:spPr>
          <a:xfrm>
            <a:off x="2272235" y="1206325"/>
            <a:ext cx="9463104" cy="85174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1" dirty="0">
                <a:solidFill>
                  <a:prstClr val="black"/>
                </a:solidFill>
              </a:rPr>
              <a:t>La tâche à réussir pendant la séance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Expliquer le rôle de la révolution terrestre dans le cycle des saisons.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 txBox="1">
            <a:spLocks/>
          </p:cNvSpPr>
          <p:nvPr/>
        </p:nvSpPr>
        <p:spPr>
          <a:xfrm>
            <a:off x="2294218" y="3108792"/>
            <a:ext cx="9571892" cy="232086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stratégies enseignées pendant le modelage et pratiques pendant la séance sont :</a:t>
            </a:r>
          </a:p>
          <a:p>
            <a:pPr marL="28575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Identifiez la caractéristique observable </a:t>
            </a:r>
            <a:r>
              <a:rPr lang="fr-FR" dirty="0">
                <a:solidFill>
                  <a:prstClr val="black"/>
                </a:solidFill>
              </a:rPr>
              <a:t>du phénomène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285750" lvl="0" indent="-2160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Décrivez le phénomène.</a:t>
            </a:r>
          </a:p>
          <a:p>
            <a:pPr marL="285750" lvl="0" indent="-2160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Expliquez le phénomène </a:t>
            </a:r>
            <a:r>
              <a:rPr lang="fr-FR" dirty="0">
                <a:solidFill>
                  <a:prstClr val="black"/>
                </a:solidFill>
              </a:rPr>
              <a:t>en appliquant un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modèle explicatif.</a:t>
            </a:r>
          </a:p>
          <a:p>
            <a:pPr marL="69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outils </a:t>
            </a:r>
            <a:endParaRPr lang="fr-FR" b="1" dirty="0">
              <a:solidFill>
                <a:prstClr val="black"/>
              </a:solidFill>
            </a:endParaRPr>
          </a:p>
          <a:p>
            <a:pPr marL="285750" marR="0" lvl="0" indent="-2000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Modèle scientifique </a:t>
            </a:r>
          </a:p>
          <a:p>
            <a:pPr marL="28575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Carte lexicale</a:t>
            </a:r>
          </a:p>
          <a:p>
            <a:pPr marL="28575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Fiche technique.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 txBox="1">
            <a:spLocks/>
          </p:cNvSpPr>
          <p:nvPr/>
        </p:nvSpPr>
        <p:spPr>
          <a:xfrm>
            <a:off x="2362951" y="5662712"/>
            <a:ext cx="9503159" cy="106193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</a:t>
            </a:r>
            <a:r>
              <a:rPr lang="fr-FR" b="1" dirty="0">
                <a:solidFill>
                  <a:prstClr val="black"/>
                </a:solidFill>
              </a:rPr>
              <a:t>Pendant le feedback, attirer l’attention des élèves sur les erreurs fréquentes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prstClr val="black"/>
                </a:solidFill>
              </a:rPr>
              <a:t>//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/>
        </p:nvSpPr>
        <p:spPr>
          <a:xfrm>
            <a:off x="412307" y="2379291"/>
            <a:ext cx="1605600" cy="3428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/>
        </p:nvSpPr>
        <p:spPr>
          <a:xfrm>
            <a:off x="422910" y="1293778"/>
            <a:ext cx="1605600" cy="5809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/>
        </p:nvSpPr>
        <p:spPr>
          <a:xfrm>
            <a:off x="412307" y="3171217"/>
            <a:ext cx="1605600" cy="20629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/>
        </p:nvSpPr>
        <p:spPr>
          <a:xfrm>
            <a:off x="412307" y="5550635"/>
            <a:ext cx="1605600" cy="12216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072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"/>
          <p:cNvSpPr txBox="1">
            <a:spLocks noGrp="1"/>
          </p:cNvSpPr>
          <p:nvPr>
            <p:ph type="body" idx="1"/>
          </p:nvPr>
        </p:nvSpPr>
        <p:spPr>
          <a:xfrm>
            <a:off x="253322" y="3190552"/>
            <a:ext cx="2873248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</p:txBody>
      </p:sp>
      <p:sp>
        <p:nvSpPr>
          <p:cNvPr id="529" name="Google Shape;529;p7"/>
          <p:cNvSpPr txBox="1">
            <a:spLocks noGrp="1"/>
          </p:cNvSpPr>
          <p:nvPr>
            <p:ph type="body" idx="2"/>
          </p:nvPr>
        </p:nvSpPr>
        <p:spPr>
          <a:xfrm>
            <a:off x="3627796" y="3190551"/>
            <a:ext cx="3759199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Demander aux élèves de justifier leurs réponses et de verbaliser leur raisonnement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des feedback aux élèves de manière instantanée à chaque fois que l’occasion se présente (ne pas laisser passer des erreurs)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un feedback spécifique, détaillé et objectif aux élèves: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lang="fr-FR" sz="1400"/>
              <a:t>« Voici pourquoi c’est une bonne réponse »; « Voici ce que tu as bien fait … »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lang="fr-FR" sz="1400"/>
              <a:t>« Voici pourquoi c’est une réponse incomplète. Voici l’erreur »</a:t>
            </a:r>
            <a:endParaRPr/>
          </a:p>
        </p:txBody>
      </p:sp>
      <p:sp>
        <p:nvSpPr>
          <p:cNvPr id="530" name="Google Shape;530;p7"/>
          <p:cNvSpPr txBox="1">
            <a:spLocks noGrp="1"/>
          </p:cNvSpPr>
          <p:nvPr>
            <p:ph type="body" idx="3"/>
          </p:nvPr>
        </p:nvSpPr>
        <p:spPr>
          <a:xfrm>
            <a:off x="7816647" y="3190551"/>
            <a:ext cx="3779300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Ne pas donner de feedback ou donner du feedback de manière occasionnelle seulement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un feedback générique sans préciser pourquoi: « Bien »; « C’est faux » ; « Excellent »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Porter un jugement de valeur sur l’élève: « Tu es intelligent »; « Tu es paresseux »; …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S’adresser uniquement à l’élève concerné</a:t>
            </a:r>
            <a:endParaRPr/>
          </a:p>
        </p:txBody>
      </p:sp>
      <p:sp>
        <p:nvSpPr>
          <p:cNvPr id="531" name="Google Shape;531;p7"/>
          <p:cNvSpPr txBox="1">
            <a:spLocks noGrp="1"/>
          </p:cNvSpPr>
          <p:nvPr>
            <p:ph type="body" idx="4"/>
          </p:nvPr>
        </p:nvSpPr>
        <p:spPr>
          <a:xfrm>
            <a:off x="5648039" y="6218581"/>
            <a:ext cx="4493835" cy="332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>
                <a:solidFill>
                  <a:srgbClr val="000000"/>
                </a:solidFill>
              </a:rPr>
              <a:t>« </a:t>
            </a:r>
            <a:r>
              <a:rPr lang="fr-FR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Banque des pratiques pédagogiques efficaces </a:t>
            </a:r>
            <a:r>
              <a:rPr lang="fr-FR">
                <a:solidFill>
                  <a:srgbClr val="000000"/>
                </a:solidFill>
              </a:rPr>
              <a:t>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8"/>
          <p:cNvSpPr txBox="1">
            <a:spLocks noGrp="1"/>
          </p:cNvSpPr>
          <p:nvPr>
            <p:ph type="body" idx="1"/>
          </p:nvPr>
        </p:nvSpPr>
        <p:spPr>
          <a:xfrm>
            <a:off x="7879217" y="145994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</a:p>
        </p:txBody>
      </p:sp>
      <p:sp>
        <p:nvSpPr>
          <p:cNvPr id="537" name="Google Shape;537;p8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538" name="Google Shape;538;p8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  <p:sp>
        <p:nvSpPr>
          <p:cNvPr id="539" name="Google Shape;539;p8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540" name="Google Shape;540;p8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541" name="Google Shape;541;p8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Bonjour! Prêts pour démarrer notre séance? Allons-y!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2" name="Google Shape;552;p1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553" name="Google Shape;553;p10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3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1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fr-FR"/>
              <a:t>2 min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E4B1D-766A-5116-F1D4-0272B8C23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30EBA77-5CE2-19AC-9280-6F0E7EF08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rappeler la signification de ces icônes?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978887E-780C-AC81-DB4C-797EEB42F72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5842"/>
            <a:ext cx="10529705" cy="26828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Demander à 3 élèves au hasard</a:t>
            </a:r>
          </a:p>
        </p:txBody>
      </p:sp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A01B0852-85B5-4346-BE20-D4197B34CD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3B54C5F8-61CF-45A9-9740-B8D6527E5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1175;p113">
            <a:extLst>
              <a:ext uri="{FF2B5EF4-FFF2-40B4-BE49-F238E27FC236}">
                <a16:creationId xmlns:a16="http://schemas.microsoft.com/office/drawing/2014/main" id="{FC463DCD-7C3A-D739-DA2E-9ADB47174C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370557" y="2115480"/>
            <a:ext cx="3049182" cy="30491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F8C5917B-5E5D-7C6D-1642-C3FAF17124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23325" r="25923" b="30055"/>
          <a:stretch>
            <a:fillRect/>
          </a:stretch>
        </p:blipFill>
        <p:spPr>
          <a:xfrm>
            <a:off x="7566134" y="2115480"/>
            <a:ext cx="3255309" cy="2231492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4066835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B5D9E-D04E-6E2F-FAAD-39CD98C7A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69F927C-D711-355F-C4B6-BC31C1ECF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38B9D92-A7CF-DA1A-8606-AFB07BBA043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fr-FR" dirty="0">
              <a:solidFill>
                <a:srgbClr val="AEABA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E27F13-EE24-51DE-4F86-105CE8F81D95}"/>
              </a:ext>
            </a:extLst>
          </p:cNvPr>
          <p:cNvSpPr txBox="1"/>
          <p:nvPr/>
        </p:nvSpPr>
        <p:spPr>
          <a:xfrm>
            <a:off x="1370557" y="5164662"/>
            <a:ext cx="3771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Si quelque chose n’est pas clair, je pose des questions</a:t>
            </a:r>
            <a:endParaRPr lang="fr-FR" sz="1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Google Shape;1186;p114">
            <a:extLst>
              <a:ext uri="{FF2B5EF4-FFF2-40B4-BE49-F238E27FC236}">
                <a16:creationId xmlns:a16="http://schemas.microsoft.com/office/drawing/2014/main" id="{7AA2B315-7F19-96EB-68EB-AD67A3B048EB}"/>
              </a:ext>
            </a:extLst>
          </p:cNvPr>
          <p:cNvSpPr txBox="1"/>
          <p:nvPr/>
        </p:nvSpPr>
        <p:spPr>
          <a:xfrm>
            <a:off x="7245354" y="4910785"/>
            <a:ext cx="4400362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fais mes devoirs en classe et à la maison avec sérieux</a:t>
            </a:r>
            <a:endParaRPr lang="fr-FR" sz="1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D398155C-82F2-F4A4-5AFC-836D0EC7D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pic>
        <p:nvPicPr>
          <p:cNvPr id="6" name="Google Shape;1175;p113">
            <a:extLst>
              <a:ext uri="{FF2B5EF4-FFF2-40B4-BE49-F238E27FC236}">
                <a16:creationId xmlns:a16="http://schemas.microsoft.com/office/drawing/2014/main" id="{45230AC2-912A-7958-94E9-760F5ED2B9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370557" y="2115480"/>
            <a:ext cx="3049182" cy="30491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9EF91F9E-1EE8-917D-6786-4F42299373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23325" r="25923" b="30055"/>
          <a:stretch>
            <a:fillRect/>
          </a:stretch>
        </p:blipFill>
        <p:spPr>
          <a:xfrm>
            <a:off x="7566134" y="2115480"/>
            <a:ext cx="3255309" cy="2231492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2073950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fr-FR" dirty="0"/>
              <a:t>4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2DB28-C0D0-A7E6-BA86-9514ED4ED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D2AC0-C9AC-D6AB-6F4C-A240D8635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63183"/>
            <a:ext cx="10327914" cy="397033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Pour se rappeler l’alternance des jours et des nuits, répondez à cette question : 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8EA9D28-5129-D356-F32E-034C4227D11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72" y="201859"/>
            <a:ext cx="648055" cy="6480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12250E-72C1-8751-735A-6DA5AB80E988}"/>
              </a:ext>
            </a:extLst>
          </p:cNvPr>
          <p:cNvSpPr txBox="1"/>
          <p:nvPr/>
        </p:nvSpPr>
        <p:spPr>
          <a:xfrm>
            <a:off x="554925" y="2208163"/>
            <a:ext cx="10975969" cy="368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L’alternance des jours et nuits s’explique par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 Quand la partie de la Terre tournée vers le Soleil reçoit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c’est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 Quand cette même partie de la Terre est tournée à l’opposé du Soleil , elle reçoit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. c’est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</a:t>
            </a:r>
            <a:endParaRPr lang="fr-FR" sz="2400" dirty="0">
              <a:solidFill>
                <a:srgbClr val="0852A4"/>
              </a:solidFill>
              <a:latin typeface="Calibri" panose="020F0502020204030204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4AE66DD-3C7A-D15C-14A5-3C7070D74E7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68887"/>
            <a:ext cx="10529705" cy="552767"/>
          </a:xfrm>
        </p:spPr>
        <p:txBody>
          <a:bodyPr/>
          <a:lstStyle/>
          <a:p>
            <a:r>
              <a:rPr lang="fr-FR" sz="1100" dirty="0">
                <a:solidFill>
                  <a:schemeClr val="bg1">
                    <a:lumMod val="65000"/>
                  </a:schemeClr>
                </a:solidFill>
              </a:rPr>
              <a:t>Accorder quelques secondes de réflexion. Ensuite inviter deux élèves au hasard à passer au tableau.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B517E06-05EB-CEB4-BDB2-D810227825AD}"/>
              </a:ext>
            </a:extLst>
          </p:cNvPr>
          <p:cNvSpPr/>
          <p:nvPr/>
        </p:nvSpPr>
        <p:spPr>
          <a:xfrm>
            <a:off x="778058" y="1245027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dirty="0">
                <a:latin typeface="Calibri" panose="020F0502020204030204"/>
              </a:rPr>
              <a:t>Complétez le texte par les termes suivants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A0E3820-1085-0345-3DBF-A38A0DBB78F4}"/>
              </a:ext>
            </a:extLst>
          </p:cNvPr>
          <p:cNvSpPr/>
          <p:nvPr/>
        </p:nvSpPr>
        <p:spPr>
          <a:xfrm>
            <a:off x="3036978" y="1836972"/>
            <a:ext cx="4174942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La rotation de la Terre sur elle-même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8646A29-F4F5-3DA4-A3A2-F451841259F3}"/>
              </a:ext>
            </a:extLst>
          </p:cNvPr>
          <p:cNvSpPr/>
          <p:nvPr/>
        </p:nvSpPr>
        <p:spPr>
          <a:xfrm>
            <a:off x="7361943" y="1836972"/>
            <a:ext cx="2087471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Plus de lumière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C0BC42-BEDC-D328-99E8-BC7A682397ED}"/>
              </a:ext>
            </a:extLst>
          </p:cNvPr>
          <p:cNvSpPr/>
          <p:nvPr/>
        </p:nvSpPr>
        <p:spPr>
          <a:xfrm>
            <a:off x="9599436" y="1836972"/>
            <a:ext cx="2310605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Moins  de lumière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EFB97-F7A9-F2E7-8BF3-94D430051761}"/>
              </a:ext>
            </a:extLst>
          </p:cNvPr>
          <p:cNvSpPr/>
          <p:nvPr/>
        </p:nvSpPr>
        <p:spPr>
          <a:xfrm>
            <a:off x="550956" y="1836972"/>
            <a:ext cx="1092988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Le jour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A264BB4-07A3-2D93-98FD-7AB16AC71085}"/>
              </a:ext>
            </a:extLst>
          </p:cNvPr>
          <p:cNvSpPr/>
          <p:nvPr/>
        </p:nvSpPr>
        <p:spPr>
          <a:xfrm>
            <a:off x="1793967" y="1836972"/>
            <a:ext cx="1092988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La nuit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721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D58C8-DA5C-008C-B361-723EA65D2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BA949-4C8E-5F95-1B2A-391DFBF98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858F1E-9FF2-9683-B839-514B04BB999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611352"/>
            <a:ext cx="10529705" cy="459899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1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Inciter les élèves à justifier leur réponse</a:t>
            </a:r>
            <a:r>
              <a:rPr lang="fr-FR" sz="11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.</a:t>
            </a:r>
            <a:endParaRPr lang="fr-FR" sz="11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4F8033C8-3B57-3954-2814-1783582744E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72" y="201859"/>
            <a:ext cx="648055" cy="6480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70A365-8BA8-FCBA-31B0-047954247958}"/>
              </a:ext>
            </a:extLst>
          </p:cNvPr>
          <p:cNvSpPr txBox="1"/>
          <p:nvPr/>
        </p:nvSpPr>
        <p:spPr>
          <a:xfrm>
            <a:off x="554925" y="2208163"/>
            <a:ext cx="10975969" cy="368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L’alternance des jours et nuits s’explique par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..................................................................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 Quand la partie de la Terre tournée vers le Soleil reçoit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c’est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 Quand cette même partie de la Terre est tournée à l’opposé du Soleil , elle reçoit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................................................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. c’est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...........................</a:t>
            </a:r>
            <a:endParaRPr lang="fr-FR" sz="2400" dirty="0">
              <a:solidFill>
                <a:srgbClr val="0852A4"/>
              </a:solidFill>
              <a:latin typeface="Calibri" panose="020F0502020204030204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84470F4-4151-AB55-853C-32D2E5072975}"/>
              </a:ext>
            </a:extLst>
          </p:cNvPr>
          <p:cNvSpPr/>
          <p:nvPr/>
        </p:nvSpPr>
        <p:spPr>
          <a:xfrm>
            <a:off x="6818403" y="2429500"/>
            <a:ext cx="4174942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La rotation de la Terre sur elle-même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0E2710F-9350-74D3-9BFF-A7A17BD7D309}"/>
              </a:ext>
            </a:extLst>
          </p:cNvPr>
          <p:cNvSpPr/>
          <p:nvPr/>
        </p:nvSpPr>
        <p:spPr>
          <a:xfrm>
            <a:off x="8905874" y="3111208"/>
            <a:ext cx="2087471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Plus de lumière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4430BE9-CC65-9BD7-2F91-8BE8DE3EDA06}"/>
              </a:ext>
            </a:extLst>
          </p:cNvPr>
          <p:cNvSpPr/>
          <p:nvPr/>
        </p:nvSpPr>
        <p:spPr>
          <a:xfrm>
            <a:off x="1185158" y="5391636"/>
            <a:ext cx="2310605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Moins  de lumière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7605C79-B734-DA93-1B82-EF6E3790ED51}"/>
              </a:ext>
            </a:extLst>
          </p:cNvPr>
          <p:cNvSpPr/>
          <p:nvPr/>
        </p:nvSpPr>
        <p:spPr>
          <a:xfrm>
            <a:off x="1665381" y="3901967"/>
            <a:ext cx="1092988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Le jour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28B68CB-02E3-2560-FC47-205EDC38F41B}"/>
              </a:ext>
            </a:extLst>
          </p:cNvPr>
          <p:cNvSpPr/>
          <p:nvPr/>
        </p:nvSpPr>
        <p:spPr>
          <a:xfrm>
            <a:off x="5651592" y="5391636"/>
            <a:ext cx="1092988" cy="442674"/>
          </a:xfrm>
          <a:prstGeom prst="round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 defTabSz="457200">
              <a:spcAft>
                <a:spcPts val="600"/>
              </a:spcAft>
              <a:defRPr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La nuit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oogle Shape;653;p22">
            <a:extLst>
              <a:ext uri="{FF2B5EF4-FFF2-40B4-BE49-F238E27FC236}">
                <a16:creationId xmlns:a16="http://schemas.microsoft.com/office/drawing/2014/main" id="{D0D1EB40-6C32-7F93-0EE2-0AF335F289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45716" y="505406"/>
            <a:ext cx="325863" cy="325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58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21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Voici une deuxième question.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2" name="Google Shape;642;p21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tableau. 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45" name="Google Shape;64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FA76546-3B8A-A1C6-DFA4-1162911C2D3D}"/>
              </a:ext>
            </a:extLst>
          </p:cNvPr>
          <p:cNvSpPr/>
          <p:nvPr/>
        </p:nvSpPr>
        <p:spPr>
          <a:xfrm>
            <a:off x="778058" y="1270727"/>
            <a:ext cx="918509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Répondez par « Vrai » ou « Faux » 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461DDC7-A292-A2DB-9599-7DF0CBB89F0C}"/>
              </a:ext>
            </a:extLst>
          </p:cNvPr>
          <p:cNvGrpSpPr/>
          <p:nvPr/>
        </p:nvGrpSpPr>
        <p:grpSpPr>
          <a:xfrm>
            <a:off x="476604" y="2834507"/>
            <a:ext cx="11067342" cy="510778"/>
            <a:chOff x="5774124" y="2721680"/>
            <a:chExt cx="13114712" cy="5107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B856997-81B9-DE14-C8DF-1BDA8F1EDD11}"/>
                </a:ext>
              </a:extLst>
            </p:cNvPr>
            <p:cNvSpPr/>
            <p:nvPr/>
          </p:nvSpPr>
          <p:spPr>
            <a:xfrm>
              <a:off x="5774124" y="2721680"/>
              <a:ext cx="828247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L’axe de rotation de la Terre est incliné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0C85E54-3390-AD3A-E43D-A9461A1AA609}"/>
                </a:ext>
              </a:extLst>
            </p:cNvPr>
            <p:cNvSpPr/>
            <p:nvPr/>
          </p:nvSpPr>
          <p:spPr>
            <a:xfrm>
              <a:off x="14965646" y="2721680"/>
              <a:ext cx="176868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a- Vrai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6B61D78-322A-9019-2F56-BA7EBC44E0A4}"/>
                </a:ext>
              </a:extLst>
            </p:cNvPr>
            <p:cNvSpPr/>
            <p:nvPr/>
          </p:nvSpPr>
          <p:spPr>
            <a:xfrm>
              <a:off x="17120155" y="2721680"/>
              <a:ext cx="176868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b- Faux  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148B770-8196-B22C-9DBE-2170932D967B}"/>
              </a:ext>
            </a:extLst>
          </p:cNvPr>
          <p:cNvGrpSpPr/>
          <p:nvPr/>
        </p:nvGrpSpPr>
        <p:grpSpPr>
          <a:xfrm>
            <a:off x="476604" y="3952397"/>
            <a:ext cx="11067342" cy="781527"/>
            <a:chOff x="5774124" y="2721679"/>
            <a:chExt cx="13114712" cy="781527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B107B36-0DF0-A102-79E8-74C7A1A52621}"/>
                </a:ext>
              </a:extLst>
            </p:cNvPr>
            <p:cNvSpPr/>
            <p:nvPr/>
          </p:nvSpPr>
          <p:spPr>
            <a:xfrm>
              <a:off x="5774124" y="2721679"/>
              <a:ext cx="8282478" cy="78152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Terre tourne sur elle-même en 30 heures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60F1056-E7B9-45EC-426A-CC4405B18F68}"/>
                </a:ext>
              </a:extLst>
            </p:cNvPr>
            <p:cNvSpPr/>
            <p:nvPr/>
          </p:nvSpPr>
          <p:spPr>
            <a:xfrm>
              <a:off x="14965646" y="2721680"/>
              <a:ext cx="1768681" cy="781526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a- Vrai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AAD9952-E77B-694D-E640-2EEA5B6417FD}"/>
                </a:ext>
              </a:extLst>
            </p:cNvPr>
            <p:cNvSpPr/>
            <p:nvPr/>
          </p:nvSpPr>
          <p:spPr>
            <a:xfrm>
              <a:off x="17120155" y="2721680"/>
              <a:ext cx="1768681" cy="781526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b- Faux 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Très bien ! La Terre met 24h pour effectuer une rotation complète sur elle-même.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1" name="Google Shape;651;p2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3" name="Google Shape;65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45716" y="505406"/>
            <a:ext cx="325863" cy="3258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C1B5911-B3A1-D4A1-28F8-90A7F3361AF5}"/>
              </a:ext>
            </a:extLst>
          </p:cNvPr>
          <p:cNvGrpSpPr/>
          <p:nvPr/>
        </p:nvGrpSpPr>
        <p:grpSpPr>
          <a:xfrm>
            <a:off x="476604" y="2834507"/>
            <a:ext cx="11067342" cy="510778"/>
            <a:chOff x="5774124" y="2721680"/>
            <a:chExt cx="13114712" cy="51077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C51089C-434B-3DBB-AB93-223968D5ED99}"/>
                </a:ext>
              </a:extLst>
            </p:cNvPr>
            <p:cNvSpPr/>
            <p:nvPr/>
          </p:nvSpPr>
          <p:spPr>
            <a:xfrm>
              <a:off x="5774124" y="2721680"/>
              <a:ext cx="828247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L’axe de rotation de la Terre est incliné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2B147EF-8839-C940-2461-A6FC17E0B4B8}"/>
                </a:ext>
              </a:extLst>
            </p:cNvPr>
            <p:cNvSpPr/>
            <p:nvPr/>
          </p:nvSpPr>
          <p:spPr>
            <a:xfrm>
              <a:off x="14965646" y="2721680"/>
              <a:ext cx="1768681" cy="510778"/>
            </a:xfrm>
            <a:prstGeom prst="roundRect">
              <a:avLst/>
            </a:prstGeom>
            <a:solidFill>
              <a:srgbClr val="0C154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a- Vrai 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2305511-269C-08F5-8695-51957320CE2B}"/>
                </a:ext>
              </a:extLst>
            </p:cNvPr>
            <p:cNvSpPr/>
            <p:nvPr/>
          </p:nvSpPr>
          <p:spPr>
            <a:xfrm>
              <a:off x="17120155" y="2721680"/>
              <a:ext cx="176868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b- Faux 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BD528AA-3635-3A3F-AA81-ED0CE69028D9}"/>
              </a:ext>
            </a:extLst>
          </p:cNvPr>
          <p:cNvGrpSpPr/>
          <p:nvPr/>
        </p:nvGrpSpPr>
        <p:grpSpPr>
          <a:xfrm>
            <a:off x="476604" y="3952397"/>
            <a:ext cx="11067342" cy="781527"/>
            <a:chOff x="5774124" y="2721679"/>
            <a:chExt cx="13114712" cy="781527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40D29D9-4E58-5B00-7C43-66360C4AF2BD}"/>
                </a:ext>
              </a:extLst>
            </p:cNvPr>
            <p:cNvSpPr/>
            <p:nvPr/>
          </p:nvSpPr>
          <p:spPr>
            <a:xfrm>
              <a:off x="5774124" y="2721679"/>
              <a:ext cx="8282478" cy="78152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Terre tourne sur elle-même en 30 heures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01E3136-E8B3-0A55-4C9A-9941578B0864}"/>
                </a:ext>
              </a:extLst>
            </p:cNvPr>
            <p:cNvSpPr/>
            <p:nvPr/>
          </p:nvSpPr>
          <p:spPr>
            <a:xfrm>
              <a:off x="14965646" y="2721680"/>
              <a:ext cx="1768681" cy="781526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a- Vrai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1EC316D-1B12-34F6-54DD-4AB2F407B91E}"/>
                </a:ext>
              </a:extLst>
            </p:cNvPr>
            <p:cNvSpPr/>
            <p:nvPr/>
          </p:nvSpPr>
          <p:spPr>
            <a:xfrm>
              <a:off x="17120155" y="2721680"/>
              <a:ext cx="1768681" cy="781526"/>
            </a:xfrm>
            <a:prstGeom prst="roundRect">
              <a:avLst/>
            </a:prstGeom>
            <a:solidFill>
              <a:srgbClr val="0C154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b- Faux 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 min</a:t>
            </a:r>
          </a:p>
        </p:txBody>
      </p:sp>
    </p:spTree>
    <p:extLst>
      <p:ext uri="{BB962C8B-B14F-4D97-AF65-F5344CB8AC3E}">
        <p14:creationId xmlns:p14="http://schemas.microsoft.com/office/powerpoint/2010/main" val="508950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936103-7F12-ADA3-A8F7-30644B3C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233457"/>
            <a:ext cx="10529279" cy="538068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D’abord, considérons cette situation.</a:t>
            </a:r>
          </a:p>
        </p:txBody>
      </p:sp>
      <p:sp>
        <p:nvSpPr>
          <p:cNvPr id="4" name="Google Shape;642;p21">
            <a:extLst>
              <a:ext uri="{FF2B5EF4-FFF2-40B4-BE49-F238E27FC236}">
                <a16:creationId xmlns:a16="http://schemas.microsoft.com/office/drawing/2014/main" id="{411C4800-84FC-29CE-34FE-12EDF17F4635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975792" cy="30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A5A5A5"/>
              </a:buClr>
              <a:buSzPts val="1000"/>
              <a:buFont typeface="Arial" panose="020B0604020202020204" pitchFamily="34" charset="0"/>
              <a:buNone/>
            </a:pP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6A76F0-B14B-5B25-6794-982D5D3DB479}"/>
              </a:ext>
            </a:extLst>
          </p:cNvPr>
          <p:cNvSpPr/>
          <p:nvPr/>
        </p:nvSpPr>
        <p:spPr>
          <a:xfrm>
            <a:off x="2920483" y="1251995"/>
            <a:ext cx="3775592" cy="40382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Alternance des saisons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CC8CB3C1-C5D0-EE18-EA0B-D60A73BED0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383" y="1065539"/>
            <a:ext cx="2324100" cy="68302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F4DEF64-8FAA-BA19-2034-49765489C7E4}"/>
              </a:ext>
            </a:extLst>
          </p:cNvPr>
          <p:cNvGrpSpPr/>
          <p:nvPr/>
        </p:nvGrpSpPr>
        <p:grpSpPr>
          <a:xfrm>
            <a:off x="1281219" y="5711179"/>
            <a:ext cx="9629561" cy="584775"/>
            <a:chOff x="1310885" y="5958829"/>
            <a:chExt cx="9629561" cy="58477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9882300-2977-3F80-ED08-6341414B8772}"/>
                </a:ext>
              </a:extLst>
            </p:cNvPr>
            <p:cNvSpPr txBox="1"/>
            <p:nvPr/>
          </p:nvSpPr>
          <p:spPr>
            <a:xfrm flipV="1">
              <a:off x="1437776" y="5958829"/>
              <a:ext cx="9502670" cy="584775"/>
            </a:xfrm>
            <a:prstGeom prst="round1Rect">
              <a:avLst>
                <a:gd name="adj" fmla="val 27305"/>
              </a:avLst>
            </a:prstGeom>
            <a:solidFill>
              <a:srgbClr val="CAE8DE"/>
            </a:solidFill>
          </p:spPr>
          <p:txBody>
            <a:bodyPr wrap="square">
              <a:spAutoFit/>
            </a:bodyPr>
            <a:lstStyle/>
            <a:p>
              <a:pPr lvl="0" algn="ctr" defTabSz="457200">
                <a:buClrTx/>
                <a:defRPr/>
              </a:pPr>
              <a:endParaRPr lang="fr-FR" sz="3200" b="1" kern="1200" spc="-11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F98B2A2-ECDA-91D9-FF7D-9763FF93DF2A}"/>
                </a:ext>
              </a:extLst>
            </p:cNvPr>
            <p:cNvSpPr txBox="1"/>
            <p:nvPr/>
          </p:nvSpPr>
          <p:spPr>
            <a:xfrm>
              <a:off x="1784603" y="5989070"/>
              <a:ext cx="89696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0079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Question : </a:t>
              </a:r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Comment expliquer cette alternance des saisons ?</a:t>
              </a:r>
              <a:endParaRPr lang="fr-FR" sz="4000" b="1" kern="1200" spc="-11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8037A97-A1CF-A048-A706-B8C9C980B994}"/>
                </a:ext>
              </a:extLst>
            </p:cNvPr>
            <p:cNvGrpSpPr/>
            <p:nvPr/>
          </p:nvGrpSpPr>
          <p:grpSpPr>
            <a:xfrm>
              <a:off x="1310885" y="6063040"/>
              <a:ext cx="346827" cy="363867"/>
              <a:chOff x="3555266" y="5527040"/>
              <a:chExt cx="375920" cy="437642"/>
            </a:xfrm>
          </p:grpSpPr>
          <p:sp>
            <p:nvSpPr>
              <p:cNvPr id="10" name="Triangle isocèle 9">
                <a:extLst>
                  <a:ext uri="{FF2B5EF4-FFF2-40B4-BE49-F238E27FC236}">
                    <a16:creationId xmlns:a16="http://schemas.microsoft.com/office/drawing/2014/main" id="{10900529-476A-0F9D-0C46-60F99BF1636D}"/>
                  </a:ext>
                </a:extLst>
              </p:cNvPr>
              <p:cNvSpPr/>
              <p:nvPr/>
            </p:nvSpPr>
            <p:spPr>
              <a:xfrm rot="9380549">
                <a:off x="3579876" y="5794806"/>
                <a:ext cx="145288" cy="169876"/>
              </a:xfrm>
              <a:prstGeom prst="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Organigramme : Délai 10">
                <a:extLst>
                  <a:ext uri="{FF2B5EF4-FFF2-40B4-BE49-F238E27FC236}">
                    <a16:creationId xmlns:a16="http://schemas.microsoft.com/office/drawing/2014/main" id="{BE342BB1-04E8-10DB-B479-317AB52D0DD4}"/>
                  </a:ext>
                </a:extLst>
              </p:cNvPr>
              <p:cNvSpPr/>
              <p:nvPr/>
            </p:nvSpPr>
            <p:spPr>
              <a:xfrm>
                <a:off x="3555266" y="5527040"/>
                <a:ext cx="375920" cy="304800"/>
              </a:xfrm>
              <a:prstGeom prst="flowChartDelay">
                <a:avLst/>
              </a:prstGeom>
              <a:solidFill>
                <a:srgbClr val="05694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12" name="Image 11" descr="Une image contenant habits, capture d’écran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F729EFFE-B634-8617-6981-01F757E0E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1982977"/>
            <a:ext cx="11277600" cy="305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39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8"/>
          <p:cNvSpPr txBox="1">
            <a:spLocks noGrp="1"/>
          </p:cNvSpPr>
          <p:nvPr>
            <p:ph type="title"/>
          </p:nvPr>
        </p:nvSpPr>
        <p:spPr>
          <a:xfrm>
            <a:off x="778058" y="30185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de: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0" name="Google Shape;710;p28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sp>
        <p:nvSpPr>
          <p:cNvPr id="711" name="Google Shape;711;p28"/>
          <p:cNvSpPr txBox="1">
            <a:spLocks noGrp="1"/>
          </p:cNvSpPr>
          <p:nvPr>
            <p:ph type="body" idx="3"/>
          </p:nvPr>
        </p:nvSpPr>
        <p:spPr>
          <a:xfrm>
            <a:off x="1949380" y="1828800"/>
            <a:ext cx="8611437" cy="800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algn="ctr">
              <a:buFont typeface="Arial" panose="020B0604020202020204" pitchFamily="34" charset="0"/>
            </a:pPr>
            <a:r>
              <a:rPr lang="fr-FR" sz="3000" b="1" kern="1200" dirty="0">
                <a:solidFill>
                  <a:srgbClr val="106585"/>
                </a:solidFill>
                <a:ea typeface="+mn-ea"/>
                <a:cs typeface="+mn-cs"/>
              </a:rPr>
              <a:t>Expliquer le rôle de la révolution terrestre dans le cycle des saisons.</a:t>
            </a:r>
          </a:p>
        </p:txBody>
      </p:sp>
      <p:pic>
        <p:nvPicPr>
          <p:cNvPr id="1026" name="Picture 2" descr="La Terre et les astres : cours CE2 - Histoire et géographie">
            <a:extLst>
              <a:ext uri="{FF2B5EF4-FFF2-40B4-BE49-F238E27FC236}">
                <a16:creationId xmlns:a16="http://schemas.microsoft.com/office/drawing/2014/main" id="{F1A8EB45-ACB2-C2FC-CBAA-9ABE13B9E0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3" t="2201" r="4288" b="12736"/>
          <a:stretch>
            <a:fillRect/>
          </a:stretch>
        </p:blipFill>
        <p:spPr bwMode="auto">
          <a:xfrm>
            <a:off x="2714625" y="2800350"/>
            <a:ext cx="6762750" cy="357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2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CBA0E-5563-9DFC-E677-627BEC9EC3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79002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>
          <a:extLst>
            <a:ext uri="{FF2B5EF4-FFF2-40B4-BE49-F238E27FC236}">
              <a16:creationId xmlns:a16="http://schemas.microsoft.com/office/drawing/2014/main" id="{60EDE436-AA7F-EBAC-CE69-11F3D3CCF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30">
            <a:extLst>
              <a:ext uri="{FF2B5EF4-FFF2-40B4-BE49-F238E27FC236}">
                <a16:creationId xmlns:a16="http://schemas.microsoft.com/office/drawing/2014/main" id="{9A2E6AAC-93C2-5966-A4A9-22333055FF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383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répondre à cette question, nous allons utiliser un modèle explicatif.</a:t>
            </a:r>
          </a:p>
        </p:txBody>
      </p:sp>
      <p:sp>
        <p:nvSpPr>
          <p:cNvPr id="722" name="Google Shape;722;p30">
            <a:extLst>
              <a:ext uri="{FF2B5EF4-FFF2-40B4-BE49-F238E27FC236}">
                <a16:creationId xmlns:a16="http://schemas.microsoft.com/office/drawing/2014/main" id="{2BE13DBC-ECEF-2899-0059-BCA3EF3E9D5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>
              <a:spcBef>
                <a:spcPts val="0"/>
              </a:spcBef>
            </a:pP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3" name="Google Shape;723;p30">
            <a:extLst>
              <a:ext uri="{FF2B5EF4-FFF2-40B4-BE49-F238E27FC236}">
                <a16:creationId xmlns:a16="http://schemas.microsoft.com/office/drawing/2014/main" id="{97EE261D-98C3-1333-CEAD-98C6DFCA363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D1051A8-5E7A-031A-1742-9668DD3F2C62}"/>
              </a:ext>
            </a:extLst>
          </p:cNvPr>
          <p:cNvGrpSpPr/>
          <p:nvPr/>
        </p:nvGrpSpPr>
        <p:grpSpPr>
          <a:xfrm>
            <a:off x="1354010" y="1161513"/>
            <a:ext cx="9629561" cy="584775"/>
            <a:chOff x="1310885" y="5958829"/>
            <a:chExt cx="9629561" cy="584775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2ECADF7-2DC6-36F6-670B-C1A101F13070}"/>
                </a:ext>
              </a:extLst>
            </p:cNvPr>
            <p:cNvSpPr txBox="1"/>
            <p:nvPr/>
          </p:nvSpPr>
          <p:spPr>
            <a:xfrm flipV="1">
              <a:off x="1437776" y="5958829"/>
              <a:ext cx="9502670" cy="584775"/>
            </a:xfrm>
            <a:prstGeom prst="round1Rect">
              <a:avLst>
                <a:gd name="adj" fmla="val 27305"/>
              </a:avLst>
            </a:prstGeom>
            <a:solidFill>
              <a:srgbClr val="EFD1DC"/>
            </a:solidFill>
          </p:spPr>
          <p:txBody>
            <a:bodyPr wrap="square">
              <a:spAutoFit/>
            </a:bodyPr>
            <a:lstStyle/>
            <a:p>
              <a:pPr lvl="0" algn="ctr" defTabSz="457200">
                <a:buClrTx/>
                <a:defRPr/>
              </a:pPr>
              <a:endParaRPr lang="fr-FR" sz="3200" b="1" kern="1200" spc="-11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A14A6F5-D73C-32C3-EA35-1B81A1B0E525}"/>
                </a:ext>
              </a:extLst>
            </p:cNvPr>
            <p:cNvSpPr txBox="1"/>
            <p:nvPr/>
          </p:nvSpPr>
          <p:spPr>
            <a:xfrm>
              <a:off x="1784603" y="5989070"/>
              <a:ext cx="89696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F7597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Modèle : </a:t>
              </a:r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Modèle expliquant l’alternance des saisons.</a:t>
              </a:r>
              <a:endParaRPr lang="fr-FR" sz="4000" b="1" kern="1200" spc="-11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E2211818-BA9B-B44E-FCEA-D08582F84FEF}"/>
                </a:ext>
              </a:extLst>
            </p:cNvPr>
            <p:cNvGrpSpPr/>
            <p:nvPr/>
          </p:nvGrpSpPr>
          <p:grpSpPr>
            <a:xfrm>
              <a:off x="1310885" y="6063040"/>
              <a:ext cx="346827" cy="363867"/>
              <a:chOff x="3555266" y="5527040"/>
              <a:chExt cx="375920" cy="437642"/>
            </a:xfrm>
          </p:grpSpPr>
          <p:sp>
            <p:nvSpPr>
              <p:cNvPr id="17" name="Triangle isocèle 16">
                <a:extLst>
                  <a:ext uri="{FF2B5EF4-FFF2-40B4-BE49-F238E27FC236}">
                    <a16:creationId xmlns:a16="http://schemas.microsoft.com/office/drawing/2014/main" id="{9518F692-6D4F-4F3F-B48A-4956D8F80BE4}"/>
                  </a:ext>
                </a:extLst>
              </p:cNvPr>
              <p:cNvSpPr/>
              <p:nvPr/>
            </p:nvSpPr>
            <p:spPr>
              <a:xfrm rot="9380549">
                <a:off x="3579876" y="5794806"/>
                <a:ext cx="145288" cy="169876"/>
              </a:xfrm>
              <a:prstGeom prst="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Organigramme : Délai 17">
                <a:extLst>
                  <a:ext uri="{FF2B5EF4-FFF2-40B4-BE49-F238E27FC236}">
                    <a16:creationId xmlns:a16="http://schemas.microsoft.com/office/drawing/2014/main" id="{7EE0E98A-CE52-40F7-1884-F2B49B2680E9}"/>
                  </a:ext>
                </a:extLst>
              </p:cNvPr>
              <p:cNvSpPr/>
              <p:nvPr/>
            </p:nvSpPr>
            <p:spPr>
              <a:xfrm>
                <a:off x="3555266" y="5527040"/>
                <a:ext cx="375920" cy="304800"/>
              </a:xfrm>
              <a:prstGeom prst="flowChartDelay">
                <a:avLst/>
              </a:prstGeom>
              <a:solidFill>
                <a:srgbClr val="C1517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3" name="Image 2" descr="Une image contenant texte, capture d’écran, cercle, astronomie&#10;&#10;Le contenu généré par l’IA peut être incorrect.">
            <a:extLst>
              <a:ext uri="{FF2B5EF4-FFF2-40B4-BE49-F238E27FC236}">
                <a16:creationId xmlns:a16="http://schemas.microsoft.com/office/drawing/2014/main" id="{9C208184-8911-F7CB-BB52-7AB517BE3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5323" y="1776529"/>
            <a:ext cx="5281354" cy="487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19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D89226C6-F5E8-3DF7-C6A4-993FE3444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356B5A-7C81-FB38-A2A3-A21315EC8C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01" b="7966"/>
          <a:stretch>
            <a:fillRect/>
          </a:stretch>
        </p:blipFill>
        <p:spPr>
          <a:xfrm>
            <a:off x="197498" y="1023301"/>
            <a:ext cx="11823115" cy="5661979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E8980166-A8FC-0676-8B6B-41EEFAF50CCE}"/>
              </a:ext>
            </a:extLst>
          </p:cNvPr>
          <p:cNvSpPr/>
          <p:nvPr/>
        </p:nvSpPr>
        <p:spPr>
          <a:xfrm flipH="1">
            <a:off x="1248697" y="1789471"/>
            <a:ext cx="9438967" cy="416887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D946BACB-BF94-382F-434C-2EE3DF7FA4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672" y="177724"/>
            <a:ext cx="10277091" cy="54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Terre effectue deux mouvements : elle tourne sur elle-même et elle tourne autour du Soleil. Ce mouvement autour du Soleil s’appelle la révolution terrestre.</a:t>
            </a:r>
          </a:p>
        </p:txBody>
      </p:sp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CE1FDE5E-553F-5B56-56D6-B28AD2C236E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modèle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03C628A1-C560-5149-0145-A6E1FE2B64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57C73AA-6674-C8F1-1A5D-B3C290216FA9}"/>
              </a:ext>
            </a:extLst>
          </p:cNvPr>
          <p:cNvGrpSpPr/>
          <p:nvPr/>
        </p:nvGrpSpPr>
        <p:grpSpPr>
          <a:xfrm>
            <a:off x="3241040" y="2407066"/>
            <a:ext cx="2299815" cy="584114"/>
            <a:chOff x="-573645" y="4959452"/>
            <a:chExt cx="2958792" cy="584114"/>
          </a:xfrm>
        </p:grpSpPr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CC07C23E-54CD-AC1C-56AD-0E9FD85FD23D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 flipV="1">
              <a:off x="1891206" y="4959452"/>
              <a:ext cx="493941" cy="409329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A2C4C7-335F-4DF8-87D2-6B5F4ADAE7B9}"/>
                </a:ext>
              </a:extLst>
            </p:cNvPr>
            <p:cNvSpPr/>
            <p:nvPr/>
          </p:nvSpPr>
          <p:spPr>
            <a:xfrm>
              <a:off x="-573645" y="5193996"/>
              <a:ext cx="2464851" cy="34957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Axe de rotation </a:t>
              </a:r>
            </a:p>
          </p:txBody>
        </p:sp>
      </p:grpSp>
      <p:pic>
        <p:nvPicPr>
          <p:cNvPr id="2050" name="Picture 2" descr="30000fps | Space and astronomy, Space pictures, Solar system">
            <a:extLst>
              <a:ext uri="{FF2B5EF4-FFF2-40B4-BE49-F238E27FC236}">
                <a16:creationId xmlns:a16="http://schemas.microsoft.com/office/drawing/2014/main" id="{9EAF779A-5F55-6106-3CF1-FF0CD40A4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20000"/>
              </a:clrFrom>
              <a:clrTo>
                <a:srgbClr val="02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466" y="2991180"/>
            <a:ext cx="1539191" cy="153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CA0C5D-A0A2-6489-50AB-D7E77B30DB2D}"/>
              </a:ext>
            </a:extLst>
          </p:cNvPr>
          <p:cNvSpPr/>
          <p:nvPr/>
        </p:nvSpPr>
        <p:spPr>
          <a:xfrm>
            <a:off x="5370990" y="3585989"/>
            <a:ext cx="926142" cy="34957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Soleil </a:t>
            </a:r>
          </a:p>
        </p:txBody>
      </p:sp>
      <p:cxnSp>
        <p:nvCxnSpPr>
          <p:cNvPr id="1025" name="Connecteur droit 1024">
            <a:extLst>
              <a:ext uri="{FF2B5EF4-FFF2-40B4-BE49-F238E27FC236}">
                <a16:creationId xmlns:a16="http://schemas.microsoft.com/office/drawing/2014/main" id="{ADC4C043-949A-5FF1-4FED-9015C7092195}"/>
              </a:ext>
            </a:extLst>
          </p:cNvPr>
          <p:cNvCxnSpPr>
            <a:cxnSpLocks/>
          </p:cNvCxnSpPr>
          <p:nvPr/>
        </p:nvCxnSpPr>
        <p:spPr>
          <a:xfrm flipH="1">
            <a:off x="5540855" y="1072978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48D20021-9D1B-2AA7-2FBF-B94E0BE9642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48449786"/>
                  </p:ext>
                </p:extLst>
              </p:nvPr>
            </p:nvGraphicFramePr>
            <p:xfrm rot="1225517">
              <a:off x="5368322" y="1288027"/>
              <a:ext cx="931478" cy="949743"/>
            </p:xfrm>
            <a:graphic>
              <a:graphicData uri="http://schemas.microsoft.com/office/drawing/2017/model3d">
                <am3d:model3d r:embed="rId6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48D20021-9D1B-2AA7-2FBF-B94E0BE964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225517">
                <a:off x="5368322" y="1288027"/>
                <a:ext cx="931478" cy="949743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E8B50B2-CC52-C584-72C8-F86481505CDB}"/>
              </a:ext>
            </a:extLst>
          </p:cNvPr>
          <p:cNvSpPr/>
          <p:nvPr/>
        </p:nvSpPr>
        <p:spPr>
          <a:xfrm>
            <a:off x="5348889" y="1698358"/>
            <a:ext cx="926142" cy="34957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Terre  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DA27E04-4D54-CDE2-CEED-E7E1F5EAC057}"/>
              </a:ext>
            </a:extLst>
          </p:cNvPr>
          <p:cNvGrpSpPr/>
          <p:nvPr/>
        </p:nvGrpSpPr>
        <p:grpSpPr>
          <a:xfrm>
            <a:off x="2064773" y="5757405"/>
            <a:ext cx="1666947" cy="584114"/>
            <a:chOff x="240562" y="4959452"/>
            <a:chExt cx="2144585" cy="584114"/>
          </a:xfrm>
        </p:grpSpPr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9D664EDF-F07D-815A-B4A1-5BD2DDB57CF9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V="1">
              <a:off x="1891205" y="4959452"/>
              <a:ext cx="493942" cy="409329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C95C77-2B1C-396E-1FEA-18C8E4E22059}"/>
                </a:ext>
              </a:extLst>
            </p:cNvPr>
            <p:cNvSpPr/>
            <p:nvPr/>
          </p:nvSpPr>
          <p:spPr>
            <a:xfrm>
              <a:off x="240562" y="5193996"/>
              <a:ext cx="1650643" cy="34957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Orbite</a:t>
              </a: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E28764DD-7444-1803-098B-15DB595DBE26}"/>
              </a:ext>
            </a:extLst>
          </p:cNvPr>
          <p:cNvSpPr txBox="1"/>
          <p:nvPr/>
        </p:nvSpPr>
        <p:spPr>
          <a:xfrm>
            <a:off x="3672519" y="4722148"/>
            <a:ext cx="4591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tour complet = 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année</a:t>
            </a:r>
            <a:endParaRPr lang="fr-FR" sz="2800" b="1" dirty="0">
              <a:solidFill>
                <a:srgbClr val="FFFF00"/>
              </a:solidFill>
            </a:endParaRPr>
          </a:p>
        </p:txBody>
      </p:sp>
      <p:sp>
        <p:nvSpPr>
          <p:cNvPr id="27" name="Rectangle : avec coins arrondis en diagonale 26">
            <a:extLst>
              <a:ext uri="{FF2B5EF4-FFF2-40B4-BE49-F238E27FC236}">
                <a16:creationId xmlns:a16="http://schemas.microsoft.com/office/drawing/2014/main" id="{2A2FE1CB-5033-7094-82B2-587B6B16E26C}"/>
              </a:ext>
            </a:extLst>
          </p:cNvPr>
          <p:cNvSpPr/>
          <p:nvPr/>
        </p:nvSpPr>
        <p:spPr>
          <a:xfrm>
            <a:off x="388157" y="1253746"/>
            <a:ext cx="2662953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révolution terrestre </a:t>
            </a:r>
          </a:p>
        </p:txBody>
      </p:sp>
    </p:spTree>
    <p:extLst>
      <p:ext uri="{BB962C8B-B14F-4D97-AF65-F5344CB8AC3E}">
        <p14:creationId xmlns:p14="http://schemas.microsoft.com/office/powerpoint/2010/main" val="246238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path" presetSubtype="0" repeatCount="indefinite" accel="2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11 -4.44444E-6 C 0.22278 -4.44444E-6 0.39635 0.13681 0.39635 0.30556 C 0.39635 0.47408 0.22278 0.61112 0.00911 0.61112 C -0.2043 0.61112 -0.37696 0.47408 -0.37696 0.30556 C -0.37696 0.13681 -0.2043 -4.44444E-6 0.00911 -4.44444E-6 Z " pathEditMode="relative" rAng="0" ptsTypes="AAAAA">
                                      <p:cBhvr>
                                        <p:cTn id="20" dur="5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305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5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80774C64-0678-1C96-690B-4AA139123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DE3144A-7139-D647-00AA-B9AC7FC34F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01" b="7966"/>
          <a:stretch>
            <a:fillRect/>
          </a:stretch>
        </p:blipFill>
        <p:spPr>
          <a:xfrm>
            <a:off x="197498" y="1023301"/>
            <a:ext cx="11823115" cy="5661979"/>
          </a:xfrm>
          <a:prstGeom prst="rect">
            <a:avLst/>
          </a:prstGeom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A9C29021-3A1F-BCC1-C191-F90B761750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0509" y="286692"/>
            <a:ext cx="10277091" cy="450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 mouvement de révolution peut être subdivisé en quatre périodes appelées les saisons. Commençons par la première saison : le printemps.</a:t>
            </a:r>
          </a:p>
        </p:txBody>
      </p:sp>
      <p:pic>
        <p:nvPicPr>
          <p:cNvPr id="1032" name="Image 1031">
            <a:extLst>
              <a:ext uri="{FF2B5EF4-FFF2-40B4-BE49-F238E27FC236}">
                <a16:creationId xmlns:a16="http://schemas.microsoft.com/office/drawing/2014/main" id="{E2822FB8-5DD6-ABF4-5705-C12E6D35CB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0" b="46110"/>
          <a:stretch>
            <a:fillRect/>
          </a:stretch>
        </p:blipFill>
        <p:spPr>
          <a:xfrm>
            <a:off x="2043403" y="1651640"/>
            <a:ext cx="3790657" cy="2174940"/>
          </a:xfrm>
          <a:prstGeom prst="rect">
            <a:avLst/>
          </a:prstGeom>
        </p:spPr>
      </p:pic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3AC1C015-944B-109D-954B-16711B54B39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 concentrer sur les aspects principaux de cette saison : température, durée du jour et végétation.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62BE7A0C-8532-1D07-DCD5-F195A4C6E4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 : avec coins arrondis en diagonale 13">
            <a:extLst>
              <a:ext uri="{FF2B5EF4-FFF2-40B4-BE49-F238E27FC236}">
                <a16:creationId xmlns:a16="http://schemas.microsoft.com/office/drawing/2014/main" id="{66DCB3DA-CCDF-1F73-55CD-C070532A6A9F}"/>
              </a:ext>
            </a:extLst>
          </p:cNvPr>
          <p:cNvSpPr/>
          <p:nvPr/>
        </p:nvSpPr>
        <p:spPr>
          <a:xfrm>
            <a:off x="1249869" y="1791836"/>
            <a:ext cx="1589939" cy="34957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C154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Printemps  </a:t>
            </a:r>
          </a:p>
        </p:txBody>
      </p:sp>
      <p:pic>
        <p:nvPicPr>
          <p:cNvPr id="2050" name="Picture 2" descr="30000fps | Space and astronomy, Space pictures, Solar system">
            <a:extLst>
              <a:ext uri="{FF2B5EF4-FFF2-40B4-BE49-F238E27FC236}">
                <a16:creationId xmlns:a16="http://schemas.microsoft.com/office/drawing/2014/main" id="{461A2179-6726-A44B-EFF0-842166621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20000"/>
              </a:clrFrom>
              <a:clrTo>
                <a:srgbClr val="02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466" y="2991180"/>
            <a:ext cx="1539191" cy="153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17CF52A-96F2-47DE-15CB-93FE55926850}"/>
              </a:ext>
            </a:extLst>
          </p:cNvPr>
          <p:cNvSpPr/>
          <p:nvPr/>
        </p:nvSpPr>
        <p:spPr>
          <a:xfrm>
            <a:off x="5370990" y="3585989"/>
            <a:ext cx="926142" cy="34957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Soleil </a:t>
            </a:r>
          </a:p>
        </p:txBody>
      </p:sp>
      <p:cxnSp>
        <p:nvCxnSpPr>
          <p:cNvPr id="1025" name="Connecteur droit 1024">
            <a:extLst>
              <a:ext uri="{FF2B5EF4-FFF2-40B4-BE49-F238E27FC236}">
                <a16:creationId xmlns:a16="http://schemas.microsoft.com/office/drawing/2014/main" id="{DA457301-EBDE-BB19-F5D8-8114367C3181}"/>
              </a:ext>
            </a:extLst>
          </p:cNvPr>
          <p:cNvCxnSpPr>
            <a:cxnSpLocks/>
          </p:cNvCxnSpPr>
          <p:nvPr/>
        </p:nvCxnSpPr>
        <p:spPr>
          <a:xfrm flipH="1">
            <a:off x="5635514" y="1106879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3954663F-1308-F840-4E5A-16462B25881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87997441"/>
                  </p:ext>
                </p:extLst>
              </p:nvPr>
            </p:nvGraphicFramePr>
            <p:xfrm rot="1225517">
              <a:off x="5462981" y="1321928"/>
              <a:ext cx="931478" cy="949743"/>
            </p:xfrm>
            <a:graphic>
              <a:graphicData uri="http://schemas.microsoft.com/office/drawing/2017/model3d">
                <am3d:model3d r:embed="rId7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3954663F-1308-F840-4E5A-16462B2588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225517">
                <a:off x="5462981" y="1321928"/>
                <a:ext cx="931478" cy="949743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C6E558C1-6EAA-7C6B-F1B7-94437D9AB55B}"/>
              </a:ext>
            </a:extLst>
          </p:cNvPr>
          <p:cNvSpPr txBox="1"/>
          <p:nvPr/>
        </p:nvSpPr>
        <p:spPr>
          <a:xfrm>
            <a:off x="7855260" y="4746933"/>
            <a:ext cx="4035902" cy="1605915"/>
          </a:xfrm>
          <a:prstGeom prst="round2DiagRect">
            <a:avLst>
              <a:gd name="adj1" fmla="val 14896"/>
              <a:gd name="adj2" fmla="val 0"/>
            </a:avLst>
          </a:prstGeom>
          <a:noFill/>
          <a:ln>
            <a:solidFill>
              <a:srgbClr val="F26F6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Température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douce, en augmentation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Durée du jour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jours s’allongent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Végétation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nouvelles feuilles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Météo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pluies modérées </a:t>
            </a:r>
          </a:p>
        </p:txBody>
      </p:sp>
      <p:sp>
        <p:nvSpPr>
          <p:cNvPr id="6" name="Rectangle : avec coins arrondis en diagonale 5">
            <a:extLst>
              <a:ext uri="{FF2B5EF4-FFF2-40B4-BE49-F238E27FC236}">
                <a16:creationId xmlns:a16="http://schemas.microsoft.com/office/drawing/2014/main" id="{AEA05469-86ED-53BA-CBD3-034B4D34A80F}"/>
              </a:ext>
            </a:extLst>
          </p:cNvPr>
          <p:cNvSpPr/>
          <p:nvPr/>
        </p:nvSpPr>
        <p:spPr>
          <a:xfrm>
            <a:off x="5366939" y="1758121"/>
            <a:ext cx="118460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mars</a:t>
            </a:r>
          </a:p>
        </p:txBody>
      </p:sp>
      <p:sp>
        <p:nvSpPr>
          <p:cNvPr id="7" name="Rectangle : avec coins arrondis en diagonale 6">
            <a:extLst>
              <a:ext uri="{FF2B5EF4-FFF2-40B4-BE49-F238E27FC236}">
                <a16:creationId xmlns:a16="http://schemas.microsoft.com/office/drawing/2014/main" id="{8FA68BC6-FABF-84CB-4D1A-7043205B15B4}"/>
              </a:ext>
            </a:extLst>
          </p:cNvPr>
          <p:cNvSpPr/>
          <p:nvPr/>
        </p:nvSpPr>
        <p:spPr>
          <a:xfrm>
            <a:off x="2367920" y="3661786"/>
            <a:ext cx="118460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juin</a:t>
            </a:r>
          </a:p>
        </p:txBody>
      </p:sp>
    </p:spTree>
    <p:extLst>
      <p:ext uri="{BB962C8B-B14F-4D97-AF65-F5344CB8AC3E}">
        <p14:creationId xmlns:p14="http://schemas.microsoft.com/office/powerpoint/2010/main" val="366113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6 0.00416 L -0.1138 0.01203 C -0.13646 0.0125 -0.16628 0.02916 -0.19453 0.05578 C -0.22696 0.08611 -0.25 0.1199 -0.26315 0.1537 L -0.32735 0.30926 " pathEditMode="relative" rAng="19920000" ptsTypes="AAAAA">
                                      <p:cBhvr>
                                        <p:cTn id="10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43" y="1025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5 0.00416 L -0.1138 0.01203 C -0.13645 0.0125 -0.16627 0.02916 -0.19453 0.05578 C -0.22695 0.08611 -0.25 0.1199 -0.26315 0.1537 L -0.32734 0.30925 " pathEditMode="relative" rAng="19920000" ptsTypes="AAAAA">
                                      <p:cBhvr>
                                        <p:cTn id="12" dur="4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43" y="1025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A5416BAF-8E5B-C256-5C3C-66670A81E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DD03217-ACF7-192D-62C5-27CADE2FF4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01" b="7966"/>
          <a:stretch>
            <a:fillRect/>
          </a:stretch>
        </p:blipFill>
        <p:spPr>
          <a:xfrm>
            <a:off x="197498" y="1023301"/>
            <a:ext cx="11823115" cy="5661979"/>
          </a:xfrm>
          <a:prstGeom prst="rect">
            <a:avLst/>
          </a:prstGeom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0ABEA623-EF45-1542-F8FA-FD55797EB6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672" y="371377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vient l’été. C’est la saison la plus chaude de l’année, avec des journées longues et beaucoup d’ensoleillement.</a:t>
            </a:r>
          </a:p>
        </p:txBody>
      </p:sp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7C63BC84-93B3-7D25-0AC1-E433E8CE6CA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modèle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4F6F800C-5BC2-7047-DCB9-D7C47B97B1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30000fps | Space and astronomy, Space pictures, Solar system">
            <a:extLst>
              <a:ext uri="{FF2B5EF4-FFF2-40B4-BE49-F238E27FC236}">
                <a16:creationId xmlns:a16="http://schemas.microsoft.com/office/drawing/2014/main" id="{5C813921-3456-4273-BA9F-473612721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20000"/>
              </a:clrFrom>
              <a:clrTo>
                <a:srgbClr val="02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466" y="2991180"/>
            <a:ext cx="1539191" cy="153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1F4430-9245-9C6B-725E-7BA3A08C9F60}"/>
              </a:ext>
            </a:extLst>
          </p:cNvPr>
          <p:cNvSpPr/>
          <p:nvPr/>
        </p:nvSpPr>
        <p:spPr>
          <a:xfrm>
            <a:off x="5370990" y="3585989"/>
            <a:ext cx="926142" cy="34957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Soleil </a:t>
            </a:r>
          </a:p>
        </p:txBody>
      </p:sp>
      <p:cxnSp>
        <p:nvCxnSpPr>
          <p:cNvPr id="1025" name="Connecteur droit 1024">
            <a:extLst>
              <a:ext uri="{FF2B5EF4-FFF2-40B4-BE49-F238E27FC236}">
                <a16:creationId xmlns:a16="http://schemas.microsoft.com/office/drawing/2014/main" id="{BF978497-B6CB-0AD1-AAB2-30A5B1619006}"/>
              </a:ext>
            </a:extLst>
          </p:cNvPr>
          <p:cNvCxnSpPr>
            <a:cxnSpLocks/>
          </p:cNvCxnSpPr>
          <p:nvPr/>
        </p:nvCxnSpPr>
        <p:spPr>
          <a:xfrm flipH="1">
            <a:off x="5462554" y="4949658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Image 1031">
            <a:extLst>
              <a:ext uri="{FF2B5EF4-FFF2-40B4-BE49-F238E27FC236}">
                <a16:creationId xmlns:a16="http://schemas.microsoft.com/office/drawing/2014/main" id="{25B1EDE4-5F8E-681C-C288-C7FE395ABB4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1158" r="50000" b="-2915"/>
          <a:stretch>
            <a:fillRect/>
          </a:stretch>
        </p:blipFill>
        <p:spPr>
          <a:xfrm>
            <a:off x="1798159" y="3716323"/>
            <a:ext cx="4035902" cy="2088865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AF96136E-9896-5959-D527-C5C0A3CF689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52091369"/>
                  </p:ext>
                </p:extLst>
              </p:nvPr>
            </p:nvGraphicFramePr>
            <p:xfrm rot="1225517">
              <a:off x="5290021" y="5164707"/>
              <a:ext cx="931478" cy="949743"/>
            </p:xfrm>
            <a:graphic>
              <a:graphicData uri="http://schemas.microsoft.com/office/drawing/2017/model3d">
                <am3d:model3d r:embed="rId7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AF96136E-9896-5959-D527-C5C0A3CF68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225517">
                <a:off x="5290021" y="5164707"/>
                <a:ext cx="931478" cy="949743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avec coins arrondis en diagonale 1">
            <a:extLst>
              <a:ext uri="{FF2B5EF4-FFF2-40B4-BE49-F238E27FC236}">
                <a16:creationId xmlns:a16="http://schemas.microsoft.com/office/drawing/2014/main" id="{8FC0DB78-1AD3-34B6-1AC3-E867047BB0DC}"/>
              </a:ext>
            </a:extLst>
          </p:cNvPr>
          <p:cNvSpPr/>
          <p:nvPr/>
        </p:nvSpPr>
        <p:spPr>
          <a:xfrm>
            <a:off x="1497519" y="5455618"/>
            <a:ext cx="1589939" cy="34957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C154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Été   </a:t>
            </a:r>
          </a:p>
        </p:txBody>
      </p:sp>
      <p:sp>
        <p:nvSpPr>
          <p:cNvPr id="6" name="Rectangle : avec coins arrondis en diagonale 5">
            <a:extLst>
              <a:ext uri="{FF2B5EF4-FFF2-40B4-BE49-F238E27FC236}">
                <a16:creationId xmlns:a16="http://schemas.microsoft.com/office/drawing/2014/main" id="{111CE620-4984-B93A-D9B5-7E1D2120D7E1}"/>
              </a:ext>
            </a:extLst>
          </p:cNvPr>
          <p:cNvSpPr/>
          <p:nvPr/>
        </p:nvSpPr>
        <p:spPr>
          <a:xfrm>
            <a:off x="5221253" y="4588940"/>
            <a:ext cx="153919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septembre</a:t>
            </a:r>
          </a:p>
        </p:txBody>
      </p:sp>
      <p:sp>
        <p:nvSpPr>
          <p:cNvPr id="9" name="Rectangle : avec coins arrondis en diagonale 8">
            <a:extLst>
              <a:ext uri="{FF2B5EF4-FFF2-40B4-BE49-F238E27FC236}">
                <a16:creationId xmlns:a16="http://schemas.microsoft.com/office/drawing/2014/main" id="{1909748F-F96A-0F5B-5312-55F7F2963528}"/>
              </a:ext>
            </a:extLst>
          </p:cNvPr>
          <p:cNvSpPr/>
          <p:nvPr/>
        </p:nvSpPr>
        <p:spPr>
          <a:xfrm>
            <a:off x="1296204" y="3262847"/>
            <a:ext cx="118460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juin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6CBEBF6-0AC2-B7F5-D378-C108DF1C509C}"/>
              </a:ext>
            </a:extLst>
          </p:cNvPr>
          <p:cNvSpPr txBox="1"/>
          <p:nvPr/>
        </p:nvSpPr>
        <p:spPr>
          <a:xfrm>
            <a:off x="7855260" y="1170181"/>
            <a:ext cx="4035902" cy="1304806"/>
          </a:xfrm>
          <a:prstGeom prst="round2DiagRect">
            <a:avLst>
              <a:gd name="adj1" fmla="val 14896"/>
              <a:gd name="adj2" fmla="val 0"/>
            </a:avLst>
          </a:prstGeom>
          <a:noFill/>
          <a:ln>
            <a:solidFill>
              <a:srgbClr val="F26F6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Température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élevée (chaud)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Durée de jour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jours plus longs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Végétation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feuilles vertes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chaleur, sécheresse</a:t>
            </a:r>
          </a:p>
        </p:txBody>
      </p:sp>
    </p:spTree>
    <p:extLst>
      <p:ext uri="{BB962C8B-B14F-4D97-AF65-F5344CB8AC3E}">
        <p14:creationId xmlns:p14="http://schemas.microsoft.com/office/powerpoint/2010/main" val="3528924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BE721EF9-4960-1977-D369-3CEF9F0EA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45F6B56-9E62-9F7A-9F9F-4D5C95880A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01" b="7966"/>
          <a:stretch>
            <a:fillRect/>
          </a:stretch>
        </p:blipFill>
        <p:spPr>
          <a:xfrm>
            <a:off x="197498" y="1023301"/>
            <a:ext cx="11823115" cy="5661979"/>
          </a:xfrm>
          <a:prstGeom prst="rect">
            <a:avLst/>
          </a:prstGeom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ED042275-78D7-9404-D55B-DAB8C35898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672" y="371377"/>
            <a:ext cx="10585940" cy="305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vient l’automne. Les températures commencent à diminuer et les feuilles des arbres changent de couleur et tombent.</a:t>
            </a:r>
          </a:p>
        </p:txBody>
      </p:sp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827D9952-9C7A-C075-F416-FC1E77B8FED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modèle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C9567352-71D7-71D3-B1DA-E9D76D750C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30000fps | Space and astronomy, Space pictures, Solar system">
            <a:extLst>
              <a:ext uri="{FF2B5EF4-FFF2-40B4-BE49-F238E27FC236}">
                <a16:creationId xmlns:a16="http://schemas.microsoft.com/office/drawing/2014/main" id="{DC371528-2322-7C5D-E368-B62DDAFE2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20000"/>
              </a:clrFrom>
              <a:clrTo>
                <a:srgbClr val="02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466" y="2991180"/>
            <a:ext cx="1539191" cy="153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05021A-1028-21E4-55F4-11945BCBA72E}"/>
              </a:ext>
            </a:extLst>
          </p:cNvPr>
          <p:cNvSpPr/>
          <p:nvPr/>
        </p:nvSpPr>
        <p:spPr>
          <a:xfrm>
            <a:off x="5370990" y="3585989"/>
            <a:ext cx="926142" cy="34957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Soleil </a:t>
            </a:r>
          </a:p>
        </p:txBody>
      </p:sp>
      <p:cxnSp>
        <p:nvCxnSpPr>
          <p:cNvPr id="1025" name="Connecteur droit 1024">
            <a:extLst>
              <a:ext uri="{FF2B5EF4-FFF2-40B4-BE49-F238E27FC236}">
                <a16:creationId xmlns:a16="http://schemas.microsoft.com/office/drawing/2014/main" id="{C831CB0A-5C94-3717-8760-F9622EE60334}"/>
              </a:ext>
            </a:extLst>
          </p:cNvPr>
          <p:cNvCxnSpPr>
            <a:cxnSpLocks/>
          </p:cNvCxnSpPr>
          <p:nvPr/>
        </p:nvCxnSpPr>
        <p:spPr>
          <a:xfrm flipH="1">
            <a:off x="9517600" y="2991181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Image 1031">
            <a:extLst>
              <a:ext uri="{FF2B5EF4-FFF2-40B4-BE49-F238E27FC236}">
                <a16:creationId xmlns:a16="http://schemas.microsoft.com/office/drawing/2014/main" id="{9A05910E-D21A-8E1F-2361-64E65C1EF4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162" t="47928" r="-1850" b="-2914"/>
          <a:stretch>
            <a:fillRect/>
          </a:stretch>
        </p:blipFill>
        <p:spPr>
          <a:xfrm>
            <a:off x="5847127" y="3585989"/>
            <a:ext cx="4172180" cy="2219199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7A827834-FEF0-0358-E328-F6884A9C180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96739573"/>
                  </p:ext>
                </p:extLst>
              </p:nvPr>
            </p:nvGraphicFramePr>
            <p:xfrm rot="1225517">
              <a:off x="9345067" y="3206230"/>
              <a:ext cx="931478" cy="949743"/>
            </p:xfrm>
            <a:graphic>
              <a:graphicData uri="http://schemas.microsoft.com/office/drawing/2017/model3d">
                <am3d:model3d r:embed="rId7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7A827834-FEF0-0358-E328-F6884A9C18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225517">
                <a:off x="9345067" y="3206230"/>
                <a:ext cx="931478" cy="949743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avec coins arrondis en diagonale 1">
            <a:extLst>
              <a:ext uri="{FF2B5EF4-FFF2-40B4-BE49-F238E27FC236}">
                <a16:creationId xmlns:a16="http://schemas.microsoft.com/office/drawing/2014/main" id="{AB18D564-7E6F-4FA0-2A0E-50189585F358}"/>
              </a:ext>
            </a:extLst>
          </p:cNvPr>
          <p:cNvSpPr/>
          <p:nvPr/>
        </p:nvSpPr>
        <p:spPr>
          <a:xfrm>
            <a:off x="8455956" y="5532294"/>
            <a:ext cx="1589939" cy="34957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C154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Automne   </a:t>
            </a: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C70DF46B-2AFC-F1EF-806F-59B4349CD337}"/>
              </a:ext>
            </a:extLst>
          </p:cNvPr>
          <p:cNvSpPr/>
          <p:nvPr/>
        </p:nvSpPr>
        <p:spPr>
          <a:xfrm>
            <a:off x="4889735" y="5275166"/>
            <a:ext cx="153919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septembre</a:t>
            </a:r>
          </a:p>
        </p:txBody>
      </p:sp>
      <p:sp>
        <p:nvSpPr>
          <p:cNvPr id="9" name="Rectangle : avec coins arrondis en diagonale 8">
            <a:extLst>
              <a:ext uri="{FF2B5EF4-FFF2-40B4-BE49-F238E27FC236}">
                <a16:creationId xmlns:a16="http://schemas.microsoft.com/office/drawing/2014/main" id="{1727AE3E-2987-5B5B-BBD3-8721D0E87A60}"/>
              </a:ext>
            </a:extLst>
          </p:cNvPr>
          <p:cNvSpPr/>
          <p:nvPr/>
        </p:nvSpPr>
        <p:spPr>
          <a:xfrm>
            <a:off x="7876149" y="3387262"/>
            <a:ext cx="146214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décembre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104878-7F76-E857-1BB8-B5A483CB526A}"/>
              </a:ext>
            </a:extLst>
          </p:cNvPr>
          <p:cNvSpPr txBox="1"/>
          <p:nvPr/>
        </p:nvSpPr>
        <p:spPr>
          <a:xfrm>
            <a:off x="575220" y="1170181"/>
            <a:ext cx="4035902" cy="1605915"/>
          </a:xfrm>
          <a:prstGeom prst="round2DiagRect">
            <a:avLst>
              <a:gd name="adj1" fmla="val 14896"/>
              <a:gd name="adj2" fmla="val 0"/>
            </a:avLst>
          </a:prstGeom>
          <a:noFill/>
          <a:ln>
            <a:solidFill>
              <a:srgbClr val="F26F6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Température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diminution (frais)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Durée de jour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jours qui raccourcissent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Végétation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feuilles jaunes en chute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fraîcheur, premières pluies</a:t>
            </a:r>
          </a:p>
        </p:txBody>
      </p:sp>
    </p:spTree>
    <p:extLst>
      <p:ext uri="{BB962C8B-B14F-4D97-AF65-F5344CB8AC3E}">
        <p14:creationId xmlns:p14="http://schemas.microsoft.com/office/powerpoint/2010/main" val="1737382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D345C436-885B-2A44-C48A-D2F1CBA4F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06506AE-63B5-139A-B9CC-CFC01EF199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01" b="7966"/>
          <a:stretch>
            <a:fillRect/>
          </a:stretch>
        </p:blipFill>
        <p:spPr>
          <a:xfrm>
            <a:off x="197498" y="1023301"/>
            <a:ext cx="11823115" cy="5661979"/>
          </a:xfrm>
          <a:prstGeom prst="rect">
            <a:avLst/>
          </a:prstGeom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268F1878-E232-EAEE-0DAE-4F84BA76A8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672" y="371377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Enfin arrive l’hiver. C’est la saison la plus froide de l’année, avec des journées plus courtes et parfois de la neige dans certaines régions.</a:t>
            </a:r>
          </a:p>
        </p:txBody>
      </p:sp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909AFBC0-6C59-AFDF-9D51-B47CC75739B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modèle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F6C4975B-3A8A-D318-3901-24DE24EBA8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30000fps | Space and astronomy, Space pictures, Solar system">
            <a:extLst>
              <a:ext uri="{FF2B5EF4-FFF2-40B4-BE49-F238E27FC236}">
                <a16:creationId xmlns:a16="http://schemas.microsoft.com/office/drawing/2014/main" id="{9A5033AF-06A7-F0FF-E7A4-8052AB4E9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20000"/>
              </a:clrFrom>
              <a:clrTo>
                <a:srgbClr val="02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466" y="2991180"/>
            <a:ext cx="1539191" cy="153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88C5E6-B361-D35B-DE1E-9D35970211B5}"/>
              </a:ext>
            </a:extLst>
          </p:cNvPr>
          <p:cNvSpPr/>
          <p:nvPr/>
        </p:nvSpPr>
        <p:spPr>
          <a:xfrm>
            <a:off x="5370990" y="3585989"/>
            <a:ext cx="926142" cy="34957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Soleil </a:t>
            </a:r>
          </a:p>
        </p:txBody>
      </p:sp>
      <p:cxnSp>
        <p:nvCxnSpPr>
          <p:cNvPr id="1025" name="Connecteur droit 1024">
            <a:extLst>
              <a:ext uri="{FF2B5EF4-FFF2-40B4-BE49-F238E27FC236}">
                <a16:creationId xmlns:a16="http://schemas.microsoft.com/office/drawing/2014/main" id="{691D9366-1090-4D62-CDB1-248881E4E355}"/>
              </a:ext>
            </a:extLst>
          </p:cNvPr>
          <p:cNvCxnSpPr>
            <a:cxnSpLocks/>
          </p:cNvCxnSpPr>
          <p:nvPr/>
        </p:nvCxnSpPr>
        <p:spPr>
          <a:xfrm flipH="1">
            <a:off x="5553921" y="1072978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Image 1031">
            <a:extLst>
              <a:ext uri="{FF2B5EF4-FFF2-40B4-BE49-F238E27FC236}">
                <a16:creationId xmlns:a16="http://schemas.microsoft.com/office/drawing/2014/main" id="{E558679C-BC19-CFA6-07C2-B03191CF85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162" t="-1430" r="-1850" b="47180"/>
          <a:stretch>
            <a:fillRect/>
          </a:stretch>
        </p:blipFill>
        <p:spPr>
          <a:xfrm>
            <a:off x="5847127" y="1593909"/>
            <a:ext cx="4172180" cy="2189526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C52A3C07-79F4-E16A-9141-44D073B0467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7085948"/>
                  </p:ext>
                </p:extLst>
              </p:nvPr>
            </p:nvGraphicFramePr>
            <p:xfrm rot="1225517">
              <a:off x="5381388" y="1288027"/>
              <a:ext cx="931478" cy="949743"/>
            </p:xfrm>
            <a:graphic>
              <a:graphicData uri="http://schemas.microsoft.com/office/drawing/2017/model3d">
                <am3d:model3d r:embed="rId7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C52A3C07-79F4-E16A-9141-44D073B0467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225517">
                <a:off x="5381388" y="1288027"/>
                <a:ext cx="931478" cy="949743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 : avec coins arrondis en diagonale 1">
            <a:extLst>
              <a:ext uri="{FF2B5EF4-FFF2-40B4-BE49-F238E27FC236}">
                <a16:creationId xmlns:a16="http://schemas.microsoft.com/office/drawing/2014/main" id="{4B928EB0-F715-BE0A-2EFF-C88A0776F2F6}"/>
              </a:ext>
            </a:extLst>
          </p:cNvPr>
          <p:cNvSpPr/>
          <p:nvPr/>
        </p:nvSpPr>
        <p:spPr>
          <a:xfrm>
            <a:off x="9013519" y="1869314"/>
            <a:ext cx="1589939" cy="34957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C154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Hiver   </a:t>
            </a: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BE336B78-E85A-93E0-210A-6B2DE19E3270}"/>
              </a:ext>
            </a:extLst>
          </p:cNvPr>
          <p:cNvSpPr/>
          <p:nvPr/>
        </p:nvSpPr>
        <p:spPr>
          <a:xfrm>
            <a:off x="5003162" y="2489483"/>
            <a:ext cx="153919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mars</a:t>
            </a:r>
          </a:p>
        </p:txBody>
      </p:sp>
      <p:sp>
        <p:nvSpPr>
          <p:cNvPr id="6" name="Rectangle : avec coins arrondis en diagonale 5">
            <a:extLst>
              <a:ext uri="{FF2B5EF4-FFF2-40B4-BE49-F238E27FC236}">
                <a16:creationId xmlns:a16="http://schemas.microsoft.com/office/drawing/2014/main" id="{7F9BAB04-62F4-E110-E4E2-21BF868C1152}"/>
              </a:ext>
            </a:extLst>
          </p:cNvPr>
          <p:cNvSpPr/>
          <p:nvPr/>
        </p:nvSpPr>
        <p:spPr>
          <a:xfrm>
            <a:off x="9141317" y="3783435"/>
            <a:ext cx="146214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décembre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F67848-369C-40DF-2EF3-0F5F42C378A3}"/>
              </a:ext>
            </a:extLst>
          </p:cNvPr>
          <p:cNvSpPr txBox="1"/>
          <p:nvPr/>
        </p:nvSpPr>
        <p:spPr>
          <a:xfrm>
            <a:off x="508855" y="4530371"/>
            <a:ext cx="4035902" cy="1605915"/>
          </a:xfrm>
          <a:prstGeom prst="round2DiagRect">
            <a:avLst>
              <a:gd name="adj1" fmla="val 14896"/>
              <a:gd name="adj2" fmla="val 0"/>
            </a:avLst>
          </a:prstGeom>
          <a:noFill/>
          <a:ln>
            <a:solidFill>
              <a:srgbClr val="F26F6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Température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basse (froid)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Durée de jour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jours courts, nuits longues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Végétation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arbres sans feuilles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 : 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froid, pluies, neige</a:t>
            </a:r>
          </a:p>
        </p:txBody>
      </p:sp>
    </p:spTree>
    <p:extLst>
      <p:ext uri="{BB962C8B-B14F-4D97-AF65-F5344CB8AC3E}">
        <p14:creationId xmlns:p14="http://schemas.microsoft.com/office/powerpoint/2010/main" val="2932582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CFB0FBEC-8EE3-AC89-0B16-5724EEE4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1A02446C-1713-CDAC-E79A-7F7BF77E1A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01" b="7966"/>
          <a:stretch>
            <a:fillRect/>
          </a:stretch>
        </p:blipFill>
        <p:spPr>
          <a:xfrm>
            <a:off x="197498" y="1023301"/>
            <a:ext cx="11823115" cy="5661979"/>
          </a:xfrm>
          <a:prstGeom prst="rect">
            <a:avLst/>
          </a:prstGeom>
        </p:spPr>
      </p:pic>
      <p:pic>
        <p:nvPicPr>
          <p:cNvPr id="1032" name="Image 1031">
            <a:extLst>
              <a:ext uri="{FF2B5EF4-FFF2-40B4-BE49-F238E27FC236}">
                <a16:creationId xmlns:a16="http://schemas.microsoft.com/office/drawing/2014/main" id="{2E6159ED-8360-B79B-9DCE-F1ED681B33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4297" t="-1429" r="-1850" b="-3436"/>
          <a:stretch>
            <a:fillRect/>
          </a:stretch>
        </p:blipFill>
        <p:spPr>
          <a:xfrm>
            <a:off x="1451295" y="1593909"/>
            <a:ext cx="8568012" cy="4232318"/>
          </a:xfrm>
          <a:prstGeom prst="rect">
            <a:avLst/>
          </a:prstGeom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BFE8981E-14CA-0931-1368-0CFE8FE0C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3670" y="322937"/>
            <a:ext cx="10579636" cy="261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mouvement de révolution de la Terre autour du Soleil est à l’origine des quatre saisons : le printemps, l’été, l’automne et l’hiver.</a:t>
            </a:r>
          </a:p>
        </p:txBody>
      </p:sp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1012986F-1427-F7DD-7AB3-0B6EAD34422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modèle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5D023440-8310-7F52-740C-FD536920454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30000fps | Space and astronomy, Space pictures, Solar system">
            <a:extLst>
              <a:ext uri="{FF2B5EF4-FFF2-40B4-BE49-F238E27FC236}">
                <a16:creationId xmlns:a16="http://schemas.microsoft.com/office/drawing/2014/main" id="{61EF6D70-B3E4-918B-5571-71800E544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20000"/>
              </a:clrFrom>
              <a:clrTo>
                <a:srgbClr val="02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466" y="2991180"/>
            <a:ext cx="1539191" cy="153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A66951-CE74-7A2E-CD38-A67DDC25F3B7}"/>
              </a:ext>
            </a:extLst>
          </p:cNvPr>
          <p:cNvSpPr/>
          <p:nvPr/>
        </p:nvSpPr>
        <p:spPr>
          <a:xfrm>
            <a:off x="5370990" y="3585989"/>
            <a:ext cx="926142" cy="34957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Soleil </a:t>
            </a:r>
          </a:p>
        </p:txBody>
      </p:sp>
      <p:cxnSp>
        <p:nvCxnSpPr>
          <p:cNvPr id="1025" name="Connecteur droit 1024">
            <a:extLst>
              <a:ext uri="{FF2B5EF4-FFF2-40B4-BE49-F238E27FC236}">
                <a16:creationId xmlns:a16="http://schemas.microsoft.com/office/drawing/2014/main" id="{E6DAF138-4F96-535D-C33A-15DE72D7FA88}"/>
              </a:ext>
            </a:extLst>
          </p:cNvPr>
          <p:cNvCxnSpPr>
            <a:cxnSpLocks/>
          </p:cNvCxnSpPr>
          <p:nvPr/>
        </p:nvCxnSpPr>
        <p:spPr>
          <a:xfrm flipH="1">
            <a:off x="5553921" y="1072978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57577C11-D31E-FAF4-020E-CB33CA1268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04869538"/>
                  </p:ext>
                </p:extLst>
              </p:nvPr>
            </p:nvGraphicFramePr>
            <p:xfrm rot="1225517">
              <a:off x="5381388" y="1288027"/>
              <a:ext cx="931478" cy="949743"/>
            </p:xfrm>
            <a:graphic>
              <a:graphicData uri="http://schemas.microsoft.com/office/drawing/2017/model3d">
                <am3d:model3d r:embed="rId7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57577C11-D31E-FAF4-020E-CB33CA1268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225517">
                <a:off x="5381388" y="1288027"/>
                <a:ext cx="931478" cy="949743"/>
              </a:xfrm>
              <a:prstGeom prst="rect">
                <a:avLst/>
              </a:prstGeom>
            </p:spPr>
          </p:pic>
        </mc:Fallback>
      </mc:AlternateContent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CA78EED7-70E8-E5BC-4A2C-B7110D8E462F}"/>
              </a:ext>
            </a:extLst>
          </p:cNvPr>
          <p:cNvCxnSpPr>
            <a:cxnSpLocks/>
          </p:cNvCxnSpPr>
          <p:nvPr/>
        </p:nvCxnSpPr>
        <p:spPr>
          <a:xfrm flipH="1">
            <a:off x="1662827" y="3030181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èle 3D 2" descr="La Terre">
                <a:extLst>
                  <a:ext uri="{FF2B5EF4-FFF2-40B4-BE49-F238E27FC236}">
                    <a16:creationId xmlns:a16="http://schemas.microsoft.com/office/drawing/2014/main" id="{995C8A85-3906-A6EC-20BB-D1C4C5F4097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47427303"/>
                  </p:ext>
                </p:extLst>
              </p:nvPr>
            </p:nvGraphicFramePr>
            <p:xfrm rot="1225517">
              <a:off x="1490294" y="3245230"/>
              <a:ext cx="931478" cy="949743"/>
            </p:xfrm>
            <a:graphic>
              <a:graphicData uri="http://schemas.microsoft.com/office/drawing/2017/model3d">
                <am3d:model3d r:embed="rId7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èle 3D 2" descr="La Terre">
                <a:extLst>
                  <a:ext uri="{FF2B5EF4-FFF2-40B4-BE49-F238E27FC236}">
                    <a16:creationId xmlns:a16="http://schemas.microsoft.com/office/drawing/2014/main" id="{995C8A85-3906-A6EC-20BB-D1C4C5F4097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225517">
                <a:off x="1490294" y="3245230"/>
                <a:ext cx="931478" cy="949743"/>
              </a:xfrm>
              <a:prstGeom prst="rect">
                <a:avLst/>
              </a:prstGeom>
            </p:spPr>
          </p:pic>
        </mc:Fallback>
      </mc:AlternateContent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538232B-62DA-71D5-3995-B109A3EBEA8C}"/>
              </a:ext>
            </a:extLst>
          </p:cNvPr>
          <p:cNvCxnSpPr>
            <a:cxnSpLocks/>
          </p:cNvCxnSpPr>
          <p:nvPr/>
        </p:nvCxnSpPr>
        <p:spPr>
          <a:xfrm flipH="1">
            <a:off x="5708272" y="5012734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 descr="La Terre">
                <a:extLst>
                  <a:ext uri="{FF2B5EF4-FFF2-40B4-BE49-F238E27FC236}">
                    <a16:creationId xmlns:a16="http://schemas.microsoft.com/office/drawing/2014/main" id="{6D9395F9-3F0A-348B-7D94-3CF8B00354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9132781"/>
                  </p:ext>
                </p:extLst>
              </p:nvPr>
            </p:nvGraphicFramePr>
            <p:xfrm rot="1225517">
              <a:off x="5535739" y="5227783"/>
              <a:ext cx="931478" cy="949743"/>
            </p:xfrm>
            <a:graphic>
              <a:graphicData uri="http://schemas.microsoft.com/office/drawing/2017/model3d">
                <am3d:model3d r:embed="rId7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 descr="La Terre">
                <a:extLst>
                  <a:ext uri="{FF2B5EF4-FFF2-40B4-BE49-F238E27FC236}">
                    <a16:creationId xmlns:a16="http://schemas.microsoft.com/office/drawing/2014/main" id="{6D9395F9-3F0A-348B-7D94-3CF8B00354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225517">
                <a:off x="5535739" y="5227783"/>
                <a:ext cx="931478" cy="949743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75EB33C-9479-1AEC-94B4-B39700EF73B7}"/>
              </a:ext>
            </a:extLst>
          </p:cNvPr>
          <p:cNvCxnSpPr>
            <a:cxnSpLocks/>
          </p:cNvCxnSpPr>
          <p:nvPr/>
        </p:nvCxnSpPr>
        <p:spPr>
          <a:xfrm flipH="1">
            <a:off x="9517598" y="2947812"/>
            <a:ext cx="528295" cy="13780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Modèle 3D 7" descr="La Terre">
                <a:extLst>
                  <a:ext uri="{FF2B5EF4-FFF2-40B4-BE49-F238E27FC236}">
                    <a16:creationId xmlns:a16="http://schemas.microsoft.com/office/drawing/2014/main" id="{8A079403-3F14-E925-8457-B1A9CC32C05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26246120"/>
                  </p:ext>
                </p:extLst>
              </p:nvPr>
            </p:nvGraphicFramePr>
            <p:xfrm rot="1225517">
              <a:off x="9345065" y="3162861"/>
              <a:ext cx="931478" cy="949743"/>
            </p:xfrm>
            <a:graphic>
              <a:graphicData uri="http://schemas.microsoft.com/office/drawing/2017/model3d">
                <am3d:model3d r:embed="rId7">
                  <am3d:spPr>
                    <a:xfrm rot="1225517">
                      <a:off x="0" y="0"/>
                      <a:ext cx="931478" cy="94974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2117086" ay="-1908048" az="-122703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61638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Modèle 3D 7" descr="La Terre">
                <a:extLst>
                  <a:ext uri="{FF2B5EF4-FFF2-40B4-BE49-F238E27FC236}">
                    <a16:creationId xmlns:a16="http://schemas.microsoft.com/office/drawing/2014/main" id="{8A079403-3F14-E925-8457-B1A9CC32C05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225517">
                <a:off x="9345065" y="3162861"/>
                <a:ext cx="931478" cy="94974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orde 8">
            <a:extLst>
              <a:ext uri="{FF2B5EF4-FFF2-40B4-BE49-F238E27FC236}">
                <a16:creationId xmlns:a16="http://schemas.microsoft.com/office/drawing/2014/main" id="{E790612C-59E5-A672-4621-55341E543F41}"/>
              </a:ext>
            </a:extLst>
          </p:cNvPr>
          <p:cNvSpPr/>
          <p:nvPr/>
        </p:nvSpPr>
        <p:spPr>
          <a:xfrm rot="17523541">
            <a:off x="5537671" y="5258605"/>
            <a:ext cx="921980" cy="878427"/>
          </a:xfrm>
          <a:prstGeom prst="chord">
            <a:avLst>
              <a:gd name="adj1" fmla="val 4217911"/>
              <a:gd name="adj2" fmla="val 14965593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rde 10">
            <a:extLst>
              <a:ext uri="{FF2B5EF4-FFF2-40B4-BE49-F238E27FC236}">
                <a16:creationId xmlns:a16="http://schemas.microsoft.com/office/drawing/2014/main" id="{EADBE950-CCAB-BF2E-4BEB-B3A0165DD1A1}"/>
              </a:ext>
            </a:extLst>
          </p:cNvPr>
          <p:cNvSpPr/>
          <p:nvPr/>
        </p:nvSpPr>
        <p:spPr>
          <a:xfrm rot="17523541" flipH="1" flipV="1">
            <a:off x="5541290" y="5270514"/>
            <a:ext cx="921980" cy="878427"/>
          </a:xfrm>
          <a:prstGeom prst="chord">
            <a:avLst>
              <a:gd name="adj1" fmla="val 4217911"/>
              <a:gd name="adj2" fmla="val 14965593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Corde 14">
            <a:extLst>
              <a:ext uri="{FF2B5EF4-FFF2-40B4-BE49-F238E27FC236}">
                <a16:creationId xmlns:a16="http://schemas.microsoft.com/office/drawing/2014/main" id="{C512F458-5541-992B-D85D-CB215E196413}"/>
              </a:ext>
            </a:extLst>
          </p:cNvPr>
          <p:cNvSpPr/>
          <p:nvPr/>
        </p:nvSpPr>
        <p:spPr>
          <a:xfrm rot="12058389">
            <a:off x="9335290" y="3185748"/>
            <a:ext cx="921980" cy="878427"/>
          </a:xfrm>
          <a:prstGeom prst="chord">
            <a:avLst>
              <a:gd name="adj1" fmla="val 4217911"/>
              <a:gd name="adj2" fmla="val 14965593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orde 15">
            <a:extLst>
              <a:ext uri="{FF2B5EF4-FFF2-40B4-BE49-F238E27FC236}">
                <a16:creationId xmlns:a16="http://schemas.microsoft.com/office/drawing/2014/main" id="{03203D08-7166-FC70-AB1B-6EC8ED928FD8}"/>
              </a:ext>
            </a:extLst>
          </p:cNvPr>
          <p:cNvSpPr/>
          <p:nvPr/>
        </p:nvSpPr>
        <p:spPr>
          <a:xfrm rot="9541611" flipH="1">
            <a:off x="1473032" y="3270854"/>
            <a:ext cx="921980" cy="878427"/>
          </a:xfrm>
          <a:prstGeom prst="chord">
            <a:avLst>
              <a:gd name="adj1" fmla="val 4217911"/>
              <a:gd name="adj2" fmla="val 14965593"/>
            </a:avLst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8F823064-9FE3-99FA-3925-08A3B08DEDA9}"/>
              </a:ext>
            </a:extLst>
          </p:cNvPr>
          <p:cNvSpPr/>
          <p:nvPr/>
        </p:nvSpPr>
        <p:spPr>
          <a:xfrm>
            <a:off x="1249869" y="1791836"/>
            <a:ext cx="1589939" cy="34957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C154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Printemps  </a:t>
            </a:r>
          </a:p>
        </p:txBody>
      </p:sp>
      <p:sp>
        <p:nvSpPr>
          <p:cNvPr id="18" name="Rectangle : avec coins arrondis en diagonale 17">
            <a:extLst>
              <a:ext uri="{FF2B5EF4-FFF2-40B4-BE49-F238E27FC236}">
                <a16:creationId xmlns:a16="http://schemas.microsoft.com/office/drawing/2014/main" id="{9B6ADA75-61F1-041F-8F5C-8C5055501C23}"/>
              </a:ext>
            </a:extLst>
          </p:cNvPr>
          <p:cNvSpPr/>
          <p:nvPr/>
        </p:nvSpPr>
        <p:spPr>
          <a:xfrm>
            <a:off x="8854446" y="1791836"/>
            <a:ext cx="1589939" cy="34957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C154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Hiver   </a:t>
            </a:r>
          </a:p>
        </p:txBody>
      </p:sp>
      <p:sp>
        <p:nvSpPr>
          <p:cNvPr id="19" name="Rectangle : avec coins arrondis en diagonale 18">
            <a:extLst>
              <a:ext uri="{FF2B5EF4-FFF2-40B4-BE49-F238E27FC236}">
                <a16:creationId xmlns:a16="http://schemas.microsoft.com/office/drawing/2014/main" id="{14D9E015-9F62-8E6E-77FA-562B935C8E0F}"/>
              </a:ext>
            </a:extLst>
          </p:cNvPr>
          <p:cNvSpPr/>
          <p:nvPr/>
        </p:nvSpPr>
        <p:spPr>
          <a:xfrm>
            <a:off x="1249869" y="5532294"/>
            <a:ext cx="1589939" cy="34957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C154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Été   </a:t>
            </a:r>
          </a:p>
        </p:txBody>
      </p:sp>
      <p:sp>
        <p:nvSpPr>
          <p:cNvPr id="20" name="Rectangle : avec coins arrondis en diagonale 19">
            <a:extLst>
              <a:ext uri="{FF2B5EF4-FFF2-40B4-BE49-F238E27FC236}">
                <a16:creationId xmlns:a16="http://schemas.microsoft.com/office/drawing/2014/main" id="{DF582215-58DB-4571-EE04-66CE88780CFE}"/>
              </a:ext>
            </a:extLst>
          </p:cNvPr>
          <p:cNvSpPr/>
          <p:nvPr/>
        </p:nvSpPr>
        <p:spPr>
          <a:xfrm>
            <a:off x="8854446" y="5532294"/>
            <a:ext cx="1589939" cy="34957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0C154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Automne   </a:t>
            </a:r>
          </a:p>
        </p:txBody>
      </p:sp>
      <p:sp>
        <p:nvSpPr>
          <p:cNvPr id="10" name="Rectangle : avec coins arrondis en diagonale 9">
            <a:extLst>
              <a:ext uri="{FF2B5EF4-FFF2-40B4-BE49-F238E27FC236}">
                <a16:creationId xmlns:a16="http://schemas.microsoft.com/office/drawing/2014/main" id="{1DD474B4-31A3-17E5-86D6-0E13D77A0AAA}"/>
              </a:ext>
            </a:extLst>
          </p:cNvPr>
          <p:cNvSpPr/>
          <p:nvPr/>
        </p:nvSpPr>
        <p:spPr>
          <a:xfrm>
            <a:off x="5076294" y="2523450"/>
            <a:ext cx="153919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mars</a:t>
            </a:r>
          </a:p>
        </p:txBody>
      </p:sp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709E6C86-6B3E-C427-195B-25F01AF27726}"/>
              </a:ext>
            </a:extLst>
          </p:cNvPr>
          <p:cNvSpPr/>
          <p:nvPr/>
        </p:nvSpPr>
        <p:spPr>
          <a:xfrm>
            <a:off x="7849667" y="3585989"/>
            <a:ext cx="146214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décembre</a:t>
            </a:r>
          </a:p>
        </p:txBody>
      </p:sp>
      <p:sp>
        <p:nvSpPr>
          <p:cNvPr id="14" name="Rectangle : avec coins arrondis en diagonale 13">
            <a:extLst>
              <a:ext uri="{FF2B5EF4-FFF2-40B4-BE49-F238E27FC236}">
                <a16:creationId xmlns:a16="http://schemas.microsoft.com/office/drawing/2014/main" id="{39663860-FFBF-3A6D-3A2D-010323E7ECEC}"/>
              </a:ext>
            </a:extLst>
          </p:cNvPr>
          <p:cNvSpPr/>
          <p:nvPr/>
        </p:nvSpPr>
        <p:spPr>
          <a:xfrm>
            <a:off x="5202823" y="4632663"/>
            <a:ext cx="153919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septembre</a:t>
            </a:r>
          </a:p>
        </p:txBody>
      </p:sp>
      <p:sp>
        <p:nvSpPr>
          <p:cNvPr id="21" name="Rectangle : avec coins arrondis en diagonale 20">
            <a:extLst>
              <a:ext uri="{FF2B5EF4-FFF2-40B4-BE49-F238E27FC236}">
                <a16:creationId xmlns:a16="http://schemas.microsoft.com/office/drawing/2014/main" id="{650B420A-7D4C-CA66-ABF8-BFC3E7506AFF}"/>
              </a:ext>
            </a:extLst>
          </p:cNvPr>
          <p:cNvSpPr/>
          <p:nvPr/>
        </p:nvSpPr>
        <p:spPr>
          <a:xfrm>
            <a:off x="2521678" y="3585989"/>
            <a:ext cx="1184601" cy="349570"/>
          </a:xfrm>
          <a:prstGeom prst="round2DiagRect">
            <a:avLst>
              <a:gd name="adj1" fmla="val 31066"/>
              <a:gd name="adj2" fmla="val 1"/>
            </a:avLst>
          </a:prstGeom>
          <a:solidFill>
            <a:srgbClr val="F26F6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juin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1BD2B98-B4D8-6FBE-1876-DF9EFF6DA9B1}"/>
              </a:ext>
            </a:extLst>
          </p:cNvPr>
          <p:cNvGrpSpPr/>
          <p:nvPr/>
        </p:nvGrpSpPr>
        <p:grpSpPr>
          <a:xfrm>
            <a:off x="3492272" y="5585325"/>
            <a:ext cx="1431813" cy="761929"/>
            <a:chOff x="130270" y="4716471"/>
            <a:chExt cx="1842077" cy="761929"/>
          </a:xfrm>
        </p:grpSpPr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27FC2768-BD7B-5D56-0403-2CD0629E6C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1309" y="4716471"/>
              <a:ext cx="493941" cy="409329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B7D4B87-D512-64A5-7AB1-D6441A0DAAAC}"/>
                </a:ext>
              </a:extLst>
            </p:cNvPr>
            <p:cNvSpPr/>
            <p:nvPr/>
          </p:nvSpPr>
          <p:spPr>
            <a:xfrm>
              <a:off x="130270" y="5128830"/>
              <a:ext cx="1842077" cy="34957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Orbite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9937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5E183C-836C-C189-B4F6-BAC6824F9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Récapitulons.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48C186-49C5-75F5-2B8B-9B3AE820E96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A8A95AF-F02F-6907-1B38-E1B048F81D48}"/>
              </a:ext>
            </a:extLst>
          </p:cNvPr>
          <p:cNvGrpSpPr/>
          <p:nvPr/>
        </p:nvGrpSpPr>
        <p:grpSpPr>
          <a:xfrm>
            <a:off x="734654" y="1176526"/>
            <a:ext cx="10684705" cy="3813018"/>
            <a:chOff x="425759" y="1748026"/>
            <a:chExt cx="11682734" cy="4163801"/>
          </a:xfrm>
        </p:grpSpPr>
        <p:pic>
          <p:nvPicPr>
            <p:cNvPr id="5" name="Image 4" descr="Une image contenant texte, capture d’écran, cercle, astronomie&#10;&#10;Le contenu généré par l’IA peut être incorrect.">
              <a:extLst>
                <a:ext uri="{FF2B5EF4-FFF2-40B4-BE49-F238E27FC236}">
                  <a16:creationId xmlns:a16="http://schemas.microsoft.com/office/drawing/2014/main" id="{C6950A79-24EB-9C5D-B32C-CBED8BFE3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7825" t="19602" r="8048" b="19035"/>
            <a:stretch>
              <a:fillRect/>
            </a:stretch>
          </p:blipFill>
          <p:spPr>
            <a:xfrm>
              <a:off x="3108523" y="1748026"/>
              <a:ext cx="6120536" cy="4118038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cercle, astronomie&#10;&#10;Le contenu généré par l’IA peut être incorrect.">
              <a:extLst>
                <a:ext uri="{FF2B5EF4-FFF2-40B4-BE49-F238E27FC236}">
                  <a16:creationId xmlns:a16="http://schemas.microsoft.com/office/drawing/2014/main" id="{ECE9FDB0-4F53-58CE-F856-9F91024F9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55771" b="80639"/>
            <a:stretch>
              <a:fillRect/>
            </a:stretch>
          </p:blipFill>
          <p:spPr>
            <a:xfrm>
              <a:off x="9229058" y="1748026"/>
              <a:ext cx="2879434" cy="1162712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cercle, astronomie&#10;&#10;Le contenu généré par l’IA peut être incorrect.">
              <a:extLst>
                <a:ext uri="{FF2B5EF4-FFF2-40B4-BE49-F238E27FC236}">
                  <a16:creationId xmlns:a16="http://schemas.microsoft.com/office/drawing/2014/main" id="{BFA972DD-0C57-BC11-CD12-ACA16089E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55771" t="81928" b="746"/>
            <a:stretch>
              <a:fillRect/>
            </a:stretch>
          </p:blipFill>
          <p:spPr>
            <a:xfrm>
              <a:off x="9229058" y="4871353"/>
              <a:ext cx="2879435" cy="1040474"/>
            </a:xfrm>
            <a:prstGeom prst="rect">
              <a:avLst/>
            </a:prstGeom>
          </p:spPr>
        </p:pic>
        <p:pic>
          <p:nvPicPr>
            <p:cNvPr id="8" name="Image 7" descr="Une image contenant texte, capture d’écran, cercle, astronomie&#10;&#10;Le contenu généré par l’IA peut être incorrect.">
              <a:extLst>
                <a:ext uri="{FF2B5EF4-FFF2-40B4-BE49-F238E27FC236}">
                  <a16:creationId xmlns:a16="http://schemas.microsoft.com/office/drawing/2014/main" id="{2C5DA68E-F5DB-1209-E439-40518FBBC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843" t="81928" r="64787" b="746"/>
            <a:stretch>
              <a:fillRect/>
            </a:stretch>
          </p:blipFill>
          <p:spPr>
            <a:xfrm>
              <a:off x="425759" y="4763710"/>
              <a:ext cx="2469040" cy="1148117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cercle, astronomie&#10;&#10;Le contenu généré par l’IA peut être incorrect.">
              <a:extLst>
                <a:ext uri="{FF2B5EF4-FFF2-40B4-BE49-F238E27FC236}">
                  <a16:creationId xmlns:a16="http://schemas.microsoft.com/office/drawing/2014/main" id="{7E6D6591-A082-D640-494C-19B23A4B2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843" t="-534" r="64787" b="81105"/>
            <a:stretch>
              <a:fillRect/>
            </a:stretch>
          </p:blipFill>
          <p:spPr>
            <a:xfrm>
              <a:off x="425759" y="1748026"/>
              <a:ext cx="2469040" cy="1287426"/>
            </a:xfrm>
            <a:prstGeom prst="rect">
              <a:avLst/>
            </a:prstGeom>
          </p:spPr>
        </p:pic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CE622A5-7A13-B5E9-284B-658EF4D6B0A2}"/>
              </a:ext>
            </a:extLst>
          </p:cNvPr>
          <p:cNvSpPr/>
          <p:nvPr/>
        </p:nvSpPr>
        <p:spPr>
          <a:xfrm>
            <a:off x="563968" y="5416239"/>
            <a:ext cx="1907002" cy="858233"/>
          </a:xfrm>
          <a:prstGeom prst="roundRect">
            <a:avLst>
              <a:gd name="adj" fmla="val 2114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Révolution terrestre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5DFB32B-0C33-D2C9-4AA9-A100FD52E02B}"/>
              </a:ext>
            </a:extLst>
          </p:cNvPr>
          <p:cNvSpPr txBox="1"/>
          <p:nvPr/>
        </p:nvSpPr>
        <p:spPr>
          <a:xfrm>
            <a:off x="2651946" y="5245192"/>
            <a:ext cx="9090602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just"/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Le mouvement par lequel la Terre se déplace autour du Soleil selon une trajectoire appelée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orbite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. La Terre met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année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pour effectuer un tour complet autour du Soleil. </a:t>
            </a:r>
          </a:p>
        </p:txBody>
      </p:sp>
    </p:spTree>
    <p:extLst>
      <p:ext uri="{BB962C8B-B14F-4D97-AF65-F5344CB8AC3E}">
        <p14:creationId xmlns:p14="http://schemas.microsoft.com/office/powerpoint/2010/main" val="1582374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328F-9260-2AC3-D17D-926965718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311519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067" y="254546"/>
            <a:ext cx="10778296" cy="290798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consiste à expliquer le rôle de la révolution terrestre dans le cycle des saisons.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258067" y="1686186"/>
            <a:ext cx="11727017" cy="4764824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88063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67B457-6BD9-19E6-C31E-12813BF04C1C}"/>
              </a:ext>
            </a:extLst>
          </p:cNvPr>
          <p:cNvSpPr txBox="1"/>
          <p:nvPr/>
        </p:nvSpPr>
        <p:spPr>
          <a:xfrm>
            <a:off x="7118662" y="2437518"/>
            <a:ext cx="4815271" cy="3434652"/>
          </a:xfrm>
          <a:prstGeom prst="roundRect">
            <a:avLst>
              <a:gd name="adj" fmla="val 6428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spcBef>
                <a:spcPts val="1800"/>
              </a:spcBef>
              <a:spcAft>
                <a:spcPts val="180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Je réalise ma tâche en répondant aux trois consignes :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20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consigne : </a:t>
            </a:r>
            <a:r>
              <a:rPr lang="fr-FR" sz="2000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J’identifie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la caractéristique observable du phénomène.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20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ème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consigne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: Je décris a variation de la caractéristique observable.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Tx/>
              <a:defRPr/>
            </a:pPr>
            <a:r>
              <a:rPr lang="fr-FR" sz="2000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2000" kern="1200" baseline="30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ème</a:t>
            </a:r>
            <a:r>
              <a:rPr lang="fr-FR" sz="2000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consigne : J’explique le phénomène d’alternance des saisons en exploitant le modèle fourni.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à coins arrondis 3">
            <a:extLst>
              <a:ext uri="{FF2B5EF4-FFF2-40B4-BE49-F238E27FC236}">
                <a16:creationId xmlns:a16="http://schemas.microsoft.com/office/drawing/2014/main" id="{3B19B6BF-A8DE-C20B-4CC9-ABE0C4730F30}"/>
              </a:ext>
            </a:extLst>
          </p:cNvPr>
          <p:cNvSpPr/>
          <p:nvPr/>
        </p:nvSpPr>
        <p:spPr>
          <a:xfrm>
            <a:off x="381596" y="1841495"/>
            <a:ext cx="5714404" cy="3711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 : </a:t>
            </a:r>
            <a:r>
              <a:rPr lang="fr-FR" sz="1800" b="1" kern="1200" dirty="0">
                <a:solidFill>
                  <a:prstClr val="black"/>
                </a:solidFill>
                <a:sym typeface="Calibri"/>
              </a:rPr>
              <a:t>Photographie +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Calibri"/>
              </a:rPr>
              <a:t>Modèle explicatif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000988B-5D9A-9104-3105-E113FDC27122}"/>
              </a:ext>
            </a:extLst>
          </p:cNvPr>
          <p:cNvSpPr/>
          <p:nvPr/>
        </p:nvSpPr>
        <p:spPr>
          <a:xfrm>
            <a:off x="6324215" y="3801087"/>
            <a:ext cx="612236" cy="535022"/>
          </a:xfrm>
          <a:prstGeom prst="rightArrow">
            <a:avLst/>
          </a:prstGeom>
          <a:solidFill>
            <a:srgbClr val="1D9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184A2179-FC22-2B32-B486-2FE4A4D72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596" y="2299184"/>
            <a:ext cx="5674242" cy="1855660"/>
          </a:xfrm>
          <a:prstGeom prst="rect">
            <a:avLst/>
          </a:prstGeom>
        </p:spPr>
      </p:pic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5B6A7143-1349-B39B-DA03-E59F91CF00D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" name="Image 18" descr="Une image contenant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727ADB6F-B1EE-9D8A-127D-9E8F61491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163" y="4202735"/>
            <a:ext cx="5013158" cy="218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>
          <a:extLst>
            <a:ext uri="{FF2B5EF4-FFF2-40B4-BE49-F238E27FC236}">
              <a16:creationId xmlns:a16="http://schemas.microsoft.com/office/drawing/2014/main" id="{048FCDCA-8E14-61D5-9EAE-3A70FE72F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30">
            <a:extLst>
              <a:ext uri="{FF2B5EF4-FFF2-40B4-BE49-F238E27FC236}">
                <a16:creationId xmlns:a16="http://schemas.microsoft.com/office/drawing/2014/main" id="{2D4EFD96-6FE8-1891-CB7E-90BB79FEE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383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commence par la première consigne :</a:t>
            </a:r>
          </a:p>
        </p:txBody>
      </p:sp>
      <p:sp>
        <p:nvSpPr>
          <p:cNvPr id="722" name="Google Shape;722;p30">
            <a:extLst>
              <a:ext uri="{FF2B5EF4-FFF2-40B4-BE49-F238E27FC236}">
                <a16:creationId xmlns:a16="http://schemas.microsoft.com/office/drawing/2014/main" id="{0CFA4436-2CC3-B0AF-CCD5-C23FBC6F6FA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57262" y="639387"/>
            <a:ext cx="10277475" cy="405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>
              <a:spcBef>
                <a:spcPts val="0"/>
              </a:spcBef>
            </a:pPr>
            <a:r>
              <a:rPr lang="fr-FR" b="1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Identifier la caractéristique mesurable </a:t>
            </a: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= isoler la différence entre les mois.</a:t>
            </a:r>
          </a:p>
        </p:txBody>
      </p:sp>
      <p:pic>
        <p:nvPicPr>
          <p:cNvPr id="723" name="Google Shape;723;p30">
            <a:extLst>
              <a:ext uri="{FF2B5EF4-FFF2-40B4-BE49-F238E27FC236}">
                <a16:creationId xmlns:a16="http://schemas.microsoft.com/office/drawing/2014/main" id="{49DCA797-A96C-4F1E-AC72-DBC65BFB7B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oogle Shape;779;p33">
            <a:extLst>
              <a:ext uri="{FF2B5EF4-FFF2-40B4-BE49-F238E27FC236}">
                <a16:creationId xmlns:a16="http://schemas.microsoft.com/office/drawing/2014/main" id="{F419B1E0-B55B-F0E6-4633-769C25BA8197}"/>
              </a:ext>
            </a:extLst>
          </p:cNvPr>
          <p:cNvGrpSpPr/>
          <p:nvPr/>
        </p:nvGrpSpPr>
        <p:grpSpPr>
          <a:xfrm>
            <a:off x="709101" y="1106513"/>
            <a:ext cx="10326997" cy="510733"/>
            <a:chOff x="674377" y="1225112"/>
            <a:chExt cx="10326997" cy="510733"/>
          </a:xfrm>
        </p:grpSpPr>
        <p:sp>
          <p:nvSpPr>
            <p:cNvPr id="10" name="Google Shape;780;p33">
              <a:extLst>
                <a:ext uri="{FF2B5EF4-FFF2-40B4-BE49-F238E27FC236}">
                  <a16:creationId xmlns:a16="http://schemas.microsoft.com/office/drawing/2014/main" id="{ED6DA803-6C22-DFEC-15BD-03E001F6E4D4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2.  Identifiez la caractéristique observable du phénomène.</a:t>
              </a:r>
              <a:endParaRPr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781;p33">
              <a:extLst>
                <a:ext uri="{FF2B5EF4-FFF2-40B4-BE49-F238E27FC236}">
                  <a16:creationId xmlns:a16="http://schemas.microsoft.com/office/drawing/2014/main" id="{7EEFCE4E-EFC5-C7DF-6B3A-12FA8C53793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CBC0E25-9D54-FB16-7319-A59FAA8CCC44}"/>
              </a:ext>
            </a:extLst>
          </p:cNvPr>
          <p:cNvGrpSpPr/>
          <p:nvPr/>
        </p:nvGrpSpPr>
        <p:grpSpPr>
          <a:xfrm>
            <a:off x="2537630" y="5985286"/>
            <a:ext cx="7166583" cy="461665"/>
            <a:chOff x="4237141" y="5941760"/>
            <a:chExt cx="7166583" cy="461665"/>
          </a:xfrm>
        </p:grpSpPr>
        <p:sp>
          <p:nvSpPr>
            <p:cNvPr id="51" name="Flèche : droite 50">
              <a:extLst>
                <a:ext uri="{FF2B5EF4-FFF2-40B4-BE49-F238E27FC236}">
                  <a16:creationId xmlns:a16="http://schemas.microsoft.com/office/drawing/2014/main" id="{320BF752-E4C9-6BF8-3048-1E96E5C65481}"/>
                </a:ext>
              </a:extLst>
            </p:cNvPr>
            <p:cNvSpPr/>
            <p:nvPr/>
          </p:nvSpPr>
          <p:spPr>
            <a:xfrm>
              <a:off x="4237141" y="5983776"/>
              <a:ext cx="567160" cy="41964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39BCDDB7-F0A4-D2B4-C998-BA05ACDCECF3}"/>
                </a:ext>
              </a:extLst>
            </p:cNvPr>
            <p:cNvSpPr txBox="1"/>
            <p:nvPr/>
          </p:nvSpPr>
          <p:spPr>
            <a:xfrm>
              <a:off x="4833736" y="5941760"/>
              <a:ext cx="656998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</a:rPr>
                <a:t>Ce qu’on mesure : </a:t>
              </a:r>
              <a:r>
                <a:rPr lang="fr-FR" sz="2400" b="1" noProof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température en °C.</a:t>
              </a:r>
              <a:endParaRPr lang="fr-FR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6" name="Image 5" descr="Une image contenant texte, capture d’écran, Police, Bleu électrique&#10;&#10;Le contenu généré par l’IA peut être incorrect.">
            <a:extLst>
              <a:ext uri="{FF2B5EF4-FFF2-40B4-BE49-F238E27FC236}">
                <a16:creationId xmlns:a16="http://schemas.microsoft.com/office/drawing/2014/main" id="{120505B7-6A60-AF90-B055-E7A056C11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225" y="2781487"/>
            <a:ext cx="6154683" cy="28098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A36065-207C-BB5C-1A20-C36F4964D63E}"/>
              </a:ext>
            </a:extLst>
          </p:cNvPr>
          <p:cNvSpPr txBox="1"/>
          <p:nvPr/>
        </p:nvSpPr>
        <p:spPr>
          <a:xfrm>
            <a:off x="1030246" y="1662067"/>
            <a:ext cx="10005852" cy="1074599"/>
          </a:xfrm>
          <a:prstGeom prst="roundRect">
            <a:avLst>
              <a:gd name="adj" fmla="val 9495"/>
            </a:avLst>
          </a:prstGeom>
          <a:solidFill>
            <a:srgbClr val="F5E3E9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Ahmed, un élève de 2ème année collégiale, remarque en s’habillant pour aller à l’école que ses vêtements changent selon les mois de l’année. Il en parle à son père, qui lui montre l’application météo sur son téléphone. Elle indique: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32D450D-0B03-4081-3FC7-DF3468F0C742}"/>
              </a:ext>
            </a:extLst>
          </p:cNvPr>
          <p:cNvGrpSpPr/>
          <p:nvPr/>
        </p:nvGrpSpPr>
        <p:grpSpPr>
          <a:xfrm>
            <a:off x="2821210" y="3631021"/>
            <a:ext cx="8771022" cy="1640634"/>
            <a:chOff x="2821210" y="3783485"/>
            <a:chExt cx="8771022" cy="1640634"/>
          </a:xfrm>
        </p:grpSpPr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E698F45E-11D9-96DA-440B-4E0A19AB7CC7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H="1" flipV="1">
              <a:off x="9050301" y="3952991"/>
              <a:ext cx="1270966" cy="64013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024559-C3A1-77E9-C78E-B7909FDE6067}"/>
                </a:ext>
              </a:extLst>
            </p:cNvPr>
            <p:cNvSpPr/>
            <p:nvPr/>
          </p:nvSpPr>
          <p:spPr>
            <a:xfrm>
              <a:off x="2821210" y="3783485"/>
              <a:ext cx="6229091" cy="4196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BD62B37-518D-B902-4C46-CA0BC251C221}"/>
                </a:ext>
              </a:extLst>
            </p:cNvPr>
            <p:cNvSpPr txBox="1"/>
            <p:nvPr/>
          </p:nvSpPr>
          <p:spPr>
            <a:xfrm>
              <a:off x="9050301" y="4593122"/>
              <a:ext cx="2541931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noProof="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température </a:t>
              </a:r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selon les mois</a:t>
              </a:r>
              <a:endParaRPr lang="fr-FR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0936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>
          <a:extLst>
            <a:ext uri="{FF2B5EF4-FFF2-40B4-BE49-F238E27FC236}">
              <a16:creationId xmlns:a16="http://schemas.microsoft.com/office/drawing/2014/main" id="{5436E25D-B0E9-69F3-9889-BAD8E39B9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36">
            <a:extLst>
              <a:ext uri="{FF2B5EF4-FFF2-40B4-BE49-F238E27FC236}">
                <a16:creationId xmlns:a16="http://schemas.microsoft.com/office/drawing/2014/main" id="{77EE67B8-F5C0-4148-49ED-C607311F3E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Ensuite, je passe à la deuxième consigne: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3" name="Google Shape;823;p36">
            <a:extLst>
              <a:ext uri="{FF2B5EF4-FFF2-40B4-BE49-F238E27FC236}">
                <a16:creationId xmlns:a16="http://schemas.microsoft.com/office/drawing/2014/main" id="{F7D2740F-719F-028F-1C4D-8AC8A9B020A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288" y="559260"/>
            <a:ext cx="10277475" cy="377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24" name="Google Shape;824;p36">
            <a:extLst>
              <a:ext uri="{FF2B5EF4-FFF2-40B4-BE49-F238E27FC236}">
                <a16:creationId xmlns:a16="http://schemas.microsoft.com/office/drawing/2014/main" id="{7D2AC69C-9E5F-2ACB-52AB-B32CC66B0D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oogle Shape;812;p35">
            <a:extLst>
              <a:ext uri="{FF2B5EF4-FFF2-40B4-BE49-F238E27FC236}">
                <a16:creationId xmlns:a16="http://schemas.microsoft.com/office/drawing/2014/main" id="{1B76D1BD-DD5B-C28E-A73B-26562E0E4CC2}"/>
              </a:ext>
            </a:extLst>
          </p:cNvPr>
          <p:cNvGrpSpPr/>
          <p:nvPr/>
        </p:nvGrpSpPr>
        <p:grpSpPr>
          <a:xfrm>
            <a:off x="458729" y="983388"/>
            <a:ext cx="10326997" cy="510733"/>
            <a:chOff x="674377" y="1225112"/>
            <a:chExt cx="10326997" cy="510733"/>
          </a:xfrm>
        </p:grpSpPr>
        <p:sp>
          <p:nvSpPr>
            <p:cNvPr id="6" name="Google Shape;813;p35">
              <a:extLst>
                <a:ext uri="{FF2B5EF4-FFF2-40B4-BE49-F238E27FC236}">
                  <a16:creationId xmlns:a16="http://schemas.microsoft.com/office/drawing/2014/main" id="{D283511D-EDCF-D8CF-12FC-55EB14F4F477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3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  Décrivez la variation de la caractéristique observable.</a:t>
              </a:r>
              <a:endParaRPr sz="23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814;p35">
              <a:extLst>
                <a:ext uri="{FF2B5EF4-FFF2-40B4-BE49-F238E27FC236}">
                  <a16:creationId xmlns:a16="http://schemas.microsoft.com/office/drawing/2014/main" id="{5F7896F7-A48B-5F0F-59DE-CBE8AC0DC056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283A5A5-CE72-0182-6A41-42BFA32C1CF5}"/>
              </a:ext>
            </a:extLst>
          </p:cNvPr>
          <p:cNvGrpSpPr/>
          <p:nvPr/>
        </p:nvGrpSpPr>
        <p:grpSpPr>
          <a:xfrm>
            <a:off x="1503654" y="5161816"/>
            <a:ext cx="4311007" cy="1206552"/>
            <a:chOff x="1503654" y="5057041"/>
            <a:chExt cx="4311007" cy="1206552"/>
          </a:xfrm>
        </p:grpSpPr>
        <p:sp>
          <p:nvSpPr>
            <p:cNvPr id="22" name="Flèche : droite 21">
              <a:extLst>
                <a:ext uri="{FF2B5EF4-FFF2-40B4-BE49-F238E27FC236}">
                  <a16:creationId xmlns:a16="http://schemas.microsoft.com/office/drawing/2014/main" id="{55634AEC-7BC3-310C-6CF6-43BFAC463CC5}"/>
                </a:ext>
              </a:extLst>
            </p:cNvPr>
            <p:cNvSpPr/>
            <p:nvPr/>
          </p:nvSpPr>
          <p:spPr>
            <a:xfrm rot="6329552">
              <a:off x="4314607" y="5175833"/>
              <a:ext cx="657233" cy="41964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CD6CAE4-920A-E931-93AD-7A81BD4C2331}"/>
                </a:ext>
              </a:extLst>
            </p:cNvPr>
            <p:cNvSpPr txBox="1"/>
            <p:nvPr/>
          </p:nvSpPr>
          <p:spPr>
            <a:xfrm>
              <a:off x="1503654" y="5769836"/>
              <a:ext cx="4311007" cy="493757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spcBef>
                  <a:spcPts val="600"/>
                </a:spcBef>
                <a:spcAft>
                  <a:spcPts val="600"/>
                </a:spcAft>
                <a:defRPr sz="24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FR" dirty="0">
                  <a:solidFill>
                    <a:srgbClr val="C00000"/>
                  </a:solidFill>
                  <a:latin typeface="Cairo" panose="00000500000000000000" pitchFamily="2" charset="-78"/>
                  <a:cs typeface="Cairo" panose="00000500000000000000" pitchFamily="2" charset="-78"/>
                </a:rPr>
                <a:t>La température augmente</a:t>
              </a:r>
            </a:p>
          </p:txBody>
        </p:sp>
      </p:grpSp>
      <p:pic>
        <p:nvPicPr>
          <p:cNvPr id="4" name="Image 3" descr="Une image contenant texte, capture d’écran, Police, Bleu électrique&#10;&#10;Le contenu généré par l’IA peut être incorrect.">
            <a:extLst>
              <a:ext uri="{FF2B5EF4-FFF2-40B4-BE49-F238E27FC236}">
                <a16:creationId xmlns:a16="http://schemas.microsoft.com/office/drawing/2014/main" id="{735A3C88-14D2-75BC-7226-0D0665297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12" y="1351100"/>
            <a:ext cx="7188403" cy="3281812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2C4814C-1FF6-0DF7-B98B-5AAADF557AC4}"/>
              </a:ext>
            </a:extLst>
          </p:cNvPr>
          <p:cNvGrpSpPr/>
          <p:nvPr/>
        </p:nvGrpSpPr>
        <p:grpSpPr>
          <a:xfrm>
            <a:off x="7625701" y="5151990"/>
            <a:ext cx="4047553" cy="1216377"/>
            <a:chOff x="2826569" y="5024366"/>
            <a:chExt cx="4047553" cy="1216377"/>
          </a:xfrm>
        </p:grpSpPr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C353B3CD-303A-DF4F-57B8-B3A5695C86A4}"/>
                </a:ext>
              </a:extLst>
            </p:cNvPr>
            <p:cNvSpPr/>
            <p:nvPr/>
          </p:nvSpPr>
          <p:spPr>
            <a:xfrm rot="3539688">
              <a:off x="3681672" y="5153069"/>
              <a:ext cx="677055" cy="41964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7AA5154-61CC-5CF4-B090-98656DC39C92}"/>
                </a:ext>
              </a:extLst>
            </p:cNvPr>
            <p:cNvSpPr txBox="1"/>
            <p:nvPr/>
          </p:nvSpPr>
          <p:spPr>
            <a:xfrm>
              <a:off x="2826569" y="5746986"/>
              <a:ext cx="4047553" cy="493757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spcBef>
                  <a:spcPts val="600"/>
                </a:spcBef>
                <a:spcAft>
                  <a:spcPts val="600"/>
                </a:spcAft>
                <a:defRPr sz="24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FR" dirty="0">
                  <a:solidFill>
                    <a:srgbClr val="C00000"/>
                  </a:solidFill>
                  <a:latin typeface="Cairo" panose="00000500000000000000" pitchFamily="2" charset="-78"/>
                  <a:cs typeface="Cairo" panose="00000500000000000000" pitchFamily="2" charset="-78"/>
                </a:rPr>
                <a:t>La température diminue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BB9949B-1D31-8FB0-4C9A-0B944B94136B}"/>
              </a:ext>
            </a:extLst>
          </p:cNvPr>
          <p:cNvGrpSpPr/>
          <p:nvPr/>
        </p:nvGrpSpPr>
        <p:grpSpPr>
          <a:xfrm>
            <a:off x="3405732" y="4416521"/>
            <a:ext cx="3857625" cy="701188"/>
            <a:chOff x="3405732" y="4416521"/>
            <a:chExt cx="3857625" cy="701188"/>
          </a:xfrm>
        </p:grpSpPr>
        <p:sp>
          <p:nvSpPr>
            <p:cNvPr id="3" name="Google Shape;741;p31">
              <a:extLst>
                <a:ext uri="{FF2B5EF4-FFF2-40B4-BE49-F238E27FC236}">
                  <a16:creationId xmlns:a16="http://schemas.microsoft.com/office/drawing/2014/main" id="{0F089311-E423-1853-4512-8C45ED315029}"/>
                </a:ext>
              </a:extLst>
            </p:cNvPr>
            <p:cNvSpPr/>
            <p:nvPr/>
          </p:nvSpPr>
          <p:spPr>
            <a:xfrm>
              <a:off x="3659158" y="4623952"/>
              <a:ext cx="3004248" cy="493757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fr-FR" sz="2800" b="1" dirty="0">
                  <a:solidFill>
                    <a:schemeClr val="tx1"/>
                  </a:solidFill>
                  <a:latin typeface="Calibri"/>
                  <a:cs typeface="Calibri"/>
                  <a:sym typeface="Calibri"/>
                </a:rPr>
                <a:t>Janvier </a:t>
              </a:r>
              <a:r>
                <a:rPr lang="fr-FR" sz="2800" b="1" dirty="0">
                  <a:solidFill>
                    <a:schemeClr val="tx1"/>
                  </a:solidFill>
                  <a:latin typeface="Calibri"/>
                  <a:cs typeface="Calibri"/>
                  <a:sym typeface="Wingdings" panose="05000000000000000000" pitchFamily="2" charset="2"/>
                </a:rPr>
                <a:t> Juillet</a:t>
              </a:r>
              <a:endParaRPr lang="fr-FR" sz="2800" b="1" dirty="0">
                <a:solidFill>
                  <a:schemeClr val="tx1"/>
                </a:solidFill>
                <a:latin typeface="Calibri"/>
                <a:cs typeface="Calibri"/>
                <a:sym typeface="Calibri"/>
              </a:endParaRPr>
            </a:p>
          </p:txBody>
        </p: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190B7BE7-1DDF-7087-D07C-8722C1931A29}"/>
                </a:ext>
              </a:extLst>
            </p:cNvPr>
            <p:cNvCxnSpPr/>
            <p:nvPr/>
          </p:nvCxnSpPr>
          <p:spPr>
            <a:xfrm>
              <a:off x="3405732" y="4416521"/>
              <a:ext cx="3857625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88C6FFB-2052-216F-C19E-79A066180153}"/>
              </a:ext>
            </a:extLst>
          </p:cNvPr>
          <p:cNvGrpSpPr/>
          <p:nvPr/>
        </p:nvGrpSpPr>
        <p:grpSpPr>
          <a:xfrm>
            <a:off x="7106000" y="4416521"/>
            <a:ext cx="3004248" cy="701189"/>
            <a:chOff x="7106000" y="4416521"/>
            <a:chExt cx="3004248" cy="701189"/>
          </a:xfrm>
        </p:grpSpPr>
        <p:sp>
          <p:nvSpPr>
            <p:cNvPr id="29" name="Google Shape;741;p31">
              <a:extLst>
                <a:ext uri="{FF2B5EF4-FFF2-40B4-BE49-F238E27FC236}">
                  <a16:creationId xmlns:a16="http://schemas.microsoft.com/office/drawing/2014/main" id="{95E9CD68-5350-B950-311A-8767B7299B84}"/>
                </a:ext>
              </a:extLst>
            </p:cNvPr>
            <p:cNvSpPr/>
            <p:nvPr/>
          </p:nvSpPr>
          <p:spPr>
            <a:xfrm>
              <a:off x="7106000" y="4623953"/>
              <a:ext cx="3004248" cy="493757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fr-FR" sz="2800" b="1" dirty="0">
                  <a:solidFill>
                    <a:schemeClr val="tx1"/>
                  </a:solidFill>
                  <a:latin typeface="Calibri"/>
                  <a:cs typeface="Calibri"/>
                  <a:sym typeface="Calibri"/>
                </a:rPr>
                <a:t>Juillet </a:t>
              </a:r>
              <a:r>
                <a:rPr lang="fr-FR" sz="2800" b="1" dirty="0">
                  <a:solidFill>
                    <a:schemeClr val="tx1"/>
                  </a:solidFill>
                  <a:latin typeface="Calibri"/>
                  <a:cs typeface="Calibri"/>
                  <a:sym typeface="Wingdings" panose="05000000000000000000" pitchFamily="2" charset="2"/>
                </a:rPr>
                <a:t> Octobre</a:t>
              </a:r>
              <a:endParaRPr lang="fr-FR" sz="2800" b="1" dirty="0">
                <a:solidFill>
                  <a:schemeClr val="tx1"/>
                </a:solidFill>
                <a:latin typeface="Calibri"/>
                <a:cs typeface="Calibri"/>
                <a:sym typeface="Calibri"/>
              </a:endParaRPr>
            </a:p>
          </p:txBody>
        </p: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2D3A5ED5-00BA-FC3F-AAA6-55C1AD3FAB39}"/>
                </a:ext>
              </a:extLst>
            </p:cNvPr>
            <p:cNvCxnSpPr>
              <a:cxnSpLocks/>
            </p:cNvCxnSpPr>
            <p:nvPr/>
          </p:nvCxnSpPr>
          <p:spPr>
            <a:xfrm>
              <a:off x="7317686" y="4416521"/>
              <a:ext cx="2160177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7361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3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troisième consigne est : </a:t>
            </a:r>
          </a:p>
        </p:txBody>
      </p:sp>
      <p:sp>
        <p:nvSpPr>
          <p:cNvPr id="738" name="Google Shape;738;p31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modèle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839;p37">
            <a:extLst>
              <a:ext uri="{FF2B5EF4-FFF2-40B4-BE49-F238E27FC236}">
                <a16:creationId xmlns:a16="http://schemas.microsoft.com/office/drawing/2014/main" id="{9CCA8391-79D5-816B-9FC8-7DA9C19C093D}"/>
              </a:ext>
            </a:extLst>
          </p:cNvPr>
          <p:cNvGrpSpPr/>
          <p:nvPr/>
        </p:nvGrpSpPr>
        <p:grpSpPr>
          <a:xfrm>
            <a:off x="458730" y="1106516"/>
            <a:ext cx="11274539" cy="510733"/>
            <a:chOff x="674377" y="1225112"/>
            <a:chExt cx="11274539" cy="510733"/>
          </a:xfrm>
        </p:grpSpPr>
        <p:sp>
          <p:nvSpPr>
            <p:cNvPr id="4" name="Google Shape;840;p37">
              <a:extLst>
                <a:ext uri="{FF2B5EF4-FFF2-40B4-BE49-F238E27FC236}">
                  <a16:creationId xmlns:a16="http://schemas.microsoft.com/office/drawing/2014/main" id="{A7DC6771-4497-E523-4AB0-5177807C92FE}"/>
                </a:ext>
              </a:extLst>
            </p:cNvPr>
            <p:cNvSpPr/>
            <p:nvPr/>
          </p:nvSpPr>
          <p:spPr>
            <a:xfrm>
              <a:off x="674377" y="1225112"/>
              <a:ext cx="11274539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2   </a:t>
              </a:r>
              <a:r>
                <a:rPr lang="fr-FR" sz="2400" b="1" spc="-6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Expliquez le phénomène d’alternance des jours et nuits en exploitant le modèle fourni.</a:t>
              </a:r>
              <a:endParaRPr sz="2400" b="1" spc="-6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841;p37">
              <a:extLst>
                <a:ext uri="{FF2B5EF4-FFF2-40B4-BE49-F238E27FC236}">
                  <a16:creationId xmlns:a16="http://schemas.microsoft.com/office/drawing/2014/main" id="{71C42FE3-5962-544D-BC61-1C1CFA1822FF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" name="Image 5" descr="Une image contenant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C49639A2-20A4-1016-FB5E-7B9C8B344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914" y="1679003"/>
            <a:ext cx="6429182" cy="280671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5EE4D4C-C817-D0FD-E63D-54F33D8FEB8A}"/>
              </a:ext>
            </a:extLst>
          </p:cNvPr>
          <p:cNvSpPr txBox="1"/>
          <p:nvPr/>
        </p:nvSpPr>
        <p:spPr>
          <a:xfrm>
            <a:off x="714847" y="4035049"/>
            <a:ext cx="11081216" cy="2576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Terre .................................................................................. c’est .................................................. Mais elle tourne aussi ..................................., selon un axe incliné.</a:t>
            </a:r>
            <a:b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b="0" i="0" dirty="0">
                <a:solidFill>
                  <a:srgbClr val="21B14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 </a:t>
            </a: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 long de l’année, selon .............................., la Terre reçoit ....................................... du Soleil.</a:t>
            </a:r>
            <a:b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C’est ce qui explique ......................................................... .</a:t>
            </a:r>
            <a:b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b="0" i="0" dirty="0">
                <a:solidFill>
                  <a:srgbClr val="21B14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 </a:t>
            </a: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température ............... selon .........................</a:t>
            </a:r>
            <a:endParaRPr lang="fr-F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6CB1F2-B761-DAC8-CEB4-4B0FC8840042}"/>
              </a:ext>
            </a:extLst>
          </p:cNvPr>
          <p:cNvSpPr txBox="1"/>
          <p:nvPr/>
        </p:nvSpPr>
        <p:spPr>
          <a:xfrm>
            <a:off x="4917290" y="6110282"/>
            <a:ext cx="14287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 saisons</a:t>
            </a:r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6924941-7B26-12FD-5FC1-D52C4EB56B2E}"/>
              </a:ext>
            </a:extLst>
          </p:cNvPr>
          <p:cNvSpPr txBox="1"/>
          <p:nvPr/>
        </p:nvSpPr>
        <p:spPr>
          <a:xfrm>
            <a:off x="3639745" y="4599596"/>
            <a:ext cx="1925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sur elle-même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F5C3109-60F4-16E3-DDDA-3D57447BED0A}"/>
              </a:ext>
            </a:extLst>
          </p:cNvPr>
          <p:cNvSpPr txBox="1"/>
          <p:nvPr/>
        </p:nvSpPr>
        <p:spPr>
          <a:xfrm>
            <a:off x="2150347" y="4116806"/>
            <a:ext cx="47250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tourne a</a:t>
            </a:r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utour du Soleil en une année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4E5AB18-7204-5307-5F2C-917E1271E008}"/>
              </a:ext>
            </a:extLst>
          </p:cNvPr>
          <p:cNvSpPr txBox="1"/>
          <p:nvPr/>
        </p:nvSpPr>
        <p:spPr>
          <a:xfrm>
            <a:off x="8490071" y="4116806"/>
            <a:ext cx="2987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révolution terrestre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6F5AF93-B491-133B-7290-8F44F65FE9DA}"/>
              </a:ext>
            </a:extLst>
          </p:cNvPr>
          <p:cNvSpPr txBox="1"/>
          <p:nvPr/>
        </p:nvSpPr>
        <p:spPr>
          <a:xfrm>
            <a:off x="4170754" y="5097516"/>
            <a:ext cx="1925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 position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552B91C-CAAC-C6E0-5EB9-4D8BDD2DEEA3}"/>
              </a:ext>
            </a:extLst>
          </p:cNvPr>
          <p:cNvSpPr txBox="1"/>
          <p:nvPr/>
        </p:nvSpPr>
        <p:spPr>
          <a:xfrm>
            <a:off x="7747419" y="5107041"/>
            <a:ext cx="32851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 ou moins de rayons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0536CB2-8727-10E3-B3E5-F4A6B14B8EC6}"/>
              </a:ext>
            </a:extLst>
          </p:cNvPr>
          <p:cNvSpPr txBox="1"/>
          <p:nvPr/>
        </p:nvSpPr>
        <p:spPr>
          <a:xfrm>
            <a:off x="3470491" y="5599131"/>
            <a:ext cx="32851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l’alternance des saisons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F0EA2EF-0026-D917-5EF3-A933E8004BD1}"/>
              </a:ext>
            </a:extLst>
          </p:cNvPr>
          <p:cNvSpPr txBox="1"/>
          <p:nvPr/>
        </p:nvSpPr>
        <p:spPr>
          <a:xfrm>
            <a:off x="3067386" y="6129332"/>
            <a:ext cx="904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varie</a:t>
            </a:r>
            <a:endParaRPr lang="fr-FR" sz="2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F05C-85E1-27B2-6A6D-C7B26557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9">
            <a:extLst>
              <a:ext uri="{FF2B5EF4-FFF2-40B4-BE49-F238E27FC236}">
                <a16:creationId xmlns:a16="http://schemas.microsoft.com/office/drawing/2014/main" id="{72D226D3-60F0-4DE1-CE78-D1354A23B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0C8D286B-FEBB-B919-DC7E-ADDFDD6CEE3E}"/>
              </a:ext>
            </a:extLst>
          </p:cNvPr>
          <p:cNvSpPr txBox="1"/>
          <p:nvPr/>
        </p:nvSpPr>
        <p:spPr>
          <a:xfrm>
            <a:off x="849704" y="204657"/>
            <a:ext cx="1104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récapitule ..</a:t>
            </a:r>
          </a:p>
          <a:p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expliquer mon phénomène je dois suivre les 3 étapes ci-dessous: </a:t>
            </a:r>
            <a:endParaRPr lang="fr-FR" sz="1600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8F606C-1112-B395-8BF8-5341347A69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730" b="56714"/>
          <a:stretch>
            <a:fillRect/>
          </a:stretch>
        </p:blipFill>
        <p:spPr>
          <a:xfrm>
            <a:off x="961463" y="1970149"/>
            <a:ext cx="4603573" cy="124805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1258D5-FE13-8B0C-4525-8AADD79705F9}"/>
              </a:ext>
            </a:extLst>
          </p:cNvPr>
          <p:cNvSpPr/>
          <p:nvPr/>
        </p:nvSpPr>
        <p:spPr>
          <a:xfrm>
            <a:off x="1849121" y="1267558"/>
            <a:ext cx="3759200" cy="5413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Expliquer le rôle de la révolution terrestre dans le cycle saisons</a:t>
            </a:r>
            <a:endParaRPr lang="fr-FR" b="1" spc="-30" noProof="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50D2C1-30DC-E26C-D977-C4478AC40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24" b="89706" l="5532" r="99574">
                        <a14:foregroundMark x1="16170" y1="14706" x2="5532" y2="61765"/>
                        <a14:foregroundMark x1="14043" y1="67647" x2="72766" y2="89706"/>
                        <a14:foregroundMark x1="99025" y1="59457" x2="99574" y2="58824"/>
                        <a14:foregroundMark x1="72766" y1="89706" x2="97257" y2="61493"/>
                        <a14:foregroundMark x1="98140" y1="58116" x2="46202" y2="32474"/>
                        <a14:foregroundMark x1="99574" y1="58824" x2="99234" y2="58656"/>
                        <a14:foregroundMark x1="41800" y1="33892" x2="22128" y2="41176"/>
                        <a14:backgroundMark x1="45106" y1="27941" x2="45106" y2="27941"/>
                        <a14:backgroundMark x1="44681" y1="27941" x2="44681" y2="27941"/>
                        <a14:backgroundMark x1="44681" y1="30882" x2="44681" y2="30882"/>
                        <a14:backgroundMark x1="42979" y1="27941" x2="46809" y2="29412"/>
                        <a14:backgroundMark x1="98723" y1="55882" x2="99574" y2="573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622" y="1171141"/>
            <a:ext cx="1549498" cy="448366"/>
          </a:xfrm>
          <a:prstGeom prst="rect">
            <a:avLst/>
          </a:prstGeom>
        </p:spPr>
      </p:pic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89B44FED-B048-0F86-E03F-0DD727FF5FA7}"/>
              </a:ext>
            </a:extLst>
          </p:cNvPr>
          <p:cNvSpPr/>
          <p:nvPr/>
        </p:nvSpPr>
        <p:spPr>
          <a:xfrm>
            <a:off x="5078258" y="2092819"/>
            <a:ext cx="254643" cy="982482"/>
          </a:xfrm>
          <a:prstGeom prst="rightBrace">
            <a:avLst/>
          </a:prstGeom>
          <a:noFill/>
          <a:ln w="19050">
            <a:solidFill>
              <a:srgbClr val="0273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A5D2DD-CCA5-BE6E-B495-69018DD1934A}"/>
              </a:ext>
            </a:extLst>
          </p:cNvPr>
          <p:cNvSpPr/>
          <p:nvPr/>
        </p:nvSpPr>
        <p:spPr>
          <a:xfrm>
            <a:off x="5835721" y="2245422"/>
            <a:ext cx="5028034" cy="681541"/>
          </a:xfrm>
          <a:prstGeom prst="rect">
            <a:avLst/>
          </a:prstGeom>
          <a:solidFill>
            <a:srgbClr val="CCDBEE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273B4"/>
                </a:solidFill>
              </a:rPr>
              <a:t>La température en °C.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947E14-1D5B-3D9A-EC5A-13BDE02112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86" b="34631"/>
          <a:stretch>
            <a:fillRect/>
          </a:stretch>
        </p:blipFill>
        <p:spPr>
          <a:xfrm>
            <a:off x="961463" y="3218204"/>
            <a:ext cx="4603573" cy="1409286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CA2B8B5-50B3-6669-F4AB-AD7F000E7D59}"/>
              </a:ext>
            </a:extLst>
          </p:cNvPr>
          <p:cNvCxnSpPr>
            <a:cxnSpLocks/>
            <a:stCxn id="7" idx="1"/>
            <a:endCxn id="8" idx="1"/>
          </p:cNvCxnSpPr>
          <p:nvPr/>
        </p:nvCxnSpPr>
        <p:spPr>
          <a:xfrm>
            <a:off x="5332901" y="2584060"/>
            <a:ext cx="502820" cy="2133"/>
          </a:xfrm>
          <a:prstGeom prst="straightConnector1">
            <a:avLst/>
          </a:prstGeom>
          <a:ln w="28575">
            <a:solidFill>
              <a:srgbClr val="0273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ccolade fermante 11">
            <a:extLst>
              <a:ext uri="{FF2B5EF4-FFF2-40B4-BE49-F238E27FC236}">
                <a16:creationId xmlns:a16="http://schemas.microsoft.com/office/drawing/2014/main" id="{A776D82C-178A-CEE8-0752-2198F4594E2A}"/>
              </a:ext>
            </a:extLst>
          </p:cNvPr>
          <p:cNvSpPr/>
          <p:nvPr/>
        </p:nvSpPr>
        <p:spPr>
          <a:xfrm>
            <a:off x="5078258" y="3508502"/>
            <a:ext cx="254643" cy="982482"/>
          </a:xfrm>
          <a:prstGeom prst="rightBrace">
            <a:avLst/>
          </a:prstGeom>
          <a:ln w="19050">
            <a:solidFill>
              <a:srgbClr val="2CB5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C4323A-B6BA-BC37-AB64-E8258BA42AB0}"/>
              </a:ext>
            </a:extLst>
          </p:cNvPr>
          <p:cNvSpPr/>
          <p:nvPr/>
        </p:nvSpPr>
        <p:spPr>
          <a:xfrm>
            <a:off x="5835721" y="3661105"/>
            <a:ext cx="5028034" cy="681541"/>
          </a:xfrm>
          <a:prstGeom prst="rect">
            <a:avLst/>
          </a:prstGeom>
          <a:solidFill>
            <a:srgbClr val="F2F7D9"/>
          </a:solidFill>
          <a:ln>
            <a:solidFill>
              <a:srgbClr val="2CB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00663F"/>
                </a:solidFill>
              </a:rPr>
              <a:t>- Janvier </a:t>
            </a:r>
            <a:r>
              <a:rPr lang="fr-FR" b="1" dirty="0">
                <a:solidFill>
                  <a:srgbClr val="00663F"/>
                </a:solidFill>
                <a:sym typeface="Wingdings" panose="05000000000000000000" pitchFamily="2" charset="2"/>
              </a:rPr>
              <a:t></a:t>
            </a:r>
            <a:r>
              <a:rPr lang="fr-FR" b="1" dirty="0">
                <a:solidFill>
                  <a:srgbClr val="00663F"/>
                </a:solidFill>
              </a:rPr>
              <a:t> Juillet : La température augmente</a:t>
            </a:r>
          </a:p>
          <a:p>
            <a:r>
              <a:rPr lang="fr-FR" b="1" dirty="0">
                <a:solidFill>
                  <a:srgbClr val="00663F"/>
                </a:solidFill>
              </a:rPr>
              <a:t>- Juillet </a:t>
            </a:r>
            <a:r>
              <a:rPr lang="fr-FR" b="1" dirty="0">
                <a:solidFill>
                  <a:srgbClr val="00663F"/>
                </a:solidFill>
                <a:sym typeface="Wingdings" panose="05000000000000000000" pitchFamily="2" charset="2"/>
              </a:rPr>
              <a:t> Octobre </a:t>
            </a:r>
            <a:r>
              <a:rPr lang="fr-FR" b="1" dirty="0">
                <a:solidFill>
                  <a:srgbClr val="00663F"/>
                </a:solidFill>
              </a:rPr>
              <a:t>: La température diminue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BD00E63-0716-3E59-2BBD-3C291457CC60}"/>
              </a:ext>
            </a:extLst>
          </p:cNvPr>
          <p:cNvCxnSpPr>
            <a:cxnSpLocks/>
            <a:stCxn id="12" idx="1"/>
            <a:endCxn id="13" idx="1"/>
          </p:cNvCxnSpPr>
          <p:nvPr/>
        </p:nvCxnSpPr>
        <p:spPr>
          <a:xfrm>
            <a:off x="5332901" y="3999743"/>
            <a:ext cx="502820" cy="2133"/>
          </a:xfrm>
          <a:prstGeom prst="straightConnector1">
            <a:avLst/>
          </a:prstGeom>
          <a:ln w="28575">
            <a:solidFill>
              <a:srgbClr val="2CB5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134FC4E-50CE-8256-FBA9-48C8BF4EDB0D}"/>
              </a:ext>
            </a:extLst>
          </p:cNvPr>
          <p:cNvGrpSpPr/>
          <p:nvPr/>
        </p:nvGrpSpPr>
        <p:grpSpPr>
          <a:xfrm>
            <a:off x="961462" y="4626368"/>
            <a:ext cx="9854808" cy="1629484"/>
            <a:chOff x="961462" y="4545979"/>
            <a:chExt cx="9854808" cy="1629484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E2BE5F0-60AD-9366-A84F-62498536F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5074" b="12844"/>
            <a:stretch>
              <a:fillRect/>
            </a:stretch>
          </p:blipFill>
          <p:spPr>
            <a:xfrm>
              <a:off x="961462" y="4545979"/>
              <a:ext cx="4603573" cy="1409286"/>
            </a:xfrm>
            <a:prstGeom prst="rect">
              <a:avLst/>
            </a:prstGeom>
          </p:spPr>
        </p:pic>
        <p:sp>
          <p:nvSpPr>
            <p:cNvPr id="18" name="Accolade fermante 17">
              <a:extLst>
                <a:ext uri="{FF2B5EF4-FFF2-40B4-BE49-F238E27FC236}">
                  <a16:creationId xmlns:a16="http://schemas.microsoft.com/office/drawing/2014/main" id="{1CB0E4BA-90E3-47CE-4510-659374951E12}"/>
                </a:ext>
              </a:extLst>
            </p:cNvPr>
            <p:cNvSpPr/>
            <p:nvPr/>
          </p:nvSpPr>
          <p:spPr>
            <a:xfrm>
              <a:off x="5078258" y="4841664"/>
              <a:ext cx="254643" cy="982482"/>
            </a:xfrm>
            <a:prstGeom prst="rightBrace">
              <a:avLst/>
            </a:prstGeom>
            <a:ln w="19050">
              <a:solidFill>
                <a:srgbClr val="BF45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201A99-8670-1304-2B2A-4C6FCCF51682}"/>
                </a:ext>
              </a:extLst>
            </p:cNvPr>
            <p:cNvSpPr/>
            <p:nvPr/>
          </p:nvSpPr>
          <p:spPr>
            <a:xfrm>
              <a:off x="5788236" y="4766178"/>
              <a:ext cx="5028034" cy="1409285"/>
            </a:xfrm>
            <a:prstGeom prst="rect">
              <a:avLst/>
            </a:prstGeom>
            <a:solidFill>
              <a:srgbClr val="F3DFED"/>
            </a:solidFill>
            <a:ln>
              <a:solidFill>
                <a:srgbClr val="BF45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r>
                <a:rPr lang="fr-FR" sz="1300" b="1" noProof="0" dirty="0">
                  <a:solidFill>
                    <a:srgbClr val="BF4598"/>
                  </a:solidFill>
                </a:rPr>
                <a:t>La Terre tourne autour du Soleil en une année : c’est la révolution terrestre. Mais elle tourne aussi sur elle-même, selon un axe incliné.</a:t>
              </a:r>
            </a:p>
            <a:p>
              <a:r>
                <a:rPr lang="fr-FR" sz="1300" b="1" noProof="0" dirty="0">
                  <a:solidFill>
                    <a:srgbClr val="BF4598"/>
                  </a:solidFill>
                </a:rPr>
                <a:t>Au long de l’année, selon sa position, la Terre reçoit plus ou moins de rayons du Soleil. C’est ce qui explique l’alternance des saisons.</a:t>
              </a:r>
            </a:p>
            <a:p>
              <a:r>
                <a:rPr lang="fr-FR" sz="1300" b="1" noProof="0" dirty="0">
                  <a:solidFill>
                    <a:srgbClr val="BF4598"/>
                  </a:solidFill>
                </a:rPr>
                <a:t>La température varie selon les saisons.</a:t>
              </a: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7ACAA233-F721-1756-0C34-472B3390C4ED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flipV="1">
              <a:off x="5332901" y="5328640"/>
              <a:ext cx="502820" cy="4265"/>
            </a:xfrm>
            <a:prstGeom prst="straightConnector1">
              <a:avLst/>
            </a:prstGeom>
            <a:ln w="28575">
              <a:solidFill>
                <a:srgbClr val="BF459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848AEEA3-6BDA-4675-1E66-649E428BFF89}"/>
              </a:ext>
            </a:extLst>
          </p:cNvPr>
          <p:cNvSpPr/>
          <p:nvPr/>
        </p:nvSpPr>
        <p:spPr>
          <a:xfrm>
            <a:off x="7915687" y="3062994"/>
            <a:ext cx="868102" cy="450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F7EB8B5-4F27-18B4-E8F8-C85E6D0A1D54}"/>
              </a:ext>
            </a:extLst>
          </p:cNvPr>
          <p:cNvSpPr txBox="1"/>
          <p:nvPr/>
        </p:nvSpPr>
        <p:spPr>
          <a:xfrm>
            <a:off x="5788236" y="1218059"/>
            <a:ext cx="1037437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  <a:p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Question:</a:t>
            </a:r>
          </a:p>
          <a:p>
            <a:endParaRPr lang="fr-FR" sz="800" dirty="0"/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50E403B8-4710-93E4-7C24-6787C8A58E89}"/>
              </a:ext>
            </a:extLst>
          </p:cNvPr>
          <p:cNvSpPr/>
          <p:nvPr/>
        </p:nvSpPr>
        <p:spPr>
          <a:xfrm>
            <a:off x="7915687" y="4448124"/>
            <a:ext cx="868102" cy="450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ACAFD85-D7DC-B50F-1946-323A3787F96F}"/>
              </a:ext>
            </a:extLst>
          </p:cNvPr>
          <p:cNvSpPr txBox="1"/>
          <p:nvPr/>
        </p:nvSpPr>
        <p:spPr>
          <a:xfrm>
            <a:off x="6705599" y="1228331"/>
            <a:ext cx="4359563" cy="5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FR" sz="700" b="1" dirty="0"/>
          </a:p>
          <a:p>
            <a:pPr algn="ctr"/>
            <a:r>
              <a:rPr lang="fr-FR" b="1" dirty="0"/>
              <a:t>Comment expliquer l’alternance des saisons ?</a:t>
            </a:r>
            <a:endParaRPr lang="fr-FR" b="1" spc="-30" noProof="0" dirty="0"/>
          </a:p>
        </p:txBody>
      </p:sp>
    </p:spTree>
    <p:extLst>
      <p:ext uri="{BB962C8B-B14F-4D97-AF65-F5344CB8AC3E}">
        <p14:creationId xmlns:p14="http://schemas.microsoft.com/office/powerpoint/2010/main" val="33914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21" grpId="0" animBg="1"/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3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est-ce que vous avez bien compris. Répondez à la première question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Nommez les éléments a et b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AB3303-5828-C124-D113-D87218CA49E4}"/>
              </a:ext>
            </a:extLst>
          </p:cNvPr>
          <p:cNvGrpSpPr/>
          <p:nvPr/>
        </p:nvGrpSpPr>
        <p:grpSpPr>
          <a:xfrm>
            <a:off x="744696" y="5809631"/>
            <a:ext cx="3895159" cy="510778"/>
            <a:chOff x="7921466" y="2594893"/>
            <a:chExt cx="3895159" cy="5107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2B0912B-3EA1-0EFF-5105-725A2E622CFA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…………………………………..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81A89E7-9937-38F1-D7B2-7CA742CA2B8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20" name="Google Shape;891;p40">
            <a:extLst>
              <a:ext uri="{FF2B5EF4-FFF2-40B4-BE49-F238E27FC236}">
                <a16:creationId xmlns:a16="http://schemas.microsoft.com/office/drawing/2014/main" id="{6AFCD7B9-A28B-7786-0AE2-83874B3200C8}"/>
              </a:ext>
            </a:extLst>
          </p:cNvPr>
          <p:cNvSpPr/>
          <p:nvPr/>
        </p:nvSpPr>
        <p:spPr>
          <a:xfrm>
            <a:off x="1472878" y="1632584"/>
            <a:ext cx="3775397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Les éléments a et b sont: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C0374C4-FFE0-FBDC-B389-C5ED2974648F}"/>
              </a:ext>
            </a:extLst>
          </p:cNvPr>
          <p:cNvGrpSpPr/>
          <p:nvPr/>
        </p:nvGrpSpPr>
        <p:grpSpPr>
          <a:xfrm>
            <a:off x="3228975" y="2367019"/>
            <a:ext cx="6229349" cy="3187224"/>
            <a:chOff x="7258053" y="1540782"/>
            <a:chExt cx="4499493" cy="234766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EEC8F9C-F63A-A16E-0F0E-D646E6CF6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58053" y="1540782"/>
              <a:ext cx="4499493" cy="2347662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6883687-50AF-1657-53EF-38C2E9438AD2}"/>
                </a:ext>
              </a:extLst>
            </p:cNvPr>
            <p:cNvSpPr txBox="1"/>
            <p:nvPr/>
          </p:nvSpPr>
          <p:spPr>
            <a:xfrm>
              <a:off x="9181629" y="2396765"/>
              <a:ext cx="712054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Soleil 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BBE75D7-15EC-3479-6780-EBFE0472B1A5}"/>
                </a:ext>
              </a:extLst>
            </p:cNvPr>
            <p:cNvSpPr txBox="1"/>
            <p:nvPr/>
          </p:nvSpPr>
          <p:spPr>
            <a:xfrm>
              <a:off x="8528033" y="3175586"/>
              <a:ext cx="493479" cy="22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Terre 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8429AB-91F4-94FA-8ABF-2BDF519C3565}"/>
              </a:ext>
            </a:extLst>
          </p:cNvPr>
          <p:cNvGrpSpPr/>
          <p:nvPr/>
        </p:nvGrpSpPr>
        <p:grpSpPr>
          <a:xfrm>
            <a:off x="7688421" y="2111629"/>
            <a:ext cx="3895159" cy="510778"/>
            <a:chOff x="7921466" y="2594893"/>
            <a:chExt cx="3895159" cy="51077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7E60597-DFED-44E5-9014-0CC5AD8732A6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…………………………………..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972B1D1-9076-FD5C-7375-6C72EB9EBD0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F72D9F6-6DA9-2D18-B619-E364941BF2A6}"/>
              </a:ext>
            </a:extLst>
          </p:cNvPr>
          <p:cNvCxnSpPr>
            <a:cxnSpLocks/>
          </p:cNvCxnSpPr>
          <p:nvPr/>
        </p:nvCxnSpPr>
        <p:spPr>
          <a:xfrm flipH="1">
            <a:off x="8419357" y="2622407"/>
            <a:ext cx="791318" cy="459776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A9B11C2-8318-52EC-B140-FA13439172F4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4639855" y="5452049"/>
            <a:ext cx="941795" cy="612971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8" name="Google Shape;645;p21">
            <a:extLst>
              <a:ext uri="{FF2B5EF4-FFF2-40B4-BE49-F238E27FC236}">
                <a16:creationId xmlns:a16="http://schemas.microsoft.com/office/drawing/2014/main" id="{D4FD70B0-459C-FD5E-A5A4-3CBE6EEF53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Terre tourne sur elle-même autour d’un axe de rotation, et elle tourne autour du Soleil sur une orbite.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7" name="Google Shape;897;p4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Demander une justification de la réponse.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98" name="Google Shape;89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82CC94-7B1C-8661-BB4A-2A20BA955170}"/>
              </a:ext>
            </a:extLst>
          </p:cNvPr>
          <p:cNvGrpSpPr/>
          <p:nvPr/>
        </p:nvGrpSpPr>
        <p:grpSpPr>
          <a:xfrm>
            <a:off x="744696" y="5809631"/>
            <a:ext cx="3895159" cy="510778"/>
            <a:chOff x="7921466" y="2594893"/>
            <a:chExt cx="3895159" cy="51077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330EB96-05AF-90FC-9FF0-015BEF28CDF3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  <a:latin typeface="Calibri" panose="020F0502020204030204"/>
                </a:rPr>
                <a:t>Axe de rotation 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E7A1CB8-CB59-0D4E-072C-D24236C9D6C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12" name="Google Shape;891;p40">
            <a:extLst>
              <a:ext uri="{FF2B5EF4-FFF2-40B4-BE49-F238E27FC236}">
                <a16:creationId xmlns:a16="http://schemas.microsoft.com/office/drawing/2014/main" id="{5906B875-629E-3290-E943-21E5F65B826C}"/>
              </a:ext>
            </a:extLst>
          </p:cNvPr>
          <p:cNvSpPr/>
          <p:nvPr/>
        </p:nvSpPr>
        <p:spPr>
          <a:xfrm>
            <a:off x="1472878" y="1632584"/>
            <a:ext cx="3775397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Les éléments a et b sont: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63C7E0F-0AB6-6081-0B4F-A4D12287A575}"/>
              </a:ext>
            </a:extLst>
          </p:cNvPr>
          <p:cNvGrpSpPr/>
          <p:nvPr/>
        </p:nvGrpSpPr>
        <p:grpSpPr>
          <a:xfrm>
            <a:off x="3228975" y="2367018"/>
            <a:ext cx="6229349" cy="3187224"/>
            <a:chOff x="7258051" y="1540784"/>
            <a:chExt cx="4499492" cy="2347666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3635A47-1182-97AA-FE8E-BB7AFE6F6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58051" y="1540784"/>
              <a:ext cx="4499492" cy="2347666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B6F342E-2A6E-951F-FDBE-AAE18612F3FD}"/>
                </a:ext>
              </a:extLst>
            </p:cNvPr>
            <p:cNvSpPr txBox="1"/>
            <p:nvPr/>
          </p:nvSpPr>
          <p:spPr>
            <a:xfrm>
              <a:off x="9181629" y="2396769"/>
              <a:ext cx="7120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Soleil 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01A3176-11B2-4794-528A-A1B336421227}"/>
                </a:ext>
              </a:extLst>
            </p:cNvPr>
            <p:cNvSpPr txBox="1"/>
            <p:nvPr/>
          </p:nvSpPr>
          <p:spPr>
            <a:xfrm>
              <a:off x="8528033" y="3175586"/>
              <a:ext cx="493479" cy="22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Terre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12401F0-EAE2-F35A-0217-365438CD0557}"/>
              </a:ext>
            </a:extLst>
          </p:cNvPr>
          <p:cNvGrpSpPr/>
          <p:nvPr/>
        </p:nvGrpSpPr>
        <p:grpSpPr>
          <a:xfrm>
            <a:off x="7688421" y="2111629"/>
            <a:ext cx="3895159" cy="510778"/>
            <a:chOff x="7921466" y="2594893"/>
            <a:chExt cx="3895159" cy="51077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0924CD9-E117-B2F5-B16C-2CDCA2F6EC73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  <a:latin typeface="Calibri" panose="020F0502020204030204"/>
                </a:rPr>
                <a:t>Orbite 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B68F099-35AB-5E5D-79C5-0C95416E353A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806E241-774B-6236-A5BB-5DAE4246F4C1}"/>
              </a:ext>
            </a:extLst>
          </p:cNvPr>
          <p:cNvCxnSpPr>
            <a:cxnSpLocks/>
          </p:cNvCxnSpPr>
          <p:nvPr/>
        </p:nvCxnSpPr>
        <p:spPr>
          <a:xfrm flipH="1">
            <a:off x="8419357" y="2622407"/>
            <a:ext cx="791318" cy="459776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C55A008-654A-4E74-82BB-E4F4877D86B3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639855" y="5452049"/>
            <a:ext cx="941795" cy="612971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Voici une autre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D59436A-B1AF-6DC9-2C25-C1F5A22E895A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ar-MA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2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. Complétez par ce qui convient 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AF29D64-4D71-10D7-F7A6-11BCE4027FD2}"/>
              </a:ext>
            </a:extLst>
          </p:cNvPr>
          <p:cNvGrpSpPr/>
          <p:nvPr/>
        </p:nvGrpSpPr>
        <p:grpSpPr>
          <a:xfrm>
            <a:off x="680792" y="2755542"/>
            <a:ext cx="8945529" cy="591473"/>
            <a:chOff x="7921466" y="2594893"/>
            <a:chExt cx="7317695" cy="5107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D7DDDCE-3813-5305-42E2-A2DCB3C64432}"/>
                </a:ext>
              </a:extLst>
            </p:cNvPr>
            <p:cNvSpPr/>
            <p:nvPr/>
          </p:nvSpPr>
          <p:spPr>
            <a:xfrm>
              <a:off x="8369182" y="2594893"/>
              <a:ext cx="686997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Révolution terrestre est </a:t>
              </a:r>
              <a:r>
                <a:rPr lang="fr-FR" sz="2400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…………………………………………………….…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4E07D5-9E5C-47E4-F027-43E7C3D9C77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EA813E7-E51C-03DD-A893-173764B02609}"/>
              </a:ext>
            </a:extLst>
          </p:cNvPr>
          <p:cNvGrpSpPr/>
          <p:nvPr/>
        </p:nvGrpSpPr>
        <p:grpSpPr>
          <a:xfrm>
            <a:off x="680792" y="4010972"/>
            <a:ext cx="8945529" cy="591473"/>
            <a:chOff x="7921466" y="2594893"/>
            <a:chExt cx="8945529" cy="51077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5E95909B-C3DE-5B70-D8F0-091C288F257F}"/>
                </a:ext>
              </a:extLst>
            </p:cNvPr>
            <p:cNvSpPr/>
            <p:nvPr/>
          </p:nvSpPr>
          <p:spPr>
            <a:xfrm>
              <a:off x="8369183" y="2594893"/>
              <a:ext cx="849781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Rotation de la Terre sur elle-même est </a:t>
              </a:r>
              <a:r>
                <a:rPr lang="fr-FR" sz="2400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…………………………………..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886DF1C-A777-8DC6-B337-BE29E95486D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B92266D9-3D35-6863-C277-DA2B130C15AC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09A1FE35-A7D6-4633-5714-3BA4B3EC68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891;p40">
            <a:extLst>
              <a:ext uri="{FF2B5EF4-FFF2-40B4-BE49-F238E27FC236}">
                <a16:creationId xmlns:a16="http://schemas.microsoft.com/office/drawing/2014/main" id="{9A7D6C04-2123-2565-C86F-D33B537F2E39}"/>
              </a:ext>
            </a:extLst>
          </p:cNvPr>
          <p:cNvSpPr/>
          <p:nvPr/>
        </p:nvSpPr>
        <p:spPr>
          <a:xfrm>
            <a:off x="1653853" y="1795802"/>
            <a:ext cx="5451797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La durée d’une 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25666FEF-4702-F911-449A-2A226F410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p41">
            <a:extLst>
              <a:ext uri="{FF2B5EF4-FFF2-40B4-BE49-F238E27FC236}">
                <a16:creationId xmlns:a16="http://schemas.microsoft.com/office/drawing/2014/main" id="{89D00BFA-0B8E-25C0-641F-8C2CC9073E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5F00931F-1C0A-88F2-2D85-901F5D042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83" y="400789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Terre tourne sur elle-même en 24 heures et fait le tour du Soleil en une année.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89B5F67-D30C-94AB-47F3-B46819C8F78B}"/>
              </a:ext>
            </a:extLst>
          </p:cNvPr>
          <p:cNvGrpSpPr/>
          <p:nvPr/>
        </p:nvGrpSpPr>
        <p:grpSpPr>
          <a:xfrm>
            <a:off x="680792" y="2755542"/>
            <a:ext cx="8945529" cy="591473"/>
            <a:chOff x="7921466" y="2594893"/>
            <a:chExt cx="7317695" cy="51077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8590467-741A-8E87-A09B-32F3E6AEA7CE}"/>
                </a:ext>
              </a:extLst>
            </p:cNvPr>
            <p:cNvSpPr/>
            <p:nvPr/>
          </p:nvSpPr>
          <p:spPr>
            <a:xfrm>
              <a:off x="8369182" y="2594893"/>
              <a:ext cx="686997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Révolution terrestre est </a:t>
              </a:r>
              <a:r>
                <a:rPr lang="fr-FR" sz="2400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…………………………………………………….…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E40398C-C548-F503-27A8-FC98C9E3B5E6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85D7F0C-4319-C4BC-D49F-9E80A38AF5D8}"/>
              </a:ext>
            </a:extLst>
          </p:cNvPr>
          <p:cNvGrpSpPr/>
          <p:nvPr/>
        </p:nvGrpSpPr>
        <p:grpSpPr>
          <a:xfrm>
            <a:off x="680792" y="4010972"/>
            <a:ext cx="8945529" cy="591473"/>
            <a:chOff x="7921466" y="2594893"/>
            <a:chExt cx="8945529" cy="51077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CF30805-C84F-760A-3618-CACD1C30FC10}"/>
                </a:ext>
              </a:extLst>
            </p:cNvPr>
            <p:cNvSpPr/>
            <p:nvPr/>
          </p:nvSpPr>
          <p:spPr>
            <a:xfrm>
              <a:off x="8369183" y="2594893"/>
              <a:ext cx="849781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Rotation de la Terre sur elle-même est </a:t>
              </a:r>
              <a:r>
                <a:rPr lang="fr-FR" sz="2400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…………………………………..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773F594-ED6D-EE80-2955-9D5EF476A7F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sp>
        <p:nvSpPr>
          <p:cNvPr id="24" name="Google Shape;891;p40">
            <a:extLst>
              <a:ext uri="{FF2B5EF4-FFF2-40B4-BE49-F238E27FC236}">
                <a16:creationId xmlns:a16="http://schemas.microsoft.com/office/drawing/2014/main" id="{BBDDB388-B7D3-FC27-44B9-BE0F3820CE02}"/>
              </a:ext>
            </a:extLst>
          </p:cNvPr>
          <p:cNvSpPr/>
          <p:nvPr/>
        </p:nvSpPr>
        <p:spPr>
          <a:xfrm>
            <a:off x="1653853" y="1795802"/>
            <a:ext cx="5451797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La durée d’une 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BD84E00-712A-9D12-26AD-B56E20DD42EA}"/>
              </a:ext>
            </a:extLst>
          </p:cNvPr>
          <p:cNvSpPr/>
          <p:nvPr/>
        </p:nvSpPr>
        <p:spPr>
          <a:xfrm>
            <a:off x="5141427" y="2711400"/>
            <a:ext cx="2701835" cy="591473"/>
          </a:xfrm>
          <a:prstGeom prst="round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/>
              </a:rPr>
              <a:t>Une année 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4AE9072-954A-0112-A0BA-39E5F8955E72}"/>
              </a:ext>
            </a:extLst>
          </p:cNvPr>
          <p:cNvSpPr/>
          <p:nvPr/>
        </p:nvSpPr>
        <p:spPr>
          <a:xfrm>
            <a:off x="6014122" y="3987474"/>
            <a:ext cx="2701835" cy="591473"/>
          </a:xfrm>
          <a:prstGeom prst="round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  <a:latin typeface="Calibri" panose="020F0502020204030204"/>
              </a:rPr>
              <a:t>24H</a:t>
            </a:r>
          </a:p>
        </p:txBody>
      </p:sp>
    </p:spTree>
    <p:extLst>
      <p:ext uri="{BB962C8B-B14F-4D97-AF65-F5344CB8AC3E}">
        <p14:creationId xmlns:p14="http://schemas.microsoft.com/office/powerpoint/2010/main" val="690071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25662CF-FD8E-7DF2-F933-593AFFF76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Voici une autre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3. Reliez par une flèche 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A5133A-C31C-21BE-077A-AE24FB153BA5}"/>
              </a:ext>
            </a:extLst>
          </p:cNvPr>
          <p:cNvGrpSpPr/>
          <p:nvPr/>
        </p:nvGrpSpPr>
        <p:grpSpPr>
          <a:xfrm>
            <a:off x="997133" y="2679342"/>
            <a:ext cx="3614983" cy="591473"/>
            <a:chOff x="7921466" y="2594893"/>
            <a:chExt cx="3614983" cy="5107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BFCE5D-F7D0-A424-D248-1D001AA959FC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Printemps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2C18C63-ECBE-0F97-897E-A3C4F8C8090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4076AF-0DB8-5B5D-FE90-9839FBCBC07D}"/>
              </a:ext>
            </a:extLst>
          </p:cNvPr>
          <p:cNvGrpSpPr/>
          <p:nvPr/>
        </p:nvGrpSpPr>
        <p:grpSpPr>
          <a:xfrm>
            <a:off x="8035748" y="2674655"/>
            <a:ext cx="3289299" cy="591473"/>
            <a:chOff x="7921466" y="2594893"/>
            <a:chExt cx="3289299" cy="51077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75DCD3-11A6-7CEE-242B-32E657138DA8}"/>
                </a:ext>
              </a:extLst>
            </p:cNvPr>
            <p:cNvSpPr/>
            <p:nvPr/>
          </p:nvSpPr>
          <p:spPr>
            <a:xfrm>
              <a:off x="8369183" y="2594893"/>
              <a:ext cx="28415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Jours courts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D593868-F597-AEE1-ACC9-1C8FA806BA4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4E2632EB-CCCD-E59E-9B7D-DED75D6DF44B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CC259E23-8E9E-E391-D407-D2FD3C7A984B}"/>
              </a:ext>
            </a:extLst>
          </p:cNvPr>
          <p:cNvGrpSpPr/>
          <p:nvPr/>
        </p:nvGrpSpPr>
        <p:grpSpPr>
          <a:xfrm>
            <a:off x="997133" y="3688962"/>
            <a:ext cx="3614983" cy="591473"/>
            <a:chOff x="7921466" y="2594893"/>
            <a:chExt cx="3614983" cy="5107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437C6AE-CDDC-D93D-8DD9-9837657D479C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Hiver 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7DB7DFB-4764-20B7-8B84-3479F2E0E3C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301E73-21E9-215B-6F4D-89135B9399E2}"/>
              </a:ext>
            </a:extLst>
          </p:cNvPr>
          <p:cNvGrpSpPr/>
          <p:nvPr/>
        </p:nvGrpSpPr>
        <p:grpSpPr>
          <a:xfrm>
            <a:off x="997133" y="4698582"/>
            <a:ext cx="3614983" cy="591473"/>
            <a:chOff x="7921466" y="2594893"/>
            <a:chExt cx="3614983" cy="51077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E973719-02C6-C03D-E26B-51ADCB8B5658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Automne   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FDB1D4-F2FC-5608-7A82-48F3263D6E56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C8B1A9A-3FBB-9DB1-CC41-AFBF8CD3CA7D}"/>
              </a:ext>
            </a:extLst>
          </p:cNvPr>
          <p:cNvGrpSpPr/>
          <p:nvPr/>
        </p:nvGrpSpPr>
        <p:grpSpPr>
          <a:xfrm>
            <a:off x="997133" y="5708203"/>
            <a:ext cx="3614983" cy="591473"/>
            <a:chOff x="7921466" y="2594893"/>
            <a:chExt cx="3614983" cy="51077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4E3FB1F-4CFB-6F5A-0542-87A8CA8DB899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Été    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6BB519B-0BF9-AF87-16B8-C62F88A9A2C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4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C6C4307-2D9B-377F-7A8F-1A5D2FA6EA19}"/>
              </a:ext>
            </a:extLst>
          </p:cNvPr>
          <p:cNvGrpSpPr/>
          <p:nvPr/>
        </p:nvGrpSpPr>
        <p:grpSpPr>
          <a:xfrm>
            <a:off x="8018036" y="3688961"/>
            <a:ext cx="3289299" cy="591473"/>
            <a:chOff x="7921466" y="2594893"/>
            <a:chExt cx="3289299" cy="51077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E61B017-671B-6C5C-369D-C7DF1E10D61F}"/>
                </a:ext>
              </a:extLst>
            </p:cNvPr>
            <p:cNvSpPr/>
            <p:nvPr/>
          </p:nvSpPr>
          <p:spPr>
            <a:xfrm>
              <a:off x="8369183" y="2594893"/>
              <a:ext cx="28415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Jours longs 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C56EF11-7FDE-25EE-D97D-5195B81FEEF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5E10AE9-AB57-C082-253D-C4EBCE9459E6}"/>
              </a:ext>
            </a:extLst>
          </p:cNvPr>
          <p:cNvGrpSpPr/>
          <p:nvPr/>
        </p:nvGrpSpPr>
        <p:grpSpPr>
          <a:xfrm>
            <a:off x="8035748" y="4698582"/>
            <a:ext cx="3289299" cy="591473"/>
            <a:chOff x="7921466" y="2594893"/>
            <a:chExt cx="3289299" cy="51077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E1E8763-316A-6498-A8E3-6E9773D61181}"/>
                </a:ext>
              </a:extLst>
            </p:cNvPr>
            <p:cNvSpPr/>
            <p:nvPr/>
          </p:nvSpPr>
          <p:spPr>
            <a:xfrm>
              <a:off x="8369183" y="2594893"/>
              <a:ext cx="28415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Jours s’allongent 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DA752C3-472C-ACD5-BADC-C40EF121C2C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22CC43B-252B-89A8-CD8A-7B48FADB927E}"/>
              </a:ext>
            </a:extLst>
          </p:cNvPr>
          <p:cNvGrpSpPr/>
          <p:nvPr/>
        </p:nvGrpSpPr>
        <p:grpSpPr>
          <a:xfrm>
            <a:off x="8035748" y="5708202"/>
            <a:ext cx="3289299" cy="591473"/>
            <a:chOff x="7921466" y="2594893"/>
            <a:chExt cx="3289299" cy="51077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BFE83BD8-2543-2954-46D9-1E98109718D8}"/>
                </a:ext>
              </a:extLst>
            </p:cNvPr>
            <p:cNvSpPr/>
            <p:nvPr/>
          </p:nvSpPr>
          <p:spPr>
            <a:xfrm>
              <a:off x="8369183" y="2594893"/>
              <a:ext cx="28415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Jours raccourcissent 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C0F97201-042F-AA4B-E86F-EE679930166B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d</a:t>
              </a:r>
            </a:p>
          </p:txBody>
        </p:sp>
      </p:grpSp>
      <p:sp>
        <p:nvSpPr>
          <p:cNvPr id="36" name="Google Shape;891;p40">
            <a:extLst>
              <a:ext uri="{FF2B5EF4-FFF2-40B4-BE49-F238E27FC236}">
                <a16:creationId xmlns:a16="http://schemas.microsoft.com/office/drawing/2014/main" id="{724B0F63-4F70-6970-33AE-85EBB5059D98}"/>
              </a:ext>
            </a:extLst>
          </p:cNvPr>
          <p:cNvSpPr/>
          <p:nvPr/>
        </p:nvSpPr>
        <p:spPr>
          <a:xfrm>
            <a:off x="1653853" y="1795802"/>
            <a:ext cx="5451797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La durée des jours selon les saisons 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3FCD587-5BF7-85ED-4E63-77EBAD7F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F50F786-E5C7-1F33-6F3A-8EB92AB40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! La durée des jours varie selon les saisons.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C1184F1-57DA-5342-5BEF-F78415FA6C35}"/>
              </a:ext>
            </a:extLst>
          </p:cNvPr>
          <p:cNvGrpSpPr/>
          <p:nvPr/>
        </p:nvGrpSpPr>
        <p:grpSpPr>
          <a:xfrm>
            <a:off x="997133" y="2679342"/>
            <a:ext cx="3614983" cy="591473"/>
            <a:chOff x="7921466" y="2594893"/>
            <a:chExt cx="3614983" cy="5107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2936434-BED6-F1B9-3C66-BBEDC5EB5D70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Printemps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248BDCA-68A4-3C24-53D9-7B27B327AAFB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032AA1-3E65-89B4-3C0A-DFD664FE2FD2}"/>
              </a:ext>
            </a:extLst>
          </p:cNvPr>
          <p:cNvGrpSpPr/>
          <p:nvPr/>
        </p:nvGrpSpPr>
        <p:grpSpPr>
          <a:xfrm>
            <a:off x="8035748" y="2674655"/>
            <a:ext cx="3289299" cy="591473"/>
            <a:chOff x="7921466" y="2594893"/>
            <a:chExt cx="3289299" cy="51077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5DC1367-F420-5141-1D13-3B51388B1922}"/>
                </a:ext>
              </a:extLst>
            </p:cNvPr>
            <p:cNvSpPr/>
            <p:nvPr/>
          </p:nvSpPr>
          <p:spPr>
            <a:xfrm>
              <a:off x="8369183" y="2594893"/>
              <a:ext cx="28415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Jours courts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D4B38114-E001-8EB7-ABF4-134A20840BE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DFD572D9-BB51-DCA0-7B55-F9E8F4240866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9830D9F0-0FDC-720B-D79F-F33871B9B3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5972" y="201859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F7F33C4-EF6F-C7C6-B884-6F6AC105A31E}"/>
              </a:ext>
            </a:extLst>
          </p:cNvPr>
          <p:cNvGrpSpPr/>
          <p:nvPr/>
        </p:nvGrpSpPr>
        <p:grpSpPr>
          <a:xfrm>
            <a:off x="997133" y="3688962"/>
            <a:ext cx="3614983" cy="591473"/>
            <a:chOff x="7921466" y="2594893"/>
            <a:chExt cx="3614983" cy="5107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3973D34-1FD4-449C-FA69-11F182DCFA69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Hiver 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8865971-52F4-D8E0-6A2F-56F4247A11FE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9AC7699-C055-39B7-5CFE-2AC95B228A90}"/>
              </a:ext>
            </a:extLst>
          </p:cNvPr>
          <p:cNvGrpSpPr/>
          <p:nvPr/>
        </p:nvGrpSpPr>
        <p:grpSpPr>
          <a:xfrm>
            <a:off x="997133" y="4698582"/>
            <a:ext cx="3614983" cy="591473"/>
            <a:chOff x="7921466" y="2594893"/>
            <a:chExt cx="3614983" cy="51077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69B5A07-F870-9370-BBCE-FE923F69EA6D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Automne   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7D4A4F4-C7ED-AAA9-13D6-2EB4E5C1F7E9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8784AC9-7EE8-780A-4D03-505BDC9A55B7}"/>
              </a:ext>
            </a:extLst>
          </p:cNvPr>
          <p:cNvGrpSpPr/>
          <p:nvPr/>
        </p:nvGrpSpPr>
        <p:grpSpPr>
          <a:xfrm>
            <a:off x="997133" y="5708203"/>
            <a:ext cx="3614983" cy="591473"/>
            <a:chOff x="7921466" y="2594893"/>
            <a:chExt cx="3614983" cy="510778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B027A12-FFFA-680E-F27E-CA52152C0CD8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Été    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072E38D-6792-77AF-DD2F-8EA343BF05C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4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B841114-EABF-B48D-7F5F-37BB2E341D95}"/>
              </a:ext>
            </a:extLst>
          </p:cNvPr>
          <p:cNvGrpSpPr/>
          <p:nvPr/>
        </p:nvGrpSpPr>
        <p:grpSpPr>
          <a:xfrm>
            <a:off x="8018036" y="3688961"/>
            <a:ext cx="3289299" cy="591473"/>
            <a:chOff x="7921466" y="2594893"/>
            <a:chExt cx="3289299" cy="51077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F69E97A-4958-30F2-8D14-A1D2C844089D}"/>
                </a:ext>
              </a:extLst>
            </p:cNvPr>
            <p:cNvSpPr/>
            <p:nvPr/>
          </p:nvSpPr>
          <p:spPr>
            <a:xfrm>
              <a:off x="8369183" y="2594893"/>
              <a:ext cx="28415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Jours longs 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38169D2-65F1-21D8-F18E-95D180A9FFA8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46D0AF56-8555-9F07-9326-613DCB60D8E3}"/>
              </a:ext>
            </a:extLst>
          </p:cNvPr>
          <p:cNvGrpSpPr/>
          <p:nvPr/>
        </p:nvGrpSpPr>
        <p:grpSpPr>
          <a:xfrm>
            <a:off x="8035748" y="4698582"/>
            <a:ext cx="3289299" cy="591473"/>
            <a:chOff x="7921466" y="2594893"/>
            <a:chExt cx="3289299" cy="51077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D5DE8881-B073-E0FA-E174-5B3341946592}"/>
                </a:ext>
              </a:extLst>
            </p:cNvPr>
            <p:cNvSpPr/>
            <p:nvPr/>
          </p:nvSpPr>
          <p:spPr>
            <a:xfrm>
              <a:off x="8369183" y="2594893"/>
              <a:ext cx="28415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Jours s’allongent 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7CF50B82-C878-B8E2-DCFE-9FC6D59BA5D7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CAA4E86-BEB9-5B60-EFAA-DC5648401D8F}"/>
              </a:ext>
            </a:extLst>
          </p:cNvPr>
          <p:cNvGrpSpPr/>
          <p:nvPr/>
        </p:nvGrpSpPr>
        <p:grpSpPr>
          <a:xfrm>
            <a:off x="8035748" y="5708202"/>
            <a:ext cx="3289299" cy="591473"/>
            <a:chOff x="7921466" y="2594893"/>
            <a:chExt cx="3289299" cy="51077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F662D02E-C93E-573A-FA1B-1152077C34B6}"/>
                </a:ext>
              </a:extLst>
            </p:cNvPr>
            <p:cNvSpPr/>
            <p:nvPr/>
          </p:nvSpPr>
          <p:spPr>
            <a:xfrm>
              <a:off x="8369183" y="2594893"/>
              <a:ext cx="28415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Jours raccourcissent 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171010D-2DA7-933B-B322-1E766197D2EC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d</a:t>
              </a:r>
            </a:p>
          </p:txBody>
        </p:sp>
      </p:grpSp>
      <p:sp>
        <p:nvSpPr>
          <p:cNvPr id="36" name="Google Shape;891;p40">
            <a:extLst>
              <a:ext uri="{FF2B5EF4-FFF2-40B4-BE49-F238E27FC236}">
                <a16:creationId xmlns:a16="http://schemas.microsoft.com/office/drawing/2014/main" id="{8A5BD403-BD25-ECF8-E536-BC8AD226FE1F}"/>
              </a:ext>
            </a:extLst>
          </p:cNvPr>
          <p:cNvSpPr/>
          <p:nvPr/>
        </p:nvSpPr>
        <p:spPr>
          <a:xfrm>
            <a:off x="1653853" y="1795802"/>
            <a:ext cx="5451797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La durée des jours selon les saisons 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CCA379D-ED68-4C40-BB8B-9763AC5686CE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4612116" y="3984698"/>
            <a:ext cx="3405920" cy="2009806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7A47F2D-EC14-A330-6D09-ED148D979725}"/>
              </a:ext>
            </a:extLst>
          </p:cNvPr>
          <p:cNvCxnSpPr>
            <a:cxnSpLocks/>
            <a:stCxn id="11" idx="3"/>
            <a:endCxn id="4" idx="1"/>
          </p:cNvCxnSpPr>
          <p:nvPr/>
        </p:nvCxnSpPr>
        <p:spPr>
          <a:xfrm flipV="1">
            <a:off x="4612116" y="2970392"/>
            <a:ext cx="3423632" cy="1014307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DA6A2E4-B2BD-16CC-28F3-EFE172D6F828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4612116" y="2970393"/>
            <a:ext cx="3423632" cy="2023926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B8356187-BC86-528F-F89C-07F232EF26BA}"/>
              </a:ext>
            </a:extLst>
          </p:cNvPr>
          <p:cNvCxnSpPr>
            <a:cxnSpLocks/>
          </p:cNvCxnSpPr>
          <p:nvPr/>
        </p:nvCxnSpPr>
        <p:spPr>
          <a:xfrm>
            <a:off x="4612116" y="2970394"/>
            <a:ext cx="3423632" cy="2023926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A949D88C-6D09-831E-61F7-2CBE019A222F}"/>
              </a:ext>
            </a:extLst>
          </p:cNvPr>
          <p:cNvCxnSpPr>
            <a:cxnSpLocks/>
          </p:cNvCxnSpPr>
          <p:nvPr/>
        </p:nvCxnSpPr>
        <p:spPr>
          <a:xfrm>
            <a:off x="4612116" y="2970395"/>
            <a:ext cx="3423632" cy="2023926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4C2013AA-92C3-C826-1CA3-52EC82CD3237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4594404" y="4989601"/>
            <a:ext cx="3441344" cy="1014338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5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AAA16862-3EE4-89A4-EB3B-158E392126F6}"/>
              </a:ext>
            </a:extLst>
          </p:cNvPr>
          <p:cNvGrpSpPr/>
          <p:nvPr/>
        </p:nvGrpSpPr>
        <p:grpSpPr>
          <a:xfrm>
            <a:off x="3933825" y="1050161"/>
            <a:ext cx="4324350" cy="5547337"/>
            <a:chOff x="3543300" y="1058349"/>
            <a:chExt cx="4324350" cy="5547337"/>
          </a:xfrm>
        </p:grpSpPr>
        <p:pic>
          <p:nvPicPr>
            <p:cNvPr id="4" name="Image 3" descr="Une image contenant texte, capture d’écran, Police&#10;&#10;Le contenu généré par l’IA peut être incorrect.">
              <a:extLst>
                <a:ext uri="{FF2B5EF4-FFF2-40B4-BE49-F238E27FC236}">
                  <a16:creationId xmlns:a16="http://schemas.microsoft.com/office/drawing/2014/main" id="{777F72DF-83B9-FF2F-02F2-76FB3B237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43300" y="1058349"/>
              <a:ext cx="4324350" cy="1456018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, Système d’exploitation, logiciel&#10;&#10;Le contenu généré par l’IA peut être incorrect.">
              <a:extLst>
                <a:ext uri="{FF2B5EF4-FFF2-40B4-BE49-F238E27FC236}">
                  <a16:creationId xmlns:a16="http://schemas.microsoft.com/office/drawing/2014/main" id="{EA9EA274-579A-13EA-4B71-B1F816BA4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43300" y="2514367"/>
              <a:ext cx="4324350" cy="4091319"/>
            </a:xfrm>
            <a:prstGeom prst="rect">
              <a:avLst/>
            </a:prstGeom>
          </p:spPr>
        </p:pic>
      </p:grpSp>
      <p:sp>
        <p:nvSpPr>
          <p:cNvPr id="963" name="Google Shape;963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en binôme. Chacun prend 3 minutes pour réaliser l’activité de la page 52 sur le livret. Ensuite, vous comparez vos réponses en justifiant.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4" name="Google Shape;964;p45"/>
          <p:cNvSpPr txBox="1">
            <a:spLocks noGrp="1"/>
          </p:cNvSpPr>
          <p:nvPr>
            <p:ph type="body" idx="1"/>
          </p:nvPr>
        </p:nvSpPr>
        <p:spPr>
          <a:xfrm>
            <a:off x="935304" y="750834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Lire et expliquer les consignes aux élèves. Puis suivre de près les élèves et apporter de l’aide si nécessaire. 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7C67AE-D03B-DBBE-FA0C-7AB99C93067C}"/>
              </a:ext>
            </a:extLst>
          </p:cNvPr>
          <p:cNvSpPr/>
          <p:nvPr/>
        </p:nvSpPr>
        <p:spPr>
          <a:xfrm>
            <a:off x="5547280" y="6274952"/>
            <a:ext cx="1148080" cy="2993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Page 52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47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temps est terminé.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83" name="Google Shape;983;p47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>
              <a:solidFill>
                <a:srgbClr val="A5A5A5"/>
              </a:solidFill>
            </a:endParaRPr>
          </a:p>
        </p:txBody>
      </p:sp>
      <p:sp>
        <p:nvSpPr>
          <p:cNvPr id="984" name="Google Shape;984;p47"/>
          <p:cNvSpPr/>
          <p:nvPr/>
        </p:nvSpPr>
        <p:spPr>
          <a:xfrm>
            <a:off x="4327156" y="1899780"/>
            <a:ext cx="37281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Temps Écoulé</a:t>
            </a:r>
            <a:endParaRPr dirty="0"/>
          </a:p>
        </p:txBody>
      </p:sp>
      <p:pic>
        <p:nvPicPr>
          <p:cNvPr id="985" name="Google Shape;985;p47"/>
          <p:cNvPicPr preferRelativeResize="0"/>
          <p:nvPr/>
        </p:nvPicPr>
        <p:blipFill rotWithShape="1">
          <a:blip r:embed="rId3">
            <a:alphaModFix/>
          </a:blip>
          <a:srcRect l="10491" t="15401" r="10044" b="20982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4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91" name="Google Shape;991;p48"/>
          <p:cNvSpPr txBox="1">
            <a:spLocks noGrp="1"/>
          </p:cNvSpPr>
          <p:nvPr>
            <p:ph type="body" idx="2"/>
          </p:nvPr>
        </p:nvSpPr>
        <p:spPr>
          <a:xfrm>
            <a:off x="935305" y="629426"/>
            <a:ext cx="9673702" cy="26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100" dirty="0">
                <a:solidFill>
                  <a:srgbClr val="A5A5A5"/>
                </a:solidFill>
              </a:rPr>
              <a:t>Inviter les élèves à passer au tableau pour rédiger leurs réponses.</a:t>
            </a:r>
            <a:endParaRPr sz="1100" dirty="0"/>
          </a:p>
        </p:txBody>
      </p:sp>
      <p:pic>
        <p:nvPicPr>
          <p:cNvPr id="992" name="Google Shape;99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5D585F56-32EF-E97D-E526-888C4A28F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990" y="1098108"/>
            <a:ext cx="10994020" cy="3701710"/>
          </a:xfrm>
          <a:prstGeom prst="rect">
            <a:avLst/>
          </a:prstGeom>
        </p:spPr>
      </p:pic>
      <p:pic>
        <p:nvPicPr>
          <p:cNvPr id="6" name="Image 5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BC802D3B-93A1-5A35-B3AF-A4AACAF7CB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88154"/>
          <a:stretch>
            <a:fillRect/>
          </a:stretch>
        </p:blipFill>
        <p:spPr>
          <a:xfrm>
            <a:off x="644763" y="5001612"/>
            <a:ext cx="10953114" cy="12276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F1F94D8-7BF5-1BA8-AD07-97EE275ED0FD}"/>
              </a:ext>
            </a:extLst>
          </p:cNvPr>
          <p:cNvSpPr txBox="1"/>
          <p:nvPr/>
        </p:nvSpPr>
        <p:spPr>
          <a:xfrm>
            <a:off x="4019261" y="5529059"/>
            <a:ext cx="2271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durée du jour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4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04" name="Google Shape;1004;p49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05" name="Google Shape;1005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D1F91AA-FE87-ED96-F1DE-72949568F8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990" y="1098108"/>
            <a:ext cx="10994020" cy="3701710"/>
          </a:xfrm>
          <a:prstGeom prst="rect">
            <a:avLst/>
          </a:prstGeom>
        </p:spPr>
      </p:pic>
      <p:pic>
        <p:nvPicPr>
          <p:cNvPr id="3" name="Image 2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4CE7A0EC-4FE8-8C71-400C-F10AA0B9E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1304" b="69308"/>
          <a:stretch>
            <a:fillRect/>
          </a:stretch>
        </p:blipFill>
        <p:spPr>
          <a:xfrm>
            <a:off x="598990" y="4629149"/>
            <a:ext cx="10953114" cy="20091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1D918B3-0838-952B-7163-3E47982993C8}"/>
              </a:ext>
            </a:extLst>
          </p:cNvPr>
          <p:cNvSpPr txBox="1"/>
          <p:nvPr/>
        </p:nvSpPr>
        <p:spPr>
          <a:xfrm>
            <a:off x="1014349" y="6025504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diminue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2FB376-050B-14AD-2188-C813BC599A57}"/>
              </a:ext>
            </a:extLst>
          </p:cNvPr>
          <p:cNvSpPr txBox="1"/>
          <p:nvPr/>
        </p:nvSpPr>
        <p:spPr>
          <a:xfrm>
            <a:off x="3083476" y="5488234"/>
            <a:ext cx="1481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augmente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>
          <a:extLst>
            <a:ext uri="{FF2B5EF4-FFF2-40B4-BE49-F238E27FC236}">
              <a16:creationId xmlns:a16="http://schemas.microsoft.com/office/drawing/2014/main" id="{5A6CD903-C672-8148-C2C4-82E3BED69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7DC706D3-089A-05F9-3ADF-865701F76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8558" t="35708" r="18981" b="21617"/>
          <a:stretch>
            <a:fillRect/>
          </a:stretch>
        </p:blipFill>
        <p:spPr>
          <a:xfrm>
            <a:off x="3890905" y="1476375"/>
            <a:ext cx="4552949" cy="2943004"/>
          </a:xfrm>
          <a:prstGeom prst="rect">
            <a:avLst/>
          </a:prstGeom>
        </p:spPr>
      </p:pic>
      <p:sp>
        <p:nvSpPr>
          <p:cNvPr id="1003" name="Google Shape;1003;p49">
            <a:extLst>
              <a:ext uri="{FF2B5EF4-FFF2-40B4-BE49-F238E27FC236}">
                <a16:creationId xmlns:a16="http://schemas.microsoft.com/office/drawing/2014/main" id="{222138C7-CA05-845E-3A42-305A036765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04" name="Google Shape;1004;p49">
            <a:extLst>
              <a:ext uri="{FF2B5EF4-FFF2-40B4-BE49-F238E27FC236}">
                <a16:creationId xmlns:a16="http://schemas.microsoft.com/office/drawing/2014/main" id="{D3917EEF-004F-1647-DDF6-3AEE9FF9A9F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05" name="Google Shape;1005;p49">
            <a:extLst>
              <a:ext uri="{FF2B5EF4-FFF2-40B4-BE49-F238E27FC236}">
                <a16:creationId xmlns:a16="http://schemas.microsoft.com/office/drawing/2014/main" id="{B1DDE7D2-D715-F62C-B9D4-F1BE7167496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46AC2FB3-CDF8-8E1D-DBAC-CC0C0E436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0309" b="64248"/>
          <a:stretch>
            <a:fillRect/>
          </a:stretch>
        </p:blipFill>
        <p:spPr>
          <a:xfrm>
            <a:off x="982957" y="934989"/>
            <a:ext cx="10276726" cy="529208"/>
          </a:xfrm>
          <a:prstGeom prst="rect">
            <a:avLst/>
          </a:prstGeom>
        </p:spPr>
      </p:pic>
      <p:pic>
        <p:nvPicPr>
          <p:cNvPr id="4" name="Image 3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25934F29-7BEF-09DD-85A2-C08307E8468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-323" t="78387" r="-1601" b="-72"/>
          <a:stretch>
            <a:fillRect/>
          </a:stretch>
        </p:blipFill>
        <p:spPr>
          <a:xfrm>
            <a:off x="410847" y="4381500"/>
            <a:ext cx="11828907" cy="238094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08EB69D-E348-7A50-680D-41BCF2CF5DA9}"/>
              </a:ext>
            </a:extLst>
          </p:cNvPr>
          <p:cNvSpPr txBox="1"/>
          <p:nvPr/>
        </p:nvSpPr>
        <p:spPr>
          <a:xfrm>
            <a:off x="4292637" y="6108820"/>
            <a:ext cx="14287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 saisons</a:t>
            </a:r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52C21B-2A3E-20F9-4411-4F30676F8DC5}"/>
              </a:ext>
            </a:extLst>
          </p:cNvPr>
          <p:cNvSpPr txBox="1"/>
          <p:nvPr/>
        </p:nvSpPr>
        <p:spPr>
          <a:xfrm>
            <a:off x="4196075" y="4866823"/>
            <a:ext cx="1925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sur elle-même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D183C9-AE01-19E4-89FB-DD39E7BCBC4D}"/>
              </a:ext>
            </a:extLst>
          </p:cNvPr>
          <p:cNvSpPr txBox="1"/>
          <p:nvPr/>
        </p:nvSpPr>
        <p:spPr>
          <a:xfrm>
            <a:off x="2811667" y="4450089"/>
            <a:ext cx="439069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utour du Soleil en une année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8B4D45-747E-117E-3E9B-5BE049A392D8}"/>
              </a:ext>
            </a:extLst>
          </p:cNvPr>
          <p:cNvSpPr txBox="1"/>
          <p:nvPr/>
        </p:nvSpPr>
        <p:spPr>
          <a:xfrm>
            <a:off x="7771799" y="4458807"/>
            <a:ext cx="25702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révolution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667744-CA63-D299-5A76-093FDA92E6EF}"/>
              </a:ext>
            </a:extLst>
          </p:cNvPr>
          <p:cNvSpPr txBox="1"/>
          <p:nvPr/>
        </p:nvSpPr>
        <p:spPr>
          <a:xfrm>
            <a:off x="4614880" y="5259855"/>
            <a:ext cx="1925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 position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AE996E-3601-FBE9-EE4F-EE29E7473BE5}"/>
              </a:ext>
            </a:extLst>
          </p:cNvPr>
          <p:cNvSpPr txBox="1"/>
          <p:nvPr/>
        </p:nvSpPr>
        <p:spPr>
          <a:xfrm>
            <a:off x="1066800" y="5714444"/>
            <a:ext cx="22113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rayons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31777E8-FE40-125D-FA01-4F1FFE8146AE}"/>
              </a:ext>
            </a:extLst>
          </p:cNvPr>
          <p:cNvSpPr txBox="1"/>
          <p:nvPr/>
        </p:nvSpPr>
        <p:spPr>
          <a:xfrm>
            <a:off x="7705725" y="5714443"/>
            <a:ext cx="27023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saisons</a:t>
            </a:r>
            <a:endParaRPr lang="fr-FR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455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5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64176514-15C1-4A55-D6C6-13BB7A043696}"/>
              </a:ext>
            </a:extLst>
          </p:cNvPr>
          <p:cNvGrpSpPr/>
          <p:nvPr/>
        </p:nvGrpSpPr>
        <p:grpSpPr>
          <a:xfrm>
            <a:off x="3738949" y="1002960"/>
            <a:ext cx="4864879" cy="5627607"/>
            <a:chOff x="3738949" y="1002960"/>
            <a:chExt cx="4864879" cy="5627607"/>
          </a:xfrm>
        </p:grpSpPr>
        <p:pic>
          <p:nvPicPr>
            <p:cNvPr id="4" name="Image 3" descr="Une image contenant texte, arbre, capture d’écran, plein air&#10;&#10;Le contenu généré par l’IA peut être incorrect.">
              <a:extLst>
                <a:ext uri="{FF2B5EF4-FFF2-40B4-BE49-F238E27FC236}">
                  <a16:creationId xmlns:a16="http://schemas.microsoft.com/office/drawing/2014/main" id="{38BF67DB-C81C-5E3D-089C-13C8DF837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38949" y="1002960"/>
              <a:ext cx="4833167" cy="2128059"/>
            </a:xfrm>
            <a:prstGeom prst="rect">
              <a:avLst/>
            </a:prstGeom>
          </p:spPr>
        </p:pic>
        <p:pic>
          <p:nvPicPr>
            <p:cNvPr id="6" name="Image 5" descr="Une image contenant texte, capture d’écran, Système d’exploitation, logiciel&#10;&#10;Le contenu généré par l’IA peut être incorrect.">
              <a:extLst>
                <a:ext uri="{FF2B5EF4-FFF2-40B4-BE49-F238E27FC236}">
                  <a16:creationId xmlns:a16="http://schemas.microsoft.com/office/drawing/2014/main" id="{A36BD6BF-1E42-10BD-E630-82E016554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38950" y="3156503"/>
              <a:ext cx="4864878" cy="3474064"/>
            </a:xfrm>
            <a:prstGeom prst="rect">
              <a:avLst/>
            </a:prstGeom>
          </p:spPr>
        </p:pic>
      </p:grpSp>
      <p:sp>
        <p:nvSpPr>
          <p:cNvPr id="1052" name="Google Shape;1052;p53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chacun pour soi ; prenez l’activité de la page 53 sur le livret.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53" name="Google Shape;1053;p53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Circuler entre les rangs, cibler les élèves en difficultés, Insister sur le travail individuel.  Inciter les élèves à demander de l'aide en cas de besoin.</a:t>
            </a:r>
            <a:endParaRPr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57" name="Google Shape;1057;p53"/>
          <p:cNvGrpSpPr/>
          <p:nvPr/>
        </p:nvGrpSpPr>
        <p:grpSpPr>
          <a:xfrm>
            <a:off x="10844783" y="252485"/>
            <a:ext cx="611417" cy="513055"/>
            <a:chOff x="582302" y="4447623"/>
            <a:chExt cx="630930" cy="597556"/>
          </a:xfrm>
        </p:grpSpPr>
        <p:pic>
          <p:nvPicPr>
            <p:cNvPr id="1058" name="Google Shape;1058;p53"/>
            <p:cNvPicPr preferRelativeResize="0"/>
            <p:nvPr/>
          </p:nvPicPr>
          <p:blipFill rotWithShape="1">
            <a:blip r:embed="rId7">
              <a:alphaModFix/>
            </a:blip>
            <a:srcRect l="11664" t="23325" r="25922" b="30054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9" name="Google Shape;1059;p53"/>
            <p:cNvPicPr preferRelativeResize="0"/>
            <p:nvPr/>
          </p:nvPicPr>
          <p:blipFill rotWithShape="1">
            <a:blip r:embed="rId8">
              <a:alphaModFix/>
            </a:blip>
            <a:srcRect l="74744" t="23325" r="10688" b="30054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6DE64F5-42A2-6690-8279-FE84BAC3E884}"/>
              </a:ext>
            </a:extLst>
          </p:cNvPr>
          <p:cNvSpPr/>
          <p:nvPr/>
        </p:nvSpPr>
        <p:spPr>
          <a:xfrm>
            <a:off x="5547041" y="6309097"/>
            <a:ext cx="1248697" cy="35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Page 53</a:t>
            </a:r>
            <a:endParaRPr lang="en-US" dirty="0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9EC6740-8C34-6DAB-DEC0-5AB40C8B5B05}"/>
              </a:ext>
            </a:extLst>
          </p:cNvPr>
          <p:cNvCxnSpPr>
            <a:cxnSpLocks/>
          </p:cNvCxnSpPr>
          <p:nvPr/>
        </p:nvCxnSpPr>
        <p:spPr>
          <a:xfrm>
            <a:off x="2939845" y="5771535"/>
            <a:ext cx="894736" cy="69809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830E7D7-140A-A6E9-FE74-ED93151700C7}"/>
              </a:ext>
            </a:extLst>
          </p:cNvPr>
          <p:cNvSpPr txBox="1"/>
          <p:nvPr/>
        </p:nvSpPr>
        <p:spPr>
          <a:xfrm>
            <a:off x="1650840" y="5425928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</a:rPr>
              <a:t>La végétation 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DD234A6-0B27-8A40-400D-B42C43907BFB}"/>
              </a:ext>
            </a:extLst>
          </p:cNvPr>
          <p:cNvCxnSpPr/>
          <p:nvPr/>
        </p:nvCxnSpPr>
        <p:spPr>
          <a:xfrm>
            <a:off x="3834581" y="6562775"/>
            <a:ext cx="7669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5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Le temps est terminé.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75" name="Google Shape;1075;p55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sp>
        <p:nvSpPr>
          <p:cNvPr id="1076" name="Google Shape;1076;p55"/>
          <p:cNvSpPr/>
          <p:nvPr/>
        </p:nvSpPr>
        <p:spPr>
          <a:xfrm>
            <a:off x="4663972" y="1864949"/>
            <a:ext cx="322272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1077" name="Google Shape;1077;p55"/>
          <p:cNvPicPr preferRelativeResize="0"/>
          <p:nvPr/>
        </p:nvPicPr>
        <p:blipFill rotWithShape="1">
          <a:blip r:embed="rId3">
            <a:alphaModFix/>
          </a:blip>
          <a:srcRect l="10491" t="15401" r="10044" b="20982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56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Image 5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D164BF00-C95A-B321-8694-D28B5F7BC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68851"/>
          <a:stretch>
            <a:fillRect/>
          </a:stretch>
        </p:blipFill>
        <p:spPr>
          <a:xfrm>
            <a:off x="296536" y="4019550"/>
            <a:ext cx="11644684" cy="2590192"/>
          </a:xfrm>
          <a:prstGeom prst="rect">
            <a:avLst/>
          </a:prstGeom>
        </p:spPr>
      </p:pic>
      <p:sp>
        <p:nvSpPr>
          <p:cNvPr id="1083" name="Google Shape;1083;p56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 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86" name="Google Shape;1086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3C0547-D638-F296-747F-5C81EB4D91E6}"/>
              </a:ext>
            </a:extLst>
          </p:cNvPr>
          <p:cNvSpPr txBox="1"/>
          <p:nvPr/>
        </p:nvSpPr>
        <p:spPr>
          <a:xfrm>
            <a:off x="3390900" y="4577441"/>
            <a:ext cx="2826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L’aspect de la végétation</a:t>
            </a:r>
          </a:p>
        </p:txBody>
      </p:sp>
      <p:pic>
        <p:nvPicPr>
          <p:cNvPr id="4" name="Image 3" descr="Une image contenant texte, arbre, capture d’écran, plein air&#10;&#10;Le contenu généré par l’IA peut être incorrect.">
            <a:extLst>
              <a:ext uri="{FF2B5EF4-FFF2-40B4-BE49-F238E27FC236}">
                <a16:creationId xmlns:a16="http://schemas.microsoft.com/office/drawing/2014/main" id="{01AFCBF7-04DC-DA9B-8ADA-C909C7646E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3382" y="993614"/>
            <a:ext cx="6872388" cy="302593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42A7285-E120-FD02-7261-C6C5106CB383}"/>
              </a:ext>
            </a:extLst>
          </p:cNvPr>
          <p:cNvSpPr txBox="1"/>
          <p:nvPr/>
        </p:nvSpPr>
        <p:spPr>
          <a:xfrm>
            <a:off x="691401" y="5547828"/>
            <a:ext cx="10809198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janvier, les branches n’ont pas de feuilles. En avril, des feuilles vertes apparaissent. En juillet, il y a beaucoup de feuilles. En octobre, les feuilles deviennent jaunes et tombent.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Système d’exploitation, logiciel&#10;&#10;Le contenu généré par l’IA peut être incorrect.">
            <a:extLst>
              <a:ext uri="{FF2B5EF4-FFF2-40B4-BE49-F238E27FC236}">
                <a16:creationId xmlns:a16="http://schemas.microsoft.com/office/drawing/2014/main" id="{8F24E21B-E757-73E7-C516-73F51F2C2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0298" b="-285"/>
          <a:stretch>
            <a:fillRect/>
          </a:stretch>
        </p:blipFill>
        <p:spPr>
          <a:xfrm>
            <a:off x="298978" y="885824"/>
            <a:ext cx="11644684" cy="5819776"/>
          </a:xfrm>
          <a:prstGeom prst="rect">
            <a:avLst/>
          </a:prstGeom>
        </p:spPr>
      </p:pic>
      <p:sp>
        <p:nvSpPr>
          <p:cNvPr id="1091" name="Google Shape;1091;p57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2" name="Google Shape;1092;p57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 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93" name="Google Shape;1093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EEFACE-0D33-73DB-F101-16FBA3CCF098}"/>
              </a:ext>
            </a:extLst>
          </p:cNvPr>
          <p:cNvSpPr txBox="1"/>
          <p:nvPr/>
        </p:nvSpPr>
        <p:spPr>
          <a:xfrm>
            <a:off x="4842293" y="6125615"/>
            <a:ext cx="14287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 saisons</a:t>
            </a:r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26020A-3F07-7F06-ACFF-18D541C0A88A}"/>
              </a:ext>
            </a:extLst>
          </p:cNvPr>
          <p:cNvSpPr txBox="1"/>
          <p:nvPr/>
        </p:nvSpPr>
        <p:spPr>
          <a:xfrm>
            <a:off x="1288668" y="5029072"/>
            <a:ext cx="1925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sur elle-même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322998-933F-1D36-E448-41A5C90D86D4}"/>
              </a:ext>
            </a:extLst>
          </p:cNvPr>
          <p:cNvSpPr txBox="1"/>
          <p:nvPr/>
        </p:nvSpPr>
        <p:spPr>
          <a:xfrm>
            <a:off x="1385456" y="4683108"/>
            <a:ext cx="53391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tourne a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utour du Soleil en une année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7F67A2-5655-9E56-2D5F-E77CF6D1C278}"/>
              </a:ext>
            </a:extLst>
          </p:cNvPr>
          <p:cNvSpPr txBox="1"/>
          <p:nvPr/>
        </p:nvSpPr>
        <p:spPr>
          <a:xfrm>
            <a:off x="6271043" y="4661856"/>
            <a:ext cx="30539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révolution terrestre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719F38-02C2-9B97-C596-7A0F74145862}"/>
              </a:ext>
            </a:extLst>
          </p:cNvPr>
          <p:cNvSpPr txBox="1"/>
          <p:nvPr/>
        </p:nvSpPr>
        <p:spPr>
          <a:xfrm>
            <a:off x="4412465" y="5379448"/>
            <a:ext cx="1925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 position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06AD88-9347-B1D7-A47C-D96430CD4459}"/>
              </a:ext>
            </a:extLst>
          </p:cNvPr>
          <p:cNvSpPr txBox="1"/>
          <p:nvPr/>
        </p:nvSpPr>
        <p:spPr>
          <a:xfrm>
            <a:off x="9004719" y="5379448"/>
            <a:ext cx="32851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 ou moins de rayons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F7A4EC-7156-D267-1100-DC2FBB7748FF}"/>
              </a:ext>
            </a:extLst>
          </p:cNvPr>
          <p:cNvSpPr txBox="1"/>
          <p:nvPr/>
        </p:nvSpPr>
        <p:spPr>
          <a:xfrm>
            <a:off x="4165816" y="5730309"/>
            <a:ext cx="32851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l’alternance des saisons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317670-8207-E19C-567D-B6D1479617C2}"/>
              </a:ext>
            </a:extLst>
          </p:cNvPr>
          <p:cNvSpPr txBox="1"/>
          <p:nvPr/>
        </p:nvSpPr>
        <p:spPr>
          <a:xfrm>
            <a:off x="2612037" y="6097525"/>
            <a:ext cx="904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65E4BB-4513-EDE0-7267-6F89546AFBE8}"/>
              </a:ext>
            </a:extLst>
          </p:cNvPr>
          <p:cNvSpPr/>
          <p:nvPr/>
        </p:nvSpPr>
        <p:spPr>
          <a:xfrm rot="16200000">
            <a:off x="1199874" y="5434146"/>
            <a:ext cx="430887" cy="1834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végétation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60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61"/>
          <p:cNvSpPr txBox="1">
            <a:spLocks noGrp="1"/>
          </p:cNvSpPr>
          <p:nvPr>
            <p:ph type="title"/>
          </p:nvPr>
        </p:nvSpPr>
        <p:spPr>
          <a:xfrm>
            <a:off x="1030288" y="216044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dire ce que nous avons appris aujourd’hui?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35" name="Google Shape;1135;p61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1136" name="Google Shape;1136;p61" descr="A cartoon character leaning on a question mark&#10;&#10;AI-generated content may be incorrect.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62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42" name="Google Shape;1142;p62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43" name="Google Shape;1143;p62"/>
          <p:cNvSpPr/>
          <p:nvPr/>
        </p:nvSpPr>
        <p:spPr>
          <a:xfrm>
            <a:off x="1230364" y="2952359"/>
            <a:ext cx="9946841" cy="805544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p62"/>
          <p:cNvSpPr txBox="1"/>
          <p:nvPr/>
        </p:nvSpPr>
        <p:spPr>
          <a:xfrm>
            <a:off x="1864267" y="2934426"/>
            <a:ext cx="8887469" cy="805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kern="1200" dirty="0">
                <a:solidFill>
                  <a:srgbClr val="106585"/>
                </a:solidFill>
                <a:latin typeface="Calibri"/>
                <a:ea typeface="+mn-ea"/>
                <a:cs typeface="+mn-cs"/>
                <a:sym typeface="Calibri"/>
              </a:rPr>
              <a:t>Expliquer le rôle de la révolution terrestre dans le cycle des saisons.</a:t>
            </a:r>
            <a:endParaRPr sz="2800" b="1" kern="1200" dirty="0">
              <a:solidFill>
                <a:srgbClr val="106585"/>
              </a:solidFill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1145" name="Google Shape;1145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925" y="2669082"/>
            <a:ext cx="805544" cy="80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6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expliquer mon phénomène je dois suivre les 3 étapes ci-dessous: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51" name="Google Shape;1151;p6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1173" name="Google Shape;1173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4E5919-E198-67EC-F817-8413F4E1D3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730" b="56714"/>
          <a:stretch>
            <a:fillRect/>
          </a:stretch>
        </p:blipFill>
        <p:spPr>
          <a:xfrm>
            <a:off x="961463" y="1970149"/>
            <a:ext cx="4603573" cy="124805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0AD882-D111-5188-7570-4ECA779830D7}"/>
              </a:ext>
            </a:extLst>
          </p:cNvPr>
          <p:cNvSpPr/>
          <p:nvPr/>
        </p:nvSpPr>
        <p:spPr>
          <a:xfrm>
            <a:off x="1849121" y="1267558"/>
            <a:ext cx="3759200" cy="5413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Expliquer le rôle de la révolution terrestre dans le cycle saisons</a:t>
            </a:r>
            <a:endParaRPr lang="fr-FR" b="1" spc="-30" noProof="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C4E0B2E-FB43-F2C9-6A44-C91E3090E1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24" b="89706" l="5532" r="99574">
                        <a14:foregroundMark x1="16170" y1="14706" x2="5532" y2="61765"/>
                        <a14:foregroundMark x1="14043" y1="67647" x2="72766" y2="89706"/>
                        <a14:foregroundMark x1="99025" y1="59457" x2="99574" y2="58824"/>
                        <a14:foregroundMark x1="72766" y1="89706" x2="97257" y2="61493"/>
                        <a14:foregroundMark x1="98140" y1="58116" x2="46202" y2="32474"/>
                        <a14:foregroundMark x1="99574" y1="58824" x2="99234" y2="58656"/>
                        <a14:foregroundMark x1="41800" y1="33892" x2="22128" y2="41176"/>
                        <a14:backgroundMark x1="45106" y1="27941" x2="45106" y2="27941"/>
                        <a14:backgroundMark x1="44681" y1="27941" x2="44681" y2="27941"/>
                        <a14:backgroundMark x1="44681" y1="30882" x2="44681" y2="30882"/>
                        <a14:backgroundMark x1="42979" y1="27941" x2="46809" y2="29412"/>
                        <a14:backgroundMark x1="98723" y1="55882" x2="99574" y2="573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622" y="1171141"/>
            <a:ext cx="1549498" cy="448366"/>
          </a:xfrm>
          <a:prstGeom prst="rect">
            <a:avLst/>
          </a:prstGeom>
        </p:spPr>
      </p:pic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13EFE795-CE09-45E8-F437-8DF3EDCCA723}"/>
              </a:ext>
            </a:extLst>
          </p:cNvPr>
          <p:cNvSpPr/>
          <p:nvPr/>
        </p:nvSpPr>
        <p:spPr>
          <a:xfrm>
            <a:off x="5078258" y="2092819"/>
            <a:ext cx="254643" cy="982482"/>
          </a:xfrm>
          <a:prstGeom prst="rightBrace">
            <a:avLst/>
          </a:prstGeom>
          <a:noFill/>
          <a:ln w="19050">
            <a:solidFill>
              <a:srgbClr val="0273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1621F0-22C6-C670-A8C7-73CC151CB617}"/>
              </a:ext>
            </a:extLst>
          </p:cNvPr>
          <p:cNvSpPr/>
          <p:nvPr/>
        </p:nvSpPr>
        <p:spPr>
          <a:xfrm>
            <a:off x="5835721" y="2245422"/>
            <a:ext cx="5028034" cy="681541"/>
          </a:xfrm>
          <a:prstGeom prst="rect">
            <a:avLst/>
          </a:prstGeom>
          <a:solidFill>
            <a:srgbClr val="CCDBEE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273B4"/>
                </a:solidFill>
              </a:rPr>
              <a:t>La température en °C</a:t>
            </a:r>
          </a:p>
          <a:p>
            <a:r>
              <a:rPr lang="fr-FR" b="1" dirty="0">
                <a:solidFill>
                  <a:srgbClr val="0273B4"/>
                </a:solidFill>
              </a:rPr>
              <a:t>( ou la durée du jour ou l’aspect de la végétation)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A71D9C0-C474-097E-99CF-F35D33C43D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86" b="34631"/>
          <a:stretch>
            <a:fillRect/>
          </a:stretch>
        </p:blipFill>
        <p:spPr>
          <a:xfrm>
            <a:off x="961463" y="3218204"/>
            <a:ext cx="4603573" cy="1409286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81A492E-BF3D-8EC2-9119-9C17E97F1B7A}"/>
              </a:ext>
            </a:extLst>
          </p:cNvPr>
          <p:cNvCxnSpPr>
            <a:cxnSpLocks/>
            <a:stCxn id="14" idx="1"/>
            <a:endCxn id="15" idx="1"/>
          </p:cNvCxnSpPr>
          <p:nvPr/>
        </p:nvCxnSpPr>
        <p:spPr>
          <a:xfrm>
            <a:off x="5332901" y="2584060"/>
            <a:ext cx="502820" cy="2133"/>
          </a:xfrm>
          <a:prstGeom prst="straightConnector1">
            <a:avLst/>
          </a:prstGeom>
          <a:ln w="28575">
            <a:solidFill>
              <a:srgbClr val="0273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ccolade fermante 17">
            <a:extLst>
              <a:ext uri="{FF2B5EF4-FFF2-40B4-BE49-F238E27FC236}">
                <a16:creationId xmlns:a16="http://schemas.microsoft.com/office/drawing/2014/main" id="{6F37F2CC-97A8-8BBE-0866-EC2DCE692009}"/>
              </a:ext>
            </a:extLst>
          </p:cNvPr>
          <p:cNvSpPr/>
          <p:nvPr/>
        </p:nvSpPr>
        <p:spPr>
          <a:xfrm>
            <a:off x="5078258" y="3508502"/>
            <a:ext cx="254643" cy="982482"/>
          </a:xfrm>
          <a:prstGeom prst="rightBrace">
            <a:avLst/>
          </a:prstGeom>
          <a:ln w="19050">
            <a:solidFill>
              <a:srgbClr val="2CB5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34E21E-71C5-1F31-EE0E-46C372747191}"/>
              </a:ext>
            </a:extLst>
          </p:cNvPr>
          <p:cNvSpPr/>
          <p:nvPr/>
        </p:nvSpPr>
        <p:spPr>
          <a:xfrm>
            <a:off x="5835721" y="3661105"/>
            <a:ext cx="5028034" cy="681541"/>
          </a:xfrm>
          <a:prstGeom prst="rect">
            <a:avLst/>
          </a:prstGeom>
          <a:solidFill>
            <a:srgbClr val="F2F7D9"/>
          </a:solidFill>
          <a:ln>
            <a:solidFill>
              <a:srgbClr val="2CB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00663F"/>
                </a:solidFill>
              </a:rPr>
              <a:t>- Janvier </a:t>
            </a:r>
            <a:r>
              <a:rPr lang="fr-FR" b="1" dirty="0">
                <a:solidFill>
                  <a:srgbClr val="00663F"/>
                </a:solidFill>
                <a:sym typeface="Wingdings" panose="05000000000000000000" pitchFamily="2" charset="2"/>
              </a:rPr>
              <a:t></a:t>
            </a:r>
            <a:r>
              <a:rPr lang="fr-FR" b="1" dirty="0">
                <a:solidFill>
                  <a:srgbClr val="00663F"/>
                </a:solidFill>
              </a:rPr>
              <a:t> Juillet : La température augmente</a:t>
            </a:r>
          </a:p>
          <a:p>
            <a:r>
              <a:rPr lang="fr-FR" b="1" dirty="0">
                <a:solidFill>
                  <a:srgbClr val="00663F"/>
                </a:solidFill>
              </a:rPr>
              <a:t>- Juillet </a:t>
            </a:r>
            <a:r>
              <a:rPr lang="fr-FR" b="1" dirty="0">
                <a:solidFill>
                  <a:srgbClr val="00663F"/>
                </a:solidFill>
                <a:sym typeface="Wingdings" panose="05000000000000000000" pitchFamily="2" charset="2"/>
              </a:rPr>
              <a:t> Octobre </a:t>
            </a:r>
            <a:r>
              <a:rPr lang="fr-FR" b="1" dirty="0">
                <a:solidFill>
                  <a:srgbClr val="00663F"/>
                </a:solidFill>
              </a:rPr>
              <a:t>: La température diminue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1E181E6-23B9-146F-704F-5000701090B1}"/>
              </a:ext>
            </a:extLst>
          </p:cNvPr>
          <p:cNvCxnSpPr>
            <a:cxnSpLocks/>
            <a:stCxn id="18" idx="1"/>
            <a:endCxn id="19" idx="1"/>
          </p:cNvCxnSpPr>
          <p:nvPr/>
        </p:nvCxnSpPr>
        <p:spPr>
          <a:xfrm>
            <a:off x="5332901" y="3999743"/>
            <a:ext cx="502820" cy="2133"/>
          </a:xfrm>
          <a:prstGeom prst="straightConnector1">
            <a:avLst/>
          </a:prstGeom>
          <a:ln w="28575">
            <a:solidFill>
              <a:srgbClr val="2CB5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C31F99E-11FE-C2DD-CB6D-BC4C70B4B457}"/>
              </a:ext>
            </a:extLst>
          </p:cNvPr>
          <p:cNvGrpSpPr/>
          <p:nvPr/>
        </p:nvGrpSpPr>
        <p:grpSpPr>
          <a:xfrm>
            <a:off x="961462" y="4626368"/>
            <a:ext cx="9854808" cy="1629484"/>
            <a:chOff x="961462" y="4545979"/>
            <a:chExt cx="9854808" cy="162948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1B06F58-13FE-3BD2-A9D0-EBD2758B7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5074" b="12844"/>
            <a:stretch>
              <a:fillRect/>
            </a:stretch>
          </p:blipFill>
          <p:spPr>
            <a:xfrm>
              <a:off x="961462" y="4545979"/>
              <a:ext cx="4603573" cy="1409286"/>
            </a:xfrm>
            <a:prstGeom prst="rect">
              <a:avLst/>
            </a:prstGeom>
          </p:spPr>
        </p:pic>
        <p:sp>
          <p:nvSpPr>
            <p:cNvPr id="23" name="Accolade fermante 22">
              <a:extLst>
                <a:ext uri="{FF2B5EF4-FFF2-40B4-BE49-F238E27FC236}">
                  <a16:creationId xmlns:a16="http://schemas.microsoft.com/office/drawing/2014/main" id="{942487CC-7F90-F574-AC0B-E8B64088C523}"/>
                </a:ext>
              </a:extLst>
            </p:cNvPr>
            <p:cNvSpPr/>
            <p:nvPr/>
          </p:nvSpPr>
          <p:spPr>
            <a:xfrm>
              <a:off x="5078258" y="4841664"/>
              <a:ext cx="254643" cy="982482"/>
            </a:xfrm>
            <a:prstGeom prst="rightBrace">
              <a:avLst/>
            </a:prstGeom>
            <a:ln w="19050">
              <a:solidFill>
                <a:srgbClr val="BF45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A1FEE5A-C5FE-EC86-7A23-5DB88118F562}"/>
                </a:ext>
              </a:extLst>
            </p:cNvPr>
            <p:cNvSpPr/>
            <p:nvPr/>
          </p:nvSpPr>
          <p:spPr>
            <a:xfrm>
              <a:off x="5788236" y="4766178"/>
              <a:ext cx="5028034" cy="1409285"/>
            </a:xfrm>
            <a:prstGeom prst="rect">
              <a:avLst/>
            </a:prstGeom>
            <a:solidFill>
              <a:srgbClr val="F3DFED"/>
            </a:solidFill>
            <a:ln>
              <a:solidFill>
                <a:srgbClr val="BF45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r>
                <a:rPr lang="fr-FR" sz="1300" b="1" noProof="0" dirty="0">
                  <a:solidFill>
                    <a:srgbClr val="BF4598"/>
                  </a:solidFill>
                </a:rPr>
                <a:t>La Terre tourne autour du Soleil en une année : c’est la révolution terrestre. Mais elle tourne aussi sur elle-même, selon un axe incliné.</a:t>
              </a:r>
            </a:p>
            <a:p>
              <a:r>
                <a:rPr lang="fr-FR" sz="1300" b="1" noProof="0" dirty="0">
                  <a:solidFill>
                    <a:srgbClr val="BF4598"/>
                  </a:solidFill>
                </a:rPr>
                <a:t>Au long de l’année, selon sa position, la Terre reçoit plus ou moins de rayons du Soleil. C’est ce qui explique l’alternance des saisons.</a:t>
              </a:r>
            </a:p>
            <a:p>
              <a:r>
                <a:rPr lang="fr-FR" sz="1300" b="1" noProof="0" dirty="0">
                  <a:solidFill>
                    <a:srgbClr val="BF4598"/>
                  </a:solidFill>
                </a:rPr>
                <a:t>La température varie selon les saisons.</a:t>
              </a: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5CEA33D1-E5D4-EA0E-0351-E80E5CB067DE}"/>
                </a:ext>
              </a:extLst>
            </p:cNvPr>
            <p:cNvCxnSpPr>
              <a:cxnSpLocks/>
              <a:stCxn id="23" idx="1"/>
            </p:cNvCxnSpPr>
            <p:nvPr/>
          </p:nvCxnSpPr>
          <p:spPr>
            <a:xfrm flipV="1">
              <a:off x="5332901" y="5328640"/>
              <a:ext cx="502820" cy="4265"/>
            </a:xfrm>
            <a:prstGeom prst="straightConnector1">
              <a:avLst/>
            </a:prstGeom>
            <a:ln w="28575">
              <a:solidFill>
                <a:srgbClr val="BF459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94800922-74A9-8241-F4C3-E9053A967F32}"/>
              </a:ext>
            </a:extLst>
          </p:cNvPr>
          <p:cNvSpPr/>
          <p:nvPr/>
        </p:nvSpPr>
        <p:spPr>
          <a:xfrm>
            <a:off x="7915687" y="3112154"/>
            <a:ext cx="868102" cy="450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2AE5CF-091C-C69D-7990-07F59D1C18E5}"/>
              </a:ext>
            </a:extLst>
          </p:cNvPr>
          <p:cNvSpPr txBox="1"/>
          <p:nvPr/>
        </p:nvSpPr>
        <p:spPr>
          <a:xfrm>
            <a:off x="5788236" y="1218059"/>
            <a:ext cx="1037437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  <a:p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Question:</a:t>
            </a:r>
          </a:p>
          <a:p>
            <a:endParaRPr lang="fr-FR" sz="800" dirty="0"/>
          </a:p>
        </p:txBody>
      </p:sp>
      <p:sp>
        <p:nvSpPr>
          <p:cNvPr id="28" name="Flèche : bas 27">
            <a:extLst>
              <a:ext uri="{FF2B5EF4-FFF2-40B4-BE49-F238E27FC236}">
                <a16:creationId xmlns:a16="http://schemas.microsoft.com/office/drawing/2014/main" id="{2B5406BD-FAA6-951C-052B-B99153DE12FF}"/>
              </a:ext>
            </a:extLst>
          </p:cNvPr>
          <p:cNvSpPr/>
          <p:nvPr/>
        </p:nvSpPr>
        <p:spPr>
          <a:xfrm>
            <a:off x="7915687" y="4389132"/>
            <a:ext cx="868102" cy="450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D730089-2E70-0806-7B85-DBB2B7044821}"/>
              </a:ext>
            </a:extLst>
          </p:cNvPr>
          <p:cNvSpPr txBox="1"/>
          <p:nvPr/>
        </p:nvSpPr>
        <p:spPr>
          <a:xfrm>
            <a:off x="6705599" y="1228331"/>
            <a:ext cx="4359563" cy="5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FR" sz="500" b="1" dirty="0"/>
          </a:p>
          <a:p>
            <a:pPr algn="ctr"/>
            <a:r>
              <a:rPr lang="fr-FR" b="1" dirty="0"/>
              <a:t>Comment expliquer l’alternance des saisons ?</a:t>
            </a:r>
            <a:endParaRPr lang="fr-FR" b="1" spc="-30" noProof="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046580"/>
            <a:chOff x="279385" y="1039998"/>
            <a:chExt cx="8585230" cy="3784935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373660" y="2090675"/>
              <a:ext cx="2126254" cy="128744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lvl="0" algn="ctr" defTabSz="457200">
                <a:buClrTx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Expliquer le rôle de la révolution terrestre dans le cycle des saisons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leçon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3743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4778096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04904" y="2385482"/>
              <a:ext cx="2051594" cy="4847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latin typeface="Calibri" panose="020F0502020204030204"/>
                  <a:ea typeface="+mn-ea"/>
                  <a:cs typeface="+mn-cs"/>
                </a:rPr>
                <a:t>Révolution terrestre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latin typeface="Calibri" panose="020F0502020204030204"/>
                  <a:ea typeface="+mn-ea"/>
                  <a:cs typeface="+mn-cs"/>
                </a:rPr>
                <a:t>Cycle des saisons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499914" y="1684343"/>
              <a:ext cx="1599592" cy="6462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Identifier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Décrire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Expliquer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20118"/>
              <a:ext cx="2027023" cy="103847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Orbite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Saisons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Rotation </a:t>
              </a: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30227" y="4132047"/>
              <a:ext cx="4697775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lvl="0" indent="-186265">
                <a:buSzPts val="1100"/>
                <a:buFont typeface="Arial"/>
                <a:buChar char="•"/>
              </a:pPr>
              <a:r>
                <a:rPr lang="fr-FR" sz="1600" b="1" i="1" dirty="0">
                  <a:latin typeface="Calibri"/>
                  <a:ea typeface="Calibri"/>
                  <a:cs typeface="Calibri"/>
                  <a:sym typeface="Calibri"/>
                </a:rPr>
                <a:t>Ce qu’on observe : ………………………………………………</a:t>
              </a:r>
            </a:p>
            <a:p>
              <a:pPr marL="186265" lvl="0" indent="-186265">
                <a:buSzPts val="1100"/>
                <a:buFont typeface="Arial"/>
                <a:buChar char="•"/>
              </a:pPr>
              <a:r>
                <a:rPr lang="fr-FR" sz="1600" b="1" i="1" dirty="0">
                  <a:latin typeface="Calibri"/>
                  <a:ea typeface="Calibri"/>
                  <a:cs typeface="Calibri"/>
                  <a:sym typeface="Calibri"/>
                </a:rPr>
                <a:t>Selon …………………………….. La Terre reçoit ……………………… ce qui explique ……………………………..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427407" y="2985632"/>
              <a:ext cx="616891" cy="1401870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783214"/>
              <a:ext cx="2027023" cy="934796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04808" y="3787687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579071" y="4102634"/>
              <a:ext cx="1828539" cy="2538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>
                  <a:latin typeface="Calibri" panose="020F0502020204030204"/>
                  <a:ea typeface="+mn-ea"/>
                  <a:cs typeface="+mn-cs"/>
                </a:rPr>
                <a:t>Diminue /augmente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5499914" y="2734399"/>
              <a:ext cx="960012" cy="1308208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3485887" y="3452248"/>
            <a:ext cx="1013961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carte.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Inciter les élèves à faire l’exercice à la maison, puis clôt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96790" y="1435830"/>
            <a:ext cx="4798420" cy="453694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2425</Words>
  <Application>Microsoft Office PowerPoint</Application>
  <PresentationFormat>Grand écran</PresentationFormat>
  <Paragraphs>380</Paragraphs>
  <Slides>62</Slides>
  <Notes>46</Notes>
  <HiddenSlides>5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62</vt:i4>
      </vt:variant>
    </vt:vector>
  </HeadingPairs>
  <TitlesOfParts>
    <vt:vector size="76" baseType="lpstr">
      <vt:lpstr>Calibri</vt:lpstr>
      <vt:lpstr>Arial</vt:lpstr>
      <vt:lpstr>Dosis</vt:lpstr>
      <vt:lpstr>Georgia</vt:lpstr>
      <vt:lpstr>Cairo</vt:lpstr>
      <vt:lpstr>Aptos Display</vt:lpstr>
      <vt:lpstr>Play</vt:lpstr>
      <vt:lpstr>Wingdings</vt:lpstr>
      <vt:lpstr>Aptos</vt:lpstr>
      <vt:lpstr>Noto Sans Symbols</vt:lpstr>
      <vt:lpstr>Thème Office</vt:lpstr>
      <vt:lpstr>2_Thème Office</vt:lpstr>
      <vt:lpstr>3_Thème Office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Très bien.</vt:lpstr>
      <vt:lpstr>Présentation PowerPoint</vt:lpstr>
      <vt:lpstr>Pour se rappeler l’alternance des jours et des nuits, répondez à cette question : </vt:lpstr>
      <vt:lpstr>Très bien !</vt:lpstr>
      <vt:lpstr>Voici une deuxième question.</vt:lpstr>
      <vt:lpstr>Très bien ! La Terre met 24h pour effectuer une rotation complète sur elle-même.</vt:lpstr>
      <vt:lpstr>Présentation PowerPoint</vt:lpstr>
      <vt:lpstr>D’abord, considérons cette situation.</vt:lpstr>
      <vt:lpstr>Présentation PowerPoint</vt:lpstr>
      <vt:lpstr>A la fin de cette séance, vous serez capables de: </vt:lpstr>
      <vt:lpstr>Présentation PowerPoint</vt:lpstr>
      <vt:lpstr>Présentation PowerPoint</vt:lpstr>
      <vt:lpstr>Pour répondre à cette question, nous allons utiliser un modèle explicatif.</vt:lpstr>
      <vt:lpstr>La Terre effectue deux mouvements : elle tourne sur elle-même et elle tourne autour du Soleil. Ce mouvement autour du Soleil s’appelle la révolution terrestre.</vt:lpstr>
      <vt:lpstr>Ce mouvement de révolution peut être subdivisé en quatre périodes appelées les saisons. Commençons par la première saison : le printemps.</vt:lpstr>
      <vt:lpstr>Ensuite vient l’été. C’est la saison la plus chaude de l’année, avec des journées longues et beaucoup d’ensoleillement.</vt:lpstr>
      <vt:lpstr>Puis vient l’automne. Les températures commencent à diminuer et les feuilles des arbres changent de couleur et tombent.</vt:lpstr>
      <vt:lpstr>Enfin arrive l’hiver. C’est la saison la plus froide de l’année, avec des journées plus courtes et parfois de la neige dans certaines régions.</vt:lpstr>
      <vt:lpstr>Le mouvement de révolution de la Terre autour du Soleil est à l’origine des quatre saisons : le printemps, l’été, l’automne et l’hiver.</vt:lpstr>
      <vt:lpstr>Récapitulons.</vt:lpstr>
      <vt:lpstr>Présentation PowerPoint</vt:lpstr>
      <vt:lpstr>Notre tâche consiste à expliquer le rôle de la révolution terrestre dans le cycle des saisons.</vt:lpstr>
      <vt:lpstr>Je commence par la première consigne :</vt:lpstr>
      <vt:lpstr>Ensuite, je passe à la deuxième consigne:</vt:lpstr>
      <vt:lpstr>La troisième consigne est : </vt:lpstr>
      <vt:lpstr>Présentation PowerPoint</vt:lpstr>
      <vt:lpstr>Présentation PowerPoint</vt:lpstr>
      <vt:lpstr>Vérifions maintenant est-ce que vous avez bien compris. Répondez à la première question :</vt:lpstr>
      <vt:lpstr>Parfait ! La Terre tourne sur elle-même autour d’un axe de rotation, et elle tourne autour du Soleil sur une orbite.</vt:lpstr>
      <vt:lpstr>Voici une autre question.</vt:lpstr>
      <vt:lpstr>Parfait ! La Terre tourne sur elle-même en 24 heures et fait le tour du Soleil en une année.</vt:lpstr>
      <vt:lpstr>Voici une autre question.</vt:lpstr>
      <vt:lpstr>Parfait ! La durée des jours varie selon les saisons.</vt:lpstr>
      <vt:lpstr>Présentation PowerPoint</vt:lpstr>
      <vt:lpstr>Maintenant, vous allez travailler en binôme. Chacun prend 3 minutes pour réaliser l’activité de la page 52 sur le livret. Ensuite, vous comparez vos réponses en justifiant.</vt:lpstr>
      <vt:lpstr>Le temps est terminé. </vt:lpstr>
      <vt:lpstr>Correction.</vt:lpstr>
      <vt:lpstr>Prenez la correction sur vos livrets.</vt:lpstr>
      <vt:lpstr>Prenez la correction sur vos livrets.</vt:lpstr>
      <vt:lpstr>Présentation PowerPoint</vt:lpstr>
      <vt:lpstr>Maintenant, vous allez travailler chacun pour soi ; prenez l’activité de la page 53 sur le livret.</vt:lpstr>
      <vt:lpstr>Le temps est terminé. </vt:lpstr>
      <vt:lpstr>Correction.</vt:lpstr>
      <vt:lpstr>Prenez la correction sur vos livrets.</vt:lpstr>
      <vt:lpstr>Présentation PowerPoint</vt:lpstr>
      <vt:lpstr>Qui peut me dire ce que nous avons appris aujourd’hui? </vt:lpstr>
      <vt:lpstr>Présentation PowerPoint</vt:lpstr>
      <vt:lpstr>Pour expliquer mon phénomène je dois suivre les 3 étapes ci-dessous: </vt:lpstr>
      <vt:lpstr>Et on termine par cette carte lexicale.</vt:lpstr>
      <vt:lpstr> C’est la fin de notre séance. N’oubliez pas de réviser votre leçon.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Mehdi Alaoui</dc:creator>
  <cp:lastModifiedBy>ahmed el annaoui</cp:lastModifiedBy>
  <cp:revision>355</cp:revision>
  <dcterms:created xsi:type="dcterms:W3CDTF">2025-11-03T10:55:47Z</dcterms:created>
  <dcterms:modified xsi:type="dcterms:W3CDTF">2026-03-19T12:47:50Z</dcterms:modified>
</cp:coreProperties>
</file>