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handoutMasterIdLst>
    <p:handoutMasterId r:id="rId74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96" r:id="rId15"/>
    <p:sldId id="314" r:id="rId16"/>
    <p:sldId id="260" r:id="rId17"/>
    <p:sldId id="281" r:id="rId18"/>
    <p:sldId id="259" r:id="rId19"/>
    <p:sldId id="376" r:id="rId20"/>
    <p:sldId id="304" r:id="rId21"/>
    <p:sldId id="2147483643" r:id="rId22"/>
    <p:sldId id="2147483644" r:id="rId23"/>
    <p:sldId id="321" r:id="rId24"/>
    <p:sldId id="276" r:id="rId25"/>
    <p:sldId id="270" r:id="rId26"/>
    <p:sldId id="320" r:id="rId27"/>
    <p:sldId id="298" r:id="rId28"/>
    <p:sldId id="372" r:id="rId29"/>
    <p:sldId id="393" r:id="rId30"/>
    <p:sldId id="284" r:id="rId31"/>
    <p:sldId id="373" r:id="rId32"/>
    <p:sldId id="323" r:id="rId33"/>
    <p:sldId id="274" r:id="rId34"/>
    <p:sldId id="257" r:id="rId35"/>
    <p:sldId id="312" r:id="rId36"/>
    <p:sldId id="269" r:id="rId37"/>
    <p:sldId id="285" r:id="rId38"/>
    <p:sldId id="271" r:id="rId39"/>
    <p:sldId id="313" r:id="rId40"/>
    <p:sldId id="311" r:id="rId41"/>
    <p:sldId id="301" r:id="rId42"/>
    <p:sldId id="261" r:id="rId43"/>
    <p:sldId id="307" r:id="rId44"/>
    <p:sldId id="272" r:id="rId45"/>
    <p:sldId id="299" r:id="rId46"/>
    <p:sldId id="2147483646" r:id="rId47"/>
    <p:sldId id="2147483647" r:id="rId48"/>
    <p:sldId id="353" r:id="rId49"/>
    <p:sldId id="278" r:id="rId50"/>
    <p:sldId id="277" r:id="rId51"/>
    <p:sldId id="273" r:id="rId52"/>
    <p:sldId id="275" r:id="rId53"/>
    <p:sldId id="279" r:id="rId54"/>
    <p:sldId id="300" r:id="rId55"/>
    <p:sldId id="339" r:id="rId56"/>
    <p:sldId id="280" r:id="rId57"/>
    <p:sldId id="264" r:id="rId58"/>
    <p:sldId id="266" r:id="rId59"/>
    <p:sldId id="267" r:id="rId60"/>
    <p:sldId id="303" r:id="rId61"/>
    <p:sldId id="345" r:id="rId62"/>
    <p:sldId id="302" r:id="rId63"/>
    <p:sldId id="341" r:id="rId64"/>
    <p:sldId id="263" r:id="rId65"/>
    <p:sldId id="268" r:id="rId66"/>
    <p:sldId id="305" r:id="rId67"/>
    <p:sldId id="262" r:id="rId68"/>
    <p:sldId id="346" r:id="rId69"/>
    <p:sldId id="347" r:id="rId70"/>
    <p:sldId id="348" r:id="rId71"/>
    <p:sldId id="291" r:id="rId7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14"/>
            <p14:sldId id="260"/>
            <p14:sldId id="281"/>
            <p14:sldId id="259"/>
            <p14:sldId id="376"/>
            <p14:sldId id="304"/>
            <p14:sldId id="2147483643"/>
            <p14:sldId id="2147483644"/>
          </p14:sldIdLst>
        </p14:section>
        <p14:section name="Déclaration de l’objectif" id="{096B6BF6-20D6-43DE-B358-982838B98259}">
          <p14:sldIdLst>
            <p14:sldId id="321"/>
            <p14:sldId id="276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393"/>
            <p14:sldId id="284"/>
            <p14:sldId id="373"/>
            <p14:sldId id="323"/>
            <p14:sldId id="274"/>
            <p14:sldId id="257"/>
            <p14:sldId id="312"/>
            <p14:sldId id="269"/>
            <p14:sldId id="285"/>
            <p14:sldId id="271"/>
            <p14:sldId id="313"/>
            <p14:sldId id="311"/>
            <p14:sldId id="301"/>
            <p14:sldId id="261"/>
            <p14:sldId id="307"/>
            <p14:sldId id="272"/>
          </p14:sldIdLst>
        </p14:section>
        <p14:section name="Pratique collective" id="{CF34AB29-930A-422C-8BB3-41EE66488593}">
          <p14:sldIdLst>
            <p14:sldId id="299"/>
            <p14:sldId id="2147483646"/>
            <p14:sldId id="2147483647"/>
            <p14:sldId id="353"/>
            <p14:sldId id="278"/>
            <p14:sldId id="277"/>
            <p14:sldId id="273"/>
            <p14:sldId id="275"/>
            <p14:sldId id="279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264"/>
            <p14:sldId id="266"/>
            <p14:sldId id="267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</p14:sldIdLst>
        </p14:section>
        <p14:section name="Section sans titre" id="{031A32CF-C046-4D33-9042-B8C46FAB51DD}">
          <p14:sldIdLst>
            <p14:sldId id="341"/>
            <p14:sldId id="263"/>
            <p14:sldId id="268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HCHOUR YASSINE" initials="YD" lastIdx="1" clrIdx="0">
    <p:extLst>
      <p:ext uri="{19B8F6BF-5375-455C-9EA6-DF929625EA0E}">
        <p15:presenceInfo xmlns:p15="http://schemas.microsoft.com/office/powerpoint/2012/main" userId="S::YASSINE.DAHCHOUR@TAALIM.MA::5813cebf-60d3-4462-ba63-a649e6529b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2E2"/>
    <a:srgbClr val="C1E5F5"/>
    <a:srgbClr val="0070C0"/>
    <a:srgbClr val="00B050"/>
    <a:srgbClr val="FFC000"/>
    <a:srgbClr val="655B3A"/>
    <a:srgbClr val="C00000"/>
    <a:srgbClr val="E6E6E6"/>
    <a:srgbClr val="F19D19"/>
    <a:srgbClr val="0F9E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99" autoAdjust="0"/>
    <p:restoredTop sz="94660"/>
  </p:normalViewPr>
  <p:slideViewPr>
    <p:cSldViewPr snapToGrid="0">
      <p:cViewPr varScale="1">
        <p:scale>
          <a:sx n="93" d="100"/>
          <a:sy n="93" d="100"/>
        </p:scale>
        <p:origin x="25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23/03/2026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52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microsoft.com/office/2007/relationships/hdphoto" Target="../media/hdphoto11.wdp"/><Relationship Id="rId4" Type="http://schemas.openxmlformats.org/officeDocument/2006/relationships/image" Target="../media/image5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microsoft.com/office/2007/relationships/hdphoto" Target="../media/hdphoto11.wdp"/><Relationship Id="rId4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69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69.png"/><Relationship Id="rId9" Type="http://schemas.openxmlformats.org/officeDocument/2006/relationships/image" Target="../media/image8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4" Type="http://schemas.microsoft.com/office/2007/relationships/hdphoto" Target="../media/hdphoto3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microsoft.com/office/2007/relationships/hdphoto" Target="../media/hdphoto3.wdp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9.xml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6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7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4" Type="http://schemas.microsoft.com/office/2007/relationships/hdphoto" Target="../media/hdphoto3.wdp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89.png"/></Relationships>
</file>

<file path=ppt/slides/_rels/slide62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0.png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1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2.pn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5172" y="4562031"/>
            <a:ext cx="4844190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   Respiration, circulation et santé humaine.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217" y="4591216"/>
            <a:ext cx="1288409" cy="521999"/>
          </a:xfrm>
        </p:spPr>
        <p:txBody>
          <a:bodyPr/>
          <a:lstStyle/>
          <a:p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6497" y="5328959"/>
            <a:ext cx="1288409" cy="521999"/>
          </a:xfrm>
        </p:spPr>
        <p:txBody>
          <a:bodyPr/>
          <a:lstStyle/>
          <a:p>
            <a:r>
              <a:rPr lang="fr-FR" noProof="0" dirty="0"/>
              <a:t>Tâche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96329" y="5286181"/>
            <a:ext cx="4843667" cy="521999"/>
          </a:xfrm>
        </p:spPr>
        <p:txBody>
          <a:bodyPr>
            <a:noAutofit/>
          </a:bodyPr>
          <a:lstStyle/>
          <a:p>
            <a:r>
              <a:rPr lang="fr-FR" sz="1650" noProof="0" dirty="0"/>
              <a:t>Expliquer les échanges </a:t>
            </a:r>
            <a:r>
              <a:rPr lang="fr-FR" sz="1650" dirty="0"/>
              <a:t>gazeux </a:t>
            </a:r>
            <a:r>
              <a:rPr lang="fr-FR" sz="1650" noProof="0" dirty="0"/>
              <a:t>respiratoires entre le sang et les cellules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r="6581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Google Shape;339;p53">
            <a:extLst>
              <a:ext uri="{FF2B5EF4-FFF2-40B4-BE49-F238E27FC236}">
                <a16:creationId xmlns:a16="http://schemas.microsoft.com/office/drawing/2014/main" id="{1B126A56-5E72-6FCA-B735-0A6ACFBF2921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2226" y="21847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973E8C6-526D-00CA-A55A-5B51D8C6BF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1735" y="20616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sz="1200" noProof="0" dirty="0">
              <a:solidFill>
                <a:srgbClr val="AEABAB"/>
              </a:solidFill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5DB8B67-66AD-6CF5-BD22-DB32E1B33AFF}"/>
              </a:ext>
            </a:extLst>
          </p:cNvPr>
          <p:cNvSpPr txBox="1"/>
          <p:nvPr/>
        </p:nvSpPr>
        <p:spPr>
          <a:xfrm>
            <a:off x="2023666" y="4582093"/>
            <a:ext cx="3771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8" name="Google Shape;1186;p114">
            <a:extLst>
              <a:ext uri="{FF2B5EF4-FFF2-40B4-BE49-F238E27FC236}">
                <a16:creationId xmlns:a16="http://schemas.microsoft.com/office/drawing/2014/main" id="{CFBB38FF-A4AA-3A2F-FCA1-3025185B62A3}"/>
              </a:ext>
            </a:extLst>
          </p:cNvPr>
          <p:cNvSpPr txBox="1"/>
          <p:nvPr/>
        </p:nvSpPr>
        <p:spPr>
          <a:xfrm>
            <a:off x="7834634" y="4859985"/>
            <a:ext cx="2406646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</a:t>
            </a:r>
            <a:r>
              <a:rPr lang="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passe au tableau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11" name="Google Shape;339;p53">
            <a:extLst>
              <a:ext uri="{FF2B5EF4-FFF2-40B4-BE49-F238E27FC236}">
                <a16:creationId xmlns:a16="http://schemas.microsoft.com/office/drawing/2014/main" id="{0BBC88AC-A0DD-04CD-037E-153F30A5078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748D57E5-65AF-9862-B5A8-5D565E1E0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Répondez à cette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voter en levant leurs ardoises (A ou B).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2" name="Google Shape;15880;p58">
            <a:extLst>
              <a:ext uri="{FF2B5EF4-FFF2-40B4-BE49-F238E27FC236}">
                <a16:creationId xmlns:a16="http://schemas.microsoft.com/office/drawing/2014/main" id="{A41E6780-8887-F10F-1872-3810BA9094BF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 sang sortant des poumons est riche en dioxygène (O2) par rapport au sang entrant aux poumons :</a:t>
            </a:r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55B73227-D1E1-2E6D-14FA-DF751D2B78F2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24" name="Rectangle : coins arrondis 13">
            <a:extLst>
              <a:ext uri="{FF2B5EF4-FFF2-40B4-BE49-F238E27FC236}">
                <a16:creationId xmlns:a16="http://schemas.microsoft.com/office/drawing/2014/main" id="{CCD4FDC7-EE05-F674-2A4F-6AD1665F4059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sp>
        <p:nvSpPr>
          <p:cNvPr id="25" name="Google Shape;15880;p58">
            <a:extLst>
              <a:ext uri="{FF2B5EF4-FFF2-40B4-BE49-F238E27FC236}">
                <a16:creationId xmlns:a16="http://schemas.microsoft.com/office/drawing/2014/main" id="{75B255FF-98A3-4950-796D-48B9E4ADB9E2}"/>
              </a:ext>
            </a:extLst>
          </p:cNvPr>
          <p:cNvSpPr txBox="1">
            <a:spLocks/>
          </p:cNvSpPr>
          <p:nvPr/>
        </p:nvSpPr>
        <p:spPr>
          <a:xfrm>
            <a:off x="1104629" y="1180566"/>
            <a:ext cx="7313230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Répondez par « vrai » ou « faux »: </a:t>
            </a:r>
          </a:p>
          <a:p>
            <a:pPr algn="l">
              <a:lnSpc>
                <a:spcPct val="125000"/>
              </a:lnSpc>
            </a:pP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544E18D-F5C2-C618-7DD1-8C74C9A6FA8A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FDD5166-1ED3-EED2-78F8-48A3FBD9384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6F41E0-07D9-2F02-6BAC-BEEF083060B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DC9A9-680B-9C01-71FB-DEFC91ED7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25D1E-AA20-1D88-87CB-7F235B3DA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dioxygène diffuse de l’air alvéolaire vers le sang, ce qui l’enrichit en dioxygène.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7AB7EF-FDE9-C8AA-8546-55EB6815E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1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davantage si nécessaire</a:t>
            </a:r>
          </a:p>
          <a:p>
            <a:endParaRPr lang="fr-FR" sz="1100" b="1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F492E23C-242C-3A38-DF6E-0BF4408AF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7510" y="367200"/>
            <a:ext cx="464069" cy="464069"/>
          </a:xfrm>
          <a:prstGeom prst="rect">
            <a:avLst/>
          </a:prstGeom>
        </p:spPr>
      </p:pic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739A6B60-8588-0986-7F5D-2E22BFD9EBD3}"/>
              </a:ext>
            </a:extLst>
          </p:cNvPr>
          <p:cNvSpPr txBox="1">
            <a:spLocks/>
          </p:cNvSpPr>
          <p:nvPr/>
        </p:nvSpPr>
        <p:spPr>
          <a:xfrm>
            <a:off x="654470" y="24400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 sang sortant des poumons est riche en dioxygène (O2) par rapport au sang entrant aux poumons :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45A0E6A-F4B9-5F58-FF67-983282502467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rgbClr val="002060"/>
          </a:solidFill>
          <a:ln>
            <a:solidFill>
              <a:schemeClr val="accent1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8" name="Rectangle : coins arrondis 13">
            <a:extLst>
              <a:ext uri="{FF2B5EF4-FFF2-40B4-BE49-F238E27FC236}">
                <a16:creationId xmlns:a16="http://schemas.microsoft.com/office/drawing/2014/main" id="{72D8C488-5D38-3C58-65FD-0B2938AF62F9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</p:spTree>
    <p:extLst>
      <p:ext uri="{BB962C8B-B14F-4D97-AF65-F5344CB8AC3E}">
        <p14:creationId xmlns:p14="http://schemas.microsoft.com/office/powerpoint/2010/main" val="97036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0753-ACEE-9119-E41F-D1619EAB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2A1163-C24B-E54A-B4A2-2A950DEC30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les inviter à passer au tableau.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2FD42178-8097-3937-B39B-82BD066EF410}"/>
              </a:ext>
            </a:extLst>
          </p:cNvPr>
          <p:cNvSpPr txBox="1"/>
          <p:nvPr/>
        </p:nvSpPr>
        <p:spPr>
          <a:xfrm>
            <a:off x="594577" y="1045614"/>
            <a:ext cx="9522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Reliez chaque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 du sang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à sa composition en gaz :</a:t>
            </a: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D294F413-A6FF-F523-DF83-87C2A10917A6}"/>
              </a:ext>
            </a:extLst>
          </p:cNvPr>
          <p:cNvSpPr/>
          <p:nvPr/>
        </p:nvSpPr>
        <p:spPr>
          <a:xfrm>
            <a:off x="538317" y="2790119"/>
            <a:ext cx="356658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entrant </a:t>
            </a:r>
            <a:b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 poumons</a:t>
            </a:r>
          </a:p>
        </p:txBody>
      </p:sp>
      <p:sp>
        <p:nvSpPr>
          <p:cNvPr id="13" name="Rectangle: Rounded Corners 3">
            <a:extLst>
              <a:ext uri="{FF2B5EF4-FFF2-40B4-BE49-F238E27FC236}">
                <a16:creationId xmlns:a16="http://schemas.microsoft.com/office/drawing/2014/main" id="{ECBCC7F0-6E17-EB00-2DCF-88E4F7354CAA}"/>
              </a:ext>
            </a:extLst>
          </p:cNvPr>
          <p:cNvSpPr/>
          <p:nvPr/>
        </p:nvSpPr>
        <p:spPr>
          <a:xfrm>
            <a:off x="526666" y="4455146"/>
            <a:ext cx="357822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 </a:t>
            </a:r>
            <a:b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poumons</a:t>
            </a:r>
          </a:p>
        </p:txBody>
      </p:sp>
      <p:sp>
        <p:nvSpPr>
          <p:cNvPr id="14" name="Rectangle: Rounded Corners 22">
            <a:extLst>
              <a:ext uri="{FF2B5EF4-FFF2-40B4-BE49-F238E27FC236}">
                <a16:creationId xmlns:a16="http://schemas.microsoft.com/office/drawing/2014/main" id="{082519AF-5C44-8DDC-2BAD-39214D915A45}"/>
              </a:ext>
            </a:extLst>
          </p:cNvPr>
          <p:cNvSpPr/>
          <p:nvPr/>
        </p:nvSpPr>
        <p:spPr>
          <a:xfrm>
            <a:off x="6428315" y="2790119"/>
            <a:ext cx="5355646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Riche en CO2 et pauvre en O2</a:t>
            </a:r>
            <a:endParaRPr lang="fr-FR"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: Rounded Corners 22">
            <a:extLst>
              <a:ext uri="{FF2B5EF4-FFF2-40B4-BE49-F238E27FC236}">
                <a16:creationId xmlns:a16="http://schemas.microsoft.com/office/drawing/2014/main" id="{42EDA755-2528-D83D-F3EF-DDB18EC04485}"/>
              </a:ext>
            </a:extLst>
          </p:cNvPr>
          <p:cNvSpPr/>
          <p:nvPr/>
        </p:nvSpPr>
        <p:spPr>
          <a:xfrm>
            <a:off x="6428315" y="4455146"/>
            <a:ext cx="53482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Riche en O2 et pauvre en CO2</a:t>
            </a: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C3448C34-0797-E073-5625-C4BEBB8454E5}"/>
              </a:ext>
            </a:extLst>
          </p:cNvPr>
          <p:cNvSpPr/>
          <p:nvPr/>
        </p:nvSpPr>
        <p:spPr>
          <a:xfrm>
            <a:off x="4087263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7E2D5F7C-AB4D-431D-591F-753304DD8A66}"/>
              </a:ext>
            </a:extLst>
          </p:cNvPr>
          <p:cNvSpPr/>
          <p:nvPr/>
        </p:nvSpPr>
        <p:spPr>
          <a:xfrm>
            <a:off x="4104895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5A69D1D2-58F9-8BAD-206B-471DAEF53DFD}"/>
              </a:ext>
            </a:extLst>
          </p:cNvPr>
          <p:cNvSpPr/>
          <p:nvPr/>
        </p:nvSpPr>
        <p:spPr>
          <a:xfrm>
            <a:off x="5950644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3B3509B3-2BC5-6C48-C8ED-E5D2BEB0EC65}"/>
              </a:ext>
            </a:extLst>
          </p:cNvPr>
          <p:cNvSpPr/>
          <p:nvPr/>
        </p:nvSpPr>
        <p:spPr>
          <a:xfrm>
            <a:off x="5968276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DC6C46AC-2EDB-30BC-187F-24BC4313EA44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800" noProof="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erme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97439F7B-C69C-2C70-8EE4-934C89F28652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Composition en gaz 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42F3A8D-9050-3A09-0AB2-411A2610003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181C6B27-1306-70A4-6A65-1699B6A3C612}"/>
              </a:ext>
            </a:extLst>
          </p:cNvPr>
          <p:cNvSpPr txBox="1">
            <a:spLocks/>
          </p:cNvSpPr>
          <p:nvPr/>
        </p:nvSpPr>
        <p:spPr>
          <a:xfrm>
            <a:off x="756458" y="339668"/>
            <a:ext cx="10529279" cy="43514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defTabSz="342900">
              <a:spcAft>
                <a:spcPts val="300"/>
              </a:spcAft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deuxième question à propos des gaz respiratoires au niveau du sang.</a:t>
            </a:r>
          </a:p>
        </p:txBody>
      </p:sp>
    </p:spTree>
    <p:extLst>
      <p:ext uri="{BB962C8B-B14F-4D97-AF65-F5344CB8AC3E}">
        <p14:creationId xmlns:p14="http://schemas.microsoft.com/office/powerpoint/2010/main" val="4244477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2ADB4D-BBA1-BB21-998A-642EC95DE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6FF648-2154-471F-385A-C61C00E3E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960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Voici la réponse.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30FFC0-93A3-34A5-BE5F-40F698C5A09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7"/>
            <a:ext cx="10529705" cy="268287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</a:t>
            </a:r>
            <a:r>
              <a:rPr lang="fr-FR" sz="1200" noProof="0" dirty="0" err="1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xpliquer</a:t>
            </a:r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 pourquoi la réponse est fausse si les élèves se sont trompés , si c’est juste expliquer aussi</a:t>
            </a:r>
          </a:p>
          <a:p>
            <a:pPr defTabSz="342900">
              <a:spcAft>
                <a:spcPts val="300"/>
              </a:spcAft>
              <a:buClrTx/>
              <a:defRPr/>
            </a:pP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983D00D7-A327-5B29-92D6-DFA0F10A3AA8}"/>
              </a:ext>
            </a:extLst>
          </p:cNvPr>
          <p:cNvCxnSpPr>
            <a:cxnSpLocks/>
            <a:stCxn id="17" idx="3"/>
            <a:endCxn id="19" idx="1"/>
          </p:cNvCxnSpPr>
          <p:nvPr/>
        </p:nvCxnSpPr>
        <p:spPr>
          <a:xfrm>
            <a:off x="4547302" y="3229385"/>
            <a:ext cx="1403342" cy="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stealth" w="lg" len="lg"/>
          </a:ln>
          <a:effectLst/>
        </p:spPr>
      </p:cxnSp>
      <p:pic>
        <p:nvPicPr>
          <p:cNvPr id="8" name="Image 8">
            <a:extLst>
              <a:ext uri="{FF2B5EF4-FFF2-40B4-BE49-F238E27FC236}">
                <a16:creationId xmlns:a16="http://schemas.microsoft.com/office/drawing/2014/main" id="{982BBA81-40C3-B44C-EF3A-70AB141C0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510" y="331200"/>
            <a:ext cx="500069" cy="500069"/>
          </a:xfrm>
          <a:prstGeom prst="rect">
            <a:avLst/>
          </a:prstGeom>
        </p:spPr>
      </p:pic>
      <p:sp>
        <p:nvSpPr>
          <p:cNvPr id="9" name="Rectangle: Rounded Corners 22">
            <a:extLst>
              <a:ext uri="{FF2B5EF4-FFF2-40B4-BE49-F238E27FC236}">
                <a16:creationId xmlns:a16="http://schemas.microsoft.com/office/drawing/2014/main" id="{8F16FFBE-FD42-E096-EDC4-EBA4089B2304}"/>
              </a:ext>
            </a:extLst>
          </p:cNvPr>
          <p:cNvSpPr/>
          <p:nvPr/>
        </p:nvSpPr>
        <p:spPr>
          <a:xfrm>
            <a:off x="538317" y="2790119"/>
            <a:ext cx="356658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entrant </a:t>
            </a:r>
            <a:b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 poumons</a:t>
            </a:r>
          </a:p>
        </p:txBody>
      </p:sp>
      <p:sp>
        <p:nvSpPr>
          <p:cNvPr id="10" name="Rectangle: Rounded Corners 3">
            <a:extLst>
              <a:ext uri="{FF2B5EF4-FFF2-40B4-BE49-F238E27FC236}">
                <a16:creationId xmlns:a16="http://schemas.microsoft.com/office/drawing/2014/main" id="{673D37A4-2122-FC2E-288E-7B2F32ABAABB}"/>
              </a:ext>
            </a:extLst>
          </p:cNvPr>
          <p:cNvSpPr/>
          <p:nvPr/>
        </p:nvSpPr>
        <p:spPr>
          <a:xfrm>
            <a:off x="526666" y="4455146"/>
            <a:ext cx="357822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 sortant </a:t>
            </a:r>
            <a:b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poumons</a:t>
            </a: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58545AE3-554F-6E87-1A71-D1345E8B535D}"/>
              </a:ext>
            </a:extLst>
          </p:cNvPr>
          <p:cNvSpPr/>
          <p:nvPr/>
        </p:nvSpPr>
        <p:spPr>
          <a:xfrm>
            <a:off x="6428315" y="2790119"/>
            <a:ext cx="5355646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Riche en CO2 et pauvre en O2</a:t>
            </a:r>
            <a:endParaRPr lang="fr-FR"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AC165BF1-67BC-9273-6B61-FEFAEA12B5BA}"/>
              </a:ext>
            </a:extLst>
          </p:cNvPr>
          <p:cNvSpPr/>
          <p:nvPr/>
        </p:nvSpPr>
        <p:spPr>
          <a:xfrm>
            <a:off x="6428315" y="4455146"/>
            <a:ext cx="5348272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Riche en O2 et pauvre en CO2</a:t>
            </a:r>
          </a:p>
        </p:txBody>
      </p:sp>
      <p:sp>
        <p:nvSpPr>
          <p:cNvPr id="17" name="Rectangle: Rounded Corners 22">
            <a:extLst>
              <a:ext uri="{FF2B5EF4-FFF2-40B4-BE49-F238E27FC236}">
                <a16:creationId xmlns:a16="http://schemas.microsoft.com/office/drawing/2014/main" id="{7722932D-DEC7-36A8-5EFA-F90979DF1BDC}"/>
              </a:ext>
            </a:extLst>
          </p:cNvPr>
          <p:cNvSpPr/>
          <p:nvPr/>
        </p:nvSpPr>
        <p:spPr>
          <a:xfrm>
            <a:off x="4087263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</a:p>
        </p:txBody>
      </p:sp>
      <p:sp>
        <p:nvSpPr>
          <p:cNvPr id="18" name="Rectangle: Rounded Corners 22">
            <a:extLst>
              <a:ext uri="{FF2B5EF4-FFF2-40B4-BE49-F238E27FC236}">
                <a16:creationId xmlns:a16="http://schemas.microsoft.com/office/drawing/2014/main" id="{E7BB432F-47C7-2971-4556-FE552ABEF45A}"/>
              </a:ext>
            </a:extLst>
          </p:cNvPr>
          <p:cNvSpPr/>
          <p:nvPr/>
        </p:nvSpPr>
        <p:spPr>
          <a:xfrm>
            <a:off x="4104895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9" name="Rectangle: Rounded Corners 22">
            <a:extLst>
              <a:ext uri="{FF2B5EF4-FFF2-40B4-BE49-F238E27FC236}">
                <a16:creationId xmlns:a16="http://schemas.microsoft.com/office/drawing/2014/main" id="{0D49ABBC-7C05-5E1D-83CF-5A5CA91DE699}"/>
              </a:ext>
            </a:extLst>
          </p:cNvPr>
          <p:cNvSpPr/>
          <p:nvPr/>
        </p:nvSpPr>
        <p:spPr>
          <a:xfrm>
            <a:off x="5950644" y="2790119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20" name="Rectangle: Rounded Corners 22">
            <a:extLst>
              <a:ext uri="{FF2B5EF4-FFF2-40B4-BE49-F238E27FC236}">
                <a16:creationId xmlns:a16="http://schemas.microsoft.com/office/drawing/2014/main" id="{45F3C62A-8854-474A-509C-E419573F17A3}"/>
              </a:ext>
            </a:extLst>
          </p:cNvPr>
          <p:cNvSpPr/>
          <p:nvPr/>
        </p:nvSpPr>
        <p:spPr>
          <a:xfrm>
            <a:off x="5968276" y="4455146"/>
            <a:ext cx="460039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1" name="Google Shape;15880;p58">
            <a:extLst>
              <a:ext uri="{FF2B5EF4-FFF2-40B4-BE49-F238E27FC236}">
                <a16:creationId xmlns:a16="http://schemas.microsoft.com/office/drawing/2014/main" id="{6A32A2E9-9A44-29DA-4BC6-806654F012CE}"/>
              </a:ext>
            </a:extLst>
          </p:cNvPr>
          <p:cNvSpPr txBox="1">
            <a:spLocks/>
          </p:cNvSpPr>
          <p:nvPr/>
        </p:nvSpPr>
        <p:spPr>
          <a:xfrm>
            <a:off x="541020" y="2185728"/>
            <a:ext cx="403098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800" noProof="0" dirty="0" err="1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erme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15880;p58">
            <a:extLst>
              <a:ext uri="{FF2B5EF4-FFF2-40B4-BE49-F238E27FC236}">
                <a16:creationId xmlns:a16="http://schemas.microsoft.com/office/drawing/2014/main" id="{5FC00B1A-75E3-5FD2-03DB-BC89BC3DA858}"/>
              </a:ext>
            </a:extLst>
          </p:cNvPr>
          <p:cNvSpPr txBox="1">
            <a:spLocks/>
          </p:cNvSpPr>
          <p:nvPr/>
        </p:nvSpPr>
        <p:spPr>
          <a:xfrm>
            <a:off x="5946242" y="2185728"/>
            <a:ext cx="5874590" cy="351848"/>
          </a:xfrm>
          <a:prstGeom prst="roundRect">
            <a:avLst/>
          </a:prstGeom>
          <a:solidFill>
            <a:srgbClr val="F19D19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sz="28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Composition en gaz </a:t>
            </a:r>
            <a:endParaRPr lang="fr-FR" sz="2800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86A907E-9FF8-14BE-C8ED-04F407B06248}"/>
              </a:ext>
            </a:extLst>
          </p:cNvPr>
          <p:cNvCxnSpPr>
            <a:cxnSpLocks/>
            <a:stCxn id="18" idx="3"/>
            <a:endCxn id="20" idx="1"/>
          </p:cNvCxnSpPr>
          <p:nvPr/>
        </p:nvCxnSpPr>
        <p:spPr>
          <a:xfrm>
            <a:off x="4564934" y="4894412"/>
            <a:ext cx="1403342" cy="0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miter lim="800000"/>
            <a:tailEnd type="stealth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29715309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</a:t>
            </a:r>
            <a:r>
              <a:rPr lang="fr-FR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épondez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à cette question.</a:t>
            </a: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FE71BAA0-DEA1-F992-D95B-BA56E8C0E21D}"/>
              </a:ext>
            </a:extLst>
          </p:cNvPr>
          <p:cNvSpPr txBox="1"/>
          <p:nvPr/>
        </p:nvSpPr>
        <p:spPr>
          <a:xfrm>
            <a:off x="532962" y="1089018"/>
            <a:ext cx="110302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Indiquez par des flèches :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AB385AE-7999-6AC6-B6AB-C79E9036C8BF}"/>
              </a:ext>
            </a:extLst>
          </p:cNvPr>
          <p:cNvSpPr txBox="1"/>
          <p:nvPr/>
        </p:nvSpPr>
        <p:spPr>
          <a:xfrm>
            <a:off x="2887979" y="1918582"/>
            <a:ext cx="5806441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sens de déplacement des gaz A et B est :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DADCFD-538C-5556-93DB-8E517DA209EC}"/>
              </a:ext>
            </a:extLst>
          </p:cNvPr>
          <p:cNvSpPr/>
          <p:nvPr/>
        </p:nvSpPr>
        <p:spPr>
          <a:xfrm>
            <a:off x="593348" y="4149447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Straight Connector 47">
            <a:extLst>
              <a:ext uri="{FF2B5EF4-FFF2-40B4-BE49-F238E27FC236}">
                <a16:creationId xmlns:a16="http://schemas.microsoft.com/office/drawing/2014/main" id="{89B405F8-F3DE-8DD2-D52C-F2EA29BD8F5C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9A33D79D-5C51-104A-37EE-69343A1AE8BC}"/>
              </a:ext>
            </a:extLst>
          </p:cNvPr>
          <p:cNvSpPr/>
          <p:nvPr/>
        </p:nvSpPr>
        <p:spPr>
          <a:xfrm>
            <a:off x="593348" y="3502329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09E5BF3-D605-9274-7881-CDB474663996}"/>
              </a:ext>
            </a:extLst>
          </p:cNvPr>
          <p:cNvSpPr/>
          <p:nvPr/>
        </p:nvSpPr>
        <p:spPr>
          <a:xfrm>
            <a:off x="613012" y="5879914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3BB6DD-12B3-1079-A5DF-82098AAE43CC}"/>
              </a:ext>
            </a:extLst>
          </p:cNvPr>
          <p:cNvSpPr/>
          <p:nvPr/>
        </p:nvSpPr>
        <p:spPr>
          <a:xfrm>
            <a:off x="3145752" y="5879914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15" name="Straight Connector 56">
            <a:extLst>
              <a:ext uri="{FF2B5EF4-FFF2-40B4-BE49-F238E27FC236}">
                <a16:creationId xmlns:a16="http://schemas.microsoft.com/office/drawing/2014/main" id="{BE98116F-C5EC-566A-03A1-C900EE7747F0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57">
            <a:extLst>
              <a:ext uri="{FF2B5EF4-FFF2-40B4-BE49-F238E27FC236}">
                <a16:creationId xmlns:a16="http://schemas.microsoft.com/office/drawing/2014/main" id="{14A7DBEE-DBB0-DC98-51CC-8E6F02966701}"/>
              </a:ext>
            </a:extLst>
          </p:cNvPr>
          <p:cNvSpPr/>
          <p:nvPr/>
        </p:nvSpPr>
        <p:spPr>
          <a:xfrm>
            <a:off x="1096340" y="4659476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val 61">
            <a:extLst>
              <a:ext uri="{FF2B5EF4-FFF2-40B4-BE49-F238E27FC236}">
                <a16:creationId xmlns:a16="http://schemas.microsoft.com/office/drawing/2014/main" id="{82AA5A59-7450-3C88-961E-2EFEAE9425A6}"/>
              </a:ext>
            </a:extLst>
          </p:cNvPr>
          <p:cNvSpPr/>
          <p:nvPr/>
        </p:nvSpPr>
        <p:spPr>
          <a:xfrm>
            <a:off x="2464256" y="5401812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5" name="Oval 62">
            <a:extLst>
              <a:ext uri="{FF2B5EF4-FFF2-40B4-BE49-F238E27FC236}">
                <a16:creationId xmlns:a16="http://schemas.microsoft.com/office/drawing/2014/main" id="{042C06F5-4C4F-A240-3E20-236100C78ACD}"/>
              </a:ext>
            </a:extLst>
          </p:cNvPr>
          <p:cNvSpPr/>
          <p:nvPr/>
        </p:nvSpPr>
        <p:spPr>
          <a:xfrm>
            <a:off x="1292988" y="5519803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Oval 63">
            <a:extLst>
              <a:ext uri="{FF2B5EF4-FFF2-40B4-BE49-F238E27FC236}">
                <a16:creationId xmlns:a16="http://schemas.microsoft.com/office/drawing/2014/main" id="{922EA755-CD96-7CC3-F265-1111BACAF03F}"/>
              </a:ext>
            </a:extLst>
          </p:cNvPr>
          <p:cNvSpPr/>
          <p:nvPr/>
        </p:nvSpPr>
        <p:spPr>
          <a:xfrm>
            <a:off x="3948926" y="4868417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7" name="Oval 65">
            <a:extLst>
              <a:ext uri="{FF2B5EF4-FFF2-40B4-BE49-F238E27FC236}">
                <a16:creationId xmlns:a16="http://schemas.microsoft.com/office/drawing/2014/main" id="{D968A32C-1AA9-8154-61EE-9A647F309625}"/>
              </a:ext>
            </a:extLst>
          </p:cNvPr>
          <p:cNvSpPr/>
          <p:nvPr/>
        </p:nvSpPr>
        <p:spPr>
          <a:xfrm>
            <a:off x="2322607" y="4448081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Oval 67">
            <a:extLst>
              <a:ext uri="{FF2B5EF4-FFF2-40B4-BE49-F238E27FC236}">
                <a16:creationId xmlns:a16="http://schemas.microsoft.com/office/drawing/2014/main" id="{26C5119C-996B-C123-6A65-5F44428C0940}"/>
              </a:ext>
            </a:extLst>
          </p:cNvPr>
          <p:cNvSpPr/>
          <p:nvPr/>
        </p:nvSpPr>
        <p:spPr>
          <a:xfrm>
            <a:off x="4713383" y="5121591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Oval 68">
            <a:extLst>
              <a:ext uri="{FF2B5EF4-FFF2-40B4-BE49-F238E27FC236}">
                <a16:creationId xmlns:a16="http://schemas.microsoft.com/office/drawing/2014/main" id="{036CC300-DF50-2FFC-9ADF-5D152379DF65}"/>
              </a:ext>
            </a:extLst>
          </p:cNvPr>
          <p:cNvSpPr/>
          <p:nvPr/>
        </p:nvSpPr>
        <p:spPr>
          <a:xfrm>
            <a:off x="1838677" y="4945703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0FBE081-04C6-8F0B-1C5C-BA98ED34BBB3}"/>
              </a:ext>
            </a:extLst>
          </p:cNvPr>
          <p:cNvSpPr/>
          <p:nvPr/>
        </p:nvSpPr>
        <p:spPr>
          <a:xfrm>
            <a:off x="245274" y="3459929"/>
            <a:ext cx="2928232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 A 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1" name="Straight Arrow Connector 71">
            <a:extLst>
              <a:ext uri="{FF2B5EF4-FFF2-40B4-BE49-F238E27FC236}">
                <a16:creationId xmlns:a16="http://schemas.microsoft.com/office/drawing/2014/main" id="{09395F07-F130-2979-9586-BB0F3F156A6D}"/>
              </a:ext>
            </a:extLst>
          </p:cNvPr>
          <p:cNvCxnSpPr>
            <a:cxnSpLocks/>
          </p:cNvCxnSpPr>
          <p:nvPr/>
        </p:nvCxnSpPr>
        <p:spPr>
          <a:xfrm flipH="1">
            <a:off x="1215339" y="3935385"/>
            <a:ext cx="127321" cy="6829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Oval 62">
            <a:extLst>
              <a:ext uri="{FF2B5EF4-FFF2-40B4-BE49-F238E27FC236}">
                <a16:creationId xmlns:a16="http://schemas.microsoft.com/office/drawing/2014/main" id="{F64F7FB4-1FFE-586F-03E2-C845A4784488}"/>
              </a:ext>
            </a:extLst>
          </p:cNvPr>
          <p:cNvSpPr/>
          <p:nvPr/>
        </p:nvSpPr>
        <p:spPr>
          <a:xfrm>
            <a:off x="754666" y="5073625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62">
            <a:extLst>
              <a:ext uri="{FF2B5EF4-FFF2-40B4-BE49-F238E27FC236}">
                <a16:creationId xmlns:a16="http://schemas.microsoft.com/office/drawing/2014/main" id="{2DB3B3C0-775C-7AEA-70E2-142F7216454A}"/>
              </a:ext>
            </a:extLst>
          </p:cNvPr>
          <p:cNvSpPr/>
          <p:nvPr/>
        </p:nvSpPr>
        <p:spPr>
          <a:xfrm>
            <a:off x="1200346" y="5084428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DFF90D-4C08-3043-4ACF-3453858AFE34}"/>
              </a:ext>
            </a:extLst>
          </p:cNvPr>
          <p:cNvSpPr/>
          <p:nvPr/>
        </p:nvSpPr>
        <p:spPr>
          <a:xfrm>
            <a:off x="6104827" y="4116652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6" name="Straight Connector 47">
            <a:extLst>
              <a:ext uri="{FF2B5EF4-FFF2-40B4-BE49-F238E27FC236}">
                <a16:creationId xmlns:a16="http://schemas.microsoft.com/office/drawing/2014/main" id="{A0FC7D15-50E1-0172-EB6D-C26980F0A07A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>
            <a:extLst>
              <a:ext uri="{FF2B5EF4-FFF2-40B4-BE49-F238E27FC236}">
                <a16:creationId xmlns:a16="http://schemas.microsoft.com/office/drawing/2014/main" id="{A51503F9-CBF4-1068-1B53-CDF9CAC33F2E}"/>
              </a:ext>
            </a:extLst>
          </p:cNvPr>
          <p:cNvSpPr/>
          <p:nvPr/>
        </p:nvSpPr>
        <p:spPr>
          <a:xfrm>
            <a:off x="6104827" y="3469534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58D18E2-8EC6-3719-8940-EF5A8618123D}"/>
              </a:ext>
            </a:extLst>
          </p:cNvPr>
          <p:cNvSpPr/>
          <p:nvPr/>
        </p:nvSpPr>
        <p:spPr>
          <a:xfrm>
            <a:off x="6124491" y="5847119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C2D7C3A9-F153-A76D-4386-9B201623CD1A}"/>
              </a:ext>
            </a:extLst>
          </p:cNvPr>
          <p:cNvSpPr/>
          <p:nvPr/>
        </p:nvSpPr>
        <p:spPr>
          <a:xfrm>
            <a:off x="8657231" y="5847119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41" name="Straight Connector 56">
            <a:extLst>
              <a:ext uri="{FF2B5EF4-FFF2-40B4-BE49-F238E27FC236}">
                <a16:creationId xmlns:a16="http://schemas.microsoft.com/office/drawing/2014/main" id="{9F4CB953-FEA2-C18D-7711-FC445603DE55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Oval 61">
            <a:extLst>
              <a:ext uri="{FF2B5EF4-FFF2-40B4-BE49-F238E27FC236}">
                <a16:creationId xmlns:a16="http://schemas.microsoft.com/office/drawing/2014/main" id="{D3FDF676-45FD-DC28-F9D1-BC632D38C3AF}"/>
              </a:ext>
            </a:extLst>
          </p:cNvPr>
          <p:cNvSpPr/>
          <p:nvPr/>
        </p:nvSpPr>
        <p:spPr>
          <a:xfrm>
            <a:off x="10449994" y="4517370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5" name="Oval 63">
            <a:extLst>
              <a:ext uri="{FF2B5EF4-FFF2-40B4-BE49-F238E27FC236}">
                <a16:creationId xmlns:a16="http://schemas.microsoft.com/office/drawing/2014/main" id="{C89E560B-6049-0F26-DFD2-24E6B860057B}"/>
              </a:ext>
            </a:extLst>
          </p:cNvPr>
          <p:cNvSpPr/>
          <p:nvPr/>
        </p:nvSpPr>
        <p:spPr>
          <a:xfrm>
            <a:off x="9460405" y="4835622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6" name="Oval 65">
            <a:extLst>
              <a:ext uri="{FF2B5EF4-FFF2-40B4-BE49-F238E27FC236}">
                <a16:creationId xmlns:a16="http://schemas.microsoft.com/office/drawing/2014/main" id="{F2228B58-B0A5-CF85-29A8-9EB0EB340AF1}"/>
              </a:ext>
            </a:extLst>
          </p:cNvPr>
          <p:cNvSpPr/>
          <p:nvPr/>
        </p:nvSpPr>
        <p:spPr>
          <a:xfrm>
            <a:off x="9770463" y="4379427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67">
            <a:extLst>
              <a:ext uri="{FF2B5EF4-FFF2-40B4-BE49-F238E27FC236}">
                <a16:creationId xmlns:a16="http://schemas.microsoft.com/office/drawing/2014/main" id="{96B202B9-D39B-E07D-C296-6F0C886AEBBC}"/>
              </a:ext>
            </a:extLst>
          </p:cNvPr>
          <p:cNvSpPr/>
          <p:nvPr/>
        </p:nvSpPr>
        <p:spPr>
          <a:xfrm>
            <a:off x="10224862" y="5088796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68">
            <a:extLst>
              <a:ext uri="{FF2B5EF4-FFF2-40B4-BE49-F238E27FC236}">
                <a16:creationId xmlns:a16="http://schemas.microsoft.com/office/drawing/2014/main" id="{BE8BD68C-CDC5-6D03-9882-DDD3DE09660D}"/>
              </a:ext>
            </a:extLst>
          </p:cNvPr>
          <p:cNvSpPr/>
          <p:nvPr/>
        </p:nvSpPr>
        <p:spPr>
          <a:xfrm>
            <a:off x="9564438" y="5217708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F5387924-7E29-78A7-8E5D-DB7443F0EAFF}"/>
              </a:ext>
            </a:extLst>
          </p:cNvPr>
          <p:cNvSpPr/>
          <p:nvPr/>
        </p:nvSpPr>
        <p:spPr>
          <a:xfrm>
            <a:off x="8772299" y="3438708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 B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0" name="Straight Arrow Connector 71">
            <a:extLst>
              <a:ext uri="{FF2B5EF4-FFF2-40B4-BE49-F238E27FC236}">
                <a16:creationId xmlns:a16="http://schemas.microsoft.com/office/drawing/2014/main" id="{735A76DC-EA94-9380-C069-5BAFC590A80E}"/>
              </a:ext>
            </a:extLst>
          </p:cNvPr>
          <p:cNvCxnSpPr>
            <a:cxnSpLocks/>
          </p:cNvCxnSpPr>
          <p:nvPr/>
        </p:nvCxnSpPr>
        <p:spPr>
          <a:xfrm flipH="1">
            <a:off x="9919504" y="3809991"/>
            <a:ext cx="106098" cy="5189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Oval 62">
            <a:extLst>
              <a:ext uri="{FF2B5EF4-FFF2-40B4-BE49-F238E27FC236}">
                <a16:creationId xmlns:a16="http://schemas.microsoft.com/office/drawing/2014/main" id="{4375A668-E6B4-F688-6EBB-F4DCBEECD044}"/>
              </a:ext>
            </a:extLst>
          </p:cNvPr>
          <p:cNvSpPr/>
          <p:nvPr/>
        </p:nvSpPr>
        <p:spPr>
          <a:xfrm>
            <a:off x="9912225" y="4791657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E0F4BE90-C8A5-9907-AFC9-15BA05DB79BD}"/>
              </a:ext>
            </a:extLst>
          </p:cNvPr>
          <p:cNvSpPr/>
          <p:nvPr/>
        </p:nvSpPr>
        <p:spPr>
          <a:xfrm>
            <a:off x="2617993" y="4750995"/>
            <a:ext cx="1039906" cy="2599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57" name="Espace réservé du contenu 3">
            <a:extLst>
              <a:ext uri="{FF2B5EF4-FFF2-40B4-BE49-F238E27FC236}">
                <a16:creationId xmlns:a16="http://schemas.microsoft.com/office/drawing/2014/main" id="{AD78580F-1DB8-F8EB-E58A-531E15677D25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réflexion. Ensuite inviter deux élèves au hasard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8" name="Picture 1">
            <a:extLst>
              <a:ext uri="{FF2B5EF4-FFF2-40B4-BE49-F238E27FC236}">
                <a16:creationId xmlns:a16="http://schemas.microsoft.com/office/drawing/2014/main" id="{85FD36EB-99B6-3B5C-8C00-47D2AC597117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59" name="Rectangle : coins arrondis 6">
            <a:extLst>
              <a:ext uri="{FF2B5EF4-FFF2-40B4-BE49-F238E27FC236}">
                <a16:creationId xmlns:a16="http://schemas.microsoft.com/office/drawing/2014/main" id="{92C015BE-B7D9-3D14-C345-9EB0607EE2FB}"/>
              </a:ext>
            </a:extLst>
          </p:cNvPr>
          <p:cNvSpPr/>
          <p:nvPr/>
        </p:nvSpPr>
        <p:spPr>
          <a:xfrm>
            <a:off x="568579" y="2761887"/>
            <a:ext cx="4940969" cy="5831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</a:rPr>
              <a:t>Cas 1</a:t>
            </a:r>
            <a:endParaRPr lang="fr-FR" sz="2400" b="1" noProof="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0" name="Rectangle : coins arrondis 6">
            <a:extLst>
              <a:ext uri="{FF2B5EF4-FFF2-40B4-BE49-F238E27FC236}">
                <a16:creationId xmlns:a16="http://schemas.microsoft.com/office/drawing/2014/main" id="{FA38E9DF-BABD-DDBD-92DB-FBA0D2493A20}"/>
              </a:ext>
            </a:extLst>
          </p:cNvPr>
          <p:cNvSpPr/>
          <p:nvPr/>
        </p:nvSpPr>
        <p:spPr>
          <a:xfrm>
            <a:off x="6080058" y="2729092"/>
            <a:ext cx="4940969" cy="5831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</a:rPr>
              <a:t>Cas 2</a:t>
            </a:r>
            <a:endParaRPr lang="fr-FR" sz="2400" b="1" noProof="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D38E0567-4542-616A-67AF-D672BD63E773}"/>
              </a:ext>
            </a:extLst>
          </p:cNvPr>
          <p:cNvSpPr/>
          <p:nvPr/>
        </p:nvSpPr>
        <p:spPr>
          <a:xfrm>
            <a:off x="8036874" y="4750995"/>
            <a:ext cx="1039906" cy="2599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63" name="Oval 57">
            <a:extLst>
              <a:ext uri="{FF2B5EF4-FFF2-40B4-BE49-F238E27FC236}">
                <a16:creationId xmlns:a16="http://schemas.microsoft.com/office/drawing/2014/main" id="{8BFCDF92-DC5C-C472-CD30-7DE35EAD14DF}"/>
              </a:ext>
            </a:extLst>
          </p:cNvPr>
          <p:cNvSpPr/>
          <p:nvPr/>
        </p:nvSpPr>
        <p:spPr>
          <a:xfrm>
            <a:off x="6978210" y="4476210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Oval 62">
            <a:extLst>
              <a:ext uri="{FF2B5EF4-FFF2-40B4-BE49-F238E27FC236}">
                <a16:creationId xmlns:a16="http://schemas.microsoft.com/office/drawing/2014/main" id="{F404D65A-145C-CB38-E0E1-A4B423E496B8}"/>
              </a:ext>
            </a:extLst>
          </p:cNvPr>
          <p:cNvSpPr/>
          <p:nvPr/>
        </p:nvSpPr>
        <p:spPr>
          <a:xfrm>
            <a:off x="6804467" y="5487008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5" name="Oval 62">
            <a:extLst>
              <a:ext uri="{FF2B5EF4-FFF2-40B4-BE49-F238E27FC236}">
                <a16:creationId xmlns:a16="http://schemas.microsoft.com/office/drawing/2014/main" id="{BC90E2F3-69C3-9E0E-D334-681700475F0F}"/>
              </a:ext>
            </a:extLst>
          </p:cNvPr>
          <p:cNvSpPr/>
          <p:nvPr/>
        </p:nvSpPr>
        <p:spPr>
          <a:xfrm>
            <a:off x="6439766" y="4763038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08268-7C47-EB08-A224-58D000B46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D97B192-BA06-E4FE-B1B6-E9F7093CC7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Voila, le bon sens de déplacement des deux gaz A et B.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57" name="Espace réservé du contenu 3">
            <a:extLst>
              <a:ext uri="{FF2B5EF4-FFF2-40B4-BE49-F238E27FC236}">
                <a16:creationId xmlns:a16="http://schemas.microsoft.com/office/drawing/2014/main" id="{19DF6B4D-005A-F2C3-00CE-EA8372133D4E}"/>
              </a:ext>
            </a:extLst>
          </p:cNvPr>
          <p:cNvSpPr txBox="1">
            <a:spLocks/>
          </p:cNvSpPr>
          <p:nvPr/>
        </p:nvSpPr>
        <p:spPr>
          <a:xfrm>
            <a:off x="778058" y="610969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Rappeler les élèves de l’énoncé de la loi de diffusion des gaz.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8" name="Picture 1">
            <a:extLst>
              <a:ext uri="{FF2B5EF4-FFF2-40B4-BE49-F238E27FC236}">
                <a16:creationId xmlns:a16="http://schemas.microsoft.com/office/drawing/2014/main" id="{7C811977-1056-272D-ED0F-B2015C893420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0E5BFB47-4422-9A61-10B3-568EC601DA25}"/>
              </a:ext>
            </a:extLst>
          </p:cNvPr>
          <p:cNvSpPr/>
          <p:nvPr/>
        </p:nvSpPr>
        <p:spPr>
          <a:xfrm>
            <a:off x="593348" y="4149447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" name="Straight Connector 47">
            <a:extLst>
              <a:ext uri="{FF2B5EF4-FFF2-40B4-BE49-F238E27FC236}">
                <a16:creationId xmlns:a16="http://schemas.microsoft.com/office/drawing/2014/main" id="{FDD4086C-0824-BE3C-5C6C-62E481F7B280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0384652D-71EE-605E-C796-476C25077051}"/>
              </a:ext>
            </a:extLst>
          </p:cNvPr>
          <p:cNvSpPr/>
          <p:nvPr/>
        </p:nvSpPr>
        <p:spPr>
          <a:xfrm>
            <a:off x="593348" y="3502329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73752A8-52F5-1572-2906-D8DD63C2A3F8}"/>
              </a:ext>
            </a:extLst>
          </p:cNvPr>
          <p:cNvSpPr/>
          <p:nvPr/>
        </p:nvSpPr>
        <p:spPr>
          <a:xfrm>
            <a:off x="613012" y="5879914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1F9E687-C724-7BD2-B4AF-BA357117F6BA}"/>
              </a:ext>
            </a:extLst>
          </p:cNvPr>
          <p:cNvSpPr/>
          <p:nvPr/>
        </p:nvSpPr>
        <p:spPr>
          <a:xfrm>
            <a:off x="3145752" y="5879914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8" name="Straight Connector 56">
            <a:extLst>
              <a:ext uri="{FF2B5EF4-FFF2-40B4-BE49-F238E27FC236}">
                <a16:creationId xmlns:a16="http://schemas.microsoft.com/office/drawing/2014/main" id="{3BC723FA-4963-4BA3-10F6-848AE5AB5976}"/>
              </a:ext>
            </a:extLst>
          </p:cNvPr>
          <p:cNvCxnSpPr>
            <a:cxnSpLocks/>
          </p:cNvCxnSpPr>
          <p:nvPr/>
        </p:nvCxnSpPr>
        <p:spPr>
          <a:xfrm>
            <a:off x="3145752" y="4062164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Oval 57">
            <a:extLst>
              <a:ext uri="{FF2B5EF4-FFF2-40B4-BE49-F238E27FC236}">
                <a16:creationId xmlns:a16="http://schemas.microsoft.com/office/drawing/2014/main" id="{9C30373A-BC8F-09A7-24F5-71804E304C57}"/>
              </a:ext>
            </a:extLst>
          </p:cNvPr>
          <p:cNvSpPr/>
          <p:nvPr/>
        </p:nvSpPr>
        <p:spPr>
          <a:xfrm>
            <a:off x="1096340" y="4659476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val 61">
            <a:extLst>
              <a:ext uri="{FF2B5EF4-FFF2-40B4-BE49-F238E27FC236}">
                <a16:creationId xmlns:a16="http://schemas.microsoft.com/office/drawing/2014/main" id="{1CC8A059-8C44-4917-0E5A-5B13BD895A22}"/>
              </a:ext>
            </a:extLst>
          </p:cNvPr>
          <p:cNvSpPr/>
          <p:nvPr/>
        </p:nvSpPr>
        <p:spPr>
          <a:xfrm>
            <a:off x="2464256" y="5401812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val 62">
            <a:extLst>
              <a:ext uri="{FF2B5EF4-FFF2-40B4-BE49-F238E27FC236}">
                <a16:creationId xmlns:a16="http://schemas.microsoft.com/office/drawing/2014/main" id="{F6506CED-D247-983C-8AF0-8CE161FB545F}"/>
              </a:ext>
            </a:extLst>
          </p:cNvPr>
          <p:cNvSpPr/>
          <p:nvPr/>
        </p:nvSpPr>
        <p:spPr>
          <a:xfrm>
            <a:off x="1292988" y="5519803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Oval 63">
            <a:extLst>
              <a:ext uri="{FF2B5EF4-FFF2-40B4-BE49-F238E27FC236}">
                <a16:creationId xmlns:a16="http://schemas.microsoft.com/office/drawing/2014/main" id="{7E57091F-7CFC-4EBA-4BD6-FF1D5EBFC863}"/>
              </a:ext>
            </a:extLst>
          </p:cNvPr>
          <p:cNvSpPr/>
          <p:nvPr/>
        </p:nvSpPr>
        <p:spPr>
          <a:xfrm>
            <a:off x="3948926" y="4868417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Oval 65">
            <a:extLst>
              <a:ext uri="{FF2B5EF4-FFF2-40B4-BE49-F238E27FC236}">
                <a16:creationId xmlns:a16="http://schemas.microsoft.com/office/drawing/2014/main" id="{F0A7036E-2884-36E6-EFA0-4092053B9F6E}"/>
              </a:ext>
            </a:extLst>
          </p:cNvPr>
          <p:cNvSpPr/>
          <p:nvPr/>
        </p:nvSpPr>
        <p:spPr>
          <a:xfrm>
            <a:off x="2322607" y="4448081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Oval 67">
            <a:extLst>
              <a:ext uri="{FF2B5EF4-FFF2-40B4-BE49-F238E27FC236}">
                <a16:creationId xmlns:a16="http://schemas.microsoft.com/office/drawing/2014/main" id="{0FE2BF67-DBA3-BB12-4487-81E9C089D90C}"/>
              </a:ext>
            </a:extLst>
          </p:cNvPr>
          <p:cNvSpPr/>
          <p:nvPr/>
        </p:nvSpPr>
        <p:spPr>
          <a:xfrm>
            <a:off x="4713383" y="5121591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val 68">
            <a:extLst>
              <a:ext uri="{FF2B5EF4-FFF2-40B4-BE49-F238E27FC236}">
                <a16:creationId xmlns:a16="http://schemas.microsoft.com/office/drawing/2014/main" id="{58B7F1AC-64AF-A80F-7947-BB1268521CFF}"/>
              </a:ext>
            </a:extLst>
          </p:cNvPr>
          <p:cNvSpPr/>
          <p:nvPr/>
        </p:nvSpPr>
        <p:spPr>
          <a:xfrm>
            <a:off x="1838677" y="4945703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4" name="Straight Arrow Connector 71">
            <a:extLst>
              <a:ext uri="{FF2B5EF4-FFF2-40B4-BE49-F238E27FC236}">
                <a16:creationId xmlns:a16="http://schemas.microsoft.com/office/drawing/2014/main" id="{37C1A277-7F23-81B7-6B62-447187C4A127}"/>
              </a:ext>
            </a:extLst>
          </p:cNvPr>
          <p:cNvCxnSpPr>
            <a:cxnSpLocks/>
          </p:cNvCxnSpPr>
          <p:nvPr/>
        </p:nvCxnSpPr>
        <p:spPr>
          <a:xfrm flipH="1">
            <a:off x="1215339" y="3935385"/>
            <a:ext cx="127321" cy="6829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Oval 62">
            <a:extLst>
              <a:ext uri="{FF2B5EF4-FFF2-40B4-BE49-F238E27FC236}">
                <a16:creationId xmlns:a16="http://schemas.microsoft.com/office/drawing/2014/main" id="{7DC2CA26-612F-F2AA-FC41-A4F52DFAA0AC}"/>
              </a:ext>
            </a:extLst>
          </p:cNvPr>
          <p:cNvSpPr/>
          <p:nvPr/>
        </p:nvSpPr>
        <p:spPr>
          <a:xfrm>
            <a:off x="754666" y="5073625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6" name="Oval 62">
            <a:extLst>
              <a:ext uri="{FF2B5EF4-FFF2-40B4-BE49-F238E27FC236}">
                <a16:creationId xmlns:a16="http://schemas.microsoft.com/office/drawing/2014/main" id="{C3AC6FC7-D3EA-B7C2-FEDD-4CC54955C532}"/>
              </a:ext>
            </a:extLst>
          </p:cNvPr>
          <p:cNvSpPr/>
          <p:nvPr/>
        </p:nvSpPr>
        <p:spPr>
          <a:xfrm>
            <a:off x="1200346" y="5084428"/>
            <a:ext cx="186813" cy="186814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98D43CD-58D4-5D4E-C5D6-E277630338CB}"/>
              </a:ext>
            </a:extLst>
          </p:cNvPr>
          <p:cNvSpPr/>
          <p:nvPr/>
        </p:nvSpPr>
        <p:spPr>
          <a:xfrm>
            <a:off x="6104827" y="4116652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2" name="Straight Connector 47">
            <a:extLst>
              <a:ext uri="{FF2B5EF4-FFF2-40B4-BE49-F238E27FC236}">
                <a16:creationId xmlns:a16="http://schemas.microsoft.com/office/drawing/2014/main" id="{EBED25B4-C6C2-DE43-2939-9C3976709E0B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9BF30D7F-5A8E-0D04-F187-B7A1B87954F7}"/>
              </a:ext>
            </a:extLst>
          </p:cNvPr>
          <p:cNvSpPr/>
          <p:nvPr/>
        </p:nvSpPr>
        <p:spPr>
          <a:xfrm>
            <a:off x="6104827" y="3469534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1BB64171-0549-FC8F-8176-14228D49C4C5}"/>
              </a:ext>
            </a:extLst>
          </p:cNvPr>
          <p:cNvSpPr/>
          <p:nvPr/>
        </p:nvSpPr>
        <p:spPr>
          <a:xfrm>
            <a:off x="6124491" y="5847119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80650DE-508F-155A-1E39-156F4C355122}"/>
              </a:ext>
            </a:extLst>
          </p:cNvPr>
          <p:cNvSpPr/>
          <p:nvPr/>
        </p:nvSpPr>
        <p:spPr>
          <a:xfrm>
            <a:off x="8657231" y="5847119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cxnSp>
        <p:nvCxnSpPr>
          <p:cNvPr id="66" name="Straight Connector 56">
            <a:extLst>
              <a:ext uri="{FF2B5EF4-FFF2-40B4-BE49-F238E27FC236}">
                <a16:creationId xmlns:a16="http://schemas.microsoft.com/office/drawing/2014/main" id="{88A8D5E3-7BCF-45DF-516A-6C1FF3078C95}"/>
              </a:ext>
            </a:extLst>
          </p:cNvPr>
          <p:cNvCxnSpPr>
            <a:cxnSpLocks/>
          </p:cNvCxnSpPr>
          <p:nvPr/>
        </p:nvCxnSpPr>
        <p:spPr>
          <a:xfrm>
            <a:off x="8657231" y="402936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7" name="Oval 57">
            <a:extLst>
              <a:ext uri="{FF2B5EF4-FFF2-40B4-BE49-F238E27FC236}">
                <a16:creationId xmlns:a16="http://schemas.microsoft.com/office/drawing/2014/main" id="{29C986A9-04A6-D946-E0BF-5A9BD05BEE96}"/>
              </a:ext>
            </a:extLst>
          </p:cNvPr>
          <p:cNvSpPr/>
          <p:nvPr/>
        </p:nvSpPr>
        <p:spPr>
          <a:xfrm>
            <a:off x="6978210" y="4476210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8" name="Oval 61">
            <a:extLst>
              <a:ext uri="{FF2B5EF4-FFF2-40B4-BE49-F238E27FC236}">
                <a16:creationId xmlns:a16="http://schemas.microsoft.com/office/drawing/2014/main" id="{03F92570-782F-2DAB-3387-94FB97652F7E}"/>
              </a:ext>
            </a:extLst>
          </p:cNvPr>
          <p:cNvSpPr/>
          <p:nvPr/>
        </p:nvSpPr>
        <p:spPr>
          <a:xfrm>
            <a:off x="10449994" y="4517370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9" name="Oval 62">
            <a:extLst>
              <a:ext uri="{FF2B5EF4-FFF2-40B4-BE49-F238E27FC236}">
                <a16:creationId xmlns:a16="http://schemas.microsoft.com/office/drawing/2014/main" id="{266AE6F6-F112-8BD3-2D83-D514E2B2DA99}"/>
              </a:ext>
            </a:extLst>
          </p:cNvPr>
          <p:cNvSpPr/>
          <p:nvPr/>
        </p:nvSpPr>
        <p:spPr>
          <a:xfrm>
            <a:off x="6804467" y="5487008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0" name="Oval 63">
            <a:extLst>
              <a:ext uri="{FF2B5EF4-FFF2-40B4-BE49-F238E27FC236}">
                <a16:creationId xmlns:a16="http://schemas.microsoft.com/office/drawing/2014/main" id="{DF5D7854-DBA3-DE70-56DC-32C67C70499C}"/>
              </a:ext>
            </a:extLst>
          </p:cNvPr>
          <p:cNvSpPr/>
          <p:nvPr/>
        </p:nvSpPr>
        <p:spPr>
          <a:xfrm>
            <a:off x="9460405" y="4835622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1" name="Oval 65">
            <a:extLst>
              <a:ext uri="{FF2B5EF4-FFF2-40B4-BE49-F238E27FC236}">
                <a16:creationId xmlns:a16="http://schemas.microsoft.com/office/drawing/2014/main" id="{55B70E4C-09E4-1151-2FB3-10C01773B797}"/>
              </a:ext>
            </a:extLst>
          </p:cNvPr>
          <p:cNvSpPr/>
          <p:nvPr/>
        </p:nvSpPr>
        <p:spPr>
          <a:xfrm>
            <a:off x="9770463" y="4379427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2" name="Oval 67">
            <a:extLst>
              <a:ext uri="{FF2B5EF4-FFF2-40B4-BE49-F238E27FC236}">
                <a16:creationId xmlns:a16="http://schemas.microsoft.com/office/drawing/2014/main" id="{1BE131CD-7167-0EC7-1B43-3824DE0F8043}"/>
              </a:ext>
            </a:extLst>
          </p:cNvPr>
          <p:cNvSpPr/>
          <p:nvPr/>
        </p:nvSpPr>
        <p:spPr>
          <a:xfrm>
            <a:off x="10224862" y="5088796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3" name="Oval 68">
            <a:extLst>
              <a:ext uri="{FF2B5EF4-FFF2-40B4-BE49-F238E27FC236}">
                <a16:creationId xmlns:a16="http://schemas.microsoft.com/office/drawing/2014/main" id="{9350F7CB-24F0-AF11-2212-EBD9CC625A9E}"/>
              </a:ext>
            </a:extLst>
          </p:cNvPr>
          <p:cNvSpPr/>
          <p:nvPr/>
        </p:nvSpPr>
        <p:spPr>
          <a:xfrm>
            <a:off x="9564438" y="5217708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1DAD0268-2C71-7C98-B389-2F2E932AC7B9}"/>
              </a:ext>
            </a:extLst>
          </p:cNvPr>
          <p:cNvSpPr/>
          <p:nvPr/>
        </p:nvSpPr>
        <p:spPr>
          <a:xfrm>
            <a:off x="8772299" y="3438708"/>
            <a:ext cx="2051957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 B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75" name="Straight Arrow Connector 71">
            <a:extLst>
              <a:ext uri="{FF2B5EF4-FFF2-40B4-BE49-F238E27FC236}">
                <a16:creationId xmlns:a16="http://schemas.microsoft.com/office/drawing/2014/main" id="{C82FA469-3A94-C36A-BE8D-76E99683C115}"/>
              </a:ext>
            </a:extLst>
          </p:cNvPr>
          <p:cNvCxnSpPr>
            <a:cxnSpLocks/>
          </p:cNvCxnSpPr>
          <p:nvPr/>
        </p:nvCxnSpPr>
        <p:spPr>
          <a:xfrm flipH="1">
            <a:off x="9919504" y="3809991"/>
            <a:ext cx="106098" cy="51894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Oval 62">
            <a:extLst>
              <a:ext uri="{FF2B5EF4-FFF2-40B4-BE49-F238E27FC236}">
                <a16:creationId xmlns:a16="http://schemas.microsoft.com/office/drawing/2014/main" id="{750CF47E-8B98-1BB9-F690-B06F1A6EAC1F}"/>
              </a:ext>
            </a:extLst>
          </p:cNvPr>
          <p:cNvSpPr/>
          <p:nvPr/>
        </p:nvSpPr>
        <p:spPr>
          <a:xfrm>
            <a:off x="6439766" y="4763038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7" name="Oval 62">
            <a:extLst>
              <a:ext uri="{FF2B5EF4-FFF2-40B4-BE49-F238E27FC236}">
                <a16:creationId xmlns:a16="http://schemas.microsoft.com/office/drawing/2014/main" id="{E981AB27-410D-28B4-042B-6F7AC6DD3ED4}"/>
              </a:ext>
            </a:extLst>
          </p:cNvPr>
          <p:cNvSpPr/>
          <p:nvPr/>
        </p:nvSpPr>
        <p:spPr>
          <a:xfrm>
            <a:off x="9912225" y="4791657"/>
            <a:ext cx="186813" cy="186814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3865C63D-801E-B114-E18E-57CFBB0F11DA}"/>
              </a:ext>
            </a:extLst>
          </p:cNvPr>
          <p:cNvSpPr/>
          <p:nvPr/>
        </p:nvSpPr>
        <p:spPr>
          <a:xfrm>
            <a:off x="2617993" y="4750995"/>
            <a:ext cx="1039906" cy="2599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9" name="Rectangle : coins arrondis 6">
            <a:extLst>
              <a:ext uri="{FF2B5EF4-FFF2-40B4-BE49-F238E27FC236}">
                <a16:creationId xmlns:a16="http://schemas.microsoft.com/office/drawing/2014/main" id="{CF516F46-A877-4F8F-B242-220C447A62AD}"/>
              </a:ext>
            </a:extLst>
          </p:cNvPr>
          <p:cNvSpPr/>
          <p:nvPr/>
        </p:nvSpPr>
        <p:spPr>
          <a:xfrm>
            <a:off x="568579" y="2761887"/>
            <a:ext cx="4940969" cy="5831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</a:rPr>
              <a:t>Cas 1</a:t>
            </a:r>
            <a:endParaRPr lang="fr-FR" sz="2400" b="1" noProof="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80" name="Rectangle : coins arrondis 6">
            <a:extLst>
              <a:ext uri="{FF2B5EF4-FFF2-40B4-BE49-F238E27FC236}">
                <a16:creationId xmlns:a16="http://schemas.microsoft.com/office/drawing/2014/main" id="{1C658FD8-83EA-B883-3E26-45F53AB708E3}"/>
              </a:ext>
            </a:extLst>
          </p:cNvPr>
          <p:cNvSpPr/>
          <p:nvPr/>
        </p:nvSpPr>
        <p:spPr>
          <a:xfrm>
            <a:off x="6080058" y="2729092"/>
            <a:ext cx="4940969" cy="58319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</a:rPr>
              <a:t>Cas 2</a:t>
            </a:r>
            <a:endParaRPr lang="fr-FR" sz="2400" b="1" noProof="0" dirty="0">
              <a:solidFill>
                <a:schemeClr val="tx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81" name="Rectangle : coins arrondis 80">
            <a:extLst>
              <a:ext uri="{FF2B5EF4-FFF2-40B4-BE49-F238E27FC236}">
                <a16:creationId xmlns:a16="http://schemas.microsoft.com/office/drawing/2014/main" id="{536CD8A5-4E0E-018D-7C0C-26CCCAC5A0D4}"/>
              </a:ext>
            </a:extLst>
          </p:cNvPr>
          <p:cNvSpPr/>
          <p:nvPr/>
        </p:nvSpPr>
        <p:spPr>
          <a:xfrm>
            <a:off x="8036874" y="4750995"/>
            <a:ext cx="1039906" cy="259977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A4A2D269-F74D-6C23-EE53-DAE2E63441F4}"/>
              </a:ext>
            </a:extLst>
          </p:cNvPr>
          <p:cNvSpPr/>
          <p:nvPr/>
        </p:nvSpPr>
        <p:spPr>
          <a:xfrm>
            <a:off x="245274" y="3459929"/>
            <a:ext cx="2928232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 du gaz A 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5" name="Connecteur droit avec flèche 84">
            <a:extLst>
              <a:ext uri="{FF2B5EF4-FFF2-40B4-BE49-F238E27FC236}">
                <a16:creationId xmlns:a16="http://schemas.microsoft.com/office/drawing/2014/main" id="{8FE6F39D-2110-A99A-10C9-ABBF4E517D81}"/>
              </a:ext>
            </a:extLst>
          </p:cNvPr>
          <p:cNvCxnSpPr>
            <a:cxnSpLocks/>
          </p:cNvCxnSpPr>
          <p:nvPr/>
        </p:nvCxnSpPr>
        <p:spPr>
          <a:xfrm>
            <a:off x="2789499" y="4896091"/>
            <a:ext cx="756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8" name="Connecteur droit avec flèche 87">
            <a:extLst>
              <a:ext uri="{FF2B5EF4-FFF2-40B4-BE49-F238E27FC236}">
                <a16:creationId xmlns:a16="http://schemas.microsoft.com/office/drawing/2014/main" id="{2C295C0A-B048-3B57-CFD0-BB3885D3C2CD}"/>
              </a:ext>
            </a:extLst>
          </p:cNvPr>
          <p:cNvCxnSpPr>
            <a:cxnSpLocks/>
          </p:cNvCxnSpPr>
          <p:nvPr/>
        </p:nvCxnSpPr>
        <p:spPr>
          <a:xfrm flipH="1">
            <a:off x="8219954" y="4898020"/>
            <a:ext cx="756000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ZoneTexte 88">
            <a:extLst>
              <a:ext uri="{FF2B5EF4-FFF2-40B4-BE49-F238E27FC236}">
                <a16:creationId xmlns:a16="http://schemas.microsoft.com/office/drawing/2014/main" id="{A135B000-F965-CA02-1988-172A80A42E70}"/>
              </a:ext>
            </a:extLst>
          </p:cNvPr>
          <p:cNvSpPr txBox="1"/>
          <p:nvPr/>
        </p:nvSpPr>
        <p:spPr>
          <a:xfrm>
            <a:off x="2887979" y="1918582"/>
            <a:ext cx="5806441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sens de déplacement des gaz A et B est :</a:t>
            </a:r>
          </a:p>
        </p:txBody>
      </p:sp>
    </p:spTree>
    <p:extLst>
      <p:ext uri="{BB962C8B-B14F-4D97-AF65-F5344CB8AC3E}">
        <p14:creationId xmlns:p14="http://schemas.microsoft.com/office/powerpoint/2010/main" val="4681274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7364AC-7F5A-F69C-8E51-E6F2B655A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98" y="32845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Une dernière question concernant les étapes pour expliquer un phénomène.</a:t>
            </a: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9ABBCB79-C78F-D2FC-09D0-A3323B79340D}"/>
              </a:ext>
            </a:extLst>
          </p:cNvPr>
          <p:cNvSpPr txBox="1">
            <a:spLocks/>
          </p:cNvSpPr>
          <p:nvPr/>
        </p:nvSpPr>
        <p:spPr>
          <a:xfrm>
            <a:off x="778058" y="67308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demander de consigner leurs réponses sur les ardoises.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A7939121-B58D-2968-93B2-76DE576804D2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32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52987BB-9B1F-F7EC-DF30-F4BB87177B3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C685CF96-A4CA-338E-E1D9-BE9F70B911B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4477F754-5CD2-D371-97D6-42EF9B9C94F1}"/>
              </a:ext>
            </a:extLst>
          </p:cNvPr>
          <p:cNvGrpSpPr/>
          <p:nvPr/>
        </p:nvGrpSpPr>
        <p:grpSpPr>
          <a:xfrm>
            <a:off x="1352467" y="2587811"/>
            <a:ext cx="8708841" cy="510778"/>
            <a:chOff x="7921466" y="2594893"/>
            <a:chExt cx="8708841" cy="510778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C15E1A05-F3C2-11B8-18ED-E2FBBB144B1B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……………………………………………………………………………………………..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512D1C9-3E6A-B8B8-6FA7-B2E232FFBA97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1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0335739E-5D2C-A927-F3E0-F41213DD22F5}"/>
              </a:ext>
            </a:extLst>
          </p:cNvPr>
          <p:cNvGrpSpPr/>
          <p:nvPr/>
        </p:nvGrpSpPr>
        <p:grpSpPr>
          <a:xfrm>
            <a:off x="1352467" y="4765777"/>
            <a:ext cx="8708841" cy="510778"/>
            <a:chOff x="7921466" y="2594893"/>
            <a:chExt cx="8708841" cy="510778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AA99B8-134D-CBDD-748B-B226C09A1F6C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Expliquer le phénomène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7C17090-3BF0-DFB5-B2E1-03A867078826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3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05E900E5-42DC-AE28-CBF1-005D7AE7D2EF}"/>
              </a:ext>
            </a:extLst>
          </p:cNvPr>
          <p:cNvGrpSpPr/>
          <p:nvPr/>
        </p:nvGrpSpPr>
        <p:grpSpPr>
          <a:xfrm>
            <a:off x="1352467" y="3676794"/>
            <a:ext cx="8708841" cy="510778"/>
            <a:chOff x="7921466" y="2594893"/>
            <a:chExt cx="8708841" cy="510778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849BF53-F6DD-2237-7F5E-4F8D491CA0EF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……………………………………………………………………………………………..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086D21E-9889-DDDA-FDAB-80810167EAEA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2</a:t>
              </a:r>
            </a:p>
          </p:txBody>
        </p: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D301B063-84C2-CE78-F498-E92F7C3D78EA}"/>
              </a:ext>
            </a:extLst>
          </p:cNvPr>
          <p:cNvSpPr txBox="1"/>
          <p:nvPr/>
        </p:nvSpPr>
        <p:spPr>
          <a:xfrm>
            <a:off x="1373388" y="1807365"/>
            <a:ext cx="11694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Les étapes de la démarche pour expliquer un phénomène sont :</a:t>
            </a:r>
          </a:p>
        </p:txBody>
      </p:sp>
      <p:sp>
        <p:nvSpPr>
          <p:cNvPr id="34" name="Flèche : bas 33">
            <a:extLst>
              <a:ext uri="{FF2B5EF4-FFF2-40B4-BE49-F238E27FC236}">
                <a16:creationId xmlns:a16="http://schemas.microsoft.com/office/drawing/2014/main" id="{4AB2E2F3-1281-87AB-B0B3-3245F22A5E6F}"/>
              </a:ext>
            </a:extLst>
          </p:cNvPr>
          <p:cNvSpPr/>
          <p:nvPr/>
        </p:nvSpPr>
        <p:spPr>
          <a:xfrm>
            <a:off x="5535037" y="3173807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35" name="Flèche : bas 34">
            <a:extLst>
              <a:ext uri="{FF2B5EF4-FFF2-40B4-BE49-F238E27FC236}">
                <a16:creationId xmlns:a16="http://schemas.microsoft.com/office/drawing/2014/main" id="{00317533-F5D4-AF96-6FA7-56629FCCA121}"/>
              </a:ext>
            </a:extLst>
          </p:cNvPr>
          <p:cNvSpPr/>
          <p:nvPr/>
        </p:nvSpPr>
        <p:spPr>
          <a:xfrm>
            <a:off x="5535037" y="4280820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9FD49EF-7117-7A71-4D5C-0A2344BB8D91}"/>
              </a:ext>
            </a:extLst>
          </p:cNvPr>
          <p:cNvSpPr txBox="1"/>
          <p:nvPr/>
        </p:nvSpPr>
        <p:spPr>
          <a:xfrm>
            <a:off x="714274" y="1212115"/>
            <a:ext cx="60943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0" dirty="0">
                <a:latin typeface="Calibri"/>
                <a:cs typeface="Calibri"/>
              </a:rPr>
              <a:t>4</a:t>
            </a: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. Complétez par ce qui convient:</a:t>
            </a:r>
          </a:p>
        </p:txBody>
      </p:sp>
    </p:spTree>
    <p:extLst>
      <p:ext uri="{BB962C8B-B14F-4D97-AF65-F5344CB8AC3E}">
        <p14:creationId xmlns:p14="http://schemas.microsoft.com/office/powerpoint/2010/main" val="24487568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F895B-C430-7276-1E8D-19327F76F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25F4F3-2CD1-15DA-3EB3-0122A8A0E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698" y="328453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30ACD1F-E8E7-D7BE-5B75-5F7D864BD1E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Annoncer aux élèves que la tâche de la séance est basée sur cette démarche.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880E4443-1BF1-02AD-ABD5-CEDA4E3A30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1646" y="361336"/>
            <a:ext cx="469934" cy="469934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71F5B13E-7840-0018-66B4-CF9EA842F8B5}"/>
              </a:ext>
            </a:extLst>
          </p:cNvPr>
          <p:cNvGrpSpPr/>
          <p:nvPr/>
        </p:nvGrpSpPr>
        <p:grpSpPr>
          <a:xfrm>
            <a:off x="1352467" y="2587811"/>
            <a:ext cx="8708841" cy="510778"/>
            <a:chOff x="7921466" y="2594893"/>
            <a:chExt cx="8708841" cy="510778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97541B-C37B-FB7E-7551-59DD9669ECD2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400" b="1" dirty="0">
                <a:solidFill>
                  <a:srgbClr val="002060"/>
                </a:solidFill>
                <a:latin typeface="Calibri" panose="020F0502020204030204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C917A56-57B5-D954-E28A-8819586E7D9A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1</a:t>
              </a:r>
            </a:p>
          </p:txBody>
        </p: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E1187B1E-B184-5CEE-2A82-73F6FAA3FAC0}"/>
              </a:ext>
            </a:extLst>
          </p:cNvPr>
          <p:cNvGrpSpPr/>
          <p:nvPr/>
        </p:nvGrpSpPr>
        <p:grpSpPr>
          <a:xfrm>
            <a:off x="1352467" y="4765777"/>
            <a:ext cx="8708841" cy="510778"/>
            <a:chOff x="7921466" y="2594893"/>
            <a:chExt cx="8708841" cy="510778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FF48A70-823E-D080-0788-E874BDED19CE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Expliquer le phénomène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2B2D58-A984-0687-3287-FED738F7E31D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3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4A17702-1B2A-5497-F24F-C915A09FB657}"/>
              </a:ext>
            </a:extLst>
          </p:cNvPr>
          <p:cNvGrpSpPr/>
          <p:nvPr/>
        </p:nvGrpSpPr>
        <p:grpSpPr>
          <a:xfrm>
            <a:off x="1352467" y="3676794"/>
            <a:ext cx="8708841" cy="510778"/>
            <a:chOff x="7921466" y="2594893"/>
            <a:chExt cx="8708841" cy="510778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F2DA795-958F-0702-E063-D975ED09E726}"/>
                </a:ext>
              </a:extLst>
            </p:cNvPr>
            <p:cNvSpPr/>
            <p:nvPr/>
          </p:nvSpPr>
          <p:spPr>
            <a:xfrm>
              <a:off x="8369182" y="2594893"/>
              <a:ext cx="8261125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Décrire le phénomène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2C2DC9-D9C8-BD86-C14C-CF95700C973C}"/>
                </a:ext>
              </a:extLst>
            </p:cNvPr>
            <p:cNvSpPr/>
            <p:nvPr/>
          </p:nvSpPr>
          <p:spPr>
            <a:xfrm>
              <a:off x="7921466" y="2594893"/>
              <a:ext cx="403667" cy="510778"/>
            </a:xfrm>
            <a:prstGeom prst="roundRect">
              <a:avLst/>
            </a:prstGeom>
            <a:solidFill>
              <a:srgbClr val="D3E8F1"/>
            </a:solidFill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400" b="1" dirty="0">
                  <a:solidFill>
                    <a:srgbClr val="002060"/>
                  </a:solidFill>
                  <a:latin typeface="Calibri" panose="020F0502020204030204"/>
                </a:rPr>
                <a:t>2</a:t>
              </a:r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30E97E63-CAF7-60E9-CB66-2C7859EDEC32}"/>
              </a:ext>
            </a:extLst>
          </p:cNvPr>
          <p:cNvSpPr txBox="1"/>
          <p:nvPr/>
        </p:nvSpPr>
        <p:spPr>
          <a:xfrm>
            <a:off x="1373388" y="1807365"/>
            <a:ext cx="116944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/>
              </a:rPr>
              <a:t>Les étapes de la démarche pour expliquer un phénomène sont :</a:t>
            </a:r>
          </a:p>
        </p:txBody>
      </p:sp>
      <p:sp>
        <p:nvSpPr>
          <p:cNvPr id="32" name="Flèche : bas 31">
            <a:extLst>
              <a:ext uri="{FF2B5EF4-FFF2-40B4-BE49-F238E27FC236}">
                <a16:creationId xmlns:a16="http://schemas.microsoft.com/office/drawing/2014/main" id="{A80AFE60-2042-A6DB-02DE-710B85B7D490}"/>
              </a:ext>
            </a:extLst>
          </p:cNvPr>
          <p:cNvSpPr/>
          <p:nvPr/>
        </p:nvSpPr>
        <p:spPr>
          <a:xfrm>
            <a:off x="5535037" y="3173807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33" name="Flèche : bas 32">
            <a:extLst>
              <a:ext uri="{FF2B5EF4-FFF2-40B4-BE49-F238E27FC236}">
                <a16:creationId xmlns:a16="http://schemas.microsoft.com/office/drawing/2014/main" id="{13D9D6FC-B239-C4F7-0277-504E4DC24EFA}"/>
              </a:ext>
            </a:extLst>
          </p:cNvPr>
          <p:cNvSpPr/>
          <p:nvPr/>
        </p:nvSpPr>
        <p:spPr>
          <a:xfrm>
            <a:off x="5535037" y="4280820"/>
            <a:ext cx="343702" cy="4669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A0509FA-EFCD-A753-E8D2-1553E3739B85}"/>
              </a:ext>
            </a:extLst>
          </p:cNvPr>
          <p:cNvSpPr txBox="1"/>
          <p:nvPr/>
        </p:nvSpPr>
        <p:spPr>
          <a:xfrm>
            <a:off x="3187898" y="2595827"/>
            <a:ext cx="55293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Identifier les caractéristiques observables</a:t>
            </a:r>
          </a:p>
        </p:txBody>
      </p:sp>
    </p:spTree>
    <p:extLst>
      <p:ext uri="{BB962C8B-B14F-4D97-AF65-F5344CB8AC3E}">
        <p14:creationId xmlns:p14="http://schemas.microsoft.com/office/powerpoint/2010/main" val="26697076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78819" y="2012577"/>
            <a:ext cx="3962400" cy="19202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Activité</a:t>
            </a:r>
            <a:b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73E62-A609-CAEC-2195-F214F4A7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A8D27-28BF-5DAA-DDCD-22E84477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0640"/>
            <a:ext cx="10972955" cy="387224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Prenons la situation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BAEA43-E1F0-780A-2E7E-5882ADDA0A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96644" y="535022"/>
            <a:ext cx="10972954" cy="505838"/>
          </a:xfrm>
        </p:spPr>
        <p:txBody>
          <a:bodyPr/>
          <a:lstStyle/>
          <a:p>
            <a:pPr marL="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Mettre l’accent que la composition de l’air autour du muscle dépend des résultats des échanges gazeux entre l’organe et l’air.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CF5D75-705A-D94E-17EC-357B4FFDEEA6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E6B4140-ACEE-8EC5-62BE-1AB9AD978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991" y="1595181"/>
            <a:ext cx="11584017" cy="366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3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8" y="580666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pc="-5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2A158CA-69AB-4D39-679B-48B09F24FD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55802" y="1881933"/>
            <a:ext cx="9066597" cy="789830"/>
          </a:xfrm>
        </p:spPr>
        <p:txBody>
          <a:bodyPr anchor="ctr">
            <a:noAutofit/>
          </a:bodyPr>
          <a:lstStyle/>
          <a:p>
            <a:pPr algn="ctr"/>
            <a:r>
              <a:rPr lang="fr-FR" sz="2800" b="1" noProof="0" dirty="0">
                <a:solidFill>
                  <a:srgbClr val="106585"/>
                </a:solidFill>
                <a:latin typeface="Calibri" panose="020F0502020204030204"/>
                <a:cs typeface="+mn-cs"/>
              </a:rPr>
              <a:t>Expliquer les échanges gazeux respiratoires entre le sang et les cellules.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7EFF05-451F-2E06-7F7A-0869196C39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bg1">
                    <a:lumMod val="65000"/>
                  </a:schemeClr>
                </a:solidFill>
              </a:rPr>
              <a:t>Déclarer clairement l’objectif de la séance, expliquer cela avec des phrases simples et claires.</a:t>
            </a:r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6A9A1A3-6723-0FD6-1009-A65554167CE8}"/>
              </a:ext>
            </a:extLst>
          </p:cNvPr>
          <p:cNvGrpSpPr/>
          <p:nvPr/>
        </p:nvGrpSpPr>
        <p:grpSpPr>
          <a:xfrm>
            <a:off x="1756499" y="2896772"/>
            <a:ext cx="8024003" cy="3659729"/>
            <a:chOff x="1756499" y="2896772"/>
            <a:chExt cx="8024003" cy="365972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0B56BBA-E655-0973-AA9F-6A87FC0F6A09}"/>
                </a:ext>
              </a:extLst>
            </p:cNvPr>
            <p:cNvSpPr/>
            <p:nvPr/>
          </p:nvSpPr>
          <p:spPr>
            <a:xfrm>
              <a:off x="7647307" y="4227385"/>
              <a:ext cx="2133195" cy="301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>
                  <a:solidFill>
                    <a:srgbClr val="1D6FA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Sang sortant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E869CCA-A1E4-17E1-3E15-97014698DFAF}"/>
                </a:ext>
              </a:extLst>
            </p:cNvPr>
            <p:cNvSpPr/>
            <p:nvPr/>
          </p:nvSpPr>
          <p:spPr>
            <a:xfrm>
              <a:off x="1756499" y="4254202"/>
              <a:ext cx="2064841" cy="25076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Sang </a:t>
              </a:r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</a:t>
              </a:r>
              <a:r>
                <a:rPr lang="fr-FR" sz="2000" b="1" noProof="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tant</a:t>
              </a:r>
            </a:p>
          </p:txBody>
        </p:sp>
        <p:sp>
          <p:nvSpPr>
            <p:cNvPr id="27" name="Flèche : droite 26">
              <a:extLst>
                <a:ext uri="{FF2B5EF4-FFF2-40B4-BE49-F238E27FC236}">
                  <a16:creationId xmlns:a16="http://schemas.microsoft.com/office/drawing/2014/main" id="{928F2B3E-827E-535B-1642-9C7772819B64}"/>
                </a:ext>
              </a:extLst>
            </p:cNvPr>
            <p:cNvSpPr/>
            <p:nvPr/>
          </p:nvSpPr>
          <p:spPr>
            <a:xfrm>
              <a:off x="7470861" y="4260060"/>
              <a:ext cx="439270" cy="302774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Flèche : droite 27">
              <a:extLst>
                <a:ext uri="{FF2B5EF4-FFF2-40B4-BE49-F238E27FC236}">
                  <a16:creationId xmlns:a16="http://schemas.microsoft.com/office/drawing/2014/main" id="{A6F84B89-1B3F-F30C-3BAE-2FF1E5FFEE05}"/>
                </a:ext>
              </a:extLst>
            </p:cNvPr>
            <p:cNvSpPr/>
            <p:nvPr/>
          </p:nvSpPr>
          <p:spPr>
            <a:xfrm>
              <a:off x="3498807" y="4249977"/>
              <a:ext cx="439270" cy="302774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CD4EE0E-EE91-AA04-20B8-3B1A00541C5A}"/>
                </a:ext>
              </a:extLst>
            </p:cNvPr>
            <p:cNvSpPr/>
            <p:nvPr/>
          </p:nvSpPr>
          <p:spPr>
            <a:xfrm>
              <a:off x="3322320" y="5966759"/>
              <a:ext cx="4775200" cy="5897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  <a:r>
                <a:rPr lang="fr-FR" sz="3200" b="1" noProof="0" dirty="0" err="1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ellules</a:t>
              </a:r>
              <a:r>
                <a:rPr lang="fr-FR" sz="32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de l’organe</a:t>
              </a:r>
              <a:endParaRPr lang="fr-FR" sz="2800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9023321F-F8BC-3BB0-FB1E-4F182A971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6665" y="2896772"/>
              <a:ext cx="3289495" cy="328949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4441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définir quelques notions qu'on aura besoin pour résoudre la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Espace réservé du contenu 11">
            <a:extLst>
              <a:ext uri="{FF2B5EF4-FFF2-40B4-BE49-F238E27FC236}">
                <a16:creationId xmlns:a16="http://schemas.microsoft.com/office/drawing/2014/main" id="{43685AFE-6649-B21F-DAC9-2CF70AA47E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4D347E1-C6C7-AFD7-1979-F32FBA00EBC8}"/>
              </a:ext>
            </a:extLst>
          </p:cNvPr>
          <p:cNvSpPr txBox="1"/>
          <p:nvPr/>
        </p:nvSpPr>
        <p:spPr>
          <a:xfrm>
            <a:off x="440467" y="3937404"/>
            <a:ext cx="3146611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Organe </a:t>
            </a:r>
            <a:r>
              <a:rPr lang="ar-MA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عضو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57D546F-C1F6-EAAF-7609-FA7A1FA3132E}"/>
              </a:ext>
            </a:extLst>
          </p:cNvPr>
          <p:cNvSpPr txBox="1"/>
          <p:nvPr/>
        </p:nvSpPr>
        <p:spPr>
          <a:xfrm>
            <a:off x="477520" y="4719658"/>
            <a:ext cx="11033760" cy="114307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fr-FR" dirty="0"/>
              <a:t>Une partie du corps constituée de </a:t>
            </a:r>
            <a:r>
              <a:rPr lang="fr-FR" b="1" dirty="0"/>
              <a:t>plusieurs cellules </a:t>
            </a:r>
            <a:r>
              <a:rPr lang="fr-FR" dirty="0"/>
              <a:t>qui s’associent pour réaliser une même tâche.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C52D523F-BBC7-D704-27BA-04D1C500F6CC}"/>
              </a:ext>
            </a:extLst>
          </p:cNvPr>
          <p:cNvSpPr txBox="1"/>
          <p:nvPr/>
        </p:nvSpPr>
        <p:spPr>
          <a:xfrm>
            <a:off x="436880" y="1989687"/>
            <a:ext cx="11308080" cy="16970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échanges gazeux respiratoires se réalisent dans l’organisme en deux lieux :</a:t>
            </a:r>
          </a:p>
          <a:p>
            <a:pPr algn="just"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niveau des poumons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échanges entre l’air et le sang.</a:t>
            </a:r>
          </a:p>
          <a:p>
            <a:pPr algn="just"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niveau des organes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échanges entre le sang et les cellules.</a:t>
            </a:r>
            <a:endParaRPr lang="fr-FR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FC03519-3AEC-A6C2-F043-04A03FFD11CE}"/>
              </a:ext>
            </a:extLst>
          </p:cNvPr>
          <p:cNvSpPr txBox="1"/>
          <p:nvPr/>
        </p:nvSpPr>
        <p:spPr>
          <a:xfrm>
            <a:off x="390940" y="1282549"/>
            <a:ext cx="5898100" cy="563857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Lieux des </a:t>
            </a:r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</a:t>
            </a:r>
            <a:r>
              <a: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changes gazeux respiratoires</a:t>
            </a:r>
          </a:p>
        </p:txBody>
      </p:sp>
    </p:spTree>
    <p:extLst>
      <p:ext uri="{BB962C8B-B14F-4D97-AF65-F5344CB8AC3E}">
        <p14:creationId xmlns:p14="http://schemas.microsoft.com/office/powerpoint/2010/main" val="33785511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FA4B1-2455-8294-C5D2-1DC91BEB16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B04BE8-6D64-5D30-9146-896B4BAB9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Rappelons la loi de diffusion des gaz.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22A39A20-7F71-EF1F-EE86-55065B4AF4F1}"/>
              </a:ext>
            </a:extLst>
          </p:cNvPr>
          <p:cNvSpPr txBox="1"/>
          <p:nvPr/>
        </p:nvSpPr>
        <p:spPr>
          <a:xfrm>
            <a:off x="82625" y="6156910"/>
            <a:ext cx="11638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gaz se 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déplace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compartiment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vers le compartiment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4BB9AAD-141B-C80A-7566-875FCAF5B4EF}"/>
              </a:ext>
            </a:extLst>
          </p:cNvPr>
          <p:cNvSpPr/>
          <p:nvPr/>
        </p:nvSpPr>
        <p:spPr>
          <a:xfrm>
            <a:off x="3681522" y="3889304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6" name="Straight Connector 47">
            <a:extLst>
              <a:ext uri="{FF2B5EF4-FFF2-40B4-BE49-F238E27FC236}">
                <a16:creationId xmlns:a16="http://schemas.microsoft.com/office/drawing/2014/main" id="{14CF4129-44BD-50AE-EC88-FEC55A3DF740}"/>
              </a:ext>
            </a:extLst>
          </p:cNvPr>
          <p:cNvCxnSpPr>
            <a:cxnSpLocks/>
          </p:cNvCxnSpPr>
          <p:nvPr/>
        </p:nvCxnSpPr>
        <p:spPr>
          <a:xfrm>
            <a:off x="6233926" y="3802021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59230331-D24F-BFA0-AEBB-6EF4D6EB9271}"/>
              </a:ext>
            </a:extLst>
          </p:cNvPr>
          <p:cNvSpPr/>
          <p:nvPr/>
        </p:nvSpPr>
        <p:spPr>
          <a:xfrm>
            <a:off x="3681522" y="3242186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0FE4E96-9F8D-BD6C-89B7-E6F0479DC1BF}"/>
              </a:ext>
            </a:extLst>
          </p:cNvPr>
          <p:cNvSpPr/>
          <p:nvPr/>
        </p:nvSpPr>
        <p:spPr>
          <a:xfrm>
            <a:off x="3701186" y="5619771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BB08C78-0946-A9EE-04E1-42F3EE542685}"/>
              </a:ext>
            </a:extLst>
          </p:cNvPr>
          <p:cNvSpPr/>
          <p:nvPr/>
        </p:nvSpPr>
        <p:spPr>
          <a:xfrm>
            <a:off x="6233926" y="5619771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8A87F32-CFDF-B714-E437-1FF08C00EBCF}"/>
              </a:ext>
            </a:extLst>
          </p:cNvPr>
          <p:cNvSpPr/>
          <p:nvPr/>
        </p:nvSpPr>
        <p:spPr>
          <a:xfrm>
            <a:off x="3653263" y="2928847"/>
            <a:ext cx="4949186" cy="658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0C7A0B-4B9D-17F7-2EC1-D6DEE130987B}"/>
              </a:ext>
            </a:extLst>
          </p:cNvPr>
          <p:cNvSpPr/>
          <p:nvPr/>
        </p:nvSpPr>
        <p:spPr>
          <a:xfrm>
            <a:off x="4667524" y="2429094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 perméable aux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3" name="Straight Arrow Connector 53">
            <a:extLst>
              <a:ext uri="{FF2B5EF4-FFF2-40B4-BE49-F238E27FC236}">
                <a16:creationId xmlns:a16="http://schemas.microsoft.com/office/drawing/2014/main" id="{27127E0C-7A03-2401-B6F7-D239CB678AC0}"/>
              </a:ext>
            </a:extLst>
          </p:cNvPr>
          <p:cNvCxnSpPr>
            <a:cxnSpLocks/>
          </p:cNvCxnSpPr>
          <p:nvPr/>
        </p:nvCxnSpPr>
        <p:spPr>
          <a:xfrm>
            <a:off x="6236774" y="3211473"/>
            <a:ext cx="0" cy="418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CD6BC436-A176-45CC-EBB6-D69C53FF3583}"/>
              </a:ext>
            </a:extLst>
          </p:cNvPr>
          <p:cNvSpPr/>
          <p:nvPr/>
        </p:nvSpPr>
        <p:spPr>
          <a:xfrm>
            <a:off x="7988370" y="2826657"/>
            <a:ext cx="912250" cy="3637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6" name="Straight Arrow Connector 55">
            <a:extLst>
              <a:ext uri="{FF2B5EF4-FFF2-40B4-BE49-F238E27FC236}">
                <a16:creationId xmlns:a16="http://schemas.microsoft.com/office/drawing/2014/main" id="{C74AA8E2-9991-F6BA-598E-EA00FBEC90CB}"/>
              </a:ext>
            </a:extLst>
          </p:cNvPr>
          <p:cNvCxnSpPr>
            <a:cxnSpLocks/>
          </p:cNvCxnSpPr>
          <p:nvPr/>
        </p:nvCxnSpPr>
        <p:spPr>
          <a:xfrm flipH="1">
            <a:off x="7728106" y="3258224"/>
            <a:ext cx="525912" cy="9507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56">
            <a:extLst>
              <a:ext uri="{FF2B5EF4-FFF2-40B4-BE49-F238E27FC236}">
                <a16:creationId xmlns:a16="http://schemas.microsoft.com/office/drawing/2014/main" id="{BC45F4FD-EA7E-10EB-B831-9C953C00FB0C}"/>
              </a:ext>
            </a:extLst>
          </p:cNvPr>
          <p:cNvCxnSpPr>
            <a:cxnSpLocks/>
          </p:cNvCxnSpPr>
          <p:nvPr/>
        </p:nvCxnSpPr>
        <p:spPr>
          <a:xfrm>
            <a:off x="6233926" y="3802021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Oval 57">
            <a:extLst>
              <a:ext uri="{FF2B5EF4-FFF2-40B4-BE49-F238E27FC236}">
                <a16:creationId xmlns:a16="http://schemas.microsoft.com/office/drawing/2014/main" id="{8F8FF91D-D2E3-B35F-545A-10E92BA578FF}"/>
              </a:ext>
            </a:extLst>
          </p:cNvPr>
          <p:cNvSpPr/>
          <p:nvPr/>
        </p:nvSpPr>
        <p:spPr>
          <a:xfrm>
            <a:off x="4184514" y="4399333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Oval 58">
            <a:extLst>
              <a:ext uri="{FF2B5EF4-FFF2-40B4-BE49-F238E27FC236}">
                <a16:creationId xmlns:a16="http://schemas.microsoft.com/office/drawing/2014/main" id="{5313E075-7BC7-0F83-3EE0-C803B31A8305}"/>
              </a:ext>
            </a:extLst>
          </p:cNvPr>
          <p:cNvSpPr/>
          <p:nvPr/>
        </p:nvSpPr>
        <p:spPr>
          <a:xfrm>
            <a:off x="4853108" y="418793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Oval 59">
            <a:extLst>
              <a:ext uri="{FF2B5EF4-FFF2-40B4-BE49-F238E27FC236}">
                <a16:creationId xmlns:a16="http://schemas.microsoft.com/office/drawing/2014/main" id="{F113975D-3A90-FADF-C5B9-39C0811BC259}"/>
              </a:ext>
            </a:extLst>
          </p:cNvPr>
          <p:cNvSpPr/>
          <p:nvPr/>
        </p:nvSpPr>
        <p:spPr>
          <a:xfrm>
            <a:off x="5140702" y="449765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Oval 61">
            <a:extLst>
              <a:ext uri="{FF2B5EF4-FFF2-40B4-BE49-F238E27FC236}">
                <a16:creationId xmlns:a16="http://schemas.microsoft.com/office/drawing/2014/main" id="{2F451F13-BEBC-DF66-19B8-425F73DD23EB}"/>
              </a:ext>
            </a:extLst>
          </p:cNvPr>
          <p:cNvSpPr/>
          <p:nvPr/>
        </p:nvSpPr>
        <p:spPr>
          <a:xfrm>
            <a:off x="5552430" y="5141669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Oval 62">
            <a:extLst>
              <a:ext uri="{FF2B5EF4-FFF2-40B4-BE49-F238E27FC236}">
                <a16:creationId xmlns:a16="http://schemas.microsoft.com/office/drawing/2014/main" id="{6817E4D8-958C-56A8-13BC-ECD9D1029EE4}"/>
              </a:ext>
            </a:extLst>
          </p:cNvPr>
          <p:cNvSpPr/>
          <p:nvPr/>
        </p:nvSpPr>
        <p:spPr>
          <a:xfrm>
            <a:off x="4381162" y="5259660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Oval 63">
            <a:extLst>
              <a:ext uri="{FF2B5EF4-FFF2-40B4-BE49-F238E27FC236}">
                <a16:creationId xmlns:a16="http://schemas.microsoft.com/office/drawing/2014/main" id="{0C7ED591-1B81-5568-7AE1-33EC065E1399}"/>
              </a:ext>
            </a:extLst>
          </p:cNvPr>
          <p:cNvSpPr/>
          <p:nvPr/>
        </p:nvSpPr>
        <p:spPr>
          <a:xfrm>
            <a:off x="7037100" y="4608274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Oval 64">
            <a:extLst>
              <a:ext uri="{FF2B5EF4-FFF2-40B4-BE49-F238E27FC236}">
                <a16:creationId xmlns:a16="http://schemas.microsoft.com/office/drawing/2014/main" id="{0B8EBCA2-11C5-3002-8D8B-7551EABAB8DB}"/>
              </a:ext>
            </a:extLst>
          </p:cNvPr>
          <p:cNvSpPr/>
          <p:nvPr/>
        </p:nvSpPr>
        <p:spPr>
          <a:xfrm>
            <a:off x="4667524" y="4654974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Oval 65">
            <a:extLst>
              <a:ext uri="{FF2B5EF4-FFF2-40B4-BE49-F238E27FC236}">
                <a16:creationId xmlns:a16="http://schemas.microsoft.com/office/drawing/2014/main" id="{4683A6B4-3947-C73D-15E3-DF28331439E3}"/>
              </a:ext>
            </a:extLst>
          </p:cNvPr>
          <p:cNvSpPr/>
          <p:nvPr/>
        </p:nvSpPr>
        <p:spPr>
          <a:xfrm>
            <a:off x="5410781" y="418793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Oval 66">
            <a:extLst>
              <a:ext uri="{FF2B5EF4-FFF2-40B4-BE49-F238E27FC236}">
                <a16:creationId xmlns:a16="http://schemas.microsoft.com/office/drawing/2014/main" id="{F92FE03E-FA49-20C3-1E0C-08AB7F2E7BEA}"/>
              </a:ext>
            </a:extLst>
          </p:cNvPr>
          <p:cNvSpPr/>
          <p:nvPr/>
        </p:nvSpPr>
        <p:spPr>
          <a:xfrm>
            <a:off x="5156678" y="4954855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Oval 67">
            <a:extLst>
              <a:ext uri="{FF2B5EF4-FFF2-40B4-BE49-F238E27FC236}">
                <a16:creationId xmlns:a16="http://schemas.microsoft.com/office/drawing/2014/main" id="{3D90EF4A-DCCA-EA19-1D53-4F20D5C78F74}"/>
              </a:ext>
            </a:extLst>
          </p:cNvPr>
          <p:cNvSpPr/>
          <p:nvPr/>
        </p:nvSpPr>
        <p:spPr>
          <a:xfrm>
            <a:off x="7801557" y="4861448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9" name="Oval 68">
            <a:extLst>
              <a:ext uri="{FF2B5EF4-FFF2-40B4-BE49-F238E27FC236}">
                <a16:creationId xmlns:a16="http://schemas.microsoft.com/office/drawing/2014/main" id="{71F27AB6-663C-8F19-1D02-527B745D0C1A}"/>
              </a:ext>
            </a:extLst>
          </p:cNvPr>
          <p:cNvSpPr/>
          <p:nvPr/>
        </p:nvSpPr>
        <p:spPr>
          <a:xfrm>
            <a:off x="4926851" y="5021226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3F16778-E6F3-DF03-FA01-1C984B1719B4}"/>
              </a:ext>
            </a:extLst>
          </p:cNvPr>
          <p:cNvSpPr/>
          <p:nvPr/>
        </p:nvSpPr>
        <p:spPr>
          <a:xfrm>
            <a:off x="1835916" y="2518182"/>
            <a:ext cx="2017451" cy="4707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Particules du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41" name="Straight Arrow Connector 70">
            <a:extLst>
              <a:ext uri="{FF2B5EF4-FFF2-40B4-BE49-F238E27FC236}">
                <a16:creationId xmlns:a16="http://schemas.microsoft.com/office/drawing/2014/main" id="{73C1C064-10D3-818F-5579-F8FF6359E82E}"/>
              </a:ext>
            </a:extLst>
          </p:cNvPr>
          <p:cNvCxnSpPr>
            <a:cxnSpLocks/>
            <a:stCxn id="40" idx="3"/>
            <a:endCxn id="29" idx="1"/>
          </p:cNvCxnSpPr>
          <p:nvPr/>
        </p:nvCxnSpPr>
        <p:spPr>
          <a:xfrm>
            <a:off x="3853367" y="2753542"/>
            <a:ext cx="1027099" cy="14617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71">
            <a:extLst>
              <a:ext uri="{FF2B5EF4-FFF2-40B4-BE49-F238E27FC236}">
                <a16:creationId xmlns:a16="http://schemas.microsoft.com/office/drawing/2014/main" id="{F96B38C1-3CAF-0C87-2CB7-875F5FD0F729}"/>
              </a:ext>
            </a:extLst>
          </p:cNvPr>
          <p:cNvCxnSpPr>
            <a:cxnSpLocks/>
            <a:stCxn id="40" idx="3"/>
            <a:endCxn id="28" idx="1"/>
          </p:cNvCxnSpPr>
          <p:nvPr/>
        </p:nvCxnSpPr>
        <p:spPr>
          <a:xfrm>
            <a:off x="3853367" y="2753542"/>
            <a:ext cx="358505" cy="16731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72">
            <a:extLst>
              <a:ext uri="{FF2B5EF4-FFF2-40B4-BE49-F238E27FC236}">
                <a16:creationId xmlns:a16="http://schemas.microsoft.com/office/drawing/2014/main" id="{0AB0FA70-738B-CAF8-DDB9-F81714B54AF9}"/>
              </a:ext>
            </a:extLst>
          </p:cNvPr>
          <p:cNvCxnSpPr>
            <a:cxnSpLocks/>
            <a:stCxn id="40" idx="3"/>
            <a:endCxn id="35" idx="1"/>
          </p:cNvCxnSpPr>
          <p:nvPr/>
        </p:nvCxnSpPr>
        <p:spPr>
          <a:xfrm>
            <a:off x="3853367" y="2753542"/>
            <a:ext cx="841515" cy="19287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Oval 63">
            <a:extLst>
              <a:ext uri="{FF2B5EF4-FFF2-40B4-BE49-F238E27FC236}">
                <a16:creationId xmlns:a16="http://schemas.microsoft.com/office/drawing/2014/main" id="{F258EBF1-5148-9BB1-8643-D4C8D38C49DF}"/>
              </a:ext>
            </a:extLst>
          </p:cNvPr>
          <p:cNvSpPr/>
          <p:nvPr/>
        </p:nvSpPr>
        <p:spPr>
          <a:xfrm>
            <a:off x="7130506" y="5106427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7" name="Oval 62">
            <a:extLst>
              <a:ext uri="{FF2B5EF4-FFF2-40B4-BE49-F238E27FC236}">
                <a16:creationId xmlns:a16="http://schemas.microsoft.com/office/drawing/2014/main" id="{8897BC9B-28B1-A365-81C9-DFEAFFE3B0EA}"/>
              </a:ext>
            </a:extLst>
          </p:cNvPr>
          <p:cNvSpPr/>
          <p:nvPr/>
        </p:nvSpPr>
        <p:spPr>
          <a:xfrm>
            <a:off x="3842840" y="4813482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8" name="Oval 62">
            <a:extLst>
              <a:ext uri="{FF2B5EF4-FFF2-40B4-BE49-F238E27FC236}">
                <a16:creationId xmlns:a16="http://schemas.microsoft.com/office/drawing/2014/main" id="{ACED5504-53AC-8E44-3034-1F059306A350}"/>
              </a:ext>
            </a:extLst>
          </p:cNvPr>
          <p:cNvSpPr/>
          <p:nvPr/>
        </p:nvSpPr>
        <p:spPr>
          <a:xfrm>
            <a:off x="4288520" y="4824285"/>
            <a:ext cx="186813" cy="18681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Arrow: Right 22">
            <a:extLst>
              <a:ext uri="{FF2B5EF4-FFF2-40B4-BE49-F238E27FC236}">
                <a16:creationId xmlns:a16="http://schemas.microsoft.com/office/drawing/2014/main" id="{B606A748-AED7-6226-737C-E35FC5373CED}"/>
              </a:ext>
            </a:extLst>
          </p:cNvPr>
          <p:cNvSpPr/>
          <p:nvPr/>
        </p:nvSpPr>
        <p:spPr>
          <a:xfrm>
            <a:off x="5657510" y="4533401"/>
            <a:ext cx="1334498" cy="491403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Diffusion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50D83C-FD69-C9D1-C01C-1EEF5EDDD992}"/>
              </a:ext>
            </a:extLst>
          </p:cNvPr>
          <p:cNvSpPr txBox="1"/>
          <p:nvPr/>
        </p:nvSpPr>
        <p:spPr>
          <a:xfrm>
            <a:off x="331296" y="1308347"/>
            <a:ext cx="3583262" cy="844749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Loi de diffusion des gaz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قانون</a:t>
            </a:r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انتشار</a:t>
            </a:r>
            <a:r>
              <a:rPr lang="fr-FR" noProof="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noProof="0" dirty="0" err="1">
                <a:latin typeface="Calibri" panose="020F0502020204030204" pitchFamily="34" charset="0"/>
                <a:cs typeface="Calibri" panose="020F0502020204030204" pitchFamily="34" charset="0"/>
              </a:rPr>
              <a:t>الغازات</a:t>
            </a:r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B4079C-BF99-4D2C-E972-D61C5E5DE156}"/>
              </a:ext>
            </a:extLst>
          </p:cNvPr>
          <p:cNvSpPr txBox="1"/>
          <p:nvPr/>
        </p:nvSpPr>
        <p:spPr>
          <a:xfrm>
            <a:off x="4101371" y="1340967"/>
            <a:ext cx="7691504" cy="830997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gaz diffuse du milieu où il est en grande quantité vers le milieu où il est en faible quantité.</a:t>
            </a:r>
          </a:p>
        </p:txBody>
      </p:sp>
      <p:pic>
        <p:nvPicPr>
          <p:cNvPr id="7" name="Google Shape;289;p51">
            <a:extLst>
              <a:ext uri="{FF2B5EF4-FFF2-40B4-BE49-F238E27FC236}">
                <a16:creationId xmlns:a16="http://schemas.microsoft.com/office/drawing/2014/main" id="{7005983A-D05F-F595-06F5-EC0E6255AD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581963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35000" decel="3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7.40741E-7 L 0.03529 0.0004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5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44444E-6 L 0.14883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3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4.44444E-6 L 0.18763 0.00533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375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07407E-6 L 0.20169 -0.0020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8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11111E-6 L 0.25 -1.11111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 animBg="1"/>
      <p:bldP spid="32" grpId="0" animBg="1"/>
      <p:bldP spid="36" grpId="0" animBg="1"/>
      <p:bldP spid="37" grpId="0" animBg="1"/>
      <p:bldP spid="6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104" y="205544"/>
            <a:ext cx="10778296" cy="62598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Notre tâche consiste à expliquer les échanges gazeux respiratoires entre le sang et les cellules.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290" y="689687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les différents supports utilisés et les étapes à suivre pour réaliser cette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7916" y="497458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735494"/>
            <a:ext cx="11056025" cy="4914988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800"/>
              </a:spcBef>
              <a:spcAft>
                <a:spcPts val="1800"/>
              </a:spcAft>
              <a:defRPr/>
            </a:pPr>
            <a:endParaRPr lang="fr-FR" b="1" noProof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02709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4907280" y="2938098"/>
            <a:ext cx="6045199" cy="3560684"/>
          </a:xfrm>
          <a:prstGeom prst="roundRect">
            <a:avLst>
              <a:gd name="adj" fmla="val 5952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J’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caractéristiques observables</a:t>
            </a:r>
          </a:p>
          <a:p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2- je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ompare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composition des gaz dans les deux milieux ( compartiments).</a:t>
            </a:r>
          </a:p>
          <a:p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J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xplique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échanges respiratoires en appliquant la loi de diffusion des gaz.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583811" y="1809405"/>
            <a:ext cx="4098096" cy="3711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 : </a:t>
            </a:r>
            <a:r>
              <a:rPr lang="fr-FR" b="1" noProof="0" dirty="0">
                <a:solidFill>
                  <a:schemeClr val="tx1"/>
                </a:solidFill>
                <a:sym typeface="Calibri"/>
              </a:rPr>
              <a:t>Schémas + Loi de diffusion</a:t>
            </a:r>
            <a:endParaRPr lang="fr-FR" b="1" noProof="0" dirty="0">
              <a:solidFill>
                <a:schemeClr val="tx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76ABFC-731A-BD91-AB35-F29EEF3CE21E}"/>
              </a:ext>
            </a:extLst>
          </p:cNvPr>
          <p:cNvSpPr txBox="1"/>
          <p:nvPr/>
        </p:nvSpPr>
        <p:spPr>
          <a:xfrm>
            <a:off x="4630716" y="2381912"/>
            <a:ext cx="680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Je réalise ma tâche en répondant aux trois consignes : </a:t>
            </a:r>
          </a:p>
          <a:p>
            <a:pPr algn="ctr"/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AB64F4F2-E593-5885-4B2E-2AABA1CC1032}"/>
              </a:ext>
            </a:extLst>
          </p:cNvPr>
          <p:cNvGrpSpPr/>
          <p:nvPr/>
        </p:nvGrpSpPr>
        <p:grpSpPr>
          <a:xfrm>
            <a:off x="455270" y="3346700"/>
            <a:ext cx="4244052" cy="2348043"/>
            <a:chOff x="2307220" y="2617495"/>
            <a:chExt cx="7633102" cy="3792702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BB989162-21B9-8677-4C52-2D4DE549B8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307220" y="2617495"/>
              <a:ext cx="7577560" cy="162301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AE462B7-6656-E23D-E1C7-5A18982DD63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28038" y="4693627"/>
              <a:ext cx="7612284" cy="17165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A739E-9D5A-04F9-95E5-F01F36A5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e 14">
            <a:extLst>
              <a:ext uri="{FF2B5EF4-FFF2-40B4-BE49-F238E27FC236}">
                <a16:creationId xmlns:a16="http://schemas.microsoft.com/office/drawing/2014/main" id="{4B2F6AD1-6CE0-1C11-64D2-580B4B890903}"/>
              </a:ext>
            </a:extLst>
          </p:cNvPr>
          <p:cNvGrpSpPr/>
          <p:nvPr/>
        </p:nvGrpSpPr>
        <p:grpSpPr>
          <a:xfrm>
            <a:off x="424189" y="3084650"/>
            <a:ext cx="11510498" cy="2669508"/>
            <a:chOff x="424189" y="2712720"/>
            <a:chExt cx="11510498" cy="2669508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3C9395D-000C-0942-25F2-5C2FEE38094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t="12396"/>
            <a:stretch>
              <a:fillRect/>
            </a:stretch>
          </p:blipFill>
          <p:spPr>
            <a:xfrm>
              <a:off x="434349" y="2712720"/>
              <a:ext cx="11500338" cy="2669508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EC7AC18B-CDCA-6CCB-78A2-432F8632D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duotone>
                <a:schemeClr val="bg2">
                  <a:shade val="45000"/>
                  <a:satMod val="135000"/>
                </a:schemeClr>
                <a:prstClr val="white"/>
              </a:duotone>
            </a:blip>
            <a:srcRect t="49156"/>
            <a:stretch>
              <a:fillRect/>
            </a:stretch>
          </p:blipFill>
          <p:spPr>
            <a:xfrm>
              <a:off x="424189" y="3817620"/>
              <a:ext cx="11500338" cy="1549368"/>
            </a:xfrm>
            <a:prstGeom prst="rect">
              <a:avLst/>
            </a:prstGeom>
          </p:spPr>
        </p:pic>
      </p:grpSp>
      <p:sp>
        <p:nvSpPr>
          <p:cNvPr id="2" name="Titre 1">
            <a:extLst>
              <a:ext uri="{FF2B5EF4-FFF2-40B4-BE49-F238E27FC236}">
                <a16:creationId xmlns:a16="http://schemas.microsoft.com/office/drawing/2014/main" id="{926CA158-7BD0-6418-8467-4743275C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consigne, je repère les caractéristiques observables dans le sang et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dans les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cellules.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0F912B-3128-3E5D-3154-2BA34D4260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EE9AAA57-63CD-A5E7-C942-12B2F54009D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3689E4E-0570-E9D3-CD25-697051A29473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9549BBA-DF92-BA07-7944-51BA2D435733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Identifiez les caractéristiques observables.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F3FAF9D-70D0-C9B0-A2E2-6A8D5AD06EF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6C2986E6-C371-6EF7-463A-F678DDCBDA35}"/>
              </a:ext>
            </a:extLst>
          </p:cNvPr>
          <p:cNvSpPr txBox="1"/>
          <p:nvPr/>
        </p:nvSpPr>
        <p:spPr>
          <a:xfrm>
            <a:off x="3168825" y="2101945"/>
            <a:ext cx="5873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quantité de O2 et CO2 dans les cellules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9E6A61AE-6F2D-8106-AFED-840E278956B7}"/>
              </a:ext>
            </a:extLst>
          </p:cNvPr>
          <p:cNvSpPr txBox="1"/>
          <p:nvPr/>
        </p:nvSpPr>
        <p:spPr>
          <a:xfrm>
            <a:off x="302001" y="1537692"/>
            <a:ext cx="330058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qu’on observe :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75B870D-C63E-D1D3-623B-1AFAB818918B}"/>
              </a:ext>
            </a:extLst>
          </p:cNvPr>
          <p:cNvSpPr txBox="1"/>
          <p:nvPr/>
        </p:nvSpPr>
        <p:spPr>
          <a:xfrm rot="16200000">
            <a:off x="-1096414" y="3350734"/>
            <a:ext cx="330058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Cellules</a:t>
            </a:r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0C3CB753-F1DF-8A33-C5E5-3C79C6D44097}"/>
              </a:ext>
            </a:extLst>
          </p:cNvPr>
          <p:cNvSpPr/>
          <p:nvPr/>
        </p:nvSpPr>
        <p:spPr>
          <a:xfrm rot="16200000">
            <a:off x="5663612" y="2480567"/>
            <a:ext cx="470496" cy="656646"/>
          </a:xfrm>
          <a:prstGeom prst="rightArrow">
            <a:avLst>
              <a:gd name="adj1" fmla="val 50000"/>
              <a:gd name="adj2" fmla="val 12794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5" name="ZoneTexte 54" hidden="1">
            <a:extLst>
              <a:ext uri="{FF2B5EF4-FFF2-40B4-BE49-F238E27FC236}">
                <a16:creationId xmlns:a16="http://schemas.microsoft.com/office/drawing/2014/main" id="{FA7E77B9-1C6F-F1AC-740F-02398AD2BCE2}"/>
              </a:ext>
            </a:extLst>
          </p:cNvPr>
          <p:cNvSpPr txBox="1"/>
          <p:nvPr/>
        </p:nvSpPr>
        <p:spPr>
          <a:xfrm>
            <a:off x="437987" y="3246917"/>
            <a:ext cx="11464290" cy="12579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FBDB8F7B-8720-0889-7130-CADD4211B2B9}"/>
              </a:ext>
            </a:extLst>
          </p:cNvPr>
          <p:cNvSpPr/>
          <p:nvPr/>
        </p:nvSpPr>
        <p:spPr>
          <a:xfrm>
            <a:off x="5230368" y="3493008"/>
            <a:ext cx="1524000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E79471-B54B-2FF2-E65C-93256962827D}"/>
              </a:ext>
            </a:extLst>
          </p:cNvPr>
          <p:cNvSpPr/>
          <p:nvPr/>
        </p:nvSpPr>
        <p:spPr>
          <a:xfrm>
            <a:off x="5230368" y="3858768"/>
            <a:ext cx="1524000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416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3" grpId="0" animBg="1"/>
      <p:bldP spid="24" grpId="0" animBg="1"/>
      <p:bldP spid="24" grpId="1" animBg="1"/>
      <p:bldP spid="27" grpId="0" animBg="1"/>
      <p:bldP spid="27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39909-7439-4E7F-7572-B435144AE1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592366CD-A20C-9242-EC34-C9CAE68B06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12397" b="3196"/>
          <a:stretch>
            <a:fillRect/>
          </a:stretch>
        </p:blipFill>
        <p:spPr>
          <a:xfrm>
            <a:off x="434349" y="3084650"/>
            <a:ext cx="11500338" cy="2572079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F397DD58-800D-2723-0D73-D003FCB22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consigne, je repère les caractéristiques observables dans le sang et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dans les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cellules du muscle.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EB55FEA-E994-6F20-607E-343FA56C368C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5BAC0334-DBE1-FC15-A4B2-86BE7FD4AF9E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78A657CA-FE36-473B-1E0A-314214065FDF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AE3E779-ABDF-5689-79C5-EC4B17B1B790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Identifiez les caractéristiques observables.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0002BBB-259F-CA14-0505-88BD422B4D84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8F53FFC8-2D5B-B3B9-FD1D-0BDDD314DC52}"/>
              </a:ext>
            </a:extLst>
          </p:cNvPr>
          <p:cNvSpPr txBox="1"/>
          <p:nvPr/>
        </p:nvSpPr>
        <p:spPr>
          <a:xfrm>
            <a:off x="2965625" y="2112105"/>
            <a:ext cx="615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quantité de O2 et CO2 dans les cellules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F7C0358-BCC1-A0A5-444B-DB4A6B1A4283}"/>
              </a:ext>
            </a:extLst>
          </p:cNvPr>
          <p:cNvSpPr txBox="1"/>
          <p:nvPr/>
        </p:nvSpPr>
        <p:spPr>
          <a:xfrm>
            <a:off x="169921" y="1497052"/>
            <a:ext cx="330058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 qu’on observe :</a:t>
            </a:r>
            <a:endParaRPr lang="fr-FR" sz="24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2F85BD22-FB6D-A4B8-0EA9-97708985134A}"/>
              </a:ext>
            </a:extLst>
          </p:cNvPr>
          <p:cNvSpPr txBox="1"/>
          <p:nvPr/>
        </p:nvSpPr>
        <p:spPr>
          <a:xfrm rot="16200000">
            <a:off x="-1027102" y="3420045"/>
            <a:ext cx="3161964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Cellules</a:t>
            </a:r>
          </a:p>
        </p:txBody>
      </p:sp>
      <p:sp>
        <p:nvSpPr>
          <p:cNvPr id="33" name="Flèche : droite 32">
            <a:extLst>
              <a:ext uri="{FF2B5EF4-FFF2-40B4-BE49-F238E27FC236}">
                <a16:creationId xmlns:a16="http://schemas.microsoft.com/office/drawing/2014/main" id="{99253A6E-1D6C-49E3-5434-D5EEBF8F6936}"/>
              </a:ext>
            </a:extLst>
          </p:cNvPr>
          <p:cNvSpPr/>
          <p:nvPr/>
        </p:nvSpPr>
        <p:spPr>
          <a:xfrm rot="16200000">
            <a:off x="5663612" y="2480567"/>
            <a:ext cx="470496" cy="656646"/>
          </a:xfrm>
          <a:prstGeom prst="rightArrow">
            <a:avLst>
              <a:gd name="adj1" fmla="val 50000"/>
              <a:gd name="adj2" fmla="val 12794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5" name="ZoneTexte 54" hidden="1">
            <a:extLst>
              <a:ext uri="{FF2B5EF4-FFF2-40B4-BE49-F238E27FC236}">
                <a16:creationId xmlns:a16="http://schemas.microsoft.com/office/drawing/2014/main" id="{0E57DBCC-843B-6D6B-0A7A-808977C944E5}"/>
              </a:ext>
            </a:extLst>
          </p:cNvPr>
          <p:cNvSpPr txBox="1"/>
          <p:nvPr/>
        </p:nvSpPr>
        <p:spPr>
          <a:xfrm>
            <a:off x="437987" y="3246917"/>
            <a:ext cx="11464290" cy="125797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B39B1AB-85A5-82EE-0F90-9173DABD8015}"/>
              </a:ext>
            </a:extLst>
          </p:cNvPr>
          <p:cNvSpPr/>
          <p:nvPr/>
        </p:nvSpPr>
        <p:spPr>
          <a:xfrm>
            <a:off x="5230368" y="3523488"/>
            <a:ext cx="1524000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F14FF8-C98E-801E-3725-7F3C6B6FF957}"/>
              </a:ext>
            </a:extLst>
          </p:cNvPr>
          <p:cNvSpPr/>
          <p:nvPr/>
        </p:nvSpPr>
        <p:spPr>
          <a:xfrm>
            <a:off x="5230368" y="3858768"/>
            <a:ext cx="1524000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67CE0113-9F7B-239C-27CC-E8B6C5D7CAD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9119" b="4399"/>
          <a:stretch>
            <a:fillRect/>
          </a:stretch>
        </p:blipFill>
        <p:spPr>
          <a:xfrm>
            <a:off x="413129" y="4240306"/>
            <a:ext cx="11500338" cy="141642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6FF1122-85D2-4ECD-9A41-550BB090444E}"/>
              </a:ext>
            </a:extLst>
          </p:cNvPr>
          <p:cNvSpPr txBox="1"/>
          <p:nvPr/>
        </p:nvSpPr>
        <p:spPr>
          <a:xfrm rot="16200000">
            <a:off x="-1101492" y="4707096"/>
            <a:ext cx="3300587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43CE90D-8F3A-857B-3EC6-D0BF010C375F}"/>
              </a:ext>
            </a:extLst>
          </p:cNvPr>
          <p:cNvSpPr/>
          <p:nvPr/>
        </p:nvSpPr>
        <p:spPr>
          <a:xfrm>
            <a:off x="1450848" y="4636008"/>
            <a:ext cx="1094232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1CC9C9-AA35-8C7E-15B7-41FF2F3A6C4C}"/>
              </a:ext>
            </a:extLst>
          </p:cNvPr>
          <p:cNvSpPr/>
          <p:nvPr/>
        </p:nvSpPr>
        <p:spPr>
          <a:xfrm>
            <a:off x="9352788" y="4696968"/>
            <a:ext cx="1094232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446008E-C7C0-61E6-7FC4-FDCD866AA4D4}"/>
              </a:ext>
            </a:extLst>
          </p:cNvPr>
          <p:cNvSpPr/>
          <p:nvPr/>
        </p:nvSpPr>
        <p:spPr>
          <a:xfrm>
            <a:off x="1458468" y="5024628"/>
            <a:ext cx="1094232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C0A2E24-0BAA-2FA2-94FD-00274FC3B4FA}"/>
              </a:ext>
            </a:extLst>
          </p:cNvPr>
          <p:cNvSpPr/>
          <p:nvPr/>
        </p:nvSpPr>
        <p:spPr>
          <a:xfrm>
            <a:off x="9360408" y="5085588"/>
            <a:ext cx="1094232" cy="33528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40B1165-B401-E5F5-5D64-07A4006585E6}"/>
              </a:ext>
            </a:extLst>
          </p:cNvPr>
          <p:cNvSpPr txBox="1"/>
          <p:nvPr/>
        </p:nvSpPr>
        <p:spPr>
          <a:xfrm>
            <a:off x="3382185" y="6226905"/>
            <a:ext cx="5650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quantité de O2 et CO2 dans le sang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437122D4-0E7E-D463-ED7B-98B6436AB46B}"/>
              </a:ext>
            </a:extLst>
          </p:cNvPr>
          <p:cNvSpPr/>
          <p:nvPr/>
        </p:nvSpPr>
        <p:spPr>
          <a:xfrm rot="5400000" flipV="1">
            <a:off x="5653452" y="5660647"/>
            <a:ext cx="470496" cy="656646"/>
          </a:xfrm>
          <a:prstGeom prst="rightArrow">
            <a:avLst>
              <a:gd name="adj1" fmla="val 50000"/>
              <a:gd name="adj2" fmla="val 127944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7504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3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13" grpId="0" animBg="1"/>
      <p:bldP spid="13" grpId="1" animBg="1"/>
      <p:bldP spid="16" grpId="0" animBg="1"/>
      <p:bldP spid="16" grpId="1" animBg="1"/>
      <p:bldP spid="17" grpId="0" animBg="1"/>
      <p:bldP spid="17" grpId="1" animBg="1"/>
      <p:bldP spid="18" grpId="0"/>
      <p:bldP spid="1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8B8466-63EF-7A73-0F59-0FC9800BE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0B14BE-973F-776E-8AA8-932E73DB0E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6054" y="361299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Ensuite, je passe à la deuxième consigne.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ea typeface="Calibri" panose="020F0502020204030204" pitchFamily="34" charset="0"/>
              </a:rPr>
              <a:t> Commençons par la composition du sang entrant et du sang sortant.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ABB9E10D-ACC0-18CE-D744-3BC5DC3F231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39F566AC-C193-0FCF-1803-61EA2F089948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C636111-DD72-4144-0C4F-A871B20110EA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29F6F73-1038-0400-31EE-9466CCC112DF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C4E7BCD1-2BC6-A80E-B609-19AD86D458A4}"/>
              </a:ext>
            </a:extLst>
          </p:cNvPr>
          <p:cNvSpPr txBox="1"/>
          <p:nvPr/>
        </p:nvSpPr>
        <p:spPr>
          <a:xfrm>
            <a:off x="219919" y="5890669"/>
            <a:ext cx="1181090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dioxygène (O2) que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C95A9D5-F9F9-9BD0-FC2F-D3CECE03AC5F}"/>
                  </a:ext>
                </a:extLst>
              </p:cNvPr>
              <p:cNvSpPr txBox="1"/>
              <p:nvPr/>
            </p:nvSpPr>
            <p:spPr>
              <a:xfrm>
                <a:off x="634801" y="1705829"/>
                <a:ext cx="859212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1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</a:t>
                </a:r>
                <a:r>
                  <a:rPr lang="fr-FR" sz="2000" b="1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sang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entrant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et dans </a:t>
                </a:r>
                <a:r>
                  <a:rPr lang="fr-FR" sz="2000" b="1" noProof="0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sang sortant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C95A9D5-F9F9-9BD0-FC2F-D3CECE03A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705829"/>
                <a:ext cx="8592123" cy="400110"/>
              </a:xfrm>
              <a:prstGeom prst="rect">
                <a:avLst/>
              </a:prstGeom>
              <a:blipFill>
                <a:blip r:embed="rId3"/>
                <a:stretch>
                  <a:fillRect l="-709"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itre 1">
            <a:extLst>
              <a:ext uri="{FF2B5EF4-FFF2-40B4-BE49-F238E27FC236}">
                <a16:creationId xmlns:a16="http://schemas.microsoft.com/office/drawing/2014/main" id="{3A7DAD36-7BFF-FDB8-9F50-515ABED700C1}"/>
              </a:ext>
            </a:extLst>
          </p:cNvPr>
          <p:cNvSpPr txBox="1">
            <a:spLocks/>
          </p:cNvSpPr>
          <p:nvPr/>
        </p:nvSpPr>
        <p:spPr>
          <a:xfrm>
            <a:off x="1358774" y="767699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CF0BC9CE-A8BD-B306-586A-7F953EE67D5F}"/>
              </a:ext>
            </a:extLst>
          </p:cNvPr>
          <p:cNvSpPr txBox="1">
            <a:spLocks/>
          </p:cNvSpPr>
          <p:nvPr/>
        </p:nvSpPr>
        <p:spPr>
          <a:xfrm>
            <a:off x="1211431" y="679527"/>
            <a:ext cx="6406030" cy="265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Informer les élèves que nous allons comparer le sang entrant par rapport au sang sortant.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C4F0E442-0F4E-D121-7ABD-EBE6357C6CC6}"/>
              </a:ext>
            </a:extLst>
          </p:cNvPr>
          <p:cNvGrpSpPr/>
          <p:nvPr/>
        </p:nvGrpSpPr>
        <p:grpSpPr>
          <a:xfrm>
            <a:off x="338611" y="2557112"/>
            <a:ext cx="11510498" cy="2597594"/>
            <a:chOff x="424189" y="2712720"/>
            <a:chExt cx="11510498" cy="2597594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A0D9210-EE63-75B8-161C-786461A5B8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12396" b="2360"/>
            <a:stretch>
              <a:fillRect/>
            </a:stretch>
          </p:blipFill>
          <p:spPr>
            <a:xfrm>
              <a:off x="434349" y="2712720"/>
              <a:ext cx="11500338" cy="2597594"/>
            </a:xfrm>
            <a:prstGeom prst="rect">
              <a:avLst/>
            </a:prstGeom>
          </p:spPr>
        </p:pic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06CD3404-022E-D138-A99D-28E472647F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49156" b="2144"/>
            <a:stretch>
              <a:fillRect/>
            </a:stretch>
          </p:blipFill>
          <p:spPr>
            <a:xfrm>
              <a:off x="424189" y="3817620"/>
              <a:ext cx="11500338" cy="1484028"/>
            </a:xfrm>
            <a:prstGeom prst="rect">
              <a:avLst/>
            </a:prstGeom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5F56027A-315C-34F7-9CBA-CE4DCFA9912E}"/>
              </a:ext>
            </a:extLst>
          </p:cNvPr>
          <p:cNvGrpSpPr/>
          <p:nvPr/>
        </p:nvGrpSpPr>
        <p:grpSpPr>
          <a:xfrm>
            <a:off x="1323214" y="4038625"/>
            <a:ext cx="9030608" cy="463419"/>
            <a:chOff x="3319153" y="1525775"/>
            <a:chExt cx="9003084" cy="390081"/>
          </a:xfrm>
        </p:grpSpPr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99504469-01F9-A008-05EA-2E8FE3411A83}"/>
                </a:ext>
              </a:extLst>
            </p:cNvPr>
            <p:cNvCxnSpPr>
              <a:cxnSpLocks/>
            </p:cNvCxnSpPr>
            <p:nvPr/>
          </p:nvCxnSpPr>
          <p:spPr>
            <a:xfrm>
              <a:off x="4470065" y="1679800"/>
              <a:ext cx="6694276" cy="78893"/>
            </a:xfrm>
            <a:prstGeom prst="line">
              <a:avLst/>
            </a:prstGeom>
            <a:ln w="38100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9454590-918B-DBA7-F140-7BAFCC5E863F}"/>
                </a:ext>
              </a:extLst>
            </p:cNvPr>
            <p:cNvSpPr/>
            <p:nvPr/>
          </p:nvSpPr>
          <p:spPr>
            <a:xfrm>
              <a:off x="3319153" y="1525775"/>
              <a:ext cx="1201482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1FEC7F1-2D3D-F97F-7C77-7548243925DA}"/>
                </a:ext>
              </a:extLst>
            </p:cNvPr>
            <p:cNvSpPr/>
            <p:nvPr/>
          </p:nvSpPr>
          <p:spPr>
            <a:xfrm>
              <a:off x="11164342" y="1601531"/>
              <a:ext cx="1157895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1028414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1E78DD-34B9-ACA7-95A4-E95F152F23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F906D4-9C29-92C6-604D-16CE4E852F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8C6E6332-9987-E376-CE8C-08109AF35F1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C49C0E5-0278-7B67-B161-9D09ACAD9FC9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6E99C60-1605-CBD9-C887-B26C5323EB4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9ADD4A7-C6F8-6C39-B519-5522D13B8D0F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148D62B-8124-B21F-58F6-F35FCE2649BC}"/>
                  </a:ext>
                </a:extLst>
              </p:cNvPr>
              <p:cNvSpPr txBox="1"/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2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du C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sang entrant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et dans </a:t>
                </a:r>
                <a:r>
                  <a:rPr lang="fr-FR" sz="2000" b="1" noProof="0" dirty="0">
                    <a:solidFill>
                      <a:srgbClr val="0070C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sang sortant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148D62B-8124-B21F-58F6-F35FCE2649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636381"/>
                <a:ext cx="8592123" cy="400110"/>
              </a:xfrm>
              <a:prstGeom prst="rect">
                <a:avLst/>
              </a:prstGeom>
              <a:blipFill>
                <a:blip r:embed="rId3"/>
                <a:stretch>
                  <a:fillRect l="-709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itre 1">
            <a:extLst>
              <a:ext uri="{FF2B5EF4-FFF2-40B4-BE49-F238E27FC236}">
                <a16:creationId xmlns:a16="http://schemas.microsoft.com/office/drawing/2014/main" id="{DC5C7751-49BE-0D47-5FDC-EE8EAEA360D5}"/>
              </a:ext>
            </a:extLst>
          </p:cNvPr>
          <p:cNvSpPr txBox="1">
            <a:spLocks/>
          </p:cNvSpPr>
          <p:nvPr/>
        </p:nvSpPr>
        <p:spPr>
          <a:xfrm>
            <a:off x="1163194" y="460359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le dioxyde de carbone.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1FFC98-CDEE-CD8C-DDF8-69D0EA0CFA8D}"/>
              </a:ext>
            </a:extLst>
          </p:cNvPr>
          <p:cNvSpPr txBox="1"/>
          <p:nvPr/>
        </p:nvSpPr>
        <p:spPr>
          <a:xfrm>
            <a:off x="219919" y="5890669"/>
            <a:ext cx="118109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dioxyde de carbone (CO2) que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sortant.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F91CB0B-FB9A-B5A1-74FD-B094A46D2E8B}"/>
              </a:ext>
            </a:extLst>
          </p:cNvPr>
          <p:cNvGrpSpPr/>
          <p:nvPr/>
        </p:nvGrpSpPr>
        <p:grpSpPr>
          <a:xfrm>
            <a:off x="350185" y="2348760"/>
            <a:ext cx="11510498" cy="2619480"/>
            <a:chOff x="424189" y="2712720"/>
            <a:chExt cx="11510498" cy="261948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198B2407-7B92-A58E-2A87-4A85580B6C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12396" b="1642"/>
            <a:stretch>
              <a:fillRect/>
            </a:stretch>
          </p:blipFill>
          <p:spPr>
            <a:xfrm>
              <a:off x="434349" y="2712720"/>
              <a:ext cx="11500338" cy="2619480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865514FA-B896-70D3-906E-62C4017ED11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t="49156" b="2377"/>
            <a:stretch>
              <a:fillRect/>
            </a:stretch>
          </p:blipFill>
          <p:spPr>
            <a:xfrm>
              <a:off x="424189" y="3817620"/>
              <a:ext cx="11500338" cy="1476928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200073A-376B-98FF-8437-89327AC028E2}"/>
              </a:ext>
            </a:extLst>
          </p:cNvPr>
          <p:cNvGrpSpPr/>
          <p:nvPr/>
        </p:nvGrpSpPr>
        <p:grpSpPr>
          <a:xfrm>
            <a:off x="1346363" y="4200667"/>
            <a:ext cx="9030608" cy="463419"/>
            <a:chOff x="3319153" y="1525775"/>
            <a:chExt cx="9003084" cy="390081"/>
          </a:xfrm>
        </p:grpSpPr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B2293882-7C64-C297-39AB-51AAC183D1A9}"/>
                </a:ext>
              </a:extLst>
            </p:cNvPr>
            <p:cNvCxnSpPr>
              <a:cxnSpLocks/>
            </p:cNvCxnSpPr>
            <p:nvPr/>
          </p:nvCxnSpPr>
          <p:spPr>
            <a:xfrm>
              <a:off x="4470065" y="1679800"/>
              <a:ext cx="6694276" cy="78893"/>
            </a:xfrm>
            <a:prstGeom prst="line">
              <a:avLst/>
            </a:prstGeom>
            <a:ln w="38100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A0FA19A-4E57-73AB-966B-7E0675EC6424}"/>
                </a:ext>
              </a:extLst>
            </p:cNvPr>
            <p:cNvSpPr/>
            <p:nvPr/>
          </p:nvSpPr>
          <p:spPr>
            <a:xfrm>
              <a:off x="3319153" y="1525775"/>
              <a:ext cx="1201482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E4243A7-ADDC-F553-A343-74B9CAAF4964}"/>
                </a:ext>
              </a:extLst>
            </p:cNvPr>
            <p:cNvSpPr/>
            <p:nvPr/>
          </p:nvSpPr>
          <p:spPr>
            <a:xfrm>
              <a:off x="11164342" y="1601531"/>
              <a:ext cx="1157895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132020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04EEF3-6CB8-A1C0-25CC-5AECEA697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9EB3F90-CEF2-C1A7-4570-8BEE678CB75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034E4C54-CFDE-29D2-716E-CF7F557689B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C51EC639-DD70-EEB5-2D8B-A7336CCB3884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39068A3-C38F-CBFF-D0D4-13D2149D7EAE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1BFC78C-7546-1BA5-EECF-D12DEB45E097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A11AC14-9F59-270E-8C8F-CCC6C6D4E205}"/>
                  </a:ext>
                </a:extLst>
              </p:cNvPr>
              <p:cNvSpPr txBox="1"/>
              <p:nvPr/>
            </p:nvSpPr>
            <p:spPr>
              <a:xfrm>
                <a:off x="634801" y="1636381"/>
                <a:ext cx="9724541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3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d’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sang entrant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et dans </a:t>
                </a:r>
                <a:r>
                  <a:rPr lang="fr-FR" sz="2000" b="1" noProof="0" dirty="0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les cellules de l’organe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4A11AC14-9F59-270E-8C8F-CCC6C6D4E2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636381"/>
                <a:ext cx="9724541" cy="400110"/>
              </a:xfrm>
              <a:prstGeom prst="rect">
                <a:avLst/>
              </a:prstGeom>
              <a:blipFill>
                <a:blip r:embed="rId3"/>
                <a:stretch>
                  <a:fillRect l="-627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itre 1">
            <a:extLst>
              <a:ext uri="{FF2B5EF4-FFF2-40B4-BE49-F238E27FC236}">
                <a16:creationId xmlns:a16="http://schemas.microsoft.com/office/drawing/2014/main" id="{C78B9802-15A6-84BD-7F4D-A516BC9D07AF}"/>
              </a:ext>
            </a:extLst>
          </p:cNvPr>
          <p:cNvSpPr txBox="1">
            <a:spLocks/>
          </p:cNvSpPr>
          <p:nvPr/>
        </p:nvSpPr>
        <p:spPr>
          <a:xfrm>
            <a:off x="1112394" y="389239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 nous allons voir la composition des gaz dans le sang entrant et des les cellules de l’organe.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D499028-EC96-E333-3035-0E3D498D8917}"/>
              </a:ext>
            </a:extLst>
          </p:cNvPr>
          <p:cNvSpPr txBox="1"/>
          <p:nvPr/>
        </p:nvSpPr>
        <p:spPr>
          <a:xfrm>
            <a:off x="219919" y="5787765"/>
            <a:ext cx="119720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dioxygène (O2) que 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cellules de l’organe. </a:t>
            </a:r>
          </a:p>
        </p:txBody>
      </p:sp>
      <p:sp>
        <p:nvSpPr>
          <p:cNvPr id="2" name="Espace réservé du contenu 3">
            <a:extLst>
              <a:ext uri="{FF2B5EF4-FFF2-40B4-BE49-F238E27FC236}">
                <a16:creationId xmlns:a16="http://schemas.microsoft.com/office/drawing/2014/main" id="{C2159EFF-E11C-E837-B51E-D3B2DB457FFB}"/>
              </a:ext>
            </a:extLst>
          </p:cNvPr>
          <p:cNvSpPr txBox="1">
            <a:spLocks/>
          </p:cNvSpPr>
          <p:nvPr/>
        </p:nvSpPr>
        <p:spPr>
          <a:xfrm>
            <a:off x="1211431" y="679527"/>
            <a:ext cx="6406030" cy="2653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Informer les élèves que nous allons comparer le sang sortant par rapport aux cellules de l’organe.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73277D6-43F3-DE69-6C51-BBCE5FC694F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396"/>
          <a:stretch>
            <a:fillRect/>
          </a:stretch>
        </p:blipFill>
        <p:spPr>
          <a:xfrm>
            <a:off x="332847" y="2429783"/>
            <a:ext cx="11500338" cy="2669508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BE6283DF-2A8F-E05F-8270-042DDEC49942}"/>
              </a:ext>
            </a:extLst>
          </p:cNvPr>
          <p:cNvGrpSpPr/>
          <p:nvPr/>
        </p:nvGrpSpPr>
        <p:grpSpPr>
          <a:xfrm>
            <a:off x="1284141" y="2854635"/>
            <a:ext cx="5182507" cy="1441661"/>
            <a:chOff x="3319153" y="626588"/>
            <a:chExt cx="5166712" cy="1213512"/>
          </a:xfrm>
        </p:grpSpPr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F7201362-A308-42CA-3603-27246F99DC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70065" y="789352"/>
              <a:ext cx="2879006" cy="890447"/>
            </a:xfrm>
            <a:prstGeom prst="line">
              <a:avLst/>
            </a:prstGeom>
            <a:ln w="38100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6CF07E0-59A3-2738-FA58-AD6AA55F15E3}"/>
                </a:ext>
              </a:extLst>
            </p:cNvPr>
            <p:cNvSpPr/>
            <p:nvPr/>
          </p:nvSpPr>
          <p:spPr>
            <a:xfrm>
              <a:off x="3319153" y="1525775"/>
              <a:ext cx="1201482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3CD37B8-0FAE-EFA1-1CE4-AD5D51267131}"/>
                </a:ext>
              </a:extLst>
            </p:cNvPr>
            <p:cNvSpPr/>
            <p:nvPr/>
          </p:nvSpPr>
          <p:spPr>
            <a:xfrm>
              <a:off x="7327970" y="626588"/>
              <a:ext cx="1157895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940341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1D2561-7D8B-DC7D-425D-A11FD90A9F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592257-2649-01C9-3CF1-CE82B162819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0C53A5F8-2BC5-A5FD-D717-A1526DB439EA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8CBF1755-B41A-F6C1-E8AD-A0C83CD037E6}"/>
              </a:ext>
            </a:extLst>
          </p:cNvPr>
          <p:cNvGrpSpPr/>
          <p:nvPr/>
        </p:nvGrpSpPr>
        <p:grpSpPr>
          <a:xfrm>
            <a:off x="518852" y="115292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A204E51-D254-4BB1-7A3F-FA7AD5EE9DEB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la composition des gaz dans les deux compartiments. 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88EF39D7-8987-9AED-A015-21E7DA79531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FF6B58D-06F2-7E98-54AB-77FC309F1DBE}"/>
                  </a:ext>
                </a:extLst>
              </p:cNvPr>
              <p:cNvSpPr txBox="1"/>
              <p:nvPr/>
            </p:nvSpPr>
            <p:spPr>
              <a:xfrm>
                <a:off x="634801" y="1636381"/>
                <a:ext cx="934257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fr-FR" sz="2000" b="1" noProof="0" dirty="0">
                    <a:solidFill>
                      <a:srgbClr val="C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4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.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Je compare la quantité de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sz="2000" b="1" i="1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𝐂𝐎</m:t>
                        </m:r>
                      </m:e>
                      <m:sub>
                        <m:r>
                          <a:rPr lang="fr-FR" sz="2000" b="1" i="0" noProof="0" smtClean="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dans </a:t>
                </a:r>
                <a:r>
                  <a:rPr lang="fr-FR" sz="2000" b="1" noProof="0" dirty="0">
                    <a:solidFill>
                      <a:srgbClr val="FF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 sang entrant </a:t>
                </a:r>
                <a:r>
                  <a:rPr lang="fr-FR" sz="2000" b="1" noProof="0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et dans </a:t>
                </a:r>
                <a:r>
                  <a:rPr lang="fr-FR" sz="2000" b="1" noProof="0" dirty="0">
                    <a:solidFill>
                      <a:schemeClr val="bg1">
                        <a:lumMod val="50000"/>
                      </a:schemeClr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les cellules de l’organe.</a:t>
                </a: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AFF6B58D-06F2-7E98-54AB-77FC309F1D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01" y="1636381"/>
                <a:ext cx="9342576" cy="400110"/>
              </a:xfrm>
              <a:prstGeom prst="rect">
                <a:avLst/>
              </a:prstGeom>
              <a:blipFill>
                <a:blip r:embed="rId3"/>
                <a:stretch>
                  <a:fillRect l="-652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Titre 1">
            <a:extLst>
              <a:ext uri="{FF2B5EF4-FFF2-40B4-BE49-F238E27FC236}">
                <a16:creationId xmlns:a16="http://schemas.microsoft.com/office/drawing/2014/main" id="{BA5F784C-3275-E6FF-91F0-AA34EEE54873}"/>
              </a:ext>
            </a:extLst>
          </p:cNvPr>
          <p:cNvSpPr txBox="1">
            <a:spLocks/>
          </p:cNvSpPr>
          <p:nvPr/>
        </p:nvSpPr>
        <p:spPr>
          <a:xfrm>
            <a:off x="1151620" y="529806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reste toujours avec la composition des gaz dans le sang entrant et des les cellules de l’organe.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A873BDC-4426-812B-6C43-81DE1C463311}"/>
              </a:ext>
            </a:extLst>
          </p:cNvPr>
          <p:cNvSpPr txBox="1"/>
          <p:nvPr/>
        </p:nvSpPr>
        <p:spPr>
          <a:xfrm>
            <a:off x="219919" y="5787765"/>
            <a:ext cx="119720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contient </a:t>
            </a:r>
            <a:r>
              <a:rPr lang="fr-FR" sz="2400" b="1" dirty="0">
                <a:solidFill>
                  <a:srgbClr val="45AF4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dioxyde de carbone (CO2) que 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cellules de l’organe.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9261E82-48EF-30E3-C3DC-31B9F6503D8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2396" b="1299"/>
          <a:stretch>
            <a:fillRect/>
          </a:stretch>
        </p:blipFill>
        <p:spPr>
          <a:xfrm>
            <a:off x="332847" y="2429783"/>
            <a:ext cx="11500338" cy="2629897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BB0AF33C-FCB0-A4D6-10E8-F1287600FD26}"/>
              </a:ext>
            </a:extLst>
          </p:cNvPr>
          <p:cNvGrpSpPr/>
          <p:nvPr/>
        </p:nvGrpSpPr>
        <p:grpSpPr>
          <a:xfrm>
            <a:off x="1284141" y="3186333"/>
            <a:ext cx="5182507" cy="1486496"/>
            <a:chOff x="3319153" y="905790"/>
            <a:chExt cx="5166712" cy="1251249"/>
          </a:xfrm>
        </p:grpSpPr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737D9D3A-8EB8-A7AE-F68A-562AA19C48E0}"/>
                </a:ext>
              </a:extLst>
            </p:cNvPr>
            <p:cNvCxnSpPr>
              <a:cxnSpLocks/>
              <a:stCxn id="15" idx="3"/>
            </p:cNvCxnSpPr>
            <p:nvPr/>
          </p:nvCxnSpPr>
          <p:spPr>
            <a:xfrm flipV="1">
              <a:off x="4520635" y="1076097"/>
              <a:ext cx="2853908" cy="923780"/>
            </a:xfrm>
            <a:prstGeom prst="line">
              <a:avLst/>
            </a:prstGeom>
            <a:ln w="38100">
              <a:solidFill>
                <a:srgbClr val="C00000"/>
              </a:solidFill>
              <a:headEnd type="triangle" w="med" len="med"/>
              <a:tailEnd type="triangl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0DE9850-E758-81BF-48B1-333A3AE29A45}"/>
                </a:ext>
              </a:extLst>
            </p:cNvPr>
            <p:cNvSpPr/>
            <p:nvPr/>
          </p:nvSpPr>
          <p:spPr>
            <a:xfrm>
              <a:off x="3319153" y="1842714"/>
              <a:ext cx="1201482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0DC03D4-6660-931F-37E5-259916B4BE65}"/>
                </a:ext>
              </a:extLst>
            </p:cNvPr>
            <p:cNvSpPr/>
            <p:nvPr/>
          </p:nvSpPr>
          <p:spPr>
            <a:xfrm>
              <a:off x="7327970" y="905790"/>
              <a:ext cx="1157895" cy="314325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20838987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7142FA-F871-56D7-586F-E738FF17E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81EBFA-FCE1-BF94-CF7A-CD89820F4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37483"/>
            <a:ext cx="10277091" cy="47000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 comparant les quantités des gaz, on constate qu’à l’intérieur de l’organe se font des échanges gazeux entre le sang et les cellules comme suit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E95565A-4B35-395B-42A6-0A8F5D4CDF4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CCAF4C5-F61D-D9DF-1A5F-499A2F7D91DD}"/>
              </a:ext>
            </a:extLst>
          </p:cNvPr>
          <p:cNvSpPr/>
          <p:nvPr/>
        </p:nvSpPr>
        <p:spPr>
          <a:xfrm>
            <a:off x="450162" y="2866384"/>
            <a:ext cx="1440000" cy="101473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kern="1200" noProof="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Sang</a:t>
            </a:r>
          </a:p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kern="1200" noProof="0" dirty="0">
                <a:solidFill>
                  <a:srgbClr val="FF000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entrant</a:t>
            </a:r>
            <a:endParaRPr lang="fr-FR" sz="2400" kern="100" noProof="0" dirty="0">
              <a:solidFill>
                <a:srgbClr val="FF0000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683C71-A0EF-D86C-1B9E-B59636B7B2BC}"/>
              </a:ext>
            </a:extLst>
          </p:cNvPr>
          <p:cNvSpPr/>
          <p:nvPr/>
        </p:nvSpPr>
        <p:spPr>
          <a:xfrm>
            <a:off x="10295203" y="2866384"/>
            <a:ext cx="1440000" cy="1006424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kern="1200" noProof="0" dirty="0">
                <a:solidFill>
                  <a:srgbClr val="0070C0"/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Sang sortant</a:t>
            </a:r>
            <a:endParaRPr lang="fr-FR" sz="2400" kern="100" noProof="0" dirty="0">
              <a:solidFill>
                <a:srgbClr val="0070C0"/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ACE8C9E-C258-B1D1-958C-85DEB3A16336}"/>
                  </a:ext>
                </a:extLst>
              </p:cNvPr>
              <p:cNvSpPr txBox="1"/>
              <p:nvPr/>
            </p:nvSpPr>
            <p:spPr>
              <a:xfrm>
                <a:off x="2509520" y="2726174"/>
                <a:ext cx="16256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Riche 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FACE8C9E-C258-B1D1-958C-85DEB3A163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9520" y="2726174"/>
                <a:ext cx="1625600" cy="369332"/>
              </a:xfrm>
              <a:prstGeom prst="rect">
                <a:avLst/>
              </a:prstGeom>
              <a:blipFill>
                <a:blip r:embed="rId3"/>
                <a:stretch>
                  <a:fillRect l="-3383" t="-655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A88DCB4-7A46-7355-721D-F7C951E13AD3}"/>
                  </a:ext>
                </a:extLst>
              </p:cNvPr>
              <p:cNvSpPr txBox="1"/>
              <p:nvPr/>
            </p:nvSpPr>
            <p:spPr>
              <a:xfrm>
                <a:off x="8168640" y="2726174"/>
                <a:ext cx="16256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0070C0"/>
                    </a:solidFill>
                  </a:rPr>
                  <a:t>Pauvre 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b="1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1A88DCB4-7A46-7355-721D-F7C951E13A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8640" y="2726174"/>
                <a:ext cx="1625600" cy="369332"/>
              </a:xfrm>
              <a:prstGeom prst="rect">
                <a:avLst/>
              </a:prstGeom>
              <a:blipFill>
                <a:blip r:embed="rId4"/>
                <a:stretch>
                  <a:fillRect l="-2996" t="-655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76FFDDD-099B-8E7A-8557-FB50627C18AE}"/>
                  </a:ext>
                </a:extLst>
              </p:cNvPr>
              <p:cNvSpPr txBox="1"/>
              <p:nvPr/>
            </p:nvSpPr>
            <p:spPr>
              <a:xfrm>
                <a:off x="2428240" y="3620254"/>
                <a:ext cx="17576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FF0000"/>
                    </a:solidFill>
                  </a:rPr>
                  <a:t>Pauvre 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fr-FR" b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b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b="1" dirty="0">
                    <a:solidFill>
                      <a:srgbClr val="FF000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976FFDDD-099B-8E7A-8557-FB50627C18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8240" y="3620254"/>
                <a:ext cx="1757680" cy="369332"/>
              </a:xfrm>
              <a:prstGeom prst="rect">
                <a:avLst/>
              </a:prstGeom>
              <a:blipFill>
                <a:blip r:embed="rId5"/>
                <a:stretch>
                  <a:fillRect l="-2768" t="-8333" b="-2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>
            <a:extLst>
              <a:ext uri="{FF2B5EF4-FFF2-40B4-BE49-F238E27FC236}">
                <a16:creationId xmlns:a16="http://schemas.microsoft.com/office/drawing/2014/main" id="{7910FDE0-51A1-D7FC-4BE8-08DE2DA83EC3}"/>
              </a:ext>
            </a:extLst>
          </p:cNvPr>
          <p:cNvSpPr/>
          <p:nvPr/>
        </p:nvSpPr>
        <p:spPr>
          <a:xfrm>
            <a:off x="4576940" y="2866384"/>
            <a:ext cx="3031486" cy="1024896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kern="1200" noProof="0" dirty="0">
                <a:solidFill>
                  <a:schemeClr val="bg1">
                    <a:lumMod val="50000"/>
                  </a:schemeClr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Cellules</a:t>
            </a:r>
          </a:p>
          <a:p>
            <a:pPr marL="0" marR="0" algn="ctr">
              <a:lnSpc>
                <a:spcPct val="107000"/>
              </a:lnSpc>
              <a:spcAft>
                <a:spcPts val="800"/>
              </a:spcAft>
            </a:pPr>
            <a:r>
              <a:rPr lang="fr-FR" sz="2400" b="1" kern="1200" noProof="0" dirty="0">
                <a:solidFill>
                  <a:schemeClr val="bg1">
                    <a:lumMod val="50000"/>
                  </a:schemeClr>
                </a:solidFill>
                <a:effectLst/>
                <a:ea typeface="Aptos" panose="020B0004020202020204" pitchFamily="34" charset="0"/>
                <a:cs typeface="Arial" panose="020B0604020202020204" pitchFamily="34" charset="0"/>
              </a:rPr>
              <a:t> de l’organe</a:t>
            </a:r>
            <a:endParaRPr lang="fr-FR" sz="2400" kern="100" noProof="0" dirty="0">
              <a:solidFill>
                <a:schemeClr val="bg1">
                  <a:lumMod val="50000"/>
                </a:schemeClr>
              </a:solidFill>
              <a:effectLst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3" name="Connecteur droit avec flèche 42">
            <a:extLst>
              <a:ext uri="{FF2B5EF4-FFF2-40B4-BE49-F238E27FC236}">
                <a16:creationId xmlns:a16="http://schemas.microsoft.com/office/drawing/2014/main" id="{503D3D84-83E1-2D1A-F0B6-09A0AD2FD0AA}"/>
              </a:ext>
            </a:extLst>
          </p:cNvPr>
          <p:cNvCxnSpPr>
            <a:cxnSpLocks/>
          </p:cNvCxnSpPr>
          <p:nvPr/>
        </p:nvCxnSpPr>
        <p:spPr>
          <a:xfrm>
            <a:off x="1889760" y="3201032"/>
            <a:ext cx="26924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BDA6B5B5-6EE0-C8BB-8054-624B634D01A4}"/>
              </a:ext>
            </a:extLst>
          </p:cNvPr>
          <p:cNvCxnSpPr>
            <a:cxnSpLocks/>
          </p:cNvCxnSpPr>
          <p:nvPr/>
        </p:nvCxnSpPr>
        <p:spPr>
          <a:xfrm>
            <a:off x="1910482" y="3607432"/>
            <a:ext cx="2651358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C00ED7F-022D-45DE-C245-6F3FF39D6D95}"/>
              </a:ext>
            </a:extLst>
          </p:cNvPr>
          <p:cNvCxnSpPr>
            <a:cxnSpLocks/>
          </p:cNvCxnSpPr>
          <p:nvPr/>
        </p:nvCxnSpPr>
        <p:spPr>
          <a:xfrm>
            <a:off x="7620000" y="3180712"/>
            <a:ext cx="265176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E89F8B3C-ED51-D46C-66E0-31D46BEF4CEC}"/>
              </a:ext>
            </a:extLst>
          </p:cNvPr>
          <p:cNvCxnSpPr>
            <a:cxnSpLocks/>
          </p:cNvCxnSpPr>
          <p:nvPr/>
        </p:nvCxnSpPr>
        <p:spPr>
          <a:xfrm>
            <a:off x="7607808" y="3617592"/>
            <a:ext cx="269443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1BB1D472-AE6A-6D8C-A25F-319AAAA777E3}"/>
                  </a:ext>
                </a:extLst>
              </p:cNvPr>
              <p:cNvSpPr txBox="1"/>
              <p:nvPr/>
            </p:nvSpPr>
            <p:spPr>
              <a:xfrm>
                <a:off x="8107680" y="3620254"/>
                <a:ext cx="175768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b="1" dirty="0">
                    <a:solidFill>
                      <a:srgbClr val="0070C0"/>
                    </a:solidFill>
                  </a:rPr>
                  <a:t>Riche 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𝑪</m:t>
                        </m:r>
                        <m:r>
                          <a:rPr lang="fr-FR" b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𝐎</m:t>
                        </m:r>
                      </m:e>
                      <m:sub>
                        <m:r>
                          <a:rPr lang="fr-FR" b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b="1" dirty="0">
                    <a:solidFill>
                      <a:srgbClr val="0070C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1BB1D472-AE6A-6D8C-A25F-319AAAA777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680" y="3620254"/>
                <a:ext cx="1757680" cy="369332"/>
              </a:xfrm>
              <a:prstGeom prst="rect">
                <a:avLst/>
              </a:prstGeom>
              <a:blipFill>
                <a:blip r:embed="rId6"/>
                <a:stretch>
                  <a:fillRect l="-2778" t="-8333" b="-2833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ZoneTexte 55">
            <a:extLst>
              <a:ext uri="{FF2B5EF4-FFF2-40B4-BE49-F238E27FC236}">
                <a16:creationId xmlns:a16="http://schemas.microsoft.com/office/drawing/2014/main" id="{3CB98B70-FEDF-291F-D993-AEE5B29CED33}"/>
              </a:ext>
            </a:extLst>
          </p:cNvPr>
          <p:cNvSpPr txBox="1"/>
          <p:nvPr/>
        </p:nvSpPr>
        <p:spPr>
          <a:xfrm>
            <a:off x="2303362" y="1448729"/>
            <a:ext cx="7691763" cy="5375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sz="2800" b="1" noProof="0" dirty="0">
                <a:solidFill>
                  <a:srgbClr val="C00000"/>
                </a:solidFill>
              </a:rPr>
              <a:t>Les échanges gazeux entre le sang et l’organe</a:t>
            </a:r>
          </a:p>
        </p:txBody>
      </p:sp>
    </p:spTree>
    <p:extLst>
      <p:ext uri="{BB962C8B-B14F-4D97-AF65-F5344CB8AC3E}">
        <p14:creationId xmlns:p14="http://schemas.microsoft.com/office/powerpoint/2010/main" val="7586914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2" grpId="0"/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8FA120C-0834-2AA3-EA28-836B661A32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" b="3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02D579-16B2-64B7-0462-B81D76749E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65520C1-C8B4-A946-EFF9-4767869C4D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1734" y="506079"/>
            <a:ext cx="10518266" cy="248301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sang et les cellules de l’organe.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7E5D64-92C6-3559-90A8-B3614210A6A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9206C7D-B68B-D5AF-42B7-F910A1BA9E78}"/>
              </a:ext>
            </a:extLst>
          </p:cNvPr>
          <p:cNvSpPr/>
          <p:nvPr/>
        </p:nvSpPr>
        <p:spPr>
          <a:xfrm>
            <a:off x="795412" y="4744114"/>
            <a:ext cx="2756855" cy="360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Compartiment A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C0B742C3-9939-76C5-34B3-B642A34DCAF3}"/>
              </a:ext>
            </a:extLst>
          </p:cNvPr>
          <p:cNvSpPr/>
          <p:nvPr/>
        </p:nvSpPr>
        <p:spPr>
          <a:xfrm>
            <a:off x="795413" y="5228719"/>
            <a:ext cx="2756853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Compartiment B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BB387FA4-DE6D-3329-6E02-39E998A817C9}"/>
              </a:ext>
            </a:extLst>
          </p:cNvPr>
          <p:cNvSpPr/>
          <p:nvPr/>
        </p:nvSpPr>
        <p:spPr>
          <a:xfrm>
            <a:off x="795411" y="5648733"/>
            <a:ext cx="2756855" cy="363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Membrane perméable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A54366E-A634-8086-C5E0-4FBFE15CB6EA}"/>
              </a:ext>
            </a:extLst>
          </p:cNvPr>
          <p:cNvSpPr/>
          <p:nvPr/>
        </p:nvSpPr>
        <p:spPr>
          <a:xfrm>
            <a:off x="795411" y="6123261"/>
            <a:ext cx="2756855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Eau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875DBEEA-402F-BF5B-1E22-3C7B2376C663}"/>
              </a:ext>
            </a:extLst>
          </p:cNvPr>
          <p:cNvSpPr/>
          <p:nvPr/>
        </p:nvSpPr>
        <p:spPr>
          <a:xfrm>
            <a:off x="6467429" y="4738832"/>
            <a:ext cx="4760016" cy="3771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Cellule de l’organe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E02AA025-0552-E75D-2E78-0A1AE287DBC0}"/>
              </a:ext>
            </a:extLst>
          </p:cNvPr>
          <p:cNvSpPr/>
          <p:nvPr/>
        </p:nvSpPr>
        <p:spPr>
          <a:xfrm>
            <a:off x="6467431" y="5223437"/>
            <a:ext cx="4764894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Capillaire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0D6521-0F2F-45CF-F8A5-E96CF2C80AFD}"/>
              </a:ext>
            </a:extLst>
          </p:cNvPr>
          <p:cNvSpPr/>
          <p:nvPr/>
        </p:nvSpPr>
        <p:spPr>
          <a:xfrm>
            <a:off x="6467429" y="5643451"/>
            <a:ext cx="4764896" cy="363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Membrane de la cellule et du capillaire</a:t>
            </a:r>
            <a:endParaRPr lang="en-US" sz="2000" b="1" dirty="0">
              <a:solidFill>
                <a:schemeClr val="tx1"/>
              </a:solidFill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A5FEE73-45AF-512F-80F9-AFC6D1C54721}"/>
              </a:ext>
            </a:extLst>
          </p:cNvPr>
          <p:cNvSpPr/>
          <p:nvPr/>
        </p:nvSpPr>
        <p:spPr>
          <a:xfrm>
            <a:off x="6467429" y="6117979"/>
            <a:ext cx="4791790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tx1"/>
                </a:solidFill>
              </a:rPr>
              <a:t>Liquide et sang</a:t>
            </a:r>
            <a:endParaRPr lang="en-US" sz="2000" b="1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61">
            <a:extLst>
              <a:ext uri="{FF2B5EF4-FFF2-40B4-BE49-F238E27FC236}">
                <a16:creationId xmlns:a16="http://schemas.microsoft.com/office/drawing/2014/main" id="{35A4DF8B-09D8-4063-C123-2973E8BB39BF}"/>
              </a:ext>
            </a:extLst>
          </p:cNvPr>
          <p:cNvCxnSpPr>
            <a:cxnSpLocks/>
            <a:stCxn id="34" idx="3"/>
            <a:endCxn id="38" idx="1"/>
          </p:cNvCxnSpPr>
          <p:nvPr/>
        </p:nvCxnSpPr>
        <p:spPr>
          <a:xfrm>
            <a:off x="3552267" y="4924114"/>
            <a:ext cx="2915162" cy="3307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63">
            <a:extLst>
              <a:ext uri="{FF2B5EF4-FFF2-40B4-BE49-F238E27FC236}">
                <a16:creationId xmlns:a16="http://schemas.microsoft.com/office/drawing/2014/main" id="{C8C4D71F-92BE-D7F0-5191-59A6EEAFBC3B}"/>
              </a:ext>
            </a:extLst>
          </p:cNvPr>
          <p:cNvCxnSpPr>
            <a:cxnSpLocks/>
            <a:stCxn id="35" idx="3"/>
            <a:endCxn id="39" idx="1"/>
          </p:cNvCxnSpPr>
          <p:nvPr/>
        </p:nvCxnSpPr>
        <p:spPr>
          <a:xfrm flipV="1">
            <a:off x="3552266" y="5405334"/>
            <a:ext cx="2915165" cy="5282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64">
            <a:extLst>
              <a:ext uri="{FF2B5EF4-FFF2-40B4-BE49-F238E27FC236}">
                <a16:creationId xmlns:a16="http://schemas.microsoft.com/office/drawing/2014/main" id="{99518354-83DF-83B2-5010-85077B237196}"/>
              </a:ext>
            </a:extLst>
          </p:cNvPr>
          <p:cNvCxnSpPr>
            <a:cxnSpLocks/>
            <a:stCxn id="36" idx="3"/>
            <a:endCxn id="40" idx="1"/>
          </p:cNvCxnSpPr>
          <p:nvPr/>
        </p:nvCxnSpPr>
        <p:spPr>
          <a:xfrm flipV="1">
            <a:off x="3552266" y="5825349"/>
            <a:ext cx="2915163" cy="5282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65">
            <a:extLst>
              <a:ext uri="{FF2B5EF4-FFF2-40B4-BE49-F238E27FC236}">
                <a16:creationId xmlns:a16="http://schemas.microsoft.com/office/drawing/2014/main" id="{93080D8D-DDD0-8B27-E697-25F1958C0D69}"/>
              </a:ext>
            </a:extLst>
          </p:cNvPr>
          <p:cNvCxnSpPr>
            <a:cxnSpLocks/>
            <a:stCxn id="37" idx="3"/>
            <a:endCxn id="41" idx="1"/>
          </p:cNvCxnSpPr>
          <p:nvPr/>
        </p:nvCxnSpPr>
        <p:spPr>
          <a:xfrm flipV="1">
            <a:off x="3552266" y="6299876"/>
            <a:ext cx="2915163" cy="5282"/>
          </a:xfrm>
          <a:prstGeom prst="straightConnector1">
            <a:avLst/>
          </a:prstGeom>
          <a:ln w="28575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4" name="Google Shape;289;p51">
            <a:extLst>
              <a:ext uri="{FF2B5EF4-FFF2-40B4-BE49-F238E27FC236}">
                <a16:creationId xmlns:a16="http://schemas.microsoft.com/office/drawing/2014/main" id="{892A4E51-F843-95B9-06FC-443559C0AD0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539319" y="504855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CCA8DE32-3635-CAF4-665A-97965482C5D6}"/>
              </a:ext>
            </a:extLst>
          </p:cNvPr>
          <p:cNvSpPr/>
          <p:nvPr/>
        </p:nvSpPr>
        <p:spPr>
          <a:xfrm>
            <a:off x="613227" y="2311372"/>
            <a:ext cx="4875836" cy="164318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88" name="Straight Connector 7">
            <a:extLst>
              <a:ext uri="{FF2B5EF4-FFF2-40B4-BE49-F238E27FC236}">
                <a16:creationId xmlns:a16="http://schemas.microsoft.com/office/drawing/2014/main" id="{0281B07A-7731-9A2C-1961-E4F75A42E4CE}"/>
              </a:ext>
            </a:extLst>
          </p:cNvPr>
          <p:cNvCxnSpPr>
            <a:cxnSpLocks/>
          </p:cNvCxnSpPr>
          <p:nvPr/>
        </p:nvCxnSpPr>
        <p:spPr>
          <a:xfrm>
            <a:off x="3165631" y="2224089"/>
            <a:ext cx="0" cy="1736382"/>
          </a:xfrm>
          <a:prstGeom prst="line">
            <a:avLst/>
          </a:prstGeom>
          <a:ln w="28575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0B139D71-ABFC-0A57-B1B6-5201FCFFDD18}"/>
              </a:ext>
            </a:extLst>
          </p:cNvPr>
          <p:cNvSpPr/>
          <p:nvPr/>
        </p:nvSpPr>
        <p:spPr>
          <a:xfrm>
            <a:off x="613227" y="1664254"/>
            <a:ext cx="4875835" cy="230014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7E34FF80-FAD8-C7A6-01E3-46E1CD915B95}"/>
              </a:ext>
            </a:extLst>
          </p:cNvPr>
          <p:cNvSpPr/>
          <p:nvPr/>
        </p:nvSpPr>
        <p:spPr>
          <a:xfrm>
            <a:off x="632891" y="4041839"/>
            <a:ext cx="2448076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A</a:t>
            </a: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EB3AAA54-9201-3DB9-DAD7-5D4CA65951CA}"/>
              </a:ext>
            </a:extLst>
          </p:cNvPr>
          <p:cNvSpPr/>
          <p:nvPr/>
        </p:nvSpPr>
        <p:spPr>
          <a:xfrm>
            <a:off x="3165631" y="4041839"/>
            <a:ext cx="2323431" cy="3637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Compartiment B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E451A9F6-9BC5-9D0E-6428-11CE495FCDD7}"/>
              </a:ext>
            </a:extLst>
          </p:cNvPr>
          <p:cNvSpPr/>
          <p:nvPr/>
        </p:nvSpPr>
        <p:spPr>
          <a:xfrm>
            <a:off x="539248" y="1457595"/>
            <a:ext cx="4949186" cy="6587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10E38DE3-30EB-70D4-63E8-23697528E459}"/>
              </a:ext>
            </a:extLst>
          </p:cNvPr>
          <p:cNvSpPr/>
          <p:nvPr/>
        </p:nvSpPr>
        <p:spPr>
          <a:xfrm>
            <a:off x="483399" y="1537580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Membrane perméable aux gaz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4" name="Straight Arrow Connector 41">
            <a:extLst>
              <a:ext uri="{FF2B5EF4-FFF2-40B4-BE49-F238E27FC236}">
                <a16:creationId xmlns:a16="http://schemas.microsoft.com/office/drawing/2014/main" id="{2F8F37F7-1FF7-B5DB-0080-39497C07ADEA}"/>
              </a:ext>
            </a:extLst>
          </p:cNvPr>
          <p:cNvCxnSpPr>
            <a:cxnSpLocks/>
          </p:cNvCxnSpPr>
          <p:nvPr/>
        </p:nvCxnSpPr>
        <p:spPr>
          <a:xfrm>
            <a:off x="2773680" y="1981200"/>
            <a:ext cx="391950" cy="1654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45">
            <a:extLst>
              <a:ext uri="{FF2B5EF4-FFF2-40B4-BE49-F238E27FC236}">
                <a16:creationId xmlns:a16="http://schemas.microsoft.com/office/drawing/2014/main" id="{D809E3D4-0B67-8CAA-F126-FB3A040C7FB0}"/>
              </a:ext>
            </a:extLst>
          </p:cNvPr>
          <p:cNvCxnSpPr>
            <a:cxnSpLocks/>
          </p:cNvCxnSpPr>
          <p:nvPr/>
        </p:nvCxnSpPr>
        <p:spPr>
          <a:xfrm flipH="1">
            <a:off x="562481" y="4563007"/>
            <a:ext cx="10861543" cy="0"/>
          </a:xfrm>
          <a:prstGeom prst="straightConnector1">
            <a:avLst/>
          </a:prstGeom>
          <a:ln w="9525">
            <a:solidFill>
              <a:srgbClr val="C00000"/>
            </a:solidFill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Rectangle 96">
            <a:extLst>
              <a:ext uri="{FF2B5EF4-FFF2-40B4-BE49-F238E27FC236}">
                <a16:creationId xmlns:a16="http://schemas.microsoft.com/office/drawing/2014/main" id="{576ABA8F-E1E6-0297-DF38-0C23FF8958E8}"/>
              </a:ext>
            </a:extLst>
          </p:cNvPr>
          <p:cNvSpPr/>
          <p:nvPr/>
        </p:nvSpPr>
        <p:spPr>
          <a:xfrm>
            <a:off x="2952279" y="1689980"/>
            <a:ext cx="2853527" cy="6165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Eau</a:t>
            </a:r>
            <a:endParaRPr lang="fr-FR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8" name="Straight Arrow Connector 41">
            <a:extLst>
              <a:ext uri="{FF2B5EF4-FFF2-40B4-BE49-F238E27FC236}">
                <a16:creationId xmlns:a16="http://schemas.microsoft.com/office/drawing/2014/main" id="{D327271A-78DF-CDB3-07BD-2CD9F6E27339}"/>
              </a:ext>
            </a:extLst>
          </p:cNvPr>
          <p:cNvCxnSpPr>
            <a:cxnSpLocks/>
          </p:cNvCxnSpPr>
          <p:nvPr/>
        </p:nvCxnSpPr>
        <p:spPr>
          <a:xfrm>
            <a:off x="4389120" y="2148840"/>
            <a:ext cx="0" cy="41148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D54D888A-80BB-48EA-2A63-3A39F6523209}"/>
              </a:ext>
            </a:extLst>
          </p:cNvPr>
          <p:cNvGrpSpPr/>
          <p:nvPr/>
        </p:nvGrpSpPr>
        <p:grpSpPr>
          <a:xfrm>
            <a:off x="5918521" y="1564639"/>
            <a:ext cx="5710781" cy="2641601"/>
            <a:chOff x="2202946" y="2896772"/>
            <a:chExt cx="7380596" cy="3673859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7CA3209-C08E-39B1-09C8-D8830B849D56}"/>
                </a:ext>
              </a:extLst>
            </p:cNvPr>
            <p:cNvSpPr/>
            <p:nvPr/>
          </p:nvSpPr>
          <p:spPr>
            <a:xfrm>
              <a:off x="7450346" y="4750204"/>
              <a:ext cx="2133196" cy="30177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>
                  <a:solidFill>
                    <a:srgbClr val="1D6FA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Sang sortant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CE1ABB2-48B5-AF53-F17A-0C9207C42078}"/>
                </a:ext>
              </a:extLst>
            </p:cNvPr>
            <p:cNvSpPr/>
            <p:nvPr/>
          </p:nvSpPr>
          <p:spPr>
            <a:xfrm>
              <a:off x="2202946" y="4805281"/>
              <a:ext cx="2064841" cy="25076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noProof="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Sang </a:t>
              </a:r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en</a:t>
              </a:r>
              <a:r>
                <a:rPr lang="fr-FR" sz="2000" b="1" noProof="0" dirty="0">
                  <a:solidFill>
                    <a:srgbClr val="FF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tant</a:t>
              </a:r>
            </a:p>
          </p:txBody>
        </p:sp>
        <p:sp>
          <p:nvSpPr>
            <p:cNvPr id="8" name="Flèche : droite 7">
              <a:extLst>
                <a:ext uri="{FF2B5EF4-FFF2-40B4-BE49-F238E27FC236}">
                  <a16:creationId xmlns:a16="http://schemas.microsoft.com/office/drawing/2014/main" id="{7038CDC3-FBD2-ABC2-23E3-12961DC5993F}"/>
                </a:ext>
              </a:extLst>
            </p:cNvPr>
            <p:cNvSpPr/>
            <p:nvPr/>
          </p:nvSpPr>
          <p:spPr>
            <a:xfrm>
              <a:off x="2524233" y="4249976"/>
              <a:ext cx="1413844" cy="427204"/>
            </a:xfrm>
            <a:prstGeom prst="rightArrow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31D6166-5150-C2E5-F922-6FDD913488E6}"/>
                </a:ext>
              </a:extLst>
            </p:cNvPr>
            <p:cNvSpPr/>
            <p:nvPr/>
          </p:nvSpPr>
          <p:spPr>
            <a:xfrm>
              <a:off x="3440496" y="5980889"/>
              <a:ext cx="4775200" cy="589742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Cellules de l’organe</a:t>
              </a: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BD0CE25-5559-DC71-A3F1-AD78AC573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6665" y="2896772"/>
              <a:ext cx="3289495" cy="3289495"/>
            </a:xfrm>
            <a:prstGeom prst="rect">
              <a:avLst/>
            </a:prstGeom>
          </p:spPr>
        </p:pic>
        <p:sp>
          <p:nvSpPr>
            <p:cNvPr id="11" name="Flèche : droite 10">
              <a:extLst>
                <a:ext uri="{FF2B5EF4-FFF2-40B4-BE49-F238E27FC236}">
                  <a16:creationId xmlns:a16="http://schemas.microsoft.com/office/drawing/2014/main" id="{56E93345-4A5B-55A3-EE5A-2EB8CE50767B}"/>
                </a:ext>
              </a:extLst>
            </p:cNvPr>
            <p:cNvSpPr/>
            <p:nvPr/>
          </p:nvSpPr>
          <p:spPr>
            <a:xfrm>
              <a:off x="7540180" y="4193455"/>
              <a:ext cx="1798914" cy="427206"/>
            </a:xfrm>
            <a:prstGeom prst="rightArrow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48117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AE4BCB-9264-5100-08DD-7BF84F3F76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4B82B-73C7-DC9B-03A8-F03194ACA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sang et les cellules. </a:t>
            </a:r>
            <a:endParaRPr lang="fr-FR" noProof="0" dirty="0">
              <a:solidFill>
                <a:srgbClr val="FFFF00"/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423E363-1B65-4E33-B251-557C725A5C0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E1B66857-B5F9-08A3-F76B-27880ED080CF}"/>
              </a:ext>
            </a:extLst>
          </p:cNvPr>
          <p:cNvSpPr txBox="1"/>
          <p:nvPr/>
        </p:nvSpPr>
        <p:spPr>
          <a:xfrm>
            <a:off x="355401" y="1542586"/>
            <a:ext cx="6035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C00000"/>
                </a:solidFill>
                <a:sym typeface="Wingdings" panose="05000000000000000000" pitchFamily="2" charset="2"/>
              </a:rPr>
              <a:t>1</a:t>
            </a:r>
            <a:r>
              <a:rPr lang="fr-FR" dirty="0">
                <a:sym typeface="Wingdings" panose="05000000000000000000" pitchFamily="2" charset="2"/>
              </a:rPr>
              <a:t> . je précise le sens de la diffusion d’O2 </a:t>
            </a:r>
            <a:endParaRPr lang="fr-FR" dirty="0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60F5A60C-4B5B-08B1-F859-EF71D754D075}"/>
              </a:ext>
            </a:extLst>
          </p:cNvPr>
          <p:cNvGrpSpPr/>
          <p:nvPr/>
        </p:nvGrpSpPr>
        <p:grpSpPr>
          <a:xfrm>
            <a:off x="333657" y="1106630"/>
            <a:ext cx="11037454" cy="399011"/>
            <a:chOff x="526472" y="1937789"/>
            <a:chExt cx="11037454" cy="399011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A2B186F-1003-D3EB-D2D3-79D1A7FBD3C8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Expliquez les échanges respiratoires en appliquant la loi de diffusion des gaz. 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56671F76-C3C8-6941-896F-82BFB8CBB914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CD928016-55FD-ED11-202F-BD75C7F8A2C2}"/>
              </a:ext>
            </a:extLst>
          </p:cNvPr>
          <p:cNvSpPr/>
          <p:nvPr/>
        </p:nvSpPr>
        <p:spPr>
          <a:xfrm>
            <a:off x="1495518" y="421220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entrant</a:t>
            </a:r>
          </a:p>
        </p:txBody>
      </p:sp>
      <p:sp>
        <p:nvSpPr>
          <p:cNvPr id="65" name="Flèche : droite 64">
            <a:extLst>
              <a:ext uri="{FF2B5EF4-FFF2-40B4-BE49-F238E27FC236}">
                <a16:creationId xmlns:a16="http://schemas.microsoft.com/office/drawing/2014/main" id="{DBDC4B37-2877-88FF-5BD3-48F92E54B33F}"/>
              </a:ext>
            </a:extLst>
          </p:cNvPr>
          <p:cNvSpPr/>
          <p:nvPr/>
        </p:nvSpPr>
        <p:spPr>
          <a:xfrm>
            <a:off x="3516953" y="4212415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795CAD26-52B0-60C2-51D4-38520D0867DC}"/>
                  </a:ext>
                </a:extLst>
              </p:cNvPr>
              <p:cNvSpPr txBox="1"/>
              <p:nvPr/>
            </p:nvSpPr>
            <p:spPr>
              <a:xfrm>
                <a:off x="1531302" y="4605506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:20%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795CAD26-52B0-60C2-51D4-38520D0867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302" y="4605506"/>
                <a:ext cx="2133929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ZoneTexte 70">
            <a:extLst>
              <a:ext uri="{FF2B5EF4-FFF2-40B4-BE49-F238E27FC236}">
                <a16:creationId xmlns:a16="http://schemas.microsoft.com/office/drawing/2014/main" id="{64D345BF-4938-BBFA-4CEE-F20227C2A6B3}"/>
              </a:ext>
            </a:extLst>
          </p:cNvPr>
          <p:cNvSpPr txBox="1"/>
          <p:nvPr/>
        </p:nvSpPr>
        <p:spPr>
          <a:xfrm>
            <a:off x="489411" y="6180418"/>
            <a:ext cx="1142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dioxygène </a:t>
            </a:r>
            <a:r>
              <a:rPr lang="fr-FR" sz="2400" b="1" noProof="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noProof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sang (entrant)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cellules de l’organe.</a:t>
            </a:r>
            <a:endParaRPr lang="fr-FR" sz="2400" b="1" noProof="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9C8BDC6-B8A4-4539-122B-03E9A2D0B3CC}"/>
              </a:ext>
            </a:extLst>
          </p:cNvPr>
          <p:cNvSpPr/>
          <p:nvPr/>
        </p:nvSpPr>
        <p:spPr>
          <a:xfrm>
            <a:off x="8287478" y="442556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</a:t>
            </a:r>
            <a:r>
              <a:rPr lang="fr-FR" sz="2000" b="1" dirty="0" err="1">
                <a:solidFill>
                  <a:srgbClr val="1D6FA9"/>
                </a:solidFill>
              </a:rPr>
              <a:t>sor</a:t>
            </a:r>
            <a:r>
              <a:rPr lang="fr-FR" sz="2000" b="1" noProof="0" dirty="0">
                <a:solidFill>
                  <a:srgbClr val="1D6FA9"/>
                </a:solidFill>
              </a:rPr>
              <a:t>tant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F12C47A9-E046-1550-C32A-37BFEBBC524E}"/>
              </a:ext>
            </a:extLst>
          </p:cNvPr>
          <p:cNvSpPr/>
          <p:nvPr/>
        </p:nvSpPr>
        <p:spPr>
          <a:xfrm>
            <a:off x="7814633" y="4425775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C9C00EE-3E66-73E3-CF7D-0A901E971D09}"/>
              </a:ext>
            </a:extLst>
          </p:cNvPr>
          <p:cNvSpPr/>
          <p:nvPr/>
        </p:nvSpPr>
        <p:spPr>
          <a:xfrm>
            <a:off x="4446998" y="2002405"/>
            <a:ext cx="2852962" cy="161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>
                    <a:lumMod val="50000"/>
                  </a:schemeClr>
                </a:solidFill>
              </a:rPr>
              <a:t>Cellules de l’organe</a:t>
            </a:r>
          </a:p>
        </p:txBody>
      </p: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53CD721F-2D54-BDE6-B083-4C71E2E2B023}"/>
              </a:ext>
            </a:extLst>
          </p:cNvPr>
          <p:cNvGrpSpPr/>
          <p:nvPr/>
        </p:nvGrpSpPr>
        <p:grpSpPr>
          <a:xfrm>
            <a:off x="4328160" y="3048000"/>
            <a:ext cx="3169920" cy="3169920"/>
            <a:chOff x="4328160" y="3048000"/>
            <a:chExt cx="3169920" cy="316992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4FB11F6A-4160-85D2-EC03-0A40E4FA8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160" y="3048000"/>
              <a:ext cx="3169920" cy="3169920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A988E0A5-3050-FF67-7C97-5A9EC85DA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15" t="10385" r="25385" b="82692"/>
            <a:stretch>
              <a:fillRect/>
            </a:stretch>
          </p:blipFill>
          <p:spPr>
            <a:xfrm>
              <a:off x="6650736" y="4893564"/>
              <a:ext cx="237744" cy="21945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598E8D0-9AB1-9CF9-3B3B-4108CE5EDA00}"/>
                  </a:ext>
                </a:extLst>
              </p:cNvPr>
              <p:cNvSpPr txBox="1"/>
              <p:nvPr/>
            </p:nvSpPr>
            <p:spPr>
              <a:xfrm>
                <a:off x="8252142" y="4864586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:14 %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598E8D0-9AB1-9CF9-3B3B-4108CE5EDA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142" y="4864586"/>
                <a:ext cx="2133929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>
            <a:extLst>
              <a:ext uri="{FF2B5EF4-FFF2-40B4-BE49-F238E27FC236}">
                <a16:creationId xmlns:a16="http://schemas.microsoft.com/office/drawing/2014/main" id="{4F505C2C-98C0-9A9B-24FE-DCC18C507A0D}"/>
              </a:ext>
            </a:extLst>
          </p:cNvPr>
          <p:cNvSpPr/>
          <p:nvPr/>
        </p:nvSpPr>
        <p:spPr>
          <a:xfrm>
            <a:off x="7617470" y="4099560"/>
            <a:ext cx="2999730" cy="1288945"/>
          </a:xfrm>
          <a:prstGeom prst="rect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solidFill>
                <a:schemeClr val="bg2"/>
              </a:solidFill>
            </a:endParaRPr>
          </a:p>
        </p:txBody>
      </p:sp>
      <p:sp>
        <p:nvSpPr>
          <p:cNvPr id="17" name="Arrow: Right 22">
            <a:extLst>
              <a:ext uri="{FF2B5EF4-FFF2-40B4-BE49-F238E27FC236}">
                <a16:creationId xmlns:a16="http://schemas.microsoft.com/office/drawing/2014/main" id="{7DFDB54C-E817-B819-9A34-DE89B3F8DE87}"/>
              </a:ext>
            </a:extLst>
          </p:cNvPr>
          <p:cNvSpPr/>
          <p:nvPr/>
        </p:nvSpPr>
        <p:spPr>
          <a:xfrm rot="19447715">
            <a:off x="4810112" y="3885938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noProof="0" dirty="0">
                <a:solidFill>
                  <a:schemeClr val="bg1"/>
                </a:solidFill>
              </a:rPr>
              <a:t>Diffusion</a:t>
            </a: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5B9E4AA0-9234-878D-7E90-758C8C4BD3D4}"/>
              </a:ext>
            </a:extLst>
          </p:cNvPr>
          <p:cNvSpPr/>
          <p:nvPr/>
        </p:nvSpPr>
        <p:spPr>
          <a:xfrm>
            <a:off x="4632964" y="444592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3362383-1AB6-A3CD-035E-81F965532FBB}"/>
                  </a:ext>
                </a:extLst>
              </p:cNvPr>
              <p:cNvSpPr txBox="1"/>
              <p:nvPr/>
            </p:nvSpPr>
            <p:spPr>
              <a:xfrm>
                <a:off x="4923360" y="2274249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:14 %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3362383-1AB6-A3CD-035E-81F965532F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360" y="2274249"/>
                <a:ext cx="2133929" cy="461665"/>
              </a:xfrm>
              <a:prstGeom prst="rect">
                <a:avLst/>
              </a:prstGeom>
              <a:blipFill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e 39">
            <a:extLst>
              <a:ext uri="{FF2B5EF4-FFF2-40B4-BE49-F238E27FC236}">
                <a16:creationId xmlns:a16="http://schemas.microsoft.com/office/drawing/2014/main" id="{CE2B19B6-D5AD-5F80-99DA-FC2F7759CAB8}"/>
              </a:ext>
            </a:extLst>
          </p:cNvPr>
          <p:cNvGrpSpPr/>
          <p:nvPr/>
        </p:nvGrpSpPr>
        <p:grpSpPr>
          <a:xfrm>
            <a:off x="4983120" y="2290618"/>
            <a:ext cx="2029627" cy="794328"/>
            <a:chOff x="4983120" y="2290618"/>
            <a:chExt cx="2029627" cy="794328"/>
          </a:xfrm>
        </p:grpSpPr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BF771710-DB8D-BC2D-C383-3E834BA8AE44}"/>
                </a:ext>
              </a:extLst>
            </p:cNvPr>
            <p:cNvSpPr txBox="1"/>
            <p:nvPr/>
          </p:nvSpPr>
          <p:spPr>
            <a:xfrm>
              <a:off x="4983120" y="2669136"/>
              <a:ext cx="20296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8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000" dirty="0">
                  <a:solidFill>
                    <a:srgbClr val="C00000"/>
                  </a:solidFill>
                </a:rPr>
                <a:t>Petite quantité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0C2037F5-CB30-6A31-2A55-1A0A076ECC0E}"/>
                </a:ext>
              </a:extLst>
            </p:cNvPr>
            <p:cNvSpPr/>
            <p:nvPr/>
          </p:nvSpPr>
          <p:spPr>
            <a:xfrm>
              <a:off x="5080000" y="2290618"/>
              <a:ext cx="1902691" cy="79432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76D6FFD2-9325-BF1F-06C5-062374201B9F}"/>
              </a:ext>
            </a:extLst>
          </p:cNvPr>
          <p:cNvGrpSpPr/>
          <p:nvPr/>
        </p:nvGrpSpPr>
        <p:grpSpPr>
          <a:xfrm>
            <a:off x="1579520" y="4604327"/>
            <a:ext cx="2029627" cy="794328"/>
            <a:chOff x="4983120" y="2290618"/>
            <a:chExt cx="2029627" cy="794328"/>
          </a:xfrm>
        </p:grpSpPr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8F2AD43E-2B2B-4361-0B0A-A88C93BAC47F}"/>
                </a:ext>
              </a:extLst>
            </p:cNvPr>
            <p:cNvSpPr txBox="1"/>
            <p:nvPr/>
          </p:nvSpPr>
          <p:spPr>
            <a:xfrm>
              <a:off x="4983120" y="2669136"/>
              <a:ext cx="20296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8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000" dirty="0">
                  <a:solidFill>
                    <a:srgbClr val="C00000"/>
                  </a:solidFill>
                </a:rPr>
                <a:t>Grande quantité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E36DAB71-EE0A-B380-3A24-E17E35AD0E31}"/>
                </a:ext>
              </a:extLst>
            </p:cNvPr>
            <p:cNvSpPr/>
            <p:nvPr/>
          </p:nvSpPr>
          <p:spPr>
            <a:xfrm>
              <a:off x="5080000" y="2290618"/>
              <a:ext cx="1902691" cy="79432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7" name="Arrow: Right 22">
            <a:extLst>
              <a:ext uri="{FF2B5EF4-FFF2-40B4-BE49-F238E27FC236}">
                <a16:creationId xmlns:a16="http://schemas.microsoft.com/office/drawing/2014/main" id="{DD3B0A1D-1548-3FD3-000E-0C6FC1A28AF7}"/>
              </a:ext>
            </a:extLst>
          </p:cNvPr>
          <p:cNvSpPr/>
          <p:nvPr/>
        </p:nvSpPr>
        <p:spPr>
          <a:xfrm rot="2345592">
            <a:off x="4796258" y="4777247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bg1"/>
                </a:solidFill>
              </a:rPr>
              <a:t>Diffusion</a:t>
            </a:r>
            <a:endParaRPr lang="fr-FR" sz="900" b="1" noProof="0" dirty="0">
              <a:solidFill>
                <a:schemeClr val="bg1"/>
              </a:solidFill>
            </a:endParaRPr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778C8B9C-D730-42CC-1438-F80F83B9D3FF}"/>
              </a:ext>
            </a:extLst>
          </p:cNvPr>
          <p:cNvSpPr/>
          <p:nvPr/>
        </p:nvSpPr>
        <p:spPr>
          <a:xfrm>
            <a:off x="5273679" y="444719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24133A57-2260-C465-BD04-B1EEFCB0CBCC}"/>
              </a:ext>
            </a:extLst>
          </p:cNvPr>
          <p:cNvSpPr/>
          <p:nvPr/>
        </p:nvSpPr>
        <p:spPr>
          <a:xfrm>
            <a:off x="5754374" y="447386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8A040471-93C0-EB27-9148-29292F8E5D32}"/>
              </a:ext>
            </a:extLst>
          </p:cNvPr>
          <p:cNvSpPr/>
          <p:nvPr/>
        </p:nvSpPr>
        <p:spPr>
          <a:xfrm>
            <a:off x="6147439" y="446497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AFD8AAFC-8D37-F5FF-F325-D734B121E0CB}"/>
              </a:ext>
            </a:extLst>
          </p:cNvPr>
          <p:cNvSpPr/>
          <p:nvPr/>
        </p:nvSpPr>
        <p:spPr>
          <a:xfrm>
            <a:off x="6553839" y="447259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029CB676-891E-7843-6BFB-73CAFBC7963A}"/>
              </a:ext>
            </a:extLst>
          </p:cNvPr>
          <p:cNvSpPr/>
          <p:nvPr/>
        </p:nvSpPr>
        <p:spPr>
          <a:xfrm>
            <a:off x="4942209" y="446497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CE0A1A1A-5EFB-D502-D899-604B25FEBAF8}"/>
              </a:ext>
            </a:extLst>
          </p:cNvPr>
          <p:cNvSpPr/>
          <p:nvPr/>
        </p:nvSpPr>
        <p:spPr>
          <a:xfrm>
            <a:off x="10217176" y="2219290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3" name="ZoneTexte 92">
            <a:extLst>
              <a:ext uri="{FF2B5EF4-FFF2-40B4-BE49-F238E27FC236}">
                <a16:creationId xmlns:a16="http://schemas.microsoft.com/office/drawing/2014/main" id="{F46D8D85-F535-F247-5FD7-E2B9EA96A203}"/>
              </a:ext>
            </a:extLst>
          </p:cNvPr>
          <p:cNvSpPr txBox="1"/>
          <p:nvPr/>
        </p:nvSpPr>
        <p:spPr>
          <a:xfrm>
            <a:off x="10326265" y="2142923"/>
            <a:ext cx="11658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Dioxygène (O2)</a:t>
            </a:r>
          </a:p>
        </p:txBody>
      </p:sp>
    </p:spTree>
    <p:extLst>
      <p:ext uri="{BB962C8B-B14F-4D97-AF65-F5344CB8AC3E}">
        <p14:creationId xmlns:p14="http://schemas.microsoft.com/office/powerpoint/2010/main" val="6682580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3191 -0.07523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89" y="-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022E-16 L 0.01549 0.07824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8" y="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000"/>
                            </p:stCondLst>
                            <p:childTnLst>
                              <p:par>
                                <p:cTn id="4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4.81481E-6 L 0.0263 -0.0794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5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2.22222E-6 L 0.00834 0.0724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0"/>
                            </p:stCondLst>
                            <p:childTnLst>
                              <p:par>
                                <p:cTn id="62" presetID="56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7037E-6 L 0.09388 0.0007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88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000"/>
                            </p:stCondLst>
                            <p:childTnLst>
                              <p:par>
                                <p:cTn id="6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22222E-6 L 0.22213 0.0020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107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000"/>
                            </p:stCondLst>
                            <p:childTnLst>
                              <p:par>
                                <p:cTn id="70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17" grpId="0" animBg="1"/>
      <p:bldP spid="17" grpId="1" animBg="1"/>
      <p:bldP spid="20" grpId="0" animBg="1"/>
      <p:bldP spid="20" grpId="1" animBg="1"/>
      <p:bldP spid="47" grpId="0" animBg="1"/>
      <p:bldP spid="47" grpId="1" animBg="1"/>
      <p:bldP spid="56" grpId="0" animBg="1"/>
      <p:bldP spid="56" grpId="1" animBg="1"/>
      <p:bldP spid="57" grpId="0" animBg="1"/>
      <p:bldP spid="57" grpId="1" animBg="1"/>
      <p:bldP spid="59" grpId="0" animBg="1"/>
      <p:bldP spid="59" grpId="1" animBg="1"/>
      <p:bldP spid="78" grpId="0" animBg="1"/>
      <p:bldP spid="78" grpId="1" animBg="1"/>
      <p:bldP spid="81" grpId="0" animBg="1"/>
      <p:bldP spid="81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EFC5D-81BB-13B7-C4E8-E7ED66A0B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2675D6-DAEE-06D4-5A8F-32345ACA7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Appliquons maintenant cette loi pour expliquer les échanges respiratoires entre le sang et les cellules. </a:t>
            </a:r>
            <a:endParaRPr lang="fr-FR" noProof="0" dirty="0">
              <a:solidFill>
                <a:srgbClr val="FFFF00"/>
              </a:solidFill>
            </a:endParaRP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C6CDED3C-CA02-9144-E2A1-62BC7CF922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88291901-77A4-4424-A81F-B8888F347BD9}"/>
              </a:ext>
            </a:extLst>
          </p:cNvPr>
          <p:cNvSpPr txBox="1"/>
          <p:nvPr/>
        </p:nvSpPr>
        <p:spPr>
          <a:xfrm>
            <a:off x="355401" y="1542586"/>
            <a:ext cx="603523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fr-FR"/>
            </a:defPPr>
            <a:lvl1pPr algn="just">
              <a:defRPr sz="20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srgbClr val="C00000"/>
                </a:solidFill>
                <a:sym typeface="Wingdings" panose="05000000000000000000" pitchFamily="2" charset="2"/>
              </a:rPr>
              <a:t>2</a:t>
            </a:r>
            <a:r>
              <a:rPr lang="fr-FR" dirty="0">
                <a:sym typeface="Wingdings" panose="05000000000000000000" pitchFamily="2" charset="2"/>
              </a:rPr>
              <a:t> . je précise le sens de la diffusion de CO2 </a:t>
            </a:r>
            <a:endParaRPr lang="fr-FR" dirty="0"/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C1D1191A-9670-6728-8105-8FFD752A303E}"/>
              </a:ext>
            </a:extLst>
          </p:cNvPr>
          <p:cNvGrpSpPr/>
          <p:nvPr/>
        </p:nvGrpSpPr>
        <p:grpSpPr>
          <a:xfrm>
            <a:off x="333657" y="1106630"/>
            <a:ext cx="11037454" cy="399011"/>
            <a:chOff x="526472" y="1937789"/>
            <a:chExt cx="11037454" cy="399011"/>
          </a:xfrm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031309D-0639-AB7A-F064-5591FCC1CC6B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Expliquez les échanges respiratoires en appliquant la loi de diffusion des gaz. </a:t>
              </a:r>
            </a:p>
          </p:txBody>
        </p: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9364C54F-5743-FA1F-E002-4EBD1BD47BFF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id="{D57A7411-1D12-3B25-7A52-C1BDDF65F785}"/>
              </a:ext>
            </a:extLst>
          </p:cNvPr>
          <p:cNvSpPr/>
          <p:nvPr/>
        </p:nvSpPr>
        <p:spPr>
          <a:xfrm>
            <a:off x="1495518" y="421220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entrant</a:t>
            </a:r>
          </a:p>
        </p:txBody>
      </p:sp>
      <p:sp>
        <p:nvSpPr>
          <p:cNvPr id="65" name="Flèche : droite 64">
            <a:extLst>
              <a:ext uri="{FF2B5EF4-FFF2-40B4-BE49-F238E27FC236}">
                <a16:creationId xmlns:a16="http://schemas.microsoft.com/office/drawing/2014/main" id="{35BBFFB6-5A1D-59E0-5032-D8E6A53952A9}"/>
              </a:ext>
            </a:extLst>
          </p:cNvPr>
          <p:cNvSpPr/>
          <p:nvPr/>
        </p:nvSpPr>
        <p:spPr>
          <a:xfrm>
            <a:off x="3516953" y="4212415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00D27559-7B03-A474-1FF1-787D1AB8BD5A}"/>
                  </a:ext>
                </a:extLst>
              </p:cNvPr>
              <p:cNvSpPr txBox="1"/>
              <p:nvPr/>
            </p:nvSpPr>
            <p:spPr>
              <a:xfrm>
                <a:off x="1531302" y="4605506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:49%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00D27559-7B03-A474-1FF1-787D1AB8BD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1302" y="4605506"/>
                <a:ext cx="2133929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" name="ZoneTexte 70">
            <a:extLst>
              <a:ext uri="{FF2B5EF4-FFF2-40B4-BE49-F238E27FC236}">
                <a16:creationId xmlns:a16="http://schemas.microsoft.com/office/drawing/2014/main" id="{75F4A5D2-A9DD-94C1-8D6D-FCB56C98CAB0}"/>
              </a:ext>
            </a:extLst>
          </p:cNvPr>
          <p:cNvSpPr txBox="1"/>
          <p:nvPr/>
        </p:nvSpPr>
        <p:spPr>
          <a:xfrm>
            <a:off x="489411" y="6180418"/>
            <a:ext cx="114263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dioxyde de carbone </a:t>
            </a:r>
            <a:r>
              <a:rPr lang="fr-FR" sz="2400" b="1" noProof="0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noProof="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cellules de l’organe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(sortant).</a:t>
            </a:r>
            <a:endParaRPr lang="fr-FR" sz="2400" b="1" noProof="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4461A8-8BFA-B8F1-5638-493F0A6DB771}"/>
              </a:ext>
            </a:extLst>
          </p:cNvPr>
          <p:cNvSpPr/>
          <p:nvPr/>
        </p:nvSpPr>
        <p:spPr>
          <a:xfrm>
            <a:off x="8287478" y="4425565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</a:t>
            </a:r>
            <a:r>
              <a:rPr lang="fr-FR" sz="2000" b="1" dirty="0" err="1">
                <a:solidFill>
                  <a:srgbClr val="1D6FA9"/>
                </a:solidFill>
              </a:rPr>
              <a:t>sor</a:t>
            </a:r>
            <a:r>
              <a:rPr lang="fr-FR" sz="2000" b="1" noProof="0" dirty="0">
                <a:solidFill>
                  <a:srgbClr val="1D6FA9"/>
                </a:solidFill>
              </a:rPr>
              <a:t>tant</a:t>
            </a: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4610E776-10ED-131A-870B-38CDD23FE266}"/>
              </a:ext>
            </a:extLst>
          </p:cNvPr>
          <p:cNvSpPr/>
          <p:nvPr/>
        </p:nvSpPr>
        <p:spPr>
          <a:xfrm>
            <a:off x="7814633" y="4425775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E2BF92-6DE6-0891-8CD8-5C7F0785A183}"/>
              </a:ext>
            </a:extLst>
          </p:cNvPr>
          <p:cNvSpPr/>
          <p:nvPr/>
        </p:nvSpPr>
        <p:spPr>
          <a:xfrm>
            <a:off x="4446998" y="2002405"/>
            <a:ext cx="2852962" cy="161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>
                    <a:lumMod val="50000"/>
                  </a:schemeClr>
                </a:solidFill>
              </a:rPr>
              <a:t>Cellules de l’organe</a:t>
            </a:r>
          </a:p>
        </p:txBody>
      </p: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E9AA9F33-19AC-EC68-E03B-28FB5EB74830}"/>
              </a:ext>
            </a:extLst>
          </p:cNvPr>
          <p:cNvGrpSpPr/>
          <p:nvPr/>
        </p:nvGrpSpPr>
        <p:grpSpPr>
          <a:xfrm>
            <a:off x="4328160" y="3048000"/>
            <a:ext cx="3169920" cy="3169920"/>
            <a:chOff x="4328160" y="3048000"/>
            <a:chExt cx="3169920" cy="3169920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3AF0A567-D921-6398-AAF8-04F164FA246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160" y="3048000"/>
              <a:ext cx="3169920" cy="3169920"/>
            </a:xfrm>
            <a:prstGeom prst="rect">
              <a:avLst/>
            </a:prstGeom>
          </p:spPr>
        </p:pic>
        <p:pic>
          <p:nvPicPr>
            <p:cNvPr id="48" name="Image 47">
              <a:extLst>
                <a:ext uri="{FF2B5EF4-FFF2-40B4-BE49-F238E27FC236}">
                  <a16:creationId xmlns:a16="http://schemas.microsoft.com/office/drawing/2014/main" id="{9D9A7B20-4B88-4B0E-93A1-E8E44FACF5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15" t="10385" r="25385" b="82692"/>
            <a:stretch>
              <a:fillRect/>
            </a:stretch>
          </p:blipFill>
          <p:spPr>
            <a:xfrm>
              <a:off x="6650736" y="4893564"/>
              <a:ext cx="237744" cy="21945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8D2E977-CC41-A3BE-9CB6-D34E9E844FE8}"/>
                  </a:ext>
                </a:extLst>
              </p:cNvPr>
              <p:cNvSpPr txBox="1"/>
              <p:nvPr/>
            </p:nvSpPr>
            <p:spPr>
              <a:xfrm>
                <a:off x="8252142" y="4864586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:54 %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D8D2E977-CC41-A3BE-9CB6-D34E9E844F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52142" y="4864586"/>
                <a:ext cx="2133929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Arrow: Right 22">
            <a:extLst>
              <a:ext uri="{FF2B5EF4-FFF2-40B4-BE49-F238E27FC236}">
                <a16:creationId xmlns:a16="http://schemas.microsoft.com/office/drawing/2014/main" id="{DFF92752-FA43-F04E-15DD-9B32B740053F}"/>
              </a:ext>
            </a:extLst>
          </p:cNvPr>
          <p:cNvSpPr/>
          <p:nvPr/>
        </p:nvSpPr>
        <p:spPr>
          <a:xfrm rot="2217597">
            <a:off x="5785471" y="3977378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bg1"/>
                </a:solidFill>
              </a:rPr>
              <a:t>D</a:t>
            </a:r>
            <a:r>
              <a:rPr lang="fr-FR" sz="900" b="1" noProof="0" dirty="0" err="1">
                <a:solidFill>
                  <a:schemeClr val="bg1"/>
                </a:solidFill>
              </a:rPr>
              <a:t>iffusion</a:t>
            </a:r>
            <a:endParaRPr lang="fr-FR" sz="900" b="1" noProof="0" dirty="0">
              <a:solidFill>
                <a:schemeClr val="bg1"/>
              </a:solidFill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FB03D4BD-1A18-A75F-59BB-C0F0F1FD9493}"/>
              </a:ext>
            </a:extLst>
          </p:cNvPr>
          <p:cNvSpPr/>
          <p:nvPr/>
        </p:nvSpPr>
        <p:spPr>
          <a:xfrm>
            <a:off x="5474974" y="3965869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CCEA3E0-31E9-FB5E-6DA3-8D436B246DAB}"/>
                  </a:ext>
                </a:extLst>
              </p:cNvPr>
              <p:cNvSpPr txBox="1"/>
              <p:nvPr/>
            </p:nvSpPr>
            <p:spPr>
              <a:xfrm>
                <a:off x="4923360" y="2274249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:55 %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7CCEA3E0-31E9-FB5E-6DA3-8D436B246D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3360" y="2274249"/>
                <a:ext cx="2133929" cy="461665"/>
              </a:xfrm>
              <a:prstGeom prst="rect">
                <a:avLst/>
              </a:prstGeom>
              <a:blipFill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0" name="Groupe 39">
            <a:extLst>
              <a:ext uri="{FF2B5EF4-FFF2-40B4-BE49-F238E27FC236}">
                <a16:creationId xmlns:a16="http://schemas.microsoft.com/office/drawing/2014/main" id="{8E761F8E-4CB1-8F11-56D1-FF402F7AC255}"/>
              </a:ext>
            </a:extLst>
          </p:cNvPr>
          <p:cNvGrpSpPr/>
          <p:nvPr/>
        </p:nvGrpSpPr>
        <p:grpSpPr>
          <a:xfrm>
            <a:off x="4983120" y="2290618"/>
            <a:ext cx="2029627" cy="794328"/>
            <a:chOff x="4983120" y="2290618"/>
            <a:chExt cx="2029627" cy="794328"/>
          </a:xfrm>
        </p:grpSpPr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03897A67-162E-9345-9382-D73DACF13612}"/>
                </a:ext>
              </a:extLst>
            </p:cNvPr>
            <p:cNvSpPr txBox="1"/>
            <p:nvPr/>
          </p:nvSpPr>
          <p:spPr>
            <a:xfrm>
              <a:off x="4983120" y="2669136"/>
              <a:ext cx="20296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8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000" dirty="0">
                  <a:solidFill>
                    <a:srgbClr val="C00000"/>
                  </a:solidFill>
                </a:rPr>
                <a:t>Grande quantité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00C8954-EAB5-3F4B-1134-1C248ED41648}"/>
                </a:ext>
              </a:extLst>
            </p:cNvPr>
            <p:cNvSpPr/>
            <p:nvPr/>
          </p:nvSpPr>
          <p:spPr>
            <a:xfrm>
              <a:off x="5080000" y="2290618"/>
              <a:ext cx="1902691" cy="79432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1B61832E-DD18-50B4-CF4D-FEF4848F997D}"/>
              </a:ext>
            </a:extLst>
          </p:cNvPr>
          <p:cNvGrpSpPr/>
          <p:nvPr/>
        </p:nvGrpSpPr>
        <p:grpSpPr>
          <a:xfrm>
            <a:off x="1579520" y="4604327"/>
            <a:ext cx="2029627" cy="794328"/>
            <a:chOff x="4983120" y="2290618"/>
            <a:chExt cx="2029627" cy="794328"/>
          </a:xfrm>
        </p:grpSpPr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437FB548-B55B-70DF-B45B-6844552F7EF2}"/>
                </a:ext>
              </a:extLst>
            </p:cNvPr>
            <p:cNvSpPr txBox="1"/>
            <p:nvPr/>
          </p:nvSpPr>
          <p:spPr>
            <a:xfrm>
              <a:off x="4983120" y="2669136"/>
              <a:ext cx="2029627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800" b="1">
                  <a:solidFill>
                    <a:srgbClr val="002060"/>
                  </a:solidFill>
                  <a:latin typeface="Calibri"/>
                  <a:ea typeface="Calibri"/>
                  <a:cs typeface="Calibri"/>
                </a:defRPr>
              </a:lvl1pPr>
            </a:lstStyle>
            <a:p>
              <a:r>
                <a:rPr lang="fr-FR" sz="2000" dirty="0">
                  <a:solidFill>
                    <a:srgbClr val="C00000"/>
                  </a:solidFill>
                </a:rPr>
                <a:t>Petite quantité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10EBD6EC-9FBF-73AA-2F59-4282858EB75E}"/>
                </a:ext>
              </a:extLst>
            </p:cNvPr>
            <p:cNvSpPr/>
            <p:nvPr/>
          </p:nvSpPr>
          <p:spPr>
            <a:xfrm>
              <a:off x="5080000" y="2290618"/>
              <a:ext cx="1902691" cy="794328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7" name="Arrow: Right 22">
            <a:extLst>
              <a:ext uri="{FF2B5EF4-FFF2-40B4-BE49-F238E27FC236}">
                <a16:creationId xmlns:a16="http://schemas.microsoft.com/office/drawing/2014/main" id="{0B4E49D3-DC01-62C0-4D99-1795D6F14F19}"/>
              </a:ext>
            </a:extLst>
          </p:cNvPr>
          <p:cNvSpPr/>
          <p:nvPr/>
        </p:nvSpPr>
        <p:spPr>
          <a:xfrm rot="18750868">
            <a:off x="6096738" y="4889007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bg1"/>
                </a:solidFill>
              </a:rPr>
              <a:t>Diffusion</a:t>
            </a:r>
            <a:endParaRPr lang="fr-FR" sz="900" b="1" noProof="0" dirty="0">
              <a:solidFill>
                <a:schemeClr val="bg1"/>
              </a:solidFill>
            </a:endParaRP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D0120F97-4AA6-CDDB-FDBC-45DD37C27E08}"/>
              </a:ext>
            </a:extLst>
          </p:cNvPr>
          <p:cNvSpPr/>
          <p:nvPr/>
        </p:nvSpPr>
        <p:spPr>
          <a:xfrm>
            <a:off x="5623564" y="4986949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E75C4A4-6DA0-BC23-66E8-A151EC0BB3D7}"/>
              </a:ext>
            </a:extLst>
          </p:cNvPr>
          <p:cNvSpPr/>
          <p:nvPr/>
        </p:nvSpPr>
        <p:spPr>
          <a:xfrm>
            <a:off x="6195064" y="3973489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FB9DAB0-8CBC-13DD-B982-E50CF4A0239A}"/>
              </a:ext>
            </a:extLst>
          </p:cNvPr>
          <p:cNvSpPr/>
          <p:nvPr/>
        </p:nvSpPr>
        <p:spPr>
          <a:xfrm>
            <a:off x="9517929" y="2362726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7375119-1696-CD9B-48CF-7CC1AF6BD5F0}"/>
              </a:ext>
            </a:extLst>
          </p:cNvPr>
          <p:cNvSpPr txBox="1"/>
          <p:nvPr/>
        </p:nvSpPr>
        <p:spPr>
          <a:xfrm>
            <a:off x="9627018" y="2286359"/>
            <a:ext cx="18834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Dioxyde de carbone  (CO2)</a:t>
            </a:r>
          </a:p>
        </p:txBody>
      </p:sp>
    </p:spTree>
    <p:extLst>
      <p:ext uri="{BB962C8B-B14F-4D97-AF65-F5344CB8AC3E}">
        <p14:creationId xmlns:p14="http://schemas.microsoft.com/office/powerpoint/2010/main" val="28490614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repeatCount="3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11111E-6 L 0.00651 0.06991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" y="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21 0.00162 L 0.02722 -0.0766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71" y="-39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0.02396 0.06852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98" y="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49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51 0.06991 L 0.18854 0.0775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02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0"/>
                            </p:stCondLst>
                            <p:childTnLst>
                              <p:par>
                                <p:cTn id="59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22 -0.07662 L 0.17253 -0.0726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2000"/>
                            </p:stCondLst>
                            <p:childTnLst>
                              <p:par>
                                <p:cTn id="62" presetID="63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96 0.06852 L 0.1319 0.075 " pathEditMode="relative" rAng="0" ptsTypes="AA">
                                      <p:cBhvr>
                                        <p:cTn id="6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91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  <p:bldP spid="17" grpId="0" animBg="1"/>
      <p:bldP spid="17" grpId="1" animBg="1"/>
      <p:bldP spid="20" grpId="0" animBg="1"/>
      <p:bldP spid="20" grpId="1" animBg="1"/>
      <p:bldP spid="20" grpId="2" animBg="1"/>
      <p:bldP spid="47" grpId="0" animBg="1"/>
      <p:bldP spid="47" grpId="1" animBg="1"/>
      <p:bldP spid="3" grpId="0" animBg="1"/>
      <p:bldP spid="3" grpId="1" animBg="1"/>
      <p:bldP spid="3" grpId="2" animBg="1"/>
      <p:bldP spid="5" grpId="0" animBg="1"/>
      <p:bldP spid="5" grpId="1" animBg="1"/>
      <p:bldP spid="5" grpId="2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595D8-5DAD-F902-0E64-261DD01F7A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5D9AE8-EE8D-C5AB-C492-02A97DE75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452226" cy="47000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récapitule. Selon la loi de diffusion des gaz. 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390D04C-932F-CE51-A5A6-96F1A14FCC8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25425" y="470257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4DC0B2B-D5D6-9BC7-CA11-2BF6FF96D2F1}"/>
              </a:ext>
            </a:extLst>
          </p:cNvPr>
          <p:cNvSpPr txBox="1"/>
          <p:nvPr/>
        </p:nvSpPr>
        <p:spPr>
          <a:xfrm>
            <a:off x="196770" y="5392742"/>
            <a:ext cx="1173672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Selon la loi de diffusion des gaz : 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dioxygène </a:t>
            </a:r>
            <a:r>
              <a:rPr lang="fr-FR" sz="2400" b="1" dirty="0">
                <a:solidFill>
                  <a:srgbClr val="00B05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sang vers les cellules de l’organe.</a:t>
            </a:r>
          </a:p>
          <a:p>
            <a:pPr algn="ctr"/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dioxyde de carbon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des cellules de l’organe vers le sang.</a:t>
            </a:r>
            <a:endParaRPr lang="en-US" sz="2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921A214-9B8D-27F5-D6C3-8C2D8C80BC17}"/>
              </a:ext>
            </a:extLst>
          </p:cNvPr>
          <p:cNvSpPr/>
          <p:nvPr/>
        </p:nvSpPr>
        <p:spPr>
          <a:xfrm>
            <a:off x="1118697" y="3581771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FF0000"/>
                </a:solidFill>
              </a:rPr>
              <a:t>Sang entrant</a:t>
            </a:r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597C0FE6-18B8-B503-F8EC-C28048D24298}"/>
              </a:ext>
            </a:extLst>
          </p:cNvPr>
          <p:cNvSpPr/>
          <p:nvPr/>
        </p:nvSpPr>
        <p:spPr>
          <a:xfrm>
            <a:off x="3591546" y="3558831"/>
            <a:ext cx="439270" cy="302774"/>
          </a:xfrm>
          <a:prstGeom prst="righ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50ADB14-4813-211B-7F54-6DFEB4B7F21A}"/>
                  </a:ext>
                </a:extLst>
              </p:cNvPr>
              <p:cNvSpPr txBox="1"/>
              <p:nvPr/>
            </p:nvSpPr>
            <p:spPr>
              <a:xfrm>
                <a:off x="1154482" y="3882474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:20%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A50ADB14-4813-211B-7F54-6DFEB4B7F2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482" y="3882474"/>
                <a:ext cx="2133929" cy="461665"/>
              </a:xfrm>
              <a:prstGeom prst="rect">
                <a:avLst/>
              </a:prstGeom>
              <a:blipFill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>
            <a:extLst>
              <a:ext uri="{FF2B5EF4-FFF2-40B4-BE49-F238E27FC236}">
                <a16:creationId xmlns:a16="http://schemas.microsoft.com/office/drawing/2014/main" id="{10D46ECF-EB97-82AD-5C47-4E6F09B6EEEA}"/>
              </a:ext>
            </a:extLst>
          </p:cNvPr>
          <p:cNvSpPr/>
          <p:nvPr/>
        </p:nvSpPr>
        <p:spPr>
          <a:xfrm>
            <a:off x="7978743" y="3519018"/>
            <a:ext cx="2133195" cy="3017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rgbClr val="1D6FA9"/>
                </a:solidFill>
              </a:rPr>
              <a:t>Sang </a:t>
            </a:r>
            <a:r>
              <a:rPr lang="fr-FR" sz="2000" b="1" dirty="0" err="1">
                <a:solidFill>
                  <a:srgbClr val="1D6FA9"/>
                </a:solidFill>
              </a:rPr>
              <a:t>sor</a:t>
            </a:r>
            <a:r>
              <a:rPr lang="fr-FR" sz="2000" b="1" noProof="0" dirty="0">
                <a:solidFill>
                  <a:srgbClr val="1D6FA9"/>
                </a:solidFill>
              </a:rPr>
              <a:t>tant</a:t>
            </a:r>
          </a:p>
        </p:txBody>
      </p:sp>
      <p:sp>
        <p:nvSpPr>
          <p:cNvPr id="21" name="Flèche : droite 20">
            <a:extLst>
              <a:ext uri="{FF2B5EF4-FFF2-40B4-BE49-F238E27FC236}">
                <a16:creationId xmlns:a16="http://schemas.microsoft.com/office/drawing/2014/main" id="{DC684410-29FF-BBFD-51B2-C243201FF854}"/>
              </a:ext>
            </a:extLst>
          </p:cNvPr>
          <p:cNvSpPr/>
          <p:nvPr/>
        </p:nvSpPr>
        <p:spPr>
          <a:xfrm>
            <a:off x="7368365" y="3552272"/>
            <a:ext cx="439270" cy="302774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011A7F1-CA13-06B5-A47E-23187A36F73B}"/>
              </a:ext>
            </a:extLst>
          </p:cNvPr>
          <p:cNvSpPr/>
          <p:nvPr/>
        </p:nvSpPr>
        <p:spPr>
          <a:xfrm>
            <a:off x="4301671" y="1233074"/>
            <a:ext cx="2852962" cy="1616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>
                    <a:lumMod val="50000"/>
                  </a:schemeClr>
                </a:solidFill>
              </a:rPr>
              <a:t>Cellules de l’organe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969AF24-F838-B489-E623-2789BC17CE1D}"/>
              </a:ext>
            </a:extLst>
          </p:cNvPr>
          <p:cNvGrpSpPr/>
          <p:nvPr/>
        </p:nvGrpSpPr>
        <p:grpSpPr>
          <a:xfrm>
            <a:off x="4124960" y="2255520"/>
            <a:ext cx="3169920" cy="3169920"/>
            <a:chOff x="4328160" y="3048000"/>
            <a:chExt cx="3169920" cy="3169920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E0E68093-F155-E5BB-158B-019C0AF296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28160" y="3048000"/>
              <a:ext cx="3169920" cy="3169920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DBE3FF0-27C5-9F8B-B09C-C5A7673EB7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115" t="10385" r="25385" b="82692"/>
            <a:stretch>
              <a:fillRect/>
            </a:stretch>
          </p:blipFill>
          <p:spPr>
            <a:xfrm>
              <a:off x="6650736" y="4893564"/>
              <a:ext cx="237744" cy="219456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9CB2F33D-053C-C494-5455-89386F13A755}"/>
                  </a:ext>
                </a:extLst>
              </p:cNvPr>
              <p:cNvSpPr txBox="1"/>
              <p:nvPr/>
            </p:nvSpPr>
            <p:spPr>
              <a:xfrm>
                <a:off x="8037367" y="3829038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:14 %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9CB2F33D-053C-C494-5455-89386F13A7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367" y="3829038"/>
                <a:ext cx="2133929" cy="461665"/>
              </a:xfrm>
              <a:prstGeom prst="rect">
                <a:avLst/>
              </a:prstGeom>
              <a:blipFill>
                <a:blip r:embed="rId5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Arrow: Right 22">
            <a:extLst>
              <a:ext uri="{FF2B5EF4-FFF2-40B4-BE49-F238E27FC236}">
                <a16:creationId xmlns:a16="http://schemas.microsoft.com/office/drawing/2014/main" id="{4CC1C788-AEC5-C422-5DED-BE6D4EE56517}"/>
              </a:ext>
            </a:extLst>
          </p:cNvPr>
          <p:cNvSpPr/>
          <p:nvPr/>
        </p:nvSpPr>
        <p:spPr>
          <a:xfrm rot="19447715">
            <a:off x="4606912" y="3093458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b="1" noProof="0" dirty="0">
              <a:solidFill>
                <a:schemeClr val="tx1"/>
              </a:solidFill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B43F086-B362-F881-FFFD-773CA889DAA3}"/>
              </a:ext>
            </a:extLst>
          </p:cNvPr>
          <p:cNvSpPr/>
          <p:nvPr/>
        </p:nvSpPr>
        <p:spPr>
          <a:xfrm>
            <a:off x="4429764" y="365344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74337E67-35DF-C75E-D40C-3698DF66A5FE}"/>
              </a:ext>
            </a:extLst>
          </p:cNvPr>
          <p:cNvSpPr/>
          <p:nvPr/>
        </p:nvSpPr>
        <p:spPr>
          <a:xfrm>
            <a:off x="5913960" y="3676309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8DE6DDF3-8BF4-7BCC-BC16-5B3F990BDDDA}"/>
              </a:ext>
            </a:extLst>
          </p:cNvPr>
          <p:cNvSpPr/>
          <p:nvPr/>
        </p:nvSpPr>
        <p:spPr>
          <a:xfrm>
            <a:off x="6926769" y="3672499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B48366B5-B94A-26F7-D68C-95655E94FC6C}"/>
              </a:ext>
            </a:extLst>
          </p:cNvPr>
          <p:cNvSpPr/>
          <p:nvPr/>
        </p:nvSpPr>
        <p:spPr>
          <a:xfrm>
            <a:off x="6619819" y="3667568"/>
            <a:ext cx="108000" cy="108000"/>
          </a:xfrm>
          <a:prstGeom prst="ellipse">
            <a:avLst/>
          </a:prstGeom>
          <a:solidFill>
            <a:srgbClr val="0070C0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C4A2201E-8463-426D-7B90-EFD5C14F571E}"/>
                  </a:ext>
                </a:extLst>
              </p:cNvPr>
              <p:cNvSpPr txBox="1"/>
              <p:nvPr/>
            </p:nvSpPr>
            <p:spPr>
              <a:xfrm>
                <a:off x="4720160" y="1481769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:14 %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40" name="ZoneTexte 39">
                <a:extLst>
                  <a:ext uri="{FF2B5EF4-FFF2-40B4-BE49-F238E27FC236}">
                    <a16:creationId xmlns:a16="http://schemas.microsoft.com/office/drawing/2014/main" id="{C4A2201E-8463-426D-7B90-EFD5C14F5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160" y="1481769"/>
                <a:ext cx="2133929" cy="461665"/>
              </a:xfrm>
              <a:prstGeom prst="rect">
                <a:avLst/>
              </a:prstGeom>
              <a:blipFill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Arrow: Right 22">
            <a:extLst>
              <a:ext uri="{FF2B5EF4-FFF2-40B4-BE49-F238E27FC236}">
                <a16:creationId xmlns:a16="http://schemas.microsoft.com/office/drawing/2014/main" id="{E226A7C1-6E15-DD33-B530-1B3CB4CC3B80}"/>
              </a:ext>
            </a:extLst>
          </p:cNvPr>
          <p:cNvSpPr/>
          <p:nvPr/>
        </p:nvSpPr>
        <p:spPr>
          <a:xfrm rot="2345592">
            <a:off x="4593058" y="3984767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b="1" noProof="0" dirty="0">
              <a:solidFill>
                <a:schemeClr val="tx1"/>
              </a:solidFill>
            </a:endParaRPr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42AC43CF-EA7C-2D06-1863-FDE7266F645D}"/>
              </a:ext>
            </a:extLst>
          </p:cNvPr>
          <p:cNvSpPr/>
          <p:nvPr/>
        </p:nvSpPr>
        <p:spPr>
          <a:xfrm>
            <a:off x="5154934" y="364328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F8562FFB-E6EE-2278-A8E0-4DE264E17FFE}"/>
              </a:ext>
            </a:extLst>
          </p:cNvPr>
          <p:cNvSpPr/>
          <p:nvPr/>
        </p:nvSpPr>
        <p:spPr>
          <a:xfrm>
            <a:off x="5593719" y="366487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A78D5FF6-E1E8-054A-F65B-68CFE8E41678}"/>
              </a:ext>
            </a:extLst>
          </p:cNvPr>
          <p:cNvSpPr/>
          <p:nvPr/>
        </p:nvSpPr>
        <p:spPr>
          <a:xfrm>
            <a:off x="6198239" y="366487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0AFFB8A9-85EF-15AA-51F1-3BC60F7C2523}"/>
              </a:ext>
            </a:extLst>
          </p:cNvPr>
          <p:cNvSpPr/>
          <p:nvPr/>
        </p:nvSpPr>
        <p:spPr>
          <a:xfrm>
            <a:off x="4739009" y="3672499"/>
            <a:ext cx="108000" cy="108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2" name="Arrow: Right 22">
            <a:extLst>
              <a:ext uri="{FF2B5EF4-FFF2-40B4-BE49-F238E27FC236}">
                <a16:creationId xmlns:a16="http://schemas.microsoft.com/office/drawing/2014/main" id="{CC53B1B9-3217-401F-95EF-F2B9795EE2B6}"/>
              </a:ext>
            </a:extLst>
          </p:cNvPr>
          <p:cNvSpPr/>
          <p:nvPr/>
        </p:nvSpPr>
        <p:spPr>
          <a:xfrm>
            <a:off x="1119079" y="1529912"/>
            <a:ext cx="749514" cy="273581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 b="1" noProof="0" dirty="0">
              <a:solidFill>
                <a:schemeClr val="tx1"/>
              </a:solidFill>
            </a:endParaRPr>
          </a:p>
        </p:txBody>
      </p:sp>
      <p:sp>
        <p:nvSpPr>
          <p:cNvPr id="84" name="ZoneTexte 83">
            <a:extLst>
              <a:ext uri="{FF2B5EF4-FFF2-40B4-BE49-F238E27FC236}">
                <a16:creationId xmlns:a16="http://schemas.microsoft.com/office/drawing/2014/main" id="{ADEF3916-D7AF-A789-2236-58423F837CA2}"/>
              </a:ext>
            </a:extLst>
          </p:cNvPr>
          <p:cNvSpPr txBox="1"/>
          <p:nvPr/>
        </p:nvSpPr>
        <p:spPr>
          <a:xfrm>
            <a:off x="1017211" y="1830387"/>
            <a:ext cx="91563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0" b="1" dirty="0">
                <a:latin typeface="Calibri" panose="020F0502020204030204" pitchFamily="34" charset="0"/>
                <a:cs typeface="Calibri" panose="020F0502020204030204" pitchFamily="34" charset="0"/>
              </a:rPr>
              <a:t>Diffusion O2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05B6BDDB-F414-FA0C-2296-1CA0B0A434FA}"/>
                  </a:ext>
                </a:extLst>
              </p:cNvPr>
              <p:cNvSpPr txBox="1"/>
              <p:nvPr/>
            </p:nvSpPr>
            <p:spPr>
              <a:xfrm>
                <a:off x="4720160" y="1876216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:55 %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05B6BDDB-F414-FA0C-2296-1CA0B0A434F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160" y="1876216"/>
                <a:ext cx="2133929" cy="461665"/>
              </a:xfrm>
              <a:prstGeom prst="rect">
                <a:avLst/>
              </a:prstGeom>
              <a:blipFill>
                <a:blip r:embed="rId7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6EDF212F-6E8D-580D-7FBC-4A50E4655E1E}"/>
                  </a:ext>
                </a:extLst>
              </p:cNvPr>
              <p:cNvSpPr txBox="1"/>
              <p:nvPr/>
            </p:nvSpPr>
            <p:spPr>
              <a:xfrm>
                <a:off x="1270227" y="4266481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:49%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6EDF212F-6E8D-580D-7FBC-4A50E4655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0227" y="4266481"/>
                <a:ext cx="2133929" cy="461665"/>
              </a:xfrm>
              <a:prstGeom prst="rect">
                <a:avLst/>
              </a:prstGeom>
              <a:blipFill>
                <a:blip r:embed="rId8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F819F3D5-952F-F787-8D3E-AB6740944777}"/>
                  </a:ext>
                </a:extLst>
              </p:cNvPr>
              <p:cNvSpPr txBox="1"/>
              <p:nvPr/>
            </p:nvSpPr>
            <p:spPr>
              <a:xfrm>
                <a:off x="8037367" y="4250379"/>
                <a:ext cx="2133929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fr-FR" sz="2400" b="1" i="1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fr-FR" sz="2400" b="1" i="0" noProof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𝐂</m:t>
                        </m:r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𝐎</m:t>
                        </m:r>
                      </m:e>
                      <m:sub>
                        <m:r>
                          <a:rPr lang="fr-FR" sz="2400" b="1" i="0" noProof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Calibri" panose="020F0502020204030204" pitchFamily="34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fr-FR" sz="2400" b="1" noProof="0" dirty="0">
                    <a:solidFill>
                      <a:schemeClr val="tx1"/>
                    </a:solidFill>
                    <a:latin typeface="+mj-lt"/>
                    <a:ea typeface="Calibri" panose="020F0502020204030204" pitchFamily="34" charset="0"/>
                    <a:cs typeface="Calibri" panose="020F0502020204030204" pitchFamily="34" charset="0"/>
                    <a:sym typeface="Wingdings" panose="05000000000000000000" pitchFamily="2" charset="2"/>
                  </a:rPr>
                  <a:t>:54 %</a:t>
                </a:r>
                <a:endParaRPr lang="fr-FR" sz="2400" b="1" noProof="0" dirty="0">
                  <a:solidFill>
                    <a:schemeClr val="tx1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8" name="ZoneTexte 57">
                <a:extLst>
                  <a:ext uri="{FF2B5EF4-FFF2-40B4-BE49-F238E27FC236}">
                    <a16:creationId xmlns:a16="http://schemas.microsoft.com/office/drawing/2014/main" id="{F819F3D5-952F-F787-8D3E-AB67409447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367" y="4250379"/>
                <a:ext cx="2133929" cy="461665"/>
              </a:xfrm>
              <a:prstGeom prst="rect">
                <a:avLst/>
              </a:prstGeom>
              <a:blipFill>
                <a:blip r:embed="rId9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Arrow: Right 22">
            <a:extLst>
              <a:ext uri="{FF2B5EF4-FFF2-40B4-BE49-F238E27FC236}">
                <a16:creationId xmlns:a16="http://schemas.microsoft.com/office/drawing/2014/main" id="{02B944B3-E38C-4689-98C3-4E7A3B1FB89D}"/>
              </a:ext>
            </a:extLst>
          </p:cNvPr>
          <p:cNvSpPr/>
          <p:nvPr/>
        </p:nvSpPr>
        <p:spPr>
          <a:xfrm rot="2917809">
            <a:off x="5765152" y="3276337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b="1" noProof="0" dirty="0">
              <a:solidFill>
                <a:schemeClr val="tx1"/>
              </a:solidFill>
            </a:endParaRPr>
          </a:p>
        </p:txBody>
      </p:sp>
      <p:sp>
        <p:nvSpPr>
          <p:cNvPr id="60" name="Arrow: Right 22">
            <a:extLst>
              <a:ext uri="{FF2B5EF4-FFF2-40B4-BE49-F238E27FC236}">
                <a16:creationId xmlns:a16="http://schemas.microsoft.com/office/drawing/2014/main" id="{A78BB9E5-2325-F795-0831-19490148F990}"/>
              </a:ext>
            </a:extLst>
          </p:cNvPr>
          <p:cNvSpPr/>
          <p:nvPr/>
        </p:nvSpPr>
        <p:spPr>
          <a:xfrm rot="19719021">
            <a:off x="5700498" y="3954287"/>
            <a:ext cx="810959" cy="297850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000" b="1" noProof="0" dirty="0">
              <a:solidFill>
                <a:schemeClr val="tx1"/>
              </a:solidFill>
            </a:endParaRPr>
          </a:p>
        </p:txBody>
      </p:sp>
      <p:sp>
        <p:nvSpPr>
          <p:cNvPr id="61" name="Arrow: Right 22">
            <a:extLst>
              <a:ext uri="{FF2B5EF4-FFF2-40B4-BE49-F238E27FC236}">
                <a16:creationId xmlns:a16="http://schemas.microsoft.com/office/drawing/2014/main" id="{D5976A48-4738-2F96-ECB6-B4BAA2B48D24}"/>
              </a:ext>
            </a:extLst>
          </p:cNvPr>
          <p:cNvSpPr/>
          <p:nvPr/>
        </p:nvSpPr>
        <p:spPr>
          <a:xfrm>
            <a:off x="1137985" y="2141184"/>
            <a:ext cx="749514" cy="273581"/>
          </a:xfrm>
          <a:prstGeom prst="rightArrow">
            <a:avLst>
              <a:gd name="adj1" fmla="val 50000"/>
              <a:gd name="adj2" fmla="val 90541"/>
            </a:avLst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900" b="1" noProof="0" dirty="0">
              <a:solidFill>
                <a:schemeClr val="tx1"/>
              </a:solidFill>
            </a:endParaRPr>
          </a:p>
        </p:txBody>
      </p:sp>
      <p:sp>
        <p:nvSpPr>
          <p:cNvPr id="62" name="ZoneTexte 61">
            <a:extLst>
              <a:ext uri="{FF2B5EF4-FFF2-40B4-BE49-F238E27FC236}">
                <a16:creationId xmlns:a16="http://schemas.microsoft.com/office/drawing/2014/main" id="{47217C70-C445-F5E0-0BEC-5C95257AC64B}"/>
              </a:ext>
            </a:extLst>
          </p:cNvPr>
          <p:cNvSpPr txBox="1"/>
          <p:nvPr/>
        </p:nvSpPr>
        <p:spPr>
          <a:xfrm>
            <a:off x="1036117" y="2441659"/>
            <a:ext cx="99097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100" b="1" dirty="0">
                <a:latin typeface="Calibri" panose="020F0502020204030204" pitchFamily="34" charset="0"/>
                <a:cs typeface="Calibri" panose="020F0502020204030204" pitchFamily="34" charset="0"/>
              </a:rPr>
              <a:t>Diffusion CO2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C04FC337-AD2A-4A21-62FF-33C81D37701F}"/>
              </a:ext>
            </a:extLst>
          </p:cNvPr>
          <p:cNvSpPr/>
          <p:nvPr/>
        </p:nvSpPr>
        <p:spPr>
          <a:xfrm>
            <a:off x="4535272" y="1468815"/>
            <a:ext cx="2409538" cy="8113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943EF337-DE57-2637-F6F9-082339E3A26E}"/>
              </a:ext>
            </a:extLst>
          </p:cNvPr>
          <p:cNvSpPr/>
          <p:nvPr/>
        </p:nvSpPr>
        <p:spPr>
          <a:xfrm>
            <a:off x="1076370" y="3924577"/>
            <a:ext cx="2409538" cy="8113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388039A-45CD-B9C5-3190-68BE8AEEB2C6}"/>
              </a:ext>
            </a:extLst>
          </p:cNvPr>
          <p:cNvSpPr/>
          <p:nvPr/>
        </p:nvSpPr>
        <p:spPr>
          <a:xfrm>
            <a:off x="7893859" y="3866704"/>
            <a:ext cx="2409538" cy="81139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95118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med">
        <p159:morph option="byObject"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E37F-14E2-13E0-7FAF-AFBF1A1A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CD68D2D9-CD14-F824-ECF3-F61E9C8AD7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B596258-3352-A29C-15F5-CCB92508069B}"/>
              </a:ext>
            </a:extLst>
          </p:cNvPr>
          <p:cNvSpPr txBox="1">
            <a:spLocks/>
          </p:cNvSpPr>
          <p:nvPr/>
        </p:nvSpPr>
        <p:spPr>
          <a:xfrm>
            <a:off x="1241934" y="44463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trois étapes, que j’ai suivi pour répondre à la question liée au phénomène étudié.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1E84C7-9A27-DE2E-FB3B-DC40FF563822}"/>
              </a:ext>
            </a:extLst>
          </p:cNvPr>
          <p:cNvSpPr/>
          <p:nvPr/>
        </p:nvSpPr>
        <p:spPr>
          <a:xfrm>
            <a:off x="1172059" y="1697360"/>
            <a:ext cx="3631879" cy="5413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Les échanges gazeux respiratoires chez l’Homme</a:t>
            </a: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7B019625-A067-9155-7B16-92FCB82CF890}"/>
              </a:ext>
            </a:extLst>
          </p:cNvPr>
          <p:cNvSpPr/>
          <p:nvPr/>
        </p:nvSpPr>
        <p:spPr>
          <a:xfrm>
            <a:off x="4803938" y="2478899"/>
            <a:ext cx="254643" cy="982482"/>
          </a:xfrm>
          <a:prstGeom prst="rightBrace">
            <a:avLst/>
          </a:prstGeom>
          <a:noFill/>
          <a:ln w="19050">
            <a:solidFill>
              <a:srgbClr val="0273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84AC5DD-2FA4-6647-E430-BB2DBA2E5A08}"/>
              </a:ext>
            </a:extLst>
          </p:cNvPr>
          <p:cNvSpPr/>
          <p:nvPr/>
        </p:nvSpPr>
        <p:spPr>
          <a:xfrm>
            <a:off x="5561400" y="2478900"/>
            <a:ext cx="5919399" cy="834144"/>
          </a:xfrm>
          <a:prstGeom prst="rect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quantités d’O2 et CO2 </a:t>
            </a:r>
            <a:b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 sang et dans les cellules du muscle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EAEEDB0-47B0-72D5-AACE-136AE9EA68F6}"/>
              </a:ext>
            </a:extLst>
          </p:cNvPr>
          <p:cNvSpPr/>
          <p:nvPr/>
        </p:nvSpPr>
        <p:spPr>
          <a:xfrm>
            <a:off x="5561400" y="3796818"/>
            <a:ext cx="5919397" cy="992519"/>
          </a:xfrm>
          <a:prstGeom prst="rect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66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contient plus d’O2 que les cellules du muscle , et il contient moins de CO2 que ces dernières.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4362F94-B66C-3B1A-A657-AD71348607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730" b="56714"/>
          <a:stretch>
            <a:fillRect/>
          </a:stretch>
        </p:blipFill>
        <p:spPr>
          <a:xfrm>
            <a:off x="687143" y="2325749"/>
            <a:ext cx="4603573" cy="12480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92EECC8-65CC-7E35-C28B-6BFECE97F4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86" b="34631"/>
          <a:stretch>
            <a:fillRect/>
          </a:stretch>
        </p:blipFill>
        <p:spPr>
          <a:xfrm>
            <a:off x="686097" y="3573243"/>
            <a:ext cx="4603573" cy="1409286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35FE378A-F505-DB64-6B45-DDF2B6104E74}"/>
              </a:ext>
            </a:extLst>
          </p:cNvPr>
          <p:cNvGrpSpPr/>
          <p:nvPr/>
        </p:nvGrpSpPr>
        <p:grpSpPr>
          <a:xfrm>
            <a:off x="687142" y="4981968"/>
            <a:ext cx="10793655" cy="1498081"/>
            <a:chOff x="961462" y="4545979"/>
            <a:chExt cx="10793655" cy="1498081"/>
          </a:xfrm>
        </p:grpSpPr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8B25218C-6D46-6EB4-A0E1-DD3FD56FE2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5074" b="12844"/>
            <a:stretch>
              <a:fillRect/>
            </a:stretch>
          </p:blipFill>
          <p:spPr>
            <a:xfrm>
              <a:off x="961462" y="4545979"/>
              <a:ext cx="4603573" cy="1409286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0F7ED9D-BF8A-997E-3E35-3BB96DD58282}"/>
                </a:ext>
              </a:extLst>
            </p:cNvPr>
            <p:cNvSpPr/>
            <p:nvPr/>
          </p:nvSpPr>
          <p:spPr>
            <a:xfrm>
              <a:off x="5835721" y="4863148"/>
              <a:ext cx="5919396" cy="1180912"/>
            </a:xfrm>
            <a:prstGeom prst="rect">
              <a:avLst/>
            </a:prstGeom>
            <a:solidFill>
              <a:srgbClr val="F3DFED"/>
            </a:solidFill>
            <a:ln>
              <a:solidFill>
                <a:srgbClr val="BF45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FR" sz="1600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Selon la loi de diffusion des gaz, l</a:t>
              </a:r>
              <a:r>
                <a:rPr lang="fr-FR" sz="1600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’O₂ diffuse</a:t>
              </a:r>
              <a:r>
                <a:rPr lang="fr-FR" sz="1600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 sang </a:t>
              </a:r>
              <a:r>
                <a:rPr lang="fr-FR" sz="1600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vers les cellules des organes, et le CO₂ diffuse des cellules vers le sang, donc l’air entourant le muscle s’appauvrit en O2 et s’enrichit en CO₂. </a:t>
              </a:r>
              <a:endParaRPr lang="fr-FR" sz="1600" b="1" dirty="0">
                <a:solidFill>
                  <a:srgbClr val="BF45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9" name="Flèche : bas 18">
            <a:extLst>
              <a:ext uri="{FF2B5EF4-FFF2-40B4-BE49-F238E27FC236}">
                <a16:creationId xmlns:a16="http://schemas.microsoft.com/office/drawing/2014/main" id="{9DE273A5-EEEE-D3B1-8360-A798B7E2E89A}"/>
              </a:ext>
            </a:extLst>
          </p:cNvPr>
          <p:cNvSpPr/>
          <p:nvPr/>
        </p:nvSpPr>
        <p:spPr>
          <a:xfrm>
            <a:off x="7893062" y="3303402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97F96D-6771-C9B7-502E-5036EE37172F}"/>
              </a:ext>
            </a:extLst>
          </p:cNvPr>
          <p:cNvSpPr txBox="1"/>
          <p:nvPr/>
        </p:nvSpPr>
        <p:spPr>
          <a:xfrm>
            <a:off x="5549769" y="1623985"/>
            <a:ext cx="5919399" cy="5847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1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800" dirty="0"/>
              <a:t>Comment expliquer que l’air entourant le muscle s’appauvrit en O2 et  s’enrichit en CO₂  ?</a:t>
            </a:r>
          </a:p>
        </p:txBody>
      </p:sp>
      <p:sp>
        <p:nvSpPr>
          <p:cNvPr id="23" name="Flèche : bas 22">
            <a:extLst>
              <a:ext uri="{FF2B5EF4-FFF2-40B4-BE49-F238E27FC236}">
                <a16:creationId xmlns:a16="http://schemas.microsoft.com/office/drawing/2014/main" id="{BBB08D67-3FE8-BC69-7AAE-65E4956DAB3E}"/>
              </a:ext>
            </a:extLst>
          </p:cNvPr>
          <p:cNvSpPr/>
          <p:nvPr/>
        </p:nvSpPr>
        <p:spPr>
          <a:xfrm>
            <a:off x="7893062" y="4823385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885D69D7-706B-A1B5-04E6-C5CCD143F24E}"/>
              </a:ext>
            </a:extLst>
          </p:cNvPr>
          <p:cNvSpPr/>
          <p:nvPr/>
        </p:nvSpPr>
        <p:spPr>
          <a:xfrm>
            <a:off x="4869900" y="2793927"/>
            <a:ext cx="609498" cy="352425"/>
          </a:xfrm>
          <a:prstGeom prst="rightArrow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2" name="Organigramme : Terminateur 31">
            <a:extLst>
              <a:ext uri="{FF2B5EF4-FFF2-40B4-BE49-F238E27FC236}">
                <a16:creationId xmlns:a16="http://schemas.microsoft.com/office/drawing/2014/main" id="{43C0A932-893B-AC97-51B3-C3BE0A7EBBD5}"/>
              </a:ext>
            </a:extLst>
          </p:cNvPr>
          <p:cNvSpPr/>
          <p:nvPr/>
        </p:nvSpPr>
        <p:spPr>
          <a:xfrm>
            <a:off x="7893062" y="1208320"/>
            <a:ext cx="1232812" cy="286867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</a:t>
            </a:r>
          </a:p>
        </p:txBody>
      </p:sp>
      <p:sp>
        <p:nvSpPr>
          <p:cNvPr id="34" name="Organigramme : Terminateur 33">
            <a:extLst>
              <a:ext uri="{FF2B5EF4-FFF2-40B4-BE49-F238E27FC236}">
                <a16:creationId xmlns:a16="http://schemas.microsoft.com/office/drawing/2014/main" id="{C537EC96-B59B-6A0B-1F6A-6EBC365CBD69}"/>
              </a:ext>
            </a:extLst>
          </p:cNvPr>
          <p:cNvSpPr/>
          <p:nvPr/>
        </p:nvSpPr>
        <p:spPr>
          <a:xfrm>
            <a:off x="2346077" y="1177871"/>
            <a:ext cx="1324252" cy="317316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Phénomène</a:t>
            </a:r>
          </a:p>
        </p:txBody>
      </p:sp>
      <p:sp>
        <p:nvSpPr>
          <p:cNvPr id="35" name="Flèche : droite 34">
            <a:extLst>
              <a:ext uri="{FF2B5EF4-FFF2-40B4-BE49-F238E27FC236}">
                <a16:creationId xmlns:a16="http://schemas.microsoft.com/office/drawing/2014/main" id="{1A7ABE55-2937-DC09-34DD-CB3EE1C9BBAC}"/>
              </a:ext>
            </a:extLst>
          </p:cNvPr>
          <p:cNvSpPr/>
          <p:nvPr/>
        </p:nvSpPr>
        <p:spPr>
          <a:xfrm>
            <a:off x="4887252" y="4101673"/>
            <a:ext cx="609498" cy="352425"/>
          </a:xfrm>
          <a:prstGeom prst="rightArrow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00663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Flèche : droite 35">
            <a:extLst>
              <a:ext uri="{FF2B5EF4-FFF2-40B4-BE49-F238E27FC236}">
                <a16:creationId xmlns:a16="http://schemas.microsoft.com/office/drawing/2014/main" id="{C3CDF139-199F-2A44-B6C6-6918ACA60A54}"/>
              </a:ext>
            </a:extLst>
          </p:cNvPr>
          <p:cNvSpPr/>
          <p:nvPr/>
        </p:nvSpPr>
        <p:spPr>
          <a:xfrm>
            <a:off x="4869900" y="5540844"/>
            <a:ext cx="609498" cy="352425"/>
          </a:xfrm>
          <a:prstGeom prst="rightArrow">
            <a:avLst/>
          </a:prstGeom>
          <a:solidFill>
            <a:srgbClr val="F3DFED"/>
          </a:solidFill>
          <a:ln>
            <a:solidFill>
              <a:srgbClr val="BF45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BF459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94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3" grpId="0" animBg="1"/>
      <p:bldP spid="35" grpId="0" animBg="1"/>
      <p:bldP spid="3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C407558-6DEB-5750-2EB4-8C88D7F3C47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58CF10-DAC7-2163-AE26-B2C150F94C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BCC2F9-D6D2-BE3F-29B8-FCF84CD0861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8332450-DD37-FD63-C485-FC3659360A4C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DD9A8BAD-477F-6C30-26A3-3AD446FF4E41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5A4193BA-1EC8-7688-3691-1AD5CC756EDE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Répondez par vrai ou faux.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90D0B003-E82E-454F-7B74-21E966079264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au muscle est plus riche en oxygène que le sang sortant du muscle</a:t>
            </a: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44FD28AC-70C7-383B-90FD-5567D2A3C4DE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AE3FDCF0-012C-9EA6-E2F6-14672F46C2B5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699D0548-35C7-9492-7A17-23C99B46BC32}"/>
              </a:ext>
            </a:extLst>
          </p:cNvPr>
          <p:cNvGrpSpPr/>
          <p:nvPr/>
        </p:nvGrpSpPr>
        <p:grpSpPr>
          <a:xfrm>
            <a:off x="621791" y="3004496"/>
            <a:ext cx="3730754" cy="2791089"/>
            <a:chOff x="621791" y="3004496"/>
            <a:chExt cx="3730754" cy="2791089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AFED0CFF-A6EA-A54E-0D31-417AC8A07A08}"/>
                </a:ext>
              </a:extLst>
            </p:cNvPr>
            <p:cNvGrpSpPr/>
            <p:nvPr/>
          </p:nvGrpSpPr>
          <p:grpSpPr>
            <a:xfrm>
              <a:off x="696639" y="5166716"/>
              <a:ext cx="3360313" cy="628869"/>
              <a:chOff x="574719" y="3764636"/>
              <a:chExt cx="3360313" cy="628869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0963DB8-370F-D987-FB3D-F1AFC819DF22}"/>
                  </a:ext>
                </a:extLst>
              </p:cNvPr>
              <p:cNvSpPr/>
              <p:nvPr/>
            </p:nvSpPr>
            <p:spPr>
              <a:xfrm>
                <a:off x="2126864" y="3776348"/>
                <a:ext cx="1808168" cy="6066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14%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</a:t>
                </a: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54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%</a:t>
                </a:r>
                <a:endParaRPr lang="en-US" sz="16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88121A45-1B04-5B00-DA5B-88A67065BEF6}"/>
                  </a:ext>
                </a:extLst>
              </p:cNvPr>
              <p:cNvSpPr/>
              <p:nvPr/>
            </p:nvSpPr>
            <p:spPr>
              <a:xfrm>
                <a:off x="574719" y="3764636"/>
                <a:ext cx="1808168" cy="6288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20%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 49%</a:t>
                </a:r>
                <a:r>
                  <a:rPr lang="fr-FR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endParaRPr lang="en-US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68F5150C-06AF-E103-1C66-E07F3C77BF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228" t="1590" r="228" b="-1590"/>
            <a:stretch>
              <a:fillRect/>
            </a:stretch>
          </p:blipFill>
          <p:spPr>
            <a:xfrm>
              <a:off x="621791" y="3004496"/>
              <a:ext cx="3730754" cy="2141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C9C31-7C06-490E-2170-35254803A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E2B206F5-2D64-3FA0-25E5-951D2F99A5D3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837D28DE-55C7-0408-86E7-BA3686081C80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38" name="Rectangle: Rounded Corners 22">
            <a:extLst>
              <a:ext uri="{FF2B5EF4-FFF2-40B4-BE49-F238E27FC236}">
                <a16:creationId xmlns:a16="http://schemas.microsoft.com/office/drawing/2014/main" id="{B69B89CA-69C5-5FD4-8F59-BB5E2901ED36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au muscle est plus riche en oxygène que le sang sortant du muscle</a:t>
            </a: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EE340A89-F7B1-AB3B-30AF-530E4A67A3B9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2D13F730-2B32-4B52-1B61-BAF6B80F20CB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Image 8">
            <a:extLst>
              <a:ext uri="{FF2B5EF4-FFF2-40B4-BE49-F238E27FC236}">
                <a16:creationId xmlns:a16="http://schemas.microsoft.com/office/drawing/2014/main" id="{BCA39B06-8581-3609-4436-ABEFC1E2E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40559AC3-709D-0A80-41D5-B21CA6D426CA}"/>
              </a:ext>
            </a:extLst>
          </p:cNvPr>
          <p:cNvGrpSpPr/>
          <p:nvPr/>
        </p:nvGrpSpPr>
        <p:grpSpPr>
          <a:xfrm>
            <a:off x="621791" y="3004496"/>
            <a:ext cx="3730754" cy="2791089"/>
            <a:chOff x="621791" y="3004496"/>
            <a:chExt cx="3730754" cy="2791089"/>
          </a:xfrm>
        </p:grpSpPr>
        <p:grpSp>
          <p:nvGrpSpPr>
            <p:cNvPr id="33" name="Groupe 32">
              <a:extLst>
                <a:ext uri="{FF2B5EF4-FFF2-40B4-BE49-F238E27FC236}">
                  <a16:creationId xmlns:a16="http://schemas.microsoft.com/office/drawing/2014/main" id="{02EB19CA-5498-2CE0-2F92-CB0A4CDAFBE1}"/>
                </a:ext>
              </a:extLst>
            </p:cNvPr>
            <p:cNvGrpSpPr/>
            <p:nvPr/>
          </p:nvGrpSpPr>
          <p:grpSpPr>
            <a:xfrm>
              <a:off x="696639" y="5166716"/>
              <a:ext cx="3360313" cy="628869"/>
              <a:chOff x="574719" y="3764636"/>
              <a:chExt cx="3360313" cy="628869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E24D2BB-7BB4-BDE9-724D-BBDC70B59557}"/>
                  </a:ext>
                </a:extLst>
              </p:cNvPr>
              <p:cNvSpPr/>
              <p:nvPr/>
            </p:nvSpPr>
            <p:spPr>
              <a:xfrm>
                <a:off x="2126864" y="3776348"/>
                <a:ext cx="1808168" cy="6066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14%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</a:t>
                </a: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54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%</a:t>
                </a:r>
                <a:endParaRPr lang="en-US" sz="16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F3D92FD-D639-02A6-D341-04253F776906}"/>
                  </a:ext>
                </a:extLst>
              </p:cNvPr>
              <p:cNvSpPr/>
              <p:nvPr/>
            </p:nvSpPr>
            <p:spPr>
              <a:xfrm>
                <a:off x="574719" y="3764636"/>
                <a:ext cx="1808168" cy="6288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20%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 49%</a:t>
                </a:r>
                <a:r>
                  <a:rPr lang="fr-FR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endParaRPr lang="en-US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6BA13529-6D6C-FE54-8FFD-7804C46DB93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228" t="1590" r="228" b="-1590"/>
            <a:stretch>
              <a:fillRect/>
            </a:stretch>
          </p:blipFill>
          <p:spPr>
            <a:xfrm>
              <a:off x="621791" y="3004496"/>
              <a:ext cx="3730754" cy="2141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045060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6E635D63-A40E-4662-4FC0-3099965E3DB5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D355759B-0893-E53F-EE31-42D2E7CB4827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693B113D-B83D-8F66-1BDE-C4CD7D52AB37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Répondez par vrai ou faux.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10CE40BE-71D5-D2CA-DED2-BCF099ED8BCE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contient plus de dioxyde de carbone que le sang sortant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F0E9BFFE-36DE-D737-7304-AB6AA1509C1C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DA64AD21-60BF-5D39-73BC-8EDBD473127A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A205D-A530-31BD-DE14-98CACBC29908}"/>
              </a:ext>
            </a:extLst>
          </p:cNvPr>
          <p:cNvGrpSpPr/>
          <p:nvPr/>
        </p:nvGrpSpPr>
        <p:grpSpPr>
          <a:xfrm>
            <a:off x="621791" y="3004496"/>
            <a:ext cx="3730754" cy="2791089"/>
            <a:chOff x="621791" y="3004496"/>
            <a:chExt cx="3730754" cy="2791089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85068E2D-D9F8-E68E-B40E-8D5017B5C0BF}"/>
                </a:ext>
              </a:extLst>
            </p:cNvPr>
            <p:cNvGrpSpPr/>
            <p:nvPr/>
          </p:nvGrpSpPr>
          <p:grpSpPr>
            <a:xfrm>
              <a:off x="696639" y="5166716"/>
              <a:ext cx="3360313" cy="628869"/>
              <a:chOff x="574719" y="3764636"/>
              <a:chExt cx="3360313" cy="628869"/>
            </a:xfrm>
          </p:grpSpPr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CF641270-8D87-5E87-FFFF-ACFEB16B0D75}"/>
                  </a:ext>
                </a:extLst>
              </p:cNvPr>
              <p:cNvSpPr/>
              <p:nvPr/>
            </p:nvSpPr>
            <p:spPr>
              <a:xfrm>
                <a:off x="2126864" y="3776348"/>
                <a:ext cx="1808168" cy="6066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14%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</a:t>
                </a: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54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%</a:t>
                </a:r>
                <a:endParaRPr lang="en-US" sz="16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C880561D-F5BC-3ED1-420D-182AD4091142}"/>
                  </a:ext>
                </a:extLst>
              </p:cNvPr>
              <p:cNvSpPr/>
              <p:nvPr/>
            </p:nvSpPr>
            <p:spPr>
              <a:xfrm>
                <a:off x="574719" y="3764636"/>
                <a:ext cx="1808168" cy="6288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20%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 49%</a:t>
                </a:r>
                <a:r>
                  <a:rPr lang="fr-FR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endParaRPr lang="en-US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002DA9D4-90EA-95FF-4BE6-8139315CEA4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228" t="1590" r="228" b="-1590"/>
            <a:stretch>
              <a:fillRect/>
            </a:stretch>
          </p:blipFill>
          <p:spPr>
            <a:xfrm>
              <a:off x="621791" y="3004496"/>
              <a:ext cx="3730754" cy="2141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71506F-4844-FCCA-782E-DAC123A577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376;p31">
            <a:extLst>
              <a:ext uri="{FF2B5EF4-FFF2-40B4-BE49-F238E27FC236}">
                <a16:creationId xmlns:a16="http://schemas.microsoft.com/office/drawing/2014/main" id="{55D5BE3F-701F-0410-2DBE-37600B9ED929}"/>
              </a:ext>
            </a:extLst>
          </p:cNvPr>
          <p:cNvSpPr/>
          <p:nvPr/>
        </p:nvSpPr>
        <p:spPr>
          <a:xfrm>
            <a:off x="737995" y="1732420"/>
            <a:ext cx="6120180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En vous basant sur le document ci-dessous:</a:t>
            </a:r>
          </a:p>
        </p:txBody>
      </p: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9B0DB6E7-62AA-A53A-DF22-389699D11996}"/>
              </a:ext>
            </a:extLst>
          </p:cNvPr>
          <p:cNvSpPr/>
          <p:nvPr/>
        </p:nvSpPr>
        <p:spPr>
          <a:xfrm>
            <a:off x="320040" y="2724842"/>
            <a:ext cx="4481314" cy="3386398"/>
          </a:xfrm>
          <a:prstGeom prst="roundRect">
            <a:avLst/>
          </a:prstGeom>
          <a:noFill/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sz="2800" b="1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92C92675-27A1-D151-5D84-84751D92AAA6}"/>
              </a:ext>
            </a:extLst>
          </p:cNvPr>
          <p:cNvSpPr/>
          <p:nvPr/>
        </p:nvSpPr>
        <p:spPr>
          <a:xfrm>
            <a:off x="5059680" y="3478532"/>
            <a:ext cx="670560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contient plus de dioxyde de carbone que le sang sortant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C74A5F40-505B-9538-3D75-68646B87235C}"/>
              </a:ext>
            </a:extLst>
          </p:cNvPr>
          <p:cNvSpPr/>
          <p:nvPr/>
        </p:nvSpPr>
        <p:spPr>
          <a:xfrm>
            <a:off x="5626019" y="488300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69DF811F-3053-6BF2-B5FF-4A11A0C9071E}"/>
              </a:ext>
            </a:extLst>
          </p:cNvPr>
          <p:cNvSpPr/>
          <p:nvPr/>
        </p:nvSpPr>
        <p:spPr>
          <a:xfrm>
            <a:off x="8409859" y="4883003"/>
            <a:ext cx="2520000" cy="720000"/>
          </a:xfrm>
          <a:prstGeom prst="roundRect">
            <a:avLst/>
          </a:prstGeom>
          <a:solidFill>
            <a:srgbClr val="002060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8" name="Image 8">
            <a:extLst>
              <a:ext uri="{FF2B5EF4-FFF2-40B4-BE49-F238E27FC236}">
                <a16:creationId xmlns:a16="http://schemas.microsoft.com/office/drawing/2014/main" id="{CBDE1BCE-F5AD-F79E-5448-4B41CA39C6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9" name="Titre 1">
            <a:extLst>
              <a:ext uri="{FF2B5EF4-FFF2-40B4-BE49-F238E27FC236}">
                <a16:creationId xmlns:a16="http://schemas.microsoft.com/office/drawing/2014/main" id="{9EA0FA18-2C62-F348-0B9A-62EFE2B005DE}"/>
              </a:ext>
            </a:extLst>
          </p:cNvPr>
          <p:cNvSpPr txBox="1">
            <a:spLocks/>
          </p:cNvSpPr>
          <p:nvPr/>
        </p:nvSpPr>
        <p:spPr>
          <a:xfrm>
            <a:off x="824639" y="297486"/>
            <a:ext cx="10372033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</a:t>
            </a:r>
            <a:endParaRPr lang="fr-FR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0" name="Espace réservé du contenu 3">
            <a:extLst>
              <a:ext uri="{FF2B5EF4-FFF2-40B4-BE49-F238E27FC236}">
                <a16:creationId xmlns:a16="http://schemas.microsoft.com/office/drawing/2014/main" id="{048A6E2F-A183-A8A5-FD89-6DE850F381C7}"/>
              </a:ext>
            </a:extLst>
          </p:cNvPr>
          <p:cNvSpPr txBox="1">
            <a:spLocks/>
          </p:cNvSpPr>
          <p:nvPr/>
        </p:nvSpPr>
        <p:spPr>
          <a:xfrm>
            <a:off x="788063" y="655225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79B075DC-1DB9-DE1F-6C88-22EAFF1673F2}"/>
              </a:ext>
            </a:extLst>
          </p:cNvPr>
          <p:cNvGrpSpPr/>
          <p:nvPr/>
        </p:nvGrpSpPr>
        <p:grpSpPr>
          <a:xfrm>
            <a:off x="621791" y="3004496"/>
            <a:ext cx="3730754" cy="2791089"/>
            <a:chOff x="621791" y="3004496"/>
            <a:chExt cx="3730754" cy="2791089"/>
          </a:xfrm>
        </p:grpSpPr>
        <p:grpSp>
          <p:nvGrpSpPr>
            <p:cNvPr id="32" name="Groupe 31">
              <a:extLst>
                <a:ext uri="{FF2B5EF4-FFF2-40B4-BE49-F238E27FC236}">
                  <a16:creationId xmlns:a16="http://schemas.microsoft.com/office/drawing/2014/main" id="{E5489022-B26B-A1D3-F642-1AB1FBA257BE}"/>
                </a:ext>
              </a:extLst>
            </p:cNvPr>
            <p:cNvGrpSpPr/>
            <p:nvPr/>
          </p:nvGrpSpPr>
          <p:grpSpPr>
            <a:xfrm>
              <a:off x="696639" y="5166716"/>
              <a:ext cx="3360313" cy="628869"/>
              <a:chOff x="574719" y="3764636"/>
              <a:chExt cx="3360313" cy="628869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AAE26CD2-12AD-9C85-568D-C28947F28B38}"/>
                  </a:ext>
                </a:extLst>
              </p:cNvPr>
              <p:cNvSpPr/>
              <p:nvPr/>
            </p:nvSpPr>
            <p:spPr>
              <a:xfrm>
                <a:off x="2126864" y="3776348"/>
                <a:ext cx="1808168" cy="6066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14%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</a:t>
                </a:r>
                <a:r>
                  <a:rPr lang="fr-FR" sz="2000" b="1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54</a:t>
                </a: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%</a:t>
                </a:r>
                <a:endParaRPr lang="en-US" sz="1600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33D7204-96C4-A9DF-78F1-ECA60671AD64}"/>
                  </a:ext>
                </a:extLst>
              </p:cNvPr>
              <p:cNvSpPr/>
              <p:nvPr/>
            </p:nvSpPr>
            <p:spPr>
              <a:xfrm>
                <a:off x="574719" y="3764636"/>
                <a:ext cx="1808168" cy="62886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algn="ctr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O2 : 20%</a:t>
                </a:r>
                <a:b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</a:br>
                <a:r>
                  <a:rPr lang="fr-FR" sz="2000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CO2 : 49%</a:t>
                </a:r>
                <a:r>
                  <a:rPr lang="fr-FR" b="1" kern="12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 </a:t>
                </a:r>
                <a:endParaRPr lang="en-US" b="1" kern="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33" name="Image 32">
              <a:extLst>
                <a:ext uri="{FF2B5EF4-FFF2-40B4-BE49-F238E27FC236}">
                  <a16:creationId xmlns:a16="http://schemas.microsoft.com/office/drawing/2014/main" id="{D85B5036-C3E9-B2A4-D85C-675BEAEBE33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-228" t="1590" r="228" b="-1590"/>
            <a:stretch>
              <a:fillRect/>
            </a:stretch>
          </p:blipFill>
          <p:spPr>
            <a:xfrm>
              <a:off x="621791" y="3004496"/>
              <a:ext cx="3730754" cy="214136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771511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e 21">
            <a:extLst>
              <a:ext uri="{FF2B5EF4-FFF2-40B4-BE49-F238E27FC236}">
                <a16:creationId xmlns:a16="http://schemas.microsoft.com/office/drawing/2014/main" id="{F21AD5E8-426F-A0F4-AE31-5359272AA98D}"/>
              </a:ext>
            </a:extLst>
          </p:cNvPr>
          <p:cNvGrpSpPr/>
          <p:nvPr/>
        </p:nvGrpSpPr>
        <p:grpSpPr>
          <a:xfrm>
            <a:off x="935662" y="2210582"/>
            <a:ext cx="10265100" cy="602662"/>
            <a:chOff x="963450" y="3092649"/>
            <a:chExt cx="10265100" cy="560284"/>
          </a:xfrm>
          <a:solidFill>
            <a:schemeClr val="accent4">
              <a:lumMod val="60000"/>
              <a:lumOff val="40000"/>
            </a:schemeClr>
          </a:solidFill>
        </p:grpSpPr>
        <p:sp>
          <p:nvSpPr>
            <p:cNvPr id="23" name="Google Shape;292;p29">
              <a:extLst>
                <a:ext uri="{FF2B5EF4-FFF2-40B4-BE49-F238E27FC236}">
                  <a16:creationId xmlns:a16="http://schemas.microsoft.com/office/drawing/2014/main" id="{734CCB68-C0AD-F4EF-BAF5-4096B797615A}"/>
                </a:ext>
              </a:extLst>
            </p:cNvPr>
            <p:cNvSpPr/>
            <p:nvPr/>
          </p:nvSpPr>
          <p:spPr>
            <a:xfrm>
              <a:off x="2428129" y="3092649"/>
              <a:ext cx="8800421" cy="56028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95C790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4" name="Google Shape;293;p29">
              <a:extLst>
                <a:ext uri="{FF2B5EF4-FFF2-40B4-BE49-F238E27FC236}">
                  <a16:creationId xmlns:a16="http://schemas.microsoft.com/office/drawing/2014/main" id="{F7682218-6984-C03F-C4D2-7736109FDB20}"/>
                </a:ext>
              </a:extLst>
            </p:cNvPr>
            <p:cNvSpPr/>
            <p:nvPr/>
          </p:nvSpPr>
          <p:spPr>
            <a:xfrm>
              <a:off x="963450" y="3092649"/>
              <a:ext cx="1349096" cy="56028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95C79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rPr>
                <a:t>Tâche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 7</a:t>
              </a:r>
            </a:p>
          </p:txBody>
        </p: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D9758819-D2AD-D82D-7FB6-1F033F8B7BAA}"/>
              </a:ext>
            </a:extLst>
          </p:cNvPr>
          <p:cNvSpPr txBox="1"/>
          <p:nvPr/>
        </p:nvSpPr>
        <p:spPr>
          <a:xfrm>
            <a:off x="2423124" y="2291734"/>
            <a:ext cx="86743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fr-FR" sz="2000" noProof="0" dirty="0"/>
              <a:t>Identifier les organes respiratoires et leurs fonctions</a:t>
            </a: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45079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Respiration et circulation sanguine.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85C4EB7-03E8-7DD4-675C-B10C8C519C36}"/>
              </a:ext>
            </a:extLst>
          </p:cNvPr>
          <p:cNvSpPr/>
          <p:nvPr/>
        </p:nvSpPr>
        <p:spPr>
          <a:xfrm>
            <a:off x="900663" y="540720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2: L’exercice physique et la santé des systèmes respiratoire et circulatoire.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969002" y="856997"/>
            <a:ext cx="10303324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2:  Respiration, circulation et santé humaine.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EC101AE-3A6A-D420-718D-E80377065834}"/>
              </a:ext>
            </a:extLst>
          </p:cNvPr>
          <p:cNvGrpSpPr/>
          <p:nvPr/>
        </p:nvGrpSpPr>
        <p:grpSpPr>
          <a:xfrm>
            <a:off x="876000" y="3003163"/>
            <a:ext cx="10440000" cy="2316549"/>
            <a:chOff x="919674" y="3127320"/>
            <a:chExt cx="10440000" cy="2316549"/>
          </a:xfrm>
        </p:grpSpPr>
        <p:sp>
          <p:nvSpPr>
            <p:cNvPr id="28" name="Rectangle: Rounded Corners 11">
              <a:extLst>
                <a:ext uri="{FF2B5EF4-FFF2-40B4-BE49-F238E27FC236}">
                  <a16:creationId xmlns:a16="http://schemas.microsoft.com/office/drawing/2014/main" id="{3D08A759-333C-A738-1887-158D42AC7CE2}"/>
                </a:ext>
              </a:extLst>
            </p:cNvPr>
            <p:cNvSpPr/>
            <p:nvPr/>
          </p:nvSpPr>
          <p:spPr>
            <a:xfrm>
              <a:off x="919674" y="4693625"/>
              <a:ext cx="10440000" cy="75024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2" name="Google Shape;510;p5">
              <a:extLst>
                <a:ext uri="{FF2B5EF4-FFF2-40B4-BE49-F238E27FC236}">
                  <a16:creationId xmlns:a16="http://schemas.microsoft.com/office/drawing/2014/main" id="{41ACF08C-9461-479C-C9B9-27E5CB8B3E0A}"/>
                </a:ext>
              </a:extLst>
            </p:cNvPr>
            <p:cNvSpPr txBox="1">
              <a:spLocks/>
            </p:cNvSpPr>
            <p:nvPr/>
          </p:nvSpPr>
          <p:spPr>
            <a:xfrm>
              <a:off x="979336" y="3127320"/>
              <a:ext cx="1349096" cy="594021"/>
            </a:xfrm>
            <a:prstGeom prst="roundRect">
              <a:avLst/>
            </a:prstGeom>
            <a:solidFill>
              <a:srgbClr val="95C79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noProof="0" dirty="0"/>
                <a:t>Tâche 8</a:t>
              </a:r>
            </a:p>
          </p:txBody>
        </p:sp>
        <p:sp>
          <p:nvSpPr>
            <p:cNvPr id="3" name="Google Shape;511;p5">
              <a:extLst>
                <a:ext uri="{FF2B5EF4-FFF2-40B4-BE49-F238E27FC236}">
                  <a16:creationId xmlns:a16="http://schemas.microsoft.com/office/drawing/2014/main" id="{39CB3824-3DB4-A081-B7A5-44A06BF8AA55}"/>
                </a:ext>
              </a:extLst>
            </p:cNvPr>
            <p:cNvSpPr txBox="1">
              <a:spLocks/>
            </p:cNvSpPr>
            <p:nvPr/>
          </p:nvSpPr>
          <p:spPr>
            <a:xfrm>
              <a:off x="2466798" y="3137903"/>
              <a:ext cx="8777638" cy="594021"/>
            </a:xfrm>
            <a:prstGeom prst="roundRect">
              <a:avLst/>
            </a:prstGeom>
            <a:solidFill>
              <a:srgbClr val="95C79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>
              <a:defPPr>
                <a:defRPr lang="fr-FR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b="1" i="0" u="none" strike="noStrike" kern="0" cap="none" spc="0" normalizeH="0" baseline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Calibri"/>
                  <a:cs typeface="Calibri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l">
                <a:defRPr/>
              </a:pPr>
              <a:r>
                <a:rPr lang="fr-FR" sz="2000" b="0" kern="1200" noProof="0" dirty="0">
                  <a:solidFill>
                    <a:schemeClr val="tx1"/>
                  </a:solidFill>
                  <a:latin typeface="+mn-lt"/>
                  <a:ea typeface="+mn-ea"/>
                  <a:cs typeface="+mn-cs"/>
                </a:rPr>
                <a:t>Identifier les organes circulatoires, leurs fonctions et le sens de la circulation sanguine.</a:t>
              </a:r>
            </a:p>
          </p:txBody>
        </p:sp>
      </p:grpSp>
      <p:sp>
        <p:nvSpPr>
          <p:cNvPr id="4" name="Google Shape;510;p5">
            <a:extLst>
              <a:ext uri="{FF2B5EF4-FFF2-40B4-BE49-F238E27FC236}">
                <a16:creationId xmlns:a16="http://schemas.microsoft.com/office/drawing/2014/main" id="{67D85AC5-DA5E-86DC-1D9D-3878D43B9DFC}"/>
              </a:ext>
            </a:extLst>
          </p:cNvPr>
          <p:cNvSpPr txBox="1">
            <a:spLocks/>
          </p:cNvSpPr>
          <p:nvPr/>
        </p:nvSpPr>
        <p:spPr>
          <a:xfrm>
            <a:off x="1007226" y="3917428"/>
            <a:ext cx="1349096" cy="594021"/>
          </a:xfrm>
          <a:prstGeom prst="roundRect">
            <a:avLst/>
          </a:prstGeom>
          <a:solidFill>
            <a:srgbClr val="95C79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dirty="0"/>
              <a:t>Tâche 1</a:t>
            </a:r>
          </a:p>
        </p:txBody>
      </p:sp>
      <p:sp>
        <p:nvSpPr>
          <p:cNvPr id="5" name="Google Shape;511;p5">
            <a:extLst>
              <a:ext uri="{FF2B5EF4-FFF2-40B4-BE49-F238E27FC236}">
                <a16:creationId xmlns:a16="http://schemas.microsoft.com/office/drawing/2014/main" id="{9C445D34-8D91-1740-97AC-257641673B64}"/>
              </a:ext>
            </a:extLst>
          </p:cNvPr>
          <p:cNvSpPr txBox="1">
            <a:spLocks/>
          </p:cNvSpPr>
          <p:nvPr/>
        </p:nvSpPr>
        <p:spPr>
          <a:xfrm>
            <a:off x="2494688" y="3928011"/>
            <a:ext cx="8777638" cy="594021"/>
          </a:xfrm>
          <a:prstGeom prst="roundRect">
            <a:avLst/>
          </a:prstGeom>
          <a:solidFill>
            <a:srgbClr val="95C790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0" i="0" u="none" strike="noStrike" cap="none" spc="0" normalizeH="0" baseline="0">
                <a:ln>
                  <a:noFill/>
                </a:ln>
                <a:effectLst/>
                <a:uLnTx/>
                <a:uFillTx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dirty="0"/>
              <a:t>Expliquer les échanges gazeux respiratoires entre les poumons et le sang.</a:t>
            </a:r>
          </a:p>
        </p:txBody>
      </p:sp>
      <p:sp>
        <p:nvSpPr>
          <p:cNvPr id="6" name="Google Shape;510;p5">
            <a:extLst>
              <a:ext uri="{FF2B5EF4-FFF2-40B4-BE49-F238E27FC236}">
                <a16:creationId xmlns:a16="http://schemas.microsoft.com/office/drawing/2014/main" id="{91198CA3-7EE8-DC3C-695D-7B52D16BA746}"/>
              </a:ext>
            </a:extLst>
          </p:cNvPr>
          <p:cNvSpPr txBox="1">
            <a:spLocks/>
          </p:cNvSpPr>
          <p:nvPr/>
        </p:nvSpPr>
        <p:spPr>
          <a:xfrm>
            <a:off x="979336" y="4707536"/>
            <a:ext cx="1349096" cy="503899"/>
          </a:xfrm>
          <a:prstGeom prst="roundRect">
            <a:avLst/>
          </a:pr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dirty="0"/>
              <a:t>Tâche 2</a:t>
            </a:r>
          </a:p>
        </p:txBody>
      </p:sp>
      <p:sp>
        <p:nvSpPr>
          <p:cNvPr id="7" name="Google Shape;511;p5">
            <a:extLst>
              <a:ext uri="{FF2B5EF4-FFF2-40B4-BE49-F238E27FC236}">
                <a16:creationId xmlns:a16="http://schemas.microsoft.com/office/drawing/2014/main" id="{26CC4EA1-F8DA-05C8-AA50-12E66C56C293}"/>
              </a:ext>
            </a:extLst>
          </p:cNvPr>
          <p:cNvSpPr txBox="1">
            <a:spLocks/>
          </p:cNvSpPr>
          <p:nvPr/>
        </p:nvSpPr>
        <p:spPr>
          <a:xfrm>
            <a:off x="2466798" y="4718119"/>
            <a:ext cx="8777638" cy="503899"/>
          </a:xfrm>
          <a:prstGeom prst="roundRect">
            <a:avLst/>
          </a:prstGeom>
          <a:solidFill>
            <a:schemeClr val="bg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0" tIns="34271" rIns="68570" bIns="34271" anchor="ctr" anchorCtr="0" compatLnSpc="1">
            <a:noAutofit/>
          </a:bodyPr>
          <a:lstStyle>
            <a:defPPr>
              <a:defRPr lang="fr-FR"/>
            </a:defPPr>
            <a:lvl1pPr marR="0" lvl="0" indent="0" defTabSz="6858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b="1" i="0" u="none" strike="noStrike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dirty="0"/>
              <a:t>Expliquer les échanges gazeux respiratoires entre le sang et les cellules.</a:t>
            </a:r>
          </a:p>
        </p:txBody>
      </p: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8B97F-D7A1-A471-E4FC-99F587395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019F28-1F93-280F-3A97-7C99F9F5C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10ABCEA9-87C9-7155-FA95-55E2DBCCB3D1}"/>
              </a:ext>
            </a:extLst>
          </p:cNvPr>
          <p:cNvSpPr txBox="1"/>
          <p:nvPr/>
        </p:nvSpPr>
        <p:spPr>
          <a:xfrm>
            <a:off x="594830" y="1107859"/>
            <a:ext cx="81636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Complétez le texte suivant par ce qui convient: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4" name="ZoneTexte 2063">
            <a:extLst>
              <a:ext uri="{FF2B5EF4-FFF2-40B4-BE49-F238E27FC236}">
                <a16:creationId xmlns:a16="http://schemas.microsoft.com/office/drawing/2014/main" id="{029B5FA7-2860-1C24-E4AC-0456C84DE509}"/>
              </a:ext>
            </a:extLst>
          </p:cNvPr>
          <p:cNvSpPr txBox="1"/>
          <p:nvPr/>
        </p:nvSpPr>
        <p:spPr>
          <a:xfrm>
            <a:off x="300017" y="2906942"/>
            <a:ext cx="5674063" cy="241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fr-FR"/>
            </a:defPPr>
            <a:lvl1pPr defTabSz="1219170">
              <a:buClr>
                <a:srgbClr val="000000"/>
              </a:buClr>
              <a:buSzPts val="1400"/>
              <a:defRPr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/>
            <a:r>
              <a:rPr lang="fr-FR" sz="2400" b="0" dirty="0"/>
              <a:t>Le dioxygène (O2) diffuse du …………………… où il est  en ……….…… quantité vers ………………………………. où il est en ……………….. quantité.</a:t>
            </a:r>
          </a:p>
        </p:txBody>
      </p:sp>
      <p:pic>
        <p:nvPicPr>
          <p:cNvPr id="2066" name="Image 2065">
            <a:extLst>
              <a:ext uri="{FF2B5EF4-FFF2-40B4-BE49-F238E27FC236}">
                <a16:creationId xmlns:a16="http://schemas.microsoft.com/office/drawing/2014/main" id="{F2B28A6E-FB7E-C004-A0C0-DEE46CDB0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680" y="2919984"/>
            <a:ext cx="5674063" cy="23936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6F2490FC-9FDC-DA0A-834A-0758EC5A2ADA}"/>
              </a:ext>
            </a:extLst>
          </p:cNvPr>
          <p:cNvSpPr/>
          <p:nvPr/>
        </p:nvSpPr>
        <p:spPr>
          <a:xfrm>
            <a:off x="1885150" y="2033526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Concernant les échanges entre le sang et la cellule:</a:t>
            </a:r>
          </a:p>
        </p:txBody>
      </p:sp>
      <p:sp>
        <p:nvSpPr>
          <p:cNvPr id="2071" name="Espace réservé du contenu 3">
            <a:extLst>
              <a:ext uri="{FF2B5EF4-FFF2-40B4-BE49-F238E27FC236}">
                <a16:creationId xmlns:a16="http://schemas.microsoft.com/office/drawing/2014/main" id="{2B96C9B5-BD13-984B-196B-8AD1A6CE2B59}"/>
              </a:ext>
            </a:extLst>
          </p:cNvPr>
          <p:cNvSpPr txBox="1">
            <a:spLocks/>
          </p:cNvSpPr>
          <p:nvPr/>
        </p:nvSpPr>
        <p:spPr>
          <a:xfrm>
            <a:off x="813384" y="637858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2072" name="Picture 1">
            <a:extLst>
              <a:ext uri="{FF2B5EF4-FFF2-40B4-BE49-F238E27FC236}">
                <a16:creationId xmlns:a16="http://schemas.microsoft.com/office/drawing/2014/main" id="{AEB8DB88-74F4-F0EF-1BEC-6BF69DE6AD6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7263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DFCD6-AC60-18E5-64AC-59C0FF787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8B9318-10BA-C81D-E4B3-6E0C9D8B5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</a:t>
            </a:r>
          </a:p>
        </p:txBody>
      </p:sp>
      <p:sp>
        <p:nvSpPr>
          <p:cNvPr id="2064" name="ZoneTexte 2063">
            <a:extLst>
              <a:ext uri="{FF2B5EF4-FFF2-40B4-BE49-F238E27FC236}">
                <a16:creationId xmlns:a16="http://schemas.microsoft.com/office/drawing/2014/main" id="{B74B0BB0-5AEF-4AA0-01E7-FFFA66384FE7}"/>
              </a:ext>
            </a:extLst>
          </p:cNvPr>
          <p:cNvSpPr txBox="1"/>
          <p:nvPr/>
        </p:nvSpPr>
        <p:spPr>
          <a:xfrm>
            <a:off x="300017" y="2906942"/>
            <a:ext cx="5674063" cy="241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fr-FR"/>
            </a:defPPr>
            <a:lvl1pPr defTabSz="1219170">
              <a:buClr>
                <a:srgbClr val="000000"/>
              </a:buClr>
              <a:buSzPts val="1400"/>
              <a:defRPr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/>
            <a:r>
              <a:rPr lang="fr-FR" sz="2400" b="0" dirty="0"/>
              <a:t>Le dioxygène (O2) diffuse du……………………… où il est  en ……….…… quantité vers ………………………………. où il est en ……………….. quantité.</a:t>
            </a:r>
          </a:p>
        </p:txBody>
      </p:sp>
      <p:pic>
        <p:nvPicPr>
          <p:cNvPr id="2066" name="Image 2065">
            <a:extLst>
              <a:ext uri="{FF2B5EF4-FFF2-40B4-BE49-F238E27FC236}">
                <a16:creationId xmlns:a16="http://schemas.microsoft.com/office/drawing/2014/main" id="{20EF95EE-CB21-661C-0604-90ACD66D5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680" y="2919984"/>
            <a:ext cx="5674063" cy="23936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FA102B67-3720-5708-54D6-2B5A838DFA16}"/>
              </a:ext>
            </a:extLst>
          </p:cNvPr>
          <p:cNvSpPr/>
          <p:nvPr/>
        </p:nvSpPr>
        <p:spPr>
          <a:xfrm>
            <a:off x="1885150" y="2033526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Concernant les échanges entre le sang et la cellule:</a:t>
            </a:r>
          </a:p>
        </p:txBody>
      </p:sp>
      <p:sp>
        <p:nvSpPr>
          <p:cNvPr id="2071" name="Espace réservé du contenu 3">
            <a:extLst>
              <a:ext uri="{FF2B5EF4-FFF2-40B4-BE49-F238E27FC236}">
                <a16:creationId xmlns:a16="http://schemas.microsoft.com/office/drawing/2014/main" id="{48E6B38F-1986-CD42-D3E5-F9E47B950FD1}"/>
              </a:ext>
            </a:extLst>
          </p:cNvPr>
          <p:cNvSpPr txBox="1">
            <a:spLocks/>
          </p:cNvSpPr>
          <p:nvPr/>
        </p:nvSpPr>
        <p:spPr>
          <a:xfrm>
            <a:off x="813384" y="637858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2072" name="Picture 1">
            <a:extLst>
              <a:ext uri="{FF2B5EF4-FFF2-40B4-BE49-F238E27FC236}">
                <a16:creationId xmlns:a16="http://schemas.microsoft.com/office/drawing/2014/main" id="{D8A9025C-ED64-9311-0FC0-0EB8138AB79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E6CD646-5339-F38C-E892-9D5713F6FE06}"/>
              </a:ext>
            </a:extLst>
          </p:cNvPr>
          <p:cNvSpPr txBox="1"/>
          <p:nvPr/>
        </p:nvSpPr>
        <p:spPr>
          <a:xfrm>
            <a:off x="4626012" y="3324995"/>
            <a:ext cx="6735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sang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34AC026-4F5C-E5CA-7BC0-F2B4A18FFD30}"/>
              </a:ext>
            </a:extLst>
          </p:cNvPr>
          <p:cNvSpPr txBox="1"/>
          <p:nvPr/>
        </p:nvSpPr>
        <p:spPr>
          <a:xfrm>
            <a:off x="2837852" y="375679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49DD341-7F5D-C3F3-AFB6-6CFE087A9B1A}"/>
              </a:ext>
            </a:extLst>
          </p:cNvPr>
          <p:cNvSpPr txBox="1"/>
          <p:nvPr/>
        </p:nvSpPr>
        <p:spPr>
          <a:xfrm>
            <a:off x="491356" y="4093119"/>
            <a:ext cx="2610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cellules de l’organe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061CB1B-67A1-4EF5-5DEE-DB584E482DDE}"/>
              </a:ext>
            </a:extLst>
          </p:cNvPr>
          <p:cNvSpPr txBox="1"/>
          <p:nvPr/>
        </p:nvSpPr>
        <p:spPr>
          <a:xfrm>
            <a:off x="698593" y="4446389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C0CD1AF-4912-6228-33BA-E2689807A7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514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038F-2FFA-3B55-097B-B86F16E0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031F6-078E-C257-BF01-F7D4ED03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8308AC95-A71D-CB7A-A6B3-BA8490C86CD9}"/>
              </a:ext>
            </a:extLst>
          </p:cNvPr>
          <p:cNvSpPr txBox="1"/>
          <p:nvPr/>
        </p:nvSpPr>
        <p:spPr>
          <a:xfrm>
            <a:off x="594830" y="1107859"/>
            <a:ext cx="81636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 Complétez le texte suivant par ce qui convient: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64" name="ZoneTexte 2063">
            <a:extLst>
              <a:ext uri="{FF2B5EF4-FFF2-40B4-BE49-F238E27FC236}">
                <a16:creationId xmlns:a16="http://schemas.microsoft.com/office/drawing/2014/main" id="{C4602CEB-2D71-FD12-7277-EA6AA96D2B51}"/>
              </a:ext>
            </a:extLst>
          </p:cNvPr>
          <p:cNvSpPr txBox="1"/>
          <p:nvPr/>
        </p:nvSpPr>
        <p:spPr>
          <a:xfrm>
            <a:off x="300017" y="2906942"/>
            <a:ext cx="5674063" cy="241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fr-FR"/>
            </a:defPPr>
            <a:lvl1pPr defTabSz="1219170">
              <a:buClr>
                <a:srgbClr val="000000"/>
              </a:buClr>
              <a:buSzPts val="1400"/>
              <a:defRPr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/>
            <a:r>
              <a:rPr lang="fr-FR" sz="2400" b="0" dirty="0"/>
              <a:t>Le dioxyde de carbone ( CO2) diffuse  ……………………..………… où il est  en ……….…… quantité vers ………………………………. où il est en ……………….. quantité.</a:t>
            </a:r>
          </a:p>
        </p:txBody>
      </p:sp>
      <p:pic>
        <p:nvPicPr>
          <p:cNvPr id="2066" name="Image 2065">
            <a:extLst>
              <a:ext uri="{FF2B5EF4-FFF2-40B4-BE49-F238E27FC236}">
                <a16:creationId xmlns:a16="http://schemas.microsoft.com/office/drawing/2014/main" id="{3FFB15CD-56E8-0096-B5C8-338FCEDDF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680" y="2919984"/>
            <a:ext cx="5674063" cy="23936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0D69A2D2-9C80-5BD7-981C-4A6A84569776}"/>
              </a:ext>
            </a:extLst>
          </p:cNvPr>
          <p:cNvSpPr/>
          <p:nvPr/>
        </p:nvSpPr>
        <p:spPr>
          <a:xfrm>
            <a:off x="1885150" y="2033526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Concernant les échanges entre le sang et la cellule:</a:t>
            </a:r>
          </a:p>
        </p:txBody>
      </p:sp>
      <p:sp>
        <p:nvSpPr>
          <p:cNvPr id="2071" name="Espace réservé du contenu 3">
            <a:extLst>
              <a:ext uri="{FF2B5EF4-FFF2-40B4-BE49-F238E27FC236}">
                <a16:creationId xmlns:a16="http://schemas.microsoft.com/office/drawing/2014/main" id="{072C32F0-BBBB-CBCC-4B7C-7F0F404B21F0}"/>
              </a:ext>
            </a:extLst>
          </p:cNvPr>
          <p:cNvSpPr txBox="1">
            <a:spLocks/>
          </p:cNvSpPr>
          <p:nvPr/>
        </p:nvSpPr>
        <p:spPr>
          <a:xfrm>
            <a:off x="813384" y="637858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2072" name="Picture 1">
            <a:extLst>
              <a:ext uri="{FF2B5EF4-FFF2-40B4-BE49-F238E27FC236}">
                <a16:creationId xmlns:a16="http://schemas.microsoft.com/office/drawing/2014/main" id="{D2011722-D71B-6A66-87AD-9F6E825CEC8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49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CB90AC-DEBB-95F7-4C45-9D4DF83EE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ZoneTexte 2063">
            <a:extLst>
              <a:ext uri="{FF2B5EF4-FFF2-40B4-BE49-F238E27FC236}">
                <a16:creationId xmlns:a16="http://schemas.microsoft.com/office/drawing/2014/main" id="{8487575A-432F-17D5-0A3A-AF8B26587110}"/>
              </a:ext>
            </a:extLst>
          </p:cNvPr>
          <p:cNvSpPr txBox="1"/>
          <p:nvPr/>
        </p:nvSpPr>
        <p:spPr>
          <a:xfrm>
            <a:off x="300017" y="2906942"/>
            <a:ext cx="5674063" cy="2412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fr-FR"/>
            </a:defPPr>
            <a:lvl1pPr defTabSz="1219170">
              <a:buClr>
                <a:srgbClr val="000000"/>
              </a:buClr>
              <a:buSzPts val="1400"/>
              <a:defRPr sz="2800" b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just"/>
            <a:r>
              <a:rPr lang="fr-FR" sz="2400" b="0" dirty="0"/>
              <a:t>Le dioxyde de carbone ( CO2) diffuse ……………………..………… où il est  en ……….…… quantité vers ………………………………. où il est en ……………….. quantité.</a:t>
            </a:r>
          </a:p>
        </p:txBody>
      </p:sp>
      <p:pic>
        <p:nvPicPr>
          <p:cNvPr id="2066" name="Image 2065">
            <a:extLst>
              <a:ext uri="{FF2B5EF4-FFF2-40B4-BE49-F238E27FC236}">
                <a16:creationId xmlns:a16="http://schemas.microsoft.com/office/drawing/2014/main" id="{2DB11648-CF95-153A-FF89-EF9E97E7A3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680" y="2919984"/>
            <a:ext cx="5674063" cy="2393696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067" name="Google Shape;1376;p31">
            <a:extLst>
              <a:ext uri="{FF2B5EF4-FFF2-40B4-BE49-F238E27FC236}">
                <a16:creationId xmlns:a16="http://schemas.microsoft.com/office/drawing/2014/main" id="{B9978111-02DA-6D8E-41D2-B636F0B39E55}"/>
              </a:ext>
            </a:extLst>
          </p:cNvPr>
          <p:cNvSpPr/>
          <p:nvPr/>
        </p:nvSpPr>
        <p:spPr>
          <a:xfrm>
            <a:off x="1885150" y="2033526"/>
            <a:ext cx="6808116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Concernant les échanges entre le sang et la cellule:</a:t>
            </a:r>
          </a:p>
        </p:txBody>
      </p:sp>
      <p:pic>
        <p:nvPicPr>
          <p:cNvPr id="2072" name="Picture 1">
            <a:extLst>
              <a:ext uri="{FF2B5EF4-FFF2-40B4-BE49-F238E27FC236}">
                <a16:creationId xmlns:a16="http://schemas.microsoft.com/office/drawing/2014/main" id="{122396E9-C977-873C-1C14-CA3E2C96F4D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8">
            <a:extLst>
              <a:ext uri="{FF2B5EF4-FFF2-40B4-BE49-F238E27FC236}">
                <a16:creationId xmlns:a16="http://schemas.microsoft.com/office/drawing/2014/main" id="{E24FD8B8-B724-EBFA-B941-FA1CAC105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043B82-5B2C-9275-849A-79F630230880}"/>
              </a:ext>
            </a:extLst>
          </p:cNvPr>
          <p:cNvSpPr txBox="1"/>
          <p:nvPr/>
        </p:nvSpPr>
        <p:spPr>
          <a:xfrm>
            <a:off x="3254412" y="4127635"/>
            <a:ext cx="9236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D4779AD-237C-AC20-C551-F4F81EE1F8A6}"/>
              </a:ext>
            </a:extLst>
          </p:cNvPr>
          <p:cNvSpPr txBox="1"/>
          <p:nvPr/>
        </p:nvSpPr>
        <p:spPr>
          <a:xfrm>
            <a:off x="4808892" y="374663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98EFEA4-5711-EC90-9D1F-B93297A1DB9C}"/>
              </a:ext>
            </a:extLst>
          </p:cNvPr>
          <p:cNvSpPr txBox="1"/>
          <p:nvPr/>
        </p:nvSpPr>
        <p:spPr>
          <a:xfrm>
            <a:off x="420236" y="3737519"/>
            <a:ext cx="33389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cellules de l’organe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32743F7-6920-569F-665C-DCA32D894DEC}"/>
              </a:ext>
            </a:extLst>
          </p:cNvPr>
          <p:cNvSpPr txBox="1"/>
          <p:nvPr/>
        </p:nvSpPr>
        <p:spPr>
          <a:xfrm>
            <a:off x="1176113" y="4456549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9AE84FB-69F6-D178-9C5B-DAE4CC484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</a:t>
            </a:r>
          </a:p>
        </p:txBody>
      </p: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12890076-1D0A-0E42-BE94-587FCED286E3}"/>
              </a:ext>
            </a:extLst>
          </p:cNvPr>
          <p:cNvSpPr txBox="1">
            <a:spLocks/>
          </p:cNvSpPr>
          <p:nvPr/>
        </p:nvSpPr>
        <p:spPr>
          <a:xfrm>
            <a:off x="813384" y="637858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</p:spTree>
    <p:extLst>
      <p:ext uri="{BB962C8B-B14F-4D97-AF65-F5344CB8AC3E}">
        <p14:creationId xmlns:p14="http://schemas.microsoft.com/office/powerpoint/2010/main" val="20278921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1927"/>
            <a:ext cx="10372033" cy="54064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44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663" y="702026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de repérer les éléments du document avant de réaliser la tâche.  Expliquer les mots difficiles.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04583E4-9B2E-23B7-5CC8-03B3EB9D5807}"/>
              </a:ext>
            </a:extLst>
          </p:cNvPr>
          <p:cNvSpPr/>
          <p:nvPr/>
        </p:nvSpPr>
        <p:spPr>
          <a:xfrm>
            <a:off x="-367533" y="3299209"/>
            <a:ext cx="335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</a:t>
            </a:r>
            <a:b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44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299A6D7-B974-BCAA-C2CA-3D7E622311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851" y="1028815"/>
            <a:ext cx="4128304" cy="5471702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8AB42383-2D2C-B9AE-FFE5-7AF8DECF56E3}"/>
              </a:ext>
            </a:extLst>
          </p:cNvPr>
          <p:cNvCxnSpPr/>
          <p:nvPr/>
        </p:nvCxnSpPr>
        <p:spPr>
          <a:xfrm>
            <a:off x="6624918" y="1443318"/>
            <a:ext cx="1577788" cy="1129553"/>
          </a:xfrm>
          <a:prstGeom prst="straightConnector1">
            <a:avLst/>
          </a:prstGeom>
          <a:ln w="19050">
            <a:headEnd type="triangl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BF200987-150D-4BC4-59A7-7AD1D540EECC}"/>
              </a:ext>
            </a:extLst>
          </p:cNvPr>
          <p:cNvSpPr txBox="1"/>
          <p:nvPr/>
        </p:nvSpPr>
        <p:spPr>
          <a:xfrm>
            <a:off x="8202705" y="2447364"/>
            <a:ext cx="37264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D’un cerveau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au lieu d’un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muscle</a:t>
            </a: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AAAC6-1196-637E-DF9E-533F1302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8B505-3DC6-B1A7-7894-DF91A62F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0B8779-01E5-AF75-9C9E-DC7EC7E3E3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7A049E59-3ACA-34FF-66F6-5DAF021D22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C7EC848-B7B0-78DF-3572-3474011D261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160"/>
          <a:stretch>
            <a:fillRect/>
          </a:stretch>
        </p:blipFill>
        <p:spPr>
          <a:xfrm>
            <a:off x="696216" y="1218369"/>
            <a:ext cx="10413744" cy="531435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2C5BB4F9-13BA-2DAF-9D81-A97AFD2B01AC}"/>
              </a:ext>
            </a:extLst>
          </p:cNvPr>
          <p:cNvSpPr txBox="1"/>
          <p:nvPr/>
        </p:nvSpPr>
        <p:spPr>
          <a:xfrm>
            <a:off x="3910857" y="5560665"/>
            <a:ext cx="5326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quantités des gaz respiratoires (O2) et ( CO2)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520152-C066-61B2-084F-31A999AF3C1E}"/>
              </a:ext>
            </a:extLst>
          </p:cNvPr>
          <p:cNvSpPr txBox="1"/>
          <p:nvPr/>
        </p:nvSpPr>
        <p:spPr>
          <a:xfrm>
            <a:off x="3723821" y="6037577"/>
            <a:ext cx="70471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Le sang (entrant et sortant) du cerveau et les cellules du cerveau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2CD0CCF-4529-5C17-0324-2984C86D52DB}"/>
              </a:ext>
            </a:extLst>
          </p:cNvPr>
          <p:cNvSpPr txBox="1"/>
          <p:nvPr/>
        </p:nvSpPr>
        <p:spPr>
          <a:xfrm>
            <a:off x="9431358" y="1694398"/>
            <a:ext cx="184731" cy="307777"/>
          </a:xfrm>
          <a:prstGeom prst="rect">
            <a:avLst/>
          </a:prstGeom>
          <a:solidFill>
            <a:srgbClr val="FEF2E2"/>
          </a:solidFill>
        </p:spPr>
        <p:txBody>
          <a:bodyPr wrap="none" tIns="0" bIns="0" rtlCol="0">
            <a:spAutoFit/>
          </a:bodyPr>
          <a:lstStyle/>
          <a:p>
            <a:pPr algn="l"/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7FDC384-A6BA-6974-4F6D-D2DD26667F56}"/>
              </a:ext>
            </a:extLst>
          </p:cNvPr>
          <p:cNvSpPr txBox="1"/>
          <p:nvPr/>
        </p:nvSpPr>
        <p:spPr>
          <a:xfrm>
            <a:off x="10762446" y="1613375"/>
            <a:ext cx="184731" cy="307777"/>
          </a:xfrm>
          <a:prstGeom prst="rect">
            <a:avLst/>
          </a:prstGeom>
          <a:solidFill>
            <a:srgbClr val="FEF2E2"/>
          </a:solidFill>
        </p:spPr>
        <p:txBody>
          <a:bodyPr wrap="none" tIns="0" bIns="0" rtlCol="0">
            <a:spAutoFit/>
          </a:bodyPr>
          <a:lstStyle/>
          <a:p>
            <a:pPr algn="l"/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720F376-874D-7F5A-D767-D0F98B3B40C6}"/>
              </a:ext>
            </a:extLst>
          </p:cNvPr>
          <p:cNvSpPr/>
          <p:nvPr/>
        </p:nvSpPr>
        <p:spPr>
          <a:xfrm>
            <a:off x="8877783" y="1215341"/>
            <a:ext cx="1307939" cy="266218"/>
          </a:xfrm>
          <a:prstGeom prst="rect">
            <a:avLst/>
          </a:prstGeom>
          <a:solidFill>
            <a:srgbClr val="FEF2E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26C0496-6FA9-034F-6FE7-160B90C6B7BC}"/>
              </a:ext>
            </a:extLst>
          </p:cNvPr>
          <p:cNvSpPr txBox="1"/>
          <p:nvPr/>
        </p:nvSpPr>
        <p:spPr>
          <a:xfrm>
            <a:off x="8794750" y="1138813"/>
            <a:ext cx="1597553" cy="307777"/>
          </a:xfrm>
          <a:prstGeom prst="rect">
            <a:avLst/>
          </a:prstGeom>
          <a:noFill/>
        </p:spPr>
        <p:txBody>
          <a:bodyPr wrap="none" tIns="0" bIns="0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d’un cerveau.</a:t>
            </a:r>
          </a:p>
        </p:txBody>
      </p:sp>
    </p:spTree>
    <p:extLst>
      <p:ext uri="{BB962C8B-B14F-4D97-AF65-F5344CB8AC3E}">
        <p14:creationId xmlns:p14="http://schemas.microsoft.com/office/powerpoint/2010/main" val="415401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2DBA-6D6F-44FF-9C39-55261B4F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8D5B8-5C5B-C453-EB34-7A0A7B38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4E1166-1013-3408-7CCB-1BA4DA25E1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2372CE5D-1F4D-A4BC-3E56-AA91E8C6D72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AED9BD6-AF0A-835C-6C79-B27E30EC04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" y="1687286"/>
            <a:ext cx="11643360" cy="332667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ECA9C30-8B00-8C55-F55F-DBCA56CA16EB}"/>
              </a:ext>
            </a:extLst>
          </p:cNvPr>
          <p:cNvSpPr txBox="1"/>
          <p:nvPr/>
        </p:nvSpPr>
        <p:spPr>
          <a:xfrm>
            <a:off x="4250092" y="4116305"/>
            <a:ext cx="10086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</a:t>
            </a:r>
            <a:r>
              <a:rPr lang="ar-MA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8F6C5AC-4647-CB54-42ED-2678104A77BF}"/>
              </a:ext>
            </a:extLst>
          </p:cNvPr>
          <p:cNvSpPr txBox="1"/>
          <p:nvPr/>
        </p:nvSpPr>
        <p:spPr>
          <a:xfrm>
            <a:off x="5103532" y="3427965"/>
            <a:ext cx="23424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dioxyde de carbone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047959E-18D8-94F1-520A-146A52E2A5A6}"/>
              </a:ext>
            </a:extLst>
          </p:cNvPr>
          <p:cNvSpPr txBox="1"/>
          <p:nvPr/>
        </p:nvSpPr>
        <p:spPr>
          <a:xfrm>
            <a:off x="4214532" y="4553185"/>
            <a:ext cx="1159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 de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7E2015F-0734-6F11-F9C5-72F034E4522C}"/>
              </a:ext>
            </a:extLst>
          </p:cNvPr>
          <p:cNvSpPr txBox="1"/>
          <p:nvPr/>
        </p:nvSpPr>
        <p:spPr>
          <a:xfrm>
            <a:off x="5184812" y="3030825"/>
            <a:ext cx="12723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dioxygène</a:t>
            </a:r>
          </a:p>
        </p:txBody>
      </p:sp>
    </p:spTree>
    <p:extLst>
      <p:ext uri="{BB962C8B-B14F-4D97-AF65-F5344CB8AC3E}">
        <p14:creationId xmlns:p14="http://schemas.microsoft.com/office/powerpoint/2010/main" val="168540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C8B09-9B83-073F-21B8-B396183B68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DCE5BA-F5B2-241F-BB1B-FC910DE54A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35FA7D6B-F097-90B1-B237-BFEC11DF1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08" y="1023591"/>
            <a:ext cx="10780482" cy="5348980"/>
          </a:xfrm>
          <a:prstGeom prst="rect">
            <a:avLst/>
          </a:prstGeo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D85B925-58F7-9DB7-8B81-6617F2BB41C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40B44FB6-7F46-B1FE-0E3D-19CD228D5B4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31B042D-8433-B80B-08CD-F38C6C4AEFB1}"/>
              </a:ext>
            </a:extLst>
          </p:cNvPr>
          <p:cNvSpPr txBox="1"/>
          <p:nvPr/>
        </p:nvSpPr>
        <p:spPr>
          <a:xfrm>
            <a:off x="601883" y="6324922"/>
            <a:ext cx="10787605" cy="338554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FF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Indiquez</a:t>
            </a:r>
            <a:r>
              <a:rPr lang="fr-FR" sz="1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 des flèches le sens de diffusion des gaz respiratoires sur le schéma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E0BEF1-3B43-EB77-AF10-A6F9B21FFA1C}"/>
              </a:ext>
            </a:extLst>
          </p:cNvPr>
          <p:cNvSpPr txBox="1"/>
          <p:nvPr/>
        </p:nvSpPr>
        <p:spPr>
          <a:xfrm>
            <a:off x="3553811" y="5240155"/>
            <a:ext cx="1064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sang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6119D59-5F4F-3CFA-C891-929B5065D966}"/>
              </a:ext>
            </a:extLst>
          </p:cNvPr>
          <p:cNvSpPr txBox="1"/>
          <p:nvPr/>
        </p:nvSpPr>
        <p:spPr>
          <a:xfrm>
            <a:off x="917612" y="553987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939C8CE-B08B-77B2-3E79-B4A6FA0164C0}"/>
              </a:ext>
            </a:extLst>
          </p:cNvPr>
          <p:cNvSpPr txBox="1"/>
          <p:nvPr/>
        </p:nvSpPr>
        <p:spPr>
          <a:xfrm>
            <a:off x="3132956" y="5612039"/>
            <a:ext cx="2610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cellules de l’organe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2421320-1937-B5EB-A155-BEC4BE6112BA}"/>
              </a:ext>
            </a:extLst>
          </p:cNvPr>
          <p:cNvSpPr txBox="1"/>
          <p:nvPr/>
        </p:nvSpPr>
        <p:spPr>
          <a:xfrm>
            <a:off x="1623153" y="5863709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C606AE-A583-1939-1A26-3C0ADCFB9AFF}"/>
              </a:ext>
            </a:extLst>
          </p:cNvPr>
          <p:cNvSpPr txBox="1"/>
          <p:nvPr/>
        </p:nvSpPr>
        <p:spPr>
          <a:xfrm>
            <a:off x="6287172" y="5875155"/>
            <a:ext cx="981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sang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11CDD56-85D7-E97F-90BC-7F0620F4DCDD}"/>
              </a:ext>
            </a:extLst>
          </p:cNvPr>
          <p:cNvSpPr txBox="1"/>
          <p:nvPr/>
        </p:nvSpPr>
        <p:spPr>
          <a:xfrm>
            <a:off x="8959252" y="555511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1FE931C-F122-B112-ADFA-9B42E7D79D06}"/>
              </a:ext>
            </a:extLst>
          </p:cNvPr>
          <p:cNvSpPr txBox="1"/>
          <p:nvPr/>
        </p:nvSpPr>
        <p:spPr>
          <a:xfrm>
            <a:off x="8527452" y="5870075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31D08A62-E000-62B7-B46D-39FE3FA34E7D}"/>
              </a:ext>
            </a:extLst>
          </p:cNvPr>
          <p:cNvCxnSpPr>
            <a:cxnSpLocks/>
          </p:cNvCxnSpPr>
          <p:nvPr/>
        </p:nvCxnSpPr>
        <p:spPr>
          <a:xfrm>
            <a:off x="5933440" y="2794000"/>
            <a:ext cx="457200" cy="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A7D45310-1D37-B8E7-7E1E-02D7BE973E40}"/>
              </a:ext>
            </a:extLst>
          </p:cNvPr>
          <p:cNvCxnSpPr>
            <a:cxnSpLocks/>
          </p:cNvCxnSpPr>
          <p:nvPr/>
        </p:nvCxnSpPr>
        <p:spPr>
          <a:xfrm flipV="1">
            <a:off x="5262880" y="3017520"/>
            <a:ext cx="71120" cy="396240"/>
          </a:xfrm>
          <a:prstGeom prst="straightConnector1">
            <a:avLst/>
          </a:prstGeom>
          <a:ln w="38100">
            <a:solidFill>
              <a:srgbClr val="00A7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8956A7BA-6837-B73C-9970-353F6071AE6A}"/>
              </a:ext>
            </a:extLst>
          </p:cNvPr>
          <p:cNvCxnSpPr>
            <a:cxnSpLocks/>
          </p:cNvCxnSpPr>
          <p:nvPr/>
        </p:nvCxnSpPr>
        <p:spPr>
          <a:xfrm>
            <a:off x="5445760" y="3911600"/>
            <a:ext cx="386080" cy="0"/>
          </a:xfrm>
          <a:prstGeom prst="straightConnector1">
            <a:avLst/>
          </a:prstGeom>
          <a:ln w="38100">
            <a:solidFill>
              <a:srgbClr val="00A7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04F9D772-E261-9BF7-1046-87D6AC4167CA}"/>
              </a:ext>
            </a:extLst>
          </p:cNvPr>
          <p:cNvCxnSpPr>
            <a:cxnSpLocks/>
          </p:cNvCxnSpPr>
          <p:nvPr/>
        </p:nvCxnSpPr>
        <p:spPr>
          <a:xfrm flipV="1">
            <a:off x="6522720" y="3129280"/>
            <a:ext cx="91440" cy="36576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ZoneTexte 32">
            <a:extLst>
              <a:ext uri="{FF2B5EF4-FFF2-40B4-BE49-F238E27FC236}">
                <a16:creationId xmlns:a16="http://schemas.microsoft.com/office/drawing/2014/main" id="{DBE70B97-C3E5-D6CA-8C0F-A945FD981C17}"/>
              </a:ext>
            </a:extLst>
          </p:cNvPr>
          <p:cNvSpPr txBox="1"/>
          <p:nvPr/>
        </p:nvSpPr>
        <p:spPr>
          <a:xfrm>
            <a:off x="9975716" y="5246279"/>
            <a:ext cx="2610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cellules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2D5ADEE-6F36-5FFC-5978-20E4234B9EC7}"/>
              </a:ext>
            </a:extLst>
          </p:cNvPr>
          <p:cNvSpPr txBox="1"/>
          <p:nvPr/>
        </p:nvSpPr>
        <p:spPr>
          <a:xfrm>
            <a:off x="6165716" y="5581559"/>
            <a:ext cx="2610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l’organe</a:t>
            </a:r>
          </a:p>
        </p:txBody>
      </p:sp>
    </p:spTree>
    <p:extLst>
      <p:ext uri="{BB962C8B-B14F-4D97-AF65-F5344CB8AC3E}">
        <p14:creationId xmlns:p14="http://schemas.microsoft.com/office/powerpoint/2010/main" val="4100115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10" grpId="0"/>
      <p:bldP spid="11" grpId="0"/>
      <p:bldP spid="14" grpId="0"/>
      <p:bldP spid="16" grpId="0"/>
      <p:bldP spid="33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058069"/>
            <a:ext cx="9726521" cy="94676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Sang entrant</a:t>
            </a: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Sang sortant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O2 /CO2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Échanges gazeux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Cellules de l’organe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Diffusion des gaz</a:t>
            </a: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2063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noProof="0" dirty="0"/>
              <a:t>Expliquer les échanges gazeux respiratoires entre le sang et les cellules.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108792"/>
            <a:ext cx="9571892" cy="232086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stratégies enseignées pendant le modelage et pratiques pendant la séance sont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Identifiez les caractéristiques observables du phénomène.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Décrivez le phénomène.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Expliquez le phénomène en appliquant la loi</a:t>
            </a:r>
            <a:r>
              <a:rPr lang="fr-FR" sz="1700" dirty="0"/>
              <a:t> de diffusion des gaz</a:t>
            </a:r>
            <a:r>
              <a:rPr lang="fr-FR" sz="1700" noProof="0" dirty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outils 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Loi </a:t>
            </a:r>
            <a:r>
              <a:rPr lang="fr-FR" sz="1700" noProof="0" dirty="0"/>
              <a:t>de diffusion des gaz.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Carte lexicale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Fiche technique.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818964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fr-FR" b="1" noProof="0" dirty="0"/>
              <a:t> Pendant le feedback, attirer l’attention des élèves sur les erreurs fréquentes :</a:t>
            </a:r>
            <a:endParaRPr lang="fr-FR" b="1" dirty="0"/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noProof="0" dirty="0"/>
              <a:t>A ne pas confondre entre les échanges gazeux respiratoires au niveau des poumons et ceux au niveau des organes.  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45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0C1DE6B-4652-323A-2B42-AD9AD4D83DF2}"/>
              </a:ext>
            </a:extLst>
          </p:cNvPr>
          <p:cNvSpPr/>
          <p:nvPr/>
        </p:nvSpPr>
        <p:spPr>
          <a:xfrm>
            <a:off x="258951" y="4447289"/>
            <a:ext cx="33588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</a:t>
            </a:r>
            <a:b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40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45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A8F0CE8-495D-6B17-AD00-5AD1059FF2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2462" y="1051561"/>
            <a:ext cx="4783033" cy="552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327627" y="2738280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7C4C41B-D749-495F-7C3A-E4FA83A3B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280" y="1241747"/>
            <a:ext cx="11506200" cy="502017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5B586E32-9391-496C-7222-FB829FD6D956}"/>
              </a:ext>
            </a:extLst>
          </p:cNvPr>
          <p:cNvSpPr txBox="1"/>
          <p:nvPr/>
        </p:nvSpPr>
        <p:spPr>
          <a:xfrm>
            <a:off x="3910857" y="5255865"/>
            <a:ext cx="532620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quantités des gaz respiratoires (O2) et ( CO2)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6B42968-84E3-E8D6-AEAE-19B0301CC196}"/>
              </a:ext>
            </a:extLst>
          </p:cNvPr>
          <p:cNvSpPr txBox="1"/>
          <p:nvPr/>
        </p:nvSpPr>
        <p:spPr>
          <a:xfrm>
            <a:off x="3723821" y="5732777"/>
            <a:ext cx="62416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2000" b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Le sang (entrant et sortant) du rein et les cellules du rein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E74B-FB0B-F794-2F1F-8662A4A6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306F8-E2E5-5CC5-BBA2-1D6C4AB2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0EDF27-BFFD-0D34-DA4D-B120C7C4E4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34E0027B-99D4-4F5D-0CBB-C4956CB41B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76221E8-F946-6AD4-646D-DA70D2D96F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240" y="1824126"/>
            <a:ext cx="11155680" cy="2936919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4CE1CC7C-C847-2B8A-DF89-EA363A42F614}"/>
              </a:ext>
            </a:extLst>
          </p:cNvPr>
          <p:cNvSpPr txBox="1"/>
          <p:nvPr/>
        </p:nvSpPr>
        <p:spPr>
          <a:xfrm>
            <a:off x="1524446" y="3231196"/>
            <a:ext cx="80286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contient moins de dioxyde de carbone que le sang sortant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0F24958-6A14-CF2C-9077-EC2AC74D6956}"/>
              </a:ext>
            </a:extLst>
          </p:cNvPr>
          <p:cNvSpPr txBox="1"/>
          <p:nvPr/>
        </p:nvSpPr>
        <p:spPr>
          <a:xfrm>
            <a:off x="1524446" y="2810906"/>
            <a:ext cx="68134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contient plus de dioxygène que le sang sortant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E91374F-4524-5F55-781F-DF9F47AB2FCE}"/>
              </a:ext>
            </a:extLst>
          </p:cNvPr>
          <p:cNvSpPr txBox="1"/>
          <p:nvPr/>
        </p:nvSpPr>
        <p:spPr>
          <a:xfrm>
            <a:off x="1524446" y="3953906"/>
            <a:ext cx="7730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contient plus de dioxygène que les cellules de l’organe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DC7794B-8603-5E77-E78A-A0F8B8E06FB6}"/>
              </a:ext>
            </a:extLst>
          </p:cNvPr>
          <p:cNvSpPr txBox="1"/>
          <p:nvPr/>
        </p:nvSpPr>
        <p:spPr>
          <a:xfrm>
            <a:off x="1524446" y="4328476"/>
            <a:ext cx="88375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entrant contient moins de dioxyde de carbone que les cellules de l’organe</a:t>
            </a:r>
          </a:p>
        </p:txBody>
      </p:sp>
    </p:spTree>
    <p:extLst>
      <p:ext uri="{BB962C8B-B14F-4D97-AF65-F5344CB8AC3E}">
        <p14:creationId xmlns:p14="http://schemas.microsoft.com/office/powerpoint/2010/main" val="61460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9B578-B891-DB2E-3B8F-5C91A1559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B0E70-AAC2-FBFD-3B0B-5F5A20B6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FC755E-17CC-0B5C-D61F-BF6F7AD02BA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638353B-2293-1D42-B2A5-02F6075BF12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98E35A9-D9F5-46A3-DAE8-2EE92C64CFC1}"/>
              </a:ext>
            </a:extLst>
          </p:cNvPr>
          <p:cNvSpPr txBox="1"/>
          <p:nvPr/>
        </p:nvSpPr>
        <p:spPr>
          <a:xfrm>
            <a:off x="518160" y="6004560"/>
            <a:ext cx="11145520" cy="400110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Indiquez par des flèches le sens de diffusion des gaz respiratoires sur le schéma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0EFD0404-0798-9D05-4968-4815BA3DA9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120" y="1194688"/>
            <a:ext cx="10850880" cy="4682383"/>
          </a:xfrm>
          <a:prstGeom prst="rect">
            <a:avLst/>
          </a:prstGeom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E80BCE91-034A-D66B-0712-D8D0083F3853}"/>
              </a:ext>
            </a:extLst>
          </p:cNvPr>
          <p:cNvSpPr txBox="1"/>
          <p:nvPr/>
        </p:nvSpPr>
        <p:spPr>
          <a:xfrm>
            <a:off x="3484362" y="4776461"/>
            <a:ext cx="10647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sang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D4CE91-34BC-0BE3-3537-1B4FB5E76656}"/>
              </a:ext>
            </a:extLst>
          </p:cNvPr>
          <p:cNvSpPr txBox="1"/>
          <p:nvPr/>
        </p:nvSpPr>
        <p:spPr>
          <a:xfrm>
            <a:off x="917612" y="508775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207CAA7-DC4D-5B1E-A160-6A21C64B3CFD}"/>
              </a:ext>
            </a:extLst>
          </p:cNvPr>
          <p:cNvSpPr txBox="1"/>
          <p:nvPr/>
        </p:nvSpPr>
        <p:spPr>
          <a:xfrm>
            <a:off x="3132956" y="5159919"/>
            <a:ext cx="26101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6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cellules de l’organe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69ECAFF-C901-FF3E-A4E7-D8E148CD26BC}"/>
              </a:ext>
            </a:extLst>
          </p:cNvPr>
          <p:cNvSpPr txBox="1"/>
          <p:nvPr/>
        </p:nvSpPr>
        <p:spPr>
          <a:xfrm>
            <a:off x="1623153" y="5411589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E320F4D4-0B1A-A4EA-9B78-EFC9701F3FBE}"/>
              </a:ext>
            </a:extLst>
          </p:cNvPr>
          <p:cNvSpPr txBox="1"/>
          <p:nvPr/>
        </p:nvSpPr>
        <p:spPr>
          <a:xfrm>
            <a:off x="6287172" y="5423035"/>
            <a:ext cx="9813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 sang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3ACE8A5-FE9A-6E85-121E-C0CF0F5C14D3}"/>
              </a:ext>
            </a:extLst>
          </p:cNvPr>
          <p:cNvSpPr txBox="1"/>
          <p:nvPr/>
        </p:nvSpPr>
        <p:spPr>
          <a:xfrm>
            <a:off x="8959252" y="5102995"/>
            <a:ext cx="9244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38C9D6-C62E-907D-94AB-FE88980EEF4A}"/>
              </a:ext>
            </a:extLst>
          </p:cNvPr>
          <p:cNvSpPr txBox="1"/>
          <p:nvPr/>
        </p:nvSpPr>
        <p:spPr>
          <a:xfrm>
            <a:off x="8527452" y="5417955"/>
            <a:ext cx="8161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petite</a:t>
            </a:r>
          </a:p>
        </p:txBody>
      </p:sp>
      <p:cxnSp>
        <p:nvCxnSpPr>
          <p:cNvPr id="28" name="Connecteur droit avec flèche 27">
            <a:extLst>
              <a:ext uri="{FF2B5EF4-FFF2-40B4-BE49-F238E27FC236}">
                <a16:creationId xmlns:a16="http://schemas.microsoft.com/office/drawing/2014/main" id="{288D4F15-C9BD-A6D3-CD4D-03A49B0A0E79}"/>
              </a:ext>
            </a:extLst>
          </p:cNvPr>
          <p:cNvCxnSpPr>
            <a:cxnSpLocks/>
          </p:cNvCxnSpPr>
          <p:nvPr/>
        </p:nvCxnSpPr>
        <p:spPr>
          <a:xfrm flipV="1">
            <a:off x="5537200" y="2885440"/>
            <a:ext cx="284480" cy="203200"/>
          </a:xfrm>
          <a:prstGeom prst="straightConnector1">
            <a:avLst/>
          </a:prstGeom>
          <a:ln w="38100">
            <a:solidFill>
              <a:srgbClr val="00A77E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86855E48-3677-5FB1-ADAA-80200B883C18}"/>
              </a:ext>
            </a:extLst>
          </p:cNvPr>
          <p:cNvCxnSpPr>
            <a:cxnSpLocks/>
          </p:cNvCxnSpPr>
          <p:nvPr/>
        </p:nvCxnSpPr>
        <p:spPr>
          <a:xfrm flipH="1">
            <a:off x="6451600" y="3357880"/>
            <a:ext cx="132080" cy="391160"/>
          </a:xfrm>
          <a:prstGeom prst="straightConnector1">
            <a:avLst/>
          </a:prstGeom>
          <a:ln w="3810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ZoneTexte 29">
            <a:extLst>
              <a:ext uri="{FF2B5EF4-FFF2-40B4-BE49-F238E27FC236}">
                <a16:creationId xmlns:a16="http://schemas.microsoft.com/office/drawing/2014/main" id="{626F67BF-C492-A0A9-0080-4E96801845CE}"/>
              </a:ext>
            </a:extLst>
          </p:cNvPr>
          <p:cNvSpPr txBox="1"/>
          <p:nvPr/>
        </p:nvSpPr>
        <p:spPr>
          <a:xfrm>
            <a:off x="9975716" y="4794159"/>
            <a:ext cx="2610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cellules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E27ED27-D612-E285-03AD-8F51E4FFF1D0}"/>
              </a:ext>
            </a:extLst>
          </p:cNvPr>
          <p:cNvSpPr txBox="1"/>
          <p:nvPr/>
        </p:nvSpPr>
        <p:spPr>
          <a:xfrm>
            <a:off x="6165716" y="5129439"/>
            <a:ext cx="2610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l’organe</a:t>
            </a:r>
          </a:p>
        </p:txBody>
      </p:sp>
    </p:spTree>
    <p:extLst>
      <p:ext uri="{BB962C8B-B14F-4D97-AF65-F5344CB8AC3E}">
        <p14:creationId xmlns:p14="http://schemas.microsoft.com/office/powerpoint/2010/main" val="1153102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4" grpId="0"/>
      <p:bldP spid="25" grpId="0"/>
      <p:bldP spid="26" grpId="0"/>
      <p:bldP spid="27" grpId="0"/>
      <p:bldP spid="30" grpId="0"/>
      <p:bldP spid="31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finir, faisons un petit résumé ensemble ! 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onner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 rappel de la séance.</a:t>
            </a:r>
          </a:p>
        </p:txBody>
      </p:sp>
      <p:sp>
        <p:nvSpPr>
          <p:cNvPr id="3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30364" y="295235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75881" y="293442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noProof="0" dirty="0">
                <a:solidFill>
                  <a:srgbClr val="106585"/>
                </a:solidFill>
              </a:rPr>
              <a:t>Expliquer les échanges gazeux respiratoires entre le sang et les cellules.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266908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0" y="3207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étapes que j’ai suivi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our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résoudre ma tâche: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57070" y="668280"/>
            <a:ext cx="10277475" cy="268287"/>
          </a:xfrm>
        </p:spPr>
        <p:txBody>
          <a:bodyPr/>
          <a:lstStyle/>
          <a:p>
            <a:endParaRPr lang="fr-FR" noProof="0" dirty="0"/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5A32567-07A8-5332-6585-E3435142D991}"/>
              </a:ext>
            </a:extLst>
          </p:cNvPr>
          <p:cNvSpPr/>
          <p:nvPr/>
        </p:nvSpPr>
        <p:spPr>
          <a:xfrm>
            <a:off x="1172059" y="1697360"/>
            <a:ext cx="3631879" cy="5413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Les échanges gazeux respiratoires chez l’Homme</a:t>
            </a:r>
          </a:p>
        </p:txBody>
      </p:sp>
      <p:sp>
        <p:nvSpPr>
          <p:cNvPr id="5" name="Accolade fermante 4">
            <a:extLst>
              <a:ext uri="{FF2B5EF4-FFF2-40B4-BE49-F238E27FC236}">
                <a16:creationId xmlns:a16="http://schemas.microsoft.com/office/drawing/2014/main" id="{405E2DE7-FD45-F68E-7B3A-E68AB16EF8CD}"/>
              </a:ext>
            </a:extLst>
          </p:cNvPr>
          <p:cNvSpPr/>
          <p:nvPr/>
        </p:nvSpPr>
        <p:spPr>
          <a:xfrm>
            <a:off x="4803938" y="2478899"/>
            <a:ext cx="254643" cy="982482"/>
          </a:xfrm>
          <a:prstGeom prst="rightBrace">
            <a:avLst/>
          </a:prstGeom>
          <a:noFill/>
          <a:ln w="19050">
            <a:solidFill>
              <a:srgbClr val="0273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1BA9F6-DE37-7C8D-7A0A-368EDCDB0D6D}"/>
              </a:ext>
            </a:extLst>
          </p:cNvPr>
          <p:cNvSpPr/>
          <p:nvPr/>
        </p:nvSpPr>
        <p:spPr>
          <a:xfrm>
            <a:off x="5561400" y="2478900"/>
            <a:ext cx="5919399" cy="834144"/>
          </a:xfrm>
          <a:prstGeom prst="rect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quantités d’O2 et CO2 </a:t>
            </a:r>
            <a:b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le sang et dans les cellules du muscle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CA8929-BEA3-FEE2-90CB-0B71B6A054DB}"/>
              </a:ext>
            </a:extLst>
          </p:cNvPr>
          <p:cNvSpPr/>
          <p:nvPr/>
        </p:nvSpPr>
        <p:spPr>
          <a:xfrm>
            <a:off x="5561400" y="3796818"/>
            <a:ext cx="5919397" cy="992519"/>
          </a:xfrm>
          <a:prstGeom prst="rect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66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sang contient plus d’O2 que les cellules du muscle , et il contient moins de CO2 que ces dernières.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6E4D065-FDE2-660D-4DAC-A73E849C91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730" b="56714"/>
          <a:stretch>
            <a:fillRect/>
          </a:stretch>
        </p:blipFill>
        <p:spPr>
          <a:xfrm>
            <a:off x="687143" y="2325749"/>
            <a:ext cx="4603573" cy="12480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B1D1AC4-D0F6-B413-CC91-40A6DD287D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86" b="34631"/>
          <a:stretch>
            <a:fillRect/>
          </a:stretch>
        </p:blipFill>
        <p:spPr>
          <a:xfrm>
            <a:off x="686097" y="3573243"/>
            <a:ext cx="4603573" cy="1409286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438ED9BE-516E-0E1D-7F5A-8600C582CE79}"/>
              </a:ext>
            </a:extLst>
          </p:cNvPr>
          <p:cNvGrpSpPr/>
          <p:nvPr/>
        </p:nvGrpSpPr>
        <p:grpSpPr>
          <a:xfrm>
            <a:off x="687142" y="4981968"/>
            <a:ext cx="10793655" cy="1498081"/>
            <a:chOff x="961462" y="4545979"/>
            <a:chExt cx="10793655" cy="1498081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417C83E9-3E21-0264-CB32-31F99D23819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5074" b="12844"/>
            <a:stretch>
              <a:fillRect/>
            </a:stretch>
          </p:blipFill>
          <p:spPr>
            <a:xfrm>
              <a:off x="961462" y="4545979"/>
              <a:ext cx="4603573" cy="1409286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5D22033-8207-B096-6F32-C51A3D13BF98}"/>
                </a:ext>
              </a:extLst>
            </p:cNvPr>
            <p:cNvSpPr/>
            <p:nvPr/>
          </p:nvSpPr>
          <p:spPr>
            <a:xfrm>
              <a:off x="5835721" y="4863148"/>
              <a:ext cx="5919396" cy="1180912"/>
            </a:xfrm>
            <a:prstGeom prst="rect">
              <a:avLst/>
            </a:prstGeom>
            <a:solidFill>
              <a:srgbClr val="F3DFED"/>
            </a:solidFill>
            <a:ln>
              <a:solidFill>
                <a:srgbClr val="BF45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FR" sz="1600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Selon la loi de diffusion des gaz, l</a:t>
              </a:r>
              <a:r>
                <a:rPr lang="fr-FR" sz="1600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’O₂ diffuse</a:t>
              </a:r>
              <a:r>
                <a:rPr lang="fr-FR" sz="1600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du sang </a:t>
              </a:r>
              <a:r>
                <a:rPr lang="fr-FR" sz="1600" b="1" noProof="0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vers les cellules des organes, et le CO₂ diffuse des cellules vers le sang, donc l’air entourant le muscle s’appauvrit en O2 et s’enrichit en CO₂. </a:t>
              </a:r>
              <a:endParaRPr lang="fr-FR" sz="1600" b="1" dirty="0">
                <a:solidFill>
                  <a:srgbClr val="BF459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9B8D2CFD-150C-D18C-FF1E-0BAF9F2C6C69}"/>
              </a:ext>
            </a:extLst>
          </p:cNvPr>
          <p:cNvSpPr/>
          <p:nvPr/>
        </p:nvSpPr>
        <p:spPr>
          <a:xfrm>
            <a:off x="7893062" y="3303402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A40CFA6-BF61-577B-263D-1E523134858A}"/>
              </a:ext>
            </a:extLst>
          </p:cNvPr>
          <p:cNvSpPr txBox="1"/>
          <p:nvPr/>
        </p:nvSpPr>
        <p:spPr>
          <a:xfrm>
            <a:off x="5549769" y="1623985"/>
            <a:ext cx="5919399" cy="5847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1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800" dirty="0"/>
              <a:t>Comment expliquer que l’air entourant le muscle s’appauvrit en O2 et  s’enrichit en CO₂  ?</a:t>
            </a:r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CB81C0BC-4F61-CA8F-E6F2-66697494F99C}"/>
              </a:ext>
            </a:extLst>
          </p:cNvPr>
          <p:cNvSpPr/>
          <p:nvPr/>
        </p:nvSpPr>
        <p:spPr>
          <a:xfrm>
            <a:off x="7893062" y="4823385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91C29F09-3990-F0DA-BA3B-B3B8C3FF7EF7}"/>
              </a:ext>
            </a:extLst>
          </p:cNvPr>
          <p:cNvSpPr/>
          <p:nvPr/>
        </p:nvSpPr>
        <p:spPr>
          <a:xfrm>
            <a:off x="4869900" y="2793927"/>
            <a:ext cx="609498" cy="352425"/>
          </a:xfrm>
          <a:prstGeom prst="rightArrow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Organigramme : Terminateur 16">
            <a:extLst>
              <a:ext uri="{FF2B5EF4-FFF2-40B4-BE49-F238E27FC236}">
                <a16:creationId xmlns:a16="http://schemas.microsoft.com/office/drawing/2014/main" id="{EC6740D2-19FD-04CC-F889-059F98AEC33C}"/>
              </a:ext>
            </a:extLst>
          </p:cNvPr>
          <p:cNvSpPr/>
          <p:nvPr/>
        </p:nvSpPr>
        <p:spPr>
          <a:xfrm>
            <a:off x="7893062" y="1208320"/>
            <a:ext cx="1232812" cy="286867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</a:t>
            </a:r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F35541B-DA53-ECCA-027D-290FFDCB405E}"/>
              </a:ext>
            </a:extLst>
          </p:cNvPr>
          <p:cNvSpPr/>
          <p:nvPr/>
        </p:nvSpPr>
        <p:spPr>
          <a:xfrm>
            <a:off x="2346077" y="1177871"/>
            <a:ext cx="1324252" cy="317316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Phénomène</a:t>
            </a:r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5EEE3F2A-D64D-E5F1-52CD-5E5862380699}"/>
              </a:ext>
            </a:extLst>
          </p:cNvPr>
          <p:cNvSpPr/>
          <p:nvPr/>
        </p:nvSpPr>
        <p:spPr>
          <a:xfrm>
            <a:off x="4887252" y="4101673"/>
            <a:ext cx="609498" cy="352425"/>
          </a:xfrm>
          <a:prstGeom prst="rightArrow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00663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12E5BD37-F4FB-FBC7-EBAA-3359B91F6112}"/>
              </a:ext>
            </a:extLst>
          </p:cNvPr>
          <p:cNvSpPr/>
          <p:nvPr/>
        </p:nvSpPr>
        <p:spPr>
          <a:xfrm>
            <a:off x="4869900" y="5540844"/>
            <a:ext cx="609498" cy="352425"/>
          </a:xfrm>
          <a:prstGeom prst="rightArrow">
            <a:avLst/>
          </a:prstGeom>
          <a:solidFill>
            <a:srgbClr val="F3DFED"/>
          </a:solidFill>
          <a:ln>
            <a:solidFill>
              <a:srgbClr val="BF45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BF459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15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3" name="Google Shape;2004;p176">
            <a:extLst>
              <a:ext uri="{FF2B5EF4-FFF2-40B4-BE49-F238E27FC236}">
                <a16:creationId xmlns:a16="http://schemas.microsoft.com/office/drawing/2014/main" id="{0856EB9A-7017-4620-1D45-E3DDBCB45426}"/>
              </a:ext>
            </a:extLst>
          </p:cNvPr>
          <p:cNvGrpSpPr/>
          <p:nvPr/>
        </p:nvGrpSpPr>
        <p:grpSpPr>
          <a:xfrm>
            <a:off x="378372" y="1263731"/>
            <a:ext cx="11473312" cy="5046581"/>
            <a:chOff x="279385" y="1039998"/>
            <a:chExt cx="8613802" cy="3784935"/>
          </a:xfrm>
        </p:grpSpPr>
        <p:sp>
          <p:nvSpPr>
            <p:cNvPr id="6" name="Google Shape;2005;p176">
              <a:extLst>
                <a:ext uri="{FF2B5EF4-FFF2-40B4-BE49-F238E27FC236}">
                  <a16:creationId xmlns:a16="http://schemas.microsoft.com/office/drawing/2014/main" id="{9D8FF637-F29E-5926-A68E-04B1AEFD0F8E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ysClr val="window" lastClr="FFFFFF">
                <a:lumMod val="95000"/>
              </a:sys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7" name="Google Shape;2006;p176">
              <a:extLst>
                <a:ext uri="{FF2B5EF4-FFF2-40B4-BE49-F238E27FC236}">
                  <a16:creationId xmlns:a16="http://schemas.microsoft.com/office/drawing/2014/main" id="{7BBDD7F7-14F6-1624-BE14-C3D8C3D01247}"/>
                </a:ext>
              </a:extLst>
            </p:cNvPr>
            <p:cNvSpPr/>
            <p:nvPr/>
          </p:nvSpPr>
          <p:spPr>
            <a:xfrm>
              <a:off x="2844218" y="2409883"/>
              <a:ext cx="3061745" cy="812104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000" b="1" spc="-30" noProof="0" dirty="0">
                  <a:solidFill>
                    <a:srgbClr val="106585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Expliquer les échanges gazeux respiratoires entre le sang et les cellules.</a:t>
              </a:r>
            </a:p>
          </p:txBody>
        </p:sp>
        <p:sp>
          <p:nvSpPr>
            <p:cNvPr id="8" name="Google Shape;2007;p176">
              <a:extLst>
                <a:ext uri="{FF2B5EF4-FFF2-40B4-BE49-F238E27FC236}">
                  <a16:creationId xmlns:a16="http://schemas.microsoft.com/office/drawing/2014/main" id="{51D1B15C-9A61-D37C-77B8-DC795430B4B6}"/>
                </a:ext>
              </a:extLst>
            </p:cNvPr>
            <p:cNvSpPr/>
            <p:nvPr/>
          </p:nvSpPr>
          <p:spPr>
            <a:xfrm>
              <a:off x="615066" y="2082394"/>
              <a:ext cx="1899776" cy="1074017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1D9A78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Google Shape;2008;p176">
              <a:extLst>
                <a:ext uri="{FF2B5EF4-FFF2-40B4-BE49-F238E27FC236}">
                  <a16:creationId xmlns:a16="http://schemas.microsoft.com/office/drawing/2014/main" id="{8509BBED-58F4-CA9F-A0DD-F4638083BC99}"/>
                </a:ext>
              </a:extLst>
            </p:cNvPr>
            <p:cNvSpPr txBox="1"/>
            <p:nvPr/>
          </p:nvSpPr>
          <p:spPr>
            <a:xfrm>
              <a:off x="3532344" y="1926967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54AFE9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34" name="Google Shape;2009;p176">
              <a:extLst>
                <a:ext uri="{FF2B5EF4-FFF2-40B4-BE49-F238E27FC236}">
                  <a16:creationId xmlns:a16="http://schemas.microsoft.com/office/drawing/2014/main" id="{44215F64-7F36-F2A9-900A-5E0A986B07BE}"/>
                </a:ext>
              </a:extLst>
            </p:cNvPr>
            <p:cNvSpPr txBox="1"/>
            <p:nvPr/>
          </p:nvSpPr>
          <p:spPr>
            <a:xfrm>
              <a:off x="579223" y="1660109"/>
              <a:ext cx="1935619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D9A78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35" name="Google Shape;2010;p176">
              <a:extLst>
                <a:ext uri="{FF2B5EF4-FFF2-40B4-BE49-F238E27FC236}">
                  <a16:creationId xmlns:a16="http://schemas.microsoft.com/office/drawing/2014/main" id="{19D72E66-E9BA-8A65-6619-94AF04E81ECB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Google Shape;2011;p176">
              <a:extLst>
                <a:ext uri="{FF2B5EF4-FFF2-40B4-BE49-F238E27FC236}">
                  <a16:creationId xmlns:a16="http://schemas.microsoft.com/office/drawing/2014/main" id="{485D79A5-56AA-079B-A422-0D100AA75B49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37" name="Google Shape;2012;p176">
              <a:extLst>
                <a:ext uri="{FF2B5EF4-FFF2-40B4-BE49-F238E27FC236}">
                  <a16:creationId xmlns:a16="http://schemas.microsoft.com/office/drawing/2014/main" id="{39BFD0CC-336B-BD16-61C9-DEC22D5334BB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2013;p176">
              <a:extLst>
                <a:ext uri="{FF2B5EF4-FFF2-40B4-BE49-F238E27FC236}">
                  <a16:creationId xmlns:a16="http://schemas.microsoft.com/office/drawing/2014/main" id="{6E8CBAFD-8CDB-416F-76A6-BF61AB924FE8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3000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39" name="Google Shape;2015;p176">
              <a:extLst>
                <a:ext uri="{FF2B5EF4-FFF2-40B4-BE49-F238E27FC236}">
                  <a16:creationId xmlns:a16="http://schemas.microsoft.com/office/drawing/2014/main" id="{1DC2E357-BB4C-A024-0CA9-7AFADFD41E29}"/>
                </a:ext>
              </a:extLst>
            </p:cNvPr>
            <p:cNvSpPr txBox="1"/>
            <p:nvPr/>
          </p:nvSpPr>
          <p:spPr>
            <a:xfrm>
              <a:off x="714909" y="2253384"/>
              <a:ext cx="1664247" cy="76170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fr-FR" sz="2000" b="0" i="0" u="none" strike="noStrike" kern="0" cap="none" spc="-8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Échanges gazeux respiratoires</a:t>
              </a:r>
            </a:p>
            <a:p>
              <a:pPr marL="285750" marR="0" lvl="0" indent="-28575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fr-FR" sz="2000" kern="0" spc="-80" dirty="0">
                  <a:solidFill>
                    <a:prstClr val="black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Diffusion des gaz</a:t>
              </a:r>
              <a:endParaRPr kumimoji="0" lang="fr-FR" sz="2000" b="0" i="0" u="none" strike="noStrike" kern="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Google Shape;2016;p176">
              <a:extLst>
                <a:ext uri="{FF2B5EF4-FFF2-40B4-BE49-F238E27FC236}">
                  <a16:creationId xmlns:a16="http://schemas.microsoft.com/office/drawing/2014/main" id="{1CEFA7F5-787E-E812-4892-0044B7D8E9D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6924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Identifier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décrire</a:t>
              </a:r>
              <a:r>
                <a: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Expliquer</a:t>
              </a:r>
              <a:endParaRPr kumimoji="0" lang="fr-FR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Google Shape;2017;p176">
              <a:extLst>
                <a:ext uri="{FF2B5EF4-FFF2-40B4-BE49-F238E27FC236}">
                  <a16:creationId xmlns:a16="http://schemas.microsoft.com/office/drawing/2014/main" id="{8B5661CC-211B-3BF2-E35F-A33F2F49EFA5}"/>
                </a:ext>
              </a:extLst>
            </p:cNvPr>
            <p:cNvSpPr/>
            <p:nvPr/>
          </p:nvSpPr>
          <p:spPr>
            <a:xfrm>
              <a:off x="6503744" y="2550881"/>
              <a:ext cx="2218921" cy="218356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44546A">
                <a:lumMod val="10000"/>
                <a:lumOff val="90000"/>
                <a:alpha val="29800"/>
              </a:srgbClr>
            </a:solidFill>
            <a:ln w="19046" cap="flat">
              <a:solidFill>
                <a:srgbClr val="1D9A78">
                  <a:lumMod val="20000"/>
                  <a:lumOff val="80000"/>
                </a:srgb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marL="0" marR="0" lvl="0" indent="0" algn="ctr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Google Shape;2018;p176">
              <a:extLst>
                <a:ext uri="{FF2B5EF4-FFF2-40B4-BE49-F238E27FC236}">
                  <a16:creationId xmlns:a16="http://schemas.microsoft.com/office/drawing/2014/main" id="{F09795DC-CF96-AC02-C445-D6993927FB60}"/>
                </a:ext>
              </a:extLst>
            </p:cNvPr>
            <p:cNvSpPr txBox="1"/>
            <p:nvPr/>
          </p:nvSpPr>
          <p:spPr>
            <a:xfrm>
              <a:off x="6464508" y="2597226"/>
              <a:ext cx="1924708" cy="53087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1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43" name="Google Shape;2019;p176">
              <a:extLst>
                <a:ext uri="{FF2B5EF4-FFF2-40B4-BE49-F238E27FC236}">
                  <a16:creationId xmlns:a16="http://schemas.microsoft.com/office/drawing/2014/main" id="{32F56C74-BF85-EC6D-FFC1-03052CE869FB}"/>
                </a:ext>
              </a:extLst>
            </p:cNvPr>
            <p:cNvSpPr txBox="1"/>
            <p:nvPr/>
          </p:nvSpPr>
          <p:spPr>
            <a:xfrm>
              <a:off x="6543679" y="3125622"/>
              <a:ext cx="2349508" cy="1315707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Cellules de l’organe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Capillaires sanguins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Diffusion des gaz</a:t>
              </a: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Dioxygène 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Dioxyde de carbone</a:t>
              </a:r>
            </a:p>
            <a:p>
              <a:pPr marL="287857" marR="0" lvl="0" indent="-296331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Char char="•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Sang</a:t>
              </a:r>
            </a:p>
          </p:txBody>
        </p:sp>
        <p:sp>
          <p:nvSpPr>
            <p:cNvPr id="44" name="Google Shape;2022;p176">
              <a:extLst>
                <a:ext uri="{FF2B5EF4-FFF2-40B4-BE49-F238E27FC236}">
                  <a16:creationId xmlns:a16="http://schemas.microsoft.com/office/drawing/2014/main" id="{89697EF0-CC3B-F967-8CA4-3B65E5305173}"/>
                </a:ext>
              </a:extLst>
            </p:cNvPr>
            <p:cNvSpPr txBox="1"/>
            <p:nvPr/>
          </p:nvSpPr>
          <p:spPr>
            <a:xfrm>
              <a:off x="579222" y="4014143"/>
              <a:ext cx="3615445" cy="33640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marR="0" lvl="0" indent="-285750" defTabSz="121917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Tx/>
                <a:buChar char="-"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2000" b="1" i="0" u="none" strike="noStrike" kern="0" cap="none" spc="-7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5" name="Google Shape;2023;p176">
              <a:extLst>
                <a:ext uri="{FF2B5EF4-FFF2-40B4-BE49-F238E27FC236}">
                  <a16:creationId xmlns:a16="http://schemas.microsoft.com/office/drawing/2014/main" id="{651FF069-A59D-2E9D-785E-878C9D700465}"/>
                </a:ext>
              </a:extLst>
            </p:cNvPr>
            <p:cNvCxnSpPr>
              <a:cxnSpLocks/>
              <a:stCxn id="7" idx="2"/>
              <a:endCxn id="37" idx="0"/>
            </p:cNvCxnSpPr>
            <p:nvPr/>
          </p:nvCxnSpPr>
          <p:spPr>
            <a:xfrm rot="5400000">
              <a:off x="3511352" y="3131275"/>
              <a:ext cx="773026" cy="954451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cxnSp>
          <p:nvCxnSpPr>
            <p:cNvPr id="49" name="Google Shape;2027;p176">
              <a:extLst>
                <a:ext uri="{FF2B5EF4-FFF2-40B4-BE49-F238E27FC236}">
                  <a16:creationId xmlns:a16="http://schemas.microsoft.com/office/drawing/2014/main" id="{2F763365-9284-AD60-DB38-2EA36B41EADE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>
              <a:off x="5905963" y="2815936"/>
              <a:ext cx="552863" cy="1334630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50" name="Google Shape;2028;p176">
              <a:extLst>
                <a:ext uri="{FF2B5EF4-FFF2-40B4-BE49-F238E27FC236}">
                  <a16:creationId xmlns:a16="http://schemas.microsoft.com/office/drawing/2014/main" id="{68E7F4CD-D9DB-2DAC-0FCE-81943BF66405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rgbClr val="1D6FA9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marL="0" marR="0" lvl="0" indent="0" defTabSz="121917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</a:p>
          </p:txBody>
        </p:sp>
        <p:cxnSp>
          <p:nvCxnSpPr>
            <p:cNvPr id="54" name="Google Shape;2027;p176">
              <a:extLst>
                <a:ext uri="{FF2B5EF4-FFF2-40B4-BE49-F238E27FC236}">
                  <a16:creationId xmlns:a16="http://schemas.microsoft.com/office/drawing/2014/main" id="{3A8B4766-F876-4489-2CD8-52591F0B8CB8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37103" y="2136844"/>
              <a:ext cx="932660" cy="452709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7472EE95-64F5-7814-3ADC-F240544DC3AD}"/>
              </a:ext>
            </a:extLst>
          </p:cNvPr>
          <p:cNvSpPr txBox="1"/>
          <p:nvPr/>
        </p:nvSpPr>
        <p:spPr>
          <a:xfrm>
            <a:off x="878802" y="5348547"/>
            <a:ext cx="709250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……..contient </a:t>
            </a: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moins /plus </a:t>
            </a: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………..</a:t>
            </a:r>
            <a:b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</a:t>
            </a:r>
            <a:r>
              <a:rPr lang="fr-FR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diffuse de ………où il est en </a:t>
            </a: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grande/petite </a:t>
            </a:r>
            <a:r>
              <a:rPr lang="fr-FR" sz="2000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quantité vers ……</a:t>
            </a:r>
          </a:p>
          <a:p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inciter les élèves à faire l’exercice à la maison, puis clôturer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11031</TotalTime>
  <Words>3347</Words>
  <Application>Microsoft Office PowerPoint</Application>
  <PresentationFormat>Grand écran</PresentationFormat>
  <Paragraphs>469</Paragraphs>
  <Slides>71</Slides>
  <Notes>1</Notes>
  <HiddenSlides>5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71</vt:i4>
      </vt:variant>
    </vt:vector>
  </HeadingPairs>
  <TitlesOfParts>
    <vt:vector size="80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Répondez à cette question.</vt:lpstr>
      <vt:lpstr>Le dioxygène diffuse de l’air alvéolaire vers le sang, ce qui l’enrichit en dioxygène.</vt:lpstr>
      <vt:lpstr>Présentation PowerPoint</vt:lpstr>
      <vt:lpstr>Voici la réponse.</vt:lpstr>
      <vt:lpstr>Répondez à cette question.</vt:lpstr>
      <vt:lpstr>Voila, le bon sens de déplacement des deux gaz A et B.</vt:lpstr>
      <vt:lpstr>Une dernière question concernant les étapes pour expliquer un phénomène.</vt:lpstr>
      <vt:lpstr>Parfait ! </vt:lpstr>
      <vt:lpstr>Présentation PowerPoint</vt:lpstr>
      <vt:lpstr>Prenons la situation suivante:</vt:lpstr>
      <vt:lpstr>Présentation PowerPoint</vt:lpstr>
      <vt:lpstr>A la fin de cette séance, vous serez capables de :  </vt:lpstr>
      <vt:lpstr>Présentation PowerPoint</vt:lpstr>
      <vt:lpstr>Présentation PowerPoint</vt:lpstr>
      <vt:lpstr>Je commence par définir quelques notions qu'on aura besoin pour résoudre la tâche.</vt:lpstr>
      <vt:lpstr>Rappelons la loi de diffusion des gaz.</vt:lpstr>
      <vt:lpstr>Présentation PowerPoint</vt:lpstr>
      <vt:lpstr>Notre tâche consiste à expliquer les échanges gazeux respiratoires entre le sang et les cellules.</vt:lpstr>
      <vt:lpstr>Pour la première consigne, je repère les caractéristiques observables dans le sang et dans les cellules.</vt:lpstr>
      <vt:lpstr>Pour la première consigne, je repère les caractéristiques observables dans le sang et dans les cellules du muscle.</vt:lpstr>
      <vt:lpstr>Ensuite, je passe à la deuxième consigne. Commençons par la composition du sang entrant et du sang sortant.</vt:lpstr>
      <vt:lpstr>Présentation PowerPoint</vt:lpstr>
      <vt:lpstr>Présentation PowerPoint</vt:lpstr>
      <vt:lpstr>Présentation PowerPoint</vt:lpstr>
      <vt:lpstr>En comparant les quantités des gaz, on constate qu’à l’intérieur de l’organe se font des échanges gazeux entre le sang et les cellules comme suit :</vt:lpstr>
      <vt:lpstr>Appliquons maintenant cette loi pour expliquer les échanges respiratoires entre le sang et les cellules de l’organe. </vt:lpstr>
      <vt:lpstr>Appliquons maintenant cette loi pour expliquer les échanges respiratoires entre le sang et les cellules. </vt:lpstr>
      <vt:lpstr>Appliquons maintenant cette loi pour expliquer les échanges respiratoires entre le sang et les cellules. </vt:lpstr>
      <vt:lpstr>On récapitule. Selon la loi de diffusion des gaz.  </vt:lpstr>
      <vt:lpstr>Présentation PowerPoint</vt:lpstr>
      <vt:lpstr>Présentation PowerPoint</vt:lpstr>
      <vt:lpstr>Répondez à la question suivante:</vt:lpstr>
      <vt:lpstr>Présentation PowerPoint</vt:lpstr>
      <vt:lpstr>Répondez à la question suivante:</vt:lpstr>
      <vt:lpstr>Présentation PowerPoint</vt:lpstr>
      <vt:lpstr>Répondez à la question suivante:</vt:lpstr>
      <vt:lpstr>Excellent !</vt:lpstr>
      <vt:lpstr>Répondez à la question suivante:</vt:lpstr>
      <vt:lpstr>Parfait !</vt:lpstr>
      <vt:lpstr>Présentation PowerPoint</vt:lpstr>
      <vt:lpstr>Maintenant, vous allez travailler en binôme. Chacun prend un moment pour réaliser l’activité de la page 44 sur le livret. Ensuite, vous comparez vos réponses en justifiant.</vt:lpstr>
      <vt:lpstr>Le temps est terminé. </vt:lpstr>
      <vt:lpstr>Correction.</vt:lpstr>
      <vt:lpstr>Correction.</vt:lpstr>
      <vt:lpstr>Correction.</vt:lpstr>
      <vt:lpstr>Présentation PowerPoint</vt:lpstr>
      <vt:lpstr>Maintenant, vous allez travailler chacun pour soi; prenez l’activité de la page 45 sur le livret.</vt:lpstr>
      <vt:lpstr>Le temps est terminé. </vt:lpstr>
      <vt:lpstr>Correction. </vt:lpstr>
      <vt:lpstr>Correction.</vt:lpstr>
      <vt:lpstr>Correction.</vt:lpstr>
      <vt:lpstr>Présentation PowerPoint</vt:lpstr>
      <vt:lpstr>Qui peut me dire ce que nous avons appris aujourd’hui? </vt:lpstr>
      <vt:lpstr>Avant de finir, faisons un petit résumé ensemble ! </vt:lpstr>
      <vt:lpstr>Voici les étapes que j’ai suivi pour résoudre ma tâche: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MOHAMMED.SENHAJI-KHA</cp:lastModifiedBy>
  <cp:revision>1107</cp:revision>
  <dcterms:created xsi:type="dcterms:W3CDTF">2025-11-03T10:55:47Z</dcterms:created>
  <dcterms:modified xsi:type="dcterms:W3CDTF">2026-03-23T17:28:11Z</dcterms:modified>
</cp:coreProperties>
</file>