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6" r:id="rId2"/>
  </p:sldMasterIdLst>
  <p:notesMasterIdLst>
    <p:notesMasterId r:id="rId74"/>
  </p:notesMasterIdLst>
  <p:handoutMasterIdLst>
    <p:handoutMasterId r:id="rId75"/>
  </p:handoutMasterIdLst>
  <p:sldIdLst>
    <p:sldId id="308" r:id="rId3"/>
    <p:sldId id="288" r:id="rId4"/>
    <p:sldId id="289" r:id="rId5"/>
    <p:sldId id="286" r:id="rId6"/>
    <p:sldId id="2147483642" r:id="rId7"/>
    <p:sldId id="371" r:id="rId8"/>
    <p:sldId id="290" r:id="rId9"/>
    <p:sldId id="292" r:id="rId10"/>
    <p:sldId id="293" r:id="rId11"/>
    <p:sldId id="258" r:id="rId12"/>
    <p:sldId id="294" r:id="rId13"/>
    <p:sldId id="256" r:id="rId14"/>
    <p:sldId id="265" r:id="rId15"/>
    <p:sldId id="257" r:id="rId16"/>
    <p:sldId id="266" r:id="rId17"/>
    <p:sldId id="285" r:id="rId18"/>
    <p:sldId id="295" r:id="rId19"/>
    <p:sldId id="267" r:id="rId20"/>
    <p:sldId id="296" r:id="rId21"/>
    <p:sldId id="314" r:id="rId22"/>
    <p:sldId id="2147483643" r:id="rId23"/>
    <p:sldId id="315" r:id="rId24"/>
    <p:sldId id="388" r:id="rId25"/>
    <p:sldId id="321" r:id="rId26"/>
    <p:sldId id="287" r:id="rId27"/>
    <p:sldId id="270" r:id="rId28"/>
    <p:sldId id="320" r:id="rId29"/>
    <p:sldId id="298" r:id="rId30"/>
    <p:sldId id="372" r:id="rId31"/>
    <p:sldId id="387" r:id="rId32"/>
    <p:sldId id="374" r:id="rId33"/>
    <p:sldId id="376" r:id="rId34"/>
    <p:sldId id="368" r:id="rId35"/>
    <p:sldId id="389" r:id="rId36"/>
    <p:sldId id="379" r:id="rId37"/>
    <p:sldId id="2147483644" r:id="rId38"/>
    <p:sldId id="391" r:id="rId39"/>
    <p:sldId id="373" r:id="rId40"/>
    <p:sldId id="364" r:id="rId41"/>
    <p:sldId id="324" r:id="rId42"/>
    <p:sldId id="326" r:id="rId43"/>
    <p:sldId id="299" r:id="rId44"/>
    <p:sldId id="377" r:id="rId45"/>
    <p:sldId id="378" r:id="rId46"/>
    <p:sldId id="330" r:id="rId47"/>
    <p:sldId id="385" r:id="rId48"/>
    <p:sldId id="331" r:id="rId49"/>
    <p:sldId id="384" r:id="rId50"/>
    <p:sldId id="383" r:id="rId51"/>
    <p:sldId id="332" r:id="rId52"/>
    <p:sldId id="333" r:id="rId53"/>
    <p:sldId id="353" r:id="rId54"/>
    <p:sldId id="354" r:id="rId55"/>
    <p:sldId id="386" r:id="rId56"/>
    <p:sldId id="300" r:id="rId57"/>
    <p:sldId id="339" r:id="rId58"/>
    <p:sldId id="280" r:id="rId59"/>
    <p:sldId id="335" r:id="rId60"/>
    <p:sldId id="355" r:id="rId61"/>
    <p:sldId id="303" r:id="rId62"/>
    <p:sldId id="345" r:id="rId63"/>
    <p:sldId id="302" r:id="rId64"/>
    <p:sldId id="341" r:id="rId65"/>
    <p:sldId id="342" r:id="rId66"/>
    <p:sldId id="2147483645" r:id="rId67"/>
    <p:sldId id="305" r:id="rId68"/>
    <p:sldId id="262" r:id="rId69"/>
    <p:sldId id="346" r:id="rId70"/>
    <p:sldId id="347" r:id="rId71"/>
    <p:sldId id="348" r:id="rId72"/>
    <p:sldId id="291" r:id="rId7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14748364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 id="257"/>
            <p14:sldId id="266"/>
            <p14:sldId id="285"/>
          </p14:sldIdLst>
        </p14:section>
        <p14:section name="Contrôle des cahiers" id="{D246771F-C8AA-4F75-BAD7-8024CAB55D79}">
          <p14:sldIdLst>
            <p14:sldId id="295"/>
            <p14:sldId id="267"/>
          </p14:sldIdLst>
        </p14:section>
        <p14:section name="Activation des prérequis" id="{8E8D053C-3AAA-4FF0-9D84-FCA59ECBA887}">
          <p14:sldIdLst>
            <p14:sldId id="296"/>
            <p14:sldId id="314"/>
            <p14:sldId id="2147483643"/>
            <p14:sldId id="315"/>
            <p14:sldId id="388"/>
          </p14:sldIdLst>
        </p14:section>
        <p14:section name="Déclaration de l’objectif" id="{096B6BF6-20D6-43DE-B358-982838B98259}">
          <p14:sldIdLst>
            <p14:sldId id="321"/>
            <p14:sldId id="287"/>
            <p14:sldId id="270"/>
            <p14:sldId id="320"/>
          </p14:sldIdLst>
        </p14:section>
        <p14:section name="Modelage" id="{6D007598-4F88-4283-9E36-970C44D688AD}">
          <p14:sldIdLst>
            <p14:sldId id="298"/>
            <p14:sldId id="372"/>
            <p14:sldId id="387"/>
            <p14:sldId id="374"/>
            <p14:sldId id="376"/>
            <p14:sldId id="368"/>
            <p14:sldId id="389"/>
            <p14:sldId id="379"/>
            <p14:sldId id="2147483644"/>
            <p14:sldId id="391"/>
            <p14:sldId id="373"/>
            <p14:sldId id="364"/>
            <p14:sldId id="324"/>
            <p14:sldId id="326"/>
          </p14:sldIdLst>
        </p14:section>
        <p14:section name="Pratique collective" id="{CF34AB29-930A-422C-8BB3-41EE66488593}">
          <p14:sldIdLst>
            <p14:sldId id="299"/>
            <p14:sldId id="377"/>
            <p14:sldId id="378"/>
            <p14:sldId id="330"/>
            <p14:sldId id="385"/>
            <p14:sldId id="331"/>
            <p14:sldId id="384"/>
            <p14:sldId id="383"/>
            <p14:sldId id="332"/>
            <p14:sldId id="333"/>
            <p14:sldId id="353"/>
            <p14:sldId id="354"/>
            <p14:sldId id="386"/>
          </p14:sldIdLst>
        </p14:section>
        <p14:section name="Pratique en binôme" id="{B5D45BF5-6276-4DCA-B0C6-B46ADF983B36}">
          <p14:sldIdLst>
            <p14:sldId id="300"/>
            <p14:sldId id="339"/>
            <p14:sldId id="280"/>
            <p14:sldId id="335"/>
            <p14:sldId id="355"/>
          </p14:sldIdLst>
        </p14:section>
        <p14:section name="Pratique autonome" id="{89211873-F649-4A72-AB32-DC4F4703E8C4}">
          <p14:sldIdLst>
            <p14:sldId id="303"/>
            <p14:sldId id="345"/>
            <p14:sldId id="302"/>
            <p14:sldId id="341"/>
            <p14:sldId id="342"/>
            <p14:sldId id="2147483645"/>
          </p14:sldIdLst>
        </p14:section>
        <p14:section name="Clôture de la séance" id="{EBCF91DF-0CDC-4636-96C9-6E6A8A771057}">
          <p14:sldIdLst>
            <p14:sldId id="305"/>
            <p14:sldId id="262"/>
            <p14:sldId id="346"/>
            <p14:sldId id="347"/>
            <p14:sldId id="348"/>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D9A78"/>
    <a:srgbClr val="037A40"/>
    <a:srgbClr val="156082"/>
    <a:srgbClr val="1D6FA9"/>
    <a:srgbClr val="DCEAF7"/>
    <a:srgbClr val="7F7F7F"/>
    <a:srgbClr val="F19D19"/>
    <a:srgbClr val="DCE6F2"/>
    <a:srgbClr val="C8F5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48" autoAdjust="0"/>
    <p:restoredTop sz="94660"/>
  </p:normalViewPr>
  <p:slideViewPr>
    <p:cSldViewPr snapToGrid="0">
      <p:cViewPr varScale="1">
        <p:scale>
          <a:sx n="82" d="100"/>
          <a:sy n="82" d="100"/>
        </p:scale>
        <p:origin x="557" y="72"/>
      </p:cViewPr>
      <p:guideLst/>
    </p:cSldViewPr>
  </p:slideViewPr>
  <p:notesTextViewPr>
    <p:cViewPr>
      <p:scale>
        <a:sx n="1" d="1"/>
        <a:sy n="1" d="1"/>
      </p:scale>
      <p:origin x="0" y="0"/>
    </p:cViewPr>
  </p:notesText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31/01/2026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31/01/2026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3.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28.png"/><Relationship Id="rId9"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svg"/><Relationship Id="rId2" Type="http://schemas.openxmlformats.org/officeDocument/2006/relationships/image" Target="../media/image35.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3.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28.png"/><Relationship Id="rId9" Type="http://schemas.openxmlformats.org/officeDocument/2006/relationships/image" Target="../media/image3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2.xml"/><Relationship Id="rId5" Type="http://schemas.openxmlformats.org/officeDocument/2006/relationships/image" Target="../media/image12.png"/><Relationship Id="rId4" Type="http://schemas.microsoft.com/office/2007/relationships/hdphoto" Target="../media/hdphoto4.wdp"/></Relationships>
</file>

<file path=ppt/slideLayouts/_rels/slideLayout6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svg"/><Relationship Id="rId2" Type="http://schemas.openxmlformats.org/officeDocument/2006/relationships/image" Target="../media/image35.gif"/><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2388895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4611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881963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3727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82471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0639044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735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6487145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235616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40812236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6987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23210666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359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32564086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076307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279768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523247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8188629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8164912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4078604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4638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26853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31760244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1638526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36634512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40054803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76378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166077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8328519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7259344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42186993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4661830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3794362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5140214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3359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870259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131560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212601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7372509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529284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766046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489139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4105346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685612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239648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8" Type="http://schemas.openxmlformats.org/officeDocument/2006/relationships/slideLayout" Target="../slideLayouts/slideLayout53.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heme" Target="../theme/theme2.xml"/><Relationship Id="rId20" Type="http://schemas.openxmlformats.org/officeDocument/2006/relationships/slideLayout" Target="../slideLayouts/slideLayout65.xml"/><Relationship Id="rId41"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323680548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 id="2147483741" r:id="rId35"/>
    <p:sldLayoutId id="2147483742" r:id="rId36"/>
    <p:sldLayoutId id="2147483743" r:id="rId37"/>
    <p:sldLayoutId id="2147483744" r:id="rId38"/>
    <p:sldLayoutId id="2147483745" r:id="rId39"/>
    <p:sldLayoutId id="2147483746" r:id="rId40"/>
    <p:sldLayoutId id="2147483747" r:id="rId41"/>
    <p:sldLayoutId id="2147483748" r:id="rId42"/>
    <p:sldLayoutId id="2147483749" r:id="rId43"/>
    <p:sldLayoutId id="2147483750" r:id="rId44"/>
    <p:sldLayoutId id="2147483751"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6.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8.png"/><Relationship Id="rId1" Type="http://schemas.openxmlformats.org/officeDocument/2006/relationships/slideLayout" Target="../slideLayouts/slideLayout4.xml"/><Relationship Id="rId4" Type="http://schemas.microsoft.com/office/2007/relationships/hdphoto" Target="../media/hdphoto10.wdp"/></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4.xml"/><Relationship Id="rId4" Type="http://schemas.microsoft.com/office/2007/relationships/hdphoto" Target="../media/hdphoto10.wdp"/></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6.png"/><Relationship Id="rId1" Type="http://schemas.openxmlformats.org/officeDocument/2006/relationships/slideLayout" Target="../slideLayouts/slideLayout4.xml"/><Relationship Id="rId4" Type="http://schemas.microsoft.com/office/2007/relationships/hdphoto" Target="../media/hdphoto13.wdp"/></Relationships>
</file>

<file path=ppt/slides/_rels/slide5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5.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6.pn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5.xml"/><Relationship Id="rId5" Type="http://schemas.microsoft.com/office/2007/relationships/hdphoto" Target="../media/hdphoto14.wdp"/><Relationship Id="rId4" Type="http://schemas.openxmlformats.org/officeDocument/2006/relationships/image" Target="../media/image66.png"/></Relationships>
</file>

<file path=ppt/slides/_rels/slide5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69.png"/><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2.xml"/><Relationship Id="rId5" Type="http://schemas.microsoft.com/office/2007/relationships/hdphoto" Target="../media/hdphoto16.wdp"/><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72.png"/><Relationship Id="rId1" Type="http://schemas.openxmlformats.org/officeDocument/2006/relationships/slideLayout" Target="../slideLayouts/slideLayout6.xml"/><Relationship Id="rId6" Type="http://schemas.openxmlformats.org/officeDocument/2006/relationships/image" Target="../media/image73.png"/><Relationship Id="rId5" Type="http://schemas.microsoft.com/office/2007/relationships/hdphoto" Target="../media/hdphoto3.wdp"/><Relationship Id="rId4" Type="http://schemas.openxmlformats.org/officeDocument/2006/relationships/image" Target="../media/image21.png"/></Relationships>
</file>

<file path=ppt/slides/_rels/slide6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7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6.png"/><Relationship Id="rId1" Type="http://schemas.openxmlformats.org/officeDocument/2006/relationships/slideLayout" Target="../slideLayouts/slideLayout7.xml"/><Relationship Id="rId4" Type="http://schemas.microsoft.com/office/2007/relationships/hdphoto" Target="../media/hdphoto19.wdp"/></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noProof="0" dirty="0"/>
              <a:t>3</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2117977" y="4581285"/>
            <a:ext cx="5006723" cy="544989"/>
          </a:xfrm>
        </p:spPr>
        <p:txBody>
          <a:bodyPr>
            <a:noAutofit/>
          </a:bodyPr>
          <a:lstStyle/>
          <a:p>
            <a:pPr>
              <a:lnSpc>
                <a:spcPct val="100000"/>
              </a:lnSpc>
            </a:pPr>
            <a:r>
              <a:rPr lang="fr-FR" noProof="0" dirty="0">
                <a:solidFill>
                  <a:schemeClr val="bg1"/>
                </a:solidFill>
              </a:rPr>
              <a:t>Les maladies et fonctionnement du système immunitaire.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495358" y="4591216"/>
            <a:ext cx="1288409" cy="521999"/>
          </a:xfrm>
        </p:spPr>
        <p:txBody>
          <a:bodyPr/>
          <a:lstStyle/>
          <a:p>
            <a:r>
              <a:rPr lang="fr-FR" noProof="0" dirty="0"/>
              <a:t>Chapitre 1</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1217" y="5288319"/>
            <a:ext cx="1713410" cy="521999"/>
          </a:xfrm>
        </p:spPr>
        <p:txBody>
          <a:bodyPr/>
          <a:lstStyle/>
          <a:p>
            <a:pPr algn="ctr"/>
            <a:r>
              <a:rPr lang="fr-FR" noProof="0" dirty="0"/>
              <a:t>Tâche 2</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052721" y="5298047"/>
            <a:ext cx="5097109" cy="521999"/>
          </a:xfrm>
        </p:spPr>
        <p:txBody>
          <a:bodyPr>
            <a:noAutofit/>
          </a:bodyPr>
          <a:lstStyle/>
          <a:p>
            <a:r>
              <a:rPr lang="fr-FR" sz="1650" noProof="0" dirty="0"/>
              <a:t>Compléter un schéma de l’organisation du Système immunitaire. </a:t>
            </a:r>
          </a:p>
        </p:txBody>
      </p:sp>
    </p:spTree>
    <p:extLst>
      <p:ext uri="{BB962C8B-B14F-4D97-AF65-F5344CB8AC3E}">
        <p14:creationId xmlns:p14="http://schemas.microsoft.com/office/powerpoint/2010/main" val="3027004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2" r="162"/>
          <a:stretch>
            <a:fillRect/>
          </a:stretch>
        </p:blipFill>
        <p:spPr/>
      </p:pic>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935" r="3935"/>
          <a:stretch>
            <a:fillRect/>
          </a:stretch>
        </p:blipFill>
        <p:spPr/>
      </p:pic>
    </p:spTree>
    <p:extLst>
      <p:ext uri="{BB962C8B-B14F-4D97-AF65-F5344CB8AC3E}">
        <p14:creationId xmlns:p14="http://schemas.microsoft.com/office/powerpoint/2010/main" val="2769180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DF061A-525C-931B-1620-48DA5ACAB266}"/>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F21AD5E8-426F-A0F4-AE31-5359272AA98D}"/>
              </a:ext>
            </a:extLst>
          </p:cNvPr>
          <p:cNvGrpSpPr/>
          <p:nvPr/>
        </p:nvGrpSpPr>
        <p:grpSpPr>
          <a:xfrm>
            <a:off x="979336" y="2863471"/>
            <a:ext cx="10265100" cy="543109"/>
            <a:chOff x="963450" y="3092649"/>
            <a:chExt cx="10265100" cy="560284"/>
          </a:xfrm>
          <a:solidFill>
            <a:schemeClr val="accent4">
              <a:lumMod val="60000"/>
              <a:lumOff val="40000"/>
            </a:schemeClr>
          </a:solidFill>
        </p:grpSpPr>
        <p:sp>
          <p:nvSpPr>
            <p:cNvPr id="23" name="Google Shape;292;p29">
              <a:extLst>
                <a:ext uri="{FF2B5EF4-FFF2-40B4-BE49-F238E27FC236}">
                  <a16:creationId xmlns:a16="http://schemas.microsoft.com/office/drawing/2014/main" id="{734CCB68-C0AD-F4EF-BAF5-4096B797615A}"/>
                </a:ext>
              </a:extLst>
            </p:cNvPr>
            <p:cNvSpPr/>
            <p:nvPr/>
          </p:nvSpPr>
          <p:spPr>
            <a:xfrm>
              <a:off x="2428129" y="3092649"/>
              <a:ext cx="8800421" cy="5602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algn="ctr"/>
              <a:endParaRPr lang="fr-FR" sz="2000" b="1" kern="0" dirty="0">
                <a:solidFill>
                  <a:srgbClr val="000000"/>
                </a:solidFill>
                <a:latin typeface="Aptos" panose="02110004020202020204"/>
                <a:cs typeface="Calibri"/>
              </a:endParaRPr>
            </a:p>
          </p:txBody>
        </p:sp>
        <p:sp>
          <p:nvSpPr>
            <p:cNvPr id="24" name="Google Shape;293;p29">
              <a:extLst>
                <a:ext uri="{FF2B5EF4-FFF2-40B4-BE49-F238E27FC236}">
                  <a16:creationId xmlns:a16="http://schemas.microsoft.com/office/drawing/2014/main" id="{F7682218-6984-C03F-C4D2-7736109FDB20}"/>
                </a:ext>
              </a:extLst>
            </p:cNvPr>
            <p:cNvSpPr/>
            <p:nvPr/>
          </p:nvSpPr>
          <p:spPr>
            <a:xfrm>
              <a:off x="963450" y="3092649"/>
              <a:ext cx="1349096" cy="5602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algn="ctr"/>
              <a:r>
                <a:rPr lang="fr-FR" sz="2000" b="1" kern="0" dirty="0">
                  <a:solidFill>
                    <a:srgbClr val="000000"/>
                  </a:solidFill>
                  <a:latin typeface="Aptos" panose="02110004020202020204"/>
                  <a:cs typeface="Calibri"/>
                </a:rPr>
                <a:t>Tâche 2</a:t>
              </a:r>
            </a:p>
          </p:txBody>
        </p:sp>
      </p:grpSp>
      <p:sp>
        <p:nvSpPr>
          <p:cNvPr id="28" name="Rectangle: Rounded Corners 11">
            <a:extLst>
              <a:ext uri="{FF2B5EF4-FFF2-40B4-BE49-F238E27FC236}">
                <a16:creationId xmlns:a16="http://schemas.microsoft.com/office/drawing/2014/main" id="{3D08A759-333C-A738-1887-158D42AC7CE2}"/>
              </a:ext>
            </a:extLst>
          </p:cNvPr>
          <p:cNvSpPr/>
          <p:nvPr/>
        </p:nvSpPr>
        <p:spPr>
          <a:xfrm>
            <a:off x="876000" y="2781064"/>
            <a:ext cx="10440000" cy="750244"/>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ZoneTexte 30">
            <a:extLst>
              <a:ext uri="{FF2B5EF4-FFF2-40B4-BE49-F238E27FC236}">
                <a16:creationId xmlns:a16="http://schemas.microsoft.com/office/drawing/2014/main" id="{D9758819-D2AD-D82D-7FB6-1F033F8B7BAA}"/>
              </a:ext>
            </a:extLst>
          </p:cNvPr>
          <p:cNvSpPr txBox="1"/>
          <p:nvPr/>
        </p:nvSpPr>
        <p:spPr>
          <a:xfrm>
            <a:off x="2518466" y="2912847"/>
            <a:ext cx="867430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latin typeface="Aptos" panose="02110004020202020204"/>
                <a:ea typeface="+mn-ea"/>
                <a:cs typeface="+mn-cs"/>
              </a:rPr>
              <a:t>Compléter un schéma de l’organisation du Système immunitaire.</a:t>
            </a:r>
          </a:p>
        </p:txBody>
      </p:sp>
      <p:sp>
        <p:nvSpPr>
          <p:cNvPr id="32" name="Rectangle 31">
            <a:extLst>
              <a:ext uri="{FF2B5EF4-FFF2-40B4-BE49-F238E27FC236}">
                <a16:creationId xmlns:a16="http://schemas.microsoft.com/office/drawing/2014/main" id="{BE67EFB3-3C65-9A35-4FCB-1A0998D74D9D}"/>
              </a:ext>
            </a:extLst>
          </p:cNvPr>
          <p:cNvSpPr/>
          <p:nvPr/>
        </p:nvSpPr>
        <p:spPr>
          <a:xfrm>
            <a:off x="900663" y="1423861"/>
            <a:ext cx="10439999" cy="515076"/>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1: Les maladies : causes, modes de transmission et prévention</a:t>
            </a:r>
          </a:p>
        </p:txBody>
      </p:sp>
      <p:sp>
        <p:nvSpPr>
          <p:cNvPr id="33" name="Rectangle 32">
            <a:extLst>
              <a:ext uri="{FF2B5EF4-FFF2-40B4-BE49-F238E27FC236}">
                <a16:creationId xmlns:a16="http://schemas.microsoft.com/office/drawing/2014/main" id="{C85C4EB7-03E8-7DD4-675C-B10C8C519C36}"/>
              </a:ext>
            </a:extLst>
          </p:cNvPr>
          <p:cNvSpPr/>
          <p:nvPr/>
        </p:nvSpPr>
        <p:spPr>
          <a:xfrm>
            <a:off x="900664" y="2092913"/>
            <a:ext cx="10439999" cy="498149"/>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2: Rôle du système immunitaire dans la résistance aux maladies</a:t>
            </a:r>
          </a:p>
        </p:txBody>
      </p:sp>
      <p:sp>
        <p:nvSpPr>
          <p:cNvPr id="35" name="ZoneTexte 34">
            <a:extLst>
              <a:ext uri="{FF2B5EF4-FFF2-40B4-BE49-F238E27FC236}">
                <a16:creationId xmlns:a16="http://schemas.microsoft.com/office/drawing/2014/main" id="{E5507358-EC68-DF89-1213-BCEB208C9940}"/>
              </a:ext>
            </a:extLst>
          </p:cNvPr>
          <p:cNvSpPr txBox="1"/>
          <p:nvPr/>
        </p:nvSpPr>
        <p:spPr>
          <a:xfrm>
            <a:off x="900663" y="856997"/>
            <a:ext cx="10439999" cy="400110"/>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Chapitre 1:  Les maladies et fonctionnement du système immunitaire</a:t>
            </a:r>
          </a:p>
        </p:txBody>
      </p:sp>
      <p:sp>
        <p:nvSpPr>
          <p:cNvPr id="2" name="Google Shape;510;p5">
            <a:extLst>
              <a:ext uri="{FF2B5EF4-FFF2-40B4-BE49-F238E27FC236}">
                <a16:creationId xmlns:a16="http://schemas.microsoft.com/office/drawing/2014/main" id="{41ACF08C-9461-479C-C9B9-27E5CB8B3E0A}"/>
              </a:ext>
            </a:extLst>
          </p:cNvPr>
          <p:cNvSpPr txBox="1">
            <a:spLocks/>
          </p:cNvSpPr>
          <p:nvPr/>
        </p:nvSpPr>
        <p:spPr>
          <a:xfrm>
            <a:off x="979336" y="3622620"/>
            <a:ext cx="1349096" cy="545535"/>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algn="ctr" fontAlgn="auto">
              <a:lnSpc>
                <a:spcPct val="90000"/>
              </a:lnSpc>
              <a:spcBef>
                <a:spcPts val="0"/>
              </a:spcBef>
              <a:spcAft>
                <a:spcPts val="0"/>
              </a:spcAft>
              <a:buClr>
                <a:prstClr val="black"/>
              </a:buClr>
              <a:buSzPts val="2000"/>
              <a:buFont typeface="Arial"/>
              <a:buNone/>
              <a:tabLst/>
              <a:defRPr kumimoji="0" b="1"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r>
              <a:rPr lang="fr-FR" dirty="0">
                <a:sym typeface="Calibri"/>
              </a:rPr>
              <a:t>Tâche 3</a:t>
            </a:r>
          </a:p>
        </p:txBody>
      </p:sp>
      <p:sp>
        <p:nvSpPr>
          <p:cNvPr id="3" name="Google Shape;511;p5">
            <a:extLst>
              <a:ext uri="{FF2B5EF4-FFF2-40B4-BE49-F238E27FC236}">
                <a16:creationId xmlns:a16="http://schemas.microsoft.com/office/drawing/2014/main" id="{39CB3824-3DB4-A081-B7A5-44A06BF8AA55}"/>
              </a:ext>
            </a:extLst>
          </p:cNvPr>
          <p:cNvSpPr txBox="1">
            <a:spLocks/>
          </p:cNvSpPr>
          <p:nvPr/>
        </p:nvSpPr>
        <p:spPr>
          <a:xfrm>
            <a:off x="2466798" y="3633203"/>
            <a:ext cx="8777638" cy="545535"/>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fontAlgn="auto">
              <a:lnSpc>
                <a:spcPct val="90000"/>
              </a:lnSpc>
              <a:spcBef>
                <a:spcPts val="0"/>
              </a:spcBef>
              <a:spcAft>
                <a:spcPts val="0"/>
              </a:spcAft>
              <a:buClr>
                <a:prstClr val="black"/>
              </a:buClr>
              <a:buSzPts val="2000"/>
              <a:buFont typeface="Arial"/>
              <a:buNone/>
              <a:tabLst/>
              <a:defRPr kumimoji="0" sz="2000" b="0"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r>
              <a:rPr lang="fr-FR" dirty="0">
                <a:sym typeface="Calibri"/>
              </a:rPr>
              <a:t>Décrire le rôle de la phagocytose dans l’immunité.</a:t>
            </a:r>
          </a:p>
        </p:txBody>
      </p:sp>
      <p:sp>
        <p:nvSpPr>
          <p:cNvPr id="4" name="Google Shape;510;p5">
            <a:extLst>
              <a:ext uri="{FF2B5EF4-FFF2-40B4-BE49-F238E27FC236}">
                <a16:creationId xmlns:a16="http://schemas.microsoft.com/office/drawing/2014/main" id="{67D85AC5-DA5E-86DC-1D9D-3878D43B9DFC}"/>
              </a:ext>
            </a:extLst>
          </p:cNvPr>
          <p:cNvSpPr txBox="1">
            <a:spLocks/>
          </p:cNvSpPr>
          <p:nvPr/>
        </p:nvSpPr>
        <p:spPr>
          <a:xfrm>
            <a:off x="1007226" y="4269853"/>
            <a:ext cx="1349096"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4</a:t>
            </a:r>
          </a:p>
        </p:txBody>
      </p:sp>
      <p:sp>
        <p:nvSpPr>
          <p:cNvPr id="5" name="Google Shape;511;p5">
            <a:extLst>
              <a:ext uri="{FF2B5EF4-FFF2-40B4-BE49-F238E27FC236}">
                <a16:creationId xmlns:a16="http://schemas.microsoft.com/office/drawing/2014/main" id="{9C445D34-8D91-1740-97AC-257641673B64}"/>
              </a:ext>
            </a:extLst>
          </p:cNvPr>
          <p:cNvSpPr txBox="1">
            <a:spLocks/>
          </p:cNvSpPr>
          <p:nvPr/>
        </p:nvSpPr>
        <p:spPr>
          <a:xfrm>
            <a:off x="2494688" y="4280436"/>
            <a:ext cx="8777638"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l"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2000" b="0" i="0" u="none" strike="noStrike" kern="1200" cap="none" spc="0" normalizeH="0" baseline="0" noProof="0" dirty="0">
                <a:ln>
                  <a:noFill/>
                </a:ln>
                <a:solidFill>
                  <a:prstClr val="black"/>
                </a:solidFill>
                <a:effectLst/>
                <a:uLnTx/>
                <a:uFillTx/>
                <a:latin typeface="Calibri"/>
                <a:cs typeface="Calibri"/>
                <a:sym typeface="Calibri"/>
              </a:rPr>
              <a:t>Décrire le rôle des lymphocytes T dans la lyse des cellules cibles</a:t>
            </a:r>
          </a:p>
        </p:txBody>
      </p:sp>
      <p:sp>
        <p:nvSpPr>
          <p:cNvPr id="6" name="Google Shape;510;p5">
            <a:extLst>
              <a:ext uri="{FF2B5EF4-FFF2-40B4-BE49-F238E27FC236}">
                <a16:creationId xmlns:a16="http://schemas.microsoft.com/office/drawing/2014/main" id="{91198CA3-7EE8-DC3C-695D-7B52D16BA746}"/>
              </a:ext>
            </a:extLst>
          </p:cNvPr>
          <p:cNvSpPr txBox="1">
            <a:spLocks/>
          </p:cNvSpPr>
          <p:nvPr/>
        </p:nvSpPr>
        <p:spPr>
          <a:xfrm>
            <a:off x="979336" y="4888511"/>
            <a:ext cx="1349096"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5</a:t>
            </a:r>
          </a:p>
        </p:txBody>
      </p:sp>
      <p:sp>
        <p:nvSpPr>
          <p:cNvPr id="7" name="Google Shape;511;p5">
            <a:extLst>
              <a:ext uri="{FF2B5EF4-FFF2-40B4-BE49-F238E27FC236}">
                <a16:creationId xmlns:a16="http://schemas.microsoft.com/office/drawing/2014/main" id="{26CC4EA1-F8DA-05C8-AA50-12E66C56C293}"/>
              </a:ext>
            </a:extLst>
          </p:cNvPr>
          <p:cNvSpPr txBox="1">
            <a:spLocks/>
          </p:cNvSpPr>
          <p:nvPr/>
        </p:nvSpPr>
        <p:spPr>
          <a:xfrm>
            <a:off x="2466798" y="4899094"/>
            <a:ext cx="8777638"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l"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2000" b="0" i="0" u="none" strike="noStrike" kern="1200" cap="none" spc="0" normalizeH="0" baseline="0" noProof="0" dirty="0">
                <a:ln>
                  <a:noFill/>
                </a:ln>
                <a:solidFill>
                  <a:prstClr val="black"/>
                </a:solidFill>
                <a:effectLst/>
                <a:uLnTx/>
                <a:uFillTx/>
                <a:latin typeface="Calibri"/>
                <a:cs typeface="Calibri"/>
                <a:sym typeface="Calibri"/>
              </a:rPr>
              <a:t>Déduire le rôle des anticorps dans la guérison à partir des résultats expérimentaux.</a:t>
            </a:r>
          </a:p>
        </p:txBody>
      </p:sp>
      <p:sp>
        <p:nvSpPr>
          <p:cNvPr id="8" name="Google Shape;510;p5">
            <a:extLst>
              <a:ext uri="{FF2B5EF4-FFF2-40B4-BE49-F238E27FC236}">
                <a16:creationId xmlns:a16="http://schemas.microsoft.com/office/drawing/2014/main" id="{F8761E98-AA46-578A-434F-072B16FAE4F1}"/>
              </a:ext>
            </a:extLst>
          </p:cNvPr>
          <p:cNvSpPr txBox="1">
            <a:spLocks/>
          </p:cNvSpPr>
          <p:nvPr/>
        </p:nvSpPr>
        <p:spPr>
          <a:xfrm>
            <a:off x="1007226" y="5517752"/>
            <a:ext cx="1349096"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6</a:t>
            </a:r>
          </a:p>
        </p:txBody>
      </p:sp>
      <p:sp>
        <p:nvSpPr>
          <p:cNvPr id="9" name="Google Shape;511;p5">
            <a:extLst>
              <a:ext uri="{FF2B5EF4-FFF2-40B4-BE49-F238E27FC236}">
                <a16:creationId xmlns:a16="http://schemas.microsoft.com/office/drawing/2014/main" id="{D2F19CCD-E159-676D-53DD-06DFE485E9C5}"/>
              </a:ext>
            </a:extLst>
          </p:cNvPr>
          <p:cNvSpPr txBox="1">
            <a:spLocks/>
          </p:cNvSpPr>
          <p:nvPr/>
        </p:nvSpPr>
        <p:spPr>
          <a:xfrm>
            <a:off x="2494688" y="5528335"/>
            <a:ext cx="8777638"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l"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0" i="0" u="none" strike="noStrike" kern="1200" cap="none" spc="0" normalizeH="0" baseline="0" noProof="0" dirty="0">
                <a:ln>
                  <a:noFill/>
                </a:ln>
                <a:solidFill>
                  <a:prstClr val="black"/>
                </a:solidFill>
                <a:effectLst/>
                <a:uLnTx/>
                <a:uFillTx/>
                <a:latin typeface="Calibri"/>
                <a:cs typeface="Calibri"/>
                <a:sym typeface="Calibri"/>
              </a:rPr>
              <a:t>Expliquer le rôle du système immunitaire dans la défense de l’organisme contre les maladies.</a:t>
            </a:r>
          </a:p>
        </p:txBody>
      </p:sp>
    </p:spTree>
    <p:extLst>
      <p:ext uri="{BB962C8B-B14F-4D97-AF65-F5344CB8AC3E}">
        <p14:creationId xmlns:p14="http://schemas.microsoft.com/office/powerpoint/2010/main" val="1289845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155687"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155687" y="3550027"/>
            <a:ext cx="9515672" cy="2065582"/>
          </a:xfrm>
          <a:custGeom>
            <a:avLst>
              <a:gd name="f0" fmla="val 164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6579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155687" y="2290129"/>
            <a:ext cx="9506272" cy="117862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33324" y="1132548"/>
            <a:ext cx="9463104" cy="10714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noProof="0" dirty="0"/>
              <a:t>La tâche à réussir pendant la séance :</a:t>
            </a:r>
          </a:p>
          <a:p>
            <a:pPr marL="285750" indent="-285750">
              <a:buFont typeface="Arial" panose="020B0604020202020204" pitchFamily="34" charset="0"/>
              <a:buChar char="•"/>
            </a:pPr>
            <a:r>
              <a:rPr lang="fr-FR" noProof="0" dirty="0"/>
              <a:t>Déterminer les causes, les modes de transmission et les moyens de prévention de quelques maladies. </a:t>
            </a:r>
          </a:p>
        </p:txBody>
      </p:sp>
      <p:sp>
        <p:nvSpPr>
          <p:cNvPr id="17" name="Text Placeholder 3">
            <a:extLst>
              <a:ext uri="{FF2B5EF4-FFF2-40B4-BE49-F238E27FC236}">
                <a16:creationId xmlns:a16="http://schemas.microsoft.com/office/drawing/2014/main" id="{A16C0127-9DD3-53F9-FE9C-ABA1D6CA430D}"/>
              </a:ext>
            </a:extLst>
          </p:cNvPr>
          <p:cNvSpPr txBox="1">
            <a:spLocks/>
          </p:cNvSpPr>
          <p:nvPr/>
        </p:nvSpPr>
        <p:spPr>
          <a:xfrm>
            <a:off x="2184467" y="2156793"/>
            <a:ext cx="9478724" cy="1408206"/>
          </a:xfrm>
          <a:prstGeom prst="rect">
            <a:avLst/>
          </a:prstGeom>
        </p:spPr>
        <p:txBody>
          <a:bodyPr numCol="2" anchor="ctr"/>
          <a:lstStyle>
            <a:lvl1pPr marL="228600" indent="-228600" algn="l" defTabSz="914400" rtl="0" eaLnBrk="1" latinLnBrk="0" hangingPunct="1">
              <a:lnSpc>
                <a:spcPct val="90000"/>
              </a:lnSpc>
              <a:spcBef>
                <a:spcPts val="1000"/>
              </a:spcBef>
              <a:buFont typeface="Arial" panose="020B0604020202020204" pitchFamily="34" charset="0"/>
              <a:buChar char="•"/>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noProof="0" dirty="0"/>
              <a:t>Réaction immunitaire</a:t>
            </a:r>
          </a:p>
          <a:p>
            <a:r>
              <a:rPr lang="fr-FR" noProof="0" dirty="0"/>
              <a:t>Antigène</a:t>
            </a:r>
          </a:p>
          <a:p>
            <a:r>
              <a:rPr lang="fr-FR" noProof="0" dirty="0"/>
              <a:t>Lymphocyte                  </a:t>
            </a:r>
          </a:p>
          <a:p>
            <a:r>
              <a:rPr lang="fr-FR" noProof="0" dirty="0"/>
              <a:t>Phagocyte                         </a:t>
            </a:r>
          </a:p>
          <a:p>
            <a:r>
              <a:rPr lang="fr-FR" noProof="0" dirty="0"/>
              <a:t>Rate                                </a:t>
            </a:r>
          </a:p>
          <a:p>
            <a:r>
              <a:rPr lang="fr-FR" noProof="0" dirty="0"/>
              <a:t>Thymus</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55516" y="3550027"/>
            <a:ext cx="9478724" cy="202337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88900"/>
            <a:r>
              <a:rPr lang="fr-FR" noProof="0" dirty="0"/>
              <a:t>La leçon s’articule autour d’une tâche d’apprentissage globale visant la structuration du système immunitaire. Des informations sont mobilisées pour comprendre la fonction et l’organisation du système, tandis que des procédures sont fournies pour guider l’action. </a:t>
            </a:r>
          </a:p>
          <a:p>
            <a:pPr marL="0" indent="88900"/>
            <a:r>
              <a:rPr lang="fr-FR" noProof="0" dirty="0"/>
              <a:t>La répétition de la tâche  favorise l’automatisation de l’organisation du système immunitaire.</a:t>
            </a:r>
          </a:p>
          <a:p>
            <a:pPr marL="0" indent="88900"/>
            <a:r>
              <a:rPr lang="fr-FR" dirty="0"/>
              <a:t>L’organisation des constituants du système immunitaire dans un tableau joue un rôle cognitif majeur. Elle réduit la charge cognitive, soutient la construction de schémas mentaux, favorise la compréhension systémique de l’immunité.</a:t>
            </a:r>
            <a:endParaRPr lang="fr-FR" noProof="0" dirty="0"/>
          </a:p>
        </p:txBody>
      </p:sp>
      <p:sp>
        <p:nvSpPr>
          <p:cNvPr id="20" name="Google Shape;853;p104">
            <a:extLst>
              <a:ext uri="{FF2B5EF4-FFF2-40B4-BE49-F238E27FC236}">
                <a16:creationId xmlns:a16="http://schemas.microsoft.com/office/drawing/2014/main" id="{6564A30E-7F1C-F926-A721-DAD6689EFEF4}"/>
              </a:ext>
            </a:extLst>
          </p:cNvPr>
          <p:cNvSpPr/>
          <p:nvPr/>
        </p:nvSpPr>
        <p:spPr>
          <a:xfrm>
            <a:off x="403455" y="2400206"/>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Tâches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6826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3" name="ZoneTexte 2">
            <a:extLst>
              <a:ext uri="{FF2B5EF4-FFF2-40B4-BE49-F238E27FC236}">
                <a16:creationId xmlns:a16="http://schemas.microsoft.com/office/drawing/2014/main" id="{D327300E-9102-B0B6-CD39-1A6B84DC488A}"/>
              </a:ext>
            </a:extLst>
          </p:cNvPr>
          <p:cNvSpPr txBox="1"/>
          <p:nvPr/>
        </p:nvSpPr>
        <p:spPr>
          <a:xfrm>
            <a:off x="8532705" y="2878834"/>
            <a:ext cx="2834239" cy="369332"/>
          </a:xfrm>
          <a:prstGeom prst="rect">
            <a:avLst/>
          </a:prstGeom>
          <a:noFill/>
        </p:spPr>
        <p:txBody>
          <a:bodyPr wrap="square">
            <a:spAutoFit/>
          </a:bodyPr>
          <a:lstStyle>
            <a:defPPr>
              <a:defRPr lang="fr-FR"/>
            </a:defPPr>
            <a:lvl1pPr marL="285750" indent="-285750">
              <a:buFont typeface="Arial" panose="020B0604020202020204" pitchFamily="34" charset="0"/>
              <a:buChar char="•"/>
            </a:lvl1pPr>
          </a:lstStyle>
          <a:p>
            <a:r>
              <a:rPr lang="fr-FR" dirty="0"/>
              <a:t>Systèmes immunitaires</a:t>
            </a:r>
          </a:p>
        </p:txBody>
      </p:sp>
      <p:sp>
        <p:nvSpPr>
          <p:cNvPr id="5" name="ZoneTexte 4">
            <a:extLst>
              <a:ext uri="{FF2B5EF4-FFF2-40B4-BE49-F238E27FC236}">
                <a16:creationId xmlns:a16="http://schemas.microsoft.com/office/drawing/2014/main" id="{1BC30CD0-0CDB-3D37-63D6-D2EFDF1F8118}"/>
              </a:ext>
            </a:extLst>
          </p:cNvPr>
          <p:cNvSpPr txBox="1"/>
          <p:nvPr/>
        </p:nvSpPr>
        <p:spPr>
          <a:xfrm>
            <a:off x="8489566" y="2409447"/>
            <a:ext cx="2877378" cy="369332"/>
          </a:xfrm>
          <a:prstGeom prst="rect">
            <a:avLst/>
          </a:prstGeom>
          <a:noFill/>
        </p:spPr>
        <p:txBody>
          <a:bodyPr wrap="square">
            <a:spAutoFit/>
          </a:bodyPr>
          <a:lstStyle/>
          <a:p>
            <a:pPr marL="285750" indent="-285750">
              <a:buFont typeface="Arial" panose="020B0604020202020204" pitchFamily="34" charset="0"/>
              <a:buChar char="•"/>
            </a:pPr>
            <a:r>
              <a:rPr lang="fr-FR" dirty="0"/>
              <a:t>Ganglion lymphatique</a:t>
            </a:r>
          </a:p>
        </p:txBody>
      </p:sp>
      <p:sp>
        <p:nvSpPr>
          <p:cNvPr id="2" name="Google Shape;288;p29">
            <a:extLst>
              <a:ext uri="{FF2B5EF4-FFF2-40B4-BE49-F238E27FC236}">
                <a16:creationId xmlns:a16="http://schemas.microsoft.com/office/drawing/2014/main" id="{91749EB6-0430-5FE8-2F33-785362B20522}"/>
              </a:ext>
            </a:extLst>
          </p:cNvPr>
          <p:cNvSpPr/>
          <p:nvPr/>
        </p:nvSpPr>
        <p:spPr>
          <a:xfrm>
            <a:off x="2155687" y="5696879"/>
            <a:ext cx="9499430" cy="1102755"/>
          </a:xfrm>
          <a:custGeom>
            <a:avLst>
              <a:gd name="f0" fmla="val 209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Google Shape;289;p29">
            <a:extLst>
              <a:ext uri="{FF2B5EF4-FFF2-40B4-BE49-F238E27FC236}">
                <a16:creationId xmlns:a16="http://schemas.microsoft.com/office/drawing/2014/main" id="{C0CB6A88-7C28-5B37-87AC-6859F6727A20}"/>
              </a:ext>
            </a:extLst>
          </p:cNvPr>
          <p:cNvSpPr/>
          <p:nvPr/>
        </p:nvSpPr>
        <p:spPr>
          <a:xfrm>
            <a:off x="412308" y="5696879"/>
            <a:ext cx="1606147" cy="1094445"/>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r>
              <a:rPr lang="fr-FR" sz="2000" b="1"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Text Placeholder 3">
            <a:extLst>
              <a:ext uri="{FF2B5EF4-FFF2-40B4-BE49-F238E27FC236}">
                <a16:creationId xmlns:a16="http://schemas.microsoft.com/office/drawing/2014/main" id="{D63869D8-0158-4361-5AFF-3DBA885B3CC6}"/>
              </a:ext>
            </a:extLst>
          </p:cNvPr>
          <p:cNvSpPr txBox="1">
            <a:spLocks/>
          </p:cNvSpPr>
          <p:nvPr/>
        </p:nvSpPr>
        <p:spPr>
          <a:xfrm>
            <a:off x="2217704" y="5709122"/>
            <a:ext cx="9437413" cy="10619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noProof="0" dirty="0"/>
              <a:t>   Pendant le feedback, attirer l’attention des élèves sur les erreurs fréquentes :</a:t>
            </a:r>
          </a:p>
          <a:p>
            <a:pPr marL="285750" indent="-285750">
              <a:spcBef>
                <a:spcPts val="600"/>
              </a:spcBef>
              <a:buFont typeface="Arial" panose="020B0604020202020204" pitchFamily="34" charset="0"/>
              <a:buChar char="•"/>
            </a:pPr>
            <a:r>
              <a:rPr lang="fr-FR" dirty="0"/>
              <a:t> Il faut distinguer les organes lymphoïdes </a:t>
            </a:r>
            <a:r>
              <a:rPr lang="fr-FR" b="1" dirty="0"/>
              <a:t>primaires</a:t>
            </a:r>
            <a:r>
              <a:rPr lang="fr-FR" dirty="0"/>
              <a:t> des organes lymphoïdes </a:t>
            </a:r>
            <a:r>
              <a:rPr lang="fr-FR" b="1" dirty="0"/>
              <a:t>secondaires.</a:t>
            </a:r>
          </a:p>
          <a:p>
            <a:pPr marL="285750" indent="-285750">
              <a:spcBef>
                <a:spcPts val="600"/>
              </a:spcBef>
              <a:buFont typeface="Arial" panose="020B0604020202020204" pitchFamily="34" charset="0"/>
              <a:buChar char="•"/>
            </a:pPr>
            <a:r>
              <a:rPr lang="fr-FR" b="1" dirty="0"/>
              <a:t> </a:t>
            </a:r>
            <a:r>
              <a:rPr lang="fr-FR" dirty="0"/>
              <a:t>Faire la différence entre les </a:t>
            </a:r>
            <a:r>
              <a:rPr lang="fr-FR" b="1" dirty="0"/>
              <a:t>cellules immunitaires</a:t>
            </a:r>
            <a:r>
              <a:rPr lang="fr-FR" dirty="0"/>
              <a:t> et les </a:t>
            </a:r>
            <a:r>
              <a:rPr lang="fr-FR" b="1" dirty="0"/>
              <a:t>organes lymphatiques</a:t>
            </a:r>
            <a:r>
              <a:rPr lang="fr-FR" dirty="0"/>
              <a:t>.</a:t>
            </a:r>
            <a:endParaRPr lang="fr-FR" noProof="0" dirty="0"/>
          </a:p>
        </p:txBody>
      </p:sp>
    </p:spTree>
    <p:extLst>
      <p:ext uri="{BB962C8B-B14F-4D97-AF65-F5344CB8AC3E}">
        <p14:creationId xmlns:p14="http://schemas.microsoft.com/office/powerpoint/2010/main" val="336107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10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min</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a:xfrm>
            <a:off x="7879220" y="3123793"/>
            <a:ext cx="1147653" cy="460800"/>
          </a:xfrm>
        </p:spPr>
        <p:txBody>
          <a:bodyPr/>
          <a:lstStyle/>
          <a:p>
            <a:r>
              <a:rPr lang="fr-FR" noProof="0" dirty="0"/>
              <a:t>  5 min</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 15 min</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10 min</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05 min</a:t>
            </a:r>
          </a:p>
          <a:p>
            <a:endParaRPr lang="fr-FR" noProof="0" dirty="0"/>
          </a:p>
        </p:txBody>
      </p:sp>
    </p:spTree>
    <p:extLst>
      <p:ext uri="{BB962C8B-B14F-4D97-AF65-F5344CB8AC3E}">
        <p14:creationId xmlns:p14="http://schemas.microsoft.com/office/powerpoint/2010/main" val="185770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871307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FR" noProof="0" dirty="0">
                <a:solidFill>
                  <a:prstClr val="white">
                    <a:lumMod val="65000"/>
                  </a:prstClr>
                </a:solidFill>
                <a:latin typeface="Calibri" panose="020F0502020204030204"/>
              </a:rPr>
              <a:t>Bonjour! Prêts pour démarrer notre séance? Allons-y!</a:t>
            </a:r>
            <a:endParaRPr lang="fr-FR" noProof="0" dirty="0"/>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p:txBody>
          <a:bodyPr/>
          <a:lstStyle/>
          <a:p>
            <a:endParaRPr lang="fr-FR" noProof="0"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3837393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p:txBody>
          <a:bodyPr/>
          <a:lstStyle/>
          <a:p>
            <a:r>
              <a:rPr lang="fr-FR" noProof="0" dirty="0">
                <a:solidFill>
                  <a:schemeClr val="bg1">
                    <a:lumMod val="50000"/>
                  </a:schemeClr>
                </a:solidFill>
              </a:rPr>
              <a:t>Qui peut me rappeler la signification de ces icônes?</a:t>
            </a:r>
            <a:endParaRPr lang="fr-FR"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p:txBody>
          <a:bodyPr/>
          <a:lstStyle/>
          <a:p>
            <a:r>
              <a:rPr lang="fr-FR" noProof="0" dirty="0">
                <a:solidFill>
                  <a:srgbClr val="AEABAB"/>
                </a:solidFill>
              </a:rPr>
              <a:t>Demander à 3 élèves au hasard</a:t>
            </a:r>
          </a:p>
        </p:txBody>
      </p:sp>
      <p:pic>
        <p:nvPicPr>
          <p:cNvPr id="9" name="Google Shape;1173;p113" descr="Lever la main - Icônes mains et gestes gratuites">
            <a:extLst>
              <a:ext uri="{FF2B5EF4-FFF2-40B4-BE49-F238E27FC236}">
                <a16:creationId xmlns:a16="http://schemas.microsoft.com/office/drawing/2014/main" id="{9F98256E-5527-DC36-48D6-418FD8A63E4F}"/>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730133DB-1135-1E01-7978-D36D96088783}"/>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4">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709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p:txBody>
          <a:bodyPr/>
          <a:lstStyle/>
          <a:p>
            <a:endParaRPr lang="fr-FR" noProof="0" dirty="0"/>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p:txBody>
          <a:bodyPr/>
          <a:lstStyle/>
          <a:p>
            <a:endParaRPr lang="fr-FR" noProof="0" dirty="0">
              <a:solidFill>
                <a:srgbClr val="AEABAB"/>
              </a:solidFill>
            </a:endParaRPr>
          </a:p>
        </p:txBody>
      </p:sp>
      <p:pic>
        <p:nvPicPr>
          <p:cNvPr id="9" name="Google Shape;1173;p113" descr="Lever la main - Icônes mains et gestes gratuites">
            <a:extLst>
              <a:ext uri="{FF2B5EF4-FFF2-40B4-BE49-F238E27FC236}">
                <a16:creationId xmlns:a16="http://schemas.microsoft.com/office/drawing/2014/main" id="{0539993E-512D-55A5-D681-31356781B0F2}"/>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59FEE208-2B5A-6403-1725-A52EA619FD8B}"/>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sp>
        <p:nvSpPr>
          <p:cNvPr id="3" name="ZoneTexte 2">
            <a:extLst>
              <a:ext uri="{FF2B5EF4-FFF2-40B4-BE49-F238E27FC236}">
                <a16:creationId xmlns:a16="http://schemas.microsoft.com/office/drawing/2014/main" id="{DE251DD0-AFBA-78FA-88A3-99DEA1591817}"/>
              </a:ext>
            </a:extLst>
          </p:cNvPr>
          <p:cNvSpPr txBox="1"/>
          <p:nvPr/>
        </p:nvSpPr>
        <p:spPr>
          <a:xfrm>
            <a:off x="1468611" y="4077885"/>
            <a:ext cx="3771982" cy="646331"/>
          </a:xfrm>
          <a:prstGeom prst="rect">
            <a:avLst/>
          </a:prstGeom>
          <a:noFill/>
        </p:spPr>
        <p:txBody>
          <a:bodyPr wrap="square">
            <a:spAutoFit/>
          </a:bodyPr>
          <a:lstStyle/>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participe activement.</a:t>
            </a:r>
          </a:p>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lève la main pour participer</a:t>
            </a:r>
            <a:endParaRPr lang="fr-FR" sz="1200" noProof="0" dirty="0"/>
          </a:p>
        </p:txBody>
      </p:sp>
      <p:sp>
        <p:nvSpPr>
          <p:cNvPr id="4" name="Google Shape;1186;p114">
            <a:extLst>
              <a:ext uri="{FF2B5EF4-FFF2-40B4-BE49-F238E27FC236}">
                <a16:creationId xmlns:a16="http://schemas.microsoft.com/office/drawing/2014/main" id="{BA912C29-713E-AEE3-8DAC-6D0BEE26707E}"/>
              </a:ext>
            </a:extLst>
          </p:cNvPr>
          <p:cNvSpPr txBox="1"/>
          <p:nvPr/>
        </p:nvSpPr>
        <p:spPr>
          <a:xfrm>
            <a:off x="7350558" y="4077885"/>
            <a:ext cx="4400362" cy="900208"/>
          </a:xfrm>
          <a:prstGeom prst="rect">
            <a:avLst/>
          </a:prstGeom>
          <a:noFill/>
          <a:ln cap="flat">
            <a:noFill/>
          </a:ln>
        </p:spPr>
        <p:txBody>
          <a:bodyPr vert="horz" wrap="square" lIns="68570" tIns="34271" rIns="68570" bIns="34271" anchor="t" anchorCtr="0" compatLnSpc="1">
            <a:spAutoFit/>
          </a:bodyPr>
          <a:lstStyle/>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l’enseignant parle</a:t>
            </a:r>
            <a:endParaRPr lang="fr-FR" noProof="0" dirty="0">
              <a:latin typeface="Calibri" panose="020F0502020204030204" pitchFamily="34" charset="0"/>
              <a:cs typeface="Calibri" panose="020F0502020204030204" pitchFamily="34" charset="0"/>
            </a:endParaRPr>
          </a:p>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d’autres camarades répondent à l’enseignant</a:t>
            </a:r>
            <a:endParaRPr lang="fr-FR" noProof="0" dirty="0">
              <a:latin typeface="Calibri" panose="020F0502020204030204" pitchFamily="34" charset="0"/>
              <a:cs typeface="Calibri" panose="020F0502020204030204" pitchFamily="34" charset="0"/>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3"/>
          <a:stretch>
            <a:fillRect/>
          </a:stretch>
        </p:blipFill>
        <p:spPr>
          <a:xfrm>
            <a:off x="11645716" y="505406"/>
            <a:ext cx="325863" cy="325863"/>
          </a:xfrm>
          <a:prstGeom prst="rect">
            <a:avLst/>
          </a:prstGeom>
        </p:spPr>
      </p:pic>
    </p:spTree>
    <p:extLst>
      <p:ext uri="{BB962C8B-B14F-4D97-AF65-F5344CB8AC3E}">
        <p14:creationId xmlns:p14="http://schemas.microsoft.com/office/powerpoint/2010/main" val="4031924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9EE0F-7BF8-0933-E140-43035A872FB1}"/>
              </a:ext>
            </a:extLst>
          </p:cNvPr>
          <p:cNvSpPr>
            <a:spLocks noGrp="1"/>
          </p:cNvSpPr>
          <p:nvPr>
            <p:ph type="title"/>
          </p:nvPr>
        </p:nvSpPr>
        <p:spPr/>
        <p:txBody>
          <a:bodyPr/>
          <a:lstStyle/>
          <a:p>
            <a:r>
              <a:rPr lang="fr-FR" noProof="0" dirty="0">
                <a:solidFill>
                  <a:schemeClr val="tx1">
                    <a:lumMod val="50000"/>
                    <a:lumOff val="50000"/>
                  </a:schemeClr>
                </a:solidFill>
              </a:rPr>
              <a:t>Voici une situation en classe. Que remarquez-vous ? Ce comportement est-il approprié ? Pourquoi ? Que faudrait-il améliorer ou changer ?</a:t>
            </a:r>
          </a:p>
        </p:txBody>
      </p:sp>
      <p:sp>
        <p:nvSpPr>
          <p:cNvPr id="4" name="Espace réservé du contenu 3">
            <a:extLst>
              <a:ext uri="{FF2B5EF4-FFF2-40B4-BE49-F238E27FC236}">
                <a16:creationId xmlns:a16="http://schemas.microsoft.com/office/drawing/2014/main" id="{F512EDA7-2AA9-F227-251C-248049C3776A}"/>
              </a:ext>
            </a:extLst>
          </p:cNvPr>
          <p:cNvSpPr>
            <a:spLocks noGrp="1"/>
          </p:cNvSpPr>
          <p:nvPr>
            <p:ph sz="quarter" idx="11"/>
          </p:nvPr>
        </p:nvSpPr>
        <p:spPr/>
        <p:txBody>
          <a:bodyPr/>
          <a:lstStyle/>
          <a:p>
            <a:r>
              <a:rPr lang="fr-FR" noProof="0" dirty="0">
                <a:solidFill>
                  <a:srgbClr val="AEABAB"/>
                </a:solidFill>
              </a:rPr>
              <a:t>Demander à 3 élèves au hasard en justifiant leurs réponses</a:t>
            </a:r>
          </a:p>
        </p:txBody>
      </p:sp>
      <p:pic>
        <p:nvPicPr>
          <p:cNvPr id="7" name="Google Shape;1333;p128">
            <a:extLst>
              <a:ext uri="{FF2B5EF4-FFF2-40B4-BE49-F238E27FC236}">
                <a16:creationId xmlns:a16="http://schemas.microsoft.com/office/drawing/2014/main" id="{1663B590-049D-FBC5-115B-76383C1CE624}"/>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8" name="Picture 2" descr="Lever la main - Icônes mains et gestes gratuites">
            <a:extLst>
              <a:ext uri="{FF2B5EF4-FFF2-40B4-BE49-F238E27FC236}">
                <a16:creationId xmlns:a16="http://schemas.microsoft.com/office/drawing/2014/main" id="{9E68E381-F390-CFAD-1EA5-DD3C65B475D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6">
            <a:extLst>
              <a:ext uri="{FF2B5EF4-FFF2-40B4-BE49-F238E27FC236}">
                <a16:creationId xmlns:a16="http://schemas.microsoft.com/office/drawing/2014/main" id="{71E9D15B-3288-1418-8C55-D2D79C3ABDD5}"/>
              </a:ext>
            </a:extLst>
          </p:cNvPr>
          <p:cNvPicPr>
            <a:picLocks noChangeAspect="1"/>
          </p:cNvPicPr>
          <p:nvPr/>
        </p:nvPicPr>
        <p:blipFill>
          <a:blip r:embed="rId4"/>
          <a:stretch>
            <a:fillRect/>
          </a:stretch>
        </p:blipFill>
        <p:spPr>
          <a:xfrm>
            <a:off x="3645877" y="1264658"/>
            <a:ext cx="4900247" cy="4060207"/>
          </a:xfrm>
          <a:prstGeom prst="rect">
            <a:avLst/>
          </a:prstGeom>
        </p:spPr>
      </p:pic>
    </p:spTree>
    <p:extLst>
      <p:ext uri="{BB962C8B-B14F-4D97-AF65-F5344CB8AC3E}">
        <p14:creationId xmlns:p14="http://schemas.microsoft.com/office/powerpoint/2010/main" val="1930570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36DF-44D0-3B99-F897-8CD91D8AD3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A38871-8CE2-E490-1DB3-76FEDC726FB5}"/>
              </a:ext>
            </a:extLst>
          </p:cNvPr>
          <p:cNvSpPr>
            <a:spLocks noGrp="1"/>
          </p:cNvSpPr>
          <p:nvPr>
            <p:ph type="title"/>
          </p:nvPr>
        </p:nvSpPr>
        <p:spPr/>
        <p:txBody>
          <a:bodyPr/>
          <a:lstStyle/>
          <a:p>
            <a:r>
              <a:rPr lang="fr-FR" kern="0" noProof="0" dirty="0">
                <a:solidFill>
                  <a:schemeClr val="tx1">
                    <a:lumMod val="50000"/>
                    <a:lumOff val="50000"/>
                  </a:schemeClr>
                </a:solidFill>
                <a:ea typeface="Calibri" panose="020F0502020204030204" pitchFamily="34" charset="0"/>
                <a:sym typeface="Arial"/>
              </a:rPr>
              <a:t>C’est un mauvais comportement. L’élève n’est pas attentif.</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EF8A74BA-AD66-0C46-FC08-81F7652E937B}"/>
              </a:ext>
            </a:extLst>
          </p:cNvPr>
          <p:cNvSpPr>
            <a:spLocks noGrp="1"/>
          </p:cNvSpPr>
          <p:nvPr>
            <p:ph sz="quarter" idx="11"/>
          </p:nvPr>
        </p:nvSpPr>
        <p:spPr/>
        <p:txBody>
          <a:bodyPr/>
          <a:lstStyle/>
          <a:p>
            <a:endParaRPr lang="fr-FR" noProof="0" dirty="0">
              <a:solidFill>
                <a:srgbClr val="AEABAB"/>
              </a:solidFill>
            </a:endParaRPr>
          </a:p>
        </p:txBody>
      </p:sp>
      <p:pic>
        <p:nvPicPr>
          <p:cNvPr id="7" name="Image 8">
            <a:extLst>
              <a:ext uri="{FF2B5EF4-FFF2-40B4-BE49-F238E27FC236}">
                <a16:creationId xmlns:a16="http://schemas.microsoft.com/office/drawing/2014/main" id="{F37BA870-5E81-76EE-1DF9-963D88858458}"/>
              </a:ext>
            </a:extLst>
          </p:cNvPr>
          <p:cNvPicPr>
            <a:picLocks noChangeAspect="1"/>
          </p:cNvPicPr>
          <p:nvPr/>
        </p:nvPicPr>
        <p:blipFill>
          <a:blip r:embed="rId2"/>
          <a:stretch>
            <a:fillRect/>
          </a:stretch>
        </p:blipFill>
        <p:spPr>
          <a:xfrm>
            <a:off x="11645716" y="505406"/>
            <a:ext cx="325863" cy="325863"/>
          </a:xfrm>
          <a:prstGeom prst="rect">
            <a:avLst/>
          </a:prstGeom>
        </p:spPr>
      </p:pic>
      <p:sp>
        <p:nvSpPr>
          <p:cNvPr id="10" name="ZoneTexte 10">
            <a:extLst>
              <a:ext uri="{FF2B5EF4-FFF2-40B4-BE49-F238E27FC236}">
                <a16:creationId xmlns:a16="http://schemas.microsoft.com/office/drawing/2014/main" id="{11F69D1D-4E87-AB30-D67D-E31013DC38CE}"/>
              </a:ext>
            </a:extLst>
          </p:cNvPr>
          <p:cNvSpPr txBox="1"/>
          <p:nvPr/>
        </p:nvSpPr>
        <p:spPr>
          <a:xfrm>
            <a:off x="2153527" y="5442902"/>
            <a:ext cx="7884945" cy="830997"/>
          </a:xfrm>
          <a:prstGeom prst="rect">
            <a:avLst/>
          </a:prstGeom>
          <a:noFill/>
        </p:spPr>
        <p:txBody>
          <a:bodyPr wrap="square">
            <a:spAutoFit/>
          </a:bodyPr>
          <a:lstStyle/>
          <a:p>
            <a:pPr algn="ctr" defTabSz="1219170">
              <a:buClr>
                <a:srgbClr val="000000"/>
              </a:buClr>
            </a:pPr>
            <a:r>
              <a:rPr lang="fr-FR" sz="24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L'élève est distrait pendant l'explication : il regarde ailleurs et ne prête pas attention à l'enseignant.</a:t>
            </a:r>
          </a:p>
        </p:txBody>
      </p:sp>
      <p:pic>
        <p:nvPicPr>
          <p:cNvPr id="11" name="Image 1">
            <a:extLst>
              <a:ext uri="{FF2B5EF4-FFF2-40B4-BE49-F238E27FC236}">
                <a16:creationId xmlns:a16="http://schemas.microsoft.com/office/drawing/2014/main" id="{04E7B0AF-C820-9B74-222E-D3EF51839626}"/>
              </a:ext>
            </a:extLst>
          </p:cNvPr>
          <p:cNvPicPr>
            <a:picLocks noChangeAspect="1"/>
          </p:cNvPicPr>
          <p:nvPr/>
        </p:nvPicPr>
        <p:blipFill>
          <a:blip r:embed="rId3"/>
          <a:stretch>
            <a:fillRect/>
          </a:stretch>
        </p:blipFill>
        <p:spPr>
          <a:xfrm>
            <a:off x="3645877" y="1264658"/>
            <a:ext cx="4900247" cy="4060207"/>
          </a:xfrm>
          <a:prstGeom prst="rect">
            <a:avLst/>
          </a:prstGeom>
        </p:spPr>
      </p:pic>
    </p:spTree>
    <p:extLst>
      <p:ext uri="{BB962C8B-B14F-4D97-AF65-F5344CB8AC3E}">
        <p14:creationId xmlns:p14="http://schemas.microsoft.com/office/powerpoint/2010/main" val="2166228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CEE50-4919-109A-9103-ADEE1E988B59}"/>
              </a:ext>
            </a:extLst>
          </p:cNvPr>
          <p:cNvSpPr>
            <a:spLocks noGrp="1"/>
          </p:cNvSpPr>
          <p:nvPr>
            <p:ph type="title"/>
          </p:nvPr>
        </p:nvSpPr>
        <p:spPr/>
        <p:txBody>
          <a:bodyPr/>
          <a:lstStyle/>
          <a:p>
            <a:r>
              <a:rPr lang="fr-FR" kern="0" noProof="0" dirty="0">
                <a:solidFill>
                  <a:schemeClr val="tx1">
                    <a:lumMod val="50000"/>
                    <a:lumOff val="50000"/>
                  </a:schemeClr>
                </a:solidFill>
                <a:ea typeface="Calibri" panose="020F0502020204030204" pitchFamily="34" charset="0"/>
                <a:sym typeface="Arial"/>
              </a:rPr>
              <a:t>Voici le comportement attendu</a:t>
            </a:r>
            <a:endParaRPr lang="fr-FR"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0CCFC5FB-D0D2-0BEC-71D3-B8AA939D5F69}"/>
              </a:ext>
            </a:extLst>
          </p:cNvPr>
          <p:cNvSpPr>
            <a:spLocks noGrp="1"/>
          </p:cNvSpPr>
          <p:nvPr>
            <p:ph sz="quarter" idx="11"/>
          </p:nvPr>
        </p:nvSpPr>
        <p:spPr/>
        <p:txBody>
          <a:bodyPr/>
          <a:lstStyle/>
          <a:p>
            <a:endParaRPr lang="fr-FR" noProof="0" dirty="0"/>
          </a:p>
        </p:txBody>
      </p:sp>
      <p:pic>
        <p:nvPicPr>
          <p:cNvPr id="5" name="Picture 4">
            <a:extLst>
              <a:ext uri="{FF2B5EF4-FFF2-40B4-BE49-F238E27FC236}">
                <a16:creationId xmlns:a16="http://schemas.microsoft.com/office/drawing/2014/main" id="{827AF1E7-AFBE-5E1F-1C5A-C784A92569C4}"/>
              </a:ext>
            </a:extLst>
          </p:cNvPr>
          <p:cNvPicPr>
            <a:picLocks noChangeAspect="1"/>
          </p:cNvPicPr>
          <p:nvPr/>
        </p:nvPicPr>
        <p:blipFill>
          <a:blip r:embed="rId2"/>
          <a:stretch>
            <a:fillRect/>
          </a:stretch>
        </p:blipFill>
        <p:spPr>
          <a:xfrm>
            <a:off x="3681667" y="1508086"/>
            <a:ext cx="4864456" cy="4030549"/>
          </a:xfrm>
          <a:prstGeom prst="rect">
            <a:avLst/>
          </a:prstGeom>
        </p:spPr>
      </p:pic>
      <p:sp>
        <p:nvSpPr>
          <p:cNvPr id="3" name="TextBox 2">
            <a:extLst>
              <a:ext uri="{FF2B5EF4-FFF2-40B4-BE49-F238E27FC236}">
                <a16:creationId xmlns:a16="http://schemas.microsoft.com/office/drawing/2014/main" id="{9797DCE9-10BF-C515-7002-3F9C70EF8331}"/>
              </a:ext>
            </a:extLst>
          </p:cNvPr>
          <p:cNvSpPr txBox="1"/>
          <p:nvPr/>
        </p:nvSpPr>
        <p:spPr>
          <a:xfrm>
            <a:off x="2690812" y="5509931"/>
            <a:ext cx="6810375" cy="1200329"/>
          </a:xfrm>
          <a:prstGeom prst="rect">
            <a:avLst/>
          </a:prstGeom>
          <a:noFill/>
        </p:spPr>
        <p:txBody>
          <a:bodyPr wrap="square">
            <a:spAutoFit/>
          </a:bodyPr>
          <a:lstStyle/>
          <a:p>
            <a:pPr algn="ctr"/>
            <a:r>
              <a:rPr lang="fr-FR" sz="2400" b="1" noProof="0" dirty="0">
                <a:latin typeface="Calibri" panose="020F0502020204030204" pitchFamily="34" charset="0"/>
                <a:ea typeface="Calibri" panose="020F0502020204030204" pitchFamily="34" charset="0"/>
                <a:cs typeface="Calibri" panose="020F0502020204030204" pitchFamily="34" charset="0"/>
              </a:rPr>
              <a:t>La concentration passe aussi par le corps. Changer de posture envoie un signal d'alerte au cerveau pour l'inciter à écouter.</a:t>
            </a:r>
          </a:p>
        </p:txBody>
      </p:sp>
    </p:spTree>
    <p:extLst>
      <p:ext uri="{BB962C8B-B14F-4D97-AF65-F5344CB8AC3E}">
        <p14:creationId xmlns:p14="http://schemas.microsoft.com/office/powerpoint/2010/main" val="3539049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9CD532-0E3B-0905-4DBC-441E9874D0A2}"/>
              </a:ext>
            </a:extLst>
          </p:cNvPr>
          <p:cNvSpPr>
            <a:spLocks noGrp="1"/>
          </p:cNvSpPr>
          <p:nvPr>
            <p:ph type="body" sz="quarter" idx="10"/>
          </p:nvPr>
        </p:nvSpPr>
        <p:spPr/>
        <p:txBody>
          <a:bodyPr/>
          <a:lstStyle/>
          <a:p>
            <a:r>
              <a:rPr lang="fr-FR" noProof="0" dirty="0"/>
              <a:t>0 min</a:t>
            </a:r>
          </a:p>
        </p:txBody>
      </p:sp>
    </p:spTree>
    <p:extLst>
      <p:ext uri="{BB962C8B-B14F-4D97-AF65-F5344CB8AC3E}">
        <p14:creationId xmlns:p14="http://schemas.microsoft.com/office/powerpoint/2010/main" val="1454552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L’enseignant contrôle les réalisations d’un échantillon d’élèves avant de passer à la correction au tableau</a:t>
            </a:r>
            <a:endParaRPr lang="fr-FR" noProof="0" dirty="0">
              <a:solidFill>
                <a:schemeClr val="tx1">
                  <a:lumMod val="50000"/>
                  <a:lumOff val="50000"/>
                </a:schemeClr>
              </a:solidFill>
            </a:endParaRPr>
          </a:p>
        </p:txBody>
      </p:sp>
      <p:sp>
        <p:nvSpPr>
          <p:cNvPr id="15" name="Content Placeholder 14">
            <a:extLst>
              <a:ext uri="{FF2B5EF4-FFF2-40B4-BE49-F238E27FC236}">
                <a16:creationId xmlns:a16="http://schemas.microsoft.com/office/drawing/2014/main" id="{336B910D-CB41-E278-94EC-BF24EC7B8D5A}"/>
              </a:ext>
            </a:extLst>
          </p:cNvPr>
          <p:cNvSpPr>
            <a:spLocks noGrp="1"/>
          </p:cNvSpPr>
          <p:nvPr>
            <p:ph sz="quarter" idx="10"/>
          </p:nvPr>
        </p:nvSpPr>
        <p:spPr/>
        <p:txBody>
          <a:bodyPr/>
          <a:lstStyle/>
          <a:p>
            <a:endParaRPr lang="fr-FR" noProof="0" dirty="0"/>
          </a:p>
        </p:txBody>
      </p:sp>
      <p:sp>
        <p:nvSpPr>
          <p:cNvPr id="16" name="Content Placeholder 15">
            <a:extLst>
              <a:ext uri="{FF2B5EF4-FFF2-40B4-BE49-F238E27FC236}">
                <a16:creationId xmlns:a16="http://schemas.microsoft.com/office/drawing/2014/main" id="{085E4A41-1064-F24C-023F-22A5E29EA9B4}"/>
              </a:ext>
            </a:extLst>
          </p:cNvPr>
          <p:cNvSpPr>
            <a:spLocks noGrp="1"/>
          </p:cNvSpPr>
          <p:nvPr>
            <p:ph sz="quarter" idx="11"/>
          </p:nvPr>
        </p:nvSpPr>
        <p:spPr/>
        <p:txBody>
          <a:bodyPr/>
          <a:lstStyle/>
          <a:p>
            <a:endParaRPr lang="fr-FR" noProof="0" dirty="0"/>
          </a:p>
        </p:txBody>
      </p:sp>
      <p:sp>
        <p:nvSpPr>
          <p:cNvPr id="17" name="Text Placeholder 16">
            <a:extLst>
              <a:ext uri="{FF2B5EF4-FFF2-40B4-BE49-F238E27FC236}">
                <a16:creationId xmlns:a16="http://schemas.microsoft.com/office/drawing/2014/main" id="{6FAA6584-8557-0CE2-085A-8632A12501A2}"/>
              </a:ext>
            </a:extLst>
          </p:cNvPr>
          <p:cNvSpPr>
            <a:spLocks noGrp="1"/>
          </p:cNvSpPr>
          <p:nvPr>
            <p:ph type="body" sz="quarter" idx="12"/>
          </p:nvPr>
        </p:nvSpPr>
        <p:spPr/>
        <p:txBody>
          <a:bodyPr/>
          <a:lstStyle/>
          <a:p>
            <a:endParaRPr lang="fr-FR" noProof="0"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Tree>
    <p:extLst>
      <p:ext uri="{BB962C8B-B14F-4D97-AF65-F5344CB8AC3E}">
        <p14:creationId xmlns:p14="http://schemas.microsoft.com/office/powerpoint/2010/main" val="3812792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3 min</a:t>
            </a:r>
          </a:p>
        </p:txBody>
      </p:sp>
    </p:spTree>
    <p:extLst>
      <p:ext uri="{BB962C8B-B14F-4D97-AF65-F5344CB8AC3E}">
        <p14:creationId xmlns:p14="http://schemas.microsoft.com/office/powerpoint/2010/main" val="1795830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08D3F-4C8E-08E1-39EC-556A6D13E5D8}"/>
              </a:ext>
            </a:extLst>
          </p:cNvPr>
          <p:cNvSpPr>
            <a:spLocks noGrp="1"/>
          </p:cNvSpPr>
          <p:nvPr>
            <p:ph type="title"/>
          </p:nvPr>
        </p:nvSpPr>
        <p:spPr/>
        <p:txBody>
          <a:bodyPr/>
          <a:lstStyle/>
          <a:p>
            <a:r>
              <a:rPr lang="fr-FR" sz="1800" dirty="0">
                <a:solidFill>
                  <a:schemeClr val="tx1">
                    <a:lumMod val="50000"/>
                    <a:lumOff val="50000"/>
                  </a:schemeClr>
                </a:solidFill>
                <a:latin typeface="Calibri" panose="020F0502020204030204"/>
              </a:rPr>
              <a:t>Avant de </a:t>
            </a:r>
            <a:r>
              <a:rPr lang="fr-FR" sz="1800" noProof="0" dirty="0">
                <a:solidFill>
                  <a:schemeClr val="tx1">
                    <a:lumMod val="50000"/>
                    <a:lumOff val="50000"/>
                  </a:schemeClr>
                </a:solidFill>
                <a:latin typeface="Calibri" panose="020F0502020204030204"/>
              </a:rPr>
              <a:t>commencer, pouvez-vous me donner des exemples d’agents pathogènes.</a:t>
            </a:r>
          </a:p>
        </p:txBody>
      </p:sp>
      <p:sp>
        <p:nvSpPr>
          <p:cNvPr id="4" name="Espace réservé du contenu 3">
            <a:extLst>
              <a:ext uri="{FF2B5EF4-FFF2-40B4-BE49-F238E27FC236}">
                <a16:creationId xmlns:a16="http://schemas.microsoft.com/office/drawing/2014/main" id="{73C26055-B3B8-4231-7D1D-DD6B5F9B4D23}"/>
              </a:ext>
            </a:extLst>
          </p:cNvPr>
          <p:cNvSpPr>
            <a:spLocks noGrp="1"/>
          </p:cNvSpPr>
          <p:nvPr>
            <p:ph sz="quarter" idx="11"/>
          </p:nvPr>
        </p:nvSpPr>
        <p:spPr/>
        <p:txBody>
          <a:bodyPr/>
          <a:lstStyle/>
          <a:p>
            <a:r>
              <a:rPr lang="fr-FR" sz="1100" noProof="0" dirty="0">
                <a:solidFill>
                  <a:schemeClr val="tx1">
                    <a:lumMod val="50000"/>
                    <a:lumOff val="50000"/>
                  </a:schemeClr>
                </a:solidFill>
                <a:latin typeface="Calibri" panose="020F0502020204030204"/>
              </a:rPr>
              <a:t>L’</a:t>
            </a:r>
            <a:r>
              <a:rPr lang="fr-FR" sz="1100" noProof="0" dirty="0" err="1">
                <a:solidFill>
                  <a:schemeClr val="tx1">
                    <a:lumMod val="50000"/>
                    <a:lumOff val="50000"/>
                  </a:schemeClr>
                </a:solidFill>
                <a:latin typeface="Calibri" panose="020F0502020204030204"/>
              </a:rPr>
              <a:t>ensignant.e</a:t>
            </a:r>
            <a:r>
              <a:rPr lang="fr-FR" sz="1100" noProof="0" dirty="0">
                <a:solidFill>
                  <a:schemeClr val="tx1">
                    <a:lumMod val="50000"/>
                    <a:lumOff val="50000"/>
                  </a:schemeClr>
                </a:solidFill>
                <a:latin typeface="Calibri" panose="020F0502020204030204"/>
              </a:rPr>
              <a:t> désigne quelques -uns pour répondre oralement. </a:t>
            </a:r>
          </a:p>
        </p:txBody>
      </p:sp>
      <p:grpSp>
        <p:nvGrpSpPr>
          <p:cNvPr id="9" name="Groupe 8">
            <a:extLst>
              <a:ext uri="{FF2B5EF4-FFF2-40B4-BE49-F238E27FC236}">
                <a16:creationId xmlns:a16="http://schemas.microsoft.com/office/drawing/2014/main" id="{13AF4DC0-553D-25BE-A592-7BE9C1A0A82B}"/>
              </a:ext>
            </a:extLst>
          </p:cNvPr>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BE09986B-F3E5-363C-A04F-E78AC497E4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EB099A18-EA2F-F3F1-9722-EA13F3CDDE8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5" name="ZoneTexte 4">
            <a:extLst>
              <a:ext uri="{FF2B5EF4-FFF2-40B4-BE49-F238E27FC236}">
                <a16:creationId xmlns:a16="http://schemas.microsoft.com/office/drawing/2014/main" id="{85C0C48A-AACB-EC60-7BC0-150FEE41D9F5}"/>
              </a:ext>
            </a:extLst>
          </p:cNvPr>
          <p:cNvSpPr txBox="1"/>
          <p:nvPr/>
        </p:nvSpPr>
        <p:spPr>
          <a:xfrm>
            <a:off x="1704161" y="1720761"/>
            <a:ext cx="4953814" cy="584775"/>
          </a:xfrm>
          <a:prstGeom prst="rect">
            <a:avLst/>
          </a:prstGeom>
          <a:noFill/>
        </p:spPr>
        <p:txBody>
          <a:bodyPr wrap="square" rtlCol="0">
            <a:spAutoFit/>
          </a:bodyPr>
          <a:lstStyle/>
          <a:p>
            <a:pPr algn="l"/>
            <a:r>
              <a:rPr lang="fr-FR" sz="2800" b="1" dirty="0">
                <a:solidFill>
                  <a:srgbClr val="0852A4"/>
                </a:solidFill>
                <a:latin typeface="Calibri" panose="020F0502020204030204"/>
              </a:rPr>
              <a:t>Des agents pathogènes comme</a:t>
            </a:r>
            <a:r>
              <a:rPr lang="fr-FR" sz="3200" b="1" noProof="0" dirty="0">
                <a:latin typeface="Calibri" panose="020F0502020204030204" pitchFamily="34" charset="0"/>
                <a:cs typeface="Calibri" panose="020F0502020204030204" pitchFamily="34" charset="0"/>
              </a:rPr>
              <a:t> </a:t>
            </a:r>
            <a:r>
              <a:rPr lang="fr-FR" sz="2800" b="1" dirty="0">
                <a:solidFill>
                  <a:srgbClr val="0852A4"/>
                </a:solidFill>
                <a:latin typeface="Calibri" panose="020F0502020204030204"/>
              </a:rPr>
              <a:t>:</a:t>
            </a:r>
          </a:p>
        </p:txBody>
      </p:sp>
      <p:sp>
        <p:nvSpPr>
          <p:cNvPr id="3" name="Rectangle : coins arrondis 2">
            <a:extLst>
              <a:ext uri="{FF2B5EF4-FFF2-40B4-BE49-F238E27FC236}">
                <a16:creationId xmlns:a16="http://schemas.microsoft.com/office/drawing/2014/main" id="{07EA82D1-3E95-4ADE-4748-FA28F02E9199}"/>
              </a:ext>
            </a:extLst>
          </p:cNvPr>
          <p:cNvSpPr/>
          <p:nvPr/>
        </p:nvSpPr>
        <p:spPr>
          <a:xfrm>
            <a:off x="778058" y="1245027"/>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1- </a:t>
            </a:r>
            <a:r>
              <a:rPr lang="fr-FR" sz="2400" b="1" dirty="0">
                <a:latin typeface="Calibri" panose="020F0502020204030204"/>
              </a:rPr>
              <a:t>Citez des exemples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spTree>
    <p:extLst>
      <p:ext uri="{BB962C8B-B14F-4D97-AF65-F5344CB8AC3E}">
        <p14:creationId xmlns:p14="http://schemas.microsoft.com/office/powerpoint/2010/main" val="3880520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6C343-B4B9-0A76-0727-4383192A84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F84854-A624-71EF-CEDF-EBEAC301817D}"/>
              </a:ext>
            </a:extLst>
          </p:cNvPr>
          <p:cNvSpPr>
            <a:spLocks noGrp="1"/>
          </p:cNvSpPr>
          <p:nvPr>
            <p:ph type="title"/>
          </p:nvPr>
        </p:nvSpPr>
        <p:spPr/>
        <p:txBody>
          <a:bodyPr/>
          <a:lstStyle/>
          <a:p>
            <a:r>
              <a:rPr lang="fr-FR" sz="1800" dirty="0">
                <a:solidFill>
                  <a:schemeClr val="tx1">
                    <a:lumMod val="50000"/>
                    <a:lumOff val="50000"/>
                  </a:schemeClr>
                </a:solidFill>
                <a:latin typeface="Calibri" panose="020F0502020204030204"/>
              </a:rPr>
              <a:t>Parfait ! Les agents pathogènes comme les bactéries, virus et les parasites peuvent causer des maladies</a:t>
            </a:r>
            <a:r>
              <a:rPr lang="fr-FR" sz="1800" noProof="0" dirty="0">
                <a:solidFill>
                  <a:schemeClr val="tx1">
                    <a:lumMod val="50000"/>
                    <a:lumOff val="50000"/>
                  </a:schemeClr>
                </a:solidFill>
                <a:latin typeface="Calibri" panose="020F0502020204030204"/>
              </a:rPr>
              <a:t>.</a:t>
            </a:r>
          </a:p>
        </p:txBody>
      </p:sp>
      <p:sp>
        <p:nvSpPr>
          <p:cNvPr id="4" name="Espace réservé du contenu 3">
            <a:extLst>
              <a:ext uri="{FF2B5EF4-FFF2-40B4-BE49-F238E27FC236}">
                <a16:creationId xmlns:a16="http://schemas.microsoft.com/office/drawing/2014/main" id="{08F2672B-C704-58E2-A396-EFEA74C54488}"/>
              </a:ext>
            </a:extLst>
          </p:cNvPr>
          <p:cNvSpPr>
            <a:spLocks noGrp="1"/>
          </p:cNvSpPr>
          <p:nvPr>
            <p:ph sz="quarter" idx="11"/>
          </p:nvPr>
        </p:nvSpPr>
        <p:spPr/>
        <p:txBody>
          <a:bodyPr/>
          <a:lstStyle/>
          <a:p>
            <a:r>
              <a:rPr lang="fr-FR" sz="1100" noProof="0" dirty="0">
                <a:solidFill>
                  <a:schemeClr val="tx1">
                    <a:lumMod val="50000"/>
                    <a:lumOff val="50000"/>
                  </a:schemeClr>
                </a:solidFill>
                <a:latin typeface="Calibri" panose="020F0502020204030204"/>
              </a:rPr>
              <a:t>L’</a:t>
            </a:r>
            <a:r>
              <a:rPr lang="fr-FR" sz="1100" noProof="0" dirty="0" err="1">
                <a:solidFill>
                  <a:schemeClr val="tx1">
                    <a:lumMod val="50000"/>
                    <a:lumOff val="50000"/>
                  </a:schemeClr>
                </a:solidFill>
                <a:latin typeface="Calibri" panose="020F0502020204030204"/>
              </a:rPr>
              <a:t>ensignant.e</a:t>
            </a:r>
            <a:r>
              <a:rPr lang="fr-FR" sz="1100" noProof="0" dirty="0">
                <a:solidFill>
                  <a:schemeClr val="tx1">
                    <a:lumMod val="50000"/>
                    <a:lumOff val="50000"/>
                  </a:schemeClr>
                </a:solidFill>
                <a:latin typeface="Calibri" panose="020F0502020204030204"/>
              </a:rPr>
              <a:t> désigne quelques -uns pour répondre oralement. </a:t>
            </a:r>
          </a:p>
        </p:txBody>
      </p:sp>
      <p:grpSp>
        <p:nvGrpSpPr>
          <p:cNvPr id="9" name="Groupe 8">
            <a:extLst>
              <a:ext uri="{FF2B5EF4-FFF2-40B4-BE49-F238E27FC236}">
                <a16:creationId xmlns:a16="http://schemas.microsoft.com/office/drawing/2014/main" id="{B4A0C4E2-D3F0-1AA5-BE01-E0F065B307A9}"/>
              </a:ext>
            </a:extLst>
          </p:cNvPr>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9BF35AF5-2D5E-9EC3-38BB-AE3A91A619B2}"/>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88839FA2-10E8-48F0-20B2-F7502A76CADD}"/>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5" name="ZoneTexte 4">
            <a:extLst>
              <a:ext uri="{FF2B5EF4-FFF2-40B4-BE49-F238E27FC236}">
                <a16:creationId xmlns:a16="http://schemas.microsoft.com/office/drawing/2014/main" id="{2C24CDC7-2737-D524-4CAC-98B1DE040356}"/>
              </a:ext>
            </a:extLst>
          </p:cNvPr>
          <p:cNvSpPr txBox="1"/>
          <p:nvPr/>
        </p:nvSpPr>
        <p:spPr>
          <a:xfrm>
            <a:off x="1704161" y="1720761"/>
            <a:ext cx="4953814" cy="584775"/>
          </a:xfrm>
          <a:prstGeom prst="rect">
            <a:avLst/>
          </a:prstGeom>
          <a:noFill/>
        </p:spPr>
        <p:txBody>
          <a:bodyPr wrap="square" rtlCol="0">
            <a:spAutoFit/>
          </a:bodyPr>
          <a:lstStyle/>
          <a:p>
            <a:pPr algn="l"/>
            <a:r>
              <a:rPr lang="fr-FR" sz="2800" b="1" dirty="0">
                <a:solidFill>
                  <a:srgbClr val="0852A4"/>
                </a:solidFill>
                <a:latin typeface="Calibri" panose="020F0502020204030204"/>
              </a:rPr>
              <a:t>Des agents pathogènes comme</a:t>
            </a:r>
            <a:r>
              <a:rPr lang="fr-FR" sz="3200" b="1" noProof="0" dirty="0">
                <a:latin typeface="Calibri" panose="020F0502020204030204" pitchFamily="34" charset="0"/>
                <a:cs typeface="Calibri" panose="020F0502020204030204" pitchFamily="34" charset="0"/>
              </a:rPr>
              <a:t> </a:t>
            </a:r>
            <a:r>
              <a:rPr lang="fr-FR" sz="2800" b="1" dirty="0">
                <a:solidFill>
                  <a:srgbClr val="0852A4"/>
                </a:solidFill>
                <a:latin typeface="Calibri" panose="020F0502020204030204"/>
              </a:rPr>
              <a:t>:</a:t>
            </a:r>
          </a:p>
        </p:txBody>
      </p:sp>
      <p:sp>
        <p:nvSpPr>
          <p:cNvPr id="6" name="Rectangle : coins arrondis 5">
            <a:extLst>
              <a:ext uri="{FF2B5EF4-FFF2-40B4-BE49-F238E27FC236}">
                <a16:creationId xmlns:a16="http://schemas.microsoft.com/office/drawing/2014/main" id="{57FBCB3A-A70A-41C4-ECC4-B1CD065AC057}"/>
              </a:ext>
            </a:extLst>
          </p:cNvPr>
          <p:cNvSpPr/>
          <p:nvPr/>
        </p:nvSpPr>
        <p:spPr>
          <a:xfrm>
            <a:off x="2275665" y="3089672"/>
            <a:ext cx="303503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Bactérie</a:t>
            </a:r>
          </a:p>
        </p:txBody>
      </p:sp>
      <p:sp>
        <p:nvSpPr>
          <p:cNvPr id="7" name="Rectangle : coins arrondis 6">
            <a:extLst>
              <a:ext uri="{FF2B5EF4-FFF2-40B4-BE49-F238E27FC236}">
                <a16:creationId xmlns:a16="http://schemas.microsoft.com/office/drawing/2014/main" id="{055224F0-3C33-5945-3BD2-D82910FB09E5}"/>
              </a:ext>
            </a:extLst>
          </p:cNvPr>
          <p:cNvSpPr/>
          <p:nvPr/>
        </p:nvSpPr>
        <p:spPr>
          <a:xfrm>
            <a:off x="6447615" y="3089672"/>
            <a:ext cx="303503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Virus</a:t>
            </a:r>
          </a:p>
        </p:txBody>
      </p:sp>
      <p:sp>
        <p:nvSpPr>
          <p:cNvPr id="8" name="Rectangle : coins arrondis 7">
            <a:extLst>
              <a:ext uri="{FF2B5EF4-FFF2-40B4-BE49-F238E27FC236}">
                <a16:creationId xmlns:a16="http://schemas.microsoft.com/office/drawing/2014/main" id="{231BDEA5-E970-19A0-4D5D-D5E7F0449161}"/>
              </a:ext>
            </a:extLst>
          </p:cNvPr>
          <p:cNvSpPr/>
          <p:nvPr/>
        </p:nvSpPr>
        <p:spPr>
          <a:xfrm>
            <a:off x="2275665" y="4539132"/>
            <a:ext cx="303503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Parasites</a:t>
            </a:r>
          </a:p>
        </p:txBody>
      </p:sp>
      <p:sp>
        <p:nvSpPr>
          <p:cNvPr id="12" name="Rectangle : coins arrondis 11">
            <a:extLst>
              <a:ext uri="{FF2B5EF4-FFF2-40B4-BE49-F238E27FC236}">
                <a16:creationId xmlns:a16="http://schemas.microsoft.com/office/drawing/2014/main" id="{A47EFE1D-5CB3-25E2-8BA4-FDE5B42AEF9E}"/>
              </a:ext>
            </a:extLst>
          </p:cNvPr>
          <p:cNvSpPr/>
          <p:nvPr/>
        </p:nvSpPr>
        <p:spPr>
          <a:xfrm>
            <a:off x="6447615" y="4539132"/>
            <a:ext cx="303503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Champignons </a:t>
            </a:r>
          </a:p>
        </p:txBody>
      </p:sp>
    </p:spTree>
    <p:extLst>
      <p:ext uri="{BB962C8B-B14F-4D97-AF65-F5344CB8AC3E}">
        <p14:creationId xmlns:p14="http://schemas.microsoft.com/office/powerpoint/2010/main" val="1441787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2DB28-C0D0-A7E6-BA86-9514ED4ED0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4D2AC0-C9AC-D6AB-6F4C-A240D8635BCA}"/>
              </a:ext>
            </a:extLst>
          </p:cNvPr>
          <p:cNvSpPr>
            <a:spLocks noGrp="1"/>
          </p:cNvSpPr>
          <p:nvPr>
            <p:ph type="title"/>
          </p:nvPr>
        </p:nvSpPr>
        <p:spPr>
          <a:xfrm>
            <a:off x="778059" y="342116"/>
            <a:ext cx="10327914" cy="243726"/>
          </a:xfrm>
        </p:spPr>
        <p:txBody>
          <a:bodyPr/>
          <a:lstStyle/>
          <a:p>
            <a:pPr defTabSz="342900">
              <a:spcAft>
                <a:spcPts val="300"/>
              </a:spcAft>
              <a:defRPr/>
            </a:pPr>
            <a:r>
              <a:rPr lang="fr-FR" sz="1800" noProof="0" dirty="0">
                <a:solidFill>
                  <a:schemeClr val="tx1">
                    <a:lumMod val="50000"/>
                    <a:lumOff val="50000"/>
                  </a:schemeClr>
                </a:solidFill>
                <a:latin typeface="Calibri" panose="020F0502020204030204"/>
              </a:rPr>
              <a:t>L’image ci-dessous montre le sang humain observé au microscope. Vous allez me dire les noms des cellules du sang en arabe et on va les traduire en français.</a:t>
            </a:r>
          </a:p>
        </p:txBody>
      </p:sp>
      <p:pic>
        <p:nvPicPr>
          <p:cNvPr id="10" name="Picture 1">
            <a:extLst>
              <a:ext uri="{FF2B5EF4-FFF2-40B4-BE49-F238E27FC236}">
                <a16:creationId xmlns:a16="http://schemas.microsoft.com/office/drawing/2014/main" id="{F8EA9D28-5129-D356-F32E-034C4227D11A}"/>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pic>
        <p:nvPicPr>
          <p:cNvPr id="8" name="Image 7">
            <a:extLst>
              <a:ext uri="{FF2B5EF4-FFF2-40B4-BE49-F238E27FC236}">
                <a16:creationId xmlns:a16="http://schemas.microsoft.com/office/drawing/2014/main" id="{D9680BA1-DAEE-C394-A89D-24967E9B33A3}"/>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096000" y="1795105"/>
            <a:ext cx="5044398" cy="3299821"/>
          </a:xfrm>
          <a:prstGeom prst="rect">
            <a:avLst/>
          </a:prstGeom>
        </p:spPr>
      </p:pic>
      <p:sp>
        <p:nvSpPr>
          <p:cNvPr id="9" name="ZoneTexte 8">
            <a:extLst>
              <a:ext uri="{FF2B5EF4-FFF2-40B4-BE49-F238E27FC236}">
                <a16:creationId xmlns:a16="http://schemas.microsoft.com/office/drawing/2014/main" id="{8F12250E-72C1-8751-735A-6DA5AB80E988}"/>
              </a:ext>
            </a:extLst>
          </p:cNvPr>
          <p:cNvSpPr txBox="1"/>
          <p:nvPr/>
        </p:nvSpPr>
        <p:spPr>
          <a:xfrm>
            <a:off x="1017600" y="1747264"/>
            <a:ext cx="4486275" cy="523220"/>
          </a:xfrm>
          <a:prstGeom prst="rect">
            <a:avLst/>
          </a:prstGeom>
          <a:noFill/>
        </p:spPr>
        <p:txBody>
          <a:bodyPr wrap="square" rtlCol="0">
            <a:spAutoFit/>
          </a:bodyPr>
          <a:lstStyle/>
          <a:p>
            <a:pPr algn="l"/>
            <a:r>
              <a:rPr lang="fr-FR" sz="2800" b="1" dirty="0">
                <a:solidFill>
                  <a:srgbClr val="0852A4"/>
                </a:solidFill>
                <a:latin typeface="Calibri" panose="020F0502020204030204"/>
              </a:rPr>
              <a:t>Les cellules du sang sont :</a:t>
            </a:r>
          </a:p>
        </p:txBody>
      </p:sp>
      <p:sp>
        <p:nvSpPr>
          <p:cNvPr id="13" name="ZoneTexte 12">
            <a:extLst>
              <a:ext uri="{FF2B5EF4-FFF2-40B4-BE49-F238E27FC236}">
                <a16:creationId xmlns:a16="http://schemas.microsoft.com/office/drawing/2014/main" id="{2FCF0CE6-A58A-E469-1144-B9E1318409E9}"/>
              </a:ext>
            </a:extLst>
          </p:cNvPr>
          <p:cNvSpPr txBox="1"/>
          <p:nvPr/>
        </p:nvSpPr>
        <p:spPr>
          <a:xfrm>
            <a:off x="6096000" y="5171126"/>
            <a:ext cx="5009972" cy="461665"/>
          </a:xfrm>
          <a:prstGeom prst="rect">
            <a:avLst/>
          </a:prstGeom>
          <a:solidFill>
            <a:schemeClr val="accent6">
              <a:lumMod val="20000"/>
              <a:lumOff val="80000"/>
            </a:schemeClr>
          </a:solidFill>
          <a:ln w="12700">
            <a:solidFill>
              <a:schemeClr val="accent6">
                <a:lumMod val="50000"/>
              </a:schemeClr>
            </a:solidFill>
            <a:prstDash val="lgDash"/>
          </a:ln>
        </p:spPr>
        <p:txBody>
          <a:bodyPr wrap="square" rtlCol="0">
            <a:spAutoFit/>
          </a:bodyPr>
          <a:lstStyle/>
          <a:p>
            <a:pPr algn="ctr"/>
            <a:r>
              <a:rPr lang="fr-FR" sz="2400" b="1" noProof="0" dirty="0">
                <a:latin typeface="Calibri" panose="020F0502020204030204" pitchFamily="34" charset="0"/>
                <a:cs typeface="Calibri" panose="020F0502020204030204" pitchFamily="34" charset="0"/>
              </a:rPr>
              <a:t>Sang humain observé au microscope</a:t>
            </a:r>
          </a:p>
        </p:txBody>
      </p:sp>
      <p:sp>
        <p:nvSpPr>
          <p:cNvPr id="5" name="Espace réservé du contenu 4">
            <a:extLst>
              <a:ext uri="{FF2B5EF4-FFF2-40B4-BE49-F238E27FC236}">
                <a16:creationId xmlns:a16="http://schemas.microsoft.com/office/drawing/2014/main" id="{84AE66DD-3C7A-D15C-14A5-3C7070D74E7C}"/>
              </a:ext>
            </a:extLst>
          </p:cNvPr>
          <p:cNvSpPr>
            <a:spLocks noGrp="1"/>
          </p:cNvSpPr>
          <p:nvPr>
            <p:ph sz="quarter" idx="11"/>
          </p:nvPr>
        </p:nvSpPr>
        <p:spPr/>
        <p:txBody>
          <a:bodyPr/>
          <a:lstStyle/>
          <a:p>
            <a:endParaRPr lang="fr-FR"/>
          </a:p>
        </p:txBody>
      </p:sp>
      <p:grpSp>
        <p:nvGrpSpPr>
          <p:cNvPr id="3" name="Groupe 2">
            <a:extLst>
              <a:ext uri="{FF2B5EF4-FFF2-40B4-BE49-F238E27FC236}">
                <a16:creationId xmlns:a16="http://schemas.microsoft.com/office/drawing/2014/main" id="{8B3A481E-543A-5064-6CAD-3972F8D2CACE}"/>
              </a:ext>
            </a:extLst>
          </p:cNvPr>
          <p:cNvGrpSpPr/>
          <p:nvPr/>
        </p:nvGrpSpPr>
        <p:grpSpPr>
          <a:xfrm>
            <a:off x="613933" y="2772114"/>
            <a:ext cx="5098625" cy="523828"/>
            <a:chOff x="7931514" y="2581843"/>
            <a:chExt cx="5098625" cy="523828"/>
          </a:xfrm>
        </p:grpSpPr>
        <p:sp>
          <p:nvSpPr>
            <p:cNvPr id="4" name="Rectangle : coins arrondis 3">
              <a:extLst>
                <a:ext uri="{FF2B5EF4-FFF2-40B4-BE49-F238E27FC236}">
                  <a16:creationId xmlns:a16="http://schemas.microsoft.com/office/drawing/2014/main" id="{54762202-9368-51B7-C165-6D087909F4CE}"/>
                </a:ext>
              </a:extLst>
            </p:cNvPr>
            <p:cNvSpPr/>
            <p:nvPr/>
          </p:nvSpPr>
          <p:spPr>
            <a:xfrm>
              <a:off x="8369183" y="2594893"/>
              <a:ext cx="46609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6" name="Rectangle : coins arrondis 5">
              <a:extLst>
                <a:ext uri="{FF2B5EF4-FFF2-40B4-BE49-F238E27FC236}">
                  <a16:creationId xmlns:a16="http://schemas.microsoft.com/office/drawing/2014/main" id="{51F68B0F-6E96-6DC3-483D-C6B7AD83D7A9}"/>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7" name="Groupe 6">
            <a:extLst>
              <a:ext uri="{FF2B5EF4-FFF2-40B4-BE49-F238E27FC236}">
                <a16:creationId xmlns:a16="http://schemas.microsoft.com/office/drawing/2014/main" id="{6FC7F7D3-77AF-0A3B-8684-7733A5E5F354}"/>
              </a:ext>
            </a:extLst>
          </p:cNvPr>
          <p:cNvGrpSpPr/>
          <p:nvPr/>
        </p:nvGrpSpPr>
        <p:grpSpPr>
          <a:xfrm>
            <a:off x="613933" y="3810339"/>
            <a:ext cx="5098625" cy="523828"/>
            <a:chOff x="7931514" y="2581843"/>
            <a:chExt cx="5098625" cy="523828"/>
          </a:xfrm>
        </p:grpSpPr>
        <p:sp>
          <p:nvSpPr>
            <p:cNvPr id="14" name="Rectangle : coins arrondis 13">
              <a:extLst>
                <a:ext uri="{FF2B5EF4-FFF2-40B4-BE49-F238E27FC236}">
                  <a16:creationId xmlns:a16="http://schemas.microsoft.com/office/drawing/2014/main" id="{95AD47D3-BCEE-6009-0D4F-EE7AE744D908}"/>
                </a:ext>
              </a:extLst>
            </p:cNvPr>
            <p:cNvSpPr/>
            <p:nvPr/>
          </p:nvSpPr>
          <p:spPr>
            <a:xfrm>
              <a:off x="8369183" y="2594893"/>
              <a:ext cx="46609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15" name="Rectangle : coins arrondis 14">
              <a:extLst>
                <a:ext uri="{FF2B5EF4-FFF2-40B4-BE49-F238E27FC236}">
                  <a16:creationId xmlns:a16="http://schemas.microsoft.com/office/drawing/2014/main" id="{774C9089-6824-7095-6011-DEDF94078DDC}"/>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sp>
        <p:nvSpPr>
          <p:cNvPr id="11" name="Rectangle : coins arrondis 10">
            <a:extLst>
              <a:ext uri="{FF2B5EF4-FFF2-40B4-BE49-F238E27FC236}">
                <a16:creationId xmlns:a16="http://schemas.microsoft.com/office/drawing/2014/main" id="{CB517E06-05EB-CEB4-BDB2-D810227825AD}"/>
              </a:ext>
            </a:extLst>
          </p:cNvPr>
          <p:cNvSpPr/>
          <p:nvPr/>
        </p:nvSpPr>
        <p:spPr>
          <a:xfrm>
            <a:off x="778058" y="1245027"/>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2- </a:t>
            </a:r>
            <a:r>
              <a:rPr lang="fr-FR" sz="2400" b="1" dirty="0">
                <a:latin typeface="Calibri" panose="020F0502020204030204"/>
              </a:rPr>
              <a:t>Complétez par ce qui convient</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spTree>
    <p:extLst>
      <p:ext uri="{BB962C8B-B14F-4D97-AF65-F5344CB8AC3E}">
        <p14:creationId xmlns:p14="http://schemas.microsoft.com/office/powerpoint/2010/main" val="545721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D58C8-DA5C-008C-B361-723EA65D20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0BA949-4C8E-5F95-1B2A-391DFBF98320}"/>
              </a:ext>
            </a:extLst>
          </p:cNvPr>
          <p:cNvSpPr>
            <a:spLocks noGrp="1"/>
          </p:cNvSpPr>
          <p:nvPr>
            <p:ph type="title"/>
          </p:nvPr>
        </p:nvSpPr>
        <p:spPr/>
        <p:txBody>
          <a:bodyPr/>
          <a:lstStyle/>
          <a:p>
            <a:pPr defTabSz="342900">
              <a:spcAft>
                <a:spcPts val="300"/>
              </a:spcAft>
              <a:defRPr/>
            </a:pPr>
            <a:r>
              <a:rPr lang="fr-FR" sz="1800" noProof="0" dirty="0">
                <a:solidFill>
                  <a:schemeClr val="tx1">
                    <a:lumMod val="50000"/>
                    <a:lumOff val="50000"/>
                  </a:schemeClr>
                </a:solidFill>
                <a:latin typeface="Calibri" panose="020F0502020204030204"/>
              </a:rPr>
              <a:t>Le sang est constitué de deux types de cellules.</a:t>
            </a:r>
          </a:p>
        </p:txBody>
      </p:sp>
      <p:sp>
        <p:nvSpPr>
          <p:cNvPr id="4" name="Espace réservé du contenu 3">
            <a:extLst>
              <a:ext uri="{FF2B5EF4-FFF2-40B4-BE49-F238E27FC236}">
                <a16:creationId xmlns:a16="http://schemas.microsoft.com/office/drawing/2014/main" id="{EA858F1E-9FF2-9683-B839-514B04BB9991}"/>
              </a:ext>
            </a:extLst>
          </p:cNvPr>
          <p:cNvSpPr>
            <a:spLocks noGrp="1"/>
          </p:cNvSpPr>
          <p:nvPr>
            <p:ph sz="quarter" idx="11"/>
          </p:nvPr>
        </p:nvSpPr>
        <p:spPr/>
        <p:txBody>
          <a:bodyPr/>
          <a:lstStyle/>
          <a:p>
            <a:pPr defTabSz="342900">
              <a:spcAft>
                <a:spcPts val="300"/>
              </a:spcAft>
              <a:buClrTx/>
              <a:defRPr/>
            </a:pPr>
            <a:r>
              <a:rPr lang="fr-FR" sz="1100" noProof="0" dirty="0">
                <a:solidFill>
                  <a:prstClr val="white">
                    <a:lumMod val="65000"/>
                  </a:prstClr>
                </a:solidFill>
                <a:latin typeface="Calibri" panose="020F0502020204030204"/>
              </a:rPr>
              <a:t>Inviter les élèves à passer au tableau</a:t>
            </a:r>
            <a:r>
              <a:rPr lang="fr-FR" sz="1100" dirty="0">
                <a:solidFill>
                  <a:prstClr val="white">
                    <a:lumMod val="65000"/>
                  </a:prstClr>
                </a:solidFill>
                <a:latin typeface="Calibri" panose="020F0502020204030204"/>
              </a:rPr>
              <a:t> pour indiquer les cellules du sang.</a:t>
            </a:r>
            <a:endParaRPr lang="fr-FR" sz="1100" noProof="0" dirty="0">
              <a:solidFill>
                <a:prstClr val="white">
                  <a:lumMod val="65000"/>
                </a:prstClr>
              </a:solidFill>
              <a:latin typeface="Calibri" panose="020F0502020204030204"/>
            </a:endParaRPr>
          </a:p>
        </p:txBody>
      </p:sp>
      <p:pic>
        <p:nvPicPr>
          <p:cNvPr id="10" name="Picture 1">
            <a:extLst>
              <a:ext uri="{FF2B5EF4-FFF2-40B4-BE49-F238E27FC236}">
                <a16:creationId xmlns:a16="http://schemas.microsoft.com/office/drawing/2014/main" id="{4F8033C8-3B57-3954-2814-1783582744E9}"/>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pic>
        <p:nvPicPr>
          <p:cNvPr id="6" name="Image 5">
            <a:extLst>
              <a:ext uri="{FF2B5EF4-FFF2-40B4-BE49-F238E27FC236}">
                <a16:creationId xmlns:a16="http://schemas.microsoft.com/office/drawing/2014/main" id="{77DD72AA-8F32-5936-436B-E63A91F2F029}"/>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096000" y="1795105"/>
            <a:ext cx="5044398" cy="3299821"/>
          </a:xfrm>
          <a:prstGeom prst="rect">
            <a:avLst/>
          </a:prstGeom>
        </p:spPr>
      </p:pic>
      <p:sp>
        <p:nvSpPr>
          <p:cNvPr id="16" name="ZoneTexte 15">
            <a:extLst>
              <a:ext uri="{FF2B5EF4-FFF2-40B4-BE49-F238E27FC236}">
                <a16:creationId xmlns:a16="http://schemas.microsoft.com/office/drawing/2014/main" id="{ED92705C-DD9E-2EDB-6EDF-FE2694672C3A}"/>
              </a:ext>
            </a:extLst>
          </p:cNvPr>
          <p:cNvSpPr txBox="1"/>
          <p:nvPr/>
        </p:nvSpPr>
        <p:spPr>
          <a:xfrm>
            <a:off x="6096000" y="5171126"/>
            <a:ext cx="5009972" cy="461665"/>
          </a:xfrm>
          <a:prstGeom prst="rect">
            <a:avLst/>
          </a:prstGeom>
          <a:solidFill>
            <a:schemeClr val="accent6">
              <a:lumMod val="20000"/>
              <a:lumOff val="80000"/>
            </a:schemeClr>
          </a:solidFill>
          <a:ln w="12700">
            <a:solidFill>
              <a:schemeClr val="accent6">
                <a:lumMod val="50000"/>
              </a:schemeClr>
            </a:solidFill>
            <a:prstDash val="lgDash"/>
          </a:ln>
        </p:spPr>
        <p:txBody>
          <a:bodyPr wrap="square" rtlCol="0">
            <a:spAutoFit/>
          </a:bodyPr>
          <a:lstStyle/>
          <a:p>
            <a:pPr algn="ctr"/>
            <a:r>
              <a:rPr lang="fr-FR" sz="2400" b="1" noProof="0" dirty="0">
                <a:latin typeface="Calibri" panose="020F0502020204030204" pitchFamily="34" charset="0"/>
                <a:cs typeface="Calibri" panose="020F0502020204030204" pitchFamily="34" charset="0"/>
              </a:rPr>
              <a:t>Sang humain observé au microscope</a:t>
            </a:r>
          </a:p>
        </p:txBody>
      </p:sp>
      <p:grpSp>
        <p:nvGrpSpPr>
          <p:cNvPr id="17" name="Groupe 16">
            <a:extLst>
              <a:ext uri="{FF2B5EF4-FFF2-40B4-BE49-F238E27FC236}">
                <a16:creationId xmlns:a16="http://schemas.microsoft.com/office/drawing/2014/main" id="{56FEA38D-2650-0CAB-E7B4-2026671C483A}"/>
              </a:ext>
            </a:extLst>
          </p:cNvPr>
          <p:cNvGrpSpPr/>
          <p:nvPr/>
        </p:nvGrpSpPr>
        <p:grpSpPr>
          <a:xfrm>
            <a:off x="613933" y="2772114"/>
            <a:ext cx="5098625" cy="523828"/>
            <a:chOff x="7931514" y="2581843"/>
            <a:chExt cx="5098625" cy="523828"/>
          </a:xfrm>
        </p:grpSpPr>
        <p:sp>
          <p:nvSpPr>
            <p:cNvPr id="18" name="Rectangle : coins arrondis 17">
              <a:extLst>
                <a:ext uri="{FF2B5EF4-FFF2-40B4-BE49-F238E27FC236}">
                  <a16:creationId xmlns:a16="http://schemas.microsoft.com/office/drawing/2014/main" id="{352D5973-3F74-68D1-1FD1-B8A10DE62211}"/>
                </a:ext>
              </a:extLst>
            </p:cNvPr>
            <p:cNvSpPr/>
            <p:nvPr/>
          </p:nvSpPr>
          <p:spPr>
            <a:xfrm>
              <a:off x="8369183" y="2594893"/>
              <a:ext cx="46609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19" name="Rectangle : coins arrondis 18">
              <a:extLst>
                <a:ext uri="{FF2B5EF4-FFF2-40B4-BE49-F238E27FC236}">
                  <a16:creationId xmlns:a16="http://schemas.microsoft.com/office/drawing/2014/main" id="{B2F46EF2-5BAC-FD4B-1E73-0286A4D3E4A9}"/>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20" name="Groupe 19">
            <a:extLst>
              <a:ext uri="{FF2B5EF4-FFF2-40B4-BE49-F238E27FC236}">
                <a16:creationId xmlns:a16="http://schemas.microsoft.com/office/drawing/2014/main" id="{30CC8357-30BD-71EC-C057-B017762451F0}"/>
              </a:ext>
            </a:extLst>
          </p:cNvPr>
          <p:cNvGrpSpPr/>
          <p:nvPr/>
        </p:nvGrpSpPr>
        <p:grpSpPr>
          <a:xfrm>
            <a:off x="613933" y="3810339"/>
            <a:ext cx="5098625" cy="523828"/>
            <a:chOff x="7931514" y="2581843"/>
            <a:chExt cx="5098625" cy="523828"/>
          </a:xfrm>
        </p:grpSpPr>
        <p:sp>
          <p:nvSpPr>
            <p:cNvPr id="21" name="Rectangle : coins arrondis 20">
              <a:extLst>
                <a:ext uri="{FF2B5EF4-FFF2-40B4-BE49-F238E27FC236}">
                  <a16:creationId xmlns:a16="http://schemas.microsoft.com/office/drawing/2014/main" id="{CBEA6335-F19D-2E38-A41E-D4FEB3A4B3ED}"/>
                </a:ext>
              </a:extLst>
            </p:cNvPr>
            <p:cNvSpPr/>
            <p:nvPr/>
          </p:nvSpPr>
          <p:spPr>
            <a:xfrm>
              <a:off x="8369183" y="2594893"/>
              <a:ext cx="46609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22" name="Rectangle : coins arrondis 21">
              <a:extLst>
                <a:ext uri="{FF2B5EF4-FFF2-40B4-BE49-F238E27FC236}">
                  <a16:creationId xmlns:a16="http://schemas.microsoft.com/office/drawing/2014/main" id="{B8B584EB-FE98-0C38-E3EE-9B9D9B5F606D}"/>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sp>
        <p:nvSpPr>
          <p:cNvPr id="3" name="ZoneTexte 2">
            <a:extLst>
              <a:ext uri="{FF2B5EF4-FFF2-40B4-BE49-F238E27FC236}">
                <a16:creationId xmlns:a16="http://schemas.microsoft.com/office/drawing/2014/main" id="{9C3A8C60-E9E9-9BE4-D215-AB15C4083C00}"/>
              </a:ext>
            </a:extLst>
          </p:cNvPr>
          <p:cNvSpPr txBox="1"/>
          <p:nvPr/>
        </p:nvSpPr>
        <p:spPr>
          <a:xfrm>
            <a:off x="1141931" y="2753373"/>
            <a:ext cx="4523362" cy="523220"/>
          </a:xfrm>
          <a:prstGeom prst="rect">
            <a:avLst/>
          </a:prstGeom>
          <a:noFill/>
        </p:spPr>
        <p:txBody>
          <a:bodyPr wrap="square" rtlCol="0">
            <a:spAutoFit/>
          </a:bodyPr>
          <a:lstStyle/>
          <a:p>
            <a:pPr algn="l"/>
            <a:r>
              <a:rPr lang="fr-FR" sz="2800" b="1" noProof="0" dirty="0">
                <a:solidFill>
                  <a:srgbClr val="FF0000"/>
                </a:solidFill>
                <a:latin typeface="Calibri" panose="020F0502020204030204" pitchFamily="34" charset="0"/>
                <a:cs typeface="Calibri" panose="020F0502020204030204" pitchFamily="34" charset="0"/>
              </a:rPr>
              <a:t>Globules rouges : </a:t>
            </a:r>
            <a:r>
              <a:rPr lang="fr-FR" sz="2800" b="1" noProof="0" dirty="0" err="1">
                <a:solidFill>
                  <a:srgbClr val="FF0000"/>
                </a:solidFill>
                <a:latin typeface="Calibri" panose="020F0502020204030204" pitchFamily="34" charset="0"/>
                <a:cs typeface="Calibri" panose="020F0502020204030204" pitchFamily="34" charset="0"/>
              </a:rPr>
              <a:t>كريات</a:t>
            </a:r>
            <a:r>
              <a:rPr lang="fr-FR" sz="2800" b="1" noProof="0" dirty="0">
                <a:solidFill>
                  <a:srgbClr val="FF0000"/>
                </a:solidFill>
                <a:latin typeface="Calibri" panose="020F0502020204030204" pitchFamily="34" charset="0"/>
                <a:cs typeface="Calibri" panose="020F0502020204030204" pitchFamily="34" charset="0"/>
              </a:rPr>
              <a:t> </a:t>
            </a:r>
            <a:r>
              <a:rPr lang="fr-FR" sz="2800" b="1" noProof="0" dirty="0" err="1">
                <a:solidFill>
                  <a:srgbClr val="FF0000"/>
                </a:solidFill>
                <a:latin typeface="Calibri" panose="020F0502020204030204" pitchFamily="34" charset="0"/>
                <a:cs typeface="Calibri" panose="020F0502020204030204" pitchFamily="34" charset="0"/>
              </a:rPr>
              <a:t>حمراء</a:t>
            </a:r>
            <a:endParaRPr lang="fr-FR" sz="2800" b="1" noProof="0" dirty="0">
              <a:solidFill>
                <a:srgbClr val="FF0000"/>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42B82C2F-B5E6-57BA-4E3D-CC7636BD327F}"/>
              </a:ext>
            </a:extLst>
          </p:cNvPr>
          <p:cNvSpPr txBox="1"/>
          <p:nvPr/>
        </p:nvSpPr>
        <p:spPr>
          <a:xfrm>
            <a:off x="1170506" y="3786973"/>
            <a:ext cx="4523362" cy="523220"/>
          </a:xfrm>
          <a:prstGeom prst="rect">
            <a:avLst/>
          </a:prstGeom>
          <a:noFill/>
        </p:spPr>
        <p:txBody>
          <a:bodyPr wrap="square" rtlCol="0">
            <a:spAutoFit/>
          </a:bodyPr>
          <a:lstStyle>
            <a:defPPr>
              <a:defRPr lang="fr-FR"/>
            </a:defPPr>
            <a:lvl1pPr>
              <a:defRPr sz="2800" b="1">
                <a:solidFill>
                  <a:srgbClr val="FF0000"/>
                </a:solidFill>
                <a:latin typeface="Calibri" panose="020F0502020204030204" pitchFamily="34" charset="0"/>
                <a:cs typeface="Calibri" panose="020F0502020204030204" pitchFamily="34" charset="0"/>
              </a:defRPr>
            </a:lvl1pPr>
          </a:lstStyle>
          <a:p>
            <a:r>
              <a:rPr lang="fr-FR" dirty="0"/>
              <a:t>Globules blancs : </a:t>
            </a:r>
            <a:r>
              <a:rPr lang="fr-FR" dirty="0" err="1"/>
              <a:t>كريات</a:t>
            </a:r>
            <a:r>
              <a:rPr lang="fr-FR" dirty="0"/>
              <a:t> </a:t>
            </a:r>
            <a:r>
              <a:rPr lang="fr-FR" dirty="0" err="1"/>
              <a:t>بيضاء</a:t>
            </a:r>
            <a:endParaRPr lang="fr-FR" dirty="0"/>
          </a:p>
        </p:txBody>
      </p:sp>
      <p:cxnSp>
        <p:nvCxnSpPr>
          <p:cNvPr id="23" name="Connecteur droit avec flèche 22">
            <a:extLst>
              <a:ext uri="{FF2B5EF4-FFF2-40B4-BE49-F238E27FC236}">
                <a16:creationId xmlns:a16="http://schemas.microsoft.com/office/drawing/2014/main" id="{9D43E78D-E34A-FD6B-4134-CEDD2340CEB2}"/>
              </a:ext>
            </a:extLst>
          </p:cNvPr>
          <p:cNvCxnSpPr>
            <a:cxnSpLocks/>
            <a:stCxn id="18" idx="3"/>
          </p:cNvCxnSpPr>
          <p:nvPr/>
        </p:nvCxnSpPr>
        <p:spPr>
          <a:xfrm>
            <a:off x="5712558" y="3040553"/>
            <a:ext cx="814151" cy="150322"/>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7563C93B-69B0-3EF5-06F0-E16816E97833}"/>
              </a:ext>
            </a:extLst>
          </p:cNvPr>
          <p:cNvCxnSpPr>
            <a:cxnSpLocks/>
          </p:cNvCxnSpPr>
          <p:nvPr/>
        </p:nvCxnSpPr>
        <p:spPr>
          <a:xfrm flipV="1">
            <a:off x="5707614" y="3484504"/>
            <a:ext cx="1979061" cy="581516"/>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7" name="ZoneTexte 6">
            <a:extLst>
              <a:ext uri="{FF2B5EF4-FFF2-40B4-BE49-F238E27FC236}">
                <a16:creationId xmlns:a16="http://schemas.microsoft.com/office/drawing/2014/main" id="{1E8B9392-1A5E-085F-989C-9D27C2A0735B}"/>
              </a:ext>
            </a:extLst>
          </p:cNvPr>
          <p:cNvSpPr txBox="1"/>
          <p:nvPr/>
        </p:nvSpPr>
        <p:spPr>
          <a:xfrm>
            <a:off x="1017600" y="1747264"/>
            <a:ext cx="4486275" cy="523220"/>
          </a:xfrm>
          <a:prstGeom prst="rect">
            <a:avLst/>
          </a:prstGeom>
          <a:noFill/>
        </p:spPr>
        <p:txBody>
          <a:bodyPr wrap="square" rtlCol="0">
            <a:spAutoFit/>
          </a:bodyPr>
          <a:lstStyle/>
          <a:p>
            <a:pPr algn="l"/>
            <a:r>
              <a:rPr lang="fr-FR" sz="2800" b="1" dirty="0">
                <a:solidFill>
                  <a:srgbClr val="0852A4"/>
                </a:solidFill>
                <a:latin typeface="Calibri" panose="020F0502020204030204"/>
              </a:rPr>
              <a:t>Les cellules du sang sont :</a:t>
            </a:r>
          </a:p>
        </p:txBody>
      </p:sp>
    </p:spTree>
    <p:extLst>
      <p:ext uri="{BB962C8B-B14F-4D97-AF65-F5344CB8AC3E}">
        <p14:creationId xmlns:p14="http://schemas.microsoft.com/office/powerpoint/2010/main" val="17615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5 min</a:t>
            </a:r>
          </a:p>
        </p:txBody>
      </p:sp>
      <p:sp>
        <p:nvSpPr>
          <p:cNvPr id="15" name="Rectangle 14"/>
          <p:cNvSpPr/>
          <p:nvPr/>
        </p:nvSpPr>
        <p:spPr>
          <a:xfrm>
            <a:off x="6360160" y="2194560"/>
            <a:ext cx="3962400" cy="192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t>Activité préparatoire</a:t>
            </a:r>
          </a:p>
        </p:txBody>
      </p:sp>
    </p:spTree>
    <p:extLst>
      <p:ext uri="{BB962C8B-B14F-4D97-AF65-F5344CB8AC3E}">
        <p14:creationId xmlns:p14="http://schemas.microsoft.com/office/powerpoint/2010/main" val="680856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936103-7F12-ADA3-A8F7-30644B3C143A}"/>
              </a:ext>
            </a:extLst>
          </p:cNvPr>
          <p:cNvSpPr>
            <a:spLocks noGrp="1"/>
          </p:cNvSpPr>
          <p:nvPr>
            <p:ph type="title"/>
          </p:nvPr>
        </p:nvSpPr>
        <p:spPr>
          <a:xfrm>
            <a:off x="778058" y="240774"/>
            <a:ext cx="10529279" cy="387224"/>
          </a:xfrm>
        </p:spPr>
        <p:txBody>
          <a:bodyPr/>
          <a:lstStyle/>
          <a:p>
            <a:r>
              <a:rPr lang="fr-FR" sz="1800" noProof="0" dirty="0">
                <a:solidFill>
                  <a:schemeClr val="tx1">
                    <a:lumMod val="50000"/>
                    <a:lumOff val="50000"/>
                  </a:schemeClr>
                </a:solidFill>
              </a:rPr>
              <a:t>Maintenant, regardez cette image : Elle illustre un enfant qui </a:t>
            </a:r>
            <a:r>
              <a:rPr lang="fr-FR" sz="1800" dirty="0">
                <a:solidFill>
                  <a:schemeClr val="tx1">
                    <a:lumMod val="50000"/>
                    <a:lumOff val="50000"/>
                  </a:schemeClr>
                </a:solidFill>
              </a:rPr>
              <a:t>avait une</a:t>
            </a:r>
            <a:r>
              <a:rPr lang="fr-FR" sz="1800" noProof="0" dirty="0">
                <a:solidFill>
                  <a:schemeClr val="tx1">
                    <a:lumMod val="50000"/>
                    <a:lumOff val="50000"/>
                  </a:schemeClr>
                </a:solidFill>
              </a:rPr>
              <a:t> grippe</a:t>
            </a:r>
            <a:r>
              <a:rPr lang="fr-FR" sz="1800" dirty="0">
                <a:solidFill>
                  <a:schemeClr val="tx1">
                    <a:lumMod val="50000"/>
                    <a:lumOff val="50000"/>
                  </a:schemeClr>
                </a:solidFill>
              </a:rPr>
              <a:t> et </a:t>
            </a:r>
            <a:r>
              <a:rPr lang="fr-FR" sz="1800" noProof="0" dirty="0">
                <a:solidFill>
                  <a:schemeClr val="tx1">
                    <a:lumMod val="50000"/>
                    <a:lumOff val="50000"/>
                  </a:schemeClr>
                </a:solidFill>
              </a:rPr>
              <a:t>il s’est rétablit après cinq jours sans prendre de médicaments. </a:t>
            </a:r>
          </a:p>
        </p:txBody>
      </p:sp>
      <p:sp>
        <p:nvSpPr>
          <p:cNvPr id="4" name="Espace réservé du contenu 3">
            <a:extLst>
              <a:ext uri="{FF2B5EF4-FFF2-40B4-BE49-F238E27FC236}">
                <a16:creationId xmlns:a16="http://schemas.microsoft.com/office/drawing/2014/main" id="{5919F960-10B6-1FFD-346C-3E546E2595FD}"/>
              </a:ext>
            </a:extLst>
          </p:cNvPr>
          <p:cNvSpPr>
            <a:spLocks noGrp="1"/>
          </p:cNvSpPr>
          <p:nvPr>
            <p:ph sz="quarter" idx="11"/>
          </p:nvPr>
        </p:nvSpPr>
        <p:spPr>
          <a:xfrm>
            <a:off x="544489" y="690869"/>
            <a:ext cx="11276036" cy="257360"/>
          </a:xfrm>
        </p:spPr>
        <p:txBody>
          <a:bodyPr/>
          <a:lstStyle/>
          <a:p>
            <a:r>
              <a:rPr lang="fr-FR" sz="1400" noProof="0" dirty="0">
                <a:solidFill>
                  <a:schemeClr val="tx1">
                    <a:lumMod val="50000"/>
                    <a:lumOff val="50000"/>
                  </a:schemeClr>
                </a:solidFill>
              </a:rPr>
              <a:t>Evoquer avec les élèves l’idée que le corps humain est doté d’un système immunitaire qui le protège contre les maladies et le guérit s’il tombe malade. </a:t>
            </a:r>
          </a:p>
        </p:txBody>
      </p:sp>
      <p:sp>
        <p:nvSpPr>
          <p:cNvPr id="3" name="ZoneTexte 2">
            <a:extLst>
              <a:ext uri="{FF2B5EF4-FFF2-40B4-BE49-F238E27FC236}">
                <a16:creationId xmlns:a16="http://schemas.microsoft.com/office/drawing/2014/main" id="{631AB46D-0C0F-DBA2-B2D1-C954D67A031E}"/>
              </a:ext>
            </a:extLst>
          </p:cNvPr>
          <p:cNvSpPr txBox="1"/>
          <p:nvPr/>
        </p:nvSpPr>
        <p:spPr>
          <a:xfrm>
            <a:off x="911408" y="3196908"/>
            <a:ext cx="5624006" cy="954107"/>
          </a:xfrm>
          <a:prstGeom prst="rect">
            <a:avLst/>
          </a:prstGeom>
          <a:solidFill>
            <a:schemeClr val="accent4">
              <a:lumMod val="20000"/>
              <a:lumOff val="80000"/>
            </a:schemeClr>
          </a:solidFill>
          <a:ln w="19050">
            <a:solidFill>
              <a:schemeClr val="accent1"/>
            </a:solidFill>
            <a:prstDash val="lgDash"/>
          </a:ln>
        </p:spPr>
        <p:txBody>
          <a:bodyPr wrap="square" rtlCol="0">
            <a:spAutoFit/>
          </a:bodyPr>
          <a:lstStyle>
            <a:defPPr>
              <a:defRPr lang="fr-FR"/>
            </a:defPPr>
            <a:lvl1pPr algn="ctr" defTabSz="457200">
              <a:defRPr sz="2800" b="1">
                <a:latin typeface="Calibri" panose="020F0502020204030204"/>
              </a:defRPr>
            </a:lvl1pPr>
          </a:lstStyle>
          <a:p>
            <a:r>
              <a:rPr lang="fr-FR" dirty="0"/>
              <a:t>A votre avis, comment l’enfant a pu guérir sans médicaments ?</a:t>
            </a:r>
          </a:p>
        </p:txBody>
      </p:sp>
      <p:pic>
        <p:nvPicPr>
          <p:cNvPr id="6" name="Image 5" descr="Une image contenant personne, intérieur, Visage humain, habits&#10;&#10;Le contenu généré par l’IA peut être incorrect.">
            <a:extLst>
              <a:ext uri="{FF2B5EF4-FFF2-40B4-BE49-F238E27FC236}">
                <a16:creationId xmlns:a16="http://schemas.microsoft.com/office/drawing/2014/main" id="{9F79C009-7FD0-E002-F613-520030DD65D8}"/>
              </a:ext>
            </a:extLst>
          </p:cNvPr>
          <p:cNvPicPr>
            <a:picLocks noChangeAspect="1"/>
          </p:cNvPicPr>
          <p:nvPr/>
        </p:nvPicPr>
        <p:blipFill>
          <a:blip r:embed="rId2"/>
          <a:stretch>
            <a:fillRect/>
          </a:stretch>
        </p:blipFill>
        <p:spPr>
          <a:xfrm>
            <a:off x="7191375" y="1180793"/>
            <a:ext cx="3324225" cy="4986338"/>
          </a:xfrm>
          <a:prstGeom prst="rect">
            <a:avLst/>
          </a:prstGeom>
        </p:spPr>
      </p:pic>
    </p:spTree>
    <p:extLst>
      <p:ext uri="{BB962C8B-B14F-4D97-AF65-F5344CB8AC3E}">
        <p14:creationId xmlns:p14="http://schemas.microsoft.com/office/powerpoint/2010/main" val="217483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2662184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778058" y="406784"/>
            <a:ext cx="10529279" cy="267549"/>
          </a:xfrm>
        </p:spPr>
        <p:txBody>
          <a:bodyPr/>
          <a:lstStyle/>
          <a:p>
            <a:r>
              <a:rPr lang="fr-FR" sz="1800" noProof="0" dirty="0">
                <a:solidFill>
                  <a:schemeClr val="tx1">
                    <a:lumMod val="50000"/>
                    <a:lumOff val="50000"/>
                  </a:schemeClr>
                </a:solidFill>
              </a:rPr>
              <a:t>A la fin de cette séance, vous serez capables </a:t>
            </a:r>
            <a:r>
              <a:rPr lang="fr-FR" sz="1800" spc="-50" noProof="0" dirty="0">
                <a:solidFill>
                  <a:schemeClr val="tx1">
                    <a:lumMod val="50000"/>
                    <a:lumOff val="50000"/>
                  </a:schemeClr>
                </a:solidFill>
              </a:rPr>
              <a:t>de connaitre l’organisation de notre système immunitaire. </a:t>
            </a:r>
            <a:endParaRPr lang="fr-FR" sz="1800" noProof="0" dirty="0">
              <a:solidFill>
                <a:schemeClr val="tx1">
                  <a:lumMod val="50000"/>
                  <a:lumOff val="50000"/>
                </a:schemeClr>
              </a:solidFill>
            </a:endParaRPr>
          </a:p>
        </p:txBody>
      </p:sp>
      <p:pic>
        <p:nvPicPr>
          <p:cNvPr id="6" name="Espace réservé du contenu 5" descr="Une image contenant dessin, dessin humoristique, illustration, art&#10;&#10;Le contenu généré par l’IA peut être incorrect.">
            <a:extLst>
              <a:ext uri="{FF2B5EF4-FFF2-40B4-BE49-F238E27FC236}">
                <a16:creationId xmlns:a16="http://schemas.microsoft.com/office/drawing/2014/main" id="{50B62BDF-DA67-D5E0-AC8D-F00EBE7C7AD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3948766" y="2766032"/>
            <a:ext cx="4618316" cy="3843337"/>
          </a:xfrm>
        </p:spPr>
      </p:pic>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2282467" y="1832582"/>
            <a:ext cx="7627065" cy="819150"/>
          </a:xfrm>
        </p:spPr>
        <p:txBody>
          <a:bodyPr anchor="ctr">
            <a:noAutofit/>
          </a:bodyPr>
          <a:lstStyle/>
          <a:p>
            <a:pPr algn="ctr"/>
            <a:r>
              <a:rPr lang="fr-FR" sz="2800" b="1" dirty="0">
                <a:solidFill>
                  <a:srgbClr val="106585"/>
                </a:solidFill>
                <a:latin typeface="Calibri" panose="020F0502020204030204"/>
                <a:cs typeface="+mn-cs"/>
              </a:rPr>
              <a:t> Compléter un schéma de l’organisation du système immunitaire.</a:t>
            </a:r>
          </a:p>
        </p:txBody>
      </p:sp>
    </p:spTree>
    <p:extLst>
      <p:ext uri="{BB962C8B-B14F-4D97-AF65-F5344CB8AC3E}">
        <p14:creationId xmlns:p14="http://schemas.microsoft.com/office/powerpoint/2010/main" val="2142027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790020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A93EF-3266-8CE4-6400-A761E131E7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FD28FD-286A-7AAD-D9C3-879959C8EDA8}"/>
              </a:ext>
            </a:extLst>
          </p:cNvPr>
          <p:cNvSpPr>
            <a:spLocks noGrp="1"/>
          </p:cNvSpPr>
          <p:nvPr>
            <p:ph type="title"/>
          </p:nvPr>
        </p:nvSpPr>
        <p:spPr>
          <a:xfrm>
            <a:off x="1030288" y="294621"/>
            <a:ext cx="10277091" cy="267549"/>
          </a:xfrm>
        </p:spPr>
        <p:txBody>
          <a:bodyPr/>
          <a:lstStyle/>
          <a:p>
            <a:r>
              <a:rPr lang="fr-FR" sz="1800" noProof="0" dirty="0">
                <a:solidFill>
                  <a:schemeClr val="tx1">
                    <a:lumMod val="50000"/>
                    <a:lumOff val="50000"/>
                  </a:schemeClr>
                </a:solidFill>
              </a:rPr>
              <a:t>Commençons par préciser la fonction globale de notre système immunitaire. </a:t>
            </a:r>
          </a:p>
        </p:txBody>
      </p:sp>
      <p:pic>
        <p:nvPicPr>
          <p:cNvPr id="9" name="Google Shape;289;p51">
            <a:extLst>
              <a:ext uri="{FF2B5EF4-FFF2-40B4-BE49-F238E27FC236}">
                <a16:creationId xmlns:a16="http://schemas.microsoft.com/office/drawing/2014/main" id="{5B2CC136-58B3-1421-C02E-5957FDCF2982}"/>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12" name="Espace réservé du contenu 11">
            <a:extLst>
              <a:ext uri="{FF2B5EF4-FFF2-40B4-BE49-F238E27FC236}">
                <a16:creationId xmlns:a16="http://schemas.microsoft.com/office/drawing/2014/main" id="{B8028A30-E662-8E5E-EE55-0B83802418E5}"/>
              </a:ext>
            </a:extLst>
          </p:cNvPr>
          <p:cNvSpPr>
            <a:spLocks noGrp="1"/>
          </p:cNvSpPr>
          <p:nvPr>
            <p:ph sz="quarter" idx="11"/>
          </p:nvPr>
        </p:nvSpPr>
        <p:spPr/>
        <p:txBody>
          <a:bodyPr/>
          <a:lstStyle/>
          <a:p>
            <a:endParaRPr lang="fr-FR" noProof="0" dirty="0"/>
          </a:p>
        </p:txBody>
      </p:sp>
      <p:sp>
        <p:nvSpPr>
          <p:cNvPr id="36" name="ZoneTexte 35">
            <a:extLst>
              <a:ext uri="{FF2B5EF4-FFF2-40B4-BE49-F238E27FC236}">
                <a16:creationId xmlns:a16="http://schemas.microsoft.com/office/drawing/2014/main" id="{11ECFE9E-F8BD-1796-9040-EAF440C87770}"/>
              </a:ext>
            </a:extLst>
          </p:cNvPr>
          <p:cNvSpPr txBox="1"/>
          <p:nvPr/>
        </p:nvSpPr>
        <p:spPr>
          <a:xfrm>
            <a:off x="814341" y="3135256"/>
            <a:ext cx="6729460" cy="830997"/>
          </a:xfrm>
          <a:prstGeom prst="rect">
            <a:avLst/>
          </a:prstGeom>
          <a:solidFill>
            <a:schemeClr val="bg1">
              <a:lumMod val="95000"/>
            </a:schemeClr>
          </a:solidFill>
        </p:spPr>
        <p:txBody>
          <a:bodyPr wrap="square">
            <a:spAutoFit/>
          </a:bodyPr>
          <a:lstStyle>
            <a:defPPr>
              <a:defRPr lang="fr-FR"/>
            </a:defPPr>
            <a:lvl1pPr>
              <a:defRPr sz="2400"/>
            </a:lvl1pPr>
          </a:lstStyle>
          <a:p>
            <a:r>
              <a:rPr lang="fr-FR" dirty="0"/>
              <a:t> Toute substance qui déclenche une </a:t>
            </a:r>
            <a:r>
              <a:rPr lang="fr-FR" b="1" dirty="0">
                <a:solidFill>
                  <a:srgbClr val="C00000"/>
                </a:solidFill>
              </a:rPr>
              <a:t>réaction immunitaire</a:t>
            </a:r>
            <a:r>
              <a:rPr lang="fr-FR" b="1" dirty="0"/>
              <a:t> </a:t>
            </a:r>
            <a:r>
              <a:rPr lang="fr-FR" dirty="0"/>
              <a:t>est appelée </a:t>
            </a:r>
            <a:r>
              <a:rPr lang="fr-FR" b="1" dirty="0">
                <a:solidFill>
                  <a:srgbClr val="C00000"/>
                </a:solidFill>
              </a:rPr>
              <a:t>antigène</a:t>
            </a:r>
            <a:r>
              <a:rPr lang="fr-FR" dirty="0"/>
              <a:t>. </a:t>
            </a:r>
          </a:p>
        </p:txBody>
      </p:sp>
      <p:pic>
        <p:nvPicPr>
          <p:cNvPr id="7" name="Image 6" descr="Une image contenant personne, Visage humain, arbre, plein air&#10;&#10;Le contenu généré par l’IA peut être incorrect.">
            <a:extLst>
              <a:ext uri="{FF2B5EF4-FFF2-40B4-BE49-F238E27FC236}">
                <a16:creationId xmlns:a16="http://schemas.microsoft.com/office/drawing/2014/main" id="{451F9206-1186-2B59-F066-B611659A2268}"/>
              </a:ext>
            </a:extLst>
          </p:cNvPr>
          <p:cNvPicPr>
            <a:picLocks noChangeAspect="1"/>
          </p:cNvPicPr>
          <p:nvPr/>
        </p:nvPicPr>
        <p:blipFill>
          <a:blip r:embed="rId3"/>
          <a:stretch>
            <a:fillRect/>
          </a:stretch>
        </p:blipFill>
        <p:spPr>
          <a:xfrm>
            <a:off x="7629887" y="2241077"/>
            <a:ext cx="3456405" cy="4155755"/>
          </a:xfrm>
          <a:prstGeom prst="rect">
            <a:avLst/>
          </a:prstGeom>
        </p:spPr>
      </p:pic>
      <p:sp>
        <p:nvSpPr>
          <p:cNvPr id="4" name="ZoneTexte 3">
            <a:extLst>
              <a:ext uri="{FF2B5EF4-FFF2-40B4-BE49-F238E27FC236}">
                <a16:creationId xmlns:a16="http://schemas.microsoft.com/office/drawing/2014/main" id="{47A816BC-06A7-7933-5877-C224E633B2D1}"/>
              </a:ext>
            </a:extLst>
          </p:cNvPr>
          <p:cNvSpPr txBox="1"/>
          <p:nvPr/>
        </p:nvSpPr>
        <p:spPr>
          <a:xfrm>
            <a:off x="1146978" y="4992445"/>
            <a:ext cx="4377447"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Des grains de pollen </a:t>
            </a:r>
            <a:r>
              <a:rPr kumimoji="0" lang="ar-MA"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حبوب اللقاح</a:t>
            </a:r>
            <a:endPar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ZoneTexte 4">
            <a:extLst>
              <a:ext uri="{FF2B5EF4-FFF2-40B4-BE49-F238E27FC236}">
                <a16:creationId xmlns:a16="http://schemas.microsoft.com/office/drawing/2014/main" id="{E25428AA-21D7-D139-10D1-77863C29ACAD}"/>
              </a:ext>
            </a:extLst>
          </p:cNvPr>
          <p:cNvSpPr txBox="1"/>
          <p:nvPr/>
        </p:nvSpPr>
        <p:spPr>
          <a:xfrm>
            <a:off x="1146978" y="5475585"/>
            <a:ext cx="4377447"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Une partie d’une bactérie </a:t>
            </a:r>
          </a:p>
        </p:txBody>
      </p:sp>
      <p:sp>
        <p:nvSpPr>
          <p:cNvPr id="6" name="ZoneTexte 5">
            <a:extLst>
              <a:ext uri="{FF2B5EF4-FFF2-40B4-BE49-F238E27FC236}">
                <a16:creationId xmlns:a16="http://schemas.microsoft.com/office/drawing/2014/main" id="{A3BFC8B8-CB3B-7469-DF12-EEFE9ADD2E51}"/>
              </a:ext>
            </a:extLst>
          </p:cNvPr>
          <p:cNvSpPr txBox="1"/>
          <p:nvPr/>
        </p:nvSpPr>
        <p:spPr>
          <a:xfrm>
            <a:off x="650186" y="1278067"/>
            <a:ext cx="10436106" cy="954107"/>
          </a:xfrm>
          <a:prstGeom prst="rect">
            <a:avLst/>
          </a:prstGeom>
          <a:solidFill>
            <a:schemeClr val="bg1">
              <a:lumMod val="95000"/>
            </a:schemeClr>
          </a:solidFill>
        </p:spPr>
        <p:txBody>
          <a:bodyPr wrap="square">
            <a:spAutoFit/>
          </a:bodyPr>
          <a:lstStyle>
            <a:defPPr>
              <a:defRPr lang="fr-FR"/>
            </a:defPPr>
            <a:lvl1pPr>
              <a:defRPr sz="2400"/>
            </a:lvl1pPr>
          </a:lstStyle>
          <a:p>
            <a:r>
              <a:rPr lang="fr-FR" dirty="0"/>
              <a:t> Notre système immunitaire </a:t>
            </a:r>
            <a:r>
              <a:rPr lang="fr-FR" b="1" dirty="0"/>
              <a:t>réagit contre </a:t>
            </a:r>
            <a:r>
              <a:rPr lang="fr-FR" dirty="0"/>
              <a:t>toute substance qu’il considère </a:t>
            </a:r>
            <a:r>
              <a:rPr lang="fr-FR" b="1" dirty="0"/>
              <a:t>étrangère</a:t>
            </a:r>
            <a:r>
              <a:rPr lang="fr-FR" dirty="0"/>
              <a:t>. Il neutralise son impacte sur le corps.</a:t>
            </a:r>
          </a:p>
        </p:txBody>
      </p:sp>
      <p:sp>
        <p:nvSpPr>
          <p:cNvPr id="10" name="ZoneTexte 9">
            <a:extLst>
              <a:ext uri="{FF2B5EF4-FFF2-40B4-BE49-F238E27FC236}">
                <a16:creationId xmlns:a16="http://schemas.microsoft.com/office/drawing/2014/main" id="{B3C14CBE-A88A-B41B-1AD6-2B62035429B6}"/>
              </a:ext>
            </a:extLst>
          </p:cNvPr>
          <p:cNvSpPr txBox="1"/>
          <p:nvPr/>
        </p:nvSpPr>
        <p:spPr>
          <a:xfrm>
            <a:off x="650186" y="2567423"/>
            <a:ext cx="2684536"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Antigène </a:t>
            </a:r>
            <a:endParaRPr lang="fr-FR" noProof="0" dirty="0"/>
          </a:p>
        </p:txBody>
      </p:sp>
      <p:sp>
        <p:nvSpPr>
          <p:cNvPr id="13" name="ZoneTexte 12">
            <a:extLst>
              <a:ext uri="{FF2B5EF4-FFF2-40B4-BE49-F238E27FC236}">
                <a16:creationId xmlns:a16="http://schemas.microsoft.com/office/drawing/2014/main" id="{80D68074-BB9E-972E-C277-55603DF7C1CF}"/>
              </a:ext>
            </a:extLst>
          </p:cNvPr>
          <p:cNvSpPr txBox="1"/>
          <p:nvPr/>
        </p:nvSpPr>
        <p:spPr>
          <a:xfrm>
            <a:off x="814341" y="4490086"/>
            <a:ext cx="3262413"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Exemples</a:t>
            </a:r>
            <a:r>
              <a:rPr lang="fr-FR" dirty="0"/>
              <a:t> d’antigène</a:t>
            </a:r>
            <a:endParaRPr lang="fr-FR" noProof="0" dirty="0"/>
          </a:p>
        </p:txBody>
      </p:sp>
    </p:spTree>
    <p:extLst>
      <p:ext uri="{BB962C8B-B14F-4D97-AF65-F5344CB8AC3E}">
        <p14:creationId xmlns:p14="http://schemas.microsoft.com/office/powerpoint/2010/main" val="1239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 grpId="0"/>
      <p:bldP spid="5" grpId="0"/>
      <p:bldP spid="10"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A93EF-3266-8CE4-6400-A761E131E7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FD28FD-286A-7AAD-D9C3-879959C8EDA8}"/>
              </a:ext>
            </a:extLst>
          </p:cNvPr>
          <p:cNvSpPr>
            <a:spLocks noGrp="1"/>
          </p:cNvSpPr>
          <p:nvPr>
            <p:ph type="title"/>
          </p:nvPr>
        </p:nvSpPr>
        <p:spPr>
          <a:xfrm>
            <a:off x="991336" y="328021"/>
            <a:ext cx="10277091" cy="267549"/>
          </a:xfrm>
        </p:spPr>
        <p:txBody>
          <a:bodyPr/>
          <a:lstStyle/>
          <a:p>
            <a:r>
              <a:rPr lang="fr-FR" sz="1800" noProof="0" dirty="0">
                <a:solidFill>
                  <a:schemeClr val="tx1">
                    <a:lumMod val="50000"/>
                    <a:lumOff val="50000"/>
                  </a:schemeClr>
                </a:solidFill>
              </a:rPr>
              <a:t>Le système immunitaire permet donc à notre corps de se défendre, voici ses trois principaux constituants.</a:t>
            </a:r>
          </a:p>
        </p:txBody>
      </p:sp>
      <p:pic>
        <p:nvPicPr>
          <p:cNvPr id="9" name="Google Shape;289;p51">
            <a:extLst>
              <a:ext uri="{FF2B5EF4-FFF2-40B4-BE49-F238E27FC236}">
                <a16:creationId xmlns:a16="http://schemas.microsoft.com/office/drawing/2014/main" id="{5B2CC136-58B3-1421-C02E-5957FDCF2982}"/>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12" name="Espace réservé du contenu 11">
            <a:extLst>
              <a:ext uri="{FF2B5EF4-FFF2-40B4-BE49-F238E27FC236}">
                <a16:creationId xmlns:a16="http://schemas.microsoft.com/office/drawing/2014/main" id="{B8028A30-E662-8E5E-EE55-0B83802418E5}"/>
              </a:ext>
            </a:extLst>
          </p:cNvPr>
          <p:cNvSpPr>
            <a:spLocks noGrp="1"/>
          </p:cNvSpPr>
          <p:nvPr>
            <p:ph sz="quarter" idx="11"/>
          </p:nvPr>
        </p:nvSpPr>
        <p:spPr/>
        <p:txBody>
          <a:bodyPr/>
          <a:lstStyle/>
          <a:p>
            <a:endParaRPr lang="fr-FR" noProof="0" dirty="0"/>
          </a:p>
        </p:txBody>
      </p:sp>
      <p:sp>
        <p:nvSpPr>
          <p:cNvPr id="6" name="ZoneTexte 5">
            <a:extLst>
              <a:ext uri="{FF2B5EF4-FFF2-40B4-BE49-F238E27FC236}">
                <a16:creationId xmlns:a16="http://schemas.microsoft.com/office/drawing/2014/main" id="{498D395B-92EB-D767-522A-6E4E17DC9115}"/>
              </a:ext>
            </a:extLst>
          </p:cNvPr>
          <p:cNvSpPr txBox="1"/>
          <p:nvPr/>
        </p:nvSpPr>
        <p:spPr>
          <a:xfrm>
            <a:off x="4125134" y="1662594"/>
            <a:ext cx="3793788" cy="1532334"/>
          </a:xfrm>
          <a:prstGeom prst="roundRect">
            <a:avLst>
              <a:gd name="adj" fmla="val 12937"/>
            </a:avLst>
          </a:prstGeom>
          <a:solidFill>
            <a:srgbClr val="002060"/>
          </a:solidFill>
          <a:ln>
            <a:solidFill>
              <a:schemeClr val="tx1"/>
            </a:solidFill>
            <a:prstDash val="dash"/>
          </a:ln>
        </p:spPr>
        <p:txBody>
          <a:bodyPr wrap="square" rtlCol="0">
            <a:spAutoFit/>
          </a:bodyPr>
          <a:lstStyle/>
          <a:p>
            <a:pPr lvl="0" algn="ctr"/>
            <a:r>
              <a:rPr lang="fr-FR" sz="2800" b="1" spc="-50" noProof="0" dirty="0">
                <a:solidFill>
                  <a:schemeClr val="bg1"/>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800" b="1" noProof="0" dirty="0">
                <a:solidFill>
                  <a:schemeClr val="bg1"/>
                </a:solidFill>
                <a:latin typeface="Calibri" panose="020F0502020204030204" pitchFamily="34" charset="0"/>
                <a:ea typeface="Calibri"/>
                <a:cs typeface="Calibri" panose="020F0502020204030204" pitchFamily="34" charset="0"/>
                <a:sym typeface="Calibri"/>
              </a:rPr>
              <a:t>Organisation du système immunitaire chez l’Homme</a:t>
            </a:r>
          </a:p>
        </p:txBody>
      </p:sp>
      <p:sp>
        <p:nvSpPr>
          <p:cNvPr id="8" name="ZoneTexte 7">
            <a:extLst>
              <a:ext uri="{FF2B5EF4-FFF2-40B4-BE49-F238E27FC236}">
                <a16:creationId xmlns:a16="http://schemas.microsoft.com/office/drawing/2014/main" id="{0B514D63-B623-DE43-5E81-AC5D2222551D}"/>
              </a:ext>
            </a:extLst>
          </p:cNvPr>
          <p:cNvSpPr txBox="1"/>
          <p:nvPr/>
        </p:nvSpPr>
        <p:spPr>
          <a:xfrm>
            <a:off x="4572609" y="4023172"/>
            <a:ext cx="3015574" cy="954107"/>
          </a:xfrm>
          <a:prstGeom prst="rect">
            <a:avLst/>
          </a:prstGeom>
          <a:solidFill>
            <a:schemeClr val="accent2">
              <a:lumMod val="20000"/>
              <a:lumOff val="80000"/>
            </a:schemeClr>
          </a:solidFill>
          <a:ln>
            <a:solidFill>
              <a:schemeClr val="tx1"/>
            </a:solidFill>
            <a:prstDash val="dash"/>
          </a:ln>
        </p:spPr>
        <p:txBody>
          <a:bodyPr wrap="square" rtlCol="0">
            <a:spAutoFit/>
          </a:bodyPr>
          <a:lstStyle/>
          <a:p>
            <a:pPr lvl="0" algn="ctr"/>
            <a:r>
              <a:rPr lang="fr-FR" sz="28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Cellules immunitaires</a:t>
            </a:r>
            <a:endParaRPr lang="fr-FR" sz="2800" b="1" noProof="0" dirty="0">
              <a:solidFill>
                <a:srgbClr val="002060"/>
              </a:solidFill>
              <a:latin typeface="Calibri" panose="020F0502020204030204" pitchFamily="34" charset="0"/>
              <a:ea typeface="Calibri"/>
              <a:cs typeface="Calibri" panose="020F0502020204030204" pitchFamily="34" charset="0"/>
              <a:sym typeface="Calibri"/>
            </a:endParaRPr>
          </a:p>
        </p:txBody>
      </p:sp>
      <p:sp>
        <p:nvSpPr>
          <p:cNvPr id="10" name="ZoneTexte 9">
            <a:extLst>
              <a:ext uri="{FF2B5EF4-FFF2-40B4-BE49-F238E27FC236}">
                <a16:creationId xmlns:a16="http://schemas.microsoft.com/office/drawing/2014/main" id="{45A1732E-852B-2A47-4A1E-0952487AF820}"/>
              </a:ext>
            </a:extLst>
          </p:cNvPr>
          <p:cNvSpPr txBox="1"/>
          <p:nvPr/>
        </p:nvSpPr>
        <p:spPr>
          <a:xfrm>
            <a:off x="8872234" y="4123692"/>
            <a:ext cx="3005845" cy="954107"/>
          </a:xfrm>
          <a:prstGeom prst="rect">
            <a:avLst/>
          </a:prstGeom>
          <a:solidFill>
            <a:schemeClr val="accent2">
              <a:lumMod val="20000"/>
              <a:lumOff val="80000"/>
            </a:schemeClr>
          </a:solidFill>
          <a:ln>
            <a:solidFill>
              <a:schemeClr val="tx1"/>
            </a:solidFill>
            <a:prstDash val="dash"/>
          </a:ln>
        </p:spPr>
        <p:txBody>
          <a:bodyPr wrap="square" rtlCol="0">
            <a:spAutoFit/>
          </a:bodyPr>
          <a:lstStyle/>
          <a:p>
            <a:pPr lvl="0" algn="ctr"/>
            <a:r>
              <a:rPr lang="fr-FR" sz="28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Système lymphatique</a:t>
            </a:r>
            <a:endParaRPr lang="fr-FR" sz="2800" b="1" noProof="0" dirty="0">
              <a:solidFill>
                <a:srgbClr val="002060"/>
              </a:solidFill>
              <a:latin typeface="Calibri" panose="020F0502020204030204" pitchFamily="34" charset="0"/>
              <a:ea typeface="Calibri"/>
              <a:cs typeface="Calibri" panose="020F0502020204030204" pitchFamily="34" charset="0"/>
              <a:sym typeface="Calibri"/>
            </a:endParaRPr>
          </a:p>
        </p:txBody>
      </p:sp>
      <p:sp>
        <p:nvSpPr>
          <p:cNvPr id="11" name="ZoneTexte 10">
            <a:extLst>
              <a:ext uri="{FF2B5EF4-FFF2-40B4-BE49-F238E27FC236}">
                <a16:creationId xmlns:a16="http://schemas.microsoft.com/office/drawing/2014/main" id="{D500C659-C03E-8033-36FD-9399F1578E51}"/>
              </a:ext>
            </a:extLst>
          </p:cNvPr>
          <p:cNvSpPr txBox="1"/>
          <p:nvPr/>
        </p:nvSpPr>
        <p:spPr>
          <a:xfrm>
            <a:off x="318379" y="4071813"/>
            <a:ext cx="2775626" cy="954107"/>
          </a:xfrm>
          <a:prstGeom prst="rect">
            <a:avLst/>
          </a:prstGeom>
          <a:solidFill>
            <a:schemeClr val="accent2">
              <a:lumMod val="20000"/>
              <a:lumOff val="80000"/>
            </a:schemeClr>
          </a:solidFill>
          <a:ln>
            <a:solidFill>
              <a:schemeClr val="tx1"/>
            </a:solidFill>
            <a:prstDash val="dash"/>
          </a:ln>
        </p:spPr>
        <p:txBody>
          <a:bodyPr wrap="square" rtlCol="0">
            <a:spAutoFit/>
          </a:bodyPr>
          <a:lstStyle/>
          <a:p>
            <a:pPr lvl="0" algn="ctr"/>
            <a:r>
              <a:rPr lang="fr-FR" sz="28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Barrières naturelles</a:t>
            </a:r>
            <a:endParaRPr lang="fr-FR" sz="2800" b="1" noProof="0" dirty="0">
              <a:solidFill>
                <a:srgbClr val="002060"/>
              </a:solidFill>
              <a:latin typeface="Calibri" panose="020F0502020204030204" pitchFamily="34" charset="0"/>
              <a:ea typeface="Calibri"/>
              <a:cs typeface="Calibri" panose="020F0502020204030204" pitchFamily="34" charset="0"/>
              <a:sym typeface="Calibri"/>
            </a:endParaRPr>
          </a:p>
        </p:txBody>
      </p:sp>
      <p:cxnSp>
        <p:nvCxnSpPr>
          <p:cNvPr id="4" name="Connecteur droit avec flèche 3">
            <a:extLst>
              <a:ext uri="{FF2B5EF4-FFF2-40B4-BE49-F238E27FC236}">
                <a16:creationId xmlns:a16="http://schemas.microsoft.com/office/drawing/2014/main" id="{3A195F6F-A5E7-6148-4423-B40FACFF81F8}"/>
              </a:ext>
            </a:extLst>
          </p:cNvPr>
          <p:cNvCxnSpPr>
            <a:cxnSpLocks/>
            <a:stCxn id="6" idx="2"/>
          </p:cNvCxnSpPr>
          <p:nvPr/>
        </p:nvCxnSpPr>
        <p:spPr>
          <a:xfrm>
            <a:off x="6022028" y="3194928"/>
            <a:ext cx="0" cy="831107"/>
          </a:xfrm>
          <a:prstGeom prst="straightConnector1">
            <a:avLst/>
          </a:prstGeom>
          <a:ln w="38100">
            <a:tailEnd type="stealth" w="lg" len="lg"/>
          </a:ln>
        </p:spPr>
        <p:style>
          <a:lnRef idx="2">
            <a:schemeClr val="accent1"/>
          </a:lnRef>
          <a:fillRef idx="0">
            <a:schemeClr val="accent1"/>
          </a:fillRef>
          <a:effectRef idx="1">
            <a:schemeClr val="accent1"/>
          </a:effectRef>
          <a:fontRef idx="minor">
            <a:schemeClr val="tx1"/>
          </a:fontRef>
        </p:style>
      </p:cxnSp>
      <p:cxnSp>
        <p:nvCxnSpPr>
          <p:cNvPr id="7" name="Connecteur droit avec flèche 6">
            <a:extLst>
              <a:ext uri="{FF2B5EF4-FFF2-40B4-BE49-F238E27FC236}">
                <a16:creationId xmlns:a16="http://schemas.microsoft.com/office/drawing/2014/main" id="{B00622AF-3CB8-6556-8816-E9CDBB796F79}"/>
              </a:ext>
            </a:extLst>
          </p:cNvPr>
          <p:cNvCxnSpPr>
            <a:cxnSpLocks/>
          </p:cNvCxnSpPr>
          <p:nvPr/>
        </p:nvCxnSpPr>
        <p:spPr>
          <a:xfrm>
            <a:off x="10221136" y="3510470"/>
            <a:ext cx="0" cy="619327"/>
          </a:xfrm>
          <a:prstGeom prst="straightConnector1">
            <a:avLst/>
          </a:prstGeom>
          <a:ln w="38100">
            <a:tailEnd type="stealth" w="lg" len="lg"/>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BDE94CE2-A959-2C38-ABDF-DB34C6D91C7C}"/>
              </a:ext>
            </a:extLst>
          </p:cNvPr>
          <p:cNvCxnSpPr>
            <a:cxnSpLocks/>
          </p:cNvCxnSpPr>
          <p:nvPr/>
        </p:nvCxnSpPr>
        <p:spPr>
          <a:xfrm>
            <a:off x="1699707" y="3520197"/>
            <a:ext cx="0" cy="541506"/>
          </a:xfrm>
          <a:prstGeom prst="straightConnector1">
            <a:avLst/>
          </a:prstGeom>
          <a:ln w="38100">
            <a:tailEnd type="stealth" w="lg" len="lg"/>
          </a:ln>
        </p:spPr>
        <p:style>
          <a:lnRef idx="2">
            <a:schemeClr val="accent1"/>
          </a:lnRef>
          <a:fillRef idx="0">
            <a:schemeClr val="accent1"/>
          </a:fillRef>
          <a:effectRef idx="1">
            <a:schemeClr val="accent1"/>
          </a:effectRef>
          <a:fontRef idx="minor">
            <a:schemeClr val="tx1"/>
          </a:fontRef>
        </p:style>
      </p:cxnSp>
      <p:cxnSp>
        <p:nvCxnSpPr>
          <p:cNvPr id="17" name="Connecteur droit 16">
            <a:extLst>
              <a:ext uri="{FF2B5EF4-FFF2-40B4-BE49-F238E27FC236}">
                <a16:creationId xmlns:a16="http://schemas.microsoft.com/office/drawing/2014/main" id="{FC0F4629-651A-6776-BF86-91F7E742CE94}"/>
              </a:ext>
            </a:extLst>
          </p:cNvPr>
          <p:cNvCxnSpPr/>
          <p:nvPr/>
        </p:nvCxnSpPr>
        <p:spPr>
          <a:xfrm>
            <a:off x="1693221" y="3520197"/>
            <a:ext cx="8550613"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005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0B7BC-1635-1DC6-51D2-025D3A352B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F5C63F-4AE3-03EA-D3AD-8086F5DE21F5}"/>
              </a:ext>
            </a:extLst>
          </p:cNvPr>
          <p:cNvSpPr>
            <a:spLocks noGrp="1"/>
          </p:cNvSpPr>
          <p:nvPr>
            <p:ph type="title"/>
          </p:nvPr>
        </p:nvSpPr>
        <p:spPr>
          <a:xfrm>
            <a:off x="1029862" y="213350"/>
            <a:ext cx="10277091" cy="563173"/>
          </a:xfrm>
        </p:spPr>
        <p:txBody>
          <a:bodyPr/>
          <a:lstStyle/>
          <a:p>
            <a:r>
              <a:rPr lang="fr-FR" sz="2000" dirty="0">
                <a:solidFill>
                  <a:schemeClr val="tx1">
                    <a:lumMod val="50000"/>
                    <a:lumOff val="50000"/>
                  </a:schemeClr>
                </a:solidFill>
              </a:rPr>
              <a:t>Je commence par </a:t>
            </a:r>
            <a:r>
              <a:rPr lang="fr-FR" sz="2000" noProof="0" dirty="0">
                <a:solidFill>
                  <a:schemeClr val="tx1">
                    <a:lumMod val="50000"/>
                    <a:lumOff val="50000"/>
                  </a:schemeClr>
                </a:solidFill>
              </a:rPr>
              <a:t>identifier les barrières naturelles qui empêchent les microbes d’entrer à notre corps. </a:t>
            </a:r>
          </a:p>
        </p:txBody>
      </p:sp>
      <p:sp>
        <p:nvSpPr>
          <p:cNvPr id="4" name="Espace réservé du contenu 3">
            <a:extLst>
              <a:ext uri="{FF2B5EF4-FFF2-40B4-BE49-F238E27FC236}">
                <a16:creationId xmlns:a16="http://schemas.microsoft.com/office/drawing/2014/main" id="{ED49721A-F38D-9A64-3005-5F0C20FDA3C8}"/>
              </a:ext>
            </a:extLst>
          </p:cNvPr>
          <p:cNvSpPr>
            <a:spLocks noGrp="1"/>
          </p:cNvSpPr>
          <p:nvPr>
            <p:ph sz="quarter" idx="11"/>
          </p:nvPr>
        </p:nvSpPr>
        <p:spPr>
          <a:xfrm>
            <a:off x="1030246" y="776523"/>
            <a:ext cx="10277475" cy="268287"/>
          </a:xfrm>
        </p:spPr>
        <p:txBody>
          <a:bodyPr/>
          <a:lstStyle/>
          <a:p>
            <a:endParaRPr lang="fr-FR" noProof="0" dirty="0"/>
          </a:p>
        </p:txBody>
      </p:sp>
      <p:sp>
        <p:nvSpPr>
          <p:cNvPr id="3" name="ZoneTexte 2">
            <a:extLst>
              <a:ext uri="{FF2B5EF4-FFF2-40B4-BE49-F238E27FC236}">
                <a16:creationId xmlns:a16="http://schemas.microsoft.com/office/drawing/2014/main" id="{97383CB0-2A4D-FD30-F07B-27238F6DD992}"/>
              </a:ext>
            </a:extLst>
          </p:cNvPr>
          <p:cNvSpPr txBox="1"/>
          <p:nvPr/>
        </p:nvSpPr>
        <p:spPr>
          <a:xfrm>
            <a:off x="1313640" y="2039972"/>
            <a:ext cx="9525812" cy="954107"/>
          </a:xfrm>
          <a:prstGeom prst="rect">
            <a:avLst/>
          </a:prstGeom>
          <a:solidFill>
            <a:schemeClr val="bg1">
              <a:lumMod val="95000"/>
            </a:schemeClr>
          </a:solidFill>
        </p:spPr>
        <p:txBody>
          <a:bodyPr wrap="square">
            <a:spAutoFit/>
          </a:bodyPr>
          <a:lstStyle>
            <a:defPPr>
              <a:defRPr lang="fr-FR"/>
            </a:defPPr>
            <a:lvl1pPr>
              <a:defRPr sz="2400"/>
            </a:lvl1pPr>
          </a:lstStyle>
          <a:p>
            <a:r>
              <a:rPr lang="fr-FR" sz="2800" dirty="0"/>
              <a:t>Ce sont des barrières qui empêchent les agents pathogènes d’entrer dans l’organisme.</a:t>
            </a:r>
          </a:p>
        </p:txBody>
      </p:sp>
      <p:sp>
        <p:nvSpPr>
          <p:cNvPr id="5" name="ZoneTexte 4">
            <a:extLst>
              <a:ext uri="{FF2B5EF4-FFF2-40B4-BE49-F238E27FC236}">
                <a16:creationId xmlns:a16="http://schemas.microsoft.com/office/drawing/2014/main" id="{C364AA0B-AF93-B543-A887-BAA84016C36B}"/>
              </a:ext>
            </a:extLst>
          </p:cNvPr>
          <p:cNvSpPr txBox="1"/>
          <p:nvPr/>
        </p:nvSpPr>
        <p:spPr>
          <a:xfrm>
            <a:off x="1987688" y="4359036"/>
            <a:ext cx="6061749" cy="1384995"/>
          </a:xfrm>
          <a:prstGeom prst="rect">
            <a:avLst/>
          </a:prstGeom>
          <a:noFill/>
        </p:spPr>
        <p:txBody>
          <a:bodyPr wrap="square" rtlCol="0">
            <a:spAutoFit/>
          </a:bodyPr>
          <a:lstStyle/>
          <a:p>
            <a:pPr marL="457200" indent="-457200" algn="l">
              <a:buFont typeface="Arial" panose="020B0604020202020204" pitchFamily="34" charset="0"/>
              <a:buChar char="•"/>
            </a:pPr>
            <a:r>
              <a:rPr lang="fr-FR" sz="2800" noProof="0" dirty="0">
                <a:latin typeface="Calibri" panose="020F0502020204030204" pitchFamily="34" charset="0"/>
                <a:cs typeface="Calibri" panose="020F0502020204030204" pitchFamily="34" charset="0"/>
              </a:rPr>
              <a:t>La peau </a:t>
            </a:r>
          </a:p>
          <a:p>
            <a:pPr marL="457200" indent="-457200">
              <a:buFont typeface="Arial" panose="020B0604020202020204" pitchFamily="34" charset="0"/>
              <a:buChar char="•"/>
            </a:pPr>
            <a:r>
              <a:rPr lang="fr-FR" sz="2800" dirty="0">
                <a:latin typeface="Calibri" panose="020F0502020204030204" pitchFamily="34" charset="0"/>
                <a:cs typeface="Calibri" panose="020F0502020204030204" pitchFamily="34" charset="0"/>
              </a:rPr>
              <a:t>La muqueuse</a:t>
            </a:r>
            <a:endParaRPr lang="fr-FR" sz="2800" noProof="0" dirty="0">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fr-FR" sz="2800" noProof="0" dirty="0">
                <a:latin typeface="Calibri" panose="020F0502020204030204" pitchFamily="34" charset="0"/>
                <a:cs typeface="Calibri" panose="020F0502020204030204" pitchFamily="34" charset="0"/>
              </a:rPr>
              <a:t>L’acide gastrique</a:t>
            </a:r>
          </a:p>
        </p:txBody>
      </p:sp>
      <p:sp>
        <p:nvSpPr>
          <p:cNvPr id="6" name="ZoneTexte 5">
            <a:extLst>
              <a:ext uri="{FF2B5EF4-FFF2-40B4-BE49-F238E27FC236}">
                <a16:creationId xmlns:a16="http://schemas.microsoft.com/office/drawing/2014/main" id="{55672292-DF0D-48A2-D67B-4596CD114097}"/>
              </a:ext>
            </a:extLst>
          </p:cNvPr>
          <p:cNvSpPr txBox="1"/>
          <p:nvPr/>
        </p:nvSpPr>
        <p:spPr>
          <a:xfrm>
            <a:off x="682658" y="1496456"/>
            <a:ext cx="3778184" cy="461665"/>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sym typeface="Wingdings" panose="05000000000000000000" pitchFamily="2" charset="2"/>
              </a:rPr>
              <a:t> Barrières naturelles</a:t>
            </a:r>
            <a:endParaRPr lang="fr-FR" sz="2800" dirty="0">
              <a:sym typeface="Calibri"/>
            </a:endParaRPr>
          </a:p>
        </p:txBody>
      </p:sp>
      <p:sp>
        <p:nvSpPr>
          <p:cNvPr id="8" name="ZoneTexte 7">
            <a:extLst>
              <a:ext uri="{FF2B5EF4-FFF2-40B4-BE49-F238E27FC236}">
                <a16:creationId xmlns:a16="http://schemas.microsoft.com/office/drawing/2014/main" id="{4F08C7DF-71D9-DEB9-969C-D0D1F85907F3}"/>
              </a:ext>
            </a:extLst>
          </p:cNvPr>
          <p:cNvSpPr txBox="1"/>
          <p:nvPr/>
        </p:nvSpPr>
        <p:spPr>
          <a:xfrm>
            <a:off x="1313640" y="3835816"/>
            <a:ext cx="2828925" cy="523220"/>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8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Exemples </a:t>
            </a:r>
          </a:p>
        </p:txBody>
      </p:sp>
    </p:spTree>
    <p:extLst>
      <p:ext uri="{BB962C8B-B14F-4D97-AF65-F5344CB8AC3E}">
        <p14:creationId xmlns:p14="http://schemas.microsoft.com/office/powerpoint/2010/main" val="1942278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1800" noProof="0" dirty="0">
                <a:solidFill>
                  <a:schemeClr val="tx1">
                    <a:lumMod val="50000"/>
                    <a:lumOff val="50000"/>
                  </a:schemeClr>
                </a:solidFill>
              </a:rPr>
              <a:t>Ensuite, j’identifie les cellules responsables de l’immunité.</a:t>
            </a:r>
          </a:p>
        </p:txBody>
      </p:sp>
      <p:sp>
        <p:nvSpPr>
          <p:cNvPr id="4" name="Espace réservé du contenu 3"/>
          <p:cNvSpPr>
            <a:spLocks noGrp="1"/>
          </p:cNvSpPr>
          <p:nvPr>
            <p:ph sz="quarter" idx="11"/>
          </p:nvPr>
        </p:nvSpPr>
        <p:spPr/>
        <p:txBody>
          <a:bodyPr/>
          <a:lstStyle/>
          <a:p>
            <a:endParaRPr lang="fr-FR" noProof="0" dirty="0"/>
          </a:p>
        </p:txBody>
      </p:sp>
      <p:sp>
        <p:nvSpPr>
          <p:cNvPr id="3" name="ZoneTexte 2">
            <a:extLst>
              <a:ext uri="{FF2B5EF4-FFF2-40B4-BE49-F238E27FC236}">
                <a16:creationId xmlns:a16="http://schemas.microsoft.com/office/drawing/2014/main" id="{224CA3D9-D1A9-DDDF-D9D6-2A4BD57D16C8}"/>
              </a:ext>
            </a:extLst>
          </p:cNvPr>
          <p:cNvSpPr txBox="1"/>
          <p:nvPr/>
        </p:nvSpPr>
        <p:spPr>
          <a:xfrm>
            <a:off x="1643974" y="1812996"/>
            <a:ext cx="6167337" cy="523220"/>
          </a:xfrm>
          <a:prstGeom prst="rect">
            <a:avLst/>
          </a:prstGeom>
          <a:solidFill>
            <a:schemeClr val="bg1">
              <a:lumMod val="95000"/>
            </a:schemeClr>
          </a:solidFill>
        </p:spPr>
        <p:txBody>
          <a:bodyPr wrap="square">
            <a:spAutoFit/>
          </a:bodyPr>
          <a:lstStyle>
            <a:defPPr>
              <a:defRPr lang="fr-FR"/>
            </a:defPPr>
            <a:lvl1pPr>
              <a:defRPr sz="2400"/>
            </a:lvl1pPr>
          </a:lstStyle>
          <a:p>
            <a:r>
              <a:rPr lang="fr-FR" sz="2800" dirty="0"/>
              <a:t>Ce sont les globules blancs du sang.</a:t>
            </a:r>
          </a:p>
        </p:txBody>
      </p:sp>
      <p:pic>
        <p:nvPicPr>
          <p:cNvPr id="6" name="Image 5">
            <a:extLst>
              <a:ext uri="{FF2B5EF4-FFF2-40B4-BE49-F238E27FC236}">
                <a16:creationId xmlns:a16="http://schemas.microsoft.com/office/drawing/2014/main" id="{17902A73-BEF9-8F40-6E72-D51710B60A32}"/>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507786" y="3107572"/>
            <a:ext cx="8714039" cy="3478053"/>
          </a:xfrm>
          <a:prstGeom prst="rect">
            <a:avLst/>
          </a:prstGeom>
        </p:spPr>
      </p:pic>
      <p:sp>
        <p:nvSpPr>
          <p:cNvPr id="8" name="ZoneTexte 7">
            <a:extLst>
              <a:ext uri="{FF2B5EF4-FFF2-40B4-BE49-F238E27FC236}">
                <a16:creationId xmlns:a16="http://schemas.microsoft.com/office/drawing/2014/main" id="{9EE680FE-5A02-ECA6-4DF7-61F6B50BEE3D}"/>
              </a:ext>
            </a:extLst>
          </p:cNvPr>
          <p:cNvSpPr txBox="1"/>
          <p:nvPr/>
        </p:nvSpPr>
        <p:spPr>
          <a:xfrm>
            <a:off x="10358013" y="4145213"/>
            <a:ext cx="1702341"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Lymphocyte </a:t>
            </a:r>
          </a:p>
        </p:txBody>
      </p:sp>
      <p:sp>
        <p:nvSpPr>
          <p:cNvPr id="9" name="ZoneTexte 8">
            <a:extLst>
              <a:ext uri="{FF2B5EF4-FFF2-40B4-BE49-F238E27FC236}">
                <a16:creationId xmlns:a16="http://schemas.microsoft.com/office/drawing/2014/main" id="{BF2BC130-780B-17DA-910B-099FC168A927}"/>
              </a:ext>
            </a:extLst>
          </p:cNvPr>
          <p:cNvSpPr txBox="1"/>
          <p:nvPr/>
        </p:nvSpPr>
        <p:spPr>
          <a:xfrm>
            <a:off x="3508442" y="3819727"/>
            <a:ext cx="1702341" cy="400110"/>
          </a:xfrm>
          <a:prstGeom prst="rect">
            <a:avLst/>
          </a:prstGeom>
          <a:noFill/>
        </p:spPr>
        <p:txBody>
          <a:bodyPr wrap="square" rtlCol="0">
            <a:spAutoFit/>
          </a:bodyPr>
          <a:lstStyle/>
          <a:p>
            <a:pPr algn="l"/>
            <a:r>
              <a:rPr lang="fr-FR" sz="2000" b="1" noProof="0" dirty="0">
                <a:latin typeface="Calibri" panose="020F0502020204030204" pitchFamily="34" charset="0"/>
                <a:cs typeface="Calibri" panose="020F0502020204030204" pitchFamily="34" charset="0"/>
              </a:rPr>
              <a:t>Phagocytes</a:t>
            </a:r>
          </a:p>
        </p:txBody>
      </p:sp>
      <p:sp>
        <p:nvSpPr>
          <p:cNvPr id="5" name="ZoneTexte 4">
            <a:extLst>
              <a:ext uri="{FF2B5EF4-FFF2-40B4-BE49-F238E27FC236}">
                <a16:creationId xmlns:a16="http://schemas.microsoft.com/office/drawing/2014/main" id="{4226CB19-E2F7-0F2A-CB98-C0F36A072BD3}"/>
              </a:ext>
            </a:extLst>
          </p:cNvPr>
          <p:cNvSpPr txBox="1"/>
          <p:nvPr/>
        </p:nvSpPr>
        <p:spPr>
          <a:xfrm>
            <a:off x="1030246" y="1268025"/>
            <a:ext cx="4027252" cy="461665"/>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ym typeface="Wingdings" panose="05000000000000000000" pitchFamily="2" charset="2"/>
              </a:rPr>
              <a:t>Cellules immunitaires</a:t>
            </a:r>
            <a:endParaRPr lang="fr-FR" dirty="0">
              <a:sym typeface="Calibri"/>
            </a:endParaRPr>
          </a:p>
        </p:txBody>
      </p:sp>
      <p:cxnSp>
        <p:nvCxnSpPr>
          <p:cNvPr id="10" name="Connecteur droit avec flèche 9">
            <a:extLst>
              <a:ext uri="{FF2B5EF4-FFF2-40B4-BE49-F238E27FC236}">
                <a16:creationId xmlns:a16="http://schemas.microsoft.com/office/drawing/2014/main" id="{534B9168-7357-D4CC-C0CE-91EC257C6A11}"/>
              </a:ext>
            </a:extLst>
          </p:cNvPr>
          <p:cNvCxnSpPr>
            <a:cxnSpLocks/>
          </p:cNvCxnSpPr>
          <p:nvPr/>
        </p:nvCxnSpPr>
        <p:spPr>
          <a:xfrm flipH="1">
            <a:off x="3181350" y="4219837"/>
            <a:ext cx="714375" cy="437888"/>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6FCE4510-F24F-957E-52E5-43DAB7B15CA9}"/>
              </a:ext>
            </a:extLst>
          </p:cNvPr>
          <p:cNvCxnSpPr>
            <a:cxnSpLocks/>
          </p:cNvCxnSpPr>
          <p:nvPr/>
        </p:nvCxnSpPr>
        <p:spPr>
          <a:xfrm>
            <a:off x="4370454" y="4219837"/>
            <a:ext cx="714375" cy="437888"/>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5B257FA8-EB8D-E1E8-FB6C-3EA63DC32ED0}"/>
              </a:ext>
            </a:extLst>
          </p:cNvPr>
          <p:cNvCxnSpPr>
            <a:cxnSpLocks/>
          </p:cNvCxnSpPr>
          <p:nvPr/>
        </p:nvCxnSpPr>
        <p:spPr>
          <a:xfrm flipH="1">
            <a:off x="9458325" y="4438781"/>
            <a:ext cx="899688" cy="285619"/>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11" name="ZoneTexte 10">
            <a:extLst>
              <a:ext uri="{FF2B5EF4-FFF2-40B4-BE49-F238E27FC236}">
                <a16:creationId xmlns:a16="http://schemas.microsoft.com/office/drawing/2014/main" id="{17EDD57E-20A6-3B5A-7146-567F8556F682}"/>
              </a:ext>
            </a:extLst>
          </p:cNvPr>
          <p:cNvSpPr txBox="1"/>
          <p:nvPr/>
        </p:nvSpPr>
        <p:spPr>
          <a:xfrm>
            <a:off x="1643974" y="2689367"/>
            <a:ext cx="2159339" cy="523220"/>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8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dirty="0"/>
              <a:t>Exemples </a:t>
            </a:r>
          </a:p>
        </p:txBody>
      </p:sp>
    </p:spTree>
    <p:extLst>
      <p:ext uri="{BB962C8B-B14F-4D97-AF65-F5344CB8AC3E}">
        <p14:creationId xmlns:p14="http://schemas.microsoft.com/office/powerpoint/2010/main" val="427089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B6A12-6A85-289A-8374-AEA29B9D92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E7FA21-8A43-0BBE-B89E-9C5BC6F95A0A}"/>
              </a:ext>
            </a:extLst>
          </p:cNvPr>
          <p:cNvSpPr>
            <a:spLocks noGrp="1"/>
          </p:cNvSpPr>
          <p:nvPr>
            <p:ph type="title"/>
          </p:nvPr>
        </p:nvSpPr>
        <p:spPr/>
        <p:txBody>
          <a:bodyPr/>
          <a:lstStyle/>
          <a:p>
            <a:r>
              <a:rPr lang="fr-FR" sz="1800" noProof="0" dirty="0">
                <a:solidFill>
                  <a:schemeClr val="tx1">
                    <a:lumMod val="50000"/>
                    <a:lumOff val="50000"/>
                  </a:schemeClr>
                </a:solidFill>
              </a:rPr>
              <a:t>Enfin, j’identifie la structure du système lymphatique. Il est constitué d’un réseau et des organes. </a:t>
            </a:r>
          </a:p>
        </p:txBody>
      </p:sp>
      <p:pic>
        <p:nvPicPr>
          <p:cNvPr id="14" name="Image 13" descr="Une image contenant dessin, croquis, art&#10;&#10;Le contenu généré par l’IA peut être incorrect.">
            <a:extLst>
              <a:ext uri="{FF2B5EF4-FFF2-40B4-BE49-F238E27FC236}">
                <a16:creationId xmlns:a16="http://schemas.microsoft.com/office/drawing/2014/main" id="{24E252BB-3F14-985F-C8F8-4357A42E5930}"/>
              </a:ext>
            </a:extLst>
          </p:cNvPr>
          <p:cNvPicPr>
            <a:picLocks noChangeAspect="1"/>
          </p:cNvPicPr>
          <p:nvPr/>
        </p:nvPicPr>
        <p:blipFill>
          <a:blip r:embed="rId2"/>
          <a:stretch>
            <a:fillRect/>
          </a:stretch>
        </p:blipFill>
        <p:spPr>
          <a:xfrm>
            <a:off x="8291211" y="1538744"/>
            <a:ext cx="2467863" cy="4477408"/>
          </a:xfrm>
          <a:prstGeom prst="rect">
            <a:avLst/>
          </a:prstGeom>
        </p:spPr>
      </p:pic>
      <p:sp>
        <p:nvSpPr>
          <p:cNvPr id="17" name="ZoneTexte 16">
            <a:extLst>
              <a:ext uri="{FF2B5EF4-FFF2-40B4-BE49-F238E27FC236}">
                <a16:creationId xmlns:a16="http://schemas.microsoft.com/office/drawing/2014/main" id="{45BCEB88-2B12-B154-72DB-6F6510352B56}"/>
              </a:ext>
            </a:extLst>
          </p:cNvPr>
          <p:cNvSpPr txBox="1"/>
          <p:nvPr/>
        </p:nvSpPr>
        <p:spPr>
          <a:xfrm>
            <a:off x="4787021" y="2763263"/>
            <a:ext cx="2178997"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Des organes lymphatiques  </a:t>
            </a:r>
          </a:p>
        </p:txBody>
      </p:sp>
      <p:sp>
        <p:nvSpPr>
          <p:cNvPr id="18" name="ZoneTexte 17">
            <a:extLst>
              <a:ext uri="{FF2B5EF4-FFF2-40B4-BE49-F238E27FC236}">
                <a16:creationId xmlns:a16="http://schemas.microsoft.com/office/drawing/2014/main" id="{9D5AD5C6-F00B-B0D8-E584-7C72E918067D}"/>
              </a:ext>
            </a:extLst>
          </p:cNvPr>
          <p:cNvSpPr txBox="1"/>
          <p:nvPr/>
        </p:nvSpPr>
        <p:spPr>
          <a:xfrm>
            <a:off x="1359641" y="2789203"/>
            <a:ext cx="2036325"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Un réseau lymphatique </a:t>
            </a:r>
          </a:p>
        </p:txBody>
      </p:sp>
      <p:sp>
        <p:nvSpPr>
          <p:cNvPr id="21" name="Espace réservé du contenu 20">
            <a:extLst>
              <a:ext uri="{FF2B5EF4-FFF2-40B4-BE49-F238E27FC236}">
                <a16:creationId xmlns:a16="http://schemas.microsoft.com/office/drawing/2014/main" id="{162A31AC-7A73-3E2D-3C11-A6991BC31A22}"/>
              </a:ext>
            </a:extLst>
          </p:cNvPr>
          <p:cNvSpPr>
            <a:spLocks noGrp="1"/>
          </p:cNvSpPr>
          <p:nvPr>
            <p:ph sz="quarter" idx="11"/>
          </p:nvPr>
        </p:nvSpPr>
        <p:spPr/>
        <p:txBody>
          <a:bodyPr/>
          <a:lstStyle/>
          <a:p>
            <a:endParaRPr lang="fr-FR" noProof="0" dirty="0"/>
          </a:p>
        </p:txBody>
      </p:sp>
      <p:sp>
        <p:nvSpPr>
          <p:cNvPr id="3" name="ZoneTexte 2">
            <a:extLst>
              <a:ext uri="{FF2B5EF4-FFF2-40B4-BE49-F238E27FC236}">
                <a16:creationId xmlns:a16="http://schemas.microsoft.com/office/drawing/2014/main" id="{E0747759-2B6A-E05B-CDEA-1E3A1D29EFBE}"/>
              </a:ext>
            </a:extLst>
          </p:cNvPr>
          <p:cNvSpPr txBox="1"/>
          <p:nvPr/>
        </p:nvSpPr>
        <p:spPr>
          <a:xfrm>
            <a:off x="7974735" y="5809237"/>
            <a:ext cx="3424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Schéma du système lymphatique chez l’Homme</a:t>
            </a:r>
          </a:p>
        </p:txBody>
      </p:sp>
      <p:sp>
        <p:nvSpPr>
          <p:cNvPr id="4" name="ZoneTexte 3">
            <a:extLst>
              <a:ext uri="{FF2B5EF4-FFF2-40B4-BE49-F238E27FC236}">
                <a16:creationId xmlns:a16="http://schemas.microsoft.com/office/drawing/2014/main" id="{349F3DDD-6115-0649-FADC-7F22DBE4D15B}"/>
              </a:ext>
            </a:extLst>
          </p:cNvPr>
          <p:cNvSpPr txBox="1"/>
          <p:nvPr/>
        </p:nvSpPr>
        <p:spPr>
          <a:xfrm>
            <a:off x="2092457" y="1216945"/>
            <a:ext cx="4192624" cy="461665"/>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ym typeface="Wingdings" panose="05000000000000000000" pitchFamily="2" charset="2"/>
              </a:rPr>
              <a:t> Système lymphatique</a:t>
            </a:r>
            <a:endParaRPr lang="fr-FR" dirty="0">
              <a:sym typeface="Calibri"/>
            </a:endParaRPr>
          </a:p>
        </p:txBody>
      </p:sp>
      <p:grpSp>
        <p:nvGrpSpPr>
          <p:cNvPr id="20" name="Groupe 19">
            <a:extLst>
              <a:ext uri="{FF2B5EF4-FFF2-40B4-BE49-F238E27FC236}">
                <a16:creationId xmlns:a16="http://schemas.microsoft.com/office/drawing/2014/main" id="{3E729AA2-848F-D59F-69BF-D199DAD38DC9}"/>
              </a:ext>
            </a:extLst>
          </p:cNvPr>
          <p:cNvGrpSpPr/>
          <p:nvPr/>
        </p:nvGrpSpPr>
        <p:grpSpPr>
          <a:xfrm>
            <a:off x="2462111" y="1751587"/>
            <a:ext cx="3492230" cy="1018161"/>
            <a:chOff x="2966936" y="1780162"/>
            <a:chExt cx="3492230" cy="1018161"/>
          </a:xfrm>
        </p:grpSpPr>
        <p:cxnSp>
          <p:nvCxnSpPr>
            <p:cNvPr id="8" name="Connecteur droit 7">
              <a:extLst>
                <a:ext uri="{FF2B5EF4-FFF2-40B4-BE49-F238E27FC236}">
                  <a16:creationId xmlns:a16="http://schemas.microsoft.com/office/drawing/2014/main" id="{48D47A34-429E-CEEF-13C6-3AE432B1DE2E}"/>
                </a:ext>
              </a:extLst>
            </p:cNvPr>
            <p:cNvCxnSpPr/>
            <p:nvPr/>
          </p:nvCxnSpPr>
          <p:spPr>
            <a:xfrm>
              <a:off x="2966936" y="2266544"/>
              <a:ext cx="3492230" cy="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E0C020C6-7101-25A5-5692-9D0EF099C63C}"/>
                </a:ext>
              </a:extLst>
            </p:cNvPr>
            <p:cNvCxnSpPr>
              <a:cxnSpLocks/>
            </p:cNvCxnSpPr>
            <p:nvPr/>
          </p:nvCxnSpPr>
          <p:spPr>
            <a:xfrm>
              <a:off x="6449441" y="2256817"/>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3A0CADF2-961A-A107-F8A3-054E8ED675B5}"/>
                </a:ext>
              </a:extLst>
            </p:cNvPr>
            <p:cNvCxnSpPr>
              <a:cxnSpLocks/>
            </p:cNvCxnSpPr>
            <p:nvPr/>
          </p:nvCxnSpPr>
          <p:spPr>
            <a:xfrm>
              <a:off x="2973424" y="2263302"/>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18">
              <a:extLst>
                <a:ext uri="{FF2B5EF4-FFF2-40B4-BE49-F238E27FC236}">
                  <a16:creationId xmlns:a16="http://schemas.microsoft.com/office/drawing/2014/main" id="{D25EE467-D3DF-10AD-CC6D-DF26603F5C58}"/>
                </a:ext>
              </a:extLst>
            </p:cNvPr>
            <p:cNvCxnSpPr/>
            <p:nvPr/>
          </p:nvCxnSpPr>
          <p:spPr>
            <a:xfrm>
              <a:off x="4630366" y="1780162"/>
              <a:ext cx="0" cy="486383"/>
            </a:xfrm>
            <a:prstGeom prst="line">
              <a:avLst/>
            </a:prstGeom>
            <a:ln w="38100"/>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594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B16C3-C821-030F-FAB6-42BAC5C6E0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681938-DDD1-ADE1-7562-3E13132687A7}"/>
              </a:ext>
            </a:extLst>
          </p:cNvPr>
          <p:cNvSpPr>
            <a:spLocks noGrp="1"/>
          </p:cNvSpPr>
          <p:nvPr>
            <p:ph type="title"/>
          </p:nvPr>
        </p:nvSpPr>
        <p:spPr>
          <a:xfrm>
            <a:off x="957454" y="291373"/>
            <a:ext cx="10277091" cy="267549"/>
          </a:xfrm>
        </p:spPr>
        <p:txBody>
          <a:bodyPr/>
          <a:lstStyle/>
          <a:p>
            <a:r>
              <a:rPr lang="fr-FR" sz="1800" noProof="0" dirty="0">
                <a:solidFill>
                  <a:schemeClr val="tx1">
                    <a:lumMod val="50000"/>
                    <a:lumOff val="50000"/>
                  </a:schemeClr>
                </a:solidFill>
              </a:rPr>
              <a:t>En parallèles à l’appareil circulatoire, le corps humain a un réseau lymphatique qui fait circuler la lymphe.</a:t>
            </a:r>
          </a:p>
        </p:txBody>
      </p:sp>
      <p:sp>
        <p:nvSpPr>
          <p:cNvPr id="6" name="Espace réservé du contenu 5">
            <a:extLst>
              <a:ext uri="{FF2B5EF4-FFF2-40B4-BE49-F238E27FC236}">
                <a16:creationId xmlns:a16="http://schemas.microsoft.com/office/drawing/2014/main" id="{5F2D0DC1-0F47-1BDF-E53E-6471D6FCFE55}"/>
              </a:ext>
            </a:extLst>
          </p:cNvPr>
          <p:cNvSpPr>
            <a:spLocks noGrp="1"/>
          </p:cNvSpPr>
          <p:nvPr>
            <p:ph sz="quarter" idx="11"/>
          </p:nvPr>
        </p:nvSpPr>
        <p:spPr/>
        <p:txBody>
          <a:bodyPr/>
          <a:lstStyle/>
          <a:p>
            <a:endParaRPr lang="fr-FR" noProof="0" dirty="0"/>
          </a:p>
        </p:txBody>
      </p:sp>
      <p:pic>
        <p:nvPicPr>
          <p:cNvPr id="3" name="Image 2" descr="Une image contenant dessin, croquis, art&#10;&#10;Le contenu généré par l’IA peut être incorrect.">
            <a:extLst>
              <a:ext uri="{FF2B5EF4-FFF2-40B4-BE49-F238E27FC236}">
                <a16:creationId xmlns:a16="http://schemas.microsoft.com/office/drawing/2014/main" id="{8FB3DAFF-1543-17B2-8BFD-D1E902234584}"/>
              </a:ext>
            </a:extLst>
          </p:cNvPr>
          <p:cNvPicPr>
            <a:picLocks noChangeAspect="1"/>
          </p:cNvPicPr>
          <p:nvPr/>
        </p:nvPicPr>
        <p:blipFill>
          <a:blip r:embed="rId2"/>
          <a:stretch>
            <a:fillRect/>
          </a:stretch>
        </p:blipFill>
        <p:spPr>
          <a:xfrm>
            <a:off x="8291211" y="1538744"/>
            <a:ext cx="2467863" cy="4477408"/>
          </a:xfrm>
          <a:prstGeom prst="rect">
            <a:avLst/>
          </a:prstGeom>
        </p:spPr>
      </p:pic>
      <p:sp>
        <p:nvSpPr>
          <p:cNvPr id="18" name="ZoneTexte 17">
            <a:extLst>
              <a:ext uri="{FF2B5EF4-FFF2-40B4-BE49-F238E27FC236}">
                <a16:creationId xmlns:a16="http://schemas.microsoft.com/office/drawing/2014/main" id="{9CE8CAA8-9B99-1E8F-39A6-C529E9BC43CB}"/>
              </a:ext>
            </a:extLst>
          </p:cNvPr>
          <p:cNvSpPr txBox="1"/>
          <p:nvPr/>
        </p:nvSpPr>
        <p:spPr>
          <a:xfrm>
            <a:off x="4787021" y="2763263"/>
            <a:ext cx="2178997"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Des organes lymphatiques  </a:t>
            </a:r>
          </a:p>
        </p:txBody>
      </p:sp>
      <p:sp>
        <p:nvSpPr>
          <p:cNvPr id="19" name="ZoneTexte 18">
            <a:extLst>
              <a:ext uri="{FF2B5EF4-FFF2-40B4-BE49-F238E27FC236}">
                <a16:creationId xmlns:a16="http://schemas.microsoft.com/office/drawing/2014/main" id="{396D6AB1-BC18-4B37-F3C4-A1E161DDC772}"/>
              </a:ext>
            </a:extLst>
          </p:cNvPr>
          <p:cNvSpPr txBox="1"/>
          <p:nvPr/>
        </p:nvSpPr>
        <p:spPr>
          <a:xfrm>
            <a:off x="1359641" y="2789203"/>
            <a:ext cx="2036325"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Un réseau lymphatique </a:t>
            </a:r>
          </a:p>
        </p:txBody>
      </p:sp>
      <p:sp>
        <p:nvSpPr>
          <p:cNvPr id="21" name="ZoneTexte 20">
            <a:extLst>
              <a:ext uri="{FF2B5EF4-FFF2-40B4-BE49-F238E27FC236}">
                <a16:creationId xmlns:a16="http://schemas.microsoft.com/office/drawing/2014/main" id="{C9FDC178-2840-0990-9B9C-C834CD7C9B98}"/>
              </a:ext>
            </a:extLst>
          </p:cNvPr>
          <p:cNvSpPr txBox="1"/>
          <p:nvPr/>
        </p:nvSpPr>
        <p:spPr>
          <a:xfrm>
            <a:off x="7974735" y="5809237"/>
            <a:ext cx="3424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Schéma du système lymphatique chez l’Homme</a:t>
            </a:r>
          </a:p>
        </p:txBody>
      </p:sp>
      <p:sp>
        <p:nvSpPr>
          <p:cNvPr id="23" name="ZoneTexte 22">
            <a:extLst>
              <a:ext uri="{FF2B5EF4-FFF2-40B4-BE49-F238E27FC236}">
                <a16:creationId xmlns:a16="http://schemas.microsoft.com/office/drawing/2014/main" id="{00CBE0F5-26CE-8026-B731-4EE3335105D4}"/>
              </a:ext>
            </a:extLst>
          </p:cNvPr>
          <p:cNvSpPr txBox="1"/>
          <p:nvPr/>
        </p:nvSpPr>
        <p:spPr>
          <a:xfrm>
            <a:off x="2092457" y="1216945"/>
            <a:ext cx="4192624" cy="461665"/>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ym typeface="Wingdings" panose="05000000000000000000" pitchFamily="2" charset="2"/>
              </a:rPr>
              <a:t> Système lymphatique</a:t>
            </a:r>
            <a:endParaRPr lang="fr-FR" dirty="0">
              <a:sym typeface="Calibri"/>
            </a:endParaRPr>
          </a:p>
        </p:txBody>
      </p:sp>
      <p:grpSp>
        <p:nvGrpSpPr>
          <p:cNvPr id="24" name="Groupe 23">
            <a:extLst>
              <a:ext uri="{FF2B5EF4-FFF2-40B4-BE49-F238E27FC236}">
                <a16:creationId xmlns:a16="http://schemas.microsoft.com/office/drawing/2014/main" id="{8650A266-0AD1-AA79-DDFE-6A34F539B996}"/>
              </a:ext>
            </a:extLst>
          </p:cNvPr>
          <p:cNvGrpSpPr/>
          <p:nvPr/>
        </p:nvGrpSpPr>
        <p:grpSpPr>
          <a:xfrm>
            <a:off x="2462111" y="1751587"/>
            <a:ext cx="3492230" cy="1018161"/>
            <a:chOff x="2966936" y="1780162"/>
            <a:chExt cx="3492230" cy="1018161"/>
          </a:xfrm>
        </p:grpSpPr>
        <p:cxnSp>
          <p:nvCxnSpPr>
            <p:cNvPr id="25" name="Connecteur droit 24">
              <a:extLst>
                <a:ext uri="{FF2B5EF4-FFF2-40B4-BE49-F238E27FC236}">
                  <a16:creationId xmlns:a16="http://schemas.microsoft.com/office/drawing/2014/main" id="{17923FBB-82B9-FE68-41C1-113CD95385B3}"/>
                </a:ext>
              </a:extLst>
            </p:cNvPr>
            <p:cNvCxnSpPr/>
            <p:nvPr/>
          </p:nvCxnSpPr>
          <p:spPr>
            <a:xfrm>
              <a:off x="2966936" y="2266544"/>
              <a:ext cx="3492230" cy="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C5712D09-A5B3-BA55-1538-94B6FE48A67E}"/>
                </a:ext>
              </a:extLst>
            </p:cNvPr>
            <p:cNvCxnSpPr>
              <a:cxnSpLocks/>
            </p:cNvCxnSpPr>
            <p:nvPr/>
          </p:nvCxnSpPr>
          <p:spPr>
            <a:xfrm>
              <a:off x="6449441" y="2256817"/>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39D357CC-E998-8478-1106-80D757E607FE}"/>
                </a:ext>
              </a:extLst>
            </p:cNvPr>
            <p:cNvCxnSpPr>
              <a:cxnSpLocks/>
            </p:cNvCxnSpPr>
            <p:nvPr/>
          </p:nvCxnSpPr>
          <p:spPr>
            <a:xfrm>
              <a:off x="2973424" y="2263302"/>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8" name="Connecteur droit 27">
              <a:extLst>
                <a:ext uri="{FF2B5EF4-FFF2-40B4-BE49-F238E27FC236}">
                  <a16:creationId xmlns:a16="http://schemas.microsoft.com/office/drawing/2014/main" id="{2E75D418-455C-DC54-7B56-80736BEC9520}"/>
                </a:ext>
              </a:extLst>
            </p:cNvPr>
            <p:cNvCxnSpPr/>
            <p:nvPr/>
          </p:nvCxnSpPr>
          <p:spPr>
            <a:xfrm>
              <a:off x="4630366" y="1780162"/>
              <a:ext cx="0" cy="486383"/>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29" name="ZoneTexte 28">
            <a:extLst>
              <a:ext uri="{FF2B5EF4-FFF2-40B4-BE49-F238E27FC236}">
                <a16:creationId xmlns:a16="http://schemas.microsoft.com/office/drawing/2014/main" id="{3270E18E-5101-DDAE-4304-34644198FD03}"/>
              </a:ext>
            </a:extLst>
          </p:cNvPr>
          <p:cNvSpPr txBox="1"/>
          <p:nvPr/>
        </p:nvSpPr>
        <p:spPr>
          <a:xfrm>
            <a:off x="10338878" y="4369405"/>
            <a:ext cx="1634047" cy="707886"/>
          </a:xfrm>
          <a:prstGeom prst="rect">
            <a:avLst/>
          </a:prstGeom>
          <a:noFill/>
          <a:ln w="28575">
            <a:solidFill>
              <a:srgbClr val="FF0000"/>
            </a:solidFill>
          </a:ln>
        </p:spPr>
        <p:txBody>
          <a:bodyPr wrap="square" rtlCol="0">
            <a:spAutoFit/>
          </a:bodyPr>
          <a:lstStyle/>
          <a:p>
            <a:pPr algn="ctr"/>
            <a:r>
              <a:rPr lang="fr-FR" sz="2000" noProof="0" dirty="0">
                <a:latin typeface="Calibri" panose="020F0502020204030204" pitchFamily="34" charset="0"/>
                <a:cs typeface="Calibri" panose="020F0502020204030204" pitchFamily="34" charset="0"/>
              </a:rPr>
              <a:t>Vaisseaux lymphatiques</a:t>
            </a:r>
          </a:p>
        </p:txBody>
      </p:sp>
      <p:sp>
        <p:nvSpPr>
          <p:cNvPr id="30" name="ZoneTexte 29">
            <a:extLst>
              <a:ext uri="{FF2B5EF4-FFF2-40B4-BE49-F238E27FC236}">
                <a16:creationId xmlns:a16="http://schemas.microsoft.com/office/drawing/2014/main" id="{48F5C3ED-8163-3878-68FA-4B28A99FF2F5}"/>
              </a:ext>
            </a:extLst>
          </p:cNvPr>
          <p:cNvSpPr txBox="1"/>
          <p:nvPr/>
        </p:nvSpPr>
        <p:spPr>
          <a:xfrm>
            <a:off x="467660" y="4201388"/>
            <a:ext cx="4001877" cy="1569660"/>
          </a:xfrm>
          <a:prstGeom prst="rect">
            <a:avLst/>
          </a:prstGeom>
          <a:noFill/>
          <a:ln w="19050">
            <a:solidFill>
              <a:srgbClr val="002060"/>
            </a:solidFill>
          </a:ln>
        </p:spPr>
        <p:txBody>
          <a:bodyPr wrap="square">
            <a:spAutoFit/>
          </a:bodyPr>
          <a:lstStyle/>
          <a:p>
            <a:pPr algn="ctr"/>
            <a:r>
              <a:rPr lang="fr-FR" sz="2400" noProof="0" dirty="0"/>
              <a:t>un réseau de petits vaisseaux qui transportent un liquide appelé </a:t>
            </a:r>
            <a:r>
              <a:rPr lang="fr-FR" sz="2400" b="1" noProof="0" dirty="0">
                <a:solidFill>
                  <a:srgbClr val="FF0000"/>
                </a:solidFill>
              </a:rPr>
              <a:t>la lymphe </a:t>
            </a:r>
            <a:r>
              <a:rPr lang="fr-FR" sz="2400" noProof="0" dirty="0"/>
              <a:t>à travers le corps.</a:t>
            </a:r>
          </a:p>
        </p:txBody>
      </p:sp>
      <p:cxnSp>
        <p:nvCxnSpPr>
          <p:cNvPr id="31" name="Connecteur droit avec flèche 30">
            <a:extLst>
              <a:ext uri="{FF2B5EF4-FFF2-40B4-BE49-F238E27FC236}">
                <a16:creationId xmlns:a16="http://schemas.microsoft.com/office/drawing/2014/main" id="{1040F4C1-EE7F-275B-B41A-E43A9ACC89BF}"/>
              </a:ext>
            </a:extLst>
          </p:cNvPr>
          <p:cNvCxnSpPr>
            <a:cxnSpLocks/>
            <a:stCxn id="29" idx="1"/>
          </p:cNvCxnSpPr>
          <p:nvPr/>
        </p:nvCxnSpPr>
        <p:spPr>
          <a:xfrm flipH="1" flipV="1">
            <a:off x="9934575" y="4369405"/>
            <a:ext cx="404303" cy="353943"/>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E7BF6DE0-097B-C507-5217-4D04E9B684DD}"/>
              </a:ext>
            </a:extLst>
          </p:cNvPr>
          <p:cNvCxnSpPr>
            <a:cxnSpLocks/>
            <a:stCxn id="29" idx="1"/>
          </p:cNvCxnSpPr>
          <p:nvPr/>
        </p:nvCxnSpPr>
        <p:spPr>
          <a:xfrm flipH="1">
            <a:off x="9934575" y="4723348"/>
            <a:ext cx="404303" cy="353943"/>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3" name="Connecteur droit avec flèche 32">
            <a:extLst>
              <a:ext uri="{FF2B5EF4-FFF2-40B4-BE49-F238E27FC236}">
                <a16:creationId xmlns:a16="http://schemas.microsoft.com/office/drawing/2014/main" id="{325044EB-5900-6978-D306-49BC05C39F8C}"/>
              </a:ext>
            </a:extLst>
          </p:cNvPr>
          <p:cNvCxnSpPr>
            <a:cxnSpLocks/>
          </p:cNvCxnSpPr>
          <p:nvPr/>
        </p:nvCxnSpPr>
        <p:spPr>
          <a:xfrm>
            <a:off x="2432123" y="3620200"/>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021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000"/>
                                        <p:tgtEl>
                                          <p:spTgt spid="33"/>
                                        </p:tgtEl>
                                      </p:cBhvr>
                                    </p:animEffect>
                                    <p:anim calcmode="lin" valueType="num">
                                      <p:cBhvr>
                                        <p:cTn id="16" dur="1000" fill="hold"/>
                                        <p:tgtEl>
                                          <p:spTgt spid="33"/>
                                        </p:tgtEl>
                                        <p:attrNameLst>
                                          <p:attrName>ppt_x</p:attrName>
                                        </p:attrNameLst>
                                      </p:cBhvr>
                                      <p:tavLst>
                                        <p:tav tm="0">
                                          <p:val>
                                            <p:strVal val="#ppt_x"/>
                                          </p:val>
                                        </p:tav>
                                        <p:tav tm="100000">
                                          <p:val>
                                            <p:strVal val="#ppt_x"/>
                                          </p:val>
                                        </p:tav>
                                      </p:tavLst>
                                    </p:anim>
                                    <p:anim calcmode="lin" valueType="num">
                                      <p:cBhvr>
                                        <p:cTn id="17" dur="1000" fill="hold"/>
                                        <p:tgtEl>
                                          <p:spTgt spid="3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anim calcmode="lin" valueType="num">
                                      <p:cBhvr>
                                        <p:cTn id="21" dur="1000" fill="hold"/>
                                        <p:tgtEl>
                                          <p:spTgt spid="30"/>
                                        </p:tgtEl>
                                        <p:attrNameLst>
                                          <p:attrName>ppt_x</p:attrName>
                                        </p:attrNameLst>
                                      </p:cBhvr>
                                      <p:tavLst>
                                        <p:tav tm="0">
                                          <p:val>
                                            <p:strVal val="#ppt_x"/>
                                          </p:val>
                                        </p:tav>
                                        <p:tav tm="100000">
                                          <p:val>
                                            <p:strVal val="#ppt_x"/>
                                          </p:val>
                                        </p:tav>
                                      </p:tavLst>
                                    </p:anim>
                                    <p:anim calcmode="lin" valueType="num">
                                      <p:cBhvr>
                                        <p:cTn id="2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572F9-EEEE-E3E9-3BBC-CDA25C534F31}"/>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B2752B0F-AED3-62F2-D624-B633C37E17FB}"/>
              </a:ext>
            </a:extLst>
          </p:cNvPr>
          <p:cNvSpPr>
            <a:spLocks noGrp="1"/>
          </p:cNvSpPr>
          <p:nvPr>
            <p:ph sz="quarter" idx="11"/>
          </p:nvPr>
        </p:nvSpPr>
        <p:spPr/>
        <p:txBody>
          <a:bodyPr/>
          <a:lstStyle/>
          <a:p>
            <a:endParaRPr lang="fr-FR" noProof="0" dirty="0"/>
          </a:p>
        </p:txBody>
      </p:sp>
      <p:pic>
        <p:nvPicPr>
          <p:cNvPr id="3" name="Image 2" descr="Une image contenant dessin, croquis, art&#10;&#10;Le contenu généré par l’IA peut être incorrect.">
            <a:extLst>
              <a:ext uri="{FF2B5EF4-FFF2-40B4-BE49-F238E27FC236}">
                <a16:creationId xmlns:a16="http://schemas.microsoft.com/office/drawing/2014/main" id="{C5FAF9C3-067C-D896-E5D2-92C08B4C4A78}"/>
              </a:ext>
            </a:extLst>
          </p:cNvPr>
          <p:cNvPicPr>
            <a:picLocks noChangeAspect="1"/>
          </p:cNvPicPr>
          <p:nvPr/>
        </p:nvPicPr>
        <p:blipFill>
          <a:blip r:embed="rId2"/>
          <a:stretch>
            <a:fillRect/>
          </a:stretch>
        </p:blipFill>
        <p:spPr>
          <a:xfrm>
            <a:off x="8919978" y="1588248"/>
            <a:ext cx="2467863" cy="4477408"/>
          </a:xfrm>
          <a:prstGeom prst="rect">
            <a:avLst/>
          </a:prstGeom>
        </p:spPr>
      </p:pic>
      <p:sp>
        <p:nvSpPr>
          <p:cNvPr id="18" name="ZoneTexte 17">
            <a:extLst>
              <a:ext uri="{FF2B5EF4-FFF2-40B4-BE49-F238E27FC236}">
                <a16:creationId xmlns:a16="http://schemas.microsoft.com/office/drawing/2014/main" id="{92427609-B2C8-5509-EB9B-6F1A693FE45C}"/>
              </a:ext>
            </a:extLst>
          </p:cNvPr>
          <p:cNvSpPr txBox="1"/>
          <p:nvPr/>
        </p:nvSpPr>
        <p:spPr>
          <a:xfrm>
            <a:off x="4787021" y="2763263"/>
            <a:ext cx="2178997"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Des organes lymphatiques  </a:t>
            </a:r>
          </a:p>
        </p:txBody>
      </p:sp>
      <p:sp>
        <p:nvSpPr>
          <p:cNvPr id="19" name="ZoneTexte 18">
            <a:extLst>
              <a:ext uri="{FF2B5EF4-FFF2-40B4-BE49-F238E27FC236}">
                <a16:creationId xmlns:a16="http://schemas.microsoft.com/office/drawing/2014/main" id="{91F0F9EC-A091-9138-7226-878C6A12A7AB}"/>
              </a:ext>
            </a:extLst>
          </p:cNvPr>
          <p:cNvSpPr txBox="1"/>
          <p:nvPr/>
        </p:nvSpPr>
        <p:spPr>
          <a:xfrm>
            <a:off x="1359641" y="2789203"/>
            <a:ext cx="2036325"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Un réseau lymphatique </a:t>
            </a:r>
          </a:p>
        </p:txBody>
      </p:sp>
      <p:sp>
        <p:nvSpPr>
          <p:cNvPr id="21" name="ZoneTexte 20">
            <a:extLst>
              <a:ext uri="{FF2B5EF4-FFF2-40B4-BE49-F238E27FC236}">
                <a16:creationId xmlns:a16="http://schemas.microsoft.com/office/drawing/2014/main" id="{7F382302-E1BB-0B12-98B0-076EABD86C4F}"/>
              </a:ext>
            </a:extLst>
          </p:cNvPr>
          <p:cNvSpPr txBox="1"/>
          <p:nvPr/>
        </p:nvSpPr>
        <p:spPr>
          <a:xfrm>
            <a:off x="8603502" y="5858741"/>
            <a:ext cx="3424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Schéma du système lymphatique chez l’Homme</a:t>
            </a:r>
          </a:p>
        </p:txBody>
      </p:sp>
      <p:sp>
        <p:nvSpPr>
          <p:cNvPr id="23" name="ZoneTexte 22">
            <a:extLst>
              <a:ext uri="{FF2B5EF4-FFF2-40B4-BE49-F238E27FC236}">
                <a16:creationId xmlns:a16="http://schemas.microsoft.com/office/drawing/2014/main" id="{EE71EA3E-5F66-3217-8195-7640039655C8}"/>
              </a:ext>
            </a:extLst>
          </p:cNvPr>
          <p:cNvSpPr txBox="1"/>
          <p:nvPr/>
        </p:nvSpPr>
        <p:spPr>
          <a:xfrm>
            <a:off x="2092457" y="1216945"/>
            <a:ext cx="4192624" cy="461665"/>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ym typeface="Wingdings" panose="05000000000000000000" pitchFamily="2" charset="2"/>
              </a:rPr>
              <a:t> Système lymphatique</a:t>
            </a:r>
            <a:endParaRPr lang="fr-FR" dirty="0">
              <a:sym typeface="Calibri"/>
            </a:endParaRPr>
          </a:p>
        </p:txBody>
      </p:sp>
      <p:grpSp>
        <p:nvGrpSpPr>
          <p:cNvPr id="24" name="Groupe 23">
            <a:extLst>
              <a:ext uri="{FF2B5EF4-FFF2-40B4-BE49-F238E27FC236}">
                <a16:creationId xmlns:a16="http://schemas.microsoft.com/office/drawing/2014/main" id="{41084DFC-C95B-B3BB-6E1D-FDCCF4F1CDEA}"/>
              </a:ext>
            </a:extLst>
          </p:cNvPr>
          <p:cNvGrpSpPr/>
          <p:nvPr/>
        </p:nvGrpSpPr>
        <p:grpSpPr>
          <a:xfrm>
            <a:off x="2462111" y="1751587"/>
            <a:ext cx="3492230" cy="1018161"/>
            <a:chOff x="2966936" y="1780162"/>
            <a:chExt cx="3492230" cy="1018161"/>
          </a:xfrm>
        </p:grpSpPr>
        <p:cxnSp>
          <p:nvCxnSpPr>
            <p:cNvPr id="25" name="Connecteur droit 24">
              <a:extLst>
                <a:ext uri="{FF2B5EF4-FFF2-40B4-BE49-F238E27FC236}">
                  <a16:creationId xmlns:a16="http://schemas.microsoft.com/office/drawing/2014/main" id="{E94AF869-057C-6015-6713-95CAAB483F73}"/>
                </a:ext>
              </a:extLst>
            </p:cNvPr>
            <p:cNvCxnSpPr/>
            <p:nvPr/>
          </p:nvCxnSpPr>
          <p:spPr>
            <a:xfrm>
              <a:off x="2966936" y="2266544"/>
              <a:ext cx="3492230" cy="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D26ECCC3-1C72-D2A8-2C25-B336B2308038}"/>
                </a:ext>
              </a:extLst>
            </p:cNvPr>
            <p:cNvCxnSpPr>
              <a:cxnSpLocks/>
            </p:cNvCxnSpPr>
            <p:nvPr/>
          </p:nvCxnSpPr>
          <p:spPr>
            <a:xfrm>
              <a:off x="6449441" y="2256817"/>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956AFF0A-83C2-6C89-3B09-F9B8D158DFD9}"/>
                </a:ext>
              </a:extLst>
            </p:cNvPr>
            <p:cNvCxnSpPr>
              <a:cxnSpLocks/>
            </p:cNvCxnSpPr>
            <p:nvPr/>
          </p:nvCxnSpPr>
          <p:spPr>
            <a:xfrm>
              <a:off x="2973424" y="2263302"/>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8" name="Connecteur droit 27">
              <a:extLst>
                <a:ext uri="{FF2B5EF4-FFF2-40B4-BE49-F238E27FC236}">
                  <a16:creationId xmlns:a16="http://schemas.microsoft.com/office/drawing/2014/main" id="{54E954C3-11FD-28E4-D7D8-3D28E59B3E8D}"/>
                </a:ext>
              </a:extLst>
            </p:cNvPr>
            <p:cNvCxnSpPr/>
            <p:nvPr/>
          </p:nvCxnSpPr>
          <p:spPr>
            <a:xfrm>
              <a:off x="4630366" y="1780162"/>
              <a:ext cx="0" cy="486383"/>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29" name="ZoneTexte 28">
            <a:extLst>
              <a:ext uri="{FF2B5EF4-FFF2-40B4-BE49-F238E27FC236}">
                <a16:creationId xmlns:a16="http://schemas.microsoft.com/office/drawing/2014/main" id="{B46A33A9-66AF-4878-D275-A0F36CCF3F3E}"/>
              </a:ext>
            </a:extLst>
          </p:cNvPr>
          <p:cNvSpPr txBox="1"/>
          <p:nvPr/>
        </p:nvSpPr>
        <p:spPr>
          <a:xfrm>
            <a:off x="7294495" y="1080416"/>
            <a:ext cx="1998613" cy="1015663"/>
          </a:xfrm>
          <a:prstGeom prst="rect">
            <a:avLst/>
          </a:prstGeom>
          <a:noFill/>
          <a:ln w="28575">
            <a:solidFill>
              <a:srgbClr val="C00000"/>
            </a:solidFill>
          </a:ln>
        </p:spPr>
        <p:txBody>
          <a:bodyPr wrap="square" rtlCol="0">
            <a:spAutoFit/>
          </a:bodyPr>
          <a:lstStyle/>
          <a:p>
            <a:pPr lvl="0" algn="ctr">
              <a:defRPr/>
            </a:pPr>
            <a:r>
              <a:rPr lang="fr-FR" sz="2000" b="1" dirty="0">
                <a:solidFill>
                  <a:srgbClr val="C00000"/>
                </a:solidFill>
                <a:latin typeface="Calibri" panose="020F0502020204030204" pitchFamily="34" charset="0"/>
                <a:cs typeface="Calibri" panose="020F0502020204030204" pitchFamily="34" charset="0"/>
              </a:rPr>
              <a:t>Organes lymphoïdes primaires</a:t>
            </a:r>
          </a:p>
        </p:txBody>
      </p:sp>
      <p:cxnSp>
        <p:nvCxnSpPr>
          <p:cNvPr id="31" name="Connecteur droit avec flèche 30">
            <a:extLst>
              <a:ext uri="{FF2B5EF4-FFF2-40B4-BE49-F238E27FC236}">
                <a16:creationId xmlns:a16="http://schemas.microsoft.com/office/drawing/2014/main" id="{48DDF0FE-20E3-A31B-1A67-D0B131F0BB84}"/>
              </a:ext>
            </a:extLst>
          </p:cNvPr>
          <p:cNvCxnSpPr>
            <a:cxnSpLocks/>
          </p:cNvCxnSpPr>
          <p:nvPr/>
        </p:nvCxnSpPr>
        <p:spPr>
          <a:xfrm flipV="1">
            <a:off x="8753475" y="2816074"/>
            <a:ext cx="1400434"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91D5F687-F2D7-2FF1-5021-B9748D11D8C0}"/>
              </a:ext>
            </a:extLst>
          </p:cNvPr>
          <p:cNvCxnSpPr>
            <a:cxnSpLocks/>
          </p:cNvCxnSpPr>
          <p:nvPr/>
        </p:nvCxnSpPr>
        <p:spPr>
          <a:xfrm>
            <a:off x="8305197" y="2094542"/>
            <a:ext cx="0" cy="384320"/>
          </a:xfrm>
          <a:prstGeom prst="straightConnector1">
            <a:avLst/>
          </a:prstGeom>
          <a:ln w="381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3" name="Connecteur droit avec flèche 32">
            <a:extLst>
              <a:ext uri="{FF2B5EF4-FFF2-40B4-BE49-F238E27FC236}">
                <a16:creationId xmlns:a16="http://schemas.microsoft.com/office/drawing/2014/main" id="{062DCA24-A882-7398-71A6-691295F27990}"/>
              </a:ext>
            </a:extLst>
          </p:cNvPr>
          <p:cNvCxnSpPr>
            <a:cxnSpLocks/>
            <a:endCxn id="4" idx="0"/>
          </p:cNvCxnSpPr>
          <p:nvPr/>
        </p:nvCxnSpPr>
        <p:spPr>
          <a:xfrm flipH="1">
            <a:off x="5891901" y="3594260"/>
            <a:ext cx="0" cy="32734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4" name="ZoneTexte 3">
            <a:extLst>
              <a:ext uri="{FF2B5EF4-FFF2-40B4-BE49-F238E27FC236}">
                <a16:creationId xmlns:a16="http://schemas.microsoft.com/office/drawing/2014/main" id="{9ACC6E66-AD09-9C2C-ED9B-B632D1FC8075}"/>
              </a:ext>
            </a:extLst>
          </p:cNvPr>
          <p:cNvSpPr txBox="1"/>
          <p:nvPr/>
        </p:nvSpPr>
        <p:spPr>
          <a:xfrm>
            <a:off x="4602681" y="3921605"/>
            <a:ext cx="2578440" cy="1200329"/>
          </a:xfrm>
          <a:prstGeom prst="rect">
            <a:avLst/>
          </a:prstGeom>
          <a:noFill/>
          <a:ln w="19050">
            <a:solidFill>
              <a:srgbClr val="002060"/>
            </a:solidFill>
          </a:ln>
        </p:spPr>
        <p:txBody>
          <a:bodyPr wrap="square">
            <a:spAutoFit/>
          </a:bodyPr>
          <a:lstStyle>
            <a:defPPr>
              <a:defRPr lang="fr-FR"/>
            </a:defPPr>
            <a:lvl1pPr algn="ctr">
              <a:defRPr sz="2400"/>
            </a:lvl1pPr>
          </a:lstStyle>
          <a:p>
            <a:r>
              <a:rPr lang="fr-FR" dirty="0"/>
              <a:t>Organes lymphatiques </a:t>
            </a:r>
            <a:r>
              <a:rPr lang="fr-FR" b="1" dirty="0">
                <a:solidFill>
                  <a:srgbClr val="FF0000"/>
                </a:solidFill>
              </a:rPr>
              <a:t>primaires</a:t>
            </a:r>
            <a:r>
              <a:rPr lang="fr-FR" dirty="0"/>
              <a:t>   </a:t>
            </a:r>
          </a:p>
        </p:txBody>
      </p:sp>
      <p:sp>
        <p:nvSpPr>
          <p:cNvPr id="5" name="ZoneTexte 4">
            <a:extLst>
              <a:ext uri="{FF2B5EF4-FFF2-40B4-BE49-F238E27FC236}">
                <a16:creationId xmlns:a16="http://schemas.microsoft.com/office/drawing/2014/main" id="{0D26B510-9100-88B8-7603-951D8A13FD0E}"/>
              </a:ext>
            </a:extLst>
          </p:cNvPr>
          <p:cNvSpPr txBox="1"/>
          <p:nvPr/>
        </p:nvSpPr>
        <p:spPr>
          <a:xfrm>
            <a:off x="4282402" y="5491266"/>
            <a:ext cx="3324428" cy="830997"/>
          </a:xfrm>
          <a:prstGeom prst="rect">
            <a:avLst/>
          </a:prstGeom>
          <a:noFill/>
          <a:ln w="19050">
            <a:solidFill>
              <a:srgbClr val="002060"/>
            </a:solidFill>
          </a:ln>
        </p:spPr>
        <p:txBody>
          <a:bodyPr wrap="square">
            <a:spAutoFit/>
          </a:bodyPr>
          <a:lstStyle>
            <a:defPPr>
              <a:defRPr lang="fr-FR"/>
            </a:defPPr>
            <a:lvl1pPr algn="ctr">
              <a:defRPr sz="2400"/>
            </a:lvl1pPr>
          </a:lstStyle>
          <a:p>
            <a:r>
              <a:rPr lang="fr-FR" b="1" u="sng" dirty="0"/>
              <a:t>Lieu de formation </a:t>
            </a:r>
            <a:r>
              <a:rPr lang="fr-FR" dirty="0"/>
              <a:t>des cellules immunitaire.</a:t>
            </a:r>
          </a:p>
        </p:txBody>
      </p:sp>
      <p:cxnSp>
        <p:nvCxnSpPr>
          <p:cNvPr id="8" name="Connecteur droit avec flèche 7">
            <a:extLst>
              <a:ext uri="{FF2B5EF4-FFF2-40B4-BE49-F238E27FC236}">
                <a16:creationId xmlns:a16="http://schemas.microsoft.com/office/drawing/2014/main" id="{294D6785-1D81-4135-A4CE-0ED186EBF63B}"/>
              </a:ext>
            </a:extLst>
          </p:cNvPr>
          <p:cNvCxnSpPr>
            <a:cxnSpLocks/>
          </p:cNvCxnSpPr>
          <p:nvPr/>
        </p:nvCxnSpPr>
        <p:spPr>
          <a:xfrm flipH="1">
            <a:off x="5921692" y="5121934"/>
            <a:ext cx="0" cy="32734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62491CE1-6E66-D644-FE40-C3EB75BEF37A}"/>
              </a:ext>
            </a:extLst>
          </p:cNvPr>
          <p:cNvSpPr txBox="1"/>
          <p:nvPr/>
        </p:nvSpPr>
        <p:spPr>
          <a:xfrm>
            <a:off x="7608002" y="2589187"/>
            <a:ext cx="1371600" cy="369332"/>
          </a:xfrm>
          <a:prstGeom prst="rect">
            <a:avLst/>
          </a:prstGeom>
          <a:noFill/>
        </p:spPr>
        <p:txBody>
          <a:bodyPr wrap="square">
            <a:spAutoFit/>
          </a:bodyPr>
          <a:lstStyle/>
          <a:p>
            <a:pPr algn="ctr"/>
            <a:r>
              <a:rPr kumimoji="0" lang="fr-FR" sz="1800" b="1" i="0" u="none" strike="noStrike" kern="1200" cap="none" spc="0" normalizeH="0" baseline="0" noProof="0" dirty="0">
                <a:ln>
                  <a:noFill/>
                </a:ln>
                <a:solidFill>
                  <a:srgbClr val="FF0000"/>
                </a:solidFill>
                <a:effectLst/>
                <a:uLnTx/>
                <a:uFillTx/>
                <a:latin typeface="Aptos" panose="02110004020202020204"/>
                <a:ea typeface="+mn-ea"/>
                <a:cs typeface="+mn-cs"/>
              </a:rPr>
              <a:t>Thymus </a:t>
            </a:r>
            <a:endParaRPr lang="fr-FR" dirty="0"/>
          </a:p>
        </p:txBody>
      </p:sp>
      <p:cxnSp>
        <p:nvCxnSpPr>
          <p:cNvPr id="17" name="Connecteur droit avec flèche 16">
            <a:extLst>
              <a:ext uri="{FF2B5EF4-FFF2-40B4-BE49-F238E27FC236}">
                <a16:creationId xmlns:a16="http://schemas.microsoft.com/office/drawing/2014/main" id="{B2F7FFE0-6A6B-3FCB-52EA-A81A14BCDD6D}"/>
              </a:ext>
            </a:extLst>
          </p:cNvPr>
          <p:cNvCxnSpPr>
            <a:cxnSpLocks/>
          </p:cNvCxnSpPr>
          <p:nvPr/>
        </p:nvCxnSpPr>
        <p:spPr>
          <a:xfrm>
            <a:off x="8753475" y="4346995"/>
            <a:ext cx="1178156"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20" name="ZoneTexte 19">
            <a:extLst>
              <a:ext uri="{FF2B5EF4-FFF2-40B4-BE49-F238E27FC236}">
                <a16:creationId xmlns:a16="http://schemas.microsoft.com/office/drawing/2014/main" id="{11D2EC36-F738-15D3-15F1-B037BD6AD42A}"/>
              </a:ext>
            </a:extLst>
          </p:cNvPr>
          <p:cNvSpPr txBox="1"/>
          <p:nvPr/>
        </p:nvSpPr>
        <p:spPr>
          <a:xfrm>
            <a:off x="7637954" y="4147098"/>
            <a:ext cx="1371600" cy="646331"/>
          </a:xfrm>
          <a:prstGeom prst="rect">
            <a:avLst/>
          </a:prstGeom>
          <a:noFill/>
        </p:spPr>
        <p:txBody>
          <a:bodyPr wrap="square">
            <a:spAutoFit/>
          </a:bodyPr>
          <a:lstStyle/>
          <a:p>
            <a:pPr algn="ctr"/>
            <a:r>
              <a:rPr kumimoji="0" lang="fr-FR" sz="1800" b="1" i="0" u="none" strike="noStrike" kern="1200" cap="none" spc="0" normalizeH="0" baseline="0" noProof="0" dirty="0">
                <a:ln>
                  <a:noFill/>
                </a:ln>
                <a:solidFill>
                  <a:srgbClr val="FF0000"/>
                </a:solidFill>
                <a:effectLst/>
                <a:uLnTx/>
                <a:uFillTx/>
                <a:latin typeface="Aptos" panose="02110004020202020204"/>
                <a:ea typeface="+mn-ea"/>
                <a:cs typeface="+mn-cs"/>
              </a:rPr>
              <a:t>Moelle osseuse </a:t>
            </a:r>
            <a:endParaRPr lang="fr-FR" dirty="0"/>
          </a:p>
        </p:txBody>
      </p:sp>
      <p:sp>
        <p:nvSpPr>
          <p:cNvPr id="11" name="Titre 1">
            <a:extLst>
              <a:ext uri="{FF2B5EF4-FFF2-40B4-BE49-F238E27FC236}">
                <a16:creationId xmlns:a16="http://schemas.microsoft.com/office/drawing/2014/main" id="{5E0007D9-6485-284E-8F68-DAED6845F418}"/>
              </a:ext>
            </a:extLst>
          </p:cNvPr>
          <p:cNvSpPr>
            <a:spLocks noGrp="1"/>
          </p:cNvSpPr>
          <p:nvPr>
            <p:ph type="title"/>
          </p:nvPr>
        </p:nvSpPr>
        <p:spPr>
          <a:xfrm>
            <a:off x="1030288" y="317500"/>
            <a:ext cx="10277475" cy="268288"/>
          </a:xfrm>
        </p:spPr>
        <p:txBody>
          <a:bodyPr/>
          <a:lstStyle/>
          <a:p>
            <a:r>
              <a:rPr lang="fr-FR" sz="1800" noProof="0" dirty="0">
                <a:solidFill>
                  <a:schemeClr val="tx1">
                    <a:lumMod val="50000"/>
                    <a:lumOff val="50000"/>
                  </a:schemeClr>
                </a:solidFill>
              </a:rPr>
              <a:t>Les organes lymphatiques se distinguent en primaires et secondaires.</a:t>
            </a:r>
          </a:p>
        </p:txBody>
      </p:sp>
    </p:spTree>
    <p:extLst>
      <p:ext uri="{BB962C8B-B14F-4D97-AF65-F5344CB8AC3E}">
        <p14:creationId xmlns:p14="http://schemas.microsoft.com/office/powerpoint/2010/main" val="3664214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 grpId="0" animBg="1"/>
      <p:bldP spid="5" grpId="0" animBg="1"/>
      <p:bldP spid="15" grpId="0"/>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D781F-C854-E628-AB91-E922E5CC30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338C74-5CB7-BCAA-9128-FC69F9F68305}"/>
              </a:ext>
            </a:extLst>
          </p:cNvPr>
          <p:cNvSpPr>
            <a:spLocks noGrp="1"/>
          </p:cNvSpPr>
          <p:nvPr>
            <p:ph type="title"/>
          </p:nvPr>
        </p:nvSpPr>
        <p:spPr/>
        <p:txBody>
          <a:bodyPr/>
          <a:lstStyle/>
          <a:p>
            <a:r>
              <a:rPr lang="fr-FR" sz="1800" noProof="0" dirty="0">
                <a:solidFill>
                  <a:schemeClr val="tx1">
                    <a:lumMod val="50000"/>
                    <a:lumOff val="50000"/>
                  </a:schemeClr>
                </a:solidFill>
              </a:rPr>
              <a:t>Les organes lymphatiques secondaires sont le lieu de rencontre entre l’antigène et les lymphocytes.</a:t>
            </a:r>
          </a:p>
        </p:txBody>
      </p:sp>
      <p:sp>
        <p:nvSpPr>
          <p:cNvPr id="6" name="Espace réservé du contenu 5">
            <a:extLst>
              <a:ext uri="{FF2B5EF4-FFF2-40B4-BE49-F238E27FC236}">
                <a16:creationId xmlns:a16="http://schemas.microsoft.com/office/drawing/2014/main" id="{A5E43F23-8BEE-4E84-2BBA-6AF870DD048E}"/>
              </a:ext>
            </a:extLst>
          </p:cNvPr>
          <p:cNvSpPr>
            <a:spLocks noGrp="1"/>
          </p:cNvSpPr>
          <p:nvPr>
            <p:ph sz="quarter" idx="11"/>
          </p:nvPr>
        </p:nvSpPr>
        <p:spPr/>
        <p:txBody>
          <a:bodyPr/>
          <a:lstStyle/>
          <a:p>
            <a:endParaRPr lang="fr-FR" noProof="0" dirty="0"/>
          </a:p>
        </p:txBody>
      </p:sp>
      <p:pic>
        <p:nvPicPr>
          <p:cNvPr id="3" name="Espace réservé du contenu 10" descr="Une image contenant dessin, dessin humoristique, illustration, art&#10;&#10;Le contenu généré par l’IA peut être incorrect.">
            <a:extLst>
              <a:ext uri="{FF2B5EF4-FFF2-40B4-BE49-F238E27FC236}">
                <a16:creationId xmlns:a16="http://schemas.microsoft.com/office/drawing/2014/main" id="{FC2AD6C3-4C08-BA5E-07F9-71E11AA26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782" y="1779149"/>
            <a:ext cx="5193446" cy="4321957"/>
          </a:xfrm>
          <a:prstGeom prst="rect">
            <a:avLst/>
          </a:prstGeom>
        </p:spPr>
      </p:pic>
      <p:sp>
        <p:nvSpPr>
          <p:cNvPr id="4" name="ZoneTexte 3">
            <a:extLst>
              <a:ext uri="{FF2B5EF4-FFF2-40B4-BE49-F238E27FC236}">
                <a16:creationId xmlns:a16="http://schemas.microsoft.com/office/drawing/2014/main" id="{59FA4061-6AF7-F3EB-285E-A495D21FB602}"/>
              </a:ext>
            </a:extLst>
          </p:cNvPr>
          <p:cNvSpPr txBox="1"/>
          <p:nvPr/>
        </p:nvSpPr>
        <p:spPr>
          <a:xfrm>
            <a:off x="4787021" y="2763263"/>
            <a:ext cx="2178997"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Des organes lymphatiques  </a:t>
            </a:r>
          </a:p>
        </p:txBody>
      </p:sp>
      <p:sp>
        <p:nvSpPr>
          <p:cNvPr id="7" name="ZoneTexte 6">
            <a:extLst>
              <a:ext uri="{FF2B5EF4-FFF2-40B4-BE49-F238E27FC236}">
                <a16:creationId xmlns:a16="http://schemas.microsoft.com/office/drawing/2014/main" id="{B6C3281F-CDFA-4059-1929-A861DCFC29D5}"/>
              </a:ext>
            </a:extLst>
          </p:cNvPr>
          <p:cNvSpPr txBox="1"/>
          <p:nvPr/>
        </p:nvSpPr>
        <p:spPr>
          <a:xfrm>
            <a:off x="1359641" y="2789203"/>
            <a:ext cx="2036325" cy="830997"/>
          </a:xfrm>
          <a:prstGeom prst="rect">
            <a:avLst/>
          </a:prstGeom>
          <a:solidFill>
            <a:schemeClr val="bg1">
              <a:lumMod val="95000"/>
            </a:schemeClr>
          </a:solidFill>
        </p:spPr>
        <p:txBody>
          <a:bodyPr wrap="square">
            <a:spAutoFit/>
          </a:bodyPr>
          <a:lstStyle>
            <a:defPPr>
              <a:defRPr lang="fr-FR"/>
            </a:defPPr>
            <a:lvl1pPr>
              <a:defRPr sz="2400"/>
            </a:lvl1pPr>
          </a:lstStyle>
          <a:p>
            <a:pPr algn="ctr"/>
            <a:r>
              <a:rPr lang="fr-FR" dirty="0"/>
              <a:t>Un réseau lymphatique </a:t>
            </a:r>
          </a:p>
        </p:txBody>
      </p:sp>
      <p:sp>
        <p:nvSpPr>
          <p:cNvPr id="9" name="ZoneTexte 8">
            <a:extLst>
              <a:ext uri="{FF2B5EF4-FFF2-40B4-BE49-F238E27FC236}">
                <a16:creationId xmlns:a16="http://schemas.microsoft.com/office/drawing/2014/main" id="{6326C2C9-3D0D-7AF6-5DE7-D2ED386DA5AC}"/>
              </a:ext>
            </a:extLst>
          </p:cNvPr>
          <p:cNvSpPr txBox="1"/>
          <p:nvPr/>
        </p:nvSpPr>
        <p:spPr>
          <a:xfrm>
            <a:off x="6724868" y="5986843"/>
            <a:ext cx="342413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Schéma du système lymphatique chez l’Homme</a:t>
            </a:r>
          </a:p>
        </p:txBody>
      </p:sp>
      <p:sp>
        <p:nvSpPr>
          <p:cNvPr id="12" name="ZoneTexte 11">
            <a:extLst>
              <a:ext uri="{FF2B5EF4-FFF2-40B4-BE49-F238E27FC236}">
                <a16:creationId xmlns:a16="http://schemas.microsoft.com/office/drawing/2014/main" id="{87A88448-6DB9-0B9F-4232-0AB1ED949E15}"/>
              </a:ext>
            </a:extLst>
          </p:cNvPr>
          <p:cNvSpPr txBox="1"/>
          <p:nvPr/>
        </p:nvSpPr>
        <p:spPr>
          <a:xfrm>
            <a:off x="2092457" y="1216945"/>
            <a:ext cx="4192624" cy="461665"/>
          </a:xfrm>
          <a:prstGeom prst="roundRect">
            <a:avLst>
              <a:gd name="adj" fmla="val 50000"/>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ym typeface="Wingdings" panose="05000000000000000000" pitchFamily="2" charset="2"/>
              </a:rPr>
              <a:t> Système lymphatique</a:t>
            </a:r>
            <a:endParaRPr lang="fr-FR" dirty="0">
              <a:sym typeface="Calibri"/>
            </a:endParaRPr>
          </a:p>
        </p:txBody>
      </p:sp>
      <p:grpSp>
        <p:nvGrpSpPr>
          <p:cNvPr id="14" name="Groupe 13">
            <a:extLst>
              <a:ext uri="{FF2B5EF4-FFF2-40B4-BE49-F238E27FC236}">
                <a16:creationId xmlns:a16="http://schemas.microsoft.com/office/drawing/2014/main" id="{0A3067DA-C9E1-FCC9-A0BA-873456B1BB03}"/>
              </a:ext>
            </a:extLst>
          </p:cNvPr>
          <p:cNvGrpSpPr/>
          <p:nvPr/>
        </p:nvGrpSpPr>
        <p:grpSpPr>
          <a:xfrm>
            <a:off x="2462111" y="1751587"/>
            <a:ext cx="3492230" cy="1018161"/>
            <a:chOff x="2966936" y="1780162"/>
            <a:chExt cx="3492230" cy="1018161"/>
          </a:xfrm>
        </p:grpSpPr>
        <p:cxnSp>
          <p:nvCxnSpPr>
            <p:cNvPr id="19" name="Connecteur droit 18">
              <a:extLst>
                <a:ext uri="{FF2B5EF4-FFF2-40B4-BE49-F238E27FC236}">
                  <a16:creationId xmlns:a16="http://schemas.microsoft.com/office/drawing/2014/main" id="{AD45FECE-8E87-6D10-9A13-854013576443}"/>
                </a:ext>
              </a:extLst>
            </p:cNvPr>
            <p:cNvCxnSpPr/>
            <p:nvPr/>
          </p:nvCxnSpPr>
          <p:spPr>
            <a:xfrm>
              <a:off x="2966936" y="2266544"/>
              <a:ext cx="3492230" cy="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83F65EA2-6F53-3903-8F89-524B48FD71E3}"/>
                </a:ext>
              </a:extLst>
            </p:cNvPr>
            <p:cNvCxnSpPr>
              <a:cxnSpLocks/>
            </p:cNvCxnSpPr>
            <p:nvPr/>
          </p:nvCxnSpPr>
          <p:spPr>
            <a:xfrm>
              <a:off x="6449441" y="2256817"/>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DEEF6B72-688C-0600-5180-5E030B4E0C48}"/>
                </a:ext>
              </a:extLst>
            </p:cNvPr>
            <p:cNvCxnSpPr>
              <a:cxnSpLocks/>
            </p:cNvCxnSpPr>
            <p:nvPr/>
          </p:nvCxnSpPr>
          <p:spPr>
            <a:xfrm>
              <a:off x="2973424" y="2263302"/>
              <a:ext cx="0" cy="535021"/>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CFDE70F4-5954-1384-1B64-84EB87046F25}"/>
                </a:ext>
              </a:extLst>
            </p:cNvPr>
            <p:cNvCxnSpPr/>
            <p:nvPr/>
          </p:nvCxnSpPr>
          <p:spPr>
            <a:xfrm>
              <a:off x="4630366" y="1780162"/>
              <a:ext cx="0" cy="486383"/>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27" name="ZoneTexte 26">
            <a:extLst>
              <a:ext uri="{FF2B5EF4-FFF2-40B4-BE49-F238E27FC236}">
                <a16:creationId xmlns:a16="http://schemas.microsoft.com/office/drawing/2014/main" id="{B395FFED-2E61-0430-CCF3-AEA770ADE52D}"/>
              </a:ext>
            </a:extLst>
          </p:cNvPr>
          <p:cNvSpPr txBox="1"/>
          <p:nvPr/>
        </p:nvSpPr>
        <p:spPr>
          <a:xfrm>
            <a:off x="8798156" y="986177"/>
            <a:ext cx="1998613" cy="1015663"/>
          </a:xfrm>
          <a:prstGeom prst="rect">
            <a:avLst/>
          </a:prstGeom>
          <a:noFill/>
          <a:ln w="28575">
            <a:solidFill>
              <a:srgbClr val="C00000"/>
            </a:solidFill>
          </a:ln>
        </p:spPr>
        <p:txBody>
          <a:bodyPr wrap="square" rtlCol="0">
            <a:spAutoFit/>
          </a:bodyPr>
          <a:lstStyle/>
          <a:p>
            <a:pPr lvl="0" algn="ctr">
              <a:defRPr/>
            </a:pPr>
            <a:r>
              <a:rPr lang="fr-FR" sz="2000" b="1" dirty="0">
                <a:solidFill>
                  <a:srgbClr val="C00000"/>
                </a:solidFill>
                <a:latin typeface="Calibri" panose="020F0502020204030204" pitchFamily="34" charset="0"/>
                <a:cs typeface="Calibri" panose="020F0502020204030204" pitchFamily="34" charset="0"/>
              </a:rPr>
              <a:t>Organes lymphoïdes secondaires</a:t>
            </a:r>
          </a:p>
        </p:txBody>
      </p:sp>
      <p:cxnSp>
        <p:nvCxnSpPr>
          <p:cNvPr id="28" name="Connecteur droit avec flèche 27">
            <a:extLst>
              <a:ext uri="{FF2B5EF4-FFF2-40B4-BE49-F238E27FC236}">
                <a16:creationId xmlns:a16="http://schemas.microsoft.com/office/drawing/2014/main" id="{21D09F92-2164-E329-C095-C3214D1ED813}"/>
              </a:ext>
            </a:extLst>
          </p:cNvPr>
          <p:cNvCxnSpPr>
            <a:cxnSpLocks/>
          </p:cNvCxnSpPr>
          <p:nvPr/>
        </p:nvCxnSpPr>
        <p:spPr>
          <a:xfrm flipH="1">
            <a:off x="8254090" y="2578431"/>
            <a:ext cx="1004210"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9" name="Connecteur droit avec flèche 28">
            <a:extLst>
              <a:ext uri="{FF2B5EF4-FFF2-40B4-BE49-F238E27FC236}">
                <a16:creationId xmlns:a16="http://schemas.microsoft.com/office/drawing/2014/main" id="{E00B3333-FDEC-CA25-6CBD-5414BCB2A83F}"/>
              </a:ext>
            </a:extLst>
          </p:cNvPr>
          <p:cNvCxnSpPr>
            <a:cxnSpLocks/>
          </p:cNvCxnSpPr>
          <p:nvPr/>
        </p:nvCxnSpPr>
        <p:spPr>
          <a:xfrm>
            <a:off x="9808858" y="2000303"/>
            <a:ext cx="0" cy="384320"/>
          </a:xfrm>
          <a:prstGeom prst="straightConnector1">
            <a:avLst/>
          </a:prstGeom>
          <a:ln w="381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CD0AED94-6D14-95FE-5288-D8925D48E6F9}"/>
              </a:ext>
            </a:extLst>
          </p:cNvPr>
          <p:cNvCxnSpPr>
            <a:cxnSpLocks/>
            <a:endCxn id="31" idx="0"/>
          </p:cNvCxnSpPr>
          <p:nvPr/>
        </p:nvCxnSpPr>
        <p:spPr>
          <a:xfrm>
            <a:off x="5891901" y="3594260"/>
            <a:ext cx="0" cy="32734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31" name="ZoneTexte 30">
            <a:extLst>
              <a:ext uri="{FF2B5EF4-FFF2-40B4-BE49-F238E27FC236}">
                <a16:creationId xmlns:a16="http://schemas.microsoft.com/office/drawing/2014/main" id="{5CEEBDA3-9C6B-9AA9-2BB4-5C510226C08C}"/>
              </a:ext>
            </a:extLst>
          </p:cNvPr>
          <p:cNvSpPr txBox="1"/>
          <p:nvPr/>
        </p:nvSpPr>
        <p:spPr>
          <a:xfrm>
            <a:off x="4602681" y="3921605"/>
            <a:ext cx="2578440" cy="1200329"/>
          </a:xfrm>
          <a:prstGeom prst="rect">
            <a:avLst/>
          </a:prstGeom>
          <a:noFill/>
          <a:ln w="19050">
            <a:solidFill>
              <a:srgbClr val="002060"/>
            </a:solidFill>
          </a:ln>
        </p:spPr>
        <p:txBody>
          <a:bodyPr wrap="square">
            <a:spAutoFit/>
          </a:bodyPr>
          <a:lstStyle>
            <a:defPPr>
              <a:defRPr lang="fr-FR"/>
            </a:defPPr>
            <a:lvl1pPr algn="ctr">
              <a:defRPr sz="2400"/>
            </a:lvl1pPr>
          </a:lstStyle>
          <a:p>
            <a:r>
              <a:rPr lang="fr-FR" dirty="0"/>
              <a:t>Organes lymphatiques </a:t>
            </a:r>
            <a:r>
              <a:rPr lang="fr-FR" b="1" dirty="0">
                <a:solidFill>
                  <a:srgbClr val="FF0000"/>
                </a:solidFill>
              </a:rPr>
              <a:t>secondaires</a:t>
            </a:r>
            <a:r>
              <a:rPr lang="fr-FR" dirty="0"/>
              <a:t>   </a:t>
            </a:r>
          </a:p>
        </p:txBody>
      </p:sp>
      <p:sp>
        <p:nvSpPr>
          <p:cNvPr id="32" name="ZoneTexte 31">
            <a:extLst>
              <a:ext uri="{FF2B5EF4-FFF2-40B4-BE49-F238E27FC236}">
                <a16:creationId xmlns:a16="http://schemas.microsoft.com/office/drawing/2014/main" id="{4C0C2EF7-7C7F-0B9B-7C3E-9566C75D47C3}"/>
              </a:ext>
            </a:extLst>
          </p:cNvPr>
          <p:cNvSpPr txBox="1"/>
          <p:nvPr/>
        </p:nvSpPr>
        <p:spPr>
          <a:xfrm>
            <a:off x="1104900" y="5440733"/>
            <a:ext cx="5496263" cy="1200329"/>
          </a:xfrm>
          <a:prstGeom prst="rect">
            <a:avLst/>
          </a:prstGeom>
          <a:noFill/>
          <a:ln w="19050">
            <a:solidFill>
              <a:srgbClr val="002060"/>
            </a:solidFill>
          </a:ln>
        </p:spPr>
        <p:txBody>
          <a:bodyPr wrap="square">
            <a:spAutoFit/>
          </a:bodyPr>
          <a:lstStyle>
            <a:defPPr>
              <a:defRPr lang="fr-FR"/>
            </a:defPPr>
            <a:lvl1pPr algn="ctr">
              <a:defRPr sz="2400"/>
            </a:lvl1pPr>
          </a:lstStyle>
          <a:p>
            <a:r>
              <a:rPr lang="fr-FR" b="1" u="sng" dirty="0"/>
              <a:t>Lieux où les lymphocytes rencontrent les antigènes </a:t>
            </a:r>
            <a:r>
              <a:rPr lang="fr-FR" dirty="0"/>
              <a:t>et déclenchent la réponse immunitaire.</a:t>
            </a:r>
          </a:p>
        </p:txBody>
      </p:sp>
      <p:cxnSp>
        <p:nvCxnSpPr>
          <p:cNvPr id="33" name="Connecteur droit avec flèche 32">
            <a:extLst>
              <a:ext uri="{FF2B5EF4-FFF2-40B4-BE49-F238E27FC236}">
                <a16:creationId xmlns:a16="http://schemas.microsoft.com/office/drawing/2014/main" id="{D009BE95-8D26-B53F-7DA2-ECB3B864A036}"/>
              </a:ext>
            </a:extLst>
          </p:cNvPr>
          <p:cNvCxnSpPr>
            <a:cxnSpLocks/>
          </p:cNvCxnSpPr>
          <p:nvPr/>
        </p:nvCxnSpPr>
        <p:spPr>
          <a:xfrm flipH="1">
            <a:off x="5921692" y="5121934"/>
            <a:ext cx="0" cy="32734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2501815C-4ABA-4E76-1E0F-B1847F61B3EF}"/>
              </a:ext>
            </a:extLst>
          </p:cNvPr>
          <p:cNvSpPr txBox="1"/>
          <p:nvPr/>
        </p:nvSpPr>
        <p:spPr>
          <a:xfrm>
            <a:off x="9191633" y="2340452"/>
            <a:ext cx="1371600" cy="369332"/>
          </a:xfrm>
          <a:prstGeom prst="rect">
            <a:avLst/>
          </a:prstGeom>
          <a:noFill/>
        </p:spPr>
        <p:txBody>
          <a:bodyPr wrap="square">
            <a:spAutoFit/>
          </a:bodyPr>
          <a:lstStyle/>
          <a:p>
            <a:pPr algn="ctr"/>
            <a:r>
              <a:rPr kumimoji="0" lang="fr-FR" sz="1800" b="1" i="0" u="none" strike="noStrike" kern="1200" cap="none" spc="0" normalizeH="0" baseline="0" noProof="0" dirty="0">
                <a:ln>
                  <a:noFill/>
                </a:ln>
                <a:solidFill>
                  <a:srgbClr val="FF0000"/>
                </a:solidFill>
                <a:effectLst/>
                <a:uLnTx/>
                <a:uFillTx/>
                <a:latin typeface="Aptos" panose="02110004020202020204"/>
                <a:ea typeface="+mn-ea"/>
                <a:cs typeface="+mn-cs"/>
              </a:rPr>
              <a:t>Amygdales  </a:t>
            </a:r>
            <a:endParaRPr lang="fr-FR" dirty="0"/>
          </a:p>
        </p:txBody>
      </p:sp>
      <p:sp>
        <p:nvSpPr>
          <p:cNvPr id="35" name="ZoneTexte 34">
            <a:extLst>
              <a:ext uri="{FF2B5EF4-FFF2-40B4-BE49-F238E27FC236}">
                <a16:creationId xmlns:a16="http://schemas.microsoft.com/office/drawing/2014/main" id="{E9247A5D-9518-8379-9C97-A5C4A825D456}"/>
              </a:ext>
            </a:extLst>
          </p:cNvPr>
          <p:cNvSpPr txBox="1"/>
          <p:nvPr/>
        </p:nvSpPr>
        <p:spPr>
          <a:xfrm>
            <a:off x="9318936" y="4314688"/>
            <a:ext cx="1196664" cy="369332"/>
          </a:xfrm>
          <a:prstGeom prst="rect">
            <a:avLst/>
          </a:prstGeom>
          <a:noFill/>
        </p:spPr>
        <p:txBody>
          <a:bodyPr wrap="square">
            <a:spAutoFit/>
          </a:bodyPr>
          <a:lstStyle/>
          <a:p>
            <a:pPr algn="ctr"/>
            <a:r>
              <a:rPr kumimoji="0" lang="fr-FR" sz="1800" b="1" i="0" u="none" strike="noStrike" kern="1200" cap="none" spc="0" normalizeH="0" baseline="0" noProof="0" dirty="0">
                <a:ln>
                  <a:noFill/>
                </a:ln>
                <a:solidFill>
                  <a:srgbClr val="FF0000"/>
                </a:solidFill>
                <a:effectLst/>
                <a:uLnTx/>
                <a:uFillTx/>
                <a:latin typeface="Aptos" panose="02110004020202020204"/>
                <a:ea typeface="+mn-ea"/>
                <a:cs typeface="+mn-cs"/>
              </a:rPr>
              <a:t>Rate </a:t>
            </a:r>
            <a:endParaRPr lang="fr-FR" dirty="0"/>
          </a:p>
        </p:txBody>
      </p:sp>
      <p:grpSp>
        <p:nvGrpSpPr>
          <p:cNvPr id="36" name="Groupe 35">
            <a:extLst>
              <a:ext uri="{FF2B5EF4-FFF2-40B4-BE49-F238E27FC236}">
                <a16:creationId xmlns:a16="http://schemas.microsoft.com/office/drawing/2014/main" id="{E9B9C6B3-3F09-5E27-43ED-D7AF15FA360B}"/>
              </a:ext>
            </a:extLst>
          </p:cNvPr>
          <p:cNvGrpSpPr/>
          <p:nvPr/>
        </p:nvGrpSpPr>
        <p:grpSpPr>
          <a:xfrm>
            <a:off x="8342311" y="3597855"/>
            <a:ext cx="1277939" cy="955095"/>
            <a:chOff x="8342311" y="3597855"/>
            <a:chExt cx="1277939" cy="955095"/>
          </a:xfrm>
        </p:grpSpPr>
        <p:cxnSp>
          <p:nvCxnSpPr>
            <p:cNvPr id="37" name="Connecteur droit avec flèche 36">
              <a:extLst>
                <a:ext uri="{FF2B5EF4-FFF2-40B4-BE49-F238E27FC236}">
                  <a16:creationId xmlns:a16="http://schemas.microsoft.com/office/drawing/2014/main" id="{8F669D18-6C6F-B874-2A68-73FFA777E535}"/>
                </a:ext>
              </a:extLst>
            </p:cNvPr>
            <p:cNvCxnSpPr>
              <a:cxnSpLocks/>
            </p:cNvCxnSpPr>
            <p:nvPr/>
          </p:nvCxnSpPr>
          <p:spPr>
            <a:xfrm flipH="1" flipV="1">
              <a:off x="8342311" y="3597855"/>
              <a:ext cx="706439" cy="955095"/>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8" name="Connecteur droit 37">
              <a:extLst>
                <a:ext uri="{FF2B5EF4-FFF2-40B4-BE49-F238E27FC236}">
                  <a16:creationId xmlns:a16="http://schemas.microsoft.com/office/drawing/2014/main" id="{0EDC3414-A627-24F6-FAED-F61265DB7A02}"/>
                </a:ext>
              </a:extLst>
            </p:cNvPr>
            <p:cNvCxnSpPr/>
            <p:nvPr/>
          </p:nvCxnSpPr>
          <p:spPr>
            <a:xfrm>
              <a:off x="9048750" y="4543425"/>
              <a:ext cx="571500" cy="0"/>
            </a:xfrm>
            <a:prstGeom prst="line">
              <a:avLst/>
            </a:prstGeom>
            <a:ln w="38100">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39" name="ZoneTexte 38">
            <a:extLst>
              <a:ext uri="{FF2B5EF4-FFF2-40B4-BE49-F238E27FC236}">
                <a16:creationId xmlns:a16="http://schemas.microsoft.com/office/drawing/2014/main" id="{13010F2A-6E26-D27C-EBB6-BE71FD1C5CDC}"/>
              </a:ext>
            </a:extLst>
          </p:cNvPr>
          <p:cNvSpPr txBox="1"/>
          <p:nvPr/>
        </p:nvSpPr>
        <p:spPr>
          <a:xfrm>
            <a:off x="10477385" y="4373796"/>
            <a:ext cx="1659903" cy="646331"/>
          </a:xfrm>
          <a:prstGeom prst="rect">
            <a:avLst/>
          </a:prstGeom>
          <a:noFill/>
        </p:spPr>
        <p:txBody>
          <a:bodyPr wrap="square">
            <a:spAutoFit/>
          </a:bodyPr>
          <a:lstStyle/>
          <a:p>
            <a:pPr algn="ctr"/>
            <a:r>
              <a:rPr kumimoji="0" lang="fr-FR" sz="1800" b="1" i="0" u="none" strike="noStrike" kern="1200" cap="none" spc="0" normalizeH="0" baseline="0" noProof="0" dirty="0">
                <a:ln>
                  <a:noFill/>
                </a:ln>
                <a:solidFill>
                  <a:srgbClr val="FF0000"/>
                </a:solidFill>
                <a:effectLst/>
                <a:uLnTx/>
                <a:uFillTx/>
                <a:latin typeface="Aptos" panose="02110004020202020204"/>
                <a:ea typeface="+mn-ea"/>
                <a:cs typeface="+mn-cs"/>
              </a:rPr>
              <a:t>Ganglion lymphatique </a:t>
            </a:r>
            <a:endParaRPr lang="fr-FR" dirty="0"/>
          </a:p>
        </p:txBody>
      </p:sp>
    </p:spTree>
    <p:extLst>
      <p:ext uri="{BB962C8B-B14F-4D97-AF65-F5344CB8AC3E}">
        <p14:creationId xmlns:p14="http://schemas.microsoft.com/office/powerpoint/2010/main" val="293815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p:bldP spid="35" grpId="0"/>
      <p:bldP spid="3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69096" y="285701"/>
            <a:ext cx="10870479" cy="268287"/>
          </a:xfrm>
        </p:spPr>
        <p:txBody>
          <a:bodyPr/>
          <a:lstStyle/>
          <a:p>
            <a:r>
              <a:rPr lang="fr-FR" sz="2000" noProof="0" dirty="0">
                <a:solidFill>
                  <a:schemeClr val="tx1">
                    <a:lumMod val="50000"/>
                    <a:lumOff val="50000"/>
                  </a:schemeClr>
                </a:solidFill>
              </a:rPr>
              <a:t>Je commence par identifier les composantes du support que je vais utiliser pour réaliser ma tâche.</a:t>
            </a:r>
          </a:p>
        </p:txBody>
      </p:sp>
      <p:sp>
        <p:nvSpPr>
          <p:cNvPr id="5" name="Rectangle à coins arrondis 6">
            <a:extLst>
              <a:ext uri="{FF2B5EF4-FFF2-40B4-BE49-F238E27FC236}">
                <a16:creationId xmlns:a16="http://schemas.microsoft.com/office/drawing/2014/main" id="{75E8FA03-1EAB-8A53-4775-38F04D156E40}"/>
              </a:ext>
            </a:extLst>
          </p:cNvPr>
          <p:cNvSpPr/>
          <p:nvPr/>
        </p:nvSpPr>
        <p:spPr>
          <a:xfrm>
            <a:off x="487680" y="1536970"/>
            <a:ext cx="11399520" cy="5002737"/>
          </a:xfrm>
          <a:prstGeom prst="roundRect">
            <a:avLst>
              <a:gd name="adj" fmla="val 398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7" name="Rectangle à coins arrondis 4">
            <a:extLst>
              <a:ext uri="{FF2B5EF4-FFF2-40B4-BE49-F238E27FC236}">
                <a16:creationId xmlns:a16="http://schemas.microsoft.com/office/drawing/2014/main" id="{E2B8CBC6-AD1A-EC69-CECB-FD87C15A46F0}"/>
              </a:ext>
            </a:extLst>
          </p:cNvPr>
          <p:cNvSpPr/>
          <p:nvPr/>
        </p:nvSpPr>
        <p:spPr>
          <a:xfrm>
            <a:off x="596415" y="1103237"/>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15" name="Espace réservé du contenu 3">
            <a:extLst>
              <a:ext uri="{FF2B5EF4-FFF2-40B4-BE49-F238E27FC236}">
                <a16:creationId xmlns:a16="http://schemas.microsoft.com/office/drawing/2014/main" id="{68272EE4-D5B8-B8B3-FFAE-3E2B0B775F1E}"/>
              </a:ext>
            </a:extLst>
          </p:cNvPr>
          <p:cNvSpPr txBox="1">
            <a:spLocks/>
          </p:cNvSpPr>
          <p:nvPr/>
        </p:nvSpPr>
        <p:spPr>
          <a:xfrm>
            <a:off x="1005788" y="534998"/>
            <a:ext cx="10797093" cy="4669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fr-FR" sz="1400" noProof="0" dirty="0">
                <a:solidFill>
                  <a:schemeClr val="tx1">
                    <a:lumMod val="50000"/>
                    <a:lumOff val="50000"/>
                  </a:schemeClr>
                </a:solidFill>
              </a:rPr>
              <a:t>Indiquer les différents supports utilisés</a:t>
            </a:r>
            <a:r>
              <a:rPr lang="fr-FR" sz="1400" dirty="0">
                <a:solidFill>
                  <a:schemeClr val="tx1">
                    <a:lumMod val="50000"/>
                    <a:lumOff val="50000"/>
                  </a:schemeClr>
                </a:solidFill>
              </a:rPr>
              <a:t>: Un schéma légendé du système lymphoïde chez l’Homme. Un schéma d’une coupe d’un organe lymphoïde. Un tableau à compléter.</a:t>
            </a:r>
          </a:p>
          <a:p>
            <a:pPr marL="0"/>
            <a:endParaRPr lang="fr-FR" sz="1400" noProof="0" dirty="0">
              <a:solidFill>
                <a:schemeClr val="tx1">
                  <a:lumMod val="50000"/>
                  <a:lumOff val="50000"/>
                </a:schemeClr>
              </a:solidFill>
            </a:endParaRPr>
          </a:p>
        </p:txBody>
      </p:sp>
      <p:graphicFrame>
        <p:nvGraphicFramePr>
          <p:cNvPr id="6" name="Tableau 5">
            <a:extLst>
              <a:ext uri="{FF2B5EF4-FFF2-40B4-BE49-F238E27FC236}">
                <a16:creationId xmlns:a16="http://schemas.microsoft.com/office/drawing/2014/main" id="{AF395A44-64A2-A159-632B-E477B217D57C}"/>
              </a:ext>
            </a:extLst>
          </p:cNvPr>
          <p:cNvGraphicFramePr>
            <a:graphicFrameLocks noGrp="1"/>
          </p:cNvGraphicFramePr>
          <p:nvPr>
            <p:extLst>
              <p:ext uri="{D42A27DB-BD31-4B8C-83A1-F6EECF244321}">
                <p14:modId xmlns:p14="http://schemas.microsoft.com/office/powerpoint/2010/main" val="2772867433"/>
              </p:ext>
            </p:extLst>
          </p:nvPr>
        </p:nvGraphicFramePr>
        <p:xfrm>
          <a:off x="730588" y="5427562"/>
          <a:ext cx="5826051" cy="1055097"/>
        </p:xfrm>
        <a:graphic>
          <a:graphicData uri="http://schemas.openxmlformats.org/drawingml/2006/table">
            <a:tbl>
              <a:tblPr firstRow="1" bandRow="1">
                <a:tableStyleId>{93296810-A885-4BE3-A3E7-6D5BEEA58F35}</a:tableStyleId>
              </a:tblPr>
              <a:tblGrid>
                <a:gridCol w="1906080">
                  <a:extLst>
                    <a:ext uri="{9D8B030D-6E8A-4147-A177-3AD203B41FA5}">
                      <a16:colId xmlns:a16="http://schemas.microsoft.com/office/drawing/2014/main" val="348945604"/>
                    </a:ext>
                  </a:extLst>
                </a:gridCol>
                <a:gridCol w="1073845">
                  <a:extLst>
                    <a:ext uri="{9D8B030D-6E8A-4147-A177-3AD203B41FA5}">
                      <a16:colId xmlns:a16="http://schemas.microsoft.com/office/drawing/2014/main" val="4119420048"/>
                    </a:ext>
                  </a:extLst>
                </a:gridCol>
                <a:gridCol w="1292106">
                  <a:extLst>
                    <a:ext uri="{9D8B030D-6E8A-4147-A177-3AD203B41FA5}">
                      <a16:colId xmlns:a16="http://schemas.microsoft.com/office/drawing/2014/main" val="2462632928"/>
                    </a:ext>
                  </a:extLst>
                </a:gridCol>
                <a:gridCol w="1554020">
                  <a:extLst>
                    <a:ext uri="{9D8B030D-6E8A-4147-A177-3AD203B41FA5}">
                      <a16:colId xmlns:a16="http://schemas.microsoft.com/office/drawing/2014/main" val="2322414278"/>
                    </a:ext>
                  </a:extLst>
                </a:gridCol>
              </a:tblGrid>
              <a:tr h="24609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noProof="0" dirty="0"/>
                        <a:t>Barrière naturelle</a:t>
                      </a:r>
                      <a:endParaRPr lang="fr-FR" sz="1600" noProof="0" dirty="0">
                        <a:latin typeface="Calibri" panose="020F0502020204030204" pitchFamily="34" charset="0"/>
                        <a:cs typeface="Calibri" panose="020F0502020204030204" pitchFamily="34" charset="0"/>
                      </a:endParaRPr>
                    </a:p>
                  </a:txBody>
                  <a:tcPr anchor="ctr">
                    <a:solidFill>
                      <a:srgbClr val="1D9A78"/>
                    </a:solidFill>
                  </a:tcPr>
                </a:tc>
                <a:tc gridSpan="2">
                  <a:txBody>
                    <a:bodyPr/>
                    <a:lstStyle/>
                    <a:p>
                      <a:pPr algn="ctr"/>
                      <a:r>
                        <a:rPr lang="fr-FR" sz="1600" noProof="0" dirty="0"/>
                        <a:t>Organes lymphoïdes</a:t>
                      </a:r>
                    </a:p>
                  </a:txBody>
                  <a:tcPr anchor="ctr">
                    <a:solidFill>
                      <a:srgbClr val="1D9A78"/>
                    </a:solidFill>
                  </a:tcPr>
                </a:tc>
                <a:tc hMerge="1">
                  <a:txBody>
                    <a:bodyPr/>
                    <a:lstStyle/>
                    <a:p>
                      <a:endParaRPr lang="fr-FR" dirty="0"/>
                    </a:p>
                  </a:txBody>
                  <a:tcPr/>
                </a:tc>
                <a:tc rowSpan="2">
                  <a:txBody>
                    <a:bodyPr/>
                    <a:lstStyle/>
                    <a:p>
                      <a:pPr algn="ctr"/>
                      <a:r>
                        <a:rPr lang="fr-FR" sz="1600" noProof="0" dirty="0"/>
                        <a:t>Cellules immunitaires</a:t>
                      </a:r>
                    </a:p>
                  </a:txBody>
                  <a:tcPr anchor="ctr">
                    <a:solidFill>
                      <a:srgbClr val="1D9A78"/>
                    </a:solidFill>
                  </a:tcPr>
                </a:tc>
                <a:extLst>
                  <a:ext uri="{0D108BD9-81ED-4DB2-BD59-A6C34878D82A}">
                    <a16:rowId xmlns:a16="http://schemas.microsoft.com/office/drawing/2014/main" val="724434114"/>
                  </a:ext>
                </a:extLst>
              </a:tr>
              <a:tr h="384537">
                <a:tc vMerge="1">
                  <a:txBody>
                    <a:bodyPr/>
                    <a:lstStyle/>
                    <a:p>
                      <a:endParaRPr lang="fr-FR" dirty="0"/>
                    </a:p>
                  </a:txBody>
                  <a:tcPr/>
                </a:tc>
                <a:tc>
                  <a:txBody>
                    <a:bodyPr/>
                    <a:lstStyle/>
                    <a:p>
                      <a:pPr algn="ctr"/>
                      <a:r>
                        <a:rPr lang="fr-FR" sz="1600" noProof="0" dirty="0"/>
                        <a:t>Primaires</a:t>
                      </a:r>
                    </a:p>
                  </a:txBody>
                  <a:tcPr anchor="ctr">
                    <a:solidFill>
                      <a:schemeClr val="accent3">
                        <a:lumMod val="20000"/>
                        <a:lumOff val="80000"/>
                      </a:schemeClr>
                    </a:solidFill>
                  </a:tcPr>
                </a:tc>
                <a:tc>
                  <a:txBody>
                    <a:bodyPr/>
                    <a:lstStyle/>
                    <a:p>
                      <a:pPr algn="ctr"/>
                      <a:r>
                        <a:rPr lang="fr-FR" sz="1600" noProof="0" dirty="0"/>
                        <a:t>Secondaires</a:t>
                      </a:r>
                    </a:p>
                  </a:txBody>
                  <a:tcPr anchor="ctr">
                    <a:solidFill>
                      <a:schemeClr val="accent3">
                        <a:lumMod val="20000"/>
                        <a:lumOff val="80000"/>
                      </a:schemeClr>
                    </a:solidFill>
                  </a:tcPr>
                </a:tc>
                <a:tc vMerge="1">
                  <a:txBody>
                    <a:bodyPr/>
                    <a:lstStyle/>
                    <a:p>
                      <a:endParaRPr lang="fr-FR" dirty="0"/>
                    </a:p>
                  </a:txBody>
                  <a:tcPr/>
                </a:tc>
                <a:extLst>
                  <a:ext uri="{0D108BD9-81ED-4DB2-BD59-A6C34878D82A}">
                    <a16:rowId xmlns:a16="http://schemas.microsoft.com/office/drawing/2014/main" val="726304480"/>
                  </a:ext>
                </a:extLst>
              </a:tr>
              <a:tr h="246099">
                <a:tc>
                  <a:txBody>
                    <a:bodyPr/>
                    <a:lstStyle/>
                    <a:p>
                      <a:pPr algn="ctr"/>
                      <a:endParaRPr lang="fr-FR" sz="1600" noProof="0" dirty="0"/>
                    </a:p>
                  </a:txBody>
                  <a:tcPr anchor="ctr"/>
                </a:tc>
                <a:tc>
                  <a:txBody>
                    <a:bodyPr/>
                    <a:lstStyle/>
                    <a:p>
                      <a:pPr algn="ctr"/>
                      <a:endParaRPr lang="fr-FR" sz="1600" noProof="0" dirty="0"/>
                    </a:p>
                  </a:txBody>
                  <a:tcPr anchor="ctr"/>
                </a:tc>
                <a:tc>
                  <a:txBody>
                    <a:bodyPr/>
                    <a:lstStyle/>
                    <a:p>
                      <a:pPr algn="ctr"/>
                      <a:endParaRPr lang="fr-FR" sz="1600" noProof="0" dirty="0"/>
                    </a:p>
                  </a:txBody>
                  <a:tcPr anchor="ctr"/>
                </a:tc>
                <a:tc>
                  <a:txBody>
                    <a:bodyPr/>
                    <a:lstStyle/>
                    <a:p>
                      <a:pPr algn="ctr"/>
                      <a:endParaRPr lang="fr-FR" sz="1600" noProof="0" dirty="0"/>
                    </a:p>
                  </a:txBody>
                  <a:tcPr anchor="ctr"/>
                </a:tc>
                <a:extLst>
                  <a:ext uri="{0D108BD9-81ED-4DB2-BD59-A6C34878D82A}">
                    <a16:rowId xmlns:a16="http://schemas.microsoft.com/office/drawing/2014/main" val="589469619"/>
                  </a:ext>
                </a:extLst>
              </a:tr>
            </a:tbl>
          </a:graphicData>
        </a:graphic>
      </p:graphicFrame>
      <p:sp>
        <p:nvSpPr>
          <p:cNvPr id="10" name="Rectangle à coins arrondis 3">
            <a:extLst>
              <a:ext uri="{FF2B5EF4-FFF2-40B4-BE49-F238E27FC236}">
                <a16:creationId xmlns:a16="http://schemas.microsoft.com/office/drawing/2014/main" id="{2C628C33-63E2-2578-F9CD-0275AA2E47CF}"/>
              </a:ext>
            </a:extLst>
          </p:cNvPr>
          <p:cNvSpPr/>
          <p:nvPr/>
        </p:nvSpPr>
        <p:spPr>
          <a:xfrm>
            <a:off x="907227" y="1632713"/>
            <a:ext cx="5399375" cy="37118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noProof="0" dirty="0">
                <a:solidFill>
                  <a:schemeClr val="tx1"/>
                </a:solidFill>
              </a:rPr>
              <a:t>Support </a:t>
            </a:r>
            <a:r>
              <a:rPr lang="fr-FR" b="1" dirty="0">
                <a:solidFill>
                  <a:schemeClr val="tx1"/>
                </a:solidFill>
              </a:rPr>
              <a:t>: S</a:t>
            </a:r>
            <a:r>
              <a:rPr lang="fr-FR" b="1" dirty="0">
                <a:solidFill>
                  <a:schemeClr val="tx1"/>
                </a:solidFill>
                <a:sym typeface="Calibri"/>
              </a:rPr>
              <a:t>chéma légendé  + Tableau à compléter </a:t>
            </a:r>
          </a:p>
        </p:txBody>
      </p:sp>
      <p:sp>
        <p:nvSpPr>
          <p:cNvPr id="11" name="ZoneTexte 10">
            <a:extLst>
              <a:ext uri="{FF2B5EF4-FFF2-40B4-BE49-F238E27FC236}">
                <a16:creationId xmlns:a16="http://schemas.microsoft.com/office/drawing/2014/main" id="{0F3C2FD2-B44F-6C10-C207-78D7C2E43015}"/>
              </a:ext>
            </a:extLst>
          </p:cNvPr>
          <p:cNvSpPr txBox="1"/>
          <p:nvPr/>
        </p:nvSpPr>
        <p:spPr>
          <a:xfrm>
            <a:off x="6702541" y="2352881"/>
            <a:ext cx="5001779" cy="3074681"/>
          </a:xfrm>
          <a:prstGeom prst="roundRect">
            <a:avLst>
              <a:gd name="adj" fmla="val 6428"/>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spcBef>
                <a:spcPts val="1800"/>
              </a:spcBef>
              <a:spcAft>
                <a:spcPts val="1800"/>
              </a:spcAft>
              <a:defRPr sz="2400"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dirty="0"/>
              <a:t>Je réalise ma tâche en deux étapes : </a:t>
            </a:r>
          </a:p>
          <a:p>
            <a:pPr marL="342900" indent="-342900">
              <a:buAutoNum type="arabicPeriod"/>
            </a:pPr>
            <a:r>
              <a:rPr lang="fr-FR" sz="2000" dirty="0"/>
              <a:t>Complétez la légende du schéma par ce qui convient.</a:t>
            </a:r>
          </a:p>
          <a:p>
            <a:pPr marL="342900" indent="-342900">
              <a:buAutoNum type="arabicPeriod"/>
            </a:pPr>
            <a:r>
              <a:rPr lang="fr-FR" sz="2000" dirty="0"/>
              <a:t>Organisez les constituants du système immunitaire dans le tableau.</a:t>
            </a:r>
          </a:p>
        </p:txBody>
      </p:sp>
      <p:sp>
        <p:nvSpPr>
          <p:cNvPr id="13" name="Flèche : droite 12">
            <a:extLst>
              <a:ext uri="{FF2B5EF4-FFF2-40B4-BE49-F238E27FC236}">
                <a16:creationId xmlns:a16="http://schemas.microsoft.com/office/drawing/2014/main" id="{C5BA64CF-0C89-F26B-32CE-DACD76E67223}"/>
              </a:ext>
            </a:extLst>
          </p:cNvPr>
          <p:cNvSpPr/>
          <p:nvPr/>
        </p:nvSpPr>
        <p:spPr>
          <a:xfrm>
            <a:off x="5987595" y="3622710"/>
            <a:ext cx="612236" cy="535022"/>
          </a:xfrm>
          <a:prstGeom prst="rightArrow">
            <a:avLst/>
          </a:prstGeom>
          <a:solidFill>
            <a:srgbClr val="1D9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spcAft>
                <a:spcPts val="1800"/>
              </a:spcAft>
            </a:pPr>
            <a:endParaRPr lang="fr-FR" sz="2000" b="1" dirty="0">
              <a:solidFill>
                <a:schemeClr val="bg1"/>
              </a:solidFill>
              <a:latin typeface="Arial" panose="020B0604020202020204" pitchFamily="34" charset="0"/>
              <a:cs typeface="Arial" panose="020B0604020202020204" pitchFamily="34" charset="0"/>
            </a:endParaRPr>
          </a:p>
        </p:txBody>
      </p:sp>
      <p:pic>
        <p:nvPicPr>
          <p:cNvPr id="36" name="Image 35">
            <a:extLst>
              <a:ext uri="{FF2B5EF4-FFF2-40B4-BE49-F238E27FC236}">
                <a16:creationId xmlns:a16="http://schemas.microsoft.com/office/drawing/2014/main" id="{F49FAFA9-55BD-45FE-74BC-99F8566D647E}"/>
              </a:ext>
            </a:extLst>
          </p:cNvPr>
          <p:cNvPicPr>
            <a:picLocks noChangeAspect="1"/>
          </p:cNvPicPr>
          <p:nvPr/>
        </p:nvPicPr>
        <p:blipFill>
          <a:blip r:embed="rId2"/>
          <a:stretch>
            <a:fillRect/>
          </a:stretch>
        </p:blipFill>
        <p:spPr>
          <a:xfrm>
            <a:off x="1084412" y="2114071"/>
            <a:ext cx="4720303" cy="3219303"/>
          </a:xfrm>
          <a:prstGeom prst="rect">
            <a:avLst/>
          </a:prstGeom>
          <a:ln w="12700">
            <a:solidFill>
              <a:schemeClr val="accent2"/>
            </a:solidFill>
            <a:prstDash val="dash"/>
          </a:ln>
        </p:spPr>
      </p:pic>
    </p:spTree>
    <p:extLst>
      <p:ext uri="{BB962C8B-B14F-4D97-AF65-F5344CB8AC3E}">
        <p14:creationId xmlns:p14="http://schemas.microsoft.com/office/powerpoint/2010/main" val="35974985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6D344-8C10-3972-57CC-2D48F0103F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97F11D-AC14-0A7F-DBCA-F13A2009CF2B}"/>
              </a:ext>
            </a:extLst>
          </p:cNvPr>
          <p:cNvSpPr>
            <a:spLocks noGrp="1"/>
          </p:cNvSpPr>
          <p:nvPr>
            <p:ph type="title"/>
          </p:nvPr>
        </p:nvSpPr>
        <p:spPr>
          <a:xfrm>
            <a:off x="941756" y="298628"/>
            <a:ext cx="10699638" cy="291307"/>
          </a:xfrm>
        </p:spPr>
        <p:txBody>
          <a:bodyPr/>
          <a:lstStyle/>
          <a:p>
            <a:pPr>
              <a:buClr>
                <a:srgbClr val="000000"/>
              </a:buClr>
              <a:buSzPts val="2000"/>
            </a:pPr>
            <a:r>
              <a:rPr lang="fr-FR" sz="1800" noProof="0" dirty="0">
                <a:solidFill>
                  <a:schemeClr val="tx1">
                    <a:lumMod val="50000"/>
                    <a:lumOff val="50000"/>
                  </a:schemeClr>
                </a:solidFill>
              </a:rPr>
              <a:t>Maintenant, je sais ce que contient le document et je peux l’utiliser pour répondre. Je commence par la première consigne. On me demande de compléter la légende du schéma.</a:t>
            </a:r>
          </a:p>
        </p:txBody>
      </p:sp>
      <p:sp>
        <p:nvSpPr>
          <p:cNvPr id="4" name="Espace réservé du contenu 3">
            <a:extLst>
              <a:ext uri="{FF2B5EF4-FFF2-40B4-BE49-F238E27FC236}">
                <a16:creationId xmlns:a16="http://schemas.microsoft.com/office/drawing/2014/main" id="{BF39839A-14C4-9A20-5704-7395FB7B5607}"/>
              </a:ext>
            </a:extLst>
          </p:cNvPr>
          <p:cNvSpPr>
            <a:spLocks noGrp="1"/>
          </p:cNvSpPr>
          <p:nvPr>
            <p:ph sz="quarter" idx="11"/>
          </p:nvPr>
        </p:nvSpPr>
        <p:spPr>
          <a:xfrm>
            <a:off x="1049953" y="805990"/>
            <a:ext cx="10277475" cy="268287"/>
          </a:xfrm>
        </p:spPr>
        <p:txBody>
          <a:bodyPr/>
          <a:lstStyle/>
          <a:p>
            <a:endParaRPr lang="fr-FR" noProof="0" dirty="0"/>
          </a:p>
        </p:txBody>
      </p:sp>
      <p:pic>
        <p:nvPicPr>
          <p:cNvPr id="9" name="Google Shape;289;p51">
            <a:extLst>
              <a:ext uri="{FF2B5EF4-FFF2-40B4-BE49-F238E27FC236}">
                <a16:creationId xmlns:a16="http://schemas.microsoft.com/office/drawing/2014/main" id="{4E23C21B-91EA-E344-19F6-4975E1DF1382}"/>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20" name="Groupe 19">
            <a:extLst>
              <a:ext uri="{FF2B5EF4-FFF2-40B4-BE49-F238E27FC236}">
                <a16:creationId xmlns:a16="http://schemas.microsoft.com/office/drawing/2014/main" id="{0AA3809B-63FB-338D-AA15-F07A61B526D7}"/>
              </a:ext>
            </a:extLst>
          </p:cNvPr>
          <p:cNvGrpSpPr/>
          <p:nvPr/>
        </p:nvGrpSpPr>
        <p:grpSpPr>
          <a:xfrm>
            <a:off x="593086" y="1117450"/>
            <a:ext cx="10024688" cy="595558"/>
            <a:chOff x="752915" y="1177684"/>
            <a:chExt cx="10024688" cy="595558"/>
          </a:xfrm>
        </p:grpSpPr>
        <p:sp>
          <p:nvSpPr>
            <p:cNvPr id="21" name="Google Shape;443;p19">
              <a:extLst>
                <a:ext uri="{FF2B5EF4-FFF2-40B4-BE49-F238E27FC236}">
                  <a16:creationId xmlns:a16="http://schemas.microsoft.com/office/drawing/2014/main" id="{7351DE1A-5DB7-6B2D-37EB-0CA78F7203F9}"/>
                </a:ext>
              </a:extLst>
            </p:cNvPr>
            <p:cNvSpPr/>
            <p:nvPr/>
          </p:nvSpPr>
          <p:spPr>
            <a:xfrm>
              <a:off x="889369" y="1177684"/>
              <a:ext cx="9888234" cy="595558"/>
            </a:xfrm>
            <a:prstGeom prst="roundRect">
              <a:avLst>
                <a:gd name="adj" fmla="val 39046"/>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Complétez la légende du schéma suivant par ce qui convient.</a:t>
              </a:r>
            </a:p>
          </p:txBody>
        </p:sp>
        <p:sp>
          <p:nvSpPr>
            <p:cNvPr id="22" name="Ellipse 21">
              <a:extLst>
                <a:ext uri="{FF2B5EF4-FFF2-40B4-BE49-F238E27FC236}">
                  <a16:creationId xmlns:a16="http://schemas.microsoft.com/office/drawing/2014/main" id="{CBA4056E-44FD-555F-C1DF-8CF949470C18}"/>
                </a:ext>
              </a:extLst>
            </p:cNvPr>
            <p:cNvSpPr/>
            <p:nvPr/>
          </p:nvSpPr>
          <p:spPr>
            <a:xfrm>
              <a:off x="752915"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grpSp>
        <p:nvGrpSpPr>
          <p:cNvPr id="49" name="Groupe 48">
            <a:extLst>
              <a:ext uri="{FF2B5EF4-FFF2-40B4-BE49-F238E27FC236}">
                <a16:creationId xmlns:a16="http://schemas.microsoft.com/office/drawing/2014/main" id="{6555FF1D-D415-CB3B-7090-0197EF01A889}"/>
              </a:ext>
            </a:extLst>
          </p:cNvPr>
          <p:cNvGrpSpPr/>
          <p:nvPr/>
        </p:nvGrpSpPr>
        <p:grpSpPr>
          <a:xfrm>
            <a:off x="804154" y="1770434"/>
            <a:ext cx="7153070" cy="4854244"/>
            <a:chOff x="697150" y="1332689"/>
            <a:chExt cx="7153070" cy="4854244"/>
          </a:xfrm>
        </p:grpSpPr>
        <p:pic>
          <p:nvPicPr>
            <p:cNvPr id="3" name="Image 2">
              <a:extLst>
                <a:ext uri="{FF2B5EF4-FFF2-40B4-BE49-F238E27FC236}">
                  <a16:creationId xmlns:a16="http://schemas.microsoft.com/office/drawing/2014/main" id="{62BEAC31-621C-7DF3-A12F-AC9FE8860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355" y="1733986"/>
              <a:ext cx="5350865" cy="4452947"/>
            </a:xfrm>
            <a:prstGeom prst="rect">
              <a:avLst/>
            </a:prstGeom>
          </p:spPr>
        </p:pic>
        <p:cxnSp>
          <p:nvCxnSpPr>
            <p:cNvPr id="7" name="Connecteur droit avec flèche 6">
              <a:extLst>
                <a:ext uri="{FF2B5EF4-FFF2-40B4-BE49-F238E27FC236}">
                  <a16:creationId xmlns:a16="http://schemas.microsoft.com/office/drawing/2014/main" id="{1303D2C7-84A0-B064-23E7-2AB871D73918}"/>
                </a:ext>
              </a:extLst>
            </p:cNvPr>
            <p:cNvCxnSpPr/>
            <p:nvPr/>
          </p:nvCxnSpPr>
          <p:spPr>
            <a:xfrm flipH="1">
              <a:off x="3871608" y="2286001"/>
              <a:ext cx="111868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314E7769-0B27-07AA-A033-906B6A41B067}"/>
                </a:ext>
              </a:extLst>
            </p:cNvPr>
            <p:cNvCxnSpPr>
              <a:cxnSpLocks/>
            </p:cNvCxnSpPr>
            <p:nvPr/>
          </p:nvCxnSpPr>
          <p:spPr>
            <a:xfrm flipH="1">
              <a:off x="4017523" y="3239310"/>
              <a:ext cx="7393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0A0D6AB5-1852-7F16-ACB8-E6BBDC47ABE1}"/>
                </a:ext>
              </a:extLst>
            </p:cNvPr>
            <p:cNvCxnSpPr>
              <a:cxnSpLocks/>
            </p:cNvCxnSpPr>
            <p:nvPr/>
          </p:nvCxnSpPr>
          <p:spPr>
            <a:xfrm>
              <a:off x="2334638" y="4416357"/>
              <a:ext cx="12256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necteur droit avec flèche 14">
              <a:extLst>
                <a:ext uri="{FF2B5EF4-FFF2-40B4-BE49-F238E27FC236}">
                  <a16:creationId xmlns:a16="http://schemas.microsoft.com/office/drawing/2014/main" id="{FC8AE042-DBE1-78D1-84BA-036AB8AA30A0}"/>
                </a:ext>
              </a:extLst>
            </p:cNvPr>
            <p:cNvCxnSpPr>
              <a:cxnSpLocks/>
            </p:cNvCxnSpPr>
            <p:nvPr/>
          </p:nvCxnSpPr>
          <p:spPr>
            <a:xfrm>
              <a:off x="2344366" y="2966936"/>
              <a:ext cx="143969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Connecteur droit avec flèche 24">
              <a:extLst>
                <a:ext uri="{FF2B5EF4-FFF2-40B4-BE49-F238E27FC236}">
                  <a16:creationId xmlns:a16="http://schemas.microsoft.com/office/drawing/2014/main" id="{A87D03FA-C623-92A8-D51D-6ADAC90B4CDB}"/>
                </a:ext>
              </a:extLst>
            </p:cNvPr>
            <p:cNvCxnSpPr>
              <a:cxnSpLocks/>
            </p:cNvCxnSpPr>
            <p:nvPr/>
          </p:nvCxnSpPr>
          <p:spPr>
            <a:xfrm flipH="1">
              <a:off x="3891064" y="2470826"/>
              <a:ext cx="113813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necteur droit avec flèche 27">
              <a:extLst>
                <a:ext uri="{FF2B5EF4-FFF2-40B4-BE49-F238E27FC236}">
                  <a16:creationId xmlns:a16="http://schemas.microsoft.com/office/drawing/2014/main" id="{45754320-A60F-F8C5-3C62-FEDCA829AFAA}"/>
                </a:ext>
              </a:extLst>
            </p:cNvPr>
            <p:cNvCxnSpPr/>
            <p:nvPr/>
          </p:nvCxnSpPr>
          <p:spPr>
            <a:xfrm flipH="1">
              <a:off x="4153711" y="2461098"/>
              <a:ext cx="836578" cy="1264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FBF035CC-F71D-9C0D-E6A0-8D63F8A0C3DA}"/>
                </a:ext>
              </a:extLst>
            </p:cNvPr>
            <p:cNvCxnSpPr>
              <a:cxnSpLocks/>
            </p:cNvCxnSpPr>
            <p:nvPr/>
          </p:nvCxnSpPr>
          <p:spPr>
            <a:xfrm flipH="1" flipV="1">
              <a:off x="6877454" y="3959157"/>
              <a:ext cx="282103" cy="5252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necteur droit avec flèche 33">
              <a:extLst>
                <a:ext uri="{FF2B5EF4-FFF2-40B4-BE49-F238E27FC236}">
                  <a16:creationId xmlns:a16="http://schemas.microsoft.com/office/drawing/2014/main" id="{88601199-B0E4-5BFB-EA2A-B71F6291B97C}"/>
                </a:ext>
              </a:extLst>
            </p:cNvPr>
            <p:cNvCxnSpPr/>
            <p:nvPr/>
          </p:nvCxnSpPr>
          <p:spPr>
            <a:xfrm flipH="1" flipV="1">
              <a:off x="4221805" y="4581729"/>
              <a:ext cx="369651" cy="2431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Connecteur droit avec flèche 35">
              <a:extLst>
                <a:ext uri="{FF2B5EF4-FFF2-40B4-BE49-F238E27FC236}">
                  <a16:creationId xmlns:a16="http://schemas.microsoft.com/office/drawing/2014/main" id="{3F713BC2-24AF-9626-A2F4-0BA5CCBFAD2B}"/>
                </a:ext>
              </a:extLst>
            </p:cNvPr>
            <p:cNvCxnSpPr/>
            <p:nvPr/>
          </p:nvCxnSpPr>
          <p:spPr>
            <a:xfrm flipH="1">
              <a:off x="4221804" y="4844374"/>
              <a:ext cx="71984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ZoneTexte 36">
              <a:extLst>
                <a:ext uri="{FF2B5EF4-FFF2-40B4-BE49-F238E27FC236}">
                  <a16:creationId xmlns:a16="http://schemas.microsoft.com/office/drawing/2014/main" id="{D7FAA34C-D69C-C7E8-C3D6-2500B6E32FD3}"/>
                </a:ext>
              </a:extLst>
            </p:cNvPr>
            <p:cNvSpPr txBox="1"/>
            <p:nvPr/>
          </p:nvSpPr>
          <p:spPr>
            <a:xfrm>
              <a:off x="4435813" y="1332689"/>
              <a:ext cx="2587557" cy="613053"/>
            </a:xfrm>
            <a:prstGeom prst="round2SameRect">
              <a:avLst>
                <a:gd name="adj1" fmla="val 0"/>
                <a:gd name="adj2" fmla="val 41950"/>
              </a:avLst>
            </a:prstGeom>
            <a:solidFill>
              <a:schemeClr val="accent5">
                <a:lumMod val="20000"/>
                <a:lumOff val="80000"/>
              </a:schemeClr>
            </a:solidFill>
          </p:spPr>
          <p:txBody>
            <a:bodyPr wrap="square" rtlCol="0">
              <a:spAutoFit/>
            </a:bodyPr>
            <a:lstStyle>
              <a:defPPr>
                <a:defRPr lang="fr-FR"/>
              </a:defPPr>
              <a:lvl1pPr algn="ctr">
                <a:defRPr sz="1600" b="1">
                  <a:solidFill>
                    <a:schemeClr val="accent5"/>
                  </a:solidFill>
                  <a:latin typeface="Calibri" panose="020F0502020204030204" pitchFamily="34" charset="0"/>
                  <a:cs typeface="Calibri" panose="020F0502020204030204" pitchFamily="34" charset="0"/>
                </a:defRPr>
              </a:lvl1pPr>
            </a:lstStyle>
            <a:p>
              <a:r>
                <a:rPr lang="fr-FR" dirty="0"/>
                <a:t>Organes lymphatiques secondaires</a:t>
              </a:r>
            </a:p>
          </p:txBody>
        </p:sp>
        <p:sp>
          <p:nvSpPr>
            <p:cNvPr id="38" name="ZoneTexte 37">
              <a:extLst>
                <a:ext uri="{FF2B5EF4-FFF2-40B4-BE49-F238E27FC236}">
                  <a16:creationId xmlns:a16="http://schemas.microsoft.com/office/drawing/2014/main" id="{C4A3FA74-065E-4EDF-4317-D928912FED0D}"/>
                </a:ext>
              </a:extLst>
            </p:cNvPr>
            <p:cNvSpPr txBox="1"/>
            <p:nvPr/>
          </p:nvSpPr>
          <p:spPr>
            <a:xfrm>
              <a:off x="697150" y="1358629"/>
              <a:ext cx="2587557" cy="669608"/>
            </a:xfrm>
            <a:prstGeom prst="round2SameRect">
              <a:avLst>
                <a:gd name="adj1" fmla="val 0"/>
                <a:gd name="adj2" fmla="val 45057"/>
              </a:avLst>
            </a:prstGeom>
            <a:solidFill>
              <a:schemeClr val="accent5">
                <a:lumMod val="20000"/>
                <a:lumOff val="80000"/>
              </a:schemeClr>
            </a:solidFill>
          </p:spPr>
          <p:txBody>
            <a:bodyPr wrap="square" rtlCol="0">
              <a:spAutoFit/>
            </a:bodyPr>
            <a:lstStyle/>
            <a:p>
              <a:pPr algn="ctr"/>
              <a:r>
                <a:rPr lang="fr-FR" sz="1600" b="1" dirty="0">
                  <a:solidFill>
                    <a:schemeClr val="accent5"/>
                  </a:solidFill>
                  <a:latin typeface="Calibri" panose="020F0502020204030204" pitchFamily="34" charset="0"/>
                  <a:cs typeface="Calibri" panose="020F0502020204030204" pitchFamily="34" charset="0"/>
                </a:rPr>
                <a:t>Organes lymphatiques primaires</a:t>
              </a:r>
            </a:p>
          </p:txBody>
        </p:sp>
        <p:sp>
          <p:nvSpPr>
            <p:cNvPr id="40" name="ZoneTexte 39">
              <a:extLst>
                <a:ext uri="{FF2B5EF4-FFF2-40B4-BE49-F238E27FC236}">
                  <a16:creationId xmlns:a16="http://schemas.microsoft.com/office/drawing/2014/main" id="{80E302D5-BA31-D322-15FA-CF471A3AB2D0}"/>
                </a:ext>
              </a:extLst>
            </p:cNvPr>
            <p:cNvSpPr txBox="1"/>
            <p:nvPr/>
          </p:nvSpPr>
          <p:spPr>
            <a:xfrm>
              <a:off x="5019472" y="1994171"/>
              <a:ext cx="1352145"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sp>
          <p:nvSpPr>
            <p:cNvPr id="41" name="ZoneTexte 40">
              <a:extLst>
                <a:ext uri="{FF2B5EF4-FFF2-40B4-BE49-F238E27FC236}">
                  <a16:creationId xmlns:a16="http://schemas.microsoft.com/office/drawing/2014/main" id="{5DFDBEA9-55A8-E85B-4276-C5DF905A6694}"/>
                </a:ext>
              </a:extLst>
            </p:cNvPr>
            <p:cNvSpPr txBox="1"/>
            <p:nvPr/>
          </p:nvSpPr>
          <p:spPr>
            <a:xfrm>
              <a:off x="6436468" y="4286657"/>
              <a:ext cx="1352145"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sp>
          <p:nvSpPr>
            <p:cNvPr id="42" name="ZoneTexte 41">
              <a:extLst>
                <a:ext uri="{FF2B5EF4-FFF2-40B4-BE49-F238E27FC236}">
                  <a16:creationId xmlns:a16="http://schemas.microsoft.com/office/drawing/2014/main" id="{76885BA9-BA65-9288-E7FD-BA95C60C56C9}"/>
                </a:ext>
              </a:extLst>
            </p:cNvPr>
            <p:cNvSpPr txBox="1"/>
            <p:nvPr/>
          </p:nvSpPr>
          <p:spPr>
            <a:xfrm>
              <a:off x="4704945" y="3440351"/>
              <a:ext cx="1170562"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sp>
          <p:nvSpPr>
            <p:cNvPr id="43" name="ZoneTexte 42">
              <a:extLst>
                <a:ext uri="{FF2B5EF4-FFF2-40B4-BE49-F238E27FC236}">
                  <a16:creationId xmlns:a16="http://schemas.microsoft.com/office/drawing/2014/main" id="{D80A136A-072B-DAC5-CD66-A81BEC01C15F}"/>
                </a:ext>
              </a:extLst>
            </p:cNvPr>
            <p:cNvSpPr txBox="1"/>
            <p:nvPr/>
          </p:nvSpPr>
          <p:spPr>
            <a:xfrm>
              <a:off x="4880042" y="4568758"/>
              <a:ext cx="1352145"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sp>
          <p:nvSpPr>
            <p:cNvPr id="44" name="ZoneTexte 43">
              <a:extLst>
                <a:ext uri="{FF2B5EF4-FFF2-40B4-BE49-F238E27FC236}">
                  <a16:creationId xmlns:a16="http://schemas.microsoft.com/office/drawing/2014/main" id="{C5215144-397E-2CA4-FD7E-E7B63B49A427}"/>
                </a:ext>
              </a:extLst>
            </p:cNvPr>
            <p:cNvSpPr txBox="1"/>
            <p:nvPr/>
          </p:nvSpPr>
          <p:spPr>
            <a:xfrm>
              <a:off x="1154349" y="2701048"/>
              <a:ext cx="1352145"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sp>
          <p:nvSpPr>
            <p:cNvPr id="45" name="ZoneTexte 44">
              <a:extLst>
                <a:ext uri="{FF2B5EF4-FFF2-40B4-BE49-F238E27FC236}">
                  <a16:creationId xmlns:a16="http://schemas.microsoft.com/office/drawing/2014/main" id="{F80FAB3C-F351-DCD9-FA84-3C23016C3B5A}"/>
                </a:ext>
              </a:extLst>
            </p:cNvPr>
            <p:cNvSpPr txBox="1"/>
            <p:nvPr/>
          </p:nvSpPr>
          <p:spPr>
            <a:xfrm>
              <a:off x="1086255" y="4150469"/>
              <a:ext cx="1352145"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sp>
          <p:nvSpPr>
            <p:cNvPr id="46" name="ZoneTexte 45">
              <a:extLst>
                <a:ext uri="{FF2B5EF4-FFF2-40B4-BE49-F238E27FC236}">
                  <a16:creationId xmlns:a16="http://schemas.microsoft.com/office/drawing/2014/main" id="{AE08AC76-D841-54C6-CA29-44E0C38B88CF}"/>
                </a:ext>
              </a:extLst>
            </p:cNvPr>
            <p:cNvSpPr txBox="1"/>
            <p:nvPr/>
          </p:nvSpPr>
          <p:spPr>
            <a:xfrm>
              <a:off x="5045412" y="2224392"/>
              <a:ext cx="1352145" cy="400110"/>
            </a:xfrm>
            <a:prstGeom prst="rect">
              <a:avLst/>
            </a:prstGeom>
            <a:noFill/>
          </p:spPr>
          <p:txBody>
            <a:bodyPr wrap="square" rtlCol="0">
              <a:spAutoFit/>
            </a:bodyPr>
            <a:lstStyle/>
            <a:p>
              <a:pPr algn="l"/>
              <a:r>
                <a:rPr lang="fr-FR" sz="2000" dirty="0">
                  <a:latin typeface="Calibri" panose="020F0502020204030204" pitchFamily="34" charset="0"/>
                  <a:cs typeface="Calibri" panose="020F0502020204030204" pitchFamily="34" charset="0"/>
                </a:rPr>
                <a:t>……………….</a:t>
              </a:r>
            </a:p>
          </p:txBody>
        </p:sp>
        <p:cxnSp>
          <p:nvCxnSpPr>
            <p:cNvPr id="48" name="Connecteur droit 47">
              <a:extLst>
                <a:ext uri="{FF2B5EF4-FFF2-40B4-BE49-F238E27FC236}">
                  <a16:creationId xmlns:a16="http://schemas.microsoft.com/office/drawing/2014/main" id="{37D1D295-D63F-A750-D669-53917A23B245}"/>
                </a:ext>
              </a:extLst>
            </p:cNvPr>
            <p:cNvCxnSpPr/>
            <p:nvPr/>
          </p:nvCxnSpPr>
          <p:spPr>
            <a:xfrm>
              <a:off x="4747098" y="3219855"/>
              <a:ext cx="145915" cy="350196"/>
            </a:xfrm>
            <a:prstGeom prst="line">
              <a:avLst/>
            </a:prstGeom>
          </p:spPr>
          <p:style>
            <a:lnRef idx="2">
              <a:schemeClr val="accent1"/>
            </a:lnRef>
            <a:fillRef idx="0">
              <a:schemeClr val="accent1"/>
            </a:fillRef>
            <a:effectRef idx="1">
              <a:schemeClr val="accent1"/>
            </a:effectRef>
            <a:fontRef idx="minor">
              <a:schemeClr val="tx1"/>
            </a:fontRef>
          </p:style>
        </p:cxnSp>
      </p:grpSp>
      <p:sp>
        <p:nvSpPr>
          <p:cNvPr id="50" name="ZoneTexte 49">
            <a:extLst>
              <a:ext uri="{FF2B5EF4-FFF2-40B4-BE49-F238E27FC236}">
                <a16:creationId xmlns:a16="http://schemas.microsoft.com/office/drawing/2014/main" id="{324A7D94-6B0A-A627-76D7-74616B0C62F3}"/>
              </a:ext>
            </a:extLst>
          </p:cNvPr>
          <p:cNvSpPr txBox="1"/>
          <p:nvPr/>
        </p:nvSpPr>
        <p:spPr>
          <a:xfrm>
            <a:off x="1303832" y="3081287"/>
            <a:ext cx="1070043" cy="400110"/>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Thymus</a:t>
            </a:r>
          </a:p>
        </p:txBody>
      </p:sp>
      <p:sp>
        <p:nvSpPr>
          <p:cNvPr id="51" name="ZoneTexte 50">
            <a:extLst>
              <a:ext uri="{FF2B5EF4-FFF2-40B4-BE49-F238E27FC236}">
                <a16:creationId xmlns:a16="http://schemas.microsoft.com/office/drawing/2014/main" id="{01FED909-4D25-68B3-0852-F67C92B0D062}"/>
              </a:ext>
            </a:extLst>
          </p:cNvPr>
          <p:cNvSpPr txBox="1"/>
          <p:nvPr/>
        </p:nvSpPr>
        <p:spPr>
          <a:xfrm>
            <a:off x="1261353" y="4520118"/>
            <a:ext cx="963038" cy="707886"/>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Moelle rouge</a:t>
            </a:r>
          </a:p>
        </p:txBody>
      </p:sp>
      <p:sp>
        <p:nvSpPr>
          <p:cNvPr id="52" name="ZoneTexte 51">
            <a:extLst>
              <a:ext uri="{FF2B5EF4-FFF2-40B4-BE49-F238E27FC236}">
                <a16:creationId xmlns:a16="http://schemas.microsoft.com/office/drawing/2014/main" id="{8F51A222-85AB-1AF8-AB0E-231E7F954B1F}"/>
              </a:ext>
            </a:extLst>
          </p:cNvPr>
          <p:cNvSpPr txBox="1"/>
          <p:nvPr/>
        </p:nvSpPr>
        <p:spPr>
          <a:xfrm>
            <a:off x="4763795" y="2423695"/>
            <a:ext cx="2048324" cy="400110"/>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Amygdales</a:t>
            </a:r>
          </a:p>
        </p:txBody>
      </p:sp>
      <p:sp>
        <p:nvSpPr>
          <p:cNvPr id="53" name="Flèche : bas 52">
            <a:extLst>
              <a:ext uri="{FF2B5EF4-FFF2-40B4-BE49-F238E27FC236}">
                <a16:creationId xmlns:a16="http://schemas.microsoft.com/office/drawing/2014/main" id="{D8912FF0-3230-45B1-1185-E655440FFE2C}"/>
              </a:ext>
            </a:extLst>
          </p:cNvPr>
          <p:cNvSpPr/>
          <p:nvPr/>
        </p:nvSpPr>
        <p:spPr>
          <a:xfrm>
            <a:off x="5758773" y="2286000"/>
            <a:ext cx="180000" cy="270000"/>
          </a:xfrm>
          <a:prstGeom prst="down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Flèche : bas 53">
            <a:extLst>
              <a:ext uri="{FF2B5EF4-FFF2-40B4-BE49-F238E27FC236}">
                <a16:creationId xmlns:a16="http://schemas.microsoft.com/office/drawing/2014/main" id="{7F588F3B-C983-C073-19D3-442651D83B60}"/>
              </a:ext>
            </a:extLst>
          </p:cNvPr>
          <p:cNvSpPr/>
          <p:nvPr/>
        </p:nvSpPr>
        <p:spPr>
          <a:xfrm>
            <a:off x="1906621" y="2334637"/>
            <a:ext cx="180000" cy="270000"/>
          </a:xfrm>
          <a:prstGeom prst="down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BB17F921-C18A-8AA7-2295-403D5F2FDD34}"/>
              </a:ext>
            </a:extLst>
          </p:cNvPr>
          <p:cNvSpPr txBox="1"/>
          <p:nvPr/>
        </p:nvSpPr>
        <p:spPr>
          <a:xfrm>
            <a:off x="4713658" y="2686327"/>
            <a:ext cx="2140086" cy="707886"/>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Ganglions lymphatiques</a:t>
            </a:r>
          </a:p>
        </p:txBody>
      </p:sp>
      <p:sp>
        <p:nvSpPr>
          <p:cNvPr id="56" name="ZoneTexte 55">
            <a:extLst>
              <a:ext uri="{FF2B5EF4-FFF2-40B4-BE49-F238E27FC236}">
                <a16:creationId xmlns:a16="http://schemas.microsoft.com/office/drawing/2014/main" id="{BCA8EEF9-162B-0EDB-5E12-6222F6138B36}"/>
              </a:ext>
            </a:extLst>
          </p:cNvPr>
          <p:cNvSpPr txBox="1"/>
          <p:nvPr/>
        </p:nvSpPr>
        <p:spPr>
          <a:xfrm>
            <a:off x="4776280" y="3852963"/>
            <a:ext cx="1011677" cy="400110"/>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Rate </a:t>
            </a:r>
          </a:p>
        </p:txBody>
      </p:sp>
      <p:sp>
        <p:nvSpPr>
          <p:cNvPr id="57" name="ZoneTexte 56">
            <a:extLst>
              <a:ext uri="{FF2B5EF4-FFF2-40B4-BE49-F238E27FC236}">
                <a16:creationId xmlns:a16="http://schemas.microsoft.com/office/drawing/2014/main" id="{AFD42FE5-A314-11DF-6563-B54880493103}"/>
              </a:ext>
            </a:extLst>
          </p:cNvPr>
          <p:cNvSpPr txBox="1"/>
          <p:nvPr/>
        </p:nvSpPr>
        <p:spPr>
          <a:xfrm>
            <a:off x="4739959" y="4988324"/>
            <a:ext cx="1760706" cy="707886"/>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Vaisseaux lymphatiques</a:t>
            </a:r>
          </a:p>
        </p:txBody>
      </p:sp>
      <p:sp>
        <p:nvSpPr>
          <p:cNvPr id="58" name="ZoneTexte 57">
            <a:extLst>
              <a:ext uri="{FF2B5EF4-FFF2-40B4-BE49-F238E27FC236}">
                <a16:creationId xmlns:a16="http://schemas.microsoft.com/office/drawing/2014/main" id="{B2382BAB-3A71-24BA-7FD2-687AC940A183}"/>
              </a:ext>
            </a:extLst>
          </p:cNvPr>
          <p:cNvSpPr txBox="1"/>
          <p:nvPr/>
        </p:nvSpPr>
        <p:spPr>
          <a:xfrm>
            <a:off x="6562928" y="4744126"/>
            <a:ext cx="1536970" cy="707886"/>
          </a:xfrm>
          <a:prstGeom prst="rect">
            <a:avLst/>
          </a:prstGeom>
          <a:noFill/>
        </p:spPr>
        <p:txBody>
          <a:bodyPr wrap="square" rtlCol="0">
            <a:spAutoFit/>
          </a:bodyPr>
          <a:lstStyle/>
          <a:p>
            <a:pPr algn="ctr"/>
            <a:r>
              <a:rPr lang="fr-FR" sz="2000" b="1" dirty="0">
                <a:solidFill>
                  <a:srgbClr val="FF0000"/>
                </a:solidFill>
                <a:latin typeface="Calibri" panose="020F0502020204030204" pitchFamily="34" charset="0"/>
                <a:cs typeface="Calibri" panose="020F0502020204030204" pitchFamily="34" charset="0"/>
              </a:rPr>
              <a:t>Groupe de lymphocytes</a:t>
            </a:r>
          </a:p>
        </p:txBody>
      </p:sp>
    </p:spTree>
    <p:extLst>
      <p:ext uri="{BB962C8B-B14F-4D97-AF65-F5344CB8AC3E}">
        <p14:creationId xmlns:p14="http://schemas.microsoft.com/office/powerpoint/2010/main" val="411912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5" grpId="0"/>
      <p:bldP spid="56" grpId="0"/>
      <p:bldP spid="57" grpId="0"/>
      <p:bldP spid="5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B3C0-BE18-61B4-D3B8-1C9CCF5E3B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FE9DC4-DF91-A7F6-03F3-28126ACBEB5B}"/>
              </a:ext>
            </a:extLst>
          </p:cNvPr>
          <p:cNvSpPr>
            <a:spLocks noGrp="1"/>
          </p:cNvSpPr>
          <p:nvPr>
            <p:ph type="title"/>
          </p:nvPr>
        </p:nvSpPr>
        <p:spPr>
          <a:xfrm>
            <a:off x="991335" y="386387"/>
            <a:ext cx="10277091" cy="267549"/>
          </a:xfrm>
        </p:spPr>
        <p:txBody>
          <a:bodyPr/>
          <a:lstStyle/>
          <a:p>
            <a:pPr>
              <a:buClr>
                <a:srgbClr val="000000"/>
              </a:buClr>
              <a:buSzPts val="2000"/>
            </a:pPr>
            <a:r>
              <a:rPr lang="fr-FR" sz="1800" spc="-30" noProof="0" dirty="0">
                <a:solidFill>
                  <a:schemeClr val="tx1">
                    <a:lumMod val="50000"/>
                    <a:lumOff val="50000"/>
                  </a:schemeClr>
                </a:solidFill>
              </a:rPr>
              <a:t>Ensuite, on me demande d’organiser les constituants du système immunitaire du schéma dans un tableau. </a:t>
            </a:r>
            <a:endParaRPr lang="fr-FR" sz="1800" spc="-30" noProof="0" dirty="0">
              <a:solidFill>
                <a:schemeClr val="tx1">
                  <a:lumMod val="50000"/>
                  <a:lumOff val="50000"/>
                </a:schemeClr>
              </a:solidFill>
              <a:sym typeface="Arial"/>
            </a:endParaRPr>
          </a:p>
        </p:txBody>
      </p:sp>
      <p:sp>
        <p:nvSpPr>
          <p:cNvPr id="4" name="Espace réservé du contenu 3">
            <a:extLst>
              <a:ext uri="{FF2B5EF4-FFF2-40B4-BE49-F238E27FC236}">
                <a16:creationId xmlns:a16="http://schemas.microsoft.com/office/drawing/2014/main" id="{D59B4341-3336-DC1E-603D-F16E2DF06BBB}"/>
              </a:ext>
            </a:extLst>
          </p:cNvPr>
          <p:cNvSpPr>
            <a:spLocks noGrp="1"/>
          </p:cNvSpPr>
          <p:nvPr>
            <p:ph sz="quarter" idx="11"/>
          </p:nvPr>
        </p:nvSpPr>
        <p:spPr/>
        <p:txBody>
          <a:bodyPr/>
          <a:lstStyle/>
          <a:p>
            <a:r>
              <a:rPr lang="fr-FR" sz="1400" noProof="0" dirty="0"/>
              <a:t>.</a:t>
            </a:r>
          </a:p>
        </p:txBody>
      </p:sp>
      <p:pic>
        <p:nvPicPr>
          <p:cNvPr id="9" name="Google Shape;289;p51">
            <a:extLst>
              <a:ext uri="{FF2B5EF4-FFF2-40B4-BE49-F238E27FC236}">
                <a16:creationId xmlns:a16="http://schemas.microsoft.com/office/drawing/2014/main" id="{FC4CD135-6114-72F8-D25B-7B920DF6EC71}"/>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13" name="Groupe 12">
            <a:extLst>
              <a:ext uri="{FF2B5EF4-FFF2-40B4-BE49-F238E27FC236}">
                <a16:creationId xmlns:a16="http://schemas.microsoft.com/office/drawing/2014/main" id="{546FA76A-657D-3351-836C-963C66BBCCED}"/>
              </a:ext>
            </a:extLst>
          </p:cNvPr>
          <p:cNvGrpSpPr/>
          <p:nvPr/>
        </p:nvGrpSpPr>
        <p:grpSpPr>
          <a:xfrm>
            <a:off x="342900" y="1084744"/>
            <a:ext cx="11506200" cy="493708"/>
            <a:chOff x="567713" y="1225112"/>
            <a:chExt cx="10595651" cy="493708"/>
          </a:xfrm>
        </p:grpSpPr>
        <p:sp>
          <p:nvSpPr>
            <p:cNvPr id="14" name="Google Shape;443;p19">
              <a:extLst>
                <a:ext uri="{FF2B5EF4-FFF2-40B4-BE49-F238E27FC236}">
                  <a16:creationId xmlns:a16="http://schemas.microsoft.com/office/drawing/2014/main" id="{EFF9562D-3E89-B3B8-FB0F-0C1D524FFA53}"/>
                </a:ext>
              </a:extLst>
            </p:cNvPr>
            <p:cNvSpPr/>
            <p:nvPr/>
          </p:nvSpPr>
          <p:spPr>
            <a:xfrm>
              <a:off x="595435" y="1225112"/>
              <a:ext cx="10567929" cy="493708"/>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r>
                <a:rPr lang="fr-FR" sz="23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0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A partir des documents ci-dessus, </a:t>
              </a:r>
              <a:r>
                <a:rPr lang="fr-FR" sz="2000" b="1" spc="-5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organisez </a:t>
              </a:r>
              <a:r>
                <a:rPr lang="fr-FR" sz="20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les constituants du système immunitaire dans le tableau suivant. </a:t>
              </a:r>
              <a:endParaRPr lang="fr-FR" sz="2300" b="1" spc="-50" noProof="0" dirty="0">
                <a:solidFill>
                  <a:srgbClr val="002060"/>
                </a:solidFill>
                <a:latin typeface="Calibri" panose="020F0502020204030204" pitchFamily="34" charset="0"/>
                <a:ea typeface="Calibri"/>
                <a:cs typeface="Calibri" panose="020F0502020204030204" pitchFamily="34" charset="0"/>
                <a:sym typeface="Calibri"/>
              </a:endParaRPr>
            </a:p>
          </p:txBody>
        </p:sp>
        <p:sp>
          <p:nvSpPr>
            <p:cNvPr id="15" name="Ellipse 14">
              <a:extLst>
                <a:ext uri="{FF2B5EF4-FFF2-40B4-BE49-F238E27FC236}">
                  <a16:creationId xmlns:a16="http://schemas.microsoft.com/office/drawing/2014/main" id="{C38D27C4-CF45-6089-1083-45458706B566}"/>
                </a:ext>
              </a:extLst>
            </p:cNvPr>
            <p:cNvSpPr/>
            <p:nvPr/>
          </p:nvSpPr>
          <p:spPr>
            <a:xfrm>
              <a:off x="567713" y="1225112"/>
              <a:ext cx="430964" cy="468000"/>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sp>
        <p:nvSpPr>
          <p:cNvPr id="6" name="ZoneTexte 5">
            <a:extLst>
              <a:ext uri="{FF2B5EF4-FFF2-40B4-BE49-F238E27FC236}">
                <a16:creationId xmlns:a16="http://schemas.microsoft.com/office/drawing/2014/main" id="{9AFDA92C-E80D-8F09-B655-8FE29850365B}"/>
              </a:ext>
            </a:extLst>
          </p:cNvPr>
          <p:cNvSpPr txBox="1"/>
          <p:nvPr/>
        </p:nvSpPr>
        <p:spPr>
          <a:xfrm>
            <a:off x="3047189" y="2967335"/>
            <a:ext cx="6094378" cy="369332"/>
          </a:xfrm>
          <a:prstGeom prst="rect">
            <a:avLst/>
          </a:prstGeom>
          <a:noFill/>
        </p:spPr>
        <p:txBody>
          <a:bodyPr wrap="square">
            <a:spAutoFit/>
          </a:bodyPr>
          <a:lstStyle/>
          <a:p>
            <a:r>
              <a:rPr lang="fr-FR" noProof="0" dirty="0"/>
              <a:t>:</a:t>
            </a:r>
          </a:p>
        </p:txBody>
      </p:sp>
      <p:pic>
        <p:nvPicPr>
          <p:cNvPr id="10" name="Image 9" descr="Une image contenant texte, capture d’écran, Police, ligne&#10;&#10;Le contenu généré par l’IA peut être incorrect.">
            <a:extLst>
              <a:ext uri="{FF2B5EF4-FFF2-40B4-BE49-F238E27FC236}">
                <a16:creationId xmlns:a16="http://schemas.microsoft.com/office/drawing/2014/main" id="{151A44F5-D433-370C-ADD5-853A28904F90}"/>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979361" y="2024378"/>
            <a:ext cx="9612439" cy="3490597"/>
          </a:xfrm>
          <a:prstGeom prst="rect">
            <a:avLst/>
          </a:prstGeom>
        </p:spPr>
      </p:pic>
      <p:sp>
        <p:nvSpPr>
          <p:cNvPr id="5" name="ZoneTexte 4">
            <a:extLst>
              <a:ext uri="{FF2B5EF4-FFF2-40B4-BE49-F238E27FC236}">
                <a16:creationId xmlns:a16="http://schemas.microsoft.com/office/drawing/2014/main" id="{A8641614-65FD-312B-4C79-EC6B1F8EE63A}"/>
              </a:ext>
            </a:extLst>
          </p:cNvPr>
          <p:cNvSpPr txBox="1"/>
          <p:nvPr/>
        </p:nvSpPr>
        <p:spPr>
          <a:xfrm>
            <a:off x="8319183" y="4007797"/>
            <a:ext cx="1852430" cy="461665"/>
          </a:xfrm>
          <a:prstGeom prst="rect">
            <a:avLst/>
          </a:prstGeom>
          <a:noFill/>
        </p:spPr>
        <p:txBody>
          <a:bodyPr wrap="square">
            <a:spAutoFit/>
          </a:bodyPr>
          <a:lstStyle/>
          <a:p>
            <a:pPr algn="ctr"/>
            <a:r>
              <a:rPr lang="fr-FR" sz="2400" b="1" dirty="0">
                <a:solidFill>
                  <a:srgbClr val="FF0000"/>
                </a:solidFill>
                <a:latin typeface="Calibri" panose="020F0502020204030204" pitchFamily="34" charset="0"/>
                <a:cs typeface="Calibri" panose="020F0502020204030204" pitchFamily="34" charset="0"/>
              </a:rPr>
              <a:t>Lymphocytes </a:t>
            </a:r>
          </a:p>
        </p:txBody>
      </p:sp>
      <p:sp>
        <p:nvSpPr>
          <p:cNvPr id="7" name="ZoneTexte 6">
            <a:extLst>
              <a:ext uri="{FF2B5EF4-FFF2-40B4-BE49-F238E27FC236}">
                <a16:creationId xmlns:a16="http://schemas.microsoft.com/office/drawing/2014/main" id="{63DB0D82-DE8C-C538-A2F0-BFE23CC7E6E8}"/>
              </a:ext>
            </a:extLst>
          </p:cNvPr>
          <p:cNvSpPr txBox="1"/>
          <p:nvPr/>
        </p:nvSpPr>
        <p:spPr>
          <a:xfrm>
            <a:off x="6214252" y="4940486"/>
            <a:ext cx="1205964" cy="461665"/>
          </a:xfrm>
          <a:prstGeom prst="rect">
            <a:avLst/>
          </a:prstGeom>
          <a:noFill/>
        </p:spPr>
        <p:txBody>
          <a:bodyPr wrap="square" rtlCol="0">
            <a:spAutoFit/>
          </a:bodyPr>
          <a:lstStyle/>
          <a:p>
            <a:pPr algn="ctr"/>
            <a:r>
              <a:rPr lang="fr-FR" sz="2400" b="1" dirty="0">
                <a:solidFill>
                  <a:srgbClr val="FF0000"/>
                </a:solidFill>
                <a:latin typeface="Calibri" panose="020F0502020204030204" pitchFamily="34" charset="0"/>
                <a:cs typeface="Calibri" panose="020F0502020204030204" pitchFamily="34" charset="0"/>
              </a:rPr>
              <a:t>Rate </a:t>
            </a:r>
          </a:p>
        </p:txBody>
      </p:sp>
      <p:sp>
        <p:nvSpPr>
          <p:cNvPr id="8" name="ZoneTexte 7">
            <a:extLst>
              <a:ext uri="{FF2B5EF4-FFF2-40B4-BE49-F238E27FC236}">
                <a16:creationId xmlns:a16="http://schemas.microsoft.com/office/drawing/2014/main" id="{E3697E33-A055-62E8-33E6-F7E00D2522E6}"/>
              </a:ext>
            </a:extLst>
          </p:cNvPr>
          <p:cNvSpPr txBox="1"/>
          <p:nvPr/>
        </p:nvSpPr>
        <p:spPr>
          <a:xfrm>
            <a:off x="6028719" y="3520003"/>
            <a:ext cx="1577030" cy="461665"/>
          </a:xfrm>
          <a:prstGeom prst="rect">
            <a:avLst/>
          </a:prstGeom>
          <a:noFill/>
        </p:spPr>
        <p:txBody>
          <a:bodyPr wrap="square" rtlCol="0">
            <a:spAutoFit/>
          </a:bodyPr>
          <a:lstStyle/>
          <a:p>
            <a:pPr algn="ctr"/>
            <a:r>
              <a:rPr lang="fr-FR" sz="2400" b="1" dirty="0">
                <a:solidFill>
                  <a:srgbClr val="FF0000"/>
                </a:solidFill>
                <a:latin typeface="Calibri" panose="020F0502020204030204" pitchFamily="34" charset="0"/>
                <a:cs typeface="Calibri" panose="020F0502020204030204" pitchFamily="34" charset="0"/>
              </a:rPr>
              <a:t>Amygdales</a:t>
            </a:r>
          </a:p>
        </p:txBody>
      </p:sp>
      <p:sp>
        <p:nvSpPr>
          <p:cNvPr id="11" name="ZoneTexte 10">
            <a:extLst>
              <a:ext uri="{FF2B5EF4-FFF2-40B4-BE49-F238E27FC236}">
                <a16:creationId xmlns:a16="http://schemas.microsoft.com/office/drawing/2014/main" id="{A1EC51D2-8D18-8E14-EF68-9E7591D0D004}"/>
              </a:ext>
            </a:extLst>
          </p:cNvPr>
          <p:cNvSpPr txBox="1"/>
          <p:nvPr/>
        </p:nvSpPr>
        <p:spPr>
          <a:xfrm>
            <a:off x="5541695" y="4083419"/>
            <a:ext cx="2551078" cy="830997"/>
          </a:xfrm>
          <a:prstGeom prst="rect">
            <a:avLst/>
          </a:prstGeom>
          <a:noFill/>
        </p:spPr>
        <p:txBody>
          <a:bodyPr wrap="square" rtlCol="0">
            <a:spAutoFit/>
          </a:bodyPr>
          <a:lstStyle/>
          <a:p>
            <a:pPr algn="ctr"/>
            <a:r>
              <a:rPr lang="fr-FR" sz="2400" b="1" dirty="0">
                <a:solidFill>
                  <a:srgbClr val="FF0000"/>
                </a:solidFill>
                <a:latin typeface="Calibri" panose="020F0502020204030204" pitchFamily="34" charset="0"/>
                <a:cs typeface="Calibri" panose="020F0502020204030204" pitchFamily="34" charset="0"/>
              </a:rPr>
              <a:t>Ganglions lymphatiques</a:t>
            </a:r>
          </a:p>
        </p:txBody>
      </p:sp>
      <p:sp>
        <p:nvSpPr>
          <p:cNvPr id="12" name="ZoneTexte 11">
            <a:extLst>
              <a:ext uri="{FF2B5EF4-FFF2-40B4-BE49-F238E27FC236}">
                <a16:creationId xmlns:a16="http://schemas.microsoft.com/office/drawing/2014/main" id="{9C6A53AA-51E3-4C12-C445-CD418C812DA0}"/>
              </a:ext>
            </a:extLst>
          </p:cNvPr>
          <p:cNvSpPr txBox="1"/>
          <p:nvPr/>
        </p:nvSpPr>
        <p:spPr>
          <a:xfrm>
            <a:off x="3596400" y="3573423"/>
            <a:ext cx="2125898" cy="461665"/>
          </a:xfrm>
          <a:prstGeom prst="rect">
            <a:avLst/>
          </a:prstGeom>
          <a:noFill/>
        </p:spPr>
        <p:txBody>
          <a:bodyPr wrap="square" rtlCol="0">
            <a:spAutoFit/>
          </a:bodyPr>
          <a:lstStyle/>
          <a:p>
            <a:pPr algn="ctr"/>
            <a:r>
              <a:rPr lang="fr-FR" sz="2400" b="1" dirty="0">
                <a:solidFill>
                  <a:srgbClr val="FF0000"/>
                </a:solidFill>
                <a:latin typeface="Calibri" panose="020F0502020204030204" pitchFamily="34" charset="0"/>
                <a:cs typeface="Calibri" panose="020F0502020204030204" pitchFamily="34" charset="0"/>
              </a:rPr>
              <a:t>Moelle rouge</a:t>
            </a:r>
          </a:p>
        </p:txBody>
      </p:sp>
      <p:sp>
        <p:nvSpPr>
          <p:cNvPr id="16" name="ZoneTexte 15">
            <a:extLst>
              <a:ext uri="{FF2B5EF4-FFF2-40B4-BE49-F238E27FC236}">
                <a16:creationId xmlns:a16="http://schemas.microsoft.com/office/drawing/2014/main" id="{DC640E46-5A84-D9AE-47F5-B98CBB407206}"/>
              </a:ext>
            </a:extLst>
          </p:cNvPr>
          <p:cNvSpPr txBox="1"/>
          <p:nvPr/>
        </p:nvSpPr>
        <p:spPr>
          <a:xfrm>
            <a:off x="3961997" y="4544199"/>
            <a:ext cx="1275539" cy="461665"/>
          </a:xfrm>
          <a:prstGeom prst="rect">
            <a:avLst/>
          </a:prstGeom>
          <a:noFill/>
        </p:spPr>
        <p:txBody>
          <a:bodyPr wrap="square" rtlCol="0">
            <a:spAutoFit/>
          </a:bodyPr>
          <a:lstStyle/>
          <a:p>
            <a:pPr algn="ctr"/>
            <a:r>
              <a:rPr lang="fr-FR" sz="2400" b="1" dirty="0">
                <a:solidFill>
                  <a:srgbClr val="FF0000"/>
                </a:solidFill>
                <a:latin typeface="Calibri" panose="020F0502020204030204" pitchFamily="34" charset="0"/>
                <a:cs typeface="Calibri" panose="020F0502020204030204" pitchFamily="34" charset="0"/>
              </a:rPr>
              <a:t>Thymus</a:t>
            </a:r>
          </a:p>
        </p:txBody>
      </p:sp>
    </p:spTree>
    <p:extLst>
      <p:ext uri="{BB962C8B-B14F-4D97-AF65-F5344CB8AC3E}">
        <p14:creationId xmlns:p14="http://schemas.microsoft.com/office/powerpoint/2010/main" val="23939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1" grpId="0"/>
      <p:bldP spid="12"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1517288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01A7C-D597-ABD3-68B8-1B9C43F0A2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7D2F65B-7893-B5FC-1618-794CEAF0A476}"/>
              </a:ext>
            </a:extLst>
          </p:cNvPr>
          <p:cNvSpPr>
            <a:spLocks noGrp="1"/>
          </p:cNvSpPr>
          <p:nvPr>
            <p:ph type="title"/>
          </p:nvPr>
        </p:nvSpPr>
        <p:spPr/>
        <p:txBody>
          <a:bodyPr/>
          <a:lstStyle/>
          <a:p>
            <a:r>
              <a:rPr lang="fr-FR" sz="1800" noProof="0" dirty="0">
                <a:solidFill>
                  <a:schemeClr val="tx1">
                    <a:lumMod val="50000"/>
                    <a:lumOff val="50000"/>
                  </a:schemeClr>
                </a:solidFill>
              </a:rPr>
              <a:t>Cette image montre les deux principaux types de cellules du sang observés au microscope : les globules blancs et les globules rouges.</a:t>
            </a:r>
          </a:p>
        </p:txBody>
      </p:sp>
      <p:sp>
        <p:nvSpPr>
          <p:cNvPr id="4" name="Espace réservé du contenu 3">
            <a:extLst>
              <a:ext uri="{FF2B5EF4-FFF2-40B4-BE49-F238E27FC236}">
                <a16:creationId xmlns:a16="http://schemas.microsoft.com/office/drawing/2014/main" id="{23B9A468-9230-B3E4-3803-9F222955DB40}"/>
              </a:ext>
            </a:extLst>
          </p:cNvPr>
          <p:cNvSpPr>
            <a:spLocks noGrp="1"/>
          </p:cNvSpPr>
          <p:nvPr>
            <p:ph sz="quarter" idx="11"/>
          </p:nvPr>
        </p:nvSpPr>
        <p:spPr/>
        <p:txBody>
          <a:bodyPr/>
          <a:lstStyle/>
          <a:p>
            <a:r>
              <a:rPr lang="fr-FR" sz="1100" noProof="0" dirty="0">
                <a:solidFill>
                  <a:schemeClr val="tx1">
                    <a:lumMod val="50000"/>
                    <a:lumOff val="50000"/>
                  </a:schemeClr>
                </a:solidFill>
              </a:rPr>
              <a:t>L’</a:t>
            </a:r>
            <a:r>
              <a:rPr lang="fr-FR" sz="1100" noProof="0" dirty="0" err="1">
                <a:solidFill>
                  <a:schemeClr val="tx1">
                    <a:lumMod val="50000"/>
                    <a:lumOff val="50000"/>
                  </a:schemeClr>
                </a:solidFill>
              </a:rPr>
              <a:t>enseignant·e</a:t>
            </a:r>
            <a:r>
              <a:rPr lang="fr-FR" sz="1100" noProof="0" dirty="0">
                <a:solidFill>
                  <a:schemeClr val="tx1">
                    <a:lumMod val="50000"/>
                    <a:lumOff val="50000"/>
                  </a:schemeClr>
                </a:solidFill>
              </a:rPr>
              <a:t> clarifie la question et peut utiliser l’alternance linguistique si besoin.</a:t>
            </a:r>
          </a:p>
        </p:txBody>
      </p:sp>
      <p:grpSp>
        <p:nvGrpSpPr>
          <p:cNvPr id="10" name="Groupe 9">
            <a:extLst>
              <a:ext uri="{FF2B5EF4-FFF2-40B4-BE49-F238E27FC236}">
                <a16:creationId xmlns:a16="http://schemas.microsoft.com/office/drawing/2014/main" id="{9D18F9E1-9F88-8529-54AB-A135B427E376}"/>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CD1602EF-3F95-C5F3-0121-0E2044896A13}"/>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4706BC08-E9F0-3B95-51FE-AEC8BF7C869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pic>
        <p:nvPicPr>
          <p:cNvPr id="6" name="Image 5">
            <a:extLst>
              <a:ext uri="{FF2B5EF4-FFF2-40B4-BE49-F238E27FC236}">
                <a16:creationId xmlns:a16="http://schemas.microsoft.com/office/drawing/2014/main" id="{8ABF97B9-3E12-D552-FEE2-790D4DF6742A}"/>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5972332" y="2495551"/>
            <a:ext cx="5256123" cy="3438322"/>
          </a:xfrm>
          <a:prstGeom prst="rect">
            <a:avLst/>
          </a:prstGeom>
        </p:spPr>
      </p:pic>
      <p:sp>
        <p:nvSpPr>
          <p:cNvPr id="14" name="ZoneTexte 13">
            <a:extLst>
              <a:ext uri="{FF2B5EF4-FFF2-40B4-BE49-F238E27FC236}">
                <a16:creationId xmlns:a16="http://schemas.microsoft.com/office/drawing/2014/main" id="{ADAF9E07-C4DF-8454-28BE-FBC39C27D216}"/>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Les cellules du sang qui interviennent dans l’immunité sont :</a:t>
            </a:r>
          </a:p>
        </p:txBody>
      </p:sp>
      <p:sp>
        <p:nvSpPr>
          <p:cNvPr id="15" name="Rectangle : coins arrondis 14">
            <a:extLst>
              <a:ext uri="{FF2B5EF4-FFF2-40B4-BE49-F238E27FC236}">
                <a16:creationId xmlns:a16="http://schemas.microsoft.com/office/drawing/2014/main" id="{72A3D510-F502-C801-0D66-96E5CEB72C4E}"/>
              </a:ext>
            </a:extLst>
          </p:cNvPr>
          <p:cNvSpPr/>
          <p:nvPr/>
        </p:nvSpPr>
        <p:spPr>
          <a:xfrm>
            <a:off x="682808" y="998843"/>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1- </a:t>
            </a:r>
            <a:r>
              <a:rPr lang="fr-FR" sz="2400" b="1" dirty="0">
                <a:latin typeface="Calibri" panose="020F0502020204030204"/>
              </a:rPr>
              <a:t>Cochez la bonne réponse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16" name="Groupe 15">
            <a:extLst>
              <a:ext uri="{FF2B5EF4-FFF2-40B4-BE49-F238E27FC236}">
                <a16:creationId xmlns:a16="http://schemas.microsoft.com/office/drawing/2014/main" id="{667D1B06-312A-67AB-6FAF-3E00F6251E22}"/>
              </a:ext>
            </a:extLst>
          </p:cNvPr>
          <p:cNvGrpSpPr/>
          <p:nvPr/>
        </p:nvGrpSpPr>
        <p:grpSpPr>
          <a:xfrm>
            <a:off x="935304" y="3289904"/>
            <a:ext cx="4110177" cy="523828"/>
            <a:chOff x="7931514" y="2581843"/>
            <a:chExt cx="4110177" cy="523828"/>
          </a:xfrm>
        </p:grpSpPr>
        <p:sp>
          <p:nvSpPr>
            <p:cNvPr id="17" name="Rectangle : coins arrondis 16">
              <a:extLst>
                <a:ext uri="{FF2B5EF4-FFF2-40B4-BE49-F238E27FC236}">
                  <a16:creationId xmlns:a16="http://schemas.microsoft.com/office/drawing/2014/main" id="{29EC3F80-D623-0145-5EE2-2FE8D1A32594}"/>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globules rouges </a:t>
              </a:r>
            </a:p>
          </p:txBody>
        </p:sp>
        <p:sp>
          <p:nvSpPr>
            <p:cNvPr id="18" name="Rectangle : coins arrondis 17">
              <a:extLst>
                <a:ext uri="{FF2B5EF4-FFF2-40B4-BE49-F238E27FC236}">
                  <a16:creationId xmlns:a16="http://schemas.microsoft.com/office/drawing/2014/main" id="{44C00A7A-8720-5B42-1CB6-ABFB70512F5D}"/>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19" name="Groupe 18">
            <a:extLst>
              <a:ext uri="{FF2B5EF4-FFF2-40B4-BE49-F238E27FC236}">
                <a16:creationId xmlns:a16="http://schemas.microsoft.com/office/drawing/2014/main" id="{FD54101D-60A5-5D09-4BE2-7E3A5A211824}"/>
              </a:ext>
            </a:extLst>
          </p:cNvPr>
          <p:cNvGrpSpPr/>
          <p:nvPr/>
        </p:nvGrpSpPr>
        <p:grpSpPr>
          <a:xfrm>
            <a:off x="935304" y="4443574"/>
            <a:ext cx="4110177" cy="523828"/>
            <a:chOff x="7931514" y="2581843"/>
            <a:chExt cx="4110177" cy="523828"/>
          </a:xfrm>
        </p:grpSpPr>
        <p:sp>
          <p:nvSpPr>
            <p:cNvPr id="20" name="Rectangle : coins arrondis 19">
              <a:extLst>
                <a:ext uri="{FF2B5EF4-FFF2-40B4-BE49-F238E27FC236}">
                  <a16:creationId xmlns:a16="http://schemas.microsoft.com/office/drawing/2014/main" id="{8C79411C-5CA1-6AEC-7D6C-8BA326B2ECCD}"/>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globules blancs</a:t>
              </a:r>
            </a:p>
          </p:txBody>
        </p:sp>
        <p:sp>
          <p:nvSpPr>
            <p:cNvPr id="21" name="Rectangle : coins arrondis 20">
              <a:extLst>
                <a:ext uri="{FF2B5EF4-FFF2-40B4-BE49-F238E27FC236}">
                  <a16:creationId xmlns:a16="http://schemas.microsoft.com/office/drawing/2014/main" id="{F3620972-848E-C7AB-247C-84C769062264}"/>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spTree>
    <p:extLst>
      <p:ext uri="{BB962C8B-B14F-4D97-AF65-F5344CB8AC3E}">
        <p14:creationId xmlns:p14="http://schemas.microsoft.com/office/powerpoint/2010/main" val="2865889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085AF-BB26-FEC9-24EF-16A3264B3C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DC2DB4C-A495-BD74-8C0B-2B076D28D1AF}"/>
              </a:ext>
            </a:extLst>
          </p:cNvPr>
          <p:cNvSpPr>
            <a:spLocks noGrp="1"/>
          </p:cNvSpPr>
          <p:nvPr>
            <p:ph type="title"/>
          </p:nvPr>
        </p:nvSpPr>
        <p:spPr>
          <a:xfrm>
            <a:off x="909983" y="261377"/>
            <a:ext cx="10372033" cy="267549"/>
          </a:xfrm>
        </p:spPr>
        <p:txBody>
          <a:bodyPr/>
          <a:lstStyle/>
          <a:p>
            <a:r>
              <a:rPr lang="fr-FR" sz="1800" noProof="0" dirty="0">
                <a:solidFill>
                  <a:schemeClr val="tx1">
                    <a:lumMod val="50000"/>
                    <a:lumOff val="50000"/>
                  </a:schemeClr>
                </a:solidFill>
              </a:rPr>
              <a:t>Les cellules du sang qui interviennent dans l’immunité sont les globules blancs.</a:t>
            </a:r>
          </a:p>
        </p:txBody>
      </p:sp>
      <p:sp>
        <p:nvSpPr>
          <p:cNvPr id="4" name="Espace réservé du contenu 3">
            <a:extLst>
              <a:ext uri="{FF2B5EF4-FFF2-40B4-BE49-F238E27FC236}">
                <a16:creationId xmlns:a16="http://schemas.microsoft.com/office/drawing/2014/main" id="{940998CA-D675-65C9-F2BD-BCC58EC67CCD}"/>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9CD4D5C5-DF88-0120-184C-79483914D386}"/>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11" name="Image 10">
            <a:extLst>
              <a:ext uri="{FF2B5EF4-FFF2-40B4-BE49-F238E27FC236}">
                <a16:creationId xmlns:a16="http://schemas.microsoft.com/office/drawing/2014/main" id="{3195428A-E00A-5A9B-9F0D-90D6C3CFBD91}"/>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5972332" y="2495551"/>
            <a:ext cx="5256123" cy="3438322"/>
          </a:xfrm>
          <a:prstGeom prst="rect">
            <a:avLst/>
          </a:prstGeom>
        </p:spPr>
      </p:pic>
      <p:sp>
        <p:nvSpPr>
          <p:cNvPr id="12" name="ZoneTexte 11">
            <a:extLst>
              <a:ext uri="{FF2B5EF4-FFF2-40B4-BE49-F238E27FC236}">
                <a16:creationId xmlns:a16="http://schemas.microsoft.com/office/drawing/2014/main" id="{C2059720-AB47-F612-55F2-1FEA9A1B5DE6}"/>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Les cellules du sang qui interviennent dans l’immunité sont :</a:t>
            </a:r>
          </a:p>
        </p:txBody>
      </p:sp>
      <p:grpSp>
        <p:nvGrpSpPr>
          <p:cNvPr id="13" name="Groupe 12">
            <a:extLst>
              <a:ext uri="{FF2B5EF4-FFF2-40B4-BE49-F238E27FC236}">
                <a16:creationId xmlns:a16="http://schemas.microsoft.com/office/drawing/2014/main" id="{78605BC6-AA10-E927-34CB-10959F9DFDB9}"/>
              </a:ext>
            </a:extLst>
          </p:cNvPr>
          <p:cNvGrpSpPr/>
          <p:nvPr/>
        </p:nvGrpSpPr>
        <p:grpSpPr>
          <a:xfrm>
            <a:off x="935304" y="3289904"/>
            <a:ext cx="4110177" cy="523828"/>
            <a:chOff x="7931514" y="2581843"/>
            <a:chExt cx="4110177" cy="523828"/>
          </a:xfrm>
        </p:grpSpPr>
        <p:sp>
          <p:nvSpPr>
            <p:cNvPr id="15" name="Rectangle : coins arrondis 14">
              <a:extLst>
                <a:ext uri="{FF2B5EF4-FFF2-40B4-BE49-F238E27FC236}">
                  <a16:creationId xmlns:a16="http://schemas.microsoft.com/office/drawing/2014/main" id="{DA6C423E-8AA8-24A5-91F9-3A2106A5C127}"/>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globules rouges </a:t>
              </a:r>
            </a:p>
          </p:txBody>
        </p:sp>
        <p:sp>
          <p:nvSpPr>
            <p:cNvPr id="16" name="Rectangle : coins arrondis 15">
              <a:extLst>
                <a:ext uri="{FF2B5EF4-FFF2-40B4-BE49-F238E27FC236}">
                  <a16:creationId xmlns:a16="http://schemas.microsoft.com/office/drawing/2014/main" id="{0C74FC7B-5FB1-56E0-72B6-3345C258C65F}"/>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17" name="Groupe 16">
            <a:extLst>
              <a:ext uri="{FF2B5EF4-FFF2-40B4-BE49-F238E27FC236}">
                <a16:creationId xmlns:a16="http://schemas.microsoft.com/office/drawing/2014/main" id="{E25DBB93-C447-D5B0-3DF2-56BD0B70D949}"/>
              </a:ext>
            </a:extLst>
          </p:cNvPr>
          <p:cNvGrpSpPr/>
          <p:nvPr/>
        </p:nvGrpSpPr>
        <p:grpSpPr>
          <a:xfrm>
            <a:off x="935304" y="4443574"/>
            <a:ext cx="4110177" cy="523828"/>
            <a:chOff x="7931514" y="2581843"/>
            <a:chExt cx="4110177" cy="523828"/>
          </a:xfrm>
        </p:grpSpPr>
        <p:sp>
          <p:nvSpPr>
            <p:cNvPr id="18" name="Rectangle : coins arrondis 17">
              <a:extLst>
                <a:ext uri="{FF2B5EF4-FFF2-40B4-BE49-F238E27FC236}">
                  <a16:creationId xmlns:a16="http://schemas.microsoft.com/office/drawing/2014/main" id="{ADC237D7-9C9B-D890-53EF-2D98A349779F}"/>
                </a:ext>
              </a:extLst>
            </p:cNvPr>
            <p:cNvSpPr/>
            <p:nvPr/>
          </p:nvSpPr>
          <p:spPr>
            <a:xfrm>
              <a:off x="8369182" y="2594893"/>
              <a:ext cx="3672509"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Les globules blancs</a:t>
              </a:r>
            </a:p>
          </p:txBody>
        </p:sp>
        <p:sp>
          <p:nvSpPr>
            <p:cNvPr id="19" name="Rectangle : coins arrondis 18">
              <a:extLst>
                <a:ext uri="{FF2B5EF4-FFF2-40B4-BE49-F238E27FC236}">
                  <a16:creationId xmlns:a16="http://schemas.microsoft.com/office/drawing/2014/main" id="{043810BF-C053-B7C4-B2C4-A7A95417C749}"/>
                </a:ext>
              </a:extLst>
            </p:cNvPr>
            <p:cNvSpPr/>
            <p:nvPr/>
          </p:nvSpPr>
          <p:spPr>
            <a:xfrm>
              <a:off x="7931514" y="2581843"/>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b</a:t>
              </a:r>
            </a:p>
          </p:txBody>
        </p:sp>
      </p:grpSp>
      <p:sp>
        <p:nvSpPr>
          <p:cNvPr id="20" name="Rectangle 19">
            <a:extLst>
              <a:ext uri="{FF2B5EF4-FFF2-40B4-BE49-F238E27FC236}">
                <a16:creationId xmlns:a16="http://schemas.microsoft.com/office/drawing/2014/main" id="{0A20CB38-0BB5-95B8-4A0B-B51806DEF49D}"/>
              </a:ext>
            </a:extLst>
          </p:cNvPr>
          <p:cNvSpPr/>
          <p:nvPr/>
        </p:nvSpPr>
        <p:spPr>
          <a:xfrm>
            <a:off x="7534275" y="3772107"/>
            <a:ext cx="742950" cy="76179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AB861B1E-1842-4245-71E2-C3941216DCA5}"/>
              </a:ext>
            </a:extLst>
          </p:cNvPr>
          <p:cNvSpPr/>
          <p:nvPr/>
        </p:nvSpPr>
        <p:spPr>
          <a:xfrm>
            <a:off x="8499226" y="3694831"/>
            <a:ext cx="742950" cy="76179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107263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092B5-CF6C-11D5-4962-77F7D632359B}"/>
              </a:ext>
            </a:extLst>
          </p:cNvPr>
          <p:cNvSpPr>
            <a:spLocks noGrp="1"/>
          </p:cNvSpPr>
          <p:nvPr>
            <p:ph type="title"/>
          </p:nvPr>
        </p:nvSpPr>
        <p:spPr/>
        <p:txBody>
          <a:bodyPr/>
          <a:lstStyle/>
          <a:p>
            <a:r>
              <a:rPr lang="fr-FR" sz="1800" noProof="0" dirty="0">
                <a:solidFill>
                  <a:schemeClr val="tx1">
                    <a:lumMod val="50000"/>
                    <a:lumOff val="50000"/>
                  </a:schemeClr>
                </a:solidFill>
              </a:rPr>
              <a:t>Le schéma ci-dessous représente le système lymphatique de notre corps.</a:t>
            </a:r>
          </a:p>
        </p:txBody>
      </p:sp>
      <p:sp>
        <p:nvSpPr>
          <p:cNvPr id="4" name="Espace réservé du contenu 3">
            <a:extLst>
              <a:ext uri="{FF2B5EF4-FFF2-40B4-BE49-F238E27FC236}">
                <a16:creationId xmlns:a16="http://schemas.microsoft.com/office/drawing/2014/main" id="{8E54B5D7-58CB-5BE1-8431-BB7A916762FA}"/>
              </a:ext>
            </a:extLst>
          </p:cNvPr>
          <p:cNvSpPr>
            <a:spLocks noGrp="1"/>
          </p:cNvSpPr>
          <p:nvPr>
            <p:ph sz="quarter" idx="11"/>
          </p:nvPr>
        </p:nvSpPr>
        <p:spPr/>
        <p:txBody>
          <a:bodyPr/>
          <a:lstStyle/>
          <a:p>
            <a:r>
              <a:rPr lang="fr-FR" sz="1100" noProof="0" dirty="0">
                <a:solidFill>
                  <a:schemeClr val="tx1">
                    <a:lumMod val="50000"/>
                    <a:lumOff val="50000"/>
                  </a:schemeClr>
                </a:solidFill>
              </a:rPr>
              <a:t>Demander aux élèves d’utiliser les ardoises.</a:t>
            </a:r>
          </a:p>
        </p:txBody>
      </p:sp>
      <p:grpSp>
        <p:nvGrpSpPr>
          <p:cNvPr id="10" name="Groupe 9">
            <a:extLst>
              <a:ext uri="{FF2B5EF4-FFF2-40B4-BE49-F238E27FC236}">
                <a16:creationId xmlns:a16="http://schemas.microsoft.com/office/drawing/2014/main" id="{2BA9B860-B743-6E27-705F-575FDA886FFF}"/>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8B758A61-9329-E599-4A2B-C0AF9A6DC212}"/>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7A7D0976-A478-F34E-6598-AD29E0FDD4EB}"/>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21" name="Groupe 20">
            <a:extLst>
              <a:ext uri="{FF2B5EF4-FFF2-40B4-BE49-F238E27FC236}">
                <a16:creationId xmlns:a16="http://schemas.microsoft.com/office/drawing/2014/main" id="{09786E95-68AE-09CC-579D-DF1473979283}"/>
              </a:ext>
            </a:extLst>
          </p:cNvPr>
          <p:cNvGrpSpPr/>
          <p:nvPr/>
        </p:nvGrpSpPr>
        <p:grpSpPr>
          <a:xfrm>
            <a:off x="6585827" y="1690848"/>
            <a:ext cx="3428722" cy="4957850"/>
            <a:chOff x="5398851" y="2035975"/>
            <a:chExt cx="2305455" cy="4495991"/>
          </a:xfrm>
        </p:grpSpPr>
        <p:pic>
          <p:nvPicPr>
            <p:cNvPr id="17" name="Image 16" descr="Une image contenant dessin, croquis, art&#10;&#10;Le contenu généré par l’IA peut être incorrect.">
              <a:extLst>
                <a:ext uri="{FF2B5EF4-FFF2-40B4-BE49-F238E27FC236}">
                  <a16:creationId xmlns:a16="http://schemas.microsoft.com/office/drawing/2014/main" id="{8AA67F5E-753B-54CD-CE59-6DAF0BDC6D69}"/>
                </a:ext>
              </a:extLst>
            </p:cNvPr>
            <p:cNvPicPr>
              <a:picLocks noChangeAspect="1"/>
            </p:cNvPicPr>
            <p:nvPr/>
          </p:nvPicPr>
          <p:blipFill>
            <a:blip r:embed="rId3"/>
            <a:stretch>
              <a:fillRect/>
            </a:stretch>
          </p:blipFill>
          <p:spPr>
            <a:xfrm>
              <a:off x="5398851" y="2035975"/>
              <a:ext cx="2305455" cy="4495991"/>
            </a:xfrm>
            <a:prstGeom prst="rect">
              <a:avLst/>
            </a:prstGeom>
            <a:ln>
              <a:noFill/>
            </a:ln>
          </p:spPr>
        </p:pic>
        <p:cxnSp>
          <p:nvCxnSpPr>
            <p:cNvPr id="19" name="Connecteur droit avec flèche 18">
              <a:extLst>
                <a:ext uri="{FF2B5EF4-FFF2-40B4-BE49-F238E27FC236}">
                  <a16:creationId xmlns:a16="http://schemas.microsoft.com/office/drawing/2014/main" id="{FEA40373-4248-FC48-8964-684F7E73D31F}"/>
                </a:ext>
              </a:extLst>
            </p:cNvPr>
            <p:cNvCxnSpPr>
              <a:cxnSpLocks/>
            </p:cNvCxnSpPr>
            <p:nvPr/>
          </p:nvCxnSpPr>
          <p:spPr>
            <a:xfrm flipH="1">
              <a:off x="6770452" y="3097815"/>
              <a:ext cx="866238" cy="462507"/>
            </a:xfrm>
            <a:prstGeom prst="straightConnector1">
              <a:avLst/>
            </a:prstGeom>
            <a:ln w="38100">
              <a:solidFill>
                <a:schemeClr val="accent4"/>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6" name="ZoneTexte 5">
            <a:extLst>
              <a:ext uri="{FF2B5EF4-FFF2-40B4-BE49-F238E27FC236}">
                <a16:creationId xmlns:a16="http://schemas.microsoft.com/office/drawing/2014/main" id="{0E018F66-EC2A-B6E8-06D8-28F513A20C76}"/>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La flèche dans le schéma indique:</a:t>
            </a:r>
          </a:p>
        </p:txBody>
      </p:sp>
      <p:sp>
        <p:nvSpPr>
          <p:cNvPr id="7" name="Rectangle : coins arrondis 6">
            <a:extLst>
              <a:ext uri="{FF2B5EF4-FFF2-40B4-BE49-F238E27FC236}">
                <a16:creationId xmlns:a16="http://schemas.microsoft.com/office/drawing/2014/main" id="{DDE4210C-9F7C-8BAC-B796-98CA3E798235}"/>
              </a:ext>
            </a:extLst>
          </p:cNvPr>
          <p:cNvSpPr/>
          <p:nvPr/>
        </p:nvSpPr>
        <p:spPr>
          <a:xfrm>
            <a:off x="682808" y="998843"/>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2- </a:t>
            </a:r>
            <a:r>
              <a:rPr lang="fr-FR" sz="2400" b="1" dirty="0">
                <a:latin typeface="Calibri" panose="020F0502020204030204"/>
              </a:rPr>
              <a:t>Cochez la bonne réponse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9" name="Groupe 8">
            <a:extLst>
              <a:ext uri="{FF2B5EF4-FFF2-40B4-BE49-F238E27FC236}">
                <a16:creationId xmlns:a16="http://schemas.microsoft.com/office/drawing/2014/main" id="{E473AC84-3FA3-27F3-43DB-59636A7EB1A6}"/>
              </a:ext>
            </a:extLst>
          </p:cNvPr>
          <p:cNvGrpSpPr/>
          <p:nvPr/>
        </p:nvGrpSpPr>
        <p:grpSpPr>
          <a:xfrm>
            <a:off x="1648596" y="2853788"/>
            <a:ext cx="4110177" cy="523828"/>
            <a:chOff x="7931514" y="2581843"/>
            <a:chExt cx="4110177" cy="523828"/>
          </a:xfrm>
        </p:grpSpPr>
        <p:sp>
          <p:nvSpPr>
            <p:cNvPr id="13" name="Rectangle : coins arrondis 12">
              <a:extLst>
                <a:ext uri="{FF2B5EF4-FFF2-40B4-BE49-F238E27FC236}">
                  <a16:creationId xmlns:a16="http://schemas.microsoft.com/office/drawing/2014/main" id="{99872349-95BA-754F-21E2-C9594176FF1B}"/>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 thymus </a:t>
              </a:r>
            </a:p>
          </p:txBody>
        </p:sp>
        <p:sp>
          <p:nvSpPr>
            <p:cNvPr id="18" name="Rectangle : coins arrondis 17">
              <a:extLst>
                <a:ext uri="{FF2B5EF4-FFF2-40B4-BE49-F238E27FC236}">
                  <a16:creationId xmlns:a16="http://schemas.microsoft.com/office/drawing/2014/main" id="{9DB9A45F-65F5-BE69-51DC-258071637B69}"/>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20" name="Groupe 19">
            <a:extLst>
              <a:ext uri="{FF2B5EF4-FFF2-40B4-BE49-F238E27FC236}">
                <a16:creationId xmlns:a16="http://schemas.microsoft.com/office/drawing/2014/main" id="{DF676676-A875-74DC-15D3-040F5070FE8F}"/>
              </a:ext>
            </a:extLst>
          </p:cNvPr>
          <p:cNvGrpSpPr/>
          <p:nvPr/>
        </p:nvGrpSpPr>
        <p:grpSpPr>
          <a:xfrm>
            <a:off x="1648596" y="3872988"/>
            <a:ext cx="4110177" cy="523828"/>
            <a:chOff x="7931514" y="2581843"/>
            <a:chExt cx="4110177" cy="523828"/>
          </a:xfrm>
        </p:grpSpPr>
        <p:sp>
          <p:nvSpPr>
            <p:cNvPr id="25" name="Rectangle : coins arrondis 24">
              <a:extLst>
                <a:ext uri="{FF2B5EF4-FFF2-40B4-BE49-F238E27FC236}">
                  <a16:creationId xmlns:a16="http://schemas.microsoft.com/office/drawing/2014/main" id="{A4D1F60B-577A-FF2B-7ED3-C61F57CAB4B8}"/>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amygdales </a:t>
              </a:r>
            </a:p>
          </p:txBody>
        </p:sp>
        <p:sp>
          <p:nvSpPr>
            <p:cNvPr id="26" name="Rectangle : coins arrondis 25">
              <a:extLst>
                <a:ext uri="{FF2B5EF4-FFF2-40B4-BE49-F238E27FC236}">
                  <a16:creationId xmlns:a16="http://schemas.microsoft.com/office/drawing/2014/main" id="{9DC60B3E-DC0C-95C1-6DC4-50E717BB5FB0}"/>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grpSp>
        <p:nvGrpSpPr>
          <p:cNvPr id="27" name="Groupe 26">
            <a:extLst>
              <a:ext uri="{FF2B5EF4-FFF2-40B4-BE49-F238E27FC236}">
                <a16:creationId xmlns:a16="http://schemas.microsoft.com/office/drawing/2014/main" id="{E7551360-EF2A-9189-F524-5FE4E1F6C1FE}"/>
              </a:ext>
            </a:extLst>
          </p:cNvPr>
          <p:cNvGrpSpPr/>
          <p:nvPr/>
        </p:nvGrpSpPr>
        <p:grpSpPr>
          <a:xfrm>
            <a:off x="1648596" y="4905238"/>
            <a:ext cx="4110177" cy="523828"/>
            <a:chOff x="7931514" y="2581843"/>
            <a:chExt cx="4110177" cy="523828"/>
          </a:xfrm>
        </p:grpSpPr>
        <p:sp>
          <p:nvSpPr>
            <p:cNvPr id="28" name="Rectangle : coins arrondis 27">
              <a:extLst>
                <a:ext uri="{FF2B5EF4-FFF2-40B4-BE49-F238E27FC236}">
                  <a16:creationId xmlns:a16="http://schemas.microsoft.com/office/drawing/2014/main" id="{F20719CA-EF73-A958-D7DD-B0A896B78671}"/>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La rate </a:t>
              </a:r>
            </a:p>
          </p:txBody>
        </p:sp>
        <p:sp>
          <p:nvSpPr>
            <p:cNvPr id="29" name="Rectangle : coins arrondis 28">
              <a:extLst>
                <a:ext uri="{FF2B5EF4-FFF2-40B4-BE49-F238E27FC236}">
                  <a16:creationId xmlns:a16="http://schemas.microsoft.com/office/drawing/2014/main" id="{FB865CD1-66AE-57E7-2917-B72DFB43FEFA}"/>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c</a:t>
              </a:r>
            </a:p>
          </p:txBody>
        </p:sp>
      </p:grpSp>
      <p:pic>
        <p:nvPicPr>
          <p:cNvPr id="1026" name="Picture 2" descr="Point d'interrogation - Icônes logo gratuites">
            <a:extLst>
              <a:ext uri="{FF2B5EF4-FFF2-40B4-BE49-F238E27FC236}">
                <a16:creationId xmlns:a16="http://schemas.microsoft.com/office/drawing/2014/main" id="{FD3EE304-0112-144E-BF84-375DE43ADF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9819" y="2474728"/>
            <a:ext cx="510020" cy="510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9695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458A0-8BAC-F6DC-972C-F6256D48ADEE}"/>
            </a:ext>
          </a:extLst>
        </p:cNvPr>
        <p:cNvGrpSpPr/>
        <p:nvPr/>
      </p:nvGrpSpPr>
      <p:grpSpPr>
        <a:xfrm>
          <a:off x="0" y="0"/>
          <a:ext cx="0" cy="0"/>
          <a:chOff x="0" y="0"/>
          <a:chExt cx="0" cy="0"/>
        </a:xfrm>
      </p:grpSpPr>
      <p:grpSp>
        <p:nvGrpSpPr>
          <p:cNvPr id="27" name="Groupe 26">
            <a:extLst>
              <a:ext uri="{FF2B5EF4-FFF2-40B4-BE49-F238E27FC236}">
                <a16:creationId xmlns:a16="http://schemas.microsoft.com/office/drawing/2014/main" id="{0DFA1163-D1F4-743D-C3A1-3ADEBEDA632F}"/>
              </a:ext>
            </a:extLst>
          </p:cNvPr>
          <p:cNvGrpSpPr/>
          <p:nvPr/>
        </p:nvGrpSpPr>
        <p:grpSpPr>
          <a:xfrm>
            <a:off x="6585827" y="1690848"/>
            <a:ext cx="3428722" cy="4957850"/>
            <a:chOff x="5398851" y="2035975"/>
            <a:chExt cx="2305455" cy="4495991"/>
          </a:xfrm>
        </p:grpSpPr>
        <p:pic>
          <p:nvPicPr>
            <p:cNvPr id="28" name="Image 27" descr="Une image contenant dessin, croquis, art&#10;&#10;Le contenu généré par l’IA peut être incorrect.">
              <a:extLst>
                <a:ext uri="{FF2B5EF4-FFF2-40B4-BE49-F238E27FC236}">
                  <a16:creationId xmlns:a16="http://schemas.microsoft.com/office/drawing/2014/main" id="{4A6F6D14-2A99-35AE-817D-807EE1615FA4}"/>
                </a:ext>
              </a:extLst>
            </p:cNvPr>
            <p:cNvPicPr>
              <a:picLocks noChangeAspect="1"/>
            </p:cNvPicPr>
            <p:nvPr/>
          </p:nvPicPr>
          <p:blipFill>
            <a:blip r:embed="rId2"/>
            <a:stretch>
              <a:fillRect/>
            </a:stretch>
          </p:blipFill>
          <p:spPr>
            <a:xfrm>
              <a:off x="5398851" y="2035975"/>
              <a:ext cx="2305455" cy="4495991"/>
            </a:xfrm>
            <a:prstGeom prst="rect">
              <a:avLst/>
            </a:prstGeom>
            <a:ln>
              <a:noFill/>
            </a:ln>
          </p:spPr>
        </p:pic>
        <p:cxnSp>
          <p:nvCxnSpPr>
            <p:cNvPr id="29" name="Connecteur droit avec flèche 28">
              <a:extLst>
                <a:ext uri="{FF2B5EF4-FFF2-40B4-BE49-F238E27FC236}">
                  <a16:creationId xmlns:a16="http://schemas.microsoft.com/office/drawing/2014/main" id="{0BFF1336-F471-AD8C-4BC5-5ED3DEAEF0D5}"/>
                </a:ext>
              </a:extLst>
            </p:cNvPr>
            <p:cNvCxnSpPr>
              <a:cxnSpLocks/>
            </p:cNvCxnSpPr>
            <p:nvPr/>
          </p:nvCxnSpPr>
          <p:spPr>
            <a:xfrm flipH="1">
              <a:off x="6770452" y="3097815"/>
              <a:ext cx="866238" cy="462507"/>
            </a:xfrm>
            <a:prstGeom prst="straightConnector1">
              <a:avLst/>
            </a:prstGeom>
            <a:ln w="38100">
              <a:solidFill>
                <a:schemeClr val="accent4"/>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2" name="Titre 1">
            <a:extLst>
              <a:ext uri="{FF2B5EF4-FFF2-40B4-BE49-F238E27FC236}">
                <a16:creationId xmlns:a16="http://schemas.microsoft.com/office/drawing/2014/main" id="{F78D573F-7B6A-CF7D-51F3-93BA79CBC1F3}"/>
              </a:ext>
            </a:extLst>
          </p:cNvPr>
          <p:cNvSpPr>
            <a:spLocks noGrp="1"/>
          </p:cNvSpPr>
          <p:nvPr>
            <p:ph type="title"/>
          </p:nvPr>
        </p:nvSpPr>
        <p:spPr/>
        <p:txBody>
          <a:bodyPr/>
          <a:lstStyle/>
          <a:p>
            <a:r>
              <a:rPr lang="fr-FR" sz="1800" noProof="0" dirty="0">
                <a:solidFill>
                  <a:schemeClr val="tx1">
                    <a:lumMod val="50000"/>
                    <a:lumOff val="50000"/>
                  </a:schemeClr>
                </a:solidFill>
              </a:rPr>
              <a:t>La flèche indique la rate. C’est un organe lymphatique secondaire.</a:t>
            </a:r>
          </a:p>
        </p:txBody>
      </p:sp>
      <p:sp>
        <p:nvSpPr>
          <p:cNvPr id="4" name="Espace réservé du contenu 3">
            <a:extLst>
              <a:ext uri="{FF2B5EF4-FFF2-40B4-BE49-F238E27FC236}">
                <a16:creationId xmlns:a16="http://schemas.microsoft.com/office/drawing/2014/main" id="{6A8E05DD-7A90-D67E-A8B7-D33AB5880B72}"/>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B8A11916-8A8E-AA31-7A33-71A7226E2F84}"/>
              </a:ext>
            </a:extLst>
          </p:cNvPr>
          <p:cNvPicPr preferRelativeResize="0"/>
          <p:nvPr/>
        </p:nvPicPr>
        <p:blipFill rotWithShape="1">
          <a:blip r:embed="rId3">
            <a:alphaModFix/>
          </a:blip>
          <a:srcRect/>
          <a:stretch/>
        </p:blipFill>
        <p:spPr>
          <a:xfrm>
            <a:off x="11505119" y="544062"/>
            <a:ext cx="363525" cy="326372"/>
          </a:xfrm>
          <a:prstGeom prst="rect">
            <a:avLst/>
          </a:prstGeom>
          <a:noFill/>
          <a:ln>
            <a:noFill/>
          </a:ln>
        </p:spPr>
      </p:pic>
      <p:sp>
        <p:nvSpPr>
          <p:cNvPr id="3" name="ZoneTexte 2">
            <a:extLst>
              <a:ext uri="{FF2B5EF4-FFF2-40B4-BE49-F238E27FC236}">
                <a16:creationId xmlns:a16="http://schemas.microsoft.com/office/drawing/2014/main" id="{D655FDD1-03FA-9D10-A8F5-E2497537E486}"/>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La flèche dans le schéma indique:</a:t>
            </a:r>
          </a:p>
        </p:txBody>
      </p:sp>
      <p:grpSp>
        <p:nvGrpSpPr>
          <p:cNvPr id="5" name="Groupe 4">
            <a:extLst>
              <a:ext uri="{FF2B5EF4-FFF2-40B4-BE49-F238E27FC236}">
                <a16:creationId xmlns:a16="http://schemas.microsoft.com/office/drawing/2014/main" id="{75D08813-F713-D627-193F-C2C01E7E3E1D}"/>
              </a:ext>
            </a:extLst>
          </p:cNvPr>
          <p:cNvGrpSpPr/>
          <p:nvPr/>
        </p:nvGrpSpPr>
        <p:grpSpPr>
          <a:xfrm>
            <a:off x="1648596" y="2853788"/>
            <a:ext cx="4110177" cy="523828"/>
            <a:chOff x="7931514" y="2581843"/>
            <a:chExt cx="4110177" cy="523828"/>
          </a:xfrm>
        </p:grpSpPr>
        <p:sp>
          <p:nvSpPr>
            <p:cNvPr id="10" name="Rectangle : coins arrondis 9">
              <a:extLst>
                <a:ext uri="{FF2B5EF4-FFF2-40B4-BE49-F238E27FC236}">
                  <a16:creationId xmlns:a16="http://schemas.microsoft.com/office/drawing/2014/main" id="{8709C1A6-6FB6-8A59-58C0-28A065A01D50}"/>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 thymus </a:t>
              </a:r>
            </a:p>
          </p:txBody>
        </p:sp>
        <p:sp>
          <p:nvSpPr>
            <p:cNvPr id="11" name="Rectangle : coins arrondis 10">
              <a:extLst>
                <a:ext uri="{FF2B5EF4-FFF2-40B4-BE49-F238E27FC236}">
                  <a16:creationId xmlns:a16="http://schemas.microsoft.com/office/drawing/2014/main" id="{26DE233C-27B5-7F0C-1E59-B2F5D93ED34E}"/>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12" name="Groupe 11">
            <a:extLst>
              <a:ext uri="{FF2B5EF4-FFF2-40B4-BE49-F238E27FC236}">
                <a16:creationId xmlns:a16="http://schemas.microsoft.com/office/drawing/2014/main" id="{A54AF4B9-9509-FAC3-D278-14E9EE2D16D6}"/>
              </a:ext>
            </a:extLst>
          </p:cNvPr>
          <p:cNvGrpSpPr/>
          <p:nvPr/>
        </p:nvGrpSpPr>
        <p:grpSpPr>
          <a:xfrm>
            <a:off x="1648596" y="3872988"/>
            <a:ext cx="4110177" cy="523828"/>
            <a:chOff x="7931514" y="2581843"/>
            <a:chExt cx="4110177" cy="523828"/>
          </a:xfrm>
        </p:grpSpPr>
        <p:sp>
          <p:nvSpPr>
            <p:cNvPr id="15" name="Rectangle : coins arrondis 14">
              <a:extLst>
                <a:ext uri="{FF2B5EF4-FFF2-40B4-BE49-F238E27FC236}">
                  <a16:creationId xmlns:a16="http://schemas.microsoft.com/office/drawing/2014/main" id="{B6454585-7D3E-F867-2181-46C422F7D766}"/>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amygdales </a:t>
              </a:r>
            </a:p>
          </p:txBody>
        </p:sp>
        <p:sp>
          <p:nvSpPr>
            <p:cNvPr id="16" name="Rectangle : coins arrondis 15">
              <a:extLst>
                <a:ext uri="{FF2B5EF4-FFF2-40B4-BE49-F238E27FC236}">
                  <a16:creationId xmlns:a16="http://schemas.microsoft.com/office/drawing/2014/main" id="{7EAC1A9A-DD00-D140-5AFC-23DC715912F3}"/>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grpSp>
        <p:nvGrpSpPr>
          <p:cNvPr id="22" name="Groupe 21">
            <a:extLst>
              <a:ext uri="{FF2B5EF4-FFF2-40B4-BE49-F238E27FC236}">
                <a16:creationId xmlns:a16="http://schemas.microsoft.com/office/drawing/2014/main" id="{AA1B1D53-F5A8-0575-31C5-D27FE49284FD}"/>
              </a:ext>
            </a:extLst>
          </p:cNvPr>
          <p:cNvGrpSpPr/>
          <p:nvPr/>
        </p:nvGrpSpPr>
        <p:grpSpPr>
          <a:xfrm>
            <a:off x="1648596" y="4905238"/>
            <a:ext cx="4110177" cy="523828"/>
            <a:chOff x="7931514" y="2581843"/>
            <a:chExt cx="4110177" cy="523828"/>
          </a:xfrm>
        </p:grpSpPr>
        <p:sp>
          <p:nvSpPr>
            <p:cNvPr id="23" name="Rectangle : coins arrondis 22">
              <a:extLst>
                <a:ext uri="{FF2B5EF4-FFF2-40B4-BE49-F238E27FC236}">
                  <a16:creationId xmlns:a16="http://schemas.microsoft.com/office/drawing/2014/main" id="{7EA81896-194D-6906-2E9F-04BC0F3ADC3E}"/>
                </a:ext>
              </a:extLst>
            </p:cNvPr>
            <p:cNvSpPr/>
            <p:nvPr/>
          </p:nvSpPr>
          <p:spPr>
            <a:xfrm>
              <a:off x="8369182" y="2594893"/>
              <a:ext cx="3672509"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La rate </a:t>
              </a:r>
            </a:p>
          </p:txBody>
        </p:sp>
        <p:sp>
          <p:nvSpPr>
            <p:cNvPr id="24" name="Rectangle : coins arrondis 23">
              <a:extLst>
                <a:ext uri="{FF2B5EF4-FFF2-40B4-BE49-F238E27FC236}">
                  <a16:creationId xmlns:a16="http://schemas.microsoft.com/office/drawing/2014/main" id="{5BB0A7AA-8F49-4E34-D09F-5763F5866F7C}"/>
                </a:ext>
              </a:extLst>
            </p:cNvPr>
            <p:cNvSpPr/>
            <p:nvPr/>
          </p:nvSpPr>
          <p:spPr>
            <a:xfrm>
              <a:off x="7931514" y="2581843"/>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c</a:t>
              </a:r>
            </a:p>
          </p:txBody>
        </p:sp>
      </p:grpSp>
      <p:sp>
        <p:nvSpPr>
          <p:cNvPr id="34" name="ZoneTexte 33">
            <a:extLst>
              <a:ext uri="{FF2B5EF4-FFF2-40B4-BE49-F238E27FC236}">
                <a16:creationId xmlns:a16="http://schemas.microsoft.com/office/drawing/2014/main" id="{97D1404A-51E5-BC04-8EB2-FF0B8C69EA70}"/>
              </a:ext>
            </a:extLst>
          </p:cNvPr>
          <p:cNvSpPr txBox="1"/>
          <p:nvPr/>
        </p:nvSpPr>
        <p:spPr>
          <a:xfrm>
            <a:off x="9822968" y="2557610"/>
            <a:ext cx="1133475" cy="461665"/>
          </a:xfrm>
          <a:prstGeom prst="rect">
            <a:avLst/>
          </a:prstGeom>
          <a:noFill/>
        </p:spPr>
        <p:txBody>
          <a:bodyPr wrap="square">
            <a:spAutoFit/>
          </a:bodyPr>
          <a:lstStyle/>
          <a:p>
            <a:pPr algn="ctr"/>
            <a:r>
              <a:rPr lang="fr-FR" sz="2400" b="1" dirty="0">
                <a:solidFill>
                  <a:srgbClr val="FF0000"/>
                </a:solidFill>
                <a:latin typeface="Calibri" panose="020F0502020204030204"/>
              </a:rPr>
              <a:t>La rate </a:t>
            </a:r>
          </a:p>
        </p:txBody>
      </p:sp>
    </p:spTree>
    <p:extLst>
      <p:ext uri="{BB962C8B-B14F-4D97-AF65-F5344CB8AC3E}">
        <p14:creationId xmlns:p14="http://schemas.microsoft.com/office/powerpoint/2010/main" val="7034861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56454-1B75-D4FA-4200-0D5AC2EF103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666108-1734-7F75-220F-8890543876B6}"/>
              </a:ext>
            </a:extLst>
          </p:cNvPr>
          <p:cNvSpPr>
            <a:spLocks noGrp="1"/>
          </p:cNvSpPr>
          <p:nvPr>
            <p:ph type="title"/>
          </p:nvPr>
        </p:nvSpPr>
        <p:spPr>
          <a:xfrm>
            <a:off x="935304" y="293543"/>
            <a:ext cx="10372033" cy="267549"/>
          </a:xfrm>
        </p:spPr>
        <p:txBody>
          <a:bodyPr/>
          <a:lstStyle/>
          <a:p>
            <a:r>
              <a:rPr lang="fr-FR" sz="1800" noProof="0" dirty="0">
                <a:solidFill>
                  <a:schemeClr val="tx1">
                    <a:lumMod val="50000"/>
                    <a:lumOff val="50000"/>
                  </a:schemeClr>
                </a:solidFill>
              </a:rPr>
              <a:t>Répondez à la question suivante.</a:t>
            </a:r>
          </a:p>
        </p:txBody>
      </p:sp>
      <p:sp>
        <p:nvSpPr>
          <p:cNvPr id="4" name="Espace réservé du contenu 3">
            <a:extLst>
              <a:ext uri="{FF2B5EF4-FFF2-40B4-BE49-F238E27FC236}">
                <a16:creationId xmlns:a16="http://schemas.microsoft.com/office/drawing/2014/main" id="{AD738EF9-4F4D-BC18-8539-18E1DCCC232E}"/>
              </a:ext>
            </a:extLst>
          </p:cNvPr>
          <p:cNvSpPr>
            <a:spLocks noGrp="1"/>
          </p:cNvSpPr>
          <p:nvPr>
            <p:ph sz="quarter" idx="11"/>
          </p:nvPr>
        </p:nvSpPr>
        <p:spPr/>
        <p:txBody>
          <a:bodyPr/>
          <a:lstStyle/>
          <a:p>
            <a:endParaRPr lang="fr-FR" noProof="0" dirty="0"/>
          </a:p>
        </p:txBody>
      </p:sp>
      <p:grpSp>
        <p:nvGrpSpPr>
          <p:cNvPr id="10" name="Groupe 9">
            <a:extLst>
              <a:ext uri="{FF2B5EF4-FFF2-40B4-BE49-F238E27FC236}">
                <a16:creationId xmlns:a16="http://schemas.microsoft.com/office/drawing/2014/main" id="{FD7E79C0-14A6-9ACC-0BF1-7B7061F798D9}"/>
              </a:ext>
            </a:extLst>
          </p:cNvPr>
          <p:cNvGrpSpPr/>
          <p:nvPr/>
        </p:nvGrpSpPr>
        <p:grpSpPr>
          <a:xfrm>
            <a:off x="11493365" y="427318"/>
            <a:ext cx="497596" cy="431295"/>
            <a:chOff x="779844" y="4335989"/>
            <a:chExt cx="563238" cy="575842"/>
          </a:xfrm>
        </p:grpSpPr>
        <p:pic>
          <p:nvPicPr>
            <p:cNvPr id="13" name="Google Shape;307;p51" descr="Une image contenant Dessin animé, clipart, Animation, illustration&#10;&#10;Description générée automatiquement">
              <a:extLst>
                <a:ext uri="{FF2B5EF4-FFF2-40B4-BE49-F238E27FC236}">
                  <a16:creationId xmlns:a16="http://schemas.microsoft.com/office/drawing/2014/main" id="{1E338311-8207-3712-3050-077EC6F20F1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5" name="Rectangle 14">
              <a:extLst>
                <a:ext uri="{FF2B5EF4-FFF2-40B4-BE49-F238E27FC236}">
                  <a16:creationId xmlns:a16="http://schemas.microsoft.com/office/drawing/2014/main" id="{254EF7B3-C043-2849-BF71-0295037011FA}"/>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pic>
        <p:nvPicPr>
          <p:cNvPr id="16" name="Image 15" descr="Une image contenant dessin, croquis, art&#10;&#10;Le contenu généré par l’IA peut être incorrect.">
            <a:extLst>
              <a:ext uri="{FF2B5EF4-FFF2-40B4-BE49-F238E27FC236}">
                <a16:creationId xmlns:a16="http://schemas.microsoft.com/office/drawing/2014/main" id="{63A1699A-683E-9420-34CD-910C96F4CCC0}"/>
              </a:ext>
            </a:extLst>
          </p:cNvPr>
          <p:cNvPicPr>
            <a:picLocks noChangeAspect="1"/>
          </p:cNvPicPr>
          <p:nvPr/>
        </p:nvPicPr>
        <p:blipFill>
          <a:blip r:embed="rId3"/>
          <a:stretch>
            <a:fillRect/>
          </a:stretch>
        </p:blipFill>
        <p:spPr>
          <a:xfrm>
            <a:off x="6585827" y="1690848"/>
            <a:ext cx="3428722" cy="4957850"/>
          </a:xfrm>
          <a:prstGeom prst="rect">
            <a:avLst/>
          </a:prstGeom>
          <a:ln>
            <a:noFill/>
          </a:ln>
        </p:spPr>
      </p:pic>
      <p:sp>
        <p:nvSpPr>
          <p:cNvPr id="18" name="ZoneTexte 17">
            <a:extLst>
              <a:ext uri="{FF2B5EF4-FFF2-40B4-BE49-F238E27FC236}">
                <a16:creationId xmlns:a16="http://schemas.microsoft.com/office/drawing/2014/main" id="{062379DE-9DF4-8639-6BF2-EAFD3EDCC442}"/>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 Les globules blancs se forment dans :</a:t>
            </a:r>
          </a:p>
        </p:txBody>
      </p:sp>
      <p:sp>
        <p:nvSpPr>
          <p:cNvPr id="19" name="Rectangle : coins arrondis 18">
            <a:extLst>
              <a:ext uri="{FF2B5EF4-FFF2-40B4-BE49-F238E27FC236}">
                <a16:creationId xmlns:a16="http://schemas.microsoft.com/office/drawing/2014/main" id="{108B3EAE-421E-F1CD-E316-4CBFA74CF480}"/>
              </a:ext>
            </a:extLst>
          </p:cNvPr>
          <p:cNvSpPr/>
          <p:nvPr/>
        </p:nvSpPr>
        <p:spPr>
          <a:xfrm>
            <a:off x="682808" y="998843"/>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3- </a:t>
            </a:r>
            <a:r>
              <a:rPr lang="fr-FR" sz="2400" b="1" dirty="0">
                <a:latin typeface="Calibri" panose="020F0502020204030204"/>
              </a:rPr>
              <a:t>Cochez la bonne réponse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20" name="Groupe 19">
            <a:extLst>
              <a:ext uri="{FF2B5EF4-FFF2-40B4-BE49-F238E27FC236}">
                <a16:creationId xmlns:a16="http://schemas.microsoft.com/office/drawing/2014/main" id="{03190D1B-6A6C-64A3-8ADC-89B93C9882A7}"/>
              </a:ext>
            </a:extLst>
          </p:cNvPr>
          <p:cNvGrpSpPr/>
          <p:nvPr/>
        </p:nvGrpSpPr>
        <p:grpSpPr>
          <a:xfrm>
            <a:off x="1648596" y="2853788"/>
            <a:ext cx="4110177" cy="523828"/>
            <a:chOff x="7931514" y="2581843"/>
            <a:chExt cx="4110177" cy="523828"/>
          </a:xfrm>
        </p:grpSpPr>
        <p:sp>
          <p:nvSpPr>
            <p:cNvPr id="21" name="Rectangle : coins arrondis 20">
              <a:extLst>
                <a:ext uri="{FF2B5EF4-FFF2-40B4-BE49-F238E27FC236}">
                  <a16:creationId xmlns:a16="http://schemas.microsoft.com/office/drawing/2014/main" id="{0E29E21E-7386-84C4-DD50-CD076835DD20}"/>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 thymus </a:t>
              </a:r>
            </a:p>
          </p:txBody>
        </p:sp>
        <p:sp>
          <p:nvSpPr>
            <p:cNvPr id="22" name="Rectangle : coins arrondis 21">
              <a:extLst>
                <a:ext uri="{FF2B5EF4-FFF2-40B4-BE49-F238E27FC236}">
                  <a16:creationId xmlns:a16="http://schemas.microsoft.com/office/drawing/2014/main" id="{49758C07-657D-1899-F1D6-93C2530619E4}"/>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23" name="Groupe 22">
            <a:extLst>
              <a:ext uri="{FF2B5EF4-FFF2-40B4-BE49-F238E27FC236}">
                <a16:creationId xmlns:a16="http://schemas.microsoft.com/office/drawing/2014/main" id="{6F49E150-5433-43CC-78F9-4046AA19D77F}"/>
              </a:ext>
            </a:extLst>
          </p:cNvPr>
          <p:cNvGrpSpPr/>
          <p:nvPr/>
        </p:nvGrpSpPr>
        <p:grpSpPr>
          <a:xfrm>
            <a:off x="1648596" y="3872988"/>
            <a:ext cx="4110177" cy="523828"/>
            <a:chOff x="7931514" y="2581843"/>
            <a:chExt cx="4110177" cy="523828"/>
          </a:xfrm>
        </p:grpSpPr>
        <p:sp>
          <p:nvSpPr>
            <p:cNvPr id="24" name="Rectangle : coins arrondis 23">
              <a:extLst>
                <a:ext uri="{FF2B5EF4-FFF2-40B4-BE49-F238E27FC236}">
                  <a16:creationId xmlns:a16="http://schemas.microsoft.com/office/drawing/2014/main" id="{B785E2C3-2A67-C5EF-E8A2-6C527AAE05E4}"/>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La moelle rouge </a:t>
              </a:r>
            </a:p>
          </p:txBody>
        </p:sp>
        <p:sp>
          <p:nvSpPr>
            <p:cNvPr id="25" name="Rectangle : coins arrondis 24">
              <a:extLst>
                <a:ext uri="{FF2B5EF4-FFF2-40B4-BE49-F238E27FC236}">
                  <a16:creationId xmlns:a16="http://schemas.microsoft.com/office/drawing/2014/main" id="{BC234D77-540C-0F9F-94E4-4F5C516DA622}"/>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grpSp>
        <p:nvGrpSpPr>
          <p:cNvPr id="26" name="Groupe 25">
            <a:extLst>
              <a:ext uri="{FF2B5EF4-FFF2-40B4-BE49-F238E27FC236}">
                <a16:creationId xmlns:a16="http://schemas.microsoft.com/office/drawing/2014/main" id="{0030E9EE-9E73-A62B-A70B-4782D903B481}"/>
              </a:ext>
            </a:extLst>
          </p:cNvPr>
          <p:cNvGrpSpPr/>
          <p:nvPr/>
        </p:nvGrpSpPr>
        <p:grpSpPr>
          <a:xfrm>
            <a:off x="1648596" y="4905238"/>
            <a:ext cx="4110177" cy="523828"/>
            <a:chOff x="7931514" y="2581843"/>
            <a:chExt cx="4110177" cy="523828"/>
          </a:xfrm>
        </p:grpSpPr>
        <p:sp>
          <p:nvSpPr>
            <p:cNvPr id="27" name="Rectangle : coins arrondis 26">
              <a:extLst>
                <a:ext uri="{FF2B5EF4-FFF2-40B4-BE49-F238E27FC236}">
                  <a16:creationId xmlns:a16="http://schemas.microsoft.com/office/drawing/2014/main" id="{FD4E4F47-76FF-83EB-5F81-E99EEFB6C101}"/>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La rate </a:t>
              </a:r>
            </a:p>
          </p:txBody>
        </p:sp>
        <p:sp>
          <p:nvSpPr>
            <p:cNvPr id="28" name="Rectangle : coins arrondis 27">
              <a:extLst>
                <a:ext uri="{FF2B5EF4-FFF2-40B4-BE49-F238E27FC236}">
                  <a16:creationId xmlns:a16="http://schemas.microsoft.com/office/drawing/2014/main" id="{FA503E04-CC1F-B54C-1ABD-AC8B6BC5CBA6}"/>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c</a:t>
              </a:r>
            </a:p>
          </p:txBody>
        </p:sp>
      </p:grpSp>
    </p:spTree>
    <p:extLst>
      <p:ext uri="{BB962C8B-B14F-4D97-AF65-F5344CB8AC3E}">
        <p14:creationId xmlns:p14="http://schemas.microsoft.com/office/powerpoint/2010/main" val="26614459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3CE9-C799-3B01-3280-0C4E305F36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AA5E7D-BF07-A8FB-035E-DAC5FE75874D}"/>
              </a:ext>
            </a:extLst>
          </p:cNvPr>
          <p:cNvSpPr>
            <a:spLocks noGrp="1"/>
          </p:cNvSpPr>
          <p:nvPr>
            <p:ph type="title"/>
          </p:nvPr>
        </p:nvSpPr>
        <p:spPr/>
        <p:txBody>
          <a:bodyPr/>
          <a:lstStyle/>
          <a:p>
            <a:r>
              <a:rPr lang="fr-FR" sz="1800" noProof="0" dirty="0">
                <a:solidFill>
                  <a:schemeClr val="tx1">
                    <a:lumMod val="50000"/>
                    <a:lumOff val="50000"/>
                  </a:schemeClr>
                </a:solidFill>
              </a:rPr>
              <a:t>Parfait ! La formation des globules blancs se fait dans la moelle rouge. </a:t>
            </a:r>
          </a:p>
        </p:txBody>
      </p:sp>
      <p:sp>
        <p:nvSpPr>
          <p:cNvPr id="4" name="Espace réservé du contenu 3">
            <a:extLst>
              <a:ext uri="{FF2B5EF4-FFF2-40B4-BE49-F238E27FC236}">
                <a16:creationId xmlns:a16="http://schemas.microsoft.com/office/drawing/2014/main" id="{FF6C76B7-B2B7-1D86-CA6B-E839588AA29E}"/>
              </a:ext>
            </a:extLst>
          </p:cNvPr>
          <p:cNvSpPr>
            <a:spLocks noGrp="1"/>
          </p:cNvSpPr>
          <p:nvPr>
            <p:ph sz="quarter" idx="11"/>
          </p:nvPr>
        </p:nvSpPr>
        <p:spPr/>
        <p:txBody>
          <a:bodyPr/>
          <a:lstStyle/>
          <a:p>
            <a:endParaRPr lang="fr-FR" noProof="0" dirty="0"/>
          </a:p>
        </p:txBody>
      </p:sp>
      <p:pic>
        <p:nvPicPr>
          <p:cNvPr id="3" name="Google Shape;289;p51">
            <a:extLst>
              <a:ext uri="{FF2B5EF4-FFF2-40B4-BE49-F238E27FC236}">
                <a16:creationId xmlns:a16="http://schemas.microsoft.com/office/drawing/2014/main" id="{12D1759A-4AA2-1679-872A-045506BF84D7}"/>
              </a:ext>
            </a:extLst>
          </p:cNvPr>
          <p:cNvPicPr preferRelativeResize="0"/>
          <p:nvPr/>
        </p:nvPicPr>
        <p:blipFill rotWithShape="1">
          <a:blip r:embed="rId2">
            <a:alphaModFix/>
          </a:blip>
          <a:srcRect/>
          <a:stretch/>
        </p:blipFill>
        <p:spPr>
          <a:xfrm>
            <a:off x="11505119" y="544062"/>
            <a:ext cx="363525" cy="326372"/>
          </a:xfrm>
          <a:prstGeom prst="rect">
            <a:avLst/>
          </a:prstGeom>
          <a:noFill/>
          <a:ln>
            <a:noFill/>
          </a:ln>
        </p:spPr>
      </p:pic>
      <p:pic>
        <p:nvPicPr>
          <p:cNvPr id="5" name="Image 4" descr="Une image contenant dessin, croquis, art&#10;&#10;Le contenu généré par l’IA peut être incorrect.">
            <a:extLst>
              <a:ext uri="{FF2B5EF4-FFF2-40B4-BE49-F238E27FC236}">
                <a16:creationId xmlns:a16="http://schemas.microsoft.com/office/drawing/2014/main" id="{362685CC-BC28-2195-7DC2-1E0A9E323007}"/>
              </a:ext>
            </a:extLst>
          </p:cNvPr>
          <p:cNvPicPr>
            <a:picLocks noChangeAspect="1"/>
          </p:cNvPicPr>
          <p:nvPr/>
        </p:nvPicPr>
        <p:blipFill>
          <a:blip r:embed="rId3"/>
          <a:stretch>
            <a:fillRect/>
          </a:stretch>
        </p:blipFill>
        <p:spPr>
          <a:xfrm>
            <a:off x="6585827" y="1690848"/>
            <a:ext cx="3428722" cy="4957850"/>
          </a:xfrm>
          <a:prstGeom prst="rect">
            <a:avLst/>
          </a:prstGeom>
          <a:ln>
            <a:noFill/>
          </a:ln>
        </p:spPr>
      </p:pic>
      <p:sp>
        <p:nvSpPr>
          <p:cNvPr id="6" name="ZoneTexte 5">
            <a:extLst>
              <a:ext uri="{FF2B5EF4-FFF2-40B4-BE49-F238E27FC236}">
                <a16:creationId xmlns:a16="http://schemas.microsoft.com/office/drawing/2014/main" id="{F3C1B84D-C236-D24B-5BAC-EB650E029FB2}"/>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 Les globules blancs se forment dans :</a:t>
            </a:r>
          </a:p>
        </p:txBody>
      </p:sp>
      <p:grpSp>
        <p:nvGrpSpPr>
          <p:cNvPr id="7" name="Groupe 6">
            <a:extLst>
              <a:ext uri="{FF2B5EF4-FFF2-40B4-BE49-F238E27FC236}">
                <a16:creationId xmlns:a16="http://schemas.microsoft.com/office/drawing/2014/main" id="{2D2D6CB8-51E1-379A-7931-E7BC55497526}"/>
              </a:ext>
            </a:extLst>
          </p:cNvPr>
          <p:cNvGrpSpPr/>
          <p:nvPr/>
        </p:nvGrpSpPr>
        <p:grpSpPr>
          <a:xfrm>
            <a:off x="1648596" y="2853788"/>
            <a:ext cx="4110177" cy="523828"/>
            <a:chOff x="7931514" y="2581843"/>
            <a:chExt cx="4110177" cy="523828"/>
          </a:xfrm>
        </p:grpSpPr>
        <p:sp>
          <p:nvSpPr>
            <p:cNvPr id="8" name="Rectangle : coins arrondis 7">
              <a:extLst>
                <a:ext uri="{FF2B5EF4-FFF2-40B4-BE49-F238E27FC236}">
                  <a16:creationId xmlns:a16="http://schemas.microsoft.com/office/drawing/2014/main" id="{5258D9A9-762F-B91C-E1F1-55F9CE22071E}"/>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 thymus </a:t>
              </a:r>
            </a:p>
          </p:txBody>
        </p:sp>
        <p:sp>
          <p:nvSpPr>
            <p:cNvPr id="9" name="Rectangle : coins arrondis 8">
              <a:extLst>
                <a:ext uri="{FF2B5EF4-FFF2-40B4-BE49-F238E27FC236}">
                  <a16:creationId xmlns:a16="http://schemas.microsoft.com/office/drawing/2014/main" id="{7B69C8DD-3A37-ED7B-1C55-A87B5BFCB52B}"/>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10" name="Groupe 9">
            <a:extLst>
              <a:ext uri="{FF2B5EF4-FFF2-40B4-BE49-F238E27FC236}">
                <a16:creationId xmlns:a16="http://schemas.microsoft.com/office/drawing/2014/main" id="{D2A20E62-2916-1AA2-4283-552E772813BC}"/>
              </a:ext>
            </a:extLst>
          </p:cNvPr>
          <p:cNvGrpSpPr/>
          <p:nvPr/>
        </p:nvGrpSpPr>
        <p:grpSpPr>
          <a:xfrm>
            <a:off x="1648596" y="3872988"/>
            <a:ext cx="4110177" cy="523828"/>
            <a:chOff x="7931514" y="2581843"/>
            <a:chExt cx="4110177" cy="523828"/>
          </a:xfrm>
        </p:grpSpPr>
        <p:sp>
          <p:nvSpPr>
            <p:cNvPr id="11" name="Rectangle : coins arrondis 10">
              <a:extLst>
                <a:ext uri="{FF2B5EF4-FFF2-40B4-BE49-F238E27FC236}">
                  <a16:creationId xmlns:a16="http://schemas.microsoft.com/office/drawing/2014/main" id="{964C1A98-2FC3-7C71-C554-80529E608644}"/>
                </a:ext>
              </a:extLst>
            </p:cNvPr>
            <p:cNvSpPr/>
            <p:nvPr/>
          </p:nvSpPr>
          <p:spPr>
            <a:xfrm>
              <a:off x="8369182" y="2594893"/>
              <a:ext cx="3672509"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La moelle rouge </a:t>
              </a:r>
            </a:p>
          </p:txBody>
        </p:sp>
        <p:sp>
          <p:nvSpPr>
            <p:cNvPr id="13" name="Rectangle : coins arrondis 12">
              <a:extLst>
                <a:ext uri="{FF2B5EF4-FFF2-40B4-BE49-F238E27FC236}">
                  <a16:creationId xmlns:a16="http://schemas.microsoft.com/office/drawing/2014/main" id="{27B3674D-9425-553E-A0BD-C307B8A936FD}"/>
                </a:ext>
              </a:extLst>
            </p:cNvPr>
            <p:cNvSpPr/>
            <p:nvPr/>
          </p:nvSpPr>
          <p:spPr>
            <a:xfrm>
              <a:off x="7931514" y="2581843"/>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b</a:t>
              </a:r>
            </a:p>
          </p:txBody>
        </p:sp>
      </p:grpSp>
      <p:grpSp>
        <p:nvGrpSpPr>
          <p:cNvPr id="14" name="Groupe 13">
            <a:extLst>
              <a:ext uri="{FF2B5EF4-FFF2-40B4-BE49-F238E27FC236}">
                <a16:creationId xmlns:a16="http://schemas.microsoft.com/office/drawing/2014/main" id="{74DA1E0F-1147-3072-51C3-EDCE9E1D7481}"/>
              </a:ext>
            </a:extLst>
          </p:cNvPr>
          <p:cNvGrpSpPr/>
          <p:nvPr/>
        </p:nvGrpSpPr>
        <p:grpSpPr>
          <a:xfrm>
            <a:off x="1648596" y="4905238"/>
            <a:ext cx="4110177" cy="523828"/>
            <a:chOff x="7931514" y="2581843"/>
            <a:chExt cx="4110177" cy="523828"/>
          </a:xfrm>
        </p:grpSpPr>
        <p:sp>
          <p:nvSpPr>
            <p:cNvPr id="15" name="Rectangle : coins arrondis 14">
              <a:extLst>
                <a:ext uri="{FF2B5EF4-FFF2-40B4-BE49-F238E27FC236}">
                  <a16:creationId xmlns:a16="http://schemas.microsoft.com/office/drawing/2014/main" id="{586D002A-A790-CA18-5EBA-9822A2BDDB44}"/>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La rate </a:t>
              </a:r>
            </a:p>
          </p:txBody>
        </p:sp>
        <p:sp>
          <p:nvSpPr>
            <p:cNvPr id="24" name="Rectangle : coins arrondis 23">
              <a:extLst>
                <a:ext uri="{FF2B5EF4-FFF2-40B4-BE49-F238E27FC236}">
                  <a16:creationId xmlns:a16="http://schemas.microsoft.com/office/drawing/2014/main" id="{FB3AE1A5-AF28-BAB9-1EAB-AEBE0B392C68}"/>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c</a:t>
              </a:r>
            </a:p>
          </p:txBody>
        </p:sp>
      </p:grpSp>
      <p:cxnSp>
        <p:nvCxnSpPr>
          <p:cNvPr id="25" name="Connecteur droit avec flèche 24">
            <a:extLst>
              <a:ext uri="{FF2B5EF4-FFF2-40B4-BE49-F238E27FC236}">
                <a16:creationId xmlns:a16="http://schemas.microsoft.com/office/drawing/2014/main" id="{EE49FB2E-B1D4-6344-6164-9525A5D1A770}"/>
              </a:ext>
            </a:extLst>
          </p:cNvPr>
          <p:cNvCxnSpPr>
            <a:cxnSpLocks/>
            <a:stCxn id="11" idx="3"/>
          </p:cNvCxnSpPr>
          <p:nvPr/>
        </p:nvCxnSpPr>
        <p:spPr>
          <a:xfrm>
            <a:off x="5758773" y="4141427"/>
            <a:ext cx="2261277" cy="564061"/>
          </a:xfrm>
          <a:prstGeom prst="straightConnector1">
            <a:avLst/>
          </a:prstGeom>
          <a:ln w="38100">
            <a:solidFill>
              <a:srgbClr val="002060"/>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0626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F939-2D80-8304-205A-EF630172193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7D9712-759C-414E-8E35-C1BB19E09641}"/>
              </a:ext>
            </a:extLst>
          </p:cNvPr>
          <p:cNvSpPr>
            <a:spLocks noGrp="1"/>
          </p:cNvSpPr>
          <p:nvPr>
            <p:ph type="title"/>
          </p:nvPr>
        </p:nvSpPr>
        <p:spPr/>
        <p:txBody>
          <a:bodyPr/>
          <a:lstStyle/>
          <a:p>
            <a:r>
              <a:rPr lang="fr-FR" sz="1800" noProof="0" dirty="0">
                <a:solidFill>
                  <a:schemeClr val="tx1">
                    <a:lumMod val="50000"/>
                    <a:lumOff val="50000"/>
                  </a:schemeClr>
                </a:solidFill>
              </a:rPr>
              <a:t>Répondez à la question suivante:</a:t>
            </a:r>
          </a:p>
        </p:txBody>
      </p:sp>
      <p:sp>
        <p:nvSpPr>
          <p:cNvPr id="4" name="Espace réservé du contenu 3">
            <a:extLst>
              <a:ext uri="{FF2B5EF4-FFF2-40B4-BE49-F238E27FC236}">
                <a16:creationId xmlns:a16="http://schemas.microsoft.com/office/drawing/2014/main" id="{A1E5C05B-3E79-7B28-5E04-80AE4C279FE4}"/>
              </a:ext>
            </a:extLst>
          </p:cNvPr>
          <p:cNvSpPr>
            <a:spLocks noGrp="1"/>
          </p:cNvSpPr>
          <p:nvPr>
            <p:ph sz="quarter" idx="11"/>
          </p:nvPr>
        </p:nvSpPr>
        <p:spPr/>
        <p:txBody>
          <a:bodyPr/>
          <a:lstStyle/>
          <a:p>
            <a:r>
              <a:rPr lang="fr-FR" sz="1100" noProof="0" dirty="0">
                <a:solidFill>
                  <a:schemeClr val="tx1">
                    <a:lumMod val="50000"/>
                    <a:lumOff val="50000"/>
                  </a:schemeClr>
                </a:solidFill>
              </a:rPr>
              <a:t>L’</a:t>
            </a:r>
            <a:r>
              <a:rPr lang="fr-FR" sz="1100" noProof="0" dirty="0" err="1">
                <a:solidFill>
                  <a:schemeClr val="tx1">
                    <a:lumMod val="50000"/>
                    <a:lumOff val="50000"/>
                  </a:schemeClr>
                </a:solidFill>
              </a:rPr>
              <a:t>enseignant·e</a:t>
            </a:r>
            <a:r>
              <a:rPr lang="fr-FR" sz="1100" noProof="0" dirty="0">
                <a:solidFill>
                  <a:schemeClr val="tx1">
                    <a:lumMod val="50000"/>
                    <a:lumOff val="50000"/>
                  </a:schemeClr>
                </a:solidFill>
              </a:rPr>
              <a:t> clarifie la question et peut utiliser l’alternance linguistique si besoin.</a:t>
            </a:r>
          </a:p>
        </p:txBody>
      </p:sp>
      <p:grpSp>
        <p:nvGrpSpPr>
          <p:cNvPr id="10" name="Groupe 9">
            <a:extLst>
              <a:ext uri="{FF2B5EF4-FFF2-40B4-BE49-F238E27FC236}">
                <a16:creationId xmlns:a16="http://schemas.microsoft.com/office/drawing/2014/main" id="{AB548485-36EB-9CE7-B36A-523EDD50D817}"/>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8E3DBC1D-1941-EB8A-6C6D-EDD82F02CD1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8C963719-8E75-68B4-B859-5874F500F3F5}"/>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5" name="ZoneTexte 4">
            <a:extLst>
              <a:ext uri="{FF2B5EF4-FFF2-40B4-BE49-F238E27FC236}">
                <a16:creationId xmlns:a16="http://schemas.microsoft.com/office/drawing/2014/main" id="{605021F6-9BBC-4651-416F-202FD9A7D40D}"/>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 Les ganglions lymphatiques sont des organes: </a:t>
            </a:r>
          </a:p>
        </p:txBody>
      </p:sp>
      <p:sp>
        <p:nvSpPr>
          <p:cNvPr id="13" name="Rectangle : coins arrondis 12">
            <a:extLst>
              <a:ext uri="{FF2B5EF4-FFF2-40B4-BE49-F238E27FC236}">
                <a16:creationId xmlns:a16="http://schemas.microsoft.com/office/drawing/2014/main" id="{CB41C7C9-CF4F-3655-020C-0B6EC2076084}"/>
              </a:ext>
            </a:extLst>
          </p:cNvPr>
          <p:cNvSpPr/>
          <p:nvPr/>
        </p:nvSpPr>
        <p:spPr>
          <a:xfrm>
            <a:off x="682808" y="998843"/>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4- </a:t>
            </a:r>
            <a:r>
              <a:rPr lang="fr-FR" sz="2400" b="1" dirty="0">
                <a:latin typeface="Calibri" panose="020F0502020204030204"/>
              </a:rPr>
              <a:t>Cochez la bonne réponse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14" name="Groupe 13">
            <a:extLst>
              <a:ext uri="{FF2B5EF4-FFF2-40B4-BE49-F238E27FC236}">
                <a16:creationId xmlns:a16="http://schemas.microsoft.com/office/drawing/2014/main" id="{BEEDE179-3F6D-F47B-C4DE-4C41379FFDB6}"/>
              </a:ext>
            </a:extLst>
          </p:cNvPr>
          <p:cNvGrpSpPr/>
          <p:nvPr/>
        </p:nvGrpSpPr>
        <p:grpSpPr>
          <a:xfrm>
            <a:off x="1985823" y="2875696"/>
            <a:ext cx="4110177" cy="523828"/>
            <a:chOff x="7931514" y="2581843"/>
            <a:chExt cx="4110177" cy="523828"/>
          </a:xfrm>
        </p:grpSpPr>
        <p:sp>
          <p:nvSpPr>
            <p:cNvPr id="15" name="Rectangle : coins arrondis 14">
              <a:extLst>
                <a:ext uri="{FF2B5EF4-FFF2-40B4-BE49-F238E27FC236}">
                  <a16:creationId xmlns:a16="http://schemas.microsoft.com/office/drawing/2014/main" id="{81D0D52D-1E4E-F05C-01D4-E170B6A868DF}"/>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Primaires</a:t>
              </a:r>
            </a:p>
          </p:txBody>
        </p:sp>
        <p:sp>
          <p:nvSpPr>
            <p:cNvPr id="16" name="Rectangle : coins arrondis 15">
              <a:extLst>
                <a:ext uri="{FF2B5EF4-FFF2-40B4-BE49-F238E27FC236}">
                  <a16:creationId xmlns:a16="http://schemas.microsoft.com/office/drawing/2014/main" id="{0E21AA5A-4ECA-64F4-3E89-5881CC09FAB5}"/>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19" name="Groupe 18">
            <a:extLst>
              <a:ext uri="{FF2B5EF4-FFF2-40B4-BE49-F238E27FC236}">
                <a16:creationId xmlns:a16="http://schemas.microsoft.com/office/drawing/2014/main" id="{ADB3564D-8E89-8849-0313-07FFFDF6AE08}"/>
              </a:ext>
            </a:extLst>
          </p:cNvPr>
          <p:cNvGrpSpPr/>
          <p:nvPr/>
        </p:nvGrpSpPr>
        <p:grpSpPr>
          <a:xfrm>
            <a:off x="1985823" y="4134214"/>
            <a:ext cx="4110177" cy="523828"/>
            <a:chOff x="7931514" y="2581843"/>
            <a:chExt cx="4110177" cy="523828"/>
          </a:xfrm>
        </p:grpSpPr>
        <p:sp>
          <p:nvSpPr>
            <p:cNvPr id="20" name="Rectangle : coins arrondis 19">
              <a:extLst>
                <a:ext uri="{FF2B5EF4-FFF2-40B4-BE49-F238E27FC236}">
                  <a16:creationId xmlns:a16="http://schemas.microsoft.com/office/drawing/2014/main" id="{341C7CBD-3E1D-5C8A-91AD-828A21C63855}"/>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Secondaires</a:t>
              </a:r>
            </a:p>
          </p:txBody>
        </p:sp>
        <p:sp>
          <p:nvSpPr>
            <p:cNvPr id="21" name="Rectangle : coins arrondis 20">
              <a:extLst>
                <a:ext uri="{FF2B5EF4-FFF2-40B4-BE49-F238E27FC236}">
                  <a16:creationId xmlns:a16="http://schemas.microsoft.com/office/drawing/2014/main" id="{B4CCDB2F-336F-A419-997E-946714AE43C1}"/>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b</a:t>
              </a:r>
            </a:p>
          </p:txBody>
        </p:sp>
      </p:grpSp>
      <p:pic>
        <p:nvPicPr>
          <p:cNvPr id="24" name="Image 23" descr="Une image contenant dessin, dessin humoristique, illustration, art&#10;&#10;Le contenu généré par l’IA peut être incorrect.">
            <a:extLst>
              <a:ext uri="{FF2B5EF4-FFF2-40B4-BE49-F238E27FC236}">
                <a16:creationId xmlns:a16="http://schemas.microsoft.com/office/drawing/2014/main" id="{486AFBA4-4081-CA5B-4457-18F6C5177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971" y="2249744"/>
            <a:ext cx="5044363" cy="4197878"/>
          </a:xfrm>
          <a:prstGeom prst="rect">
            <a:avLst/>
          </a:prstGeom>
        </p:spPr>
      </p:pic>
    </p:spTree>
    <p:extLst>
      <p:ext uri="{BB962C8B-B14F-4D97-AF65-F5344CB8AC3E}">
        <p14:creationId xmlns:p14="http://schemas.microsoft.com/office/powerpoint/2010/main" val="1778836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64FC-B028-90EC-D505-9CCCEDF3BB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F96DCA-E258-8235-EDD5-A33E637FBED0}"/>
              </a:ext>
            </a:extLst>
          </p:cNvPr>
          <p:cNvSpPr>
            <a:spLocks noGrp="1"/>
          </p:cNvSpPr>
          <p:nvPr>
            <p:ph type="title"/>
          </p:nvPr>
        </p:nvSpPr>
        <p:spPr/>
        <p:txBody>
          <a:bodyPr/>
          <a:lstStyle/>
          <a:p>
            <a:r>
              <a:rPr lang="fr-FR" sz="1800" noProof="0" dirty="0">
                <a:solidFill>
                  <a:schemeClr val="tx1">
                    <a:lumMod val="50000"/>
                    <a:lumOff val="50000"/>
                  </a:schemeClr>
                </a:solidFill>
              </a:rPr>
              <a:t>Les ganglions lymphatiques sont des organes secondaires ou les lymphocytes rencontrent les antigènes.</a:t>
            </a:r>
          </a:p>
        </p:txBody>
      </p:sp>
      <p:sp>
        <p:nvSpPr>
          <p:cNvPr id="4" name="Espace réservé du contenu 3">
            <a:extLst>
              <a:ext uri="{FF2B5EF4-FFF2-40B4-BE49-F238E27FC236}">
                <a16:creationId xmlns:a16="http://schemas.microsoft.com/office/drawing/2014/main" id="{D78D6756-1E0A-B741-18EE-863A251EBA23}"/>
              </a:ext>
            </a:extLst>
          </p:cNvPr>
          <p:cNvSpPr>
            <a:spLocks noGrp="1"/>
          </p:cNvSpPr>
          <p:nvPr>
            <p:ph sz="quarter" idx="11"/>
          </p:nvPr>
        </p:nvSpPr>
        <p:spPr/>
        <p:txBody>
          <a:bodyPr/>
          <a:lstStyle/>
          <a:p>
            <a:r>
              <a:rPr lang="fr-FR" sz="1100" noProof="0" dirty="0">
                <a:solidFill>
                  <a:schemeClr val="tx1">
                    <a:lumMod val="50000"/>
                    <a:lumOff val="50000"/>
                  </a:schemeClr>
                </a:solidFill>
              </a:rPr>
              <a:t>L’</a:t>
            </a:r>
            <a:r>
              <a:rPr lang="fr-FR" sz="1100" noProof="0" dirty="0" err="1">
                <a:solidFill>
                  <a:schemeClr val="tx1">
                    <a:lumMod val="50000"/>
                    <a:lumOff val="50000"/>
                  </a:schemeClr>
                </a:solidFill>
              </a:rPr>
              <a:t>enseignant·e</a:t>
            </a:r>
            <a:r>
              <a:rPr lang="fr-FR" sz="1100" noProof="0" dirty="0">
                <a:solidFill>
                  <a:schemeClr val="tx1">
                    <a:lumMod val="50000"/>
                    <a:lumOff val="50000"/>
                  </a:schemeClr>
                </a:solidFill>
              </a:rPr>
              <a:t> clarifie la question et peut utiliser l’alternance linguistique si besoin.</a:t>
            </a:r>
          </a:p>
        </p:txBody>
      </p:sp>
      <p:pic>
        <p:nvPicPr>
          <p:cNvPr id="5" name="Image 4">
            <a:extLst>
              <a:ext uri="{FF2B5EF4-FFF2-40B4-BE49-F238E27FC236}">
                <a16:creationId xmlns:a16="http://schemas.microsoft.com/office/drawing/2014/main" id="{651E2383-605A-1700-C345-A66AA0E78DA3}"/>
              </a:ext>
            </a:extLst>
          </p:cNvPr>
          <p:cNvPicPr>
            <a:picLocks noChangeAspect="1"/>
          </p:cNvPicPr>
          <p:nvPr/>
        </p:nvPicPr>
        <p:blipFill>
          <a:blip r:embed="rId2"/>
          <a:stretch>
            <a:fillRect/>
          </a:stretch>
        </p:blipFill>
        <p:spPr>
          <a:xfrm>
            <a:off x="6773095" y="1788079"/>
            <a:ext cx="5003400" cy="4642603"/>
          </a:xfrm>
          <a:prstGeom prst="rect">
            <a:avLst/>
          </a:prstGeom>
        </p:spPr>
      </p:pic>
      <p:pic>
        <p:nvPicPr>
          <p:cNvPr id="14" name="Google Shape;289;p51">
            <a:extLst>
              <a:ext uri="{FF2B5EF4-FFF2-40B4-BE49-F238E27FC236}">
                <a16:creationId xmlns:a16="http://schemas.microsoft.com/office/drawing/2014/main" id="{0469301E-4779-CBB6-C31F-2392A045332D}"/>
              </a:ext>
            </a:extLst>
          </p:cNvPr>
          <p:cNvPicPr preferRelativeResize="0"/>
          <p:nvPr/>
        </p:nvPicPr>
        <p:blipFill rotWithShape="1">
          <a:blip r:embed="rId3">
            <a:alphaModFix/>
          </a:blip>
          <a:srcRect/>
          <a:stretch/>
        </p:blipFill>
        <p:spPr>
          <a:xfrm>
            <a:off x="11505119" y="544062"/>
            <a:ext cx="363525" cy="326372"/>
          </a:xfrm>
          <a:prstGeom prst="rect">
            <a:avLst/>
          </a:prstGeom>
          <a:noFill/>
          <a:ln>
            <a:noFill/>
          </a:ln>
        </p:spPr>
      </p:pic>
      <p:sp>
        <p:nvSpPr>
          <p:cNvPr id="10" name="ZoneTexte 9">
            <a:extLst>
              <a:ext uri="{FF2B5EF4-FFF2-40B4-BE49-F238E27FC236}">
                <a16:creationId xmlns:a16="http://schemas.microsoft.com/office/drawing/2014/main" id="{98F58828-6F5B-43FA-1845-5B2F302071EA}"/>
              </a:ext>
            </a:extLst>
          </p:cNvPr>
          <p:cNvSpPr txBox="1"/>
          <p:nvPr/>
        </p:nvSpPr>
        <p:spPr>
          <a:xfrm>
            <a:off x="1092761" y="1690848"/>
            <a:ext cx="1057246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b="1" dirty="0">
                <a:solidFill>
                  <a:srgbClr val="0852A4"/>
                </a:solidFill>
                <a:latin typeface="Calibri" panose="020F0502020204030204"/>
              </a:rPr>
              <a:t> Les ganglions lymphatiques sont des organes: </a:t>
            </a:r>
          </a:p>
        </p:txBody>
      </p:sp>
      <p:grpSp>
        <p:nvGrpSpPr>
          <p:cNvPr id="11" name="Groupe 10">
            <a:extLst>
              <a:ext uri="{FF2B5EF4-FFF2-40B4-BE49-F238E27FC236}">
                <a16:creationId xmlns:a16="http://schemas.microsoft.com/office/drawing/2014/main" id="{DBBBC774-6A15-13E9-6319-22657637E034}"/>
              </a:ext>
            </a:extLst>
          </p:cNvPr>
          <p:cNvGrpSpPr/>
          <p:nvPr/>
        </p:nvGrpSpPr>
        <p:grpSpPr>
          <a:xfrm>
            <a:off x="1985823" y="2875696"/>
            <a:ext cx="4110177" cy="523828"/>
            <a:chOff x="7931514" y="2581843"/>
            <a:chExt cx="4110177" cy="523828"/>
          </a:xfrm>
        </p:grpSpPr>
        <p:sp>
          <p:nvSpPr>
            <p:cNvPr id="12" name="Rectangle : coins arrondis 11">
              <a:extLst>
                <a:ext uri="{FF2B5EF4-FFF2-40B4-BE49-F238E27FC236}">
                  <a16:creationId xmlns:a16="http://schemas.microsoft.com/office/drawing/2014/main" id="{13337F46-57CF-28FE-68E1-36FECA87A8CD}"/>
                </a:ext>
              </a:extLst>
            </p:cNvPr>
            <p:cNvSpPr/>
            <p:nvPr/>
          </p:nvSpPr>
          <p:spPr>
            <a:xfrm>
              <a:off x="8369182"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Primaires</a:t>
              </a:r>
            </a:p>
          </p:txBody>
        </p:sp>
        <p:sp>
          <p:nvSpPr>
            <p:cNvPr id="15" name="Rectangle : coins arrondis 14">
              <a:extLst>
                <a:ext uri="{FF2B5EF4-FFF2-40B4-BE49-F238E27FC236}">
                  <a16:creationId xmlns:a16="http://schemas.microsoft.com/office/drawing/2014/main" id="{A85F45BE-9522-2635-75D8-442C1D8B8D9E}"/>
                </a:ext>
              </a:extLst>
            </p:cNvPr>
            <p:cNvSpPr/>
            <p:nvPr/>
          </p:nvSpPr>
          <p:spPr>
            <a:xfrm>
              <a:off x="7931514" y="258184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rgbClr val="002060"/>
                  </a:solidFill>
                  <a:latin typeface="Calibri" panose="020F0502020204030204"/>
                </a:rPr>
                <a:t>a</a:t>
              </a:r>
            </a:p>
          </p:txBody>
        </p:sp>
      </p:grpSp>
      <p:grpSp>
        <p:nvGrpSpPr>
          <p:cNvPr id="16" name="Groupe 15">
            <a:extLst>
              <a:ext uri="{FF2B5EF4-FFF2-40B4-BE49-F238E27FC236}">
                <a16:creationId xmlns:a16="http://schemas.microsoft.com/office/drawing/2014/main" id="{B63DE1C1-1A0B-8D03-0AEB-A94C80E116AF}"/>
              </a:ext>
            </a:extLst>
          </p:cNvPr>
          <p:cNvGrpSpPr/>
          <p:nvPr/>
        </p:nvGrpSpPr>
        <p:grpSpPr>
          <a:xfrm>
            <a:off x="1985823" y="4134214"/>
            <a:ext cx="4110177" cy="523828"/>
            <a:chOff x="7931514" y="2581843"/>
            <a:chExt cx="4110177" cy="523828"/>
          </a:xfrm>
          <a:solidFill>
            <a:srgbClr val="002060"/>
          </a:solidFill>
        </p:grpSpPr>
        <p:sp>
          <p:nvSpPr>
            <p:cNvPr id="17" name="Rectangle : coins arrondis 16">
              <a:extLst>
                <a:ext uri="{FF2B5EF4-FFF2-40B4-BE49-F238E27FC236}">
                  <a16:creationId xmlns:a16="http://schemas.microsoft.com/office/drawing/2014/main" id="{63CE3087-C55C-E763-8919-DF4BA79FD89F}"/>
                </a:ext>
              </a:extLst>
            </p:cNvPr>
            <p:cNvSpPr/>
            <p:nvPr/>
          </p:nvSpPr>
          <p:spPr>
            <a:xfrm>
              <a:off x="8369182" y="2594893"/>
              <a:ext cx="3672509"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Secondaires</a:t>
              </a:r>
            </a:p>
          </p:txBody>
        </p:sp>
        <p:sp>
          <p:nvSpPr>
            <p:cNvPr id="18" name="Rectangle : coins arrondis 17">
              <a:extLst>
                <a:ext uri="{FF2B5EF4-FFF2-40B4-BE49-F238E27FC236}">
                  <a16:creationId xmlns:a16="http://schemas.microsoft.com/office/drawing/2014/main" id="{B29451A3-8E5B-AA2C-D692-2A47F1D177CB}"/>
                </a:ext>
              </a:extLst>
            </p:cNvPr>
            <p:cNvSpPr/>
            <p:nvPr/>
          </p:nvSpPr>
          <p:spPr>
            <a:xfrm>
              <a:off x="7931514" y="258184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b</a:t>
              </a:r>
            </a:p>
          </p:txBody>
        </p:sp>
      </p:grpSp>
    </p:spTree>
    <p:extLst>
      <p:ext uri="{BB962C8B-B14F-4D97-AF65-F5344CB8AC3E}">
        <p14:creationId xmlns:p14="http://schemas.microsoft.com/office/powerpoint/2010/main" val="9566972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F552-EA6C-C3D1-F866-3ADCC1C776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BBBE83-0B46-7928-8D2F-F28CD3A0299A}"/>
              </a:ext>
            </a:extLst>
          </p:cNvPr>
          <p:cNvSpPr>
            <a:spLocks noGrp="1"/>
          </p:cNvSpPr>
          <p:nvPr>
            <p:ph type="title"/>
          </p:nvPr>
        </p:nvSpPr>
        <p:spPr/>
        <p:txBody>
          <a:bodyPr/>
          <a:lstStyle/>
          <a:p>
            <a:r>
              <a:rPr lang="fr-FR" sz="1800" noProof="0" dirty="0">
                <a:solidFill>
                  <a:schemeClr val="tx1">
                    <a:lumMod val="50000"/>
                    <a:lumOff val="50000"/>
                  </a:schemeClr>
                </a:solidFill>
              </a:rPr>
              <a:t>Répondez à la question suivante:</a:t>
            </a:r>
          </a:p>
        </p:txBody>
      </p:sp>
      <p:sp>
        <p:nvSpPr>
          <p:cNvPr id="4" name="Espace réservé du contenu 3">
            <a:extLst>
              <a:ext uri="{FF2B5EF4-FFF2-40B4-BE49-F238E27FC236}">
                <a16:creationId xmlns:a16="http://schemas.microsoft.com/office/drawing/2014/main" id="{DFB0A2C1-1A1E-1518-2B16-145C8AFA9BFA}"/>
              </a:ext>
            </a:extLst>
          </p:cNvPr>
          <p:cNvSpPr>
            <a:spLocks noGrp="1"/>
          </p:cNvSpPr>
          <p:nvPr>
            <p:ph sz="quarter" idx="11"/>
          </p:nvPr>
        </p:nvSpPr>
        <p:spPr/>
        <p:txBody>
          <a:bodyPr/>
          <a:lstStyle/>
          <a:p>
            <a:r>
              <a:rPr lang="fr-FR" sz="1100" noProof="0" dirty="0">
                <a:solidFill>
                  <a:schemeClr val="tx1">
                    <a:lumMod val="50000"/>
                    <a:lumOff val="50000"/>
                  </a:schemeClr>
                </a:solidFill>
              </a:rPr>
              <a:t>Inviter les élèves à répondre oralement</a:t>
            </a:r>
            <a:r>
              <a:rPr lang="fr-FR" sz="1100" dirty="0">
                <a:solidFill>
                  <a:schemeClr val="tx1">
                    <a:lumMod val="50000"/>
                    <a:lumOff val="50000"/>
                  </a:schemeClr>
                </a:solidFill>
              </a:rPr>
              <a:t>.</a:t>
            </a:r>
            <a:r>
              <a:rPr lang="fr-FR" sz="1100" noProof="0" dirty="0">
                <a:solidFill>
                  <a:schemeClr val="tx1">
                    <a:lumMod val="50000"/>
                    <a:lumOff val="50000"/>
                  </a:schemeClr>
                </a:solidFill>
              </a:rPr>
              <a:t> </a:t>
            </a:r>
          </a:p>
        </p:txBody>
      </p:sp>
      <p:grpSp>
        <p:nvGrpSpPr>
          <p:cNvPr id="28" name="Groupe 27">
            <a:extLst>
              <a:ext uri="{FF2B5EF4-FFF2-40B4-BE49-F238E27FC236}">
                <a16:creationId xmlns:a16="http://schemas.microsoft.com/office/drawing/2014/main" id="{24ACE920-6B8C-BE0A-876D-287A700E2B54}"/>
              </a:ext>
            </a:extLst>
          </p:cNvPr>
          <p:cNvGrpSpPr/>
          <p:nvPr/>
        </p:nvGrpSpPr>
        <p:grpSpPr>
          <a:xfrm>
            <a:off x="1998027" y="1509621"/>
            <a:ext cx="5265592" cy="5148354"/>
            <a:chOff x="3645853" y="1891478"/>
            <a:chExt cx="3286170" cy="4182750"/>
          </a:xfrm>
        </p:grpSpPr>
        <p:pic>
          <p:nvPicPr>
            <p:cNvPr id="1026" name="Picture 2" descr="Lymphatic System In Female Anatomy Photograph by Gwen Shockey - Fine ...">
              <a:extLst>
                <a:ext uri="{FF2B5EF4-FFF2-40B4-BE49-F238E27FC236}">
                  <a16:creationId xmlns:a16="http://schemas.microsoft.com/office/drawing/2014/main" id="{79F95C1A-2C49-4E1D-A6B7-D24529AA1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5853" y="1891478"/>
              <a:ext cx="3286170" cy="418275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eur droit avec flèche 4">
              <a:extLst>
                <a:ext uri="{FF2B5EF4-FFF2-40B4-BE49-F238E27FC236}">
                  <a16:creationId xmlns:a16="http://schemas.microsoft.com/office/drawing/2014/main" id="{9128F4D7-9262-0882-AF0F-2DB410D87A01}"/>
                </a:ext>
              </a:extLst>
            </p:cNvPr>
            <p:cNvCxnSpPr>
              <a:cxnSpLocks/>
            </p:cNvCxnSpPr>
            <p:nvPr/>
          </p:nvCxnSpPr>
          <p:spPr>
            <a:xfrm flipH="1">
              <a:off x="5312228" y="2468073"/>
              <a:ext cx="766270" cy="292544"/>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13D7133D-8E76-1AFB-8FBA-2425D9C81DC0}"/>
                </a:ext>
              </a:extLst>
            </p:cNvPr>
            <p:cNvCxnSpPr>
              <a:cxnSpLocks/>
              <a:stCxn id="38" idx="2"/>
            </p:cNvCxnSpPr>
            <p:nvPr/>
          </p:nvCxnSpPr>
          <p:spPr>
            <a:xfrm flipH="1" flipV="1">
              <a:off x="5538652" y="3185052"/>
              <a:ext cx="1229396" cy="475247"/>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3AEB808C-CBB1-20CB-C0FD-90EA349A46F6}"/>
                </a:ext>
              </a:extLst>
            </p:cNvPr>
            <p:cNvCxnSpPr>
              <a:cxnSpLocks/>
            </p:cNvCxnSpPr>
            <p:nvPr/>
          </p:nvCxnSpPr>
          <p:spPr>
            <a:xfrm flipH="1">
              <a:off x="5697311" y="2877719"/>
              <a:ext cx="1100459"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D006AE23-CC1C-9FB3-D2A5-052911500981}"/>
                </a:ext>
              </a:extLst>
            </p:cNvPr>
            <p:cNvCxnSpPr>
              <a:cxnSpLocks/>
            </p:cNvCxnSpPr>
            <p:nvPr/>
          </p:nvCxnSpPr>
          <p:spPr>
            <a:xfrm flipH="1">
              <a:off x="5538652" y="4473354"/>
              <a:ext cx="1259118"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3" name="Groupe 2">
            <a:extLst>
              <a:ext uri="{FF2B5EF4-FFF2-40B4-BE49-F238E27FC236}">
                <a16:creationId xmlns:a16="http://schemas.microsoft.com/office/drawing/2014/main" id="{9F01EC1E-F32E-DA45-3FA1-B1C11F9AE4D8}"/>
              </a:ext>
            </a:extLst>
          </p:cNvPr>
          <p:cNvGrpSpPr/>
          <p:nvPr/>
        </p:nvGrpSpPr>
        <p:grpSpPr>
          <a:xfrm>
            <a:off x="11493365" y="427318"/>
            <a:ext cx="497596" cy="431295"/>
            <a:chOff x="779844" y="4335989"/>
            <a:chExt cx="563238" cy="575842"/>
          </a:xfrm>
        </p:grpSpPr>
        <p:pic>
          <p:nvPicPr>
            <p:cNvPr id="6" name="Google Shape;307;p51" descr="Une image contenant Dessin animé, clipart, Animation, illustration&#10;&#10;Description générée automatiquement">
              <a:extLst>
                <a:ext uri="{FF2B5EF4-FFF2-40B4-BE49-F238E27FC236}">
                  <a16:creationId xmlns:a16="http://schemas.microsoft.com/office/drawing/2014/main" id="{AE075ABE-6921-FDE9-87CC-CA252E7C13F2}"/>
                </a:ext>
              </a:extLst>
            </p:cNvPr>
            <p:cNvPicPr preferRelativeResize="0"/>
            <p:nvPr/>
          </p:nvPicPr>
          <p:blipFill rotWithShape="1">
            <a:blip r:embed="rId3">
              <a:alphaModFix/>
            </a:blip>
            <a:srcRect l="18242" t="9344" r="18458" b="23864"/>
            <a:stretch/>
          </p:blipFill>
          <p:spPr>
            <a:xfrm>
              <a:off x="779844" y="4335989"/>
              <a:ext cx="563238" cy="575842"/>
            </a:xfrm>
            <a:prstGeom prst="rect">
              <a:avLst/>
            </a:prstGeom>
            <a:noFill/>
            <a:ln>
              <a:noFill/>
            </a:ln>
          </p:spPr>
        </p:pic>
        <p:sp>
          <p:nvSpPr>
            <p:cNvPr id="7" name="Rectangle 6">
              <a:extLst>
                <a:ext uri="{FF2B5EF4-FFF2-40B4-BE49-F238E27FC236}">
                  <a16:creationId xmlns:a16="http://schemas.microsoft.com/office/drawing/2014/main" id="{B277504E-31A5-94D3-2D93-AD380B70CF9B}"/>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12" name="Rectangle : coins arrondis 11">
            <a:extLst>
              <a:ext uri="{FF2B5EF4-FFF2-40B4-BE49-F238E27FC236}">
                <a16:creationId xmlns:a16="http://schemas.microsoft.com/office/drawing/2014/main" id="{D95D863C-4690-DDBB-42C6-15065FBA8544}"/>
              </a:ext>
            </a:extLst>
          </p:cNvPr>
          <p:cNvSpPr/>
          <p:nvPr/>
        </p:nvSpPr>
        <p:spPr>
          <a:xfrm>
            <a:off x="682808" y="998843"/>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5- </a:t>
            </a:r>
            <a:r>
              <a:rPr lang="fr-FR" sz="2400" b="1" dirty="0">
                <a:latin typeface="Calibri" panose="020F0502020204030204"/>
              </a:rPr>
              <a:t>Complétez le schéma par ce qui convient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cxnSp>
        <p:nvCxnSpPr>
          <p:cNvPr id="16" name="Connecteur droit 15">
            <a:extLst>
              <a:ext uri="{FF2B5EF4-FFF2-40B4-BE49-F238E27FC236}">
                <a16:creationId xmlns:a16="http://schemas.microsoft.com/office/drawing/2014/main" id="{7E78B9BF-034D-F812-A2A0-FB5ECAA40765}"/>
              </a:ext>
            </a:extLst>
          </p:cNvPr>
          <p:cNvCxnSpPr>
            <a:cxnSpLocks/>
          </p:cNvCxnSpPr>
          <p:nvPr/>
        </p:nvCxnSpPr>
        <p:spPr>
          <a:xfrm>
            <a:off x="5895975" y="2219325"/>
            <a:ext cx="1152525" cy="0"/>
          </a:xfrm>
          <a:prstGeom prst="line">
            <a:avLst/>
          </a:prstGeom>
          <a:ln w="38100">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30" name="Groupe 29">
            <a:extLst>
              <a:ext uri="{FF2B5EF4-FFF2-40B4-BE49-F238E27FC236}">
                <a16:creationId xmlns:a16="http://schemas.microsoft.com/office/drawing/2014/main" id="{C4279124-299F-8682-83A3-7F3FC6172504}"/>
              </a:ext>
            </a:extLst>
          </p:cNvPr>
          <p:cNvGrpSpPr/>
          <p:nvPr/>
        </p:nvGrpSpPr>
        <p:grpSpPr>
          <a:xfrm>
            <a:off x="7000873" y="1957373"/>
            <a:ext cx="3862528" cy="510778"/>
            <a:chOff x="7883888" y="2594893"/>
            <a:chExt cx="3862528" cy="510778"/>
          </a:xfrm>
        </p:grpSpPr>
        <p:sp>
          <p:nvSpPr>
            <p:cNvPr id="31" name="Rectangle : coins arrondis 30">
              <a:extLst>
                <a:ext uri="{FF2B5EF4-FFF2-40B4-BE49-F238E27FC236}">
                  <a16:creationId xmlns:a16="http://schemas.microsoft.com/office/drawing/2014/main" id="{7CA4ACA5-458E-AB15-C2F4-8D1ECA489948}"/>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32" name="Ellipse 31">
              <a:extLst>
                <a:ext uri="{FF2B5EF4-FFF2-40B4-BE49-F238E27FC236}">
                  <a16:creationId xmlns:a16="http://schemas.microsoft.com/office/drawing/2014/main" id="{AC8E2ED0-1F88-3A82-AAC5-ADA4BA61A3E8}"/>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1</a:t>
              </a:r>
            </a:p>
          </p:txBody>
        </p:sp>
      </p:grpSp>
      <p:grpSp>
        <p:nvGrpSpPr>
          <p:cNvPr id="33" name="Groupe 32">
            <a:extLst>
              <a:ext uri="{FF2B5EF4-FFF2-40B4-BE49-F238E27FC236}">
                <a16:creationId xmlns:a16="http://schemas.microsoft.com/office/drawing/2014/main" id="{106A9765-5245-FD75-9688-CBD722114F86}"/>
              </a:ext>
            </a:extLst>
          </p:cNvPr>
          <p:cNvGrpSpPr/>
          <p:nvPr/>
        </p:nvGrpSpPr>
        <p:grpSpPr>
          <a:xfrm>
            <a:off x="7000873" y="2511761"/>
            <a:ext cx="3862528" cy="510778"/>
            <a:chOff x="7883888" y="2594893"/>
            <a:chExt cx="3862528" cy="510778"/>
          </a:xfrm>
        </p:grpSpPr>
        <p:sp>
          <p:nvSpPr>
            <p:cNvPr id="34" name="Rectangle : coins arrondis 33">
              <a:extLst>
                <a:ext uri="{FF2B5EF4-FFF2-40B4-BE49-F238E27FC236}">
                  <a16:creationId xmlns:a16="http://schemas.microsoft.com/office/drawing/2014/main" id="{5E375A9B-AE7C-E45F-AAF4-161F1107832D}"/>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35" name="Ellipse 34">
              <a:extLst>
                <a:ext uri="{FF2B5EF4-FFF2-40B4-BE49-F238E27FC236}">
                  <a16:creationId xmlns:a16="http://schemas.microsoft.com/office/drawing/2014/main" id="{332C0B30-F52B-9252-72AD-A8374EAA07CB}"/>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2</a:t>
              </a:r>
            </a:p>
          </p:txBody>
        </p:sp>
      </p:grpSp>
      <p:grpSp>
        <p:nvGrpSpPr>
          <p:cNvPr id="36" name="Groupe 35">
            <a:extLst>
              <a:ext uri="{FF2B5EF4-FFF2-40B4-BE49-F238E27FC236}">
                <a16:creationId xmlns:a16="http://schemas.microsoft.com/office/drawing/2014/main" id="{C08D3F90-00BB-F815-6089-DAA20D11D220}"/>
              </a:ext>
            </a:extLst>
          </p:cNvPr>
          <p:cNvGrpSpPr/>
          <p:nvPr/>
        </p:nvGrpSpPr>
        <p:grpSpPr>
          <a:xfrm>
            <a:off x="7000873" y="3426681"/>
            <a:ext cx="3862528" cy="510778"/>
            <a:chOff x="7883888" y="2594893"/>
            <a:chExt cx="3862528" cy="510778"/>
          </a:xfrm>
        </p:grpSpPr>
        <p:sp>
          <p:nvSpPr>
            <p:cNvPr id="37" name="Rectangle : coins arrondis 36">
              <a:extLst>
                <a:ext uri="{FF2B5EF4-FFF2-40B4-BE49-F238E27FC236}">
                  <a16:creationId xmlns:a16="http://schemas.microsoft.com/office/drawing/2014/main" id="{C8EC7B30-8A32-4D4D-197C-7F397ECAE933}"/>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38" name="Ellipse 37">
              <a:extLst>
                <a:ext uri="{FF2B5EF4-FFF2-40B4-BE49-F238E27FC236}">
                  <a16:creationId xmlns:a16="http://schemas.microsoft.com/office/drawing/2014/main" id="{B8D53CEA-6F23-C7F6-A6B9-90DA83AF3474}"/>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3</a:t>
              </a:r>
            </a:p>
          </p:txBody>
        </p:sp>
      </p:grpSp>
      <p:grpSp>
        <p:nvGrpSpPr>
          <p:cNvPr id="42" name="Groupe 41">
            <a:extLst>
              <a:ext uri="{FF2B5EF4-FFF2-40B4-BE49-F238E27FC236}">
                <a16:creationId xmlns:a16="http://schemas.microsoft.com/office/drawing/2014/main" id="{7B8F7662-3698-A03E-E842-5F65B607ADD0}"/>
              </a:ext>
            </a:extLst>
          </p:cNvPr>
          <p:cNvGrpSpPr/>
          <p:nvPr/>
        </p:nvGrpSpPr>
        <p:grpSpPr>
          <a:xfrm>
            <a:off x="7016042" y="4390673"/>
            <a:ext cx="3862528" cy="510778"/>
            <a:chOff x="7883888" y="2594893"/>
            <a:chExt cx="3862528" cy="510778"/>
          </a:xfrm>
        </p:grpSpPr>
        <p:sp>
          <p:nvSpPr>
            <p:cNvPr id="43" name="Rectangle : coins arrondis 42">
              <a:extLst>
                <a:ext uri="{FF2B5EF4-FFF2-40B4-BE49-F238E27FC236}">
                  <a16:creationId xmlns:a16="http://schemas.microsoft.com/office/drawing/2014/main" id="{7BAB28BE-F153-8C50-19B2-0EC6F7C56364}"/>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44" name="Ellipse 43">
              <a:extLst>
                <a:ext uri="{FF2B5EF4-FFF2-40B4-BE49-F238E27FC236}">
                  <a16:creationId xmlns:a16="http://schemas.microsoft.com/office/drawing/2014/main" id="{1C1A4CF7-31BC-AECC-C94B-EF8D2A15E9BF}"/>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4</a:t>
              </a:r>
            </a:p>
          </p:txBody>
        </p:sp>
      </p:grpSp>
    </p:spTree>
    <p:extLst>
      <p:ext uri="{BB962C8B-B14F-4D97-AF65-F5344CB8AC3E}">
        <p14:creationId xmlns:p14="http://schemas.microsoft.com/office/powerpoint/2010/main" val="89962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26857-0455-16B9-367A-BF07F9F671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03EB1C-8790-0638-8B14-F68F96EB9BCD}"/>
              </a:ext>
            </a:extLst>
          </p:cNvPr>
          <p:cNvSpPr>
            <a:spLocks noGrp="1"/>
          </p:cNvSpPr>
          <p:nvPr>
            <p:ph type="title"/>
          </p:nvPr>
        </p:nvSpPr>
        <p:spPr/>
        <p:txBody>
          <a:bodyPr/>
          <a:lstStyle/>
          <a:p>
            <a:r>
              <a:rPr lang="fr-FR" sz="1800" noProof="0" dirty="0">
                <a:solidFill>
                  <a:schemeClr val="tx1">
                    <a:lumMod val="50000"/>
                    <a:lumOff val="50000"/>
                  </a:schemeClr>
                </a:solidFill>
              </a:rPr>
              <a:t>Vérifiez vos réponses</a:t>
            </a:r>
            <a:r>
              <a:rPr lang="fr-FR" sz="1800" dirty="0">
                <a:solidFill>
                  <a:schemeClr val="tx1">
                    <a:lumMod val="50000"/>
                    <a:lumOff val="50000"/>
                  </a:schemeClr>
                </a:solidFill>
              </a:rPr>
              <a:t>.</a:t>
            </a: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23B0FC92-9510-27DD-4BF5-F7FF054D4376}"/>
              </a:ext>
            </a:extLst>
          </p:cNvPr>
          <p:cNvSpPr>
            <a:spLocks noGrp="1"/>
          </p:cNvSpPr>
          <p:nvPr>
            <p:ph sz="quarter" idx="11"/>
          </p:nvPr>
        </p:nvSpPr>
        <p:spPr>
          <a:xfrm>
            <a:off x="876938" y="668338"/>
            <a:ext cx="10372459" cy="299327"/>
          </a:xfrm>
        </p:spPr>
        <p:txBody>
          <a:bodyPr/>
          <a:lstStyle/>
          <a:p>
            <a:r>
              <a:rPr lang="fr-FR" sz="1100" noProof="0" dirty="0">
                <a:solidFill>
                  <a:schemeClr val="tx1">
                    <a:lumMod val="50000"/>
                    <a:lumOff val="50000"/>
                  </a:schemeClr>
                </a:solidFill>
              </a:rPr>
              <a:t>L’</a:t>
            </a:r>
            <a:r>
              <a:rPr lang="fr-FR" sz="1100" noProof="0" dirty="0" err="1">
                <a:solidFill>
                  <a:schemeClr val="tx1">
                    <a:lumMod val="50000"/>
                    <a:lumOff val="50000"/>
                  </a:schemeClr>
                </a:solidFill>
              </a:rPr>
              <a:t>enseignant·e</a:t>
            </a:r>
            <a:r>
              <a:rPr lang="fr-FR" sz="1100" noProof="0" dirty="0">
                <a:solidFill>
                  <a:schemeClr val="tx1">
                    <a:lumMod val="50000"/>
                    <a:lumOff val="50000"/>
                  </a:schemeClr>
                </a:solidFill>
              </a:rPr>
              <a:t> clarifie la question et peut utiliser l’alternance linguistique si besoin.</a:t>
            </a:r>
          </a:p>
        </p:txBody>
      </p:sp>
      <p:grpSp>
        <p:nvGrpSpPr>
          <p:cNvPr id="10" name="Groupe 9">
            <a:extLst>
              <a:ext uri="{FF2B5EF4-FFF2-40B4-BE49-F238E27FC236}">
                <a16:creationId xmlns:a16="http://schemas.microsoft.com/office/drawing/2014/main" id="{F91F7B11-FFA0-7FA7-CF8C-A0B9BD028100}"/>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02895AD0-70CC-1F79-C097-2F6DAB7CFCD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969C575A-2AB3-1573-F1B7-36CE5D64AAA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61" name="Groupe 60">
            <a:extLst>
              <a:ext uri="{FF2B5EF4-FFF2-40B4-BE49-F238E27FC236}">
                <a16:creationId xmlns:a16="http://schemas.microsoft.com/office/drawing/2014/main" id="{0A7E2C66-1495-46F1-E76F-C3B47C69CC35}"/>
              </a:ext>
            </a:extLst>
          </p:cNvPr>
          <p:cNvGrpSpPr/>
          <p:nvPr/>
        </p:nvGrpSpPr>
        <p:grpSpPr>
          <a:xfrm>
            <a:off x="1998027" y="1509621"/>
            <a:ext cx="5265592" cy="5148354"/>
            <a:chOff x="3645853" y="1891478"/>
            <a:chExt cx="3286170" cy="4182750"/>
          </a:xfrm>
        </p:grpSpPr>
        <p:pic>
          <p:nvPicPr>
            <p:cNvPr id="62" name="Picture 2" descr="Lymphatic System In Female Anatomy Photograph by Gwen Shockey - Fine ...">
              <a:extLst>
                <a:ext uri="{FF2B5EF4-FFF2-40B4-BE49-F238E27FC236}">
                  <a16:creationId xmlns:a16="http://schemas.microsoft.com/office/drawing/2014/main" id="{0B1EC7E9-D2BF-C9BD-651F-770589DFB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5853" y="1891478"/>
              <a:ext cx="3286170" cy="4182750"/>
            </a:xfrm>
            <a:prstGeom prst="rect">
              <a:avLst/>
            </a:prstGeom>
            <a:noFill/>
            <a:extLst>
              <a:ext uri="{909E8E84-426E-40DD-AFC4-6F175D3DCCD1}">
                <a14:hiddenFill xmlns:a14="http://schemas.microsoft.com/office/drawing/2010/main">
                  <a:solidFill>
                    <a:srgbClr val="FFFFFF"/>
                  </a:solidFill>
                </a14:hiddenFill>
              </a:ext>
            </a:extLst>
          </p:spPr>
        </p:pic>
        <p:cxnSp>
          <p:nvCxnSpPr>
            <p:cNvPr id="63" name="Connecteur droit avec flèche 62">
              <a:extLst>
                <a:ext uri="{FF2B5EF4-FFF2-40B4-BE49-F238E27FC236}">
                  <a16:creationId xmlns:a16="http://schemas.microsoft.com/office/drawing/2014/main" id="{09C5513E-C862-29AF-6B46-E6F58E928E86}"/>
                </a:ext>
              </a:extLst>
            </p:cNvPr>
            <p:cNvCxnSpPr>
              <a:cxnSpLocks/>
            </p:cNvCxnSpPr>
            <p:nvPr/>
          </p:nvCxnSpPr>
          <p:spPr>
            <a:xfrm flipH="1">
              <a:off x="5312228" y="2468073"/>
              <a:ext cx="766270" cy="292544"/>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64" name="Connecteur droit avec flèche 63">
              <a:extLst>
                <a:ext uri="{FF2B5EF4-FFF2-40B4-BE49-F238E27FC236}">
                  <a16:creationId xmlns:a16="http://schemas.microsoft.com/office/drawing/2014/main" id="{D49E5B58-6FE1-82D1-1C58-510C2C768EE9}"/>
                </a:ext>
              </a:extLst>
            </p:cNvPr>
            <p:cNvCxnSpPr>
              <a:cxnSpLocks/>
              <a:stCxn id="76" idx="2"/>
            </p:cNvCxnSpPr>
            <p:nvPr/>
          </p:nvCxnSpPr>
          <p:spPr>
            <a:xfrm flipH="1" flipV="1">
              <a:off x="5538652" y="3185052"/>
              <a:ext cx="1229396" cy="475247"/>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65" name="Connecteur droit avec flèche 64">
              <a:extLst>
                <a:ext uri="{FF2B5EF4-FFF2-40B4-BE49-F238E27FC236}">
                  <a16:creationId xmlns:a16="http://schemas.microsoft.com/office/drawing/2014/main" id="{0BD7AA8D-3F17-ED18-82D9-4BC6118ABE39}"/>
                </a:ext>
              </a:extLst>
            </p:cNvPr>
            <p:cNvCxnSpPr>
              <a:cxnSpLocks/>
            </p:cNvCxnSpPr>
            <p:nvPr/>
          </p:nvCxnSpPr>
          <p:spPr>
            <a:xfrm flipH="1">
              <a:off x="5697311" y="2877719"/>
              <a:ext cx="1100459"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66" name="Connecteur droit avec flèche 65">
              <a:extLst>
                <a:ext uri="{FF2B5EF4-FFF2-40B4-BE49-F238E27FC236}">
                  <a16:creationId xmlns:a16="http://schemas.microsoft.com/office/drawing/2014/main" id="{07B5EA9D-8938-1AFD-58C0-36F4984CF790}"/>
                </a:ext>
              </a:extLst>
            </p:cNvPr>
            <p:cNvCxnSpPr>
              <a:cxnSpLocks/>
            </p:cNvCxnSpPr>
            <p:nvPr/>
          </p:nvCxnSpPr>
          <p:spPr>
            <a:xfrm flipH="1">
              <a:off x="5538652" y="4473354"/>
              <a:ext cx="1259118" cy="0"/>
            </a:xfrm>
            <a:prstGeom prst="straightConnector1">
              <a:avLst/>
            </a:prstGeom>
            <a:ln w="38100">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grpSp>
      <p:cxnSp>
        <p:nvCxnSpPr>
          <p:cNvPr id="67" name="Connecteur droit 66">
            <a:extLst>
              <a:ext uri="{FF2B5EF4-FFF2-40B4-BE49-F238E27FC236}">
                <a16:creationId xmlns:a16="http://schemas.microsoft.com/office/drawing/2014/main" id="{FF87EB27-D8C5-02C6-1982-74F9FB1E10AE}"/>
              </a:ext>
            </a:extLst>
          </p:cNvPr>
          <p:cNvCxnSpPr>
            <a:cxnSpLocks/>
          </p:cNvCxnSpPr>
          <p:nvPr/>
        </p:nvCxnSpPr>
        <p:spPr>
          <a:xfrm>
            <a:off x="5895975" y="2219325"/>
            <a:ext cx="1152525" cy="0"/>
          </a:xfrm>
          <a:prstGeom prst="line">
            <a:avLst/>
          </a:prstGeom>
          <a:ln w="38100">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68" name="Groupe 67">
            <a:extLst>
              <a:ext uri="{FF2B5EF4-FFF2-40B4-BE49-F238E27FC236}">
                <a16:creationId xmlns:a16="http://schemas.microsoft.com/office/drawing/2014/main" id="{BF3E25F0-E703-D36B-56B6-9131F1C20F87}"/>
              </a:ext>
            </a:extLst>
          </p:cNvPr>
          <p:cNvGrpSpPr/>
          <p:nvPr/>
        </p:nvGrpSpPr>
        <p:grpSpPr>
          <a:xfrm>
            <a:off x="7000873" y="1957373"/>
            <a:ext cx="3862528" cy="510778"/>
            <a:chOff x="7883888" y="2594893"/>
            <a:chExt cx="3862528" cy="510778"/>
          </a:xfrm>
        </p:grpSpPr>
        <p:sp>
          <p:nvSpPr>
            <p:cNvPr id="69" name="Rectangle : coins arrondis 68">
              <a:extLst>
                <a:ext uri="{FF2B5EF4-FFF2-40B4-BE49-F238E27FC236}">
                  <a16:creationId xmlns:a16="http://schemas.microsoft.com/office/drawing/2014/main" id="{FA3CAA7B-D563-1709-04BD-F89FEF645546}"/>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70" name="Ellipse 69">
              <a:extLst>
                <a:ext uri="{FF2B5EF4-FFF2-40B4-BE49-F238E27FC236}">
                  <a16:creationId xmlns:a16="http://schemas.microsoft.com/office/drawing/2014/main" id="{BD50B03A-79F1-D476-71D4-0A477A1DFAC1}"/>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1</a:t>
              </a:r>
            </a:p>
          </p:txBody>
        </p:sp>
      </p:grpSp>
      <p:grpSp>
        <p:nvGrpSpPr>
          <p:cNvPr id="71" name="Groupe 70">
            <a:extLst>
              <a:ext uri="{FF2B5EF4-FFF2-40B4-BE49-F238E27FC236}">
                <a16:creationId xmlns:a16="http://schemas.microsoft.com/office/drawing/2014/main" id="{6A2D5CF1-9116-F944-E7B1-2DA26210F674}"/>
              </a:ext>
            </a:extLst>
          </p:cNvPr>
          <p:cNvGrpSpPr/>
          <p:nvPr/>
        </p:nvGrpSpPr>
        <p:grpSpPr>
          <a:xfrm>
            <a:off x="7000873" y="2511761"/>
            <a:ext cx="3862528" cy="510778"/>
            <a:chOff x="7883888" y="2594893"/>
            <a:chExt cx="3862528" cy="510778"/>
          </a:xfrm>
        </p:grpSpPr>
        <p:sp>
          <p:nvSpPr>
            <p:cNvPr id="72" name="Rectangle : coins arrondis 71">
              <a:extLst>
                <a:ext uri="{FF2B5EF4-FFF2-40B4-BE49-F238E27FC236}">
                  <a16:creationId xmlns:a16="http://schemas.microsoft.com/office/drawing/2014/main" id="{3DF6096A-0C3B-D15F-CBA8-602807153DD9}"/>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73" name="Ellipse 72">
              <a:extLst>
                <a:ext uri="{FF2B5EF4-FFF2-40B4-BE49-F238E27FC236}">
                  <a16:creationId xmlns:a16="http://schemas.microsoft.com/office/drawing/2014/main" id="{D26E7221-9CB0-47C2-D9A2-5F29BD181FFF}"/>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2</a:t>
              </a:r>
            </a:p>
          </p:txBody>
        </p:sp>
      </p:grpSp>
      <p:grpSp>
        <p:nvGrpSpPr>
          <p:cNvPr id="74" name="Groupe 73">
            <a:extLst>
              <a:ext uri="{FF2B5EF4-FFF2-40B4-BE49-F238E27FC236}">
                <a16:creationId xmlns:a16="http://schemas.microsoft.com/office/drawing/2014/main" id="{7CD67805-704C-7744-D254-D70FFD49E374}"/>
              </a:ext>
            </a:extLst>
          </p:cNvPr>
          <p:cNvGrpSpPr/>
          <p:nvPr/>
        </p:nvGrpSpPr>
        <p:grpSpPr>
          <a:xfrm>
            <a:off x="7000873" y="3426681"/>
            <a:ext cx="3862528" cy="510778"/>
            <a:chOff x="7883888" y="2594893"/>
            <a:chExt cx="3862528" cy="510778"/>
          </a:xfrm>
        </p:grpSpPr>
        <p:sp>
          <p:nvSpPr>
            <p:cNvPr id="75" name="Rectangle : coins arrondis 74">
              <a:extLst>
                <a:ext uri="{FF2B5EF4-FFF2-40B4-BE49-F238E27FC236}">
                  <a16:creationId xmlns:a16="http://schemas.microsoft.com/office/drawing/2014/main" id="{068D1397-77A7-36B8-C200-B1E391DCD6DA}"/>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76" name="Ellipse 75">
              <a:extLst>
                <a:ext uri="{FF2B5EF4-FFF2-40B4-BE49-F238E27FC236}">
                  <a16:creationId xmlns:a16="http://schemas.microsoft.com/office/drawing/2014/main" id="{8E0754A9-706D-EC05-AE3E-A8E2436B154F}"/>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3</a:t>
              </a:r>
            </a:p>
          </p:txBody>
        </p:sp>
      </p:grpSp>
      <p:grpSp>
        <p:nvGrpSpPr>
          <p:cNvPr id="77" name="Groupe 76">
            <a:extLst>
              <a:ext uri="{FF2B5EF4-FFF2-40B4-BE49-F238E27FC236}">
                <a16:creationId xmlns:a16="http://schemas.microsoft.com/office/drawing/2014/main" id="{23956E21-BB5E-6CFE-37F9-1C11639A8418}"/>
              </a:ext>
            </a:extLst>
          </p:cNvPr>
          <p:cNvGrpSpPr/>
          <p:nvPr/>
        </p:nvGrpSpPr>
        <p:grpSpPr>
          <a:xfrm>
            <a:off x="7016042" y="4390673"/>
            <a:ext cx="3862528" cy="510778"/>
            <a:chOff x="7883888" y="2594893"/>
            <a:chExt cx="3862528" cy="510778"/>
          </a:xfrm>
        </p:grpSpPr>
        <p:sp>
          <p:nvSpPr>
            <p:cNvPr id="78" name="Rectangle : coins arrondis 77">
              <a:extLst>
                <a:ext uri="{FF2B5EF4-FFF2-40B4-BE49-F238E27FC236}">
                  <a16:creationId xmlns:a16="http://schemas.microsoft.com/office/drawing/2014/main" id="{62C7AB9C-D88E-9A84-B3FF-19200CC822AF}"/>
                </a:ext>
              </a:extLst>
            </p:cNvPr>
            <p:cNvSpPr/>
            <p:nvPr/>
          </p:nvSpPr>
          <p:spPr>
            <a:xfrm>
              <a:off x="8073907" y="2594893"/>
              <a:ext cx="367250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t>
              </a:r>
            </a:p>
          </p:txBody>
        </p:sp>
        <p:sp>
          <p:nvSpPr>
            <p:cNvPr id="79" name="Ellipse 78">
              <a:extLst>
                <a:ext uri="{FF2B5EF4-FFF2-40B4-BE49-F238E27FC236}">
                  <a16:creationId xmlns:a16="http://schemas.microsoft.com/office/drawing/2014/main" id="{52CA2127-BBC7-8601-6E7A-E5D63596829B}"/>
                </a:ext>
              </a:extLst>
            </p:cNvPr>
            <p:cNvSpPr/>
            <p:nvPr/>
          </p:nvSpPr>
          <p:spPr>
            <a:xfrm>
              <a:off x="7883888" y="2638993"/>
              <a:ext cx="432000" cy="432000"/>
            </a:xfrm>
            <a:prstGeom prst="ellipse">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latin typeface="Calibri" panose="020F0502020204030204"/>
                </a:rPr>
                <a:t>4</a:t>
              </a:r>
            </a:p>
          </p:txBody>
        </p:sp>
      </p:grpSp>
      <p:sp>
        <p:nvSpPr>
          <p:cNvPr id="19" name="ZoneTexte 18">
            <a:extLst>
              <a:ext uri="{FF2B5EF4-FFF2-40B4-BE49-F238E27FC236}">
                <a16:creationId xmlns:a16="http://schemas.microsoft.com/office/drawing/2014/main" id="{9938D460-533C-77E3-BB9C-D044A9E21697}"/>
              </a:ext>
            </a:extLst>
          </p:cNvPr>
          <p:cNvSpPr txBox="1"/>
          <p:nvPr/>
        </p:nvSpPr>
        <p:spPr>
          <a:xfrm>
            <a:off x="8540000" y="3386198"/>
            <a:ext cx="1781330"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Rate </a:t>
            </a:r>
          </a:p>
        </p:txBody>
      </p:sp>
      <p:sp>
        <p:nvSpPr>
          <p:cNvPr id="20" name="ZoneTexte 19">
            <a:extLst>
              <a:ext uri="{FF2B5EF4-FFF2-40B4-BE49-F238E27FC236}">
                <a16:creationId xmlns:a16="http://schemas.microsoft.com/office/drawing/2014/main" id="{0C1040EC-8DB1-C29A-81A2-E0153212F4FD}"/>
              </a:ext>
            </a:extLst>
          </p:cNvPr>
          <p:cNvSpPr txBox="1"/>
          <p:nvPr/>
        </p:nvSpPr>
        <p:spPr>
          <a:xfrm>
            <a:off x="7485031" y="2471319"/>
            <a:ext cx="3498369"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Ganglions lymphatiques </a:t>
            </a:r>
          </a:p>
        </p:txBody>
      </p:sp>
      <p:sp>
        <p:nvSpPr>
          <p:cNvPr id="26" name="ZoneTexte 25">
            <a:extLst>
              <a:ext uri="{FF2B5EF4-FFF2-40B4-BE49-F238E27FC236}">
                <a16:creationId xmlns:a16="http://schemas.microsoft.com/office/drawing/2014/main" id="{6111DCF1-B601-65A3-1FFD-BE9022120120}"/>
              </a:ext>
            </a:extLst>
          </p:cNvPr>
          <p:cNvSpPr txBox="1"/>
          <p:nvPr/>
        </p:nvSpPr>
        <p:spPr>
          <a:xfrm>
            <a:off x="8374543" y="1920918"/>
            <a:ext cx="1781330"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Thymus </a:t>
            </a:r>
          </a:p>
        </p:txBody>
      </p:sp>
      <p:sp>
        <p:nvSpPr>
          <p:cNvPr id="27" name="ZoneTexte 26">
            <a:extLst>
              <a:ext uri="{FF2B5EF4-FFF2-40B4-BE49-F238E27FC236}">
                <a16:creationId xmlns:a16="http://schemas.microsoft.com/office/drawing/2014/main" id="{A5019292-32E8-C2F7-37E3-93C7CDBAA745}"/>
              </a:ext>
            </a:extLst>
          </p:cNvPr>
          <p:cNvSpPr txBox="1"/>
          <p:nvPr/>
        </p:nvSpPr>
        <p:spPr>
          <a:xfrm>
            <a:off x="7605604" y="4354055"/>
            <a:ext cx="3210934"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Vaisseau lymphatique </a:t>
            </a:r>
          </a:p>
        </p:txBody>
      </p:sp>
    </p:spTree>
    <p:extLst>
      <p:ext uri="{BB962C8B-B14F-4D97-AF65-F5344CB8AC3E}">
        <p14:creationId xmlns:p14="http://schemas.microsoft.com/office/powerpoint/2010/main" val="31519328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B622C-3BAD-B359-A8C9-93EC5B2689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4D5DB4-9980-F770-97F7-D9E6856E6E10}"/>
              </a:ext>
            </a:extLst>
          </p:cNvPr>
          <p:cNvSpPr>
            <a:spLocks noGrp="1"/>
          </p:cNvSpPr>
          <p:nvPr>
            <p:ph type="title"/>
          </p:nvPr>
        </p:nvSpPr>
        <p:spPr/>
        <p:txBody>
          <a:bodyPr/>
          <a:lstStyle/>
          <a:p>
            <a:r>
              <a:rPr lang="fr-FR" sz="1800" noProof="0" dirty="0">
                <a:solidFill>
                  <a:schemeClr val="tx1">
                    <a:lumMod val="50000"/>
                    <a:lumOff val="50000"/>
                  </a:schemeClr>
                </a:solidFill>
              </a:rPr>
              <a:t>Ci-dessous</a:t>
            </a:r>
            <a:r>
              <a:rPr lang="fr-FR" sz="1800" dirty="0">
                <a:solidFill>
                  <a:schemeClr val="tx1">
                    <a:lumMod val="50000"/>
                    <a:lumOff val="50000"/>
                  </a:schemeClr>
                </a:solidFill>
              </a:rPr>
              <a:t> une liste des constituants du système immunitaire. Répondez à la question:</a:t>
            </a: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3103968E-21F4-9CC0-F717-D7320B0E802E}"/>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05E7FBD7-B4B8-4E69-512D-B03CDB61D7A9}"/>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12" name="Image 11" descr="Une image contenant texte, capture d’écran, Police, nombre&#10;&#10;Le contenu généré par l’IA peut être incorrect.">
            <a:extLst>
              <a:ext uri="{FF2B5EF4-FFF2-40B4-BE49-F238E27FC236}">
                <a16:creationId xmlns:a16="http://schemas.microsoft.com/office/drawing/2014/main" id="{4DB1A355-B4A5-5B2A-7C17-EE7E6F3C7BDD}"/>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t="17447"/>
          <a:stretch>
            <a:fillRect/>
          </a:stretch>
        </p:blipFill>
        <p:spPr>
          <a:xfrm>
            <a:off x="782725" y="3093393"/>
            <a:ext cx="9814535" cy="3250257"/>
          </a:xfrm>
          <a:prstGeom prst="rect">
            <a:avLst/>
          </a:prstGeom>
        </p:spPr>
      </p:pic>
      <p:sp>
        <p:nvSpPr>
          <p:cNvPr id="15" name="ZoneTexte 14">
            <a:extLst>
              <a:ext uri="{FF2B5EF4-FFF2-40B4-BE49-F238E27FC236}">
                <a16:creationId xmlns:a16="http://schemas.microsoft.com/office/drawing/2014/main" id="{6D11AC64-BF34-9A9B-F549-153A7747D47C}"/>
              </a:ext>
            </a:extLst>
          </p:cNvPr>
          <p:cNvSpPr txBox="1"/>
          <p:nvPr/>
        </p:nvSpPr>
        <p:spPr>
          <a:xfrm>
            <a:off x="990600" y="1581305"/>
            <a:ext cx="11201400" cy="461665"/>
          </a:xfrm>
          <a:prstGeom prst="rect">
            <a:avLst/>
          </a:prstGeom>
          <a:noFill/>
        </p:spPr>
        <p:txBody>
          <a:bodyPr wrap="square" rtlCol="0">
            <a:spAutoFit/>
          </a:bodyPr>
          <a:lstStyle>
            <a:defPPr>
              <a:defRPr lang="fr-FR"/>
            </a:defPPr>
            <a:lvl1pPr marR="0" lvl="0" indent="0" defTabSz="457200" fontAlgn="auto">
              <a:lnSpc>
                <a:spcPct val="100000"/>
              </a:lnSpc>
              <a:spcBef>
                <a:spcPts val="0"/>
              </a:spcBef>
              <a:spcAft>
                <a:spcPts val="0"/>
              </a:spcAft>
              <a:buClrTx/>
              <a:buSzTx/>
              <a:buFontTx/>
              <a:buNone/>
              <a:tabLst/>
              <a:defRPr sz="2400" b="1">
                <a:solidFill>
                  <a:srgbClr val="0852A4"/>
                </a:solidFill>
                <a:latin typeface="Calibri" panose="020F0502020204030204"/>
              </a:defRPr>
            </a:lvl1pPr>
          </a:lstStyle>
          <a:p>
            <a:r>
              <a:rPr lang="fr-FR" dirty="0"/>
              <a:t>Les constituants du système immunitaire suivants:</a:t>
            </a:r>
          </a:p>
        </p:txBody>
      </p:sp>
      <p:sp>
        <p:nvSpPr>
          <p:cNvPr id="3" name="ZoneTexte 2">
            <a:extLst>
              <a:ext uri="{FF2B5EF4-FFF2-40B4-BE49-F238E27FC236}">
                <a16:creationId xmlns:a16="http://schemas.microsoft.com/office/drawing/2014/main" id="{5342B417-2AB3-CDCE-8BE4-7A89DE5E3E4C}"/>
              </a:ext>
            </a:extLst>
          </p:cNvPr>
          <p:cNvSpPr txBox="1"/>
          <p:nvPr/>
        </p:nvSpPr>
        <p:spPr>
          <a:xfrm>
            <a:off x="990600" y="2337349"/>
            <a:ext cx="10588097" cy="461665"/>
          </a:xfrm>
          <a:prstGeom prst="rect">
            <a:avLst/>
          </a:prstGeom>
          <a:noFill/>
        </p:spPr>
        <p:txBody>
          <a:bodyPr wrap="square" rtlCol="0">
            <a:spAutoFit/>
          </a:bodyPr>
          <a:lstStyle/>
          <a:p>
            <a:pPr algn="l"/>
            <a:r>
              <a:rPr lang="fr-FR" sz="2400" b="1" noProof="0" dirty="0">
                <a:latin typeface="Calibri" panose="020F0502020204030204" pitchFamily="34" charset="0"/>
                <a:cs typeface="Calibri" panose="020F0502020204030204" pitchFamily="34" charset="0"/>
              </a:rPr>
              <a:t>Lymphocytes – rate – moelle rouge – ganglion lymphatique – peau - amygdales </a:t>
            </a:r>
          </a:p>
        </p:txBody>
      </p:sp>
      <p:sp>
        <p:nvSpPr>
          <p:cNvPr id="5" name="Rectangle : coins arrondis 4">
            <a:extLst>
              <a:ext uri="{FF2B5EF4-FFF2-40B4-BE49-F238E27FC236}">
                <a16:creationId xmlns:a16="http://schemas.microsoft.com/office/drawing/2014/main" id="{2AE6ACB8-C3B2-7F2C-6423-698344FEE09E}"/>
              </a:ext>
            </a:extLst>
          </p:cNvPr>
          <p:cNvSpPr/>
          <p:nvPr/>
        </p:nvSpPr>
        <p:spPr>
          <a:xfrm>
            <a:off x="682808" y="998843"/>
            <a:ext cx="7752460" cy="510778"/>
          </a:xfrm>
          <a:prstGeom prst="roundRect">
            <a:avLst/>
          </a:prstGeom>
          <a:ln w="19050">
            <a:noFill/>
            <a:prstDash val="dash"/>
          </a:ln>
        </p:spPr>
        <p:txBody>
          <a:bodyPr wrap="square">
            <a:spAutoFit/>
          </a:bodyPr>
          <a:lstStyle/>
          <a:p>
            <a:pPr lvl="0" defTabSz="457200">
              <a:spcAft>
                <a:spcPts val="600"/>
              </a:spcAft>
              <a:defRPr/>
            </a:pPr>
            <a:r>
              <a:rPr kumimoji="0" lang="fr-FR" sz="2400" b="1" i="0" u="none" strike="noStrike" kern="1200" cap="none" spc="0" normalizeH="0" baseline="0" noProof="0" dirty="0">
                <a:ln>
                  <a:noFill/>
                </a:ln>
                <a:effectLst/>
                <a:uLnTx/>
                <a:uFillTx/>
                <a:latin typeface="Calibri" panose="020F0502020204030204"/>
                <a:ea typeface="+mn-ea"/>
                <a:cs typeface="+mn-cs"/>
              </a:rPr>
              <a:t>6- </a:t>
            </a:r>
            <a:r>
              <a:rPr lang="fr-FR" sz="2400" b="1" dirty="0">
                <a:latin typeface="Calibri" panose="020F0502020204030204"/>
              </a:rPr>
              <a:t>Organisez dans le tableau suivant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spTree>
    <p:extLst>
      <p:ext uri="{BB962C8B-B14F-4D97-AF65-F5344CB8AC3E}">
        <p14:creationId xmlns:p14="http://schemas.microsoft.com/office/powerpoint/2010/main" val="2102717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0EA5E-F119-9158-1B77-4C5C83C5EAE5}"/>
            </a:ext>
          </a:extLst>
        </p:cNvPr>
        <p:cNvGrpSpPr/>
        <p:nvPr/>
      </p:nvGrpSpPr>
      <p:grpSpPr>
        <a:xfrm>
          <a:off x="0" y="0"/>
          <a:ext cx="0" cy="0"/>
          <a:chOff x="0" y="0"/>
          <a:chExt cx="0" cy="0"/>
        </a:xfrm>
      </p:grpSpPr>
      <p:pic>
        <p:nvPicPr>
          <p:cNvPr id="5" name="Image 4" descr="Une image contenant texte, capture d’écran, Police, nombre&#10;&#10;Le contenu généré par l’IA peut être incorrect.">
            <a:extLst>
              <a:ext uri="{FF2B5EF4-FFF2-40B4-BE49-F238E27FC236}">
                <a16:creationId xmlns:a16="http://schemas.microsoft.com/office/drawing/2014/main" id="{E75C2A5E-B635-7366-FBFB-37ACDC5AD375}"/>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17447"/>
          <a:stretch>
            <a:fillRect/>
          </a:stretch>
        </p:blipFill>
        <p:spPr>
          <a:xfrm>
            <a:off x="782725" y="3093393"/>
            <a:ext cx="9814535" cy="3250257"/>
          </a:xfrm>
          <a:prstGeom prst="rect">
            <a:avLst/>
          </a:prstGeom>
        </p:spPr>
      </p:pic>
      <p:sp>
        <p:nvSpPr>
          <p:cNvPr id="7" name="ZoneTexte 6">
            <a:extLst>
              <a:ext uri="{FF2B5EF4-FFF2-40B4-BE49-F238E27FC236}">
                <a16:creationId xmlns:a16="http://schemas.microsoft.com/office/drawing/2014/main" id="{0952302E-A1A5-22EF-C23F-787B23897028}"/>
              </a:ext>
            </a:extLst>
          </p:cNvPr>
          <p:cNvSpPr txBox="1"/>
          <p:nvPr/>
        </p:nvSpPr>
        <p:spPr>
          <a:xfrm>
            <a:off x="990600" y="1581305"/>
            <a:ext cx="10532706" cy="461665"/>
          </a:xfrm>
          <a:prstGeom prst="rect">
            <a:avLst/>
          </a:prstGeom>
          <a:noFill/>
        </p:spPr>
        <p:txBody>
          <a:bodyPr wrap="square" rtlCol="0">
            <a:spAutoFit/>
          </a:bodyPr>
          <a:lstStyle>
            <a:defPPr>
              <a:defRPr lang="fr-FR"/>
            </a:defPPr>
            <a:lvl1pPr marR="0" lvl="0" indent="0" defTabSz="457200" fontAlgn="auto">
              <a:lnSpc>
                <a:spcPct val="100000"/>
              </a:lnSpc>
              <a:spcBef>
                <a:spcPts val="0"/>
              </a:spcBef>
              <a:spcAft>
                <a:spcPts val="0"/>
              </a:spcAft>
              <a:buClrTx/>
              <a:buSzTx/>
              <a:buFontTx/>
              <a:buNone/>
              <a:tabLst/>
              <a:defRPr sz="2400" b="1">
                <a:solidFill>
                  <a:srgbClr val="0852A4"/>
                </a:solidFill>
                <a:latin typeface="Calibri" panose="020F0502020204030204"/>
              </a:defRPr>
            </a:lvl1pPr>
          </a:lstStyle>
          <a:p>
            <a:r>
              <a:rPr lang="fr-FR" dirty="0"/>
              <a:t>Les constituants du système immunitaire suivants:</a:t>
            </a:r>
          </a:p>
        </p:txBody>
      </p:sp>
      <p:sp>
        <p:nvSpPr>
          <p:cNvPr id="2" name="Titre 1">
            <a:extLst>
              <a:ext uri="{FF2B5EF4-FFF2-40B4-BE49-F238E27FC236}">
                <a16:creationId xmlns:a16="http://schemas.microsoft.com/office/drawing/2014/main" id="{B958C73D-FAD3-40B2-A506-56F13BD1FB0F}"/>
              </a:ext>
            </a:extLst>
          </p:cNvPr>
          <p:cNvSpPr>
            <a:spLocks noGrp="1"/>
          </p:cNvSpPr>
          <p:nvPr>
            <p:ph type="title"/>
          </p:nvPr>
        </p:nvSpPr>
        <p:spPr/>
        <p:txBody>
          <a:bodyPr/>
          <a:lstStyle/>
          <a:p>
            <a:r>
              <a:rPr lang="fr-FR" sz="1800" noProof="0" dirty="0">
                <a:solidFill>
                  <a:schemeClr val="tx1">
                    <a:lumMod val="50000"/>
                    <a:lumOff val="50000"/>
                  </a:schemeClr>
                </a:solidFill>
              </a:rPr>
              <a:t>Parfait ! Cette organisation permet de distinguer entre les barrières naturelles, les organes lymphoïdes et les cellules immunitaires du système immunitaire.</a:t>
            </a:r>
          </a:p>
        </p:txBody>
      </p:sp>
      <p:sp>
        <p:nvSpPr>
          <p:cNvPr id="4" name="Espace réservé du contenu 3">
            <a:extLst>
              <a:ext uri="{FF2B5EF4-FFF2-40B4-BE49-F238E27FC236}">
                <a16:creationId xmlns:a16="http://schemas.microsoft.com/office/drawing/2014/main" id="{097C3B4F-D25D-B60F-58FD-63148E254F28}"/>
              </a:ext>
            </a:extLst>
          </p:cNvPr>
          <p:cNvSpPr>
            <a:spLocks noGrp="1"/>
          </p:cNvSpPr>
          <p:nvPr>
            <p:ph sz="quarter" idx="11"/>
          </p:nvPr>
        </p:nvSpPr>
        <p:spPr>
          <a:xfrm>
            <a:off x="1065933" y="704576"/>
            <a:ext cx="10372459" cy="299327"/>
          </a:xfrm>
        </p:spPr>
        <p:txBody>
          <a:bodyPr/>
          <a:lstStyle/>
          <a:p>
            <a:endParaRPr lang="fr-FR" noProof="0" dirty="0"/>
          </a:p>
        </p:txBody>
      </p:sp>
      <p:pic>
        <p:nvPicPr>
          <p:cNvPr id="14" name="Google Shape;289;p51">
            <a:extLst>
              <a:ext uri="{FF2B5EF4-FFF2-40B4-BE49-F238E27FC236}">
                <a16:creationId xmlns:a16="http://schemas.microsoft.com/office/drawing/2014/main" id="{D0277D92-09B8-8F2B-202A-2F8D008DFFE6}"/>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6" name="ZoneTexte 5">
            <a:extLst>
              <a:ext uri="{FF2B5EF4-FFF2-40B4-BE49-F238E27FC236}">
                <a16:creationId xmlns:a16="http://schemas.microsoft.com/office/drawing/2014/main" id="{EC4B6DDD-9C3C-0CC0-9590-4FEBA349D3CE}"/>
              </a:ext>
            </a:extLst>
          </p:cNvPr>
          <p:cNvSpPr txBox="1"/>
          <p:nvPr/>
        </p:nvSpPr>
        <p:spPr>
          <a:xfrm>
            <a:off x="8261823" y="5045862"/>
            <a:ext cx="2115946" cy="461665"/>
          </a:xfrm>
          <a:prstGeom prst="rect">
            <a:avLst/>
          </a:prstGeom>
          <a:noFill/>
        </p:spPr>
        <p:txBody>
          <a:bodyPr wrap="square">
            <a:spAutoFit/>
          </a:bodyPr>
          <a:lstStyle/>
          <a:p>
            <a:pPr algn="ct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Lymphocytes</a:t>
            </a:r>
            <a:endParaRPr lang="fr-FR" sz="2400" b="1" noProof="0" dirty="0">
              <a:solidFill>
                <a:srgbClr val="FF0000"/>
              </a:solidFill>
            </a:endParaRPr>
          </a:p>
        </p:txBody>
      </p:sp>
      <p:sp>
        <p:nvSpPr>
          <p:cNvPr id="8" name="ZoneTexte 7">
            <a:extLst>
              <a:ext uri="{FF2B5EF4-FFF2-40B4-BE49-F238E27FC236}">
                <a16:creationId xmlns:a16="http://schemas.microsoft.com/office/drawing/2014/main" id="{809DD452-E9B4-A301-B5BB-03937276B8AB}"/>
              </a:ext>
            </a:extLst>
          </p:cNvPr>
          <p:cNvSpPr txBox="1"/>
          <p:nvPr/>
        </p:nvSpPr>
        <p:spPr>
          <a:xfrm>
            <a:off x="5923388" y="4445698"/>
            <a:ext cx="1864562" cy="830997"/>
          </a:xfrm>
          <a:prstGeom prst="rect">
            <a:avLst/>
          </a:prstGeom>
          <a:noFill/>
        </p:spPr>
        <p:txBody>
          <a:bodyPr wrap="square">
            <a:spAutoFit/>
          </a:bodyPr>
          <a:lstStyle/>
          <a:p>
            <a:pPr algn="ct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Ganglion lymphatique </a:t>
            </a:r>
            <a:endParaRPr lang="fr-FR" sz="2400" b="1" noProof="0" dirty="0">
              <a:solidFill>
                <a:srgbClr val="FF0000"/>
              </a:solidFill>
            </a:endParaRPr>
          </a:p>
        </p:txBody>
      </p:sp>
      <p:sp>
        <p:nvSpPr>
          <p:cNvPr id="10" name="ZoneTexte 9">
            <a:extLst>
              <a:ext uri="{FF2B5EF4-FFF2-40B4-BE49-F238E27FC236}">
                <a16:creationId xmlns:a16="http://schemas.microsoft.com/office/drawing/2014/main" id="{A10D96B0-ED1B-8AB8-F21A-EF06EE3D18AB}"/>
              </a:ext>
            </a:extLst>
          </p:cNvPr>
          <p:cNvSpPr txBox="1"/>
          <p:nvPr/>
        </p:nvSpPr>
        <p:spPr>
          <a:xfrm>
            <a:off x="6166304" y="5181008"/>
            <a:ext cx="1237192" cy="461665"/>
          </a:xfrm>
          <a:prstGeom prst="rect">
            <a:avLst/>
          </a:prstGeom>
          <a:noFill/>
        </p:spPr>
        <p:txBody>
          <a:bodyPr wrap="square">
            <a:spAutoFit/>
          </a:bodyPr>
          <a:lstStyle/>
          <a:p>
            <a:pPr algn="ct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Rate</a:t>
            </a:r>
            <a:endParaRPr lang="fr-FR" sz="2400" b="1" noProof="0" dirty="0">
              <a:solidFill>
                <a:srgbClr val="FF0000"/>
              </a:solidFill>
            </a:endParaRPr>
          </a:p>
        </p:txBody>
      </p:sp>
      <p:sp>
        <p:nvSpPr>
          <p:cNvPr id="13" name="ZoneTexte 12">
            <a:extLst>
              <a:ext uri="{FF2B5EF4-FFF2-40B4-BE49-F238E27FC236}">
                <a16:creationId xmlns:a16="http://schemas.microsoft.com/office/drawing/2014/main" id="{658166B3-E5C1-C747-0DFC-DB45D7A615E9}"/>
              </a:ext>
            </a:extLst>
          </p:cNvPr>
          <p:cNvSpPr txBox="1"/>
          <p:nvPr/>
        </p:nvSpPr>
        <p:spPr>
          <a:xfrm>
            <a:off x="3830480" y="5020724"/>
            <a:ext cx="1616444" cy="830997"/>
          </a:xfrm>
          <a:prstGeom prst="rect">
            <a:avLst/>
          </a:prstGeom>
          <a:noFill/>
        </p:spPr>
        <p:txBody>
          <a:bodyPr wrap="square">
            <a:spAutoFit/>
          </a:bodyPr>
          <a:lstStyle/>
          <a:p>
            <a:pPr algn="ctr"/>
            <a:r>
              <a:rPr lang="fr-FR" sz="2400" b="1" noProof="0" dirty="0">
                <a:solidFill>
                  <a:srgbClr val="FF0000"/>
                </a:solidFill>
              </a:rPr>
              <a:t>Moelle rouge </a:t>
            </a:r>
          </a:p>
        </p:txBody>
      </p:sp>
      <p:sp>
        <p:nvSpPr>
          <p:cNvPr id="17" name="ZoneTexte 16">
            <a:extLst>
              <a:ext uri="{FF2B5EF4-FFF2-40B4-BE49-F238E27FC236}">
                <a16:creationId xmlns:a16="http://schemas.microsoft.com/office/drawing/2014/main" id="{F026675D-5512-212A-9BAE-D345F47BAFEB}"/>
              </a:ext>
            </a:extLst>
          </p:cNvPr>
          <p:cNvSpPr txBox="1"/>
          <p:nvPr/>
        </p:nvSpPr>
        <p:spPr>
          <a:xfrm>
            <a:off x="1814231" y="5020724"/>
            <a:ext cx="876441" cy="461665"/>
          </a:xfrm>
          <a:prstGeom prst="rect">
            <a:avLst/>
          </a:prstGeom>
          <a:noFill/>
        </p:spPr>
        <p:txBody>
          <a:bodyPr wrap="square">
            <a:spAutoFit/>
          </a:bodyPr>
          <a:lstStyle/>
          <a:p>
            <a:pPr algn="ct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Peau </a:t>
            </a:r>
            <a:endParaRPr lang="fr-FR" sz="2400" b="1" noProof="0" dirty="0">
              <a:solidFill>
                <a:srgbClr val="FF0000"/>
              </a:solidFill>
            </a:endParaRPr>
          </a:p>
        </p:txBody>
      </p:sp>
      <p:sp>
        <p:nvSpPr>
          <p:cNvPr id="19" name="ZoneTexte 18">
            <a:extLst>
              <a:ext uri="{FF2B5EF4-FFF2-40B4-BE49-F238E27FC236}">
                <a16:creationId xmlns:a16="http://schemas.microsoft.com/office/drawing/2014/main" id="{ECB80352-4154-E0C4-6514-4A3F2EE5E5D5}"/>
              </a:ext>
            </a:extLst>
          </p:cNvPr>
          <p:cNvSpPr txBox="1"/>
          <p:nvPr/>
        </p:nvSpPr>
        <p:spPr>
          <a:xfrm>
            <a:off x="6052072" y="5538305"/>
            <a:ext cx="1607194" cy="461665"/>
          </a:xfrm>
          <a:prstGeom prst="rect">
            <a:avLst/>
          </a:prstGeom>
          <a:noFill/>
        </p:spPr>
        <p:txBody>
          <a:bodyPr wrap="square">
            <a:spAutoFit/>
          </a:bodyPr>
          <a:lstStyle/>
          <a:p>
            <a:pPr algn="ctr"/>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Amygdales </a:t>
            </a:r>
            <a:endParaRPr lang="fr-FR" sz="2400" b="1" noProof="0" dirty="0">
              <a:solidFill>
                <a:srgbClr val="FF0000"/>
              </a:solidFill>
            </a:endParaRPr>
          </a:p>
        </p:txBody>
      </p:sp>
    </p:spTree>
    <p:extLst>
      <p:ext uri="{BB962C8B-B14F-4D97-AF65-F5344CB8AC3E}">
        <p14:creationId xmlns:p14="http://schemas.microsoft.com/office/powerpoint/2010/main" val="290333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3" grpId="0"/>
      <p:bldP spid="17" grpId="0"/>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ar-MA" noProof="0" dirty="0"/>
              <a:t>15</a:t>
            </a:r>
            <a:r>
              <a:rPr lang="fr-FR" noProof="0" dirty="0"/>
              <a:t> min</a:t>
            </a:r>
          </a:p>
        </p:txBody>
      </p:sp>
    </p:spTree>
    <p:extLst>
      <p:ext uri="{BB962C8B-B14F-4D97-AF65-F5344CB8AC3E}">
        <p14:creationId xmlns:p14="http://schemas.microsoft.com/office/powerpoint/2010/main" val="2791204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p:txBody>
          <a:bodyPr/>
          <a:lstStyle/>
          <a:p>
            <a:r>
              <a:rPr lang="fr-FR" sz="1800" noProof="0" dirty="0">
                <a:solidFill>
                  <a:schemeClr val="tx1">
                    <a:lumMod val="50000"/>
                    <a:lumOff val="50000"/>
                  </a:schemeClr>
                </a:solidFill>
              </a:rPr>
              <a:t>Maintenant, vous allez travailler en binôme. Chacun prend un moment pour réaliser l’activité de la page 10 sur le livret. Ensuite, vous comparez vos réponses en justifiant.</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p:txBody>
          <a:bodyPr/>
          <a:lstStyle/>
          <a:p>
            <a:r>
              <a:rPr lang="fr-FR" sz="1100" noProof="0" dirty="0">
                <a:solidFill>
                  <a:schemeClr val="tx1">
                    <a:lumMod val="50000"/>
                    <a:lumOff val="50000"/>
                  </a:schemeClr>
                </a:solidFill>
              </a:rPr>
              <a:t>Lire et expliquer les consignes aux élèves. Puis suivre de près les élèves et apporter de l’aide si nécessaire. </a:t>
            </a:r>
          </a:p>
        </p:txBody>
      </p:sp>
      <p:pic>
        <p:nvPicPr>
          <p:cNvPr id="9" name="Espace réservé du contenu 8" descr="Une image contenant texte, capture d’écran&#10;&#10;Le contenu généré par l’IA peut être incorrect.">
            <a:extLst>
              <a:ext uri="{FF2B5EF4-FFF2-40B4-BE49-F238E27FC236}">
                <a16:creationId xmlns:a16="http://schemas.microsoft.com/office/drawing/2014/main" id="{AD349651-6CC3-8AD9-CBA7-EDF136977340}"/>
              </a:ext>
            </a:extLst>
          </p:cNvPr>
          <p:cNvPicPr>
            <a:picLocks noGrp="1" noChangeAspect="1"/>
          </p:cNvPicPr>
          <p:nvPr>
            <p:ph sz="quarter" idx="10"/>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921"/>
          <a:stretch>
            <a:fillRect/>
          </a:stretch>
        </p:blipFill>
        <p:spPr>
          <a:xfrm>
            <a:off x="3581399" y="1136649"/>
            <a:ext cx="4357145" cy="5328623"/>
          </a:xfrm>
          <a:prstGeom prst="rect">
            <a:avLst/>
          </a:prstGeom>
          <a:ln w="12700">
            <a:solidFill>
              <a:schemeClr val="accent2"/>
            </a:solidFill>
            <a:prstDash val="lgDash"/>
          </a:ln>
        </p:spPr>
      </p:pic>
      <p:sp>
        <p:nvSpPr>
          <p:cNvPr id="4" name="Text Placeholder 4">
            <a:extLst>
              <a:ext uri="{FF2B5EF4-FFF2-40B4-BE49-F238E27FC236}">
                <a16:creationId xmlns:a16="http://schemas.microsoft.com/office/drawing/2014/main" id="{C0A5EE7B-7DB3-F865-E6D0-2E0E17274077}"/>
              </a:ext>
            </a:extLst>
          </p:cNvPr>
          <p:cNvSpPr>
            <a:spLocks noGrp="1"/>
          </p:cNvSpPr>
          <p:nvPr>
            <p:ph type="body" sz="quarter" idx="12"/>
          </p:nvPr>
        </p:nvSpPr>
        <p:spPr>
          <a:xfrm>
            <a:off x="5551319" y="6226292"/>
            <a:ext cx="1225550" cy="471488"/>
          </a:xfrm>
        </p:spPr>
        <p:txBody>
          <a:bodyPr/>
          <a:lstStyle/>
          <a:p>
            <a:r>
              <a:rPr lang="fr-FR" noProof="0" dirty="0"/>
              <a:t>Page 10</a:t>
            </a:r>
          </a:p>
        </p:txBody>
      </p:sp>
    </p:spTree>
    <p:extLst>
      <p:ext uri="{BB962C8B-B14F-4D97-AF65-F5344CB8AC3E}">
        <p14:creationId xmlns:p14="http://schemas.microsoft.com/office/powerpoint/2010/main" val="5536702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sz="1800"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C3E05-291C-7D0E-97E3-48B70DF0F4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E06C5D-D890-10EC-48A4-AD6137EC9A89}"/>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FCC1EE1C-9AB4-A85C-FE1B-1AEDAC6E8503}"/>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a:t>
            </a:r>
          </a:p>
        </p:txBody>
      </p:sp>
      <p:pic>
        <p:nvPicPr>
          <p:cNvPr id="45" name="Picture 1">
            <a:extLst>
              <a:ext uri="{FF2B5EF4-FFF2-40B4-BE49-F238E27FC236}">
                <a16:creationId xmlns:a16="http://schemas.microsoft.com/office/drawing/2014/main" id="{FED57A5C-609E-770E-953D-B9BFBBB9779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7" name="Espace réservé du contenu 8" descr="Une image contenant texte, capture d’écran&#10;&#10;Le contenu généré par l’IA peut être incorrect.">
            <a:extLst>
              <a:ext uri="{FF2B5EF4-FFF2-40B4-BE49-F238E27FC236}">
                <a16:creationId xmlns:a16="http://schemas.microsoft.com/office/drawing/2014/main" id="{5977CBA7-AD09-F50C-253E-AD2C4ED1F4FA}"/>
              </a:ext>
            </a:extLst>
          </p:cNvPr>
          <p:cNvPicPr>
            <a:picLocks noGrp="1" noChangeAspect="1"/>
          </p:cNvPicPr>
          <p:nvPr>
            <p:ph sz="quarter" idx="10"/>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l="1325" b="31386"/>
          <a:stretch>
            <a:fillRect/>
          </a:stretch>
        </p:blipFill>
        <p:spPr>
          <a:xfrm>
            <a:off x="2573755" y="1019918"/>
            <a:ext cx="6571122" cy="5536525"/>
          </a:xfrm>
          <a:prstGeom prst="rect">
            <a:avLst/>
          </a:prstGeom>
        </p:spPr>
      </p:pic>
      <p:sp>
        <p:nvSpPr>
          <p:cNvPr id="3" name="ZoneTexte 2">
            <a:extLst>
              <a:ext uri="{FF2B5EF4-FFF2-40B4-BE49-F238E27FC236}">
                <a16:creationId xmlns:a16="http://schemas.microsoft.com/office/drawing/2014/main" id="{27931865-69FF-E53C-2C4F-7DA4DB43FC85}"/>
              </a:ext>
            </a:extLst>
          </p:cNvPr>
          <p:cNvSpPr txBox="1"/>
          <p:nvPr/>
        </p:nvSpPr>
        <p:spPr>
          <a:xfrm>
            <a:off x="5480523" y="4143578"/>
            <a:ext cx="1725892" cy="338554"/>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Moelle rouge </a:t>
            </a:r>
          </a:p>
        </p:txBody>
      </p:sp>
      <p:sp>
        <p:nvSpPr>
          <p:cNvPr id="8" name="ZoneTexte 7">
            <a:extLst>
              <a:ext uri="{FF2B5EF4-FFF2-40B4-BE49-F238E27FC236}">
                <a16:creationId xmlns:a16="http://schemas.microsoft.com/office/drawing/2014/main" id="{5582565C-6F08-5AF0-CC3F-3D46A4D81376}"/>
              </a:ext>
            </a:extLst>
          </p:cNvPr>
          <p:cNvSpPr txBox="1"/>
          <p:nvPr/>
        </p:nvSpPr>
        <p:spPr>
          <a:xfrm>
            <a:off x="8108922" y="3108863"/>
            <a:ext cx="1509323" cy="369332"/>
          </a:xfrm>
          <a:prstGeom prst="rect">
            <a:avLst/>
          </a:prstGeom>
          <a:noFill/>
        </p:spPr>
        <p:txBody>
          <a:bodyPr wrap="square" rtlCol="0">
            <a:spAutoFit/>
          </a:bodyPr>
          <a:lstStyle/>
          <a:p>
            <a:pPr algn="ctr"/>
            <a:r>
              <a:rPr lang="fr-FR" b="1" noProof="0" dirty="0">
                <a:solidFill>
                  <a:srgbClr val="FF0000"/>
                </a:solidFill>
                <a:latin typeface="Calibri" panose="020F0502020204030204" pitchFamily="34" charset="0"/>
                <a:cs typeface="Calibri" panose="020F0502020204030204" pitchFamily="34" charset="0"/>
              </a:rPr>
              <a:t>Lymphocyte</a:t>
            </a:r>
          </a:p>
        </p:txBody>
      </p:sp>
      <p:sp>
        <p:nvSpPr>
          <p:cNvPr id="9" name="ZoneTexte 8">
            <a:extLst>
              <a:ext uri="{FF2B5EF4-FFF2-40B4-BE49-F238E27FC236}">
                <a16:creationId xmlns:a16="http://schemas.microsoft.com/office/drawing/2014/main" id="{F8B5093B-9FC3-28AC-65C4-55892005B554}"/>
              </a:ext>
            </a:extLst>
          </p:cNvPr>
          <p:cNvSpPr txBox="1"/>
          <p:nvPr/>
        </p:nvSpPr>
        <p:spPr>
          <a:xfrm>
            <a:off x="2383895" y="4126031"/>
            <a:ext cx="1725892" cy="584775"/>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Ganglion </a:t>
            </a:r>
          </a:p>
          <a:p>
            <a:pPr algn="ctr"/>
            <a:r>
              <a:rPr lang="fr-FR" sz="1600" b="1" dirty="0">
                <a:solidFill>
                  <a:srgbClr val="FF0000"/>
                </a:solidFill>
                <a:latin typeface="Calibri" panose="020F0502020204030204" pitchFamily="34" charset="0"/>
                <a:cs typeface="Calibri" panose="020F0502020204030204" pitchFamily="34" charset="0"/>
              </a:rPr>
              <a:t>l</a:t>
            </a:r>
            <a:r>
              <a:rPr lang="fr-FR" sz="1600" b="1" noProof="0" dirty="0" err="1">
                <a:solidFill>
                  <a:srgbClr val="FF0000"/>
                </a:solidFill>
                <a:latin typeface="Calibri" panose="020F0502020204030204" pitchFamily="34" charset="0"/>
                <a:cs typeface="Calibri" panose="020F0502020204030204" pitchFamily="34" charset="0"/>
              </a:rPr>
              <a:t>ymphatique</a:t>
            </a:r>
            <a:r>
              <a:rPr lang="fr-FR" sz="1600" b="1" noProof="0" dirty="0">
                <a:solidFill>
                  <a:srgbClr val="FF0000"/>
                </a:solidFill>
                <a:latin typeface="Calibri" panose="020F0502020204030204" pitchFamily="34" charset="0"/>
                <a:cs typeface="Calibri" panose="020F0502020204030204" pitchFamily="34" charset="0"/>
              </a:rPr>
              <a:t> </a:t>
            </a:r>
          </a:p>
        </p:txBody>
      </p:sp>
      <p:sp>
        <p:nvSpPr>
          <p:cNvPr id="10" name="ZoneTexte 9">
            <a:extLst>
              <a:ext uri="{FF2B5EF4-FFF2-40B4-BE49-F238E27FC236}">
                <a16:creationId xmlns:a16="http://schemas.microsoft.com/office/drawing/2014/main" id="{D24DD9E6-0E30-4867-1F0F-5CDD9858C359}"/>
              </a:ext>
            </a:extLst>
          </p:cNvPr>
          <p:cNvSpPr txBox="1"/>
          <p:nvPr/>
        </p:nvSpPr>
        <p:spPr>
          <a:xfrm>
            <a:off x="2383895" y="1992431"/>
            <a:ext cx="1725892" cy="338554"/>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Amygdales</a:t>
            </a:r>
          </a:p>
        </p:txBody>
      </p:sp>
    </p:spTree>
    <p:extLst>
      <p:ext uri="{BB962C8B-B14F-4D97-AF65-F5344CB8AC3E}">
        <p14:creationId xmlns:p14="http://schemas.microsoft.com/office/powerpoint/2010/main" val="207464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8915-38E2-F5EE-2B48-71D8811078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5BB52C-997A-1C65-E388-315249B65ECB}"/>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91F45FF9-871D-A0B1-ED84-D9DCFE0A6609}"/>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a:t>
            </a:r>
          </a:p>
        </p:txBody>
      </p:sp>
      <p:pic>
        <p:nvPicPr>
          <p:cNvPr id="45" name="Picture 1">
            <a:extLst>
              <a:ext uri="{FF2B5EF4-FFF2-40B4-BE49-F238E27FC236}">
                <a16:creationId xmlns:a16="http://schemas.microsoft.com/office/drawing/2014/main" id="{DF065F60-0615-8F70-F5C1-B164184F685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8" name="Espace réservé du contenu 7" descr="Une image contenant texte, capture d’écran, habits&#10;&#10;Le contenu généré par l’IA peut être incorrect.">
            <a:extLst>
              <a:ext uri="{FF2B5EF4-FFF2-40B4-BE49-F238E27FC236}">
                <a16:creationId xmlns:a16="http://schemas.microsoft.com/office/drawing/2014/main" id="{9083B9EA-5C07-6C06-6BBC-AA0408EE24BC}"/>
              </a:ext>
            </a:extLst>
          </p:cNvPr>
          <p:cNvPicPr>
            <a:picLocks noGrp="1" noChangeAspect="1"/>
          </p:cNvPicPr>
          <p:nvPr>
            <p:ph sz="quarter" idx="10"/>
          </p:nvPr>
        </p:nvPicPr>
        <p:blipFill>
          <a:blip r:embed="rId4"/>
          <a:srcRect t="66343"/>
          <a:stretch>
            <a:fillRect/>
          </a:stretch>
        </p:blipFill>
        <p:spPr>
          <a:xfrm>
            <a:off x="2992323" y="4657725"/>
            <a:ext cx="5485459" cy="1872069"/>
          </a:xfrm>
          <a:prstGeom prst="rect">
            <a:avLst/>
          </a:prstGeom>
        </p:spPr>
      </p:pic>
      <p:sp>
        <p:nvSpPr>
          <p:cNvPr id="3" name="ZoneTexte 2">
            <a:extLst>
              <a:ext uri="{FF2B5EF4-FFF2-40B4-BE49-F238E27FC236}">
                <a16:creationId xmlns:a16="http://schemas.microsoft.com/office/drawing/2014/main" id="{439CB2EC-F3CD-6EF1-272F-7F614CF54942}"/>
              </a:ext>
            </a:extLst>
          </p:cNvPr>
          <p:cNvSpPr txBox="1"/>
          <p:nvPr/>
        </p:nvSpPr>
        <p:spPr>
          <a:xfrm>
            <a:off x="3276807" y="5817556"/>
            <a:ext cx="1158368" cy="338554"/>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Peau</a:t>
            </a:r>
          </a:p>
        </p:txBody>
      </p:sp>
      <p:sp>
        <p:nvSpPr>
          <p:cNvPr id="5" name="ZoneTexte 4">
            <a:extLst>
              <a:ext uri="{FF2B5EF4-FFF2-40B4-BE49-F238E27FC236}">
                <a16:creationId xmlns:a16="http://schemas.microsoft.com/office/drawing/2014/main" id="{F088989E-1BDB-C672-ED0D-F268B32E8158}"/>
              </a:ext>
            </a:extLst>
          </p:cNvPr>
          <p:cNvSpPr txBox="1"/>
          <p:nvPr/>
        </p:nvSpPr>
        <p:spPr>
          <a:xfrm>
            <a:off x="4518295" y="5761910"/>
            <a:ext cx="1312819" cy="584775"/>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Thymus </a:t>
            </a:r>
            <a:r>
              <a:rPr lang="fr-FR" sz="1600" b="1" dirty="0">
                <a:solidFill>
                  <a:srgbClr val="FF0000"/>
                </a:solidFill>
                <a:latin typeface="Calibri" panose="020F0502020204030204" pitchFamily="34" charset="0"/>
                <a:cs typeface="Calibri" panose="020F0502020204030204" pitchFamily="34" charset="0"/>
              </a:rPr>
              <a:t>Moelle rouge  </a:t>
            </a:r>
            <a:endParaRPr lang="fr-FR" sz="1600" b="1" noProof="0" dirty="0">
              <a:solidFill>
                <a:srgbClr val="FF0000"/>
              </a:solidFill>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1BEBC69D-CFCF-2024-59B3-315C102EC530}"/>
              </a:ext>
            </a:extLst>
          </p:cNvPr>
          <p:cNvSpPr txBox="1"/>
          <p:nvPr/>
        </p:nvSpPr>
        <p:spPr>
          <a:xfrm>
            <a:off x="5735052" y="5638800"/>
            <a:ext cx="1322471" cy="830997"/>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Amygdales </a:t>
            </a:r>
            <a:r>
              <a:rPr lang="fr-FR" sz="1600" b="1" dirty="0">
                <a:solidFill>
                  <a:srgbClr val="FF0000"/>
                </a:solidFill>
                <a:latin typeface="Calibri" panose="020F0502020204030204" pitchFamily="34" charset="0"/>
                <a:cs typeface="Calibri" panose="020F0502020204030204" pitchFamily="34" charset="0"/>
              </a:rPr>
              <a:t>Ganglion </a:t>
            </a:r>
            <a:r>
              <a:rPr lang="fr-FR" sz="1600" b="1" noProof="0" dirty="0">
                <a:solidFill>
                  <a:srgbClr val="FF0000"/>
                </a:solidFill>
                <a:latin typeface="Calibri" panose="020F0502020204030204" pitchFamily="34" charset="0"/>
                <a:cs typeface="Calibri" panose="020F0502020204030204" pitchFamily="34" charset="0"/>
              </a:rPr>
              <a:t>lymphatique</a:t>
            </a:r>
          </a:p>
        </p:txBody>
      </p:sp>
      <p:sp>
        <p:nvSpPr>
          <p:cNvPr id="7" name="ZoneTexte 6">
            <a:extLst>
              <a:ext uri="{FF2B5EF4-FFF2-40B4-BE49-F238E27FC236}">
                <a16:creationId xmlns:a16="http://schemas.microsoft.com/office/drawing/2014/main" id="{57AF4DE0-CCF9-19DD-1CB9-2925DDA977E8}"/>
              </a:ext>
            </a:extLst>
          </p:cNvPr>
          <p:cNvSpPr txBox="1"/>
          <p:nvPr/>
        </p:nvSpPr>
        <p:spPr>
          <a:xfrm>
            <a:off x="7076446" y="5797163"/>
            <a:ext cx="1322471" cy="584775"/>
          </a:xfrm>
          <a:prstGeom prst="rect">
            <a:avLst/>
          </a:prstGeom>
          <a:noFill/>
        </p:spPr>
        <p:txBody>
          <a:bodyPr wrap="square" rtlCol="0">
            <a:spAutoFit/>
          </a:bodyPr>
          <a:lstStyle/>
          <a:p>
            <a:pPr algn="ctr"/>
            <a:r>
              <a:rPr lang="fr-FR" sz="1600" b="1" noProof="0" dirty="0">
                <a:solidFill>
                  <a:srgbClr val="FF0000"/>
                </a:solidFill>
                <a:latin typeface="Calibri" panose="020F0502020204030204" pitchFamily="34" charset="0"/>
                <a:cs typeface="Calibri" panose="020F0502020204030204" pitchFamily="34" charset="0"/>
              </a:rPr>
              <a:t>Phagocyte </a:t>
            </a:r>
            <a:r>
              <a:rPr lang="fr-FR" sz="1600" b="1" dirty="0">
                <a:solidFill>
                  <a:srgbClr val="FF0000"/>
                </a:solidFill>
                <a:latin typeface="Calibri" panose="020F0502020204030204" pitchFamily="34" charset="0"/>
                <a:cs typeface="Calibri" panose="020F0502020204030204" pitchFamily="34" charset="0"/>
              </a:rPr>
              <a:t>L</a:t>
            </a:r>
            <a:r>
              <a:rPr lang="fr-FR" sz="1600" b="1" noProof="0" dirty="0" err="1">
                <a:solidFill>
                  <a:srgbClr val="FF0000"/>
                </a:solidFill>
                <a:latin typeface="Calibri" panose="020F0502020204030204" pitchFamily="34" charset="0"/>
                <a:cs typeface="Calibri" panose="020F0502020204030204" pitchFamily="34" charset="0"/>
              </a:rPr>
              <a:t>ymphocyte</a:t>
            </a:r>
            <a:endParaRPr lang="fr-FR" sz="1600" b="1" noProof="0" dirty="0">
              <a:solidFill>
                <a:srgbClr val="FF0000"/>
              </a:solidFill>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2292766E-3798-30AA-28A1-17FE27538B2C}"/>
              </a:ext>
            </a:extLst>
          </p:cNvPr>
          <p:cNvPicPr>
            <a:picLocks noChangeAspect="1"/>
          </p:cNvPicPr>
          <p:nvPr/>
        </p:nvPicPr>
        <p:blipFill>
          <a:blip r:embed="rId5"/>
          <a:stretch>
            <a:fillRect/>
          </a:stretch>
        </p:blipFill>
        <p:spPr>
          <a:xfrm>
            <a:off x="3371050" y="1005922"/>
            <a:ext cx="4882029" cy="3738639"/>
          </a:xfrm>
          <a:prstGeom prst="rect">
            <a:avLst/>
          </a:prstGeom>
        </p:spPr>
      </p:pic>
    </p:spTree>
    <p:extLst>
      <p:ext uri="{BB962C8B-B14F-4D97-AF65-F5344CB8AC3E}">
        <p14:creationId xmlns:p14="http://schemas.microsoft.com/office/powerpoint/2010/main" val="55218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7 min</a:t>
            </a:r>
          </a:p>
        </p:txBody>
      </p:sp>
    </p:spTree>
    <p:extLst>
      <p:ext uri="{BB962C8B-B14F-4D97-AF65-F5344CB8AC3E}">
        <p14:creationId xmlns:p14="http://schemas.microsoft.com/office/powerpoint/2010/main" val="39216336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406B-42BD-6E24-46AF-128E464FB1D8}"/>
              </a:ext>
            </a:extLst>
          </p:cNvPr>
          <p:cNvSpPr>
            <a:spLocks noGrp="1"/>
          </p:cNvSpPr>
          <p:nvPr>
            <p:ph type="title"/>
          </p:nvPr>
        </p:nvSpPr>
        <p:spPr/>
        <p:txBody>
          <a:bodyPr/>
          <a:lstStyle/>
          <a:p>
            <a:r>
              <a:rPr lang="fr-FR" sz="1800" noProof="0" dirty="0">
                <a:solidFill>
                  <a:schemeClr val="tx1">
                    <a:lumMod val="50000"/>
                    <a:lumOff val="50000"/>
                  </a:schemeClr>
                </a:solidFill>
              </a:rPr>
              <a:t>Maintenant, vous allez travailler chacun pour soi; prenez l’activité de la page 11 sur le livret.</a:t>
            </a:r>
          </a:p>
        </p:txBody>
      </p:sp>
      <p:sp>
        <p:nvSpPr>
          <p:cNvPr id="3" name="Content Placeholder 2">
            <a:extLst>
              <a:ext uri="{FF2B5EF4-FFF2-40B4-BE49-F238E27FC236}">
                <a16:creationId xmlns:a16="http://schemas.microsoft.com/office/drawing/2014/main" id="{35CCCA30-344D-7644-F9AC-3E1D66EA9163}"/>
              </a:ext>
            </a:extLst>
          </p:cNvPr>
          <p:cNvSpPr>
            <a:spLocks noGrp="1"/>
          </p:cNvSpPr>
          <p:nvPr>
            <p:ph sz="quarter" idx="11"/>
          </p:nvPr>
        </p:nvSpPr>
        <p:spPr/>
        <p:txBody>
          <a:bodyPr/>
          <a:lstStyle/>
          <a:p>
            <a:r>
              <a:rPr lang="fr-FR" sz="1100" noProof="0" dirty="0">
                <a:solidFill>
                  <a:schemeClr val="tx1">
                    <a:lumMod val="50000"/>
                    <a:lumOff val="50000"/>
                  </a:schemeClr>
                </a:solidFill>
              </a:rPr>
              <a:t>Circuler entre les rangs, cibler les élèves en difficultés, Insister sur le travail individuel.  Inciter les élèves à demander de l'aide en cas de besoin.</a:t>
            </a:r>
          </a:p>
        </p:txBody>
      </p:sp>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pic>
        <p:nvPicPr>
          <p:cNvPr id="5" name="Image 4" descr="Une image contenant texte, capture d’écran&#10;&#10;Le contenu généré par l’IA peut être incorrect.">
            <a:extLst>
              <a:ext uri="{FF2B5EF4-FFF2-40B4-BE49-F238E27FC236}">
                <a16:creationId xmlns:a16="http://schemas.microsoft.com/office/drawing/2014/main" id="{6A0FBBD8-94A1-97E3-B3DA-E622C7EBA47E}"/>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691681" y="1002960"/>
            <a:ext cx="4808637" cy="5471634"/>
          </a:xfrm>
          <a:prstGeom prst="rect">
            <a:avLst/>
          </a:prstGeom>
        </p:spPr>
      </p:pic>
      <p:sp>
        <p:nvSpPr>
          <p:cNvPr id="4" name="Text Placeholder 4">
            <a:extLst>
              <a:ext uri="{FF2B5EF4-FFF2-40B4-BE49-F238E27FC236}">
                <a16:creationId xmlns:a16="http://schemas.microsoft.com/office/drawing/2014/main" id="{A780D787-64D0-F9EF-4D68-92D00F6A2B78}"/>
              </a:ext>
            </a:extLst>
          </p:cNvPr>
          <p:cNvSpPr>
            <a:spLocks noGrp="1"/>
          </p:cNvSpPr>
          <p:nvPr>
            <p:ph type="body" sz="quarter" idx="12"/>
          </p:nvPr>
        </p:nvSpPr>
        <p:spPr>
          <a:xfrm>
            <a:off x="5551319" y="6226292"/>
            <a:ext cx="1225550" cy="471488"/>
          </a:xfrm>
        </p:spPr>
        <p:txBody>
          <a:bodyPr/>
          <a:lstStyle/>
          <a:p>
            <a:r>
              <a:rPr lang="fr-FR" noProof="0" dirty="0"/>
              <a:t>Page 11</a:t>
            </a:r>
          </a:p>
        </p:txBody>
      </p:sp>
    </p:spTree>
    <p:extLst>
      <p:ext uri="{BB962C8B-B14F-4D97-AF65-F5344CB8AC3E}">
        <p14:creationId xmlns:p14="http://schemas.microsoft.com/office/powerpoint/2010/main" val="14422697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lang="fr-FR" noProof="0" dirty="0">
                <a:latin typeface="Calibri" panose="020F0502020204030204"/>
              </a:rPr>
              <a:t>Le temps est terminé. </a:t>
            </a: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33046854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texte, capture d’écran, diagramme&#10;&#10;Le contenu généré par l’IA peut être incorrect.">
            <a:extLst>
              <a:ext uri="{FF2B5EF4-FFF2-40B4-BE49-F238E27FC236}">
                <a16:creationId xmlns:a16="http://schemas.microsoft.com/office/drawing/2014/main" id="{21B152B3-4BC8-BFA6-6975-EA7831CEF55A}"/>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1" b="1242"/>
          <a:stretch>
            <a:fillRect/>
          </a:stretch>
        </p:blipFill>
        <p:spPr>
          <a:xfrm>
            <a:off x="1964130" y="961301"/>
            <a:ext cx="7773738" cy="5682758"/>
          </a:xfrm>
          <a:prstGeom prst="rect">
            <a:avLst/>
          </a:prstGeom>
          <a:ln w="12700">
            <a:solidFill>
              <a:schemeClr val="accent2"/>
            </a:solidFill>
            <a:prstDash val="dash"/>
          </a:ln>
        </p:spPr>
      </p:pic>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 </a:t>
            </a: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6" name="ZoneTexte 5">
            <a:extLst>
              <a:ext uri="{FF2B5EF4-FFF2-40B4-BE49-F238E27FC236}">
                <a16:creationId xmlns:a16="http://schemas.microsoft.com/office/drawing/2014/main" id="{EAF2C248-F9F5-B1AE-C1E4-2D53D924B4DB}"/>
              </a:ext>
            </a:extLst>
          </p:cNvPr>
          <p:cNvSpPr txBox="1"/>
          <p:nvPr/>
        </p:nvSpPr>
        <p:spPr>
          <a:xfrm>
            <a:off x="8687826" y="2267104"/>
            <a:ext cx="1098885" cy="369332"/>
          </a:xfrm>
          <a:prstGeom prst="rect">
            <a:avLst/>
          </a:prstGeom>
          <a:noFill/>
        </p:spPr>
        <p:txBody>
          <a:bodyPr wrap="square" rtlCol="0">
            <a:spAutoFit/>
          </a:bodyPr>
          <a:lstStyle/>
          <a:p>
            <a:pPr algn="ctr"/>
            <a:r>
              <a:rPr lang="fr-FR" b="1" noProof="0" dirty="0">
                <a:solidFill>
                  <a:srgbClr val="FF0000"/>
                </a:solidFill>
                <a:latin typeface="Calibri" panose="020F0502020204030204" pitchFamily="34" charset="0"/>
                <a:cs typeface="Calibri" panose="020F0502020204030204" pitchFamily="34" charset="0"/>
              </a:rPr>
              <a:t>Thymus </a:t>
            </a:r>
          </a:p>
        </p:txBody>
      </p:sp>
      <p:sp>
        <p:nvSpPr>
          <p:cNvPr id="3" name="ZoneTexte 2">
            <a:extLst>
              <a:ext uri="{FF2B5EF4-FFF2-40B4-BE49-F238E27FC236}">
                <a16:creationId xmlns:a16="http://schemas.microsoft.com/office/drawing/2014/main" id="{E6A9D717-6C4A-DF8D-277E-B7BE7BFF76D1}"/>
              </a:ext>
            </a:extLst>
          </p:cNvPr>
          <p:cNvSpPr txBox="1"/>
          <p:nvPr/>
        </p:nvSpPr>
        <p:spPr>
          <a:xfrm>
            <a:off x="8868301" y="3094459"/>
            <a:ext cx="737937" cy="369332"/>
          </a:xfrm>
          <a:prstGeom prst="rect">
            <a:avLst/>
          </a:prstGeom>
          <a:noFill/>
        </p:spPr>
        <p:txBody>
          <a:bodyPr wrap="square" rtlCol="0">
            <a:spAutoFit/>
          </a:bodyPr>
          <a:lstStyle/>
          <a:p>
            <a:pPr algn="ctr"/>
            <a:r>
              <a:rPr lang="fr-FR" b="1" noProof="0" dirty="0">
                <a:solidFill>
                  <a:srgbClr val="FF0000"/>
                </a:solidFill>
                <a:latin typeface="Calibri" panose="020F0502020204030204" pitchFamily="34" charset="0"/>
                <a:cs typeface="Calibri" panose="020F0502020204030204" pitchFamily="34" charset="0"/>
              </a:rPr>
              <a:t>Rate</a:t>
            </a:r>
          </a:p>
        </p:txBody>
      </p:sp>
      <p:sp>
        <p:nvSpPr>
          <p:cNvPr id="9" name="ZoneTexte 8">
            <a:extLst>
              <a:ext uri="{FF2B5EF4-FFF2-40B4-BE49-F238E27FC236}">
                <a16:creationId xmlns:a16="http://schemas.microsoft.com/office/drawing/2014/main" id="{9A83A14B-DA63-39EC-0C6E-1FCE7E2D0072}"/>
              </a:ext>
            </a:extLst>
          </p:cNvPr>
          <p:cNvSpPr txBox="1"/>
          <p:nvPr/>
        </p:nvSpPr>
        <p:spPr>
          <a:xfrm>
            <a:off x="5526120" y="5352036"/>
            <a:ext cx="1955260" cy="646331"/>
          </a:xfrm>
          <a:prstGeom prst="rect">
            <a:avLst/>
          </a:prstGeom>
          <a:noFill/>
        </p:spPr>
        <p:txBody>
          <a:bodyPr wrap="square" rtlCol="0">
            <a:spAutoFit/>
          </a:bodyPr>
          <a:lstStyle/>
          <a:p>
            <a:pPr algn="ctr"/>
            <a:r>
              <a:rPr lang="fr-FR" b="1" noProof="0" dirty="0">
                <a:solidFill>
                  <a:srgbClr val="FF0000"/>
                </a:solidFill>
                <a:latin typeface="Calibri" panose="020F0502020204030204" pitchFamily="34" charset="0"/>
                <a:cs typeface="Calibri" panose="020F0502020204030204" pitchFamily="34" charset="0"/>
              </a:rPr>
              <a:t>Vaisseaux</a:t>
            </a:r>
            <a:r>
              <a:rPr lang="fr-FR" noProof="0" dirty="0">
                <a:latin typeface="Calibri" panose="020F0502020204030204" pitchFamily="34" charset="0"/>
                <a:cs typeface="Calibri" panose="020F0502020204030204" pitchFamily="34" charset="0"/>
              </a:rPr>
              <a:t> </a:t>
            </a:r>
            <a:r>
              <a:rPr lang="fr-FR" b="1" noProof="0" dirty="0">
                <a:solidFill>
                  <a:srgbClr val="FF0000"/>
                </a:solidFill>
                <a:latin typeface="Calibri" panose="020F0502020204030204" pitchFamily="34" charset="0"/>
                <a:cs typeface="Calibri" panose="020F0502020204030204" pitchFamily="34" charset="0"/>
              </a:rPr>
              <a:t>lymphatiques</a:t>
            </a:r>
          </a:p>
        </p:txBody>
      </p:sp>
    </p:spTree>
    <p:extLst>
      <p:ext uri="{BB962C8B-B14F-4D97-AF65-F5344CB8AC3E}">
        <p14:creationId xmlns:p14="http://schemas.microsoft.com/office/powerpoint/2010/main" val="428756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3D16-3E70-D37E-72E6-225E4FBBFFFE}"/>
            </a:ext>
          </a:extLst>
        </p:cNvPr>
        <p:cNvGrpSpPr/>
        <p:nvPr/>
      </p:nvGrpSpPr>
      <p:grpSpPr>
        <a:xfrm>
          <a:off x="0" y="0"/>
          <a:ext cx="0" cy="0"/>
          <a:chOff x="0" y="0"/>
          <a:chExt cx="0" cy="0"/>
        </a:xfrm>
      </p:grpSpPr>
      <p:pic>
        <p:nvPicPr>
          <p:cNvPr id="17" name="Image 16" descr="Une image contenant texte, capture d’écran, Police, nombre&#10;&#10;Le contenu généré par l’IA peut être incorrect.">
            <a:extLst>
              <a:ext uri="{FF2B5EF4-FFF2-40B4-BE49-F238E27FC236}">
                <a16:creationId xmlns:a16="http://schemas.microsoft.com/office/drawing/2014/main" id="{D27F7DE1-2E07-BEEC-8C61-5220A1D6253A}"/>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2804275" y="4476424"/>
            <a:ext cx="6101600" cy="2146781"/>
          </a:xfrm>
          <a:prstGeom prst="rect">
            <a:avLst/>
          </a:prstGeom>
          <a:ln w="12700">
            <a:solidFill>
              <a:schemeClr val="accent2"/>
            </a:solidFill>
            <a:prstDash val="dash"/>
          </a:ln>
        </p:spPr>
      </p:pic>
      <p:sp>
        <p:nvSpPr>
          <p:cNvPr id="2" name="Titre 1">
            <a:extLst>
              <a:ext uri="{FF2B5EF4-FFF2-40B4-BE49-F238E27FC236}">
                <a16:creationId xmlns:a16="http://schemas.microsoft.com/office/drawing/2014/main" id="{AC53479A-54E7-15F2-9D57-16579A6C8BEF}"/>
              </a:ext>
            </a:extLst>
          </p:cNvPr>
          <p:cNvSpPr>
            <a:spLocks noGrp="1"/>
          </p:cNvSpPr>
          <p:nvPr>
            <p:ph type="title"/>
          </p:nvPr>
        </p:nvSpPr>
        <p:spPr/>
        <p:txBody>
          <a:bodyPr/>
          <a:lstStyle/>
          <a:p>
            <a:r>
              <a:rPr lang="fr-FR" noProof="0" dirty="0"/>
              <a:t>Correction.</a:t>
            </a:r>
          </a:p>
        </p:txBody>
      </p:sp>
      <p:sp>
        <p:nvSpPr>
          <p:cNvPr id="4" name="Espace réservé du contenu 3">
            <a:extLst>
              <a:ext uri="{FF2B5EF4-FFF2-40B4-BE49-F238E27FC236}">
                <a16:creationId xmlns:a16="http://schemas.microsoft.com/office/drawing/2014/main" id="{A0C03211-0ABC-2002-1E5A-78A5FB0A4552}"/>
              </a:ext>
            </a:extLst>
          </p:cNvPr>
          <p:cNvSpPr>
            <a:spLocks noGrp="1"/>
          </p:cNvSpPr>
          <p:nvPr>
            <p:ph sz="quarter" idx="11"/>
          </p:nvPr>
        </p:nvSpPr>
        <p:spPr/>
        <p:txBody>
          <a:bodyPr/>
          <a:lstStyle/>
          <a:p>
            <a:r>
              <a:rPr lang="fr-FR" noProof="0" dirty="0"/>
              <a:t>Invitez les élèves à passer au tableau pour rédiger leurs réponses </a:t>
            </a:r>
          </a:p>
        </p:txBody>
      </p:sp>
      <p:pic>
        <p:nvPicPr>
          <p:cNvPr id="8" name="Picture 1">
            <a:extLst>
              <a:ext uri="{FF2B5EF4-FFF2-40B4-BE49-F238E27FC236}">
                <a16:creationId xmlns:a16="http://schemas.microsoft.com/office/drawing/2014/main" id="{4B3EA78E-24B4-DA03-2DB0-859A4D34B0A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1" name="ZoneTexte 10">
            <a:extLst>
              <a:ext uri="{FF2B5EF4-FFF2-40B4-BE49-F238E27FC236}">
                <a16:creationId xmlns:a16="http://schemas.microsoft.com/office/drawing/2014/main" id="{850DCADC-AFF8-5E7F-6C84-43D4DFBC0306}"/>
              </a:ext>
            </a:extLst>
          </p:cNvPr>
          <p:cNvSpPr txBox="1"/>
          <p:nvPr/>
        </p:nvSpPr>
        <p:spPr>
          <a:xfrm>
            <a:off x="4380808" y="5780935"/>
            <a:ext cx="1410789" cy="307777"/>
          </a:xfrm>
          <a:prstGeom prst="rect">
            <a:avLst/>
          </a:prstGeom>
          <a:noFill/>
        </p:spPr>
        <p:txBody>
          <a:bodyPr wrap="square" rtlCol="0">
            <a:spAutoFit/>
          </a:bodyPr>
          <a:lstStyle/>
          <a:p>
            <a:pPr algn="ctr"/>
            <a:r>
              <a:rPr lang="fr-FR" sz="1400" b="1" noProof="0" dirty="0">
                <a:solidFill>
                  <a:srgbClr val="FF0000"/>
                </a:solidFill>
                <a:latin typeface="Calibri" panose="020F0502020204030204" pitchFamily="34" charset="0"/>
                <a:cs typeface="Calibri" panose="020F0502020204030204" pitchFamily="34" charset="0"/>
              </a:rPr>
              <a:t>Moelle rouge</a:t>
            </a:r>
          </a:p>
        </p:txBody>
      </p:sp>
      <p:sp>
        <p:nvSpPr>
          <p:cNvPr id="10" name="ZoneTexte 9">
            <a:extLst>
              <a:ext uri="{FF2B5EF4-FFF2-40B4-BE49-F238E27FC236}">
                <a16:creationId xmlns:a16="http://schemas.microsoft.com/office/drawing/2014/main" id="{49727B81-A795-5353-6E51-5AEAC9E28B9D}"/>
              </a:ext>
            </a:extLst>
          </p:cNvPr>
          <p:cNvSpPr txBox="1"/>
          <p:nvPr/>
        </p:nvSpPr>
        <p:spPr>
          <a:xfrm>
            <a:off x="7353898" y="5965616"/>
            <a:ext cx="1515292" cy="307777"/>
          </a:xfrm>
          <a:prstGeom prst="rect">
            <a:avLst/>
          </a:prstGeom>
          <a:noFill/>
        </p:spPr>
        <p:txBody>
          <a:bodyPr wrap="square" rtlCol="0">
            <a:spAutoFit/>
          </a:bodyPr>
          <a:lstStyle>
            <a:defPPr>
              <a:defRPr lang="fr-FR"/>
            </a:defPPr>
            <a:lvl1pPr>
              <a:defRPr sz="1400" b="1">
                <a:solidFill>
                  <a:srgbClr val="FF0000"/>
                </a:solidFill>
                <a:latin typeface="Calibri" panose="020F0502020204030204" pitchFamily="34" charset="0"/>
                <a:cs typeface="Calibri" panose="020F0502020204030204" pitchFamily="34" charset="0"/>
              </a:defRPr>
            </a:lvl1pPr>
          </a:lstStyle>
          <a:p>
            <a:r>
              <a:rPr lang="fr-FR" noProof="0" dirty="0"/>
              <a:t>Lymphocytes </a:t>
            </a:r>
          </a:p>
        </p:txBody>
      </p:sp>
      <p:sp>
        <p:nvSpPr>
          <p:cNvPr id="12" name="ZoneTexte 11">
            <a:extLst>
              <a:ext uri="{FF2B5EF4-FFF2-40B4-BE49-F238E27FC236}">
                <a16:creationId xmlns:a16="http://schemas.microsoft.com/office/drawing/2014/main" id="{3E2E3D96-8E68-4EB9-D386-84603FB4B742}"/>
              </a:ext>
            </a:extLst>
          </p:cNvPr>
          <p:cNvSpPr txBox="1"/>
          <p:nvPr/>
        </p:nvSpPr>
        <p:spPr>
          <a:xfrm>
            <a:off x="4765994" y="6156561"/>
            <a:ext cx="1410789" cy="307777"/>
          </a:xfrm>
          <a:prstGeom prst="rect">
            <a:avLst/>
          </a:prstGeom>
          <a:noFill/>
        </p:spPr>
        <p:txBody>
          <a:bodyPr wrap="square" rtlCol="0">
            <a:spAutoFit/>
          </a:bodyPr>
          <a:lstStyle/>
          <a:p>
            <a:pPr algn="l"/>
            <a:r>
              <a:rPr lang="fr-FR" sz="1400" b="1" noProof="0" dirty="0">
                <a:solidFill>
                  <a:srgbClr val="FF0000"/>
                </a:solidFill>
                <a:latin typeface="Calibri" panose="020F0502020204030204" pitchFamily="34" charset="0"/>
                <a:cs typeface="Calibri" panose="020F0502020204030204" pitchFamily="34" charset="0"/>
              </a:rPr>
              <a:t>Thymus </a:t>
            </a:r>
          </a:p>
        </p:txBody>
      </p:sp>
      <p:sp>
        <p:nvSpPr>
          <p:cNvPr id="7" name="ZoneTexte 6">
            <a:extLst>
              <a:ext uri="{FF2B5EF4-FFF2-40B4-BE49-F238E27FC236}">
                <a16:creationId xmlns:a16="http://schemas.microsoft.com/office/drawing/2014/main" id="{2FD64BB9-00DD-AE24-A40F-CABCD037018C}"/>
              </a:ext>
            </a:extLst>
          </p:cNvPr>
          <p:cNvSpPr txBox="1"/>
          <p:nvPr/>
        </p:nvSpPr>
        <p:spPr>
          <a:xfrm>
            <a:off x="5993116" y="5704524"/>
            <a:ext cx="1515292" cy="307777"/>
          </a:xfrm>
          <a:prstGeom prst="rect">
            <a:avLst/>
          </a:prstGeom>
          <a:noFill/>
        </p:spPr>
        <p:txBody>
          <a:bodyPr wrap="square" rtlCol="0">
            <a:spAutoFit/>
          </a:bodyPr>
          <a:lstStyle/>
          <a:p>
            <a:pPr algn="l"/>
            <a:r>
              <a:rPr lang="fr-FR" sz="1400" b="1" noProof="0" dirty="0">
                <a:solidFill>
                  <a:srgbClr val="FF0000"/>
                </a:solidFill>
                <a:latin typeface="Calibri" panose="020F0502020204030204" pitchFamily="34" charset="0"/>
                <a:cs typeface="Calibri" panose="020F0502020204030204" pitchFamily="34" charset="0"/>
              </a:rPr>
              <a:t>-Amygdales</a:t>
            </a:r>
          </a:p>
        </p:txBody>
      </p:sp>
      <p:sp>
        <p:nvSpPr>
          <p:cNvPr id="9" name="ZoneTexte 8">
            <a:extLst>
              <a:ext uri="{FF2B5EF4-FFF2-40B4-BE49-F238E27FC236}">
                <a16:creationId xmlns:a16="http://schemas.microsoft.com/office/drawing/2014/main" id="{4B961446-1680-8420-9799-A15E4E1C65B1}"/>
              </a:ext>
            </a:extLst>
          </p:cNvPr>
          <p:cNvSpPr txBox="1"/>
          <p:nvPr/>
        </p:nvSpPr>
        <p:spPr>
          <a:xfrm>
            <a:off x="5842101" y="5894951"/>
            <a:ext cx="1410789" cy="523220"/>
          </a:xfrm>
          <a:prstGeom prst="rect">
            <a:avLst/>
          </a:prstGeom>
          <a:noFill/>
        </p:spPr>
        <p:txBody>
          <a:bodyPr wrap="square" rtlCol="0">
            <a:spAutoFit/>
          </a:bodyPr>
          <a:lstStyle/>
          <a:p>
            <a:pPr algn="ctr"/>
            <a:r>
              <a:rPr lang="fr-FR" sz="1400" b="1" noProof="0" dirty="0">
                <a:solidFill>
                  <a:srgbClr val="FF0000"/>
                </a:solidFill>
                <a:latin typeface="Calibri" panose="020F0502020204030204" pitchFamily="34" charset="0"/>
                <a:cs typeface="Calibri" panose="020F0502020204030204" pitchFamily="34" charset="0"/>
              </a:rPr>
              <a:t>-Ganglions lymphatiques</a:t>
            </a:r>
          </a:p>
        </p:txBody>
      </p:sp>
      <p:sp>
        <p:nvSpPr>
          <p:cNvPr id="13" name="ZoneTexte 12">
            <a:extLst>
              <a:ext uri="{FF2B5EF4-FFF2-40B4-BE49-F238E27FC236}">
                <a16:creationId xmlns:a16="http://schemas.microsoft.com/office/drawing/2014/main" id="{67AF11C4-E16E-90E0-AA04-955DFDB4D56D}"/>
              </a:ext>
            </a:extLst>
          </p:cNvPr>
          <p:cNvSpPr txBox="1"/>
          <p:nvPr/>
        </p:nvSpPr>
        <p:spPr>
          <a:xfrm>
            <a:off x="6154040" y="6315428"/>
            <a:ext cx="1410789" cy="307777"/>
          </a:xfrm>
          <a:prstGeom prst="rect">
            <a:avLst/>
          </a:prstGeom>
          <a:noFill/>
        </p:spPr>
        <p:txBody>
          <a:bodyPr wrap="square" rtlCol="0">
            <a:spAutoFit/>
          </a:bodyPr>
          <a:lstStyle/>
          <a:p>
            <a:pPr algn="l"/>
            <a:r>
              <a:rPr lang="fr-FR" sz="1400" b="1" noProof="0" dirty="0">
                <a:solidFill>
                  <a:srgbClr val="FF0000"/>
                </a:solidFill>
                <a:latin typeface="Calibri" panose="020F0502020204030204" pitchFamily="34" charset="0"/>
                <a:cs typeface="Calibri" panose="020F0502020204030204" pitchFamily="34" charset="0"/>
              </a:rPr>
              <a:t>-Rate </a:t>
            </a:r>
          </a:p>
        </p:txBody>
      </p:sp>
      <p:sp>
        <p:nvSpPr>
          <p:cNvPr id="14" name="ZoneTexte 13">
            <a:extLst>
              <a:ext uri="{FF2B5EF4-FFF2-40B4-BE49-F238E27FC236}">
                <a16:creationId xmlns:a16="http://schemas.microsoft.com/office/drawing/2014/main" id="{371E86DA-82D9-6CA8-98A3-383D0113412F}"/>
              </a:ext>
            </a:extLst>
          </p:cNvPr>
          <p:cNvSpPr txBox="1"/>
          <p:nvPr/>
        </p:nvSpPr>
        <p:spPr>
          <a:xfrm>
            <a:off x="3242752" y="5985452"/>
            <a:ext cx="1410789" cy="307777"/>
          </a:xfrm>
          <a:prstGeom prst="rect">
            <a:avLst/>
          </a:prstGeom>
          <a:noFill/>
        </p:spPr>
        <p:txBody>
          <a:bodyPr wrap="square" rtlCol="0">
            <a:spAutoFit/>
          </a:bodyPr>
          <a:lstStyle/>
          <a:p>
            <a:pPr algn="l"/>
            <a:r>
              <a:rPr lang="fr-FR" sz="1400" b="1" noProof="0" dirty="0">
                <a:solidFill>
                  <a:srgbClr val="FF0000"/>
                </a:solidFill>
                <a:latin typeface="Calibri" panose="020F0502020204030204" pitchFamily="34" charset="0"/>
                <a:cs typeface="Calibri" panose="020F0502020204030204" pitchFamily="34" charset="0"/>
              </a:rPr>
              <a:t>Peau</a:t>
            </a:r>
          </a:p>
        </p:txBody>
      </p:sp>
      <p:pic>
        <p:nvPicPr>
          <p:cNvPr id="5" name="Image 4">
            <a:extLst>
              <a:ext uri="{FF2B5EF4-FFF2-40B4-BE49-F238E27FC236}">
                <a16:creationId xmlns:a16="http://schemas.microsoft.com/office/drawing/2014/main" id="{79324E2E-F67E-C1F1-F05D-9A2E623A26C6}"/>
              </a:ext>
            </a:extLst>
          </p:cNvPr>
          <p:cNvPicPr>
            <a:picLocks noChangeAspect="1"/>
          </p:cNvPicPr>
          <p:nvPr/>
        </p:nvPicPr>
        <p:blipFill>
          <a:blip r:embed="rId6"/>
          <a:stretch>
            <a:fillRect/>
          </a:stretch>
        </p:blipFill>
        <p:spPr>
          <a:xfrm>
            <a:off x="3512737" y="1038014"/>
            <a:ext cx="4598807" cy="3354340"/>
          </a:xfrm>
          <a:prstGeom prst="rect">
            <a:avLst/>
          </a:prstGeom>
        </p:spPr>
      </p:pic>
    </p:spTree>
    <p:extLst>
      <p:ext uri="{BB962C8B-B14F-4D97-AF65-F5344CB8AC3E}">
        <p14:creationId xmlns:p14="http://schemas.microsoft.com/office/powerpoint/2010/main" val="33529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2" grpId="0"/>
      <p:bldP spid="7" grpId="0"/>
      <p:bldP spid="9" grpId="0"/>
      <p:bldP spid="13" grpId="0"/>
      <p:bldP spid="1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93B8-1E23-E28E-3265-E42F1F4738B1}"/>
            </a:ext>
          </a:extLst>
        </p:cNvPr>
        <p:cNvGrpSpPr/>
        <p:nvPr/>
      </p:nvGrpSpPr>
      <p:grpSpPr>
        <a:xfrm>
          <a:off x="0" y="0"/>
          <a:ext cx="0" cy="0"/>
          <a:chOff x="0" y="0"/>
          <a:chExt cx="0" cy="0"/>
        </a:xfrm>
      </p:grpSpPr>
      <p:pic>
        <p:nvPicPr>
          <p:cNvPr id="8" name="Picture 1">
            <a:extLst>
              <a:ext uri="{FF2B5EF4-FFF2-40B4-BE49-F238E27FC236}">
                <a16:creationId xmlns:a16="http://schemas.microsoft.com/office/drawing/2014/main" id="{CE39EBAF-64E3-D557-1849-FCC9BCA1027E}"/>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8" name="Titre 1">
            <a:extLst>
              <a:ext uri="{FF2B5EF4-FFF2-40B4-BE49-F238E27FC236}">
                <a16:creationId xmlns:a16="http://schemas.microsoft.com/office/drawing/2014/main" id="{7EEEC87D-8347-46F1-12BB-3E9E98B3C6DD}"/>
              </a:ext>
            </a:extLst>
          </p:cNvPr>
          <p:cNvSpPr>
            <a:spLocks noGrp="1"/>
          </p:cNvSpPr>
          <p:nvPr>
            <p:ph type="title"/>
          </p:nvPr>
        </p:nvSpPr>
        <p:spPr>
          <a:xfrm>
            <a:off x="935304" y="271092"/>
            <a:ext cx="10372033" cy="267549"/>
          </a:xfrm>
        </p:spPr>
        <p:txBody>
          <a:bodyPr/>
          <a:lstStyle/>
          <a:p>
            <a:r>
              <a:rPr lang="fr-FR" sz="1800" noProof="0" dirty="0">
                <a:solidFill>
                  <a:schemeClr val="tx1">
                    <a:lumMod val="50000"/>
                    <a:lumOff val="50000"/>
                  </a:schemeClr>
                </a:solidFill>
                <a:latin typeface="Calibri" panose="020F0502020204030204"/>
              </a:rPr>
              <a:t>Prenez la correction sur vos livrets.</a:t>
            </a:r>
          </a:p>
        </p:txBody>
      </p:sp>
      <p:sp>
        <p:nvSpPr>
          <p:cNvPr id="19" name="Espace réservé du contenu 6">
            <a:extLst>
              <a:ext uri="{FF2B5EF4-FFF2-40B4-BE49-F238E27FC236}">
                <a16:creationId xmlns:a16="http://schemas.microsoft.com/office/drawing/2014/main" id="{483E096C-791D-1C21-8E0F-81D2F85D588F}"/>
              </a:ext>
            </a:extLst>
          </p:cNvPr>
          <p:cNvSpPr txBox="1">
            <a:spLocks/>
          </p:cNvSpPr>
          <p:nvPr/>
        </p:nvSpPr>
        <p:spPr>
          <a:xfrm>
            <a:off x="935304" y="621137"/>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100">
                <a:solidFill>
                  <a:schemeClr val="tx1">
                    <a:lumMod val="50000"/>
                    <a:lumOff val="50000"/>
                  </a:schemeClr>
                </a:solidFill>
              </a:rPr>
              <a:t>Donner quelques minutes aux élèves pour recopier la correction sur les livrets.</a:t>
            </a:r>
            <a:endParaRPr lang="fr-FR" sz="1100" dirty="0">
              <a:solidFill>
                <a:schemeClr val="tx1">
                  <a:lumMod val="50000"/>
                  <a:lumOff val="50000"/>
                </a:schemeClr>
              </a:solidFill>
            </a:endParaRPr>
          </a:p>
        </p:txBody>
      </p:sp>
      <p:pic>
        <p:nvPicPr>
          <p:cNvPr id="21" name="Image 20">
            <a:extLst>
              <a:ext uri="{FF2B5EF4-FFF2-40B4-BE49-F238E27FC236}">
                <a16:creationId xmlns:a16="http://schemas.microsoft.com/office/drawing/2014/main" id="{4A5993FC-B450-4275-5BCB-1A4D44D3B4EC}"/>
              </a:ext>
            </a:extLst>
          </p:cNvPr>
          <p:cNvPicPr>
            <a:picLocks noChangeAspect="1"/>
          </p:cNvPicPr>
          <p:nvPr/>
        </p:nvPicPr>
        <p:blipFill>
          <a:blip r:embed="rId4"/>
          <a:stretch>
            <a:fillRect/>
          </a:stretch>
        </p:blipFill>
        <p:spPr>
          <a:xfrm>
            <a:off x="2776196" y="1038014"/>
            <a:ext cx="6139204" cy="5645385"/>
          </a:xfrm>
          <a:prstGeom prst="rect">
            <a:avLst/>
          </a:prstGeom>
        </p:spPr>
      </p:pic>
    </p:spTree>
    <p:extLst>
      <p:ext uri="{BB962C8B-B14F-4D97-AF65-F5344CB8AC3E}">
        <p14:creationId xmlns:p14="http://schemas.microsoft.com/office/powerpoint/2010/main" val="2759862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38959518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1030246" y="356393"/>
            <a:ext cx="10277091" cy="267549"/>
          </a:xfrm>
        </p:spPr>
        <p:txBody>
          <a:bodyPr/>
          <a:lstStyle/>
          <a:p>
            <a:r>
              <a:rPr lang="fr-FR" sz="1800" noProof="0" dirty="0">
                <a:solidFill>
                  <a:schemeClr val="tx1">
                    <a:lumMod val="50000"/>
                    <a:lumOff val="50000"/>
                  </a:schemeClr>
                </a:solidFill>
              </a:rPr>
              <a:t>Qui peut me dire ce que nous avons appris aujourd’hui? </a:t>
            </a:r>
            <a:br>
              <a:rPr lang="fr-FR" sz="1800" noProof="0" dirty="0">
                <a:solidFill>
                  <a:schemeClr val="tx1">
                    <a:lumMod val="50000"/>
                    <a:lumOff val="50000"/>
                  </a:schemeClr>
                </a:solidFill>
              </a:rPr>
            </a:b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p:txBody>
          <a:bodyPr/>
          <a:lstStyle/>
          <a:p>
            <a:r>
              <a:rPr lang="fr-FR" sz="1800" noProof="0" dirty="0">
                <a:solidFill>
                  <a:schemeClr val="tx1">
                    <a:lumMod val="50000"/>
                    <a:lumOff val="50000"/>
                  </a:schemeClr>
                </a:solidFill>
              </a:rPr>
              <a:t>Qui peut me rappeler ce qu’on a appris dans cette séance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r>
              <a:rPr lang="fr-FR" sz="1100" noProof="0" dirty="0">
                <a:solidFill>
                  <a:schemeClr val="tx1">
                    <a:lumMod val="50000"/>
                    <a:lumOff val="50000"/>
                  </a:schemeClr>
                </a:solidFill>
              </a:rPr>
              <a:t>L’enseignant donne un rappel de la séance.</a:t>
            </a:r>
          </a:p>
        </p:txBody>
      </p:sp>
      <p:sp>
        <p:nvSpPr>
          <p:cNvPr id="3" name="Google Shape;2054;p38">
            <a:extLst>
              <a:ext uri="{FF2B5EF4-FFF2-40B4-BE49-F238E27FC236}">
                <a16:creationId xmlns:a16="http://schemas.microsoft.com/office/drawing/2014/main" id="{1C1445F7-285F-7A3A-C5D2-9D27FFF11BE4}"/>
              </a:ext>
            </a:extLst>
          </p:cNvPr>
          <p:cNvSpPr/>
          <p:nvPr/>
        </p:nvSpPr>
        <p:spPr>
          <a:xfrm>
            <a:off x="1230364" y="2952359"/>
            <a:ext cx="10196393"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5" name="ZoneTexte 3">
            <a:extLst>
              <a:ext uri="{FF2B5EF4-FFF2-40B4-BE49-F238E27FC236}">
                <a16:creationId xmlns:a16="http://schemas.microsoft.com/office/drawing/2014/main" id="{392561BC-9988-A3D3-C8F4-A4190A0B3601}"/>
              </a:ext>
            </a:extLst>
          </p:cNvPr>
          <p:cNvSpPr txBox="1"/>
          <p:nvPr/>
        </p:nvSpPr>
        <p:spPr>
          <a:xfrm>
            <a:off x="1556117" y="2952359"/>
            <a:ext cx="9946840" cy="805543"/>
          </a:xfrm>
          <a:prstGeom prst="rect">
            <a:avLst/>
          </a:prstGeom>
        </p:spPr>
        <p:txBody>
          <a:bodyPr vert="horz" lIns="91440" tIns="45720" rIns="91440" bIns="45720" rtlCol="0" anchor="ctr">
            <a:noAutofit/>
          </a:bodyPr>
          <a:lstStyle>
            <a:defPPr>
              <a:defRPr lang="fr-FR"/>
            </a:defPPr>
            <a:lvl1pPr marL="228600" indent="-228600" algn="ctr">
              <a:lnSpc>
                <a:spcPct val="90000"/>
              </a:lnSpc>
              <a:spcBef>
                <a:spcPts val="1000"/>
              </a:spcBef>
              <a:buFont typeface="Arial" panose="020B0604020202020204" pitchFamily="34" charset="0"/>
              <a:buNone/>
              <a:defRPr sz="2800" b="1">
                <a:solidFill>
                  <a:srgbClr val="106585"/>
                </a:solidFill>
                <a:latin typeface="Calibri" panose="020F0502020204030204"/>
              </a:defRPr>
            </a:lvl1pPr>
            <a:lvl2pPr marL="685800" indent="-2286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2pPr>
            <a:lvl3pPr marL="1143000" indent="-2286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3pPr>
            <a:lvl4pPr marL="1600200" indent="-2286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4pPr>
            <a:lvl5pPr marL="2057400" indent="-228600">
              <a:lnSpc>
                <a:spcPct val="90000"/>
              </a:lnSpc>
              <a:spcBef>
                <a:spcPts val="500"/>
              </a:spcBef>
              <a:buFont typeface="Arial" panose="020B0604020202020204" pitchFamily="34" charset="0"/>
              <a:buNone/>
              <a:defRPr sz="2000">
                <a:latin typeface="Calibri" panose="020F0502020204030204" pitchFamily="34" charset="0"/>
                <a:cs typeface="Calibri" panose="020F050202020403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Compléter un schéma de l’organisation du système immunitaire. </a:t>
            </a:r>
          </a:p>
        </p:txBody>
      </p:sp>
      <p:pic>
        <p:nvPicPr>
          <p:cNvPr id="7" name="Image 23">
            <a:extLst>
              <a:ext uri="{FF2B5EF4-FFF2-40B4-BE49-F238E27FC236}">
                <a16:creationId xmlns:a16="http://schemas.microsoft.com/office/drawing/2014/main" id="{1E606C51-B45B-D112-73F7-3A7ADC8DD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925" y="2669082"/>
            <a:ext cx="805544" cy="805544"/>
          </a:xfrm>
          <a:prstGeom prst="rect">
            <a:avLst/>
          </a:prstGeom>
        </p:spPr>
      </p:pic>
    </p:spTree>
    <p:extLst>
      <p:ext uri="{BB962C8B-B14F-4D97-AF65-F5344CB8AC3E}">
        <p14:creationId xmlns:p14="http://schemas.microsoft.com/office/powerpoint/2010/main" val="2033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p:txBody>
          <a:bodyPr/>
          <a:lstStyle/>
          <a:p>
            <a:r>
              <a:rPr lang="fr-FR" sz="1800" noProof="0" dirty="0">
                <a:solidFill>
                  <a:schemeClr val="tx1">
                    <a:lumMod val="50000"/>
                    <a:lumOff val="50000"/>
                  </a:schemeClr>
                </a:solidFill>
              </a:rPr>
              <a:t>Pour reconnaitre l’organisation du système immunitaire, je dois: </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ZoneTexte 2">
            <a:extLst>
              <a:ext uri="{FF2B5EF4-FFF2-40B4-BE49-F238E27FC236}">
                <a16:creationId xmlns:a16="http://schemas.microsoft.com/office/drawing/2014/main" id="{A621EDA9-9829-430A-C1BB-78614F963E07}"/>
              </a:ext>
            </a:extLst>
          </p:cNvPr>
          <p:cNvSpPr txBox="1"/>
          <p:nvPr/>
        </p:nvSpPr>
        <p:spPr>
          <a:xfrm>
            <a:off x="405410" y="2228671"/>
            <a:ext cx="4023716" cy="1200329"/>
          </a:xfrm>
          <a:prstGeom prst="rect">
            <a:avLst/>
          </a:prstGeom>
          <a:solidFill>
            <a:srgbClr val="8BC145">
              <a:lumMod val="20000"/>
              <a:lumOff val="80000"/>
            </a:srgbClr>
          </a:solidFill>
          <a:ln>
            <a:solidFill>
              <a:sysClr val="windowText" lastClr="000000"/>
            </a:solidFill>
            <a:prstDash val="dash"/>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2400" b="1" i="0" u="none" strike="noStrike" kern="0" cap="none" spc="-50" normalizeH="0" baseline="0" noProof="0" dirty="0">
                <a:ln>
                  <a:noFill/>
                </a:ln>
                <a:solidFill>
                  <a:srgbClr val="002060"/>
                </a:solidFill>
                <a:effectLst/>
                <a:uLnTx/>
                <a:uFillTx/>
                <a:latin typeface="Calibri" panose="020F0502020204030204"/>
                <a:ea typeface="Calibri"/>
                <a:cs typeface="Calibri"/>
                <a:sym typeface="Wingdings" panose="05000000000000000000" pitchFamily="2" charset="2"/>
              </a:rPr>
              <a:t> Compléter </a:t>
            </a:r>
            <a:r>
              <a:rPr kumimoji="0" lang="fr-FR" sz="2400" b="1" i="0" u="none" strike="noStrike" kern="0" cap="none" spc="0" normalizeH="0" baseline="0" noProof="0" dirty="0">
                <a:ln>
                  <a:noFill/>
                </a:ln>
                <a:solidFill>
                  <a:srgbClr val="002060"/>
                </a:solidFill>
                <a:effectLst/>
                <a:uLnTx/>
                <a:uFillTx/>
                <a:latin typeface="Calibri" panose="020F0502020204030204"/>
                <a:ea typeface="Calibri"/>
                <a:cs typeface="Calibri"/>
                <a:sym typeface="Calibri"/>
              </a:rPr>
              <a:t>un schéma de l’organisation du système immunitaire </a:t>
            </a:r>
          </a:p>
        </p:txBody>
      </p:sp>
      <p:sp>
        <p:nvSpPr>
          <p:cNvPr id="7" name="Oval 55">
            <a:extLst>
              <a:ext uri="{FF2B5EF4-FFF2-40B4-BE49-F238E27FC236}">
                <a16:creationId xmlns:a16="http://schemas.microsoft.com/office/drawing/2014/main" id="{35234053-BBF2-3E5E-82D5-64D6DC06325C}"/>
              </a:ext>
            </a:extLst>
          </p:cNvPr>
          <p:cNvSpPr>
            <a:spLocks noChangeAspect="1"/>
          </p:cNvSpPr>
          <p:nvPr/>
        </p:nvSpPr>
        <p:spPr>
          <a:xfrm>
            <a:off x="2140518" y="1833364"/>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fr-FR" sz="2133" b="1" i="0" u="none" strike="noStrike" kern="0" cap="none" spc="0" normalizeH="0" baseline="0" noProof="0" dirty="0">
                <a:ln>
                  <a:noFill/>
                </a:ln>
                <a:solidFill>
                  <a:prstClr val="white"/>
                </a:solidFill>
                <a:effectLst/>
                <a:uLnTx/>
                <a:uFillTx/>
                <a:latin typeface="Calibri"/>
                <a:ea typeface="+mn-ea"/>
                <a:cs typeface="+mn-cs"/>
              </a:rPr>
              <a:t>1</a:t>
            </a:r>
          </a:p>
        </p:txBody>
      </p:sp>
      <p:sp>
        <p:nvSpPr>
          <p:cNvPr id="8" name="ZoneTexte 7">
            <a:extLst>
              <a:ext uri="{FF2B5EF4-FFF2-40B4-BE49-F238E27FC236}">
                <a16:creationId xmlns:a16="http://schemas.microsoft.com/office/drawing/2014/main" id="{7FCA7A66-69DA-09A1-78F2-E461FE6A183E}"/>
              </a:ext>
            </a:extLst>
          </p:cNvPr>
          <p:cNvSpPr txBox="1"/>
          <p:nvPr/>
        </p:nvSpPr>
        <p:spPr>
          <a:xfrm>
            <a:off x="405410" y="3970879"/>
            <a:ext cx="4023716" cy="1200329"/>
          </a:xfrm>
          <a:prstGeom prst="rect">
            <a:avLst/>
          </a:prstGeom>
          <a:solidFill>
            <a:srgbClr val="8BC145">
              <a:lumMod val="20000"/>
              <a:lumOff val="80000"/>
            </a:srgbClr>
          </a:solidFill>
          <a:ln>
            <a:solidFill>
              <a:sysClr val="windowText" lastClr="000000"/>
            </a:solidFill>
            <a:prstDash val="dash"/>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02060"/>
                </a:solidFill>
                <a:effectLst/>
                <a:uLnTx/>
                <a:uFillTx/>
                <a:latin typeface="Calibri" panose="020F0502020204030204"/>
                <a:ea typeface="Calibri"/>
                <a:cs typeface="Calibri"/>
                <a:sym typeface="Calibri"/>
              </a:rPr>
              <a:t>Organisez les constituants du système immunitaire à partir d’un schéma</a:t>
            </a:r>
            <a:endParaRPr kumimoji="0" lang="fr-FR" sz="2400" b="1" i="0" u="none" strike="noStrike" kern="0" cap="none" spc="0" normalizeH="0" baseline="0" noProof="0" dirty="0">
              <a:ln>
                <a:noFill/>
              </a:ln>
              <a:solidFill>
                <a:srgbClr val="0852A4"/>
              </a:solidFill>
              <a:effectLst/>
              <a:uLnTx/>
              <a:uFillTx/>
              <a:latin typeface="Calibri" panose="020F0502020204030204"/>
            </a:endParaRPr>
          </a:p>
        </p:txBody>
      </p:sp>
      <p:sp>
        <p:nvSpPr>
          <p:cNvPr id="9" name="Oval 55">
            <a:extLst>
              <a:ext uri="{FF2B5EF4-FFF2-40B4-BE49-F238E27FC236}">
                <a16:creationId xmlns:a16="http://schemas.microsoft.com/office/drawing/2014/main" id="{4C43F490-4200-3482-8F4B-52F4F936767E}"/>
              </a:ext>
            </a:extLst>
          </p:cNvPr>
          <p:cNvSpPr>
            <a:spLocks noChangeAspect="1"/>
          </p:cNvSpPr>
          <p:nvPr/>
        </p:nvSpPr>
        <p:spPr>
          <a:xfrm>
            <a:off x="2207726" y="3575572"/>
            <a:ext cx="395307" cy="395307"/>
          </a:xfrm>
          <a:prstGeom prst="ellipse">
            <a:avLst/>
          </a:prstGeom>
          <a:solidFill>
            <a:srgbClr val="44546A"/>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fr-FR" sz="2133" b="1" i="0" u="none" strike="noStrike" kern="0" cap="none" spc="0" normalizeH="0" baseline="0" noProof="0" dirty="0">
                <a:ln>
                  <a:noFill/>
                </a:ln>
                <a:solidFill>
                  <a:prstClr val="white"/>
                </a:solidFill>
                <a:effectLst/>
                <a:uLnTx/>
                <a:uFillTx/>
                <a:latin typeface="Calibri"/>
                <a:ea typeface="+mn-ea"/>
                <a:cs typeface="+mn-cs"/>
              </a:rPr>
              <a:t>2</a:t>
            </a:r>
          </a:p>
        </p:txBody>
      </p:sp>
      <p:graphicFrame>
        <p:nvGraphicFramePr>
          <p:cNvPr id="5" name="Tableau 4">
            <a:extLst>
              <a:ext uri="{FF2B5EF4-FFF2-40B4-BE49-F238E27FC236}">
                <a16:creationId xmlns:a16="http://schemas.microsoft.com/office/drawing/2014/main" id="{C0B3F454-5F93-3B39-277D-AEC22E0D6EA4}"/>
              </a:ext>
            </a:extLst>
          </p:cNvPr>
          <p:cNvGraphicFramePr>
            <a:graphicFrameLocks noGrp="1"/>
          </p:cNvGraphicFramePr>
          <p:nvPr>
            <p:extLst>
              <p:ext uri="{D42A27DB-BD31-4B8C-83A1-F6EECF244321}">
                <p14:modId xmlns:p14="http://schemas.microsoft.com/office/powerpoint/2010/main" val="117761854"/>
              </p:ext>
            </p:extLst>
          </p:nvPr>
        </p:nvGraphicFramePr>
        <p:xfrm>
          <a:off x="5245438" y="5214815"/>
          <a:ext cx="5826051" cy="1055097"/>
        </p:xfrm>
        <a:graphic>
          <a:graphicData uri="http://schemas.openxmlformats.org/drawingml/2006/table">
            <a:tbl>
              <a:tblPr firstRow="1" bandRow="1">
                <a:tableStyleId>{93296810-A885-4BE3-A3E7-6D5BEEA58F35}</a:tableStyleId>
              </a:tblPr>
              <a:tblGrid>
                <a:gridCol w="1906080">
                  <a:extLst>
                    <a:ext uri="{9D8B030D-6E8A-4147-A177-3AD203B41FA5}">
                      <a16:colId xmlns:a16="http://schemas.microsoft.com/office/drawing/2014/main" val="348945604"/>
                    </a:ext>
                  </a:extLst>
                </a:gridCol>
                <a:gridCol w="1073845">
                  <a:extLst>
                    <a:ext uri="{9D8B030D-6E8A-4147-A177-3AD203B41FA5}">
                      <a16:colId xmlns:a16="http://schemas.microsoft.com/office/drawing/2014/main" val="4119420048"/>
                    </a:ext>
                  </a:extLst>
                </a:gridCol>
                <a:gridCol w="1292106">
                  <a:extLst>
                    <a:ext uri="{9D8B030D-6E8A-4147-A177-3AD203B41FA5}">
                      <a16:colId xmlns:a16="http://schemas.microsoft.com/office/drawing/2014/main" val="2462632928"/>
                    </a:ext>
                  </a:extLst>
                </a:gridCol>
                <a:gridCol w="1554020">
                  <a:extLst>
                    <a:ext uri="{9D8B030D-6E8A-4147-A177-3AD203B41FA5}">
                      <a16:colId xmlns:a16="http://schemas.microsoft.com/office/drawing/2014/main" val="2322414278"/>
                    </a:ext>
                  </a:extLst>
                </a:gridCol>
              </a:tblGrid>
              <a:tr h="24609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noProof="0" dirty="0"/>
                        <a:t>Barrière naturelle</a:t>
                      </a:r>
                      <a:endParaRPr lang="fr-FR" sz="1600" noProof="0" dirty="0">
                        <a:latin typeface="Calibri" panose="020F0502020204030204" pitchFamily="34" charset="0"/>
                        <a:cs typeface="Calibri" panose="020F0502020204030204" pitchFamily="34" charset="0"/>
                      </a:endParaRPr>
                    </a:p>
                  </a:txBody>
                  <a:tcPr anchor="ctr">
                    <a:solidFill>
                      <a:srgbClr val="1D9A78"/>
                    </a:solidFill>
                  </a:tcPr>
                </a:tc>
                <a:tc gridSpan="2">
                  <a:txBody>
                    <a:bodyPr/>
                    <a:lstStyle/>
                    <a:p>
                      <a:pPr algn="ctr"/>
                      <a:r>
                        <a:rPr lang="fr-FR" sz="1600" noProof="0" dirty="0"/>
                        <a:t>Organes lymphoïdes</a:t>
                      </a:r>
                    </a:p>
                  </a:txBody>
                  <a:tcPr anchor="ctr">
                    <a:solidFill>
                      <a:srgbClr val="1D9A78"/>
                    </a:solidFill>
                  </a:tcPr>
                </a:tc>
                <a:tc hMerge="1">
                  <a:txBody>
                    <a:bodyPr/>
                    <a:lstStyle/>
                    <a:p>
                      <a:endParaRPr lang="fr-FR" dirty="0"/>
                    </a:p>
                  </a:txBody>
                  <a:tcPr/>
                </a:tc>
                <a:tc rowSpan="2">
                  <a:txBody>
                    <a:bodyPr/>
                    <a:lstStyle/>
                    <a:p>
                      <a:pPr algn="ctr"/>
                      <a:r>
                        <a:rPr lang="fr-FR" sz="1600" noProof="0" dirty="0"/>
                        <a:t>Cellules immunitaires</a:t>
                      </a:r>
                    </a:p>
                  </a:txBody>
                  <a:tcPr anchor="ctr">
                    <a:solidFill>
                      <a:srgbClr val="1D9A78"/>
                    </a:solidFill>
                  </a:tcPr>
                </a:tc>
                <a:extLst>
                  <a:ext uri="{0D108BD9-81ED-4DB2-BD59-A6C34878D82A}">
                    <a16:rowId xmlns:a16="http://schemas.microsoft.com/office/drawing/2014/main" val="724434114"/>
                  </a:ext>
                </a:extLst>
              </a:tr>
              <a:tr h="384537">
                <a:tc vMerge="1">
                  <a:txBody>
                    <a:bodyPr/>
                    <a:lstStyle/>
                    <a:p>
                      <a:endParaRPr lang="fr-FR" dirty="0"/>
                    </a:p>
                  </a:txBody>
                  <a:tcPr/>
                </a:tc>
                <a:tc>
                  <a:txBody>
                    <a:bodyPr/>
                    <a:lstStyle/>
                    <a:p>
                      <a:pPr algn="ctr"/>
                      <a:r>
                        <a:rPr lang="fr-FR" sz="1600" noProof="0" dirty="0"/>
                        <a:t>Primaires</a:t>
                      </a:r>
                    </a:p>
                  </a:txBody>
                  <a:tcPr anchor="ctr">
                    <a:solidFill>
                      <a:schemeClr val="accent3">
                        <a:lumMod val="20000"/>
                        <a:lumOff val="80000"/>
                      </a:schemeClr>
                    </a:solidFill>
                  </a:tcPr>
                </a:tc>
                <a:tc>
                  <a:txBody>
                    <a:bodyPr/>
                    <a:lstStyle/>
                    <a:p>
                      <a:pPr algn="ctr"/>
                      <a:r>
                        <a:rPr lang="fr-FR" sz="1600" noProof="0" dirty="0"/>
                        <a:t>Secondaires</a:t>
                      </a:r>
                    </a:p>
                  </a:txBody>
                  <a:tcPr anchor="ctr">
                    <a:solidFill>
                      <a:schemeClr val="accent3">
                        <a:lumMod val="20000"/>
                        <a:lumOff val="80000"/>
                      </a:schemeClr>
                    </a:solidFill>
                  </a:tcPr>
                </a:tc>
                <a:tc vMerge="1">
                  <a:txBody>
                    <a:bodyPr/>
                    <a:lstStyle/>
                    <a:p>
                      <a:endParaRPr lang="fr-FR" dirty="0"/>
                    </a:p>
                  </a:txBody>
                  <a:tcPr/>
                </a:tc>
                <a:extLst>
                  <a:ext uri="{0D108BD9-81ED-4DB2-BD59-A6C34878D82A}">
                    <a16:rowId xmlns:a16="http://schemas.microsoft.com/office/drawing/2014/main" val="726304480"/>
                  </a:ext>
                </a:extLst>
              </a:tr>
              <a:tr h="246099">
                <a:tc>
                  <a:txBody>
                    <a:bodyPr/>
                    <a:lstStyle/>
                    <a:p>
                      <a:pPr algn="ctr"/>
                      <a:endParaRPr lang="fr-FR" sz="1600" noProof="0" dirty="0"/>
                    </a:p>
                  </a:txBody>
                  <a:tcPr anchor="ctr"/>
                </a:tc>
                <a:tc>
                  <a:txBody>
                    <a:bodyPr/>
                    <a:lstStyle/>
                    <a:p>
                      <a:pPr algn="ctr"/>
                      <a:endParaRPr lang="fr-FR" sz="1600" noProof="0" dirty="0"/>
                    </a:p>
                  </a:txBody>
                  <a:tcPr anchor="ctr"/>
                </a:tc>
                <a:tc>
                  <a:txBody>
                    <a:bodyPr/>
                    <a:lstStyle/>
                    <a:p>
                      <a:pPr algn="ctr"/>
                      <a:endParaRPr lang="fr-FR" sz="1600" noProof="0" dirty="0"/>
                    </a:p>
                  </a:txBody>
                  <a:tcPr anchor="ctr"/>
                </a:tc>
                <a:tc>
                  <a:txBody>
                    <a:bodyPr/>
                    <a:lstStyle/>
                    <a:p>
                      <a:pPr algn="ctr"/>
                      <a:endParaRPr lang="fr-FR" sz="1600" noProof="0" dirty="0"/>
                    </a:p>
                  </a:txBody>
                  <a:tcPr anchor="ctr"/>
                </a:tc>
                <a:extLst>
                  <a:ext uri="{0D108BD9-81ED-4DB2-BD59-A6C34878D82A}">
                    <a16:rowId xmlns:a16="http://schemas.microsoft.com/office/drawing/2014/main" val="589469619"/>
                  </a:ext>
                </a:extLst>
              </a:tr>
            </a:tbl>
          </a:graphicData>
        </a:graphic>
      </p:graphicFrame>
      <p:pic>
        <p:nvPicPr>
          <p:cNvPr id="6" name="Image 5" descr="Une image contenant texte, dessin, capture d’écran, Motif (stylisme)&#10;&#10;Le contenu généré par l’IA peut être incorrect.">
            <a:extLst>
              <a:ext uri="{FF2B5EF4-FFF2-40B4-BE49-F238E27FC236}">
                <a16:creationId xmlns:a16="http://schemas.microsoft.com/office/drawing/2014/main" id="{48442A5E-C0CC-084C-FD79-71A31A61D7B0}"/>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5807799" y="1337170"/>
            <a:ext cx="4513633" cy="3477100"/>
          </a:xfrm>
          <a:prstGeom prst="rect">
            <a:avLst/>
          </a:prstGeom>
          <a:ln w="12700">
            <a:solidFill>
              <a:schemeClr val="accent2"/>
            </a:solidFill>
            <a:prstDash val="lgDash"/>
          </a:ln>
        </p:spPr>
      </p:pic>
      <p:cxnSp>
        <p:nvCxnSpPr>
          <p:cNvPr id="10" name="Connecteur droit avec flèche 9">
            <a:extLst>
              <a:ext uri="{FF2B5EF4-FFF2-40B4-BE49-F238E27FC236}">
                <a16:creationId xmlns:a16="http://schemas.microsoft.com/office/drawing/2014/main" id="{B0821659-70E6-0FEA-F49E-61CEC21042EE}"/>
              </a:ext>
            </a:extLst>
          </p:cNvPr>
          <p:cNvCxnSpPr>
            <a:cxnSpLocks/>
          </p:cNvCxnSpPr>
          <p:nvPr/>
        </p:nvCxnSpPr>
        <p:spPr>
          <a:xfrm>
            <a:off x="4429126" y="2866936"/>
            <a:ext cx="1378673" cy="89"/>
          </a:xfrm>
          <a:prstGeom prst="straightConnector1">
            <a:avLst/>
          </a:prstGeom>
          <a:ln w="38100">
            <a:solidFill>
              <a:srgbClr val="00206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BD4D84C6-2D91-1E96-B3C8-662AE492D10C}"/>
              </a:ext>
            </a:extLst>
          </p:cNvPr>
          <p:cNvCxnSpPr>
            <a:cxnSpLocks/>
          </p:cNvCxnSpPr>
          <p:nvPr/>
        </p:nvCxnSpPr>
        <p:spPr>
          <a:xfrm>
            <a:off x="4429125" y="4602850"/>
            <a:ext cx="904875" cy="674000"/>
          </a:xfrm>
          <a:prstGeom prst="straightConnector1">
            <a:avLst/>
          </a:prstGeom>
          <a:ln w="38100">
            <a:solidFill>
              <a:srgbClr val="002060"/>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7385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p:txBody>
          <a:bodyPr/>
          <a:lstStyle/>
          <a:p>
            <a:r>
              <a:rPr lang="fr-FR" sz="1800" noProof="0" dirty="0">
                <a:solidFill>
                  <a:schemeClr val="tx1">
                    <a:lumMod val="50000"/>
                    <a:lumOff val="50000"/>
                  </a:schemeClr>
                </a:solidFill>
              </a:rPr>
              <a:t>Et on termine par cette carte lexicale.</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11"/>
          </p:nvPr>
        </p:nvSpPr>
        <p:spPr/>
        <p:txBody>
          <a:bodyPr/>
          <a:lstStyle/>
          <a:p>
            <a:r>
              <a:rPr lang="fr-FR" sz="1100" noProof="0" dirty="0">
                <a:solidFill>
                  <a:schemeClr val="tx1">
                    <a:lumMod val="50000"/>
                    <a:lumOff val="50000"/>
                  </a:schemeClr>
                </a:solidFill>
              </a:rPr>
              <a:t>Faire participer les élèves à la lecture de la carte</a:t>
            </a:r>
          </a:p>
        </p:txBody>
      </p:sp>
      <p:grpSp>
        <p:nvGrpSpPr>
          <p:cNvPr id="3" name="Google Shape;2004;p176">
            <a:extLst>
              <a:ext uri="{FF2B5EF4-FFF2-40B4-BE49-F238E27FC236}">
                <a16:creationId xmlns:a16="http://schemas.microsoft.com/office/drawing/2014/main" id="{0856EB9A-7017-4620-1D45-E3DDBCB45426}"/>
              </a:ext>
            </a:extLst>
          </p:cNvPr>
          <p:cNvGrpSpPr/>
          <p:nvPr/>
        </p:nvGrpSpPr>
        <p:grpSpPr>
          <a:xfrm>
            <a:off x="387080" y="1289857"/>
            <a:ext cx="11435255" cy="5082485"/>
            <a:chOff x="279385" y="1039998"/>
            <a:chExt cx="8585230" cy="3811863"/>
          </a:xfrm>
        </p:grpSpPr>
        <p:sp>
          <p:nvSpPr>
            <p:cNvPr id="6" name="Google Shape;2005;p176">
              <a:extLst>
                <a:ext uri="{FF2B5EF4-FFF2-40B4-BE49-F238E27FC236}">
                  <a16:creationId xmlns:a16="http://schemas.microsoft.com/office/drawing/2014/main" id="{9D8FF637-F29E-5926-A68E-04B1AEFD0F8E}"/>
                </a:ext>
              </a:extLst>
            </p:cNvPr>
            <p:cNvSpPr/>
            <p:nvPr/>
          </p:nvSpPr>
          <p:spPr>
            <a:xfrm>
              <a:off x="285691" y="1426310"/>
              <a:ext cx="8562578" cy="3398623"/>
            </a:xfrm>
            <a:prstGeom prst="rect">
              <a:avLst/>
            </a:prstGeom>
            <a:solidFill>
              <a:sysClr val="window" lastClr="FFFFFF">
                <a:lumMod val="95000"/>
              </a:sysClr>
            </a:solidFill>
            <a:ln w="19046" cap="flat">
              <a:no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2006;p176">
              <a:extLst>
                <a:ext uri="{FF2B5EF4-FFF2-40B4-BE49-F238E27FC236}">
                  <a16:creationId xmlns:a16="http://schemas.microsoft.com/office/drawing/2014/main" id="{7BBDD7F7-14F6-1624-BE14-C3D8C3D01247}"/>
                </a:ext>
              </a:extLst>
            </p:cNvPr>
            <p:cNvSpPr/>
            <p:nvPr/>
          </p:nvSpPr>
          <p:spPr>
            <a:xfrm>
              <a:off x="2802597" y="2264718"/>
              <a:ext cx="2696220" cy="116392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fr-FR" sz="2400" b="1" dirty="0">
                  <a:solidFill>
                    <a:srgbClr val="106585"/>
                  </a:solidFill>
                  <a:latin typeface="Calibri" panose="020F0502020204030204"/>
                </a:rPr>
                <a:t>Compléter un schéma de l’organisation du système immunitaire. </a:t>
              </a:r>
            </a:p>
          </p:txBody>
        </p:sp>
        <p:sp>
          <p:nvSpPr>
            <p:cNvPr id="8" name="Google Shape;2007;p176">
              <a:extLst>
                <a:ext uri="{FF2B5EF4-FFF2-40B4-BE49-F238E27FC236}">
                  <a16:creationId xmlns:a16="http://schemas.microsoft.com/office/drawing/2014/main" id="{51D1B15C-9A61-D37C-77B8-DC795430B4B6}"/>
                </a:ext>
              </a:extLst>
            </p:cNvPr>
            <p:cNvSpPr/>
            <p:nvPr/>
          </p:nvSpPr>
          <p:spPr>
            <a:xfrm>
              <a:off x="620839" y="2170430"/>
              <a:ext cx="1899776" cy="821724"/>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1D9A78"/>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3" name="Google Shape;2008;p176">
              <a:extLst>
                <a:ext uri="{FF2B5EF4-FFF2-40B4-BE49-F238E27FC236}">
                  <a16:creationId xmlns:a16="http://schemas.microsoft.com/office/drawing/2014/main" id="{8509BBED-58F4-CA9F-A0DD-F4638083BC99}"/>
                </a:ext>
              </a:extLst>
            </p:cNvPr>
            <p:cNvSpPr txBox="1"/>
            <p:nvPr/>
          </p:nvSpPr>
          <p:spPr>
            <a:xfrm>
              <a:off x="3293457" y="1899579"/>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rPr>
                <a:t>Ma tâche :</a:t>
              </a:r>
            </a:p>
          </p:txBody>
        </p:sp>
        <p:sp>
          <p:nvSpPr>
            <p:cNvPr id="34" name="Google Shape;2009;p176">
              <a:extLst>
                <a:ext uri="{FF2B5EF4-FFF2-40B4-BE49-F238E27FC236}">
                  <a16:creationId xmlns:a16="http://schemas.microsoft.com/office/drawing/2014/main" id="{44215F64-7F36-F2A9-900A-5E0A986B07BE}"/>
                </a:ext>
              </a:extLst>
            </p:cNvPr>
            <p:cNvSpPr txBox="1"/>
            <p:nvPr/>
          </p:nvSpPr>
          <p:spPr>
            <a:xfrm>
              <a:off x="605375" y="1733602"/>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35" name="Google Shape;2010;p176">
              <a:extLst>
                <a:ext uri="{FF2B5EF4-FFF2-40B4-BE49-F238E27FC236}">
                  <a16:creationId xmlns:a16="http://schemas.microsoft.com/office/drawing/2014/main" id="{19D72E66-E9BA-8A65-6619-94AF04E81ECB}"/>
                </a:ext>
              </a:extLst>
            </p:cNvPr>
            <p:cNvSpPr/>
            <p:nvPr/>
          </p:nvSpPr>
          <p:spPr>
            <a:xfrm>
              <a:off x="6446463" y="1515825"/>
              <a:ext cx="2040393" cy="647451"/>
            </a:xfrm>
            <a:prstGeom prst="rect">
              <a:avLst/>
            </a:pr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Google Shape;2011;p176">
              <a:extLst>
                <a:ext uri="{FF2B5EF4-FFF2-40B4-BE49-F238E27FC236}">
                  <a16:creationId xmlns:a16="http://schemas.microsoft.com/office/drawing/2014/main" id="{485D79A5-56AA-079B-A422-0D100AA75B4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37" name="Google Shape;2012;p176">
              <a:extLst>
                <a:ext uri="{FF2B5EF4-FFF2-40B4-BE49-F238E27FC236}">
                  <a16:creationId xmlns:a16="http://schemas.microsoft.com/office/drawing/2014/main" id="{39BFD0CC-336B-BD16-61C9-DEC22D5334BB}"/>
                </a:ext>
              </a:extLst>
            </p:cNvPr>
            <p:cNvSpPr/>
            <p:nvPr/>
          </p:nvSpPr>
          <p:spPr>
            <a:xfrm>
              <a:off x="574825" y="3995013"/>
              <a:ext cx="5691627"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8" name="Google Shape;2013;p176">
              <a:extLst>
                <a:ext uri="{FF2B5EF4-FFF2-40B4-BE49-F238E27FC236}">
                  <a16:creationId xmlns:a16="http://schemas.microsoft.com/office/drawing/2014/main" id="{6E8CBAFD-8CDB-416F-76A6-BF61AB924FE8}"/>
                </a:ext>
              </a:extLst>
            </p:cNvPr>
            <p:cNvSpPr txBox="1"/>
            <p:nvPr/>
          </p:nvSpPr>
          <p:spPr>
            <a:xfrm>
              <a:off x="630227" y="3698923"/>
              <a:ext cx="2540248" cy="276961"/>
            </a:xfrm>
            <a:prstGeom prst="rect">
              <a:avLst/>
            </a:prstGeom>
            <a:noFill/>
            <a:ln cap="flat">
              <a:noFill/>
            </a:ln>
          </p:spPr>
          <p:txBody>
            <a:bodyPr vert="horz" wrap="square" lIns="91427" tIns="45695" rIns="91427" bIns="45695" anchor="t" anchorCtr="0"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39" name="Google Shape;2015;p176">
              <a:extLst>
                <a:ext uri="{FF2B5EF4-FFF2-40B4-BE49-F238E27FC236}">
                  <a16:creationId xmlns:a16="http://schemas.microsoft.com/office/drawing/2014/main" id="{1DC2E357-BB4C-A024-0CA9-7AFADFD41E29}"/>
                </a:ext>
              </a:extLst>
            </p:cNvPr>
            <p:cNvSpPr txBox="1"/>
            <p:nvPr/>
          </p:nvSpPr>
          <p:spPr>
            <a:xfrm>
              <a:off x="708513" y="2348373"/>
              <a:ext cx="1812102" cy="530877"/>
            </a:xfrm>
            <a:prstGeom prst="rect">
              <a:avLst/>
            </a:prstGeom>
            <a:noFill/>
            <a:ln cap="flat">
              <a:noFill/>
            </a:ln>
          </p:spPr>
          <p:txBody>
            <a:bodyPr vert="horz" wrap="square" lIns="91427" tIns="45695" rIns="91427" bIns="45695" anchor="t" anchorCtr="0" compatLnSpc="1">
              <a:spAutoFit/>
            </a:bodyPr>
            <a:lstStyle/>
            <a:p>
              <a:pPr marR="0" lvl="0" algn="ctr" defTabSz="457200" eaLnBrk="1" fontAlgn="auto" latinLnBrk="0" hangingPunct="1">
                <a:lnSpc>
                  <a:spcPct val="100000"/>
                </a:lnSpc>
                <a:spcBef>
                  <a:spcPts val="0"/>
                </a:spcBef>
                <a:spcAft>
                  <a:spcPts val="0"/>
                </a:spcAft>
                <a:buClrTx/>
                <a:buSzTx/>
                <a:tabLst/>
                <a:defRPr/>
              </a:pPr>
              <a:r>
                <a:rPr kumimoji="0" lang="fr-FR" sz="2000" b="1" i="0" u="none" strike="noStrike" kern="0" cap="none" spc="-80" normalizeH="0" baseline="0" noProof="0" dirty="0">
                  <a:ln>
                    <a:noFill/>
                  </a:ln>
                  <a:solidFill>
                    <a:prstClr val="black"/>
                  </a:solidFill>
                  <a:effectLst/>
                  <a:uLnTx/>
                  <a:uFillTx/>
                  <a:latin typeface="Calibri" panose="020F0502020204030204"/>
                </a:rPr>
                <a:t>Organisation du système immunitaire</a:t>
              </a:r>
              <a:endParaRPr kumimoji="0" lang="fr-FR" sz="2000" b="1" i="0" u="none" strike="noStrike" kern="0" cap="none" spc="0" normalizeH="0" baseline="0" noProof="0" dirty="0">
                <a:ln>
                  <a:noFill/>
                </a:ln>
                <a:solidFill>
                  <a:prstClr val="black"/>
                </a:solidFill>
                <a:effectLst/>
                <a:uLnTx/>
                <a:uFillTx/>
                <a:latin typeface="Calibri" panose="020F0502020204030204"/>
              </a:endParaRPr>
            </a:p>
          </p:txBody>
        </p:sp>
        <p:sp>
          <p:nvSpPr>
            <p:cNvPr id="40" name="Google Shape;2016;p176">
              <a:extLst>
                <a:ext uri="{FF2B5EF4-FFF2-40B4-BE49-F238E27FC236}">
                  <a16:creationId xmlns:a16="http://schemas.microsoft.com/office/drawing/2014/main" id="{1CEFA7F5-787E-E812-4892-0044B7D8E9DF}"/>
                </a:ext>
              </a:extLst>
            </p:cNvPr>
            <p:cNvSpPr txBox="1"/>
            <p:nvPr/>
          </p:nvSpPr>
          <p:spPr>
            <a:xfrm>
              <a:off x="6499914" y="1725165"/>
              <a:ext cx="1599592" cy="623209"/>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Compléter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rPr>
                <a:t>organiser</a:t>
              </a:r>
              <a:endParaRPr kumimoji="0" lang="fr-FR" sz="1600" b="1" i="0" u="none" strike="noStrike" kern="0" cap="none" spc="0" normalizeH="0" baseline="0" noProof="0" dirty="0">
                <a:ln>
                  <a:noFill/>
                </a:ln>
                <a:solidFill>
                  <a:srgbClr val="000000"/>
                </a:solidFill>
                <a:effectLst/>
                <a:uLnTx/>
                <a:uFillTx/>
                <a:latin typeface="Calibri" panose="020F0502020204030204"/>
              </a:endParaRP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a:endParaRPr>
            </a:p>
          </p:txBody>
        </p:sp>
        <p:sp>
          <p:nvSpPr>
            <p:cNvPr id="41" name="Google Shape;2017;p176">
              <a:extLst>
                <a:ext uri="{FF2B5EF4-FFF2-40B4-BE49-F238E27FC236}">
                  <a16:creationId xmlns:a16="http://schemas.microsoft.com/office/drawing/2014/main" id="{8B5661CC-211B-3BF2-E35F-A33F2F49EFA5}"/>
                </a:ext>
              </a:extLst>
            </p:cNvPr>
            <p:cNvSpPr/>
            <p:nvPr/>
          </p:nvSpPr>
          <p:spPr>
            <a:xfrm>
              <a:off x="6459925" y="2550880"/>
              <a:ext cx="2076313" cy="2163971"/>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2" name="Google Shape;2018;p176">
              <a:extLst>
                <a:ext uri="{FF2B5EF4-FFF2-40B4-BE49-F238E27FC236}">
                  <a16:creationId xmlns:a16="http://schemas.microsoft.com/office/drawing/2014/main" id="{F09795DC-CF96-AC02-C445-D6993927FB60}"/>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43" name="Google Shape;2019;p176">
              <a:extLst>
                <a:ext uri="{FF2B5EF4-FFF2-40B4-BE49-F238E27FC236}">
                  <a16:creationId xmlns:a16="http://schemas.microsoft.com/office/drawing/2014/main" id="{32F56C74-BF85-EC6D-FFC1-03052CE869FB}"/>
                </a:ext>
              </a:extLst>
            </p:cNvPr>
            <p:cNvSpPr txBox="1"/>
            <p:nvPr/>
          </p:nvSpPr>
          <p:spPr>
            <a:xfrm>
              <a:off x="6548434" y="2820574"/>
              <a:ext cx="1859176" cy="2031287"/>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700" b="0" i="0" u="none" strike="noStrike" kern="0" cap="none" spc="0" normalizeH="0" baseline="0" noProof="0" dirty="0">
                  <a:ln>
                    <a:noFill/>
                  </a:ln>
                  <a:solidFill>
                    <a:srgbClr val="000000"/>
                  </a:solidFill>
                  <a:effectLst/>
                  <a:uLnTx/>
                  <a:uFillTx/>
                  <a:latin typeface="Calibri" panose="020F0502020204030204"/>
                </a:rPr>
                <a:t>Réaction immunitaire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700" b="0" i="0" u="none" strike="noStrike" kern="0" cap="none" spc="0" normalizeH="0" baseline="0" noProof="0" dirty="0">
                  <a:ln>
                    <a:noFill/>
                  </a:ln>
                  <a:solidFill>
                    <a:srgbClr val="000000"/>
                  </a:solidFill>
                  <a:effectLst/>
                  <a:uLnTx/>
                  <a:uFillTx/>
                  <a:latin typeface="Calibri" panose="020F0502020204030204"/>
                </a:rPr>
                <a:t>Antigène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700" b="0" i="0" u="none" strike="noStrike" kern="0" cap="none" spc="0" normalizeH="0" baseline="0" noProof="0" dirty="0">
                  <a:ln>
                    <a:noFill/>
                  </a:ln>
                  <a:solidFill>
                    <a:srgbClr val="000000"/>
                  </a:solidFill>
                  <a:effectLst/>
                  <a:uLnTx/>
                  <a:uFillTx/>
                  <a:latin typeface="Calibri" panose="020F0502020204030204"/>
                </a:rPr>
                <a:t>lymphocyte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700" b="0" i="0" u="none" strike="noStrike" kern="0" cap="none" spc="0" normalizeH="0" baseline="0" noProof="0" dirty="0">
                  <a:ln>
                    <a:noFill/>
                  </a:ln>
                  <a:solidFill>
                    <a:srgbClr val="000000"/>
                  </a:solidFill>
                  <a:effectLst/>
                  <a:uLnTx/>
                  <a:uFillTx/>
                  <a:latin typeface="Calibri" panose="020F0502020204030204"/>
                </a:rPr>
                <a:t>Phagocyte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700" b="0" i="0" u="none" strike="noStrike" kern="0" cap="none" spc="0" normalizeH="0" baseline="0" noProof="0" dirty="0">
                  <a:ln>
                    <a:noFill/>
                  </a:ln>
                  <a:solidFill>
                    <a:srgbClr val="000000"/>
                  </a:solidFill>
                  <a:effectLst/>
                  <a:uLnTx/>
                  <a:uFillTx/>
                  <a:latin typeface="Calibri" panose="020F0502020204030204"/>
                </a:rPr>
                <a:t>Systèmes immunitaires</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700" b="0" i="0" u="none" strike="noStrike" kern="0" cap="none" spc="0" normalizeH="0" baseline="0" noProof="0" dirty="0">
                  <a:ln>
                    <a:noFill/>
                  </a:ln>
                  <a:solidFill>
                    <a:srgbClr val="000000"/>
                  </a:solidFill>
                  <a:effectLst/>
                  <a:uLnTx/>
                  <a:uFillTx/>
                  <a:latin typeface="Calibri" panose="020F0502020204030204"/>
                </a:rPr>
                <a:t>Rate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700" kern="0" noProof="0" dirty="0">
                  <a:solidFill>
                    <a:srgbClr val="000000"/>
                  </a:solidFill>
                  <a:latin typeface="Calibri" panose="020F0502020204030204"/>
                </a:rPr>
                <a:t>Thymus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700" kern="0" noProof="0" dirty="0">
                  <a:solidFill>
                    <a:srgbClr val="000000"/>
                  </a:solidFill>
                  <a:latin typeface="Calibri" panose="020F0502020204030204"/>
                </a:rPr>
                <a:t>Ganglion lymphatique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endParaRPr kumimoji="0" lang="fr-FR" sz="1700" b="0" i="0" u="none" strike="noStrike" kern="0" cap="none" spc="0" normalizeH="0" baseline="0" noProof="0" dirty="0">
                <a:ln>
                  <a:noFill/>
                </a:ln>
                <a:solidFill>
                  <a:srgbClr val="FF0000"/>
                </a:solidFill>
                <a:effectLst/>
                <a:uLnTx/>
                <a:uFillTx/>
                <a:latin typeface="Ink Free" panose="03080402000500000000" pitchFamily="66" charset="0"/>
              </a:endParaRPr>
            </a:p>
          </p:txBody>
        </p:sp>
        <p:cxnSp>
          <p:nvCxnSpPr>
            <p:cNvPr id="45" name="Google Shape;2023;p176">
              <a:extLst>
                <a:ext uri="{FF2B5EF4-FFF2-40B4-BE49-F238E27FC236}">
                  <a16:creationId xmlns:a16="http://schemas.microsoft.com/office/drawing/2014/main" id="{651FF069-A59D-2E9D-785E-878C9D700465}"/>
                </a:ext>
              </a:extLst>
            </p:cNvPr>
            <p:cNvCxnSpPr>
              <a:cxnSpLocks/>
              <a:stCxn id="7" idx="2"/>
              <a:endCxn id="37" idx="0"/>
            </p:cNvCxnSpPr>
            <p:nvPr/>
          </p:nvCxnSpPr>
          <p:spPr>
            <a:xfrm rot="5400000">
              <a:off x="3502490" y="3346796"/>
              <a:ext cx="566366" cy="730068"/>
            </a:xfrm>
            <a:prstGeom prst="bentConnector3">
              <a:avLst>
                <a:gd name="adj1" fmla="val 50000"/>
              </a:avLst>
            </a:prstGeom>
            <a:noFill/>
            <a:ln w="7150" cap="flat">
              <a:solidFill>
                <a:srgbClr val="54AFE9"/>
              </a:solidFill>
              <a:prstDash val="solid"/>
              <a:round/>
            </a:ln>
          </p:spPr>
        </p:cxnSp>
        <p:sp>
          <p:nvSpPr>
            <p:cNvPr id="48" name="Google Shape;2026;p176">
              <a:extLst>
                <a:ext uri="{FF2B5EF4-FFF2-40B4-BE49-F238E27FC236}">
                  <a16:creationId xmlns:a16="http://schemas.microsoft.com/office/drawing/2014/main" id="{453AD0ED-190B-BFBA-F375-DF8CD77D6483}"/>
                </a:ext>
              </a:extLst>
            </p:cNvPr>
            <p:cNvSpPr txBox="1"/>
            <p:nvPr/>
          </p:nvSpPr>
          <p:spPr>
            <a:xfrm>
              <a:off x="6627772" y="4005047"/>
              <a:ext cx="2165897" cy="253878"/>
            </a:xfrm>
            <a:prstGeom prst="rect">
              <a:avLst/>
            </a:prstGeom>
            <a:noFill/>
            <a:ln cap="flat">
              <a:noFill/>
            </a:ln>
          </p:spPr>
          <p:txBody>
            <a:bodyPr vert="horz" wrap="square" lIns="91427" tIns="45695" rIns="91427" bIns="45695" anchor="t" anchorCtr="0" compatLnSpc="1">
              <a:spAutoFit/>
            </a:bodyPr>
            <a:lstStyle/>
            <a:p>
              <a:pPr marL="0" marR="0" lvl="0" indent="0" defTabSz="1219170" eaLnBrk="1" fontAlgn="auto" latinLnBrk="0" hangingPunct="1">
                <a:lnSpc>
                  <a:spcPct val="100000"/>
                </a:lnSpc>
                <a:spcBef>
                  <a:spcPts val="0"/>
                </a:spcBef>
                <a:spcAft>
                  <a:spcPts val="0"/>
                </a:spcAft>
                <a:buClr>
                  <a:srgbClr val="000000"/>
                </a:buClr>
                <a:buSzPts val="1100"/>
                <a:buFontTx/>
                <a:buNone/>
                <a:tabLst/>
                <a:defRPr sz="1800" b="0" i="0" u="none" strike="noStrike" kern="0" cap="none" spc="0" baseline="0">
                  <a:solidFill>
                    <a:srgbClr val="000000"/>
                  </a:solidFill>
                  <a:uFillTx/>
                </a:defRPr>
              </a:pPr>
              <a:endParaRPr kumimoji="0" lang="fr-FR" sz="1600" b="0" i="0" u="none" strike="noStrike" kern="0" cap="none" spc="0" normalizeH="0" baseline="0" noProof="0" dirty="0">
                <a:ln>
                  <a:noFill/>
                </a:ln>
                <a:solidFill>
                  <a:srgbClr val="000000"/>
                </a:solidFill>
                <a:effectLst/>
                <a:uLnTx/>
                <a:uFillTx/>
                <a:latin typeface="Calibri" panose="020F0502020204030204"/>
              </a:endParaRPr>
            </a:p>
          </p:txBody>
        </p:sp>
        <p:cxnSp>
          <p:nvCxnSpPr>
            <p:cNvPr id="49" name="Google Shape;2027;p176">
              <a:extLst>
                <a:ext uri="{FF2B5EF4-FFF2-40B4-BE49-F238E27FC236}">
                  <a16:creationId xmlns:a16="http://schemas.microsoft.com/office/drawing/2014/main" id="{2F763365-9284-AD60-DB38-2EA36B41EADE}"/>
                </a:ext>
              </a:extLst>
            </p:cNvPr>
            <p:cNvCxnSpPr>
              <a:cxnSpLocks/>
            </p:cNvCxnSpPr>
            <p:nvPr/>
          </p:nvCxnSpPr>
          <p:spPr>
            <a:xfrm>
              <a:off x="5484210" y="2706873"/>
              <a:ext cx="500511" cy="721774"/>
            </a:xfrm>
            <a:prstGeom prst="bentConnector2">
              <a:avLst/>
            </a:prstGeom>
            <a:noFill/>
            <a:ln w="7150" cap="flat">
              <a:solidFill>
                <a:srgbClr val="54AFE9"/>
              </a:solidFill>
              <a:prstDash val="solid"/>
              <a:round/>
            </a:ln>
          </p:spPr>
        </p:cxnSp>
        <p:sp>
          <p:nvSpPr>
            <p:cNvPr id="50" name="Google Shape;2028;p176">
              <a:extLst>
                <a:ext uri="{FF2B5EF4-FFF2-40B4-BE49-F238E27FC236}">
                  <a16:creationId xmlns:a16="http://schemas.microsoft.com/office/drawing/2014/main" id="{68E7F4CD-D9DB-2DAC-0FCE-81943BF66405}"/>
                </a:ext>
              </a:extLst>
            </p:cNvPr>
            <p:cNvSpPr/>
            <p:nvPr/>
          </p:nvSpPr>
          <p:spPr>
            <a:xfrm>
              <a:off x="279385" y="1039998"/>
              <a:ext cx="8585230" cy="348454"/>
            </a:xfrm>
            <a:prstGeom prst="rect">
              <a:avLst/>
            </a:prstGeom>
            <a:solidFill>
              <a:srgbClr val="1D6FA9"/>
            </a:solidFill>
            <a:ln cap="flat">
              <a:solidFill>
                <a:srgbClr val="DCE6F2"/>
              </a:solidFill>
              <a:prstDash val="solid"/>
            </a:ln>
          </p:spPr>
          <p:txBody>
            <a:bodyPr vert="horz" wrap="square" lIns="91427" tIns="45695" rIns="91427" bIns="45695" anchor="ctr" anchorCtr="0" compatLnSpc="1">
              <a:no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4" name="Google Shape;2027;p176">
              <a:extLst>
                <a:ext uri="{FF2B5EF4-FFF2-40B4-BE49-F238E27FC236}">
                  <a16:creationId xmlns:a16="http://schemas.microsoft.com/office/drawing/2014/main" id="{3A8B4766-F876-4489-2CD8-52591F0B8CB8}"/>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spTree>
    <p:extLst>
      <p:ext uri="{BB962C8B-B14F-4D97-AF65-F5344CB8AC3E}">
        <p14:creationId xmlns:p14="http://schemas.microsoft.com/office/powerpoint/2010/main" val="608521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sz="1800"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sz="1100" noProof="0" dirty="0">
                <a:solidFill>
                  <a:schemeClr val="tx1">
                    <a:lumMod val="50000"/>
                    <a:lumOff val="50000"/>
                  </a:schemeClr>
                </a:solidFill>
              </a:rPr>
              <a:t>L’enseignant incite les élèves à faire l’exercice à la maison, puis clôt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5420</TotalTime>
  <Words>2342</Words>
  <Application>Microsoft Office PowerPoint</Application>
  <PresentationFormat>Grand écran</PresentationFormat>
  <Paragraphs>399</Paragraphs>
  <Slides>71</Slides>
  <Notes>1</Notes>
  <HiddenSlides>5</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71</vt:i4>
      </vt:variant>
    </vt:vector>
  </HeadingPairs>
  <TitlesOfParts>
    <vt:vector size="81" baseType="lpstr">
      <vt:lpstr>Aptos</vt:lpstr>
      <vt:lpstr>Aptos Display</vt:lpstr>
      <vt:lpstr>Arial</vt:lpstr>
      <vt:lpstr>Calibri</vt:lpstr>
      <vt:lpstr>Dosis</vt:lpstr>
      <vt:lpstr>Georgia</vt:lpstr>
      <vt:lpstr>Ink Free</vt:lpstr>
      <vt:lpstr>Wingdings</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Présentation PowerPoint</vt:lpstr>
      <vt:lpstr>Voici une situation en classe. Que remarquez-vous ? Ce comportement est-il approprié ? Pourquoi ? Que faudrait-il améliorer ou changer ?</vt:lpstr>
      <vt:lpstr>C’est un mauvais comportement. L’élève n’est pas attentif.</vt:lpstr>
      <vt:lpstr>Voici le comportement attendu</vt:lpstr>
      <vt:lpstr>Présentation PowerPoint</vt:lpstr>
      <vt:lpstr>L’enseignant contrôle les réalisations d’un échantillon d’élèves avant de passer à la correction au tableau</vt:lpstr>
      <vt:lpstr>Présentation PowerPoint</vt:lpstr>
      <vt:lpstr>Avant de commencer, pouvez-vous me donner des exemples d’agents pathogènes.</vt:lpstr>
      <vt:lpstr>Parfait ! Les agents pathogènes comme les bactéries, virus et les parasites peuvent causer des maladies.</vt:lpstr>
      <vt:lpstr>L’image ci-dessous montre le sang humain observé au microscope. Vous allez me dire les noms des cellules du sang en arabe et on va les traduire en français.</vt:lpstr>
      <vt:lpstr>Le sang est constitué de deux types de cellules.</vt:lpstr>
      <vt:lpstr>Présentation PowerPoint</vt:lpstr>
      <vt:lpstr>Maintenant, regardez cette image : Elle illustre un enfant qui avait une grippe et il s’est rétablit après cinq jours sans prendre de médicaments. </vt:lpstr>
      <vt:lpstr>Présentation PowerPoint</vt:lpstr>
      <vt:lpstr>A la fin de cette séance, vous serez capables de connaitre l’organisation de notre système immunitaire. </vt:lpstr>
      <vt:lpstr>Présentation PowerPoint</vt:lpstr>
      <vt:lpstr>Présentation PowerPoint</vt:lpstr>
      <vt:lpstr>Commençons par préciser la fonction globale de notre système immunitaire. </vt:lpstr>
      <vt:lpstr>Le système immunitaire permet donc à notre corps de se défendre, voici ses trois principaux constituants.</vt:lpstr>
      <vt:lpstr>Je commence par identifier les barrières naturelles qui empêchent les microbes d’entrer à notre corps. </vt:lpstr>
      <vt:lpstr>Ensuite, j’identifie les cellules responsables de l’immunité.</vt:lpstr>
      <vt:lpstr>Enfin, j’identifie la structure du système lymphatique. Il est constitué d’un réseau et des organes. </vt:lpstr>
      <vt:lpstr>En parallèles à l’appareil circulatoire, le corps humain a un réseau lymphatique qui fait circuler la lymphe.</vt:lpstr>
      <vt:lpstr>Les organes lymphatiques se distinguent en primaires et secondaires.</vt:lpstr>
      <vt:lpstr>Les organes lymphatiques secondaires sont le lieu de rencontre entre l’antigène et les lymphocytes.</vt:lpstr>
      <vt:lpstr>Présentation PowerPoint</vt:lpstr>
      <vt:lpstr>Je commence par identifier les composantes du support que je vais utiliser pour réaliser ma tâche.</vt:lpstr>
      <vt:lpstr>Maintenant, je sais ce que contient le document et je peux l’utiliser pour répondre. Je commence par la première consigne. On me demande de compléter la légende du schéma.</vt:lpstr>
      <vt:lpstr>Ensuite, on me demande d’organiser les constituants du système immunitaire du schéma dans un tableau. </vt:lpstr>
      <vt:lpstr>Présentation PowerPoint</vt:lpstr>
      <vt:lpstr>Cette image montre les deux principaux types de cellules du sang observés au microscope : les globules blancs et les globules rouges.</vt:lpstr>
      <vt:lpstr>Les cellules du sang qui interviennent dans l’immunité sont les globules blancs.</vt:lpstr>
      <vt:lpstr>Le schéma ci-dessous représente le système lymphatique de notre corps.</vt:lpstr>
      <vt:lpstr>La flèche indique la rate. C’est un organe lymphatique secondaire.</vt:lpstr>
      <vt:lpstr>Répondez à la question suivante.</vt:lpstr>
      <vt:lpstr>Parfait ! La formation des globules blancs se fait dans la moelle rouge. </vt:lpstr>
      <vt:lpstr>Répondez à la question suivante:</vt:lpstr>
      <vt:lpstr>Les ganglions lymphatiques sont des organes secondaires ou les lymphocytes rencontrent les antigènes.</vt:lpstr>
      <vt:lpstr>Répondez à la question suivante:</vt:lpstr>
      <vt:lpstr>Vérifiez vos réponses.</vt:lpstr>
      <vt:lpstr>Ci-dessous une liste des constituants du système immunitaire. Répondez à la question:</vt:lpstr>
      <vt:lpstr>Parfait ! Cette organisation permet de distinguer entre les barrières naturelles, les organes lymphoïdes et les cellules immunitaires du système immunitaire.</vt:lpstr>
      <vt:lpstr>Présentation PowerPoint</vt:lpstr>
      <vt:lpstr>Maintenant, vous allez travailler en binôme. Chacun prend un moment pour réaliser l’activité de la page 10 sur le livret. Ensuite, vous comparez vos réponses en justifiant.</vt:lpstr>
      <vt:lpstr>Le temps est terminé. </vt:lpstr>
      <vt:lpstr>Correction.</vt:lpstr>
      <vt:lpstr>Correction.</vt:lpstr>
      <vt:lpstr>Présentation PowerPoint</vt:lpstr>
      <vt:lpstr>Maintenant, vous allez travailler chacun pour soi; prenez l’activité de la page 11 sur le livret.</vt:lpstr>
      <vt:lpstr>Le temps est terminé. </vt:lpstr>
      <vt:lpstr>Correction.</vt:lpstr>
      <vt:lpstr>Correction.</vt:lpstr>
      <vt:lpstr>Prenez la correction sur vos livrets.</vt:lpstr>
      <vt:lpstr>Présentation PowerPoint</vt:lpstr>
      <vt:lpstr>Qui peut me dire ce que nous avons appris aujourd’hui?  </vt:lpstr>
      <vt:lpstr>Qui peut me rappeler ce qu’on a appris dans cette séance ?</vt:lpstr>
      <vt:lpstr>Pour reconnaitre l’organisation du système immunitaire, je dois: </vt:lpstr>
      <vt:lpstr>Et on termine par cette carte lexicale.</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ahmed el annaoui</cp:lastModifiedBy>
  <cp:revision>358</cp:revision>
  <dcterms:created xsi:type="dcterms:W3CDTF">2025-11-03T10:55:47Z</dcterms:created>
  <dcterms:modified xsi:type="dcterms:W3CDTF">2026-01-30T23:25:17Z</dcterms:modified>
</cp:coreProperties>
</file>