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handoutMasterIdLst>
    <p:handoutMasterId r:id="rId81"/>
  </p:handoutMasterIdLst>
  <p:sldIdLst>
    <p:sldId id="308" r:id="rId2"/>
    <p:sldId id="288" r:id="rId3"/>
    <p:sldId id="289" r:id="rId4"/>
    <p:sldId id="286" r:id="rId5"/>
    <p:sldId id="2147483642" r:id="rId6"/>
    <p:sldId id="371" r:id="rId7"/>
    <p:sldId id="290" r:id="rId8"/>
    <p:sldId id="292" r:id="rId9"/>
    <p:sldId id="293" r:id="rId10"/>
    <p:sldId id="258" r:id="rId11"/>
    <p:sldId id="294" r:id="rId12"/>
    <p:sldId id="256" r:id="rId13"/>
    <p:sldId id="265" r:id="rId14"/>
    <p:sldId id="257" r:id="rId15"/>
    <p:sldId id="266" r:id="rId16"/>
    <p:sldId id="285" r:id="rId17"/>
    <p:sldId id="295" r:id="rId18"/>
    <p:sldId id="267" r:id="rId19"/>
    <p:sldId id="296" r:id="rId20"/>
    <p:sldId id="376" r:id="rId21"/>
    <p:sldId id="377" r:id="rId22"/>
    <p:sldId id="378" r:id="rId23"/>
    <p:sldId id="406" r:id="rId24"/>
    <p:sldId id="379" r:id="rId25"/>
    <p:sldId id="407" r:id="rId26"/>
    <p:sldId id="410" r:id="rId27"/>
    <p:sldId id="411" r:id="rId28"/>
    <p:sldId id="321" r:id="rId29"/>
    <p:sldId id="287" r:id="rId30"/>
    <p:sldId id="412" r:id="rId31"/>
    <p:sldId id="270" r:id="rId32"/>
    <p:sldId id="320" r:id="rId33"/>
    <p:sldId id="298" r:id="rId34"/>
    <p:sldId id="372" r:id="rId35"/>
    <p:sldId id="368" r:id="rId36"/>
    <p:sldId id="402" r:id="rId37"/>
    <p:sldId id="403" r:id="rId38"/>
    <p:sldId id="404" r:id="rId39"/>
    <p:sldId id="374" r:id="rId40"/>
    <p:sldId id="373" r:id="rId41"/>
    <p:sldId id="323" r:id="rId42"/>
    <p:sldId id="324" r:id="rId43"/>
    <p:sldId id="393" r:id="rId44"/>
    <p:sldId id="395" r:id="rId45"/>
    <p:sldId id="396" r:id="rId46"/>
    <p:sldId id="398" r:id="rId47"/>
    <p:sldId id="2147483644" r:id="rId48"/>
    <p:sldId id="2147483643" r:id="rId49"/>
    <p:sldId id="299" r:id="rId50"/>
    <p:sldId id="332" r:id="rId51"/>
    <p:sldId id="333" r:id="rId52"/>
    <p:sldId id="330" r:id="rId53"/>
    <p:sldId id="331" r:id="rId54"/>
    <p:sldId id="353" r:id="rId55"/>
    <p:sldId id="354" r:id="rId56"/>
    <p:sldId id="385" r:id="rId57"/>
    <p:sldId id="386" r:id="rId58"/>
    <p:sldId id="370" r:id="rId59"/>
    <p:sldId id="384" r:id="rId60"/>
    <p:sldId id="389" r:id="rId61"/>
    <p:sldId id="390" r:id="rId62"/>
    <p:sldId id="300" r:id="rId63"/>
    <p:sldId id="409" r:id="rId64"/>
    <p:sldId id="339" r:id="rId65"/>
    <p:sldId id="280" r:id="rId66"/>
    <p:sldId id="335" r:id="rId67"/>
    <p:sldId id="405" r:id="rId68"/>
    <p:sldId id="303" r:id="rId69"/>
    <p:sldId id="345" r:id="rId70"/>
    <p:sldId id="302" r:id="rId71"/>
    <p:sldId id="341" r:id="rId72"/>
    <p:sldId id="344" r:id="rId73"/>
    <p:sldId id="305" r:id="rId74"/>
    <p:sldId id="262" r:id="rId75"/>
    <p:sldId id="346" r:id="rId76"/>
    <p:sldId id="347" r:id="rId77"/>
    <p:sldId id="348" r:id="rId78"/>
    <p:sldId id="291" r:id="rId7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147483642"/>
            <p14:sldId id="371"/>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256"/>
            <p14:sldId id="265"/>
            <p14:sldId id="257"/>
            <p14:sldId id="266"/>
            <p14:sldId id="285"/>
          </p14:sldIdLst>
        </p14:section>
        <p14:section name="Contrôle des cahiers" id="{D246771F-C8AA-4F75-BAD7-8024CAB55D79}">
          <p14:sldIdLst>
            <p14:sldId id="295"/>
            <p14:sldId id="267"/>
          </p14:sldIdLst>
        </p14:section>
        <p14:section name="Activation des prérequis" id="{8E8D053C-3AAA-4FF0-9D84-FCA59ECBA887}">
          <p14:sldIdLst>
            <p14:sldId id="296"/>
            <p14:sldId id="376"/>
            <p14:sldId id="377"/>
            <p14:sldId id="378"/>
            <p14:sldId id="406"/>
            <p14:sldId id="379"/>
            <p14:sldId id="407"/>
            <p14:sldId id="410"/>
            <p14:sldId id="411"/>
          </p14:sldIdLst>
        </p14:section>
        <p14:section name="Déclaration de l’objectif" id="{096B6BF6-20D6-43DE-B358-982838B98259}">
          <p14:sldIdLst>
            <p14:sldId id="321"/>
            <p14:sldId id="287"/>
            <p14:sldId id="412"/>
            <p14:sldId id="270"/>
            <p14:sldId id="320"/>
          </p14:sldIdLst>
        </p14:section>
        <p14:section name="Modelage" id="{6D007598-4F88-4283-9E36-970C44D688AD}">
          <p14:sldIdLst>
            <p14:sldId id="298"/>
            <p14:sldId id="372"/>
            <p14:sldId id="368"/>
            <p14:sldId id="402"/>
            <p14:sldId id="403"/>
            <p14:sldId id="404"/>
            <p14:sldId id="374"/>
            <p14:sldId id="373"/>
            <p14:sldId id="323"/>
            <p14:sldId id="324"/>
            <p14:sldId id="393"/>
            <p14:sldId id="395"/>
            <p14:sldId id="396"/>
            <p14:sldId id="398"/>
            <p14:sldId id="2147483644"/>
            <p14:sldId id="2147483643"/>
          </p14:sldIdLst>
        </p14:section>
        <p14:section name="Pratique collective" id="{CF34AB29-930A-422C-8BB3-41EE66488593}">
          <p14:sldIdLst>
            <p14:sldId id="299"/>
            <p14:sldId id="332"/>
            <p14:sldId id="333"/>
            <p14:sldId id="330"/>
            <p14:sldId id="331"/>
            <p14:sldId id="353"/>
            <p14:sldId id="354"/>
            <p14:sldId id="385"/>
            <p14:sldId id="386"/>
            <p14:sldId id="370"/>
            <p14:sldId id="384"/>
            <p14:sldId id="389"/>
            <p14:sldId id="390"/>
          </p14:sldIdLst>
        </p14:section>
        <p14:section name="Pratique en binôme" id="{B5D45BF5-6276-4DCA-B0C6-B46ADF983B36}">
          <p14:sldIdLst>
            <p14:sldId id="300"/>
            <p14:sldId id="409"/>
            <p14:sldId id="339"/>
            <p14:sldId id="280"/>
            <p14:sldId id="335"/>
            <p14:sldId id="405"/>
          </p14:sldIdLst>
        </p14:section>
        <p14:section name="Pratique autonome" id="{89211873-F649-4A72-AB32-DC4F4703E8C4}">
          <p14:sldIdLst>
            <p14:sldId id="303"/>
            <p14:sldId id="345"/>
            <p14:sldId id="302"/>
            <p14:sldId id="341"/>
            <p14:sldId id="344"/>
          </p14:sldIdLst>
        </p14:section>
        <p14:section name="Clôture de la séance" id="{EBCF91DF-0CDC-4636-96C9-6E6A8A771057}">
          <p14:sldIdLst>
            <p14:sldId id="305"/>
            <p14:sldId id="262"/>
            <p14:sldId id="346"/>
            <p14:sldId id="347"/>
            <p14:sldId id="348"/>
            <p14:sldId id="2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037A40"/>
    <a:srgbClr val="1D6FA9"/>
    <a:srgbClr val="156082"/>
    <a:srgbClr val="DCEAF7"/>
    <a:srgbClr val="7F7F7F"/>
    <a:srgbClr val="F19D19"/>
    <a:srgbClr val="DCE6F2"/>
    <a:srgbClr val="C8F5E8"/>
    <a:srgbClr val="E0EF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48" autoAdjust="0"/>
    <p:restoredTop sz="94660"/>
  </p:normalViewPr>
  <p:slideViewPr>
    <p:cSldViewPr snapToGrid="0">
      <p:cViewPr varScale="1">
        <p:scale>
          <a:sx n="82" d="100"/>
          <a:sy n="82" d="100"/>
        </p:scale>
        <p:origin x="557" y="72"/>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31/01/2026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31/01/2026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t>
            </a:r>
          </a:p>
        </p:txBody>
      </p:sp>
      <p:grpSp>
        <p:nvGrpSpPr>
          <p:cNvPr id="27" name="Groupe 26">
            <a:extLst>
              <a:ext uri="{FF2B5EF4-FFF2-40B4-BE49-F238E27FC236}">
                <a16:creationId xmlns:a16="http://schemas.microsoft.com/office/drawing/2014/main" id="{4665E728-B129-706A-BDB1-22B94D41AFBF}"/>
              </a:ext>
            </a:extLst>
          </p:cNvPr>
          <p:cNvGrpSpPr/>
          <p:nvPr userDrawn="1"/>
        </p:nvGrpSpPr>
        <p:grpSpPr>
          <a:xfrm>
            <a:off x="271218" y="4592685"/>
            <a:ext cx="6693265" cy="522000"/>
            <a:chOff x="304312" y="4531839"/>
            <a:chExt cx="5990003" cy="696796"/>
          </a:xfrm>
          <a:solidFill>
            <a:srgbClr val="037A40"/>
          </a:solidFill>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userDrawn="1"/>
        </p:nvGrpSpPr>
        <p:grpSpPr>
          <a:xfrm>
            <a:off x="271218" y="5289789"/>
            <a:ext cx="6693265" cy="522000"/>
            <a:chOff x="304312" y="5304657"/>
            <a:chExt cx="5990003" cy="696796"/>
          </a:xfrm>
          <a:solidFill>
            <a:srgbClr val="00B050"/>
          </a:solidFill>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grp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717129"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 AC</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37A4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6" y="1378425"/>
            <a:ext cx="8955203" cy="923330"/>
          </a:xfrm>
          <a:prstGeom prst="rect">
            <a:avLst/>
          </a:prstGeom>
          <a:noFill/>
        </p:spPr>
        <p:txBody>
          <a:bodyPr wrap="square" rtlCol="0">
            <a:spAutoFit/>
          </a:bodyPr>
          <a:lstStyle/>
          <a:p>
            <a:pPr lvl="0"/>
            <a:r>
              <a:rPr lang="fr-FR" sz="5400" b="1" i="0" u="none" strike="noStrike" kern="0" cap="none" spc="0" baseline="0" dirty="0">
                <a:solidFill>
                  <a:srgbClr val="037A40"/>
                </a:solidFill>
                <a:uFillTx/>
                <a:latin typeface="Calibri"/>
                <a:cs typeface="Calibri"/>
              </a:rPr>
              <a:t>Science de la vie et de la terre</a:t>
            </a: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53998"/>
          </a:xfrm>
          <a:prstGeom prst="rect">
            <a:avLst/>
          </a:prstGeom>
          <a:noFill/>
        </p:spPr>
        <p:txBody>
          <a:bodyPr wrap="square" rtlCol="0">
            <a:spAutoFit/>
          </a:bodyPr>
          <a:lstStyle/>
          <a:p>
            <a:pPr lvl="0"/>
            <a:r>
              <a:rPr lang="en-US" sz="3000" b="1" i="0" u="none" strike="noStrike" kern="0" cap="none" spc="0" baseline="0" dirty="0">
                <a:solidFill>
                  <a:srgbClr val="037A4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37A40"/>
              </a:solidFill>
              <a:uFillTx/>
              <a:latin typeface="Calibri" panose="020F0502020204030204" pitchFamily="34" charset="0"/>
              <a:cs typeface="Calibri" panose="020F0502020204030204" pitchFamily="34" charset="0"/>
            </a:endParaRPr>
          </a:p>
        </p:txBody>
      </p:sp>
      <p:sp>
        <p:nvSpPr>
          <p:cNvPr id="2" name="Espace réservé du texte 43">
            <a:extLst>
              <a:ext uri="{FF2B5EF4-FFF2-40B4-BE49-F238E27FC236}">
                <a16:creationId xmlns:a16="http://schemas.microsoft.com/office/drawing/2014/main" id="{7DEC17B5-AD7F-BD47-F7CF-DD89EBC16D6B}"/>
              </a:ext>
            </a:extLst>
          </p:cNvPr>
          <p:cNvSpPr>
            <a:spLocks noGrp="1"/>
          </p:cNvSpPr>
          <p:nvPr>
            <p:ph type="body" sz="quarter" idx="20"/>
          </p:nvPr>
        </p:nvSpPr>
        <p:spPr>
          <a:xfrm>
            <a:off x="2120815" y="4591216"/>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endParaRPr lang="fr-FR" dirty="0"/>
          </a:p>
        </p:txBody>
      </p:sp>
      <p:sp>
        <p:nvSpPr>
          <p:cNvPr id="5" name="Espace réservé du texte 43">
            <a:extLst>
              <a:ext uri="{FF2B5EF4-FFF2-40B4-BE49-F238E27FC236}">
                <a16:creationId xmlns:a16="http://schemas.microsoft.com/office/drawing/2014/main" id="{DD979FC7-7D7A-BA7E-4DF0-D43F0F90D5D7}"/>
              </a:ext>
            </a:extLst>
          </p:cNvPr>
          <p:cNvSpPr>
            <a:spLocks noGrp="1"/>
          </p:cNvSpPr>
          <p:nvPr>
            <p:ph type="body" sz="quarter" idx="22" hasCustomPrompt="1"/>
          </p:nvPr>
        </p:nvSpPr>
        <p:spPr>
          <a:xfrm>
            <a:off x="271217" y="4591216"/>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en-US" dirty="0"/>
              <a:t>Chapitre 2</a:t>
            </a:r>
            <a:endParaRPr lang="fr-FR" dirty="0"/>
          </a:p>
        </p:txBody>
      </p:sp>
      <p:sp>
        <p:nvSpPr>
          <p:cNvPr id="6" name="Espace réservé du texte 43">
            <a:extLst>
              <a:ext uri="{FF2B5EF4-FFF2-40B4-BE49-F238E27FC236}">
                <a16:creationId xmlns:a16="http://schemas.microsoft.com/office/drawing/2014/main" id="{9A565E53-78F6-3990-8269-7E3C33DC136E}"/>
              </a:ext>
            </a:extLst>
          </p:cNvPr>
          <p:cNvSpPr>
            <a:spLocks noGrp="1"/>
          </p:cNvSpPr>
          <p:nvPr>
            <p:ph type="body" sz="quarter" idx="23" hasCustomPrompt="1"/>
          </p:nvPr>
        </p:nvSpPr>
        <p:spPr>
          <a:xfrm>
            <a:off x="271217" y="5288319"/>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fr-FR" sz="1800" b="1" dirty="0">
                <a:solidFill>
                  <a:srgbClr val="FFFFFF"/>
                </a:solidFill>
                <a:latin typeface="Calibri"/>
                <a:ea typeface="Calibri"/>
                <a:cs typeface="Calibri"/>
              </a:rPr>
              <a:t>Tâche</a:t>
            </a:r>
            <a:r>
              <a:rPr lang="en-US" dirty="0"/>
              <a:t> 1</a:t>
            </a:r>
            <a:endParaRPr lang="fr-FR" dirty="0"/>
          </a:p>
        </p:txBody>
      </p:sp>
      <p:sp>
        <p:nvSpPr>
          <p:cNvPr id="10" name="Espace réservé du texte 43">
            <a:extLst>
              <a:ext uri="{FF2B5EF4-FFF2-40B4-BE49-F238E27FC236}">
                <a16:creationId xmlns:a16="http://schemas.microsoft.com/office/drawing/2014/main" id="{9D40EE84-97BD-1D2C-C9FD-BC704A6339F3}"/>
              </a:ext>
            </a:extLst>
          </p:cNvPr>
          <p:cNvSpPr>
            <a:spLocks noGrp="1"/>
          </p:cNvSpPr>
          <p:nvPr>
            <p:ph type="body" sz="quarter" idx="24"/>
          </p:nvPr>
        </p:nvSpPr>
        <p:spPr>
          <a:xfrm>
            <a:off x="2120815" y="5288319"/>
            <a:ext cx="4843667" cy="521999"/>
          </a:xfr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dirty="0"/>
          </a:p>
        </p:txBody>
      </p:sp>
      <p:pic>
        <p:nvPicPr>
          <p:cNvPr id="3" name="Image 16">
            <a:extLst>
              <a:ext uri="{FF2B5EF4-FFF2-40B4-BE49-F238E27FC236}">
                <a16:creationId xmlns:a16="http://schemas.microsoft.com/office/drawing/2014/main" id="{90524A8E-E48F-3EF0-D60C-1776D259D3BC}"/>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8780" l="4112" r="93586">
                        <a14:foregroundMark x1="23684" y1="23902" x2="23684" y2="23902"/>
                        <a14:foregroundMark x1="23684" y1="23902" x2="22204" y2="56098"/>
                        <a14:foregroundMark x1="22204" y1="56098" x2="43257" y2="40000"/>
                        <a14:foregroundMark x1="43257" y1="40000" x2="66118" y2="34146"/>
                        <a14:foregroundMark x1="66118" y1="34146" x2="53618" y2="34634"/>
                        <a14:foregroundMark x1="53618" y1="34634" x2="52632" y2="54146"/>
                        <a14:foregroundMark x1="52632" y1="54146" x2="61184" y2="35854"/>
                        <a14:foregroundMark x1="61184" y1="35854" x2="68421" y2="52195"/>
                        <a14:foregroundMark x1="68421" y1="52195" x2="57237" y2="75854"/>
                        <a14:foregroundMark x1="57237" y1="75854" x2="69901" y2="75610"/>
                        <a14:foregroundMark x1="69901" y1="75610" x2="53289" y2="79512"/>
                        <a14:foregroundMark x1="53289" y1="79512" x2="77796" y2="81220"/>
                        <a14:foregroundMark x1="77796" y1="81220" x2="24342" y2="80000"/>
                        <a14:foregroundMark x1="24342" y1="80000" x2="11513" y2="88537"/>
                        <a14:foregroundMark x1="11513" y1="88537" x2="18586" y2="68049"/>
                        <a14:foregroundMark x1="18586" y1="68049" x2="31743" y2="70976"/>
                        <a14:foregroundMark x1="31743" y1="70976" x2="38322" y2="89024"/>
                        <a14:foregroundMark x1="38322" y1="89024" x2="38816" y2="92439"/>
                        <a14:foregroundMark x1="27632" y1="40000" x2="13322" y2="80976"/>
                        <a14:foregroundMark x1="13322" y1="80976" x2="37829" y2="47561"/>
                        <a14:foregroundMark x1="37829" y1="47561" x2="36349" y2="73659"/>
                        <a14:foregroundMark x1="36349" y1="73659" x2="33388" y2="54634"/>
                        <a14:foregroundMark x1="33388" y1="54634" x2="29605" y2="82683"/>
                        <a14:foregroundMark x1="29605" y1="82683" x2="12664" y2="87073"/>
                        <a14:foregroundMark x1="12664" y1="87073" x2="10691" y2="67805"/>
                        <a14:foregroundMark x1="10691" y1="67805" x2="7072" y2="94390"/>
                        <a14:foregroundMark x1="7072" y1="94390" x2="19901" y2="88293"/>
                        <a14:foregroundMark x1="19901" y1="88293" x2="30921" y2="92927"/>
                        <a14:foregroundMark x1="30921" y1="92927" x2="67270" y2="85610"/>
                        <a14:foregroundMark x1="67270" y1="85610" x2="79276" y2="90732"/>
                        <a14:foregroundMark x1="79276" y1="90732" x2="45724" y2="96098"/>
                        <a14:foregroundMark x1="45724" y1="96098" x2="66612" y2="92195"/>
                        <a14:foregroundMark x1="66612" y1="92195" x2="76809" y2="69512"/>
                        <a14:foregroundMark x1="76809" y1="69512" x2="57730" y2="88537"/>
                        <a14:foregroundMark x1="57730" y1="88537" x2="25987" y2="93659"/>
                        <a14:foregroundMark x1="25987" y1="93659" x2="11678" y2="86098"/>
                        <a14:foregroundMark x1="11678" y1="86098" x2="30592" y2="48780"/>
                        <a14:foregroundMark x1="30592" y1="48780" x2="58553" y2="65366"/>
                        <a14:foregroundMark x1="58553" y1="65366" x2="70066" y2="64390"/>
                        <a14:foregroundMark x1="70066" y1="64390" x2="72862" y2="56098"/>
                        <a14:foregroundMark x1="21382" y1="35366" x2="5263" y2="85610"/>
                        <a14:foregroundMark x1="5263" y1="85610" x2="21053" y2="97073"/>
                        <a14:foregroundMark x1="21053" y1="97073" x2="45559" y2="93659"/>
                        <a14:foregroundMark x1="45559" y1="93659" x2="61678" y2="94878"/>
                        <a14:foregroundMark x1="61678" y1="94878" x2="87993" y2="93659"/>
                        <a14:foregroundMark x1="87993" y1="93659" x2="88158" y2="76585"/>
                        <a14:foregroundMark x1="88158" y1="76585" x2="80263" y2="61707"/>
                        <a14:foregroundMark x1="80263" y1="61707" x2="70395" y2="29268"/>
                        <a14:foregroundMark x1="70395" y1="29268" x2="60197" y2="19756"/>
                        <a14:foregroundMark x1="60197" y1="19756" x2="59211" y2="19756"/>
                        <a14:foregroundMark x1="15789" y1="30732" x2="5099" y2="56585"/>
                        <a14:foregroundMark x1="5099" y1="56585" x2="3618" y2="77561"/>
                        <a14:foregroundMark x1="3618" y1="77561" x2="7072" y2="93902"/>
                        <a14:foregroundMark x1="7072" y1="93902" x2="18750" y2="97805"/>
                        <a14:foregroundMark x1="18750" y1="97805" x2="26480" y2="97317"/>
                        <a14:foregroundMark x1="11349" y1="53415" x2="1151" y2="70488"/>
                        <a14:foregroundMark x1="1151" y1="70488" x2="4276" y2="87561"/>
                        <a14:foregroundMark x1="4276" y1="87561" x2="15625" y2="92195"/>
                        <a14:foregroundMark x1="15625" y1="92195" x2="15625" y2="92195"/>
                        <a14:foregroundMark x1="49671" y1="56341" x2="72533" y2="57561"/>
                        <a14:foregroundMark x1="72533" y1="57561" x2="73355" y2="77073"/>
                        <a14:foregroundMark x1="73355" y1="77073" x2="56250" y2="82439"/>
                        <a14:foregroundMark x1="56250" y1="82439" x2="50822" y2="61220"/>
                        <a14:foregroundMark x1="50822" y1="61220" x2="53125" y2="57073"/>
                        <a14:foregroundMark x1="69901" y1="61220" x2="60526" y2="74146"/>
                        <a14:foregroundMark x1="60526" y1="74146" x2="71875" y2="70000"/>
                        <a14:foregroundMark x1="71875" y1="70000" x2="68421" y2="61220"/>
                        <a14:foregroundMark x1="44901" y1="92683" x2="87500" y2="69512"/>
                        <a14:foregroundMark x1="87500" y1="69512" x2="93586" y2="87561"/>
                        <a14:foregroundMark x1="93586" y1="87561" x2="91941" y2="98780"/>
                        <a14:foregroundMark x1="75493" y1="58537" x2="76809" y2="41220"/>
                        <a14:foregroundMark x1="76809" y1="41220" x2="72204" y2="25854"/>
                        <a14:foregroundMark x1="72204" y1="25854" x2="60526" y2="23659"/>
                        <a14:foregroundMark x1="60526" y1="23659" x2="56743" y2="24878"/>
                      </a14:backgroundRemoval>
                    </a14:imgEffect>
                  </a14:imgLayer>
                </a14:imgProps>
              </a:ext>
            </a:extLst>
          </a:blip>
          <a:stretch>
            <a:fillRect/>
          </a:stretch>
        </p:blipFill>
        <p:spPr>
          <a:xfrm>
            <a:off x="7786894" y="3491604"/>
            <a:ext cx="4255186" cy="2869452"/>
          </a:xfrm>
          <a:prstGeom prst="rect">
            <a:avLst/>
          </a:prstGeom>
        </p:spPr>
      </p:pic>
      <p:sp>
        <p:nvSpPr>
          <p:cNvPr id="4" name="Google Shape;735;p98">
            <a:extLst>
              <a:ext uri="{FF2B5EF4-FFF2-40B4-BE49-F238E27FC236}">
                <a16:creationId xmlns:a16="http://schemas.microsoft.com/office/drawing/2014/main" id="{AA32DAC6-E40B-3260-CF4C-57F69A65368F}"/>
              </a:ext>
            </a:extLst>
          </p:cNvPr>
          <p:cNvSpPr/>
          <p:nvPr userDrawn="1"/>
        </p:nvSpPr>
        <p:spPr>
          <a:xfrm>
            <a:off x="1968787" y="4613885"/>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
        <p:nvSpPr>
          <p:cNvPr id="11" name="Google Shape;735;p98">
            <a:extLst>
              <a:ext uri="{FF2B5EF4-FFF2-40B4-BE49-F238E27FC236}">
                <a16:creationId xmlns:a16="http://schemas.microsoft.com/office/drawing/2014/main" id="{6706102D-42C9-61DB-F81D-8B81F55C8119}"/>
              </a:ext>
            </a:extLst>
          </p:cNvPr>
          <p:cNvSpPr/>
          <p:nvPr userDrawn="1"/>
        </p:nvSpPr>
        <p:spPr>
          <a:xfrm>
            <a:off x="1968787" y="5310990"/>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e chapitr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a:t>
            </a:r>
            <a:r>
              <a:rPr lang="fr-FR" sz="3200" b="1" kern="0" dirty="0">
                <a:solidFill>
                  <a:srgbClr val="44546A"/>
                </a:solidFill>
                <a:latin typeface="Calibri"/>
                <a:cs typeface="Calibri"/>
              </a:rPr>
              <a:t>le chapitre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286;p29">
            <a:extLst>
              <a:ext uri="{FF2B5EF4-FFF2-40B4-BE49-F238E27FC236}">
                <a16:creationId xmlns:a16="http://schemas.microsoft.com/office/drawing/2014/main" id="{ABDCD58E-FB84-201F-97D0-4B520E132A8C}"/>
              </a:ext>
            </a:extLst>
          </p:cNvPr>
          <p:cNvSpPr>
            <a:spLocks/>
          </p:cNvSpPr>
          <p:nvPr userDrawn="1"/>
        </p:nvSpPr>
        <p:spPr>
          <a:xfrm>
            <a:off x="3132175" y="2873353"/>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a:spLocks/>
          </p:cNvSpPr>
          <p:nvPr userDrawn="1"/>
        </p:nvSpPr>
        <p:spPr>
          <a:xfrm>
            <a:off x="1703823" y="2873356"/>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a:spLocks/>
          </p:cNvSpPr>
          <p:nvPr userDrawn="1"/>
        </p:nvSpPr>
        <p:spPr>
          <a:xfrm>
            <a:off x="948074" y="1308144"/>
            <a:ext cx="10321337" cy="55447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a:spLocks noGrp="1"/>
          </p:cNvSpPr>
          <p:nvPr>
            <p:ph type="body" sz="quarter" idx="12" hasCustomPrompt="1"/>
          </p:nvPr>
        </p:nvSpPr>
        <p:spPr>
          <a:xfrm>
            <a:off x="956582" y="1308064"/>
            <a:ext cx="10321200" cy="554400"/>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a:t>Chapitre 1 : Relations vivant-vivant</a:t>
            </a:r>
            <a:endParaRPr lang="fr-FR" dirty="0"/>
          </a:p>
        </p:txBody>
      </p:sp>
      <p:sp>
        <p:nvSpPr>
          <p:cNvPr id="33" name="Text Placeholder 30">
            <a:extLst>
              <a:ext uri="{FF2B5EF4-FFF2-40B4-BE49-F238E27FC236}">
                <a16:creationId xmlns:a16="http://schemas.microsoft.com/office/drawing/2014/main" id="{74B77D63-73E9-1593-011E-46752471AACE}"/>
              </a:ext>
            </a:extLst>
          </p:cNvPr>
          <p:cNvSpPr>
            <a:spLocks noGrp="1"/>
          </p:cNvSpPr>
          <p:nvPr>
            <p:ph type="body" sz="quarter" idx="14" hasCustomPrompt="1"/>
          </p:nvPr>
        </p:nvSpPr>
        <p:spPr>
          <a:xfrm>
            <a:off x="1703823" y="2873199"/>
            <a:ext cx="1227600" cy="734400"/>
          </a:xfrm>
        </p:spPr>
        <p:txBody>
          <a:bodyPr anchor="ctr"/>
          <a:lstStyle>
            <a:lvl1pPr algn="ctr">
              <a:buNone/>
              <a:defRPr sz="2000" b="0">
                <a:solidFill>
                  <a:schemeClr val="tx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r>
              <a:rPr lang="fr-FR" sz="2000" dirty="0">
                <a:solidFill>
                  <a:prstClr val="black"/>
                </a:solidFill>
                <a:latin typeface="Calibri" panose="020F0502020204030204" pitchFamily="34" charset="0"/>
                <a:cs typeface="Calibri" panose="020F0502020204030204" pitchFamily="34" charset="0"/>
                <a:sym typeface="Arial"/>
              </a:rPr>
              <a:t>Tâche 1</a:t>
            </a:r>
          </a:p>
        </p:txBody>
      </p:sp>
      <p:sp>
        <p:nvSpPr>
          <p:cNvPr id="36" name="Text Placeholder 30">
            <a:extLst>
              <a:ext uri="{FF2B5EF4-FFF2-40B4-BE49-F238E27FC236}">
                <a16:creationId xmlns:a16="http://schemas.microsoft.com/office/drawing/2014/main" id="{5F879908-CFB2-F5B3-9CE2-A65F5F3E6223}"/>
              </a:ext>
            </a:extLst>
          </p:cNvPr>
          <p:cNvSpPr>
            <a:spLocks noGrp="1"/>
          </p:cNvSpPr>
          <p:nvPr>
            <p:ph type="body" sz="quarter" idx="17" hasCustomPrompt="1"/>
          </p:nvPr>
        </p:nvSpPr>
        <p:spPr>
          <a:xfrm>
            <a:off x="3139379" y="2873199"/>
            <a:ext cx="8144401" cy="734400"/>
          </a:xfrm>
        </p:spPr>
        <p:txBody>
          <a:bodyPr anchor="ctr"/>
          <a:lstStyle>
            <a:lvl1pPr algn="ctr">
              <a:buNone/>
              <a:defRPr sz="2000" b="0">
                <a:solidFill>
                  <a:schemeClr val="tx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defRPr/>
            </a:pPr>
            <a:r>
              <a:rPr lang="fr-FR" sz="2000" dirty="0">
                <a:solidFill>
                  <a:prstClr val="black"/>
                </a:solidFill>
                <a:latin typeface="Calibri" panose="020F0502020204030204" pitchFamily="34" charset="0"/>
                <a:cs typeface="Calibri" panose="020F0502020204030204" pitchFamily="34" charset="0"/>
                <a:sym typeface="Arial"/>
              </a:rPr>
              <a:t>Identifier le type de relation d’exploitation et ses caractéristiques</a:t>
            </a:r>
          </a:p>
        </p:txBody>
      </p:sp>
      <p:sp>
        <p:nvSpPr>
          <p:cNvPr id="6" name="Rectangle 5">
            <a:extLst>
              <a:ext uri="{FF2B5EF4-FFF2-40B4-BE49-F238E27FC236}">
                <a16:creationId xmlns:a16="http://schemas.microsoft.com/office/drawing/2014/main" id="{F89CEE65-9627-A065-406C-D0416F5E70D1}"/>
              </a:ext>
            </a:extLst>
          </p:cNvPr>
          <p:cNvSpPr>
            <a:spLocks/>
          </p:cNvSpPr>
          <p:nvPr userDrawn="1"/>
        </p:nvSpPr>
        <p:spPr>
          <a:xfrm>
            <a:off x="1339721" y="2120717"/>
            <a:ext cx="9898863" cy="494615"/>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7" name="Text Placeholder 30">
            <a:extLst>
              <a:ext uri="{FF2B5EF4-FFF2-40B4-BE49-F238E27FC236}">
                <a16:creationId xmlns:a16="http://schemas.microsoft.com/office/drawing/2014/main" id="{5C1F621F-48A7-3B73-016A-666E38883073}"/>
              </a:ext>
            </a:extLst>
          </p:cNvPr>
          <p:cNvSpPr>
            <a:spLocks noGrp="1"/>
          </p:cNvSpPr>
          <p:nvPr>
            <p:ph type="body" sz="quarter" idx="24" hasCustomPrompt="1"/>
          </p:nvPr>
        </p:nvSpPr>
        <p:spPr>
          <a:xfrm>
            <a:off x="1348223" y="2120637"/>
            <a:ext cx="9898732" cy="494546"/>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err="1"/>
              <a:t>Séquence</a:t>
            </a:r>
            <a:r>
              <a:rPr lang="en-US" dirty="0"/>
              <a:t> 1 : Relations </a:t>
            </a:r>
            <a:r>
              <a:rPr lang="en-US" dirty="0" err="1"/>
              <a:t>d’exploitation</a:t>
            </a:r>
            <a:endParaRPr lang="en-US" dirty="0"/>
          </a:p>
        </p:txBody>
      </p:sp>
      <p:sp>
        <p:nvSpPr>
          <p:cNvPr id="9" name="Google Shape;286;p29">
            <a:extLst>
              <a:ext uri="{FF2B5EF4-FFF2-40B4-BE49-F238E27FC236}">
                <a16:creationId xmlns:a16="http://schemas.microsoft.com/office/drawing/2014/main" id="{4D9B2296-F4A8-F01C-635B-95350C14B275}"/>
              </a:ext>
            </a:extLst>
          </p:cNvPr>
          <p:cNvSpPr>
            <a:spLocks/>
          </p:cNvSpPr>
          <p:nvPr userDrawn="1"/>
        </p:nvSpPr>
        <p:spPr>
          <a:xfrm>
            <a:off x="3140677" y="4683091"/>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schemeClr val="bg2"/>
              </a:solidFill>
              <a:latin typeface="Calibri" panose="020F0502020204030204" pitchFamily="34" charset="0"/>
              <a:cs typeface="Calibri" panose="020F0502020204030204" pitchFamily="34" charset="0"/>
              <a:sym typeface="Arial"/>
            </a:endParaRPr>
          </a:p>
        </p:txBody>
      </p:sp>
      <p:sp>
        <p:nvSpPr>
          <p:cNvPr id="10" name="Google Shape;289;p29">
            <a:extLst>
              <a:ext uri="{FF2B5EF4-FFF2-40B4-BE49-F238E27FC236}">
                <a16:creationId xmlns:a16="http://schemas.microsoft.com/office/drawing/2014/main" id="{82EC8553-22FA-A547-D471-3AF6D6395AAE}"/>
              </a:ext>
            </a:extLst>
          </p:cNvPr>
          <p:cNvSpPr>
            <a:spLocks/>
          </p:cNvSpPr>
          <p:nvPr userDrawn="1"/>
        </p:nvSpPr>
        <p:spPr>
          <a:xfrm>
            <a:off x="1702674" y="468293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schemeClr val="bg2"/>
              </a:solidFill>
              <a:latin typeface="Calibri" panose="020F0502020204030204" pitchFamily="34" charset="0"/>
              <a:cs typeface="Calibri" panose="020F0502020204030204" pitchFamily="34" charset="0"/>
              <a:sym typeface="Arial"/>
            </a:endParaRPr>
          </a:p>
        </p:txBody>
      </p:sp>
      <p:sp>
        <p:nvSpPr>
          <p:cNvPr id="11" name="Text Placeholder 30">
            <a:extLst>
              <a:ext uri="{FF2B5EF4-FFF2-40B4-BE49-F238E27FC236}">
                <a16:creationId xmlns:a16="http://schemas.microsoft.com/office/drawing/2014/main" id="{6CD6B33D-72A6-DA03-1907-6091D0506918}"/>
              </a:ext>
            </a:extLst>
          </p:cNvPr>
          <p:cNvSpPr>
            <a:spLocks noGrp="1"/>
          </p:cNvSpPr>
          <p:nvPr>
            <p:ph type="body" sz="quarter" idx="25" hasCustomPrompt="1"/>
          </p:nvPr>
        </p:nvSpPr>
        <p:spPr>
          <a:xfrm>
            <a:off x="1702674" y="4682780"/>
            <a:ext cx="1227600" cy="734400"/>
          </a:xfrm>
        </p:spPr>
        <p:txBody>
          <a:bodyPr anchor="ctr"/>
          <a:lstStyle>
            <a:lvl1pPr algn="ctr">
              <a:buNone/>
              <a:defRPr sz="2000" b="0">
                <a:solidFill>
                  <a:schemeClr val="bg2"/>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r>
              <a:rPr lang="fr-FR" sz="2000" dirty="0">
                <a:solidFill>
                  <a:prstClr val="black"/>
                </a:solidFill>
                <a:latin typeface="Calibri" panose="020F0502020204030204" pitchFamily="34" charset="0"/>
                <a:cs typeface="Calibri" panose="020F0502020204030204" pitchFamily="34" charset="0"/>
                <a:sym typeface="Arial"/>
              </a:rPr>
              <a:t>Tâche 2</a:t>
            </a:r>
          </a:p>
        </p:txBody>
      </p:sp>
      <p:sp>
        <p:nvSpPr>
          <p:cNvPr id="12" name="Text Placeholder 30">
            <a:extLst>
              <a:ext uri="{FF2B5EF4-FFF2-40B4-BE49-F238E27FC236}">
                <a16:creationId xmlns:a16="http://schemas.microsoft.com/office/drawing/2014/main" id="{60559DCE-9034-76AA-7F03-AD960D4C0BC4}"/>
              </a:ext>
            </a:extLst>
          </p:cNvPr>
          <p:cNvSpPr>
            <a:spLocks noGrp="1"/>
          </p:cNvSpPr>
          <p:nvPr>
            <p:ph type="body" sz="quarter" idx="26" hasCustomPrompt="1"/>
          </p:nvPr>
        </p:nvSpPr>
        <p:spPr>
          <a:xfrm>
            <a:off x="3147881" y="4682937"/>
            <a:ext cx="8144401" cy="734400"/>
          </a:xfrm>
        </p:spPr>
        <p:txBody>
          <a:bodyPr anchor="ctr"/>
          <a:lstStyle>
            <a:lvl1pPr algn="ctr">
              <a:buNone/>
              <a:defRPr sz="2000" b="0">
                <a:solidFill>
                  <a:schemeClr val="bg2"/>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defRPr/>
            </a:pPr>
            <a:r>
              <a:rPr lang="fr-FR" sz="2000" dirty="0">
                <a:solidFill>
                  <a:prstClr val="black"/>
                </a:solidFill>
                <a:latin typeface="Calibri" panose="020F0502020204030204" pitchFamily="34" charset="0"/>
                <a:cs typeface="Calibri" panose="020F0502020204030204" pitchFamily="34" charset="0"/>
                <a:sym typeface="Arial"/>
              </a:rPr>
              <a:t>Identifier le type de relation de compétition ou mutualisme et leurs caractéristiques.</a:t>
            </a:r>
          </a:p>
        </p:txBody>
      </p:sp>
      <p:sp>
        <p:nvSpPr>
          <p:cNvPr id="13" name="Rectangle 12">
            <a:extLst>
              <a:ext uri="{FF2B5EF4-FFF2-40B4-BE49-F238E27FC236}">
                <a16:creationId xmlns:a16="http://schemas.microsoft.com/office/drawing/2014/main" id="{31D96935-9C28-F26E-BED5-5A912445CB69}"/>
              </a:ext>
            </a:extLst>
          </p:cNvPr>
          <p:cNvSpPr>
            <a:spLocks/>
          </p:cNvSpPr>
          <p:nvPr userDrawn="1"/>
        </p:nvSpPr>
        <p:spPr>
          <a:xfrm>
            <a:off x="1348223" y="3930455"/>
            <a:ext cx="9898863" cy="494615"/>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14" name="Text Placeholder 30">
            <a:extLst>
              <a:ext uri="{FF2B5EF4-FFF2-40B4-BE49-F238E27FC236}">
                <a16:creationId xmlns:a16="http://schemas.microsoft.com/office/drawing/2014/main" id="{31D148C6-5492-AED5-7F54-3E33BB132E1D}"/>
              </a:ext>
            </a:extLst>
          </p:cNvPr>
          <p:cNvSpPr>
            <a:spLocks noGrp="1"/>
          </p:cNvSpPr>
          <p:nvPr>
            <p:ph type="body" sz="quarter" idx="27" hasCustomPrompt="1"/>
          </p:nvPr>
        </p:nvSpPr>
        <p:spPr>
          <a:xfrm>
            <a:off x="1356725" y="3930375"/>
            <a:ext cx="9898732" cy="494546"/>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err="1"/>
              <a:t>Séquence</a:t>
            </a:r>
            <a:r>
              <a:rPr lang="en-US" dirty="0"/>
              <a:t> 2 : </a:t>
            </a:r>
            <a:r>
              <a:rPr lang="fr-FR" dirty="0"/>
              <a:t>Relations de compétition et de mutualisme</a:t>
            </a:r>
            <a:endParaRPr lang="en-US" dirty="0"/>
          </a:p>
        </p:txBody>
      </p:sp>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ité préparatoir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4995540" y="2500904"/>
            <a:ext cx="5985399" cy="814262"/>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Activité préparatoire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2505268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declaration de l'objectif">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3247602"/>
            <a:ext cx="11174095" cy="3153198"/>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capture d’écran illustrant la tâche ciblée par cet objectif</a:t>
            </a:r>
          </a:p>
          <a:p>
            <a:pPr lvl="0"/>
            <a:endParaRPr lang="fr-FR" dirty="0"/>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054;p38">
            <a:extLst>
              <a:ext uri="{FF2B5EF4-FFF2-40B4-BE49-F238E27FC236}">
                <a16:creationId xmlns:a16="http://schemas.microsoft.com/office/drawing/2014/main" id="{E68972AD-29C5-3385-642B-0C5308EE8844}"/>
              </a:ext>
            </a:extLst>
          </p:cNvPr>
          <p:cNvSpPr/>
          <p:nvPr userDrawn="1"/>
        </p:nvSpPr>
        <p:spPr>
          <a:xfrm>
            <a:off x="1396677" y="1831580"/>
            <a:ext cx="9651623" cy="830997"/>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sz="2400" dirty="0">
              <a:latin typeface="Calibri" panose="020F0502020204030204" pitchFamily="34" charset="0"/>
              <a:cs typeface="Calibri" panose="020F0502020204030204" pitchFamily="34" charset="0"/>
            </a:endParaRPr>
          </a:p>
        </p:txBody>
      </p:sp>
      <p:pic>
        <p:nvPicPr>
          <p:cNvPr id="4" name="Image 15">
            <a:extLst>
              <a:ext uri="{FF2B5EF4-FFF2-40B4-BE49-F238E27FC236}">
                <a16:creationId xmlns:a16="http://schemas.microsoft.com/office/drawing/2014/main" id="{ED85EDE7-D9A6-2F96-809C-0BCE91611A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238" y="1567130"/>
            <a:ext cx="805544" cy="805544"/>
          </a:xfrm>
          <a:prstGeom prst="rect">
            <a:avLst/>
          </a:prstGeom>
          <a:ln>
            <a:noFill/>
          </a:ln>
        </p:spPr>
      </p:pic>
      <p:sp>
        <p:nvSpPr>
          <p:cNvPr id="10" name="Text Placeholder 9">
            <a:extLst>
              <a:ext uri="{FF2B5EF4-FFF2-40B4-BE49-F238E27FC236}">
                <a16:creationId xmlns:a16="http://schemas.microsoft.com/office/drawing/2014/main" id="{6AFD452F-0A61-50AE-900C-126871647602}"/>
              </a:ext>
            </a:extLst>
          </p:cNvPr>
          <p:cNvSpPr>
            <a:spLocks noGrp="1"/>
          </p:cNvSpPr>
          <p:nvPr>
            <p:ph type="body" sz="quarter" idx="12" hasCustomPrompt="1"/>
          </p:nvPr>
        </p:nvSpPr>
        <p:spPr>
          <a:xfrm>
            <a:off x="2212975" y="1831975"/>
            <a:ext cx="8582025" cy="819150"/>
          </a:xfrm>
        </p:spPr>
        <p:txBody>
          <a:bodyPr/>
          <a:lstStyle>
            <a:lvl1pPr>
              <a:buNone/>
              <a:defRPr sz="2000">
                <a:latin typeface="Calibri" panose="020F0502020204030204" pitchFamily="34" charset="0"/>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fr-FR" dirty="0"/>
              <a:t>Identifier le type de relation d’exploitation entre deux êtres vivants dans un écosystème donné.</a:t>
            </a:r>
          </a:p>
        </p:txBody>
      </p:sp>
    </p:spTree>
    <p:extLst>
      <p:ext uri="{BB962C8B-B14F-4D97-AF65-F5344CB8AC3E}">
        <p14:creationId xmlns:p14="http://schemas.microsoft.com/office/powerpoint/2010/main" val="27372312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tions clé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M</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C00000"/>
                </a:solidFill>
                <a:uFillTx/>
                <a:latin typeface="Calibri" panose="020F0502020204030204" pitchFamily="34" charset="0"/>
                <a:ea typeface="+mn-ea"/>
                <a:cs typeface="Calibri" panose="020F0502020204030204" pitchFamily="34" charset="0"/>
              </a:rPr>
              <a:t>Introduction de notions clés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extLst>
      <p:ext uri="{BB962C8B-B14F-4D97-AF65-F5344CB8AC3E}">
        <p14:creationId xmlns:p14="http://schemas.microsoft.com/office/powerpoint/2010/main" val="10822948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âche principa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M</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C00000"/>
                </a:solidFill>
                <a:uFillTx/>
                <a:latin typeface="Calibri" panose="020F0502020204030204" pitchFamily="34" charset="0"/>
                <a:ea typeface="+mn-ea"/>
                <a:cs typeface="Calibri" panose="020F0502020204030204" pitchFamily="34" charset="0"/>
              </a:rPr>
              <a:t>Modelage de la tâche principale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extLst>
      <p:ext uri="{BB962C8B-B14F-4D97-AF65-F5344CB8AC3E}">
        <p14:creationId xmlns:p14="http://schemas.microsoft.com/office/powerpoint/2010/main" val="28068349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B, 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B, 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8979409" y="5148686"/>
            <a:ext cx="148877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A, l'exercice à travailler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860537" y="5229083"/>
            <a:ext cx="149961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7735030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41167230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3949795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31/01/2026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703" r:id="rId19"/>
    <p:sldLayoutId id="2147483687" r:id="rId20"/>
    <p:sldLayoutId id="2147483688" r:id="rId21"/>
    <p:sldLayoutId id="2147483689" r:id="rId22"/>
    <p:sldLayoutId id="2147483699" r:id="rId23"/>
    <p:sldLayoutId id="2147483690" r:id="rId24"/>
    <p:sldLayoutId id="2147483704" r:id="rId25"/>
    <p:sldLayoutId id="2147483705" r:id="rId26"/>
    <p:sldLayoutId id="2147483691" r:id="rId27"/>
    <p:sldLayoutId id="2147483692" r:id="rId28"/>
    <p:sldLayoutId id="2147483693" r:id="rId29"/>
    <p:sldLayoutId id="2147483694" r:id="rId30"/>
    <p:sldLayoutId id="2147483695" r:id="rId31"/>
    <p:sldLayoutId id="2147483696" r:id="rId32"/>
    <p:sldLayoutId id="2147483697" r:id="rId33"/>
    <p:sldLayoutId id="2147483702" r:id="rId34"/>
    <p:sldLayoutId id="2147483700" r:id="rId35"/>
    <p:sldLayoutId id="2147483701" r:id="rId36"/>
    <p:sldLayoutId id="2147483682" r:id="rId37"/>
    <p:sldLayoutId id="2147483683" r:id="rId38"/>
    <p:sldLayoutId id="2147483653" r:id="rId39"/>
    <p:sldLayoutId id="2147483654" r:id="rId40"/>
    <p:sldLayoutId id="2147483655" r:id="rId41"/>
    <p:sldLayoutId id="2147483656" r:id="rId42"/>
    <p:sldLayoutId id="2147483657" r:id="rId43"/>
    <p:sldLayoutId id="2147483658" r:id="rId44"/>
    <p:sldLayoutId id="2147483659"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7.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6.png"/><Relationship Id="rId1" Type="http://schemas.openxmlformats.org/officeDocument/2006/relationships/slideLayout" Target="../slideLayouts/slideLayout3.xml"/><Relationship Id="rId4" Type="http://schemas.microsoft.com/office/2007/relationships/hdphoto" Target="../media/hdphoto10.wdp"/></Relationships>
</file>

<file path=ppt/slides/_rels/slide4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60.pn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63.png"/><Relationship Id="rId1" Type="http://schemas.openxmlformats.org/officeDocument/2006/relationships/slideLayout" Target="../slideLayouts/slideLayout3.xml"/><Relationship Id="rId5" Type="http://schemas.microsoft.com/office/2007/relationships/hdphoto" Target="../media/hdphoto14.wdp"/><Relationship Id="rId4" Type="http://schemas.openxmlformats.org/officeDocument/2006/relationships/image" Target="../media/image6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41.xml"/></Relationships>
</file>

<file path=ppt/slides/_rels/slide5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65.png"/><Relationship Id="rId1" Type="http://schemas.openxmlformats.org/officeDocument/2006/relationships/slideLayout" Target="../slideLayouts/slideLayout4.xml"/><Relationship Id="rId5" Type="http://schemas.microsoft.com/office/2007/relationships/hdphoto" Target="../media/hdphoto11.wdp"/><Relationship Id="rId4" Type="http://schemas.openxmlformats.org/officeDocument/2006/relationships/image" Target="../media/image61.png"/></Relationships>
</file>

<file path=ppt/slides/_rels/slide57.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65.png"/><Relationship Id="rId1" Type="http://schemas.openxmlformats.org/officeDocument/2006/relationships/slideLayout" Target="../slideLayouts/slideLayout4.xml"/><Relationship Id="rId5" Type="http://schemas.microsoft.com/office/2007/relationships/hdphoto" Target="../media/hdphoto11.wdp"/><Relationship Id="rId4" Type="http://schemas.openxmlformats.org/officeDocument/2006/relationships/image" Target="../media/image61.png"/></Relationships>
</file>

<file path=ppt/slides/_rels/slide58.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66.png"/><Relationship Id="rId1" Type="http://schemas.openxmlformats.org/officeDocument/2006/relationships/slideLayout" Target="../slideLayouts/slideLayout4.xml"/><Relationship Id="rId5" Type="http://schemas.microsoft.com/office/2007/relationships/hdphoto" Target="../media/hdphoto12.wdp"/><Relationship Id="rId4" Type="http://schemas.openxmlformats.org/officeDocument/2006/relationships/image" Target="../media/image62.png"/></Relationships>
</file>

<file path=ppt/slides/_rels/slide59.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66.png"/><Relationship Id="rId1" Type="http://schemas.openxmlformats.org/officeDocument/2006/relationships/slideLayout" Target="../slideLayouts/slideLayout4.xml"/><Relationship Id="rId5" Type="http://schemas.microsoft.com/office/2007/relationships/hdphoto" Target="../media/hdphoto12.wdp"/><Relationship Id="rId4" Type="http://schemas.openxmlformats.org/officeDocument/2006/relationships/image" Target="../media/image6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5.xml"/><Relationship Id="rId5" Type="http://schemas.microsoft.com/office/2007/relationships/hdphoto" Target="../media/hdphoto18.wdp"/><Relationship Id="rId4" Type="http://schemas.openxmlformats.org/officeDocument/2006/relationships/image" Target="../media/image69.png"/></Relationships>
</file>

<file path=ppt/slides/_rels/slide6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2.xml"/><Relationship Id="rId5" Type="http://schemas.microsoft.com/office/2007/relationships/hdphoto" Target="../media/hdphoto19.wdp"/><Relationship Id="rId4" Type="http://schemas.openxmlformats.org/officeDocument/2006/relationships/image" Target="../media/image71.png"/></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6.xml"/><Relationship Id="rId5" Type="http://schemas.microsoft.com/office/2007/relationships/hdphoto" Target="../media/hdphoto19.wdp"/><Relationship Id="rId4" Type="http://schemas.openxmlformats.org/officeDocument/2006/relationships/image" Target="../media/image71.png"/></Relationships>
</file>

<file path=ppt/slides/_rels/slide7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4.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3.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 AC</a:t>
            </a:r>
            <a:endParaRPr lang="fr-FR" dirty="0"/>
          </a:p>
        </p:txBody>
      </p:sp>
      <p:sp>
        <p:nvSpPr>
          <p:cNvPr id="9" name="Text Placeholder 8">
            <a:extLst>
              <a:ext uri="{FF2B5EF4-FFF2-40B4-BE49-F238E27FC236}">
                <a16:creationId xmlns:a16="http://schemas.microsoft.com/office/drawing/2014/main" id="{C1C22208-84FE-450F-4951-F81B343D1D06}"/>
              </a:ext>
            </a:extLst>
          </p:cNvPr>
          <p:cNvSpPr>
            <a:spLocks noGrp="1"/>
          </p:cNvSpPr>
          <p:nvPr>
            <p:ph type="body" sz="quarter" idx="19"/>
          </p:nvPr>
        </p:nvSpPr>
        <p:spPr/>
        <p:txBody>
          <a:bodyPr/>
          <a:lstStyle/>
          <a:p>
            <a:r>
              <a:rPr lang="fr-FR" dirty="0"/>
              <a:t>3</a:t>
            </a:r>
          </a:p>
        </p:txBody>
      </p:sp>
      <p:sp>
        <p:nvSpPr>
          <p:cNvPr id="4" name="Text Placeholder 3">
            <a:extLst>
              <a:ext uri="{FF2B5EF4-FFF2-40B4-BE49-F238E27FC236}">
                <a16:creationId xmlns:a16="http://schemas.microsoft.com/office/drawing/2014/main" id="{538EAEDA-9B09-E9AF-A7F9-C457C2446A39}"/>
              </a:ext>
            </a:extLst>
          </p:cNvPr>
          <p:cNvSpPr>
            <a:spLocks noGrp="1"/>
          </p:cNvSpPr>
          <p:nvPr>
            <p:ph type="body" sz="quarter" idx="20"/>
          </p:nvPr>
        </p:nvSpPr>
        <p:spPr>
          <a:xfrm>
            <a:off x="1965172" y="4562031"/>
            <a:ext cx="4844190" cy="544989"/>
          </a:xfrm>
        </p:spPr>
        <p:txBody>
          <a:bodyPr>
            <a:noAutofit/>
          </a:bodyPr>
          <a:lstStyle/>
          <a:p>
            <a:pPr>
              <a:lnSpc>
                <a:spcPct val="100000"/>
              </a:lnSpc>
            </a:pPr>
            <a:r>
              <a:rPr lang="fr-FR" dirty="0">
                <a:solidFill>
                  <a:schemeClr val="bg1"/>
                </a:solidFill>
              </a:rPr>
              <a:t>  Digestion et alimentation saine.</a:t>
            </a:r>
          </a:p>
        </p:txBody>
      </p:sp>
      <p:sp>
        <p:nvSpPr>
          <p:cNvPr id="5" name="Text Placeholder 4">
            <a:extLst>
              <a:ext uri="{FF2B5EF4-FFF2-40B4-BE49-F238E27FC236}">
                <a16:creationId xmlns:a16="http://schemas.microsoft.com/office/drawing/2014/main" id="{07BA12AC-286E-611E-6564-F58EF395FFB4}"/>
              </a:ext>
            </a:extLst>
          </p:cNvPr>
          <p:cNvSpPr>
            <a:spLocks noGrp="1"/>
          </p:cNvSpPr>
          <p:nvPr>
            <p:ph type="body" sz="quarter" idx="22"/>
          </p:nvPr>
        </p:nvSpPr>
        <p:spPr>
          <a:xfrm>
            <a:off x="271217" y="4591216"/>
            <a:ext cx="1693955" cy="521999"/>
          </a:xfrm>
        </p:spPr>
        <p:txBody>
          <a:bodyPr/>
          <a:lstStyle/>
          <a:p>
            <a:pPr algn="ctr"/>
            <a:r>
              <a:rPr lang="fr-FR" dirty="0"/>
              <a:t>Chapitre</a:t>
            </a:r>
            <a:r>
              <a:rPr lang="en-US" dirty="0"/>
              <a:t> 2</a:t>
            </a:r>
            <a:endParaRPr lang="fr-FR" dirty="0"/>
          </a:p>
        </p:txBody>
      </p:sp>
      <p:sp>
        <p:nvSpPr>
          <p:cNvPr id="6" name="Text Placeholder 5">
            <a:extLst>
              <a:ext uri="{FF2B5EF4-FFF2-40B4-BE49-F238E27FC236}">
                <a16:creationId xmlns:a16="http://schemas.microsoft.com/office/drawing/2014/main" id="{DEBD0900-5EEC-DF07-2A76-91F0F440BAC3}"/>
              </a:ext>
            </a:extLst>
          </p:cNvPr>
          <p:cNvSpPr>
            <a:spLocks noGrp="1"/>
          </p:cNvSpPr>
          <p:nvPr>
            <p:ph type="body" sz="quarter" idx="23"/>
          </p:nvPr>
        </p:nvSpPr>
        <p:spPr>
          <a:xfrm>
            <a:off x="271217" y="5288319"/>
            <a:ext cx="1693955" cy="521999"/>
          </a:xfrm>
        </p:spPr>
        <p:txBody>
          <a:bodyPr/>
          <a:lstStyle/>
          <a:p>
            <a:pPr algn="ctr"/>
            <a:r>
              <a:rPr lang="fr-FR" dirty="0"/>
              <a:t>Tâche</a:t>
            </a:r>
            <a:r>
              <a:rPr lang="en-US" dirty="0"/>
              <a:t> 2</a:t>
            </a:r>
            <a:endParaRPr lang="fr-FR" dirty="0"/>
          </a:p>
        </p:txBody>
      </p:sp>
      <p:sp>
        <p:nvSpPr>
          <p:cNvPr id="7" name="Text Placeholder 6">
            <a:extLst>
              <a:ext uri="{FF2B5EF4-FFF2-40B4-BE49-F238E27FC236}">
                <a16:creationId xmlns:a16="http://schemas.microsoft.com/office/drawing/2014/main" id="{21BEDC05-80CF-B10E-D5C6-D0C7E83F2FDC}"/>
              </a:ext>
            </a:extLst>
          </p:cNvPr>
          <p:cNvSpPr>
            <a:spLocks noGrp="1"/>
          </p:cNvSpPr>
          <p:nvPr>
            <p:ph type="body" sz="quarter" idx="24"/>
          </p:nvPr>
        </p:nvSpPr>
        <p:spPr>
          <a:xfrm>
            <a:off x="2069947" y="5278793"/>
            <a:ext cx="4844190" cy="521999"/>
          </a:xfrm>
        </p:spPr>
        <p:txBody>
          <a:bodyPr>
            <a:noAutofit/>
          </a:bodyPr>
          <a:lstStyle/>
          <a:p>
            <a:pPr>
              <a:lnSpc>
                <a:spcPct val="100000"/>
              </a:lnSpc>
            </a:pPr>
            <a:r>
              <a:rPr lang="fr-FR" sz="1650" dirty="0"/>
              <a:t>Formuler une hypothèse et élaborer un protocole expérimental de la digestion chimique.</a:t>
            </a: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solidFill>
                  <a:prstClr val="white">
                    <a:lumMod val="65000"/>
                  </a:prstClr>
                </a:solidFill>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BFAD14A-5CD2-F115-D5F1-55A9E4D4C943}"/>
              </a:ext>
            </a:extLst>
          </p:cNvPr>
          <p:cNvSpPr>
            <a:spLocks noGrp="1"/>
          </p:cNvSpPr>
          <p:nvPr>
            <p:ph type="title"/>
          </p:nvPr>
        </p:nvSpPr>
        <p:spPr/>
        <p:txBody>
          <a:bodyPr/>
          <a:lstStyle/>
          <a:p>
            <a:r>
              <a:rPr lang="fr-FR" dirty="0">
                <a:solidFill>
                  <a:schemeClr val="bg1">
                    <a:lumMod val="50000"/>
                  </a:schemeClr>
                </a:solidFill>
              </a:rPr>
              <a:t>Qui peut me rappeler la signification de ces icônes?</a:t>
            </a:r>
            <a:endParaRPr lang="fr-FR" dirty="0"/>
          </a:p>
        </p:txBody>
      </p:sp>
      <p:sp>
        <p:nvSpPr>
          <p:cNvPr id="7" name="Espace réservé du contenu 6">
            <a:extLst>
              <a:ext uri="{FF2B5EF4-FFF2-40B4-BE49-F238E27FC236}">
                <a16:creationId xmlns:a16="http://schemas.microsoft.com/office/drawing/2014/main" id="{FF79423D-A211-E359-3ADA-88468D534BA3}"/>
              </a:ext>
            </a:extLst>
          </p:cNvPr>
          <p:cNvSpPr>
            <a:spLocks noGrp="1"/>
          </p:cNvSpPr>
          <p:nvPr>
            <p:ph sz="quarter" idx="11"/>
          </p:nvPr>
        </p:nvSpPr>
        <p:spPr/>
        <p:txBody>
          <a:bodyPr/>
          <a:lstStyle/>
          <a:p>
            <a:r>
              <a:rPr lang="fr-FR" dirty="0">
                <a:solidFill>
                  <a:srgbClr val="AEABAB"/>
                </a:solidFill>
              </a:rPr>
              <a:t>Demander à 3 élèves au hasard</a:t>
            </a:r>
          </a:p>
        </p:txBody>
      </p:sp>
      <p:pic>
        <p:nvPicPr>
          <p:cNvPr id="9" name="Google Shape;1173;p113" descr="Lever la main - Icônes mains et gestes gratuites">
            <a:extLst>
              <a:ext uri="{FF2B5EF4-FFF2-40B4-BE49-F238E27FC236}">
                <a16:creationId xmlns:a16="http://schemas.microsoft.com/office/drawing/2014/main" id="{9F98256E-5527-DC36-48D6-418FD8A63E4F}"/>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730133DB-1135-1E01-7978-D36D96088783}"/>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pic>
        <p:nvPicPr>
          <p:cNvPr id="3" name="Google Shape;1333;p128">
            <a:extLst>
              <a:ext uri="{FF2B5EF4-FFF2-40B4-BE49-F238E27FC236}">
                <a16:creationId xmlns:a16="http://schemas.microsoft.com/office/drawing/2014/main" id="{1EE48F6D-F006-8CF3-F155-FBE9DEF41A91}"/>
              </a:ext>
            </a:extLst>
          </p:cNvPr>
          <p:cNvPicPr>
            <a:picLocks noChangeAspect="1"/>
          </p:cNvPicPr>
          <p:nvPr/>
        </p:nvPicPr>
        <p:blipFill>
          <a:blip r:embed="rId4">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40CF9AB9-32F9-D1BE-825C-8DA659EFA28F}"/>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709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FCFF5-44F3-ECD3-CD6F-0C38F883105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DB545A46-849B-F9C1-A55E-C3B41BAEE263}"/>
              </a:ext>
            </a:extLst>
          </p:cNvPr>
          <p:cNvSpPr>
            <a:spLocks noGrp="1"/>
          </p:cNvSpPr>
          <p:nvPr>
            <p:ph type="title"/>
          </p:nvPr>
        </p:nvSpPr>
        <p:spPr/>
        <p:txBody>
          <a:bodyPr/>
          <a:lstStyle/>
          <a:p>
            <a:endParaRPr lang="fr-FR" dirty="0"/>
          </a:p>
        </p:txBody>
      </p:sp>
      <p:sp>
        <p:nvSpPr>
          <p:cNvPr id="7" name="Espace réservé du contenu 6">
            <a:extLst>
              <a:ext uri="{FF2B5EF4-FFF2-40B4-BE49-F238E27FC236}">
                <a16:creationId xmlns:a16="http://schemas.microsoft.com/office/drawing/2014/main" id="{888A8C63-1272-1FEA-2FC1-240FA8B16AB3}"/>
              </a:ext>
            </a:extLst>
          </p:cNvPr>
          <p:cNvSpPr>
            <a:spLocks noGrp="1"/>
          </p:cNvSpPr>
          <p:nvPr>
            <p:ph sz="quarter" idx="11"/>
          </p:nvPr>
        </p:nvSpPr>
        <p:spPr/>
        <p:txBody>
          <a:bodyPr/>
          <a:lstStyle/>
          <a:p>
            <a:endParaRPr lang="fr-FR" dirty="0">
              <a:solidFill>
                <a:srgbClr val="AEABAB"/>
              </a:solidFill>
            </a:endParaRPr>
          </a:p>
        </p:txBody>
      </p:sp>
      <p:pic>
        <p:nvPicPr>
          <p:cNvPr id="9" name="Google Shape;1173;p113" descr="Lever la main - Icônes mains et gestes gratuites">
            <a:extLst>
              <a:ext uri="{FF2B5EF4-FFF2-40B4-BE49-F238E27FC236}">
                <a16:creationId xmlns:a16="http://schemas.microsoft.com/office/drawing/2014/main" id="{0539993E-512D-55A5-D681-31356781B0F2}"/>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59FEE208-2B5A-6403-1725-A52EA619FD8B}"/>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sp>
        <p:nvSpPr>
          <p:cNvPr id="3" name="ZoneTexte 2">
            <a:extLst>
              <a:ext uri="{FF2B5EF4-FFF2-40B4-BE49-F238E27FC236}">
                <a16:creationId xmlns:a16="http://schemas.microsoft.com/office/drawing/2014/main" id="{DE251DD0-AFBA-78FA-88A3-99DEA1591817}"/>
              </a:ext>
            </a:extLst>
          </p:cNvPr>
          <p:cNvSpPr txBox="1"/>
          <p:nvPr/>
        </p:nvSpPr>
        <p:spPr>
          <a:xfrm>
            <a:off x="1468611" y="4077885"/>
            <a:ext cx="3771982" cy="646331"/>
          </a:xfrm>
          <a:prstGeom prst="rect">
            <a:avLst/>
          </a:prstGeom>
          <a:noFill/>
        </p:spPr>
        <p:txBody>
          <a:bodyPr wrap="square">
            <a:spAutoFit/>
          </a:bodyPr>
          <a:lstStyle/>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participe activement.</a:t>
            </a:r>
          </a:p>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lève la main pour participer</a:t>
            </a:r>
            <a:endParaRPr lang="fr-FR" sz="1200" dirty="0"/>
          </a:p>
        </p:txBody>
      </p:sp>
      <p:sp>
        <p:nvSpPr>
          <p:cNvPr id="4" name="Google Shape;1186;p114">
            <a:extLst>
              <a:ext uri="{FF2B5EF4-FFF2-40B4-BE49-F238E27FC236}">
                <a16:creationId xmlns:a16="http://schemas.microsoft.com/office/drawing/2014/main" id="{BA912C29-713E-AEE3-8DAC-6D0BEE26707E}"/>
              </a:ext>
            </a:extLst>
          </p:cNvPr>
          <p:cNvSpPr txBox="1"/>
          <p:nvPr/>
        </p:nvSpPr>
        <p:spPr>
          <a:xfrm>
            <a:off x="7350558" y="4077885"/>
            <a:ext cx="4400362" cy="900208"/>
          </a:xfrm>
          <a:prstGeom prst="rect">
            <a:avLst/>
          </a:prstGeom>
          <a:noFill/>
          <a:ln cap="flat">
            <a:noFill/>
          </a:ln>
        </p:spPr>
        <p:txBody>
          <a:bodyPr vert="horz" wrap="square" lIns="68570" tIns="34271" rIns="68570" bIns="34271" anchor="t" anchorCtr="0" compatLnSpc="1">
            <a:spAutoFit/>
          </a:bodyPr>
          <a:lstStyle/>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l’enseignant parle</a:t>
            </a:r>
            <a:endParaRPr lang="fr-FR" dirty="0">
              <a:latin typeface="Calibri" panose="020F0502020204030204" pitchFamily="34" charset="0"/>
              <a:cs typeface="Calibri" panose="020F0502020204030204" pitchFamily="34" charset="0"/>
            </a:endParaRPr>
          </a:p>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d’autres camarades répondent à l’enseignant</a:t>
            </a:r>
            <a:endParaRPr lang="fr-FR" dirty="0">
              <a:latin typeface="Calibri" panose="020F0502020204030204" pitchFamily="34" charset="0"/>
              <a:cs typeface="Calibri" panose="020F0502020204030204" pitchFamily="34" charset="0"/>
            </a:endParaRPr>
          </a:p>
        </p:txBody>
      </p:sp>
      <p:pic>
        <p:nvPicPr>
          <p:cNvPr id="2" name="Image 8">
            <a:extLst>
              <a:ext uri="{FF2B5EF4-FFF2-40B4-BE49-F238E27FC236}">
                <a16:creationId xmlns:a16="http://schemas.microsoft.com/office/drawing/2014/main" id="{C1F8369D-D9F1-260D-479C-3D7615A8CD1A}"/>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4031924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D9EE0F-7BF8-0933-E140-43035A872FB1}"/>
              </a:ext>
            </a:extLst>
          </p:cNvPr>
          <p:cNvSpPr>
            <a:spLocks noGrp="1"/>
          </p:cNvSpPr>
          <p:nvPr>
            <p:ph type="title"/>
          </p:nvPr>
        </p:nvSpPr>
        <p:spPr/>
        <p:txBody>
          <a:bodyPr/>
          <a:lstStyle/>
          <a:p>
            <a:r>
              <a:rPr lang="fr-FR" dirty="0">
                <a:solidFill>
                  <a:schemeClr val="tx1">
                    <a:lumMod val="50000"/>
                    <a:lumOff val="50000"/>
                  </a:schemeClr>
                </a:solidFill>
              </a:rPr>
              <a:t>Voici une situation en classe. Que remarquez-vous ? Ce comportement est-il approprié ? Pourquoi ? Que faudrait-il améliorer ou changer ?</a:t>
            </a:r>
          </a:p>
        </p:txBody>
      </p:sp>
      <p:sp>
        <p:nvSpPr>
          <p:cNvPr id="4" name="Espace réservé du contenu 3">
            <a:extLst>
              <a:ext uri="{FF2B5EF4-FFF2-40B4-BE49-F238E27FC236}">
                <a16:creationId xmlns:a16="http://schemas.microsoft.com/office/drawing/2014/main" id="{F512EDA7-2AA9-F227-251C-248049C3776A}"/>
              </a:ext>
            </a:extLst>
          </p:cNvPr>
          <p:cNvSpPr>
            <a:spLocks noGrp="1"/>
          </p:cNvSpPr>
          <p:nvPr>
            <p:ph sz="quarter" idx="11"/>
          </p:nvPr>
        </p:nvSpPr>
        <p:spPr/>
        <p:txBody>
          <a:bodyPr/>
          <a:lstStyle/>
          <a:p>
            <a:r>
              <a:rPr lang="fr-FR" dirty="0">
                <a:solidFill>
                  <a:srgbClr val="AEABAB"/>
                </a:solidFill>
              </a:rPr>
              <a:t>Demander à 3 élèves au hasard en justifiant leurs réponses.</a:t>
            </a:r>
          </a:p>
        </p:txBody>
      </p:sp>
      <p:pic>
        <p:nvPicPr>
          <p:cNvPr id="7" name="Google Shape;1333;p128">
            <a:extLst>
              <a:ext uri="{FF2B5EF4-FFF2-40B4-BE49-F238E27FC236}">
                <a16:creationId xmlns:a16="http://schemas.microsoft.com/office/drawing/2014/main" id="{1663B590-049D-FBC5-115B-76383C1CE624}"/>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8" name="Picture 2" descr="Lever la main - Icônes mains et gestes gratuites">
            <a:extLst>
              <a:ext uri="{FF2B5EF4-FFF2-40B4-BE49-F238E27FC236}">
                <a16:creationId xmlns:a16="http://schemas.microsoft.com/office/drawing/2014/main" id="{9E68E381-F390-CFAD-1EA5-DD3C65B475D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6">
            <a:extLst>
              <a:ext uri="{FF2B5EF4-FFF2-40B4-BE49-F238E27FC236}">
                <a16:creationId xmlns:a16="http://schemas.microsoft.com/office/drawing/2014/main" id="{71E9D15B-3288-1418-8C55-D2D79C3ABDD5}"/>
              </a:ext>
            </a:extLst>
          </p:cNvPr>
          <p:cNvPicPr>
            <a:picLocks noChangeAspect="1"/>
          </p:cNvPicPr>
          <p:nvPr/>
        </p:nvPicPr>
        <p:blipFill>
          <a:blip r:embed="rId4"/>
          <a:stretch>
            <a:fillRect/>
          </a:stretch>
        </p:blipFill>
        <p:spPr>
          <a:xfrm>
            <a:off x="3645877" y="1264658"/>
            <a:ext cx="4900247" cy="4060207"/>
          </a:xfrm>
          <a:prstGeom prst="rect">
            <a:avLst/>
          </a:prstGeom>
        </p:spPr>
      </p:pic>
    </p:spTree>
    <p:extLst>
      <p:ext uri="{BB962C8B-B14F-4D97-AF65-F5344CB8AC3E}">
        <p14:creationId xmlns:p14="http://schemas.microsoft.com/office/powerpoint/2010/main" val="19305705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736DF-44D0-3B99-F897-8CD91D8AD34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A38871-8CE2-E490-1DB3-76FEDC726FB5}"/>
              </a:ext>
            </a:extLst>
          </p:cNvPr>
          <p:cNvSpPr>
            <a:spLocks noGrp="1"/>
          </p:cNvSpPr>
          <p:nvPr>
            <p:ph type="title"/>
          </p:nvPr>
        </p:nvSpPr>
        <p:spPr/>
        <p:txBody>
          <a:bodyPr/>
          <a:lstStyle/>
          <a:p>
            <a:r>
              <a:rPr lang="fr-FR" kern="0" dirty="0">
                <a:solidFill>
                  <a:schemeClr val="tx1">
                    <a:lumMod val="50000"/>
                    <a:lumOff val="50000"/>
                  </a:schemeClr>
                </a:solidFill>
                <a:ea typeface="Calibri" panose="020F0502020204030204" pitchFamily="34" charset="0"/>
                <a:sym typeface="Arial"/>
              </a:rPr>
              <a:t>C’est un mauvais comportement. L’élève n’est pas attentif.</a:t>
            </a:r>
            <a:endParaRPr lang="fr-FR" dirty="0">
              <a:solidFill>
                <a:schemeClr val="tx1">
                  <a:lumMod val="50000"/>
                  <a:lumOff val="50000"/>
                </a:schemeClr>
              </a:solidFill>
            </a:endParaRPr>
          </a:p>
        </p:txBody>
      </p:sp>
      <p:sp>
        <p:nvSpPr>
          <p:cNvPr id="4" name="Espace réservé du contenu 3">
            <a:extLst>
              <a:ext uri="{FF2B5EF4-FFF2-40B4-BE49-F238E27FC236}">
                <a16:creationId xmlns:a16="http://schemas.microsoft.com/office/drawing/2014/main" id="{EF8A74BA-AD66-0C46-FC08-81F7652E937B}"/>
              </a:ext>
            </a:extLst>
          </p:cNvPr>
          <p:cNvSpPr>
            <a:spLocks noGrp="1"/>
          </p:cNvSpPr>
          <p:nvPr>
            <p:ph sz="quarter" idx="11"/>
          </p:nvPr>
        </p:nvSpPr>
        <p:spPr/>
        <p:txBody>
          <a:bodyPr/>
          <a:lstStyle/>
          <a:p>
            <a:endParaRPr lang="fr-FR" dirty="0">
              <a:solidFill>
                <a:srgbClr val="AEABAB"/>
              </a:solidFill>
            </a:endParaRPr>
          </a:p>
        </p:txBody>
      </p:sp>
      <p:pic>
        <p:nvPicPr>
          <p:cNvPr id="7" name="Image 8">
            <a:extLst>
              <a:ext uri="{FF2B5EF4-FFF2-40B4-BE49-F238E27FC236}">
                <a16:creationId xmlns:a16="http://schemas.microsoft.com/office/drawing/2014/main" id="{F37BA870-5E81-76EE-1DF9-963D8885845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0" name="ZoneTexte 10">
            <a:extLst>
              <a:ext uri="{FF2B5EF4-FFF2-40B4-BE49-F238E27FC236}">
                <a16:creationId xmlns:a16="http://schemas.microsoft.com/office/drawing/2014/main" id="{11F69D1D-4E87-AB30-D67D-E31013DC38CE}"/>
              </a:ext>
            </a:extLst>
          </p:cNvPr>
          <p:cNvSpPr txBox="1"/>
          <p:nvPr/>
        </p:nvSpPr>
        <p:spPr>
          <a:xfrm>
            <a:off x="2073442" y="5433377"/>
            <a:ext cx="8045116" cy="830997"/>
          </a:xfrm>
          <a:prstGeom prst="rect">
            <a:avLst/>
          </a:prstGeom>
          <a:noFill/>
        </p:spPr>
        <p:txBody>
          <a:bodyPr wrap="square">
            <a:spAutoFit/>
          </a:bodyPr>
          <a:lstStyle/>
          <a:p>
            <a:pPr algn="ctr" defTabSz="1219170">
              <a:buClr>
                <a:srgbClr val="000000"/>
              </a:buClr>
            </a:pPr>
            <a:r>
              <a:rPr lang="fr-FR" sz="24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L'élève est distrait pendant l'explication : il regarde ailleurs et ne prête pas attention à l'enseignant.</a:t>
            </a:r>
          </a:p>
        </p:txBody>
      </p:sp>
      <p:pic>
        <p:nvPicPr>
          <p:cNvPr id="11" name="Image 1">
            <a:extLst>
              <a:ext uri="{FF2B5EF4-FFF2-40B4-BE49-F238E27FC236}">
                <a16:creationId xmlns:a16="http://schemas.microsoft.com/office/drawing/2014/main" id="{04E7B0AF-C820-9B74-222E-D3EF51839626}"/>
              </a:ext>
            </a:extLst>
          </p:cNvPr>
          <p:cNvPicPr>
            <a:picLocks noChangeAspect="1"/>
          </p:cNvPicPr>
          <p:nvPr/>
        </p:nvPicPr>
        <p:blipFill>
          <a:blip r:embed="rId3"/>
          <a:stretch>
            <a:fillRect/>
          </a:stretch>
        </p:blipFill>
        <p:spPr>
          <a:xfrm>
            <a:off x="3645877" y="1264658"/>
            <a:ext cx="4900247" cy="4060207"/>
          </a:xfrm>
          <a:prstGeom prst="rect">
            <a:avLst/>
          </a:prstGeom>
        </p:spPr>
      </p:pic>
    </p:spTree>
    <p:extLst>
      <p:ext uri="{BB962C8B-B14F-4D97-AF65-F5344CB8AC3E}">
        <p14:creationId xmlns:p14="http://schemas.microsoft.com/office/powerpoint/2010/main" val="21662284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CEE50-4919-109A-9103-ADEE1E988B59}"/>
              </a:ext>
            </a:extLst>
          </p:cNvPr>
          <p:cNvSpPr>
            <a:spLocks noGrp="1"/>
          </p:cNvSpPr>
          <p:nvPr>
            <p:ph type="title"/>
          </p:nvPr>
        </p:nvSpPr>
        <p:spPr/>
        <p:txBody>
          <a:bodyPr/>
          <a:lstStyle/>
          <a:p>
            <a:r>
              <a:rPr lang="fr-FR" kern="0" dirty="0">
                <a:solidFill>
                  <a:schemeClr val="tx1">
                    <a:lumMod val="50000"/>
                    <a:lumOff val="50000"/>
                  </a:schemeClr>
                </a:solidFill>
                <a:ea typeface="Calibri" panose="020F0502020204030204" pitchFamily="34" charset="0"/>
                <a:sym typeface="Arial"/>
              </a:rPr>
              <a:t>Voici le comportement attendu</a:t>
            </a:r>
            <a:endParaRPr lang="fr-FR" dirty="0">
              <a:solidFill>
                <a:schemeClr val="tx1">
                  <a:lumMod val="50000"/>
                  <a:lumOff val="50000"/>
                </a:schemeClr>
              </a:solidFill>
            </a:endParaRPr>
          </a:p>
        </p:txBody>
      </p:sp>
      <p:sp>
        <p:nvSpPr>
          <p:cNvPr id="4" name="Content Placeholder 3">
            <a:extLst>
              <a:ext uri="{FF2B5EF4-FFF2-40B4-BE49-F238E27FC236}">
                <a16:creationId xmlns:a16="http://schemas.microsoft.com/office/drawing/2014/main" id="{0CCFC5FB-D0D2-0BEC-71D3-B8AA939D5F69}"/>
              </a:ext>
            </a:extLst>
          </p:cNvPr>
          <p:cNvSpPr>
            <a:spLocks noGrp="1"/>
          </p:cNvSpPr>
          <p:nvPr>
            <p:ph sz="quarter" idx="11"/>
          </p:nvPr>
        </p:nvSpPr>
        <p:spPr/>
        <p:txBody>
          <a:bodyPr/>
          <a:lstStyle/>
          <a:p>
            <a:endParaRPr lang="fr-FR"/>
          </a:p>
        </p:txBody>
      </p:sp>
      <p:pic>
        <p:nvPicPr>
          <p:cNvPr id="5" name="Picture 4">
            <a:extLst>
              <a:ext uri="{FF2B5EF4-FFF2-40B4-BE49-F238E27FC236}">
                <a16:creationId xmlns:a16="http://schemas.microsoft.com/office/drawing/2014/main" id="{827AF1E7-AFBE-5E1F-1C5A-C784A92569C4}"/>
              </a:ext>
            </a:extLst>
          </p:cNvPr>
          <p:cNvPicPr>
            <a:picLocks noChangeAspect="1"/>
          </p:cNvPicPr>
          <p:nvPr/>
        </p:nvPicPr>
        <p:blipFill>
          <a:blip r:embed="rId2"/>
          <a:stretch>
            <a:fillRect/>
          </a:stretch>
        </p:blipFill>
        <p:spPr>
          <a:xfrm>
            <a:off x="3681667" y="1508086"/>
            <a:ext cx="4864456" cy="4030549"/>
          </a:xfrm>
          <a:prstGeom prst="rect">
            <a:avLst/>
          </a:prstGeom>
        </p:spPr>
      </p:pic>
      <p:sp>
        <p:nvSpPr>
          <p:cNvPr id="3" name="TextBox 2">
            <a:extLst>
              <a:ext uri="{FF2B5EF4-FFF2-40B4-BE49-F238E27FC236}">
                <a16:creationId xmlns:a16="http://schemas.microsoft.com/office/drawing/2014/main" id="{9797DCE9-10BF-C515-7002-3F9C70EF8331}"/>
              </a:ext>
            </a:extLst>
          </p:cNvPr>
          <p:cNvSpPr txBox="1"/>
          <p:nvPr/>
        </p:nvSpPr>
        <p:spPr>
          <a:xfrm>
            <a:off x="2608695" y="5509931"/>
            <a:ext cx="7010400" cy="1200329"/>
          </a:xfrm>
          <a:prstGeom prst="rect">
            <a:avLst/>
          </a:prstGeom>
          <a:noFill/>
        </p:spPr>
        <p:txBody>
          <a:bodyPr wrap="square">
            <a:spAutoFit/>
          </a:bodyPr>
          <a:lstStyle/>
          <a:p>
            <a:pPr algn="ctr"/>
            <a:r>
              <a:rPr lang="fr-FR" sz="2400" b="1" dirty="0">
                <a:latin typeface="Calibri" panose="020F0502020204030204" pitchFamily="34" charset="0"/>
                <a:ea typeface="Calibri" panose="020F0502020204030204" pitchFamily="34" charset="0"/>
                <a:cs typeface="Calibri" panose="020F0502020204030204" pitchFamily="34" charset="0"/>
              </a:rPr>
              <a:t>La concentration passe aussi par le corps. </a:t>
            </a:r>
          </a:p>
          <a:p>
            <a:pPr algn="ctr"/>
            <a:r>
              <a:rPr lang="fr-FR" sz="2400" b="1" dirty="0">
                <a:latin typeface="Calibri" panose="020F0502020204030204" pitchFamily="34" charset="0"/>
                <a:ea typeface="Calibri" panose="020F0502020204030204" pitchFamily="34" charset="0"/>
                <a:cs typeface="Calibri" panose="020F0502020204030204" pitchFamily="34" charset="0"/>
              </a:rPr>
              <a:t>Changer de posture envoie un signal d'alerte au cerveau pour l'inciter à écouter.</a:t>
            </a:r>
          </a:p>
        </p:txBody>
      </p:sp>
    </p:spTree>
    <p:extLst>
      <p:ext uri="{BB962C8B-B14F-4D97-AF65-F5344CB8AC3E}">
        <p14:creationId xmlns:p14="http://schemas.microsoft.com/office/powerpoint/2010/main" val="3539049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r>
              <a:rPr lang="fr-FR" dirty="0"/>
              <a:t>0 min</a:t>
            </a:r>
          </a:p>
        </p:txBody>
      </p:sp>
    </p:spTree>
    <p:extLst>
      <p:ext uri="{BB962C8B-B14F-4D97-AF65-F5344CB8AC3E}">
        <p14:creationId xmlns:p14="http://schemas.microsoft.com/office/powerpoint/2010/main" val="1454552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solidFill>
                  <a:schemeClr val="tx1">
                    <a:lumMod val="50000"/>
                    <a:lumOff val="50000"/>
                  </a:schemeClr>
                </a:solidFill>
                <a:latin typeface="Calibri" panose="020F0502020204030204"/>
              </a:rPr>
              <a:t>L’enseignant contrôle les réalisations d’un échantillon d’élèves avant de passer à la correction au tableau.</a:t>
            </a:r>
            <a:endParaRPr lang="fr-FR" dirty="0">
              <a:solidFill>
                <a:schemeClr val="tx1">
                  <a:lumMod val="50000"/>
                  <a:lumOff val="50000"/>
                </a:schemeClr>
              </a:solidFill>
            </a:endParaRP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endParaRPr lang="fr-FR" dirty="0"/>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spTree>
    <p:extLst>
      <p:ext uri="{BB962C8B-B14F-4D97-AF65-F5344CB8AC3E}">
        <p14:creationId xmlns:p14="http://schemas.microsoft.com/office/powerpoint/2010/main" val="3812792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r>
              <a:rPr lang="fr-FR" dirty="0"/>
              <a:t>3 min</a:t>
            </a: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15325-EA7A-277A-3080-EDE9DA847C8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364465F-B93F-9FF2-8787-23C3B15F1875}"/>
              </a:ext>
            </a:extLst>
          </p:cNvPr>
          <p:cNvSpPr>
            <a:spLocks noGrp="1"/>
          </p:cNvSpPr>
          <p:nvPr>
            <p:ph type="title"/>
          </p:nvPr>
        </p:nvSpPr>
        <p:spPr>
          <a:xfrm>
            <a:off x="797931" y="255649"/>
            <a:ext cx="10770921" cy="343338"/>
          </a:xfrm>
        </p:spPr>
        <p:txBody>
          <a:bodyPr/>
          <a:lstStyle/>
          <a:p>
            <a:r>
              <a:rPr lang="fr-FR" sz="1800" dirty="0">
                <a:solidFill>
                  <a:schemeClr val="tx1">
                    <a:lumMod val="50000"/>
                    <a:lumOff val="50000"/>
                  </a:schemeClr>
                </a:solidFill>
                <a:latin typeface="Calibri" panose="020F0502020204030204"/>
              </a:rPr>
              <a:t>Commençons par nous rappeler des étapes de la démarche d’investigation expérimentale. Voici une question.</a:t>
            </a:r>
          </a:p>
        </p:txBody>
      </p:sp>
      <p:sp>
        <p:nvSpPr>
          <p:cNvPr id="4" name="Espace réservé du contenu 3">
            <a:extLst>
              <a:ext uri="{FF2B5EF4-FFF2-40B4-BE49-F238E27FC236}">
                <a16:creationId xmlns:a16="http://schemas.microsoft.com/office/drawing/2014/main" id="{9F438EDE-7334-C9BB-FF0D-71F375AC9707}"/>
              </a:ext>
            </a:extLst>
          </p:cNvPr>
          <p:cNvSpPr>
            <a:spLocks noGrp="1"/>
          </p:cNvSpPr>
          <p:nvPr>
            <p:ph sz="quarter" idx="11"/>
          </p:nvPr>
        </p:nvSpPr>
        <p:spPr>
          <a:xfrm>
            <a:off x="573777" y="668338"/>
            <a:ext cx="10895133" cy="343339"/>
          </a:xfrm>
        </p:spPr>
        <p:txBody>
          <a:bodyPr/>
          <a:lstStyle/>
          <a:p>
            <a:r>
              <a:rPr lang="fr-FR" sz="1400" dirty="0">
                <a:solidFill>
                  <a:prstClr val="white">
                    <a:lumMod val="65000"/>
                  </a:prstClr>
                </a:solidFill>
                <a:latin typeface="Calibri" panose="020F0502020204030204"/>
              </a:rPr>
              <a:t>Sur leur ardoise, les élèves écrivent chaque numéro avec le nom correspondant ou l’</a:t>
            </a:r>
            <a:r>
              <a:rPr lang="fr-FR" sz="1400" dirty="0" err="1">
                <a:solidFill>
                  <a:prstClr val="white">
                    <a:lumMod val="65000"/>
                  </a:prstClr>
                </a:solidFill>
                <a:latin typeface="Calibri" panose="020F0502020204030204"/>
              </a:rPr>
              <a:t>ensignant.e</a:t>
            </a:r>
            <a:r>
              <a:rPr lang="fr-FR" sz="1400" dirty="0">
                <a:solidFill>
                  <a:prstClr val="white">
                    <a:lumMod val="65000"/>
                  </a:prstClr>
                </a:solidFill>
                <a:latin typeface="Calibri" panose="020F0502020204030204"/>
              </a:rPr>
              <a:t> désigne quelques -uns pour  répondre oralement.</a:t>
            </a:r>
          </a:p>
        </p:txBody>
      </p:sp>
      <p:grpSp>
        <p:nvGrpSpPr>
          <p:cNvPr id="9" name="Groupe 8">
            <a:extLst>
              <a:ext uri="{FF2B5EF4-FFF2-40B4-BE49-F238E27FC236}">
                <a16:creationId xmlns:a16="http://schemas.microsoft.com/office/drawing/2014/main" id="{AFD38D8F-5890-4C39-985A-4BBC3DC94C70}"/>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E938D2B1-9EB1-C711-32A8-3D3C2A632B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376F0693-1B40-84F1-AE3D-BA852C55436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Image 2">
            <a:extLst>
              <a:ext uri="{FF2B5EF4-FFF2-40B4-BE49-F238E27FC236}">
                <a16:creationId xmlns:a16="http://schemas.microsoft.com/office/drawing/2014/main" id="{9B6490BF-F158-27DB-DE54-326742D9C182}"/>
              </a:ext>
            </a:extLst>
          </p:cNvPr>
          <p:cNvPicPr>
            <a:picLocks noChangeAspect="1"/>
          </p:cNvPicPr>
          <p:nvPr/>
        </p:nvPicPr>
        <p:blipFill>
          <a:blip r:embed="rId3"/>
          <a:stretch>
            <a:fillRect/>
          </a:stretch>
        </p:blipFill>
        <p:spPr>
          <a:xfrm>
            <a:off x="797931" y="2333448"/>
            <a:ext cx="3121488" cy="1430818"/>
          </a:xfrm>
          <a:prstGeom prst="rect">
            <a:avLst/>
          </a:prstGeom>
        </p:spPr>
      </p:pic>
      <p:pic>
        <p:nvPicPr>
          <p:cNvPr id="5" name="Image 4">
            <a:extLst>
              <a:ext uri="{FF2B5EF4-FFF2-40B4-BE49-F238E27FC236}">
                <a16:creationId xmlns:a16="http://schemas.microsoft.com/office/drawing/2014/main" id="{CC10E22F-C248-9F0F-390B-5D29427EB7AA}"/>
              </a:ext>
            </a:extLst>
          </p:cNvPr>
          <p:cNvPicPr>
            <a:picLocks noChangeAspect="1"/>
          </p:cNvPicPr>
          <p:nvPr/>
        </p:nvPicPr>
        <p:blipFill>
          <a:blip r:embed="rId4"/>
          <a:stretch>
            <a:fillRect/>
          </a:stretch>
        </p:blipFill>
        <p:spPr>
          <a:xfrm>
            <a:off x="797931" y="4164954"/>
            <a:ext cx="3121488" cy="1472596"/>
          </a:xfrm>
          <a:prstGeom prst="rect">
            <a:avLst/>
          </a:prstGeom>
        </p:spPr>
      </p:pic>
      <p:pic>
        <p:nvPicPr>
          <p:cNvPr id="6" name="Image 5">
            <a:extLst>
              <a:ext uri="{FF2B5EF4-FFF2-40B4-BE49-F238E27FC236}">
                <a16:creationId xmlns:a16="http://schemas.microsoft.com/office/drawing/2014/main" id="{34D26922-A831-7FFC-2F0A-70710F247A47}"/>
              </a:ext>
            </a:extLst>
          </p:cNvPr>
          <p:cNvPicPr>
            <a:picLocks noChangeAspect="1"/>
          </p:cNvPicPr>
          <p:nvPr/>
        </p:nvPicPr>
        <p:blipFill>
          <a:blip r:embed="rId5"/>
          <a:stretch>
            <a:fillRect/>
          </a:stretch>
        </p:blipFill>
        <p:spPr>
          <a:xfrm>
            <a:off x="8031036" y="2167077"/>
            <a:ext cx="2955343" cy="1597189"/>
          </a:xfrm>
          <a:prstGeom prst="rect">
            <a:avLst/>
          </a:prstGeom>
        </p:spPr>
      </p:pic>
      <p:pic>
        <p:nvPicPr>
          <p:cNvPr id="7" name="Image 6">
            <a:extLst>
              <a:ext uri="{FF2B5EF4-FFF2-40B4-BE49-F238E27FC236}">
                <a16:creationId xmlns:a16="http://schemas.microsoft.com/office/drawing/2014/main" id="{6D80774A-C6DA-A57D-39F6-F5BD923BAB3F}"/>
              </a:ext>
            </a:extLst>
          </p:cNvPr>
          <p:cNvPicPr>
            <a:picLocks noChangeAspect="1"/>
          </p:cNvPicPr>
          <p:nvPr/>
        </p:nvPicPr>
        <p:blipFill>
          <a:blip r:embed="rId6"/>
          <a:stretch>
            <a:fillRect/>
          </a:stretch>
        </p:blipFill>
        <p:spPr>
          <a:xfrm>
            <a:off x="8031036" y="4164954"/>
            <a:ext cx="2955343" cy="1483350"/>
          </a:xfrm>
          <a:prstGeom prst="rect">
            <a:avLst/>
          </a:prstGeom>
        </p:spPr>
      </p:pic>
      <p:sp>
        <p:nvSpPr>
          <p:cNvPr id="18" name="ZoneTexte 17">
            <a:extLst>
              <a:ext uri="{FF2B5EF4-FFF2-40B4-BE49-F238E27FC236}">
                <a16:creationId xmlns:a16="http://schemas.microsoft.com/office/drawing/2014/main" id="{00AC689A-FD68-63F9-2F51-CF38B272D33E}"/>
              </a:ext>
            </a:extLst>
          </p:cNvPr>
          <p:cNvSpPr txBox="1"/>
          <p:nvPr/>
        </p:nvSpPr>
        <p:spPr>
          <a:xfrm>
            <a:off x="1066451" y="1579422"/>
            <a:ext cx="10426914" cy="461665"/>
          </a:xfrm>
          <a:prstGeom prst="rect">
            <a:avLst/>
          </a:prstGeom>
          <a:noFill/>
        </p:spPr>
        <p:txBody>
          <a:bodyPr wrap="square">
            <a:spAutoFit/>
          </a:bodyPr>
          <a:lstStyle/>
          <a:p>
            <a:r>
              <a:rPr lang="fr-FR" sz="2400" b="1" dirty="0">
                <a:solidFill>
                  <a:srgbClr val="0852A4"/>
                </a:solidFill>
                <a:latin typeface="Calibri" panose="020F0502020204030204"/>
              </a:rPr>
              <a:t>Les étapes manquantes dans la démarche d’investigation expérimentale sont:</a:t>
            </a:r>
          </a:p>
        </p:txBody>
      </p:sp>
      <p:sp>
        <p:nvSpPr>
          <p:cNvPr id="17" name="Rectangle : coins arrondis 16">
            <a:extLst>
              <a:ext uri="{FF2B5EF4-FFF2-40B4-BE49-F238E27FC236}">
                <a16:creationId xmlns:a16="http://schemas.microsoft.com/office/drawing/2014/main" id="{B02A58B3-6B95-0390-B953-3E5BB729AFCE}"/>
              </a:ext>
            </a:extLst>
          </p:cNvPr>
          <p:cNvSpPr/>
          <p:nvPr/>
        </p:nvSpPr>
        <p:spPr>
          <a:xfrm>
            <a:off x="686609" y="1011677"/>
            <a:ext cx="7752460" cy="510778"/>
          </a:xfrm>
          <a:prstGeom prst="roundRect">
            <a:avLst/>
          </a:prstGeom>
          <a:ln w="19050">
            <a:noFill/>
            <a:prstDash val="dash"/>
          </a:ln>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effectLst/>
                <a:uLnTx/>
                <a:uFillTx/>
                <a:latin typeface="Calibri" panose="020F0502020204030204"/>
                <a:ea typeface="+mn-ea"/>
                <a:cs typeface="+mn-cs"/>
              </a:rPr>
              <a:t>1- Complétez la légende du schéma ci-dessous:</a:t>
            </a:r>
          </a:p>
        </p:txBody>
      </p:sp>
      <p:grpSp>
        <p:nvGrpSpPr>
          <p:cNvPr id="19" name="Groupe 18">
            <a:extLst>
              <a:ext uri="{FF2B5EF4-FFF2-40B4-BE49-F238E27FC236}">
                <a16:creationId xmlns:a16="http://schemas.microsoft.com/office/drawing/2014/main" id="{B3C83E7A-F8F4-C9A0-0E10-2F729D547665}"/>
              </a:ext>
            </a:extLst>
          </p:cNvPr>
          <p:cNvGrpSpPr/>
          <p:nvPr/>
        </p:nvGrpSpPr>
        <p:grpSpPr>
          <a:xfrm>
            <a:off x="4244924" y="2510659"/>
            <a:ext cx="3200400" cy="1188812"/>
            <a:chOff x="8139794" y="2373679"/>
            <a:chExt cx="3200400" cy="1188812"/>
          </a:xfrm>
        </p:grpSpPr>
        <p:sp>
          <p:nvSpPr>
            <p:cNvPr id="20" name="Rectangle : coins arrondis 19">
              <a:extLst>
                <a:ext uri="{FF2B5EF4-FFF2-40B4-BE49-F238E27FC236}">
                  <a16:creationId xmlns:a16="http://schemas.microsoft.com/office/drawing/2014/main" id="{D2859028-8091-37FF-B7A0-A45FD0752881}"/>
                </a:ext>
              </a:extLst>
            </p:cNvPr>
            <p:cNvSpPr/>
            <p:nvPr/>
          </p:nvSpPr>
          <p:spPr>
            <a:xfrm>
              <a:off x="8369182" y="2594892"/>
              <a:ext cx="2971012" cy="967599"/>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a:t>
              </a:r>
            </a:p>
            <a:p>
              <a:pPr algn="ctr"/>
              <a:r>
                <a:rPr lang="fr-FR" sz="2400" b="1" dirty="0">
                  <a:solidFill>
                    <a:srgbClr val="002060"/>
                  </a:solidFill>
                  <a:latin typeface="Calibri" panose="020F0502020204030204"/>
                </a:rPr>
                <a:t>……………………….</a:t>
              </a:r>
            </a:p>
          </p:txBody>
        </p:sp>
        <p:sp>
          <p:nvSpPr>
            <p:cNvPr id="21" name="Ellipse 20">
              <a:extLst>
                <a:ext uri="{FF2B5EF4-FFF2-40B4-BE49-F238E27FC236}">
                  <a16:creationId xmlns:a16="http://schemas.microsoft.com/office/drawing/2014/main" id="{1067DB0C-9B19-42AF-4DB2-B5474D92D968}"/>
                </a:ext>
              </a:extLst>
            </p:cNvPr>
            <p:cNvSpPr/>
            <p:nvPr/>
          </p:nvSpPr>
          <p:spPr>
            <a:xfrm>
              <a:off x="8139794" y="2373679"/>
              <a:ext cx="403667" cy="426720"/>
            </a:xfrm>
            <a:prstGeom prst="ellipse">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Calibri" panose="020F0502020204030204"/>
                </a:rPr>
                <a:t>2</a:t>
              </a:r>
            </a:p>
          </p:txBody>
        </p:sp>
      </p:grpSp>
      <p:grpSp>
        <p:nvGrpSpPr>
          <p:cNvPr id="22" name="Groupe 21">
            <a:extLst>
              <a:ext uri="{FF2B5EF4-FFF2-40B4-BE49-F238E27FC236}">
                <a16:creationId xmlns:a16="http://schemas.microsoft.com/office/drawing/2014/main" id="{08E620E2-C5FA-BFC1-D6F9-A6C10C7C07CB}"/>
              </a:ext>
            </a:extLst>
          </p:cNvPr>
          <p:cNvGrpSpPr/>
          <p:nvPr/>
        </p:nvGrpSpPr>
        <p:grpSpPr>
          <a:xfrm>
            <a:off x="4244924" y="4211141"/>
            <a:ext cx="3200400" cy="1188812"/>
            <a:chOff x="8139794" y="2373679"/>
            <a:chExt cx="3200400" cy="1188812"/>
          </a:xfrm>
        </p:grpSpPr>
        <p:sp>
          <p:nvSpPr>
            <p:cNvPr id="23" name="Rectangle : coins arrondis 22">
              <a:extLst>
                <a:ext uri="{FF2B5EF4-FFF2-40B4-BE49-F238E27FC236}">
                  <a16:creationId xmlns:a16="http://schemas.microsoft.com/office/drawing/2014/main" id="{A88ECFB5-14B8-EB2C-CCB8-3D860B8F4A7A}"/>
                </a:ext>
              </a:extLst>
            </p:cNvPr>
            <p:cNvSpPr/>
            <p:nvPr/>
          </p:nvSpPr>
          <p:spPr>
            <a:xfrm>
              <a:off x="8369182" y="2594892"/>
              <a:ext cx="2971012" cy="967599"/>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a:t>
              </a:r>
            </a:p>
            <a:p>
              <a:pPr algn="ctr"/>
              <a:r>
                <a:rPr lang="fr-FR" sz="2400" b="1" dirty="0">
                  <a:solidFill>
                    <a:srgbClr val="002060"/>
                  </a:solidFill>
                  <a:latin typeface="Calibri" panose="020F0502020204030204"/>
                </a:rPr>
                <a:t>……………………….</a:t>
              </a:r>
            </a:p>
          </p:txBody>
        </p:sp>
        <p:sp>
          <p:nvSpPr>
            <p:cNvPr id="24" name="Ellipse 23">
              <a:extLst>
                <a:ext uri="{FF2B5EF4-FFF2-40B4-BE49-F238E27FC236}">
                  <a16:creationId xmlns:a16="http://schemas.microsoft.com/office/drawing/2014/main" id="{35B0F0FC-901B-307D-7B92-13BF5062DAC3}"/>
                </a:ext>
              </a:extLst>
            </p:cNvPr>
            <p:cNvSpPr/>
            <p:nvPr/>
          </p:nvSpPr>
          <p:spPr>
            <a:xfrm>
              <a:off x="8139794" y="2373679"/>
              <a:ext cx="403667" cy="426720"/>
            </a:xfrm>
            <a:prstGeom prst="ellipse">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Calibri" panose="020F0502020204030204"/>
                </a:rPr>
                <a:t>5</a:t>
              </a:r>
            </a:p>
          </p:txBody>
        </p:sp>
      </p:grpSp>
    </p:spTree>
    <p:extLst>
      <p:ext uri="{BB962C8B-B14F-4D97-AF65-F5344CB8AC3E}">
        <p14:creationId xmlns:p14="http://schemas.microsoft.com/office/powerpoint/2010/main" val="3225150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670F3-6FD8-9496-C4D9-7D51E742652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6B1D280-EB46-7231-1B8F-DCE3F0799DAC}"/>
              </a:ext>
            </a:extLst>
          </p:cNvPr>
          <p:cNvSpPr>
            <a:spLocks noGrp="1"/>
          </p:cNvSpPr>
          <p:nvPr>
            <p:ph type="title"/>
          </p:nvPr>
        </p:nvSpPr>
        <p:spPr>
          <a:xfrm>
            <a:off x="778058" y="471569"/>
            <a:ext cx="10529279" cy="267549"/>
          </a:xfrm>
        </p:spPr>
        <p:txBody>
          <a:bodyPr/>
          <a:lstStyle/>
          <a:p>
            <a:pPr defTabSz="342900">
              <a:spcAft>
                <a:spcPts val="300"/>
              </a:spcAft>
              <a:defRPr/>
            </a:pPr>
            <a:r>
              <a:rPr lang="fr-FR" sz="1800" dirty="0">
                <a:solidFill>
                  <a:schemeClr val="tx1">
                    <a:lumMod val="50000"/>
                    <a:lumOff val="50000"/>
                  </a:schemeClr>
                </a:solidFill>
                <a:latin typeface="Calibri" panose="020F0502020204030204"/>
              </a:rPr>
              <a:t>Parfait ! Vérifiez vos réponses. Je vous rappelle que la démarche d’investigation est un ensemble d’étapes qu’on réalise pour chercher une réponse à une question scientifique. </a:t>
            </a:r>
            <a:br>
              <a:rPr lang="fr-FR" sz="1800" dirty="0">
                <a:solidFill>
                  <a:schemeClr val="tx1">
                    <a:lumMod val="50000"/>
                    <a:lumOff val="50000"/>
                  </a:schemeClr>
                </a:solidFill>
                <a:latin typeface="Calibri" panose="020F0502020204030204"/>
              </a:rPr>
            </a:br>
            <a:endParaRPr lang="fr-FR" sz="1800" dirty="0">
              <a:solidFill>
                <a:schemeClr val="tx1">
                  <a:lumMod val="50000"/>
                  <a:lumOff val="50000"/>
                </a:schemeClr>
              </a:solidFill>
              <a:latin typeface="Calibri" panose="020F0502020204030204"/>
            </a:endParaRPr>
          </a:p>
        </p:txBody>
      </p:sp>
      <p:sp>
        <p:nvSpPr>
          <p:cNvPr id="4" name="Espace réservé du contenu 3">
            <a:extLst>
              <a:ext uri="{FF2B5EF4-FFF2-40B4-BE49-F238E27FC236}">
                <a16:creationId xmlns:a16="http://schemas.microsoft.com/office/drawing/2014/main" id="{4D67026F-25AF-A738-EA32-B51E04ABD610}"/>
              </a:ext>
            </a:extLst>
          </p:cNvPr>
          <p:cNvSpPr>
            <a:spLocks noGrp="1"/>
          </p:cNvSpPr>
          <p:nvPr>
            <p:ph sz="quarter" idx="11"/>
          </p:nvPr>
        </p:nvSpPr>
        <p:spPr>
          <a:xfrm>
            <a:off x="778058" y="725488"/>
            <a:ext cx="10529705" cy="268287"/>
          </a:xfrm>
        </p:spPr>
        <p:txBody>
          <a:bodyPr/>
          <a:lstStyle/>
          <a:p>
            <a:pPr defTabSz="342900">
              <a:spcAft>
                <a:spcPts val="300"/>
              </a:spcAft>
              <a:buClrTx/>
              <a:defRPr/>
            </a:pPr>
            <a:r>
              <a:rPr lang="fr-FR" sz="1100" dirty="0">
                <a:solidFill>
                  <a:prstClr val="white">
                    <a:lumMod val="65000"/>
                  </a:prstClr>
                </a:solidFill>
                <a:latin typeface="Calibri" panose="020F0502020204030204"/>
              </a:rPr>
              <a:t>Inviter les élèves à passer au tableau. </a:t>
            </a:r>
          </a:p>
        </p:txBody>
      </p:sp>
      <p:pic>
        <p:nvPicPr>
          <p:cNvPr id="10" name="Picture 1">
            <a:extLst>
              <a:ext uri="{FF2B5EF4-FFF2-40B4-BE49-F238E27FC236}">
                <a16:creationId xmlns:a16="http://schemas.microsoft.com/office/drawing/2014/main" id="{8C0A4361-A46D-CF38-4203-900631BBE428}"/>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1105972" y="201859"/>
            <a:ext cx="648055" cy="648055"/>
          </a:xfrm>
          <a:prstGeom prst="rect">
            <a:avLst/>
          </a:prstGeom>
        </p:spPr>
      </p:pic>
      <p:pic>
        <p:nvPicPr>
          <p:cNvPr id="18" name="Image 17">
            <a:extLst>
              <a:ext uri="{FF2B5EF4-FFF2-40B4-BE49-F238E27FC236}">
                <a16:creationId xmlns:a16="http://schemas.microsoft.com/office/drawing/2014/main" id="{76579F62-3F12-D3C9-4536-75190EFA13A2}"/>
              </a:ext>
            </a:extLst>
          </p:cNvPr>
          <p:cNvPicPr>
            <a:picLocks noChangeAspect="1"/>
          </p:cNvPicPr>
          <p:nvPr/>
        </p:nvPicPr>
        <p:blipFill>
          <a:blip r:embed="rId4"/>
          <a:stretch>
            <a:fillRect/>
          </a:stretch>
        </p:blipFill>
        <p:spPr>
          <a:xfrm>
            <a:off x="797931" y="2333448"/>
            <a:ext cx="3121488" cy="1430818"/>
          </a:xfrm>
          <a:prstGeom prst="rect">
            <a:avLst/>
          </a:prstGeom>
        </p:spPr>
      </p:pic>
      <p:pic>
        <p:nvPicPr>
          <p:cNvPr id="19" name="Image 18">
            <a:extLst>
              <a:ext uri="{FF2B5EF4-FFF2-40B4-BE49-F238E27FC236}">
                <a16:creationId xmlns:a16="http://schemas.microsoft.com/office/drawing/2014/main" id="{FFA7BC4F-A535-A4FF-E4A3-AA22E4DACF35}"/>
              </a:ext>
            </a:extLst>
          </p:cNvPr>
          <p:cNvPicPr>
            <a:picLocks noChangeAspect="1"/>
          </p:cNvPicPr>
          <p:nvPr/>
        </p:nvPicPr>
        <p:blipFill>
          <a:blip r:embed="rId5"/>
          <a:stretch>
            <a:fillRect/>
          </a:stretch>
        </p:blipFill>
        <p:spPr>
          <a:xfrm>
            <a:off x="797931" y="4164954"/>
            <a:ext cx="3121488" cy="1472596"/>
          </a:xfrm>
          <a:prstGeom prst="rect">
            <a:avLst/>
          </a:prstGeom>
        </p:spPr>
      </p:pic>
      <p:pic>
        <p:nvPicPr>
          <p:cNvPr id="20" name="Image 19">
            <a:extLst>
              <a:ext uri="{FF2B5EF4-FFF2-40B4-BE49-F238E27FC236}">
                <a16:creationId xmlns:a16="http://schemas.microsoft.com/office/drawing/2014/main" id="{5CFCE199-D75C-9A41-05D7-31A6B44C7E3F}"/>
              </a:ext>
            </a:extLst>
          </p:cNvPr>
          <p:cNvPicPr>
            <a:picLocks noChangeAspect="1"/>
          </p:cNvPicPr>
          <p:nvPr/>
        </p:nvPicPr>
        <p:blipFill>
          <a:blip r:embed="rId6"/>
          <a:stretch>
            <a:fillRect/>
          </a:stretch>
        </p:blipFill>
        <p:spPr>
          <a:xfrm>
            <a:off x="8031036" y="2167077"/>
            <a:ext cx="2955343" cy="1597189"/>
          </a:xfrm>
          <a:prstGeom prst="rect">
            <a:avLst/>
          </a:prstGeom>
        </p:spPr>
      </p:pic>
      <p:pic>
        <p:nvPicPr>
          <p:cNvPr id="21" name="Image 20">
            <a:extLst>
              <a:ext uri="{FF2B5EF4-FFF2-40B4-BE49-F238E27FC236}">
                <a16:creationId xmlns:a16="http://schemas.microsoft.com/office/drawing/2014/main" id="{895F9B48-9072-D382-5BBC-EFA6072FBF58}"/>
              </a:ext>
            </a:extLst>
          </p:cNvPr>
          <p:cNvPicPr>
            <a:picLocks noChangeAspect="1"/>
          </p:cNvPicPr>
          <p:nvPr/>
        </p:nvPicPr>
        <p:blipFill>
          <a:blip r:embed="rId7"/>
          <a:stretch>
            <a:fillRect/>
          </a:stretch>
        </p:blipFill>
        <p:spPr>
          <a:xfrm>
            <a:off x="8031036" y="4164954"/>
            <a:ext cx="2955343" cy="1483350"/>
          </a:xfrm>
          <a:prstGeom prst="rect">
            <a:avLst/>
          </a:prstGeom>
        </p:spPr>
      </p:pic>
      <p:sp>
        <p:nvSpPr>
          <p:cNvPr id="22" name="ZoneTexte 21">
            <a:extLst>
              <a:ext uri="{FF2B5EF4-FFF2-40B4-BE49-F238E27FC236}">
                <a16:creationId xmlns:a16="http://schemas.microsoft.com/office/drawing/2014/main" id="{4CA6123E-B544-EC5B-1D3C-ED7F3A768734}"/>
              </a:ext>
            </a:extLst>
          </p:cNvPr>
          <p:cNvSpPr txBox="1"/>
          <p:nvPr/>
        </p:nvSpPr>
        <p:spPr>
          <a:xfrm>
            <a:off x="1066451" y="1579422"/>
            <a:ext cx="10426914" cy="461665"/>
          </a:xfrm>
          <a:prstGeom prst="rect">
            <a:avLst/>
          </a:prstGeom>
          <a:noFill/>
        </p:spPr>
        <p:txBody>
          <a:bodyPr wrap="square">
            <a:spAutoFit/>
          </a:bodyPr>
          <a:lstStyle/>
          <a:p>
            <a:r>
              <a:rPr lang="fr-FR" sz="2400" b="1" dirty="0">
                <a:solidFill>
                  <a:srgbClr val="0852A4"/>
                </a:solidFill>
                <a:latin typeface="Calibri" panose="020F0502020204030204"/>
              </a:rPr>
              <a:t>Les étapes manquantes dans la démarche d’investigation expérimentale sont:</a:t>
            </a:r>
          </a:p>
        </p:txBody>
      </p:sp>
      <p:grpSp>
        <p:nvGrpSpPr>
          <p:cNvPr id="23" name="Groupe 22">
            <a:extLst>
              <a:ext uri="{FF2B5EF4-FFF2-40B4-BE49-F238E27FC236}">
                <a16:creationId xmlns:a16="http://schemas.microsoft.com/office/drawing/2014/main" id="{385D4246-1FA8-A4D0-0A62-EB0859551CFB}"/>
              </a:ext>
            </a:extLst>
          </p:cNvPr>
          <p:cNvGrpSpPr/>
          <p:nvPr/>
        </p:nvGrpSpPr>
        <p:grpSpPr>
          <a:xfrm>
            <a:off x="4244924" y="2510659"/>
            <a:ext cx="3200400" cy="1188812"/>
            <a:chOff x="8139794" y="2373679"/>
            <a:chExt cx="3200400" cy="1188812"/>
          </a:xfrm>
        </p:grpSpPr>
        <p:sp>
          <p:nvSpPr>
            <p:cNvPr id="24" name="Rectangle : coins arrondis 23">
              <a:extLst>
                <a:ext uri="{FF2B5EF4-FFF2-40B4-BE49-F238E27FC236}">
                  <a16:creationId xmlns:a16="http://schemas.microsoft.com/office/drawing/2014/main" id="{B02640B1-9759-ADBF-1DF5-5371B5F679CD}"/>
                </a:ext>
              </a:extLst>
            </p:cNvPr>
            <p:cNvSpPr/>
            <p:nvPr/>
          </p:nvSpPr>
          <p:spPr>
            <a:xfrm>
              <a:off x="8369182" y="2594892"/>
              <a:ext cx="2971012" cy="967599"/>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endParaRPr lang="fr-FR" sz="2400" b="1" dirty="0">
                <a:solidFill>
                  <a:srgbClr val="FF0000"/>
                </a:solidFill>
                <a:latin typeface="Calibri" panose="020F0502020204030204"/>
              </a:endParaRPr>
            </a:p>
          </p:txBody>
        </p:sp>
        <p:sp>
          <p:nvSpPr>
            <p:cNvPr id="25" name="Ellipse 24">
              <a:extLst>
                <a:ext uri="{FF2B5EF4-FFF2-40B4-BE49-F238E27FC236}">
                  <a16:creationId xmlns:a16="http://schemas.microsoft.com/office/drawing/2014/main" id="{CBAF52EE-9887-AEE8-64BC-A2850C84079A}"/>
                </a:ext>
              </a:extLst>
            </p:cNvPr>
            <p:cNvSpPr/>
            <p:nvPr/>
          </p:nvSpPr>
          <p:spPr>
            <a:xfrm>
              <a:off x="8139794" y="2373679"/>
              <a:ext cx="403667" cy="426720"/>
            </a:xfrm>
            <a:prstGeom prst="ellipse">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Calibri" panose="020F0502020204030204"/>
                </a:rPr>
                <a:t>2</a:t>
              </a:r>
            </a:p>
          </p:txBody>
        </p:sp>
      </p:grpSp>
      <p:grpSp>
        <p:nvGrpSpPr>
          <p:cNvPr id="26" name="Groupe 25">
            <a:extLst>
              <a:ext uri="{FF2B5EF4-FFF2-40B4-BE49-F238E27FC236}">
                <a16:creationId xmlns:a16="http://schemas.microsoft.com/office/drawing/2014/main" id="{9F75A5C6-F4A2-278B-466B-7EA805C3F101}"/>
              </a:ext>
            </a:extLst>
          </p:cNvPr>
          <p:cNvGrpSpPr/>
          <p:nvPr/>
        </p:nvGrpSpPr>
        <p:grpSpPr>
          <a:xfrm>
            <a:off x="4244924" y="4211141"/>
            <a:ext cx="3200400" cy="1188812"/>
            <a:chOff x="8139794" y="2373679"/>
            <a:chExt cx="3200400" cy="1188812"/>
          </a:xfrm>
        </p:grpSpPr>
        <p:sp>
          <p:nvSpPr>
            <p:cNvPr id="27" name="Rectangle : coins arrondis 26">
              <a:extLst>
                <a:ext uri="{FF2B5EF4-FFF2-40B4-BE49-F238E27FC236}">
                  <a16:creationId xmlns:a16="http://schemas.microsoft.com/office/drawing/2014/main" id="{F693D0D3-2DFC-C1AD-A448-42E00D488FB5}"/>
                </a:ext>
              </a:extLst>
            </p:cNvPr>
            <p:cNvSpPr/>
            <p:nvPr/>
          </p:nvSpPr>
          <p:spPr>
            <a:xfrm>
              <a:off x="8369182" y="2594892"/>
              <a:ext cx="2971012" cy="967599"/>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endParaRPr lang="fr-FR" sz="2400" b="1" dirty="0">
                <a:solidFill>
                  <a:srgbClr val="FF0000"/>
                </a:solidFill>
                <a:latin typeface="Calibri" panose="020F0502020204030204"/>
              </a:endParaRPr>
            </a:p>
          </p:txBody>
        </p:sp>
        <p:sp>
          <p:nvSpPr>
            <p:cNvPr id="28" name="Ellipse 27">
              <a:extLst>
                <a:ext uri="{FF2B5EF4-FFF2-40B4-BE49-F238E27FC236}">
                  <a16:creationId xmlns:a16="http://schemas.microsoft.com/office/drawing/2014/main" id="{5A676ECC-5F43-C4EE-9DA0-A72C05CC3536}"/>
                </a:ext>
              </a:extLst>
            </p:cNvPr>
            <p:cNvSpPr/>
            <p:nvPr/>
          </p:nvSpPr>
          <p:spPr>
            <a:xfrm>
              <a:off x="8139794" y="2373679"/>
              <a:ext cx="403667" cy="426720"/>
            </a:xfrm>
            <a:prstGeom prst="ellipse">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Calibri" panose="020F0502020204030204"/>
                </a:rPr>
                <a:t>5</a:t>
              </a:r>
            </a:p>
          </p:txBody>
        </p:sp>
      </p:grpSp>
      <p:sp>
        <p:nvSpPr>
          <p:cNvPr id="7" name="ZoneTexte 6">
            <a:extLst>
              <a:ext uri="{FF2B5EF4-FFF2-40B4-BE49-F238E27FC236}">
                <a16:creationId xmlns:a16="http://schemas.microsoft.com/office/drawing/2014/main" id="{D019B561-BE16-1FE8-4B89-CF5B75FE1F4B}"/>
              </a:ext>
            </a:extLst>
          </p:cNvPr>
          <p:cNvSpPr txBox="1"/>
          <p:nvPr/>
        </p:nvSpPr>
        <p:spPr>
          <a:xfrm>
            <a:off x="4446757" y="2797167"/>
            <a:ext cx="2971012"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FF0000"/>
                </a:solidFill>
                <a:effectLst/>
                <a:uLnTx/>
                <a:uFillTx/>
                <a:latin typeface="Calibri" panose="020F0502020204030204"/>
                <a:ea typeface="+mn-ea"/>
                <a:cs typeface="+mn-cs"/>
              </a:rPr>
              <a:t>Formuler une hypothèse</a:t>
            </a:r>
          </a:p>
        </p:txBody>
      </p:sp>
      <p:sp>
        <p:nvSpPr>
          <p:cNvPr id="12" name="ZoneTexte 11">
            <a:extLst>
              <a:ext uri="{FF2B5EF4-FFF2-40B4-BE49-F238E27FC236}">
                <a16:creationId xmlns:a16="http://schemas.microsoft.com/office/drawing/2014/main" id="{F2128549-FF50-F922-6075-DDDBDF002856}"/>
              </a:ext>
            </a:extLst>
          </p:cNvPr>
          <p:cNvSpPr txBox="1"/>
          <p:nvPr/>
        </p:nvSpPr>
        <p:spPr>
          <a:xfrm>
            <a:off x="4446757" y="4500654"/>
            <a:ext cx="2971012"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FF0000"/>
                </a:solidFill>
                <a:effectLst/>
                <a:uLnTx/>
                <a:uFillTx/>
                <a:latin typeface="Calibri" panose="020F0502020204030204"/>
                <a:ea typeface="+mn-ea"/>
                <a:cs typeface="+mn-cs"/>
              </a:rPr>
              <a:t>Organiser les résultats</a:t>
            </a:r>
          </a:p>
        </p:txBody>
      </p:sp>
    </p:spTree>
    <p:extLst>
      <p:ext uri="{BB962C8B-B14F-4D97-AF65-F5344CB8AC3E}">
        <p14:creationId xmlns:p14="http://schemas.microsoft.com/office/powerpoint/2010/main" val="169564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3D5CF-F77C-BF18-BEAB-D8F785A9CDC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C69E73-E8E1-8C0B-ED05-9ADF9FEDA8BA}"/>
              </a:ext>
            </a:extLst>
          </p:cNvPr>
          <p:cNvSpPr>
            <a:spLocks noGrp="1"/>
          </p:cNvSpPr>
          <p:nvPr>
            <p:ph type="title"/>
          </p:nvPr>
        </p:nvSpPr>
        <p:spPr>
          <a:xfrm>
            <a:off x="778058" y="310734"/>
            <a:ext cx="10529279" cy="267549"/>
          </a:xfrm>
        </p:spPr>
        <p:txBody>
          <a:bodyPr/>
          <a:lstStyle/>
          <a:p>
            <a:r>
              <a:rPr lang="fr-FR" sz="1800" dirty="0">
                <a:solidFill>
                  <a:schemeClr val="tx1">
                    <a:lumMod val="50000"/>
                    <a:lumOff val="50000"/>
                  </a:schemeClr>
                </a:solidFill>
                <a:latin typeface="Calibri" panose="020F0502020204030204"/>
              </a:rPr>
              <a:t> Vous avez déjà appris comment élaborer un protocole expérimental à partir d’une hypothèse. Pour vous rappeler en quoi consiste un protocole expérimental, répondez à la question ci-dessous. </a:t>
            </a:r>
          </a:p>
        </p:txBody>
      </p:sp>
      <p:sp>
        <p:nvSpPr>
          <p:cNvPr id="4" name="Espace réservé du contenu 3">
            <a:extLst>
              <a:ext uri="{FF2B5EF4-FFF2-40B4-BE49-F238E27FC236}">
                <a16:creationId xmlns:a16="http://schemas.microsoft.com/office/drawing/2014/main" id="{F8580FE1-DC29-3888-4EEB-B1EF268BB29F}"/>
              </a:ext>
            </a:extLst>
          </p:cNvPr>
          <p:cNvSpPr>
            <a:spLocks noGrp="1"/>
          </p:cNvSpPr>
          <p:nvPr>
            <p:ph sz="quarter" idx="11"/>
          </p:nvPr>
        </p:nvSpPr>
        <p:spPr>
          <a:xfrm>
            <a:off x="873308" y="694886"/>
            <a:ext cx="10529705" cy="268287"/>
          </a:xfrm>
        </p:spPr>
        <p:txBody>
          <a:bodyPr/>
          <a:lstStyle/>
          <a:p>
            <a:r>
              <a:rPr lang="fr-FR" sz="1100" dirty="0">
                <a:solidFill>
                  <a:prstClr val="white">
                    <a:lumMod val="65000"/>
                  </a:prstClr>
                </a:solidFill>
                <a:latin typeface="Calibri" panose="020F0502020204030204"/>
              </a:rPr>
              <a:t>Sur leur ardoise, les élèves écrivent la lettre qui correspond à la bonne réponse. </a:t>
            </a:r>
          </a:p>
        </p:txBody>
      </p:sp>
      <p:grpSp>
        <p:nvGrpSpPr>
          <p:cNvPr id="9" name="Groupe 8">
            <a:extLst>
              <a:ext uri="{FF2B5EF4-FFF2-40B4-BE49-F238E27FC236}">
                <a16:creationId xmlns:a16="http://schemas.microsoft.com/office/drawing/2014/main" id="{42EEE416-05BE-B278-367E-E573CBBEA133}"/>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31F07A3-0221-324B-7E92-08AA9B65274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52BAE13D-E2E7-12E6-E464-530BB2AC1EF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2" name="ZoneTexte 11">
            <a:extLst>
              <a:ext uri="{FF2B5EF4-FFF2-40B4-BE49-F238E27FC236}">
                <a16:creationId xmlns:a16="http://schemas.microsoft.com/office/drawing/2014/main" id="{331D8E81-5AD9-C272-78D2-7C9736E66B9B}"/>
              </a:ext>
            </a:extLst>
          </p:cNvPr>
          <p:cNvSpPr txBox="1"/>
          <p:nvPr/>
        </p:nvSpPr>
        <p:spPr>
          <a:xfrm>
            <a:off x="1300352" y="1778461"/>
            <a:ext cx="6524974" cy="461665"/>
          </a:xfrm>
          <a:prstGeom prst="rect">
            <a:avLst/>
          </a:prstGeom>
          <a:noFill/>
        </p:spPr>
        <p:txBody>
          <a:bodyPr wrap="square">
            <a:spAutoFit/>
          </a:bodyPr>
          <a:lstStyle/>
          <a:p>
            <a:r>
              <a:rPr lang="fr-FR" sz="2400" b="1" dirty="0">
                <a:solidFill>
                  <a:srgbClr val="0852A4"/>
                </a:solidFill>
                <a:latin typeface="Calibri" panose="020F0502020204030204"/>
              </a:rPr>
              <a:t>Un protocole expérimental permet de décrire: </a:t>
            </a:r>
          </a:p>
        </p:txBody>
      </p:sp>
      <p:sp>
        <p:nvSpPr>
          <p:cNvPr id="13" name="Rectangle : coins arrondis 12">
            <a:extLst>
              <a:ext uri="{FF2B5EF4-FFF2-40B4-BE49-F238E27FC236}">
                <a16:creationId xmlns:a16="http://schemas.microsoft.com/office/drawing/2014/main" id="{8AC7A4A2-78FF-5E3C-E512-7664621B4B47}"/>
              </a:ext>
            </a:extLst>
          </p:cNvPr>
          <p:cNvSpPr/>
          <p:nvPr/>
        </p:nvSpPr>
        <p:spPr>
          <a:xfrm>
            <a:off x="778058" y="1245027"/>
            <a:ext cx="7752460" cy="510778"/>
          </a:xfrm>
          <a:prstGeom prst="roundRect">
            <a:avLst/>
          </a:prstGeom>
          <a:ln w="19050">
            <a:noFill/>
            <a:prstDash val="dash"/>
          </a:ln>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effectLst/>
                <a:uLnTx/>
                <a:uFillTx/>
                <a:latin typeface="Calibri" panose="020F0502020204030204"/>
                <a:ea typeface="+mn-ea"/>
                <a:cs typeface="+mn-cs"/>
              </a:rPr>
              <a:t>2- Cochez la bonne réponse :</a:t>
            </a:r>
          </a:p>
        </p:txBody>
      </p:sp>
      <p:grpSp>
        <p:nvGrpSpPr>
          <p:cNvPr id="14" name="Groupe 13">
            <a:extLst>
              <a:ext uri="{FF2B5EF4-FFF2-40B4-BE49-F238E27FC236}">
                <a16:creationId xmlns:a16="http://schemas.microsoft.com/office/drawing/2014/main" id="{7729BD89-2885-3E13-B397-D3161927B1E9}"/>
              </a:ext>
            </a:extLst>
          </p:cNvPr>
          <p:cNvGrpSpPr/>
          <p:nvPr/>
        </p:nvGrpSpPr>
        <p:grpSpPr>
          <a:xfrm>
            <a:off x="2445175" y="2783167"/>
            <a:ext cx="5098625" cy="523828"/>
            <a:chOff x="7931514" y="2581843"/>
            <a:chExt cx="5098625" cy="523828"/>
          </a:xfrm>
        </p:grpSpPr>
        <p:sp>
          <p:nvSpPr>
            <p:cNvPr id="16" name="Rectangle : coins arrondis 15">
              <a:extLst>
                <a:ext uri="{FF2B5EF4-FFF2-40B4-BE49-F238E27FC236}">
                  <a16:creationId xmlns:a16="http://schemas.microsoft.com/office/drawing/2014/main" id="{DA0608EB-047C-2BB1-E90D-EF7EB10FF029}"/>
                </a:ext>
              </a:extLst>
            </p:cNvPr>
            <p:cNvSpPr/>
            <p:nvPr/>
          </p:nvSpPr>
          <p:spPr>
            <a:xfrm>
              <a:off x="8369183" y="2594893"/>
              <a:ext cx="4660956"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Les étapes d’une expérience.</a:t>
              </a:r>
            </a:p>
          </p:txBody>
        </p:sp>
        <p:sp>
          <p:nvSpPr>
            <p:cNvPr id="17" name="Rectangle : coins arrondis 16">
              <a:extLst>
                <a:ext uri="{FF2B5EF4-FFF2-40B4-BE49-F238E27FC236}">
                  <a16:creationId xmlns:a16="http://schemas.microsoft.com/office/drawing/2014/main" id="{D040972F-0013-A867-4A60-FAA4DE8CC3E6}"/>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a</a:t>
              </a:r>
            </a:p>
          </p:txBody>
        </p:sp>
      </p:grpSp>
      <p:grpSp>
        <p:nvGrpSpPr>
          <p:cNvPr id="18" name="Groupe 17">
            <a:extLst>
              <a:ext uri="{FF2B5EF4-FFF2-40B4-BE49-F238E27FC236}">
                <a16:creationId xmlns:a16="http://schemas.microsoft.com/office/drawing/2014/main" id="{EF8EDE3C-FE73-9BD7-B592-18DC6401FD64}"/>
              </a:ext>
            </a:extLst>
          </p:cNvPr>
          <p:cNvGrpSpPr/>
          <p:nvPr/>
        </p:nvGrpSpPr>
        <p:grpSpPr>
          <a:xfrm>
            <a:off x="2445175" y="3753189"/>
            <a:ext cx="5098625" cy="523828"/>
            <a:chOff x="7931514" y="2581843"/>
            <a:chExt cx="5098625" cy="523828"/>
          </a:xfrm>
        </p:grpSpPr>
        <p:sp>
          <p:nvSpPr>
            <p:cNvPr id="19" name="Rectangle : coins arrondis 18">
              <a:extLst>
                <a:ext uri="{FF2B5EF4-FFF2-40B4-BE49-F238E27FC236}">
                  <a16:creationId xmlns:a16="http://schemas.microsoft.com/office/drawing/2014/main" id="{33AE36A3-47CE-4530-DB3C-8BC8872450AC}"/>
                </a:ext>
              </a:extLst>
            </p:cNvPr>
            <p:cNvSpPr/>
            <p:nvPr/>
          </p:nvSpPr>
          <p:spPr>
            <a:xfrm>
              <a:off x="8369183" y="2594893"/>
              <a:ext cx="4660956"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Les résultats d’une expérience.</a:t>
              </a:r>
            </a:p>
          </p:txBody>
        </p:sp>
        <p:sp>
          <p:nvSpPr>
            <p:cNvPr id="20" name="Rectangle : coins arrondis 19">
              <a:extLst>
                <a:ext uri="{FF2B5EF4-FFF2-40B4-BE49-F238E27FC236}">
                  <a16:creationId xmlns:a16="http://schemas.microsoft.com/office/drawing/2014/main" id="{71E4CA32-A7D7-06E7-13FC-11F5137748CE}"/>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b</a:t>
              </a:r>
            </a:p>
          </p:txBody>
        </p:sp>
      </p:grpSp>
    </p:spTree>
    <p:extLst>
      <p:ext uri="{BB962C8B-B14F-4D97-AF65-F5344CB8AC3E}">
        <p14:creationId xmlns:p14="http://schemas.microsoft.com/office/powerpoint/2010/main" val="1987194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1BBBA-E6D4-5C1F-E7C9-4F0CBEBFFE5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45CCDEC-0D93-5BF4-43CF-31744F9E3160}"/>
              </a:ext>
            </a:extLst>
          </p:cNvPr>
          <p:cNvSpPr>
            <a:spLocks noGrp="1"/>
          </p:cNvSpPr>
          <p:nvPr>
            <p:ph type="title"/>
          </p:nvPr>
        </p:nvSpPr>
        <p:spPr/>
        <p:txBody>
          <a:bodyPr/>
          <a:lstStyle/>
          <a:p>
            <a:r>
              <a:rPr lang="fr-FR" sz="1800" dirty="0">
                <a:solidFill>
                  <a:schemeClr val="tx1">
                    <a:lumMod val="50000"/>
                    <a:lumOff val="50000"/>
                  </a:schemeClr>
                </a:solidFill>
                <a:latin typeface="Calibri" panose="020F0502020204030204"/>
              </a:rPr>
              <a:t> Un protocole expérimental est une description de ce qu’on doit faire pour réaliser une expérience.</a:t>
            </a:r>
          </a:p>
        </p:txBody>
      </p:sp>
      <p:sp>
        <p:nvSpPr>
          <p:cNvPr id="4" name="Espace réservé du contenu 3">
            <a:extLst>
              <a:ext uri="{FF2B5EF4-FFF2-40B4-BE49-F238E27FC236}">
                <a16:creationId xmlns:a16="http://schemas.microsoft.com/office/drawing/2014/main" id="{8F45A15E-B939-864A-BC61-4878BAE51F96}"/>
              </a:ext>
            </a:extLst>
          </p:cNvPr>
          <p:cNvSpPr>
            <a:spLocks noGrp="1"/>
          </p:cNvSpPr>
          <p:nvPr>
            <p:ph sz="quarter" idx="11"/>
          </p:nvPr>
        </p:nvSpPr>
        <p:spPr>
          <a:xfrm>
            <a:off x="778058" y="571061"/>
            <a:ext cx="10529705" cy="268287"/>
          </a:xfrm>
        </p:spPr>
        <p:txBody>
          <a:bodyPr/>
          <a:lstStyle/>
          <a:p>
            <a:r>
              <a:rPr lang="fr-FR" dirty="0">
                <a:solidFill>
                  <a:prstClr val="white">
                    <a:lumMod val="65000"/>
                  </a:prstClr>
                </a:solidFill>
                <a:latin typeface="Calibri" panose="020F0502020204030204"/>
              </a:rPr>
              <a:t>.</a:t>
            </a:r>
          </a:p>
        </p:txBody>
      </p:sp>
      <p:sp>
        <p:nvSpPr>
          <p:cNvPr id="14" name="Espace réservé du contenu 3">
            <a:extLst>
              <a:ext uri="{FF2B5EF4-FFF2-40B4-BE49-F238E27FC236}">
                <a16:creationId xmlns:a16="http://schemas.microsoft.com/office/drawing/2014/main" id="{894DD184-463C-CDE5-298E-6F3DD3352696}"/>
              </a:ext>
            </a:extLst>
          </p:cNvPr>
          <p:cNvSpPr txBox="1">
            <a:spLocks/>
          </p:cNvSpPr>
          <p:nvPr/>
        </p:nvSpPr>
        <p:spPr>
          <a:xfrm>
            <a:off x="949913" y="285716"/>
            <a:ext cx="10529705" cy="268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solidFill>
                  <a:prstClr val="white">
                    <a:lumMod val="65000"/>
                  </a:prstClr>
                </a:solidFill>
                <a:latin typeface="Calibri" panose="020F0502020204030204"/>
              </a:rPr>
              <a:t>.</a:t>
            </a:r>
            <a:endParaRPr lang="fr-FR" dirty="0">
              <a:solidFill>
                <a:prstClr val="white">
                  <a:lumMod val="65000"/>
                </a:prstClr>
              </a:solidFill>
              <a:latin typeface="Calibri" panose="020F0502020204030204"/>
            </a:endParaRPr>
          </a:p>
        </p:txBody>
      </p:sp>
      <p:pic>
        <p:nvPicPr>
          <p:cNvPr id="16" name="Picture 1">
            <a:extLst>
              <a:ext uri="{FF2B5EF4-FFF2-40B4-BE49-F238E27FC236}">
                <a16:creationId xmlns:a16="http://schemas.microsoft.com/office/drawing/2014/main" id="{F73FA981-24E5-F979-916A-AD64F16E8735}"/>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1105972" y="201859"/>
            <a:ext cx="648055" cy="648055"/>
          </a:xfrm>
          <a:prstGeom prst="rect">
            <a:avLst/>
          </a:prstGeom>
        </p:spPr>
      </p:pic>
      <p:sp>
        <p:nvSpPr>
          <p:cNvPr id="9" name="ZoneTexte 8">
            <a:extLst>
              <a:ext uri="{FF2B5EF4-FFF2-40B4-BE49-F238E27FC236}">
                <a16:creationId xmlns:a16="http://schemas.microsoft.com/office/drawing/2014/main" id="{71E74BAC-9296-81E8-72BE-20E09777FC0C}"/>
              </a:ext>
            </a:extLst>
          </p:cNvPr>
          <p:cNvSpPr txBox="1"/>
          <p:nvPr/>
        </p:nvSpPr>
        <p:spPr>
          <a:xfrm>
            <a:off x="1300352" y="1778461"/>
            <a:ext cx="6524974" cy="461665"/>
          </a:xfrm>
          <a:prstGeom prst="rect">
            <a:avLst/>
          </a:prstGeom>
          <a:noFill/>
        </p:spPr>
        <p:txBody>
          <a:bodyPr wrap="square">
            <a:spAutoFit/>
          </a:bodyPr>
          <a:lstStyle/>
          <a:p>
            <a:r>
              <a:rPr lang="fr-FR" sz="2400" b="1" dirty="0">
                <a:solidFill>
                  <a:srgbClr val="0852A4"/>
                </a:solidFill>
                <a:latin typeface="Calibri" panose="020F0502020204030204"/>
              </a:rPr>
              <a:t>Un protocole expérimental permet de décrire: </a:t>
            </a:r>
          </a:p>
        </p:txBody>
      </p:sp>
      <p:grpSp>
        <p:nvGrpSpPr>
          <p:cNvPr id="10" name="Groupe 9">
            <a:extLst>
              <a:ext uri="{FF2B5EF4-FFF2-40B4-BE49-F238E27FC236}">
                <a16:creationId xmlns:a16="http://schemas.microsoft.com/office/drawing/2014/main" id="{2E3EE6B7-B167-1701-56B8-CA33E55C227F}"/>
              </a:ext>
            </a:extLst>
          </p:cNvPr>
          <p:cNvGrpSpPr/>
          <p:nvPr/>
        </p:nvGrpSpPr>
        <p:grpSpPr>
          <a:xfrm>
            <a:off x="2445175" y="2783167"/>
            <a:ext cx="5098625" cy="523828"/>
            <a:chOff x="7931514" y="2581843"/>
            <a:chExt cx="5098625" cy="523828"/>
          </a:xfrm>
        </p:grpSpPr>
        <p:sp>
          <p:nvSpPr>
            <p:cNvPr id="11" name="Rectangle : coins arrondis 10">
              <a:extLst>
                <a:ext uri="{FF2B5EF4-FFF2-40B4-BE49-F238E27FC236}">
                  <a16:creationId xmlns:a16="http://schemas.microsoft.com/office/drawing/2014/main" id="{8117236A-928E-57B9-898A-97A9B5819A4F}"/>
                </a:ext>
              </a:extLst>
            </p:cNvPr>
            <p:cNvSpPr/>
            <p:nvPr/>
          </p:nvSpPr>
          <p:spPr>
            <a:xfrm>
              <a:off x="8369183" y="2594893"/>
              <a:ext cx="4660956"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a:rPr>
                <a:t>Les étapes d’une expérience.</a:t>
              </a:r>
            </a:p>
          </p:txBody>
        </p:sp>
        <p:sp>
          <p:nvSpPr>
            <p:cNvPr id="13" name="Rectangle : coins arrondis 12">
              <a:extLst>
                <a:ext uri="{FF2B5EF4-FFF2-40B4-BE49-F238E27FC236}">
                  <a16:creationId xmlns:a16="http://schemas.microsoft.com/office/drawing/2014/main" id="{8FAE0E80-D2F2-08B1-BA6B-38EDA94339BB}"/>
                </a:ext>
              </a:extLst>
            </p:cNvPr>
            <p:cNvSpPr/>
            <p:nvPr/>
          </p:nvSpPr>
          <p:spPr>
            <a:xfrm>
              <a:off x="7931514" y="2581843"/>
              <a:ext cx="403667"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Calibri" panose="020F0502020204030204"/>
                </a:rPr>
                <a:t>a</a:t>
              </a:r>
            </a:p>
          </p:txBody>
        </p:sp>
      </p:grpSp>
      <p:grpSp>
        <p:nvGrpSpPr>
          <p:cNvPr id="15" name="Groupe 14">
            <a:extLst>
              <a:ext uri="{FF2B5EF4-FFF2-40B4-BE49-F238E27FC236}">
                <a16:creationId xmlns:a16="http://schemas.microsoft.com/office/drawing/2014/main" id="{49EAE7AD-5A4E-6329-D7D3-9DBAE6FA2135}"/>
              </a:ext>
            </a:extLst>
          </p:cNvPr>
          <p:cNvGrpSpPr/>
          <p:nvPr/>
        </p:nvGrpSpPr>
        <p:grpSpPr>
          <a:xfrm>
            <a:off x="2445175" y="3753189"/>
            <a:ext cx="5098625" cy="523828"/>
            <a:chOff x="7931514" y="2581843"/>
            <a:chExt cx="5098625" cy="523828"/>
          </a:xfrm>
        </p:grpSpPr>
        <p:sp>
          <p:nvSpPr>
            <p:cNvPr id="17" name="Rectangle : coins arrondis 16">
              <a:extLst>
                <a:ext uri="{FF2B5EF4-FFF2-40B4-BE49-F238E27FC236}">
                  <a16:creationId xmlns:a16="http://schemas.microsoft.com/office/drawing/2014/main" id="{55E9B2FE-95DA-EBF8-A295-EF5DBD2412AB}"/>
                </a:ext>
              </a:extLst>
            </p:cNvPr>
            <p:cNvSpPr/>
            <p:nvPr/>
          </p:nvSpPr>
          <p:spPr>
            <a:xfrm>
              <a:off x="8369183" y="2594893"/>
              <a:ext cx="4660956"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Les résultats d’une expérience.</a:t>
              </a:r>
            </a:p>
          </p:txBody>
        </p:sp>
        <p:sp>
          <p:nvSpPr>
            <p:cNvPr id="18" name="Rectangle : coins arrondis 17">
              <a:extLst>
                <a:ext uri="{FF2B5EF4-FFF2-40B4-BE49-F238E27FC236}">
                  <a16:creationId xmlns:a16="http://schemas.microsoft.com/office/drawing/2014/main" id="{7796A18F-8AE0-6DD8-5E01-2E5E6D866FB6}"/>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b</a:t>
              </a:r>
            </a:p>
          </p:txBody>
        </p:sp>
      </p:grpSp>
    </p:spTree>
    <p:extLst>
      <p:ext uri="{BB962C8B-B14F-4D97-AF65-F5344CB8AC3E}">
        <p14:creationId xmlns:p14="http://schemas.microsoft.com/office/powerpoint/2010/main" val="137484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E08BF-3872-D0EA-BEDB-C453688E88B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7F04B70-194E-3427-5BF9-DDA9392706B3}"/>
              </a:ext>
            </a:extLst>
          </p:cNvPr>
          <p:cNvSpPr>
            <a:spLocks noGrp="1"/>
          </p:cNvSpPr>
          <p:nvPr>
            <p:ph type="title"/>
          </p:nvPr>
        </p:nvSpPr>
        <p:spPr>
          <a:xfrm>
            <a:off x="728001" y="452858"/>
            <a:ext cx="10758946" cy="275095"/>
          </a:xfrm>
        </p:spPr>
        <p:txBody>
          <a:bodyPr/>
          <a:lstStyle/>
          <a:p>
            <a:pPr defTabSz="342900">
              <a:spcAft>
                <a:spcPts val="300"/>
              </a:spcAft>
              <a:defRPr/>
            </a:pPr>
            <a:r>
              <a:rPr lang="fr-FR" sz="1800" dirty="0">
                <a:solidFill>
                  <a:schemeClr val="tx1">
                    <a:lumMod val="50000"/>
                    <a:lumOff val="50000"/>
                  </a:schemeClr>
                </a:solidFill>
                <a:latin typeface="Calibri" panose="020F0502020204030204"/>
              </a:rPr>
              <a:t>Il ne suffit pas de connaitre les noms des étapes de la démarche d’investigation, mais il faut aussi connaitre  comment passer d’une étape à une autre. Pour vous rappeler comment passer de l’hypothèse au protocole expérimental, complétez le schéma suivant.</a:t>
            </a:r>
          </a:p>
        </p:txBody>
      </p:sp>
      <p:sp>
        <p:nvSpPr>
          <p:cNvPr id="6" name="Rectangle : coins arrondis 5">
            <a:extLst>
              <a:ext uri="{FF2B5EF4-FFF2-40B4-BE49-F238E27FC236}">
                <a16:creationId xmlns:a16="http://schemas.microsoft.com/office/drawing/2014/main" id="{963A8BA3-5CBA-C0AF-C8C4-7B40808191E8}"/>
              </a:ext>
            </a:extLst>
          </p:cNvPr>
          <p:cNvSpPr/>
          <p:nvPr/>
        </p:nvSpPr>
        <p:spPr>
          <a:xfrm>
            <a:off x="509731" y="3753410"/>
            <a:ext cx="1485170" cy="430888"/>
          </a:xfrm>
          <a:prstGeom prst="roundRect">
            <a:avLst/>
          </a:prstGeom>
          <a:solidFill>
            <a:srgbClr val="002060"/>
          </a:solidFill>
          <a:ln w="12700" cap="flat" cmpd="sng" algn="ctr">
            <a:solidFill>
              <a:srgbClr val="1D9A78">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ysClr val="window" lastClr="FFFFFF"/>
                </a:solidFill>
                <a:effectLst/>
                <a:uLnTx/>
                <a:uFillTx/>
                <a:latin typeface="Calibri" panose="020F0502020204030204"/>
                <a:ea typeface="+mn-ea"/>
                <a:cs typeface="+mn-cs"/>
              </a:rPr>
              <a:t>Hypothèse</a:t>
            </a:r>
          </a:p>
        </p:txBody>
      </p:sp>
      <p:sp>
        <p:nvSpPr>
          <p:cNvPr id="7" name="Rectangle : coins arrondis 6">
            <a:extLst>
              <a:ext uri="{FF2B5EF4-FFF2-40B4-BE49-F238E27FC236}">
                <a16:creationId xmlns:a16="http://schemas.microsoft.com/office/drawing/2014/main" id="{A70AF0A7-7A2F-E178-2886-90EED73685E8}"/>
              </a:ext>
            </a:extLst>
          </p:cNvPr>
          <p:cNvSpPr/>
          <p:nvPr/>
        </p:nvSpPr>
        <p:spPr>
          <a:xfrm>
            <a:off x="2427453" y="2216055"/>
            <a:ext cx="1924016" cy="534232"/>
          </a:xfrm>
          <a:prstGeom prst="roundRect">
            <a:avLst/>
          </a:prstGeom>
          <a:solidFill>
            <a:srgbClr val="002060"/>
          </a:solidFill>
          <a:ln w="12700" cap="flat" cmpd="sng" algn="ctr">
            <a:solidFill>
              <a:srgbClr val="1D9A78">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fr-FR" b="1" dirty="0">
                <a:solidFill>
                  <a:sysClr val="window" lastClr="FFFFFF"/>
                </a:solidFill>
                <a:latin typeface="Calibri" panose="020F0502020204030204"/>
              </a:rPr>
              <a:t>Variable indépendante</a:t>
            </a:r>
          </a:p>
        </p:txBody>
      </p:sp>
      <p:sp>
        <p:nvSpPr>
          <p:cNvPr id="8" name="Rectangle : coins arrondis 7">
            <a:extLst>
              <a:ext uri="{FF2B5EF4-FFF2-40B4-BE49-F238E27FC236}">
                <a16:creationId xmlns:a16="http://schemas.microsoft.com/office/drawing/2014/main" id="{B2E2AE20-63A1-1602-DD34-AC327E54C98B}"/>
              </a:ext>
            </a:extLst>
          </p:cNvPr>
          <p:cNvSpPr/>
          <p:nvPr/>
        </p:nvSpPr>
        <p:spPr>
          <a:xfrm>
            <a:off x="2438838" y="5138557"/>
            <a:ext cx="1924016" cy="534232"/>
          </a:xfrm>
          <a:prstGeom prst="roundRect">
            <a:avLst/>
          </a:prstGeom>
          <a:noFill/>
          <a:ln w="12700" cap="flat" cmpd="sng" algn="ctr">
            <a:solidFill>
              <a:srgbClr val="FF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Calibri" panose="020F0502020204030204"/>
                <a:ea typeface="+mn-ea"/>
                <a:cs typeface="+mn-cs"/>
              </a:rPr>
              <a:t>…………………………</a:t>
            </a:r>
          </a:p>
        </p:txBody>
      </p:sp>
      <p:sp>
        <p:nvSpPr>
          <p:cNvPr id="9" name="Rectangle : coins arrondis 8">
            <a:extLst>
              <a:ext uri="{FF2B5EF4-FFF2-40B4-BE49-F238E27FC236}">
                <a16:creationId xmlns:a16="http://schemas.microsoft.com/office/drawing/2014/main" id="{12BA5D54-EB8E-41A1-6E59-7D8C008BC2CD}"/>
              </a:ext>
            </a:extLst>
          </p:cNvPr>
          <p:cNvSpPr/>
          <p:nvPr/>
        </p:nvSpPr>
        <p:spPr>
          <a:xfrm>
            <a:off x="4726237" y="2219161"/>
            <a:ext cx="1485170" cy="534232"/>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fr-FR" b="1" dirty="0">
                <a:solidFill>
                  <a:srgbClr val="C00000"/>
                </a:solidFill>
                <a:latin typeface="Calibri" panose="020F0502020204030204"/>
              </a:rPr>
              <a:t>………………..</a:t>
            </a:r>
          </a:p>
        </p:txBody>
      </p:sp>
      <p:sp>
        <p:nvSpPr>
          <p:cNvPr id="11" name="Rectangle : coins arrondis 10">
            <a:extLst>
              <a:ext uri="{FF2B5EF4-FFF2-40B4-BE49-F238E27FC236}">
                <a16:creationId xmlns:a16="http://schemas.microsoft.com/office/drawing/2014/main" id="{78C8F830-6798-FCEE-3E26-EDA057976CA4}"/>
              </a:ext>
            </a:extLst>
          </p:cNvPr>
          <p:cNvSpPr/>
          <p:nvPr/>
        </p:nvSpPr>
        <p:spPr>
          <a:xfrm>
            <a:off x="4780087" y="5141936"/>
            <a:ext cx="1485170" cy="534232"/>
          </a:xfrm>
          <a:prstGeom prst="roundRect">
            <a:avLst/>
          </a:prstGeom>
          <a:solidFill>
            <a:srgbClr val="002060"/>
          </a:solidFill>
          <a:ln w="12700" cap="flat" cmpd="sng" algn="ctr">
            <a:solidFill>
              <a:srgbClr val="1D9A78">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ysClr val="window" lastClr="FFFFFF"/>
                </a:solidFill>
                <a:effectLst/>
                <a:uLnTx/>
                <a:uFillTx/>
                <a:latin typeface="Calibri" panose="020F0502020204030204"/>
                <a:ea typeface="+mn-ea"/>
                <a:cs typeface="+mn-cs"/>
              </a:rPr>
              <a:t>Mesurer / observer</a:t>
            </a:r>
          </a:p>
        </p:txBody>
      </p:sp>
      <p:sp>
        <p:nvSpPr>
          <p:cNvPr id="12" name="Rectangle : coins arrondis 11">
            <a:extLst>
              <a:ext uri="{FF2B5EF4-FFF2-40B4-BE49-F238E27FC236}">
                <a16:creationId xmlns:a16="http://schemas.microsoft.com/office/drawing/2014/main" id="{9D716DF1-9A09-E79B-C815-5C4E83759588}"/>
              </a:ext>
            </a:extLst>
          </p:cNvPr>
          <p:cNvSpPr/>
          <p:nvPr/>
        </p:nvSpPr>
        <p:spPr>
          <a:xfrm>
            <a:off x="6610774" y="1805492"/>
            <a:ext cx="1485170" cy="321822"/>
          </a:xfrm>
          <a:prstGeom prst="roundRect">
            <a:avLst/>
          </a:prstGeom>
          <a:solidFill>
            <a:srgbClr val="002060"/>
          </a:solidFill>
          <a:ln w="12700" cap="flat" cmpd="sng" algn="ctr">
            <a:solidFill>
              <a:srgbClr val="1D9A78">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ysClr val="window" lastClr="FFFFFF"/>
                </a:solidFill>
                <a:effectLst/>
                <a:uLnTx/>
                <a:uFillTx/>
                <a:latin typeface="Calibri" panose="020F0502020204030204"/>
                <a:ea typeface="+mn-ea"/>
                <a:cs typeface="+mn-cs"/>
              </a:rPr>
              <a:t>Par quoi ?</a:t>
            </a:r>
          </a:p>
        </p:txBody>
      </p:sp>
      <p:sp>
        <p:nvSpPr>
          <p:cNvPr id="13" name="Rectangle : coins arrondis 12">
            <a:extLst>
              <a:ext uri="{FF2B5EF4-FFF2-40B4-BE49-F238E27FC236}">
                <a16:creationId xmlns:a16="http://schemas.microsoft.com/office/drawing/2014/main" id="{27AE7686-C9D4-6B33-4790-F270CE69C6BC}"/>
              </a:ext>
            </a:extLst>
          </p:cNvPr>
          <p:cNvSpPr/>
          <p:nvPr/>
        </p:nvSpPr>
        <p:spPr>
          <a:xfrm>
            <a:off x="6606622" y="2908852"/>
            <a:ext cx="1485170" cy="321822"/>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Calibri" panose="020F0502020204030204"/>
                <a:ea typeface="+mn-ea"/>
                <a:cs typeface="+mn-cs"/>
              </a:rPr>
              <a:t>……………….. ?</a:t>
            </a:r>
          </a:p>
        </p:txBody>
      </p:sp>
      <p:sp>
        <p:nvSpPr>
          <p:cNvPr id="14" name="Rectangle : coins arrondis 13">
            <a:extLst>
              <a:ext uri="{FF2B5EF4-FFF2-40B4-BE49-F238E27FC236}">
                <a16:creationId xmlns:a16="http://schemas.microsoft.com/office/drawing/2014/main" id="{F7CD0C51-04D3-34BD-FD78-54BA91C99495}"/>
              </a:ext>
            </a:extLst>
          </p:cNvPr>
          <p:cNvSpPr/>
          <p:nvPr/>
        </p:nvSpPr>
        <p:spPr>
          <a:xfrm>
            <a:off x="6610774" y="4545223"/>
            <a:ext cx="1485170" cy="321822"/>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fr-FR" b="1" dirty="0">
                <a:solidFill>
                  <a:srgbClr val="C00000"/>
                </a:solidFill>
                <a:latin typeface="Calibri" panose="020F0502020204030204"/>
              </a:rPr>
              <a:t>………………. ?</a:t>
            </a:r>
          </a:p>
        </p:txBody>
      </p:sp>
      <p:sp>
        <p:nvSpPr>
          <p:cNvPr id="15" name="Rectangle : coins arrondis 14">
            <a:extLst>
              <a:ext uri="{FF2B5EF4-FFF2-40B4-BE49-F238E27FC236}">
                <a16:creationId xmlns:a16="http://schemas.microsoft.com/office/drawing/2014/main" id="{9BE7BC21-60E5-E3F3-7008-AB0F35362A9C}"/>
              </a:ext>
            </a:extLst>
          </p:cNvPr>
          <p:cNvSpPr/>
          <p:nvPr/>
        </p:nvSpPr>
        <p:spPr>
          <a:xfrm>
            <a:off x="6610774" y="5809494"/>
            <a:ext cx="1485170" cy="321822"/>
          </a:xfrm>
          <a:prstGeom prst="roundRect">
            <a:avLst/>
          </a:prstGeom>
          <a:solidFill>
            <a:srgbClr val="002060"/>
          </a:solidFill>
          <a:ln w="12700" cap="flat" cmpd="sng" algn="ctr">
            <a:solidFill>
              <a:srgbClr val="1D9A78">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ysClr val="window" lastClr="FFFFFF"/>
                </a:solidFill>
                <a:effectLst/>
                <a:uLnTx/>
                <a:uFillTx/>
                <a:latin typeface="Calibri" panose="020F0502020204030204"/>
                <a:ea typeface="+mn-ea"/>
                <a:cs typeface="+mn-cs"/>
              </a:rPr>
              <a:t>Comment ?</a:t>
            </a:r>
          </a:p>
        </p:txBody>
      </p:sp>
      <p:cxnSp>
        <p:nvCxnSpPr>
          <p:cNvPr id="23" name="Connecteur : en angle 22">
            <a:extLst>
              <a:ext uri="{FF2B5EF4-FFF2-40B4-BE49-F238E27FC236}">
                <a16:creationId xmlns:a16="http://schemas.microsoft.com/office/drawing/2014/main" id="{D5F84E6B-F10B-9A7C-9534-543457E5BBE5}"/>
              </a:ext>
            </a:extLst>
          </p:cNvPr>
          <p:cNvCxnSpPr>
            <a:cxnSpLocks/>
            <a:stCxn id="6" idx="3"/>
            <a:endCxn id="7" idx="1"/>
          </p:cNvCxnSpPr>
          <p:nvPr/>
        </p:nvCxnSpPr>
        <p:spPr>
          <a:xfrm flipV="1">
            <a:off x="1994901" y="2483171"/>
            <a:ext cx="432552" cy="1485683"/>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24" name="Connecteur : en angle 23">
            <a:extLst>
              <a:ext uri="{FF2B5EF4-FFF2-40B4-BE49-F238E27FC236}">
                <a16:creationId xmlns:a16="http://schemas.microsoft.com/office/drawing/2014/main" id="{6F04011D-E88D-6692-FD83-D475B662B784}"/>
              </a:ext>
            </a:extLst>
          </p:cNvPr>
          <p:cNvCxnSpPr>
            <a:cxnSpLocks/>
            <a:stCxn id="6" idx="3"/>
            <a:endCxn id="8" idx="1"/>
          </p:cNvCxnSpPr>
          <p:nvPr/>
        </p:nvCxnSpPr>
        <p:spPr>
          <a:xfrm>
            <a:off x="1994901" y="3968854"/>
            <a:ext cx="443937" cy="1436819"/>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25" name="Connecteur : en angle 24">
            <a:extLst>
              <a:ext uri="{FF2B5EF4-FFF2-40B4-BE49-F238E27FC236}">
                <a16:creationId xmlns:a16="http://schemas.microsoft.com/office/drawing/2014/main" id="{3673D6C6-F55F-781C-0778-49B3B95294C6}"/>
              </a:ext>
            </a:extLst>
          </p:cNvPr>
          <p:cNvCxnSpPr>
            <a:cxnSpLocks/>
            <a:stCxn id="9" idx="3"/>
            <a:endCxn id="12" idx="1"/>
          </p:cNvCxnSpPr>
          <p:nvPr/>
        </p:nvCxnSpPr>
        <p:spPr>
          <a:xfrm flipV="1">
            <a:off x="6211407" y="1966403"/>
            <a:ext cx="399367" cy="519874"/>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26" name="Connecteur : en angle 25">
            <a:extLst>
              <a:ext uri="{FF2B5EF4-FFF2-40B4-BE49-F238E27FC236}">
                <a16:creationId xmlns:a16="http://schemas.microsoft.com/office/drawing/2014/main" id="{09120116-BBBB-7240-0469-36FB0D0FE979}"/>
              </a:ext>
            </a:extLst>
          </p:cNvPr>
          <p:cNvCxnSpPr>
            <a:cxnSpLocks/>
            <a:stCxn id="9" idx="3"/>
            <a:endCxn id="13" idx="1"/>
          </p:cNvCxnSpPr>
          <p:nvPr/>
        </p:nvCxnSpPr>
        <p:spPr>
          <a:xfrm>
            <a:off x="6211407" y="2486277"/>
            <a:ext cx="395215" cy="583486"/>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27" name="Connecteur : en angle 26">
            <a:extLst>
              <a:ext uri="{FF2B5EF4-FFF2-40B4-BE49-F238E27FC236}">
                <a16:creationId xmlns:a16="http://schemas.microsoft.com/office/drawing/2014/main" id="{2AFCCCF6-C40C-92CB-3B91-280C9DE04820}"/>
              </a:ext>
            </a:extLst>
          </p:cNvPr>
          <p:cNvCxnSpPr>
            <a:cxnSpLocks/>
            <a:stCxn id="11" idx="3"/>
            <a:endCxn id="14" idx="1"/>
          </p:cNvCxnSpPr>
          <p:nvPr/>
        </p:nvCxnSpPr>
        <p:spPr>
          <a:xfrm flipV="1">
            <a:off x="6265257" y="4706134"/>
            <a:ext cx="345517" cy="702918"/>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28" name="Connecteur : en angle 27">
            <a:extLst>
              <a:ext uri="{FF2B5EF4-FFF2-40B4-BE49-F238E27FC236}">
                <a16:creationId xmlns:a16="http://schemas.microsoft.com/office/drawing/2014/main" id="{EC72A9F2-CFC6-F95F-5992-87421E307553}"/>
              </a:ext>
            </a:extLst>
          </p:cNvPr>
          <p:cNvCxnSpPr>
            <a:cxnSpLocks/>
            <a:stCxn id="11" idx="3"/>
            <a:endCxn id="15" idx="1"/>
          </p:cNvCxnSpPr>
          <p:nvPr/>
        </p:nvCxnSpPr>
        <p:spPr>
          <a:xfrm>
            <a:off x="6265257" y="5409052"/>
            <a:ext cx="345517" cy="561353"/>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29" name="Connecteur droit avec flèche 28">
            <a:extLst>
              <a:ext uri="{FF2B5EF4-FFF2-40B4-BE49-F238E27FC236}">
                <a16:creationId xmlns:a16="http://schemas.microsoft.com/office/drawing/2014/main" id="{D7EB9A88-8350-61DE-BC39-EFE102ADC562}"/>
              </a:ext>
            </a:extLst>
          </p:cNvPr>
          <p:cNvCxnSpPr>
            <a:cxnSpLocks/>
            <a:stCxn id="7" idx="3"/>
            <a:endCxn id="9" idx="1"/>
          </p:cNvCxnSpPr>
          <p:nvPr/>
        </p:nvCxnSpPr>
        <p:spPr>
          <a:xfrm>
            <a:off x="4351469" y="2483171"/>
            <a:ext cx="374768" cy="3106"/>
          </a:xfrm>
          <a:prstGeom prst="straightConnector1">
            <a:avLst/>
          </a:prstGeom>
          <a:noFill/>
          <a:ln w="19050" cap="flat" cmpd="sng" algn="ctr">
            <a:solidFill>
              <a:sysClr val="windowText" lastClr="000000"/>
            </a:solidFill>
            <a:prstDash val="solid"/>
            <a:miter lim="800000"/>
            <a:tailEnd type="triangle"/>
          </a:ln>
          <a:effectLst/>
        </p:spPr>
      </p:cxnSp>
      <p:cxnSp>
        <p:nvCxnSpPr>
          <p:cNvPr id="30" name="Connecteur droit avec flèche 29">
            <a:extLst>
              <a:ext uri="{FF2B5EF4-FFF2-40B4-BE49-F238E27FC236}">
                <a16:creationId xmlns:a16="http://schemas.microsoft.com/office/drawing/2014/main" id="{46FCE0FB-AEF5-4DEF-CBE2-2619DA33AA80}"/>
              </a:ext>
            </a:extLst>
          </p:cNvPr>
          <p:cNvCxnSpPr>
            <a:cxnSpLocks/>
            <a:stCxn id="8" idx="3"/>
            <a:endCxn id="11" idx="1"/>
          </p:cNvCxnSpPr>
          <p:nvPr/>
        </p:nvCxnSpPr>
        <p:spPr>
          <a:xfrm>
            <a:off x="4362854" y="5405673"/>
            <a:ext cx="417233" cy="3379"/>
          </a:xfrm>
          <a:prstGeom prst="straightConnector1">
            <a:avLst/>
          </a:prstGeom>
          <a:noFill/>
          <a:ln w="19050" cap="flat" cmpd="sng" algn="ctr">
            <a:solidFill>
              <a:sysClr val="windowText" lastClr="000000"/>
            </a:solidFill>
            <a:prstDash val="solid"/>
            <a:miter lim="800000"/>
            <a:tailEnd type="triangle"/>
          </a:ln>
          <a:effectLst/>
        </p:spPr>
      </p:cxnSp>
      <p:grpSp>
        <p:nvGrpSpPr>
          <p:cNvPr id="3" name="Groupe 2">
            <a:extLst>
              <a:ext uri="{FF2B5EF4-FFF2-40B4-BE49-F238E27FC236}">
                <a16:creationId xmlns:a16="http://schemas.microsoft.com/office/drawing/2014/main" id="{105F2011-0C34-C563-FF8E-0CAE480673DC}"/>
              </a:ext>
            </a:extLst>
          </p:cNvPr>
          <p:cNvGrpSpPr/>
          <p:nvPr/>
        </p:nvGrpSpPr>
        <p:grpSpPr>
          <a:xfrm>
            <a:off x="11240446" y="174399"/>
            <a:ext cx="497596" cy="431295"/>
            <a:chOff x="779844" y="4335989"/>
            <a:chExt cx="563238" cy="575842"/>
          </a:xfrm>
        </p:grpSpPr>
        <p:pic>
          <p:nvPicPr>
            <p:cNvPr id="51" name="Google Shape;307;p51" descr="Une image contenant Dessin animé, clipart, Animation, illustration&#10;&#10;Description générée automatiquement">
              <a:extLst>
                <a:ext uri="{FF2B5EF4-FFF2-40B4-BE49-F238E27FC236}">
                  <a16:creationId xmlns:a16="http://schemas.microsoft.com/office/drawing/2014/main" id="{F2269240-59C4-B83A-8D1F-CF5A396B03C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52" name="Rectangle 51">
              <a:extLst>
                <a:ext uri="{FF2B5EF4-FFF2-40B4-BE49-F238E27FC236}">
                  <a16:creationId xmlns:a16="http://schemas.microsoft.com/office/drawing/2014/main" id="{354DF920-010D-1253-4E05-D85AB04AFCD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54" name="Connecteur droit avec flèche 53">
            <a:extLst>
              <a:ext uri="{FF2B5EF4-FFF2-40B4-BE49-F238E27FC236}">
                <a16:creationId xmlns:a16="http://schemas.microsoft.com/office/drawing/2014/main" id="{2BC2B9D6-5943-E10B-8F9A-23EFC111849F}"/>
              </a:ext>
            </a:extLst>
          </p:cNvPr>
          <p:cNvCxnSpPr>
            <a:cxnSpLocks/>
          </p:cNvCxnSpPr>
          <p:nvPr/>
        </p:nvCxnSpPr>
        <p:spPr>
          <a:xfrm>
            <a:off x="8103141" y="1945532"/>
            <a:ext cx="108949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5" name="ZoneTexte 54">
            <a:extLst>
              <a:ext uri="{FF2B5EF4-FFF2-40B4-BE49-F238E27FC236}">
                <a16:creationId xmlns:a16="http://schemas.microsoft.com/office/drawing/2014/main" id="{7A42E37D-8DFB-EA72-E08D-D66A90794854}"/>
              </a:ext>
            </a:extLst>
          </p:cNvPr>
          <p:cNvSpPr txBox="1"/>
          <p:nvPr/>
        </p:nvSpPr>
        <p:spPr>
          <a:xfrm>
            <a:off x="9182910" y="1584596"/>
            <a:ext cx="2830749" cy="707886"/>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Le matériel pour varier la variable indépendante</a:t>
            </a:r>
          </a:p>
        </p:txBody>
      </p:sp>
      <p:cxnSp>
        <p:nvCxnSpPr>
          <p:cNvPr id="56" name="Connecteur droit avec flèche 55">
            <a:extLst>
              <a:ext uri="{FF2B5EF4-FFF2-40B4-BE49-F238E27FC236}">
                <a16:creationId xmlns:a16="http://schemas.microsoft.com/office/drawing/2014/main" id="{D7A60CFA-B785-B1E3-803E-5A0027477AF6}"/>
              </a:ext>
            </a:extLst>
          </p:cNvPr>
          <p:cNvCxnSpPr>
            <a:cxnSpLocks/>
          </p:cNvCxnSpPr>
          <p:nvPr/>
        </p:nvCxnSpPr>
        <p:spPr>
          <a:xfrm>
            <a:off x="8119353" y="3031787"/>
            <a:ext cx="1141379"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7" name="ZoneTexte 56">
            <a:extLst>
              <a:ext uri="{FF2B5EF4-FFF2-40B4-BE49-F238E27FC236}">
                <a16:creationId xmlns:a16="http://schemas.microsoft.com/office/drawing/2014/main" id="{6DBF8DDD-DA94-B585-EE53-CB87A62838AF}"/>
              </a:ext>
            </a:extLst>
          </p:cNvPr>
          <p:cNvSpPr txBox="1"/>
          <p:nvPr/>
        </p:nvSpPr>
        <p:spPr>
          <a:xfrm>
            <a:off x="9218578" y="2671864"/>
            <a:ext cx="2872903" cy="707886"/>
          </a:xfrm>
          <a:prstGeom prst="rect">
            <a:avLst/>
          </a:prstGeom>
          <a:noFill/>
        </p:spPr>
        <p:txBody>
          <a:bodyPr wrap="square" rtlCol="0">
            <a:spAutoFit/>
          </a:bodyPr>
          <a:lstStyle/>
          <a:p>
            <a:pPr algn="l"/>
            <a:r>
              <a:rPr lang="fr-FR" sz="2000" b="1" dirty="0">
                <a:solidFill>
                  <a:srgbClr val="C00000"/>
                </a:solidFill>
                <a:latin typeface="Calibri" panose="020F0502020204030204" pitchFamily="34" charset="0"/>
                <a:cs typeface="Calibri" panose="020F0502020204030204" pitchFamily="34" charset="0"/>
              </a:rPr>
              <a:t>………………….</a:t>
            </a:r>
            <a:r>
              <a:rPr lang="fr-FR" sz="2000" b="1" dirty="0">
                <a:latin typeface="Calibri" panose="020F0502020204030204" pitchFamily="34" charset="0"/>
                <a:cs typeface="Calibri" panose="020F0502020204030204" pitchFamily="34" charset="0"/>
              </a:rPr>
              <a:t> </a:t>
            </a:r>
            <a:r>
              <a:rPr kumimoji="0" lang="fr-FR" sz="2000" b="1"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pour varier la variable indépendante</a:t>
            </a:r>
            <a:endParaRPr lang="fr-FR" sz="2000" b="1" dirty="0">
              <a:latin typeface="Calibri" panose="020F0502020204030204" pitchFamily="34" charset="0"/>
              <a:cs typeface="Calibri" panose="020F0502020204030204" pitchFamily="34" charset="0"/>
            </a:endParaRPr>
          </a:p>
        </p:txBody>
      </p:sp>
      <p:cxnSp>
        <p:nvCxnSpPr>
          <p:cNvPr id="58" name="Connecteur droit avec flèche 57">
            <a:extLst>
              <a:ext uri="{FF2B5EF4-FFF2-40B4-BE49-F238E27FC236}">
                <a16:creationId xmlns:a16="http://schemas.microsoft.com/office/drawing/2014/main" id="{74DA4E94-0E8C-200F-E587-1F62F10C5D68}"/>
              </a:ext>
            </a:extLst>
          </p:cNvPr>
          <p:cNvCxnSpPr>
            <a:cxnSpLocks/>
          </p:cNvCxnSpPr>
          <p:nvPr/>
        </p:nvCxnSpPr>
        <p:spPr>
          <a:xfrm>
            <a:off x="8138809" y="4695217"/>
            <a:ext cx="1151106"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9" name="Connecteur droit avec flèche 58">
            <a:extLst>
              <a:ext uri="{FF2B5EF4-FFF2-40B4-BE49-F238E27FC236}">
                <a16:creationId xmlns:a16="http://schemas.microsoft.com/office/drawing/2014/main" id="{FEE44B87-50C0-3BC9-0C5B-AA75D04E67BB}"/>
              </a:ext>
            </a:extLst>
          </p:cNvPr>
          <p:cNvCxnSpPr>
            <a:cxnSpLocks/>
          </p:cNvCxnSpPr>
          <p:nvPr/>
        </p:nvCxnSpPr>
        <p:spPr>
          <a:xfrm>
            <a:off x="8116110" y="5985753"/>
            <a:ext cx="119326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0" name="ZoneTexte 59">
            <a:extLst>
              <a:ext uri="{FF2B5EF4-FFF2-40B4-BE49-F238E27FC236}">
                <a16:creationId xmlns:a16="http://schemas.microsoft.com/office/drawing/2014/main" id="{8FD4DA62-C25B-4432-3BCE-05FAAFB4DD5B}"/>
              </a:ext>
            </a:extLst>
          </p:cNvPr>
          <p:cNvSpPr txBox="1"/>
          <p:nvPr/>
        </p:nvSpPr>
        <p:spPr>
          <a:xfrm>
            <a:off x="9218577" y="4353735"/>
            <a:ext cx="2905329" cy="707886"/>
          </a:xfrm>
          <a:prstGeom prst="rect">
            <a:avLst/>
          </a:prstGeom>
          <a:noFill/>
        </p:spPr>
        <p:txBody>
          <a:bodyPr wrap="square" rtlCol="0">
            <a:spAutoFit/>
          </a:bodyPr>
          <a:lstStyle/>
          <a:p>
            <a:pPr algn="l"/>
            <a:r>
              <a:rPr lang="fr-FR" sz="2000" b="1" dirty="0">
                <a:solidFill>
                  <a:srgbClr val="C00000"/>
                </a:solidFill>
                <a:latin typeface="Calibri" panose="020F0502020204030204" pitchFamily="34" charset="0"/>
                <a:cs typeface="Calibri" panose="020F0502020204030204" pitchFamily="34" charset="0"/>
              </a:rPr>
              <a:t>………………..</a:t>
            </a:r>
            <a:r>
              <a:rPr lang="fr-FR" sz="2000" b="1" dirty="0">
                <a:latin typeface="Calibri" panose="020F0502020204030204" pitchFamily="34" charset="0"/>
                <a:cs typeface="Calibri" panose="020F0502020204030204" pitchFamily="34" charset="0"/>
              </a:rPr>
              <a:t> </a:t>
            </a:r>
            <a:r>
              <a:rPr kumimoji="0" lang="fr-FR" sz="2000" b="1"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pour varier la variable indépendante</a:t>
            </a:r>
            <a:r>
              <a:rPr lang="fr-FR" sz="2000" b="1" dirty="0">
                <a:latin typeface="Calibri" panose="020F0502020204030204" pitchFamily="34" charset="0"/>
                <a:cs typeface="Calibri" panose="020F0502020204030204" pitchFamily="34" charset="0"/>
              </a:rPr>
              <a:t> </a:t>
            </a:r>
          </a:p>
        </p:txBody>
      </p:sp>
      <p:sp>
        <p:nvSpPr>
          <p:cNvPr id="61" name="ZoneTexte 60">
            <a:extLst>
              <a:ext uri="{FF2B5EF4-FFF2-40B4-BE49-F238E27FC236}">
                <a16:creationId xmlns:a16="http://schemas.microsoft.com/office/drawing/2014/main" id="{6C42DB61-352C-535B-5684-07B77BA4B14A}"/>
              </a:ext>
            </a:extLst>
          </p:cNvPr>
          <p:cNvSpPr txBox="1"/>
          <p:nvPr/>
        </p:nvSpPr>
        <p:spPr>
          <a:xfrm>
            <a:off x="9252219" y="5606375"/>
            <a:ext cx="2918299" cy="707886"/>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Le protocole </a:t>
            </a:r>
            <a:r>
              <a:rPr kumimoji="0" lang="fr-FR" sz="2000" b="1"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pour varier la variable indépendante</a:t>
            </a:r>
            <a:endParaRPr lang="fr-FR" sz="2000" b="1" dirty="0">
              <a:latin typeface="Calibri" panose="020F0502020204030204" pitchFamily="34" charset="0"/>
              <a:cs typeface="Calibri" panose="020F0502020204030204" pitchFamily="34" charset="0"/>
            </a:endParaRPr>
          </a:p>
        </p:txBody>
      </p:sp>
      <p:sp>
        <p:nvSpPr>
          <p:cNvPr id="4" name="Rectangle : coins arrondis 3">
            <a:extLst>
              <a:ext uri="{FF2B5EF4-FFF2-40B4-BE49-F238E27FC236}">
                <a16:creationId xmlns:a16="http://schemas.microsoft.com/office/drawing/2014/main" id="{B8CD7ED9-78AE-431F-12C9-527BADE3F1A5}"/>
              </a:ext>
            </a:extLst>
          </p:cNvPr>
          <p:cNvSpPr/>
          <p:nvPr/>
        </p:nvSpPr>
        <p:spPr>
          <a:xfrm>
            <a:off x="778058" y="1245027"/>
            <a:ext cx="7752460"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3- </a:t>
            </a:r>
            <a:r>
              <a:rPr lang="fr-FR" sz="2400" b="1" dirty="0">
                <a:latin typeface="Calibri" panose="020F0502020204030204"/>
              </a:rPr>
              <a:t>Complétez le </a:t>
            </a:r>
            <a:r>
              <a:rPr kumimoji="0" lang="fr-FR" sz="2400" b="1" i="0" u="none" strike="noStrike" kern="1200" cap="none" spc="0" normalizeH="0" baseline="0" noProof="0" dirty="0">
                <a:ln>
                  <a:noFill/>
                </a:ln>
                <a:effectLst/>
                <a:uLnTx/>
                <a:uFillTx/>
                <a:latin typeface="Calibri" panose="020F0502020204030204"/>
                <a:ea typeface="+mn-ea"/>
                <a:cs typeface="+mn-cs"/>
              </a:rPr>
              <a:t>schéma suivant :</a:t>
            </a:r>
          </a:p>
        </p:txBody>
      </p:sp>
      <p:sp>
        <p:nvSpPr>
          <p:cNvPr id="5" name="Ellipse 4">
            <a:extLst>
              <a:ext uri="{FF2B5EF4-FFF2-40B4-BE49-F238E27FC236}">
                <a16:creationId xmlns:a16="http://schemas.microsoft.com/office/drawing/2014/main" id="{B4DBF8FF-3168-ACDE-8547-9E0AF05DCCCD}"/>
              </a:ext>
            </a:extLst>
          </p:cNvPr>
          <p:cNvSpPr/>
          <p:nvPr/>
        </p:nvSpPr>
        <p:spPr>
          <a:xfrm>
            <a:off x="2323596" y="4994557"/>
            <a:ext cx="288000" cy="28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Calibri" panose="020F0502020204030204"/>
              </a:rPr>
              <a:t>1</a:t>
            </a:r>
          </a:p>
        </p:txBody>
      </p:sp>
      <p:sp>
        <p:nvSpPr>
          <p:cNvPr id="16" name="Ellipse 15">
            <a:extLst>
              <a:ext uri="{FF2B5EF4-FFF2-40B4-BE49-F238E27FC236}">
                <a16:creationId xmlns:a16="http://schemas.microsoft.com/office/drawing/2014/main" id="{116CC4F6-B398-C613-9597-FD58E9A28A59}"/>
              </a:ext>
            </a:extLst>
          </p:cNvPr>
          <p:cNvSpPr/>
          <p:nvPr/>
        </p:nvSpPr>
        <p:spPr>
          <a:xfrm>
            <a:off x="4606836" y="2068792"/>
            <a:ext cx="288000" cy="28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Calibri" panose="020F0502020204030204"/>
              </a:rPr>
              <a:t>2</a:t>
            </a:r>
          </a:p>
        </p:txBody>
      </p:sp>
      <p:sp>
        <p:nvSpPr>
          <p:cNvPr id="17" name="Ellipse 16">
            <a:extLst>
              <a:ext uri="{FF2B5EF4-FFF2-40B4-BE49-F238E27FC236}">
                <a16:creationId xmlns:a16="http://schemas.microsoft.com/office/drawing/2014/main" id="{E9A3F987-BAD5-D20B-5399-BD43BDB84A0C}"/>
              </a:ext>
            </a:extLst>
          </p:cNvPr>
          <p:cNvSpPr/>
          <p:nvPr/>
        </p:nvSpPr>
        <p:spPr>
          <a:xfrm>
            <a:off x="6506253" y="2718151"/>
            <a:ext cx="288000" cy="28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Calibri" panose="020F0502020204030204"/>
              </a:rPr>
              <a:t>3</a:t>
            </a:r>
          </a:p>
        </p:txBody>
      </p:sp>
      <p:sp>
        <p:nvSpPr>
          <p:cNvPr id="18" name="Ellipse 17">
            <a:extLst>
              <a:ext uri="{FF2B5EF4-FFF2-40B4-BE49-F238E27FC236}">
                <a16:creationId xmlns:a16="http://schemas.microsoft.com/office/drawing/2014/main" id="{FA123AE8-DE7E-245C-9D79-5B52CCB12B10}"/>
              </a:ext>
            </a:extLst>
          </p:cNvPr>
          <p:cNvSpPr/>
          <p:nvPr/>
        </p:nvSpPr>
        <p:spPr>
          <a:xfrm>
            <a:off x="6506253" y="4337611"/>
            <a:ext cx="288000" cy="28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Calibri" panose="020F0502020204030204"/>
              </a:rPr>
              <a:t>4</a:t>
            </a:r>
          </a:p>
        </p:txBody>
      </p:sp>
      <p:sp>
        <p:nvSpPr>
          <p:cNvPr id="19" name="Ellipse 18">
            <a:extLst>
              <a:ext uri="{FF2B5EF4-FFF2-40B4-BE49-F238E27FC236}">
                <a16:creationId xmlns:a16="http://schemas.microsoft.com/office/drawing/2014/main" id="{2219EB3D-C1A7-FDA6-358A-EA0F2983A212}"/>
              </a:ext>
            </a:extLst>
          </p:cNvPr>
          <p:cNvSpPr/>
          <p:nvPr/>
        </p:nvSpPr>
        <p:spPr>
          <a:xfrm>
            <a:off x="9220380" y="2698096"/>
            <a:ext cx="288000" cy="28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Calibri" panose="020F0502020204030204"/>
              </a:rPr>
              <a:t>5</a:t>
            </a:r>
          </a:p>
        </p:txBody>
      </p:sp>
      <p:sp>
        <p:nvSpPr>
          <p:cNvPr id="20" name="Ellipse 19">
            <a:extLst>
              <a:ext uri="{FF2B5EF4-FFF2-40B4-BE49-F238E27FC236}">
                <a16:creationId xmlns:a16="http://schemas.microsoft.com/office/drawing/2014/main" id="{5D2BC37A-94C8-C337-F6FB-9E338BD6C7A8}"/>
              </a:ext>
            </a:extLst>
          </p:cNvPr>
          <p:cNvSpPr/>
          <p:nvPr/>
        </p:nvSpPr>
        <p:spPr>
          <a:xfrm>
            <a:off x="9165370" y="4376317"/>
            <a:ext cx="288000" cy="28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Calibri" panose="020F0502020204030204"/>
              </a:rPr>
              <a:t>6</a:t>
            </a:r>
          </a:p>
        </p:txBody>
      </p:sp>
    </p:spTree>
    <p:extLst>
      <p:ext uri="{BB962C8B-B14F-4D97-AF65-F5344CB8AC3E}">
        <p14:creationId xmlns:p14="http://schemas.microsoft.com/office/powerpoint/2010/main" val="1779980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2F8A4-AF50-204E-1BD5-3F662171453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698D1EC-6AB3-305E-8525-709953BC2981}"/>
              </a:ext>
            </a:extLst>
          </p:cNvPr>
          <p:cNvSpPr>
            <a:spLocks noGrp="1"/>
          </p:cNvSpPr>
          <p:nvPr>
            <p:ph type="title"/>
          </p:nvPr>
        </p:nvSpPr>
        <p:spPr>
          <a:xfrm>
            <a:off x="632143" y="318292"/>
            <a:ext cx="10758946" cy="275095"/>
          </a:xfrm>
        </p:spPr>
        <p:txBody>
          <a:bodyPr/>
          <a:lstStyle/>
          <a:p>
            <a:pPr defTabSz="342900">
              <a:spcAft>
                <a:spcPts val="300"/>
              </a:spcAft>
              <a:defRPr/>
            </a:pPr>
            <a:r>
              <a:rPr lang="fr-FR" sz="1800" dirty="0">
                <a:solidFill>
                  <a:schemeClr val="tx1">
                    <a:lumMod val="50000"/>
                    <a:lumOff val="50000"/>
                  </a:schemeClr>
                </a:solidFill>
                <a:latin typeface="Calibri" panose="020F0502020204030204"/>
              </a:rPr>
              <a:t>Parfait! Voici comment je dois faire pour passer de l’hypothèse au protocole expérimental.</a:t>
            </a:r>
          </a:p>
        </p:txBody>
      </p:sp>
      <p:sp>
        <p:nvSpPr>
          <p:cNvPr id="4" name="Espace réservé du contenu 3">
            <a:extLst>
              <a:ext uri="{FF2B5EF4-FFF2-40B4-BE49-F238E27FC236}">
                <a16:creationId xmlns:a16="http://schemas.microsoft.com/office/drawing/2014/main" id="{9C8BBFD9-B3F5-079E-599E-B139DA8F59BB}"/>
              </a:ext>
            </a:extLst>
          </p:cNvPr>
          <p:cNvSpPr>
            <a:spLocks noGrp="1"/>
          </p:cNvSpPr>
          <p:nvPr>
            <p:ph sz="quarter" idx="11"/>
          </p:nvPr>
        </p:nvSpPr>
        <p:spPr/>
        <p:txBody>
          <a:bodyPr/>
          <a:lstStyle/>
          <a:p>
            <a:pPr defTabSz="342900">
              <a:spcAft>
                <a:spcPts val="300"/>
              </a:spcAft>
              <a:buClrTx/>
              <a:defRPr/>
            </a:pPr>
            <a:r>
              <a:rPr lang="fr-FR" sz="1100" dirty="0">
                <a:solidFill>
                  <a:prstClr val="white">
                    <a:lumMod val="65000"/>
                  </a:prstClr>
                </a:solidFill>
                <a:latin typeface="Calibri" panose="020F0502020204030204"/>
              </a:rPr>
              <a:t>Inviter les élèves à passer au tableau. </a:t>
            </a:r>
          </a:p>
        </p:txBody>
      </p:sp>
      <p:pic>
        <p:nvPicPr>
          <p:cNvPr id="5" name="Picture 1">
            <a:extLst>
              <a:ext uri="{FF2B5EF4-FFF2-40B4-BE49-F238E27FC236}">
                <a16:creationId xmlns:a16="http://schemas.microsoft.com/office/drawing/2014/main" id="{9AD63D4B-2AAE-8D0E-7B2B-34F75BD0D484}"/>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1105972" y="201859"/>
            <a:ext cx="648055" cy="648055"/>
          </a:xfrm>
          <a:prstGeom prst="rect">
            <a:avLst/>
          </a:prstGeom>
        </p:spPr>
      </p:pic>
      <p:sp>
        <p:nvSpPr>
          <p:cNvPr id="3" name="Rectangle : coins arrondis 2">
            <a:extLst>
              <a:ext uri="{FF2B5EF4-FFF2-40B4-BE49-F238E27FC236}">
                <a16:creationId xmlns:a16="http://schemas.microsoft.com/office/drawing/2014/main" id="{4BE0705D-8C9E-F7ED-DD10-65CE820232B2}"/>
              </a:ext>
            </a:extLst>
          </p:cNvPr>
          <p:cNvSpPr/>
          <p:nvPr/>
        </p:nvSpPr>
        <p:spPr>
          <a:xfrm>
            <a:off x="509731" y="3753410"/>
            <a:ext cx="1485170" cy="430888"/>
          </a:xfrm>
          <a:prstGeom prst="roundRect">
            <a:avLst/>
          </a:prstGeom>
          <a:solidFill>
            <a:srgbClr val="002060"/>
          </a:solidFill>
          <a:ln w="12700" cap="flat" cmpd="sng" algn="ctr">
            <a:solidFill>
              <a:srgbClr val="1D9A78">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ysClr val="window" lastClr="FFFFFF"/>
                </a:solidFill>
                <a:effectLst/>
                <a:uLnTx/>
                <a:uFillTx/>
                <a:latin typeface="Calibri" panose="020F0502020204030204"/>
                <a:ea typeface="+mn-ea"/>
                <a:cs typeface="+mn-cs"/>
              </a:rPr>
              <a:t>Hypothèse</a:t>
            </a:r>
          </a:p>
        </p:txBody>
      </p:sp>
      <p:sp>
        <p:nvSpPr>
          <p:cNvPr id="10" name="Rectangle : coins arrondis 9">
            <a:extLst>
              <a:ext uri="{FF2B5EF4-FFF2-40B4-BE49-F238E27FC236}">
                <a16:creationId xmlns:a16="http://schemas.microsoft.com/office/drawing/2014/main" id="{6625D32F-70C8-00E5-738F-ED8C25E669B1}"/>
              </a:ext>
            </a:extLst>
          </p:cNvPr>
          <p:cNvSpPr/>
          <p:nvPr/>
        </p:nvSpPr>
        <p:spPr>
          <a:xfrm>
            <a:off x="2427453" y="2216055"/>
            <a:ext cx="1924016" cy="534232"/>
          </a:xfrm>
          <a:prstGeom prst="roundRect">
            <a:avLst/>
          </a:prstGeom>
          <a:solidFill>
            <a:srgbClr val="002060"/>
          </a:solidFill>
          <a:ln w="12700" cap="flat" cmpd="sng" algn="ctr">
            <a:solidFill>
              <a:srgbClr val="1D9A78">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fr-FR" b="1" dirty="0">
                <a:solidFill>
                  <a:sysClr val="window" lastClr="FFFFFF"/>
                </a:solidFill>
                <a:latin typeface="Calibri" panose="020F0502020204030204"/>
              </a:rPr>
              <a:t>Variable indépendante</a:t>
            </a:r>
          </a:p>
        </p:txBody>
      </p:sp>
      <p:sp>
        <p:nvSpPr>
          <p:cNvPr id="16" name="Rectangle : coins arrondis 15">
            <a:extLst>
              <a:ext uri="{FF2B5EF4-FFF2-40B4-BE49-F238E27FC236}">
                <a16:creationId xmlns:a16="http://schemas.microsoft.com/office/drawing/2014/main" id="{445367A6-792D-DF8E-C74E-5770808BFC12}"/>
              </a:ext>
            </a:extLst>
          </p:cNvPr>
          <p:cNvSpPr/>
          <p:nvPr/>
        </p:nvSpPr>
        <p:spPr>
          <a:xfrm>
            <a:off x="2438838" y="5138557"/>
            <a:ext cx="1924016" cy="534232"/>
          </a:xfrm>
          <a:prstGeom prst="roundRect">
            <a:avLst/>
          </a:prstGeom>
          <a:noFill/>
          <a:ln w="12700" cap="flat" cmpd="sng" algn="ctr">
            <a:solidFill>
              <a:srgbClr val="FF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r>
              <a:rPr lang="fr-FR" b="1" dirty="0">
                <a:solidFill>
                  <a:srgbClr val="C00000"/>
                </a:solidFill>
                <a:latin typeface="Calibri" panose="020F0502020204030204"/>
              </a:rPr>
              <a:t>Variable dépendante</a:t>
            </a:r>
          </a:p>
        </p:txBody>
      </p:sp>
      <p:sp>
        <p:nvSpPr>
          <p:cNvPr id="17" name="Rectangle : coins arrondis 16">
            <a:extLst>
              <a:ext uri="{FF2B5EF4-FFF2-40B4-BE49-F238E27FC236}">
                <a16:creationId xmlns:a16="http://schemas.microsoft.com/office/drawing/2014/main" id="{0E6E7A5A-6040-BD7A-FE93-A06670782FD7}"/>
              </a:ext>
            </a:extLst>
          </p:cNvPr>
          <p:cNvSpPr/>
          <p:nvPr/>
        </p:nvSpPr>
        <p:spPr>
          <a:xfrm>
            <a:off x="4726237" y="2219161"/>
            <a:ext cx="1485170" cy="534232"/>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fr-FR" b="1" dirty="0">
                <a:solidFill>
                  <a:srgbClr val="C00000"/>
                </a:solidFill>
                <a:latin typeface="Calibri" panose="020F0502020204030204"/>
              </a:rPr>
              <a:t>Varier</a:t>
            </a:r>
          </a:p>
        </p:txBody>
      </p:sp>
      <p:sp>
        <p:nvSpPr>
          <p:cNvPr id="18" name="Rectangle : coins arrondis 17">
            <a:extLst>
              <a:ext uri="{FF2B5EF4-FFF2-40B4-BE49-F238E27FC236}">
                <a16:creationId xmlns:a16="http://schemas.microsoft.com/office/drawing/2014/main" id="{B6931CCE-A78F-0479-EE44-63EBA650834C}"/>
              </a:ext>
            </a:extLst>
          </p:cNvPr>
          <p:cNvSpPr/>
          <p:nvPr/>
        </p:nvSpPr>
        <p:spPr>
          <a:xfrm>
            <a:off x="4780087" y="5141936"/>
            <a:ext cx="1485170" cy="534232"/>
          </a:xfrm>
          <a:prstGeom prst="roundRect">
            <a:avLst/>
          </a:prstGeom>
          <a:solidFill>
            <a:srgbClr val="002060"/>
          </a:solidFill>
          <a:ln w="12700" cap="flat" cmpd="sng" algn="ctr">
            <a:solidFill>
              <a:srgbClr val="1D9A78">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ysClr val="window" lastClr="FFFFFF"/>
                </a:solidFill>
                <a:effectLst/>
                <a:uLnTx/>
                <a:uFillTx/>
                <a:latin typeface="Calibri" panose="020F0502020204030204"/>
                <a:ea typeface="+mn-ea"/>
                <a:cs typeface="+mn-cs"/>
              </a:rPr>
              <a:t>Mesurer / observer</a:t>
            </a:r>
          </a:p>
        </p:txBody>
      </p:sp>
      <p:sp>
        <p:nvSpPr>
          <p:cNvPr id="19" name="Rectangle : coins arrondis 18">
            <a:extLst>
              <a:ext uri="{FF2B5EF4-FFF2-40B4-BE49-F238E27FC236}">
                <a16:creationId xmlns:a16="http://schemas.microsoft.com/office/drawing/2014/main" id="{030A9235-0E03-BC29-2D96-3CE47265C5D1}"/>
              </a:ext>
            </a:extLst>
          </p:cNvPr>
          <p:cNvSpPr/>
          <p:nvPr/>
        </p:nvSpPr>
        <p:spPr>
          <a:xfrm>
            <a:off x="6610774" y="1805492"/>
            <a:ext cx="1485170" cy="321822"/>
          </a:xfrm>
          <a:prstGeom prst="roundRect">
            <a:avLst/>
          </a:prstGeom>
          <a:solidFill>
            <a:srgbClr val="002060"/>
          </a:solidFill>
          <a:ln w="12700" cap="flat" cmpd="sng" algn="ctr">
            <a:solidFill>
              <a:srgbClr val="1D9A78">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ysClr val="window" lastClr="FFFFFF"/>
                </a:solidFill>
                <a:effectLst/>
                <a:uLnTx/>
                <a:uFillTx/>
                <a:latin typeface="Calibri" panose="020F0502020204030204"/>
                <a:ea typeface="+mn-ea"/>
                <a:cs typeface="+mn-cs"/>
              </a:rPr>
              <a:t>Par quoi ?</a:t>
            </a:r>
          </a:p>
        </p:txBody>
      </p:sp>
      <p:sp>
        <p:nvSpPr>
          <p:cNvPr id="20" name="Rectangle : coins arrondis 19">
            <a:extLst>
              <a:ext uri="{FF2B5EF4-FFF2-40B4-BE49-F238E27FC236}">
                <a16:creationId xmlns:a16="http://schemas.microsoft.com/office/drawing/2014/main" id="{BA0E7FEF-4761-F692-A315-BB21E5821488}"/>
              </a:ext>
            </a:extLst>
          </p:cNvPr>
          <p:cNvSpPr/>
          <p:nvPr/>
        </p:nvSpPr>
        <p:spPr>
          <a:xfrm>
            <a:off x="6606622" y="2908852"/>
            <a:ext cx="1485170" cy="321822"/>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Calibri" panose="020F0502020204030204"/>
                <a:ea typeface="+mn-ea"/>
                <a:cs typeface="+mn-cs"/>
              </a:rPr>
              <a:t>Comment ?</a:t>
            </a:r>
          </a:p>
        </p:txBody>
      </p:sp>
      <p:sp>
        <p:nvSpPr>
          <p:cNvPr id="21" name="Rectangle : coins arrondis 20">
            <a:extLst>
              <a:ext uri="{FF2B5EF4-FFF2-40B4-BE49-F238E27FC236}">
                <a16:creationId xmlns:a16="http://schemas.microsoft.com/office/drawing/2014/main" id="{73A134CE-AAB5-D376-672F-AA0161DB9FDC}"/>
              </a:ext>
            </a:extLst>
          </p:cNvPr>
          <p:cNvSpPr/>
          <p:nvPr/>
        </p:nvSpPr>
        <p:spPr>
          <a:xfrm>
            <a:off x="6610774" y="4545223"/>
            <a:ext cx="1485170" cy="321822"/>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fr-FR" b="1" dirty="0">
                <a:solidFill>
                  <a:srgbClr val="C00000"/>
                </a:solidFill>
                <a:latin typeface="Calibri" panose="020F0502020204030204"/>
              </a:rPr>
              <a:t>Pourquoi ?</a:t>
            </a:r>
          </a:p>
        </p:txBody>
      </p:sp>
      <p:sp>
        <p:nvSpPr>
          <p:cNvPr id="22" name="Rectangle : coins arrondis 21">
            <a:extLst>
              <a:ext uri="{FF2B5EF4-FFF2-40B4-BE49-F238E27FC236}">
                <a16:creationId xmlns:a16="http://schemas.microsoft.com/office/drawing/2014/main" id="{98F4C761-7A95-E323-8232-596A5EF37A0D}"/>
              </a:ext>
            </a:extLst>
          </p:cNvPr>
          <p:cNvSpPr/>
          <p:nvPr/>
        </p:nvSpPr>
        <p:spPr>
          <a:xfrm>
            <a:off x="6610774" y="5809494"/>
            <a:ext cx="1485170" cy="321822"/>
          </a:xfrm>
          <a:prstGeom prst="roundRect">
            <a:avLst/>
          </a:prstGeom>
          <a:solidFill>
            <a:srgbClr val="002060"/>
          </a:solidFill>
          <a:ln w="12700" cap="flat" cmpd="sng" algn="ctr">
            <a:solidFill>
              <a:srgbClr val="1D9A78">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ysClr val="window" lastClr="FFFFFF"/>
                </a:solidFill>
                <a:effectLst/>
                <a:uLnTx/>
                <a:uFillTx/>
                <a:latin typeface="Calibri" panose="020F0502020204030204"/>
                <a:ea typeface="+mn-ea"/>
                <a:cs typeface="+mn-cs"/>
              </a:rPr>
              <a:t>Comment ?</a:t>
            </a:r>
          </a:p>
        </p:txBody>
      </p:sp>
      <p:cxnSp>
        <p:nvCxnSpPr>
          <p:cNvPr id="31" name="Connecteur : en angle 30">
            <a:extLst>
              <a:ext uri="{FF2B5EF4-FFF2-40B4-BE49-F238E27FC236}">
                <a16:creationId xmlns:a16="http://schemas.microsoft.com/office/drawing/2014/main" id="{88FD4A50-0737-1F07-AEC3-ACE16C3E0D42}"/>
              </a:ext>
            </a:extLst>
          </p:cNvPr>
          <p:cNvCxnSpPr>
            <a:cxnSpLocks/>
            <a:stCxn id="3" idx="3"/>
            <a:endCxn id="10" idx="1"/>
          </p:cNvCxnSpPr>
          <p:nvPr/>
        </p:nvCxnSpPr>
        <p:spPr>
          <a:xfrm flipV="1">
            <a:off x="1994901" y="2483171"/>
            <a:ext cx="432552" cy="1485683"/>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32" name="Connecteur : en angle 31">
            <a:extLst>
              <a:ext uri="{FF2B5EF4-FFF2-40B4-BE49-F238E27FC236}">
                <a16:creationId xmlns:a16="http://schemas.microsoft.com/office/drawing/2014/main" id="{B401E4E5-A8BD-3FFA-F11C-BD9ED6C88BFC}"/>
              </a:ext>
            </a:extLst>
          </p:cNvPr>
          <p:cNvCxnSpPr>
            <a:cxnSpLocks/>
            <a:stCxn id="3" idx="3"/>
            <a:endCxn id="16" idx="1"/>
          </p:cNvCxnSpPr>
          <p:nvPr/>
        </p:nvCxnSpPr>
        <p:spPr>
          <a:xfrm>
            <a:off x="1994901" y="3968854"/>
            <a:ext cx="443937" cy="1436819"/>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36" name="Connecteur : en angle 35">
            <a:extLst>
              <a:ext uri="{FF2B5EF4-FFF2-40B4-BE49-F238E27FC236}">
                <a16:creationId xmlns:a16="http://schemas.microsoft.com/office/drawing/2014/main" id="{8400C27C-CAB8-D6D9-FFE4-83208FE53A71}"/>
              </a:ext>
            </a:extLst>
          </p:cNvPr>
          <p:cNvCxnSpPr>
            <a:cxnSpLocks/>
            <a:stCxn id="17" idx="3"/>
            <a:endCxn id="19" idx="1"/>
          </p:cNvCxnSpPr>
          <p:nvPr/>
        </p:nvCxnSpPr>
        <p:spPr>
          <a:xfrm flipV="1">
            <a:off x="6211407" y="1966403"/>
            <a:ext cx="399367" cy="519874"/>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37" name="Connecteur : en angle 36">
            <a:extLst>
              <a:ext uri="{FF2B5EF4-FFF2-40B4-BE49-F238E27FC236}">
                <a16:creationId xmlns:a16="http://schemas.microsoft.com/office/drawing/2014/main" id="{54264516-B489-28BF-3720-F2E5150DA9E9}"/>
              </a:ext>
            </a:extLst>
          </p:cNvPr>
          <p:cNvCxnSpPr>
            <a:cxnSpLocks/>
            <a:stCxn id="17" idx="3"/>
            <a:endCxn id="20" idx="1"/>
          </p:cNvCxnSpPr>
          <p:nvPr/>
        </p:nvCxnSpPr>
        <p:spPr>
          <a:xfrm>
            <a:off x="6211407" y="2486277"/>
            <a:ext cx="395215" cy="583486"/>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38" name="Connecteur : en angle 37">
            <a:extLst>
              <a:ext uri="{FF2B5EF4-FFF2-40B4-BE49-F238E27FC236}">
                <a16:creationId xmlns:a16="http://schemas.microsoft.com/office/drawing/2014/main" id="{EA9B1E30-ED8C-E2FB-E537-7A1B91D6E738}"/>
              </a:ext>
            </a:extLst>
          </p:cNvPr>
          <p:cNvCxnSpPr>
            <a:cxnSpLocks/>
            <a:stCxn id="18" idx="3"/>
            <a:endCxn id="21" idx="1"/>
          </p:cNvCxnSpPr>
          <p:nvPr/>
        </p:nvCxnSpPr>
        <p:spPr>
          <a:xfrm flipV="1">
            <a:off x="6265257" y="4706134"/>
            <a:ext cx="345517" cy="702918"/>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39" name="Connecteur : en angle 38">
            <a:extLst>
              <a:ext uri="{FF2B5EF4-FFF2-40B4-BE49-F238E27FC236}">
                <a16:creationId xmlns:a16="http://schemas.microsoft.com/office/drawing/2014/main" id="{193F16C7-1CAA-7D19-06CE-47330EE6CE2B}"/>
              </a:ext>
            </a:extLst>
          </p:cNvPr>
          <p:cNvCxnSpPr>
            <a:cxnSpLocks/>
            <a:stCxn id="18" idx="3"/>
            <a:endCxn id="22" idx="1"/>
          </p:cNvCxnSpPr>
          <p:nvPr/>
        </p:nvCxnSpPr>
        <p:spPr>
          <a:xfrm>
            <a:off x="6265257" y="5409052"/>
            <a:ext cx="345517" cy="561353"/>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40" name="Connecteur droit avec flèche 39">
            <a:extLst>
              <a:ext uri="{FF2B5EF4-FFF2-40B4-BE49-F238E27FC236}">
                <a16:creationId xmlns:a16="http://schemas.microsoft.com/office/drawing/2014/main" id="{A40207B2-6398-6AA6-1667-F74FFBE2D75F}"/>
              </a:ext>
            </a:extLst>
          </p:cNvPr>
          <p:cNvCxnSpPr>
            <a:cxnSpLocks/>
            <a:stCxn id="10" idx="3"/>
            <a:endCxn id="17" idx="1"/>
          </p:cNvCxnSpPr>
          <p:nvPr/>
        </p:nvCxnSpPr>
        <p:spPr>
          <a:xfrm>
            <a:off x="4351469" y="2483171"/>
            <a:ext cx="374768" cy="3106"/>
          </a:xfrm>
          <a:prstGeom prst="straightConnector1">
            <a:avLst/>
          </a:prstGeom>
          <a:noFill/>
          <a:ln w="19050" cap="flat" cmpd="sng" algn="ctr">
            <a:solidFill>
              <a:sysClr val="windowText" lastClr="000000"/>
            </a:solidFill>
            <a:prstDash val="solid"/>
            <a:miter lim="800000"/>
            <a:tailEnd type="triangle"/>
          </a:ln>
          <a:effectLst/>
        </p:spPr>
      </p:cxnSp>
      <p:cxnSp>
        <p:nvCxnSpPr>
          <p:cNvPr id="41" name="Connecteur droit avec flèche 40">
            <a:extLst>
              <a:ext uri="{FF2B5EF4-FFF2-40B4-BE49-F238E27FC236}">
                <a16:creationId xmlns:a16="http://schemas.microsoft.com/office/drawing/2014/main" id="{DB7056C7-B074-1925-A89A-AD660DD33B58}"/>
              </a:ext>
            </a:extLst>
          </p:cNvPr>
          <p:cNvCxnSpPr>
            <a:cxnSpLocks/>
            <a:stCxn id="16" idx="3"/>
            <a:endCxn id="18" idx="1"/>
          </p:cNvCxnSpPr>
          <p:nvPr/>
        </p:nvCxnSpPr>
        <p:spPr>
          <a:xfrm>
            <a:off x="4362854" y="5405673"/>
            <a:ext cx="417233" cy="3379"/>
          </a:xfrm>
          <a:prstGeom prst="straightConnector1">
            <a:avLst/>
          </a:prstGeom>
          <a:noFill/>
          <a:ln w="19050" cap="flat" cmpd="sng" algn="ctr">
            <a:solidFill>
              <a:sysClr val="windowText" lastClr="000000"/>
            </a:solidFill>
            <a:prstDash val="solid"/>
            <a:miter lim="800000"/>
            <a:tailEnd type="triangle"/>
          </a:ln>
          <a:effectLst/>
        </p:spPr>
      </p:cxnSp>
      <p:cxnSp>
        <p:nvCxnSpPr>
          <p:cNvPr id="42" name="Connecteur droit avec flèche 41">
            <a:extLst>
              <a:ext uri="{FF2B5EF4-FFF2-40B4-BE49-F238E27FC236}">
                <a16:creationId xmlns:a16="http://schemas.microsoft.com/office/drawing/2014/main" id="{A268B8F2-FFB2-4805-F6F3-B18984F47B63}"/>
              </a:ext>
            </a:extLst>
          </p:cNvPr>
          <p:cNvCxnSpPr>
            <a:cxnSpLocks/>
          </p:cNvCxnSpPr>
          <p:nvPr/>
        </p:nvCxnSpPr>
        <p:spPr>
          <a:xfrm>
            <a:off x="8103141" y="1945532"/>
            <a:ext cx="108949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3" name="ZoneTexte 42">
            <a:extLst>
              <a:ext uri="{FF2B5EF4-FFF2-40B4-BE49-F238E27FC236}">
                <a16:creationId xmlns:a16="http://schemas.microsoft.com/office/drawing/2014/main" id="{4C1503FE-6520-3062-75A0-E3D105C97DDF}"/>
              </a:ext>
            </a:extLst>
          </p:cNvPr>
          <p:cNvSpPr txBox="1"/>
          <p:nvPr/>
        </p:nvSpPr>
        <p:spPr>
          <a:xfrm>
            <a:off x="9182910" y="1584596"/>
            <a:ext cx="2830749" cy="707886"/>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Le matériel pour varier la variable indépendante</a:t>
            </a:r>
          </a:p>
        </p:txBody>
      </p:sp>
      <p:cxnSp>
        <p:nvCxnSpPr>
          <p:cNvPr id="44" name="Connecteur droit avec flèche 43">
            <a:extLst>
              <a:ext uri="{FF2B5EF4-FFF2-40B4-BE49-F238E27FC236}">
                <a16:creationId xmlns:a16="http://schemas.microsoft.com/office/drawing/2014/main" id="{D5AD7628-5CB8-4579-DC4E-91AAEF0951C9}"/>
              </a:ext>
            </a:extLst>
          </p:cNvPr>
          <p:cNvCxnSpPr>
            <a:cxnSpLocks/>
          </p:cNvCxnSpPr>
          <p:nvPr/>
        </p:nvCxnSpPr>
        <p:spPr>
          <a:xfrm>
            <a:off x="8119353" y="3031787"/>
            <a:ext cx="1141379"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5" name="ZoneTexte 44">
            <a:extLst>
              <a:ext uri="{FF2B5EF4-FFF2-40B4-BE49-F238E27FC236}">
                <a16:creationId xmlns:a16="http://schemas.microsoft.com/office/drawing/2014/main" id="{D721CB90-13A8-8FC8-4C86-DDDADB2182ED}"/>
              </a:ext>
            </a:extLst>
          </p:cNvPr>
          <p:cNvSpPr txBox="1"/>
          <p:nvPr/>
        </p:nvSpPr>
        <p:spPr>
          <a:xfrm>
            <a:off x="9218578" y="2671864"/>
            <a:ext cx="2872903" cy="707886"/>
          </a:xfrm>
          <a:prstGeom prst="rect">
            <a:avLst/>
          </a:prstGeom>
          <a:noFill/>
        </p:spPr>
        <p:txBody>
          <a:bodyPr wrap="square" rtlCol="0">
            <a:spAutoFit/>
          </a:bodyPr>
          <a:lstStyle/>
          <a:p>
            <a:pPr algn="l"/>
            <a:r>
              <a:rPr lang="fr-FR" sz="2000" b="1" dirty="0">
                <a:solidFill>
                  <a:srgbClr val="C00000"/>
                </a:solidFill>
                <a:latin typeface="Calibri" panose="020F0502020204030204" pitchFamily="34" charset="0"/>
                <a:cs typeface="Calibri" panose="020F0502020204030204" pitchFamily="34" charset="0"/>
              </a:rPr>
              <a:t>Le protocole </a:t>
            </a:r>
            <a:r>
              <a:rPr kumimoji="0" lang="fr-FR" sz="2000" b="1"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pour varier la variable indépendante</a:t>
            </a:r>
            <a:endParaRPr lang="fr-FR" sz="2000" b="1" dirty="0">
              <a:latin typeface="Calibri" panose="020F0502020204030204" pitchFamily="34" charset="0"/>
              <a:cs typeface="Calibri" panose="020F0502020204030204" pitchFamily="34" charset="0"/>
            </a:endParaRPr>
          </a:p>
        </p:txBody>
      </p:sp>
      <p:cxnSp>
        <p:nvCxnSpPr>
          <p:cNvPr id="46" name="Connecteur droit avec flèche 45">
            <a:extLst>
              <a:ext uri="{FF2B5EF4-FFF2-40B4-BE49-F238E27FC236}">
                <a16:creationId xmlns:a16="http://schemas.microsoft.com/office/drawing/2014/main" id="{BDEF6341-A062-E584-3F96-0223D63E3F07}"/>
              </a:ext>
            </a:extLst>
          </p:cNvPr>
          <p:cNvCxnSpPr>
            <a:cxnSpLocks/>
          </p:cNvCxnSpPr>
          <p:nvPr/>
        </p:nvCxnSpPr>
        <p:spPr>
          <a:xfrm>
            <a:off x="8138809" y="4695217"/>
            <a:ext cx="1151106"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7" name="Connecteur droit avec flèche 46">
            <a:extLst>
              <a:ext uri="{FF2B5EF4-FFF2-40B4-BE49-F238E27FC236}">
                <a16:creationId xmlns:a16="http://schemas.microsoft.com/office/drawing/2014/main" id="{DB64E07A-F0A9-4346-D2CF-215A87AE608D}"/>
              </a:ext>
            </a:extLst>
          </p:cNvPr>
          <p:cNvCxnSpPr>
            <a:cxnSpLocks/>
          </p:cNvCxnSpPr>
          <p:nvPr/>
        </p:nvCxnSpPr>
        <p:spPr>
          <a:xfrm>
            <a:off x="8116110" y="5985753"/>
            <a:ext cx="119326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8" name="ZoneTexte 47">
            <a:extLst>
              <a:ext uri="{FF2B5EF4-FFF2-40B4-BE49-F238E27FC236}">
                <a16:creationId xmlns:a16="http://schemas.microsoft.com/office/drawing/2014/main" id="{85477392-BFAE-4A51-9435-5CC0A5891AB1}"/>
              </a:ext>
            </a:extLst>
          </p:cNvPr>
          <p:cNvSpPr txBox="1"/>
          <p:nvPr/>
        </p:nvSpPr>
        <p:spPr>
          <a:xfrm>
            <a:off x="9218577" y="4353735"/>
            <a:ext cx="2905329" cy="707886"/>
          </a:xfrm>
          <a:prstGeom prst="rect">
            <a:avLst/>
          </a:prstGeom>
          <a:noFill/>
        </p:spPr>
        <p:txBody>
          <a:bodyPr wrap="square" rtlCol="0">
            <a:spAutoFit/>
          </a:bodyPr>
          <a:lstStyle/>
          <a:p>
            <a:pPr algn="l"/>
            <a:r>
              <a:rPr lang="fr-FR" sz="2000" b="1" dirty="0">
                <a:solidFill>
                  <a:srgbClr val="C00000"/>
                </a:solidFill>
                <a:latin typeface="Calibri" panose="020F0502020204030204" pitchFamily="34" charset="0"/>
                <a:cs typeface="Calibri" panose="020F0502020204030204" pitchFamily="34" charset="0"/>
              </a:rPr>
              <a:t>Le matériel </a:t>
            </a:r>
            <a:r>
              <a:rPr kumimoji="0" lang="fr-FR" sz="2000" b="1"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pour varier la variable indépendante</a:t>
            </a:r>
            <a:r>
              <a:rPr lang="fr-FR" sz="2000" b="1" dirty="0">
                <a:latin typeface="Calibri" panose="020F0502020204030204" pitchFamily="34" charset="0"/>
                <a:cs typeface="Calibri" panose="020F0502020204030204" pitchFamily="34" charset="0"/>
              </a:rPr>
              <a:t> </a:t>
            </a:r>
          </a:p>
        </p:txBody>
      </p:sp>
      <p:sp>
        <p:nvSpPr>
          <p:cNvPr id="49" name="ZoneTexte 48">
            <a:extLst>
              <a:ext uri="{FF2B5EF4-FFF2-40B4-BE49-F238E27FC236}">
                <a16:creationId xmlns:a16="http://schemas.microsoft.com/office/drawing/2014/main" id="{721D80A5-E726-004A-19B6-790712EDAF03}"/>
              </a:ext>
            </a:extLst>
          </p:cNvPr>
          <p:cNvSpPr txBox="1"/>
          <p:nvPr/>
        </p:nvSpPr>
        <p:spPr>
          <a:xfrm>
            <a:off x="9252219" y="5606375"/>
            <a:ext cx="2918299" cy="707886"/>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Le protocole </a:t>
            </a:r>
            <a:r>
              <a:rPr kumimoji="0" lang="fr-FR" sz="2000" b="1"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pour varier la variable indépendante</a:t>
            </a:r>
            <a:endParaRPr lang="fr-FR" sz="2000" b="1" dirty="0">
              <a:latin typeface="Calibri" panose="020F0502020204030204" pitchFamily="34" charset="0"/>
              <a:cs typeface="Calibri" panose="020F0502020204030204" pitchFamily="34" charset="0"/>
            </a:endParaRPr>
          </a:p>
        </p:txBody>
      </p:sp>
      <p:sp>
        <p:nvSpPr>
          <p:cNvPr id="50" name="Ellipse 49">
            <a:extLst>
              <a:ext uri="{FF2B5EF4-FFF2-40B4-BE49-F238E27FC236}">
                <a16:creationId xmlns:a16="http://schemas.microsoft.com/office/drawing/2014/main" id="{C3758F34-DB1C-DCD3-F196-EC9E9E65C355}"/>
              </a:ext>
            </a:extLst>
          </p:cNvPr>
          <p:cNvSpPr/>
          <p:nvPr/>
        </p:nvSpPr>
        <p:spPr>
          <a:xfrm>
            <a:off x="2323596" y="4994557"/>
            <a:ext cx="288000" cy="28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Calibri" panose="020F0502020204030204"/>
              </a:rPr>
              <a:t>1</a:t>
            </a:r>
          </a:p>
        </p:txBody>
      </p:sp>
      <p:sp>
        <p:nvSpPr>
          <p:cNvPr id="51" name="Ellipse 50">
            <a:extLst>
              <a:ext uri="{FF2B5EF4-FFF2-40B4-BE49-F238E27FC236}">
                <a16:creationId xmlns:a16="http://schemas.microsoft.com/office/drawing/2014/main" id="{721FD4C5-0946-67F3-E43E-A861E69B70A4}"/>
              </a:ext>
            </a:extLst>
          </p:cNvPr>
          <p:cNvSpPr/>
          <p:nvPr/>
        </p:nvSpPr>
        <p:spPr>
          <a:xfrm>
            <a:off x="4606836" y="2068792"/>
            <a:ext cx="288000" cy="28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Calibri" panose="020F0502020204030204"/>
              </a:rPr>
              <a:t>2</a:t>
            </a:r>
          </a:p>
        </p:txBody>
      </p:sp>
      <p:sp>
        <p:nvSpPr>
          <p:cNvPr id="52" name="Ellipse 51">
            <a:extLst>
              <a:ext uri="{FF2B5EF4-FFF2-40B4-BE49-F238E27FC236}">
                <a16:creationId xmlns:a16="http://schemas.microsoft.com/office/drawing/2014/main" id="{E1672C58-0770-60B7-875E-8C4F4C9F0FE6}"/>
              </a:ext>
            </a:extLst>
          </p:cNvPr>
          <p:cNvSpPr/>
          <p:nvPr/>
        </p:nvSpPr>
        <p:spPr>
          <a:xfrm>
            <a:off x="6506253" y="2718151"/>
            <a:ext cx="288000" cy="28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Calibri" panose="020F0502020204030204"/>
              </a:rPr>
              <a:t>3</a:t>
            </a:r>
          </a:p>
        </p:txBody>
      </p:sp>
      <p:sp>
        <p:nvSpPr>
          <p:cNvPr id="53" name="Ellipse 52">
            <a:extLst>
              <a:ext uri="{FF2B5EF4-FFF2-40B4-BE49-F238E27FC236}">
                <a16:creationId xmlns:a16="http://schemas.microsoft.com/office/drawing/2014/main" id="{8406718D-3C69-6654-08B6-0B7AC9F0C598}"/>
              </a:ext>
            </a:extLst>
          </p:cNvPr>
          <p:cNvSpPr/>
          <p:nvPr/>
        </p:nvSpPr>
        <p:spPr>
          <a:xfrm>
            <a:off x="6506253" y="4337611"/>
            <a:ext cx="288000" cy="28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Calibri" panose="020F0502020204030204"/>
              </a:rPr>
              <a:t>4</a:t>
            </a:r>
          </a:p>
        </p:txBody>
      </p:sp>
      <p:sp>
        <p:nvSpPr>
          <p:cNvPr id="62" name="Ellipse 61">
            <a:extLst>
              <a:ext uri="{FF2B5EF4-FFF2-40B4-BE49-F238E27FC236}">
                <a16:creationId xmlns:a16="http://schemas.microsoft.com/office/drawing/2014/main" id="{D74365FB-492E-BAFD-1ABF-416BBAA1E777}"/>
              </a:ext>
            </a:extLst>
          </p:cNvPr>
          <p:cNvSpPr/>
          <p:nvPr/>
        </p:nvSpPr>
        <p:spPr>
          <a:xfrm>
            <a:off x="9001915" y="2649749"/>
            <a:ext cx="288000" cy="28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Calibri" panose="020F0502020204030204"/>
              </a:rPr>
              <a:t>5</a:t>
            </a:r>
          </a:p>
        </p:txBody>
      </p:sp>
      <p:sp>
        <p:nvSpPr>
          <p:cNvPr id="63" name="Ellipse 62">
            <a:extLst>
              <a:ext uri="{FF2B5EF4-FFF2-40B4-BE49-F238E27FC236}">
                <a16:creationId xmlns:a16="http://schemas.microsoft.com/office/drawing/2014/main" id="{D3644EEB-3654-6B5E-1630-1F46636D9857}"/>
              </a:ext>
            </a:extLst>
          </p:cNvPr>
          <p:cNvSpPr/>
          <p:nvPr/>
        </p:nvSpPr>
        <p:spPr>
          <a:xfrm>
            <a:off x="8976785" y="4337611"/>
            <a:ext cx="288000" cy="28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Calibri" panose="020F0502020204030204"/>
              </a:rPr>
              <a:t>6</a:t>
            </a:r>
          </a:p>
        </p:txBody>
      </p:sp>
    </p:spTree>
    <p:extLst>
      <p:ext uri="{BB962C8B-B14F-4D97-AF65-F5344CB8AC3E}">
        <p14:creationId xmlns:p14="http://schemas.microsoft.com/office/powerpoint/2010/main" val="2233322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E1BC8-E531-F771-929E-8AA9994ABC9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D794726-3760-85C8-7CC4-56E225A9848A}"/>
              </a:ext>
            </a:extLst>
          </p:cNvPr>
          <p:cNvSpPr>
            <a:spLocks noGrp="1"/>
          </p:cNvSpPr>
          <p:nvPr>
            <p:ph type="title"/>
          </p:nvPr>
        </p:nvSpPr>
        <p:spPr>
          <a:xfrm>
            <a:off x="746230" y="356702"/>
            <a:ext cx="10529279" cy="267549"/>
          </a:xfrm>
        </p:spPr>
        <p:txBody>
          <a:bodyPr/>
          <a:lstStyle/>
          <a:p>
            <a:br>
              <a:rPr lang="fr-FR" sz="1800" dirty="0">
                <a:solidFill>
                  <a:schemeClr val="tx1">
                    <a:lumMod val="50000"/>
                    <a:lumOff val="50000"/>
                  </a:schemeClr>
                </a:solidFill>
                <a:latin typeface="Calibri" panose="020F0502020204030204"/>
              </a:rPr>
            </a:br>
            <a:r>
              <a:rPr lang="fr-FR" sz="1800" dirty="0">
                <a:solidFill>
                  <a:schemeClr val="tx1">
                    <a:lumMod val="50000"/>
                    <a:lumOff val="50000"/>
                  </a:schemeClr>
                </a:solidFill>
                <a:latin typeface="Calibri" panose="020F0502020204030204"/>
              </a:rPr>
              <a:t>Aujourd'hui, on va appliquer quelques étapes de la démarche d’investigation sur la digestion chimique. Répondez d’abord à la question ci-dessous: </a:t>
            </a:r>
            <a:br>
              <a:rPr lang="fr-FR" sz="1800" dirty="0">
                <a:solidFill>
                  <a:schemeClr val="tx1">
                    <a:lumMod val="50000"/>
                    <a:lumOff val="50000"/>
                  </a:schemeClr>
                </a:solidFill>
                <a:latin typeface="Calibri" panose="020F0502020204030204"/>
              </a:rPr>
            </a:br>
            <a:endParaRPr lang="fr-FR" sz="1800" dirty="0">
              <a:solidFill>
                <a:schemeClr val="tx1">
                  <a:lumMod val="50000"/>
                  <a:lumOff val="50000"/>
                </a:schemeClr>
              </a:solidFill>
              <a:latin typeface="Calibri" panose="020F0502020204030204"/>
            </a:endParaRPr>
          </a:p>
        </p:txBody>
      </p:sp>
      <p:sp>
        <p:nvSpPr>
          <p:cNvPr id="4" name="Espace réservé du contenu 3">
            <a:extLst>
              <a:ext uri="{FF2B5EF4-FFF2-40B4-BE49-F238E27FC236}">
                <a16:creationId xmlns:a16="http://schemas.microsoft.com/office/drawing/2014/main" id="{F7C75EC7-A021-0D06-B3BB-758A059869A6}"/>
              </a:ext>
            </a:extLst>
          </p:cNvPr>
          <p:cNvSpPr>
            <a:spLocks noGrp="1"/>
          </p:cNvSpPr>
          <p:nvPr>
            <p:ph sz="quarter" idx="11"/>
          </p:nvPr>
        </p:nvSpPr>
        <p:spPr>
          <a:xfrm>
            <a:off x="745804" y="704144"/>
            <a:ext cx="10529705" cy="268287"/>
          </a:xfrm>
        </p:spPr>
        <p:txBody>
          <a:bodyPr/>
          <a:lstStyle/>
          <a:p>
            <a:r>
              <a:rPr lang="fr-FR" sz="1100" dirty="0">
                <a:solidFill>
                  <a:prstClr val="white">
                    <a:lumMod val="65000"/>
                  </a:prstClr>
                </a:solidFill>
                <a:latin typeface="Calibri" panose="020F0502020204030204"/>
              </a:rPr>
              <a:t>Sur leur ardoise, les élèves écrivent les lettres qui correspondent  à la bonne réponse. </a:t>
            </a:r>
          </a:p>
        </p:txBody>
      </p:sp>
      <p:grpSp>
        <p:nvGrpSpPr>
          <p:cNvPr id="9" name="Groupe 8">
            <a:extLst>
              <a:ext uri="{FF2B5EF4-FFF2-40B4-BE49-F238E27FC236}">
                <a16:creationId xmlns:a16="http://schemas.microsoft.com/office/drawing/2014/main" id="{5C05555E-01D6-ACBE-5601-AB76791FAD7B}"/>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8CA7AEC2-9B17-0ED5-CB8A-4FD6ECF0B9F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8E9BF0EE-F86E-64CE-4F48-9A2BD3E285C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5" name="ZoneTexte 14">
            <a:extLst>
              <a:ext uri="{FF2B5EF4-FFF2-40B4-BE49-F238E27FC236}">
                <a16:creationId xmlns:a16="http://schemas.microsoft.com/office/drawing/2014/main" id="{677A08A7-A68D-17A5-7BC6-FFCD70C5A0DD}"/>
              </a:ext>
            </a:extLst>
          </p:cNvPr>
          <p:cNvSpPr txBox="1"/>
          <p:nvPr/>
        </p:nvSpPr>
        <p:spPr>
          <a:xfrm>
            <a:off x="1548002" y="1845008"/>
            <a:ext cx="6524974" cy="461665"/>
          </a:xfrm>
          <a:prstGeom prst="rect">
            <a:avLst/>
          </a:prstGeom>
          <a:noFill/>
        </p:spPr>
        <p:txBody>
          <a:bodyPr wrap="square">
            <a:spAutoFit/>
          </a:bodyPr>
          <a:lstStyle/>
          <a:p>
            <a:r>
              <a:rPr lang="fr-FR" sz="2400" b="1" dirty="0">
                <a:solidFill>
                  <a:srgbClr val="0852A4"/>
                </a:solidFill>
                <a:latin typeface="Calibri" panose="020F0502020204030204"/>
              </a:rPr>
              <a:t>La digestion chimique se fait par :</a:t>
            </a:r>
          </a:p>
        </p:txBody>
      </p:sp>
      <p:sp>
        <p:nvSpPr>
          <p:cNvPr id="17" name="Rectangle : coins arrondis 16">
            <a:extLst>
              <a:ext uri="{FF2B5EF4-FFF2-40B4-BE49-F238E27FC236}">
                <a16:creationId xmlns:a16="http://schemas.microsoft.com/office/drawing/2014/main" id="{82C45112-892A-D817-BB35-A6618C6128BA}"/>
              </a:ext>
            </a:extLst>
          </p:cNvPr>
          <p:cNvSpPr/>
          <p:nvPr/>
        </p:nvSpPr>
        <p:spPr>
          <a:xfrm>
            <a:off x="816158" y="1151772"/>
            <a:ext cx="7752460" cy="510778"/>
          </a:xfrm>
          <a:prstGeom prst="roundRect">
            <a:avLst/>
          </a:prstGeom>
          <a:ln w="19050">
            <a:noFill/>
            <a:prstDash val="dash"/>
          </a:ln>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effectLst/>
                <a:uLnTx/>
                <a:uFillTx/>
                <a:latin typeface="Calibri" panose="020F0502020204030204"/>
                <a:ea typeface="+mn-ea"/>
                <a:cs typeface="+mn-cs"/>
              </a:rPr>
              <a:t>4- Cochez les bonnes réponses :</a:t>
            </a:r>
          </a:p>
        </p:txBody>
      </p:sp>
      <p:grpSp>
        <p:nvGrpSpPr>
          <p:cNvPr id="18" name="Groupe 17">
            <a:extLst>
              <a:ext uri="{FF2B5EF4-FFF2-40B4-BE49-F238E27FC236}">
                <a16:creationId xmlns:a16="http://schemas.microsoft.com/office/drawing/2014/main" id="{9E5710A4-29D3-8A04-6BB2-941735E384A1}"/>
              </a:ext>
            </a:extLst>
          </p:cNvPr>
          <p:cNvGrpSpPr/>
          <p:nvPr/>
        </p:nvGrpSpPr>
        <p:grpSpPr>
          <a:xfrm>
            <a:off x="2376349" y="2730772"/>
            <a:ext cx="6079391" cy="523828"/>
            <a:chOff x="7931514" y="2581843"/>
            <a:chExt cx="6079391" cy="523828"/>
          </a:xfrm>
        </p:grpSpPr>
        <p:sp>
          <p:nvSpPr>
            <p:cNvPr id="19" name="Rectangle : coins arrondis 18">
              <a:extLst>
                <a:ext uri="{FF2B5EF4-FFF2-40B4-BE49-F238E27FC236}">
                  <a16:creationId xmlns:a16="http://schemas.microsoft.com/office/drawing/2014/main" id="{D3AE3C14-537A-BAAD-DD08-0455E1A672BE}"/>
                </a:ext>
              </a:extLst>
            </p:cNvPr>
            <p:cNvSpPr/>
            <p:nvPr/>
          </p:nvSpPr>
          <p:spPr>
            <a:xfrm>
              <a:off x="8369182" y="2594893"/>
              <a:ext cx="564172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Déglutition</a:t>
              </a:r>
            </a:p>
          </p:txBody>
        </p:sp>
        <p:sp>
          <p:nvSpPr>
            <p:cNvPr id="20" name="Rectangle : coins arrondis 19">
              <a:extLst>
                <a:ext uri="{FF2B5EF4-FFF2-40B4-BE49-F238E27FC236}">
                  <a16:creationId xmlns:a16="http://schemas.microsoft.com/office/drawing/2014/main" id="{22FA8540-9132-835D-52E7-2DD33578CBFF}"/>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a</a:t>
              </a:r>
            </a:p>
          </p:txBody>
        </p:sp>
      </p:grpSp>
      <p:grpSp>
        <p:nvGrpSpPr>
          <p:cNvPr id="21" name="Groupe 20">
            <a:extLst>
              <a:ext uri="{FF2B5EF4-FFF2-40B4-BE49-F238E27FC236}">
                <a16:creationId xmlns:a16="http://schemas.microsoft.com/office/drawing/2014/main" id="{17CE2187-332B-13CD-229E-E97312F3EFD5}"/>
              </a:ext>
            </a:extLst>
          </p:cNvPr>
          <p:cNvGrpSpPr/>
          <p:nvPr/>
        </p:nvGrpSpPr>
        <p:grpSpPr>
          <a:xfrm>
            <a:off x="2376349" y="3463275"/>
            <a:ext cx="6079391" cy="523828"/>
            <a:chOff x="7931514" y="2581843"/>
            <a:chExt cx="6079391" cy="523828"/>
          </a:xfrm>
        </p:grpSpPr>
        <p:sp>
          <p:nvSpPr>
            <p:cNvPr id="22" name="Rectangle : coins arrondis 21">
              <a:extLst>
                <a:ext uri="{FF2B5EF4-FFF2-40B4-BE49-F238E27FC236}">
                  <a16:creationId xmlns:a16="http://schemas.microsoft.com/office/drawing/2014/main" id="{4E39EE60-BFF1-062D-000E-5C058B7ED168}"/>
                </a:ext>
              </a:extLst>
            </p:cNvPr>
            <p:cNvSpPr/>
            <p:nvPr/>
          </p:nvSpPr>
          <p:spPr>
            <a:xfrm>
              <a:off x="8369182" y="2594893"/>
              <a:ext cx="564172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Action de la salive </a:t>
              </a:r>
            </a:p>
          </p:txBody>
        </p:sp>
        <p:sp>
          <p:nvSpPr>
            <p:cNvPr id="23" name="Rectangle : coins arrondis 22">
              <a:extLst>
                <a:ext uri="{FF2B5EF4-FFF2-40B4-BE49-F238E27FC236}">
                  <a16:creationId xmlns:a16="http://schemas.microsoft.com/office/drawing/2014/main" id="{992506F0-E8AE-D886-DB06-AA18DBC8BCE5}"/>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b</a:t>
              </a:r>
            </a:p>
          </p:txBody>
        </p:sp>
      </p:grpSp>
      <p:grpSp>
        <p:nvGrpSpPr>
          <p:cNvPr id="24" name="Groupe 23">
            <a:extLst>
              <a:ext uri="{FF2B5EF4-FFF2-40B4-BE49-F238E27FC236}">
                <a16:creationId xmlns:a16="http://schemas.microsoft.com/office/drawing/2014/main" id="{EF7364DA-B25E-E003-2EC0-2CD837C3F9F0}"/>
              </a:ext>
            </a:extLst>
          </p:cNvPr>
          <p:cNvGrpSpPr/>
          <p:nvPr/>
        </p:nvGrpSpPr>
        <p:grpSpPr>
          <a:xfrm>
            <a:off x="2376349" y="4195778"/>
            <a:ext cx="6079391" cy="523828"/>
            <a:chOff x="7931514" y="2581843"/>
            <a:chExt cx="6079391" cy="523828"/>
          </a:xfrm>
        </p:grpSpPr>
        <p:sp>
          <p:nvSpPr>
            <p:cNvPr id="25" name="Rectangle : coins arrondis 24">
              <a:extLst>
                <a:ext uri="{FF2B5EF4-FFF2-40B4-BE49-F238E27FC236}">
                  <a16:creationId xmlns:a16="http://schemas.microsoft.com/office/drawing/2014/main" id="{ECDBEDC7-BB25-D0AD-B51E-29A6C8BCDC18}"/>
                </a:ext>
              </a:extLst>
            </p:cNvPr>
            <p:cNvSpPr/>
            <p:nvPr/>
          </p:nvSpPr>
          <p:spPr>
            <a:xfrm>
              <a:off x="8369182" y="2594893"/>
              <a:ext cx="564172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Action des enzymes de l’estomac </a:t>
              </a:r>
            </a:p>
          </p:txBody>
        </p:sp>
        <p:sp>
          <p:nvSpPr>
            <p:cNvPr id="26" name="Rectangle : coins arrondis 25">
              <a:extLst>
                <a:ext uri="{FF2B5EF4-FFF2-40B4-BE49-F238E27FC236}">
                  <a16:creationId xmlns:a16="http://schemas.microsoft.com/office/drawing/2014/main" id="{D3CACCCE-C686-C654-6119-B0DBB06A38D2}"/>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c</a:t>
              </a:r>
            </a:p>
          </p:txBody>
        </p:sp>
      </p:grpSp>
      <p:grpSp>
        <p:nvGrpSpPr>
          <p:cNvPr id="27" name="Groupe 26">
            <a:extLst>
              <a:ext uri="{FF2B5EF4-FFF2-40B4-BE49-F238E27FC236}">
                <a16:creationId xmlns:a16="http://schemas.microsoft.com/office/drawing/2014/main" id="{3CDDB607-BCCA-A258-B2AC-623CAC75B7F7}"/>
              </a:ext>
            </a:extLst>
          </p:cNvPr>
          <p:cNvGrpSpPr/>
          <p:nvPr/>
        </p:nvGrpSpPr>
        <p:grpSpPr>
          <a:xfrm>
            <a:off x="2376349" y="4928282"/>
            <a:ext cx="6079391" cy="523828"/>
            <a:chOff x="7931514" y="2581843"/>
            <a:chExt cx="6079391" cy="523828"/>
          </a:xfrm>
        </p:grpSpPr>
        <p:sp>
          <p:nvSpPr>
            <p:cNvPr id="28" name="Rectangle : coins arrondis 27">
              <a:extLst>
                <a:ext uri="{FF2B5EF4-FFF2-40B4-BE49-F238E27FC236}">
                  <a16:creationId xmlns:a16="http://schemas.microsoft.com/office/drawing/2014/main" id="{BB260DBB-99F4-7074-7B0D-36D88D879343}"/>
                </a:ext>
              </a:extLst>
            </p:cNvPr>
            <p:cNvSpPr/>
            <p:nvPr/>
          </p:nvSpPr>
          <p:spPr>
            <a:xfrm>
              <a:off x="8369182" y="2594893"/>
              <a:ext cx="564172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Mastication</a:t>
              </a:r>
            </a:p>
          </p:txBody>
        </p:sp>
        <p:sp>
          <p:nvSpPr>
            <p:cNvPr id="29" name="Rectangle : coins arrondis 28">
              <a:extLst>
                <a:ext uri="{FF2B5EF4-FFF2-40B4-BE49-F238E27FC236}">
                  <a16:creationId xmlns:a16="http://schemas.microsoft.com/office/drawing/2014/main" id="{AF8D7B66-1603-4D61-3360-B55A20793E68}"/>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d</a:t>
              </a:r>
            </a:p>
          </p:txBody>
        </p:sp>
      </p:grpSp>
    </p:spTree>
    <p:extLst>
      <p:ext uri="{BB962C8B-B14F-4D97-AF65-F5344CB8AC3E}">
        <p14:creationId xmlns:p14="http://schemas.microsoft.com/office/powerpoint/2010/main" val="373048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8929E-15D8-F5D0-5457-FE44598753B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DE7AE31-3D45-D008-665D-DD1016D4AFAB}"/>
              </a:ext>
            </a:extLst>
          </p:cNvPr>
          <p:cNvSpPr>
            <a:spLocks noGrp="1"/>
          </p:cNvSpPr>
          <p:nvPr>
            <p:ph type="title"/>
          </p:nvPr>
        </p:nvSpPr>
        <p:spPr>
          <a:xfrm>
            <a:off x="778058" y="399116"/>
            <a:ext cx="10529279" cy="267549"/>
          </a:xfrm>
        </p:spPr>
        <p:txBody>
          <a:bodyPr/>
          <a:lstStyle/>
          <a:p>
            <a:r>
              <a:rPr lang="fr-FR" sz="2000" dirty="0">
                <a:solidFill>
                  <a:schemeClr val="tx1">
                    <a:lumMod val="50000"/>
                    <a:lumOff val="50000"/>
                  </a:schemeClr>
                </a:solidFill>
                <a:latin typeface="Calibri" panose="020F0502020204030204"/>
              </a:rPr>
              <a:t>La digestion chimique se fait par des enzymes digestives produites dans la bouche, l’estomac et l’intestin.</a:t>
            </a:r>
          </a:p>
        </p:txBody>
      </p:sp>
      <p:sp>
        <p:nvSpPr>
          <p:cNvPr id="4" name="Espace réservé du contenu 3">
            <a:extLst>
              <a:ext uri="{FF2B5EF4-FFF2-40B4-BE49-F238E27FC236}">
                <a16:creationId xmlns:a16="http://schemas.microsoft.com/office/drawing/2014/main" id="{3BD38BD7-39B0-0522-33B5-0188B881E1EE}"/>
              </a:ext>
            </a:extLst>
          </p:cNvPr>
          <p:cNvSpPr>
            <a:spLocks noGrp="1"/>
          </p:cNvSpPr>
          <p:nvPr>
            <p:ph sz="quarter" idx="11"/>
          </p:nvPr>
        </p:nvSpPr>
        <p:spPr>
          <a:xfrm>
            <a:off x="778058" y="571061"/>
            <a:ext cx="10529705" cy="268287"/>
          </a:xfrm>
        </p:spPr>
        <p:txBody>
          <a:bodyPr/>
          <a:lstStyle/>
          <a:p>
            <a:r>
              <a:rPr lang="fr-FR" dirty="0">
                <a:solidFill>
                  <a:prstClr val="white">
                    <a:lumMod val="65000"/>
                  </a:prstClr>
                </a:solidFill>
                <a:latin typeface="Calibri" panose="020F0502020204030204"/>
              </a:rPr>
              <a:t>.</a:t>
            </a:r>
          </a:p>
        </p:txBody>
      </p:sp>
      <p:sp>
        <p:nvSpPr>
          <p:cNvPr id="14" name="Espace réservé du contenu 3">
            <a:extLst>
              <a:ext uri="{FF2B5EF4-FFF2-40B4-BE49-F238E27FC236}">
                <a16:creationId xmlns:a16="http://schemas.microsoft.com/office/drawing/2014/main" id="{CA0F04EF-46DD-C057-7D94-6D1DBE3F8B47}"/>
              </a:ext>
            </a:extLst>
          </p:cNvPr>
          <p:cNvSpPr txBox="1">
            <a:spLocks/>
          </p:cNvSpPr>
          <p:nvPr/>
        </p:nvSpPr>
        <p:spPr>
          <a:xfrm>
            <a:off x="949913" y="285716"/>
            <a:ext cx="10529705" cy="268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a:ln>
                  <a:noFill/>
                </a:ln>
                <a:solidFill>
                  <a:prstClr val="white">
                    <a:lumMod val="65000"/>
                  </a:prstClr>
                </a:solidFill>
                <a:effectLst/>
                <a:uLnTx/>
                <a:uFillTx/>
                <a:latin typeface="Calibri" panose="020F0502020204030204"/>
                <a:ea typeface="+mn-ea"/>
                <a:cs typeface="Calibri" panose="020F0502020204030204" pitchFamily="34" charset="0"/>
              </a:rPr>
              <a:t>.</a:t>
            </a:r>
            <a:endParaRPr kumimoji="0" lang="fr-FR" sz="1050" b="0" i="1" u="none" strike="noStrike" kern="1200" cap="none" spc="0" normalizeH="0" baseline="0" noProof="0" dirty="0">
              <a:ln>
                <a:noFill/>
              </a:ln>
              <a:solidFill>
                <a:prstClr val="white">
                  <a:lumMod val="65000"/>
                </a:prstClr>
              </a:solidFill>
              <a:effectLst/>
              <a:uLnTx/>
              <a:uFillTx/>
              <a:latin typeface="Calibri" panose="020F0502020204030204"/>
              <a:ea typeface="+mn-ea"/>
              <a:cs typeface="Calibri" panose="020F0502020204030204" pitchFamily="34" charset="0"/>
            </a:endParaRPr>
          </a:p>
        </p:txBody>
      </p:sp>
      <p:pic>
        <p:nvPicPr>
          <p:cNvPr id="16" name="Picture 1">
            <a:extLst>
              <a:ext uri="{FF2B5EF4-FFF2-40B4-BE49-F238E27FC236}">
                <a16:creationId xmlns:a16="http://schemas.microsoft.com/office/drawing/2014/main" id="{61D8E08E-89DB-33C6-C47A-FE81342F2B04}"/>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1105972" y="201859"/>
            <a:ext cx="648055" cy="648055"/>
          </a:xfrm>
          <a:prstGeom prst="rect">
            <a:avLst/>
          </a:prstGeom>
        </p:spPr>
      </p:pic>
      <p:sp>
        <p:nvSpPr>
          <p:cNvPr id="5" name="ZoneTexte 4">
            <a:extLst>
              <a:ext uri="{FF2B5EF4-FFF2-40B4-BE49-F238E27FC236}">
                <a16:creationId xmlns:a16="http://schemas.microsoft.com/office/drawing/2014/main" id="{E05D8FA6-AAA6-C40A-84C3-44DFB95C82F8}"/>
              </a:ext>
            </a:extLst>
          </p:cNvPr>
          <p:cNvSpPr txBox="1"/>
          <p:nvPr/>
        </p:nvSpPr>
        <p:spPr>
          <a:xfrm>
            <a:off x="1548002" y="1845008"/>
            <a:ext cx="6524974" cy="461665"/>
          </a:xfrm>
          <a:prstGeom prst="rect">
            <a:avLst/>
          </a:prstGeom>
          <a:noFill/>
        </p:spPr>
        <p:txBody>
          <a:bodyPr wrap="square">
            <a:spAutoFit/>
          </a:bodyPr>
          <a:lstStyle/>
          <a:p>
            <a:r>
              <a:rPr lang="fr-FR" sz="2400" b="1" dirty="0">
                <a:solidFill>
                  <a:srgbClr val="0852A4"/>
                </a:solidFill>
                <a:latin typeface="Calibri" panose="020F0502020204030204"/>
              </a:rPr>
              <a:t>La digestion chimique se fait par :</a:t>
            </a:r>
          </a:p>
        </p:txBody>
      </p:sp>
      <p:grpSp>
        <p:nvGrpSpPr>
          <p:cNvPr id="6" name="Groupe 5">
            <a:extLst>
              <a:ext uri="{FF2B5EF4-FFF2-40B4-BE49-F238E27FC236}">
                <a16:creationId xmlns:a16="http://schemas.microsoft.com/office/drawing/2014/main" id="{632ED705-0941-66D4-A05C-CC07B61EC39B}"/>
              </a:ext>
            </a:extLst>
          </p:cNvPr>
          <p:cNvGrpSpPr/>
          <p:nvPr/>
        </p:nvGrpSpPr>
        <p:grpSpPr>
          <a:xfrm>
            <a:off x="2376349" y="2730772"/>
            <a:ext cx="6079391" cy="523828"/>
            <a:chOff x="7931514" y="2581843"/>
            <a:chExt cx="6079391" cy="523828"/>
          </a:xfrm>
        </p:grpSpPr>
        <p:sp>
          <p:nvSpPr>
            <p:cNvPr id="7" name="Rectangle : coins arrondis 6">
              <a:extLst>
                <a:ext uri="{FF2B5EF4-FFF2-40B4-BE49-F238E27FC236}">
                  <a16:creationId xmlns:a16="http://schemas.microsoft.com/office/drawing/2014/main" id="{ED38E790-ED3A-2642-0208-1581490A35BD}"/>
                </a:ext>
              </a:extLst>
            </p:cNvPr>
            <p:cNvSpPr/>
            <p:nvPr/>
          </p:nvSpPr>
          <p:spPr>
            <a:xfrm>
              <a:off x="8369182" y="2594893"/>
              <a:ext cx="564172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Déglutition</a:t>
              </a:r>
            </a:p>
          </p:txBody>
        </p:sp>
        <p:sp>
          <p:nvSpPr>
            <p:cNvPr id="8" name="Rectangle : coins arrondis 7">
              <a:extLst>
                <a:ext uri="{FF2B5EF4-FFF2-40B4-BE49-F238E27FC236}">
                  <a16:creationId xmlns:a16="http://schemas.microsoft.com/office/drawing/2014/main" id="{905309C8-39DC-881C-FF29-8A9313DE4B68}"/>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a</a:t>
              </a:r>
            </a:p>
          </p:txBody>
        </p:sp>
      </p:grpSp>
      <p:grpSp>
        <p:nvGrpSpPr>
          <p:cNvPr id="9" name="Groupe 8">
            <a:extLst>
              <a:ext uri="{FF2B5EF4-FFF2-40B4-BE49-F238E27FC236}">
                <a16:creationId xmlns:a16="http://schemas.microsoft.com/office/drawing/2014/main" id="{A7776B26-9021-A032-FDEB-67006A38A615}"/>
              </a:ext>
            </a:extLst>
          </p:cNvPr>
          <p:cNvGrpSpPr/>
          <p:nvPr/>
        </p:nvGrpSpPr>
        <p:grpSpPr>
          <a:xfrm>
            <a:off x="2376349" y="3463275"/>
            <a:ext cx="6079391" cy="523828"/>
            <a:chOff x="7931514" y="2581843"/>
            <a:chExt cx="6079391" cy="523828"/>
          </a:xfrm>
          <a:solidFill>
            <a:srgbClr val="002060"/>
          </a:solidFill>
        </p:grpSpPr>
        <p:sp>
          <p:nvSpPr>
            <p:cNvPr id="12" name="Rectangle : coins arrondis 11">
              <a:extLst>
                <a:ext uri="{FF2B5EF4-FFF2-40B4-BE49-F238E27FC236}">
                  <a16:creationId xmlns:a16="http://schemas.microsoft.com/office/drawing/2014/main" id="{5FA7CB0D-305F-E8C6-3D21-755ED59663F0}"/>
                </a:ext>
              </a:extLst>
            </p:cNvPr>
            <p:cNvSpPr/>
            <p:nvPr/>
          </p:nvSpPr>
          <p:spPr>
            <a:xfrm>
              <a:off x="8369182" y="2594893"/>
              <a:ext cx="5641723"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a:rPr>
                <a:t>Action de la salive </a:t>
              </a:r>
            </a:p>
          </p:txBody>
        </p:sp>
        <p:sp>
          <p:nvSpPr>
            <p:cNvPr id="23" name="Rectangle : coins arrondis 22">
              <a:extLst>
                <a:ext uri="{FF2B5EF4-FFF2-40B4-BE49-F238E27FC236}">
                  <a16:creationId xmlns:a16="http://schemas.microsoft.com/office/drawing/2014/main" id="{C8D77E68-9194-96DC-5FE8-4C1C2FDE2227}"/>
                </a:ext>
              </a:extLst>
            </p:cNvPr>
            <p:cNvSpPr/>
            <p:nvPr/>
          </p:nvSpPr>
          <p:spPr>
            <a:xfrm>
              <a:off x="7931514" y="2581843"/>
              <a:ext cx="4036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Calibri" panose="020F0502020204030204"/>
                </a:rPr>
                <a:t>b</a:t>
              </a:r>
            </a:p>
          </p:txBody>
        </p:sp>
      </p:grpSp>
      <p:grpSp>
        <p:nvGrpSpPr>
          <p:cNvPr id="24" name="Groupe 23">
            <a:extLst>
              <a:ext uri="{FF2B5EF4-FFF2-40B4-BE49-F238E27FC236}">
                <a16:creationId xmlns:a16="http://schemas.microsoft.com/office/drawing/2014/main" id="{99FCDDE9-5B31-9188-FEB3-ECBAEC70F920}"/>
              </a:ext>
            </a:extLst>
          </p:cNvPr>
          <p:cNvGrpSpPr/>
          <p:nvPr/>
        </p:nvGrpSpPr>
        <p:grpSpPr>
          <a:xfrm>
            <a:off x="2376349" y="4195778"/>
            <a:ext cx="6079391" cy="523828"/>
            <a:chOff x="7931514" y="2581843"/>
            <a:chExt cx="6079391" cy="523828"/>
          </a:xfrm>
        </p:grpSpPr>
        <p:sp>
          <p:nvSpPr>
            <p:cNvPr id="25" name="Rectangle : coins arrondis 24">
              <a:extLst>
                <a:ext uri="{FF2B5EF4-FFF2-40B4-BE49-F238E27FC236}">
                  <a16:creationId xmlns:a16="http://schemas.microsoft.com/office/drawing/2014/main" id="{847E1C8A-C769-E366-08D0-B9FA116DCB40}"/>
                </a:ext>
              </a:extLst>
            </p:cNvPr>
            <p:cNvSpPr/>
            <p:nvPr/>
          </p:nvSpPr>
          <p:spPr>
            <a:xfrm>
              <a:off x="8369182" y="2594893"/>
              <a:ext cx="5641723"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a:rPr>
                <a:t>Action des enzymes de l’estomac </a:t>
              </a:r>
            </a:p>
          </p:txBody>
        </p:sp>
        <p:sp>
          <p:nvSpPr>
            <p:cNvPr id="26" name="Rectangle : coins arrondis 25">
              <a:extLst>
                <a:ext uri="{FF2B5EF4-FFF2-40B4-BE49-F238E27FC236}">
                  <a16:creationId xmlns:a16="http://schemas.microsoft.com/office/drawing/2014/main" id="{0A3CAF47-1E62-AD1E-07A2-FEEA3AE8C13B}"/>
                </a:ext>
              </a:extLst>
            </p:cNvPr>
            <p:cNvSpPr/>
            <p:nvPr/>
          </p:nvSpPr>
          <p:spPr>
            <a:xfrm>
              <a:off x="7931514" y="2581843"/>
              <a:ext cx="403667"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Calibri" panose="020F0502020204030204"/>
                </a:rPr>
                <a:t>c</a:t>
              </a:r>
            </a:p>
          </p:txBody>
        </p:sp>
      </p:grpSp>
      <p:grpSp>
        <p:nvGrpSpPr>
          <p:cNvPr id="27" name="Groupe 26">
            <a:extLst>
              <a:ext uri="{FF2B5EF4-FFF2-40B4-BE49-F238E27FC236}">
                <a16:creationId xmlns:a16="http://schemas.microsoft.com/office/drawing/2014/main" id="{BCB75C4C-B727-7064-4101-906C32D6A78E}"/>
              </a:ext>
            </a:extLst>
          </p:cNvPr>
          <p:cNvGrpSpPr/>
          <p:nvPr/>
        </p:nvGrpSpPr>
        <p:grpSpPr>
          <a:xfrm>
            <a:off x="2376349" y="4928282"/>
            <a:ext cx="6079391" cy="523828"/>
            <a:chOff x="7931514" y="2581843"/>
            <a:chExt cx="6079391" cy="523828"/>
          </a:xfrm>
        </p:grpSpPr>
        <p:sp>
          <p:nvSpPr>
            <p:cNvPr id="28" name="Rectangle : coins arrondis 27">
              <a:extLst>
                <a:ext uri="{FF2B5EF4-FFF2-40B4-BE49-F238E27FC236}">
                  <a16:creationId xmlns:a16="http://schemas.microsoft.com/office/drawing/2014/main" id="{105A746F-15DF-E03D-8C49-67ED0B3A66B5}"/>
                </a:ext>
              </a:extLst>
            </p:cNvPr>
            <p:cNvSpPr/>
            <p:nvPr/>
          </p:nvSpPr>
          <p:spPr>
            <a:xfrm>
              <a:off x="8369182" y="2594893"/>
              <a:ext cx="564172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Mastication</a:t>
              </a:r>
            </a:p>
          </p:txBody>
        </p:sp>
        <p:sp>
          <p:nvSpPr>
            <p:cNvPr id="29" name="Rectangle : coins arrondis 28">
              <a:extLst>
                <a:ext uri="{FF2B5EF4-FFF2-40B4-BE49-F238E27FC236}">
                  <a16:creationId xmlns:a16="http://schemas.microsoft.com/office/drawing/2014/main" id="{AF8DDF16-35A5-D106-455A-A616E7FF8AFB}"/>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d</a:t>
              </a:r>
            </a:p>
          </p:txBody>
        </p:sp>
      </p:grpSp>
    </p:spTree>
    <p:extLst>
      <p:ext uri="{BB962C8B-B14F-4D97-AF65-F5344CB8AC3E}">
        <p14:creationId xmlns:p14="http://schemas.microsoft.com/office/powerpoint/2010/main" val="3887421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p:cNvSpPr>
            <a:spLocks noGrp="1"/>
          </p:cNvSpPr>
          <p:nvPr>
            <p:ph type="body" sz="quarter" idx="10"/>
          </p:nvPr>
        </p:nvSpPr>
        <p:spPr/>
        <p:txBody>
          <a:bodyPr/>
          <a:lstStyle/>
          <a:p>
            <a:r>
              <a:rPr lang="fr-FR" dirty="0">
                <a:solidFill>
                  <a:schemeClr val="tx1">
                    <a:lumMod val="50000"/>
                    <a:lumOff val="50000"/>
                  </a:schemeClr>
                </a:solidFill>
              </a:rPr>
              <a:t>3 min</a:t>
            </a:r>
          </a:p>
        </p:txBody>
      </p:sp>
      <p:sp>
        <p:nvSpPr>
          <p:cNvPr id="15" name="Rectangle 14"/>
          <p:cNvSpPr/>
          <p:nvPr/>
        </p:nvSpPr>
        <p:spPr>
          <a:xfrm>
            <a:off x="6360160" y="2194560"/>
            <a:ext cx="3962400" cy="1920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t>Activité préparatoire</a:t>
            </a:r>
          </a:p>
        </p:txBody>
      </p:sp>
    </p:spTree>
    <p:extLst>
      <p:ext uri="{BB962C8B-B14F-4D97-AF65-F5344CB8AC3E}">
        <p14:creationId xmlns:p14="http://schemas.microsoft.com/office/powerpoint/2010/main" val="6808568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936103-7F12-ADA3-A8F7-30644B3C143A}"/>
              </a:ext>
            </a:extLst>
          </p:cNvPr>
          <p:cNvSpPr>
            <a:spLocks noGrp="1"/>
          </p:cNvSpPr>
          <p:nvPr>
            <p:ph type="title"/>
          </p:nvPr>
        </p:nvSpPr>
        <p:spPr>
          <a:xfrm>
            <a:off x="777953" y="271557"/>
            <a:ext cx="10529279" cy="387224"/>
          </a:xfrm>
        </p:spPr>
        <p:txBody>
          <a:bodyPr/>
          <a:lstStyle/>
          <a:p>
            <a:r>
              <a:rPr lang="fr-FR" sz="1800" dirty="0">
                <a:solidFill>
                  <a:schemeClr val="tx1">
                    <a:lumMod val="50000"/>
                    <a:lumOff val="50000"/>
                  </a:schemeClr>
                </a:solidFill>
              </a:rPr>
              <a:t>Maintenant, lisez le dialogue et exprimez vous aussi ce que vous devez faire pour répondre à la question de la fille et ce que vous avez besoin d’apprendre. </a:t>
            </a:r>
          </a:p>
        </p:txBody>
      </p:sp>
      <p:sp>
        <p:nvSpPr>
          <p:cNvPr id="4" name="Espace réservé du contenu 3">
            <a:extLst>
              <a:ext uri="{FF2B5EF4-FFF2-40B4-BE49-F238E27FC236}">
                <a16:creationId xmlns:a16="http://schemas.microsoft.com/office/drawing/2014/main" id="{5919F960-10B6-1FFD-346C-3E546E2595FD}"/>
              </a:ext>
            </a:extLst>
          </p:cNvPr>
          <p:cNvSpPr>
            <a:spLocks noGrp="1"/>
          </p:cNvSpPr>
          <p:nvPr>
            <p:ph sz="quarter" idx="11"/>
          </p:nvPr>
        </p:nvSpPr>
        <p:spPr>
          <a:xfrm>
            <a:off x="777953" y="738105"/>
            <a:ext cx="10529705" cy="268287"/>
          </a:xfrm>
        </p:spPr>
        <p:txBody>
          <a:bodyPr/>
          <a:lstStyle/>
          <a:p>
            <a:endParaRPr lang="fr-FR"/>
          </a:p>
        </p:txBody>
      </p:sp>
      <p:pic>
        <p:nvPicPr>
          <p:cNvPr id="3" name="Image 2" descr="Une image contenant personne, Visage humain, habits, bouteille&#10;&#10;Le contenu généré par l’IA peut être incorrect.">
            <a:extLst>
              <a:ext uri="{FF2B5EF4-FFF2-40B4-BE49-F238E27FC236}">
                <a16:creationId xmlns:a16="http://schemas.microsoft.com/office/drawing/2014/main" id="{D0224F8A-4CBA-D712-DB40-100F8C6A117E}"/>
              </a:ext>
            </a:extLst>
          </p:cNvPr>
          <p:cNvPicPr>
            <a:picLocks noChangeAspect="1"/>
          </p:cNvPicPr>
          <p:nvPr/>
        </p:nvPicPr>
        <p:blipFill>
          <a:blip r:embed="rId2"/>
          <a:stretch>
            <a:fillRect/>
          </a:stretch>
        </p:blipFill>
        <p:spPr>
          <a:xfrm>
            <a:off x="2666191" y="1575880"/>
            <a:ext cx="6652907" cy="4623339"/>
          </a:xfrm>
          <a:prstGeom prst="rect">
            <a:avLst/>
          </a:prstGeom>
        </p:spPr>
      </p:pic>
      <p:sp>
        <p:nvSpPr>
          <p:cNvPr id="6" name="Bulle narrative : rectangle à coins arrondis 5">
            <a:extLst>
              <a:ext uri="{FF2B5EF4-FFF2-40B4-BE49-F238E27FC236}">
                <a16:creationId xmlns:a16="http://schemas.microsoft.com/office/drawing/2014/main" id="{08B67E41-585E-E684-894C-04E1BD92AC1D}"/>
              </a:ext>
            </a:extLst>
          </p:cNvPr>
          <p:cNvSpPr/>
          <p:nvPr/>
        </p:nvSpPr>
        <p:spPr>
          <a:xfrm>
            <a:off x="295274" y="1812586"/>
            <a:ext cx="2577627" cy="2797513"/>
          </a:xfrm>
          <a:prstGeom prst="wedgeRoundRectCallout">
            <a:avLst>
              <a:gd name="adj1" fmla="val 107361"/>
              <a:gd name="adj2" fmla="val -2281"/>
              <a:gd name="adj3" fmla="val 1666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Lorsqu’on mâche un morceau de pain, un goût sucré apparaît dans la bouche. Peut-on dire que la salive est responsable de l’apparition de cette saveur sucrée ?</a:t>
            </a:r>
          </a:p>
        </p:txBody>
      </p:sp>
      <p:sp>
        <p:nvSpPr>
          <p:cNvPr id="7" name="Bulle narrative : rectangle à coins arrondis 6">
            <a:extLst>
              <a:ext uri="{FF2B5EF4-FFF2-40B4-BE49-F238E27FC236}">
                <a16:creationId xmlns:a16="http://schemas.microsoft.com/office/drawing/2014/main" id="{72858E86-617F-F3E0-5AEE-583626D756DC}"/>
              </a:ext>
            </a:extLst>
          </p:cNvPr>
          <p:cNvSpPr/>
          <p:nvPr/>
        </p:nvSpPr>
        <p:spPr>
          <a:xfrm>
            <a:off x="9124950" y="1935805"/>
            <a:ext cx="2771776" cy="1759895"/>
          </a:xfrm>
          <a:prstGeom prst="wedgeRoundRectCallout">
            <a:avLst>
              <a:gd name="adj1" fmla="val -109790"/>
              <a:gd name="adj2" fmla="val 9460"/>
              <a:gd name="adj3" fmla="val 1666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 Pour répondre à cette question, nous devons  suivre les étapes d’une démarche d’investigation </a:t>
            </a:r>
          </a:p>
        </p:txBody>
      </p:sp>
    </p:spTree>
    <p:extLst>
      <p:ext uri="{BB962C8B-B14F-4D97-AF65-F5344CB8AC3E}">
        <p14:creationId xmlns:p14="http://schemas.microsoft.com/office/powerpoint/2010/main" val="2174839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A4C17-9FF3-9766-92B7-5235CE3AD3F8}"/>
            </a:ext>
          </a:extLst>
        </p:cNvPr>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BAD14208-2A93-4CE4-CC60-4122DF24DA4A}"/>
              </a:ext>
            </a:extLst>
          </p:cNvPr>
          <p:cNvSpPr>
            <a:spLocks noGrp="1"/>
          </p:cNvSpPr>
          <p:nvPr>
            <p:ph sz="quarter" idx="11"/>
          </p:nvPr>
        </p:nvSpPr>
        <p:spPr>
          <a:xfrm>
            <a:off x="777953" y="738105"/>
            <a:ext cx="10529705" cy="268287"/>
          </a:xfrm>
        </p:spPr>
        <p:txBody>
          <a:bodyPr/>
          <a:lstStyle/>
          <a:p>
            <a:endParaRPr lang="fr-FR"/>
          </a:p>
        </p:txBody>
      </p:sp>
      <p:pic>
        <p:nvPicPr>
          <p:cNvPr id="3" name="Image 2" descr="Une image contenant personne, Visage humain, habits, bouteille&#10;&#10;Le contenu généré par l’IA peut être incorrect.">
            <a:extLst>
              <a:ext uri="{FF2B5EF4-FFF2-40B4-BE49-F238E27FC236}">
                <a16:creationId xmlns:a16="http://schemas.microsoft.com/office/drawing/2014/main" id="{1D8D594C-09DF-8161-DE5E-A83779375AF3}"/>
              </a:ext>
            </a:extLst>
          </p:cNvPr>
          <p:cNvPicPr>
            <a:picLocks noChangeAspect="1"/>
          </p:cNvPicPr>
          <p:nvPr/>
        </p:nvPicPr>
        <p:blipFill>
          <a:blip r:embed="rId2"/>
          <a:stretch>
            <a:fillRect/>
          </a:stretch>
        </p:blipFill>
        <p:spPr>
          <a:xfrm>
            <a:off x="2666191" y="1575880"/>
            <a:ext cx="6652907" cy="4623339"/>
          </a:xfrm>
          <a:prstGeom prst="rect">
            <a:avLst/>
          </a:prstGeom>
        </p:spPr>
      </p:pic>
      <p:sp>
        <p:nvSpPr>
          <p:cNvPr id="8" name="Bulle narrative : rectangle à coins arrondis 7">
            <a:extLst>
              <a:ext uri="{FF2B5EF4-FFF2-40B4-BE49-F238E27FC236}">
                <a16:creationId xmlns:a16="http://schemas.microsoft.com/office/drawing/2014/main" id="{C66B55F8-9D2A-C510-9DED-A6FE22D7B6BA}"/>
              </a:ext>
            </a:extLst>
          </p:cNvPr>
          <p:cNvSpPr/>
          <p:nvPr/>
        </p:nvSpPr>
        <p:spPr>
          <a:xfrm>
            <a:off x="252918" y="1994169"/>
            <a:ext cx="2451371" cy="1274324"/>
          </a:xfrm>
          <a:prstGeom prst="wedgeRoundRectCallout">
            <a:avLst>
              <a:gd name="adj1" fmla="val 117882"/>
              <a:gd name="adj2" fmla="val 40076"/>
              <a:gd name="adj3" fmla="val 1666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Oui, mais moi, je ne sais pas encore comment formuler une hypothèse. </a:t>
            </a:r>
          </a:p>
        </p:txBody>
      </p:sp>
      <p:sp>
        <p:nvSpPr>
          <p:cNvPr id="9" name="Bulle narrative : rectangle à coins arrondis 8">
            <a:extLst>
              <a:ext uri="{FF2B5EF4-FFF2-40B4-BE49-F238E27FC236}">
                <a16:creationId xmlns:a16="http://schemas.microsoft.com/office/drawing/2014/main" id="{0C4A49A5-73FE-FDA0-26F6-E1643DEF8046}"/>
              </a:ext>
            </a:extLst>
          </p:cNvPr>
          <p:cNvSpPr/>
          <p:nvPr/>
        </p:nvSpPr>
        <p:spPr>
          <a:xfrm>
            <a:off x="9516895" y="2983554"/>
            <a:ext cx="2422187" cy="1378896"/>
          </a:xfrm>
          <a:prstGeom prst="wedgeRoundRectCallout">
            <a:avLst>
              <a:gd name="adj1" fmla="val -131727"/>
              <a:gd name="adj2" fmla="val -51971"/>
              <a:gd name="adj3" fmla="val 1666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Moi aussi, je pense que c’est ce qu’on va apprendre aujourd’hui.</a:t>
            </a:r>
          </a:p>
        </p:txBody>
      </p:sp>
      <p:sp>
        <p:nvSpPr>
          <p:cNvPr id="7" name="Titre 1">
            <a:extLst>
              <a:ext uri="{FF2B5EF4-FFF2-40B4-BE49-F238E27FC236}">
                <a16:creationId xmlns:a16="http://schemas.microsoft.com/office/drawing/2014/main" id="{91AB7091-CBF4-4AB5-DD92-F13B15CA3804}"/>
              </a:ext>
            </a:extLst>
          </p:cNvPr>
          <p:cNvSpPr>
            <a:spLocks noGrp="1"/>
          </p:cNvSpPr>
          <p:nvPr>
            <p:ph type="title"/>
          </p:nvPr>
        </p:nvSpPr>
        <p:spPr>
          <a:xfrm>
            <a:off x="777953" y="271557"/>
            <a:ext cx="10529279" cy="387224"/>
          </a:xfrm>
        </p:spPr>
        <p:txBody>
          <a:bodyPr/>
          <a:lstStyle/>
          <a:p>
            <a:r>
              <a:rPr lang="fr-FR" sz="1800" dirty="0">
                <a:solidFill>
                  <a:schemeClr val="tx1">
                    <a:lumMod val="50000"/>
                    <a:lumOff val="50000"/>
                  </a:schemeClr>
                </a:solidFill>
              </a:rPr>
              <a:t>Maintenant, lisez le dialogue et exprimez vous aussi ce que vous devez faire pour répondre à la question de la fille et ce que vous avez besoin d’apprendre. </a:t>
            </a:r>
          </a:p>
        </p:txBody>
      </p:sp>
    </p:spTree>
    <p:extLst>
      <p:ext uri="{BB962C8B-B14F-4D97-AF65-F5344CB8AC3E}">
        <p14:creationId xmlns:p14="http://schemas.microsoft.com/office/powerpoint/2010/main" val="41304161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E9C3F-3FB2-5908-1D32-43442AB49B14}"/>
              </a:ext>
            </a:extLst>
          </p:cNvPr>
          <p:cNvSpPr>
            <a:spLocks noGrp="1"/>
          </p:cNvSpPr>
          <p:nvPr>
            <p:ph type="title"/>
          </p:nvPr>
        </p:nvSpPr>
        <p:spPr>
          <a:xfrm>
            <a:off x="740932" y="479632"/>
            <a:ext cx="10757122" cy="268286"/>
          </a:xfrm>
        </p:spPr>
        <p:txBody>
          <a:bodyPr/>
          <a:lstStyle/>
          <a:p>
            <a:r>
              <a:rPr lang="fr-FR" sz="1800" dirty="0">
                <a:solidFill>
                  <a:schemeClr val="tx1">
                    <a:lumMod val="50000"/>
                    <a:lumOff val="50000"/>
                  </a:schemeClr>
                </a:solidFill>
              </a:rPr>
              <a:t>A la fin de cette séance, vous serez capables de </a:t>
            </a:r>
            <a:r>
              <a:rPr lang="fr-FR" sz="1800" spc="-50" dirty="0">
                <a:solidFill>
                  <a:schemeClr val="tx1">
                    <a:lumMod val="50000"/>
                    <a:lumOff val="50000"/>
                  </a:schemeClr>
                </a:solidFill>
              </a:rPr>
              <a:t>formuler une hypothèse et élaborer un protocole expérimental pour mettre en évidence la digestion chimique.</a:t>
            </a:r>
            <a:br>
              <a:rPr lang="fr-FR" sz="1800" spc="-50" dirty="0">
                <a:solidFill>
                  <a:schemeClr val="tx1">
                    <a:lumMod val="50000"/>
                    <a:lumOff val="50000"/>
                  </a:schemeClr>
                </a:solidFill>
              </a:rPr>
            </a:br>
            <a:endParaRPr lang="fr-FR" sz="1800" dirty="0">
              <a:solidFill>
                <a:schemeClr val="tx1">
                  <a:lumMod val="50000"/>
                  <a:lumOff val="50000"/>
                </a:schemeClr>
              </a:solidFill>
            </a:endParaRPr>
          </a:p>
        </p:txBody>
      </p:sp>
      <p:sp>
        <p:nvSpPr>
          <p:cNvPr id="4" name="Content Placeholder 3">
            <a:extLst>
              <a:ext uri="{FF2B5EF4-FFF2-40B4-BE49-F238E27FC236}">
                <a16:creationId xmlns:a16="http://schemas.microsoft.com/office/drawing/2014/main" id="{7B6DD65C-B6D1-7DD2-8728-E8C4210B83F5}"/>
              </a:ext>
            </a:extLst>
          </p:cNvPr>
          <p:cNvSpPr>
            <a:spLocks noGrp="1"/>
          </p:cNvSpPr>
          <p:nvPr>
            <p:ph sz="quarter" idx="11"/>
          </p:nvPr>
        </p:nvSpPr>
        <p:spPr>
          <a:xfrm>
            <a:off x="768226" y="776493"/>
            <a:ext cx="10529705" cy="268287"/>
          </a:xfrm>
        </p:spPr>
        <p:txBody>
          <a:bodyPr/>
          <a:lstStyle/>
          <a:p>
            <a:endParaRPr lang="fr-FR" dirty="0"/>
          </a:p>
        </p:txBody>
      </p:sp>
      <p:sp>
        <p:nvSpPr>
          <p:cNvPr id="5" name="Text Placeholder 4">
            <a:extLst>
              <a:ext uri="{FF2B5EF4-FFF2-40B4-BE49-F238E27FC236}">
                <a16:creationId xmlns:a16="http://schemas.microsoft.com/office/drawing/2014/main" id="{D2A158CA-69AB-4D39-679B-48B09F24FDC4}"/>
              </a:ext>
            </a:extLst>
          </p:cNvPr>
          <p:cNvSpPr>
            <a:spLocks noGrp="1"/>
          </p:cNvSpPr>
          <p:nvPr>
            <p:ph type="body" sz="quarter" idx="12"/>
          </p:nvPr>
        </p:nvSpPr>
        <p:spPr>
          <a:xfrm>
            <a:off x="1932794" y="1885950"/>
            <a:ext cx="9068582" cy="790576"/>
          </a:xfrm>
        </p:spPr>
        <p:txBody>
          <a:bodyPr vert="horz" lIns="91440" tIns="45720" rIns="91440" bIns="45720" rtlCol="0" anchor="ctr">
            <a:noAutofit/>
          </a:bodyPr>
          <a:lstStyle/>
          <a:p>
            <a:pPr algn="ctr"/>
            <a:r>
              <a:rPr lang="fr-FR" sz="2800" b="1" dirty="0">
                <a:solidFill>
                  <a:srgbClr val="106585"/>
                </a:solidFill>
                <a:latin typeface="Calibri" panose="020F0502020204030204"/>
                <a:cs typeface="+mn-cs"/>
              </a:rPr>
              <a:t>Formuler une hypothèse et élaborer un protocole expérimental de la digestion chimique.</a:t>
            </a:r>
          </a:p>
        </p:txBody>
      </p:sp>
    </p:spTree>
    <p:extLst>
      <p:ext uri="{BB962C8B-B14F-4D97-AF65-F5344CB8AC3E}">
        <p14:creationId xmlns:p14="http://schemas.microsoft.com/office/powerpoint/2010/main" val="21420273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10 min</a:t>
            </a:r>
          </a:p>
        </p:txBody>
      </p:sp>
    </p:spTree>
    <p:extLst>
      <p:ext uri="{BB962C8B-B14F-4D97-AF65-F5344CB8AC3E}">
        <p14:creationId xmlns:p14="http://schemas.microsoft.com/office/powerpoint/2010/main" val="1771560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BCBA0E-5563-9DFC-E677-627BEC9EC305}"/>
              </a:ext>
            </a:extLst>
          </p:cNvPr>
          <p:cNvSpPr>
            <a:spLocks noGrp="1"/>
          </p:cNvSpPr>
          <p:nvPr>
            <p:ph type="body" sz="quarter" idx="10"/>
          </p:nvPr>
        </p:nvSpPr>
        <p:spPr/>
        <p:txBody>
          <a:bodyPr/>
          <a:lstStyle/>
          <a:p>
            <a:r>
              <a:rPr lang="en-US" dirty="0"/>
              <a:t>5 min</a:t>
            </a:r>
          </a:p>
        </p:txBody>
      </p:sp>
    </p:spTree>
    <p:extLst>
      <p:ext uri="{BB962C8B-B14F-4D97-AF65-F5344CB8AC3E}">
        <p14:creationId xmlns:p14="http://schemas.microsoft.com/office/powerpoint/2010/main" val="7900206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7454" y="316908"/>
            <a:ext cx="10277091" cy="267549"/>
          </a:xfrm>
        </p:spPr>
        <p:txBody>
          <a:bodyPr/>
          <a:lstStyle/>
          <a:p>
            <a:r>
              <a:rPr kumimoji="0" lang="fr-FR" sz="1800" b="1" i="0" u="none" strike="noStrike" kern="1200" cap="none" spc="0" normalizeH="0" baseline="0" noProof="0" dirty="0">
                <a:ln>
                  <a:noFill/>
                </a:ln>
                <a:solidFill>
                  <a:schemeClr val="tx1">
                    <a:lumMod val="50000"/>
                    <a:lumOff val="50000"/>
                  </a:schemeClr>
                </a:solidFill>
                <a:effectLst/>
                <a:uLnTx/>
                <a:uFillTx/>
                <a:latin typeface="Calibri" panose="020F0502020204030204" pitchFamily="34" charset="0"/>
                <a:ea typeface="+mj-ea"/>
                <a:cs typeface="Calibri" panose="020F0502020204030204" pitchFamily="34" charset="0"/>
              </a:rPr>
              <a:t>Afin de formuler une hypothèse à partir d’une question, je commence par identifier les variables à étudier. </a:t>
            </a:r>
            <a:endParaRPr lang="fr-FR" sz="1800" dirty="0">
              <a:solidFill>
                <a:schemeClr val="tx1">
                  <a:lumMod val="50000"/>
                  <a:lumOff val="50000"/>
                </a:schemeClr>
              </a:solidFill>
            </a:endParaRPr>
          </a:p>
        </p:txBody>
      </p:sp>
      <p:sp>
        <p:nvSpPr>
          <p:cNvPr id="4" name="Espace réservé du contenu 3"/>
          <p:cNvSpPr>
            <a:spLocks noGrp="1"/>
          </p:cNvSpPr>
          <p:nvPr>
            <p:ph sz="quarter" idx="11"/>
          </p:nvPr>
        </p:nvSpPr>
        <p:spPr>
          <a:xfrm>
            <a:off x="1049742" y="697520"/>
            <a:ext cx="10277475" cy="268287"/>
          </a:xfrm>
        </p:spPr>
        <p:txBody>
          <a:bodyPr/>
          <a:lstStyle/>
          <a:p>
            <a:endParaRPr lang="fr-FR" dirty="0"/>
          </a:p>
        </p:txBody>
      </p:sp>
      <p:sp>
        <p:nvSpPr>
          <p:cNvPr id="27" name="Flèche : bas 26">
            <a:extLst>
              <a:ext uri="{FF2B5EF4-FFF2-40B4-BE49-F238E27FC236}">
                <a16:creationId xmlns:a16="http://schemas.microsoft.com/office/drawing/2014/main" id="{245BAE0F-0D21-EE7F-3FC5-43C41F10B27A}"/>
              </a:ext>
            </a:extLst>
          </p:cNvPr>
          <p:cNvSpPr/>
          <p:nvPr/>
        </p:nvSpPr>
        <p:spPr>
          <a:xfrm>
            <a:off x="5971971" y="2575779"/>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8" name="ZoneTexte 27">
            <a:extLst>
              <a:ext uri="{FF2B5EF4-FFF2-40B4-BE49-F238E27FC236}">
                <a16:creationId xmlns:a16="http://schemas.microsoft.com/office/drawing/2014/main" id="{483E8AFE-2E55-1319-ECE1-D6E615F70371}"/>
              </a:ext>
            </a:extLst>
          </p:cNvPr>
          <p:cNvSpPr txBox="1"/>
          <p:nvPr/>
        </p:nvSpPr>
        <p:spPr>
          <a:xfrm>
            <a:off x="6906098" y="4567974"/>
            <a:ext cx="3603221" cy="954107"/>
          </a:xfrm>
          <a:prstGeom prst="rect">
            <a:avLst/>
          </a:prstGeom>
          <a:noFill/>
          <a:ln>
            <a:solidFill>
              <a:schemeClr val="accent1"/>
            </a:solidFill>
          </a:ln>
        </p:spPr>
        <p:txBody>
          <a:bodyPr wrap="square">
            <a:spAutoFit/>
          </a:bodyPr>
          <a:lstStyle>
            <a:defPPr>
              <a:defRPr lang="fr-FR"/>
            </a:defPPr>
            <a:lvl1pPr algn="ctr">
              <a:defRPr sz="2800" b="1">
                <a:latin typeface="Calibri" panose="020F0502020204030204" pitchFamily="34" charset="0"/>
                <a:cs typeface="Calibri" panose="020F0502020204030204" pitchFamily="34" charset="0"/>
              </a:defRPr>
            </a:lvl1pPr>
          </a:lstStyle>
          <a:p>
            <a:r>
              <a:rPr lang="fr-FR" dirty="0"/>
              <a:t> Ce que je dois mesurer ou observer ?</a:t>
            </a:r>
          </a:p>
        </p:txBody>
      </p:sp>
      <p:sp>
        <p:nvSpPr>
          <p:cNvPr id="5" name="ZoneTexte 4">
            <a:extLst>
              <a:ext uri="{FF2B5EF4-FFF2-40B4-BE49-F238E27FC236}">
                <a16:creationId xmlns:a16="http://schemas.microsoft.com/office/drawing/2014/main" id="{B373F5EA-1912-DA21-77B7-24F80B329C97}"/>
              </a:ext>
            </a:extLst>
          </p:cNvPr>
          <p:cNvSpPr txBox="1"/>
          <p:nvPr/>
        </p:nvSpPr>
        <p:spPr>
          <a:xfrm>
            <a:off x="3946594" y="1952186"/>
            <a:ext cx="4298812" cy="461665"/>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800" dirty="0"/>
              <a:t>Une question scientifique</a:t>
            </a:r>
          </a:p>
        </p:txBody>
      </p:sp>
      <p:sp>
        <p:nvSpPr>
          <p:cNvPr id="6" name="ZoneTexte 5">
            <a:extLst>
              <a:ext uri="{FF2B5EF4-FFF2-40B4-BE49-F238E27FC236}">
                <a16:creationId xmlns:a16="http://schemas.microsoft.com/office/drawing/2014/main" id="{40E7C1F7-00D8-34FB-21FA-1BC8D7008498}"/>
              </a:ext>
            </a:extLst>
          </p:cNvPr>
          <p:cNvSpPr txBox="1"/>
          <p:nvPr/>
        </p:nvSpPr>
        <p:spPr>
          <a:xfrm>
            <a:off x="4179651" y="3176915"/>
            <a:ext cx="3832696" cy="523220"/>
          </a:xfrm>
          <a:prstGeom prst="rect">
            <a:avLst/>
          </a:prstGeom>
          <a:noFill/>
          <a:ln w="19050">
            <a:solidFill>
              <a:srgbClr val="C00000"/>
            </a:solidFill>
            <a:prstDash val="lgDash"/>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sz="2800" dirty="0">
                <a:solidFill>
                  <a:srgbClr val="FF0000"/>
                </a:solidFill>
                <a:latin typeface="Calibri" panose="020F0502020204030204" pitchFamily="34" charset="0"/>
                <a:cs typeface="Calibri" panose="020F0502020204030204" pitchFamily="34" charset="0"/>
              </a:rPr>
              <a:t>Identifier les variables</a:t>
            </a:r>
          </a:p>
        </p:txBody>
      </p:sp>
      <p:sp>
        <p:nvSpPr>
          <p:cNvPr id="8" name="Flèche : bas 7">
            <a:extLst>
              <a:ext uri="{FF2B5EF4-FFF2-40B4-BE49-F238E27FC236}">
                <a16:creationId xmlns:a16="http://schemas.microsoft.com/office/drawing/2014/main" id="{BCBEFD1B-FE3B-CD8C-A591-09BC2A054AEC}"/>
              </a:ext>
            </a:extLst>
          </p:cNvPr>
          <p:cNvSpPr/>
          <p:nvPr/>
        </p:nvSpPr>
        <p:spPr>
          <a:xfrm rot="2527588">
            <a:off x="4885011" y="3748320"/>
            <a:ext cx="194750" cy="745910"/>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Flèche : bas 8">
            <a:extLst>
              <a:ext uri="{FF2B5EF4-FFF2-40B4-BE49-F238E27FC236}">
                <a16:creationId xmlns:a16="http://schemas.microsoft.com/office/drawing/2014/main" id="{35B7FA6D-42CF-FF25-F41E-141DBACD47E9}"/>
              </a:ext>
            </a:extLst>
          </p:cNvPr>
          <p:cNvSpPr/>
          <p:nvPr/>
        </p:nvSpPr>
        <p:spPr>
          <a:xfrm rot="19072412" flipH="1">
            <a:off x="7026335" y="3748320"/>
            <a:ext cx="194750" cy="745910"/>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ZoneTexte 10">
            <a:extLst>
              <a:ext uri="{FF2B5EF4-FFF2-40B4-BE49-F238E27FC236}">
                <a16:creationId xmlns:a16="http://schemas.microsoft.com/office/drawing/2014/main" id="{9CC4B0BD-87F0-313B-D8CC-842152080F76}"/>
              </a:ext>
            </a:extLst>
          </p:cNvPr>
          <p:cNvSpPr txBox="1"/>
          <p:nvPr/>
        </p:nvSpPr>
        <p:spPr>
          <a:xfrm>
            <a:off x="1984444" y="4567973"/>
            <a:ext cx="3320329" cy="954107"/>
          </a:xfrm>
          <a:prstGeom prst="rect">
            <a:avLst/>
          </a:prstGeom>
          <a:noFill/>
          <a:ln>
            <a:solidFill>
              <a:schemeClr val="accent1"/>
            </a:solidFill>
          </a:ln>
        </p:spPr>
        <p:txBody>
          <a:bodyPr wrap="square">
            <a:spAutoFit/>
          </a:bodyPr>
          <a:lstStyle/>
          <a:p>
            <a:pPr algn="ctr"/>
            <a:r>
              <a:rPr lang="fr-FR" sz="2800" b="1" dirty="0">
                <a:latin typeface="Calibri" panose="020F0502020204030204" pitchFamily="34" charset="0"/>
                <a:cs typeface="Calibri" panose="020F0502020204030204" pitchFamily="34" charset="0"/>
              </a:rPr>
              <a:t>  Ce que je dois varier ?</a:t>
            </a:r>
          </a:p>
        </p:txBody>
      </p:sp>
      <p:sp>
        <p:nvSpPr>
          <p:cNvPr id="12" name="Ellipse 11">
            <a:extLst>
              <a:ext uri="{FF2B5EF4-FFF2-40B4-BE49-F238E27FC236}">
                <a16:creationId xmlns:a16="http://schemas.microsoft.com/office/drawing/2014/main" id="{B98CF0ED-FCB6-5AF8-CEA8-3E28729D8BE2}"/>
              </a:ext>
            </a:extLst>
          </p:cNvPr>
          <p:cNvSpPr/>
          <p:nvPr/>
        </p:nvSpPr>
        <p:spPr>
          <a:xfrm>
            <a:off x="1762024" y="4319270"/>
            <a:ext cx="444840" cy="430733"/>
          </a:xfrm>
          <a:prstGeom prst="ellipse">
            <a:avLst/>
          </a:prstGeom>
          <a:solidFill>
            <a:schemeClr val="accent1"/>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1</a:t>
            </a:r>
          </a:p>
        </p:txBody>
      </p:sp>
      <p:sp>
        <p:nvSpPr>
          <p:cNvPr id="13" name="Ellipse 12">
            <a:extLst>
              <a:ext uri="{FF2B5EF4-FFF2-40B4-BE49-F238E27FC236}">
                <a16:creationId xmlns:a16="http://schemas.microsoft.com/office/drawing/2014/main" id="{31846D52-2B02-43A8-AFA7-B71C0B6706AB}"/>
              </a:ext>
            </a:extLst>
          </p:cNvPr>
          <p:cNvSpPr/>
          <p:nvPr/>
        </p:nvSpPr>
        <p:spPr>
          <a:xfrm>
            <a:off x="6683678" y="4352606"/>
            <a:ext cx="444840" cy="430733"/>
          </a:xfrm>
          <a:prstGeom prst="ellipse">
            <a:avLst/>
          </a:prstGeom>
          <a:solidFill>
            <a:schemeClr val="accent1"/>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2</a:t>
            </a:r>
          </a:p>
        </p:txBody>
      </p:sp>
    </p:spTree>
    <p:extLst>
      <p:ext uri="{BB962C8B-B14F-4D97-AF65-F5344CB8AC3E}">
        <p14:creationId xmlns:p14="http://schemas.microsoft.com/office/powerpoint/2010/main" val="427089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up)">
                                      <p:cBhvr>
                                        <p:cTn id="26" dur="500"/>
                                        <p:tgtEl>
                                          <p:spTgt spid="9"/>
                                        </p:tgtEl>
                                      </p:cBhvr>
                                    </p:animEffect>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0"/>
                                          </p:stCondLst>
                                        </p:cTn>
                                        <p:tgtEl>
                                          <p:spTgt spid="28"/>
                                        </p:tgtEl>
                                        <p:attrNameLst>
                                          <p:attrName>style.visibility</p:attrName>
                                        </p:attrNameLst>
                                      </p:cBhvr>
                                      <p:to>
                                        <p:strVal val="visible"/>
                                      </p:to>
                                    </p:set>
                                  </p:childTnLst>
                                </p:cTn>
                              </p:par>
                            </p:childTnLst>
                          </p:cTn>
                        </p:par>
                        <p:par>
                          <p:cTn id="30" fill="hold">
                            <p:stCondLst>
                              <p:cond delay="500"/>
                            </p:stCondLst>
                            <p:childTnLst>
                              <p:par>
                                <p:cTn id="31" presetID="1"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6" grpId="0" animBg="1"/>
      <p:bldP spid="8" grpId="0" animBg="1"/>
      <p:bldP spid="9" grpId="0" animBg="1"/>
      <p:bldP spid="11" grpId="0" animBg="1"/>
      <p:bldP spid="12" grpId="0" animBg="1"/>
      <p:bldP spid="1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9737E-6726-0FEC-010F-AAC4FE18EA3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69288B9-C5EB-391C-1A9D-323BDF262E80}"/>
              </a:ext>
            </a:extLst>
          </p:cNvPr>
          <p:cNvSpPr>
            <a:spLocks noGrp="1"/>
          </p:cNvSpPr>
          <p:nvPr>
            <p:ph type="title"/>
          </p:nvPr>
        </p:nvSpPr>
        <p:spPr>
          <a:xfrm>
            <a:off x="1030246" y="318293"/>
            <a:ext cx="10456904" cy="350045"/>
          </a:xfrm>
        </p:spPr>
        <p:txBody>
          <a:bodyPr/>
          <a:lstStyle/>
          <a:p>
            <a:r>
              <a:rPr lang="fr-FR" sz="1800" dirty="0">
                <a:solidFill>
                  <a:schemeClr val="tx1">
                    <a:lumMod val="50000"/>
                    <a:lumOff val="50000"/>
                  </a:schemeClr>
                </a:solidFill>
              </a:rPr>
              <a:t>Pour identifier la variable indépendante, je lis bien la question scientifique et je repère </a:t>
            </a:r>
            <a:r>
              <a:rPr lang="fr-FR" sz="1800" u="sng" dirty="0">
                <a:solidFill>
                  <a:schemeClr val="tx1">
                    <a:lumMod val="50000"/>
                    <a:lumOff val="50000"/>
                  </a:schemeClr>
                </a:solidFill>
              </a:rPr>
              <a:t>la cause </a:t>
            </a:r>
            <a:r>
              <a:rPr lang="fr-FR" sz="1800" dirty="0">
                <a:solidFill>
                  <a:schemeClr val="tx1">
                    <a:lumMod val="50000"/>
                    <a:lumOff val="50000"/>
                  </a:schemeClr>
                </a:solidFill>
              </a:rPr>
              <a:t>du phénomène étudié.</a:t>
            </a:r>
          </a:p>
        </p:txBody>
      </p:sp>
      <p:sp>
        <p:nvSpPr>
          <p:cNvPr id="4" name="Espace réservé du contenu 3">
            <a:extLst>
              <a:ext uri="{FF2B5EF4-FFF2-40B4-BE49-F238E27FC236}">
                <a16:creationId xmlns:a16="http://schemas.microsoft.com/office/drawing/2014/main" id="{035EA199-C7CD-C0B0-7ADE-FE1965615797}"/>
              </a:ext>
            </a:extLst>
          </p:cNvPr>
          <p:cNvSpPr>
            <a:spLocks noGrp="1"/>
          </p:cNvSpPr>
          <p:nvPr>
            <p:ph sz="quarter" idx="11"/>
          </p:nvPr>
        </p:nvSpPr>
        <p:spPr>
          <a:xfrm>
            <a:off x="1030246" y="761644"/>
            <a:ext cx="10277475" cy="268287"/>
          </a:xfrm>
        </p:spPr>
        <p:txBody>
          <a:bodyPr/>
          <a:lstStyle/>
          <a:p>
            <a:endParaRPr lang="fr-FR" dirty="0"/>
          </a:p>
        </p:txBody>
      </p:sp>
      <p:sp>
        <p:nvSpPr>
          <p:cNvPr id="28" name="ZoneTexte 27">
            <a:extLst>
              <a:ext uri="{FF2B5EF4-FFF2-40B4-BE49-F238E27FC236}">
                <a16:creationId xmlns:a16="http://schemas.microsoft.com/office/drawing/2014/main" id="{8EB39B74-4036-9339-BF9F-5C8E4CE2BA74}"/>
              </a:ext>
            </a:extLst>
          </p:cNvPr>
          <p:cNvSpPr txBox="1"/>
          <p:nvPr/>
        </p:nvSpPr>
        <p:spPr>
          <a:xfrm>
            <a:off x="6220026" y="4534636"/>
            <a:ext cx="5524299" cy="954107"/>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lang="fr-FR" sz="2800" dirty="0">
                <a:solidFill>
                  <a:prstClr val="black"/>
                </a:solidFill>
                <a:latin typeface="Calibri" panose="020F0502020204030204" pitchFamily="34" charset="0"/>
                <a:cs typeface="Calibri" panose="020F0502020204030204" pitchFamily="34" charset="0"/>
              </a:rPr>
              <a:t>Je cherche dans la question </a:t>
            </a:r>
            <a:r>
              <a:rPr lang="fr-FR" sz="2800" b="1" u="sng" dirty="0">
                <a:solidFill>
                  <a:srgbClr val="FF0000"/>
                </a:solidFill>
                <a:latin typeface="Calibri" panose="020F0502020204030204" pitchFamily="34" charset="0"/>
                <a:cs typeface="Calibri" panose="020F0502020204030204" pitchFamily="34" charset="0"/>
              </a:rPr>
              <a:t>la cause</a:t>
            </a:r>
            <a:r>
              <a:rPr lang="fr-FR" sz="2800" dirty="0">
                <a:solidFill>
                  <a:schemeClr val="accent2"/>
                </a:solidFill>
                <a:latin typeface="Calibri" panose="020F0502020204030204" pitchFamily="34" charset="0"/>
                <a:cs typeface="Calibri" panose="020F0502020204030204" pitchFamily="34" charset="0"/>
              </a:rPr>
              <a:t>    </a:t>
            </a:r>
          </a:p>
          <a:p>
            <a:pPr marR="0" lvl="0" algn="ctr" defTabSz="914400" rtl="0" eaLnBrk="1" fontAlgn="auto" latinLnBrk="0" hangingPunct="1">
              <a:lnSpc>
                <a:spcPct val="100000"/>
              </a:lnSpc>
              <a:spcBef>
                <a:spcPts val="0"/>
              </a:spcBef>
              <a:spcAft>
                <a:spcPts val="0"/>
              </a:spcAft>
              <a:buClrTx/>
              <a:buSzTx/>
              <a:tabLst/>
              <a:defRPr/>
            </a:pPr>
            <a:r>
              <a:rPr lang="fr-FR" sz="2800" dirty="0">
                <a:solidFill>
                  <a:prstClr val="black"/>
                </a:solidFill>
                <a:latin typeface="Calibri" panose="020F0502020204030204" pitchFamily="34" charset="0"/>
                <a:cs typeface="Calibri" panose="020F0502020204030204" pitchFamily="34" charset="0"/>
              </a:rPr>
              <a:t>C’est la </a:t>
            </a:r>
            <a:r>
              <a:rPr lang="fr-FR" sz="2800" b="1" dirty="0">
                <a:solidFill>
                  <a:srgbClr val="FF0000"/>
                </a:solidFill>
                <a:latin typeface="Calibri" panose="020F0502020204030204" pitchFamily="34" charset="0"/>
                <a:cs typeface="Calibri" panose="020F0502020204030204" pitchFamily="34" charset="0"/>
              </a:rPr>
              <a:t>variable indépendante</a:t>
            </a:r>
            <a:r>
              <a:rPr lang="fr-FR" sz="2800" dirty="0">
                <a:solidFill>
                  <a:prstClr val="black"/>
                </a:solidFill>
                <a:latin typeface="Calibri" panose="020F0502020204030204" pitchFamily="34" charset="0"/>
                <a:cs typeface="Calibri" panose="020F0502020204030204" pitchFamily="34" charset="0"/>
              </a:rPr>
              <a:t>.</a:t>
            </a:r>
            <a:r>
              <a:rPr kumimoji="0" lang="fr-FR"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sp>
        <p:nvSpPr>
          <p:cNvPr id="5" name="Flèche : bas 4">
            <a:extLst>
              <a:ext uri="{FF2B5EF4-FFF2-40B4-BE49-F238E27FC236}">
                <a16:creationId xmlns:a16="http://schemas.microsoft.com/office/drawing/2014/main" id="{F8A4D104-E06D-1B6A-E92F-38ECC5BAE29A}"/>
              </a:ext>
            </a:extLst>
          </p:cNvPr>
          <p:cNvSpPr/>
          <p:nvPr/>
        </p:nvSpPr>
        <p:spPr>
          <a:xfrm>
            <a:off x="5971971" y="2575779"/>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id="{6ABF1578-9349-5ABE-2D79-FE9EA5DD8EBC}"/>
              </a:ext>
            </a:extLst>
          </p:cNvPr>
          <p:cNvSpPr txBox="1"/>
          <p:nvPr/>
        </p:nvSpPr>
        <p:spPr>
          <a:xfrm>
            <a:off x="3946594" y="1952186"/>
            <a:ext cx="4298812" cy="461665"/>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800" dirty="0"/>
              <a:t>Une question scientifique</a:t>
            </a:r>
          </a:p>
        </p:txBody>
      </p:sp>
      <p:sp>
        <p:nvSpPr>
          <p:cNvPr id="8" name="ZoneTexte 7">
            <a:extLst>
              <a:ext uri="{FF2B5EF4-FFF2-40B4-BE49-F238E27FC236}">
                <a16:creationId xmlns:a16="http://schemas.microsoft.com/office/drawing/2014/main" id="{8BDFF4F1-D458-E51F-FD5C-8B13AA366DD7}"/>
              </a:ext>
            </a:extLst>
          </p:cNvPr>
          <p:cNvSpPr txBox="1"/>
          <p:nvPr/>
        </p:nvSpPr>
        <p:spPr>
          <a:xfrm>
            <a:off x="4179651" y="3176915"/>
            <a:ext cx="3832696" cy="523220"/>
          </a:xfrm>
          <a:prstGeom prst="rect">
            <a:avLst/>
          </a:prstGeom>
          <a:noFill/>
          <a:ln w="19050">
            <a:solidFill>
              <a:srgbClr val="C00000"/>
            </a:solidFill>
            <a:prstDash val="lgDash"/>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sz="2800" dirty="0">
                <a:solidFill>
                  <a:srgbClr val="FF0000"/>
                </a:solidFill>
                <a:latin typeface="Calibri" panose="020F0502020204030204" pitchFamily="34" charset="0"/>
                <a:cs typeface="Calibri" panose="020F0502020204030204" pitchFamily="34" charset="0"/>
              </a:rPr>
              <a:t>Identifier les variables</a:t>
            </a:r>
          </a:p>
        </p:txBody>
      </p:sp>
      <p:sp>
        <p:nvSpPr>
          <p:cNvPr id="9" name="Flèche : bas 8">
            <a:extLst>
              <a:ext uri="{FF2B5EF4-FFF2-40B4-BE49-F238E27FC236}">
                <a16:creationId xmlns:a16="http://schemas.microsoft.com/office/drawing/2014/main" id="{D8AD4361-BD51-E135-AA71-4855C7761F63}"/>
              </a:ext>
            </a:extLst>
          </p:cNvPr>
          <p:cNvSpPr/>
          <p:nvPr/>
        </p:nvSpPr>
        <p:spPr>
          <a:xfrm rot="2527588">
            <a:off x="4885011" y="3748320"/>
            <a:ext cx="194750" cy="745910"/>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ZoneTexte 10">
            <a:extLst>
              <a:ext uri="{FF2B5EF4-FFF2-40B4-BE49-F238E27FC236}">
                <a16:creationId xmlns:a16="http://schemas.microsoft.com/office/drawing/2014/main" id="{1A803BF2-C72B-07AF-F830-09EB1AE21532}"/>
              </a:ext>
            </a:extLst>
          </p:cNvPr>
          <p:cNvSpPr txBox="1"/>
          <p:nvPr/>
        </p:nvSpPr>
        <p:spPr>
          <a:xfrm>
            <a:off x="1984444" y="4567973"/>
            <a:ext cx="3320329" cy="954107"/>
          </a:xfrm>
          <a:prstGeom prst="rect">
            <a:avLst/>
          </a:prstGeom>
          <a:noFill/>
          <a:ln>
            <a:solidFill>
              <a:schemeClr val="accent1"/>
            </a:solidFill>
          </a:ln>
        </p:spPr>
        <p:txBody>
          <a:bodyPr wrap="square">
            <a:spAutoFit/>
          </a:bodyPr>
          <a:lstStyle/>
          <a:p>
            <a:pPr algn="ctr"/>
            <a:r>
              <a:rPr lang="fr-FR" sz="2800" b="1" dirty="0">
                <a:latin typeface="Calibri" panose="020F0502020204030204" pitchFamily="34" charset="0"/>
                <a:cs typeface="Calibri" panose="020F0502020204030204" pitchFamily="34" charset="0"/>
              </a:rPr>
              <a:t>  Ce que je dois varier ?</a:t>
            </a:r>
          </a:p>
        </p:txBody>
      </p:sp>
      <p:sp>
        <p:nvSpPr>
          <p:cNvPr id="12" name="Ellipse 11">
            <a:extLst>
              <a:ext uri="{FF2B5EF4-FFF2-40B4-BE49-F238E27FC236}">
                <a16:creationId xmlns:a16="http://schemas.microsoft.com/office/drawing/2014/main" id="{82E72220-75C7-A999-8A26-D34A3DC91D43}"/>
              </a:ext>
            </a:extLst>
          </p:cNvPr>
          <p:cNvSpPr/>
          <p:nvPr/>
        </p:nvSpPr>
        <p:spPr>
          <a:xfrm>
            <a:off x="1762024" y="4319270"/>
            <a:ext cx="444840" cy="430733"/>
          </a:xfrm>
          <a:prstGeom prst="ellipse">
            <a:avLst/>
          </a:prstGeom>
          <a:solidFill>
            <a:schemeClr val="accent1"/>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1</a:t>
            </a:r>
          </a:p>
        </p:txBody>
      </p:sp>
      <p:sp>
        <p:nvSpPr>
          <p:cNvPr id="14" name="Flèche : bas 13">
            <a:extLst>
              <a:ext uri="{FF2B5EF4-FFF2-40B4-BE49-F238E27FC236}">
                <a16:creationId xmlns:a16="http://schemas.microsoft.com/office/drawing/2014/main" id="{9F482628-60E7-D0BB-EE5D-36E5C058ECD6}"/>
              </a:ext>
            </a:extLst>
          </p:cNvPr>
          <p:cNvSpPr/>
          <p:nvPr/>
        </p:nvSpPr>
        <p:spPr>
          <a:xfrm rot="16200000">
            <a:off x="5504841" y="4783013"/>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30202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9C167-42AB-97DE-F0A6-84F37B28966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97A62AE-7D54-E0DC-BD67-3E048729C07A}"/>
              </a:ext>
            </a:extLst>
          </p:cNvPr>
          <p:cNvSpPr>
            <a:spLocks noGrp="1"/>
          </p:cNvSpPr>
          <p:nvPr>
            <p:ph type="title"/>
          </p:nvPr>
        </p:nvSpPr>
        <p:spPr>
          <a:xfrm>
            <a:off x="957452" y="296015"/>
            <a:ext cx="10277091" cy="267549"/>
          </a:xfrm>
        </p:spPr>
        <p:txBody>
          <a:bodyPr/>
          <a:lstStyle/>
          <a:p>
            <a:r>
              <a:rPr lang="fr-FR" sz="1800" dirty="0">
                <a:solidFill>
                  <a:schemeClr val="tx1">
                    <a:lumMod val="50000"/>
                    <a:lumOff val="50000"/>
                  </a:schemeClr>
                </a:solidFill>
              </a:rPr>
              <a:t>Et pour identifier la variable dépendante, je lis la question et je repère </a:t>
            </a:r>
            <a:r>
              <a:rPr lang="fr-FR" sz="1800" u="sng" dirty="0">
                <a:solidFill>
                  <a:schemeClr val="tx1">
                    <a:lumMod val="50000"/>
                    <a:lumOff val="50000"/>
                  </a:schemeClr>
                </a:solidFill>
              </a:rPr>
              <a:t>la conséquence</a:t>
            </a:r>
            <a:r>
              <a:rPr lang="fr-FR" sz="1800" dirty="0">
                <a:solidFill>
                  <a:schemeClr val="tx1">
                    <a:lumMod val="50000"/>
                    <a:lumOff val="50000"/>
                  </a:schemeClr>
                </a:solidFill>
              </a:rPr>
              <a:t>. </a:t>
            </a:r>
          </a:p>
        </p:txBody>
      </p:sp>
      <p:sp>
        <p:nvSpPr>
          <p:cNvPr id="4" name="Espace réservé du contenu 3">
            <a:extLst>
              <a:ext uri="{FF2B5EF4-FFF2-40B4-BE49-F238E27FC236}">
                <a16:creationId xmlns:a16="http://schemas.microsoft.com/office/drawing/2014/main" id="{CA946DE7-BB05-B9C3-D6D8-BB09EB95E403}"/>
              </a:ext>
            </a:extLst>
          </p:cNvPr>
          <p:cNvSpPr>
            <a:spLocks noGrp="1"/>
          </p:cNvSpPr>
          <p:nvPr>
            <p:ph sz="quarter" idx="11"/>
          </p:nvPr>
        </p:nvSpPr>
        <p:spPr/>
        <p:txBody>
          <a:bodyPr/>
          <a:lstStyle/>
          <a:p>
            <a:endParaRPr lang="fr-FR" dirty="0"/>
          </a:p>
        </p:txBody>
      </p:sp>
      <p:sp>
        <p:nvSpPr>
          <p:cNvPr id="28" name="ZoneTexte 27">
            <a:extLst>
              <a:ext uri="{FF2B5EF4-FFF2-40B4-BE49-F238E27FC236}">
                <a16:creationId xmlns:a16="http://schemas.microsoft.com/office/drawing/2014/main" id="{C2792884-3C67-914F-9EB9-76F92445A052}"/>
              </a:ext>
            </a:extLst>
          </p:cNvPr>
          <p:cNvSpPr txBox="1"/>
          <p:nvPr/>
        </p:nvSpPr>
        <p:spPr>
          <a:xfrm>
            <a:off x="727276" y="4567972"/>
            <a:ext cx="5151201"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Je cherche </a:t>
            </a:r>
            <a:r>
              <a:rPr kumimoji="0" lang="fr-FR" sz="2800" b="1" i="0" u="sng"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la conséquence</a:t>
            </a:r>
            <a:endParaRPr kumimoji="0" lang="fr-FR" sz="2800" b="0" i="0"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dirty="0">
                <a:solidFill>
                  <a:prstClr val="black"/>
                </a:solidFill>
                <a:latin typeface="Calibri" panose="020F0502020204030204" pitchFamily="34" charset="0"/>
                <a:cs typeface="Calibri" panose="020F0502020204030204" pitchFamily="34" charset="0"/>
              </a:rPr>
              <a:t>C</a:t>
            </a:r>
            <a:r>
              <a:rPr kumimoji="0" lang="fr-FR"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’est la </a:t>
            </a:r>
            <a:r>
              <a:rPr kumimoji="0" lang="fr-FR" sz="2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variable dépendante</a:t>
            </a:r>
            <a:r>
              <a:rPr kumimoji="0" lang="fr-FR"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sp>
        <p:nvSpPr>
          <p:cNvPr id="5" name="Flèche : bas 4">
            <a:extLst>
              <a:ext uri="{FF2B5EF4-FFF2-40B4-BE49-F238E27FC236}">
                <a16:creationId xmlns:a16="http://schemas.microsoft.com/office/drawing/2014/main" id="{F0C00ACD-5CC6-99CD-B10C-1E11A0106725}"/>
              </a:ext>
            </a:extLst>
          </p:cNvPr>
          <p:cNvSpPr/>
          <p:nvPr/>
        </p:nvSpPr>
        <p:spPr>
          <a:xfrm>
            <a:off x="5971971" y="2575779"/>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a:extLst>
              <a:ext uri="{FF2B5EF4-FFF2-40B4-BE49-F238E27FC236}">
                <a16:creationId xmlns:a16="http://schemas.microsoft.com/office/drawing/2014/main" id="{B08BBFAF-A534-D5D5-48CE-0A241570CAF1}"/>
              </a:ext>
            </a:extLst>
          </p:cNvPr>
          <p:cNvSpPr txBox="1"/>
          <p:nvPr/>
        </p:nvSpPr>
        <p:spPr>
          <a:xfrm>
            <a:off x="6906098" y="4567974"/>
            <a:ext cx="3603221" cy="954107"/>
          </a:xfrm>
          <a:prstGeom prst="rect">
            <a:avLst/>
          </a:prstGeom>
          <a:noFill/>
          <a:ln>
            <a:solidFill>
              <a:schemeClr val="accent1"/>
            </a:solidFill>
          </a:ln>
        </p:spPr>
        <p:txBody>
          <a:bodyPr wrap="square">
            <a:spAutoFit/>
          </a:bodyPr>
          <a:lstStyle>
            <a:defPPr>
              <a:defRPr lang="fr-FR"/>
            </a:defPPr>
            <a:lvl1pPr algn="ctr">
              <a:defRPr sz="2800" b="1">
                <a:latin typeface="Calibri" panose="020F0502020204030204" pitchFamily="34" charset="0"/>
                <a:cs typeface="Calibri" panose="020F0502020204030204" pitchFamily="34" charset="0"/>
              </a:defRPr>
            </a:lvl1pPr>
          </a:lstStyle>
          <a:p>
            <a:r>
              <a:rPr lang="fr-FR" dirty="0"/>
              <a:t> Ce que je dois mesurer ou observer ?</a:t>
            </a:r>
          </a:p>
        </p:txBody>
      </p:sp>
      <p:sp>
        <p:nvSpPr>
          <p:cNvPr id="7" name="ZoneTexte 6">
            <a:extLst>
              <a:ext uri="{FF2B5EF4-FFF2-40B4-BE49-F238E27FC236}">
                <a16:creationId xmlns:a16="http://schemas.microsoft.com/office/drawing/2014/main" id="{1783686F-EF79-8CA8-5E3F-0DCA0DCC8575}"/>
              </a:ext>
            </a:extLst>
          </p:cNvPr>
          <p:cNvSpPr txBox="1"/>
          <p:nvPr/>
        </p:nvSpPr>
        <p:spPr>
          <a:xfrm>
            <a:off x="3946594" y="1952186"/>
            <a:ext cx="4298812" cy="461665"/>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800" dirty="0"/>
              <a:t>Une question scientifique</a:t>
            </a:r>
          </a:p>
        </p:txBody>
      </p:sp>
      <p:sp>
        <p:nvSpPr>
          <p:cNvPr id="8" name="ZoneTexte 7">
            <a:extLst>
              <a:ext uri="{FF2B5EF4-FFF2-40B4-BE49-F238E27FC236}">
                <a16:creationId xmlns:a16="http://schemas.microsoft.com/office/drawing/2014/main" id="{73C76060-5EE1-5516-5EE2-45438505A471}"/>
              </a:ext>
            </a:extLst>
          </p:cNvPr>
          <p:cNvSpPr txBox="1"/>
          <p:nvPr/>
        </p:nvSpPr>
        <p:spPr>
          <a:xfrm>
            <a:off x="4179651" y="3176915"/>
            <a:ext cx="3832696" cy="523220"/>
          </a:xfrm>
          <a:prstGeom prst="rect">
            <a:avLst/>
          </a:prstGeom>
          <a:noFill/>
          <a:ln w="19050">
            <a:solidFill>
              <a:srgbClr val="C00000"/>
            </a:solidFill>
            <a:prstDash val="lgDash"/>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sz="2800" dirty="0">
                <a:solidFill>
                  <a:srgbClr val="FF0000"/>
                </a:solidFill>
                <a:latin typeface="Calibri" panose="020F0502020204030204" pitchFamily="34" charset="0"/>
                <a:cs typeface="Calibri" panose="020F0502020204030204" pitchFamily="34" charset="0"/>
              </a:rPr>
              <a:t>Identifier les variables</a:t>
            </a:r>
          </a:p>
        </p:txBody>
      </p:sp>
      <p:sp>
        <p:nvSpPr>
          <p:cNvPr id="10" name="Flèche : bas 9">
            <a:extLst>
              <a:ext uri="{FF2B5EF4-FFF2-40B4-BE49-F238E27FC236}">
                <a16:creationId xmlns:a16="http://schemas.microsoft.com/office/drawing/2014/main" id="{3D5BEE07-0FF2-1D3B-91C1-C2395B0A1FE4}"/>
              </a:ext>
            </a:extLst>
          </p:cNvPr>
          <p:cNvSpPr/>
          <p:nvPr/>
        </p:nvSpPr>
        <p:spPr>
          <a:xfrm rot="19072412" flipH="1">
            <a:off x="7026335" y="3748320"/>
            <a:ext cx="194750" cy="745910"/>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Ellipse 12">
            <a:extLst>
              <a:ext uri="{FF2B5EF4-FFF2-40B4-BE49-F238E27FC236}">
                <a16:creationId xmlns:a16="http://schemas.microsoft.com/office/drawing/2014/main" id="{BEBD59BE-D535-1C93-8D66-C97A56E60062}"/>
              </a:ext>
            </a:extLst>
          </p:cNvPr>
          <p:cNvSpPr/>
          <p:nvPr/>
        </p:nvSpPr>
        <p:spPr>
          <a:xfrm>
            <a:off x="6683678" y="4352606"/>
            <a:ext cx="444840" cy="430733"/>
          </a:xfrm>
          <a:prstGeom prst="ellipse">
            <a:avLst/>
          </a:prstGeom>
          <a:solidFill>
            <a:schemeClr val="accent1"/>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2</a:t>
            </a:r>
          </a:p>
        </p:txBody>
      </p:sp>
      <p:sp>
        <p:nvSpPr>
          <p:cNvPr id="14" name="Flèche : bas 13">
            <a:extLst>
              <a:ext uri="{FF2B5EF4-FFF2-40B4-BE49-F238E27FC236}">
                <a16:creationId xmlns:a16="http://schemas.microsoft.com/office/drawing/2014/main" id="{C0310199-73A8-3BED-E0E9-7A26890BE5D0}"/>
              </a:ext>
            </a:extLst>
          </p:cNvPr>
          <p:cNvSpPr/>
          <p:nvPr/>
        </p:nvSpPr>
        <p:spPr>
          <a:xfrm rot="5400000">
            <a:off x="6023178" y="4814192"/>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2751134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500"/>
                                        <p:tgtEl>
                                          <p:spTgt spid="14"/>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F7368B-42EC-C110-2D19-F82712F5F1F1}"/>
              </a:ext>
            </a:extLst>
          </p:cNvPr>
          <p:cNvSpPr>
            <a:spLocks noGrp="1"/>
          </p:cNvSpPr>
          <p:nvPr>
            <p:ph type="title"/>
          </p:nvPr>
        </p:nvSpPr>
        <p:spPr>
          <a:xfrm>
            <a:off x="1030672" y="292313"/>
            <a:ext cx="10277091" cy="267549"/>
          </a:xfrm>
        </p:spPr>
        <p:txBody>
          <a:bodyPr/>
          <a:lstStyle/>
          <a:p>
            <a:r>
              <a:rPr lang="fr-FR" sz="1800" dirty="0">
                <a:solidFill>
                  <a:schemeClr val="tx1">
                    <a:lumMod val="50000"/>
                    <a:lumOff val="50000"/>
                  </a:schemeClr>
                </a:solidFill>
              </a:rPr>
              <a:t>Enfin, je relie la variable indépendante à la variable dépendante afin de formuler une hypothèse.</a:t>
            </a:r>
          </a:p>
        </p:txBody>
      </p:sp>
      <p:sp>
        <p:nvSpPr>
          <p:cNvPr id="4" name="Espace réservé du contenu 3">
            <a:extLst>
              <a:ext uri="{FF2B5EF4-FFF2-40B4-BE49-F238E27FC236}">
                <a16:creationId xmlns:a16="http://schemas.microsoft.com/office/drawing/2014/main" id="{6E46402B-9360-F34E-C7A3-4368C5DA556B}"/>
              </a:ext>
            </a:extLst>
          </p:cNvPr>
          <p:cNvSpPr>
            <a:spLocks noGrp="1"/>
          </p:cNvSpPr>
          <p:nvPr>
            <p:ph sz="quarter" idx="11"/>
          </p:nvPr>
        </p:nvSpPr>
        <p:spPr/>
        <p:txBody>
          <a:bodyPr/>
          <a:lstStyle/>
          <a:p>
            <a:endParaRPr lang="fr-FR"/>
          </a:p>
        </p:txBody>
      </p:sp>
      <p:sp>
        <p:nvSpPr>
          <p:cNvPr id="7" name="ZoneTexte 6">
            <a:extLst>
              <a:ext uri="{FF2B5EF4-FFF2-40B4-BE49-F238E27FC236}">
                <a16:creationId xmlns:a16="http://schemas.microsoft.com/office/drawing/2014/main" id="{C8BC0530-FD30-C300-E1DB-349033F88639}"/>
              </a:ext>
            </a:extLst>
          </p:cNvPr>
          <p:cNvSpPr txBox="1"/>
          <p:nvPr/>
        </p:nvSpPr>
        <p:spPr>
          <a:xfrm>
            <a:off x="2857026" y="5405296"/>
            <a:ext cx="6477939" cy="523220"/>
          </a:xfrm>
          <a:prstGeom prst="rect">
            <a:avLst/>
          </a:prstGeom>
          <a:noFill/>
          <a:ln>
            <a:solidFill>
              <a:schemeClr val="accent1"/>
            </a:solidFill>
          </a:ln>
        </p:spPr>
        <p:txBody>
          <a:bodyPr wrap="square" rtlCol="0">
            <a:spAutoFit/>
          </a:bodyPr>
          <a:lstStyle/>
          <a:p>
            <a:pPr algn="ctr"/>
            <a:r>
              <a:rPr lang="fr-FR" sz="2800" b="1" dirty="0">
                <a:latin typeface="Calibri" panose="020F0502020204030204" pitchFamily="34" charset="0"/>
                <a:cs typeface="Calibri" panose="020F0502020204030204" pitchFamily="34" charset="0"/>
              </a:rPr>
              <a:t>Si    </a:t>
            </a:r>
            <a:r>
              <a:rPr lang="fr-FR" sz="2800" b="1" dirty="0">
                <a:solidFill>
                  <a:schemeClr val="accent2"/>
                </a:solidFill>
                <a:latin typeface="Calibri" panose="020F0502020204030204" pitchFamily="34" charset="0"/>
                <a:cs typeface="Calibri" panose="020F0502020204030204" pitchFamily="34" charset="0"/>
              </a:rPr>
              <a:t> </a:t>
            </a:r>
            <a:r>
              <a:rPr lang="fr-FR" sz="2800" b="1" u="sng" dirty="0">
                <a:solidFill>
                  <a:srgbClr val="FF0000"/>
                </a:solidFill>
                <a:latin typeface="Calibri" panose="020F0502020204030204" pitchFamily="34" charset="0"/>
                <a:cs typeface="Calibri" panose="020F0502020204030204" pitchFamily="34" charset="0"/>
              </a:rPr>
              <a:t>cause</a:t>
            </a:r>
            <a:r>
              <a:rPr lang="fr-FR" sz="2800" b="1" dirty="0">
                <a:solidFill>
                  <a:schemeClr val="accent2"/>
                </a:solidFill>
                <a:latin typeface="Calibri" panose="020F0502020204030204" pitchFamily="34" charset="0"/>
                <a:cs typeface="Calibri" panose="020F0502020204030204" pitchFamily="34" charset="0"/>
              </a:rPr>
              <a:t>        </a:t>
            </a:r>
            <a:r>
              <a:rPr lang="fr-FR" sz="2800" b="1" dirty="0">
                <a:latin typeface="Calibri" panose="020F0502020204030204" pitchFamily="34" charset="0"/>
                <a:cs typeface="Calibri" panose="020F0502020204030204" pitchFamily="34" charset="0"/>
              </a:rPr>
              <a:t>alors      </a:t>
            </a:r>
            <a:r>
              <a:rPr lang="fr-FR" sz="2800" b="1" u="sng" dirty="0">
                <a:solidFill>
                  <a:srgbClr val="FF0000"/>
                </a:solidFill>
                <a:latin typeface="Calibri" panose="020F0502020204030204" pitchFamily="34" charset="0"/>
                <a:cs typeface="Calibri" panose="020F0502020204030204" pitchFamily="34" charset="0"/>
              </a:rPr>
              <a:t>conséquence.</a:t>
            </a:r>
            <a:r>
              <a:rPr lang="fr-FR" sz="2800" b="1" dirty="0">
                <a:latin typeface="Calibri" panose="020F0502020204030204" pitchFamily="34" charset="0"/>
                <a:cs typeface="Calibri" panose="020F0502020204030204" pitchFamily="34" charset="0"/>
              </a:rPr>
              <a:t> </a:t>
            </a:r>
            <a:endParaRPr lang="fr-FR" sz="2800" b="1" dirty="0">
              <a:solidFill>
                <a:srgbClr val="FF0000"/>
              </a:solidFill>
              <a:latin typeface="Calibri" panose="020F0502020204030204" pitchFamily="34" charset="0"/>
              <a:cs typeface="Calibri" panose="020F0502020204030204" pitchFamily="34" charset="0"/>
            </a:endParaRPr>
          </a:p>
        </p:txBody>
      </p:sp>
      <p:sp>
        <p:nvSpPr>
          <p:cNvPr id="9" name="Flèche : bas 8">
            <a:extLst>
              <a:ext uri="{FF2B5EF4-FFF2-40B4-BE49-F238E27FC236}">
                <a16:creationId xmlns:a16="http://schemas.microsoft.com/office/drawing/2014/main" id="{8F012001-C843-FFDB-30D2-AFEB21B5D130}"/>
              </a:ext>
            </a:extLst>
          </p:cNvPr>
          <p:cNvSpPr/>
          <p:nvPr/>
        </p:nvSpPr>
        <p:spPr>
          <a:xfrm>
            <a:off x="5971971" y="2575779"/>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id="{717D0CE3-1DCF-E838-8561-57513B10E656}"/>
              </a:ext>
            </a:extLst>
          </p:cNvPr>
          <p:cNvSpPr txBox="1"/>
          <p:nvPr/>
        </p:nvSpPr>
        <p:spPr>
          <a:xfrm>
            <a:off x="3946594" y="1952186"/>
            <a:ext cx="4298812" cy="46166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800" dirty="0"/>
              <a:t>Formuler une hypothèse</a:t>
            </a:r>
          </a:p>
        </p:txBody>
      </p:sp>
      <p:sp>
        <p:nvSpPr>
          <p:cNvPr id="11" name="ZoneTexte 10">
            <a:extLst>
              <a:ext uri="{FF2B5EF4-FFF2-40B4-BE49-F238E27FC236}">
                <a16:creationId xmlns:a16="http://schemas.microsoft.com/office/drawing/2014/main" id="{FB64BB7C-E93E-BCD6-CE61-5C24D94E2032}"/>
              </a:ext>
            </a:extLst>
          </p:cNvPr>
          <p:cNvSpPr txBox="1"/>
          <p:nvPr/>
        </p:nvSpPr>
        <p:spPr>
          <a:xfrm>
            <a:off x="4179651" y="3176915"/>
            <a:ext cx="3832696" cy="1384995"/>
          </a:xfrm>
          <a:prstGeom prst="rect">
            <a:avLst/>
          </a:prstGeom>
          <a:noFill/>
          <a:ln w="19050">
            <a:solidFill>
              <a:schemeClr val="accent2"/>
            </a:solidFill>
            <a:prstDash val="lgDash"/>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sz="2800" dirty="0">
                <a:solidFill>
                  <a:srgbClr val="FF0000"/>
                </a:solidFill>
                <a:latin typeface="Calibri" panose="020F0502020204030204" pitchFamily="34" charset="0"/>
                <a:cs typeface="Calibri" panose="020F0502020204030204" pitchFamily="34" charset="0"/>
              </a:rPr>
              <a:t>Relier entre la variable indépendante et la variable dépendante</a:t>
            </a:r>
          </a:p>
        </p:txBody>
      </p:sp>
      <p:sp>
        <p:nvSpPr>
          <p:cNvPr id="12" name="Flèche : bas 11">
            <a:extLst>
              <a:ext uri="{FF2B5EF4-FFF2-40B4-BE49-F238E27FC236}">
                <a16:creationId xmlns:a16="http://schemas.microsoft.com/office/drawing/2014/main" id="{6AA31FC9-BE3B-2C47-369C-4586215E073F}"/>
              </a:ext>
            </a:extLst>
          </p:cNvPr>
          <p:cNvSpPr/>
          <p:nvPr/>
        </p:nvSpPr>
        <p:spPr>
          <a:xfrm>
            <a:off x="5971969" y="4701381"/>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780650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up)">
                                      <p:cBhvr>
                                        <p:cTn id="14" dur="500"/>
                                        <p:tgtEl>
                                          <p:spTgt spid="12"/>
                                        </p:tgtEl>
                                      </p:cBhvr>
                                    </p:animEffect>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A93EF-3266-8CE4-6400-A761E131E7A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4FD28FD-286A-7AAD-D9C3-879959C8EDA8}"/>
              </a:ext>
            </a:extLst>
          </p:cNvPr>
          <p:cNvSpPr>
            <a:spLocks noGrp="1"/>
          </p:cNvSpPr>
          <p:nvPr>
            <p:ph type="title"/>
          </p:nvPr>
        </p:nvSpPr>
        <p:spPr>
          <a:xfrm>
            <a:off x="957454" y="336955"/>
            <a:ext cx="10277091" cy="267549"/>
          </a:xfrm>
        </p:spPr>
        <p:txBody>
          <a:bodyPr/>
          <a:lstStyle/>
          <a:p>
            <a:r>
              <a:rPr lang="fr-FR" sz="1800" dirty="0">
                <a:solidFill>
                  <a:schemeClr val="tx1">
                    <a:lumMod val="50000"/>
                    <a:lumOff val="50000"/>
                  </a:schemeClr>
                </a:solidFill>
              </a:rPr>
              <a:t>Récapitulons, pour formuler une hypothèse, je dois d’abord identifier les variables à partir de la question puis, je mets en relation une variable indépendante et une variable dépendante. </a:t>
            </a:r>
          </a:p>
        </p:txBody>
      </p:sp>
      <p:pic>
        <p:nvPicPr>
          <p:cNvPr id="9" name="Google Shape;289;p51">
            <a:extLst>
              <a:ext uri="{FF2B5EF4-FFF2-40B4-BE49-F238E27FC236}">
                <a16:creationId xmlns:a16="http://schemas.microsoft.com/office/drawing/2014/main" id="{5B2CC136-58B3-1421-C02E-5957FDCF29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2" name="Espace réservé du contenu 11">
            <a:extLst>
              <a:ext uri="{FF2B5EF4-FFF2-40B4-BE49-F238E27FC236}">
                <a16:creationId xmlns:a16="http://schemas.microsoft.com/office/drawing/2014/main" id="{B8028A30-E662-8E5E-EE55-0B83802418E5}"/>
              </a:ext>
            </a:extLst>
          </p:cNvPr>
          <p:cNvSpPr>
            <a:spLocks noGrp="1"/>
          </p:cNvSpPr>
          <p:nvPr>
            <p:ph sz="quarter" idx="11"/>
          </p:nvPr>
        </p:nvSpPr>
        <p:spPr>
          <a:xfrm>
            <a:off x="1081286" y="732188"/>
            <a:ext cx="10277475" cy="268287"/>
          </a:xfrm>
        </p:spPr>
        <p:txBody>
          <a:bodyPr/>
          <a:lstStyle/>
          <a:p>
            <a:endParaRPr lang="fr-FR" dirty="0"/>
          </a:p>
        </p:txBody>
      </p:sp>
      <p:sp>
        <p:nvSpPr>
          <p:cNvPr id="4" name="Flèche : bas 3">
            <a:extLst>
              <a:ext uri="{FF2B5EF4-FFF2-40B4-BE49-F238E27FC236}">
                <a16:creationId xmlns:a16="http://schemas.microsoft.com/office/drawing/2014/main" id="{3EF44E03-E5FA-F6DF-C4D7-82617D6CFB7E}"/>
              </a:ext>
            </a:extLst>
          </p:cNvPr>
          <p:cNvSpPr/>
          <p:nvPr/>
        </p:nvSpPr>
        <p:spPr>
          <a:xfrm>
            <a:off x="5971971" y="1983018"/>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ZoneTexte 4">
            <a:extLst>
              <a:ext uri="{FF2B5EF4-FFF2-40B4-BE49-F238E27FC236}">
                <a16:creationId xmlns:a16="http://schemas.microsoft.com/office/drawing/2014/main" id="{E498916A-BCA0-4804-7074-6A32EE436796}"/>
              </a:ext>
            </a:extLst>
          </p:cNvPr>
          <p:cNvSpPr txBox="1"/>
          <p:nvPr/>
        </p:nvSpPr>
        <p:spPr>
          <a:xfrm>
            <a:off x="3946594" y="1438082"/>
            <a:ext cx="4298812" cy="461665"/>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800" dirty="0"/>
              <a:t>Une question scientifique</a:t>
            </a:r>
          </a:p>
        </p:txBody>
      </p:sp>
      <p:sp>
        <p:nvSpPr>
          <p:cNvPr id="11" name="Flèche : bas 10">
            <a:extLst>
              <a:ext uri="{FF2B5EF4-FFF2-40B4-BE49-F238E27FC236}">
                <a16:creationId xmlns:a16="http://schemas.microsoft.com/office/drawing/2014/main" id="{797D638D-0FB6-2D3D-0550-F3F783B3ABDA}"/>
              </a:ext>
            </a:extLst>
          </p:cNvPr>
          <p:cNvSpPr/>
          <p:nvPr/>
        </p:nvSpPr>
        <p:spPr>
          <a:xfrm>
            <a:off x="5971971" y="4198086"/>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ZoneTexte 16">
            <a:extLst>
              <a:ext uri="{FF2B5EF4-FFF2-40B4-BE49-F238E27FC236}">
                <a16:creationId xmlns:a16="http://schemas.microsoft.com/office/drawing/2014/main" id="{A08606AB-AC68-BE18-2DD0-3EB1D79F84D7}"/>
              </a:ext>
            </a:extLst>
          </p:cNvPr>
          <p:cNvSpPr txBox="1"/>
          <p:nvPr/>
        </p:nvSpPr>
        <p:spPr>
          <a:xfrm>
            <a:off x="3946594" y="3623653"/>
            <a:ext cx="4298812" cy="46166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800" dirty="0"/>
              <a:t>Formuler une hypothèse</a:t>
            </a:r>
          </a:p>
        </p:txBody>
      </p:sp>
      <p:sp>
        <p:nvSpPr>
          <p:cNvPr id="20" name="Flèche : bas 19">
            <a:extLst>
              <a:ext uri="{FF2B5EF4-FFF2-40B4-BE49-F238E27FC236}">
                <a16:creationId xmlns:a16="http://schemas.microsoft.com/office/drawing/2014/main" id="{07591B38-F67E-083B-DD0E-A7E94EB13AA8}"/>
              </a:ext>
            </a:extLst>
          </p:cNvPr>
          <p:cNvSpPr/>
          <p:nvPr/>
        </p:nvSpPr>
        <p:spPr>
          <a:xfrm>
            <a:off x="5971969" y="3158117"/>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3" name="Groupe 2">
            <a:extLst>
              <a:ext uri="{FF2B5EF4-FFF2-40B4-BE49-F238E27FC236}">
                <a16:creationId xmlns:a16="http://schemas.microsoft.com/office/drawing/2014/main" id="{ED91ED77-8023-E479-8FC6-16F21B8C7980}"/>
              </a:ext>
            </a:extLst>
          </p:cNvPr>
          <p:cNvGrpSpPr/>
          <p:nvPr/>
        </p:nvGrpSpPr>
        <p:grpSpPr>
          <a:xfrm>
            <a:off x="3946594" y="2337354"/>
            <a:ext cx="4065753" cy="740522"/>
            <a:chOff x="3946594" y="2337354"/>
            <a:chExt cx="4065753" cy="740522"/>
          </a:xfrm>
        </p:grpSpPr>
        <p:sp>
          <p:nvSpPr>
            <p:cNvPr id="8" name="ZoneTexte 7">
              <a:extLst>
                <a:ext uri="{FF2B5EF4-FFF2-40B4-BE49-F238E27FC236}">
                  <a16:creationId xmlns:a16="http://schemas.microsoft.com/office/drawing/2014/main" id="{E2918639-30F8-EA59-C69E-EA436536A539}"/>
                </a:ext>
              </a:extLst>
            </p:cNvPr>
            <p:cNvSpPr txBox="1"/>
            <p:nvPr/>
          </p:nvSpPr>
          <p:spPr>
            <a:xfrm>
              <a:off x="4179651" y="2554656"/>
              <a:ext cx="3832696" cy="523220"/>
            </a:xfrm>
            <a:prstGeom prst="rect">
              <a:avLst/>
            </a:prstGeom>
            <a:noFill/>
            <a:ln w="19050">
              <a:solidFill>
                <a:srgbClr val="C00000"/>
              </a:solidFill>
              <a:prstDash val="lgDash"/>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sz="2800" dirty="0">
                  <a:solidFill>
                    <a:srgbClr val="FF0000"/>
                  </a:solidFill>
                  <a:latin typeface="Calibri" panose="020F0502020204030204" pitchFamily="34" charset="0"/>
                  <a:cs typeface="Calibri" panose="020F0502020204030204" pitchFamily="34" charset="0"/>
                </a:rPr>
                <a:t>Identifier les variables</a:t>
              </a:r>
            </a:p>
          </p:txBody>
        </p:sp>
        <p:sp>
          <p:nvSpPr>
            <p:cNvPr id="21" name="Ellipse 20">
              <a:extLst>
                <a:ext uri="{FF2B5EF4-FFF2-40B4-BE49-F238E27FC236}">
                  <a16:creationId xmlns:a16="http://schemas.microsoft.com/office/drawing/2014/main" id="{E00CCD54-6F65-BE2E-D63D-9D90A7912688}"/>
                </a:ext>
              </a:extLst>
            </p:cNvPr>
            <p:cNvSpPr/>
            <p:nvPr/>
          </p:nvSpPr>
          <p:spPr>
            <a:xfrm>
              <a:off x="3946594" y="2337354"/>
              <a:ext cx="444840" cy="430733"/>
            </a:xfrm>
            <a:prstGeom prst="ellipse">
              <a:avLst/>
            </a:prstGeom>
            <a:solidFill>
              <a:srgbClr val="FF0000"/>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1</a:t>
              </a:r>
            </a:p>
          </p:txBody>
        </p:sp>
      </p:grpSp>
      <p:grpSp>
        <p:nvGrpSpPr>
          <p:cNvPr id="6" name="Groupe 5">
            <a:extLst>
              <a:ext uri="{FF2B5EF4-FFF2-40B4-BE49-F238E27FC236}">
                <a16:creationId xmlns:a16="http://schemas.microsoft.com/office/drawing/2014/main" id="{5F0E6CBB-E97E-C652-3601-BE3D48FD203A}"/>
              </a:ext>
            </a:extLst>
          </p:cNvPr>
          <p:cNvGrpSpPr/>
          <p:nvPr/>
        </p:nvGrpSpPr>
        <p:grpSpPr>
          <a:xfrm>
            <a:off x="2754392" y="4540097"/>
            <a:ext cx="6460787" cy="1617417"/>
            <a:chOff x="2754392" y="4540097"/>
            <a:chExt cx="6460787" cy="1617417"/>
          </a:xfrm>
        </p:grpSpPr>
        <p:sp>
          <p:nvSpPr>
            <p:cNvPr id="18" name="ZoneTexte 17">
              <a:extLst>
                <a:ext uri="{FF2B5EF4-FFF2-40B4-BE49-F238E27FC236}">
                  <a16:creationId xmlns:a16="http://schemas.microsoft.com/office/drawing/2014/main" id="{AF5B2FDE-1F2D-10B7-7FA0-BA55E9EECF77}"/>
                </a:ext>
              </a:extLst>
            </p:cNvPr>
            <p:cNvSpPr txBox="1"/>
            <p:nvPr/>
          </p:nvSpPr>
          <p:spPr>
            <a:xfrm>
              <a:off x="2976812" y="4772519"/>
              <a:ext cx="6238367" cy="1384995"/>
            </a:xfrm>
            <a:prstGeom prst="rect">
              <a:avLst/>
            </a:prstGeom>
            <a:noFill/>
            <a:ln w="19050">
              <a:solidFill>
                <a:schemeClr val="accent2"/>
              </a:solidFill>
              <a:prstDash val="lgDash"/>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sz="2800" dirty="0">
                  <a:solidFill>
                    <a:schemeClr val="tx1"/>
                  </a:solidFill>
                  <a:latin typeface="Calibri" panose="020F0502020204030204" pitchFamily="34" charset="0"/>
                  <a:cs typeface="Calibri" panose="020F0502020204030204" pitchFamily="34" charset="0"/>
                </a:rPr>
                <a:t>Relier entre la variable indépendante et la variable dépendante par la structure : </a:t>
              </a:r>
            </a:p>
            <a:p>
              <a:r>
                <a:rPr lang="fr-FR" sz="2800" dirty="0">
                  <a:latin typeface="Calibri" panose="020F0502020204030204" pitchFamily="34" charset="0"/>
                  <a:cs typeface="Calibri" panose="020F0502020204030204" pitchFamily="34" charset="0"/>
                </a:rPr>
                <a:t>Si    </a:t>
              </a:r>
              <a:r>
                <a:rPr lang="fr-FR" sz="2800" dirty="0">
                  <a:solidFill>
                    <a:schemeClr val="accent2"/>
                  </a:solidFill>
                  <a:latin typeface="Calibri" panose="020F0502020204030204" pitchFamily="34" charset="0"/>
                  <a:cs typeface="Calibri" panose="020F0502020204030204" pitchFamily="34" charset="0"/>
                </a:rPr>
                <a:t> </a:t>
              </a:r>
              <a:r>
                <a:rPr lang="fr-FR" sz="2800" u="sng" dirty="0">
                  <a:solidFill>
                    <a:srgbClr val="FF0000"/>
                  </a:solidFill>
                  <a:latin typeface="Calibri" panose="020F0502020204030204" pitchFamily="34" charset="0"/>
                  <a:cs typeface="Calibri" panose="020F0502020204030204" pitchFamily="34" charset="0"/>
                </a:rPr>
                <a:t>cause</a:t>
              </a:r>
              <a:r>
                <a:rPr lang="fr-FR" sz="2800" dirty="0">
                  <a:solidFill>
                    <a:schemeClr val="accent2"/>
                  </a:solidFill>
                  <a:latin typeface="Calibri" panose="020F0502020204030204" pitchFamily="34" charset="0"/>
                  <a:cs typeface="Calibri" panose="020F0502020204030204" pitchFamily="34" charset="0"/>
                </a:rPr>
                <a:t>        </a:t>
              </a:r>
              <a:r>
                <a:rPr lang="fr-FR" sz="2800" dirty="0">
                  <a:latin typeface="Calibri" panose="020F0502020204030204" pitchFamily="34" charset="0"/>
                  <a:cs typeface="Calibri" panose="020F0502020204030204" pitchFamily="34" charset="0"/>
                </a:rPr>
                <a:t>alors      </a:t>
              </a:r>
              <a:r>
                <a:rPr lang="fr-FR" sz="2800" u="sng" dirty="0">
                  <a:solidFill>
                    <a:srgbClr val="FF0000"/>
                  </a:solidFill>
                  <a:latin typeface="Calibri" panose="020F0502020204030204" pitchFamily="34" charset="0"/>
                  <a:cs typeface="Calibri" panose="020F0502020204030204" pitchFamily="34" charset="0"/>
                </a:rPr>
                <a:t>conséquence.</a:t>
              </a:r>
              <a:r>
                <a:rPr lang="fr-FR" sz="2800" dirty="0">
                  <a:latin typeface="Calibri" panose="020F0502020204030204" pitchFamily="34" charset="0"/>
                  <a:cs typeface="Calibri" panose="020F0502020204030204" pitchFamily="34" charset="0"/>
                </a:rPr>
                <a:t> </a:t>
              </a:r>
              <a:endParaRPr lang="fr-FR" sz="2800" dirty="0">
                <a:solidFill>
                  <a:srgbClr val="FF0000"/>
                </a:solidFill>
                <a:latin typeface="Calibri" panose="020F0502020204030204" pitchFamily="34" charset="0"/>
                <a:cs typeface="Calibri" panose="020F0502020204030204" pitchFamily="34" charset="0"/>
              </a:endParaRPr>
            </a:p>
          </p:txBody>
        </p:sp>
        <p:sp>
          <p:nvSpPr>
            <p:cNvPr id="22" name="Ellipse 21">
              <a:extLst>
                <a:ext uri="{FF2B5EF4-FFF2-40B4-BE49-F238E27FC236}">
                  <a16:creationId xmlns:a16="http://schemas.microsoft.com/office/drawing/2014/main" id="{60FC212B-161F-302B-2A50-600C5F9C1E2E}"/>
                </a:ext>
              </a:extLst>
            </p:cNvPr>
            <p:cNvSpPr/>
            <p:nvPr/>
          </p:nvSpPr>
          <p:spPr>
            <a:xfrm>
              <a:off x="2754392" y="4540097"/>
              <a:ext cx="444840" cy="430733"/>
            </a:xfrm>
            <a:prstGeom prst="ellipse">
              <a:avLst/>
            </a:prstGeom>
            <a:solidFill>
              <a:srgbClr val="FF0000"/>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2</a:t>
              </a:r>
            </a:p>
          </p:txBody>
        </p:sp>
      </p:grpSp>
    </p:spTree>
    <p:extLst>
      <p:ext uri="{BB962C8B-B14F-4D97-AF65-F5344CB8AC3E}">
        <p14:creationId xmlns:p14="http://schemas.microsoft.com/office/powerpoint/2010/main" val="27000585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up)">
                                      <p:cBhvr>
                                        <p:cTn id="14" dur="75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par>
                          <p:cTn id="20" fill="hold">
                            <p:stCondLst>
                              <p:cond delay="500"/>
                            </p:stCondLst>
                            <p:childTnLst>
                              <p:par>
                                <p:cTn id="21" presetID="1"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Placeholder 9" descr="A cartoon of a person working on a plant&#10;&#10;AI-generated content may be incorrect.">
            <a:extLst>
              <a:ext uri="{FF2B5EF4-FFF2-40B4-BE49-F238E27FC236}">
                <a16:creationId xmlns:a16="http://schemas.microsoft.com/office/drawing/2014/main" id="{4AD6A894-977A-5AB6-270A-61E73FD9B5C8}"/>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l="162" r="162"/>
          <a:stretch>
            <a:fillRect/>
          </a:stretch>
        </p:blipFill>
        <p:spPr/>
      </p:pic>
      <p:pic>
        <p:nvPicPr>
          <p:cNvPr id="12" name="Picture Placeholder 11" descr="A cartoon of kids studying&#10;&#10;AI-generated content may be incorrect.">
            <a:extLst>
              <a:ext uri="{FF2B5EF4-FFF2-40B4-BE49-F238E27FC236}">
                <a16:creationId xmlns:a16="http://schemas.microsoft.com/office/drawing/2014/main" id="{C26EBEDD-C088-BFE1-2C78-1E6364CEC42E}"/>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3935" r="3935"/>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84328F-9260-2AC3-D17D-926965718537}"/>
              </a:ext>
            </a:extLst>
          </p:cNvPr>
          <p:cNvSpPr>
            <a:spLocks noGrp="1"/>
          </p:cNvSpPr>
          <p:nvPr>
            <p:ph type="body" sz="quarter" idx="10"/>
          </p:nvPr>
        </p:nvSpPr>
        <p:spPr/>
        <p:txBody>
          <a:bodyPr/>
          <a:lstStyle/>
          <a:p>
            <a:r>
              <a:rPr lang="en-US" dirty="0"/>
              <a:t>5 min</a:t>
            </a:r>
          </a:p>
        </p:txBody>
      </p:sp>
    </p:spTree>
    <p:extLst>
      <p:ext uri="{BB962C8B-B14F-4D97-AF65-F5344CB8AC3E}">
        <p14:creationId xmlns:p14="http://schemas.microsoft.com/office/powerpoint/2010/main" val="23115197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a:xfrm>
            <a:off x="884827" y="214354"/>
            <a:ext cx="10778296" cy="777714"/>
          </a:xfrm>
        </p:spPr>
        <p:txBody>
          <a:bodyPr/>
          <a:lstStyle/>
          <a:p>
            <a:r>
              <a:rPr lang="fr-FR" sz="1800" dirty="0">
                <a:solidFill>
                  <a:schemeClr val="tx1">
                    <a:lumMod val="50000"/>
                    <a:lumOff val="50000"/>
                  </a:schemeClr>
                </a:solidFill>
              </a:rPr>
              <a:t>Maintenant que je me suis rappelé comment élaborer un protocole expérimental et que j’ai appris comment formuler une hypothèse, je vais appliquer les deux étapes de la démarche d’investigation sur un exemple de la digestion chimique. </a:t>
            </a:r>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a:xfrm>
            <a:off x="951107" y="209119"/>
            <a:ext cx="10277475" cy="777714"/>
          </a:xfrm>
        </p:spPr>
        <p:txBody>
          <a:bodyPr/>
          <a:lstStyle/>
          <a:p>
            <a:r>
              <a:rPr lang="fr-FR" sz="1400" dirty="0"/>
              <a:t>.</a:t>
            </a:r>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à coins arrondis 6">
            <a:extLst>
              <a:ext uri="{FF2B5EF4-FFF2-40B4-BE49-F238E27FC236}">
                <a16:creationId xmlns:a16="http://schemas.microsoft.com/office/drawing/2014/main" id="{75E8FA03-1EAB-8A53-4775-38F04D156E40}"/>
              </a:ext>
            </a:extLst>
          </p:cNvPr>
          <p:cNvSpPr/>
          <p:nvPr/>
        </p:nvSpPr>
        <p:spPr>
          <a:xfrm>
            <a:off x="258067" y="1686186"/>
            <a:ext cx="11727017" cy="4764824"/>
          </a:xfrm>
          <a:prstGeom prst="roundRect">
            <a:avLst>
              <a:gd name="adj" fmla="val 5694"/>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cs typeface="Calibri" panose="020F0502020204030204" pitchFamily="34" charset="0"/>
            </a:endParaRPr>
          </a:p>
        </p:txBody>
      </p:sp>
      <p:sp>
        <p:nvSpPr>
          <p:cNvPr id="29" name="Rectangle à coins arrondis 4">
            <a:extLst>
              <a:ext uri="{FF2B5EF4-FFF2-40B4-BE49-F238E27FC236}">
                <a16:creationId xmlns:a16="http://schemas.microsoft.com/office/drawing/2014/main" id="{E2B8CBC6-AD1A-EC69-CECB-FD87C15A46F0}"/>
              </a:ext>
            </a:extLst>
          </p:cNvPr>
          <p:cNvSpPr/>
          <p:nvPr/>
        </p:nvSpPr>
        <p:spPr>
          <a:xfrm>
            <a:off x="343495" y="1288063"/>
            <a:ext cx="2519464" cy="466928"/>
          </a:xfrm>
          <a:prstGeom prst="roundRect">
            <a:avLst/>
          </a:prstGeom>
          <a:solidFill>
            <a:srgbClr val="1D9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Calibri" panose="020F0502020204030204" pitchFamily="34" charset="0"/>
                <a:cs typeface="Calibri" panose="020F0502020204030204" pitchFamily="34" charset="0"/>
              </a:rPr>
              <a:t>Tâche à réussir</a:t>
            </a:r>
          </a:p>
        </p:txBody>
      </p:sp>
      <p:sp>
        <p:nvSpPr>
          <p:cNvPr id="12" name="ZoneTexte 11">
            <a:extLst>
              <a:ext uri="{FF2B5EF4-FFF2-40B4-BE49-F238E27FC236}">
                <a16:creationId xmlns:a16="http://schemas.microsoft.com/office/drawing/2014/main" id="{4567B457-6BD9-19E6-C31E-12813BF04C1C}"/>
              </a:ext>
            </a:extLst>
          </p:cNvPr>
          <p:cNvSpPr txBox="1"/>
          <p:nvPr/>
        </p:nvSpPr>
        <p:spPr>
          <a:xfrm>
            <a:off x="6897579" y="2851544"/>
            <a:ext cx="5001779" cy="2790826"/>
          </a:xfrm>
          <a:prstGeom prst="roundRect">
            <a:avLst>
              <a:gd name="adj" fmla="val 6428"/>
            </a:avLst>
          </a:prstGeom>
          <a:solidFill>
            <a:srgbClr val="1D9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spcBef>
                <a:spcPts val="1800"/>
              </a:spcBef>
              <a:spcAft>
                <a:spcPts val="1800"/>
              </a:spcAft>
              <a:defRPr sz="2400" b="1">
                <a:solidFill>
                  <a:schemeClr val="bg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000" dirty="0"/>
              <a:t>Je réalise ma tâche en deux étapes de la démarche d’investigation: </a:t>
            </a:r>
          </a:p>
          <a:p>
            <a:r>
              <a:rPr lang="fr-FR" sz="2000" dirty="0"/>
              <a:t>1</a:t>
            </a:r>
            <a:r>
              <a:rPr lang="fr-FR" sz="2000" baseline="30000" dirty="0"/>
              <a:t>ère</a:t>
            </a:r>
            <a:r>
              <a:rPr lang="fr-FR" sz="2000" dirty="0"/>
              <a:t> étape : Proposer une hypothèse.</a:t>
            </a:r>
          </a:p>
          <a:p>
            <a:r>
              <a:rPr lang="fr-FR" sz="2000" dirty="0"/>
              <a:t> 2</a:t>
            </a:r>
            <a:r>
              <a:rPr lang="fr-FR" sz="2000" baseline="30000" dirty="0"/>
              <a:t>ème</a:t>
            </a:r>
            <a:r>
              <a:rPr lang="fr-FR" sz="2000" dirty="0"/>
              <a:t> étape: Elaborer un protocole expérimental pour vérifier l'hypothèse.</a:t>
            </a:r>
          </a:p>
        </p:txBody>
      </p:sp>
      <p:sp>
        <p:nvSpPr>
          <p:cNvPr id="7" name="Rectangle à coins arrondis 3">
            <a:extLst>
              <a:ext uri="{FF2B5EF4-FFF2-40B4-BE49-F238E27FC236}">
                <a16:creationId xmlns:a16="http://schemas.microsoft.com/office/drawing/2014/main" id="{3B19B6BF-A8DE-C20B-4CC9-ABE0C4730F30}"/>
              </a:ext>
            </a:extLst>
          </p:cNvPr>
          <p:cNvSpPr/>
          <p:nvPr/>
        </p:nvSpPr>
        <p:spPr>
          <a:xfrm>
            <a:off x="581621" y="2404159"/>
            <a:ext cx="5438180" cy="37118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noProof="0" dirty="0">
                <a:solidFill>
                  <a:schemeClr val="tx1"/>
                </a:solidFill>
              </a:rPr>
              <a:t>Support : </a:t>
            </a:r>
            <a:r>
              <a:rPr lang="fr-FR" b="1" dirty="0">
                <a:solidFill>
                  <a:schemeClr val="tx1"/>
                </a:solidFill>
                <a:sym typeface="Calibri"/>
              </a:rPr>
              <a:t>Question scientifique</a:t>
            </a:r>
            <a:endParaRPr lang="fr-FR" b="1" noProof="0" dirty="0">
              <a:solidFill>
                <a:schemeClr val="tx1"/>
              </a:solidFill>
            </a:endParaRPr>
          </a:p>
        </p:txBody>
      </p:sp>
      <p:sp>
        <p:nvSpPr>
          <p:cNvPr id="10" name="Flèche : droite 9">
            <a:extLst>
              <a:ext uri="{FF2B5EF4-FFF2-40B4-BE49-F238E27FC236}">
                <a16:creationId xmlns:a16="http://schemas.microsoft.com/office/drawing/2014/main" id="{4000988B-5D9A-9104-3105-E113FDC27122}"/>
              </a:ext>
            </a:extLst>
          </p:cNvPr>
          <p:cNvSpPr/>
          <p:nvPr/>
        </p:nvSpPr>
        <p:spPr>
          <a:xfrm>
            <a:off x="6237719" y="3985690"/>
            <a:ext cx="612236" cy="535022"/>
          </a:xfrm>
          <a:prstGeom prst="rightArrow">
            <a:avLst/>
          </a:prstGeom>
          <a:solidFill>
            <a:srgbClr val="1D9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800"/>
              </a:spcBef>
              <a:spcAft>
                <a:spcPts val="1800"/>
              </a:spcAft>
            </a:pPr>
            <a:endParaRPr lang="fr-FR" sz="2000" b="1" dirty="0">
              <a:solidFill>
                <a:schemeClr val="bg1"/>
              </a:solidFill>
              <a:latin typeface="Arial" panose="020B0604020202020204" pitchFamily="34" charset="0"/>
              <a:cs typeface="Arial" panose="020B0604020202020204" pitchFamily="34" charset="0"/>
            </a:endParaRPr>
          </a:p>
        </p:txBody>
      </p:sp>
      <p:pic>
        <p:nvPicPr>
          <p:cNvPr id="15" name="Image 14" descr="Une image contenant texte, Police, capture d’écran&#10;&#10;Le contenu généré par l’IA peut être incorrect.">
            <a:extLst>
              <a:ext uri="{FF2B5EF4-FFF2-40B4-BE49-F238E27FC236}">
                <a16:creationId xmlns:a16="http://schemas.microsoft.com/office/drawing/2014/main" id="{F095D9A4-2FA2-C01C-F26D-100FC5832D3B}"/>
              </a:ext>
            </a:extLst>
          </p:cNvPr>
          <p:cNvPicPr>
            <a:picLocks noChangeAspect="1"/>
          </p:cNvPicPr>
          <p:nvPr/>
        </p:nvPicPr>
        <p:blipFill>
          <a:blip r:embed="rId3"/>
          <a:stretch>
            <a:fillRect/>
          </a:stretch>
        </p:blipFill>
        <p:spPr>
          <a:xfrm>
            <a:off x="381596" y="3493317"/>
            <a:ext cx="5797359" cy="1519768"/>
          </a:xfrm>
          <a:prstGeom prst="rect">
            <a:avLst/>
          </a:prstGeom>
          <a:ln w="12700">
            <a:solidFill>
              <a:schemeClr val="accent2"/>
            </a:solidFill>
            <a:prstDash val="lgDash"/>
          </a:ln>
        </p:spPr>
      </p:pic>
    </p:spTree>
    <p:extLst>
      <p:ext uri="{BB962C8B-B14F-4D97-AF65-F5344CB8AC3E}">
        <p14:creationId xmlns:p14="http://schemas.microsoft.com/office/powerpoint/2010/main" val="38365953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a:xfrm>
            <a:off x="922300" y="298628"/>
            <a:ext cx="10699638" cy="291307"/>
          </a:xfrm>
        </p:spPr>
        <p:txBody>
          <a:bodyPr/>
          <a:lstStyle/>
          <a:p>
            <a:pPr>
              <a:buClr>
                <a:srgbClr val="000000"/>
              </a:buClr>
              <a:buSzPts val="2000"/>
            </a:pPr>
            <a:r>
              <a:rPr lang="fr-FR" sz="1800" dirty="0">
                <a:solidFill>
                  <a:schemeClr val="tx1">
                    <a:lumMod val="50000"/>
                    <a:lumOff val="50000"/>
                  </a:schemeClr>
                </a:solidFill>
              </a:rPr>
              <a:t>Je commence par identifier la variable indépendante, pour cela je repère dans la question l</a:t>
            </a:r>
            <a:r>
              <a:rPr lang="fr-FR" sz="1800" u="sng" dirty="0">
                <a:solidFill>
                  <a:schemeClr val="tx1">
                    <a:lumMod val="50000"/>
                    <a:lumOff val="50000"/>
                  </a:schemeClr>
                </a:solidFill>
              </a:rPr>
              <a:t>a cause </a:t>
            </a:r>
            <a:r>
              <a:rPr lang="fr-FR" sz="1800" dirty="0">
                <a:solidFill>
                  <a:schemeClr val="tx1">
                    <a:lumMod val="50000"/>
                    <a:lumOff val="50000"/>
                  </a:schemeClr>
                </a:solidFill>
              </a:rPr>
              <a:t>du phénomène observé. </a:t>
            </a:r>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0" name="ZoneTexte 29">
            <a:extLst>
              <a:ext uri="{FF2B5EF4-FFF2-40B4-BE49-F238E27FC236}">
                <a16:creationId xmlns:a16="http://schemas.microsoft.com/office/drawing/2014/main" id="{C9B71EB0-491B-811F-CA86-98604DBB39C0}"/>
              </a:ext>
            </a:extLst>
          </p:cNvPr>
          <p:cNvSpPr txBox="1"/>
          <p:nvPr/>
        </p:nvSpPr>
        <p:spPr>
          <a:xfrm>
            <a:off x="3385937" y="4296177"/>
            <a:ext cx="5301572" cy="461665"/>
          </a:xfrm>
          <a:prstGeom prst="rect">
            <a:avLst/>
          </a:prstGeom>
          <a:noFill/>
          <a:ln w="19050">
            <a:solidFill>
              <a:srgbClr val="002060"/>
            </a:solidFill>
          </a:ln>
        </p:spPr>
        <p:txBody>
          <a:bodyPr wrap="square" rtlCol="0">
            <a:spAutoFit/>
          </a:bodyPr>
          <a:lstStyle/>
          <a:p>
            <a:pPr algn="ctr"/>
            <a:r>
              <a:rPr lang="fr-FR" sz="2400" dirty="0">
                <a:latin typeface="Calibri" panose="020F0502020204030204" pitchFamily="34" charset="0"/>
                <a:cs typeface="Calibri" panose="020F0502020204030204" pitchFamily="34" charset="0"/>
              </a:rPr>
              <a:t>Je lis la question. Je cherche </a:t>
            </a:r>
            <a:r>
              <a:rPr lang="fr-FR" sz="2400" b="1" u="sng" dirty="0">
                <a:solidFill>
                  <a:srgbClr val="C00000"/>
                </a:solidFill>
                <a:latin typeface="Calibri" panose="020F0502020204030204" pitchFamily="34" charset="0"/>
                <a:cs typeface="Calibri" panose="020F0502020204030204" pitchFamily="34" charset="0"/>
              </a:rPr>
              <a:t>la cause</a:t>
            </a:r>
          </a:p>
        </p:txBody>
      </p:sp>
      <p:sp>
        <p:nvSpPr>
          <p:cNvPr id="32" name="Espace réservé du contenu 31">
            <a:extLst>
              <a:ext uri="{FF2B5EF4-FFF2-40B4-BE49-F238E27FC236}">
                <a16:creationId xmlns:a16="http://schemas.microsoft.com/office/drawing/2014/main" id="{4F1069E7-EB5E-6F31-D6FC-5AF7D18D79B3}"/>
              </a:ext>
            </a:extLst>
          </p:cNvPr>
          <p:cNvSpPr>
            <a:spLocks noGrp="1"/>
          </p:cNvSpPr>
          <p:nvPr>
            <p:ph sz="quarter" idx="11"/>
          </p:nvPr>
        </p:nvSpPr>
        <p:spPr/>
        <p:txBody>
          <a:bodyPr/>
          <a:lstStyle/>
          <a:p>
            <a:endParaRPr lang="fr-FR"/>
          </a:p>
        </p:txBody>
      </p:sp>
      <p:sp>
        <p:nvSpPr>
          <p:cNvPr id="35" name="ZoneTexte 34">
            <a:extLst>
              <a:ext uri="{FF2B5EF4-FFF2-40B4-BE49-F238E27FC236}">
                <a16:creationId xmlns:a16="http://schemas.microsoft.com/office/drawing/2014/main" id="{2986D174-0601-8A2B-82B5-611E88604BD2}"/>
              </a:ext>
            </a:extLst>
          </p:cNvPr>
          <p:cNvSpPr txBox="1"/>
          <p:nvPr/>
        </p:nvSpPr>
        <p:spPr>
          <a:xfrm>
            <a:off x="1705584" y="5492715"/>
            <a:ext cx="8722467" cy="830997"/>
          </a:xfrm>
          <a:prstGeom prst="rect">
            <a:avLst/>
          </a:prstGeom>
          <a:noFill/>
          <a:ln w="19050">
            <a:solidFill>
              <a:srgbClr val="002060"/>
            </a:solidFill>
          </a:ln>
        </p:spPr>
        <p:txBody>
          <a:bodyPr wrap="square" rtlCol="0">
            <a:spAutoFit/>
          </a:bodyPr>
          <a:lstStyle>
            <a:defPPr>
              <a:defRPr lang="fr-FR"/>
            </a:defPPr>
            <a:lvl1pPr algn="ctr">
              <a:defRPr sz="2400">
                <a:latin typeface="Calibri" panose="020F0502020204030204" pitchFamily="34" charset="0"/>
                <a:cs typeface="Calibri" panose="020F0502020204030204" pitchFamily="34" charset="0"/>
              </a:defRPr>
            </a:lvl1pPr>
          </a:lstStyle>
          <a:p>
            <a:r>
              <a:rPr lang="fr-FR" dirty="0"/>
              <a:t>Ici, </a:t>
            </a:r>
            <a:r>
              <a:rPr lang="fr-FR" b="1" dirty="0">
                <a:solidFill>
                  <a:srgbClr val="C00000"/>
                </a:solidFill>
              </a:rPr>
              <a:t>la présence de la salive </a:t>
            </a:r>
            <a:r>
              <a:rPr lang="fr-FR" dirty="0"/>
              <a:t>est la cause.</a:t>
            </a:r>
            <a:br>
              <a:rPr lang="fr-FR" dirty="0"/>
            </a:br>
            <a:r>
              <a:rPr lang="fr-FR" dirty="0"/>
              <a:t>➜ Ce que je varie : présence de salive (= </a:t>
            </a:r>
            <a:r>
              <a:rPr lang="fr-FR" b="1" dirty="0"/>
              <a:t>variable indépendante</a:t>
            </a:r>
            <a:r>
              <a:rPr lang="fr-FR" dirty="0"/>
              <a:t>)</a:t>
            </a:r>
          </a:p>
        </p:txBody>
      </p:sp>
      <p:sp>
        <p:nvSpPr>
          <p:cNvPr id="36" name="Flèche : bas 35">
            <a:extLst>
              <a:ext uri="{FF2B5EF4-FFF2-40B4-BE49-F238E27FC236}">
                <a16:creationId xmlns:a16="http://schemas.microsoft.com/office/drawing/2014/main" id="{E2030223-E9E4-1EF8-3B10-C04E3D0E0AB5}"/>
              </a:ext>
            </a:extLst>
          </p:cNvPr>
          <p:cNvSpPr/>
          <p:nvPr/>
        </p:nvSpPr>
        <p:spPr>
          <a:xfrm>
            <a:off x="5872265" y="4896661"/>
            <a:ext cx="389106" cy="512322"/>
          </a:xfrm>
          <a:prstGeom prst="downArrow">
            <a:avLst/>
          </a:prstGeom>
          <a:solidFill>
            <a:srgbClr val="037A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e 2">
            <a:extLst>
              <a:ext uri="{FF2B5EF4-FFF2-40B4-BE49-F238E27FC236}">
                <a16:creationId xmlns:a16="http://schemas.microsoft.com/office/drawing/2014/main" id="{64812F61-B95F-6877-10AA-BA97D038AE59}"/>
              </a:ext>
            </a:extLst>
          </p:cNvPr>
          <p:cNvGrpSpPr/>
          <p:nvPr/>
        </p:nvGrpSpPr>
        <p:grpSpPr>
          <a:xfrm>
            <a:off x="670288" y="1488728"/>
            <a:ext cx="10171257" cy="442630"/>
            <a:chOff x="830117" y="1263212"/>
            <a:chExt cx="10171257" cy="442630"/>
          </a:xfrm>
        </p:grpSpPr>
        <p:sp>
          <p:nvSpPr>
            <p:cNvPr id="4" name="Google Shape;443;p19">
              <a:extLst>
                <a:ext uri="{FF2B5EF4-FFF2-40B4-BE49-F238E27FC236}">
                  <a16:creationId xmlns:a16="http://schemas.microsoft.com/office/drawing/2014/main" id="{779CD0F9-F09B-E273-DF5F-7364CFB1204E}"/>
                </a:ext>
              </a:extLst>
            </p:cNvPr>
            <p:cNvSpPr/>
            <p:nvPr/>
          </p:nvSpPr>
          <p:spPr>
            <a:xfrm>
              <a:off x="988504" y="1263212"/>
              <a:ext cx="10012870"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lvl="0" algn="just"/>
              <a:r>
                <a:rPr lang="fr-FR" sz="2000" b="1" spc="-5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noProof="0" dirty="0">
                  <a:solidFill>
                    <a:srgbClr val="002060"/>
                  </a:solidFill>
                  <a:latin typeface="Calibri" panose="020F0502020204030204" pitchFamily="34" charset="0"/>
                  <a:ea typeface="Calibri"/>
                  <a:cs typeface="Calibri" panose="020F0502020204030204" pitchFamily="34" charset="0"/>
                  <a:sym typeface="Calibri"/>
                </a:rPr>
                <a:t>Identifiez les variables à étudier, sachant que l'amidon est le constituant principal du pain.</a:t>
              </a:r>
            </a:p>
          </p:txBody>
        </p:sp>
        <p:sp>
          <p:nvSpPr>
            <p:cNvPr id="5" name="Ellipse 4">
              <a:extLst>
                <a:ext uri="{FF2B5EF4-FFF2-40B4-BE49-F238E27FC236}">
                  <a16:creationId xmlns:a16="http://schemas.microsoft.com/office/drawing/2014/main" id="{063DAD55-4E32-674B-D841-69E1D89F023A}"/>
                </a:ext>
              </a:extLst>
            </p:cNvPr>
            <p:cNvSpPr/>
            <p:nvPr/>
          </p:nvSpPr>
          <p:spPr>
            <a:xfrm>
              <a:off x="830117" y="1304527"/>
              <a:ext cx="396000" cy="396000"/>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noProof="0" dirty="0">
                  <a:latin typeface="Calibri" panose="020F0502020204030204" pitchFamily="34" charset="0"/>
                  <a:cs typeface="Calibri" panose="020F0502020204030204" pitchFamily="34" charset="0"/>
                </a:rPr>
                <a:t>1</a:t>
              </a:r>
              <a:endParaRPr lang="fr-FR" sz="1600" b="1" noProof="0" dirty="0">
                <a:latin typeface="Calibri" panose="020F0502020204030204" pitchFamily="34" charset="0"/>
                <a:cs typeface="Calibri" panose="020F0502020204030204" pitchFamily="34" charset="0"/>
              </a:endParaRPr>
            </a:p>
          </p:txBody>
        </p:sp>
      </p:grpSp>
      <p:pic>
        <p:nvPicPr>
          <p:cNvPr id="7" name="Image 6">
            <a:extLst>
              <a:ext uri="{FF2B5EF4-FFF2-40B4-BE49-F238E27FC236}">
                <a16:creationId xmlns:a16="http://schemas.microsoft.com/office/drawing/2014/main" id="{4EAC8C2D-D368-4551-0928-8F4AAFEE6E47}"/>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1030288" y="2455155"/>
            <a:ext cx="10012871" cy="1231229"/>
          </a:xfrm>
          <a:prstGeom prst="rect">
            <a:avLst/>
          </a:prstGeom>
          <a:ln w="12700">
            <a:solidFill>
              <a:schemeClr val="accent2"/>
            </a:solidFill>
            <a:prstDash val="lgDash"/>
          </a:ln>
        </p:spPr>
      </p:pic>
      <p:sp>
        <p:nvSpPr>
          <p:cNvPr id="8" name="ZoneTexte 7">
            <a:extLst>
              <a:ext uri="{FF2B5EF4-FFF2-40B4-BE49-F238E27FC236}">
                <a16:creationId xmlns:a16="http://schemas.microsoft.com/office/drawing/2014/main" id="{6641445A-0CC6-5EF2-3434-2F62C8ACD7E3}"/>
              </a:ext>
            </a:extLst>
          </p:cNvPr>
          <p:cNvSpPr txBox="1"/>
          <p:nvPr/>
        </p:nvSpPr>
        <p:spPr>
          <a:xfrm>
            <a:off x="670288" y="1926043"/>
            <a:ext cx="5901460" cy="461665"/>
          </a:xfrm>
          <a:prstGeom prst="rect">
            <a:avLst/>
          </a:prstGeom>
          <a:noFill/>
          <a:ln>
            <a:noFill/>
          </a:ln>
        </p:spPr>
        <p:txBody>
          <a:bodyPr wrap="square">
            <a:spAutoFit/>
          </a:bodyPr>
          <a:lstStyle/>
          <a:p>
            <a:pPr algn="ctr"/>
            <a:r>
              <a:rPr lang="fr-FR" sz="2400" b="1" dirty="0">
                <a:solidFill>
                  <a:srgbClr val="002060"/>
                </a:solidFill>
                <a:latin typeface="Calibri" panose="020F0502020204030204" pitchFamily="34" charset="0"/>
                <a:cs typeface="Calibri" panose="020F0502020204030204" pitchFamily="34" charset="0"/>
              </a:rPr>
              <a:t>  a-</a:t>
            </a:r>
            <a:r>
              <a:rPr lang="fr-FR" sz="2400" b="1" dirty="0">
                <a:solidFill>
                  <a:srgbClr val="002060"/>
                </a:solidFill>
                <a:latin typeface="Calibri" panose="020F0502020204030204" pitchFamily="34" charset="0"/>
                <a:cs typeface="Calibri" panose="020F0502020204030204" pitchFamily="34" charset="0"/>
                <a:sym typeface="Calibri"/>
              </a:rPr>
              <a:t> Identifiez </a:t>
            </a:r>
            <a:r>
              <a:rPr lang="fr-FR" sz="2400" b="1" dirty="0">
                <a:solidFill>
                  <a:srgbClr val="002060"/>
                </a:solidFill>
                <a:latin typeface="Calibri" panose="020F0502020204030204" pitchFamily="34" charset="0"/>
                <a:ea typeface="Calibri"/>
                <a:cs typeface="Calibri" panose="020F0502020204030204" pitchFamily="34" charset="0"/>
                <a:sym typeface="Calibri"/>
              </a:rPr>
              <a:t>la variable indépendante.</a:t>
            </a:r>
            <a:endParaRPr lang="fr-FR" sz="2400" b="1" dirty="0">
              <a:latin typeface="Calibri" panose="020F0502020204030204" pitchFamily="34" charset="0"/>
              <a:cs typeface="Calibri" panose="020F0502020204030204" pitchFamily="34" charset="0"/>
            </a:endParaRPr>
          </a:p>
        </p:txBody>
      </p:sp>
      <p:sp>
        <p:nvSpPr>
          <p:cNvPr id="11" name="Flèche : bas 10">
            <a:extLst>
              <a:ext uri="{FF2B5EF4-FFF2-40B4-BE49-F238E27FC236}">
                <a16:creationId xmlns:a16="http://schemas.microsoft.com/office/drawing/2014/main" id="{F205EE84-8C01-3F16-0F4A-06A8BAFF1776}"/>
              </a:ext>
            </a:extLst>
          </p:cNvPr>
          <p:cNvSpPr/>
          <p:nvPr/>
        </p:nvSpPr>
        <p:spPr>
          <a:xfrm>
            <a:off x="5848081" y="3765623"/>
            <a:ext cx="389106" cy="512322"/>
          </a:xfrm>
          <a:prstGeom prst="downArrow">
            <a:avLst/>
          </a:prstGeom>
          <a:solidFill>
            <a:srgbClr val="037A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2D6F2B09-EFAB-5E08-3EDE-B8898DBD55C1}"/>
              </a:ext>
            </a:extLst>
          </p:cNvPr>
          <p:cNvSpPr/>
          <p:nvPr/>
        </p:nvSpPr>
        <p:spPr>
          <a:xfrm>
            <a:off x="2657475" y="2867025"/>
            <a:ext cx="2686050" cy="30663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avec flèche 13">
            <a:extLst>
              <a:ext uri="{FF2B5EF4-FFF2-40B4-BE49-F238E27FC236}">
                <a16:creationId xmlns:a16="http://schemas.microsoft.com/office/drawing/2014/main" id="{5C78EB75-E3F2-8077-7DAB-3B7E3BF17322}"/>
              </a:ext>
            </a:extLst>
          </p:cNvPr>
          <p:cNvCxnSpPr/>
          <p:nvPr/>
        </p:nvCxnSpPr>
        <p:spPr>
          <a:xfrm flipH="1" flipV="1">
            <a:off x="4229100" y="3173663"/>
            <a:ext cx="457200" cy="1122514"/>
          </a:xfrm>
          <a:prstGeom prst="straightConnector1">
            <a:avLst/>
          </a:prstGeom>
          <a:ln w="28575">
            <a:solidFill>
              <a:srgbClr val="FF0000"/>
            </a:solidFill>
            <a:tailEnd type="stealth" w="lg" len="lg"/>
          </a:ln>
        </p:spPr>
        <p:style>
          <a:lnRef idx="2">
            <a:schemeClr val="accent1"/>
          </a:lnRef>
          <a:fillRef idx="0">
            <a:schemeClr val="accent1"/>
          </a:fillRef>
          <a:effectRef idx="1">
            <a:schemeClr val="accent1"/>
          </a:effectRef>
          <a:fontRef idx="minor">
            <a:schemeClr val="tx1"/>
          </a:fontRef>
        </p:style>
      </p:cxnSp>
      <p:sp>
        <p:nvSpPr>
          <p:cNvPr id="16" name="ZoneTexte 15">
            <a:extLst>
              <a:ext uri="{FF2B5EF4-FFF2-40B4-BE49-F238E27FC236}">
                <a16:creationId xmlns:a16="http://schemas.microsoft.com/office/drawing/2014/main" id="{AEF94734-4E68-7BB5-6498-8501DD03D80D}"/>
              </a:ext>
            </a:extLst>
          </p:cNvPr>
          <p:cNvSpPr txBox="1"/>
          <p:nvPr/>
        </p:nvSpPr>
        <p:spPr>
          <a:xfrm>
            <a:off x="2045747" y="966382"/>
            <a:ext cx="7981951" cy="461665"/>
          </a:xfrm>
          <a:prstGeom prst="rect">
            <a:avLst/>
          </a:prstGeom>
          <a:solidFill>
            <a:srgbClr val="C00000"/>
          </a:solidFill>
        </p:spPr>
        <p:txBody>
          <a:bodyPr wrap="square">
            <a:spAutoFit/>
          </a:bodyPr>
          <a:lstStyle/>
          <a:p>
            <a:pPr algn="ctr"/>
            <a:r>
              <a:rPr lang="fr-FR" sz="2400" b="1" i="0" dirty="0">
                <a:solidFill>
                  <a:schemeClr val="bg1"/>
                </a:solidFill>
                <a:effectLst/>
                <a:latin typeface="Calibri-Bold"/>
              </a:rPr>
              <a:t>A. Proposez une hypothèse en suivant les étapes ci-dessous :</a:t>
            </a:r>
            <a:r>
              <a:rPr lang="fr-FR" sz="2400" dirty="0">
                <a:solidFill>
                  <a:schemeClr val="bg1"/>
                </a:solidFill>
              </a:rPr>
              <a:t> </a:t>
            </a:r>
          </a:p>
        </p:txBody>
      </p:sp>
    </p:spTree>
    <p:extLst>
      <p:ext uri="{BB962C8B-B14F-4D97-AF65-F5344CB8AC3E}">
        <p14:creationId xmlns:p14="http://schemas.microsoft.com/office/powerpoint/2010/main" val="411912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par>
                          <p:cTn id="20" fill="hold">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up)">
                                      <p:cBhvr>
                                        <p:cTn id="35" dur="500"/>
                                        <p:tgtEl>
                                          <p:spTgt spid="36"/>
                                        </p:tgtEl>
                                      </p:cBhvr>
                                    </p:animEffect>
                                  </p:childTnLst>
                                </p:cTn>
                              </p:par>
                            </p:childTnLst>
                          </p:cTn>
                        </p:par>
                        <p:par>
                          <p:cTn id="36" fill="hold">
                            <p:stCondLst>
                              <p:cond delay="500"/>
                            </p:stCondLst>
                            <p:childTnLst>
                              <p:par>
                                <p:cTn id="37" presetID="1" presetClass="entr" presetSubtype="0"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5" grpId="0" animBg="1"/>
      <p:bldP spid="36" grpId="0" animBg="1"/>
      <p:bldP spid="8" grpId="0"/>
      <p:bldP spid="11" grpId="0" animBg="1"/>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9E781-E287-3CA2-EBF8-7A26B19F6A92}"/>
            </a:ext>
          </a:extLst>
        </p:cNvPr>
        <p:cNvGrpSpPr/>
        <p:nvPr/>
      </p:nvGrpSpPr>
      <p:grpSpPr>
        <a:xfrm>
          <a:off x="0" y="0"/>
          <a:ext cx="0" cy="0"/>
          <a:chOff x="0" y="0"/>
          <a:chExt cx="0" cy="0"/>
        </a:xfrm>
      </p:grpSpPr>
      <p:grpSp>
        <p:nvGrpSpPr>
          <p:cNvPr id="19" name="Groupe 18">
            <a:extLst>
              <a:ext uri="{FF2B5EF4-FFF2-40B4-BE49-F238E27FC236}">
                <a16:creationId xmlns:a16="http://schemas.microsoft.com/office/drawing/2014/main" id="{CA65B04B-F22A-EFBA-3ED3-96A010354960}"/>
              </a:ext>
            </a:extLst>
          </p:cNvPr>
          <p:cNvGrpSpPr/>
          <p:nvPr/>
        </p:nvGrpSpPr>
        <p:grpSpPr>
          <a:xfrm>
            <a:off x="670288" y="1488728"/>
            <a:ext cx="10171257" cy="442630"/>
            <a:chOff x="830117" y="1263212"/>
            <a:chExt cx="10171257" cy="442630"/>
          </a:xfrm>
        </p:grpSpPr>
        <p:sp>
          <p:nvSpPr>
            <p:cNvPr id="20" name="Google Shape;443;p19">
              <a:extLst>
                <a:ext uri="{FF2B5EF4-FFF2-40B4-BE49-F238E27FC236}">
                  <a16:creationId xmlns:a16="http://schemas.microsoft.com/office/drawing/2014/main" id="{A864E9BE-88B8-12C0-3ED7-C622833908EB}"/>
                </a:ext>
              </a:extLst>
            </p:cNvPr>
            <p:cNvSpPr/>
            <p:nvPr/>
          </p:nvSpPr>
          <p:spPr>
            <a:xfrm>
              <a:off x="988504" y="1263212"/>
              <a:ext cx="10012870"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lvl="0" algn="just"/>
              <a:r>
                <a:rPr lang="fr-FR" sz="2000" b="1" spc="-5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noProof="0" dirty="0">
                  <a:solidFill>
                    <a:srgbClr val="002060"/>
                  </a:solidFill>
                  <a:latin typeface="Calibri" panose="020F0502020204030204" pitchFamily="34" charset="0"/>
                  <a:ea typeface="Calibri"/>
                  <a:cs typeface="Calibri" panose="020F0502020204030204" pitchFamily="34" charset="0"/>
                  <a:sym typeface="Calibri"/>
                </a:rPr>
                <a:t>Identifiez les variables à étudier, sachant que l'amidon est le constituant principal du pain.</a:t>
              </a:r>
            </a:p>
          </p:txBody>
        </p:sp>
        <p:sp>
          <p:nvSpPr>
            <p:cNvPr id="22" name="Ellipse 21">
              <a:extLst>
                <a:ext uri="{FF2B5EF4-FFF2-40B4-BE49-F238E27FC236}">
                  <a16:creationId xmlns:a16="http://schemas.microsoft.com/office/drawing/2014/main" id="{782899DF-32B0-2CD2-F355-B2302E52C890}"/>
                </a:ext>
              </a:extLst>
            </p:cNvPr>
            <p:cNvSpPr/>
            <p:nvPr/>
          </p:nvSpPr>
          <p:spPr>
            <a:xfrm>
              <a:off x="830117" y="1304527"/>
              <a:ext cx="396000" cy="396000"/>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noProof="0" dirty="0">
                  <a:latin typeface="Calibri" panose="020F0502020204030204" pitchFamily="34" charset="0"/>
                  <a:cs typeface="Calibri" panose="020F0502020204030204" pitchFamily="34" charset="0"/>
                </a:rPr>
                <a:t>1</a:t>
              </a:r>
              <a:endParaRPr lang="fr-FR" sz="1600" b="1" noProof="0" dirty="0">
                <a:latin typeface="Calibri" panose="020F0502020204030204" pitchFamily="34" charset="0"/>
                <a:cs typeface="Calibri" panose="020F0502020204030204" pitchFamily="34" charset="0"/>
              </a:endParaRPr>
            </a:p>
          </p:txBody>
        </p:sp>
      </p:grpSp>
      <p:pic>
        <p:nvPicPr>
          <p:cNvPr id="23" name="Image 22">
            <a:extLst>
              <a:ext uri="{FF2B5EF4-FFF2-40B4-BE49-F238E27FC236}">
                <a16:creationId xmlns:a16="http://schemas.microsoft.com/office/drawing/2014/main" id="{B309342F-A348-6FAB-F202-40D835889632}"/>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1030288" y="2455155"/>
            <a:ext cx="10012871" cy="1231229"/>
          </a:xfrm>
          <a:prstGeom prst="rect">
            <a:avLst/>
          </a:prstGeom>
          <a:ln w="12700">
            <a:solidFill>
              <a:schemeClr val="accent2"/>
            </a:solidFill>
            <a:prstDash val="lgDash"/>
          </a:ln>
        </p:spPr>
      </p:pic>
      <p:sp>
        <p:nvSpPr>
          <p:cNvPr id="24" name="ZoneTexte 23">
            <a:extLst>
              <a:ext uri="{FF2B5EF4-FFF2-40B4-BE49-F238E27FC236}">
                <a16:creationId xmlns:a16="http://schemas.microsoft.com/office/drawing/2014/main" id="{24590588-B9CA-12E8-9DD7-41BAE0EBE1D9}"/>
              </a:ext>
            </a:extLst>
          </p:cNvPr>
          <p:cNvSpPr txBox="1"/>
          <p:nvPr/>
        </p:nvSpPr>
        <p:spPr>
          <a:xfrm>
            <a:off x="670288" y="1926043"/>
            <a:ext cx="5901460" cy="461665"/>
          </a:xfrm>
          <a:prstGeom prst="rect">
            <a:avLst/>
          </a:prstGeom>
          <a:noFill/>
          <a:ln>
            <a:noFill/>
          </a:ln>
        </p:spPr>
        <p:txBody>
          <a:bodyPr wrap="square">
            <a:spAutoFit/>
          </a:bodyPr>
          <a:lstStyle/>
          <a:p>
            <a:pPr algn="ctr"/>
            <a:r>
              <a:rPr lang="fr-FR" sz="2400" b="1" dirty="0">
                <a:solidFill>
                  <a:srgbClr val="002060"/>
                </a:solidFill>
                <a:latin typeface="Calibri" panose="020F0502020204030204" pitchFamily="34" charset="0"/>
                <a:cs typeface="Calibri" panose="020F0502020204030204" pitchFamily="34" charset="0"/>
              </a:rPr>
              <a:t>  b-</a:t>
            </a:r>
            <a:r>
              <a:rPr lang="fr-FR" sz="2400" b="1" dirty="0">
                <a:solidFill>
                  <a:srgbClr val="002060"/>
                </a:solidFill>
                <a:latin typeface="Calibri" panose="020F0502020204030204" pitchFamily="34" charset="0"/>
                <a:cs typeface="Calibri" panose="020F0502020204030204" pitchFamily="34" charset="0"/>
                <a:sym typeface="Calibri"/>
              </a:rPr>
              <a:t> Identifiez </a:t>
            </a:r>
            <a:r>
              <a:rPr lang="fr-FR" sz="2400" b="1" dirty="0">
                <a:solidFill>
                  <a:srgbClr val="002060"/>
                </a:solidFill>
                <a:latin typeface="Calibri" panose="020F0502020204030204" pitchFamily="34" charset="0"/>
                <a:ea typeface="Calibri"/>
                <a:cs typeface="Calibri" panose="020F0502020204030204" pitchFamily="34" charset="0"/>
                <a:sym typeface="Calibri"/>
              </a:rPr>
              <a:t>la variable indépendante.</a:t>
            </a:r>
            <a:endParaRPr lang="fr-FR" sz="2400" b="1" dirty="0">
              <a:latin typeface="Calibri" panose="020F0502020204030204" pitchFamily="34" charset="0"/>
              <a:cs typeface="Calibri" panose="020F0502020204030204" pitchFamily="34" charset="0"/>
            </a:endParaRPr>
          </a:p>
        </p:txBody>
      </p:sp>
      <p:sp>
        <p:nvSpPr>
          <p:cNvPr id="25" name="ZoneTexte 24">
            <a:extLst>
              <a:ext uri="{FF2B5EF4-FFF2-40B4-BE49-F238E27FC236}">
                <a16:creationId xmlns:a16="http://schemas.microsoft.com/office/drawing/2014/main" id="{C570E99E-D310-A1DD-5EA3-73A3533A4910}"/>
              </a:ext>
            </a:extLst>
          </p:cNvPr>
          <p:cNvSpPr txBox="1"/>
          <p:nvPr/>
        </p:nvSpPr>
        <p:spPr>
          <a:xfrm>
            <a:off x="2045747" y="966382"/>
            <a:ext cx="7981951" cy="461665"/>
          </a:xfrm>
          <a:prstGeom prst="rect">
            <a:avLst/>
          </a:prstGeom>
          <a:solidFill>
            <a:srgbClr val="C00000"/>
          </a:solidFill>
        </p:spPr>
        <p:txBody>
          <a:bodyPr wrap="square">
            <a:spAutoFit/>
          </a:bodyPr>
          <a:lstStyle/>
          <a:p>
            <a:pPr algn="ctr"/>
            <a:r>
              <a:rPr lang="fr-FR" sz="2400" b="1" i="0" dirty="0">
                <a:solidFill>
                  <a:schemeClr val="bg1"/>
                </a:solidFill>
                <a:effectLst/>
                <a:latin typeface="Calibri-Bold"/>
              </a:rPr>
              <a:t>A. Proposez une hypothèse en suivant les étapes ci-dessous :</a:t>
            </a:r>
            <a:r>
              <a:rPr lang="fr-FR" sz="2400" dirty="0">
                <a:solidFill>
                  <a:schemeClr val="bg1"/>
                </a:solidFill>
              </a:rPr>
              <a:t> </a:t>
            </a:r>
          </a:p>
        </p:txBody>
      </p:sp>
      <p:sp>
        <p:nvSpPr>
          <p:cNvPr id="2" name="Titre 1">
            <a:extLst>
              <a:ext uri="{FF2B5EF4-FFF2-40B4-BE49-F238E27FC236}">
                <a16:creationId xmlns:a16="http://schemas.microsoft.com/office/drawing/2014/main" id="{F0CD1453-AB1B-6D75-1B07-562E81CF37BE}"/>
              </a:ext>
            </a:extLst>
          </p:cNvPr>
          <p:cNvSpPr>
            <a:spLocks noGrp="1"/>
          </p:cNvSpPr>
          <p:nvPr>
            <p:ph type="title"/>
          </p:nvPr>
        </p:nvSpPr>
        <p:spPr>
          <a:xfrm>
            <a:off x="1009762" y="272631"/>
            <a:ext cx="10699638" cy="291307"/>
          </a:xfrm>
        </p:spPr>
        <p:txBody>
          <a:bodyPr/>
          <a:lstStyle/>
          <a:p>
            <a:pPr>
              <a:buClr>
                <a:srgbClr val="000000"/>
              </a:buClr>
              <a:buSzPts val="2000"/>
            </a:pPr>
            <a:r>
              <a:rPr lang="fr-FR" sz="1800" dirty="0">
                <a:solidFill>
                  <a:schemeClr val="tx1">
                    <a:lumMod val="50000"/>
                    <a:lumOff val="50000"/>
                  </a:schemeClr>
                </a:solidFill>
              </a:rPr>
              <a:t>Ensuite je dois relire la question et repérer </a:t>
            </a:r>
            <a:r>
              <a:rPr lang="fr-FR" sz="1800" u="sng" dirty="0">
                <a:solidFill>
                  <a:schemeClr val="tx1">
                    <a:lumMod val="50000"/>
                    <a:lumOff val="50000"/>
                  </a:schemeClr>
                </a:solidFill>
              </a:rPr>
              <a:t>la conséquence</a:t>
            </a:r>
            <a:r>
              <a:rPr lang="fr-FR" sz="1800" dirty="0">
                <a:solidFill>
                  <a:schemeClr val="tx1">
                    <a:lumMod val="50000"/>
                    <a:lumOff val="50000"/>
                  </a:schemeClr>
                </a:solidFill>
              </a:rPr>
              <a:t> pour identifier la variable dépendante.</a:t>
            </a:r>
          </a:p>
        </p:txBody>
      </p:sp>
      <p:pic>
        <p:nvPicPr>
          <p:cNvPr id="9" name="Google Shape;289;p51">
            <a:extLst>
              <a:ext uri="{FF2B5EF4-FFF2-40B4-BE49-F238E27FC236}">
                <a16:creationId xmlns:a16="http://schemas.microsoft.com/office/drawing/2014/main" id="{39CC7084-5D4B-373F-75BA-4DE450ECD080}"/>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sp>
        <p:nvSpPr>
          <p:cNvPr id="7" name="Espace réservé du contenu 6">
            <a:extLst>
              <a:ext uri="{FF2B5EF4-FFF2-40B4-BE49-F238E27FC236}">
                <a16:creationId xmlns:a16="http://schemas.microsoft.com/office/drawing/2014/main" id="{1FB1A3DE-C917-A48F-97E5-79CF3CA5FA46}"/>
              </a:ext>
            </a:extLst>
          </p:cNvPr>
          <p:cNvSpPr>
            <a:spLocks noGrp="1"/>
          </p:cNvSpPr>
          <p:nvPr>
            <p:ph sz="quarter" idx="11"/>
          </p:nvPr>
        </p:nvSpPr>
        <p:spPr/>
        <p:txBody>
          <a:bodyPr/>
          <a:lstStyle/>
          <a:p>
            <a:endParaRPr lang="fr-FR"/>
          </a:p>
        </p:txBody>
      </p:sp>
      <p:sp>
        <p:nvSpPr>
          <p:cNvPr id="3" name="ZoneTexte 2">
            <a:extLst>
              <a:ext uri="{FF2B5EF4-FFF2-40B4-BE49-F238E27FC236}">
                <a16:creationId xmlns:a16="http://schemas.microsoft.com/office/drawing/2014/main" id="{761C4D5B-4888-0397-E932-1F06A5557082}"/>
              </a:ext>
            </a:extLst>
          </p:cNvPr>
          <p:cNvSpPr txBox="1"/>
          <p:nvPr/>
        </p:nvSpPr>
        <p:spPr>
          <a:xfrm>
            <a:off x="3183631" y="4286050"/>
            <a:ext cx="5706184" cy="461665"/>
          </a:xfrm>
          <a:prstGeom prst="rect">
            <a:avLst/>
          </a:prstGeom>
          <a:noFill/>
          <a:ln w="19050">
            <a:solidFill>
              <a:srgbClr val="002060"/>
            </a:solidFill>
          </a:ln>
        </p:spPr>
        <p:txBody>
          <a:bodyPr wrap="square" rtlCol="0">
            <a:spAutoFit/>
          </a:bodyPr>
          <a:lstStyle/>
          <a:p>
            <a:pPr algn="ctr"/>
            <a:r>
              <a:rPr lang="fr-FR" sz="2400" dirty="0">
                <a:latin typeface="Calibri" panose="020F0502020204030204" pitchFamily="34" charset="0"/>
                <a:cs typeface="Calibri" panose="020F0502020204030204" pitchFamily="34" charset="0"/>
              </a:rPr>
              <a:t>Je lis la question. Je cherche </a:t>
            </a:r>
            <a:r>
              <a:rPr lang="fr-FR" sz="2400" b="1" u="sng" dirty="0">
                <a:solidFill>
                  <a:srgbClr val="C00000"/>
                </a:solidFill>
                <a:latin typeface="Calibri" panose="020F0502020204030204" pitchFamily="34" charset="0"/>
                <a:cs typeface="Calibri" panose="020F0502020204030204" pitchFamily="34" charset="0"/>
              </a:rPr>
              <a:t>la conséquence</a:t>
            </a:r>
          </a:p>
        </p:txBody>
      </p:sp>
      <p:sp>
        <p:nvSpPr>
          <p:cNvPr id="4" name="ZoneTexte 3">
            <a:extLst>
              <a:ext uri="{FF2B5EF4-FFF2-40B4-BE49-F238E27FC236}">
                <a16:creationId xmlns:a16="http://schemas.microsoft.com/office/drawing/2014/main" id="{4693E0FE-8DA0-12AA-4680-042EDC9277BC}"/>
              </a:ext>
            </a:extLst>
          </p:cNvPr>
          <p:cNvSpPr txBox="1"/>
          <p:nvPr/>
        </p:nvSpPr>
        <p:spPr>
          <a:xfrm>
            <a:off x="1202194" y="5389933"/>
            <a:ext cx="9639351" cy="1200329"/>
          </a:xfrm>
          <a:prstGeom prst="rect">
            <a:avLst/>
          </a:prstGeom>
          <a:noFill/>
          <a:ln w="19050">
            <a:solidFill>
              <a:srgbClr val="002060"/>
            </a:solidFill>
          </a:ln>
        </p:spPr>
        <p:txBody>
          <a:bodyPr wrap="square" rtlCol="0">
            <a:spAutoFit/>
          </a:bodyPr>
          <a:lstStyle>
            <a:defPPr>
              <a:defRPr lang="fr-FR"/>
            </a:defPPr>
            <a:lvl1pPr algn="ctr">
              <a:defRPr sz="2400">
                <a:latin typeface="Calibri" panose="020F0502020204030204" pitchFamily="34" charset="0"/>
                <a:cs typeface="Calibri" panose="020F0502020204030204" pitchFamily="34" charset="0"/>
              </a:defRPr>
            </a:lvl1pPr>
          </a:lstStyle>
          <a:p>
            <a:r>
              <a:rPr lang="fr-FR" dirty="0">
                <a:solidFill>
                  <a:prstClr val="black"/>
                </a:solidFill>
              </a:rPr>
              <a:t>Ici, </a:t>
            </a:r>
            <a:r>
              <a:rPr lang="fr-FR" b="1" dirty="0">
                <a:solidFill>
                  <a:srgbClr val="C00000"/>
                </a:solidFill>
              </a:rPr>
              <a:t>l’apparition d’une substance sucrée </a:t>
            </a:r>
            <a:r>
              <a:rPr lang="fr-FR" dirty="0">
                <a:solidFill>
                  <a:prstClr val="black"/>
                </a:solidFill>
              </a:rPr>
              <a:t>dans la bouche est la conséquence.</a:t>
            </a:r>
          </a:p>
          <a:p>
            <a:r>
              <a:rPr lang="fr-FR" dirty="0"/>
              <a:t>➜ </a:t>
            </a:r>
            <a:r>
              <a:rPr lang="fr-FR" dirty="0">
                <a:solidFill>
                  <a:prstClr val="black"/>
                </a:solidFill>
              </a:rPr>
              <a:t>Ce que je dois observer : apparition d’une substance sucrée ( = </a:t>
            </a:r>
            <a:r>
              <a:rPr lang="fr-FR" b="1" dirty="0">
                <a:solidFill>
                  <a:prstClr val="black"/>
                </a:solidFill>
              </a:rPr>
              <a:t>variable dépendante</a:t>
            </a:r>
            <a:r>
              <a:rPr lang="fr-FR" dirty="0">
                <a:solidFill>
                  <a:prstClr val="black"/>
                </a:solidFill>
              </a:rPr>
              <a:t>)</a:t>
            </a:r>
            <a:endParaRPr lang="fr-FR" sz="2000" dirty="0"/>
          </a:p>
        </p:txBody>
      </p:sp>
      <p:sp>
        <p:nvSpPr>
          <p:cNvPr id="6" name="Flèche : bas 5">
            <a:extLst>
              <a:ext uri="{FF2B5EF4-FFF2-40B4-BE49-F238E27FC236}">
                <a16:creationId xmlns:a16="http://schemas.microsoft.com/office/drawing/2014/main" id="{C93F59FD-AA84-28A1-3465-7E93548325D6}"/>
              </a:ext>
            </a:extLst>
          </p:cNvPr>
          <p:cNvSpPr/>
          <p:nvPr/>
        </p:nvSpPr>
        <p:spPr>
          <a:xfrm>
            <a:off x="5872265" y="4839511"/>
            <a:ext cx="389106" cy="512322"/>
          </a:xfrm>
          <a:prstGeom prst="downArrow">
            <a:avLst/>
          </a:prstGeom>
          <a:solidFill>
            <a:srgbClr val="037A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 bas 15">
            <a:extLst>
              <a:ext uri="{FF2B5EF4-FFF2-40B4-BE49-F238E27FC236}">
                <a16:creationId xmlns:a16="http://schemas.microsoft.com/office/drawing/2014/main" id="{D640BC1C-FED2-7982-2EBA-ABC60FB8BFDE}"/>
              </a:ext>
            </a:extLst>
          </p:cNvPr>
          <p:cNvSpPr/>
          <p:nvPr/>
        </p:nvSpPr>
        <p:spPr>
          <a:xfrm>
            <a:off x="5848081" y="3746573"/>
            <a:ext cx="389106" cy="512322"/>
          </a:xfrm>
          <a:prstGeom prst="downArrow">
            <a:avLst/>
          </a:prstGeom>
          <a:solidFill>
            <a:srgbClr val="037A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8C1B95B2-DB71-8BB6-55BB-1CDBC8DD6A0E}"/>
              </a:ext>
            </a:extLst>
          </p:cNvPr>
          <p:cNvSpPr/>
          <p:nvPr/>
        </p:nvSpPr>
        <p:spPr>
          <a:xfrm>
            <a:off x="1277144" y="3144879"/>
            <a:ext cx="2380456" cy="30663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avec flèche 17">
            <a:extLst>
              <a:ext uri="{FF2B5EF4-FFF2-40B4-BE49-F238E27FC236}">
                <a16:creationId xmlns:a16="http://schemas.microsoft.com/office/drawing/2014/main" id="{65824AB6-9FC5-8604-A49D-B26FC5AEC94C}"/>
              </a:ext>
            </a:extLst>
          </p:cNvPr>
          <p:cNvCxnSpPr>
            <a:cxnSpLocks/>
          </p:cNvCxnSpPr>
          <p:nvPr/>
        </p:nvCxnSpPr>
        <p:spPr>
          <a:xfrm flipH="1" flipV="1">
            <a:off x="3657600" y="3449888"/>
            <a:ext cx="981075" cy="836162"/>
          </a:xfrm>
          <a:prstGeom prst="straightConnector1">
            <a:avLst/>
          </a:prstGeom>
          <a:ln w="28575">
            <a:solidFill>
              <a:srgbClr val="FF0000"/>
            </a:solidFill>
            <a:tailEnd type="stealth"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28954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4"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8E206F-0352-E372-DE3C-FBFC20FAD72F}"/>
              </a:ext>
            </a:extLst>
          </p:cNvPr>
          <p:cNvSpPr>
            <a:spLocks noGrp="1"/>
          </p:cNvSpPr>
          <p:nvPr>
            <p:ph type="title"/>
          </p:nvPr>
        </p:nvSpPr>
        <p:spPr>
          <a:xfrm>
            <a:off x="957454" y="83414"/>
            <a:ext cx="10277091" cy="965419"/>
          </a:xfrm>
        </p:spPr>
        <p:txBody>
          <a:bodyPr/>
          <a:lstStyle/>
          <a:p>
            <a:r>
              <a:rPr lang="fr-FR" sz="1800" dirty="0">
                <a:solidFill>
                  <a:schemeClr val="tx1">
                    <a:lumMod val="50000"/>
                    <a:lumOff val="50000"/>
                  </a:schemeClr>
                </a:solidFill>
              </a:rPr>
              <a:t>En plus des variables indépendante et dépendante, je dois identifier quelles sont les variables qu’on doit garder constantes pour simuler ce qui se passe dans la bouche. Dans ce cas la variable principale est la température. Maintenant je suis prés pour répondre à la première consigne de la tâche principale.</a:t>
            </a:r>
          </a:p>
        </p:txBody>
      </p:sp>
      <p:graphicFrame>
        <p:nvGraphicFramePr>
          <p:cNvPr id="5" name="Espace réservé du contenu 4">
            <a:extLst>
              <a:ext uri="{FF2B5EF4-FFF2-40B4-BE49-F238E27FC236}">
                <a16:creationId xmlns:a16="http://schemas.microsoft.com/office/drawing/2014/main" id="{6FDF4E19-C090-1975-FE83-8178EF38F474}"/>
              </a:ext>
            </a:extLst>
          </p:cNvPr>
          <p:cNvGraphicFramePr>
            <a:graphicFrameLocks noGrp="1"/>
          </p:cNvGraphicFramePr>
          <p:nvPr>
            <p:ph sz="quarter" idx="11"/>
            <p:extLst>
              <p:ext uri="{D42A27DB-BD31-4B8C-83A1-F6EECF244321}">
                <p14:modId xmlns:p14="http://schemas.microsoft.com/office/powerpoint/2010/main" val="2727291372"/>
              </p:ext>
            </p:extLst>
          </p:nvPr>
        </p:nvGraphicFramePr>
        <p:xfrm>
          <a:off x="868288" y="2618328"/>
          <a:ext cx="10277475" cy="2316480"/>
        </p:xfrm>
        <a:graphic>
          <a:graphicData uri="http://schemas.openxmlformats.org/drawingml/2006/table">
            <a:tbl>
              <a:tblPr firstRow="1" bandRow="1">
                <a:tableStyleId>{1FECB4D8-DB02-4DC6-A0A2-4F2EBAE1DC90}</a:tableStyleId>
              </a:tblPr>
              <a:tblGrid>
                <a:gridCol w="3084513">
                  <a:extLst>
                    <a:ext uri="{9D8B030D-6E8A-4147-A177-3AD203B41FA5}">
                      <a16:colId xmlns:a16="http://schemas.microsoft.com/office/drawing/2014/main" val="1334744416"/>
                    </a:ext>
                  </a:extLst>
                </a:gridCol>
                <a:gridCol w="2928026">
                  <a:extLst>
                    <a:ext uri="{9D8B030D-6E8A-4147-A177-3AD203B41FA5}">
                      <a16:colId xmlns:a16="http://schemas.microsoft.com/office/drawing/2014/main" val="200537329"/>
                    </a:ext>
                  </a:extLst>
                </a:gridCol>
                <a:gridCol w="4264936">
                  <a:extLst>
                    <a:ext uri="{9D8B030D-6E8A-4147-A177-3AD203B41FA5}">
                      <a16:colId xmlns:a16="http://schemas.microsoft.com/office/drawing/2014/main" val="2098167276"/>
                    </a:ext>
                  </a:extLst>
                </a:gridCol>
              </a:tblGrid>
              <a:tr h="370840">
                <a:tc>
                  <a:txBody>
                    <a:bodyPr/>
                    <a:lstStyle/>
                    <a:p>
                      <a:pPr algn="ctr"/>
                      <a:r>
                        <a:rPr lang="fr-FR" sz="2800" dirty="0">
                          <a:latin typeface="Calibri" panose="020F0502020204030204" pitchFamily="34" charset="0"/>
                          <a:cs typeface="Calibri" panose="020F0502020204030204" pitchFamily="34" charset="0"/>
                        </a:rPr>
                        <a:t>Variable indépendante</a:t>
                      </a: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solidFill>
                  </a:tcPr>
                </a:tc>
                <a:tc>
                  <a:txBody>
                    <a:bodyPr/>
                    <a:lstStyle/>
                    <a:p>
                      <a:pPr algn="ctr"/>
                      <a:r>
                        <a:rPr lang="fr-FR" sz="2800" dirty="0">
                          <a:latin typeface="Calibri" panose="020F0502020204030204" pitchFamily="34" charset="0"/>
                          <a:cs typeface="Calibri" panose="020F0502020204030204" pitchFamily="34" charset="0"/>
                        </a:rPr>
                        <a:t> Variable dépendante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solidFill>
                  </a:tcPr>
                </a:tc>
                <a:tc>
                  <a:txBody>
                    <a:bodyPr/>
                    <a:lstStyle/>
                    <a:p>
                      <a:pPr algn="ctr"/>
                      <a:r>
                        <a:rPr lang="fr-FR" sz="2800" dirty="0">
                          <a:latin typeface="Calibri" panose="020F0502020204030204" pitchFamily="34" charset="0"/>
                          <a:cs typeface="Calibri" panose="020F0502020204030204" pitchFamily="34" charset="0"/>
                        </a:rPr>
                        <a:t>Variable à contrôler</a:t>
                      </a:r>
                    </a:p>
                  </a:txBody>
                  <a:tcPr anchor="ctr">
                    <a:lnL w="12700" cap="flat" cmpd="sng" algn="ctr">
                      <a:solidFill>
                        <a:schemeClr val="bg1"/>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759222291"/>
                  </a:ext>
                </a:extLst>
              </a:tr>
              <a:tr h="370840">
                <a:tc>
                  <a:txBody>
                    <a:bodyPr/>
                    <a:lstStyle/>
                    <a:p>
                      <a:pPr algn="ctr"/>
                      <a:endParaRPr lang="fr-FR" sz="28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FR" sz="2800" dirty="0">
                        <a:latin typeface="Calibri" panose="020F0502020204030204" pitchFamily="34" charset="0"/>
                        <a:cs typeface="Calibri" panose="020F0502020204030204" pitchFamily="34" charset="0"/>
                      </a:endParaRPr>
                    </a:p>
                    <a:p>
                      <a:pPr algn="ctr"/>
                      <a:endParaRPr lang="fr-FR" sz="2800" dirty="0">
                        <a:latin typeface="Calibri" panose="020F0502020204030204" pitchFamily="34" charset="0"/>
                        <a:cs typeface="Calibri" panose="020F0502020204030204" pitchFamily="34" charset="0"/>
                      </a:endParaRPr>
                    </a:p>
                    <a:p>
                      <a:pPr algn="ctr"/>
                      <a:endParaRPr lang="fr-FR" sz="28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FR" sz="28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7453446"/>
                  </a:ext>
                </a:extLst>
              </a:tr>
            </a:tbl>
          </a:graphicData>
        </a:graphic>
      </p:graphicFrame>
      <p:sp>
        <p:nvSpPr>
          <p:cNvPr id="12" name="ZoneTexte 11">
            <a:extLst>
              <a:ext uri="{FF2B5EF4-FFF2-40B4-BE49-F238E27FC236}">
                <a16:creationId xmlns:a16="http://schemas.microsoft.com/office/drawing/2014/main" id="{AD4A3BDC-C605-2886-7607-DF83AD111F20}"/>
              </a:ext>
            </a:extLst>
          </p:cNvPr>
          <p:cNvSpPr txBox="1"/>
          <p:nvPr/>
        </p:nvSpPr>
        <p:spPr>
          <a:xfrm>
            <a:off x="828675" y="3776568"/>
            <a:ext cx="3190875"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1" dirty="0">
                <a:solidFill>
                  <a:srgbClr val="FF0000"/>
                </a:solidFill>
                <a:latin typeface="Baguet Script" panose="00000500000000000000" pitchFamily="2" charset="0"/>
                <a:cs typeface="Calibri" panose="020F0502020204030204" pitchFamily="34" charset="0"/>
              </a:rPr>
              <a:t>L</a:t>
            </a:r>
            <a:r>
              <a:rPr kumimoji="0" lang="fr-FR" sz="2800" b="1" i="0" u="none" strike="noStrike" kern="1200" cap="none" spc="0" normalizeH="0" baseline="0" noProof="0" dirty="0">
                <a:ln>
                  <a:noFill/>
                </a:ln>
                <a:solidFill>
                  <a:srgbClr val="FF0000"/>
                </a:solidFill>
                <a:effectLst/>
                <a:uLnTx/>
                <a:uFillTx/>
                <a:latin typeface="Baguet Script" panose="00000500000000000000" pitchFamily="2" charset="0"/>
                <a:cs typeface="Calibri" panose="020F0502020204030204" pitchFamily="34" charset="0"/>
              </a:rPr>
              <a:t>a salive avec l’amidon</a:t>
            </a:r>
          </a:p>
        </p:txBody>
      </p:sp>
      <p:sp>
        <p:nvSpPr>
          <p:cNvPr id="14" name="ZoneTexte 13">
            <a:extLst>
              <a:ext uri="{FF2B5EF4-FFF2-40B4-BE49-F238E27FC236}">
                <a16:creationId xmlns:a16="http://schemas.microsoft.com/office/drawing/2014/main" id="{61A0B834-59AC-A362-A749-4598A7A98024}"/>
              </a:ext>
            </a:extLst>
          </p:cNvPr>
          <p:cNvSpPr txBox="1"/>
          <p:nvPr/>
        </p:nvSpPr>
        <p:spPr>
          <a:xfrm>
            <a:off x="3781426" y="3561123"/>
            <a:ext cx="3276600" cy="1384995"/>
          </a:xfrm>
          <a:prstGeom prst="rect">
            <a:avLst/>
          </a:prstGeom>
          <a:noFill/>
        </p:spPr>
        <p:txBody>
          <a:bodyPr wrap="square">
            <a:spAutoFit/>
          </a:bodyPr>
          <a:lstStyle/>
          <a:p>
            <a:pPr algn="ctr"/>
            <a:r>
              <a:rPr lang="fr-FR" sz="2800" b="1" dirty="0">
                <a:solidFill>
                  <a:srgbClr val="FF0000"/>
                </a:solidFill>
                <a:latin typeface="Baguet Script" panose="00000500000000000000" pitchFamily="2" charset="0"/>
                <a:cs typeface="Calibri" panose="020F0502020204030204" pitchFamily="34" charset="0"/>
              </a:rPr>
              <a:t>Apparition ou non d’une substance sucrée</a:t>
            </a:r>
          </a:p>
        </p:txBody>
      </p:sp>
      <p:sp>
        <p:nvSpPr>
          <p:cNvPr id="16" name="ZoneTexte 15">
            <a:extLst>
              <a:ext uri="{FF2B5EF4-FFF2-40B4-BE49-F238E27FC236}">
                <a16:creationId xmlns:a16="http://schemas.microsoft.com/office/drawing/2014/main" id="{5C06D96A-8D4C-92D8-7212-833708860428}"/>
              </a:ext>
            </a:extLst>
          </p:cNvPr>
          <p:cNvSpPr txBox="1"/>
          <p:nvPr/>
        </p:nvSpPr>
        <p:spPr>
          <a:xfrm>
            <a:off x="7058026" y="3776568"/>
            <a:ext cx="3933825" cy="954107"/>
          </a:xfrm>
          <a:prstGeom prst="rect">
            <a:avLst/>
          </a:prstGeom>
          <a:noFill/>
        </p:spPr>
        <p:txBody>
          <a:bodyPr wrap="square">
            <a:spAutoFit/>
          </a:bodyPr>
          <a:lstStyle/>
          <a:p>
            <a:pPr algn="ctr"/>
            <a:r>
              <a:rPr lang="fr-FR" sz="2800" b="1" dirty="0">
                <a:solidFill>
                  <a:srgbClr val="FF0000"/>
                </a:solidFill>
                <a:latin typeface="Baguet Script" panose="00000500000000000000" pitchFamily="2" charset="0"/>
                <a:cs typeface="Calibri" panose="020F0502020204030204" pitchFamily="34" charset="0"/>
              </a:rPr>
              <a:t>La température ( 37°c) </a:t>
            </a:r>
          </a:p>
          <a:p>
            <a:pPr algn="ctr"/>
            <a:r>
              <a:rPr lang="fr-FR" sz="2800" b="1" dirty="0">
                <a:solidFill>
                  <a:srgbClr val="FF0000"/>
                </a:solidFill>
                <a:latin typeface="Baguet Script" panose="00000500000000000000" pitchFamily="2" charset="0"/>
                <a:cs typeface="Calibri" panose="020F0502020204030204" pitchFamily="34" charset="0"/>
              </a:rPr>
              <a:t>(température du corps)</a:t>
            </a:r>
          </a:p>
        </p:txBody>
      </p:sp>
      <p:grpSp>
        <p:nvGrpSpPr>
          <p:cNvPr id="17" name="Groupe 16">
            <a:extLst>
              <a:ext uri="{FF2B5EF4-FFF2-40B4-BE49-F238E27FC236}">
                <a16:creationId xmlns:a16="http://schemas.microsoft.com/office/drawing/2014/main" id="{AC305CEE-95A5-63CE-5BC5-0569A472E24C}"/>
              </a:ext>
            </a:extLst>
          </p:cNvPr>
          <p:cNvGrpSpPr/>
          <p:nvPr/>
        </p:nvGrpSpPr>
        <p:grpSpPr>
          <a:xfrm>
            <a:off x="670288" y="1488728"/>
            <a:ext cx="10171257" cy="442630"/>
            <a:chOff x="830117" y="1263212"/>
            <a:chExt cx="10171257" cy="442630"/>
          </a:xfrm>
        </p:grpSpPr>
        <p:sp>
          <p:nvSpPr>
            <p:cNvPr id="18" name="Google Shape;443;p19">
              <a:extLst>
                <a:ext uri="{FF2B5EF4-FFF2-40B4-BE49-F238E27FC236}">
                  <a16:creationId xmlns:a16="http://schemas.microsoft.com/office/drawing/2014/main" id="{E03BAF88-78D6-B3E0-671C-99173F021FB6}"/>
                </a:ext>
              </a:extLst>
            </p:cNvPr>
            <p:cNvSpPr/>
            <p:nvPr/>
          </p:nvSpPr>
          <p:spPr>
            <a:xfrm>
              <a:off x="988504" y="1263212"/>
              <a:ext cx="10012870"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lvl="0" algn="just"/>
              <a:r>
                <a:rPr lang="fr-FR" sz="2000" b="1" spc="-5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noProof="0" dirty="0">
                  <a:solidFill>
                    <a:srgbClr val="002060"/>
                  </a:solidFill>
                  <a:latin typeface="Calibri" panose="020F0502020204030204" pitchFamily="34" charset="0"/>
                  <a:ea typeface="Calibri"/>
                  <a:cs typeface="Calibri" panose="020F0502020204030204" pitchFamily="34" charset="0"/>
                  <a:sym typeface="Calibri"/>
                </a:rPr>
                <a:t>Identifiez les variables à étudier, sachant que l'amidon est le constituant principal du pain.</a:t>
              </a:r>
            </a:p>
          </p:txBody>
        </p:sp>
        <p:sp>
          <p:nvSpPr>
            <p:cNvPr id="19" name="Ellipse 18">
              <a:extLst>
                <a:ext uri="{FF2B5EF4-FFF2-40B4-BE49-F238E27FC236}">
                  <a16:creationId xmlns:a16="http://schemas.microsoft.com/office/drawing/2014/main" id="{5FE23FBC-B239-86EF-AC14-4CCEB6542362}"/>
                </a:ext>
              </a:extLst>
            </p:cNvPr>
            <p:cNvSpPr/>
            <p:nvPr/>
          </p:nvSpPr>
          <p:spPr>
            <a:xfrm>
              <a:off x="830117" y="1304527"/>
              <a:ext cx="396000" cy="396000"/>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noProof="0" dirty="0">
                  <a:latin typeface="Calibri" panose="020F0502020204030204" pitchFamily="34" charset="0"/>
                  <a:cs typeface="Calibri" panose="020F0502020204030204" pitchFamily="34" charset="0"/>
                </a:rPr>
                <a:t>1</a:t>
              </a:r>
              <a:endParaRPr lang="fr-FR" sz="1600" b="1" noProof="0" dirty="0">
                <a:latin typeface="Calibri" panose="020F0502020204030204" pitchFamily="34" charset="0"/>
                <a:cs typeface="Calibri" panose="020F0502020204030204" pitchFamily="34" charset="0"/>
              </a:endParaRPr>
            </a:p>
          </p:txBody>
        </p:sp>
      </p:grpSp>
      <p:sp>
        <p:nvSpPr>
          <p:cNvPr id="20" name="ZoneTexte 19">
            <a:extLst>
              <a:ext uri="{FF2B5EF4-FFF2-40B4-BE49-F238E27FC236}">
                <a16:creationId xmlns:a16="http://schemas.microsoft.com/office/drawing/2014/main" id="{B6E548E4-BCAF-FB2A-1F1D-A0DC9FF2013A}"/>
              </a:ext>
            </a:extLst>
          </p:cNvPr>
          <p:cNvSpPr txBox="1"/>
          <p:nvPr/>
        </p:nvSpPr>
        <p:spPr>
          <a:xfrm>
            <a:off x="2045747" y="966382"/>
            <a:ext cx="7981951" cy="461665"/>
          </a:xfrm>
          <a:prstGeom prst="rect">
            <a:avLst/>
          </a:prstGeom>
          <a:solidFill>
            <a:srgbClr val="C00000"/>
          </a:solidFill>
        </p:spPr>
        <p:txBody>
          <a:bodyPr wrap="square">
            <a:spAutoFit/>
          </a:bodyPr>
          <a:lstStyle/>
          <a:p>
            <a:pPr algn="ctr"/>
            <a:r>
              <a:rPr lang="fr-FR" sz="2400" b="1" i="0" dirty="0">
                <a:solidFill>
                  <a:schemeClr val="bg1"/>
                </a:solidFill>
                <a:effectLst/>
                <a:latin typeface="Calibri-Bold"/>
              </a:rPr>
              <a:t>A. Proposez une hypothèse en suivant les étapes ci-dessous :</a:t>
            </a:r>
            <a:r>
              <a:rPr lang="fr-FR" sz="2400" dirty="0">
                <a:solidFill>
                  <a:schemeClr val="bg1"/>
                </a:solidFill>
              </a:rPr>
              <a:t> </a:t>
            </a:r>
          </a:p>
        </p:txBody>
      </p:sp>
    </p:spTree>
    <p:extLst>
      <p:ext uri="{BB962C8B-B14F-4D97-AF65-F5344CB8AC3E}">
        <p14:creationId xmlns:p14="http://schemas.microsoft.com/office/powerpoint/2010/main" val="3090494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97008-9309-41E8-7E12-3090458772E0}"/>
            </a:ext>
          </a:extLst>
        </p:cNvPr>
        <p:cNvGrpSpPr/>
        <p:nvPr/>
      </p:nvGrpSpPr>
      <p:grpSpPr>
        <a:xfrm>
          <a:off x="0" y="0"/>
          <a:ext cx="0" cy="0"/>
          <a:chOff x="0" y="0"/>
          <a:chExt cx="0" cy="0"/>
        </a:xfrm>
      </p:grpSpPr>
      <p:sp>
        <p:nvSpPr>
          <p:cNvPr id="21" name="ZoneTexte 20">
            <a:extLst>
              <a:ext uri="{FF2B5EF4-FFF2-40B4-BE49-F238E27FC236}">
                <a16:creationId xmlns:a16="http://schemas.microsoft.com/office/drawing/2014/main" id="{31B3D5EA-8B67-4AF7-0283-839FAFDAFCFC}"/>
              </a:ext>
            </a:extLst>
          </p:cNvPr>
          <p:cNvSpPr txBox="1"/>
          <p:nvPr/>
        </p:nvSpPr>
        <p:spPr>
          <a:xfrm>
            <a:off x="828674" y="4200633"/>
            <a:ext cx="10115551" cy="523220"/>
          </a:xfrm>
          <a:prstGeom prst="rect">
            <a:avLst/>
          </a:prstGeom>
          <a:noFill/>
          <a:ln w="19050">
            <a:solidFill>
              <a:srgbClr val="002060"/>
            </a:solidFill>
          </a:ln>
        </p:spPr>
        <p:txBody>
          <a:bodyPr wrap="square" rtlCol="0">
            <a:spAutoFit/>
          </a:bodyPr>
          <a:lstStyle>
            <a:defPPr>
              <a:defRPr lang="fr-FR"/>
            </a:defPPr>
            <a:lvl1pPr algn="ctr">
              <a:defRPr sz="2400">
                <a:latin typeface="Calibri" panose="020F0502020204030204" pitchFamily="34" charset="0"/>
                <a:cs typeface="Calibri" panose="020F0502020204030204" pitchFamily="34" charset="0"/>
              </a:defRPr>
            </a:lvl1pPr>
          </a:lstStyle>
          <a:p>
            <a:pPr algn="l"/>
            <a:r>
              <a:rPr lang="fr-FR" sz="2800" b="1" dirty="0">
                <a:solidFill>
                  <a:schemeClr val="accent4">
                    <a:lumMod val="75000"/>
                  </a:schemeClr>
                </a:solidFill>
              </a:rPr>
              <a:t>Alors</a:t>
            </a:r>
            <a:r>
              <a:rPr lang="fr-FR" sz="2800" b="1" dirty="0"/>
              <a:t> celui-ci se transforme en </a:t>
            </a:r>
            <a:r>
              <a:rPr lang="fr-FR" sz="2800" dirty="0"/>
              <a:t>…..…………………………….(</a:t>
            </a:r>
            <a:r>
              <a:rPr lang="fr-FR" sz="2800" b="1" dirty="0"/>
              <a:t>conséquence)</a:t>
            </a:r>
          </a:p>
        </p:txBody>
      </p:sp>
      <p:sp>
        <p:nvSpPr>
          <p:cNvPr id="2" name="Titre 1">
            <a:extLst>
              <a:ext uri="{FF2B5EF4-FFF2-40B4-BE49-F238E27FC236}">
                <a16:creationId xmlns:a16="http://schemas.microsoft.com/office/drawing/2014/main" id="{F685BF66-A8AA-1F1C-CE29-C5CAD6427666}"/>
              </a:ext>
            </a:extLst>
          </p:cNvPr>
          <p:cNvSpPr>
            <a:spLocks noGrp="1"/>
          </p:cNvSpPr>
          <p:nvPr>
            <p:ph type="title"/>
          </p:nvPr>
        </p:nvSpPr>
        <p:spPr>
          <a:xfrm>
            <a:off x="1030246" y="261143"/>
            <a:ext cx="10277091" cy="618332"/>
          </a:xfrm>
        </p:spPr>
        <p:txBody>
          <a:bodyPr/>
          <a:lstStyle/>
          <a:p>
            <a:r>
              <a:rPr lang="fr-FR" sz="1800" dirty="0">
                <a:solidFill>
                  <a:schemeClr val="tx1">
                    <a:lumMod val="50000"/>
                    <a:lumOff val="50000"/>
                  </a:schemeClr>
                </a:solidFill>
              </a:rPr>
              <a:t>Pour répondre à la deuxième consigne, je dois simplement relier la variable indépendante et la variable dépendante par une relation : </a:t>
            </a:r>
            <a:r>
              <a:rPr lang="fr-FR" sz="1800" u="sng" dirty="0">
                <a:solidFill>
                  <a:schemeClr val="tx1">
                    <a:lumMod val="50000"/>
                    <a:lumOff val="50000"/>
                  </a:schemeClr>
                </a:solidFill>
              </a:rPr>
              <a:t>cause</a:t>
            </a:r>
            <a:r>
              <a:rPr lang="fr-FR" sz="1800" dirty="0">
                <a:solidFill>
                  <a:schemeClr val="tx1">
                    <a:lumMod val="50000"/>
                    <a:lumOff val="50000"/>
                  </a:schemeClr>
                </a:solidFill>
              </a:rPr>
              <a:t> et </a:t>
            </a:r>
            <a:r>
              <a:rPr lang="fr-FR" sz="1800" u="sng" dirty="0">
                <a:solidFill>
                  <a:schemeClr val="tx1">
                    <a:lumMod val="50000"/>
                    <a:lumOff val="50000"/>
                  </a:schemeClr>
                </a:solidFill>
              </a:rPr>
              <a:t>conséquence</a:t>
            </a:r>
            <a:r>
              <a:rPr lang="fr-FR" sz="1800" dirty="0">
                <a:solidFill>
                  <a:schemeClr val="tx1">
                    <a:lumMod val="50000"/>
                    <a:lumOff val="50000"/>
                  </a:schemeClr>
                </a:solidFill>
              </a:rPr>
              <a:t>.</a:t>
            </a:r>
          </a:p>
        </p:txBody>
      </p:sp>
      <p:sp>
        <p:nvSpPr>
          <p:cNvPr id="9" name="ZoneTexte 8">
            <a:extLst>
              <a:ext uri="{FF2B5EF4-FFF2-40B4-BE49-F238E27FC236}">
                <a16:creationId xmlns:a16="http://schemas.microsoft.com/office/drawing/2014/main" id="{78DCA772-51D0-F979-CBE4-904008978E3B}"/>
              </a:ext>
            </a:extLst>
          </p:cNvPr>
          <p:cNvSpPr txBox="1"/>
          <p:nvPr/>
        </p:nvSpPr>
        <p:spPr>
          <a:xfrm>
            <a:off x="828674" y="2597654"/>
            <a:ext cx="10115551" cy="523220"/>
          </a:xfrm>
          <a:prstGeom prst="rect">
            <a:avLst/>
          </a:prstGeom>
          <a:noFill/>
          <a:ln w="19050">
            <a:solidFill>
              <a:srgbClr val="002060"/>
            </a:solidFill>
          </a:ln>
        </p:spPr>
        <p:txBody>
          <a:bodyPr wrap="square" rtlCol="0">
            <a:spAutoFit/>
          </a:bodyPr>
          <a:lstStyle>
            <a:defPPr>
              <a:defRPr lang="fr-FR"/>
            </a:defPPr>
            <a:lvl1pPr algn="ctr">
              <a:defRPr sz="2400">
                <a:latin typeface="Calibri" panose="020F0502020204030204" pitchFamily="34" charset="0"/>
                <a:cs typeface="Calibri" panose="020F0502020204030204" pitchFamily="34" charset="0"/>
              </a:defRPr>
            </a:lvl1pPr>
          </a:lstStyle>
          <a:p>
            <a:pPr algn="l"/>
            <a:r>
              <a:rPr lang="fr-FR" sz="2800" b="1" dirty="0">
                <a:solidFill>
                  <a:schemeClr val="accent4">
                    <a:lumMod val="75000"/>
                  </a:schemeClr>
                </a:solidFill>
              </a:rPr>
              <a:t>Si</a:t>
            </a:r>
            <a:r>
              <a:rPr lang="fr-FR" sz="2800" b="1" dirty="0"/>
              <a:t> </a:t>
            </a:r>
            <a:r>
              <a:rPr lang="fr-FR" sz="2800" dirty="0"/>
              <a:t>…………………………..………………………………………………………</a:t>
            </a:r>
            <a:r>
              <a:rPr lang="fr-FR" sz="2800" b="1" dirty="0"/>
              <a:t> (cause), </a:t>
            </a:r>
          </a:p>
        </p:txBody>
      </p:sp>
      <p:grpSp>
        <p:nvGrpSpPr>
          <p:cNvPr id="3" name="Groupe 2">
            <a:extLst>
              <a:ext uri="{FF2B5EF4-FFF2-40B4-BE49-F238E27FC236}">
                <a16:creationId xmlns:a16="http://schemas.microsoft.com/office/drawing/2014/main" id="{1C6F8408-06F4-B74D-5B96-572A45310B6F}"/>
              </a:ext>
            </a:extLst>
          </p:cNvPr>
          <p:cNvGrpSpPr/>
          <p:nvPr/>
        </p:nvGrpSpPr>
        <p:grpSpPr>
          <a:xfrm>
            <a:off x="630674" y="1468067"/>
            <a:ext cx="10134671" cy="442630"/>
            <a:chOff x="866703" y="1263212"/>
            <a:chExt cx="10134671" cy="442630"/>
          </a:xfrm>
        </p:grpSpPr>
        <p:sp>
          <p:nvSpPr>
            <p:cNvPr id="5" name="Google Shape;443;p19">
              <a:extLst>
                <a:ext uri="{FF2B5EF4-FFF2-40B4-BE49-F238E27FC236}">
                  <a16:creationId xmlns:a16="http://schemas.microsoft.com/office/drawing/2014/main" id="{391D4BFE-3B09-1E00-F1D8-5E1700122EB4}"/>
                </a:ext>
              </a:extLst>
            </p:cNvPr>
            <p:cNvSpPr/>
            <p:nvPr/>
          </p:nvSpPr>
          <p:spPr>
            <a:xfrm>
              <a:off x="988504" y="1263212"/>
              <a:ext cx="10012870"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lvl="0" algn="just"/>
              <a:r>
                <a:rPr lang="fr-FR" sz="2000" b="1" spc="-5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Formulez une hypothèse en reliant une variable indépendante et une variable dépendante. </a:t>
              </a:r>
            </a:p>
          </p:txBody>
        </p:sp>
        <p:sp>
          <p:nvSpPr>
            <p:cNvPr id="8" name="Ellipse 7">
              <a:extLst>
                <a:ext uri="{FF2B5EF4-FFF2-40B4-BE49-F238E27FC236}">
                  <a16:creationId xmlns:a16="http://schemas.microsoft.com/office/drawing/2014/main" id="{4317E398-9617-4631-CF29-4FB236EC33EA}"/>
                </a:ext>
              </a:extLst>
            </p:cNvPr>
            <p:cNvSpPr/>
            <p:nvPr/>
          </p:nvSpPr>
          <p:spPr>
            <a:xfrm>
              <a:off x="866703" y="1268444"/>
              <a:ext cx="396000" cy="396000"/>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noProof="0" dirty="0">
                  <a:latin typeface="Calibri" panose="020F0502020204030204" pitchFamily="34" charset="0"/>
                  <a:cs typeface="Calibri" panose="020F0502020204030204" pitchFamily="34" charset="0"/>
                </a:rPr>
                <a:t>2</a:t>
              </a:r>
              <a:endParaRPr lang="fr-FR" sz="1600" b="1" noProof="0" dirty="0">
                <a:latin typeface="Calibri" panose="020F0502020204030204" pitchFamily="34" charset="0"/>
                <a:cs typeface="Calibri" panose="020F0502020204030204" pitchFamily="34" charset="0"/>
              </a:endParaRPr>
            </a:p>
          </p:txBody>
        </p:sp>
      </p:grpSp>
      <p:sp>
        <p:nvSpPr>
          <p:cNvPr id="13" name="ZoneTexte 12">
            <a:extLst>
              <a:ext uri="{FF2B5EF4-FFF2-40B4-BE49-F238E27FC236}">
                <a16:creationId xmlns:a16="http://schemas.microsoft.com/office/drawing/2014/main" id="{A7023304-E317-41F0-7F5B-47442406112B}"/>
              </a:ext>
            </a:extLst>
          </p:cNvPr>
          <p:cNvSpPr txBox="1"/>
          <p:nvPr/>
        </p:nvSpPr>
        <p:spPr>
          <a:xfrm>
            <a:off x="1626682" y="2555148"/>
            <a:ext cx="6934200" cy="584775"/>
          </a:xfrm>
          <a:prstGeom prst="rect">
            <a:avLst/>
          </a:prstGeom>
          <a:noFill/>
        </p:spPr>
        <p:txBody>
          <a:bodyPr wrap="square">
            <a:spAutoFit/>
          </a:bodyPr>
          <a:lstStyle/>
          <a:p>
            <a:r>
              <a:rPr kumimoji="0" lang="fr-FR" sz="3200" b="1" i="0" u="none" strike="noStrike" kern="1200" cap="none" spc="0" normalizeH="0" baseline="0" noProof="0" dirty="0">
                <a:ln>
                  <a:noFill/>
                </a:ln>
                <a:solidFill>
                  <a:srgbClr val="FF0000"/>
                </a:solidFill>
                <a:effectLst/>
                <a:uLnTx/>
                <a:uFillTx/>
                <a:latin typeface="Baguet Script" panose="00000500000000000000" pitchFamily="2" charset="0"/>
              </a:rPr>
              <a:t>on ajoute de la salive à l’amidon à 37 °c </a:t>
            </a:r>
            <a:endParaRPr lang="fr-FR" dirty="0">
              <a:solidFill>
                <a:srgbClr val="FF0000"/>
              </a:solidFill>
              <a:latin typeface="Baguet Script" panose="00000500000000000000" pitchFamily="2" charset="0"/>
            </a:endParaRPr>
          </a:p>
        </p:txBody>
      </p:sp>
      <p:sp>
        <p:nvSpPr>
          <p:cNvPr id="17" name="ZoneTexte 16">
            <a:extLst>
              <a:ext uri="{FF2B5EF4-FFF2-40B4-BE49-F238E27FC236}">
                <a16:creationId xmlns:a16="http://schemas.microsoft.com/office/drawing/2014/main" id="{926C7E5F-0A5C-DC2E-5856-F12F2C1123B8}"/>
              </a:ext>
            </a:extLst>
          </p:cNvPr>
          <p:cNvSpPr txBox="1"/>
          <p:nvPr/>
        </p:nvSpPr>
        <p:spPr>
          <a:xfrm>
            <a:off x="5353050" y="4188905"/>
            <a:ext cx="6096000" cy="523220"/>
          </a:xfrm>
          <a:prstGeom prst="rect">
            <a:avLst/>
          </a:prstGeom>
          <a:noFill/>
        </p:spPr>
        <p:txBody>
          <a:bodyPr wrap="square">
            <a:spAutoFit/>
          </a:bodyPr>
          <a:lstStyle/>
          <a:p>
            <a:r>
              <a:rPr kumimoji="0" lang="fr-FR" sz="2800" b="1" i="0" u="none" strike="noStrike" kern="1200" cap="none" spc="0" normalizeH="0" baseline="0" noProof="0" dirty="0">
                <a:ln>
                  <a:noFill/>
                </a:ln>
                <a:solidFill>
                  <a:srgbClr val="FF0000"/>
                </a:solidFill>
                <a:effectLst/>
                <a:uLnTx/>
                <a:uFillTx/>
                <a:latin typeface="Baguet Script" panose="00000500000000000000" pitchFamily="2" charset="0"/>
              </a:rPr>
              <a:t>une substance sucrée</a:t>
            </a:r>
            <a:r>
              <a:rPr kumimoji="0" lang="fr-FR" sz="2800" b="0" i="0" u="none" strike="noStrike" kern="1200" cap="none" spc="0" normalizeH="0" baseline="0" noProof="0" dirty="0">
                <a:ln>
                  <a:noFill/>
                </a:ln>
                <a:solidFill>
                  <a:srgbClr val="FF0000"/>
                </a:solidFill>
                <a:effectLst/>
                <a:uLnTx/>
                <a:uFillTx/>
                <a:latin typeface="Baguet Script" panose="00000500000000000000" pitchFamily="2" charset="0"/>
              </a:rPr>
              <a:t>.</a:t>
            </a:r>
            <a:endParaRPr lang="fr-FR" sz="1600" dirty="0">
              <a:solidFill>
                <a:srgbClr val="FF0000"/>
              </a:solidFill>
              <a:latin typeface="Baguet Script" panose="00000500000000000000" pitchFamily="2" charset="0"/>
            </a:endParaRPr>
          </a:p>
        </p:txBody>
      </p:sp>
      <p:sp>
        <p:nvSpPr>
          <p:cNvPr id="22" name="Flèche : bas 21">
            <a:extLst>
              <a:ext uri="{FF2B5EF4-FFF2-40B4-BE49-F238E27FC236}">
                <a16:creationId xmlns:a16="http://schemas.microsoft.com/office/drawing/2014/main" id="{CC475A26-F2B5-ED69-C128-59E0748DE4B1}"/>
              </a:ext>
            </a:extLst>
          </p:cNvPr>
          <p:cNvSpPr/>
          <p:nvPr/>
        </p:nvSpPr>
        <p:spPr>
          <a:xfrm>
            <a:off x="5901447" y="3429000"/>
            <a:ext cx="389106" cy="512322"/>
          </a:xfrm>
          <a:prstGeom prst="downArrow">
            <a:avLst/>
          </a:prstGeom>
          <a:solidFill>
            <a:srgbClr val="037A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F6E256ED-CB55-24EC-C7AF-6BCF899BC27A}"/>
              </a:ext>
            </a:extLst>
          </p:cNvPr>
          <p:cNvSpPr txBox="1"/>
          <p:nvPr/>
        </p:nvSpPr>
        <p:spPr>
          <a:xfrm>
            <a:off x="2045747" y="966382"/>
            <a:ext cx="7981951" cy="461665"/>
          </a:xfrm>
          <a:prstGeom prst="rect">
            <a:avLst/>
          </a:prstGeom>
          <a:solidFill>
            <a:srgbClr val="C00000"/>
          </a:solidFill>
        </p:spPr>
        <p:txBody>
          <a:bodyPr wrap="square">
            <a:spAutoFit/>
          </a:bodyPr>
          <a:lstStyle/>
          <a:p>
            <a:pPr algn="ctr"/>
            <a:r>
              <a:rPr lang="fr-FR" sz="2400" b="1" i="0" dirty="0">
                <a:solidFill>
                  <a:schemeClr val="bg1"/>
                </a:solidFill>
                <a:effectLst/>
                <a:latin typeface="Calibri-Bold"/>
              </a:rPr>
              <a:t>A. Proposez une hypothèse en suivant les étapes ci-dessous :</a:t>
            </a:r>
            <a:r>
              <a:rPr lang="fr-FR" sz="2400" dirty="0">
                <a:solidFill>
                  <a:schemeClr val="bg1"/>
                </a:solidFill>
              </a:rPr>
              <a:t> </a:t>
            </a:r>
          </a:p>
        </p:txBody>
      </p:sp>
    </p:spTree>
    <p:extLst>
      <p:ext uri="{BB962C8B-B14F-4D97-AF65-F5344CB8AC3E}">
        <p14:creationId xmlns:p14="http://schemas.microsoft.com/office/powerpoint/2010/main" val="346143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988934-570D-C700-1202-C387A300BD76}"/>
              </a:ext>
            </a:extLst>
          </p:cNvPr>
          <p:cNvSpPr>
            <a:spLocks noGrp="1"/>
          </p:cNvSpPr>
          <p:nvPr>
            <p:ph type="title"/>
          </p:nvPr>
        </p:nvSpPr>
        <p:spPr>
          <a:xfrm>
            <a:off x="903786" y="446881"/>
            <a:ext cx="10277091" cy="267549"/>
          </a:xfrm>
        </p:spPr>
        <p:txBody>
          <a:bodyPr/>
          <a:lstStyle/>
          <a:p>
            <a:r>
              <a:rPr lang="fr-FR" sz="1800" dirty="0">
                <a:solidFill>
                  <a:schemeClr val="tx1">
                    <a:lumMod val="50000"/>
                    <a:lumOff val="50000"/>
                  </a:schemeClr>
                </a:solidFill>
              </a:rPr>
              <a:t>J’ai formulé mon hypothèse , je passe maintenant à l’élaboration de mon protocole expérimental. Je réalise les mêmes étapes que j’ai appris auparavant. Je commence par déterminer par quoi et comment varier la variable indépendante.</a:t>
            </a:r>
          </a:p>
        </p:txBody>
      </p:sp>
      <p:grpSp>
        <p:nvGrpSpPr>
          <p:cNvPr id="3" name="Groupe 2">
            <a:extLst>
              <a:ext uri="{FF2B5EF4-FFF2-40B4-BE49-F238E27FC236}">
                <a16:creationId xmlns:a16="http://schemas.microsoft.com/office/drawing/2014/main" id="{54AC32B2-D5B9-058B-DA6A-920A3CF2F2DD}"/>
              </a:ext>
            </a:extLst>
          </p:cNvPr>
          <p:cNvGrpSpPr/>
          <p:nvPr/>
        </p:nvGrpSpPr>
        <p:grpSpPr>
          <a:xfrm>
            <a:off x="670288" y="1488728"/>
            <a:ext cx="10171257" cy="442630"/>
            <a:chOff x="830117" y="1263212"/>
            <a:chExt cx="10171257" cy="442630"/>
          </a:xfrm>
        </p:grpSpPr>
        <p:sp>
          <p:nvSpPr>
            <p:cNvPr id="4" name="Google Shape;443;p19">
              <a:extLst>
                <a:ext uri="{FF2B5EF4-FFF2-40B4-BE49-F238E27FC236}">
                  <a16:creationId xmlns:a16="http://schemas.microsoft.com/office/drawing/2014/main" id="{876051D0-6C54-0969-3514-0070F343835C}"/>
                </a:ext>
              </a:extLst>
            </p:cNvPr>
            <p:cNvSpPr/>
            <p:nvPr/>
          </p:nvSpPr>
          <p:spPr>
            <a:xfrm>
              <a:off x="988504" y="1263212"/>
              <a:ext cx="10012870"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lvl="0" algn="just"/>
              <a:r>
                <a:rPr lang="fr-FR" sz="2000" b="1" spc="-5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noProof="0" dirty="0">
                  <a:solidFill>
                    <a:srgbClr val="002060"/>
                  </a:solidFill>
                  <a:latin typeface="Calibri" panose="020F0502020204030204" pitchFamily="34" charset="0"/>
                  <a:ea typeface="Calibri"/>
                  <a:cs typeface="Calibri" panose="020F0502020204030204" pitchFamily="34" charset="0"/>
                  <a:sym typeface="Calibri"/>
                </a:rPr>
                <a:t>Déterminez par quoi et comment varier la variable indépendante.</a:t>
              </a:r>
            </a:p>
          </p:txBody>
        </p:sp>
        <p:sp>
          <p:nvSpPr>
            <p:cNvPr id="5" name="Ellipse 4">
              <a:extLst>
                <a:ext uri="{FF2B5EF4-FFF2-40B4-BE49-F238E27FC236}">
                  <a16:creationId xmlns:a16="http://schemas.microsoft.com/office/drawing/2014/main" id="{19CD8BA6-7567-7390-14C0-CDF128B3FC6E}"/>
                </a:ext>
              </a:extLst>
            </p:cNvPr>
            <p:cNvSpPr/>
            <p:nvPr/>
          </p:nvSpPr>
          <p:spPr>
            <a:xfrm>
              <a:off x="830117" y="1304527"/>
              <a:ext cx="396000" cy="396000"/>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noProof="0" dirty="0">
                  <a:latin typeface="Calibri" panose="020F0502020204030204" pitchFamily="34" charset="0"/>
                  <a:cs typeface="Calibri" panose="020F0502020204030204" pitchFamily="34" charset="0"/>
                </a:rPr>
                <a:t>1</a:t>
              </a:r>
              <a:endParaRPr lang="fr-FR" sz="1600" b="1" noProof="0" dirty="0">
                <a:latin typeface="Calibri" panose="020F0502020204030204" pitchFamily="34" charset="0"/>
                <a:cs typeface="Calibri" panose="020F0502020204030204" pitchFamily="34" charset="0"/>
              </a:endParaRPr>
            </a:p>
          </p:txBody>
        </p:sp>
      </p:grpSp>
      <p:sp>
        <p:nvSpPr>
          <p:cNvPr id="6" name="ZoneTexte 5">
            <a:extLst>
              <a:ext uri="{FF2B5EF4-FFF2-40B4-BE49-F238E27FC236}">
                <a16:creationId xmlns:a16="http://schemas.microsoft.com/office/drawing/2014/main" id="{32BF9F3B-0F7D-9F92-FF79-3A8AEC2D5C22}"/>
              </a:ext>
            </a:extLst>
          </p:cNvPr>
          <p:cNvSpPr txBox="1"/>
          <p:nvPr/>
        </p:nvSpPr>
        <p:spPr>
          <a:xfrm>
            <a:off x="466725" y="966382"/>
            <a:ext cx="11182350" cy="415498"/>
          </a:xfrm>
          <a:prstGeom prst="rect">
            <a:avLst/>
          </a:prstGeom>
          <a:solidFill>
            <a:srgbClr val="C00000"/>
          </a:solidFill>
        </p:spPr>
        <p:txBody>
          <a:bodyPr wrap="square">
            <a:spAutoFit/>
          </a:bodyPr>
          <a:lstStyle/>
          <a:p>
            <a:pPr algn="ctr"/>
            <a:r>
              <a:rPr lang="fr-FR" sz="2100" b="1" i="0" dirty="0">
                <a:solidFill>
                  <a:schemeClr val="bg1"/>
                </a:solidFill>
                <a:effectLst/>
                <a:latin typeface="Calibri-Bold"/>
              </a:rPr>
              <a:t>B. Elaborez un protocole expérimental pour vérifier l'hypothèse en suivant les étapes ci-dessous :</a:t>
            </a:r>
            <a:r>
              <a:rPr lang="fr-FR" sz="2100" dirty="0">
                <a:solidFill>
                  <a:schemeClr val="bg1"/>
                </a:solidFill>
              </a:rPr>
              <a:t> </a:t>
            </a:r>
          </a:p>
        </p:txBody>
      </p:sp>
      <p:sp>
        <p:nvSpPr>
          <p:cNvPr id="15" name="Espace réservé du contenu 14">
            <a:extLst>
              <a:ext uri="{FF2B5EF4-FFF2-40B4-BE49-F238E27FC236}">
                <a16:creationId xmlns:a16="http://schemas.microsoft.com/office/drawing/2014/main" id="{799E40E6-54E2-8B9F-5E16-25683A0AFB7E}"/>
              </a:ext>
            </a:extLst>
          </p:cNvPr>
          <p:cNvSpPr>
            <a:spLocks noGrp="1"/>
          </p:cNvSpPr>
          <p:nvPr>
            <p:ph sz="quarter" idx="11"/>
          </p:nvPr>
        </p:nvSpPr>
        <p:spPr/>
        <p:txBody>
          <a:bodyPr/>
          <a:lstStyle/>
          <a:p>
            <a:endParaRPr lang="fr-FR"/>
          </a:p>
        </p:txBody>
      </p:sp>
      <p:sp>
        <p:nvSpPr>
          <p:cNvPr id="16" name="ZoneTexte 15">
            <a:extLst>
              <a:ext uri="{FF2B5EF4-FFF2-40B4-BE49-F238E27FC236}">
                <a16:creationId xmlns:a16="http://schemas.microsoft.com/office/drawing/2014/main" id="{DA939183-4A96-D7D7-527E-2B9D4C954B8D}"/>
              </a:ext>
            </a:extLst>
          </p:cNvPr>
          <p:cNvSpPr txBox="1"/>
          <p:nvPr/>
        </p:nvSpPr>
        <p:spPr>
          <a:xfrm>
            <a:off x="466725" y="3011414"/>
            <a:ext cx="3160496" cy="3231416"/>
          </a:xfrm>
          <a:prstGeom prst="roundRect">
            <a:avLst>
              <a:gd name="adj" fmla="val 4620"/>
            </a:avLst>
          </a:prstGeom>
          <a:noFill/>
          <a:ln w="19050">
            <a:solidFill>
              <a:schemeClr val="accent2">
                <a:lumMod val="60000"/>
                <a:lumOff val="40000"/>
              </a:schemeClr>
            </a:solidFill>
          </a:ln>
        </p:spPr>
        <p:txBody>
          <a:bodyPr wrap="square">
            <a:spAutoFit/>
          </a:bodyPr>
          <a:lstStyle/>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000" b="1" dirty="0">
              <a:latin typeface="Calibri" panose="020F0502020204030204" pitchFamily="34" charset="0"/>
              <a:cs typeface="Calibri" panose="020F0502020204030204" pitchFamily="34" charset="0"/>
            </a:endParaRPr>
          </a:p>
          <a:p>
            <a:endParaRPr lang="fr-FR" sz="1600" b="1" dirty="0">
              <a:latin typeface="Calibri" panose="020F0502020204030204" pitchFamily="34" charset="0"/>
              <a:cs typeface="Calibri" panose="020F0502020204030204" pitchFamily="34" charset="0"/>
            </a:endParaRPr>
          </a:p>
          <a:p>
            <a:endParaRPr lang="fr-FR" sz="20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p:txBody>
      </p:sp>
      <p:sp>
        <p:nvSpPr>
          <p:cNvPr id="17" name="ZoneTexte 16">
            <a:extLst>
              <a:ext uri="{FF2B5EF4-FFF2-40B4-BE49-F238E27FC236}">
                <a16:creationId xmlns:a16="http://schemas.microsoft.com/office/drawing/2014/main" id="{580F7267-E722-1178-8774-2F608D46A387}"/>
              </a:ext>
            </a:extLst>
          </p:cNvPr>
          <p:cNvSpPr txBox="1"/>
          <p:nvPr/>
        </p:nvSpPr>
        <p:spPr>
          <a:xfrm>
            <a:off x="3754307" y="2979284"/>
            <a:ext cx="3911769" cy="3294162"/>
          </a:xfrm>
          <a:prstGeom prst="roundRect">
            <a:avLst>
              <a:gd name="adj" fmla="val 4620"/>
            </a:avLst>
          </a:prstGeom>
          <a:noFill/>
          <a:ln w="19050">
            <a:solidFill>
              <a:schemeClr val="accent2">
                <a:lumMod val="60000"/>
                <a:lumOff val="40000"/>
              </a:schemeClr>
            </a:solidFill>
          </a:ln>
        </p:spPr>
        <p:txBody>
          <a:bodyPr wrap="square">
            <a:spAutoFit/>
          </a:bodyPr>
          <a:lstStyle/>
          <a:p>
            <a:pPr marL="285750" indent="-285750">
              <a:buFont typeface="Arial" panose="020B0604020202020204" pitchFamily="34" charset="0"/>
              <a:buChar char="•"/>
            </a:pPr>
            <a:endParaRPr lang="fr-FR" sz="3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fr-FR"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fr-FR" sz="2400" dirty="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p:txBody>
      </p:sp>
      <p:sp>
        <p:nvSpPr>
          <p:cNvPr id="18" name="ZoneTexte 17">
            <a:extLst>
              <a:ext uri="{FF2B5EF4-FFF2-40B4-BE49-F238E27FC236}">
                <a16:creationId xmlns:a16="http://schemas.microsoft.com/office/drawing/2014/main" id="{0AF99220-4ABC-140E-981D-DDD5D06E8C3F}"/>
              </a:ext>
            </a:extLst>
          </p:cNvPr>
          <p:cNvSpPr txBox="1"/>
          <p:nvPr/>
        </p:nvSpPr>
        <p:spPr>
          <a:xfrm>
            <a:off x="466725" y="3579703"/>
            <a:ext cx="3314700" cy="201593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500" b="1" i="0" u="none" strike="noStrike" kern="1200" cap="none" spc="0" normalizeH="0" baseline="0" noProof="0" dirty="0">
                <a:ln>
                  <a:noFill/>
                </a:ln>
                <a:solidFill>
                  <a:srgbClr val="FF0000"/>
                </a:solidFill>
                <a:effectLst/>
                <a:uLnTx/>
                <a:uFillTx/>
                <a:latin typeface="Baguet Script" panose="020F0502020204030204" pitchFamily="2" charset="0"/>
                <a:ea typeface="Calibri" panose="020F0502020204030204" pitchFamily="34" charset="0"/>
                <a:cs typeface="Calibri" panose="020F0502020204030204" pitchFamily="34" charset="0"/>
              </a:rPr>
              <a:t>Deux tubes à essai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500" b="1" i="0" u="none" strike="noStrike" kern="1200" cap="none" spc="0" normalizeH="0" baseline="0" noProof="0" dirty="0">
                <a:ln>
                  <a:noFill/>
                </a:ln>
                <a:solidFill>
                  <a:srgbClr val="FF0000"/>
                </a:solidFill>
                <a:effectLst/>
                <a:uLnTx/>
                <a:uFillTx/>
                <a:latin typeface="Baguet Script" panose="020F0502020204030204" pitchFamily="2" charset="0"/>
                <a:ea typeface="Calibri" panose="020F0502020204030204" pitchFamily="34" charset="0"/>
                <a:cs typeface="Calibri" panose="020F0502020204030204" pitchFamily="34" charset="0"/>
              </a:rPr>
              <a:t>2 pipettes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500" b="1" i="0" u="none" strike="noStrike" kern="1200" cap="none" spc="0" normalizeH="0" baseline="0" noProof="0" dirty="0">
                <a:ln>
                  <a:noFill/>
                </a:ln>
                <a:solidFill>
                  <a:srgbClr val="FF0000"/>
                </a:solidFill>
                <a:effectLst/>
                <a:uLnTx/>
                <a:uFillTx/>
                <a:latin typeface="Baguet Script" panose="020F0502020204030204" pitchFamily="2" charset="0"/>
                <a:ea typeface="Calibri" panose="020F0502020204030204" pitchFamily="34" charset="0"/>
                <a:cs typeface="Calibri" panose="020F0502020204030204" pitchFamily="34" charset="0"/>
              </a:rPr>
              <a:t>L’amidon bouilli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500" b="1" i="0" u="none" strike="noStrike" kern="1200" cap="none" spc="0" normalizeH="0" baseline="0" noProof="0" dirty="0">
                <a:ln>
                  <a:noFill/>
                </a:ln>
                <a:solidFill>
                  <a:srgbClr val="FF0000"/>
                </a:solidFill>
                <a:effectLst/>
                <a:uLnTx/>
                <a:uFillTx/>
                <a:latin typeface="Baguet Script" panose="020F0502020204030204" pitchFamily="2" charset="0"/>
                <a:ea typeface="Calibri" panose="020F0502020204030204" pitchFamily="34" charset="0"/>
                <a:cs typeface="Calibri" panose="020F0502020204030204" pitchFamily="34" charset="0"/>
              </a:rPr>
              <a:t>La salive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500" b="1" i="0" u="none" strike="noStrike" kern="1200" cap="none" spc="0" normalizeH="0" baseline="0" noProof="0" dirty="0">
                <a:ln>
                  <a:noFill/>
                </a:ln>
                <a:solidFill>
                  <a:srgbClr val="FF0000"/>
                </a:solidFill>
                <a:effectLst/>
                <a:uLnTx/>
                <a:uFillTx/>
                <a:latin typeface="Baguet Script" panose="020F0502020204030204" pitchFamily="2" charset="0"/>
                <a:ea typeface="Calibri" panose="020F0502020204030204" pitchFamily="34" charset="0"/>
                <a:cs typeface="Calibri" panose="020F0502020204030204" pitchFamily="34" charset="0"/>
              </a:rPr>
              <a:t>L’eau distillée </a:t>
            </a:r>
          </a:p>
        </p:txBody>
      </p:sp>
      <p:sp>
        <p:nvSpPr>
          <p:cNvPr id="19" name="ZoneTexte 18">
            <a:extLst>
              <a:ext uri="{FF2B5EF4-FFF2-40B4-BE49-F238E27FC236}">
                <a16:creationId xmlns:a16="http://schemas.microsoft.com/office/drawing/2014/main" id="{8D52C47C-0F1C-F33F-2C62-27CDD0C8A37A}"/>
              </a:ext>
            </a:extLst>
          </p:cNvPr>
          <p:cNvSpPr txBox="1"/>
          <p:nvPr/>
        </p:nvSpPr>
        <p:spPr>
          <a:xfrm>
            <a:off x="3828665" y="3148816"/>
            <a:ext cx="3964497" cy="2785378"/>
          </a:xfrm>
          <a:prstGeom prst="rect">
            <a:avLst/>
          </a:prstGeom>
          <a:noFill/>
        </p:spPr>
        <p:txBody>
          <a:bodyPr wrap="square">
            <a:spAutoFit/>
          </a:bodyPr>
          <a:lstStyle/>
          <a:p>
            <a:pPr marL="190500" marR="0" lvl="0" indent="-190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500" b="1" i="0" u="none" strike="noStrike" kern="1200" cap="none" spc="0" normalizeH="0" baseline="0" noProof="0" dirty="0">
                <a:ln>
                  <a:noFill/>
                </a:ln>
                <a:solidFill>
                  <a:srgbClr val="FF0000"/>
                </a:solidFill>
                <a:effectLst/>
                <a:uLnTx/>
                <a:uFillTx/>
                <a:latin typeface="Baguet Script" panose="020F0502020204030204" pitchFamily="2" charset="0"/>
                <a:ea typeface="Calibri" panose="020F0502020204030204" pitchFamily="34" charset="0"/>
                <a:cs typeface="Calibri" panose="020F0502020204030204" pitchFamily="34" charset="0"/>
              </a:rPr>
              <a:t>On ajoute de l’amidon bouilli dans chacun des deux tubes à essai (A et B). </a:t>
            </a:r>
          </a:p>
          <a:p>
            <a:pPr marL="190500" marR="0" lvl="0" indent="-190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500" b="1" i="0" u="none" strike="noStrike" kern="1200" cap="none" spc="0" normalizeH="0" baseline="0" noProof="0" dirty="0">
                <a:ln>
                  <a:noFill/>
                </a:ln>
                <a:solidFill>
                  <a:srgbClr val="FF0000"/>
                </a:solidFill>
                <a:effectLst/>
                <a:uLnTx/>
                <a:uFillTx/>
                <a:latin typeface="Baguet Script" panose="020F0502020204030204" pitchFamily="2" charset="0"/>
                <a:ea typeface="Calibri" panose="020F0502020204030204" pitchFamily="34" charset="0"/>
                <a:cs typeface="Calibri" panose="020F0502020204030204" pitchFamily="34" charset="0"/>
              </a:rPr>
              <a:t> On ajoute de la salive au tube A.</a:t>
            </a:r>
          </a:p>
          <a:p>
            <a:pPr marL="190500" marR="0" lvl="0" indent="-190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500" b="1" i="0" u="none" strike="noStrike" kern="1200" cap="none" spc="0" normalizeH="0" baseline="0" noProof="0" dirty="0">
                <a:ln>
                  <a:noFill/>
                </a:ln>
                <a:solidFill>
                  <a:srgbClr val="FF0000"/>
                </a:solidFill>
                <a:effectLst/>
                <a:uLnTx/>
                <a:uFillTx/>
                <a:latin typeface="Baguet Script" panose="020F0502020204030204" pitchFamily="2" charset="0"/>
                <a:ea typeface="Calibri" panose="020F0502020204030204" pitchFamily="34" charset="0"/>
                <a:cs typeface="Calibri" panose="020F0502020204030204" pitchFamily="34" charset="0"/>
              </a:rPr>
              <a:t>On ajoute de l'eau distillée au tube B( tube témoin).</a:t>
            </a:r>
          </a:p>
        </p:txBody>
      </p:sp>
      <p:sp>
        <p:nvSpPr>
          <p:cNvPr id="20" name="ZoneTexte 19">
            <a:extLst>
              <a:ext uri="{FF2B5EF4-FFF2-40B4-BE49-F238E27FC236}">
                <a16:creationId xmlns:a16="http://schemas.microsoft.com/office/drawing/2014/main" id="{968E2FDF-FA38-5575-6CF7-5AC6C2CCDD59}"/>
              </a:ext>
            </a:extLst>
          </p:cNvPr>
          <p:cNvSpPr txBox="1"/>
          <p:nvPr/>
        </p:nvSpPr>
        <p:spPr>
          <a:xfrm>
            <a:off x="466725" y="2433782"/>
            <a:ext cx="3160495" cy="510778"/>
          </a:xfrm>
          <a:prstGeom prst="roundRect">
            <a:avLst/>
          </a:prstGeom>
          <a:solidFill>
            <a:schemeClr val="accent2">
              <a:lumMod val="20000"/>
              <a:lumOff val="80000"/>
            </a:schemeClr>
          </a:solidFill>
        </p:spPr>
        <p:txBody>
          <a:bodyPr wrap="square">
            <a:spAutoFit/>
          </a:bodyPr>
          <a:lstStyle/>
          <a:p>
            <a:pPr algn="ctr"/>
            <a:r>
              <a:rPr lang="fr-FR" sz="2400" b="1" dirty="0">
                <a:latin typeface="Calibri" panose="020F0502020204030204" pitchFamily="34" charset="0"/>
                <a:cs typeface="Calibri" panose="020F0502020204030204" pitchFamily="34" charset="0"/>
              </a:rPr>
              <a:t>Par quoi ?</a:t>
            </a:r>
          </a:p>
        </p:txBody>
      </p:sp>
      <p:sp>
        <p:nvSpPr>
          <p:cNvPr id="21" name="ZoneTexte 20">
            <a:extLst>
              <a:ext uri="{FF2B5EF4-FFF2-40B4-BE49-F238E27FC236}">
                <a16:creationId xmlns:a16="http://schemas.microsoft.com/office/drawing/2014/main" id="{B7142FE5-CA2A-2729-45A0-4875CEC32CBC}"/>
              </a:ext>
            </a:extLst>
          </p:cNvPr>
          <p:cNvSpPr txBox="1"/>
          <p:nvPr/>
        </p:nvSpPr>
        <p:spPr>
          <a:xfrm>
            <a:off x="3754307" y="2433782"/>
            <a:ext cx="3911769" cy="510778"/>
          </a:xfrm>
          <a:prstGeom prst="roundRect">
            <a:avLst/>
          </a:prstGeom>
          <a:solidFill>
            <a:schemeClr val="accent2">
              <a:lumMod val="20000"/>
              <a:lumOff val="80000"/>
            </a:schemeClr>
          </a:solidFill>
        </p:spPr>
        <p:txBody>
          <a:bodyPr wrap="square">
            <a:spAutoFit/>
          </a:bodyPr>
          <a:lstStyle>
            <a:defPPr>
              <a:defRPr lang="fr-FR"/>
            </a:defPPr>
            <a:lvl1pPr algn="ctr">
              <a:defRPr sz="2000" b="1">
                <a:latin typeface="Calibri" panose="020F0502020204030204" pitchFamily="34" charset="0"/>
                <a:cs typeface="Calibri" panose="020F0502020204030204" pitchFamily="34" charset="0"/>
              </a:defRPr>
            </a:lvl1pPr>
          </a:lstStyle>
          <a:p>
            <a:r>
              <a:rPr lang="fr-FR" sz="2400" dirty="0"/>
              <a:t>Comment ?</a:t>
            </a:r>
          </a:p>
        </p:txBody>
      </p:sp>
      <p:pic>
        <p:nvPicPr>
          <p:cNvPr id="7" name="Image 6" descr="Une image contenant texte, capture d’écran, diagramme, conception&#10;&#10;Le contenu généré par l’IA peut être incorrect.">
            <a:extLst>
              <a:ext uri="{FF2B5EF4-FFF2-40B4-BE49-F238E27FC236}">
                <a16:creationId xmlns:a16="http://schemas.microsoft.com/office/drawing/2014/main" id="{523E8CF8-C43F-F25B-6896-5A702D545688}"/>
              </a:ext>
            </a:extLst>
          </p:cNvPr>
          <p:cNvPicPr>
            <a:picLocks noChangeAspect="1"/>
          </p:cNvPicPr>
          <p:nvPr/>
        </p:nvPicPr>
        <p:blipFill>
          <a:blip r:embed="rId2">
            <a:clrChange>
              <a:clrFrom>
                <a:srgbClr val="FEFEFE"/>
              </a:clrFrom>
              <a:clrTo>
                <a:srgbClr val="FEFEFE">
                  <a:alpha val="0"/>
                </a:srgbClr>
              </a:clrTo>
            </a:clrChange>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r="1670"/>
          <a:stretch>
            <a:fillRect/>
          </a:stretch>
        </p:blipFill>
        <p:spPr>
          <a:xfrm>
            <a:off x="7389780" y="2944560"/>
            <a:ext cx="4723356" cy="3200392"/>
          </a:xfrm>
          <a:prstGeom prst="rect">
            <a:avLst/>
          </a:prstGeom>
        </p:spPr>
      </p:pic>
    </p:spTree>
    <p:extLst>
      <p:ext uri="{BB962C8B-B14F-4D97-AF65-F5344CB8AC3E}">
        <p14:creationId xmlns:p14="http://schemas.microsoft.com/office/powerpoint/2010/main" val="384144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bldLvl="5"/>
      <p:bldP spid="19" grpId="0" build="p" bldLvl="5"/>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AD5CA-280E-6053-52FA-B1B4702BFE6C}"/>
            </a:ext>
          </a:extLst>
        </p:cNvPr>
        <p:cNvGrpSpPr/>
        <p:nvPr/>
      </p:nvGrpSpPr>
      <p:grpSpPr>
        <a:xfrm>
          <a:off x="0" y="0"/>
          <a:ext cx="0" cy="0"/>
          <a:chOff x="0" y="0"/>
          <a:chExt cx="0" cy="0"/>
        </a:xfrm>
      </p:grpSpPr>
      <p:pic>
        <p:nvPicPr>
          <p:cNvPr id="6" name="Image 5" descr="Une image contenant capture d’écran, conception, bécher&#10;&#10;Le contenu généré par l’IA peut être incorrect.">
            <a:extLst>
              <a:ext uri="{FF2B5EF4-FFF2-40B4-BE49-F238E27FC236}">
                <a16:creationId xmlns:a16="http://schemas.microsoft.com/office/drawing/2014/main" id="{5324BEE6-498A-82DA-5524-8635D21B889A}"/>
              </a:ext>
            </a:extLst>
          </p:cNvPr>
          <p:cNvPicPr>
            <a:picLocks noChangeAspect="1"/>
          </p:cNvPicPr>
          <p:nvPr/>
        </p:nvPicPr>
        <p:blipFill>
          <a:blip r:embed="rId2">
            <a:clrChange>
              <a:clrFrom>
                <a:srgbClr val="FDFDFD"/>
              </a:clrFrom>
              <a:clrTo>
                <a:srgbClr val="FDFDFD">
                  <a:alpha val="0"/>
                </a:srgbClr>
              </a:clrTo>
            </a:clrChange>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7568120" y="2860801"/>
            <a:ext cx="4451288" cy="2965671"/>
          </a:xfrm>
          <a:prstGeom prst="rect">
            <a:avLst/>
          </a:prstGeom>
        </p:spPr>
      </p:pic>
      <p:sp>
        <p:nvSpPr>
          <p:cNvPr id="2" name="Titre 1">
            <a:extLst>
              <a:ext uri="{FF2B5EF4-FFF2-40B4-BE49-F238E27FC236}">
                <a16:creationId xmlns:a16="http://schemas.microsoft.com/office/drawing/2014/main" id="{6EA0C52C-80BB-8400-FFCF-08F82E7F1F2B}"/>
              </a:ext>
            </a:extLst>
          </p:cNvPr>
          <p:cNvSpPr>
            <a:spLocks noGrp="1"/>
          </p:cNvSpPr>
          <p:nvPr>
            <p:ph type="title"/>
          </p:nvPr>
        </p:nvSpPr>
        <p:spPr/>
        <p:txBody>
          <a:bodyPr/>
          <a:lstStyle/>
          <a:p>
            <a:r>
              <a:rPr lang="fr-FR" sz="1800" dirty="0">
                <a:solidFill>
                  <a:schemeClr val="tx1">
                    <a:lumMod val="50000"/>
                    <a:lumOff val="50000"/>
                  </a:schemeClr>
                </a:solidFill>
              </a:rPr>
              <a:t>Ensuite, je détermine par quoi et comment garder la variable contrôlée constante.</a:t>
            </a:r>
          </a:p>
        </p:txBody>
      </p:sp>
      <p:sp>
        <p:nvSpPr>
          <p:cNvPr id="4" name="Espace réservé du contenu 3">
            <a:extLst>
              <a:ext uri="{FF2B5EF4-FFF2-40B4-BE49-F238E27FC236}">
                <a16:creationId xmlns:a16="http://schemas.microsoft.com/office/drawing/2014/main" id="{38728320-5EF6-99B7-8158-AC129EDE9686}"/>
              </a:ext>
            </a:extLst>
          </p:cNvPr>
          <p:cNvSpPr>
            <a:spLocks noGrp="1"/>
          </p:cNvSpPr>
          <p:nvPr>
            <p:ph sz="quarter" idx="11"/>
          </p:nvPr>
        </p:nvSpPr>
        <p:spPr/>
        <p:txBody>
          <a:bodyPr/>
          <a:lstStyle/>
          <a:p>
            <a:endParaRPr lang="fr-FR"/>
          </a:p>
        </p:txBody>
      </p:sp>
      <p:grpSp>
        <p:nvGrpSpPr>
          <p:cNvPr id="3" name="Groupe 2">
            <a:extLst>
              <a:ext uri="{FF2B5EF4-FFF2-40B4-BE49-F238E27FC236}">
                <a16:creationId xmlns:a16="http://schemas.microsoft.com/office/drawing/2014/main" id="{DDCB5A3E-736E-5AEF-61BE-E208A334B8FC}"/>
              </a:ext>
            </a:extLst>
          </p:cNvPr>
          <p:cNvGrpSpPr/>
          <p:nvPr/>
        </p:nvGrpSpPr>
        <p:grpSpPr>
          <a:xfrm>
            <a:off x="670288" y="1488728"/>
            <a:ext cx="10171257" cy="442630"/>
            <a:chOff x="830117" y="1263212"/>
            <a:chExt cx="10171257" cy="442630"/>
          </a:xfrm>
        </p:grpSpPr>
        <p:sp>
          <p:nvSpPr>
            <p:cNvPr id="5" name="Google Shape;443;p19">
              <a:extLst>
                <a:ext uri="{FF2B5EF4-FFF2-40B4-BE49-F238E27FC236}">
                  <a16:creationId xmlns:a16="http://schemas.microsoft.com/office/drawing/2014/main" id="{1AE26857-F1ED-7F18-A258-31B607A29EA4}"/>
                </a:ext>
              </a:extLst>
            </p:cNvPr>
            <p:cNvSpPr/>
            <p:nvPr/>
          </p:nvSpPr>
          <p:spPr>
            <a:xfrm>
              <a:off x="988504" y="1263212"/>
              <a:ext cx="10012870"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lvl="0" algn="just"/>
              <a:r>
                <a:rPr lang="fr-FR" sz="2000" b="1" spc="-5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noProof="0" dirty="0">
                  <a:solidFill>
                    <a:srgbClr val="002060"/>
                  </a:solidFill>
                  <a:latin typeface="Calibri" panose="020F0502020204030204" pitchFamily="34" charset="0"/>
                  <a:ea typeface="Calibri"/>
                  <a:cs typeface="Calibri" panose="020F0502020204030204" pitchFamily="34" charset="0"/>
                  <a:sym typeface="Calibri"/>
                </a:rPr>
                <a:t>Déterminez par quoi et comment garder la température constante.</a:t>
              </a:r>
            </a:p>
          </p:txBody>
        </p:sp>
        <p:sp>
          <p:nvSpPr>
            <p:cNvPr id="7" name="Ellipse 6">
              <a:extLst>
                <a:ext uri="{FF2B5EF4-FFF2-40B4-BE49-F238E27FC236}">
                  <a16:creationId xmlns:a16="http://schemas.microsoft.com/office/drawing/2014/main" id="{1602439B-BF4A-71F7-0B98-5B223A006FD1}"/>
                </a:ext>
              </a:extLst>
            </p:cNvPr>
            <p:cNvSpPr/>
            <p:nvPr/>
          </p:nvSpPr>
          <p:spPr>
            <a:xfrm>
              <a:off x="830117" y="1304527"/>
              <a:ext cx="396000" cy="396000"/>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noProof="0" dirty="0">
                  <a:latin typeface="Calibri" panose="020F0502020204030204" pitchFamily="34" charset="0"/>
                  <a:cs typeface="Calibri" panose="020F0502020204030204" pitchFamily="34" charset="0"/>
                </a:rPr>
                <a:t>2</a:t>
              </a:r>
              <a:endParaRPr lang="fr-FR" sz="1600" b="1" noProof="0" dirty="0">
                <a:latin typeface="Calibri" panose="020F0502020204030204" pitchFamily="34" charset="0"/>
                <a:cs typeface="Calibri" panose="020F0502020204030204" pitchFamily="34" charset="0"/>
              </a:endParaRPr>
            </a:p>
          </p:txBody>
        </p:sp>
      </p:grpSp>
      <p:sp>
        <p:nvSpPr>
          <p:cNvPr id="10" name="ZoneTexte 9">
            <a:extLst>
              <a:ext uri="{FF2B5EF4-FFF2-40B4-BE49-F238E27FC236}">
                <a16:creationId xmlns:a16="http://schemas.microsoft.com/office/drawing/2014/main" id="{4382FA2C-8C88-28C1-534E-10D31C2756C1}"/>
              </a:ext>
            </a:extLst>
          </p:cNvPr>
          <p:cNvSpPr txBox="1"/>
          <p:nvPr/>
        </p:nvSpPr>
        <p:spPr>
          <a:xfrm>
            <a:off x="466725" y="966382"/>
            <a:ext cx="11182350" cy="415498"/>
          </a:xfrm>
          <a:prstGeom prst="rect">
            <a:avLst/>
          </a:prstGeom>
          <a:solidFill>
            <a:srgbClr val="C00000"/>
          </a:solidFill>
        </p:spPr>
        <p:txBody>
          <a:bodyPr wrap="square">
            <a:spAutoFit/>
          </a:bodyPr>
          <a:lstStyle/>
          <a:p>
            <a:pPr algn="ctr"/>
            <a:r>
              <a:rPr lang="fr-FR" sz="2100" b="1" i="0" dirty="0">
                <a:solidFill>
                  <a:schemeClr val="bg1"/>
                </a:solidFill>
                <a:effectLst/>
                <a:latin typeface="Calibri-Bold"/>
              </a:rPr>
              <a:t>B. Elaborez un protocole expérimental pour vérifier l'hypothèse en suivant les étapes ci-dessous :</a:t>
            </a:r>
            <a:r>
              <a:rPr lang="fr-FR" sz="2100" dirty="0">
                <a:solidFill>
                  <a:schemeClr val="bg1"/>
                </a:solidFill>
              </a:rPr>
              <a:t> </a:t>
            </a:r>
          </a:p>
        </p:txBody>
      </p:sp>
      <p:sp>
        <p:nvSpPr>
          <p:cNvPr id="15" name="ZoneTexte 14">
            <a:extLst>
              <a:ext uri="{FF2B5EF4-FFF2-40B4-BE49-F238E27FC236}">
                <a16:creationId xmlns:a16="http://schemas.microsoft.com/office/drawing/2014/main" id="{C464DF82-A133-A6D2-40C8-A1DC010F2267}"/>
              </a:ext>
            </a:extLst>
          </p:cNvPr>
          <p:cNvSpPr txBox="1"/>
          <p:nvPr/>
        </p:nvSpPr>
        <p:spPr>
          <a:xfrm>
            <a:off x="466725" y="3011414"/>
            <a:ext cx="3160496" cy="2854940"/>
          </a:xfrm>
          <a:prstGeom prst="roundRect">
            <a:avLst>
              <a:gd name="adj" fmla="val 4620"/>
            </a:avLst>
          </a:prstGeom>
          <a:noFill/>
          <a:ln w="19050">
            <a:solidFill>
              <a:schemeClr val="accent2">
                <a:lumMod val="60000"/>
                <a:lumOff val="40000"/>
              </a:schemeClr>
            </a:solidFill>
          </a:ln>
        </p:spPr>
        <p:txBody>
          <a:bodyPr wrap="square">
            <a:spAutoFit/>
          </a:bodyPr>
          <a:lstStyle/>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000" b="1" dirty="0">
              <a:latin typeface="Calibri" panose="020F0502020204030204" pitchFamily="34" charset="0"/>
              <a:cs typeface="Calibri" panose="020F0502020204030204" pitchFamily="34" charset="0"/>
            </a:endParaRPr>
          </a:p>
          <a:p>
            <a:endParaRPr lang="fr-FR" sz="1600" b="1" dirty="0">
              <a:latin typeface="Calibri" panose="020F0502020204030204" pitchFamily="34" charset="0"/>
              <a:cs typeface="Calibri" panose="020F0502020204030204" pitchFamily="34" charset="0"/>
            </a:endParaRPr>
          </a:p>
          <a:p>
            <a:endParaRPr lang="fr-FR" sz="20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p:txBody>
      </p:sp>
      <p:sp>
        <p:nvSpPr>
          <p:cNvPr id="16" name="ZoneTexte 15">
            <a:extLst>
              <a:ext uri="{FF2B5EF4-FFF2-40B4-BE49-F238E27FC236}">
                <a16:creationId xmlns:a16="http://schemas.microsoft.com/office/drawing/2014/main" id="{7CD9A3A9-5909-5F56-8843-FECF17CFF52C}"/>
              </a:ext>
            </a:extLst>
          </p:cNvPr>
          <p:cNvSpPr txBox="1"/>
          <p:nvPr/>
        </p:nvSpPr>
        <p:spPr>
          <a:xfrm>
            <a:off x="3754307" y="2979284"/>
            <a:ext cx="3911769" cy="2917686"/>
          </a:xfrm>
          <a:prstGeom prst="roundRect">
            <a:avLst>
              <a:gd name="adj" fmla="val 4620"/>
            </a:avLst>
          </a:prstGeom>
          <a:noFill/>
          <a:ln w="19050">
            <a:solidFill>
              <a:schemeClr val="accent2">
                <a:lumMod val="60000"/>
                <a:lumOff val="40000"/>
              </a:schemeClr>
            </a:solidFill>
          </a:ln>
        </p:spPr>
        <p:txBody>
          <a:bodyPr wrap="square">
            <a:spAutoFit/>
          </a:bodyPr>
          <a:lstStyle/>
          <a:p>
            <a:pPr marL="285750" indent="-285750">
              <a:buFont typeface="Arial" panose="020B0604020202020204" pitchFamily="34" charset="0"/>
              <a:buChar char="•"/>
            </a:pPr>
            <a:endParaRPr lang="fr-FR" sz="3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fr-FR"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fr-FR" sz="2400" dirty="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p:txBody>
      </p:sp>
      <p:sp>
        <p:nvSpPr>
          <p:cNvPr id="17" name="ZoneTexte 16">
            <a:extLst>
              <a:ext uri="{FF2B5EF4-FFF2-40B4-BE49-F238E27FC236}">
                <a16:creationId xmlns:a16="http://schemas.microsoft.com/office/drawing/2014/main" id="{C7D74A6D-C7E0-73CA-C4AC-25DF9EF6C92D}"/>
              </a:ext>
            </a:extLst>
          </p:cNvPr>
          <p:cNvSpPr txBox="1"/>
          <p:nvPr/>
        </p:nvSpPr>
        <p:spPr>
          <a:xfrm>
            <a:off x="670288" y="3961073"/>
            <a:ext cx="3314700" cy="95410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800" b="1" i="0" u="none" strike="noStrike" kern="1200" cap="none" spc="0" normalizeH="0" baseline="0" noProof="0" dirty="0">
                <a:ln>
                  <a:noFill/>
                </a:ln>
                <a:solidFill>
                  <a:srgbClr val="FF0000"/>
                </a:solidFill>
                <a:effectLst/>
                <a:uLnTx/>
                <a:uFillTx/>
                <a:latin typeface="Baguet Script" panose="00000500000000000000" pitchFamily="2" charset="0"/>
              </a:rPr>
              <a:t>Bain marie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800" b="1" i="0" u="none" strike="noStrike" kern="1200" cap="none" spc="0" normalizeH="0" baseline="0" noProof="0" dirty="0">
                <a:ln>
                  <a:noFill/>
                </a:ln>
                <a:solidFill>
                  <a:srgbClr val="FF0000"/>
                </a:solidFill>
                <a:effectLst/>
                <a:uLnTx/>
                <a:uFillTx/>
                <a:latin typeface="Baguet Script" panose="00000500000000000000" pitchFamily="2" charset="0"/>
              </a:rPr>
              <a:t>Thermomètre</a:t>
            </a:r>
          </a:p>
        </p:txBody>
      </p:sp>
      <p:sp>
        <p:nvSpPr>
          <p:cNvPr id="18" name="ZoneTexte 17">
            <a:extLst>
              <a:ext uri="{FF2B5EF4-FFF2-40B4-BE49-F238E27FC236}">
                <a16:creationId xmlns:a16="http://schemas.microsoft.com/office/drawing/2014/main" id="{02D73F66-0AA8-6C55-E6F6-F9BF13152A6E}"/>
              </a:ext>
            </a:extLst>
          </p:cNvPr>
          <p:cNvSpPr txBox="1"/>
          <p:nvPr/>
        </p:nvSpPr>
        <p:spPr>
          <a:xfrm>
            <a:off x="3828665" y="3148816"/>
            <a:ext cx="3837411" cy="2677656"/>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800" b="1" i="0" u="none" strike="noStrike" kern="1200" cap="none" spc="0" normalizeH="0" baseline="0" noProof="0" dirty="0">
                <a:ln>
                  <a:noFill/>
                </a:ln>
                <a:solidFill>
                  <a:srgbClr val="FF0000"/>
                </a:solidFill>
                <a:effectLst/>
                <a:uLnTx/>
                <a:uFillTx/>
                <a:latin typeface="Baguet Script" panose="00000500000000000000" pitchFamily="2" charset="0"/>
              </a:rPr>
              <a:t>On place les deux tubes A et B dans un bain marie.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800" b="1" i="0" u="none" strike="noStrike" kern="1200" cap="none" spc="0" normalizeH="0" baseline="0" noProof="0" dirty="0">
                <a:ln>
                  <a:noFill/>
                </a:ln>
                <a:solidFill>
                  <a:srgbClr val="FF0000"/>
                </a:solidFill>
                <a:effectLst/>
                <a:uLnTx/>
                <a:uFillTx/>
                <a:latin typeface="Baguet Script" panose="00000500000000000000" pitchFamily="2" charset="0"/>
              </a:rPr>
              <a:t>On contrôle la température par un thermomètre.</a:t>
            </a:r>
          </a:p>
        </p:txBody>
      </p:sp>
      <p:sp>
        <p:nvSpPr>
          <p:cNvPr id="19" name="ZoneTexte 18">
            <a:extLst>
              <a:ext uri="{FF2B5EF4-FFF2-40B4-BE49-F238E27FC236}">
                <a16:creationId xmlns:a16="http://schemas.microsoft.com/office/drawing/2014/main" id="{9BD73845-E825-F839-9417-7A1ADA940670}"/>
              </a:ext>
            </a:extLst>
          </p:cNvPr>
          <p:cNvSpPr txBox="1"/>
          <p:nvPr/>
        </p:nvSpPr>
        <p:spPr>
          <a:xfrm>
            <a:off x="466725" y="2433782"/>
            <a:ext cx="3160495" cy="510778"/>
          </a:xfrm>
          <a:prstGeom prst="roundRect">
            <a:avLst/>
          </a:prstGeom>
          <a:solidFill>
            <a:schemeClr val="accent2">
              <a:lumMod val="20000"/>
              <a:lumOff val="80000"/>
            </a:schemeClr>
          </a:solidFill>
        </p:spPr>
        <p:txBody>
          <a:bodyPr wrap="square">
            <a:spAutoFit/>
          </a:bodyPr>
          <a:lstStyle/>
          <a:p>
            <a:pPr algn="ctr"/>
            <a:r>
              <a:rPr lang="fr-FR" sz="2400" b="1" dirty="0">
                <a:latin typeface="Calibri" panose="020F0502020204030204" pitchFamily="34" charset="0"/>
                <a:cs typeface="Calibri" panose="020F0502020204030204" pitchFamily="34" charset="0"/>
              </a:rPr>
              <a:t>Par quoi ?</a:t>
            </a:r>
          </a:p>
        </p:txBody>
      </p:sp>
      <p:sp>
        <p:nvSpPr>
          <p:cNvPr id="20" name="ZoneTexte 19">
            <a:extLst>
              <a:ext uri="{FF2B5EF4-FFF2-40B4-BE49-F238E27FC236}">
                <a16:creationId xmlns:a16="http://schemas.microsoft.com/office/drawing/2014/main" id="{33C8870E-F30C-EE64-EF60-5744E598C1FC}"/>
              </a:ext>
            </a:extLst>
          </p:cNvPr>
          <p:cNvSpPr txBox="1"/>
          <p:nvPr/>
        </p:nvSpPr>
        <p:spPr>
          <a:xfrm>
            <a:off x="3754307" y="2433782"/>
            <a:ext cx="3911769" cy="510778"/>
          </a:xfrm>
          <a:prstGeom prst="roundRect">
            <a:avLst/>
          </a:prstGeom>
          <a:solidFill>
            <a:schemeClr val="accent2">
              <a:lumMod val="20000"/>
              <a:lumOff val="80000"/>
            </a:schemeClr>
          </a:solidFill>
        </p:spPr>
        <p:txBody>
          <a:bodyPr wrap="square">
            <a:spAutoFit/>
          </a:bodyPr>
          <a:lstStyle>
            <a:defPPr>
              <a:defRPr lang="fr-FR"/>
            </a:defPPr>
            <a:lvl1pPr algn="ctr">
              <a:defRPr sz="2000" b="1">
                <a:latin typeface="Calibri" panose="020F0502020204030204" pitchFamily="34" charset="0"/>
                <a:cs typeface="Calibri" panose="020F0502020204030204" pitchFamily="34" charset="0"/>
              </a:defRPr>
            </a:lvl1pPr>
          </a:lstStyle>
          <a:p>
            <a:r>
              <a:rPr lang="fr-FR" sz="2400" dirty="0"/>
              <a:t>Comment ?</a:t>
            </a:r>
          </a:p>
        </p:txBody>
      </p:sp>
    </p:spTree>
    <p:extLst>
      <p:ext uri="{BB962C8B-B14F-4D97-AF65-F5344CB8AC3E}">
        <p14:creationId xmlns:p14="http://schemas.microsoft.com/office/powerpoint/2010/main" val="4045430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bldLvl="5"/>
      <p:bldP spid="18" grpId="0" build="p" bldLvl="5"/>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11683-EC0A-1478-B9C7-B2640EA08563}"/>
            </a:ext>
          </a:extLst>
        </p:cNvPr>
        <p:cNvGrpSpPr/>
        <p:nvPr/>
      </p:nvGrpSpPr>
      <p:grpSpPr>
        <a:xfrm>
          <a:off x="0" y="0"/>
          <a:ext cx="0" cy="0"/>
          <a:chOff x="0" y="0"/>
          <a:chExt cx="0" cy="0"/>
        </a:xfrm>
      </p:grpSpPr>
      <p:sp>
        <p:nvSpPr>
          <p:cNvPr id="29" name="ZoneTexte 28">
            <a:extLst>
              <a:ext uri="{FF2B5EF4-FFF2-40B4-BE49-F238E27FC236}">
                <a16:creationId xmlns:a16="http://schemas.microsoft.com/office/drawing/2014/main" id="{3D164778-FB6F-6C2D-F7FE-FC13CF5FB5EA}"/>
              </a:ext>
            </a:extLst>
          </p:cNvPr>
          <p:cNvSpPr txBox="1"/>
          <p:nvPr/>
        </p:nvSpPr>
        <p:spPr>
          <a:xfrm>
            <a:off x="466725" y="2554214"/>
            <a:ext cx="3160496" cy="4047113"/>
          </a:xfrm>
          <a:prstGeom prst="roundRect">
            <a:avLst>
              <a:gd name="adj" fmla="val 4620"/>
            </a:avLst>
          </a:prstGeom>
          <a:noFill/>
          <a:ln w="19050">
            <a:solidFill>
              <a:schemeClr val="accent2">
                <a:lumMod val="60000"/>
                <a:lumOff val="40000"/>
              </a:schemeClr>
            </a:solidFill>
          </a:ln>
        </p:spPr>
        <p:txBody>
          <a:bodyPr wrap="square">
            <a:spAutoFit/>
          </a:bodyPr>
          <a:lstStyle/>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2400" b="1" dirty="0">
              <a:latin typeface="Calibri" panose="020F0502020204030204" pitchFamily="34" charset="0"/>
              <a:cs typeface="Calibri" panose="020F0502020204030204" pitchFamily="34" charset="0"/>
            </a:endParaRPr>
          </a:p>
          <a:p>
            <a:endParaRPr lang="fr-FR" sz="1400" b="1" dirty="0">
              <a:latin typeface="Calibri" panose="020F0502020204030204" pitchFamily="34" charset="0"/>
              <a:cs typeface="Calibri" panose="020F0502020204030204" pitchFamily="34" charset="0"/>
            </a:endParaRPr>
          </a:p>
          <a:p>
            <a:endParaRPr lang="fr-FR" dirty="0">
              <a:latin typeface="Calibri" panose="020F0502020204030204" pitchFamily="34" charset="0"/>
              <a:cs typeface="Calibri" panose="020F0502020204030204" pitchFamily="34" charset="0"/>
            </a:endParaRPr>
          </a:p>
        </p:txBody>
      </p:sp>
      <p:sp>
        <p:nvSpPr>
          <p:cNvPr id="28" name="ZoneTexte 27">
            <a:extLst>
              <a:ext uri="{FF2B5EF4-FFF2-40B4-BE49-F238E27FC236}">
                <a16:creationId xmlns:a16="http://schemas.microsoft.com/office/drawing/2014/main" id="{428291D1-3C07-ADC1-6E3F-E29ED94A6363}"/>
              </a:ext>
            </a:extLst>
          </p:cNvPr>
          <p:cNvSpPr txBox="1"/>
          <p:nvPr/>
        </p:nvSpPr>
        <p:spPr>
          <a:xfrm>
            <a:off x="3754307" y="2522084"/>
            <a:ext cx="5314912" cy="4109859"/>
          </a:xfrm>
          <a:prstGeom prst="roundRect">
            <a:avLst>
              <a:gd name="adj" fmla="val 4620"/>
            </a:avLst>
          </a:prstGeom>
          <a:noFill/>
          <a:ln w="19050">
            <a:solidFill>
              <a:schemeClr val="accent2">
                <a:lumMod val="60000"/>
                <a:lumOff val="40000"/>
              </a:schemeClr>
            </a:solidFill>
          </a:ln>
        </p:spPr>
        <p:txBody>
          <a:bodyPr wrap="square">
            <a:spAutoFit/>
          </a:bodyPr>
          <a:lstStyle/>
          <a:p>
            <a:pPr marL="285750" indent="-285750">
              <a:buFont typeface="Arial" panose="020B0604020202020204" pitchFamily="34" charset="0"/>
              <a:buChar char="•"/>
            </a:pPr>
            <a:r>
              <a:rPr lang="fr-FR" sz="2400" b="1" dirty="0">
                <a:latin typeface="Calibri" panose="020F0502020204030204" pitchFamily="34" charset="0"/>
                <a:cs typeface="Calibri" panose="020F0502020204030204" pitchFamily="34" charset="0"/>
              </a:rPr>
              <a:t>Test de sucre simple </a:t>
            </a:r>
            <a:r>
              <a:rPr lang="fr-FR" sz="2400" dirty="0">
                <a:latin typeface="Calibri" panose="020F0502020204030204" pitchFamily="34" charset="0"/>
                <a:cs typeface="Calibri" panose="020F0502020204030204" pitchFamily="34" charset="0"/>
              </a:rPr>
              <a:t>: </a:t>
            </a:r>
          </a:p>
          <a:p>
            <a:pPr marL="285750" indent="-285750">
              <a:buFont typeface="Arial" panose="020B0604020202020204" pitchFamily="34" charset="0"/>
              <a:buChar char="•"/>
            </a:pPr>
            <a:endParaRPr lang="fr-FR" sz="28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fr-FR" sz="24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fr-FR" sz="24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fr-FR" sz="24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2400" b="1" dirty="0">
                <a:latin typeface="Calibri" panose="020F0502020204030204" pitchFamily="34" charset="0"/>
                <a:cs typeface="Calibri" panose="020F0502020204030204" pitchFamily="34" charset="0"/>
              </a:rPr>
              <a:t>Test d’amidon </a:t>
            </a:r>
            <a:r>
              <a:rPr lang="fr-FR" sz="2400" dirty="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fr-FR" sz="3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fr-FR"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fr-FR"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fr-FR" sz="2400" dirty="0">
              <a:latin typeface="Calibri" panose="020F0502020204030204" pitchFamily="34" charset="0"/>
              <a:cs typeface="Calibri" panose="020F0502020204030204" pitchFamily="34" charset="0"/>
            </a:endParaRPr>
          </a:p>
        </p:txBody>
      </p:sp>
      <p:sp>
        <p:nvSpPr>
          <p:cNvPr id="2" name="Titre 1">
            <a:extLst>
              <a:ext uri="{FF2B5EF4-FFF2-40B4-BE49-F238E27FC236}">
                <a16:creationId xmlns:a16="http://schemas.microsoft.com/office/drawing/2014/main" id="{03BAC73A-5CA2-0BC3-4A07-354176D097D5}"/>
              </a:ext>
            </a:extLst>
          </p:cNvPr>
          <p:cNvSpPr>
            <a:spLocks noGrp="1"/>
          </p:cNvSpPr>
          <p:nvPr>
            <p:ph type="title"/>
          </p:nvPr>
        </p:nvSpPr>
        <p:spPr>
          <a:xfrm>
            <a:off x="1030288" y="273682"/>
            <a:ext cx="10277091" cy="267549"/>
          </a:xfrm>
        </p:spPr>
        <p:txBody>
          <a:bodyPr/>
          <a:lstStyle/>
          <a:p>
            <a:r>
              <a:rPr lang="fr-FR" sz="1800" dirty="0">
                <a:solidFill>
                  <a:schemeClr val="tx1">
                    <a:lumMod val="50000"/>
                    <a:lumOff val="50000"/>
                  </a:schemeClr>
                </a:solidFill>
              </a:rPr>
              <a:t>Enfin, je détermine par quoi et comment observer la variable dépendante.</a:t>
            </a:r>
          </a:p>
        </p:txBody>
      </p:sp>
      <p:sp>
        <p:nvSpPr>
          <p:cNvPr id="4" name="Espace réservé du contenu 3">
            <a:extLst>
              <a:ext uri="{FF2B5EF4-FFF2-40B4-BE49-F238E27FC236}">
                <a16:creationId xmlns:a16="http://schemas.microsoft.com/office/drawing/2014/main" id="{F9A4A8D5-3D31-E47D-0F50-2F5AE88A1844}"/>
              </a:ext>
            </a:extLst>
          </p:cNvPr>
          <p:cNvSpPr>
            <a:spLocks noGrp="1"/>
          </p:cNvSpPr>
          <p:nvPr>
            <p:ph sz="quarter" idx="11"/>
          </p:nvPr>
        </p:nvSpPr>
        <p:spPr/>
        <p:txBody>
          <a:bodyPr/>
          <a:lstStyle/>
          <a:p>
            <a:endParaRPr lang="fr-FR"/>
          </a:p>
        </p:txBody>
      </p:sp>
      <p:pic>
        <p:nvPicPr>
          <p:cNvPr id="9" name="Image 8">
            <a:extLst>
              <a:ext uri="{FF2B5EF4-FFF2-40B4-BE49-F238E27FC236}">
                <a16:creationId xmlns:a16="http://schemas.microsoft.com/office/drawing/2014/main" id="{ECD949AC-2EE4-4CEC-CA45-AE7F65EE3654}"/>
              </a:ext>
            </a:extLst>
          </p:cNvPr>
          <p:cNvPicPr>
            <a:picLocks noChangeAspect="1"/>
          </p:cNvPicPr>
          <p:nvPr/>
        </p:nvPicPr>
        <p:blipFill>
          <a:blip r:embed="rId2">
            <a:clrChange>
              <a:clrFrom>
                <a:srgbClr val="FEFEFE"/>
              </a:clrFrom>
              <a:clrTo>
                <a:srgbClr val="FEFEFE">
                  <a:alpha val="0"/>
                </a:srgbClr>
              </a:clrTo>
            </a:clrChange>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8754967" y="2232182"/>
            <a:ext cx="3190802" cy="1768317"/>
          </a:xfrm>
          <a:prstGeom prst="rect">
            <a:avLst/>
          </a:prstGeom>
        </p:spPr>
      </p:pic>
      <p:pic>
        <p:nvPicPr>
          <p:cNvPr id="1026" name="Picture 2" descr="2.2% Lugol's Iodine Solution 1 Fl Oz - 30 ml | Sri Lanka | Ubuy">
            <a:extLst>
              <a:ext uri="{FF2B5EF4-FFF2-40B4-BE49-F238E27FC236}">
                <a16:creationId xmlns:a16="http://schemas.microsoft.com/office/drawing/2014/main" id="{3FDADFBD-F86A-65F6-77D5-39779642D85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9382463" y="4208314"/>
            <a:ext cx="2194965" cy="2181833"/>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e 2">
            <a:extLst>
              <a:ext uri="{FF2B5EF4-FFF2-40B4-BE49-F238E27FC236}">
                <a16:creationId xmlns:a16="http://schemas.microsoft.com/office/drawing/2014/main" id="{7D5BCF5B-84D3-ACB7-C50F-8E8C2E7CC7DA}"/>
              </a:ext>
            </a:extLst>
          </p:cNvPr>
          <p:cNvGrpSpPr/>
          <p:nvPr/>
        </p:nvGrpSpPr>
        <p:grpSpPr>
          <a:xfrm>
            <a:off x="670288" y="1488728"/>
            <a:ext cx="10171257" cy="442630"/>
            <a:chOff x="830117" y="1263212"/>
            <a:chExt cx="10171257" cy="442630"/>
          </a:xfrm>
        </p:grpSpPr>
        <p:sp>
          <p:nvSpPr>
            <p:cNvPr id="5" name="Google Shape;443;p19">
              <a:extLst>
                <a:ext uri="{FF2B5EF4-FFF2-40B4-BE49-F238E27FC236}">
                  <a16:creationId xmlns:a16="http://schemas.microsoft.com/office/drawing/2014/main" id="{5FF6D757-A716-0A8B-B040-B1FE45EF5245}"/>
                </a:ext>
              </a:extLst>
            </p:cNvPr>
            <p:cNvSpPr/>
            <p:nvPr/>
          </p:nvSpPr>
          <p:spPr>
            <a:xfrm>
              <a:off x="988504" y="1263212"/>
              <a:ext cx="10012870"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lvl="0" algn="just"/>
              <a:r>
                <a:rPr lang="fr-FR" sz="2000" b="1" spc="-5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Déterminez par quoi et comment observer la transformation de l’amidon bouilli en sucre simple.</a:t>
              </a:r>
              <a:endParaRPr lang="fr-FR" sz="2000" b="1" noProof="0" dirty="0">
                <a:solidFill>
                  <a:srgbClr val="002060"/>
                </a:solidFill>
                <a:latin typeface="Calibri" panose="020F0502020204030204" pitchFamily="34" charset="0"/>
                <a:ea typeface="Calibri"/>
                <a:cs typeface="Calibri" panose="020F0502020204030204" pitchFamily="34" charset="0"/>
                <a:sym typeface="Calibri"/>
              </a:endParaRPr>
            </a:p>
          </p:txBody>
        </p:sp>
        <p:sp>
          <p:nvSpPr>
            <p:cNvPr id="8" name="Ellipse 7">
              <a:extLst>
                <a:ext uri="{FF2B5EF4-FFF2-40B4-BE49-F238E27FC236}">
                  <a16:creationId xmlns:a16="http://schemas.microsoft.com/office/drawing/2014/main" id="{866CFB86-63C6-A861-D716-5DF5379ABD37}"/>
                </a:ext>
              </a:extLst>
            </p:cNvPr>
            <p:cNvSpPr/>
            <p:nvPr/>
          </p:nvSpPr>
          <p:spPr>
            <a:xfrm>
              <a:off x="830117" y="1304527"/>
              <a:ext cx="396000" cy="396000"/>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noProof="0" dirty="0">
                  <a:latin typeface="Calibri" panose="020F0502020204030204" pitchFamily="34" charset="0"/>
                  <a:cs typeface="Calibri" panose="020F0502020204030204" pitchFamily="34" charset="0"/>
                </a:rPr>
                <a:t>3</a:t>
              </a:r>
              <a:endParaRPr lang="fr-FR" sz="1600" b="1" noProof="0" dirty="0">
                <a:latin typeface="Calibri" panose="020F0502020204030204" pitchFamily="34" charset="0"/>
                <a:cs typeface="Calibri" panose="020F0502020204030204" pitchFamily="34" charset="0"/>
              </a:endParaRPr>
            </a:p>
          </p:txBody>
        </p:sp>
      </p:grpSp>
      <p:sp>
        <p:nvSpPr>
          <p:cNvPr id="10" name="ZoneTexte 9">
            <a:extLst>
              <a:ext uri="{FF2B5EF4-FFF2-40B4-BE49-F238E27FC236}">
                <a16:creationId xmlns:a16="http://schemas.microsoft.com/office/drawing/2014/main" id="{1C16014A-392A-0990-57AB-B1D1A2FE650A}"/>
              </a:ext>
            </a:extLst>
          </p:cNvPr>
          <p:cNvSpPr txBox="1"/>
          <p:nvPr/>
        </p:nvSpPr>
        <p:spPr>
          <a:xfrm>
            <a:off x="466725" y="966382"/>
            <a:ext cx="11182350" cy="415498"/>
          </a:xfrm>
          <a:prstGeom prst="rect">
            <a:avLst/>
          </a:prstGeom>
          <a:solidFill>
            <a:srgbClr val="C00000"/>
          </a:solidFill>
        </p:spPr>
        <p:txBody>
          <a:bodyPr wrap="square">
            <a:spAutoFit/>
          </a:bodyPr>
          <a:lstStyle/>
          <a:p>
            <a:pPr algn="ctr"/>
            <a:r>
              <a:rPr lang="fr-FR" sz="2100" b="1" i="0" dirty="0">
                <a:solidFill>
                  <a:schemeClr val="bg1"/>
                </a:solidFill>
                <a:effectLst/>
                <a:latin typeface="Calibri-Bold"/>
              </a:rPr>
              <a:t>B. Elaborez un protocole expérimental pour vérifier l'hypothèse en suivant les étapes ci-dessous :</a:t>
            </a:r>
            <a:r>
              <a:rPr lang="fr-FR" sz="2100" dirty="0">
                <a:solidFill>
                  <a:schemeClr val="bg1"/>
                </a:solidFill>
              </a:rPr>
              <a:t> </a:t>
            </a:r>
          </a:p>
        </p:txBody>
      </p:sp>
      <p:sp>
        <p:nvSpPr>
          <p:cNvPr id="14" name="ZoneTexte 13">
            <a:extLst>
              <a:ext uri="{FF2B5EF4-FFF2-40B4-BE49-F238E27FC236}">
                <a16:creationId xmlns:a16="http://schemas.microsoft.com/office/drawing/2014/main" id="{EC538F46-35ED-F9E4-F453-FCF6C58798E6}"/>
              </a:ext>
            </a:extLst>
          </p:cNvPr>
          <p:cNvSpPr txBox="1"/>
          <p:nvPr/>
        </p:nvSpPr>
        <p:spPr>
          <a:xfrm>
            <a:off x="476786" y="3238185"/>
            <a:ext cx="3314700" cy="230832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400" b="1" i="0" u="none" strike="noStrike" kern="1200" cap="none" spc="0" normalizeH="0" baseline="0" noProof="0" dirty="0">
                <a:ln>
                  <a:noFill/>
                </a:ln>
                <a:solidFill>
                  <a:srgbClr val="FF0000"/>
                </a:solidFill>
                <a:effectLst/>
                <a:uLnTx/>
                <a:uFillTx/>
                <a:latin typeface="Baguet Script" panose="00000500000000000000" pitchFamily="2" charset="0"/>
              </a:rPr>
              <a:t>Bandelette-test de glucose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400" b="1" i="0" u="none" strike="noStrike" kern="1200" cap="none" spc="0" normalizeH="0" baseline="0" noProof="0" dirty="0">
                <a:ln>
                  <a:noFill/>
                </a:ln>
                <a:solidFill>
                  <a:srgbClr val="FF0000"/>
                </a:solidFill>
                <a:effectLst/>
                <a:uLnTx/>
                <a:uFillTx/>
                <a:latin typeface="Baguet Script" panose="00000500000000000000" pitchFamily="2" charset="0"/>
              </a:rPr>
              <a:t>Eau iodée (devient bleue en présence de l’amidon)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400" b="1" i="0" u="none" strike="noStrike" kern="1200" cap="none" spc="0" normalizeH="0" baseline="0" noProof="0" dirty="0">
                <a:ln>
                  <a:noFill/>
                </a:ln>
                <a:solidFill>
                  <a:srgbClr val="FF0000"/>
                </a:solidFill>
                <a:effectLst/>
                <a:uLnTx/>
                <a:uFillTx/>
                <a:latin typeface="Baguet Script" panose="00000500000000000000" pitchFamily="2" charset="0"/>
              </a:rPr>
              <a:t> Des Tubes à essais</a:t>
            </a:r>
          </a:p>
        </p:txBody>
      </p:sp>
      <p:sp>
        <p:nvSpPr>
          <p:cNvPr id="18" name="ZoneTexte 17">
            <a:extLst>
              <a:ext uri="{FF2B5EF4-FFF2-40B4-BE49-F238E27FC236}">
                <a16:creationId xmlns:a16="http://schemas.microsoft.com/office/drawing/2014/main" id="{03BFCB5E-62E0-8AE8-0212-2B346693BCCC}"/>
              </a:ext>
            </a:extLst>
          </p:cNvPr>
          <p:cNvSpPr txBox="1"/>
          <p:nvPr/>
        </p:nvSpPr>
        <p:spPr>
          <a:xfrm>
            <a:off x="3767866" y="3032104"/>
            <a:ext cx="5314912" cy="1200329"/>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fr-FR" sz="2400" b="1" i="0" u="none" strike="noStrike" kern="1200" cap="none" spc="0" normalizeH="0" baseline="0" noProof="0" dirty="0">
                <a:ln>
                  <a:noFill/>
                </a:ln>
                <a:solidFill>
                  <a:srgbClr val="FF0000"/>
                </a:solidFill>
                <a:effectLst/>
                <a:uLnTx/>
                <a:uFillTx/>
                <a:latin typeface="Baguet Script" panose="00000500000000000000" pitchFamily="2" charset="0"/>
              </a:rPr>
              <a:t>On vérifie la présence de substance sucrée dans les deux tubes A et B par les bandelettes- test.</a:t>
            </a:r>
          </a:p>
        </p:txBody>
      </p:sp>
      <p:sp>
        <p:nvSpPr>
          <p:cNvPr id="22" name="ZoneTexte 21">
            <a:extLst>
              <a:ext uri="{FF2B5EF4-FFF2-40B4-BE49-F238E27FC236}">
                <a16:creationId xmlns:a16="http://schemas.microsoft.com/office/drawing/2014/main" id="{44ED0FAA-C265-187A-E01D-088590831A78}"/>
              </a:ext>
            </a:extLst>
          </p:cNvPr>
          <p:cNvSpPr txBox="1"/>
          <p:nvPr/>
        </p:nvSpPr>
        <p:spPr>
          <a:xfrm>
            <a:off x="3761990" y="4843224"/>
            <a:ext cx="5367640" cy="1569660"/>
          </a:xfrm>
          <a:prstGeom prst="rect">
            <a:avLst/>
          </a:prstGeom>
          <a:noFill/>
        </p:spPr>
        <p:txBody>
          <a:bodyPr wrap="square">
            <a:spAutoFit/>
          </a:bodyPr>
          <a:lstStyle/>
          <a:p>
            <a:r>
              <a:rPr kumimoji="0" lang="fr-FR" sz="2400" b="1" i="0" u="none" strike="noStrike" kern="1200" cap="none" spc="0" normalizeH="0" baseline="0" noProof="0" dirty="0">
                <a:ln>
                  <a:noFill/>
                </a:ln>
                <a:solidFill>
                  <a:srgbClr val="FF0000"/>
                </a:solidFill>
                <a:effectLst/>
                <a:uLnTx/>
                <a:uFillTx/>
                <a:latin typeface="Baguet Script" panose="00000500000000000000" pitchFamily="2" charset="0"/>
              </a:rPr>
              <a:t>On vérifie la présence de l’amidon dans les deux tubes A et B par l’eau iodée. En présence de l’amidon l’eau iodée devient bleue). </a:t>
            </a:r>
            <a:endParaRPr lang="fr-FR" sz="1600" dirty="0">
              <a:latin typeface="Baguet Script" panose="00000500000000000000" pitchFamily="2" charset="0"/>
            </a:endParaRPr>
          </a:p>
        </p:txBody>
      </p:sp>
      <p:sp>
        <p:nvSpPr>
          <p:cNvPr id="24" name="ZoneTexte 23">
            <a:extLst>
              <a:ext uri="{FF2B5EF4-FFF2-40B4-BE49-F238E27FC236}">
                <a16:creationId xmlns:a16="http://schemas.microsoft.com/office/drawing/2014/main" id="{EAA57B21-B7F0-045E-9471-4AF5E4059762}"/>
              </a:ext>
            </a:extLst>
          </p:cNvPr>
          <p:cNvSpPr txBox="1"/>
          <p:nvPr/>
        </p:nvSpPr>
        <p:spPr>
          <a:xfrm>
            <a:off x="466725" y="1976582"/>
            <a:ext cx="3160495" cy="510778"/>
          </a:xfrm>
          <a:prstGeom prst="roundRect">
            <a:avLst/>
          </a:prstGeom>
          <a:solidFill>
            <a:schemeClr val="accent2">
              <a:lumMod val="20000"/>
              <a:lumOff val="80000"/>
            </a:schemeClr>
          </a:solidFill>
        </p:spPr>
        <p:txBody>
          <a:bodyPr wrap="square">
            <a:spAutoFit/>
          </a:bodyPr>
          <a:lstStyle/>
          <a:p>
            <a:pPr algn="ctr"/>
            <a:r>
              <a:rPr lang="fr-FR" sz="2400" b="1" dirty="0">
                <a:latin typeface="Calibri" panose="020F0502020204030204" pitchFamily="34" charset="0"/>
                <a:cs typeface="Calibri" panose="020F0502020204030204" pitchFamily="34" charset="0"/>
              </a:rPr>
              <a:t>Par quoi ?</a:t>
            </a:r>
          </a:p>
        </p:txBody>
      </p:sp>
      <p:sp>
        <p:nvSpPr>
          <p:cNvPr id="26" name="ZoneTexte 25">
            <a:extLst>
              <a:ext uri="{FF2B5EF4-FFF2-40B4-BE49-F238E27FC236}">
                <a16:creationId xmlns:a16="http://schemas.microsoft.com/office/drawing/2014/main" id="{7D5944D7-DE30-C4AB-D378-F33EA521DD32}"/>
              </a:ext>
            </a:extLst>
          </p:cNvPr>
          <p:cNvSpPr txBox="1"/>
          <p:nvPr/>
        </p:nvSpPr>
        <p:spPr>
          <a:xfrm>
            <a:off x="3781425" y="1976582"/>
            <a:ext cx="5287794" cy="510778"/>
          </a:xfrm>
          <a:prstGeom prst="roundRect">
            <a:avLst/>
          </a:prstGeom>
          <a:solidFill>
            <a:schemeClr val="accent2">
              <a:lumMod val="20000"/>
              <a:lumOff val="80000"/>
            </a:schemeClr>
          </a:solidFill>
        </p:spPr>
        <p:txBody>
          <a:bodyPr wrap="square">
            <a:spAutoFit/>
          </a:bodyPr>
          <a:lstStyle>
            <a:defPPr>
              <a:defRPr lang="fr-FR"/>
            </a:defPPr>
            <a:lvl1pPr algn="ctr">
              <a:defRPr sz="2000" b="1">
                <a:latin typeface="Calibri" panose="020F0502020204030204" pitchFamily="34" charset="0"/>
                <a:cs typeface="Calibri" panose="020F0502020204030204" pitchFamily="34" charset="0"/>
              </a:defRPr>
            </a:lvl1pPr>
          </a:lstStyle>
          <a:p>
            <a:r>
              <a:rPr lang="fr-FR" sz="2400" dirty="0"/>
              <a:t>Comment ?</a:t>
            </a:r>
          </a:p>
        </p:txBody>
      </p:sp>
    </p:spTree>
    <p:extLst>
      <p:ext uri="{BB962C8B-B14F-4D97-AF65-F5344CB8AC3E}">
        <p14:creationId xmlns:p14="http://schemas.microsoft.com/office/powerpoint/2010/main" val="22794800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bldLvl="5"/>
      <p:bldP spid="18" grpId="0"/>
      <p:bldP spid="2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89BF96-0313-F392-D622-FDAA9480D08C}"/>
              </a:ext>
            </a:extLst>
          </p:cNvPr>
          <p:cNvSpPr>
            <a:spLocks noGrp="1"/>
          </p:cNvSpPr>
          <p:nvPr>
            <p:ph type="body" sz="quarter" idx="10"/>
          </p:nvPr>
        </p:nvSpPr>
        <p:spPr/>
        <p:txBody>
          <a:bodyPr>
            <a:normAutofit fontScale="92500" lnSpcReduction="20000"/>
          </a:bodyPr>
          <a:lstStyle/>
          <a:p>
            <a:r>
              <a:rPr lang="fr-FR" dirty="0"/>
              <a:t>10 min</a:t>
            </a:r>
          </a:p>
        </p:txBody>
      </p:sp>
    </p:spTree>
    <p:extLst>
      <p:ext uri="{BB962C8B-B14F-4D97-AF65-F5344CB8AC3E}">
        <p14:creationId xmlns:p14="http://schemas.microsoft.com/office/powerpoint/2010/main" val="1517288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DDF061A-525C-931B-1620-48DA5ACAB266}"/>
            </a:ext>
          </a:extLst>
        </p:cNvPr>
        <p:cNvGrpSpPr/>
        <p:nvPr/>
      </p:nvGrpSpPr>
      <p:grpSpPr>
        <a:xfrm>
          <a:off x="0" y="0"/>
          <a:ext cx="0" cy="0"/>
          <a:chOff x="0" y="0"/>
          <a:chExt cx="0" cy="0"/>
        </a:xfrm>
      </p:grpSpPr>
      <p:grpSp>
        <p:nvGrpSpPr>
          <p:cNvPr id="22" name="Groupe 21">
            <a:extLst>
              <a:ext uri="{FF2B5EF4-FFF2-40B4-BE49-F238E27FC236}">
                <a16:creationId xmlns:a16="http://schemas.microsoft.com/office/drawing/2014/main" id="{F21AD5E8-426F-A0F4-AE31-5359272AA98D}"/>
              </a:ext>
            </a:extLst>
          </p:cNvPr>
          <p:cNvGrpSpPr/>
          <p:nvPr/>
        </p:nvGrpSpPr>
        <p:grpSpPr>
          <a:xfrm>
            <a:off x="979336" y="2263396"/>
            <a:ext cx="10265100" cy="602662"/>
            <a:chOff x="963450" y="3092649"/>
            <a:chExt cx="10265100" cy="560284"/>
          </a:xfrm>
          <a:solidFill>
            <a:schemeClr val="accent4">
              <a:lumMod val="60000"/>
              <a:lumOff val="40000"/>
            </a:schemeClr>
          </a:solidFill>
        </p:grpSpPr>
        <p:sp>
          <p:nvSpPr>
            <p:cNvPr id="23" name="Google Shape;292;p29">
              <a:extLst>
                <a:ext uri="{FF2B5EF4-FFF2-40B4-BE49-F238E27FC236}">
                  <a16:creationId xmlns:a16="http://schemas.microsoft.com/office/drawing/2014/main" id="{734CCB68-C0AD-F4EF-BAF5-4096B797615A}"/>
                </a:ext>
              </a:extLst>
            </p:cNvPr>
            <p:cNvSpPr/>
            <p:nvPr/>
          </p:nvSpPr>
          <p:spPr>
            <a:xfrm>
              <a:off x="2428129" y="3092649"/>
              <a:ext cx="8800421" cy="56028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p>
              <a:pPr marL="228600" indent="-228600" algn="ctr">
                <a:lnSpc>
                  <a:spcPct val="90000"/>
                </a:lnSpc>
                <a:buClr>
                  <a:prstClr val="black"/>
                </a:buClr>
                <a:buSzPts val="2000"/>
              </a:pPr>
              <a:endParaRPr lang="fr-FR" b="1" dirty="0">
                <a:solidFill>
                  <a:prstClr val="black"/>
                </a:solidFill>
                <a:latin typeface="Calibri"/>
                <a:cs typeface="Calibri"/>
              </a:endParaRPr>
            </a:p>
          </p:txBody>
        </p:sp>
        <p:sp>
          <p:nvSpPr>
            <p:cNvPr id="24" name="Google Shape;293;p29">
              <a:extLst>
                <a:ext uri="{FF2B5EF4-FFF2-40B4-BE49-F238E27FC236}">
                  <a16:creationId xmlns:a16="http://schemas.microsoft.com/office/drawing/2014/main" id="{F7682218-6984-C03F-C4D2-7736109FDB20}"/>
                </a:ext>
              </a:extLst>
            </p:cNvPr>
            <p:cNvSpPr/>
            <p:nvPr/>
          </p:nvSpPr>
          <p:spPr>
            <a:xfrm>
              <a:off x="963450" y="3092649"/>
              <a:ext cx="1349096" cy="56028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p>
              <a:pPr marL="228600" indent="-228600" algn="ctr">
                <a:lnSpc>
                  <a:spcPct val="90000"/>
                </a:lnSpc>
                <a:buClr>
                  <a:prstClr val="black"/>
                </a:buClr>
                <a:buSzPts val="2000"/>
              </a:pPr>
              <a:r>
                <a:rPr lang="fr-FR" b="1" dirty="0">
                  <a:solidFill>
                    <a:prstClr val="black"/>
                  </a:solidFill>
                  <a:latin typeface="Calibri"/>
                  <a:cs typeface="Calibri"/>
                </a:rPr>
                <a:t>Tâche 1</a:t>
              </a:r>
            </a:p>
          </p:txBody>
        </p:sp>
      </p:grpSp>
      <p:sp>
        <p:nvSpPr>
          <p:cNvPr id="28" name="Rectangle: Rounded Corners 11">
            <a:extLst>
              <a:ext uri="{FF2B5EF4-FFF2-40B4-BE49-F238E27FC236}">
                <a16:creationId xmlns:a16="http://schemas.microsoft.com/office/drawing/2014/main" id="{3D08A759-333C-A738-1887-158D42AC7CE2}"/>
              </a:ext>
            </a:extLst>
          </p:cNvPr>
          <p:cNvSpPr/>
          <p:nvPr/>
        </p:nvSpPr>
        <p:spPr>
          <a:xfrm>
            <a:off x="876000" y="3060895"/>
            <a:ext cx="10440000" cy="750244"/>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1" name="ZoneTexte 30">
            <a:extLst>
              <a:ext uri="{FF2B5EF4-FFF2-40B4-BE49-F238E27FC236}">
                <a16:creationId xmlns:a16="http://schemas.microsoft.com/office/drawing/2014/main" id="{D9758819-D2AD-D82D-7FB6-1F033F8B7BAA}"/>
              </a:ext>
            </a:extLst>
          </p:cNvPr>
          <p:cNvSpPr txBox="1"/>
          <p:nvPr/>
        </p:nvSpPr>
        <p:spPr>
          <a:xfrm>
            <a:off x="2466798" y="2344549"/>
            <a:ext cx="8674302"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0" cap="none" spc="0" normalizeH="0" baseline="0" noProof="0" dirty="0">
                <a:ln>
                  <a:noFill/>
                </a:ln>
                <a:solidFill>
                  <a:prstClr val="black"/>
                </a:solidFill>
                <a:effectLst/>
                <a:uLnTx/>
                <a:uFillTx/>
                <a:latin typeface="Aptos" panose="02110004020202020204"/>
                <a:ea typeface="+mn-ea"/>
                <a:cs typeface="+mn-cs"/>
              </a:rPr>
              <a:t>Identifier les étapes de la digestion et leurs résultats chez l’Homme.</a:t>
            </a:r>
          </a:p>
        </p:txBody>
      </p:sp>
      <p:sp>
        <p:nvSpPr>
          <p:cNvPr id="32" name="Rectangle 31">
            <a:extLst>
              <a:ext uri="{FF2B5EF4-FFF2-40B4-BE49-F238E27FC236}">
                <a16:creationId xmlns:a16="http://schemas.microsoft.com/office/drawing/2014/main" id="{BE67EFB3-3C65-9A35-4FCB-1A0998D74D9D}"/>
              </a:ext>
            </a:extLst>
          </p:cNvPr>
          <p:cNvSpPr/>
          <p:nvPr/>
        </p:nvSpPr>
        <p:spPr>
          <a:xfrm>
            <a:off x="900664" y="1450795"/>
            <a:ext cx="10439999" cy="577132"/>
          </a:xfrm>
          <a:prstGeom prst="rect">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rPr>
              <a:t>Séquence 1: Digestion et absorption</a:t>
            </a:r>
          </a:p>
        </p:txBody>
      </p:sp>
      <p:sp>
        <p:nvSpPr>
          <p:cNvPr id="33" name="Rectangle 32">
            <a:extLst>
              <a:ext uri="{FF2B5EF4-FFF2-40B4-BE49-F238E27FC236}">
                <a16:creationId xmlns:a16="http://schemas.microsoft.com/office/drawing/2014/main" id="{C85C4EB7-03E8-7DD4-675C-B10C8C519C36}"/>
              </a:ext>
            </a:extLst>
          </p:cNvPr>
          <p:cNvSpPr/>
          <p:nvPr/>
        </p:nvSpPr>
        <p:spPr>
          <a:xfrm>
            <a:off x="900663" y="5407205"/>
            <a:ext cx="10439999" cy="577132"/>
          </a:xfrm>
          <a:prstGeom prst="rect">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rPr>
              <a:t>Séquence 2: Alimentation saine</a:t>
            </a:r>
          </a:p>
        </p:txBody>
      </p:sp>
      <p:sp>
        <p:nvSpPr>
          <p:cNvPr id="35" name="ZoneTexte 34">
            <a:extLst>
              <a:ext uri="{FF2B5EF4-FFF2-40B4-BE49-F238E27FC236}">
                <a16:creationId xmlns:a16="http://schemas.microsoft.com/office/drawing/2014/main" id="{E5507358-EC68-DF89-1213-BCEB208C9940}"/>
              </a:ext>
            </a:extLst>
          </p:cNvPr>
          <p:cNvSpPr txBox="1"/>
          <p:nvPr/>
        </p:nvSpPr>
        <p:spPr>
          <a:xfrm>
            <a:off x="969002" y="856997"/>
            <a:ext cx="10303324" cy="400110"/>
          </a:xfrm>
          <a:prstGeom prst="rect">
            <a:avLst/>
          </a:prstGeom>
          <a:solidFill>
            <a:srgbClr val="00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lgn="ctr">
              <a:defRPr sz="20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rPr>
              <a:t>Chapitre 1:  Digestion et alimentation saine</a:t>
            </a:r>
          </a:p>
        </p:txBody>
      </p:sp>
      <p:sp>
        <p:nvSpPr>
          <p:cNvPr id="2" name="Google Shape;510;p5">
            <a:extLst>
              <a:ext uri="{FF2B5EF4-FFF2-40B4-BE49-F238E27FC236}">
                <a16:creationId xmlns:a16="http://schemas.microsoft.com/office/drawing/2014/main" id="{41ACF08C-9461-479C-C9B9-27E5CB8B3E0A}"/>
              </a:ext>
            </a:extLst>
          </p:cNvPr>
          <p:cNvSpPr txBox="1">
            <a:spLocks/>
          </p:cNvSpPr>
          <p:nvPr/>
        </p:nvSpPr>
        <p:spPr>
          <a:xfrm>
            <a:off x="979336" y="3127320"/>
            <a:ext cx="1349096" cy="594021"/>
          </a:xfrm>
          <a:prstGeom prst="roundRect">
            <a:avLst/>
          </a:pr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defPPr>
              <a:defRPr lang="fr-FR"/>
            </a:defPPr>
            <a:lvl1pPr marR="0" lvl="0" indent="0" algn="ctr" fontAlgn="auto">
              <a:lnSpc>
                <a:spcPct val="100000"/>
              </a:lnSpc>
              <a:spcBef>
                <a:spcPts val="0"/>
              </a:spcBef>
              <a:spcAft>
                <a:spcPts val="0"/>
              </a:spcAft>
              <a:buClrTx/>
              <a:buSzTx/>
              <a:buFontTx/>
              <a:buNone/>
              <a:tabLst/>
              <a:defRPr kumimoji="0" sz="2000" b="1" i="0" u="none" strike="noStrike" kern="0" cap="none" spc="0" normalizeH="0" baseline="0">
                <a:ln>
                  <a:noFill/>
                </a:ln>
                <a:solidFill>
                  <a:srgbClr val="000000"/>
                </a:solidFill>
                <a:effectLst/>
                <a:uLnTx/>
                <a:uFillTx/>
                <a:latin typeface="Aptos" panose="02110004020202020204"/>
                <a:ea typeface="Calibri"/>
                <a:cs typeface="Calibri"/>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fr-FR" dirty="0">
                <a:sym typeface="Calibri"/>
              </a:rPr>
              <a:t>Tâche 2</a:t>
            </a:r>
          </a:p>
        </p:txBody>
      </p:sp>
      <p:sp>
        <p:nvSpPr>
          <p:cNvPr id="3" name="Google Shape;511;p5">
            <a:extLst>
              <a:ext uri="{FF2B5EF4-FFF2-40B4-BE49-F238E27FC236}">
                <a16:creationId xmlns:a16="http://schemas.microsoft.com/office/drawing/2014/main" id="{39CB3824-3DB4-A081-B7A5-44A06BF8AA55}"/>
              </a:ext>
            </a:extLst>
          </p:cNvPr>
          <p:cNvSpPr txBox="1">
            <a:spLocks/>
          </p:cNvSpPr>
          <p:nvPr/>
        </p:nvSpPr>
        <p:spPr>
          <a:xfrm>
            <a:off x="2466798" y="3137903"/>
            <a:ext cx="8777638" cy="594021"/>
          </a:xfrm>
          <a:prstGeom prst="roundRect">
            <a:avLst/>
          </a:pr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defPPr>
              <a:defRPr lang="fr-FR"/>
            </a:defPPr>
            <a:lvl1pPr marR="0" lvl="0" indent="0" algn="ctr" defTabSz="685800" fontAlgn="auto">
              <a:lnSpc>
                <a:spcPct val="100000"/>
              </a:lnSpc>
              <a:spcBef>
                <a:spcPts val="0"/>
              </a:spcBef>
              <a:spcAft>
                <a:spcPts val="0"/>
              </a:spcAft>
              <a:buClrTx/>
              <a:buSzTx/>
              <a:buFontTx/>
              <a:buNone/>
              <a:tabLst/>
              <a:defRPr kumimoji="0" b="1" i="0" u="none" strike="noStrike" cap="none" spc="0" normalizeH="0" baseline="0">
                <a:ln>
                  <a:noFill/>
                </a:ln>
                <a:solidFill>
                  <a:srgbClr val="FFFFFF"/>
                </a:solidFill>
                <a:effectLst/>
                <a:uLnTx/>
                <a:uFillTx/>
                <a:latin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algn="l"/>
            <a:r>
              <a:rPr lang="fr-FR" sz="2000" kern="0" dirty="0">
                <a:solidFill>
                  <a:prstClr val="black"/>
                </a:solidFill>
                <a:latin typeface="Aptos" panose="02110004020202020204"/>
                <a:sym typeface="Calibri"/>
              </a:rPr>
              <a:t>Formuler une hypothèse et élaborer un protocole expérimental de la digestion chimique.</a:t>
            </a:r>
          </a:p>
        </p:txBody>
      </p:sp>
      <p:sp>
        <p:nvSpPr>
          <p:cNvPr id="4" name="Google Shape;510;p5">
            <a:extLst>
              <a:ext uri="{FF2B5EF4-FFF2-40B4-BE49-F238E27FC236}">
                <a16:creationId xmlns:a16="http://schemas.microsoft.com/office/drawing/2014/main" id="{67D85AC5-DA5E-86DC-1D9D-3878D43B9DFC}"/>
              </a:ext>
            </a:extLst>
          </p:cNvPr>
          <p:cNvSpPr txBox="1">
            <a:spLocks/>
          </p:cNvSpPr>
          <p:nvPr/>
        </p:nvSpPr>
        <p:spPr>
          <a:xfrm>
            <a:off x="1007226" y="3917428"/>
            <a:ext cx="1349096" cy="594021"/>
          </a:xfrm>
          <a:prstGeom prst="roundRect">
            <a:avLst/>
          </a:pr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marR="0" lvl="0" indent="-228600" algn="ctr" defTabSz="914400" rtl="0" eaLnBrk="1" fontAlgn="auto" latinLnBrk="0" hangingPunct="1">
              <a:lnSpc>
                <a:spcPct val="90000"/>
              </a:lnSpc>
              <a:spcBef>
                <a:spcPts val="0"/>
              </a:spcBef>
              <a:spcAft>
                <a:spcPts val="0"/>
              </a:spcAft>
              <a:buClr>
                <a:prstClr val="black"/>
              </a:buClr>
              <a:buSzPts val="2000"/>
              <a:buFont typeface="Arial"/>
              <a:buNone/>
              <a:tabLst/>
              <a:defRPr/>
            </a:pPr>
            <a:r>
              <a:rPr kumimoji="0" lang="fr-FR" sz="1800" b="1" i="0" u="none" strike="noStrike" kern="1200" cap="none" spc="0" normalizeH="0" baseline="0" noProof="0" dirty="0">
                <a:ln>
                  <a:noFill/>
                </a:ln>
                <a:solidFill>
                  <a:prstClr val="black"/>
                </a:solidFill>
                <a:effectLst/>
                <a:uLnTx/>
                <a:uFillTx/>
                <a:latin typeface="Calibri"/>
                <a:cs typeface="Calibri"/>
                <a:sym typeface="Calibri"/>
              </a:rPr>
              <a:t>Tâche 3</a:t>
            </a:r>
          </a:p>
        </p:txBody>
      </p:sp>
      <p:sp>
        <p:nvSpPr>
          <p:cNvPr id="5" name="Google Shape;511;p5">
            <a:extLst>
              <a:ext uri="{FF2B5EF4-FFF2-40B4-BE49-F238E27FC236}">
                <a16:creationId xmlns:a16="http://schemas.microsoft.com/office/drawing/2014/main" id="{9C445D34-8D91-1740-97AC-257641673B64}"/>
              </a:ext>
            </a:extLst>
          </p:cNvPr>
          <p:cNvSpPr txBox="1">
            <a:spLocks/>
          </p:cNvSpPr>
          <p:nvPr/>
        </p:nvSpPr>
        <p:spPr>
          <a:xfrm>
            <a:off x="2494688" y="3928011"/>
            <a:ext cx="8777638" cy="594021"/>
          </a:xfrm>
          <a:prstGeom prst="roundRect">
            <a:avLst/>
          </a:pr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fontScale="92500" lnSpcReduction="20000"/>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marR="0" lvl="0" indent="-228600" algn="l" defTabSz="914400" rtl="0" eaLnBrk="1" fontAlgn="auto" latinLnBrk="0" hangingPunct="1">
              <a:lnSpc>
                <a:spcPct val="90000"/>
              </a:lnSpc>
              <a:spcBef>
                <a:spcPts val="0"/>
              </a:spcBef>
              <a:spcAft>
                <a:spcPts val="0"/>
              </a:spcAft>
              <a:buClr>
                <a:prstClr val="black"/>
              </a:buClr>
              <a:buSzPts val="2000"/>
              <a:buFont typeface="Arial"/>
              <a:buNone/>
              <a:tabLst/>
              <a:defRPr/>
            </a:pPr>
            <a:r>
              <a:rPr kumimoji="0" lang="fr-FR" sz="2000" b="0" i="0" u="none" strike="noStrike" kern="1200" cap="none" spc="0" normalizeH="0" baseline="0" noProof="0" dirty="0">
                <a:ln>
                  <a:noFill/>
                </a:ln>
                <a:solidFill>
                  <a:prstClr val="black"/>
                </a:solidFill>
                <a:effectLst/>
                <a:uLnTx/>
                <a:uFillTx/>
                <a:latin typeface="Calibri"/>
                <a:cs typeface="Calibri"/>
                <a:sym typeface="Calibri"/>
              </a:rPr>
              <a:t>Mettre en œuvre un protocole expérimental de la digestion de l’amidon par la salive</a:t>
            </a:r>
          </a:p>
          <a:p>
            <a:pPr marL="228600" marR="0" lvl="0" indent="-228600" algn="l" defTabSz="914400" rtl="0" eaLnBrk="1" fontAlgn="auto" latinLnBrk="0" hangingPunct="1">
              <a:lnSpc>
                <a:spcPct val="90000"/>
              </a:lnSpc>
              <a:spcBef>
                <a:spcPts val="0"/>
              </a:spcBef>
              <a:spcAft>
                <a:spcPts val="0"/>
              </a:spcAft>
              <a:buClr>
                <a:prstClr val="black"/>
              </a:buClr>
              <a:buSzPts val="2000"/>
              <a:buFont typeface="Arial"/>
              <a:buNone/>
              <a:tabLst/>
              <a:defRPr/>
            </a:pPr>
            <a:r>
              <a:rPr kumimoji="0" lang="fr-FR" sz="2000" b="0" i="0" u="none" strike="noStrike" kern="1200" cap="none" spc="0" normalizeH="0" baseline="0" noProof="0" dirty="0">
                <a:ln>
                  <a:noFill/>
                </a:ln>
                <a:solidFill>
                  <a:prstClr val="black"/>
                </a:solidFill>
                <a:effectLst/>
                <a:uLnTx/>
                <a:uFillTx/>
                <a:latin typeface="Calibri"/>
                <a:cs typeface="Calibri"/>
                <a:sym typeface="Calibri"/>
              </a:rPr>
              <a:t>et tirer une conclusion.</a:t>
            </a:r>
          </a:p>
        </p:txBody>
      </p:sp>
      <p:sp>
        <p:nvSpPr>
          <p:cNvPr id="6" name="Google Shape;510;p5">
            <a:extLst>
              <a:ext uri="{FF2B5EF4-FFF2-40B4-BE49-F238E27FC236}">
                <a16:creationId xmlns:a16="http://schemas.microsoft.com/office/drawing/2014/main" id="{91198CA3-7EE8-DC3C-695D-7B52D16BA746}"/>
              </a:ext>
            </a:extLst>
          </p:cNvPr>
          <p:cNvSpPr txBox="1">
            <a:spLocks/>
          </p:cNvSpPr>
          <p:nvPr/>
        </p:nvSpPr>
        <p:spPr>
          <a:xfrm>
            <a:off x="979336" y="4707536"/>
            <a:ext cx="1349096" cy="503899"/>
          </a:xfrm>
          <a:prstGeom prst="roundRect">
            <a:avLst/>
          </a:pr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marR="0" lvl="0" indent="-228600" algn="ctr" defTabSz="914400" rtl="0" eaLnBrk="1" fontAlgn="auto" latinLnBrk="0" hangingPunct="1">
              <a:lnSpc>
                <a:spcPct val="90000"/>
              </a:lnSpc>
              <a:spcBef>
                <a:spcPts val="0"/>
              </a:spcBef>
              <a:spcAft>
                <a:spcPts val="0"/>
              </a:spcAft>
              <a:buClr>
                <a:prstClr val="black"/>
              </a:buClr>
              <a:buSzPts val="2000"/>
              <a:buFont typeface="Arial"/>
              <a:buNone/>
              <a:tabLst/>
              <a:defRPr/>
            </a:pPr>
            <a:r>
              <a:rPr kumimoji="0" lang="fr-FR" sz="1800" b="1" i="0" u="none" strike="noStrike" kern="1200" cap="none" spc="0" normalizeH="0" baseline="0" noProof="0" dirty="0">
                <a:ln>
                  <a:noFill/>
                </a:ln>
                <a:solidFill>
                  <a:prstClr val="black"/>
                </a:solidFill>
                <a:effectLst/>
                <a:uLnTx/>
                <a:uFillTx/>
                <a:latin typeface="Calibri"/>
                <a:cs typeface="Calibri"/>
                <a:sym typeface="Calibri"/>
              </a:rPr>
              <a:t>Tâche 4</a:t>
            </a:r>
          </a:p>
        </p:txBody>
      </p:sp>
      <p:sp>
        <p:nvSpPr>
          <p:cNvPr id="7" name="Google Shape;511;p5">
            <a:extLst>
              <a:ext uri="{FF2B5EF4-FFF2-40B4-BE49-F238E27FC236}">
                <a16:creationId xmlns:a16="http://schemas.microsoft.com/office/drawing/2014/main" id="{26CC4EA1-F8DA-05C8-AA50-12E66C56C293}"/>
              </a:ext>
            </a:extLst>
          </p:cNvPr>
          <p:cNvSpPr txBox="1">
            <a:spLocks/>
          </p:cNvSpPr>
          <p:nvPr/>
        </p:nvSpPr>
        <p:spPr>
          <a:xfrm>
            <a:off x="2466798" y="4718119"/>
            <a:ext cx="8777638" cy="503899"/>
          </a:xfrm>
          <a:prstGeom prst="roundRect">
            <a:avLst/>
          </a:pr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marR="0" lvl="0" indent="-228600" algn="l" defTabSz="914400" rtl="0" eaLnBrk="1" fontAlgn="auto" latinLnBrk="0" hangingPunct="1">
              <a:lnSpc>
                <a:spcPct val="90000"/>
              </a:lnSpc>
              <a:spcBef>
                <a:spcPts val="0"/>
              </a:spcBef>
              <a:spcAft>
                <a:spcPts val="0"/>
              </a:spcAft>
              <a:buClr>
                <a:prstClr val="black"/>
              </a:buClr>
              <a:buSzPts val="2000"/>
              <a:buFont typeface="Arial"/>
              <a:buNone/>
              <a:tabLst/>
              <a:defRPr/>
            </a:pPr>
            <a:r>
              <a:rPr kumimoji="0" lang="fr-FR" sz="2000" b="0" i="0" u="none" strike="noStrike" kern="1200" cap="none" spc="0" normalizeH="0" baseline="0" noProof="0" dirty="0">
                <a:ln>
                  <a:noFill/>
                </a:ln>
                <a:solidFill>
                  <a:prstClr val="black"/>
                </a:solidFill>
                <a:effectLst/>
                <a:uLnTx/>
                <a:uFillTx/>
                <a:latin typeface="Calibri"/>
                <a:cs typeface="Calibri"/>
                <a:sym typeface="Calibri"/>
              </a:rPr>
              <a:t>Décrire le rôle des villosités dans l’absorption intestinale.</a:t>
            </a:r>
          </a:p>
        </p:txBody>
      </p:sp>
    </p:spTree>
    <p:extLst>
      <p:ext uri="{BB962C8B-B14F-4D97-AF65-F5344CB8AC3E}">
        <p14:creationId xmlns:p14="http://schemas.microsoft.com/office/powerpoint/2010/main" val="12898455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264FC-B028-90EC-D505-9CCCEDF3BB5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DF96DCA-E258-8235-EDD5-A33E637FBED0}"/>
              </a:ext>
            </a:extLst>
          </p:cNvPr>
          <p:cNvSpPr>
            <a:spLocks noGrp="1"/>
          </p:cNvSpPr>
          <p:nvPr>
            <p:ph type="title"/>
          </p:nvPr>
        </p:nvSpPr>
        <p:spPr>
          <a:xfrm>
            <a:off x="951644" y="252297"/>
            <a:ext cx="10372033" cy="431295"/>
          </a:xfrm>
        </p:spPr>
        <p:txBody>
          <a:bodyPr/>
          <a:lstStyle/>
          <a:p>
            <a:r>
              <a:rPr lang="fr-FR" sz="1800" dirty="0">
                <a:solidFill>
                  <a:schemeClr val="tx1">
                    <a:lumMod val="50000"/>
                    <a:lumOff val="50000"/>
                  </a:schemeClr>
                </a:solidFill>
              </a:rPr>
              <a:t>Pour vérifier votre compréhension concernant la formulation d’une hypothèse et l’élaboration d’un protocole expérimental, répondez à la première question :</a:t>
            </a:r>
          </a:p>
        </p:txBody>
      </p:sp>
      <p:sp>
        <p:nvSpPr>
          <p:cNvPr id="4" name="Espace réservé du contenu 3">
            <a:extLst>
              <a:ext uri="{FF2B5EF4-FFF2-40B4-BE49-F238E27FC236}">
                <a16:creationId xmlns:a16="http://schemas.microsoft.com/office/drawing/2014/main" id="{D78D6756-1E0A-B741-18EE-863A251EBA23}"/>
              </a:ext>
            </a:extLst>
          </p:cNvPr>
          <p:cNvSpPr>
            <a:spLocks noGrp="1"/>
          </p:cNvSpPr>
          <p:nvPr>
            <p:ph sz="quarter" idx="11"/>
          </p:nvPr>
        </p:nvSpPr>
        <p:spPr>
          <a:xfrm>
            <a:off x="1033794" y="685312"/>
            <a:ext cx="10372459" cy="299327"/>
          </a:xfrm>
        </p:spPr>
        <p:txBody>
          <a:bodyPr/>
          <a:lstStyle/>
          <a:p>
            <a:r>
              <a:rPr lang="fr-FR" sz="1100" dirty="0">
                <a:solidFill>
                  <a:schemeClr val="tx1">
                    <a:lumMod val="50000"/>
                    <a:lumOff val="50000"/>
                  </a:schemeClr>
                </a:solidFill>
              </a:rPr>
              <a:t>L’</a:t>
            </a:r>
            <a:r>
              <a:rPr lang="fr-FR" sz="1100" dirty="0" err="1">
                <a:solidFill>
                  <a:schemeClr val="tx1">
                    <a:lumMod val="50000"/>
                    <a:lumOff val="50000"/>
                  </a:schemeClr>
                </a:solidFill>
              </a:rPr>
              <a:t>enseignant·e</a:t>
            </a:r>
            <a:r>
              <a:rPr lang="fr-FR" sz="1100" dirty="0">
                <a:solidFill>
                  <a:schemeClr val="tx1">
                    <a:lumMod val="50000"/>
                    <a:lumOff val="50000"/>
                  </a:schemeClr>
                </a:solidFill>
              </a:rPr>
              <a:t> clarifie la question et peut utiliser l’alternance linguistique si besoin.</a:t>
            </a:r>
          </a:p>
        </p:txBody>
      </p:sp>
      <p:grpSp>
        <p:nvGrpSpPr>
          <p:cNvPr id="10" name="Groupe 9">
            <a:extLst>
              <a:ext uri="{FF2B5EF4-FFF2-40B4-BE49-F238E27FC236}">
                <a16:creationId xmlns:a16="http://schemas.microsoft.com/office/drawing/2014/main" id="{C99F9C4B-6B3C-B20C-E1DA-9FA726D387BD}"/>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739A842-4D10-7CED-041F-9D9144BF555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CBE160C-C019-6257-CDD6-4269E39DF39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a:extLst>
              <a:ext uri="{FF2B5EF4-FFF2-40B4-BE49-F238E27FC236}">
                <a16:creationId xmlns:a16="http://schemas.microsoft.com/office/drawing/2014/main" id="{EA21DAC8-4502-DB47-94F6-F1E293E9DA2E}"/>
              </a:ext>
            </a:extLst>
          </p:cNvPr>
          <p:cNvSpPr txBox="1"/>
          <p:nvPr/>
        </p:nvSpPr>
        <p:spPr>
          <a:xfrm>
            <a:off x="1245161" y="1367109"/>
            <a:ext cx="982094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b="1" dirty="0">
                <a:solidFill>
                  <a:srgbClr val="0852A4"/>
                </a:solidFill>
                <a:latin typeface="Calibri" panose="020F0502020204030204"/>
              </a:rPr>
              <a:t>Pour formuler une hypothèse:</a:t>
            </a:r>
          </a:p>
        </p:txBody>
      </p:sp>
      <p:sp>
        <p:nvSpPr>
          <p:cNvPr id="6" name="Flèche : bas 5">
            <a:extLst>
              <a:ext uri="{FF2B5EF4-FFF2-40B4-BE49-F238E27FC236}">
                <a16:creationId xmlns:a16="http://schemas.microsoft.com/office/drawing/2014/main" id="{1A31CC2E-F924-9383-F988-55D21F240309}"/>
              </a:ext>
            </a:extLst>
          </p:cNvPr>
          <p:cNvSpPr/>
          <p:nvPr/>
        </p:nvSpPr>
        <p:spPr>
          <a:xfrm>
            <a:off x="5971971" y="2344968"/>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ZoneTexte 15">
            <a:extLst>
              <a:ext uri="{FF2B5EF4-FFF2-40B4-BE49-F238E27FC236}">
                <a16:creationId xmlns:a16="http://schemas.microsoft.com/office/drawing/2014/main" id="{6CB6111F-9BEE-AED0-EE06-89107CD1E9AB}"/>
              </a:ext>
            </a:extLst>
          </p:cNvPr>
          <p:cNvSpPr txBox="1"/>
          <p:nvPr/>
        </p:nvSpPr>
        <p:spPr>
          <a:xfrm>
            <a:off x="3946594" y="1857182"/>
            <a:ext cx="4298812" cy="461665"/>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800" dirty="0"/>
              <a:t>Une question scientifique</a:t>
            </a:r>
          </a:p>
        </p:txBody>
      </p:sp>
      <p:sp>
        <p:nvSpPr>
          <p:cNvPr id="17" name="Flèche : bas 16">
            <a:extLst>
              <a:ext uri="{FF2B5EF4-FFF2-40B4-BE49-F238E27FC236}">
                <a16:creationId xmlns:a16="http://schemas.microsoft.com/office/drawing/2014/main" id="{E077E642-89D5-D220-E33B-8BE6D1847485}"/>
              </a:ext>
            </a:extLst>
          </p:cNvPr>
          <p:cNvSpPr/>
          <p:nvPr/>
        </p:nvSpPr>
        <p:spPr>
          <a:xfrm>
            <a:off x="5971975" y="5077163"/>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ZoneTexte 17">
            <a:extLst>
              <a:ext uri="{FF2B5EF4-FFF2-40B4-BE49-F238E27FC236}">
                <a16:creationId xmlns:a16="http://schemas.microsoft.com/office/drawing/2014/main" id="{434D5452-7800-3469-09DE-010688370537}"/>
              </a:ext>
            </a:extLst>
          </p:cNvPr>
          <p:cNvSpPr txBox="1"/>
          <p:nvPr/>
        </p:nvSpPr>
        <p:spPr>
          <a:xfrm>
            <a:off x="3946598" y="4502730"/>
            <a:ext cx="4298812" cy="46166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800" dirty="0"/>
              <a:t>Formuler une hypothèse</a:t>
            </a:r>
          </a:p>
        </p:txBody>
      </p:sp>
      <p:sp>
        <p:nvSpPr>
          <p:cNvPr id="19" name="Flèche : bas 18">
            <a:extLst>
              <a:ext uri="{FF2B5EF4-FFF2-40B4-BE49-F238E27FC236}">
                <a16:creationId xmlns:a16="http://schemas.microsoft.com/office/drawing/2014/main" id="{4608AB88-988F-D56E-3E2F-93CFFA77656C}"/>
              </a:ext>
            </a:extLst>
          </p:cNvPr>
          <p:cNvSpPr/>
          <p:nvPr/>
        </p:nvSpPr>
        <p:spPr>
          <a:xfrm>
            <a:off x="5971969" y="3971735"/>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ZoneTexte 20">
            <a:extLst>
              <a:ext uri="{FF2B5EF4-FFF2-40B4-BE49-F238E27FC236}">
                <a16:creationId xmlns:a16="http://schemas.microsoft.com/office/drawing/2014/main" id="{FBF4DF19-EC57-4208-DAE9-AC58C63AE2CC}"/>
              </a:ext>
            </a:extLst>
          </p:cNvPr>
          <p:cNvSpPr txBox="1"/>
          <p:nvPr/>
        </p:nvSpPr>
        <p:spPr>
          <a:xfrm>
            <a:off x="3946594" y="2907081"/>
            <a:ext cx="4298811" cy="954107"/>
          </a:xfrm>
          <a:prstGeom prst="rect">
            <a:avLst/>
          </a:prstGeom>
          <a:noFill/>
          <a:ln w="19050">
            <a:solidFill>
              <a:srgbClr val="C00000"/>
            </a:solidFill>
            <a:prstDash val="lgDash"/>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sz="2800" dirty="0">
                <a:solidFill>
                  <a:schemeClr val="tx1"/>
                </a:solidFill>
                <a:latin typeface="Calibri" panose="020F0502020204030204" pitchFamily="34" charset="0"/>
                <a:cs typeface="Calibri" panose="020F0502020204030204" pitchFamily="34" charset="0"/>
              </a:rPr>
              <a:t>Identifier </a:t>
            </a:r>
            <a:r>
              <a:rPr lang="fr-FR" sz="2800" b="0" dirty="0">
                <a:solidFill>
                  <a:schemeClr val="tx1"/>
                </a:solidFill>
                <a:latin typeface="Calibri" panose="020F0502020204030204" pitchFamily="34" charset="0"/>
                <a:cs typeface="Calibri" panose="020F0502020204030204" pitchFamily="34" charset="0"/>
              </a:rPr>
              <a:t>……………….…….….</a:t>
            </a:r>
            <a:r>
              <a:rPr lang="fr-FR" sz="2800" dirty="0">
                <a:solidFill>
                  <a:schemeClr val="tx1"/>
                </a:solidFill>
                <a:latin typeface="Calibri" panose="020F0502020204030204" pitchFamily="34" charset="0"/>
                <a:cs typeface="Calibri" panose="020F0502020204030204" pitchFamily="34" charset="0"/>
              </a:rPr>
              <a:t> à partir de la question</a:t>
            </a:r>
          </a:p>
        </p:txBody>
      </p:sp>
      <p:sp>
        <p:nvSpPr>
          <p:cNvPr id="24" name="ZoneTexte 23">
            <a:extLst>
              <a:ext uri="{FF2B5EF4-FFF2-40B4-BE49-F238E27FC236}">
                <a16:creationId xmlns:a16="http://schemas.microsoft.com/office/drawing/2014/main" id="{B163CA37-0F66-599C-18E9-150169C721BF}"/>
              </a:ext>
            </a:extLst>
          </p:cNvPr>
          <p:cNvSpPr txBox="1"/>
          <p:nvPr/>
        </p:nvSpPr>
        <p:spPr>
          <a:xfrm>
            <a:off x="2976816" y="5651596"/>
            <a:ext cx="6238367" cy="954107"/>
          </a:xfrm>
          <a:prstGeom prst="rect">
            <a:avLst/>
          </a:prstGeom>
          <a:noFill/>
          <a:ln w="19050">
            <a:solidFill>
              <a:schemeClr val="accent2"/>
            </a:solidFill>
            <a:prstDash val="lgDash"/>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sz="2800" dirty="0">
                <a:solidFill>
                  <a:schemeClr val="tx1"/>
                </a:solidFill>
                <a:latin typeface="Calibri" panose="020F0502020204030204" pitchFamily="34" charset="0"/>
                <a:cs typeface="Calibri" panose="020F0502020204030204" pitchFamily="34" charset="0"/>
              </a:rPr>
              <a:t>Relier entre la variable indépendante et la variable </a:t>
            </a:r>
            <a:r>
              <a:rPr lang="fr-FR" sz="2800" b="0" dirty="0">
                <a:solidFill>
                  <a:schemeClr val="tx1"/>
                </a:solidFill>
                <a:latin typeface="Calibri" panose="020F0502020204030204" pitchFamily="34" charset="0"/>
                <a:cs typeface="Calibri" panose="020F0502020204030204" pitchFamily="34" charset="0"/>
              </a:rPr>
              <a:t>…………………………………</a:t>
            </a:r>
            <a:endParaRPr lang="fr-FR" sz="2800" b="0" dirty="0">
              <a:solidFill>
                <a:srgbClr val="FF0000"/>
              </a:solidFill>
              <a:latin typeface="Calibri" panose="020F0502020204030204" pitchFamily="34" charset="0"/>
              <a:cs typeface="Calibri" panose="020F0502020204030204" pitchFamily="34" charset="0"/>
            </a:endParaRPr>
          </a:p>
        </p:txBody>
      </p:sp>
      <p:sp>
        <p:nvSpPr>
          <p:cNvPr id="26" name="Rectangle : coins arrondis 25">
            <a:extLst>
              <a:ext uri="{FF2B5EF4-FFF2-40B4-BE49-F238E27FC236}">
                <a16:creationId xmlns:a16="http://schemas.microsoft.com/office/drawing/2014/main" id="{C0D9648E-D4DC-6C7A-37BF-B005EFD0B1D0}"/>
              </a:ext>
            </a:extLst>
          </p:cNvPr>
          <p:cNvSpPr/>
          <p:nvPr/>
        </p:nvSpPr>
        <p:spPr>
          <a:xfrm>
            <a:off x="682808" y="998843"/>
            <a:ext cx="7752460"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1- </a:t>
            </a:r>
            <a:r>
              <a:rPr lang="fr-FR" sz="2400" b="1" dirty="0">
                <a:latin typeface="Calibri" panose="020F0502020204030204"/>
              </a:rPr>
              <a:t>Complétez par ce qui convient </a:t>
            </a:r>
            <a:r>
              <a:rPr kumimoji="0" lang="fr-FR" sz="2400" b="1" i="0" u="none" strike="noStrike" kern="1200" cap="none" spc="0" normalizeH="0" baseline="0" noProof="0" dirty="0">
                <a:ln>
                  <a:noFill/>
                </a:ln>
                <a:effectLst/>
                <a:uLnTx/>
                <a:uFillTx/>
                <a:latin typeface="Calibri" panose="020F0502020204030204"/>
                <a:ea typeface="+mn-ea"/>
                <a:cs typeface="+mn-cs"/>
              </a:rPr>
              <a:t>:</a:t>
            </a:r>
          </a:p>
        </p:txBody>
      </p:sp>
    </p:spTree>
    <p:extLst>
      <p:ext uri="{BB962C8B-B14F-4D97-AF65-F5344CB8AC3E}">
        <p14:creationId xmlns:p14="http://schemas.microsoft.com/office/powerpoint/2010/main" val="9566972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1F552-EA6C-C3D1-F866-3ADCC1C776A1}"/>
            </a:ext>
          </a:extLst>
        </p:cNvPr>
        <p:cNvGrpSpPr/>
        <p:nvPr/>
      </p:nvGrpSpPr>
      <p:grpSpPr>
        <a:xfrm>
          <a:off x="0" y="0"/>
          <a:ext cx="0" cy="0"/>
          <a:chOff x="0" y="0"/>
          <a:chExt cx="0" cy="0"/>
        </a:xfrm>
      </p:grpSpPr>
      <p:sp>
        <p:nvSpPr>
          <p:cNvPr id="21" name="ZoneTexte 20">
            <a:extLst>
              <a:ext uri="{FF2B5EF4-FFF2-40B4-BE49-F238E27FC236}">
                <a16:creationId xmlns:a16="http://schemas.microsoft.com/office/drawing/2014/main" id="{0AA11C22-7BC9-1B17-257F-BB2F05AC00ED}"/>
              </a:ext>
            </a:extLst>
          </p:cNvPr>
          <p:cNvSpPr txBox="1"/>
          <p:nvPr/>
        </p:nvSpPr>
        <p:spPr>
          <a:xfrm>
            <a:off x="3946594" y="2907081"/>
            <a:ext cx="4298811" cy="954107"/>
          </a:xfrm>
          <a:prstGeom prst="rect">
            <a:avLst/>
          </a:prstGeom>
          <a:noFill/>
          <a:ln w="19050">
            <a:solidFill>
              <a:srgbClr val="C00000"/>
            </a:solidFill>
            <a:prstDash val="lgDash"/>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sz="2800" dirty="0">
                <a:solidFill>
                  <a:schemeClr val="tx1"/>
                </a:solidFill>
                <a:latin typeface="Calibri" panose="020F0502020204030204" pitchFamily="34" charset="0"/>
                <a:cs typeface="Calibri" panose="020F0502020204030204" pitchFamily="34" charset="0"/>
              </a:rPr>
              <a:t>Identifier </a:t>
            </a:r>
            <a:r>
              <a:rPr lang="fr-FR" sz="2800" b="0" dirty="0">
                <a:solidFill>
                  <a:schemeClr val="tx1"/>
                </a:solidFill>
                <a:latin typeface="Calibri" panose="020F0502020204030204" pitchFamily="34" charset="0"/>
                <a:cs typeface="Calibri" panose="020F0502020204030204" pitchFamily="34" charset="0"/>
              </a:rPr>
              <a:t>…………………….…..</a:t>
            </a:r>
            <a:r>
              <a:rPr lang="fr-FR" sz="2800" dirty="0">
                <a:solidFill>
                  <a:schemeClr val="tx1"/>
                </a:solidFill>
                <a:latin typeface="Calibri" panose="020F0502020204030204" pitchFamily="34" charset="0"/>
                <a:cs typeface="Calibri" panose="020F0502020204030204" pitchFamily="34" charset="0"/>
              </a:rPr>
              <a:t> à partir de la question</a:t>
            </a:r>
          </a:p>
        </p:txBody>
      </p:sp>
      <p:sp>
        <p:nvSpPr>
          <p:cNvPr id="22" name="ZoneTexte 21">
            <a:extLst>
              <a:ext uri="{FF2B5EF4-FFF2-40B4-BE49-F238E27FC236}">
                <a16:creationId xmlns:a16="http://schemas.microsoft.com/office/drawing/2014/main" id="{BFAB20F5-2EDC-B699-1F2E-B429E6FB4678}"/>
              </a:ext>
            </a:extLst>
          </p:cNvPr>
          <p:cNvSpPr txBox="1"/>
          <p:nvPr/>
        </p:nvSpPr>
        <p:spPr>
          <a:xfrm>
            <a:off x="2976816" y="5651596"/>
            <a:ext cx="6238367" cy="954107"/>
          </a:xfrm>
          <a:prstGeom prst="rect">
            <a:avLst/>
          </a:prstGeom>
          <a:noFill/>
          <a:ln w="19050">
            <a:solidFill>
              <a:schemeClr val="accent2"/>
            </a:solidFill>
            <a:prstDash val="lgDash"/>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sz="2800" dirty="0">
                <a:solidFill>
                  <a:schemeClr val="tx1"/>
                </a:solidFill>
                <a:latin typeface="Calibri" panose="020F0502020204030204" pitchFamily="34" charset="0"/>
                <a:cs typeface="Calibri" panose="020F0502020204030204" pitchFamily="34" charset="0"/>
              </a:rPr>
              <a:t>Relier entre la variable indépendante et la variable </a:t>
            </a:r>
            <a:r>
              <a:rPr lang="fr-FR" sz="2800" b="0" dirty="0">
                <a:solidFill>
                  <a:schemeClr val="tx1"/>
                </a:solidFill>
                <a:latin typeface="Calibri" panose="020F0502020204030204" pitchFamily="34" charset="0"/>
                <a:cs typeface="Calibri" panose="020F0502020204030204" pitchFamily="34" charset="0"/>
              </a:rPr>
              <a:t>…………………………………</a:t>
            </a:r>
            <a:endParaRPr lang="fr-FR" sz="2800" b="0" dirty="0">
              <a:solidFill>
                <a:srgbClr val="FF0000"/>
              </a:solidFill>
              <a:latin typeface="Calibri" panose="020F0502020204030204" pitchFamily="34" charset="0"/>
              <a:cs typeface="Calibri" panose="020F0502020204030204" pitchFamily="34" charset="0"/>
            </a:endParaRPr>
          </a:p>
        </p:txBody>
      </p:sp>
      <p:sp>
        <p:nvSpPr>
          <p:cNvPr id="2" name="Titre 1">
            <a:extLst>
              <a:ext uri="{FF2B5EF4-FFF2-40B4-BE49-F238E27FC236}">
                <a16:creationId xmlns:a16="http://schemas.microsoft.com/office/drawing/2014/main" id="{0DBBBE83-0B46-7928-8D2F-F28CD3A0299A}"/>
              </a:ext>
            </a:extLst>
          </p:cNvPr>
          <p:cNvSpPr>
            <a:spLocks noGrp="1"/>
          </p:cNvSpPr>
          <p:nvPr>
            <p:ph type="title"/>
          </p:nvPr>
        </p:nvSpPr>
        <p:spPr>
          <a:xfrm>
            <a:off x="779661" y="366931"/>
            <a:ext cx="10372033" cy="267549"/>
          </a:xfrm>
        </p:spPr>
        <p:txBody>
          <a:bodyPr/>
          <a:lstStyle/>
          <a:p>
            <a:r>
              <a:rPr lang="fr-FR" sz="1800" dirty="0">
                <a:solidFill>
                  <a:schemeClr val="tx1">
                    <a:lumMod val="50000"/>
                    <a:lumOff val="50000"/>
                  </a:schemeClr>
                </a:solidFill>
              </a:rPr>
              <a:t>Parfait !</a:t>
            </a:r>
            <a:r>
              <a:rPr lang="ar-MA" sz="1800" dirty="0">
                <a:solidFill>
                  <a:schemeClr val="tx1">
                    <a:lumMod val="50000"/>
                    <a:lumOff val="50000"/>
                  </a:schemeClr>
                </a:solidFill>
              </a:rPr>
              <a:t> </a:t>
            </a:r>
            <a:r>
              <a:rPr lang="fr-FR" sz="1800" dirty="0">
                <a:solidFill>
                  <a:schemeClr val="tx1">
                    <a:lumMod val="50000"/>
                    <a:lumOff val="50000"/>
                  </a:schemeClr>
                </a:solidFill>
              </a:rPr>
              <a:t>De manière globale, </a:t>
            </a:r>
            <a:r>
              <a:rPr lang="fr-MA" sz="1800" dirty="0">
                <a:solidFill>
                  <a:schemeClr val="tx1">
                    <a:lumMod val="50000"/>
                    <a:lumOff val="50000"/>
                  </a:schemeClr>
                </a:solidFill>
              </a:rPr>
              <a:t>je dois lire la question et repérer les variables indépendante et dépendante, ensuite je les relie avec une structure si ………………… alors ……………….</a:t>
            </a:r>
            <a:endParaRPr lang="fr-FR" sz="1800" dirty="0">
              <a:solidFill>
                <a:schemeClr val="tx1">
                  <a:lumMod val="50000"/>
                  <a:lumOff val="50000"/>
                </a:schemeClr>
              </a:solidFill>
            </a:endParaRPr>
          </a:p>
        </p:txBody>
      </p:sp>
      <p:sp>
        <p:nvSpPr>
          <p:cNvPr id="4" name="Espace réservé du contenu 3">
            <a:extLst>
              <a:ext uri="{FF2B5EF4-FFF2-40B4-BE49-F238E27FC236}">
                <a16:creationId xmlns:a16="http://schemas.microsoft.com/office/drawing/2014/main" id="{DFB0A2C1-1A1E-1518-2B16-145C8AFA9BFA}"/>
              </a:ext>
            </a:extLst>
          </p:cNvPr>
          <p:cNvSpPr>
            <a:spLocks noGrp="1"/>
          </p:cNvSpPr>
          <p:nvPr>
            <p:ph sz="quarter" idx="11"/>
          </p:nvPr>
        </p:nvSpPr>
        <p:spPr>
          <a:xfrm>
            <a:off x="750479" y="765615"/>
            <a:ext cx="10372459" cy="299327"/>
          </a:xfrm>
        </p:spPr>
        <p:txBody>
          <a:bodyPr/>
          <a:lstStyle/>
          <a:p>
            <a:endParaRPr lang="fr-FR" dirty="0"/>
          </a:p>
        </p:txBody>
      </p:sp>
      <p:pic>
        <p:nvPicPr>
          <p:cNvPr id="14" name="Google Shape;289;p51">
            <a:extLst>
              <a:ext uri="{FF2B5EF4-FFF2-40B4-BE49-F238E27FC236}">
                <a16:creationId xmlns:a16="http://schemas.microsoft.com/office/drawing/2014/main" id="{177FF6B9-7CDF-8915-72C3-633371BD8E35}"/>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7" name="ZoneTexte 6">
            <a:extLst>
              <a:ext uri="{FF2B5EF4-FFF2-40B4-BE49-F238E27FC236}">
                <a16:creationId xmlns:a16="http://schemas.microsoft.com/office/drawing/2014/main" id="{A6EAC413-0D17-9248-4A51-2573F45D19F8}"/>
              </a:ext>
            </a:extLst>
          </p:cNvPr>
          <p:cNvSpPr txBox="1"/>
          <p:nvPr/>
        </p:nvSpPr>
        <p:spPr>
          <a:xfrm>
            <a:off x="5639324" y="2884846"/>
            <a:ext cx="2334638" cy="523220"/>
          </a:xfrm>
          <a:prstGeom prst="rect">
            <a:avLst/>
          </a:prstGeom>
          <a:noFill/>
        </p:spPr>
        <p:txBody>
          <a:bodyPr wrap="square" rtlCol="0">
            <a:spAutoFit/>
          </a:bodyPr>
          <a:lstStyle/>
          <a:p>
            <a:pPr algn="ctr"/>
            <a:r>
              <a:rPr lang="fr-FR" sz="2800" b="1" dirty="0">
                <a:solidFill>
                  <a:srgbClr val="FF0000"/>
                </a:solidFill>
                <a:latin typeface="Baguet Script" panose="00000500000000000000" pitchFamily="2" charset="0"/>
                <a:cs typeface="Calibri" panose="020F0502020204030204" pitchFamily="34" charset="0"/>
              </a:rPr>
              <a:t>Les variables </a:t>
            </a:r>
          </a:p>
        </p:txBody>
      </p:sp>
      <p:sp>
        <p:nvSpPr>
          <p:cNvPr id="15" name="ZoneTexte 14">
            <a:extLst>
              <a:ext uri="{FF2B5EF4-FFF2-40B4-BE49-F238E27FC236}">
                <a16:creationId xmlns:a16="http://schemas.microsoft.com/office/drawing/2014/main" id="{34B0D0A2-F6C6-926B-2084-92A15F1E2D8D}"/>
              </a:ext>
            </a:extLst>
          </p:cNvPr>
          <p:cNvSpPr txBox="1"/>
          <p:nvPr/>
        </p:nvSpPr>
        <p:spPr>
          <a:xfrm>
            <a:off x="5014453" y="6042949"/>
            <a:ext cx="3790512" cy="523220"/>
          </a:xfrm>
          <a:prstGeom prst="rect">
            <a:avLst/>
          </a:prstGeom>
          <a:noFill/>
        </p:spPr>
        <p:txBody>
          <a:bodyPr wrap="square" rtlCol="0">
            <a:spAutoFit/>
          </a:bodyPr>
          <a:lstStyle>
            <a:defPPr>
              <a:defRPr lang="fr-FR"/>
            </a:defPPr>
            <a:lvl1pPr algn="ctr">
              <a:defRPr sz="2800" b="1">
                <a:solidFill>
                  <a:srgbClr val="FF0000"/>
                </a:solidFill>
                <a:latin typeface="Bradley Hand ITC" panose="03070402050302030203" pitchFamily="66" charset="0"/>
                <a:cs typeface="Calibri" panose="020F0502020204030204" pitchFamily="34" charset="0"/>
              </a:defRPr>
            </a:lvl1pPr>
          </a:lstStyle>
          <a:p>
            <a:r>
              <a:rPr lang="fr-FR" dirty="0">
                <a:latin typeface="Baguet Script" panose="00000500000000000000" pitchFamily="2" charset="0"/>
              </a:rPr>
              <a:t>dépendante</a:t>
            </a:r>
          </a:p>
        </p:txBody>
      </p:sp>
      <p:sp>
        <p:nvSpPr>
          <p:cNvPr id="6" name="ZoneTexte 5">
            <a:extLst>
              <a:ext uri="{FF2B5EF4-FFF2-40B4-BE49-F238E27FC236}">
                <a16:creationId xmlns:a16="http://schemas.microsoft.com/office/drawing/2014/main" id="{B24C19D4-ABF2-264F-7087-A447F127810F}"/>
              </a:ext>
            </a:extLst>
          </p:cNvPr>
          <p:cNvSpPr txBox="1"/>
          <p:nvPr/>
        </p:nvSpPr>
        <p:spPr>
          <a:xfrm>
            <a:off x="1245161" y="1367109"/>
            <a:ext cx="1057246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b="1" dirty="0">
                <a:solidFill>
                  <a:srgbClr val="0852A4"/>
                </a:solidFill>
                <a:latin typeface="Calibri" panose="020F0502020204030204"/>
              </a:rPr>
              <a:t>Pour formuler une hypothèse:</a:t>
            </a:r>
          </a:p>
        </p:txBody>
      </p:sp>
      <p:sp>
        <p:nvSpPr>
          <p:cNvPr id="8" name="Flèche : bas 7">
            <a:extLst>
              <a:ext uri="{FF2B5EF4-FFF2-40B4-BE49-F238E27FC236}">
                <a16:creationId xmlns:a16="http://schemas.microsoft.com/office/drawing/2014/main" id="{BA09EF2D-B4DE-635B-A560-C9684F53F794}"/>
              </a:ext>
            </a:extLst>
          </p:cNvPr>
          <p:cNvSpPr/>
          <p:nvPr/>
        </p:nvSpPr>
        <p:spPr>
          <a:xfrm>
            <a:off x="5971971" y="2344968"/>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ZoneTexte 16">
            <a:extLst>
              <a:ext uri="{FF2B5EF4-FFF2-40B4-BE49-F238E27FC236}">
                <a16:creationId xmlns:a16="http://schemas.microsoft.com/office/drawing/2014/main" id="{46C893FD-43AB-74F6-9766-181296D3FE0C}"/>
              </a:ext>
            </a:extLst>
          </p:cNvPr>
          <p:cNvSpPr txBox="1"/>
          <p:nvPr/>
        </p:nvSpPr>
        <p:spPr>
          <a:xfrm>
            <a:off x="3946594" y="1857182"/>
            <a:ext cx="4298812" cy="461665"/>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800" dirty="0"/>
              <a:t>Une question scientifique</a:t>
            </a:r>
          </a:p>
        </p:txBody>
      </p:sp>
      <p:sp>
        <p:nvSpPr>
          <p:cNvPr id="18" name="Flèche : bas 17">
            <a:extLst>
              <a:ext uri="{FF2B5EF4-FFF2-40B4-BE49-F238E27FC236}">
                <a16:creationId xmlns:a16="http://schemas.microsoft.com/office/drawing/2014/main" id="{D471A1E2-E1BC-C8BE-2ED4-D9F3D8F5C22F}"/>
              </a:ext>
            </a:extLst>
          </p:cNvPr>
          <p:cNvSpPr/>
          <p:nvPr/>
        </p:nvSpPr>
        <p:spPr>
          <a:xfrm>
            <a:off x="5971975" y="5077163"/>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ZoneTexte 18">
            <a:extLst>
              <a:ext uri="{FF2B5EF4-FFF2-40B4-BE49-F238E27FC236}">
                <a16:creationId xmlns:a16="http://schemas.microsoft.com/office/drawing/2014/main" id="{87260589-F6DE-1D27-23A5-0CA917796890}"/>
              </a:ext>
            </a:extLst>
          </p:cNvPr>
          <p:cNvSpPr txBox="1"/>
          <p:nvPr/>
        </p:nvSpPr>
        <p:spPr>
          <a:xfrm>
            <a:off x="3946598" y="4502730"/>
            <a:ext cx="4298812" cy="46166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800" dirty="0"/>
              <a:t>Formuler une hypothèse</a:t>
            </a:r>
          </a:p>
        </p:txBody>
      </p:sp>
      <p:sp>
        <p:nvSpPr>
          <p:cNvPr id="20" name="Flèche : bas 19">
            <a:extLst>
              <a:ext uri="{FF2B5EF4-FFF2-40B4-BE49-F238E27FC236}">
                <a16:creationId xmlns:a16="http://schemas.microsoft.com/office/drawing/2014/main" id="{C14BF4AA-75EC-BFBA-B798-842D9AF03B68}"/>
              </a:ext>
            </a:extLst>
          </p:cNvPr>
          <p:cNvSpPr/>
          <p:nvPr/>
        </p:nvSpPr>
        <p:spPr>
          <a:xfrm>
            <a:off x="5971969" y="3971735"/>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8996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sz="1800" dirty="0">
                <a:solidFill>
                  <a:schemeClr val="tx1">
                    <a:lumMod val="50000"/>
                    <a:lumOff val="50000"/>
                  </a:schemeClr>
                </a:solidFill>
              </a:rPr>
              <a:t>Répondez à la deuxième question ci-dessous.</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p:txBody>
          <a:bodyPr/>
          <a:lstStyle/>
          <a:p>
            <a:r>
              <a:rPr lang="fr-FR" sz="1100" dirty="0">
                <a:solidFill>
                  <a:schemeClr val="tx1">
                    <a:lumMod val="50000"/>
                    <a:lumOff val="50000"/>
                  </a:schemeClr>
                </a:solidFill>
              </a:rPr>
              <a:t>L’</a:t>
            </a:r>
            <a:r>
              <a:rPr lang="fr-FR" sz="1100" dirty="0" err="1">
                <a:solidFill>
                  <a:schemeClr val="tx1">
                    <a:lumMod val="50000"/>
                    <a:lumOff val="50000"/>
                  </a:schemeClr>
                </a:solidFill>
              </a:rPr>
              <a:t>enseignant·e</a:t>
            </a:r>
            <a:r>
              <a:rPr lang="fr-FR" sz="1100" dirty="0">
                <a:solidFill>
                  <a:schemeClr val="tx1">
                    <a:lumMod val="50000"/>
                    <a:lumOff val="50000"/>
                  </a:schemeClr>
                </a:solidFill>
              </a:rPr>
              <a:t> clarifie la question et peut utiliser l’alternance linguistique si besoin.</a:t>
            </a: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ZoneTexte 15">
            <a:extLst>
              <a:ext uri="{FF2B5EF4-FFF2-40B4-BE49-F238E27FC236}">
                <a16:creationId xmlns:a16="http://schemas.microsoft.com/office/drawing/2014/main" id="{3DA3CA6D-9F98-2865-E761-C1FC77B0B6AA}"/>
              </a:ext>
            </a:extLst>
          </p:cNvPr>
          <p:cNvSpPr txBox="1"/>
          <p:nvPr/>
        </p:nvSpPr>
        <p:spPr>
          <a:xfrm>
            <a:off x="935305" y="1922622"/>
            <a:ext cx="9878876" cy="461665"/>
          </a:xfrm>
          <a:prstGeom prst="rect">
            <a:avLst/>
          </a:prstGeom>
          <a:noFill/>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sz="2400" b="1">
                <a:solidFill>
                  <a:srgbClr val="0852A4"/>
                </a:solidFill>
                <a:latin typeface="Calibri" panose="020F0502020204030204"/>
              </a:defRPr>
            </a:lvl1pPr>
          </a:lstStyle>
          <a:p>
            <a:r>
              <a:rPr lang="fr-FR" dirty="0"/>
              <a:t> Afin d’identifier la variable dépendante, je lis la question et je repère:</a:t>
            </a:r>
          </a:p>
        </p:txBody>
      </p:sp>
      <p:sp>
        <p:nvSpPr>
          <p:cNvPr id="7" name="Rectangle : coins arrondis 6">
            <a:extLst>
              <a:ext uri="{FF2B5EF4-FFF2-40B4-BE49-F238E27FC236}">
                <a16:creationId xmlns:a16="http://schemas.microsoft.com/office/drawing/2014/main" id="{7DAA6A1B-0958-74C1-7142-5AD8581527A9}"/>
              </a:ext>
            </a:extLst>
          </p:cNvPr>
          <p:cNvSpPr/>
          <p:nvPr/>
        </p:nvSpPr>
        <p:spPr>
          <a:xfrm>
            <a:off x="682808" y="1285410"/>
            <a:ext cx="7752460"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2- </a:t>
            </a:r>
            <a:r>
              <a:rPr lang="fr-FR" sz="2400" b="1" dirty="0">
                <a:latin typeface="Calibri" panose="020F0502020204030204"/>
              </a:rPr>
              <a:t>Cochez la bonne réponse</a:t>
            </a:r>
            <a:r>
              <a:rPr kumimoji="0" lang="fr-FR" sz="2400" b="1" i="0" u="none" strike="noStrike" kern="1200" cap="none" spc="0" normalizeH="0" baseline="0" noProof="0" dirty="0">
                <a:ln>
                  <a:noFill/>
                </a:ln>
                <a:effectLst/>
                <a:uLnTx/>
                <a:uFillTx/>
                <a:latin typeface="Calibri" panose="020F0502020204030204"/>
                <a:ea typeface="+mn-ea"/>
                <a:cs typeface="+mn-cs"/>
              </a:rPr>
              <a:t>:</a:t>
            </a:r>
          </a:p>
        </p:txBody>
      </p:sp>
      <p:grpSp>
        <p:nvGrpSpPr>
          <p:cNvPr id="13" name="Groupe 12">
            <a:extLst>
              <a:ext uri="{FF2B5EF4-FFF2-40B4-BE49-F238E27FC236}">
                <a16:creationId xmlns:a16="http://schemas.microsoft.com/office/drawing/2014/main" id="{B8F106EB-E321-B1F5-428F-4E48974D45C0}"/>
              </a:ext>
            </a:extLst>
          </p:cNvPr>
          <p:cNvGrpSpPr/>
          <p:nvPr/>
        </p:nvGrpSpPr>
        <p:grpSpPr>
          <a:xfrm>
            <a:off x="1029836" y="3429000"/>
            <a:ext cx="4110177" cy="523828"/>
            <a:chOff x="7931514" y="2581843"/>
            <a:chExt cx="4110177" cy="523828"/>
          </a:xfrm>
        </p:grpSpPr>
        <p:sp>
          <p:nvSpPr>
            <p:cNvPr id="14" name="Rectangle : coins arrondis 13">
              <a:extLst>
                <a:ext uri="{FF2B5EF4-FFF2-40B4-BE49-F238E27FC236}">
                  <a16:creationId xmlns:a16="http://schemas.microsoft.com/office/drawing/2014/main" id="{DFED46E7-4D6A-ED84-0BAF-FB0F6B1FD0FC}"/>
                </a:ext>
              </a:extLst>
            </p:cNvPr>
            <p:cNvSpPr/>
            <p:nvPr/>
          </p:nvSpPr>
          <p:spPr>
            <a:xfrm>
              <a:off x="8369182" y="2594893"/>
              <a:ext cx="3672509"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La cause</a:t>
              </a:r>
            </a:p>
          </p:txBody>
        </p:sp>
        <p:sp>
          <p:nvSpPr>
            <p:cNvPr id="15" name="Rectangle : coins arrondis 14">
              <a:extLst>
                <a:ext uri="{FF2B5EF4-FFF2-40B4-BE49-F238E27FC236}">
                  <a16:creationId xmlns:a16="http://schemas.microsoft.com/office/drawing/2014/main" id="{9C8268AB-B6F8-10B2-152C-E87BA8F791EA}"/>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a</a:t>
              </a:r>
            </a:p>
          </p:txBody>
        </p:sp>
      </p:grpSp>
      <p:grpSp>
        <p:nvGrpSpPr>
          <p:cNvPr id="17" name="Groupe 16">
            <a:extLst>
              <a:ext uri="{FF2B5EF4-FFF2-40B4-BE49-F238E27FC236}">
                <a16:creationId xmlns:a16="http://schemas.microsoft.com/office/drawing/2014/main" id="{13E08F2C-F91B-8F5E-641E-E71848683E15}"/>
              </a:ext>
            </a:extLst>
          </p:cNvPr>
          <p:cNvGrpSpPr/>
          <p:nvPr/>
        </p:nvGrpSpPr>
        <p:grpSpPr>
          <a:xfrm>
            <a:off x="7051989" y="3415950"/>
            <a:ext cx="4110177" cy="523828"/>
            <a:chOff x="7931514" y="2581843"/>
            <a:chExt cx="4110177" cy="523828"/>
          </a:xfrm>
        </p:grpSpPr>
        <p:sp>
          <p:nvSpPr>
            <p:cNvPr id="18" name="Rectangle : coins arrondis 17">
              <a:extLst>
                <a:ext uri="{FF2B5EF4-FFF2-40B4-BE49-F238E27FC236}">
                  <a16:creationId xmlns:a16="http://schemas.microsoft.com/office/drawing/2014/main" id="{51DF42D2-23CF-D48C-FB27-6FB45630F6E3}"/>
                </a:ext>
              </a:extLst>
            </p:cNvPr>
            <p:cNvSpPr/>
            <p:nvPr/>
          </p:nvSpPr>
          <p:spPr>
            <a:xfrm>
              <a:off x="8369183" y="2594893"/>
              <a:ext cx="367250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La conséquence</a:t>
              </a:r>
            </a:p>
          </p:txBody>
        </p:sp>
        <p:sp>
          <p:nvSpPr>
            <p:cNvPr id="19" name="Rectangle : coins arrondis 18">
              <a:extLst>
                <a:ext uri="{FF2B5EF4-FFF2-40B4-BE49-F238E27FC236}">
                  <a16:creationId xmlns:a16="http://schemas.microsoft.com/office/drawing/2014/main" id="{A4B17605-CC01-972B-65B3-E97155A5AD41}"/>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b</a:t>
              </a:r>
            </a:p>
          </p:txBody>
        </p:sp>
      </p:grpSp>
    </p:spTree>
    <p:extLst>
      <p:ext uri="{BB962C8B-B14F-4D97-AF65-F5344CB8AC3E}">
        <p14:creationId xmlns:p14="http://schemas.microsoft.com/office/powerpoint/2010/main" val="31149695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sz="1800" dirty="0">
                <a:solidFill>
                  <a:schemeClr val="tx1">
                    <a:lumMod val="50000"/>
                    <a:lumOff val="50000"/>
                  </a:schemeClr>
                </a:solidFill>
              </a:rPr>
              <a:t>Parfait ! La conséquence est la variable dépendante. Tandis que la cause c’est ce que je dois varier, c-à-d la variable indépendante. </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sz="1100" dirty="0">
                <a:solidFill>
                  <a:schemeClr val="tx1">
                    <a:lumMod val="50000"/>
                    <a:lumOff val="50000"/>
                  </a:schemeClr>
                </a:solidFill>
              </a:rPr>
              <a:t>Préciser modalités d’interaction élève + pratiques attendues de la part de l’enseignant.</a:t>
            </a: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0" name="ZoneTexte 9">
            <a:extLst>
              <a:ext uri="{FF2B5EF4-FFF2-40B4-BE49-F238E27FC236}">
                <a16:creationId xmlns:a16="http://schemas.microsoft.com/office/drawing/2014/main" id="{831EB56A-119A-108F-B860-5126C1127304}"/>
              </a:ext>
            </a:extLst>
          </p:cNvPr>
          <p:cNvSpPr txBox="1"/>
          <p:nvPr/>
        </p:nvSpPr>
        <p:spPr>
          <a:xfrm>
            <a:off x="935304" y="1922622"/>
            <a:ext cx="11520139" cy="461665"/>
          </a:xfrm>
          <a:prstGeom prst="rect">
            <a:avLst/>
          </a:prstGeom>
          <a:noFill/>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sz="2400" b="1">
                <a:solidFill>
                  <a:srgbClr val="0852A4"/>
                </a:solidFill>
                <a:latin typeface="Calibri" panose="020F0502020204030204"/>
              </a:defRPr>
            </a:lvl1pPr>
          </a:lstStyle>
          <a:p>
            <a:r>
              <a:rPr lang="fr-FR" dirty="0"/>
              <a:t> Afin d’identifier la variable dépendante, je lis la question et je repère:</a:t>
            </a:r>
          </a:p>
        </p:txBody>
      </p:sp>
      <p:grpSp>
        <p:nvGrpSpPr>
          <p:cNvPr id="11" name="Groupe 10">
            <a:extLst>
              <a:ext uri="{FF2B5EF4-FFF2-40B4-BE49-F238E27FC236}">
                <a16:creationId xmlns:a16="http://schemas.microsoft.com/office/drawing/2014/main" id="{6EBB01B5-EB9D-986E-A100-D9696F306CEE}"/>
              </a:ext>
            </a:extLst>
          </p:cNvPr>
          <p:cNvGrpSpPr/>
          <p:nvPr/>
        </p:nvGrpSpPr>
        <p:grpSpPr>
          <a:xfrm>
            <a:off x="1029836" y="3429000"/>
            <a:ext cx="4110177" cy="523828"/>
            <a:chOff x="7931514" y="2581843"/>
            <a:chExt cx="4110177" cy="523828"/>
          </a:xfrm>
        </p:grpSpPr>
        <p:sp>
          <p:nvSpPr>
            <p:cNvPr id="12" name="Rectangle : coins arrondis 11">
              <a:extLst>
                <a:ext uri="{FF2B5EF4-FFF2-40B4-BE49-F238E27FC236}">
                  <a16:creationId xmlns:a16="http://schemas.microsoft.com/office/drawing/2014/main" id="{A9359C20-9059-EB3F-95D3-E27A008A4F04}"/>
                </a:ext>
              </a:extLst>
            </p:cNvPr>
            <p:cNvSpPr/>
            <p:nvPr/>
          </p:nvSpPr>
          <p:spPr>
            <a:xfrm>
              <a:off x="8369182" y="2594893"/>
              <a:ext cx="3672509"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La cause</a:t>
              </a:r>
            </a:p>
          </p:txBody>
        </p:sp>
        <p:sp>
          <p:nvSpPr>
            <p:cNvPr id="13" name="Rectangle : coins arrondis 12">
              <a:extLst>
                <a:ext uri="{FF2B5EF4-FFF2-40B4-BE49-F238E27FC236}">
                  <a16:creationId xmlns:a16="http://schemas.microsoft.com/office/drawing/2014/main" id="{DB40B3D4-AF75-3258-16D1-DB1B2A2736F0}"/>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a</a:t>
              </a:r>
            </a:p>
          </p:txBody>
        </p:sp>
      </p:grpSp>
      <p:grpSp>
        <p:nvGrpSpPr>
          <p:cNvPr id="15" name="Groupe 14">
            <a:extLst>
              <a:ext uri="{FF2B5EF4-FFF2-40B4-BE49-F238E27FC236}">
                <a16:creationId xmlns:a16="http://schemas.microsoft.com/office/drawing/2014/main" id="{19E29E88-94AF-85B8-09ED-FA7DFC685F71}"/>
              </a:ext>
            </a:extLst>
          </p:cNvPr>
          <p:cNvGrpSpPr/>
          <p:nvPr/>
        </p:nvGrpSpPr>
        <p:grpSpPr>
          <a:xfrm>
            <a:off x="7051989" y="3415950"/>
            <a:ext cx="4110177" cy="523828"/>
            <a:chOff x="7931514" y="2581843"/>
            <a:chExt cx="4110177" cy="523828"/>
          </a:xfrm>
          <a:solidFill>
            <a:srgbClr val="002060"/>
          </a:solidFill>
        </p:grpSpPr>
        <p:sp>
          <p:nvSpPr>
            <p:cNvPr id="16" name="Rectangle : coins arrondis 15">
              <a:extLst>
                <a:ext uri="{FF2B5EF4-FFF2-40B4-BE49-F238E27FC236}">
                  <a16:creationId xmlns:a16="http://schemas.microsoft.com/office/drawing/2014/main" id="{FF1FD266-EEAC-3415-73E3-FE1B51220699}"/>
                </a:ext>
              </a:extLst>
            </p:cNvPr>
            <p:cNvSpPr/>
            <p:nvPr/>
          </p:nvSpPr>
          <p:spPr>
            <a:xfrm>
              <a:off x="8369183" y="2594893"/>
              <a:ext cx="3672508"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a:rPr>
                <a:t>La conséquence</a:t>
              </a:r>
            </a:p>
          </p:txBody>
        </p:sp>
        <p:sp>
          <p:nvSpPr>
            <p:cNvPr id="17" name="Rectangle : coins arrondis 16">
              <a:extLst>
                <a:ext uri="{FF2B5EF4-FFF2-40B4-BE49-F238E27FC236}">
                  <a16:creationId xmlns:a16="http://schemas.microsoft.com/office/drawing/2014/main" id="{F62A78EF-E8BA-DF13-6A89-336C9113C4DC}"/>
                </a:ext>
              </a:extLst>
            </p:cNvPr>
            <p:cNvSpPr/>
            <p:nvPr/>
          </p:nvSpPr>
          <p:spPr>
            <a:xfrm>
              <a:off x="7931514" y="2581843"/>
              <a:ext cx="4036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Calibri" panose="020F0502020204030204"/>
                </a:rPr>
                <a:t>b</a:t>
              </a:r>
            </a:p>
          </p:txBody>
        </p:sp>
      </p:grpSp>
    </p:spTree>
    <p:extLst>
      <p:ext uri="{BB962C8B-B14F-4D97-AF65-F5344CB8AC3E}">
        <p14:creationId xmlns:p14="http://schemas.microsoft.com/office/powerpoint/2010/main" val="26614459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26857-0455-16B9-367A-BF07F9F6710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D03EB1C-8790-0638-8B14-F68F96EB9BCD}"/>
              </a:ext>
            </a:extLst>
          </p:cNvPr>
          <p:cNvSpPr>
            <a:spLocks noGrp="1"/>
          </p:cNvSpPr>
          <p:nvPr>
            <p:ph type="title"/>
          </p:nvPr>
        </p:nvSpPr>
        <p:spPr/>
        <p:txBody>
          <a:bodyPr/>
          <a:lstStyle/>
          <a:p>
            <a:r>
              <a:rPr lang="fr-FR" sz="1800" dirty="0">
                <a:solidFill>
                  <a:schemeClr val="tx1">
                    <a:lumMod val="50000"/>
                    <a:lumOff val="50000"/>
                  </a:schemeClr>
                </a:solidFill>
              </a:rPr>
              <a:t>Répondez à la question suivante:</a:t>
            </a:r>
          </a:p>
        </p:txBody>
      </p:sp>
      <p:sp>
        <p:nvSpPr>
          <p:cNvPr id="4" name="Espace réservé du contenu 3">
            <a:extLst>
              <a:ext uri="{FF2B5EF4-FFF2-40B4-BE49-F238E27FC236}">
                <a16:creationId xmlns:a16="http://schemas.microsoft.com/office/drawing/2014/main" id="{23B0FC92-9510-27DD-4BF5-F7FF054D4376}"/>
              </a:ext>
            </a:extLst>
          </p:cNvPr>
          <p:cNvSpPr>
            <a:spLocks noGrp="1"/>
          </p:cNvSpPr>
          <p:nvPr>
            <p:ph sz="quarter" idx="11"/>
          </p:nvPr>
        </p:nvSpPr>
        <p:spPr/>
        <p:txBody>
          <a:bodyPr/>
          <a:lstStyle/>
          <a:p>
            <a:r>
              <a:rPr lang="fr-FR" sz="1100" dirty="0">
                <a:solidFill>
                  <a:schemeClr val="tx1">
                    <a:lumMod val="50000"/>
                    <a:lumOff val="50000"/>
                  </a:schemeClr>
                </a:solidFill>
              </a:rPr>
              <a:t>L’</a:t>
            </a:r>
            <a:r>
              <a:rPr lang="fr-FR" sz="1100" dirty="0" err="1">
                <a:solidFill>
                  <a:schemeClr val="tx1">
                    <a:lumMod val="50000"/>
                    <a:lumOff val="50000"/>
                  </a:schemeClr>
                </a:solidFill>
              </a:rPr>
              <a:t>enseignant·e</a:t>
            </a:r>
            <a:r>
              <a:rPr lang="fr-FR" sz="1100" dirty="0">
                <a:solidFill>
                  <a:schemeClr val="tx1">
                    <a:lumMod val="50000"/>
                    <a:lumOff val="50000"/>
                  </a:schemeClr>
                </a:solidFill>
              </a:rPr>
              <a:t> clarifie la question et peut utiliser l’alternance linguistique si besoin.</a:t>
            </a:r>
          </a:p>
        </p:txBody>
      </p:sp>
      <p:grpSp>
        <p:nvGrpSpPr>
          <p:cNvPr id="10" name="Groupe 9">
            <a:extLst>
              <a:ext uri="{FF2B5EF4-FFF2-40B4-BE49-F238E27FC236}">
                <a16:creationId xmlns:a16="http://schemas.microsoft.com/office/drawing/2014/main" id="{F91F7B11-FFA0-7FA7-CF8C-A0B9BD028100}"/>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02895AD0-70CC-1F79-C097-2F6DAB7CFCD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969C575A-2AB3-1573-F1B7-36CE5D64AAA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 name="ZoneTexte 8">
            <a:extLst>
              <a:ext uri="{FF2B5EF4-FFF2-40B4-BE49-F238E27FC236}">
                <a16:creationId xmlns:a16="http://schemas.microsoft.com/office/drawing/2014/main" id="{01FA6684-027D-5025-0701-312B346AD6C7}"/>
              </a:ext>
            </a:extLst>
          </p:cNvPr>
          <p:cNvSpPr txBox="1"/>
          <p:nvPr/>
        </p:nvSpPr>
        <p:spPr>
          <a:xfrm>
            <a:off x="2228039" y="1929843"/>
            <a:ext cx="7429500" cy="954107"/>
          </a:xfrm>
          <a:prstGeom prst="rect">
            <a:avLst/>
          </a:prstGeom>
          <a:solidFill>
            <a:schemeClr val="accent4">
              <a:lumMod val="20000"/>
              <a:lumOff val="80000"/>
            </a:schemeClr>
          </a:solidFill>
          <a:ln w="19050">
            <a:solidFill>
              <a:schemeClr val="accent1"/>
            </a:solidFill>
            <a:prstDash val="lgDash"/>
          </a:ln>
        </p:spPr>
        <p:txBody>
          <a:bodyPr wrap="square" rtlCol="0">
            <a:spAutoFit/>
          </a:bodyPr>
          <a:lstStyle/>
          <a:p>
            <a:pPr algn="ctr" defTabSz="457200"/>
            <a:r>
              <a:rPr lang="fr-FR" sz="2800" b="1" dirty="0">
                <a:latin typeface="Calibri" panose="020F0502020204030204"/>
              </a:rPr>
              <a:t>« Est-ce que la levure est responsable du gonflement de la pâte ? »</a:t>
            </a:r>
            <a:endParaRPr lang="fr-FR" sz="2800" dirty="0">
              <a:latin typeface="Calibri" panose="020F0502020204030204"/>
            </a:endParaRPr>
          </a:p>
        </p:txBody>
      </p:sp>
      <p:sp>
        <p:nvSpPr>
          <p:cNvPr id="5" name="ZoneTexte 4">
            <a:extLst>
              <a:ext uri="{FF2B5EF4-FFF2-40B4-BE49-F238E27FC236}">
                <a16:creationId xmlns:a16="http://schemas.microsoft.com/office/drawing/2014/main" id="{745CD686-E0C6-731C-BAA2-ACC714314CB4}"/>
              </a:ext>
            </a:extLst>
          </p:cNvPr>
          <p:cNvSpPr txBox="1"/>
          <p:nvPr/>
        </p:nvSpPr>
        <p:spPr>
          <a:xfrm>
            <a:off x="1521567" y="4070625"/>
            <a:ext cx="8842443" cy="461665"/>
          </a:xfrm>
          <a:prstGeom prst="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lgn="ctr">
              <a:defRPr sz="2400" b="1">
                <a:solidFill>
                  <a:srgbClr val="002060"/>
                </a:solidFill>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a- Variable indépendante : </a:t>
            </a:r>
            <a:r>
              <a:rPr lang="fr-FR" b="0" dirty="0"/>
              <a:t>………………………………………………….</a:t>
            </a:r>
            <a:r>
              <a:rPr lang="fr-FR" dirty="0"/>
              <a:t> </a:t>
            </a:r>
          </a:p>
        </p:txBody>
      </p:sp>
      <p:sp>
        <p:nvSpPr>
          <p:cNvPr id="7" name="ZoneTexte 6">
            <a:extLst>
              <a:ext uri="{FF2B5EF4-FFF2-40B4-BE49-F238E27FC236}">
                <a16:creationId xmlns:a16="http://schemas.microsoft.com/office/drawing/2014/main" id="{C30B6FAA-3B4C-BDD6-8453-6566CF957C7E}"/>
              </a:ext>
            </a:extLst>
          </p:cNvPr>
          <p:cNvSpPr txBox="1"/>
          <p:nvPr/>
        </p:nvSpPr>
        <p:spPr>
          <a:xfrm>
            <a:off x="1131026" y="3101591"/>
            <a:ext cx="7012849" cy="461665"/>
          </a:xfrm>
          <a:prstGeom prst="rect">
            <a:avLst/>
          </a:prstGeom>
          <a:noFill/>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sz="2400" b="1">
                <a:solidFill>
                  <a:srgbClr val="0852A4"/>
                </a:solidFill>
                <a:latin typeface="Calibri" panose="020F0502020204030204"/>
              </a:defRPr>
            </a:lvl1pPr>
          </a:lstStyle>
          <a:p>
            <a:r>
              <a:rPr lang="fr-FR" dirty="0"/>
              <a:t>Les variables indépendante et dépendante : </a:t>
            </a:r>
          </a:p>
        </p:txBody>
      </p:sp>
      <p:sp>
        <p:nvSpPr>
          <p:cNvPr id="8" name="Rectangle : coins arrondis 7">
            <a:extLst>
              <a:ext uri="{FF2B5EF4-FFF2-40B4-BE49-F238E27FC236}">
                <a16:creationId xmlns:a16="http://schemas.microsoft.com/office/drawing/2014/main" id="{EFD83D71-C6F7-83B8-5679-3D4897A5A84B}"/>
              </a:ext>
            </a:extLst>
          </p:cNvPr>
          <p:cNvSpPr/>
          <p:nvPr/>
        </p:nvSpPr>
        <p:spPr>
          <a:xfrm>
            <a:off x="678505" y="1173305"/>
            <a:ext cx="7752460"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3- </a:t>
            </a:r>
            <a:r>
              <a:rPr lang="fr-FR" sz="2400" b="1" dirty="0">
                <a:latin typeface="Calibri" panose="020F0502020204030204"/>
              </a:rPr>
              <a:t>Identifiez à partir de la question ci-dessous</a:t>
            </a:r>
            <a:r>
              <a:rPr kumimoji="0" lang="fr-FR" sz="2400" b="1" i="0" u="none" strike="noStrike" kern="1200" cap="none" spc="0" normalizeH="0" baseline="0" noProof="0" dirty="0">
                <a:ln>
                  <a:noFill/>
                </a:ln>
                <a:effectLst/>
                <a:uLnTx/>
                <a:uFillTx/>
                <a:latin typeface="Calibri" panose="020F0502020204030204"/>
                <a:ea typeface="+mn-ea"/>
                <a:cs typeface="+mn-cs"/>
              </a:rPr>
              <a:t>:</a:t>
            </a:r>
          </a:p>
        </p:txBody>
      </p:sp>
      <p:sp>
        <p:nvSpPr>
          <p:cNvPr id="13" name="ZoneTexte 12">
            <a:extLst>
              <a:ext uri="{FF2B5EF4-FFF2-40B4-BE49-F238E27FC236}">
                <a16:creationId xmlns:a16="http://schemas.microsoft.com/office/drawing/2014/main" id="{BF5AEF43-4CA4-0DB3-96B0-4AF82362941F}"/>
              </a:ext>
            </a:extLst>
          </p:cNvPr>
          <p:cNvSpPr txBox="1"/>
          <p:nvPr/>
        </p:nvSpPr>
        <p:spPr>
          <a:xfrm>
            <a:off x="1521566" y="5071586"/>
            <a:ext cx="8842443" cy="461665"/>
          </a:xfrm>
          <a:prstGeom prst="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lgn="ctr">
              <a:defRPr sz="2400" b="1">
                <a:solidFill>
                  <a:srgbClr val="002060"/>
                </a:solidFill>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b- Variable </a:t>
            </a:r>
            <a:r>
              <a:rPr lang="fr-FR" dirty="0">
                <a:latin typeface="Calibri" panose="020F0502020204030204" pitchFamily="34" charset="0"/>
                <a:cs typeface="Calibri" panose="020F0502020204030204" pitchFamily="34" charset="0"/>
              </a:rPr>
              <a:t>dépendante </a:t>
            </a:r>
            <a:r>
              <a:rPr lang="fr-FR" dirty="0"/>
              <a:t>: </a:t>
            </a:r>
            <a:r>
              <a:rPr lang="fr-FR" b="0" dirty="0"/>
              <a:t>………………………………………………….</a:t>
            </a:r>
            <a:r>
              <a:rPr lang="fr-FR" dirty="0"/>
              <a:t> </a:t>
            </a:r>
          </a:p>
        </p:txBody>
      </p:sp>
    </p:spTree>
    <p:extLst>
      <p:ext uri="{BB962C8B-B14F-4D97-AF65-F5344CB8AC3E}">
        <p14:creationId xmlns:p14="http://schemas.microsoft.com/office/powerpoint/2010/main" val="31519328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B622C-3BAD-B359-A8C9-93EC5B2689B1}"/>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DF76F0E0-4BEB-DF5B-5B8E-2FB7D65505FC}"/>
              </a:ext>
            </a:extLst>
          </p:cNvPr>
          <p:cNvSpPr txBox="1"/>
          <p:nvPr/>
        </p:nvSpPr>
        <p:spPr>
          <a:xfrm>
            <a:off x="2228039" y="1929843"/>
            <a:ext cx="7429500" cy="954107"/>
          </a:xfrm>
          <a:prstGeom prst="rect">
            <a:avLst/>
          </a:prstGeom>
          <a:solidFill>
            <a:schemeClr val="accent4">
              <a:lumMod val="20000"/>
              <a:lumOff val="80000"/>
            </a:schemeClr>
          </a:solidFill>
          <a:ln w="19050">
            <a:solidFill>
              <a:schemeClr val="accent1"/>
            </a:solidFill>
            <a:prstDash val="lgDash"/>
          </a:ln>
        </p:spPr>
        <p:txBody>
          <a:bodyPr wrap="square" rtlCol="0">
            <a:spAutoFit/>
          </a:bodyPr>
          <a:lstStyle/>
          <a:p>
            <a:pPr algn="ctr" defTabSz="457200"/>
            <a:r>
              <a:rPr lang="fr-FR" sz="2800" b="1" dirty="0">
                <a:latin typeface="Calibri" panose="020F0502020204030204"/>
              </a:rPr>
              <a:t>« Est-ce que la levure est responsable du gonflement de la pâte ? »</a:t>
            </a:r>
            <a:endParaRPr lang="fr-FR" sz="2800" dirty="0">
              <a:latin typeface="Calibri" panose="020F0502020204030204"/>
            </a:endParaRPr>
          </a:p>
        </p:txBody>
      </p:sp>
      <p:sp>
        <p:nvSpPr>
          <p:cNvPr id="11" name="ZoneTexte 10">
            <a:extLst>
              <a:ext uri="{FF2B5EF4-FFF2-40B4-BE49-F238E27FC236}">
                <a16:creationId xmlns:a16="http://schemas.microsoft.com/office/drawing/2014/main" id="{6C565D25-DDA5-FE56-C26E-CB29345CAD06}"/>
              </a:ext>
            </a:extLst>
          </p:cNvPr>
          <p:cNvSpPr txBox="1"/>
          <p:nvPr/>
        </p:nvSpPr>
        <p:spPr>
          <a:xfrm>
            <a:off x="1521567" y="4070625"/>
            <a:ext cx="8842443" cy="461665"/>
          </a:xfrm>
          <a:prstGeom prst="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lgn="ctr">
              <a:defRPr sz="2400" b="1">
                <a:solidFill>
                  <a:srgbClr val="002060"/>
                </a:solidFill>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a- Variable indépendante : </a:t>
            </a:r>
            <a:r>
              <a:rPr lang="fr-FR" b="0" dirty="0"/>
              <a:t>………………………………………………….</a:t>
            </a:r>
            <a:r>
              <a:rPr lang="fr-FR" dirty="0"/>
              <a:t> </a:t>
            </a:r>
          </a:p>
        </p:txBody>
      </p:sp>
      <p:sp>
        <p:nvSpPr>
          <p:cNvPr id="12" name="ZoneTexte 11">
            <a:extLst>
              <a:ext uri="{FF2B5EF4-FFF2-40B4-BE49-F238E27FC236}">
                <a16:creationId xmlns:a16="http://schemas.microsoft.com/office/drawing/2014/main" id="{CF73A721-5F56-97EB-0CB7-89E9856C4D7C}"/>
              </a:ext>
            </a:extLst>
          </p:cNvPr>
          <p:cNvSpPr txBox="1"/>
          <p:nvPr/>
        </p:nvSpPr>
        <p:spPr>
          <a:xfrm>
            <a:off x="1131026" y="3101591"/>
            <a:ext cx="7012849" cy="461665"/>
          </a:xfrm>
          <a:prstGeom prst="rect">
            <a:avLst/>
          </a:prstGeom>
          <a:noFill/>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sz="2400" b="1">
                <a:solidFill>
                  <a:srgbClr val="0852A4"/>
                </a:solidFill>
                <a:latin typeface="Calibri" panose="020F0502020204030204"/>
              </a:defRPr>
            </a:lvl1pPr>
          </a:lstStyle>
          <a:p>
            <a:r>
              <a:rPr lang="fr-FR" dirty="0"/>
              <a:t>Les variables indépendante et dépendante : </a:t>
            </a:r>
          </a:p>
        </p:txBody>
      </p:sp>
      <p:sp>
        <p:nvSpPr>
          <p:cNvPr id="13" name="ZoneTexte 12">
            <a:extLst>
              <a:ext uri="{FF2B5EF4-FFF2-40B4-BE49-F238E27FC236}">
                <a16:creationId xmlns:a16="http://schemas.microsoft.com/office/drawing/2014/main" id="{260876E7-F347-ACA9-A92B-30480A3A57E4}"/>
              </a:ext>
            </a:extLst>
          </p:cNvPr>
          <p:cNvSpPr txBox="1"/>
          <p:nvPr/>
        </p:nvSpPr>
        <p:spPr>
          <a:xfrm>
            <a:off x="1521566" y="5071586"/>
            <a:ext cx="8842443" cy="461665"/>
          </a:xfrm>
          <a:prstGeom prst="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lgn="ctr">
              <a:defRPr sz="2400" b="1">
                <a:solidFill>
                  <a:srgbClr val="002060"/>
                </a:solidFill>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b- Variable </a:t>
            </a:r>
            <a:r>
              <a:rPr lang="fr-FR" dirty="0">
                <a:latin typeface="Calibri" panose="020F0502020204030204" pitchFamily="34" charset="0"/>
                <a:cs typeface="Calibri" panose="020F0502020204030204" pitchFamily="34" charset="0"/>
              </a:rPr>
              <a:t>dépendante </a:t>
            </a:r>
            <a:r>
              <a:rPr lang="fr-FR" dirty="0"/>
              <a:t>: </a:t>
            </a:r>
            <a:r>
              <a:rPr lang="fr-FR" b="0" dirty="0"/>
              <a:t>………………………………………………….</a:t>
            </a:r>
            <a:r>
              <a:rPr lang="fr-FR" dirty="0"/>
              <a:t> </a:t>
            </a:r>
          </a:p>
        </p:txBody>
      </p:sp>
      <p:sp>
        <p:nvSpPr>
          <p:cNvPr id="2" name="Titre 1">
            <a:extLst>
              <a:ext uri="{FF2B5EF4-FFF2-40B4-BE49-F238E27FC236}">
                <a16:creationId xmlns:a16="http://schemas.microsoft.com/office/drawing/2014/main" id="{9B4D5DB4-9980-F770-97F7-D9E6856E6E10}"/>
              </a:ext>
            </a:extLst>
          </p:cNvPr>
          <p:cNvSpPr>
            <a:spLocks noGrp="1"/>
          </p:cNvSpPr>
          <p:nvPr>
            <p:ph type="title"/>
          </p:nvPr>
        </p:nvSpPr>
        <p:spPr>
          <a:xfrm>
            <a:off x="935304" y="337343"/>
            <a:ext cx="10372033" cy="267549"/>
          </a:xfrm>
        </p:spPr>
        <p:txBody>
          <a:bodyPr/>
          <a:lstStyle/>
          <a:p>
            <a:r>
              <a:rPr lang="fr-FR" sz="1800" dirty="0">
                <a:solidFill>
                  <a:schemeClr val="tx1">
                    <a:lumMod val="50000"/>
                    <a:lumOff val="50000"/>
                  </a:schemeClr>
                </a:solidFill>
              </a:rPr>
              <a:t>Pour identifier les variables indépendante et dépendante. Je dois lire la question et repérer la cause et la conséquence.</a:t>
            </a:r>
          </a:p>
        </p:txBody>
      </p:sp>
      <p:sp>
        <p:nvSpPr>
          <p:cNvPr id="4" name="Espace réservé du contenu 3">
            <a:extLst>
              <a:ext uri="{FF2B5EF4-FFF2-40B4-BE49-F238E27FC236}">
                <a16:creationId xmlns:a16="http://schemas.microsoft.com/office/drawing/2014/main" id="{3103968E-21F4-9CC0-F717-D7320B0E802E}"/>
              </a:ext>
            </a:extLst>
          </p:cNvPr>
          <p:cNvSpPr>
            <a:spLocks noGrp="1"/>
          </p:cNvSpPr>
          <p:nvPr>
            <p:ph sz="quarter" idx="11"/>
          </p:nvPr>
        </p:nvSpPr>
        <p:spPr>
          <a:xfrm>
            <a:off x="925576" y="590517"/>
            <a:ext cx="10372459" cy="299327"/>
          </a:xfrm>
        </p:spPr>
        <p:txBody>
          <a:bodyPr/>
          <a:lstStyle/>
          <a:p>
            <a:endParaRPr lang="fr-FR" dirty="0"/>
          </a:p>
        </p:txBody>
      </p:sp>
      <p:pic>
        <p:nvPicPr>
          <p:cNvPr id="14" name="Google Shape;289;p51">
            <a:extLst>
              <a:ext uri="{FF2B5EF4-FFF2-40B4-BE49-F238E27FC236}">
                <a16:creationId xmlns:a16="http://schemas.microsoft.com/office/drawing/2014/main" id="{05E7FBD7-B4B8-4E69-512D-B03CDB61D7A9}"/>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8" name="ZoneTexte 7">
            <a:extLst>
              <a:ext uri="{FF2B5EF4-FFF2-40B4-BE49-F238E27FC236}">
                <a16:creationId xmlns:a16="http://schemas.microsoft.com/office/drawing/2014/main" id="{272325B8-123F-597A-6C60-0D69D4EDC334}"/>
              </a:ext>
            </a:extLst>
          </p:cNvPr>
          <p:cNvSpPr txBox="1"/>
          <p:nvPr/>
        </p:nvSpPr>
        <p:spPr>
          <a:xfrm>
            <a:off x="5942787" y="3983220"/>
            <a:ext cx="3601263" cy="523220"/>
          </a:xfrm>
          <a:prstGeom prst="rect">
            <a:avLst/>
          </a:prstGeom>
          <a:noFill/>
        </p:spPr>
        <p:txBody>
          <a:bodyPr wrap="square" rtlCol="0">
            <a:spAutoFit/>
          </a:bodyPr>
          <a:lstStyle/>
          <a:p>
            <a:pPr algn="l"/>
            <a:r>
              <a:rPr lang="fr-FR" sz="2800" b="1" dirty="0">
                <a:solidFill>
                  <a:srgbClr val="FF0000"/>
                </a:solidFill>
                <a:latin typeface="Baguet Script" panose="00000500000000000000" pitchFamily="2" charset="0"/>
                <a:cs typeface="Calibri" panose="020F0502020204030204" pitchFamily="34" charset="0"/>
              </a:rPr>
              <a:t>Présence de la levure</a:t>
            </a:r>
          </a:p>
        </p:txBody>
      </p:sp>
      <p:sp>
        <p:nvSpPr>
          <p:cNvPr id="9" name="ZoneTexte 8">
            <a:extLst>
              <a:ext uri="{FF2B5EF4-FFF2-40B4-BE49-F238E27FC236}">
                <a16:creationId xmlns:a16="http://schemas.microsoft.com/office/drawing/2014/main" id="{9D4DB70A-8FF5-16BB-F533-1C5BD18429AD}"/>
              </a:ext>
            </a:extLst>
          </p:cNvPr>
          <p:cNvSpPr txBox="1"/>
          <p:nvPr/>
        </p:nvSpPr>
        <p:spPr>
          <a:xfrm>
            <a:off x="6221852" y="5010031"/>
            <a:ext cx="3435687" cy="523220"/>
          </a:xfrm>
          <a:prstGeom prst="rect">
            <a:avLst/>
          </a:prstGeom>
          <a:noFill/>
        </p:spPr>
        <p:txBody>
          <a:bodyPr wrap="square" rtlCol="0">
            <a:spAutoFit/>
          </a:bodyPr>
          <a:lstStyle>
            <a:defPPr>
              <a:defRPr lang="fr-FR"/>
            </a:defPPr>
            <a:lvl1pPr>
              <a:defRPr sz="2800" b="1">
                <a:solidFill>
                  <a:srgbClr val="FF0000"/>
                </a:solidFill>
                <a:latin typeface="Bradley Hand ITC" panose="03070402050302030203" pitchFamily="66" charset="0"/>
                <a:cs typeface="Calibri" panose="020F0502020204030204" pitchFamily="34" charset="0"/>
              </a:defRPr>
            </a:lvl1pPr>
          </a:lstStyle>
          <a:p>
            <a:r>
              <a:rPr lang="fr-FR" dirty="0">
                <a:latin typeface="Baguet Script" panose="00000500000000000000" pitchFamily="2" charset="0"/>
              </a:rPr>
              <a:t>La pâte gonfle</a:t>
            </a:r>
          </a:p>
        </p:txBody>
      </p:sp>
    </p:spTree>
    <p:extLst>
      <p:ext uri="{BB962C8B-B14F-4D97-AF65-F5344CB8AC3E}">
        <p14:creationId xmlns:p14="http://schemas.microsoft.com/office/powerpoint/2010/main" val="2102717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FF6DB9-6C72-778A-65C1-4A89A5E1EF41}"/>
              </a:ext>
            </a:extLst>
          </p:cNvPr>
          <p:cNvSpPr>
            <a:spLocks noGrp="1"/>
          </p:cNvSpPr>
          <p:nvPr>
            <p:ph type="title"/>
          </p:nvPr>
        </p:nvSpPr>
        <p:spPr>
          <a:xfrm>
            <a:off x="909983" y="258692"/>
            <a:ext cx="10372033" cy="605363"/>
          </a:xfrm>
        </p:spPr>
        <p:txBody>
          <a:bodyPr/>
          <a:lstStyle/>
          <a:p>
            <a:r>
              <a:rPr lang="fr-FR" sz="1800" dirty="0">
                <a:solidFill>
                  <a:schemeClr val="tx1">
                    <a:lumMod val="50000"/>
                    <a:lumOff val="50000"/>
                  </a:schemeClr>
                </a:solidFill>
              </a:rPr>
              <a:t>Ci-dessous deux dispositifs expérimentaux réalisés par deux élèves Yassir et Amal pour varier la variable indépendante dans une experience de la digestion chimique buccale.</a:t>
            </a:r>
          </a:p>
        </p:txBody>
      </p:sp>
      <p:pic>
        <p:nvPicPr>
          <p:cNvPr id="14" name="Espace réservé du contenu 13" descr="Une image contenant texte, capture d’écran, diagramme, conception&#10;&#10;Le contenu généré par l’IA peut être incorrect.">
            <a:extLst>
              <a:ext uri="{FF2B5EF4-FFF2-40B4-BE49-F238E27FC236}">
                <a16:creationId xmlns:a16="http://schemas.microsoft.com/office/drawing/2014/main" id="{ADA6BF3E-79C6-7F9E-B633-0CFF0DA7E552}"/>
              </a:ext>
            </a:extLst>
          </p:cNvPr>
          <p:cNvPicPr>
            <a:picLocks noGrp="1" noChangeAspect="1"/>
          </p:cNvPicPr>
          <p:nvPr>
            <p:ph sz="quarter" idx="1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639236" y="2296014"/>
            <a:ext cx="5083022" cy="3388681"/>
          </a:xfrm>
        </p:spPr>
      </p:pic>
      <p:sp>
        <p:nvSpPr>
          <p:cNvPr id="26" name="ZoneTexte 25">
            <a:extLst>
              <a:ext uri="{FF2B5EF4-FFF2-40B4-BE49-F238E27FC236}">
                <a16:creationId xmlns:a16="http://schemas.microsoft.com/office/drawing/2014/main" id="{C9E5A104-6F2A-586F-0286-7D3F8213C07A}"/>
              </a:ext>
            </a:extLst>
          </p:cNvPr>
          <p:cNvSpPr txBox="1"/>
          <p:nvPr/>
        </p:nvSpPr>
        <p:spPr>
          <a:xfrm>
            <a:off x="1627723" y="1800154"/>
            <a:ext cx="6215973" cy="461665"/>
          </a:xfrm>
          <a:prstGeom prst="rect">
            <a:avLst/>
          </a:prstGeom>
          <a:noFill/>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sz="2400" b="1">
                <a:solidFill>
                  <a:srgbClr val="0852A4"/>
                </a:solidFill>
                <a:latin typeface="Calibri" panose="020F0502020204030204"/>
              </a:defRPr>
            </a:lvl1pPr>
          </a:lstStyle>
          <a:p>
            <a:r>
              <a:rPr lang="fr-FR" dirty="0"/>
              <a:t>Le bon dispositif est :</a:t>
            </a:r>
          </a:p>
        </p:txBody>
      </p:sp>
      <p:sp>
        <p:nvSpPr>
          <p:cNvPr id="3" name="Rectangle : coins arrondis 2">
            <a:extLst>
              <a:ext uri="{FF2B5EF4-FFF2-40B4-BE49-F238E27FC236}">
                <a16:creationId xmlns:a16="http://schemas.microsoft.com/office/drawing/2014/main" id="{F4F82821-440D-64AB-7BF9-58E6D09A6789}"/>
              </a:ext>
            </a:extLst>
          </p:cNvPr>
          <p:cNvSpPr/>
          <p:nvPr/>
        </p:nvSpPr>
        <p:spPr>
          <a:xfrm>
            <a:off x="678505" y="1173305"/>
            <a:ext cx="7752460"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4- </a:t>
            </a:r>
            <a:r>
              <a:rPr lang="fr-FR" sz="2400" b="1" dirty="0">
                <a:latin typeface="Calibri" panose="020F0502020204030204"/>
              </a:rPr>
              <a:t>Cochez la bonne réponse </a:t>
            </a:r>
            <a:r>
              <a:rPr kumimoji="0" lang="fr-FR" sz="2400" b="1" i="0" u="none" strike="noStrike" kern="1200" cap="none" spc="0" normalizeH="0" baseline="0" noProof="0" dirty="0">
                <a:ln>
                  <a:noFill/>
                </a:ln>
                <a:effectLst/>
                <a:uLnTx/>
                <a:uFillTx/>
                <a:latin typeface="Calibri" panose="020F0502020204030204"/>
                <a:ea typeface="+mn-ea"/>
                <a:cs typeface="+mn-cs"/>
              </a:rPr>
              <a:t>:</a:t>
            </a:r>
          </a:p>
        </p:txBody>
      </p:sp>
      <p:grpSp>
        <p:nvGrpSpPr>
          <p:cNvPr id="5" name="Groupe 4">
            <a:extLst>
              <a:ext uri="{FF2B5EF4-FFF2-40B4-BE49-F238E27FC236}">
                <a16:creationId xmlns:a16="http://schemas.microsoft.com/office/drawing/2014/main" id="{137B220A-AB60-FA4B-29D6-7FDEDDB4452D}"/>
              </a:ext>
            </a:extLst>
          </p:cNvPr>
          <p:cNvGrpSpPr/>
          <p:nvPr/>
        </p:nvGrpSpPr>
        <p:grpSpPr>
          <a:xfrm>
            <a:off x="1038307" y="5830472"/>
            <a:ext cx="4110177" cy="523828"/>
            <a:chOff x="7931514" y="2581843"/>
            <a:chExt cx="4110177" cy="523828"/>
          </a:xfrm>
        </p:grpSpPr>
        <p:sp>
          <p:nvSpPr>
            <p:cNvPr id="6" name="Rectangle : coins arrondis 5">
              <a:extLst>
                <a:ext uri="{FF2B5EF4-FFF2-40B4-BE49-F238E27FC236}">
                  <a16:creationId xmlns:a16="http://schemas.microsoft.com/office/drawing/2014/main" id="{3F761DA3-DDD7-ED49-2006-927F8CD19936}"/>
                </a:ext>
              </a:extLst>
            </p:cNvPr>
            <p:cNvSpPr/>
            <p:nvPr/>
          </p:nvSpPr>
          <p:spPr>
            <a:xfrm>
              <a:off x="8369182" y="2594893"/>
              <a:ext cx="3672509"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Dispositif de Yassir </a:t>
              </a:r>
            </a:p>
          </p:txBody>
        </p:sp>
        <p:sp>
          <p:nvSpPr>
            <p:cNvPr id="7" name="Rectangle : coins arrondis 6">
              <a:extLst>
                <a:ext uri="{FF2B5EF4-FFF2-40B4-BE49-F238E27FC236}">
                  <a16:creationId xmlns:a16="http://schemas.microsoft.com/office/drawing/2014/main" id="{6355627C-73B3-0CCC-F166-A86EFB9C805A}"/>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a</a:t>
              </a:r>
            </a:p>
          </p:txBody>
        </p:sp>
      </p:grpSp>
      <p:grpSp>
        <p:nvGrpSpPr>
          <p:cNvPr id="10" name="Groupe 9">
            <a:extLst>
              <a:ext uri="{FF2B5EF4-FFF2-40B4-BE49-F238E27FC236}">
                <a16:creationId xmlns:a16="http://schemas.microsoft.com/office/drawing/2014/main" id="{8E0B242F-B797-59F0-5D11-98FA035240BE}"/>
              </a:ext>
            </a:extLst>
          </p:cNvPr>
          <p:cNvGrpSpPr/>
          <p:nvPr/>
        </p:nvGrpSpPr>
        <p:grpSpPr>
          <a:xfrm>
            <a:off x="6571438" y="5817422"/>
            <a:ext cx="4110177" cy="523828"/>
            <a:chOff x="7931514" y="2581843"/>
            <a:chExt cx="4110177" cy="523828"/>
          </a:xfrm>
        </p:grpSpPr>
        <p:sp>
          <p:nvSpPr>
            <p:cNvPr id="11" name="Rectangle : coins arrondis 10">
              <a:extLst>
                <a:ext uri="{FF2B5EF4-FFF2-40B4-BE49-F238E27FC236}">
                  <a16:creationId xmlns:a16="http://schemas.microsoft.com/office/drawing/2014/main" id="{8FA06F77-34C7-173E-66D0-DC6EB0D2FE83}"/>
                </a:ext>
              </a:extLst>
            </p:cNvPr>
            <p:cNvSpPr/>
            <p:nvPr/>
          </p:nvSpPr>
          <p:spPr>
            <a:xfrm>
              <a:off x="8369182" y="2594893"/>
              <a:ext cx="3672509"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Dispositif de Amal </a:t>
              </a:r>
            </a:p>
          </p:txBody>
        </p:sp>
        <p:sp>
          <p:nvSpPr>
            <p:cNvPr id="12" name="Rectangle : coins arrondis 11">
              <a:extLst>
                <a:ext uri="{FF2B5EF4-FFF2-40B4-BE49-F238E27FC236}">
                  <a16:creationId xmlns:a16="http://schemas.microsoft.com/office/drawing/2014/main" id="{6C59475A-F86C-1C9F-D6DD-DF3193A459EA}"/>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b</a:t>
              </a:r>
            </a:p>
          </p:txBody>
        </p:sp>
      </p:grpSp>
      <p:pic>
        <p:nvPicPr>
          <p:cNvPr id="17" name="Image 16" descr="Une image contenant texte, capture d’écran, diagramme, conception&#10;&#10;Le contenu généré par l’IA peut être incorrect.">
            <a:extLst>
              <a:ext uri="{FF2B5EF4-FFF2-40B4-BE49-F238E27FC236}">
                <a16:creationId xmlns:a16="http://schemas.microsoft.com/office/drawing/2014/main" id="{C19AB20B-D46A-939C-AC90-CC00E4E28BFD}"/>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r="1670"/>
          <a:stretch>
            <a:fillRect/>
          </a:stretch>
        </p:blipFill>
        <p:spPr>
          <a:xfrm>
            <a:off x="6096000" y="2390158"/>
            <a:ext cx="4723356" cy="3200392"/>
          </a:xfrm>
          <a:prstGeom prst="rect">
            <a:avLst/>
          </a:prstGeom>
        </p:spPr>
      </p:pic>
    </p:spTree>
    <p:extLst>
      <p:ext uri="{BB962C8B-B14F-4D97-AF65-F5344CB8AC3E}">
        <p14:creationId xmlns:p14="http://schemas.microsoft.com/office/powerpoint/2010/main" val="41943698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ABD8BD-727D-EBDA-B7C7-EF2E06705353}"/>
              </a:ext>
            </a:extLst>
          </p:cNvPr>
          <p:cNvSpPr>
            <a:spLocks noGrp="1"/>
          </p:cNvSpPr>
          <p:nvPr>
            <p:ph type="title"/>
          </p:nvPr>
        </p:nvSpPr>
        <p:spPr/>
        <p:txBody>
          <a:bodyPr/>
          <a:lstStyle/>
          <a:p>
            <a:r>
              <a:rPr lang="fr-FR" sz="1800" dirty="0">
                <a:solidFill>
                  <a:schemeClr val="tx1">
                    <a:lumMod val="50000"/>
                    <a:lumOff val="50000"/>
                  </a:schemeClr>
                </a:solidFill>
              </a:rPr>
              <a:t>Voici la réponse. </a:t>
            </a:r>
          </a:p>
        </p:txBody>
      </p:sp>
      <p:sp>
        <p:nvSpPr>
          <p:cNvPr id="4" name="Espace réservé du contenu 3">
            <a:extLst>
              <a:ext uri="{FF2B5EF4-FFF2-40B4-BE49-F238E27FC236}">
                <a16:creationId xmlns:a16="http://schemas.microsoft.com/office/drawing/2014/main" id="{BE8419F2-0C02-DEAA-C57E-F16AEF309D64}"/>
              </a:ext>
            </a:extLst>
          </p:cNvPr>
          <p:cNvSpPr>
            <a:spLocks noGrp="1"/>
          </p:cNvSpPr>
          <p:nvPr>
            <p:ph sz="quarter" idx="11"/>
          </p:nvPr>
        </p:nvSpPr>
        <p:spPr>
          <a:xfrm>
            <a:off x="935304" y="620037"/>
            <a:ext cx="10372459" cy="299327"/>
          </a:xfrm>
        </p:spPr>
        <p:txBody>
          <a:bodyPr/>
          <a:lstStyle/>
          <a:p>
            <a:r>
              <a:rPr lang="fr-FR" sz="1100" dirty="0">
                <a:solidFill>
                  <a:schemeClr val="tx1">
                    <a:lumMod val="50000"/>
                    <a:lumOff val="50000"/>
                  </a:schemeClr>
                </a:solidFill>
              </a:rPr>
              <a:t>Demander aux élèves de justifier .</a:t>
            </a:r>
          </a:p>
        </p:txBody>
      </p:sp>
      <p:sp>
        <p:nvSpPr>
          <p:cNvPr id="9" name="ZoneTexte 8">
            <a:extLst>
              <a:ext uri="{FF2B5EF4-FFF2-40B4-BE49-F238E27FC236}">
                <a16:creationId xmlns:a16="http://schemas.microsoft.com/office/drawing/2014/main" id="{DDC91BCD-7F3E-CEAC-F6F4-B6A865FDE44E}"/>
              </a:ext>
            </a:extLst>
          </p:cNvPr>
          <p:cNvSpPr txBox="1"/>
          <p:nvPr/>
        </p:nvSpPr>
        <p:spPr>
          <a:xfrm>
            <a:off x="1627723" y="1800154"/>
            <a:ext cx="6215973" cy="461665"/>
          </a:xfrm>
          <a:prstGeom prst="rect">
            <a:avLst/>
          </a:prstGeom>
          <a:noFill/>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sz="2400" b="1">
                <a:solidFill>
                  <a:srgbClr val="0852A4"/>
                </a:solidFill>
                <a:latin typeface="Calibri" panose="020F0502020204030204"/>
              </a:defRPr>
            </a:lvl1pPr>
          </a:lstStyle>
          <a:p>
            <a:r>
              <a:rPr lang="fr-FR" dirty="0"/>
              <a:t>Le bon dispositif est :</a:t>
            </a:r>
          </a:p>
        </p:txBody>
      </p:sp>
      <p:grpSp>
        <p:nvGrpSpPr>
          <p:cNvPr id="10" name="Groupe 9">
            <a:extLst>
              <a:ext uri="{FF2B5EF4-FFF2-40B4-BE49-F238E27FC236}">
                <a16:creationId xmlns:a16="http://schemas.microsoft.com/office/drawing/2014/main" id="{7CAC0D99-94B9-93EF-A95C-FBEC424B8165}"/>
              </a:ext>
            </a:extLst>
          </p:cNvPr>
          <p:cNvGrpSpPr/>
          <p:nvPr/>
        </p:nvGrpSpPr>
        <p:grpSpPr>
          <a:xfrm>
            <a:off x="1038307" y="5830472"/>
            <a:ext cx="4110177" cy="523828"/>
            <a:chOff x="7931514" y="2581843"/>
            <a:chExt cx="4110177" cy="523828"/>
          </a:xfrm>
        </p:grpSpPr>
        <p:sp>
          <p:nvSpPr>
            <p:cNvPr id="11" name="Rectangle : coins arrondis 10">
              <a:extLst>
                <a:ext uri="{FF2B5EF4-FFF2-40B4-BE49-F238E27FC236}">
                  <a16:creationId xmlns:a16="http://schemas.microsoft.com/office/drawing/2014/main" id="{60974574-081D-60B1-E46A-7D0C49FC0D42}"/>
                </a:ext>
              </a:extLst>
            </p:cNvPr>
            <p:cNvSpPr/>
            <p:nvPr/>
          </p:nvSpPr>
          <p:spPr>
            <a:xfrm>
              <a:off x="8369182" y="2594893"/>
              <a:ext cx="3672509"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Dispositif de Yassir </a:t>
              </a:r>
            </a:p>
          </p:txBody>
        </p:sp>
        <p:sp>
          <p:nvSpPr>
            <p:cNvPr id="12" name="Rectangle : coins arrondis 11">
              <a:extLst>
                <a:ext uri="{FF2B5EF4-FFF2-40B4-BE49-F238E27FC236}">
                  <a16:creationId xmlns:a16="http://schemas.microsoft.com/office/drawing/2014/main" id="{59E9BE40-47C2-099D-F833-421602AD8C47}"/>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a</a:t>
              </a:r>
            </a:p>
          </p:txBody>
        </p:sp>
      </p:grpSp>
      <p:grpSp>
        <p:nvGrpSpPr>
          <p:cNvPr id="17" name="Groupe 16">
            <a:extLst>
              <a:ext uri="{FF2B5EF4-FFF2-40B4-BE49-F238E27FC236}">
                <a16:creationId xmlns:a16="http://schemas.microsoft.com/office/drawing/2014/main" id="{0FC3354C-B036-20B8-3484-346C6AC399C4}"/>
              </a:ext>
            </a:extLst>
          </p:cNvPr>
          <p:cNvGrpSpPr/>
          <p:nvPr/>
        </p:nvGrpSpPr>
        <p:grpSpPr>
          <a:xfrm>
            <a:off x="6571438" y="5817422"/>
            <a:ext cx="4110177" cy="523828"/>
            <a:chOff x="7931514" y="2581843"/>
            <a:chExt cx="4110177" cy="523828"/>
          </a:xfrm>
        </p:grpSpPr>
        <p:sp>
          <p:nvSpPr>
            <p:cNvPr id="18" name="Rectangle : coins arrondis 17">
              <a:extLst>
                <a:ext uri="{FF2B5EF4-FFF2-40B4-BE49-F238E27FC236}">
                  <a16:creationId xmlns:a16="http://schemas.microsoft.com/office/drawing/2014/main" id="{653CD7E8-0E47-5279-6EFE-170B9AB5FB9B}"/>
                </a:ext>
              </a:extLst>
            </p:cNvPr>
            <p:cNvSpPr/>
            <p:nvPr/>
          </p:nvSpPr>
          <p:spPr>
            <a:xfrm>
              <a:off x="8369182" y="2594893"/>
              <a:ext cx="3672509"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a:rPr>
                <a:t>Dispositif de Amal </a:t>
              </a:r>
            </a:p>
          </p:txBody>
        </p:sp>
        <p:sp>
          <p:nvSpPr>
            <p:cNvPr id="21" name="Rectangle : coins arrondis 20">
              <a:extLst>
                <a:ext uri="{FF2B5EF4-FFF2-40B4-BE49-F238E27FC236}">
                  <a16:creationId xmlns:a16="http://schemas.microsoft.com/office/drawing/2014/main" id="{205347AB-BD4D-9276-7F18-B6E5F613B38D}"/>
                </a:ext>
              </a:extLst>
            </p:cNvPr>
            <p:cNvSpPr/>
            <p:nvPr/>
          </p:nvSpPr>
          <p:spPr>
            <a:xfrm>
              <a:off x="7931514" y="2581843"/>
              <a:ext cx="403667"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Calibri" panose="020F0502020204030204"/>
                </a:rPr>
                <a:t>b</a:t>
              </a:r>
            </a:p>
          </p:txBody>
        </p:sp>
      </p:grpSp>
      <p:pic>
        <p:nvPicPr>
          <p:cNvPr id="22" name="Espace réservé du contenu 13" descr="Une image contenant texte, capture d’écran, diagramme, conception&#10;&#10;Le contenu généré par l’IA peut être incorrect.">
            <a:extLst>
              <a:ext uri="{FF2B5EF4-FFF2-40B4-BE49-F238E27FC236}">
                <a16:creationId xmlns:a16="http://schemas.microsoft.com/office/drawing/2014/main" id="{C2AE635B-59C9-8BBE-BACC-4CFA97CDEDE3}"/>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639236" y="2296014"/>
            <a:ext cx="5083022" cy="3388681"/>
          </a:xfrm>
          <a:prstGeom prst="rect">
            <a:avLst/>
          </a:prstGeom>
        </p:spPr>
      </p:pic>
      <p:pic>
        <p:nvPicPr>
          <p:cNvPr id="23" name="Image 22" descr="Une image contenant texte, capture d’écran, diagramme, conception&#10;&#10;Le contenu généré par l’IA peut être incorrect.">
            <a:extLst>
              <a:ext uri="{FF2B5EF4-FFF2-40B4-BE49-F238E27FC236}">
                <a16:creationId xmlns:a16="http://schemas.microsoft.com/office/drawing/2014/main" id="{ED631492-5E8D-D3B2-B0B6-3A1ADEE99510}"/>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r="1670"/>
          <a:stretch>
            <a:fillRect/>
          </a:stretch>
        </p:blipFill>
        <p:spPr>
          <a:xfrm>
            <a:off x="6096000" y="2390158"/>
            <a:ext cx="4723356" cy="3200392"/>
          </a:xfrm>
          <a:prstGeom prst="rect">
            <a:avLst/>
          </a:prstGeom>
        </p:spPr>
      </p:pic>
    </p:spTree>
    <p:extLst>
      <p:ext uri="{BB962C8B-B14F-4D97-AF65-F5344CB8AC3E}">
        <p14:creationId xmlns:p14="http://schemas.microsoft.com/office/powerpoint/2010/main" val="60681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698" y="425078"/>
            <a:ext cx="10372033" cy="267549"/>
          </a:xfrm>
        </p:spPr>
        <p:txBody>
          <a:bodyPr/>
          <a:lstStyle/>
          <a:p>
            <a:r>
              <a:rPr lang="fr-FR" sz="1800" dirty="0">
                <a:solidFill>
                  <a:schemeClr val="tx1">
                    <a:lumMod val="50000"/>
                    <a:lumOff val="50000"/>
                  </a:schemeClr>
                </a:solidFill>
              </a:rPr>
              <a:t>Ci-dessous, deux dispositifs qui ont été réalisés pour garder constante la variable contrôlée. </a:t>
            </a:r>
            <a:br>
              <a:rPr lang="fr-FR" sz="1800" dirty="0">
                <a:solidFill>
                  <a:schemeClr val="tx1">
                    <a:lumMod val="50000"/>
                    <a:lumOff val="50000"/>
                  </a:schemeClr>
                </a:solidFill>
              </a:rPr>
            </a:br>
            <a:endParaRPr lang="fr-FR" sz="1800" dirty="0">
              <a:solidFill>
                <a:schemeClr val="tx1">
                  <a:lumMod val="50000"/>
                  <a:lumOff val="50000"/>
                </a:schemeClr>
              </a:solidFill>
            </a:endParaRPr>
          </a:p>
        </p:txBody>
      </p:sp>
      <p:pic>
        <p:nvPicPr>
          <p:cNvPr id="13" name="Espace réservé du contenu 12" descr="Une image contenant capture d’écran, bougie, conception&#10;&#10;Le contenu généré par l’IA peut être incorrect.">
            <a:extLst>
              <a:ext uri="{FF2B5EF4-FFF2-40B4-BE49-F238E27FC236}">
                <a16:creationId xmlns:a16="http://schemas.microsoft.com/office/drawing/2014/main" id="{874A6339-B93F-85B0-4071-2502428B536F}"/>
              </a:ext>
            </a:extLst>
          </p:cNvPr>
          <p:cNvPicPr>
            <a:picLocks noGrp="1" noChangeAspect="1"/>
          </p:cNvPicPr>
          <p:nvPr>
            <p:ph sz="quarter" idx="1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6024715" y="2377890"/>
            <a:ext cx="4812500" cy="3208337"/>
          </a:xfrm>
        </p:spPr>
      </p:pic>
      <p:sp>
        <p:nvSpPr>
          <p:cNvPr id="3" name="ZoneTexte 2">
            <a:extLst>
              <a:ext uri="{FF2B5EF4-FFF2-40B4-BE49-F238E27FC236}">
                <a16:creationId xmlns:a16="http://schemas.microsoft.com/office/drawing/2014/main" id="{64F61257-BDD1-4DA9-C587-1A8B038198BB}"/>
              </a:ext>
            </a:extLst>
          </p:cNvPr>
          <p:cNvSpPr txBox="1"/>
          <p:nvPr/>
        </p:nvSpPr>
        <p:spPr>
          <a:xfrm>
            <a:off x="1627723" y="1800154"/>
            <a:ext cx="6215973" cy="461665"/>
          </a:xfrm>
          <a:prstGeom prst="rect">
            <a:avLst/>
          </a:prstGeom>
          <a:noFill/>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sz="2400" b="1">
                <a:solidFill>
                  <a:srgbClr val="0852A4"/>
                </a:solidFill>
                <a:latin typeface="Calibri" panose="020F0502020204030204"/>
              </a:defRPr>
            </a:lvl1pPr>
          </a:lstStyle>
          <a:p>
            <a:r>
              <a:rPr lang="fr-FR" dirty="0"/>
              <a:t>Le bon dispositif est :</a:t>
            </a:r>
          </a:p>
        </p:txBody>
      </p:sp>
      <p:sp>
        <p:nvSpPr>
          <p:cNvPr id="5" name="Rectangle : coins arrondis 4">
            <a:extLst>
              <a:ext uri="{FF2B5EF4-FFF2-40B4-BE49-F238E27FC236}">
                <a16:creationId xmlns:a16="http://schemas.microsoft.com/office/drawing/2014/main" id="{38A0C419-6DD5-AAF1-C9EF-7E63C2E71DB1}"/>
              </a:ext>
            </a:extLst>
          </p:cNvPr>
          <p:cNvSpPr/>
          <p:nvPr/>
        </p:nvSpPr>
        <p:spPr>
          <a:xfrm>
            <a:off x="678505" y="1173305"/>
            <a:ext cx="7752460"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5- </a:t>
            </a:r>
            <a:r>
              <a:rPr lang="fr-FR" sz="2400" b="1" dirty="0">
                <a:latin typeface="Calibri" panose="020F0502020204030204"/>
              </a:rPr>
              <a:t>Cochez la bonne réponse </a:t>
            </a:r>
            <a:r>
              <a:rPr kumimoji="0" lang="fr-FR" sz="2400" b="1" i="0" u="none" strike="noStrike" kern="1200" cap="none" spc="0" normalizeH="0" baseline="0" noProof="0" dirty="0">
                <a:ln>
                  <a:noFill/>
                </a:ln>
                <a:effectLst/>
                <a:uLnTx/>
                <a:uFillTx/>
                <a:latin typeface="Calibri" panose="020F0502020204030204"/>
                <a:ea typeface="+mn-ea"/>
                <a:cs typeface="+mn-cs"/>
              </a:rPr>
              <a:t>:</a:t>
            </a:r>
          </a:p>
        </p:txBody>
      </p:sp>
      <p:grpSp>
        <p:nvGrpSpPr>
          <p:cNvPr id="6" name="Groupe 5">
            <a:extLst>
              <a:ext uri="{FF2B5EF4-FFF2-40B4-BE49-F238E27FC236}">
                <a16:creationId xmlns:a16="http://schemas.microsoft.com/office/drawing/2014/main" id="{E822A057-6E0B-B57A-4B31-EF1843B16BFD}"/>
              </a:ext>
            </a:extLst>
          </p:cNvPr>
          <p:cNvGrpSpPr/>
          <p:nvPr/>
        </p:nvGrpSpPr>
        <p:grpSpPr>
          <a:xfrm>
            <a:off x="1038307" y="5830472"/>
            <a:ext cx="4110177" cy="523828"/>
            <a:chOff x="7931514" y="2581843"/>
            <a:chExt cx="4110177" cy="523828"/>
          </a:xfrm>
        </p:grpSpPr>
        <p:sp>
          <p:nvSpPr>
            <p:cNvPr id="7" name="Rectangle : coins arrondis 6">
              <a:extLst>
                <a:ext uri="{FF2B5EF4-FFF2-40B4-BE49-F238E27FC236}">
                  <a16:creationId xmlns:a16="http://schemas.microsoft.com/office/drawing/2014/main" id="{0F5B496D-29E2-7A5E-5E23-EC1F8CFFE831}"/>
                </a:ext>
              </a:extLst>
            </p:cNvPr>
            <p:cNvSpPr/>
            <p:nvPr/>
          </p:nvSpPr>
          <p:spPr>
            <a:xfrm>
              <a:off x="8369182" y="2594893"/>
              <a:ext cx="3672509"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Dispositif A</a:t>
              </a:r>
            </a:p>
          </p:txBody>
        </p:sp>
        <p:sp>
          <p:nvSpPr>
            <p:cNvPr id="8" name="Rectangle : coins arrondis 7">
              <a:extLst>
                <a:ext uri="{FF2B5EF4-FFF2-40B4-BE49-F238E27FC236}">
                  <a16:creationId xmlns:a16="http://schemas.microsoft.com/office/drawing/2014/main" id="{B8D63BC5-D83F-F325-8535-80EBD5023BA7}"/>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a</a:t>
              </a:r>
            </a:p>
          </p:txBody>
        </p:sp>
      </p:grpSp>
      <p:grpSp>
        <p:nvGrpSpPr>
          <p:cNvPr id="9" name="Groupe 8">
            <a:extLst>
              <a:ext uri="{FF2B5EF4-FFF2-40B4-BE49-F238E27FC236}">
                <a16:creationId xmlns:a16="http://schemas.microsoft.com/office/drawing/2014/main" id="{ADEEE511-4D9D-F07F-9802-FDE2FAC98E70}"/>
              </a:ext>
            </a:extLst>
          </p:cNvPr>
          <p:cNvGrpSpPr/>
          <p:nvPr/>
        </p:nvGrpSpPr>
        <p:grpSpPr>
          <a:xfrm>
            <a:off x="6605848" y="5843522"/>
            <a:ext cx="4110177" cy="523828"/>
            <a:chOff x="7931514" y="2581843"/>
            <a:chExt cx="4110177" cy="523828"/>
          </a:xfrm>
        </p:grpSpPr>
        <p:sp>
          <p:nvSpPr>
            <p:cNvPr id="10" name="Rectangle : coins arrondis 9">
              <a:extLst>
                <a:ext uri="{FF2B5EF4-FFF2-40B4-BE49-F238E27FC236}">
                  <a16:creationId xmlns:a16="http://schemas.microsoft.com/office/drawing/2014/main" id="{892BAEF5-4EC4-DBC4-74DF-0FCC66F8A4B0}"/>
                </a:ext>
              </a:extLst>
            </p:cNvPr>
            <p:cNvSpPr/>
            <p:nvPr/>
          </p:nvSpPr>
          <p:spPr>
            <a:xfrm>
              <a:off x="8369182" y="2594893"/>
              <a:ext cx="3672509"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Dispositif B</a:t>
              </a:r>
            </a:p>
          </p:txBody>
        </p:sp>
        <p:sp>
          <p:nvSpPr>
            <p:cNvPr id="11" name="Rectangle : coins arrondis 10">
              <a:extLst>
                <a:ext uri="{FF2B5EF4-FFF2-40B4-BE49-F238E27FC236}">
                  <a16:creationId xmlns:a16="http://schemas.microsoft.com/office/drawing/2014/main" id="{EE83C755-75B8-237F-FCBF-9E257397DAAD}"/>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b</a:t>
              </a:r>
            </a:p>
          </p:txBody>
        </p:sp>
      </p:grpSp>
      <p:pic>
        <p:nvPicPr>
          <p:cNvPr id="15" name="Image 14" descr="Une image contenant capture d’écran, conception, bécher&#10;&#10;Le contenu généré par l’IA peut être incorrect.">
            <a:extLst>
              <a:ext uri="{FF2B5EF4-FFF2-40B4-BE49-F238E27FC236}">
                <a16:creationId xmlns:a16="http://schemas.microsoft.com/office/drawing/2014/main" id="{19BE684B-E51D-791B-D432-96A61789A282}"/>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694565" y="2261819"/>
            <a:ext cx="5235327" cy="3488037"/>
          </a:xfrm>
          <a:prstGeom prst="rect">
            <a:avLst/>
          </a:prstGeom>
        </p:spPr>
      </p:pic>
    </p:spTree>
    <p:extLst>
      <p:ext uri="{BB962C8B-B14F-4D97-AF65-F5344CB8AC3E}">
        <p14:creationId xmlns:p14="http://schemas.microsoft.com/office/powerpoint/2010/main" val="2363183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C8D12D-4ED0-1CE5-9587-606A665D7D54}"/>
              </a:ext>
            </a:extLst>
          </p:cNvPr>
          <p:cNvSpPr>
            <a:spLocks noGrp="1"/>
          </p:cNvSpPr>
          <p:nvPr>
            <p:ph type="title"/>
          </p:nvPr>
        </p:nvSpPr>
        <p:spPr/>
        <p:txBody>
          <a:bodyPr/>
          <a:lstStyle/>
          <a:p>
            <a:r>
              <a:rPr lang="fr-FR" sz="1800" dirty="0">
                <a:solidFill>
                  <a:schemeClr val="tx1">
                    <a:lumMod val="50000"/>
                    <a:lumOff val="50000"/>
                  </a:schemeClr>
                </a:solidFill>
              </a:rPr>
              <a:t>Voici la réponse. </a:t>
            </a:r>
          </a:p>
        </p:txBody>
      </p:sp>
      <p:sp>
        <p:nvSpPr>
          <p:cNvPr id="4" name="Espace réservé du contenu 3">
            <a:extLst>
              <a:ext uri="{FF2B5EF4-FFF2-40B4-BE49-F238E27FC236}">
                <a16:creationId xmlns:a16="http://schemas.microsoft.com/office/drawing/2014/main" id="{8128746C-98EC-79DE-F131-4F593463A73C}"/>
              </a:ext>
            </a:extLst>
          </p:cNvPr>
          <p:cNvSpPr>
            <a:spLocks noGrp="1"/>
          </p:cNvSpPr>
          <p:nvPr>
            <p:ph sz="quarter" idx="11"/>
          </p:nvPr>
        </p:nvSpPr>
        <p:spPr/>
        <p:txBody>
          <a:bodyPr/>
          <a:lstStyle/>
          <a:p>
            <a:r>
              <a:rPr lang="fr-FR" sz="1100" dirty="0">
                <a:solidFill>
                  <a:schemeClr val="tx1">
                    <a:lumMod val="50000"/>
                    <a:lumOff val="50000"/>
                  </a:schemeClr>
                </a:solidFill>
              </a:rPr>
              <a:t>Demander aux élèves de justifier. </a:t>
            </a:r>
          </a:p>
        </p:txBody>
      </p:sp>
      <p:pic>
        <p:nvPicPr>
          <p:cNvPr id="3" name="Espace réservé du contenu 12" descr="Une image contenant capture d’écran, bougie, conception&#10;&#10;Le contenu généré par l’IA peut être incorrect.">
            <a:extLst>
              <a:ext uri="{FF2B5EF4-FFF2-40B4-BE49-F238E27FC236}">
                <a16:creationId xmlns:a16="http://schemas.microsoft.com/office/drawing/2014/main" id="{89E91D15-31DD-B5D7-16CD-C7D5E1E1BE9D}"/>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6024715" y="2377890"/>
            <a:ext cx="4812500" cy="3208337"/>
          </a:xfrm>
          <a:prstGeom prst="rect">
            <a:avLst/>
          </a:prstGeom>
        </p:spPr>
      </p:pic>
      <p:sp>
        <p:nvSpPr>
          <p:cNvPr id="5" name="ZoneTexte 4">
            <a:extLst>
              <a:ext uri="{FF2B5EF4-FFF2-40B4-BE49-F238E27FC236}">
                <a16:creationId xmlns:a16="http://schemas.microsoft.com/office/drawing/2014/main" id="{2F3C804A-E676-65A5-E523-486D5060BD28}"/>
              </a:ext>
            </a:extLst>
          </p:cNvPr>
          <p:cNvSpPr txBox="1"/>
          <p:nvPr/>
        </p:nvSpPr>
        <p:spPr>
          <a:xfrm>
            <a:off x="1627723" y="1800154"/>
            <a:ext cx="6215973" cy="461665"/>
          </a:xfrm>
          <a:prstGeom prst="rect">
            <a:avLst/>
          </a:prstGeom>
          <a:noFill/>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sz="2400" b="1">
                <a:solidFill>
                  <a:srgbClr val="0852A4"/>
                </a:solidFill>
                <a:latin typeface="Calibri" panose="020F0502020204030204"/>
              </a:defRPr>
            </a:lvl1pPr>
          </a:lstStyle>
          <a:p>
            <a:r>
              <a:rPr lang="fr-FR" dirty="0"/>
              <a:t>Le bon dispositif est :</a:t>
            </a:r>
          </a:p>
        </p:txBody>
      </p:sp>
      <p:grpSp>
        <p:nvGrpSpPr>
          <p:cNvPr id="6" name="Groupe 5">
            <a:extLst>
              <a:ext uri="{FF2B5EF4-FFF2-40B4-BE49-F238E27FC236}">
                <a16:creationId xmlns:a16="http://schemas.microsoft.com/office/drawing/2014/main" id="{F54CA764-50AC-BA4F-C655-99EFFD189F35}"/>
              </a:ext>
            </a:extLst>
          </p:cNvPr>
          <p:cNvGrpSpPr/>
          <p:nvPr/>
        </p:nvGrpSpPr>
        <p:grpSpPr>
          <a:xfrm>
            <a:off x="1038307" y="5830472"/>
            <a:ext cx="4110177" cy="523828"/>
            <a:chOff x="7931514" y="2581843"/>
            <a:chExt cx="4110177" cy="523828"/>
          </a:xfrm>
        </p:grpSpPr>
        <p:sp>
          <p:nvSpPr>
            <p:cNvPr id="7" name="Rectangle : coins arrondis 6">
              <a:extLst>
                <a:ext uri="{FF2B5EF4-FFF2-40B4-BE49-F238E27FC236}">
                  <a16:creationId xmlns:a16="http://schemas.microsoft.com/office/drawing/2014/main" id="{DD2722C1-0231-DADA-0200-9B0578240D17}"/>
                </a:ext>
              </a:extLst>
            </p:cNvPr>
            <p:cNvSpPr/>
            <p:nvPr/>
          </p:nvSpPr>
          <p:spPr>
            <a:xfrm>
              <a:off x="8369182" y="2594893"/>
              <a:ext cx="3672509"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a:rPr>
                <a:t>Dispositif A</a:t>
              </a:r>
            </a:p>
          </p:txBody>
        </p:sp>
        <p:sp>
          <p:nvSpPr>
            <p:cNvPr id="8" name="Rectangle : coins arrondis 7">
              <a:extLst>
                <a:ext uri="{FF2B5EF4-FFF2-40B4-BE49-F238E27FC236}">
                  <a16:creationId xmlns:a16="http://schemas.microsoft.com/office/drawing/2014/main" id="{B2451FF9-6A07-4BE9-67FD-441CDBC3BC18}"/>
                </a:ext>
              </a:extLst>
            </p:cNvPr>
            <p:cNvSpPr/>
            <p:nvPr/>
          </p:nvSpPr>
          <p:spPr>
            <a:xfrm>
              <a:off x="7931514" y="2581843"/>
              <a:ext cx="403667"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Calibri" panose="020F0502020204030204"/>
                </a:rPr>
                <a:t>a</a:t>
              </a:r>
            </a:p>
          </p:txBody>
        </p:sp>
      </p:grpSp>
      <p:grpSp>
        <p:nvGrpSpPr>
          <p:cNvPr id="9" name="Groupe 8">
            <a:extLst>
              <a:ext uri="{FF2B5EF4-FFF2-40B4-BE49-F238E27FC236}">
                <a16:creationId xmlns:a16="http://schemas.microsoft.com/office/drawing/2014/main" id="{C8978962-3D6B-4EF2-E688-F3BC63DFDAD7}"/>
              </a:ext>
            </a:extLst>
          </p:cNvPr>
          <p:cNvGrpSpPr/>
          <p:nvPr/>
        </p:nvGrpSpPr>
        <p:grpSpPr>
          <a:xfrm>
            <a:off x="6605848" y="5843522"/>
            <a:ext cx="4110177" cy="523828"/>
            <a:chOff x="7931514" y="2581843"/>
            <a:chExt cx="4110177" cy="523828"/>
          </a:xfrm>
        </p:grpSpPr>
        <p:sp>
          <p:nvSpPr>
            <p:cNvPr id="10" name="Rectangle : coins arrondis 9">
              <a:extLst>
                <a:ext uri="{FF2B5EF4-FFF2-40B4-BE49-F238E27FC236}">
                  <a16:creationId xmlns:a16="http://schemas.microsoft.com/office/drawing/2014/main" id="{0DBE265C-C25D-A48E-94D5-3F70E8664728}"/>
                </a:ext>
              </a:extLst>
            </p:cNvPr>
            <p:cNvSpPr/>
            <p:nvPr/>
          </p:nvSpPr>
          <p:spPr>
            <a:xfrm>
              <a:off x="8369182" y="2594893"/>
              <a:ext cx="3672509"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Dispositif B</a:t>
              </a:r>
            </a:p>
          </p:txBody>
        </p:sp>
        <p:sp>
          <p:nvSpPr>
            <p:cNvPr id="11" name="Rectangle : coins arrondis 10">
              <a:extLst>
                <a:ext uri="{FF2B5EF4-FFF2-40B4-BE49-F238E27FC236}">
                  <a16:creationId xmlns:a16="http://schemas.microsoft.com/office/drawing/2014/main" id="{B591A43E-960E-CE1E-A17D-7A6D8EC4F5E0}"/>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b</a:t>
              </a:r>
            </a:p>
          </p:txBody>
        </p:sp>
      </p:grpSp>
      <p:pic>
        <p:nvPicPr>
          <p:cNvPr id="12" name="Image 11" descr="Une image contenant capture d’écran, conception, bécher&#10;&#10;Le contenu généré par l’IA peut être incorrect.">
            <a:extLst>
              <a:ext uri="{FF2B5EF4-FFF2-40B4-BE49-F238E27FC236}">
                <a16:creationId xmlns:a16="http://schemas.microsoft.com/office/drawing/2014/main" id="{9CE87B86-A166-21AC-FBAB-98317CF4E774}"/>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694565" y="2261819"/>
            <a:ext cx="5235327" cy="3488037"/>
          </a:xfrm>
          <a:prstGeom prst="rect">
            <a:avLst/>
          </a:prstGeom>
        </p:spPr>
      </p:pic>
    </p:spTree>
    <p:extLst>
      <p:ext uri="{BB962C8B-B14F-4D97-AF65-F5344CB8AC3E}">
        <p14:creationId xmlns:p14="http://schemas.microsoft.com/office/powerpoint/2010/main" val="2302063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p:nvSpPr>
        <p:spPr>
          <a:xfrm>
            <a:off x="2217704" y="3105877"/>
            <a:ext cx="9515672" cy="2315183"/>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p:nvSpPr>
        <p:spPr>
          <a:xfrm>
            <a:off x="412307" y="3171218"/>
            <a:ext cx="1606147" cy="2217104"/>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p:nvSpPr>
        <p:spPr>
          <a:xfrm>
            <a:off x="2233324" y="2386903"/>
            <a:ext cx="9533106" cy="56663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p:nvSpPr>
        <p:spPr>
          <a:xfrm>
            <a:off x="422364" y="2368706"/>
            <a:ext cx="1606147" cy="634725"/>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16" name="Text Placeholder 3">
            <a:extLst>
              <a:ext uri="{FF2B5EF4-FFF2-40B4-BE49-F238E27FC236}">
                <a16:creationId xmlns:a16="http://schemas.microsoft.com/office/drawing/2014/main" id="{178AE3B1-E6F8-42FE-A6B9-960A499B711F}"/>
              </a:ext>
            </a:extLst>
          </p:cNvPr>
          <p:cNvSpPr txBox="1">
            <a:spLocks/>
          </p:cNvSpPr>
          <p:nvPr/>
        </p:nvSpPr>
        <p:spPr>
          <a:xfrm>
            <a:off x="2233324" y="1132548"/>
            <a:ext cx="9463104" cy="107143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t>La tâche à réussir pendant la séance :</a:t>
            </a:r>
          </a:p>
          <a:p>
            <a:pPr marL="285750" indent="-285750">
              <a:buFont typeface="Arial" panose="020B0604020202020204" pitchFamily="34" charset="0"/>
              <a:buChar char="•"/>
            </a:pPr>
            <a:r>
              <a:rPr lang="fr-FR" sz="2000" dirty="0"/>
              <a:t>Formuler une hypothèse et élaborer un protocole expérimental de la digestion chimique.</a:t>
            </a:r>
          </a:p>
        </p:txBody>
      </p:sp>
      <p:sp>
        <p:nvSpPr>
          <p:cNvPr id="17" name="Text Placeholder 3">
            <a:extLst>
              <a:ext uri="{FF2B5EF4-FFF2-40B4-BE49-F238E27FC236}">
                <a16:creationId xmlns:a16="http://schemas.microsoft.com/office/drawing/2014/main" id="{A16C0127-9DD3-53F9-FE9C-ABA1D6CA430D}"/>
              </a:ext>
            </a:extLst>
          </p:cNvPr>
          <p:cNvSpPr txBox="1">
            <a:spLocks/>
          </p:cNvSpPr>
          <p:nvPr/>
        </p:nvSpPr>
        <p:spPr>
          <a:xfrm>
            <a:off x="2486897" y="2454576"/>
            <a:ext cx="9203635" cy="470699"/>
          </a:xfrm>
          <a:prstGeom prst="rect">
            <a:avLst/>
          </a:prstGeom>
        </p:spPr>
        <p:txBody>
          <a:bodyPr numCol="2" anchor="ctr"/>
          <a:lstStyle>
            <a:lvl1pPr marL="228600" indent="-228600" algn="l" defTabSz="914400" rtl="0" eaLnBrk="1" latinLnBrk="0" hangingPunct="1">
              <a:lnSpc>
                <a:spcPct val="90000"/>
              </a:lnSpc>
              <a:spcBef>
                <a:spcPts val="1000"/>
              </a:spcBef>
              <a:buFont typeface="Arial" panose="020B0604020202020204" pitchFamily="34" charset="0"/>
              <a:buChar char="•"/>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endParaRPr lang="fr-FR" dirty="0"/>
          </a:p>
        </p:txBody>
      </p:sp>
      <p:sp>
        <p:nvSpPr>
          <p:cNvPr id="18" name="Text Placeholder 3">
            <a:extLst>
              <a:ext uri="{FF2B5EF4-FFF2-40B4-BE49-F238E27FC236}">
                <a16:creationId xmlns:a16="http://schemas.microsoft.com/office/drawing/2014/main" id="{5D6A8BE8-89D1-5F22-6D3C-99F0799F8DEB}"/>
              </a:ext>
            </a:extLst>
          </p:cNvPr>
          <p:cNvSpPr txBox="1">
            <a:spLocks/>
          </p:cNvSpPr>
          <p:nvPr/>
        </p:nvSpPr>
        <p:spPr>
          <a:xfrm>
            <a:off x="2249362" y="3223127"/>
            <a:ext cx="9499430" cy="219049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0"/>
              </a:spcBef>
              <a:buFont typeface="Arial" panose="020B0604020202020204" pitchFamily="34" charset="0"/>
              <a:buChar char="•"/>
            </a:pPr>
            <a:r>
              <a:rPr lang="fr-FR" sz="1900" dirty="0"/>
              <a:t>Les stratégies mises en place visent à stabiliser les étapes de la démarche d’investigation expérimentale tout en  explicitant le raisonnement qui aide l’élève à opérer le passage d’une étape à une autre de la démarche. </a:t>
            </a:r>
          </a:p>
          <a:p>
            <a:pPr marL="285750" indent="-285750">
              <a:spcBef>
                <a:spcPts val="0"/>
              </a:spcBef>
              <a:buFont typeface="Arial" panose="020B0604020202020204" pitchFamily="34" charset="0"/>
              <a:buChar char="•"/>
            </a:pPr>
            <a:r>
              <a:rPr lang="fr-FR" sz="1900" dirty="0"/>
              <a:t>Une  phase préparatoire permet de réduire la charge cognitive lors de la tâche principale. </a:t>
            </a:r>
          </a:p>
          <a:p>
            <a:pPr marL="285750" indent="-285750">
              <a:spcBef>
                <a:spcPts val="0"/>
              </a:spcBef>
              <a:buFont typeface="Arial" panose="020B0604020202020204" pitchFamily="34" charset="0"/>
              <a:buChar char="•"/>
            </a:pPr>
            <a:r>
              <a:rPr lang="fr-FR" sz="1900" dirty="0"/>
              <a:t>La réalisation de la tâche principale engage les élèves à développer d’avantage la compétence d’investigation en sciences.</a:t>
            </a:r>
          </a:p>
          <a:p>
            <a:pPr marL="285750" indent="-285750">
              <a:spcBef>
                <a:spcPts val="0"/>
              </a:spcBef>
              <a:buFont typeface="Arial" panose="020B0604020202020204" pitchFamily="34" charset="0"/>
              <a:buChar char="•"/>
            </a:pPr>
            <a:r>
              <a:rPr lang="fr-FR" sz="1900" dirty="0"/>
              <a:t>la démarche d’investigation à été appliqué sur un contexte concret de la digestion chimique en utilisant des guides déjà utilisés dans d’autres leçons dans une perspective d’ancrage.</a:t>
            </a:r>
          </a:p>
        </p:txBody>
      </p:sp>
      <p:sp>
        <p:nvSpPr>
          <p:cNvPr id="20" name="Google Shape;853;p104">
            <a:extLst>
              <a:ext uri="{FF2B5EF4-FFF2-40B4-BE49-F238E27FC236}">
                <a16:creationId xmlns:a16="http://schemas.microsoft.com/office/drawing/2014/main" id="{6564A30E-7F1C-F926-A721-DAD6689EFEF4}"/>
              </a:ext>
            </a:extLst>
          </p:cNvPr>
          <p:cNvSpPr/>
          <p:nvPr/>
        </p:nvSpPr>
        <p:spPr>
          <a:xfrm>
            <a:off x="373397" y="2514698"/>
            <a:ext cx="1605600" cy="342818"/>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p:nvSpPr>
        <p:spPr>
          <a:xfrm>
            <a:off x="373397" y="3411030"/>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 name="ZoneTexte 1">
            <a:extLst>
              <a:ext uri="{FF2B5EF4-FFF2-40B4-BE49-F238E27FC236}">
                <a16:creationId xmlns:a16="http://schemas.microsoft.com/office/drawing/2014/main" id="{DD75B200-E984-4CC6-F81B-899B8CB02A2F}"/>
              </a:ext>
            </a:extLst>
          </p:cNvPr>
          <p:cNvSpPr txBox="1"/>
          <p:nvPr/>
        </p:nvSpPr>
        <p:spPr>
          <a:xfrm>
            <a:off x="2388967" y="2330761"/>
            <a:ext cx="9377463" cy="646331"/>
          </a:xfrm>
          <a:prstGeom prst="rect">
            <a:avLst/>
          </a:prstGeom>
          <a:noFill/>
        </p:spPr>
        <p:txBody>
          <a:bodyPr wrap="square" rtlCol="0">
            <a:spAutoFit/>
          </a:bodyPr>
          <a:lstStyle/>
          <a:p>
            <a:pPr algn="l"/>
            <a:r>
              <a:rPr lang="fr-FR" dirty="0">
                <a:latin typeface="Calibri" panose="020F0502020204030204" pitchFamily="34" charset="0"/>
                <a:cs typeface="Calibri" panose="020F0502020204030204" pitchFamily="34" charset="0"/>
              </a:rPr>
              <a:t>Digestion chimique – enzyme – démarche investigation – hypothèse- variable – protocole expérimental.</a:t>
            </a:r>
          </a:p>
        </p:txBody>
      </p:sp>
      <p:sp>
        <p:nvSpPr>
          <p:cNvPr id="3" name="Google Shape;288;p29">
            <a:extLst>
              <a:ext uri="{FF2B5EF4-FFF2-40B4-BE49-F238E27FC236}">
                <a16:creationId xmlns:a16="http://schemas.microsoft.com/office/drawing/2014/main" id="{EB5FE47D-2A2A-FDA1-CE4B-303BAE8C52A4}"/>
              </a:ext>
            </a:extLst>
          </p:cNvPr>
          <p:cNvSpPr/>
          <p:nvPr/>
        </p:nvSpPr>
        <p:spPr>
          <a:xfrm>
            <a:off x="2267000" y="5573403"/>
            <a:ext cx="9499430" cy="1226232"/>
          </a:xfrm>
          <a:custGeom>
            <a:avLst>
              <a:gd name="f0" fmla="val 209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Google Shape;289;p29">
            <a:extLst>
              <a:ext uri="{FF2B5EF4-FFF2-40B4-BE49-F238E27FC236}">
                <a16:creationId xmlns:a16="http://schemas.microsoft.com/office/drawing/2014/main" id="{9227515D-D624-CA15-BC62-360C31DF369A}"/>
              </a:ext>
            </a:extLst>
          </p:cNvPr>
          <p:cNvSpPr/>
          <p:nvPr/>
        </p:nvSpPr>
        <p:spPr>
          <a:xfrm>
            <a:off x="412308" y="5565093"/>
            <a:ext cx="1606147" cy="1226232"/>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 Placeholder 3">
            <a:extLst>
              <a:ext uri="{FF2B5EF4-FFF2-40B4-BE49-F238E27FC236}">
                <a16:creationId xmlns:a16="http://schemas.microsoft.com/office/drawing/2014/main" id="{9754FEBA-16FB-5CEC-7603-1E9C79443A2C}"/>
              </a:ext>
            </a:extLst>
          </p:cNvPr>
          <p:cNvSpPr txBox="1">
            <a:spLocks/>
          </p:cNvSpPr>
          <p:nvPr/>
        </p:nvSpPr>
        <p:spPr>
          <a:xfrm>
            <a:off x="2217704" y="5661497"/>
            <a:ext cx="9818964" cy="106193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fr-FR" noProof="0" dirty="0"/>
              <a:t>   Pendant le feedback, attirer l’attention des élèves sur les erreurs fréquentes :</a:t>
            </a:r>
          </a:p>
          <a:p>
            <a:pPr marL="285750" indent="-285750">
              <a:spcBef>
                <a:spcPts val="600"/>
              </a:spcBef>
              <a:buFont typeface="Arial" panose="020B0604020202020204" pitchFamily="34" charset="0"/>
              <a:buChar char="•"/>
            </a:pPr>
            <a:r>
              <a:rPr lang="fr-FR" dirty="0"/>
              <a:t>Il faut différencier la </a:t>
            </a:r>
            <a:r>
              <a:rPr lang="fr-FR" b="1" dirty="0"/>
              <a:t>cause</a:t>
            </a:r>
            <a:r>
              <a:rPr lang="fr-FR" dirty="0"/>
              <a:t> de la </a:t>
            </a:r>
            <a:r>
              <a:rPr lang="fr-FR" b="1" dirty="0"/>
              <a:t>conséquence</a:t>
            </a:r>
            <a:r>
              <a:rPr lang="fr-FR" dirty="0"/>
              <a:t>.</a:t>
            </a:r>
            <a:br>
              <a:rPr lang="fr-FR" dirty="0"/>
            </a:br>
            <a:r>
              <a:rPr lang="fr-FR" dirty="0"/>
              <a:t>La </a:t>
            </a:r>
            <a:r>
              <a:rPr lang="fr-FR" b="1" dirty="0"/>
              <a:t>variable contrôlée</a:t>
            </a:r>
            <a:r>
              <a:rPr lang="fr-FR" dirty="0"/>
              <a:t> doit être maintenue </a:t>
            </a:r>
            <a:r>
              <a:rPr lang="fr-FR" b="1" dirty="0"/>
              <a:t>constante</a:t>
            </a:r>
            <a:r>
              <a:rPr lang="fr-FR" dirty="0"/>
              <a:t> afin de </a:t>
            </a:r>
            <a:r>
              <a:rPr lang="fr-FR" b="1" dirty="0"/>
              <a:t>ne pas fausser les résultats</a:t>
            </a:r>
            <a:r>
              <a:rPr lang="fr-FR" dirty="0"/>
              <a:t>.</a:t>
            </a:r>
            <a:endParaRPr lang="fr-FR" noProof="0" dirty="0"/>
          </a:p>
        </p:txBody>
      </p:sp>
      <p:sp>
        <p:nvSpPr>
          <p:cNvPr id="10" name="Google Shape;853;p104">
            <a:extLst>
              <a:ext uri="{FF2B5EF4-FFF2-40B4-BE49-F238E27FC236}">
                <a16:creationId xmlns:a16="http://schemas.microsoft.com/office/drawing/2014/main" id="{8D3DF85F-17AD-43E3-7D0A-348804B33763}"/>
              </a:ext>
            </a:extLst>
          </p:cNvPr>
          <p:cNvSpPr/>
          <p:nvPr/>
        </p:nvSpPr>
        <p:spPr>
          <a:xfrm>
            <a:off x="412307" y="5550635"/>
            <a:ext cx="1605600" cy="122164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3610727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8E6F55-3456-C273-B06D-AE7AFD51884B}"/>
              </a:ext>
            </a:extLst>
          </p:cNvPr>
          <p:cNvSpPr>
            <a:spLocks noGrp="1"/>
          </p:cNvSpPr>
          <p:nvPr>
            <p:ph type="title"/>
          </p:nvPr>
        </p:nvSpPr>
        <p:spPr>
          <a:xfrm>
            <a:off x="909983" y="299749"/>
            <a:ext cx="10372033" cy="267549"/>
          </a:xfrm>
        </p:spPr>
        <p:txBody>
          <a:bodyPr/>
          <a:lstStyle/>
          <a:p>
            <a:r>
              <a:rPr lang="fr-FR" sz="1800" dirty="0">
                <a:solidFill>
                  <a:schemeClr val="tx1">
                    <a:lumMod val="50000"/>
                    <a:lumOff val="50000"/>
                  </a:schemeClr>
                </a:solidFill>
              </a:rPr>
              <a:t>Répondez à cette dernière question :</a:t>
            </a:r>
          </a:p>
        </p:txBody>
      </p:sp>
      <p:sp>
        <p:nvSpPr>
          <p:cNvPr id="4" name="Espace réservé du contenu 3">
            <a:extLst>
              <a:ext uri="{FF2B5EF4-FFF2-40B4-BE49-F238E27FC236}">
                <a16:creationId xmlns:a16="http://schemas.microsoft.com/office/drawing/2014/main" id="{7BCCBD61-55AB-57BC-EF09-4A4C9638944B}"/>
              </a:ext>
            </a:extLst>
          </p:cNvPr>
          <p:cNvSpPr>
            <a:spLocks noGrp="1"/>
          </p:cNvSpPr>
          <p:nvPr>
            <p:ph sz="quarter" idx="11"/>
          </p:nvPr>
        </p:nvSpPr>
        <p:spPr/>
        <p:txBody>
          <a:bodyPr/>
          <a:lstStyle/>
          <a:p>
            <a:endParaRPr lang="fr-FR"/>
          </a:p>
        </p:txBody>
      </p:sp>
      <p:sp>
        <p:nvSpPr>
          <p:cNvPr id="5" name="ZoneTexte 4">
            <a:extLst>
              <a:ext uri="{FF2B5EF4-FFF2-40B4-BE49-F238E27FC236}">
                <a16:creationId xmlns:a16="http://schemas.microsoft.com/office/drawing/2014/main" id="{6B770737-E58C-ABB2-F949-4997FAF0C5DD}"/>
              </a:ext>
            </a:extLst>
          </p:cNvPr>
          <p:cNvSpPr txBox="1"/>
          <p:nvPr/>
        </p:nvSpPr>
        <p:spPr>
          <a:xfrm>
            <a:off x="1190625" y="1867844"/>
            <a:ext cx="9987655" cy="830997"/>
          </a:xfrm>
          <a:prstGeom prst="rect">
            <a:avLst/>
          </a:prstGeom>
          <a:noFill/>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sz="2400" b="1">
                <a:solidFill>
                  <a:srgbClr val="0852A4"/>
                </a:solidFill>
                <a:latin typeface="Calibri" panose="020F0502020204030204"/>
              </a:defRPr>
            </a:lvl1pPr>
          </a:lstStyle>
          <a:p>
            <a:r>
              <a:rPr lang="fr-FR" dirty="0"/>
              <a:t>A la fin d’une expérience de la digestion chimique buccale, Yassir a voulu vérifier la présence de substance sucrée dans les deux tubes A et B, il :</a:t>
            </a:r>
          </a:p>
        </p:txBody>
      </p:sp>
      <p:sp>
        <p:nvSpPr>
          <p:cNvPr id="6" name="Rectangle : coins arrondis 5">
            <a:extLst>
              <a:ext uri="{FF2B5EF4-FFF2-40B4-BE49-F238E27FC236}">
                <a16:creationId xmlns:a16="http://schemas.microsoft.com/office/drawing/2014/main" id="{D05A784D-E324-0C09-F360-1AF6D3A76429}"/>
              </a:ext>
            </a:extLst>
          </p:cNvPr>
          <p:cNvSpPr/>
          <p:nvPr/>
        </p:nvSpPr>
        <p:spPr>
          <a:xfrm>
            <a:off x="678505" y="1173305"/>
            <a:ext cx="7752460"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6- </a:t>
            </a:r>
            <a:r>
              <a:rPr lang="fr-FR" sz="2400" b="1" dirty="0">
                <a:latin typeface="Calibri" panose="020F0502020204030204"/>
              </a:rPr>
              <a:t>Cochez la bonne réponse </a:t>
            </a:r>
            <a:r>
              <a:rPr kumimoji="0" lang="fr-FR" sz="2400" b="1" i="0" u="none" strike="noStrike" kern="1200" cap="none" spc="0" normalizeH="0" baseline="0" noProof="0" dirty="0">
                <a:ln>
                  <a:noFill/>
                </a:ln>
                <a:effectLst/>
                <a:uLnTx/>
                <a:uFillTx/>
                <a:latin typeface="Calibri" panose="020F0502020204030204"/>
                <a:ea typeface="+mn-ea"/>
                <a:cs typeface="+mn-cs"/>
              </a:rPr>
              <a:t>:</a:t>
            </a:r>
          </a:p>
        </p:txBody>
      </p:sp>
      <p:grpSp>
        <p:nvGrpSpPr>
          <p:cNvPr id="7" name="Groupe 6">
            <a:extLst>
              <a:ext uri="{FF2B5EF4-FFF2-40B4-BE49-F238E27FC236}">
                <a16:creationId xmlns:a16="http://schemas.microsoft.com/office/drawing/2014/main" id="{6B243774-6641-9221-4582-F5A3857B387D}"/>
              </a:ext>
            </a:extLst>
          </p:cNvPr>
          <p:cNvGrpSpPr/>
          <p:nvPr/>
        </p:nvGrpSpPr>
        <p:grpSpPr>
          <a:xfrm>
            <a:off x="1190625" y="3300858"/>
            <a:ext cx="9253277" cy="523828"/>
            <a:chOff x="7931514" y="2581843"/>
            <a:chExt cx="9253277" cy="523828"/>
          </a:xfrm>
        </p:grpSpPr>
        <p:sp>
          <p:nvSpPr>
            <p:cNvPr id="8" name="Rectangle : coins arrondis 7">
              <a:extLst>
                <a:ext uri="{FF2B5EF4-FFF2-40B4-BE49-F238E27FC236}">
                  <a16:creationId xmlns:a16="http://schemas.microsoft.com/office/drawing/2014/main" id="{8FCDAE03-382A-F92F-51BF-2C9C17815793}"/>
                </a:ext>
              </a:extLst>
            </p:cNvPr>
            <p:cNvSpPr/>
            <p:nvPr/>
          </p:nvSpPr>
          <p:spPr>
            <a:xfrm>
              <a:off x="8369182" y="2594893"/>
              <a:ext cx="8815609"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Ajoute des gouttes de l’eau iodée dans les deux tubes A et B.</a:t>
              </a:r>
            </a:p>
          </p:txBody>
        </p:sp>
        <p:sp>
          <p:nvSpPr>
            <p:cNvPr id="9" name="Rectangle : coins arrondis 8">
              <a:extLst>
                <a:ext uri="{FF2B5EF4-FFF2-40B4-BE49-F238E27FC236}">
                  <a16:creationId xmlns:a16="http://schemas.microsoft.com/office/drawing/2014/main" id="{B8B8BD9A-5BF4-8EAE-2CC5-F46F1AB89420}"/>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a</a:t>
              </a:r>
            </a:p>
          </p:txBody>
        </p:sp>
      </p:grpSp>
      <p:grpSp>
        <p:nvGrpSpPr>
          <p:cNvPr id="11" name="Groupe 10">
            <a:extLst>
              <a:ext uri="{FF2B5EF4-FFF2-40B4-BE49-F238E27FC236}">
                <a16:creationId xmlns:a16="http://schemas.microsoft.com/office/drawing/2014/main" id="{62F212D0-58B3-832E-2C3E-40C4CF25B0B2}"/>
              </a:ext>
            </a:extLst>
          </p:cNvPr>
          <p:cNvGrpSpPr/>
          <p:nvPr/>
        </p:nvGrpSpPr>
        <p:grpSpPr>
          <a:xfrm>
            <a:off x="1190625" y="4346598"/>
            <a:ext cx="9253277" cy="523828"/>
            <a:chOff x="7931514" y="2581843"/>
            <a:chExt cx="9253277" cy="523828"/>
          </a:xfrm>
        </p:grpSpPr>
        <p:sp>
          <p:nvSpPr>
            <p:cNvPr id="12" name="Rectangle : coins arrondis 11">
              <a:extLst>
                <a:ext uri="{FF2B5EF4-FFF2-40B4-BE49-F238E27FC236}">
                  <a16:creationId xmlns:a16="http://schemas.microsoft.com/office/drawing/2014/main" id="{E6895006-7107-BEFA-388A-52AA0BABCFCF}"/>
                </a:ext>
              </a:extLst>
            </p:cNvPr>
            <p:cNvSpPr/>
            <p:nvPr/>
          </p:nvSpPr>
          <p:spPr>
            <a:xfrm>
              <a:off x="8369182" y="2594893"/>
              <a:ext cx="8815609"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 Utilise des bandelettes-test de glucose</a:t>
              </a:r>
            </a:p>
          </p:txBody>
        </p:sp>
        <p:sp>
          <p:nvSpPr>
            <p:cNvPr id="13" name="Rectangle : coins arrondis 12">
              <a:extLst>
                <a:ext uri="{FF2B5EF4-FFF2-40B4-BE49-F238E27FC236}">
                  <a16:creationId xmlns:a16="http://schemas.microsoft.com/office/drawing/2014/main" id="{ACF5A5E2-6B10-53E5-8BBB-F6E3D22A3CDC}"/>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b</a:t>
              </a:r>
            </a:p>
          </p:txBody>
        </p:sp>
      </p:grpSp>
    </p:spTree>
    <p:extLst>
      <p:ext uri="{BB962C8B-B14F-4D97-AF65-F5344CB8AC3E}">
        <p14:creationId xmlns:p14="http://schemas.microsoft.com/office/powerpoint/2010/main" val="28092908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474445-2A55-D00F-EF05-E907DEA12C77}"/>
              </a:ext>
            </a:extLst>
          </p:cNvPr>
          <p:cNvSpPr>
            <a:spLocks noGrp="1"/>
          </p:cNvSpPr>
          <p:nvPr>
            <p:ph type="title"/>
          </p:nvPr>
        </p:nvSpPr>
        <p:spPr>
          <a:xfrm>
            <a:off x="850080" y="314708"/>
            <a:ext cx="10372033" cy="267549"/>
          </a:xfrm>
        </p:spPr>
        <p:txBody>
          <a:bodyPr/>
          <a:lstStyle/>
          <a:p>
            <a:r>
              <a:rPr lang="fr-FR" sz="1800" dirty="0">
                <a:solidFill>
                  <a:schemeClr val="tx1">
                    <a:lumMod val="50000"/>
                    <a:lumOff val="50000"/>
                  </a:schemeClr>
                </a:solidFill>
              </a:rPr>
              <a:t>Parfait ! Les bandelettes-test permettent de vérifier la présence de substance sucrée. Tandis que l’eau iodée permet de vérifier la présence de l’amidon. </a:t>
            </a:r>
          </a:p>
        </p:txBody>
      </p:sp>
      <p:sp>
        <p:nvSpPr>
          <p:cNvPr id="4" name="Espace réservé du contenu 3">
            <a:extLst>
              <a:ext uri="{FF2B5EF4-FFF2-40B4-BE49-F238E27FC236}">
                <a16:creationId xmlns:a16="http://schemas.microsoft.com/office/drawing/2014/main" id="{19B460DD-E366-DCA1-FBC7-6A4580534819}"/>
              </a:ext>
            </a:extLst>
          </p:cNvPr>
          <p:cNvSpPr>
            <a:spLocks noGrp="1"/>
          </p:cNvSpPr>
          <p:nvPr>
            <p:ph sz="quarter" idx="11"/>
          </p:nvPr>
        </p:nvSpPr>
        <p:spPr>
          <a:xfrm>
            <a:off x="909770" y="764011"/>
            <a:ext cx="10372459" cy="299327"/>
          </a:xfrm>
        </p:spPr>
        <p:txBody>
          <a:bodyPr/>
          <a:lstStyle/>
          <a:p>
            <a:endParaRPr lang="fr-FR"/>
          </a:p>
        </p:txBody>
      </p:sp>
      <p:sp>
        <p:nvSpPr>
          <p:cNvPr id="6" name="ZoneTexte 5">
            <a:extLst>
              <a:ext uri="{FF2B5EF4-FFF2-40B4-BE49-F238E27FC236}">
                <a16:creationId xmlns:a16="http://schemas.microsoft.com/office/drawing/2014/main" id="{D78508A9-C2B8-B44A-A8FB-92FBF7933D3E}"/>
              </a:ext>
            </a:extLst>
          </p:cNvPr>
          <p:cNvSpPr txBox="1"/>
          <p:nvPr/>
        </p:nvSpPr>
        <p:spPr>
          <a:xfrm>
            <a:off x="1190625" y="1867844"/>
            <a:ext cx="9987655" cy="830997"/>
          </a:xfrm>
          <a:prstGeom prst="rect">
            <a:avLst/>
          </a:prstGeom>
          <a:noFill/>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sz="2400" b="1">
                <a:solidFill>
                  <a:srgbClr val="0852A4"/>
                </a:solidFill>
                <a:latin typeface="Calibri" panose="020F0502020204030204"/>
              </a:defRPr>
            </a:lvl1pPr>
          </a:lstStyle>
          <a:p>
            <a:r>
              <a:rPr lang="fr-FR" dirty="0"/>
              <a:t>A la fin d’une expérience de la digestion chimique buccale, Yassir a voulu vérifier la présence de substance sucrée dans les deux tubes A et B, il :</a:t>
            </a:r>
          </a:p>
        </p:txBody>
      </p:sp>
      <p:grpSp>
        <p:nvGrpSpPr>
          <p:cNvPr id="8" name="Groupe 7">
            <a:extLst>
              <a:ext uri="{FF2B5EF4-FFF2-40B4-BE49-F238E27FC236}">
                <a16:creationId xmlns:a16="http://schemas.microsoft.com/office/drawing/2014/main" id="{95A98E39-D35A-C50F-12A4-EF09DA17CD24}"/>
              </a:ext>
            </a:extLst>
          </p:cNvPr>
          <p:cNvGrpSpPr/>
          <p:nvPr/>
        </p:nvGrpSpPr>
        <p:grpSpPr>
          <a:xfrm>
            <a:off x="1190625" y="3300858"/>
            <a:ext cx="9253277" cy="523828"/>
            <a:chOff x="7931514" y="2581843"/>
            <a:chExt cx="9253277" cy="523828"/>
          </a:xfrm>
        </p:grpSpPr>
        <p:sp>
          <p:nvSpPr>
            <p:cNvPr id="10" name="Rectangle : coins arrondis 9">
              <a:extLst>
                <a:ext uri="{FF2B5EF4-FFF2-40B4-BE49-F238E27FC236}">
                  <a16:creationId xmlns:a16="http://schemas.microsoft.com/office/drawing/2014/main" id="{2B10B98C-7C90-6874-1B68-9DB3DA286EC9}"/>
                </a:ext>
              </a:extLst>
            </p:cNvPr>
            <p:cNvSpPr/>
            <p:nvPr/>
          </p:nvSpPr>
          <p:spPr>
            <a:xfrm>
              <a:off x="8369182" y="2594893"/>
              <a:ext cx="8815609"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Ajoute des gouttes de l’eau iodée dans les deux tubes A et B.</a:t>
              </a:r>
            </a:p>
          </p:txBody>
        </p:sp>
        <p:sp>
          <p:nvSpPr>
            <p:cNvPr id="11" name="Rectangle : coins arrondis 10">
              <a:extLst>
                <a:ext uri="{FF2B5EF4-FFF2-40B4-BE49-F238E27FC236}">
                  <a16:creationId xmlns:a16="http://schemas.microsoft.com/office/drawing/2014/main" id="{0EF14889-915D-6C05-CF36-987FE8FFC95D}"/>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a</a:t>
              </a:r>
            </a:p>
          </p:txBody>
        </p:sp>
      </p:grpSp>
      <p:grpSp>
        <p:nvGrpSpPr>
          <p:cNvPr id="12" name="Groupe 11">
            <a:extLst>
              <a:ext uri="{FF2B5EF4-FFF2-40B4-BE49-F238E27FC236}">
                <a16:creationId xmlns:a16="http://schemas.microsoft.com/office/drawing/2014/main" id="{2036C0BE-E36F-603D-A141-36663BC1FE97}"/>
              </a:ext>
            </a:extLst>
          </p:cNvPr>
          <p:cNvGrpSpPr/>
          <p:nvPr/>
        </p:nvGrpSpPr>
        <p:grpSpPr>
          <a:xfrm>
            <a:off x="1190625" y="4346598"/>
            <a:ext cx="9253277" cy="523828"/>
            <a:chOff x="7931514" y="2581843"/>
            <a:chExt cx="9253277" cy="523828"/>
          </a:xfrm>
        </p:grpSpPr>
        <p:sp>
          <p:nvSpPr>
            <p:cNvPr id="13" name="Rectangle : coins arrondis 12">
              <a:extLst>
                <a:ext uri="{FF2B5EF4-FFF2-40B4-BE49-F238E27FC236}">
                  <a16:creationId xmlns:a16="http://schemas.microsoft.com/office/drawing/2014/main" id="{EB0585D6-0D93-D9DB-79FA-C6234581D309}"/>
                </a:ext>
              </a:extLst>
            </p:cNvPr>
            <p:cNvSpPr/>
            <p:nvPr/>
          </p:nvSpPr>
          <p:spPr>
            <a:xfrm>
              <a:off x="8369182" y="2594893"/>
              <a:ext cx="8815609"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a:rPr>
                <a:t> Utilise des bandelettes-test de glucose</a:t>
              </a:r>
            </a:p>
          </p:txBody>
        </p:sp>
        <p:sp>
          <p:nvSpPr>
            <p:cNvPr id="14" name="Rectangle : coins arrondis 13">
              <a:extLst>
                <a:ext uri="{FF2B5EF4-FFF2-40B4-BE49-F238E27FC236}">
                  <a16:creationId xmlns:a16="http://schemas.microsoft.com/office/drawing/2014/main" id="{54D95A55-126F-AC7A-149A-2A1B85116387}"/>
                </a:ext>
              </a:extLst>
            </p:cNvPr>
            <p:cNvSpPr/>
            <p:nvPr/>
          </p:nvSpPr>
          <p:spPr>
            <a:xfrm>
              <a:off x="7931514" y="2581843"/>
              <a:ext cx="403667"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Calibri" panose="020F0502020204030204"/>
                </a:rPr>
                <a:t>b</a:t>
              </a:r>
            </a:p>
          </p:txBody>
        </p:sp>
      </p:grpSp>
    </p:spTree>
    <p:extLst>
      <p:ext uri="{BB962C8B-B14F-4D97-AF65-F5344CB8AC3E}">
        <p14:creationId xmlns:p14="http://schemas.microsoft.com/office/powerpoint/2010/main" val="34275733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r>
              <a:rPr lang="fr-FR" dirty="0"/>
              <a:t>10 min</a:t>
            </a:r>
          </a:p>
        </p:txBody>
      </p:sp>
    </p:spTree>
    <p:extLst>
      <p:ext uri="{BB962C8B-B14F-4D97-AF65-F5344CB8AC3E}">
        <p14:creationId xmlns:p14="http://schemas.microsoft.com/office/powerpoint/2010/main" val="27912044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EC307-A2F2-12E8-045B-2CBEFA6097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D5D99-EB12-59D2-369B-18457F974004}"/>
              </a:ext>
            </a:extLst>
          </p:cNvPr>
          <p:cNvSpPr>
            <a:spLocks noGrp="1"/>
          </p:cNvSpPr>
          <p:nvPr>
            <p:ph type="title"/>
          </p:nvPr>
        </p:nvSpPr>
        <p:spPr/>
        <p:txBody>
          <a:bodyPr/>
          <a:lstStyle/>
          <a:p>
            <a:r>
              <a:rPr lang="fr-FR" sz="1800" dirty="0">
                <a:solidFill>
                  <a:schemeClr val="tx1">
                    <a:lumMod val="50000"/>
                    <a:lumOff val="50000"/>
                  </a:schemeClr>
                </a:solidFill>
              </a:rPr>
              <a:t>Avant de commencer le travail en binôme, vous allez d’abord apporter les rectifications nécessaires sur le document de la page 11 du livret. ( Le mot « gastrique » est relatif à l’estomac)</a:t>
            </a:r>
          </a:p>
        </p:txBody>
      </p:sp>
      <p:sp>
        <p:nvSpPr>
          <p:cNvPr id="3" name="Content Placeholder 2">
            <a:extLst>
              <a:ext uri="{FF2B5EF4-FFF2-40B4-BE49-F238E27FC236}">
                <a16:creationId xmlns:a16="http://schemas.microsoft.com/office/drawing/2014/main" id="{36EE7C9C-512F-1AD4-A52A-87B2B3316C3A}"/>
              </a:ext>
            </a:extLst>
          </p:cNvPr>
          <p:cNvSpPr>
            <a:spLocks noGrp="1"/>
          </p:cNvSpPr>
          <p:nvPr>
            <p:ph sz="quarter" idx="11"/>
          </p:nvPr>
        </p:nvSpPr>
        <p:spPr>
          <a:xfrm>
            <a:off x="935304" y="680102"/>
            <a:ext cx="10922713" cy="333611"/>
          </a:xfrm>
        </p:spPr>
        <p:txBody>
          <a:bodyPr/>
          <a:lstStyle/>
          <a:p>
            <a:r>
              <a:rPr lang="fr-FR" sz="1400" dirty="0">
                <a:solidFill>
                  <a:schemeClr val="tx1">
                    <a:lumMod val="50000"/>
                    <a:lumOff val="50000"/>
                  </a:schemeClr>
                </a:solidFill>
              </a:rPr>
              <a:t>Rappeler aux élèves qu’ils  doivent d’abord observer et de repérer les éléments du document avant de réaliser la tâche. Expliquer les mots difficiles.</a:t>
            </a:r>
          </a:p>
        </p:txBody>
      </p:sp>
      <p:sp>
        <p:nvSpPr>
          <p:cNvPr id="5" name="Text Placeholder 4">
            <a:extLst>
              <a:ext uri="{FF2B5EF4-FFF2-40B4-BE49-F238E27FC236}">
                <a16:creationId xmlns:a16="http://schemas.microsoft.com/office/drawing/2014/main" id="{0A3436BD-7141-2210-01C2-04D4E55BF8F9}"/>
              </a:ext>
            </a:extLst>
          </p:cNvPr>
          <p:cNvSpPr>
            <a:spLocks noGrp="1"/>
          </p:cNvSpPr>
          <p:nvPr>
            <p:ph type="body" sz="quarter" idx="12"/>
          </p:nvPr>
        </p:nvSpPr>
        <p:spPr>
          <a:xfrm>
            <a:off x="5366147" y="6144419"/>
            <a:ext cx="1225550" cy="471488"/>
          </a:xfrm>
        </p:spPr>
        <p:txBody>
          <a:bodyPr/>
          <a:lstStyle/>
          <a:p>
            <a:r>
              <a:rPr lang="fr-FR" dirty="0"/>
              <a:t>Page 11</a:t>
            </a:r>
          </a:p>
        </p:txBody>
      </p:sp>
      <p:pic>
        <p:nvPicPr>
          <p:cNvPr id="7" name="Image 6" descr="Une image contenant texte, Appareils électroniques, capture d’écran, nombre&#10;&#10;Le contenu généré par l’IA peut être incorrect.">
            <a:extLst>
              <a:ext uri="{FF2B5EF4-FFF2-40B4-BE49-F238E27FC236}">
                <a16:creationId xmlns:a16="http://schemas.microsoft.com/office/drawing/2014/main" id="{FE3F460F-9E61-D748-45DF-0E224B6A0CFE}"/>
              </a:ext>
            </a:extLst>
          </p:cNvPr>
          <p:cNvPicPr>
            <a:picLocks noChangeAspect="1"/>
          </p:cNvPicPr>
          <p:nvPr/>
        </p:nvPicPr>
        <p:blipFill>
          <a:blip r:embed="rId2"/>
          <a:stretch>
            <a:fillRect/>
          </a:stretch>
        </p:blipFill>
        <p:spPr>
          <a:xfrm>
            <a:off x="3961457" y="1031132"/>
            <a:ext cx="4034931" cy="5163714"/>
          </a:xfrm>
          <a:prstGeom prst="rect">
            <a:avLst/>
          </a:prstGeom>
        </p:spPr>
      </p:pic>
      <p:sp>
        <p:nvSpPr>
          <p:cNvPr id="6" name="Rectangle 5">
            <a:extLst>
              <a:ext uri="{FF2B5EF4-FFF2-40B4-BE49-F238E27FC236}">
                <a16:creationId xmlns:a16="http://schemas.microsoft.com/office/drawing/2014/main" id="{EAC6DAC3-4BDD-FC7A-4533-01917F7FD006}"/>
              </a:ext>
            </a:extLst>
          </p:cNvPr>
          <p:cNvSpPr/>
          <p:nvPr/>
        </p:nvSpPr>
        <p:spPr>
          <a:xfrm>
            <a:off x="5076825" y="1171574"/>
            <a:ext cx="571500" cy="13335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avec flèche 7">
            <a:extLst>
              <a:ext uri="{FF2B5EF4-FFF2-40B4-BE49-F238E27FC236}">
                <a16:creationId xmlns:a16="http://schemas.microsoft.com/office/drawing/2014/main" id="{3472B3D2-DEDB-CB13-EBBF-A28BD24C59D9}"/>
              </a:ext>
            </a:extLst>
          </p:cNvPr>
          <p:cNvCxnSpPr>
            <a:cxnSpLocks/>
          </p:cNvCxnSpPr>
          <p:nvPr/>
        </p:nvCxnSpPr>
        <p:spPr>
          <a:xfrm flipV="1">
            <a:off x="3257550" y="1304925"/>
            <a:ext cx="1819275" cy="609600"/>
          </a:xfrm>
          <a:prstGeom prst="straightConnector1">
            <a:avLst/>
          </a:prstGeom>
          <a:ln w="28575">
            <a:solidFill>
              <a:srgbClr val="FF0000"/>
            </a:solidFill>
            <a:tailEnd type="stealth" w="lg" len="lg"/>
          </a:ln>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3FFD7BFD-43A2-F01A-F498-CB284112ADA0}"/>
              </a:ext>
            </a:extLst>
          </p:cNvPr>
          <p:cNvSpPr/>
          <p:nvPr/>
        </p:nvSpPr>
        <p:spPr>
          <a:xfrm>
            <a:off x="1276350" y="1609725"/>
            <a:ext cx="1981200" cy="6096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FF0000"/>
                </a:solidFill>
                <a:latin typeface="Calibri" panose="020F0502020204030204" pitchFamily="34" charset="0"/>
                <a:cs typeface="Calibri" panose="020F0502020204030204" pitchFamily="34" charset="0"/>
              </a:rPr>
              <a:t>gastriques</a:t>
            </a:r>
          </a:p>
        </p:txBody>
      </p:sp>
    </p:spTree>
    <p:extLst>
      <p:ext uri="{BB962C8B-B14F-4D97-AF65-F5344CB8AC3E}">
        <p14:creationId xmlns:p14="http://schemas.microsoft.com/office/powerpoint/2010/main" val="42873202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F5BEC-E40C-AE90-BAF2-CDFD2807EC4D}"/>
              </a:ext>
            </a:extLst>
          </p:cNvPr>
          <p:cNvSpPr>
            <a:spLocks noGrp="1"/>
          </p:cNvSpPr>
          <p:nvPr>
            <p:ph type="title"/>
          </p:nvPr>
        </p:nvSpPr>
        <p:spPr>
          <a:xfrm>
            <a:off x="878154" y="327818"/>
            <a:ext cx="10372033" cy="267549"/>
          </a:xfrm>
        </p:spPr>
        <p:txBody>
          <a:bodyPr/>
          <a:lstStyle/>
          <a:p>
            <a:r>
              <a:rPr lang="fr-FR" sz="1800" dirty="0">
                <a:solidFill>
                  <a:schemeClr val="tx1">
                    <a:lumMod val="50000"/>
                    <a:lumOff val="50000"/>
                  </a:schemeClr>
                </a:solidFill>
              </a:rPr>
              <a:t>Maintenant, vous allez travailler en binôme. Chacun prend 3 minutes pour réaliser l’activité de la page 11 sur le livret. Ensuite, vous comparez vos réponses en justifiant. </a:t>
            </a:r>
          </a:p>
        </p:txBody>
      </p:sp>
      <p:sp>
        <p:nvSpPr>
          <p:cNvPr id="3" name="Content Placeholder 2">
            <a:extLst>
              <a:ext uri="{FF2B5EF4-FFF2-40B4-BE49-F238E27FC236}">
                <a16:creationId xmlns:a16="http://schemas.microsoft.com/office/drawing/2014/main" id="{3B136E18-3597-EA11-2CA3-AD73D1AE85A2}"/>
              </a:ext>
            </a:extLst>
          </p:cNvPr>
          <p:cNvSpPr>
            <a:spLocks noGrp="1"/>
          </p:cNvSpPr>
          <p:nvPr>
            <p:ph sz="quarter" idx="11"/>
          </p:nvPr>
        </p:nvSpPr>
        <p:spPr>
          <a:xfrm>
            <a:off x="624019" y="668338"/>
            <a:ext cx="10922713" cy="333611"/>
          </a:xfrm>
        </p:spPr>
        <p:txBody>
          <a:bodyPr/>
          <a:lstStyle/>
          <a:p>
            <a:r>
              <a:rPr lang="fr-FR" sz="1400" dirty="0">
                <a:solidFill>
                  <a:schemeClr val="tx1">
                    <a:lumMod val="50000"/>
                    <a:lumOff val="50000"/>
                  </a:schemeClr>
                </a:solidFill>
              </a:rPr>
              <a:t>Rappeler aux élèves qu’ils  doivent d’abord observer et de repérer les éléments du document avant de réaliser la tâche. Expliquer les mots difficiles.</a:t>
            </a:r>
          </a:p>
        </p:txBody>
      </p:sp>
      <p:pic>
        <p:nvPicPr>
          <p:cNvPr id="4" name="Image 3" descr="Une image contenant texte, Appareils électroniques, capture d’écran, nombre&#10;&#10;Le contenu généré par l’IA peut être incorrect.">
            <a:extLst>
              <a:ext uri="{FF2B5EF4-FFF2-40B4-BE49-F238E27FC236}">
                <a16:creationId xmlns:a16="http://schemas.microsoft.com/office/drawing/2014/main" id="{940EF120-DAF0-12A8-1122-96F9CEE57DCF}"/>
              </a:ext>
            </a:extLst>
          </p:cNvPr>
          <p:cNvPicPr>
            <a:picLocks noChangeAspect="1"/>
          </p:cNvPicPr>
          <p:nvPr/>
        </p:nvPicPr>
        <p:blipFill>
          <a:blip r:embed="rId2"/>
          <a:stretch>
            <a:fillRect/>
          </a:stretch>
        </p:blipFill>
        <p:spPr>
          <a:xfrm>
            <a:off x="3961457" y="1031132"/>
            <a:ext cx="4034931" cy="5163714"/>
          </a:xfrm>
          <a:prstGeom prst="rect">
            <a:avLst/>
          </a:prstGeom>
        </p:spPr>
      </p:pic>
      <p:sp>
        <p:nvSpPr>
          <p:cNvPr id="8" name="Text Placeholder 4">
            <a:extLst>
              <a:ext uri="{FF2B5EF4-FFF2-40B4-BE49-F238E27FC236}">
                <a16:creationId xmlns:a16="http://schemas.microsoft.com/office/drawing/2014/main" id="{B710138E-F849-CF5E-1492-40B856062A90}"/>
              </a:ext>
            </a:extLst>
          </p:cNvPr>
          <p:cNvSpPr>
            <a:spLocks noGrp="1"/>
          </p:cNvSpPr>
          <p:nvPr>
            <p:ph type="body" sz="quarter" idx="12"/>
          </p:nvPr>
        </p:nvSpPr>
        <p:spPr>
          <a:xfrm>
            <a:off x="5366147" y="6144419"/>
            <a:ext cx="1225550" cy="471488"/>
          </a:xfrm>
        </p:spPr>
        <p:txBody>
          <a:bodyPr/>
          <a:lstStyle/>
          <a:p>
            <a:r>
              <a:rPr lang="fr-FR" dirty="0"/>
              <a:t>Page 11</a:t>
            </a:r>
          </a:p>
        </p:txBody>
      </p:sp>
    </p:spTree>
    <p:extLst>
      <p:ext uri="{BB962C8B-B14F-4D97-AF65-F5344CB8AC3E}">
        <p14:creationId xmlns:p14="http://schemas.microsoft.com/office/powerpoint/2010/main" val="5536702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BD956-F6E1-EC84-6EB6-B3E641CD070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6669E37-A48A-E959-2209-5C0AFB47FEEF}"/>
              </a:ext>
            </a:extLst>
          </p:cNvPr>
          <p:cNvSpPr>
            <a:spLocks noGrp="1"/>
          </p:cNvSpPr>
          <p:nvPr>
            <p:ph type="title"/>
          </p:nvPr>
        </p:nvSpPr>
        <p:spPr>
          <a:xfrm>
            <a:off x="935304" y="289718"/>
            <a:ext cx="10372033" cy="267549"/>
          </a:xfrm>
        </p:spPr>
        <p:txBody>
          <a:bodyPr/>
          <a:lstStyle/>
          <a:p>
            <a:r>
              <a:rPr lang="fr-FR" sz="1800" dirty="0">
                <a:solidFill>
                  <a:schemeClr val="tx1">
                    <a:lumMod val="50000"/>
                    <a:lumOff val="50000"/>
                  </a:schemeClr>
                </a:solidFill>
              </a:rPr>
              <a:t>Le temps est terminé. </a:t>
            </a:r>
          </a:p>
        </p:txBody>
      </p:sp>
      <p:sp>
        <p:nvSpPr>
          <p:cNvPr id="4" name="Espace réservé du contenu 3">
            <a:extLst>
              <a:ext uri="{FF2B5EF4-FFF2-40B4-BE49-F238E27FC236}">
                <a16:creationId xmlns:a16="http://schemas.microsoft.com/office/drawing/2014/main" id="{E490108A-42E4-3CC8-8D61-0733CD6007DA}"/>
              </a:ext>
            </a:extLst>
          </p:cNvPr>
          <p:cNvSpPr>
            <a:spLocks noGrp="1"/>
          </p:cNvSpPr>
          <p:nvPr>
            <p:ph sz="quarter" idx="11"/>
          </p:nvPr>
        </p:nvSpPr>
        <p:spPr/>
        <p:txBody>
          <a:bodyPr/>
          <a:lstStyle/>
          <a:p>
            <a:endParaRPr lang="fr-FR" dirty="0">
              <a:solidFill>
                <a:schemeClr val="bg1">
                  <a:lumMod val="65000"/>
                </a:schemeClr>
              </a:solidFill>
            </a:endParaRPr>
          </a:p>
        </p:txBody>
      </p:sp>
      <p:sp>
        <p:nvSpPr>
          <p:cNvPr id="3" name="Rectangle 2">
            <a:extLst>
              <a:ext uri="{FF2B5EF4-FFF2-40B4-BE49-F238E27FC236}">
                <a16:creationId xmlns:a16="http://schemas.microsoft.com/office/drawing/2014/main" id="{8E004DEF-F7CC-BF2E-C88C-CEE3500FCA0C}"/>
              </a:ext>
            </a:extLst>
          </p:cNvPr>
          <p:cNvSpPr/>
          <p:nvPr/>
        </p:nvSpPr>
        <p:spPr>
          <a:xfrm>
            <a:off x="4663973" y="1864949"/>
            <a:ext cx="3054554" cy="707886"/>
          </a:xfrm>
          <a:prstGeom prst="rect">
            <a:avLst/>
          </a:prstGeom>
        </p:spPr>
        <p:txBody>
          <a:bodyPr wrap="none">
            <a:spAutoFit/>
          </a:bodyPr>
          <a:lstStyle/>
          <a:p>
            <a:r>
              <a:rPr lang="fr-FR" sz="4000" b="1" noProof="0" dirty="0"/>
              <a:t>Temps Écoulé</a:t>
            </a:r>
          </a:p>
        </p:txBody>
      </p:sp>
      <p:pic>
        <p:nvPicPr>
          <p:cNvPr id="5" name="Picture 3">
            <a:extLst>
              <a:ext uri="{FF2B5EF4-FFF2-40B4-BE49-F238E27FC236}">
                <a16:creationId xmlns:a16="http://schemas.microsoft.com/office/drawing/2014/main" id="{8152424E-0ED6-B27B-4B4D-37ED9217347D}"/>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41479310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C3E05-291C-7D0E-97E3-48B70DF0F4A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5E06C5D-D890-10EC-48A4-AD6137EC9A89}"/>
              </a:ext>
            </a:extLst>
          </p:cNvPr>
          <p:cNvSpPr>
            <a:spLocks noGrp="1"/>
          </p:cNvSpPr>
          <p:nvPr>
            <p:ph type="title"/>
          </p:nvPr>
        </p:nvSpPr>
        <p:spPr/>
        <p:txBody>
          <a:bodyPr/>
          <a:lstStyle/>
          <a:p>
            <a:r>
              <a:rPr lang="fr-FR" sz="1800" dirty="0">
                <a:solidFill>
                  <a:schemeClr val="tx1">
                    <a:lumMod val="50000"/>
                    <a:lumOff val="50000"/>
                  </a:schemeClr>
                </a:solidFill>
              </a:rPr>
              <a:t>Correction.</a:t>
            </a:r>
          </a:p>
        </p:txBody>
      </p:sp>
      <p:sp>
        <p:nvSpPr>
          <p:cNvPr id="4" name="Espace réservé du contenu 3">
            <a:extLst>
              <a:ext uri="{FF2B5EF4-FFF2-40B4-BE49-F238E27FC236}">
                <a16:creationId xmlns:a16="http://schemas.microsoft.com/office/drawing/2014/main" id="{FCC1EE1C-9AB4-A85C-FE1B-1AEDAC6E8503}"/>
              </a:ext>
            </a:extLst>
          </p:cNvPr>
          <p:cNvSpPr>
            <a:spLocks noGrp="1"/>
          </p:cNvSpPr>
          <p:nvPr>
            <p:ph sz="quarter" idx="11"/>
          </p:nvPr>
        </p:nvSpPr>
        <p:spPr/>
        <p:txBody>
          <a:bodyPr/>
          <a:lstStyle/>
          <a:p>
            <a:r>
              <a:rPr lang="fr-FR" dirty="0">
                <a:solidFill>
                  <a:schemeClr val="bg1">
                    <a:lumMod val="65000"/>
                  </a:schemeClr>
                </a:solidFill>
              </a:rPr>
              <a:t>Invitez les élèves à passer au tableau pour rédiger leurs réponses.</a:t>
            </a:r>
          </a:p>
        </p:txBody>
      </p:sp>
      <p:pic>
        <p:nvPicPr>
          <p:cNvPr id="45" name="Picture 1">
            <a:extLst>
              <a:ext uri="{FF2B5EF4-FFF2-40B4-BE49-F238E27FC236}">
                <a16:creationId xmlns:a16="http://schemas.microsoft.com/office/drawing/2014/main" id="{FED57A5C-609E-770E-953D-B9BFBBB9779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pic>
        <p:nvPicPr>
          <p:cNvPr id="11" name="Image 10" descr="Une image contenant texte, capture d’écran, Police, nombre&#10;&#10;Le contenu généré par l’IA peut être incorrect.">
            <a:extLst>
              <a:ext uri="{FF2B5EF4-FFF2-40B4-BE49-F238E27FC236}">
                <a16:creationId xmlns:a16="http://schemas.microsoft.com/office/drawing/2014/main" id="{0B879932-B7FE-70FB-3975-39BA20ED9B10}"/>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884237" y="966348"/>
            <a:ext cx="10238431" cy="5371848"/>
          </a:xfrm>
          <a:prstGeom prst="rect">
            <a:avLst/>
          </a:prstGeom>
        </p:spPr>
      </p:pic>
      <p:sp>
        <p:nvSpPr>
          <p:cNvPr id="5" name="ZoneTexte 4">
            <a:extLst>
              <a:ext uri="{FF2B5EF4-FFF2-40B4-BE49-F238E27FC236}">
                <a16:creationId xmlns:a16="http://schemas.microsoft.com/office/drawing/2014/main" id="{EB28D72D-2F03-AFF5-658A-388931080AF5}"/>
              </a:ext>
            </a:extLst>
          </p:cNvPr>
          <p:cNvSpPr txBox="1"/>
          <p:nvPr/>
        </p:nvSpPr>
        <p:spPr>
          <a:xfrm>
            <a:off x="967198" y="3814874"/>
            <a:ext cx="3272459" cy="830996"/>
          </a:xfrm>
          <a:prstGeom prst="rect">
            <a:avLst/>
          </a:prstGeom>
          <a:noFill/>
        </p:spPr>
        <p:txBody>
          <a:bodyPr wrap="square" rtlCol="0">
            <a:spAutoFit/>
          </a:bodyPr>
          <a:lstStyle/>
          <a:p>
            <a:pPr algn="ctr"/>
            <a:r>
              <a:rPr lang="fr-FR" sz="2400" b="1" dirty="0">
                <a:solidFill>
                  <a:srgbClr val="FF0000"/>
                </a:solidFill>
                <a:latin typeface="Baguet Script" panose="00000500000000000000" pitchFamily="2" charset="0"/>
                <a:cs typeface="Calibri" panose="020F0502020204030204" pitchFamily="34" charset="0"/>
              </a:rPr>
              <a:t>Présence ou absence des enzymes pancréatiques</a:t>
            </a:r>
          </a:p>
        </p:txBody>
      </p:sp>
      <p:sp>
        <p:nvSpPr>
          <p:cNvPr id="6" name="ZoneTexte 5">
            <a:extLst>
              <a:ext uri="{FF2B5EF4-FFF2-40B4-BE49-F238E27FC236}">
                <a16:creationId xmlns:a16="http://schemas.microsoft.com/office/drawing/2014/main" id="{A4837A12-D049-9EAE-7DEA-ED2D6CCA55BA}"/>
              </a:ext>
            </a:extLst>
          </p:cNvPr>
          <p:cNvSpPr txBox="1"/>
          <p:nvPr/>
        </p:nvSpPr>
        <p:spPr>
          <a:xfrm>
            <a:off x="4518570" y="3851746"/>
            <a:ext cx="2969764" cy="830997"/>
          </a:xfrm>
          <a:prstGeom prst="rect">
            <a:avLst/>
          </a:prstGeom>
          <a:noFill/>
        </p:spPr>
        <p:txBody>
          <a:bodyPr wrap="square" rtlCol="0">
            <a:spAutoFit/>
          </a:bodyPr>
          <a:lstStyle>
            <a:defPPr>
              <a:defRPr lang="fr-FR"/>
            </a:defPPr>
            <a:lvl1pPr algn="ctr">
              <a:defRPr sz="2400" b="1">
                <a:solidFill>
                  <a:srgbClr val="FF0000"/>
                </a:solidFill>
                <a:latin typeface="Bradley Hand ITC" panose="03070402050302030203" pitchFamily="66" charset="0"/>
                <a:cs typeface="Calibri" panose="020F0502020204030204" pitchFamily="34" charset="0"/>
              </a:defRPr>
            </a:lvl1pPr>
          </a:lstStyle>
          <a:p>
            <a:r>
              <a:rPr lang="fr-FR" dirty="0">
                <a:latin typeface="Baguet Script" panose="00000500000000000000" pitchFamily="2" charset="0"/>
              </a:rPr>
              <a:t>Apparition d’un liquide beige ou non</a:t>
            </a:r>
          </a:p>
        </p:txBody>
      </p:sp>
      <p:sp>
        <p:nvSpPr>
          <p:cNvPr id="7" name="ZoneTexte 6">
            <a:extLst>
              <a:ext uri="{FF2B5EF4-FFF2-40B4-BE49-F238E27FC236}">
                <a16:creationId xmlns:a16="http://schemas.microsoft.com/office/drawing/2014/main" id="{CCBF834B-B479-6DE2-ECF5-84E18B70F3F5}"/>
              </a:ext>
            </a:extLst>
          </p:cNvPr>
          <p:cNvSpPr txBox="1"/>
          <p:nvPr/>
        </p:nvSpPr>
        <p:spPr>
          <a:xfrm>
            <a:off x="7767246" y="3933629"/>
            <a:ext cx="2969764" cy="461665"/>
          </a:xfrm>
          <a:prstGeom prst="rect">
            <a:avLst/>
          </a:prstGeom>
          <a:noFill/>
        </p:spPr>
        <p:txBody>
          <a:bodyPr wrap="square" rtlCol="0">
            <a:spAutoFit/>
          </a:bodyPr>
          <a:lstStyle>
            <a:defPPr>
              <a:defRPr lang="fr-FR"/>
            </a:defPPr>
            <a:lvl1pPr algn="ctr">
              <a:defRPr sz="2400" b="1">
                <a:solidFill>
                  <a:srgbClr val="FF0000"/>
                </a:solidFill>
                <a:latin typeface="Bradley Hand ITC" panose="03070402050302030203" pitchFamily="66" charset="0"/>
                <a:cs typeface="Calibri" panose="020F0502020204030204" pitchFamily="34" charset="0"/>
              </a:defRPr>
            </a:lvl1pPr>
          </a:lstStyle>
          <a:p>
            <a:r>
              <a:rPr lang="fr-FR" dirty="0">
                <a:latin typeface="Baguet Script" panose="00000500000000000000" pitchFamily="2" charset="0"/>
              </a:rPr>
              <a:t>La température </a:t>
            </a:r>
          </a:p>
        </p:txBody>
      </p:sp>
      <p:sp>
        <p:nvSpPr>
          <p:cNvPr id="8" name="ZoneTexte 7">
            <a:extLst>
              <a:ext uri="{FF2B5EF4-FFF2-40B4-BE49-F238E27FC236}">
                <a16:creationId xmlns:a16="http://schemas.microsoft.com/office/drawing/2014/main" id="{3E4D29C1-5C13-932F-A865-41DF8AB9C3A9}"/>
              </a:ext>
            </a:extLst>
          </p:cNvPr>
          <p:cNvSpPr txBox="1"/>
          <p:nvPr/>
        </p:nvSpPr>
        <p:spPr>
          <a:xfrm>
            <a:off x="1598141" y="5451231"/>
            <a:ext cx="8641119" cy="830996"/>
          </a:xfrm>
          <a:prstGeom prst="rect">
            <a:avLst/>
          </a:prstGeom>
          <a:noFill/>
        </p:spPr>
        <p:txBody>
          <a:bodyPr wrap="square" rtlCol="0">
            <a:spAutoFit/>
          </a:bodyPr>
          <a:lstStyle>
            <a:defPPr>
              <a:defRPr lang="fr-FR"/>
            </a:defPPr>
            <a:lvl1pPr algn="ctr">
              <a:defRPr sz="2400" b="1">
                <a:solidFill>
                  <a:srgbClr val="FF0000"/>
                </a:solidFill>
                <a:latin typeface="Bradley Hand ITC" panose="03070402050302030203" pitchFamily="66" charset="0"/>
                <a:cs typeface="Calibri" panose="020F0502020204030204" pitchFamily="34" charset="0"/>
              </a:defRPr>
            </a:lvl1pPr>
          </a:lstStyle>
          <a:p>
            <a:r>
              <a:rPr lang="fr-FR" dirty="0">
                <a:latin typeface="Baguet Script" panose="00000500000000000000" pitchFamily="2" charset="0"/>
              </a:rPr>
              <a:t>Si on ajoute des enzymes pancréatiques  la viande hachée à 37°C  alors la viande  se transforme en un liquide beige.</a:t>
            </a:r>
          </a:p>
        </p:txBody>
      </p:sp>
    </p:spTree>
    <p:extLst>
      <p:ext uri="{BB962C8B-B14F-4D97-AF65-F5344CB8AC3E}">
        <p14:creationId xmlns:p14="http://schemas.microsoft.com/office/powerpoint/2010/main" val="207464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3656D-E864-A6AF-9659-35FAD2325A3F}"/>
              </a:ext>
            </a:extLst>
          </p:cNvPr>
          <p:cNvSpPr>
            <a:spLocks noGrp="1"/>
          </p:cNvSpPr>
          <p:nvPr>
            <p:ph type="title"/>
          </p:nvPr>
        </p:nvSpPr>
        <p:spPr/>
        <p:txBody>
          <a:bodyPr/>
          <a:lstStyle/>
          <a:p>
            <a:endParaRPr lang="fr-FR"/>
          </a:p>
        </p:txBody>
      </p:sp>
      <p:sp>
        <p:nvSpPr>
          <p:cNvPr id="4" name="Espace réservé du contenu 3">
            <a:extLst>
              <a:ext uri="{FF2B5EF4-FFF2-40B4-BE49-F238E27FC236}">
                <a16:creationId xmlns:a16="http://schemas.microsoft.com/office/drawing/2014/main" id="{89732C21-E495-8F2D-46A1-6058A1699B3C}"/>
              </a:ext>
            </a:extLst>
          </p:cNvPr>
          <p:cNvSpPr>
            <a:spLocks noGrp="1"/>
          </p:cNvSpPr>
          <p:nvPr>
            <p:ph sz="quarter" idx="11"/>
          </p:nvPr>
        </p:nvSpPr>
        <p:spPr/>
        <p:txBody>
          <a:bodyPr/>
          <a:lstStyle/>
          <a:p>
            <a:endParaRPr lang="fr-FR"/>
          </a:p>
        </p:txBody>
      </p:sp>
      <p:pic>
        <p:nvPicPr>
          <p:cNvPr id="5" name="Image 4" descr="Une image contenant texte, Appareils électroniques, capture d’écran, Police&#10;&#10;Le contenu généré par l’IA peut être incorrect.">
            <a:extLst>
              <a:ext uri="{FF2B5EF4-FFF2-40B4-BE49-F238E27FC236}">
                <a16:creationId xmlns:a16="http://schemas.microsoft.com/office/drawing/2014/main" id="{81ADF178-1970-19B2-F804-3A70670D7EEA}"/>
              </a:ext>
            </a:extLst>
          </p:cNvPr>
          <p:cNvPicPr>
            <a:picLocks noChangeAspect="1"/>
          </p:cNvPicPr>
          <p:nvPr/>
        </p:nvPicPr>
        <p:blipFill>
          <a:blip r:embed="rId2"/>
          <a:stretch>
            <a:fillRect/>
          </a:stretch>
        </p:blipFill>
        <p:spPr>
          <a:xfrm>
            <a:off x="1857586" y="987733"/>
            <a:ext cx="8006261" cy="5617347"/>
          </a:xfrm>
          <a:prstGeom prst="rect">
            <a:avLst/>
          </a:prstGeom>
          <a:noFill/>
        </p:spPr>
      </p:pic>
      <p:sp>
        <p:nvSpPr>
          <p:cNvPr id="8" name="ZoneTexte 7">
            <a:extLst>
              <a:ext uri="{FF2B5EF4-FFF2-40B4-BE49-F238E27FC236}">
                <a16:creationId xmlns:a16="http://schemas.microsoft.com/office/drawing/2014/main" id="{9C5EFCA9-4D2A-3234-6CDA-8EC757772A00}"/>
              </a:ext>
            </a:extLst>
          </p:cNvPr>
          <p:cNvSpPr txBox="1"/>
          <p:nvPr/>
        </p:nvSpPr>
        <p:spPr>
          <a:xfrm>
            <a:off x="1935803" y="2062263"/>
            <a:ext cx="2743201" cy="400110"/>
          </a:xfrm>
          <a:prstGeom prst="rect">
            <a:avLst/>
          </a:prstGeom>
          <a:noFill/>
        </p:spPr>
        <p:txBody>
          <a:bodyPr wrap="square" rtlCol="0">
            <a:spAutoFit/>
          </a:bodyPr>
          <a:lstStyle>
            <a:defPPr>
              <a:defRPr lang="fr-FR"/>
            </a:defPPr>
            <a:lvl1pPr algn="ctr">
              <a:defRPr sz="2400" b="1">
                <a:solidFill>
                  <a:srgbClr val="FF0000"/>
                </a:solidFill>
                <a:latin typeface="Bradley Hand ITC" panose="03070402050302030203" pitchFamily="66" charset="0"/>
                <a:cs typeface="Calibri" panose="020F0502020204030204" pitchFamily="34" charset="0"/>
              </a:defRPr>
            </a:lvl1pPr>
          </a:lstStyle>
          <a:p>
            <a:r>
              <a:rPr lang="fr-FR" sz="2000" dirty="0">
                <a:latin typeface="Baguet Script" panose="00000500000000000000" pitchFamily="2" charset="0"/>
              </a:rPr>
              <a:t>2 Tubes à essai</a:t>
            </a:r>
          </a:p>
        </p:txBody>
      </p:sp>
      <p:sp>
        <p:nvSpPr>
          <p:cNvPr id="9" name="ZoneTexte 8">
            <a:extLst>
              <a:ext uri="{FF2B5EF4-FFF2-40B4-BE49-F238E27FC236}">
                <a16:creationId xmlns:a16="http://schemas.microsoft.com/office/drawing/2014/main" id="{773FFA8E-6A02-509B-F4C8-608E593A720D}"/>
              </a:ext>
            </a:extLst>
          </p:cNvPr>
          <p:cNvSpPr txBox="1"/>
          <p:nvPr/>
        </p:nvSpPr>
        <p:spPr>
          <a:xfrm>
            <a:off x="1717942" y="2293494"/>
            <a:ext cx="3496692" cy="400110"/>
          </a:xfrm>
          <a:prstGeom prst="rect">
            <a:avLst/>
          </a:prstGeom>
          <a:noFill/>
        </p:spPr>
        <p:txBody>
          <a:bodyPr wrap="square" rtlCol="0">
            <a:spAutoFit/>
          </a:bodyPr>
          <a:lstStyle>
            <a:defPPr>
              <a:defRPr lang="fr-FR"/>
            </a:defPPr>
            <a:lvl1pPr algn="ctr">
              <a:defRPr sz="2400" b="1">
                <a:solidFill>
                  <a:srgbClr val="FF0000"/>
                </a:solidFill>
                <a:latin typeface="Bradley Hand ITC" panose="03070402050302030203" pitchFamily="66" charset="0"/>
                <a:cs typeface="Calibri" panose="020F0502020204030204" pitchFamily="34" charset="0"/>
              </a:defRPr>
            </a:lvl1pPr>
          </a:lstStyle>
          <a:p>
            <a:r>
              <a:rPr lang="fr-FR" sz="2000" dirty="0">
                <a:latin typeface="Baguet Script" panose="00000500000000000000" pitchFamily="2" charset="0"/>
              </a:rPr>
              <a:t>Enzymes pancréatiques</a:t>
            </a:r>
          </a:p>
        </p:txBody>
      </p:sp>
      <p:sp>
        <p:nvSpPr>
          <p:cNvPr id="10" name="ZoneTexte 9">
            <a:extLst>
              <a:ext uri="{FF2B5EF4-FFF2-40B4-BE49-F238E27FC236}">
                <a16:creationId xmlns:a16="http://schemas.microsoft.com/office/drawing/2014/main" id="{64BC522D-DEAD-DCC2-10AB-E7E83A1307FF}"/>
              </a:ext>
            </a:extLst>
          </p:cNvPr>
          <p:cNvSpPr txBox="1"/>
          <p:nvPr/>
        </p:nvSpPr>
        <p:spPr>
          <a:xfrm>
            <a:off x="1929315" y="2562224"/>
            <a:ext cx="2983152" cy="400110"/>
          </a:xfrm>
          <a:prstGeom prst="rect">
            <a:avLst/>
          </a:prstGeom>
          <a:noFill/>
        </p:spPr>
        <p:txBody>
          <a:bodyPr wrap="square" rtlCol="0">
            <a:spAutoFit/>
          </a:bodyPr>
          <a:lstStyle>
            <a:defPPr>
              <a:defRPr lang="fr-FR"/>
            </a:defPPr>
            <a:lvl1pPr algn="ctr">
              <a:defRPr sz="2400" b="1">
                <a:solidFill>
                  <a:srgbClr val="FF0000"/>
                </a:solidFill>
                <a:latin typeface="Bradley Hand ITC" panose="03070402050302030203" pitchFamily="66" charset="0"/>
                <a:cs typeface="Calibri" panose="020F0502020204030204" pitchFamily="34" charset="0"/>
              </a:defRPr>
            </a:lvl1pPr>
          </a:lstStyle>
          <a:p>
            <a:r>
              <a:rPr lang="fr-FR" sz="2000" dirty="0">
                <a:latin typeface="Baguet Script" panose="00000500000000000000" pitchFamily="2" charset="0"/>
              </a:rPr>
              <a:t>Eau distillée </a:t>
            </a:r>
          </a:p>
        </p:txBody>
      </p:sp>
      <p:sp>
        <p:nvSpPr>
          <p:cNvPr id="11" name="ZoneTexte 10">
            <a:extLst>
              <a:ext uri="{FF2B5EF4-FFF2-40B4-BE49-F238E27FC236}">
                <a16:creationId xmlns:a16="http://schemas.microsoft.com/office/drawing/2014/main" id="{D9663724-4735-9554-75FA-360198B7A4D1}"/>
              </a:ext>
            </a:extLst>
          </p:cNvPr>
          <p:cNvSpPr txBox="1"/>
          <p:nvPr/>
        </p:nvSpPr>
        <p:spPr>
          <a:xfrm>
            <a:off x="1974712" y="2842096"/>
            <a:ext cx="2983152" cy="400110"/>
          </a:xfrm>
          <a:prstGeom prst="rect">
            <a:avLst/>
          </a:prstGeom>
          <a:noFill/>
        </p:spPr>
        <p:txBody>
          <a:bodyPr wrap="square" rtlCol="0">
            <a:spAutoFit/>
          </a:bodyPr>
          <a:lstStyle>
            <a:defPPr>
              <a:defRPr lang="fr-FR"/>
            </a:defPPr>
            <a:lvl1pPr algn="ctr">
              <a:defRPr sz="2400" b="1">
                <a:solidFill>
                  <a:srgbClr val="FF0000"/>
                </a:solidFill>
                <a:latin typeface="Bradley Hand ITC" panose="03070402050302030203" pitchFamily="66" charset="0"/>
                <a:cs typeface="Calibri" panose="020F0502020204030204" pitchFamily="34" charset="0"/>
              </a:defRPr>
            </a:lvl1pPr>
          </a:lstStyle>
          <a:p>
            <a:r>
              <a:rPr lang="fr-FR" sz="2000" dirty="0">
                <a:latin typeface="Baguet Script" panose="00000500000000000000" pitchFamily="2" charset="0"/>
              </a:rPr>
              <a:t>Deux pipettes</a:t>
            </a:r>
          </a:p>
        </p:txBody>
      </p:sp>
      <p:sp>
        <p:nvSpPr>
          <p:cNvPr id="12" name="ZoneTexte 11">
            <a:extLst>
              <a:ext uri="{FF2B5EF4-FFF2-40B4-BE49-F238E27FC236}">
                <a16:creationId xmlns:a16="http://schemas.microsoft.com/office/drawing/2014/main" id="{BAC825AC-5F85-19B1-870B-2ADCB7FB16D1}"/>
              </a:ext>
            </a:extLst>
          </p:cNvPr>
          <p:cNvSpPr txBox="1"/>
          <p:nvPr/>
        </p:nvSpPr>
        <p:spPr>
          <a:xfrm>
            <a:off x="2263299" y="4314922"/>
            <a:ext cx="2315183" cy="461665"/>
          </a:xfrm>
          <a:prstGeom prst="rect">
            <a:avLst/>
          </a:prstGeom>
          <a:noFill/>
        </p:spPr>
        <p:txBody>
          <a:bodyPr wrap="square" rtlCol="0">
            <a:spAutoFit/>
          </a:bodyPr>
          <a:lstStyle>
            <a:defPPr>
              <a:defRPr lang="fr-FR"/>
            </a:defPPr>
            <a:lvl1pPr algn="ctr">
              <a:defRPr sz="2400" b="1">
                <a:solidFill>
                  <a:srgbClr val="FF0000"/>
                </a:solidFill>
                <a:latin typeface="Bradley Hand ITC" panose="03070402050302030203" pitchFamily="66" charset="0"/>
                <a:cs typeface="Calibri" panose="020F0502020204030204" pitchFamily="34" charset="0"/>
              </a:defRPr>
            </a:lvl1pPr>
          </a:lstStyle>
          <a:p>
            <a:r>
              <a:rPr lang="fr-FR" dirty="0">
                <a:latin typeface="Baguet Script" panose="00000500000000000000" pitchFamily="2" charset="0"/>
              </a:rPr>
              <a:t>Un bain marie</a:t>
            </a:r>
          </a:p>
        </p:txBody>
      </p:sp>
      <p:sp>
        <p:nvSpPr>
          <p:cNvPr id="13" name="ZoneTexte 12">
            <a:extLst>
              <a:ext uri="{FF2B5EF4-FFF2-40B4-BE49-F238E27FC236}">
                <a16:creationId xmlns:a16="http://schemas.microsoft.com/office/drawing/2014/main" id="{1A91D74F-DB8E-2E11-8A5F-E6529E5DF696}"/>
              </a:ext>
            </a:extLst>
          </p:cNvPr>
          <p:cNvSpPr txBox="1"/>
          <p:nvPr/>
        </p:nvSpPr>
        <p:spPr>
          <a:xfrm>
            <a:off x="4912467" y="4228272"/>
            <a:ext cx="4237814" cy="830997"/>
          </a:xfrm>
          <a:prstGeom prst="rect">
            <a:avLst/>
          </a:prstGeom>
          <a:noFill/>
        </p:spPr>
        <p:txBody>
          <a:bodyPr wrap="square" rtlCol="0">
            <a:spAutoFit/>
          </a:bodyPr>
          <a:lstStyle>
            <a:defPPr>
              <a:defRPr lang="fr-FR"/>
            </a:defPPr>
            <a:lvl1pPr algn="ctr">
              <a:defRPr sz="2400" b="1">
                <a:solidFill>
                  <a:srgbClr val="FF0000"/>
                </a:solidFill>
                <a:latin typeface="Bradley Hand ITC" panose="03070402050302030203" pitchFamily="66" charset="0"/>
                <a:cs typeface="Calibri" panose="020F0502020204030204" pitchFamily="34" charset="0"/>
              </a:defRPr>
            </a:lvl1pPr>
          </a:lstStyle>
          <a:p>
            <a:r>
              <a:rPr lang="fr-FR" dirty="0">
                <a:latin typeface="Baguet Script" panose="00000500000000000000" pitchFamily="2" charset="0"/>
              </a:rPr>
              <a:t>On met les deux tubes A et B dans le bain marie</a:t>
            </a:r>
          </a:p>
        </p:txBody>
      </p:sp>
      <p:sp>
        <p:nvSpPr>
          <p:cNvPr id="14" name="ZoneTexte 13">
            <a:extLst>
              <a:ext uri="{FF2B5EF4-FFF2-40B4-BE49-F238E27FC236}">
                <a16:creationId xmlns:a16="http://schemas.microsoft.com/office/drawing/2014/main" id="{E690C7FD-3A19-C0A8-9E7F-3B3F5ECD7210}"/>
              </a:ext>
            </a:extLst>
          </p:cNvPr>
          <p:cNvSpPr txBox="1"/>
          <p:nvPr/>
        </p:nvSpPr>
        <p:spPr>
          <a:xfrm>
            <a:off x="2418941" y="5989607"/>
            <a:ext cx="2003897" cy="461665"/>
          </a:xfrm>
          <a:prstGeom prst="rect">
            <a:avLst/>
          </a:prstGeom>
          <a:noFill/>
        </p:spPr>
        <p:txBody>
          <a:bodyPr wrap="square" rtlCol="0">
            <a:spAutoFit/>
          </a:bodyPr>
          <a:lstStyle>
            <a:defPPr>
              <a:defRPr lang="fr-FR"/>
            </a:defPPr>
            <a:lvl1pPr algn="ctr">
              <a:defRPr sz="2400" b="1">
                <a:solidFill>
                  <a:srgbClr val="FF0000"/>
                </a:solidFill>
                <a:latin typeface="Bradley Hand ITC" panose="03070402050302030203" pitchFamily="66" charset="0"/>
                <a:cs typeface="Calibri" panose="020F0502020204030204" pitchFamily="34" charset="0"/>
              </a:defRPr>
            </a:lvl1pPr>
          </a:lstStyle>
          <a:p>
            <a:r>
              <a:rPr lang="fr-FR" dirty="0">
                <a:latin typeface="Baguet Script" panose="00000500000000000000" pitchFamily="2" charset="0"/>
              </a:rPr>
              <a:t>L’œil nu</a:t>
            </a:r>
          </a:p>
        </p:txBody>
      </p:sp>
    </p:spTree>
    <p:extLst>
      <p:ext uri="{BB962C8B-B14F-4D97-AF65-F5344CB8AC3E}">
        <p14:creationId xmlns:p14="http://schemas.microsoft.com/office/powerpoint/2010/main" val="352891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0406B-42BD-6E24-46AF-128E464FB1D8}"/>
              </a:ext>
            </a:extLst>
          </p:cNvPr>
          <p:cNvSpPr>
            <a:spLocks noGrp="1"/>
          </p:cNvSpPr>
          <p:nvPr>
            <p:ph type="title"/>
          </p:nvPr>
        </p:nvSpPr>
        <p:spPr/>
        <p:txBody>
          <a:bodyPr/>
          <a:lstStyle/>
          <a:p>
            <a:r>
              <a:rPr lang="fr-FR" sz="1800" dirty="0">
                <a:solidFill>
                  <a:schemeClr val="tx1">
                    <a:lumMod val="50000"/>
                    <a:lumOff val="50000"/>
                  </a:schemeClr>
                </a:solidFill>
              </a:rPr>
              <a:t>Maintenant, vous allez travailler chacun pour soi; prenez l’activité de la page 12 sur le livret.</a:t>
            </a:r>
          </a:p>
        </p:txBody>
      </p:sp>
      <p:sp>
        <p:nvSpPr>
          <p:cNvPr id="3" name="Content Placeholder 2">
            <a:extLst>
              <a:ext uri="{FF2B5EF4-FFF2-40B4-BE49-F238E27FC236}">
                <a16:creationId xmlns:a16="http://schemas.microsoft.com/office/drawing/2014/main" id="{35CCCA30-344D-7644-F9AC-3E1D66EA9163}"/>
              </a:ext>
            </a:extLst>
          </p:cNvPr>
          <p:cNvSpPr>
            <a:spLocks noGrp="1"/>
          </p:cNvSpPr>
          <p:nvPr>
            <p:ph sz="quarter" idx="11"/>
          </p:nvPr>
        </p:nvSpPr>
        <p:spPr/>
        <p:txBody>
          <a:bodyPr/>
          <a:lstStyle/>
          <a:p>
            <a:r>
              <a:rPr lang="fr-FR" sz="1100" dirty="0">
                <a:solidFill>
                  <a:schemeClr val="tx1">
                    <a:lumMod val="50000"/>
                    <a:lumOff val="50000"/>
                  </a:schemeClr>
                </a:solidFill>
              </a:rPr>
              <a:t>Circuler entre les rangs, cibler les élèves en difficultés, Insister sur le travail individuel.  Inciter les élèves à demander de l'aide en cas de besoin.</a:t>
            </a:r>
          </a:p>
        </p:txBody>
      </p:sp>
      <p:grpSp>
        <p:nvGrpSpPr>
          <p:cNvPr id="38" name="Groupe 37">
            <a:extLst>
              <a:ext uri="{FF2B5EF4-FFF2-40B4-BE49-F238E27FC236}">
                <a16:creationId xmlns:a16="http://schemas.microsoft.com/office/drawing/2014/main" id="{50A3FFEC-9C3B-CC23-F982-764C849241F6}"/>
              </a:ext>
            </a:extLst>
          </p:cNvPr>
          <p:cNvGrpSpPr/>
          <p:nvPr/>
        </p:nvGrpSpPr>
        <p:grpSpPr>
          <a:xfrm>
            <a:off x="10844783" y="260549"/>
            <a:ext cx="611417" cy="504991"/>
            <a:chOff x="582302" y="4457015"/>
            <a:chExt cx="630930" cy="588164"/>
          </a:xfrm>
        </p:grpSpPr>
        <p:pic>
          <p:nvPicPr>
            <p:cNvPr id="39" name="Picture 7">
              <a:extLst>
                <a:ext uri="{FF2B5EF4-FFF2-40B4-BE49-F238E27FC236}">
                  <a16:creationId xmlns:a16="http://schemas.microsoft.com/office/drawing/2014/main" id="{E13B05F2-717D-D7CC-C97D-E0B4B35D0E21}"/>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0" name="Picture 7">
              <a:extLst>
                <a:ext uri="{FF2B5EF4-FFF2-40B4-BE49-F238E27FC236}">
                  <a16:creationId xmlns:a16="http://schemas.microsoft.com/office/drawing/2014/main" id="{0E000526-57B7-24FC-4846-A548D69402FC}"/>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descr="Une image contenant texte, Appareils électroniques, capture d’écran, nombre&#10;&#10;Le contenu généré par l’IA peut être incorrect.">
            <a:extLst>
              <a:ext uri="{FF2B5EF4-FFF2-40B4-BE49-F238E27FC236}">
                <a16:creationId xmlns:a16="http://schemas.microsoft.com/office/drawing/2014/main" id="{8F8DE29C-248E-8022-5B26-2982352DBFB0}"/>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3298075" y="1002960"/>
            <a:ext cx="5048656" cy="5457067"/>
          </a:xfrm>
          <a:prstGeom prst="rect">
            <a:avLst/>
          </a:prstGeom>
        </p:spPr>
      </p:pic>
      <p:sp>
        <p:nvSpPr>
          <p:cNvPr id="4" name="Text Placeholder 4">
            <a:extLst>
              <a:ext uri="{FF2B5EF4-FFF2-40B4-BE49-F238E27FC236}">
                <a16:creationId xmlns:a16="http://schemas.microsoft.com/office/drawing/2014/main" id="{4DCA823F-5C0B-39E2-5E71-53A62FA7A8C6}"/>
              </a:ext>
            </a:extLst>
          </p:cNvPr>
          <p:cNvSpPr>
            <a:spLocks noGrp="1"/>
          </p:cNvSpPr>
          <p:nvPr>
            <p:ph type="body" sz="quarter" idx="12"/>
          </p:nvPr>
        </p:nvSpPr>
        <p:spPr>
          <a:xfrm>
            <a:off x="5366147" y="6144419"/>
            <a:ext cx="1225550" cy="471488"/>
          </a:xfrm>
        </p:spPr>
        <p:txBody>
          <a:bodyPr/>
          <a:lstStyle/>
          <a:p>
            <a:r>
              <a:rPr lang="fr-FR" dirty="0"/>
              <a:t>Page 12</a:t>
            </a:r>
          </a:p>
        </p:txBody>
      </p:sp>
    </p:spTree>
    <p:extLst>
      <p:ext uri="{BB962C8B-B14F-4D97-AF65-F5344CB8AC3E}">
        <p14:creationId xmlns:p14="http://schemas.microsoft.com/office/powerpoint/2010/main" val="1442269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11843-E097-5486-57E5-792187AE139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D5C45A8-EA55-AF65-5299-1BE31D243C40}"/>
              </a:ext>
            </a:extLst>
          </p:cNvPr>
          <p:cNvSpPr>
            <a:spLocks noGrp="1"/>
          </p:cNvSpPr>
          <p:nvPr>
            <p:ph type="title"/>
          </p:nvPr>
        </p:nvSpPr>
        <p:spPr/>
        <p:txBody>
          <a:bodyPr/>
          <a:lstStyle/>
          <a:p>
            <a:r>
              <a:rPr lang="fr-FR" sz="1800" dirty="0">
                <a:solidFill>
                  <a:schemeClr val="tx1">
                    <a:lumMod val="50000"/>
                    <a:lumOff val="50000"/>
                  </a:schemeClr>
                </a:solidFill>
                <a:latin typeface="Calibri" panose="020F0502020204030204"/>
              </a:rPr>
              <a:t>Le temps est terminé. </a:t>
            </a:r>
          </a:p>
        </p:txBody>
      </p:sp>
      <p:sp>
        <p:nvSpPr>
          <p:cNvPr id="7" name="Espace réservé du contenu 6">
            <a:extLst>
              <a:ext uri="{FF2B5EF4-FFF2-40B4-BE49-F238E27FC236}">
                <a16:creationId xmlns:a16="http://schemas.microsoft.com/office/drawing/2014/main" id="{FF8B22D4-350B-4D83-BACF-4CF1F56B22C6}"/>
              </a:ext>
            </a:extLst>
          </p:cNvPr>
          <p:cNvSpPr>
            <a:spLocks noGrp="1"/>
          </p:cNvSpPr>
          <p:nvPr>
            <p:ph sz="quarter" idx="11"/>
          </p:nvPr>
        </p:nvSpPr>
        <p:spPr/>
        <p:txBody>
          <a:bodyPr/>
          <a:lstStyle/>
          <a:p>
            <a:endParaRPr lang="fr-FR" dirty="0"/>
          </a:p>
        </p:txBody>
      </p:sp>
      <p:sp>
        <p:nvSpPr>
          <p:cNvPr id="3" name="Rectangle 2">
            <a:extLst>
              <a:ext uri="{FF2B5EF4-FFF2-40B4-BE49-F238E27FC236}">
                <a16:creationId xmlns:a16="http://schemas.microsoft.com/office/drawing/2014/main" id="{CF888129-7EB4-3E26-CB10-77F5280D3767}"/>
              </a:ext>
            </a:extLst>
          </p:cNvPr>
          <p:cNvSpPr/>
          <p:nvPr/>
        </p:nvSpPr>
        <p:spPr>
          <a:xfrm>
            <a:off x="4663973" y="1864949"/>
            <a:ext cx="3054554" cy="707886"/>
          </a:xfrm>
          <a:prstGeom prst="rect">
            <a:avLst/>
          </a:prstGeom>
        </p:spPr>
        <p:txBody>
          <a:bodyPr wrap="none">
            <a:spAutoFit/>
          </a:bodyPr>
          <a:lstStyle/>
          <a:p>
            <a:r>
              <a:rPr lang="fr-FR" sz="4000" b="1" noProof="0" dirty="0">
                <a:latin typeface="Calibri" panose="020F0502020204030204" pitchFamily="34" charset="0"/>
                <a:cs typeface="Calibri" panose="020F0502020204030204" pitchFamily="34" charset="0"/>
              </a:rPr>
              <a:t>Temps Écoulé</a:t>
            </a:r>
          </a:p>
        </p:txBody>
      </p:sp>
      <p:pic>
        <p:nvPicPr>
          <p:cNvPr id="4" name="Picture 3">
            <a:extLst>
              <a:ext uri="{FF2B5EF4-FFF2-40B4-BE49-F238E27FC236}">
                <a16:creationId xmlns:a16="http://schemas.microsoft.com/office/drawing/2014/main" id="{EA6C1251-CF29-1E54-9D78-E106D1BBDDC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33046854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sz="1800" dirty="0">
                <a:solidFill>
                  <a:schemeClr val="tx1">
                    <a:lumMod val="50000"/>
                    <a:lumOff val="50000"/>
                  </a:schemeClr>
                </a:solidFill>
              </a:rPr>
              <a:t>Correction.</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sz="1100" dirty="0">
                <a:solidFill>
                  <a:schemeClr val="tx1">
                    <a:lumMod val="50000"/>
                    <a:lumOff val="50000"/>
                  </a:schemeClr>
                </a:solidFill>
              </a:rPr>
              <a:t>Invitez les élèves à passer au tableau pour rédiger leurs réponses. </a:t>
            </a:r>
          </a:p>
        </p:txBody>
      </p:sp>
      <p:pic>
        <p:nvPicPr>
          <p:cNvPr id="8" name="Picture 1">
            <a:extLst>
              <a:ext uri="{FF2B5EF4-FFF2-40B4-BE49-F238E27FC236}">
                <a16:creationId xmlns:a16="http://schemas.microsoft.com/office/drawing/2014/main" id="{BE9E1CAA-35AC-CBDE-C860-856E7C1F517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pic>
        <p:nvPicPr>
          <p:cNvPr id="3" name="Image 2" descr="Une image contenant texte, Appareils électroniques, capture d’écran, nombre&#10;&#10;Le contenu généré par l’IA peut être incorrect.">
            <a:extLst>
              <a:ext uri="{FF2B5EF4-FFF2-40B4-BE49-F238E27FC236}">
                <a16:creationId xmlns:a16="http://schemas.microsoft.com/office/drawing/2014/main" id="{E8CDD549-5503-2214-50CC-EC5ED7C35219}"/>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t="715" b="60762"/>
          <a:stretch>
            <a:fillRect/>
          </a:stretch>
        </p:blipFill>
        <p:spPr>
          <a:xfrm>
            <a:off x="685371" y="1342416"/>
            <a:ext cx="11143463" cy="4640095"/>
          </a:xfrm>
          <a:prstGeom prst="rect">
            <a:avLst/>
          </a:prstGeom>
        </p:spPr>
      </p:pic>
      <p:sp>
        <p:nvSpPr>
          <p:cNvPr id="6" name="ZoneTexte 5">
            <a:extLst>
              <a:ext uri="{FF2B5EF4-FFF2-40B4-BE49-F238E27FC236}">
                <a16:creationId xmlns:a16="http://schemas.microsoft.com/office/drawing/2014/main" id="{F76CDCB4-C05D-5567-FD6F-CDFFC0CC79C6}"/>
              </a:ext>
            </a:extLst>
          </p:cNvPr>
          <p:cNvSpPr txBox="1"/>
          <p:nvPr/>
        </p:nvSpPr>
        <p:spPr>
          <a:xfrm>
            <a:off x="1114018" y="3662463"/>
            <a:ext cx="3281912"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F0000"/>
                </a:solidFill>
                <a:effectLst/>
                <a:uLnTx/>
                <a:uFillTx/>
                <a:latin typeface="Baguet Script" panose="00000500000000000000" pitchFamily="2" charset="0"/>
                <a:cs typeface="Calibri" panose="020F0502020204030204" pitchFamily="34" charset="0"/>
              </a:rPr>
              <a:t>Présence ou absence des enzymes pancréatiques</a:t>
            </a:r>
          </a:p>
        </p:txBody>
      </p:sp>
      <p:sp>
        <p:nvSpPr>
          <p:cNvPr id="9" name="ZoneTexte 8">
            <a:extLst>
              <a:ext uri="{FF2B5EF4-FFF2-40B4-BE49-F238E27FC236}">
                <a16:creationId xmlns:a16="http://schemas.microsoft.com/office/drawing/2014/main" id="{501995E7-E5E0-4156-57C1-00F8F1C63272}"/>
              </a:ext>
            </a:extLst>
          </p:cNvPr>
          <p:cNvSpPr txBox="1"/>
          <p:nvPr/>
        </p:nvSpPr>
        <p:spPr>
          <a:xfrm>
            <a:off x="4519755" y="3672352"/>
            <a:ext cx="3515292" cy="769441"/>
          </a:xfrm>
          <a:prstGeom prst="rect">
            <a:avLst/>
          </a:prstGeom>
          <a:noFill/>
        </p:spPr>
        <p:txBody>
          <a:bodyPr wrap="square">
            <a:spAutoFit/>
          </a:bodyPr>
          <a:lstStyle>
            <a:defPPr>
              <a:defRPr lang="fr-FR"/>
            </a:defPPr>
            <a:lvl1pPr marR="0" lvl="0" indent="0" fontAlgn="auto">
              <a:lnSpc>
                <a:spcPct val="100000"/>
              </a:lnSpc>
              <a:spcBef>
                <a:spcPts val="0"/>
              </a:spcBef>
              <a:spcAft>
                <a:spcPts val="0"/>
              </a:spcAft>
              <a:buClrTx/>
              <a:buSzTx/>
              <a:buFontTx/>
              <a:buNone/>
              <a:tabLst/>
              <a:defRPr kumimoji="0" sz="2000" b="0" i="0" u="none" strike="noStrike" cap="none" spc="0" normalizeH="0" baseline="0">
                <a:ln>
                  <a:noFill/>
                </a:ln>
                <a:solidFill>
                  <a:srgbClr val="FF0000"/>
                </a:solidFill>
                <a:effectLst/>
                <a:uLnTx/>
                <a:uFillTx/>
                <a:latin typeface="Calibri" panose="020F0502020204030204" pitchFamily="34" charset="0"/>
                <a:cs typeface="Calibri" panose="020F0502020204030204" pitchFamily="34" charset="0"/>
              </a:defRPr>
            </a:lvl1pPr>
          </a:lstStyle>
          <a:p>
            <a:pPr algn="ctr"/>
            <a:r>
              <a:rPr lang="fr-FR" sz="2200" b="1" dirty="0">
                <a:latin typeface="Baguet Script" panose="00000500000000000000" pitchFamily="2" charset="0"/>
              </a:rPr>
              <a:t>Transformation de l’amidon en un sucre simple</a:t>
            </a:r>
          </a:p>
        </p:txBody>
      </p:sp>
      <p:sp>
        <p:nvSpPr>
          <p:cNvPr id="10" name="ZoneTexte 9">
            <a:extLst>
              <a:ext uri="{FF2B5EF4-FFF2-40B4-BE49-F238E27FC236}">
                <a16:creationId xmlns:a16="http://schemas.microsoft.com/office/drawing/2014/main" id="{252E6484-A37E-9EDC-2691-BD9CA327248E}"/>
              </a:ext>
            </a:extLst>
          </p:cNvPr>
          <p:cNvSpPr txBox="1"/>
          <p:nvPr/>
        </p:nvSpPr>
        <p:spPr>
          <a:xfrm>
            <a:off x="8186107" y="3841628"/>
            <a:ext cx="3088250" cy="430887"/>
          </a:xfrm>
          <a:prstGeom prst="rect">
            <a:avLst/>
          </a:prstGeom>
          <a:noFill/>
        </p:spPr>
        <p:txBody>
          <a:bodyPr wrap="square" rtlCol="0">
            <a:spAutoFit/>
          </a:bodyPr>
          <a:lstStyle/>
          <a:p>
            <a:pPr algn="ctr"/>
            <a:r>
              <a:rPr lang="fr-FR" sz="2200" b="1" dirty="0">
                <a:solidFill>
                  <a:srgbClr val="FF0000"/>
                </a:solidFill>
                <a:latin typeface="Baguet Script" panose="00000500000000000000" pitchFamily="2" charset="0"/>
                <a:cs typeface="Calibri" panose="020F0502020204030204" pitchFamily="34" charset="0"/>
              </a:rPr>
              <a:t>La température ( 37 °c) </a:t>
            </a:r>
          </a:p>
        </p:txBody>
      </p:sp>
      <p:sp>
        <p:nvSpPr>
          <p:cNvPr id="11" name="ZoneTexte 10">
            <a:extLst>
              <a:ext uri="{FF2B5EF4-FFF2-40B4-BE49-F238E27FC236}">
                <a16:creationId xmlns:a16="http://schemas.microsoft.com/office/drawing/2014/main" id="{4480FD5C-A8A9-A2DE-875C-538E32BB119D}"/>
              </a:ext>
            </a:extLst>
          </p:cNvPr>
          <p:cNvSpPr txBox="1"/>
          <p:nvPr/>
        </p:nvSpPr>
        <p:spPr>
          <a:xfrm>
            <a:off x="1338576" y="5478295"/>
            <a:ext cx="9594092" cy="707886"/>
          </a:xfrm>
          <a:prstGeom prst="rect">
            <a:avLst/>
          </a:prstGeom>
          <a:noFill/>
        </p:spPr>
        <p:txBody>
          <a:bodyPr wrap="square" rtlCol="0">
            <a:spAutoFit/>
          </a:bodyPr>
          <a:lstStyle/>
          <a:p>
            <a:pPr algn="ctr"/>
            <a:r>
              <a:rPr lang="fr-FR" sz="2000" b="1" dirty="0">
                <a:latin typeface="Baguet Script" panose="00000500000000000000" pitchFamily="2" charset="0"/>
                <a:cs typeface="Calibri" panose="020F0502020204030204" pitchFamily="34" charset="0"/>
              </a:rPr>
              <a:t>Si on ajoute </a:t>
            </a:r>
            <a:r>
              <a:rPr lang="fr-FR" sz="2000" b="1" dirty="0">
                <a:solidFill>
                  <a:srgbClr val="FF0000"/>
                </a:solidFill>
                <a:latin typeface="Baguet Script" panose="00000500000000000000" pitchFamily="2" charset="0"/>
                <a:cs typeface="Calibri" panose="020F0502020204030204" pitchFamily="34" charset="0"/>
              </a:rPr>
              <a:t>des enzymes pancréatiques </a:t>
            </a:r>
            <a:r>
              <a:rPr lang="fr-FR" sz="2000" b="1" dirty="0">
                <a:latin typeface="Baguet Script" panose="00000500000000000000" pitchFamily="2" charset="0"/>
                <a:cs typeface="Calibri" panose="020F0502020204030204" pitchFamily="34" charset="0"/>
              </a:rPr>
              <a:t> à l’amidon </a:t>
            </a:r>
            <a:r>
              <a:rPr lang="fr-FR" sz="2000" b="1" dirty="0">
                <a:solidFill>
                  <a:srgbClr val="FF0000"/>
                </a:solidFill>
                <a:latin typeface="Baguet Script" panose="00000500000000000000" pitchFamily="2" charset="0"/>
                <a:cs typeface="Calibri" panose="020F0502020204030204" pitchFamily="34" charset="0"/>
              </a:rPr>
              <a:t>à 37°C</a:t>
            </a:r>
            <a:r>
              <a:rPr lang="fr-FR" sz="2000" b="1" dirty="0">
                <a:latin typeface="Baguet Script" panose="00000500000000000000" pitchFamily="2" charset="0"/>
                <a:cs typeface="Calibri" panose="020F0502020204030204" pitchFamily="34" charset="0"/>
              </a:rPr>
              <a:t>  alors </a:t>
            </a:r>
            <a:r>
              <a:rPr lang="fr-FR" sz="2000" b="1" dirty="0">
                <a:solidFill>
                  <a:srgbClr val="FF0000"/>
                </a:solidFill>
                <a:latin typeface="Baguet Script" panose="00000500000000000000" pitchFamily="2" charset="0"/>
                <a:cs typeface="Calibri" panose="020F0502020204030204" pitchFamily="34" charset="0"/>
              </a:rPr>
              <a:t>celui-ci se transforme en un sucre simple.</a:t>
            </a:r>
          </a:p>
        </p:txBody>
      </p:sp>
    </p:spTree>
    <p:extLst>
      <p:ext uri="{BB962C8B-B14F-4D97-AF65-F5344CB8AC3E}">
        <p14:creationId xmlns:p14="http://schemas.microsoft.com/office/powerpoint/2010/main" val="4287563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9E05D-F053-27C2-61F1-42EE86AA4EC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C51F31-0A98-8261-FA63-990788CE80A1}"/>
              </a:ext>
            </a:extLst>
          </p:cNvPr>
          <p:cNvSpPr>
            <a:spLocks noGrp="1"/>
          </p:cNvSpPr>
          <p:nvPr>
            <p:ph type="title"/>
          </p:nvPr>
        </p:nvSpPr>
        <p:spPr/>
        <p:txBody>
          <a:bodyPr/>
          <a:lstStyle/>
          <a:p>
            <a:r>
              <a:rPr lang="fr-FR" sz="1800" dirty="0">
                <a:solidFill>
                  <a:schemeClr val="tx1">
                    <a:lumMod val="50000"/>
                    <a:lumOff val="50000"/>
                  </a:schemeClr>
                </a:solidFill>
                <a:latin typeface="Calibri" panose="020F0502020204030204"/>
              </a:rPr>
              <a:t>Prenez la correction sur vos livrets.</a:t>
            </a:r>
          </a:p>
        </p:txBody>
      </p:sp>
      <p:sp>
        <p:nvSpPr>
          <p:cNvPr id="7" name="Espace réservé du contenu 6">
            <a:extLst>
              <a:ext uri="{FF2B5EF4-FFF2-40B4-BE49-F238E27FC236}">
                <a16:creationId xmlns:a16="http://schemas.microsoft.com/office/drawing/2014/main" id="{1E314AA3-B83E-A1A9-23B3-241335C70BB8}"/>
              </a:ext>
            </a:extLst>
          </p:cNvPr>
          <p:cNvSpPr>
            <a:spLocks noGrp="1"/>
          </p:cNvSpPr>
          <p:nvPr>
            <p:ph sz="quarter" idx="11"/>
          </p:nvPr>
        </p:nvSpPr>
        <p:spPr/>
        <p:txBody>
          <a:bodyPr/>
          <a:lstStyle/>
          <a:p>
            <a:r>
              <a:rPr lang="fr-FR" sz="1100" dirty="0">
                <a:solidFill>
                  <a:schemeClr val="tx1">
                    <a:lumMod val="50000"/>
                    <a:lumOff val="50000"/>
                  </a:schemeClr>
                </a:solidFill>
              </a:rPr>
              <a:t>Donner quelques minutes aux élèves pour recopier la correction sur les livrets.</a:t>
            </a:r>
          </a:p>
        </p:txBody>
      </p:sp>
      <p:grpSp>
        <p:nvGrpSpPr>
          <p:cNvPr id="38" name="Groupe 37">
            <a:extLst>
              <a:ext uri="{FF2B5EF4-FFF2-40B4-BE49-F238E27FC236}">
                <a16:creationId xmlns:a16="http://schemas.microsoft.com/office/drawing/2014/main" id="{A414BCAA-8C1E-3419-7046-B9588BBDDE66}"/>
              </a:ext>
            </a:extLst>
          </p:cNvPr>
          <p:cNvGrpSpPr/>
          <p:nvPr/>
        </p:nvGrpSpPr>
        <p:grpSpPr>
          <a:xfrm>
            <a:off x="10633247" y="187919"/>
            <a:ext cx="630930" cy="588164"/>
            <a:chOff x="582302" y="4457015"/>
            <a:chExt cx="630930" cy="588164"/>
          </a:xfrm>
        </p:grpSpPr>
        <p:pic>
          <p:nvPicPr>
            <p:cNvPr id="39" name="Picture 7">
              <a:extLst>
                <a:ext uri="{FF2B5EF4-FFF2-40B4-BE49-F238E27FC236}">
                  <a16:creationId xmlns:a16="http://schemas.microsoft.com/office/drawing/2014/main" id="{69F26D67-4ECF-AEA7-1707-E7FB9C46FE1B}"/>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0" name="Picture 7">
              <a:extLst>
                <a:ext uri="{FF2B5EF4-FFF2-40B4-BE49-F238E27FC236}">
                  <a16:creationId xmlns:a16="http://schemas.microsoft.com/office/drawing/2014/main" id="{01E4CD84-196A-5347-3D0B-84925A0ABBAE}"/>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descr="Une image contenant texte, Appareils électroniques, capture d’écran, nombre&#10;&#10;Le contenu généré par l’IA peut être incorrect.">
            <a:extLst>
              <a:ext uri="{FF2B5EF4-FFF2-40B4-BE49-F238E27FC236}">
                <a16:creationId xmlns:a16="http://schemas.microsoft.com/office/drawing/2014/main" id="{061FD009-ED72-044A-C962-AC8C39AA4B64}"/>
              </a:ext>
            </a:extLst>
          </p:cNvPr>
          <p:cNvPicPr>
            <a:picLocks noChangeAspect="1"/>
          </p:cNvPicPr>
          <p:nvPr/>
        </p:nvPicPr>
        <p:blipFill>
          <a:blip r:embed="rId4"/>
          <a:srcRect t="38882"/>
          <a:stretch>
            <a:fillRect/>
          </a:stretch>
        </p:blipFill>
        <p:spPr>
          <a:xfrm>
            <a:off x="943583" y="923894"/>
            <a:ext cx="10223770" cy="5623036"/>
          </a:xfrm>
          <a:prstGeom prst="rect">
            <a:avLst/>
          </a:prstGeom>
        </p:spPr>
      </p:pic>
      <p:sp>
        <p:nvSpPr>
          <p:cNvPr id="4" name="ZoneTexte 3">
            <a:extLst>
              <a:ext uri="{FF2B5EF4-FFF2-40B4-BE49-F238E27FC236}">
                <a16:creationId xmlns:a16="http://schemas.microsoft.com/office/drawing/2014/main" id="{4BB6AB5C-D254-34F2-71EA-5096DC74A004}"/>
              </a:ext>
            </a:extLst>
          </p:cNvPr>
          <p:cNvSpPr txBox="1"/>
          <p:nvPr/>
        </p:nvSpPr>
        <p:spPr>
          <a:xfrm>
            <a:off x="1750978" y="2081111"/>
            <a:ext cx="2577830" cy="400110"/>
          </a:xfrm>
          <a:prstGeom prst="rect">
            <a:avLst/>
          </a:prstGeom>
          <a:noFill/>
        </p:spPr>
        <p:txBody>
          <a:bodyPr wrap="square" rtlCol="0">
            <a:spAutoFit/>
          </a:bodyPr>
          <a:lstStyle/>
          <a:p>
            <a:pPr algn="l"/>
            <a:r>
              <a:rPr lang="fr-FR" sz="2000" b="1" dirty="0">
                <a:solidFill>
                  <a:srgbClr val="FF0000"/>
                </a:solidFill>
                <a:latin typeface="Baguet Script" panose="00000500000000000000" pitchFamily="2" charset="0"/>
                <a:cs typeface="Calibri" panose="020F0502020204030204" pitchFamily="34" charset="0"/>
              </a:rPr>
              <a:t>2 tubes à essai</a:t>
            </a:r>
          </a:p>
        </p:txBody>
      </p:sp>
      <p:sp>
        <p:nvSpPr>
          <p:cNvPr id="5" name="ZoneTexte 4">
            <a:extLst>
              <a:ext uri="{FF2B5EF4-FFF2-40B4-BE49-F238E27FC236}">
                <a16:creationId xmlns:a16="http://schemas.microsoft.com/office/drawing/2014/main" id="{96E60949-6B30-ED7F-94A3-F2198B485A6A}"/>
              </a:ext>
            </a:extLst>
          </p:cNvPr>
          <p:cNvSpPr txBox="1"/>
          <p:nvPr/>
        </p:nvSpPr>
        <p:spPr>
          <a:xfrm>
            <a:off x="1747736" y="2363954"/>
            <a:ext cx="3135548" cy="400110"/>
          </a:xfrm>
          <a:prstGeom prst="rect">
            <a:avLst/>
          </a:prstGeom>
          <a:noFill/>
        </p:spPr>
        <p:txBody>
          <a:bodyPr wrap="square" rtlCol="0">
            <a:spAutoFit/>
          </a:bodyPr>
          <a:lstStyle/>
          <a:p>
            <a:pPr algn="l"/>
            <a:r>
              <a:rPr lang="fr-FR" sz="2000" b="1" dirty="0">
                <a:solidFill>
                  <a:srgbClr val="FF0000"/>
                </a:solidFill>
                <a:latin typeface="Baguet Script" panose="00000500000000000000" pitchFamily="2" charset="0"/>
                <a:cs typeface="Calibri" panose="020F0502020204030204" pitchFamily="34" charset="0"/>
              </a:rPr>
              <a:t>Enzymes pancréatiques</a:t>
            </a:r>
          </a:p>
        </p:txBody>
      </p:sp>
      <p:sp>
        <p:nvSpPr>
          <p:cNvPr id="6" name="ZoneTexte 5">
            <a:extLst>
              <a:ext uri="{FF2B5EF4-FFF2-40B4-BE49-F238E27FC236}">
                <a16:creationId xmlns:a16="http://schemas.microsoft.com/office/drawing/2014/main" id="{2C3E2491-E84B-8161-6CE2-9DDD748137D5}"/>
              </a:ext>
            </a:extLst>
          </p:cNvPr>
          <p:cNvSpPr txBox="1"/>
          <p:nvPr/>
        </p:nvSpPr>
        <p:spPr>
          <a:xfrm>
            <a:off x="1773474" y="2892763"/>
            <a:ext cx="2717260" cy="400110"/>
          </a:xfrm>
          <a:prstGeom prst="rect">
            <a:avLst/>
          </a:prstGeom>
          <a:noFill/>
        </p:spPr>
        <p:txBody>
          <a:bodyPr wrap="square" rtlCol="0">
            <a:spAutoFit/>
          </a:bodyPr>
          <a:lstStyle/>
          <a:p>
            <a:pPr algn="l"/>
            <a:r>
              <a:rPr lang="fr-FR" sz="2000" b="1" dirty="0">
                <a:solidFill>
                  <a:srgbClr val="FF0000"/>
                </a:solidFill>
                <a:latin typeface="Baguet Script" panose="00000500000000000000" pitchFamily="2" charset="0"/>
                <a:cs typeface="Calibri" panose="020F0502020204030204" pitchFamily="34" charset="0"/>
              </a:rPr>
              <a:t>Eau distillée</a:t>
            </a:r>
          </a:p>
        </p:txBody>
      </p:sp>
      <p:sp>
        <p:nvSpPr>
          <p:cNvPr id="8" name="ZoneTexte 7">
            <a:extLst>
              <a:ext uri="{FF2B5EF4-FFF2-40B4-BE49-F238E27FC236}">
                <a16:creationId xmlns:a16="http://schemas.microsoft.com/office/drawing/2014/main" id="{38CCFE22-8B32-05A6-9C3F-DED0BD654D9B}"/>
              </a:ext>
            </a:extLst>
          </p:cNvPr>
          <p:cNvSpPr txBox="1"/>
          <p:nvPr/>
        </p:nvSpPr>
        <p:spPr>
          <a:xfrm>
            <a:off x="1799618" y="3152978"/>
            <a:ext cx="2717260" cy="400110"/>
          </a:xfrm>
          <a:prstGeom prst="rect">
            <a:avLst/>
          </a:prstGeom>
          <a:noFill/>
        </p:spPr>
        <p:txBody>
          <a:bodyPr wrap="square" rtlCol="0">
            <a:spAutoFit/>
          </a:bodyPr>
          <a:lstStyle/>
          <a:p>
            <a:pPr algn="l"/>
            <a:r>
              <a:rPr lang="fr-FR" sz="2000" b="1" dirty="0">
                <a:solidFill>
                  <a:srgbClr val="FF0000"/>
                </a:solidFill>
                <a:latin typeface="Baguet Script" panose="00000500000000000000" pitchFamily="2" charset="0"/>
                <a:cs typeface="Calibri" panose="020F0502020204030204" pitchFamily="34" charset="0"/>
              </a:rPr>
              <a:t>2 pipettes</a:t>
            </a:r>
          </a:p>
        </p:txBody>
      </p:sp>
      <p:sp>
        <p:nvSpPr>
          <p:cNvPr id="9" name="ZoneTexte 8">
            <a:extLst>
              <a:ext uri="{FF2B5EF4-FFF2-40B4-BE49-F238E27FC236}">
                <a16:creationId xmlns:a16="http://schemas.microsoft.com/office/drawing/2014/main" id="{A2F9DCD2-94A4-3114-4D58-EC2A7A98EE34}"/>
              </a:ext>
            </a:extLst>
          </p:cNvPr>
          <p:cNvSpPr txBox="1"/>
          <p:nvPr/>
        </p:nvSpPr>
        <p:spPr>
          <a:xfrm>
            <a:off x="5101041" y="2257334"/>
            <a:ext cx="5662753" cy="369332"/>
          </a:xfrm>
          <a:prstGeom prst="rect">
            <a:avLst/>
          </a:prstGeom>
          <a:noFill/>
        </p:spPr>
        <p:txBody>
          <a:bodyPr wrap="square" rtlCol="0">
            <a:spAutoFit/>
          </a:bodyPr>
          <a:lstStyle/>
          <a:p>
            <a:pPr algn="l"/>
            <a:r>
              <a:rPr lang="fr-FR" b="1" dirty="0">
                <a:solidFill>
                  <a:srgbClr val="FF0000"/>
                </a:solidFill>
                <a:latin typeface="Baguet Script" panose="00000500000000000000" pitchFamily="2" charset="0"/>
                <a:cs typeface="Calibri" panose="020F0502020204030204" pitchFamily="34" charset="0"/>
              </a:rPr>
              <a:t>On met un peu d’amidon bouilli dans deux tubes A et B. </a:t>
            </a:r>
          </a:p>
        </p:txBody>
      </p:sp>
      <p:sp>
        <p:nvSpPr>
          <p:cNvPr id="10" name="ZoneTexte 9">
            <a:extLst>
              <a:ext uri="{FF2B5EF4-FFF2-40B4-BE49-F238E27FC236}">
                <a16:creationId xmlns:a16="http://schemas.microsoft.com/office/drawing/2014/main" id="{807B6502-513E-1C4E-9929-15E9457FF0DA}"/>
              </a:ext>
            </a:extLst>
          </p:cNvPr>
          <p:cNvSpPr txBox="1"/>
          <p:nvPr/>
        </p:nvSpPr>
        <p:spPr>
          <a:xfrm>
            <a:off x="1770435" y="2636805"/>
            <a:ext cx="2975856" cy="400110"/>
          </a:xfrm>
          <a:prstGeom prst="rect">
            <a:avLst/>
          </a:prstGeom>
          <a:noFill/>
        </p:spPr>
        <p:txBody>
          <a:bodyPr wrap="square" rtlCol="0">
            <a:spAutoFit/>
          </a:bodyPr>
          <a:lstStyle/>
          <a:p>
            <a:pPr algn="l"/>
            <a:r>
              <a:rPr lang="fr-FR" sz="2000" b="1" dirty="0">
                <a:solidFill>
                  <a:srgbClr val="FF0000"/>
                </a:solidFill>
                <a:latin typeface="Baguet Script" panose="00000500000000000000" pitchFamily="2" charset="0"/>
                <a:cs typeface="Calibri" panose="020F0502020204030204" pitchFamily="34" charset="0"/>
              </a:rPr>
              <a:t>Amidon bouilli</a:t>
            </a:r>
          </a:p>
        </p:txBody>
      </p:sp>
      <p:sp>
        <p:nvSpPr>
          <p:cNvPr id="17" name="ZoneTexte 16">
            <a:extLst>
              <a:ext uri="{FF2B5EF4-FFF2-40B4-BE49-F238E27FC236}">
                <a16:creationId xmlns:a16="http://schemas.microsoft.com/office/drawing/2014/main" id="{CE0B9C6F-56C2-F1A1-5C80-35AA84B0C019}"/>
              </a:ext>
            </a:extLst>
          </p:cNvPr>
          <p:cNvSpPr txBox="1"/>
          <p:nvPr/>
        </p:nvSpPr>
        <p:spPr>
          <a:xfrm>
            <a:off x="5044300" y="2573645"/>
            <a:ext cx="5856858" cy="369332"/>
          </a:xfrm>
          <a:prstGeom prst="rect">
            <a:avLst/>
          </a:prstGeom>
          <a:noFill/>
        </p:spPr>
        <p:txBody>
          <a:bodyPr wrap="square">
            <a:spAutoFit/>
          </a:bodyPr>
          <a:lstStyle/>
          <a:p>
            <a:r>
              <a:rPr lang="fr-FR" b="1" dirty="0">
                <a:solidFill>
                  <a:srgbClr val="FF0000"/>
                </a:solidFill>
                <a:latin typeface="Baguet Script" panose="00000500000000000000" pitchFamily="2" charset="0"/>
              </a:rPr>
              <a:t> On ajoute 2ml des enzymes pancréatiques dans le tube A</a:t>
            </a:r>
          </a:p>
        </p:txBody>
      </p:sp>
      <p:sp>
        <p:nvSpPr>
          <p:cNvPr id="11" name="ZoneTexte 10">
            <a:extLst>
              <a:ext uri="{FF2B5EF4-FFF2-40B4-BE49-F238E27FC236}">
                <a16:creationId xmlns:a16="http://schemas.microsoft.com/office/drawing/2014/main" id="{F9B56911-C82B-BE95-2EDD-8D1BB996D659}"/>
              </a:ext>
            </a:extLst>
          </p:cNvPr>
          <p:cNvSpPr txBox="1"/>
          <p:nvPr/>
        </p:nvSpPr>
        <p:spPr>
          <a:xfrm>
            <a:off x="2052536" y="4435813"/>
            <a:ext cx="2295727" cy="400110"/>
          </a:xfrm>
          <a:prstGeom prst="rect">
            <a:avLst/>
          </a:prstGeom>
          <a:noFill/>
        </p:spPr>
        <p:txBody>
          <a:bodyPr wrap="square" rtlCol="0">
            <a:spAutoFit/>
          </a:bodyPr>
          <a:lstStyle/>
          <a:p>
            <a:pPr algn="l"/>
            <a:r>
              <a:rPr lang="fr-FR" sz="2000" b="1" dirty="0">
                <a:solidFill>
                  <a:srgbClr val="FF0000"/>
                </a:solidFill>
                <a:latin typeface="Baguet Script" panose="00000500000000000000" pitchFamily="2" charset="0"/>
                <a:cs typeface="Calibri" panose="020F0502020204030204" pitchFamily="34" charset="0"/>
              </a:rPr>
              <a:t>Bain marie </a:t>
            </a:r>
          </a:p>
        </p:txBody>
      </p:sp>
      <p:sp>
        <p:nvSpPr>
          <p:cNvPr id="12" name="ZoneTexte 11">
            <a:extLst>
              <a:ext uri="{FF2B5EF4-FFF2-40B4-BE49-F238E27FC236}">
                <a16:creationId xmlns:a16="http://schemas.microsoft.com/office/drawing/2014/main" id="{DBA5E708-DF94-CDDC-A406-E7832065684E}"/>
              </a:ext>
            </a:extLst>
          </p:cNvPr>
          <p:cNvSpPr txBox="1"/>
          <p:nvPr/>
        </p:nvSpPr>
        <p:spPr>
          <a:xfrm>
            <a:off x="5321434" y="4433036"/>
            <a:ext cx="4328809" cy="400110"/>
          </a:xfrm>
          <a:prstGeom prst="rect">
            <a:avLst/>
          </a:prstGeom>
          <a:noFill/>
        </p:spPr>
        <p:txBody>
          <a:bodyPr wrap="square" rtlCol="0">
            <a:spAutoFit/>
          </a:bodyPr>
          <a:lstStyle/>
          <a:p>
            <a:pPr algn="l"/>
            <a:r>
              <a:rPr lang="fr-FR" sz="2000" b="1" dirty="0">
                <a:solidFill>
                  <a:srgbClr val="FF0000"/>
                </a:solidFill>
                <a:latin typeface="Baguet Script" panose="00000500000000000000" pitchFamily="2" charset="0"/>
                <a:cs typeface="Calibri" panose="020F0502020204030204" pitchFamily="34" charset="0"/>
              </a:rPr>
              <a:t>On met les deux tubes au bain marie</a:t>
            </a:r>
          </a:p>
        </p:txBody>
      </p:sp>
      <p:sp>
        <p:nvSpPr>
          <p:cNvPr id="13" name="ZoneTexte 12">
            <a:extLst>
              <a:ext uri="{FF2B5EF4-FFF2-40B4-BE49-F238E27FC236}">
                <a16:creationId xmlns:a16="http://schemas.microsoft.com/office/drawing/2014/main" id="{2B8B619F-3373-9D88-8731-C302FEB2AEC7}"/>
              </a:ext>
            </a:extLst>
          </p:cNvPr>
          <p:cNvSpPr txBox="1"/>
          <p:nvPr/>
        </p:nvSpPr>
        <p:spPr>
          <a:xfrm>
            <a:off x="5042681" y="2871960"/>
            <a:ext cx="5856858" cy="369332"/>
          </a:xfrm>
          <a:prstGeom prst="rect">
            <a:avLst/>
          </a:prstGeom>
          <a:noFill/>
        </p:spPr>
        <p:txBody>
          <a:bodyPr wrap="square">
            <a:spAutoFit/>
          </a:bodyPr>
          <a:lstStyle/>
          <a:p>
            <a:r>
              <a:rPr lang="fr-FR" b="1" dirty="0">
                <a:solidFill>
                  <a:srgbClr val="FF0000"/>
                </a:solidFill>
                <a:latin typeface="Baguet Script" panose="00000500000000000000" pitchFamily="2" charset="0"/>
              </a:rPr>
              <a:t> On ajoute 2ml de l’eau distillée dans le tube B</a:t>
            </a:r>
          </a:p>
        </p:txBody>
      </p:sp>
      <p:sp>
        <p:nvSpPr>
          <p:cNvPr id="14" name="ZoneTexte 13">
            <a:extLst>
              <a:ext uri="{FF2B5EF4-FFF2-40B4-BE49-F238E27FC236}">
                <a16:creationId xmlns:a16="http://schemas.microsoft.com/office/drawing/2014/main" id="{7A2C1D85-FD43-3698-73A0-A4ED415AD35C}"/>
              </a:ext>
            </a:extLst>
          </p:cNvPr>
          <p:cNvSpPr txBox="1"/>
          <p:nvPr/>
        </p:nvSpPr>
        <p:spPr>
          <a:xfrm>
            <a:off x="1916349" y="5757356"/>
            <a:ext cx="1468877" cy="400110"/>
          </a:xfrm>
          <a:prstGeom prst="rect">
            <a:avLst/>
          </a:prstGeom>
          <a:noFill/>
        </p:spPr>
        <p:txBody>
          <a:bodyPr wrap="square" rtlCol="0">
            <a:spAutoFit/>
          </a:bodyPr>
          <a:lstStyle/>
          <a:p>
            <a:pPr algn="l"/>
            <a:r>
              <a:rPr lang="fr-FR" sz="2000" b="1" dirty="0">
                <a:solidFill>
                  <a:srgbClr val="FF0000"/>
                </a:solidFill>
                <a:latin typeface="Baguet Script" panose="00000500000000000000" pitchFamily="2" charset="0"/>
                <a:cs typeface="Calibri" panose="020F0502020204030204" pitchFamily="34" charset="0"/>
              </a:rPr>
              <a:t>Eau iodée</a:t>
            </a:r>
          </a:p>
        </p:txBody>
      </p:sp>
      <p:sp>
        <p:nvSpPr>
          <p:cNvPr id="15" name="ZoneTexte 14">
            <a:extLst>
              <a:ext uri="{FF2B5EF4-FFF2-40B4-BE49-F238E27FC236}">
                <a16:creationId xmlns:a16="http://schemas.microsoft.com/office/drawing/2014/main" id="{454CF391-2ED0-265B-2F98-318C54B73FE9}"/>
              </a:ext>
            </a:extLst>
          </p:cNvPr>
          <p:cNvSpPr txBox="1"/>
          <p:nvPr/>
        </p:nvSpPr>
        <p:spPr>
          <a:xfrm>
            <a:off x="1913106" y="6047159"/>
            <a:ext cx="1948775" cy="400110"/>
          </a:xfrm>
          <a:prstGeom prst="rect">
            <a:avLst/>
          </a:prstGeom>
          <a:noFill/>
        </p:spPr>
        <p:txBody>
          <a:bodyPr wrap="square" rtlCol="0">
            <a:spAutoFit/>
          </a:bodyPr>
          <a:lstStyle/>
          <a:p>
            <a:pPr algn="l"/>
            <a:r>
              <a:rPr lang="fr-FR" sz="2000" b="1" dirty="0">
                <a:solidFill>
                  <a:srgbClr val="FF0000"/>
                </a:solidFill>
                <a:latin typeface="Baguet Script" panose="00000500000000000000" pitchFamily="2" charset="0"/>
                <a:cs typeface="Calibri" panose="020F0502020204030204" pitchFamily="34" charset="0"/>
              </a:rPr>
              <a:t>Bandelette- test</a:t>
            </a:r>
          </a:p>
        </p:txBody>
      </p:sp>
      <p:sp>
        <p:nvSpPr>
          <p:cNvPr id="16" name="ZoneTexte 15">
            <a:extLst>
              <a:ext uri="{FF2B5EF4-FFF2-40B4-BE49-F238E27FC236}">
                <a16:creationId xmlns:a16="http://schemas.microsoft.com/office/drawing/2014/main" id="{D8BFD80F-6A78-96E5-1E40-35E365F8C1C1}"/>
              </a:ext>
            </a:extLst>
          </p:cNvPr>
          <p:cNvSpPr txBox="1"/>
          <p:nvPr/>
        </p:nvSpPr>
        <p:spPr>
          <a:xfrm>
            <a:off x="5047238" y="5807414"/>
            <a:ext cx="6201180" cy="292388"/>
          </a:xfrm>
          <a:prstGeom prst="rect">
            <a:avLst/>
          </a:prstGeom>
          <a:noFill/>
        </p:spPr>
        <p:txBody>
          <a:bodyPr wrap="square" rtlCol="0">
            <a:spAutoFit/>
          </a:bodyPr>
          <a:lstStyle/>
          <a:p>
            <a:pPr algn="l"/>
            <a:r>
              <a:rPr lang="fr-FR" sz="1300" b="1" dirty="0">
                <a:solidFill>
                  <a:srgbClr val="FF0000"/>
                </a:solidFill>
                <a:latin typeface="Baguet Script" panose="00000500000000000000" pitchFamily="2" charset="0"/>
                <a:cs typeface="Calibri" panose="020F0502020204030204" pitchFamily="34" charset="0"/>
              </a:rPr>
              <a:t>on vérifie la présence de sucre simple dans les deux tubes A et B par les bandelette- test.</a:t>
            </a:r>
          </a:p>
        </p:txBody>
      </p:sp>
      <p:sp>
        <p:nvSpPr>
          <p:cNvPr id="19" name="ZoneTexte 18">
            <a:extLst>
              <a:ext uri="{FF2B5EF4-FFF2-40B4-BE49-F238E27FC236}">
                <a16:creationId xmlns:a16="http://schemas.microsoft.com/office/drawing/2014/main" id="{DD6C25BE-47E2-7B00-3D1F-C8620513B449}"/>
              </a:ext>
            </a:extLst>
          </p:cNvPr>
          <p:cNvSpPr txBox="1"/>
          <p:nvPr/>
        </p:nvSpPr>
        <p:spPr>
          <a:xfrm>
            <a:off x="5080270" y="6023036"/>
            <a:ext cx="5721624" cy="523220"/>
          </a:xfrm>
          <a:prstGeom prst="rect">
            <a:avLst/>
          </a:prstGeom>
          <a:noFill/>
        </p:spPr>
        <p:txBody>
          <a:bodyPr wrap="square">
            <a:spAutoFit/>
          </a:bodyPr>
          <a:lstStyle/>
          <a:p>
            <a:r>
              <a:rPr lang="fr-FR" sz="1400" b="1" dirty="0">
                <a:solidFill>
                  <a:srgbClr val="FF0000"/>
                </a:solidFill>
                <a:latin typeface="Baguet Script" panose="00000500000000000000" pitchFamily="2" charset="0"/>
              </a:rPr>
              <a:t>on vérifie la présence de l’amidon dans les deux tubes A et B par l’eau iodée. ( en présence de l’amidon l’eau iodée deviens bleu)</a:t>
            </a:r>
          </a:p>
        </p:txBody>
      </p:sp>
    </p:spTree>
    <p:extLst>
      <p:ext uri="{BB962C8B-B14F-4D97-AF65-F5344CB8AC3E}">
        <p14:creationId xmlns:p14="http://schemas.microsoft.com/office/powerpoint/2010/main" val="295286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9" grpId="0"/>
      <p:bldP spid="10" grpId="0"/>
      <p:bldP spid="17" grpId="0"/>
      <p:bldP spid="11" grpId="0"/>
      <p:bldP spid="12" grpId="0"/>
      <p:bldP spid="13" grpId="0"/>
      <p:bldP spid="14" grpId="0"/>
      <p:bldP spid="15" grpId="0"/>
      <p:bldP spid="16" grpId="0"/>
      <p:bldP spid="19"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r>
              <a:rPr lang="fr-FR" dirty="0"/>
              <a:t>05 min</a:t>
            </a:r>
          </a:p>
        </p:txBody>
      </p:sp>
    </p:spTree>
    <p:extLst>
      <p:ext uri="{BB962C8B-B14F-4D97-AF65-F5344CB8AC3E}">
        <p14:creationId xmlns:p14="http://schemas.microsoft.com/office/powerpoint/2010/main" val="38959518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a:xfrm>
            <a:off x="1030246" y="346868"/>
            <a:ext cx="10277091" cy="267549"/>
          </a:xfrm>
        </p:spPr>
        <p:txBody>
          <a:bodyPr/>
          <a:lstStyle/>
          <a:p>
            <a:r>
              <a:rPr lang="fr-FR" sz="1800" dirty="0">
                <a:solidFill>
                  <a:schemeClr val="tx1">
                    <a:lumMod val="50000"/>
                    <a:lumOff val="50000"/>
                  </a:schemeClr>
                </a:solidFill>
              </a:rPr>
              <a:t>Qui peut me dire ce que nous avons appris aujourd’hui? </a:t>
            </a:r>
            <a:br>
              <a:rPr lang="fr-FR" sz="1800" dirty="0">
                <a:solidFill>
                  <a:schemeClr val="tx1">
                    <a:lumMod val="50000"/>
                    <a:lumOff val="50000"/>
                  </a:schemeClr>
                </a:solidFill>
              </a:rPr>
            </a:br>
            <a:endParaRPr lang="fr-FR" sz="1800" dirty="0">
              <a:solidFill>
                <a:schemeClr val="tx1">
                  <a:lumMod val="50000"/>
                  <a:lumOff val="50000"/>
                </a:schemeClr>
              </a:solidFill>
            </a:endParaRP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endParaRPr lang="fr-F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endParaRPr lang="fr-FR" dirty="0"/>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donne un rappel de la séance.</a:t>
            </a:r>
          </a:p>
        </p:txBody>
      </p:sp>
      <p:sp>
        <p:nvSpPr>
          <p:cNvPr id="3" name="Google Shape;2054;p38">
            <a:extLst>
              <a:ext uri="{FF2B5EF4-FFF2-40B4-BE49-F238E27FC236}">
                <a16:creationId xmlns:a16="http://schemas.microsoft.com/office/drawing/2014/main" id="{1C1445F7-285F-7A3A-C5D2-9D27FFF11BE4}"/>
              </a:ext>
            </a:extLst>
          </p:cNvPr>
          <p:cNvSpPr/>
          <p:nvPr/>
        </p:nvSpPr>
        <p:spPr>
          <a:xfrm>
            <a:off x="1230364" y="2952359"/>
            <a:ext cx="9946841" cy="805544"/>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latin typeface="Calibri" panose="020F0502020204030204" pitchFamily="34" charset="0"/>
              <a:cs typeface="Calibri" panose="020F0502020204030204" pitchFamily="34" charset="0"/>
            </a:endParaRPr>
          </a:p>
        </p:txBody>
      </p:sp>
      <p:sp>
        <p:nvSpPr>
          <p:cNvPr id="5" name="ZoneTexte 3">
            <a:extLst>
              <a:ext uri="{FF2B5EF4-FFF2-40B4-BE49-F238E27FC236}">
                <a16:creationId xmlns:a16="http://schemas.microsoft.com/office/drawing/2014/main" id="{392561BC-9988-A3D3-C8F4-A4190A0B3601}"/>
              </a:ext>
            </a:extLst>
          </p:cNvPr>
          <p:cNvSpPr txBox="1"/>
          <p:nvPr/>
        </p:nvSpPr>
        <p:spPr>
          <a:xfrm>
            <a:off x="1501910" y="2950028"/>
            <a:ext cx="9188179" cy="805543"/>
          </a:xfrm>
          <a:prstGeom prst="rect">
            <a:avLst/>
          </a:prstGeom>
        </p:spPr>
        <p:txBody>
          <a:bodyPr vert="horz" lIns="91440" tIns="45720" rIns="91440" bIns="45720" rtlCol="0" anchor="ctr">
            <a:noAutofit/>
          </a:bodyPr>
          <a:lstStyle>
            <a:defPPr>
              <a:defRPr lang="en-US"/>
            </a:defPPr>
            <a:lvl1pPr marL="228600" indent="-228600" algn="ctr">
              <a:lnSpc>
                <a:spcPct val="90000"/>
              </a:lnSpc>
              <a:spcBef>
                <a:spcPts val="1000"/>
              </a:spcBef>
              <a:buFont typeface="Arial" panose="020B0604020202020204" pitchFamily="34" charset="0"/>
              <a:buNone/>
              <a:defRPr sz="2800" b="1">
                <a:solidFill>
                  <a:srgbClr val="106585"/>
                </a:solidFill>
                <a:latin typeface="Calibri" panose="020F0502020204030204"/>
              </a:defRPr>
            </a:lvl1pPr>
            <a:lvl2pPr marL="685800" indent="-228600">
              <a:lnSpc>
                <a:spcPct val="90000"/>
              </a:lnSpc>
              <a:spcBef>
                <a:spcPts val="500"/>
              </a:spcBef>
              <a:buFont typeface="Arial" panose="020B0604020202020204" pitchFamily="34" charset="0"/>
              <a:buNone/>
              <a:defRPr sz="2000">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Formuler une hypothèse et élaborer un protocole expérimental de la digestion chimique.</a:t>
            </a:r>
          </a:p>
        </p:txBody>
      </p:sp>
      <p:pic>
        <p:nvPicPr>
          <p:cNvPr id="7" name="Image 23">
            <a:extLst>
              <a:ext uri="{FF2B5EF4-FFF2-40B4-BE49-F238E27FC236}">
                <a16:creationId xmlns:a16="http://schemas.microsoft.com/office/drawing/2014/main" id="{1E606C51-B45B-D112-73F7-3A7ADC8DD2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925" y="2669082"/>
            <a:ext cx="805544" cy="805544"/>
          </a:xfrm>
          <a:prstGeom prst="rect">
            <a:avLst/>
          </a:prstGeom>
        </p:spPr>
      </p:pic>
    </p:spTree>
    <p:extLst>
      <p:ext uri="{BB962C8B-B14F-4D97-AF65-F5344CB8AC3E}">
        <p14:creationId xmlns:p14="http://schemas.microsoft.com/office/powerpoint/2010/main" val="203340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sz="1800" dirty="0">
                <a:solidFill>
                  <a:schemeClr val="tx1">
                    <a:lumMod val="50000"/>
                    <a:lumOff val="50000"/>
                  </a:schemeClr>
                </a:solidFill>
              </a:rPr>
              <a:t>Pour formuler une hypothèse et élaborer un protocole expérimental de la digestion chimique, je dois: </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endParaRPr lang="fr-FR" dirty="0"/>
          </a:p>
        </p:txBody>
      </p:sp>
      <p:pic>
        <p:nvPicPr>
          <p:cNvPr id="30" name="Google Shape;289;p51">
            <a:extLst>
              <a:ext uri="{FF2B5EF4-FFF2-40B4-BE49-F238E27FC236}">
                <a16:creationId xmlns:a16="http://schemas.microsoft.com/office/drawing/2014/main" id="{B630ECC6-AE75-1A9B-8BE2-CEADA872F34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Flèche : bas 2">
            <a:extLst>
              <a:ext uri="{FF2B5EF4-FFF2-40B4-BE49-F238E27FC236}">
                <a16:creationId xmlns:a16="http://schemas.microsoft.com/office/drawing/2014/main" id="{790425A6-340B-0381-E37B-CDE834A42B90}"/>
              </a:ext>
            </a:extLst>
          </p:cNvPr>
          <p:cNvSpPr/>
          <p:nvPr/>
        </p:nvSpPr>
        <p:spPr>
          <a:xfrm>
            <a:off x="5971971" y="1983018"/>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ZoneTexte 4">
            <a:extLst>
              <a:ext uri="{FF2B5EF4-FFF2-40B4-BE49-F238E27FC236}">
                <a16:creationId xmlns:a16="http://schemas.microsoft.com/office/drawing/2014/main" id="{5A801EFC-26EC-4F91-395E-701B28FBA96B}"/>
              </a:ext>
            </a:extLst>
          </p:cNvPr>
          <p:cNvSpPr txBox="1"/>
          <p:nvPr/>
        </p:nvSpPr>
        <p:spPr>
          <a:xfrm>
            <a:off x="3946594" y="1438082"/>
            <a:ext cx="4298812" cy="461665"/>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800" dirty="0"/>
              <a:t>Une question scientifique</a:t>
            </a:r>
          </a:p>
        </p:txBody>
      </p:sp>
      <p:sp>
        <p:nvSpPr>
          <p:cNvPr id="6" name="Flèche : bas 5">
            <a:extLst>
              <a:ext uri="{FF2B5EF4-FFF2-40B4-BE49-F238E27FC236}">
                <a16:creationId xmlns:a16="http://schemas.microsoft.com/office/drawing/2014/main" id="{85D5DEED-AF19-D107-9048-7BD324F06000}"/>
              </a:ext>
            </a:extLst>
          </p:cNvPr>
          <p:cNvSpPr/>
          <p:nvPr/>
        </p:nvSpPr>
        <p:spPr>
          <a:xfrm>
            <a:off x="5971971" y="4198086"/>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id="{8B23E00C-9A68-922F-EB16-868783B1C6AC}"/>
              </a:ext>
            </a:extLst>
          </p:cNvPr>
          <p:cNvSpPr txBox="1"/>
          <p:nvPr/>
        </p:nvSpPr>
        <p:spPr>
          <a:xfrm>
            <a:off x="3946594" y="3623653"/>
            <a:ext cx="4298812" cy="46166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800" dirty="0"/>
              <a:t>Formuler une hypothèse</a:t>
            </a:r>
          </a:p>
        </p:txBody>
      </p:sp>
      <p:sp>
        <p:nvSpPr>
          <p:cNvPr id="8" name="Flèche : bas 7">
            <a:extLst>
              <a:ext uri="{FF2B5EF4-FFF2-40B4-BE49-F238E27FC236}">
                <a16:creationId xmlns:a16="http://schemas.microsoft.com/office/drawing/2014/main" id="{B59721D6-3147-6E6A-6519-1038D837514B}"/>
              </a:ext>
            </a:extLst>
          </p:cNvPr>
          <p:cNvSpPr/>
          <p:nvPr/>
        </p:nvSpPr>
        <p:spPr>
          <a:xfrm>
            <a:off x="5971969" y="3158117"/>
            <a:ext cx="248055" cy="461665"/>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9" name="Groupe 8">
            <a:extLst>
              <a:ext uri="{FF2B5EF4-FFF2-40B4-BE49-F238E27FC236}">
                <a16:creationId xmlns:a16="http://schemas.microsoft.com/office/drawing/2014/main" id="{035DAB1A-89E6-90DB-8AE6-327B7338BE0B}"/>
              </a:ext>
            </a:extLst>
          </p:cNvPr>
          <p:cNvGrpSpPr/>
          <p:nvPr/>
        </p:nvGrpSpPr>
        <p:grpSpPr>
          <a:xfrm>
            <a:off x="3946594" y="2337354"/>
            <a:ext cx="4065753" cy="740522"/>
            <a:chOff x="3946594" y="2337354"/>
            <a:chExt cx="4065753" cy="740522"/>
          </a:xfrm>
        </p:grpSpPr>
        <p:sp>
          <p:nvSpPr>
            <p:cNvPr id="10" name="ZoneTexte 9">
              <a:extLst>
                <a:ext uri="{FF2B5EF4-FFF2-40B4-BE49-F238E27FC236}">
                  <a16:creationId xmlns:a16="http://schemas.microsoft.com/office/drawing/2014/main" id="{CA19547D-0CD5-B3DA-3BE7-903B77B46CE9}"/>
                </a:ext>
              </a:extLst>
            </p:cNvPr>
            <p:cNvSpPr txBox="1"/>
            <p:nvPr/>
          </p:nvSpPr>
          <p:spPr>
            <a:xfrm>
              <a:off x="4179651" y="2554656"/>
              <a:ext cx="3832696" cy="523220"/>
            </a:xfrm>
            <a:prstGeom prst="rect">
              <a:avLst/>
            </a:prstGeom>
            <a:noFill/>
            <a:ln w="19050">
              <a:solidFill>
                <a:srgbClr val="C00000"/>
              </a:solidFill>
              <a:prstDash val="lgDash"/>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sz="2800" dirty="0">
                  <a:solidFill>
                    <a:srgbClr val="FF0000"/>
                  </a:solidFill>
                  <a:latin typeface="Calibri" panose="020F0502020204030204" pitchFamily="34" charset="0"/>
                  <a:cs typeface="Calibri" panose="020F0502020204030204" pitchFamily="34" charset="0"/>
                </a:rPr>
                <a:t>Identifier les variables</a:t>
              </a:r>
            </a:p>
          </p:txBody>
        </p:sp>
        <p:sp>
          <p:nvSpPr>
            <p:cNvPr id="11" name="Ellipse 10">
              <a:extLst>
                <a:ext uri="{FF2B5EF4-FFF2-40B4-BE49-F238E27FC236}">
                  <a16:creationId xmlns:a16="http://schemas.microsoft.com/office/drawing/2014/main" id="{8BE9152E-24FB-59A9-49F9-80FA82E11DAC}"/>
                </a:ext>
              </a:extLst>
            </p:cNvPr>
            <p:cNvSpPr/>
            <p:nvPr/>
          </p:nvSpPr>
          <p:spPr>
            <a:xfrm>
              <a:off x="3946594" y="2337354"/>
              <a:ext cx="444840" cy="430733"/>
            </a:xfrm>
            <a:prstGeom prst="ellipse">
              <a:avLst/>
            </a:prstGeom>
            <a:solidFill>
              <a:srgbClr val="FF0000"/>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1</a:t>
              </a:r>
            </a:p>
          </p:txBody>
        </p:sp>
      </p:grpSp>
      <p:grpSp>
        <p:nvGrpSpPr>
          <p:cNvPr id="12" name="Groupe 11">
            <a:extLst>
              <a:ext uri="{FF2B5EF4-FFF2-40B4-BE49-F238E27FC236}">
                <a16:creationId xmlns:a16="http://schemas.microsoft.com/office/drawing/2014/main" id="{5A8DE1AA-33E9-4242-9092-117B54F73451}"/>
              </a:ext>
            </a:extLst>
          </p:cNvPr>
          <p:cNvGrpSpPr/>
          <p:nvPr/>
        </p:nvGrpSpPr>
        <p:grpSpPr>
          <a:xfrm>
            <a:off x="2754392" y="4540097"/>
            <a:ext cx="6460787" cy="1617417"/>
            <a:chOff x="2754392" y="4540097"/>
            <a:chExt cx="6460787" cy="1617417"/>
          </a:xfrm>
        </p:grpSpPr>
        <p:sp>
          <p:nvSpPr>
            <p:cNvPr id="13" name="ZoneTexte 12">
              <a:extLst>
                <a:ext uri="{FF2B5EF4-FFF2-40B4-BE49-F238E27FC236}">
                  <a16:creationId xmlns:a16="http://schemas.microsoft.com/office/drawing/2014/main" id="{E4FBBE56-6D94-C04E-6A9D-0AB03530C40C}"/>
                </a:ext>
              </a:extLst>
            </p:cNvPr>
            <p:cNvSpPr txBox="1"/>
            <p:nvPr/>
          </p:nvSpPr>
          <p:spPr>
            <a:xfrm>
              <a:off x="2976812" y="4772519"/>
              <a:ext cx="6238367" cy="1384995"/>
            </a:xfrm>
            <a:prstGeom prst="rect">
              <a:avLst/>
            </a:prstGeom>
            <a:noFill/>
            <a:ln w="19050">
              <a:solidFill>
                <a:schemeClr val="accent2"/>
              </a:solidFill>
              <a:prstDash val="lgDash"/>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sz="2800" dirty="0">
                  <a:solidFill>
                    <a:schemeClr val="tx1"/>
                  </a:solidFill>
                  <a:latin typeface="Calibri" panose="020F0502020204030204" pitchFamily="34" charset="0"/>
                  <a:cs typeface="Calibri" panose="020F0502020204030204" pitchFamily="34" charset="0"/>
                </a:rPr>
                <a:t>Relier entre la variable indépendante et la variable dépendante par la structure : </a:t>
              </a:r>
            </a:p>
            <a:p>
              <a:r>
                <a:rPr lang="fr-FR" sz="2800" dirty="0">
                  <a:latin typeface="Calibri" panose="020F0502020204030204" pitchFamily="34" charset="0"/>
                  <a:cs typeface="Calibri" panose="020F0502020204030204" pitchFamily="34" charset="0"/>
                </a:rPr>
                <a:t>Si    </a:t>
              </a:r>
              <a:r>
                <a:rPr lang="fr-FR" sz="2800" dirty="0">
                  <a:solidFill>
                    <a:schemeClr val="accent2"/>
                  </a:solidFill>
                  <a:latin typeface="Calibri" panose="020F0502020204030204" pitchFamily="34" charset="0"/>
                  <a:cs typeface="Calibri" panose="020F0502020204030204" pitchFamily="34" charset="0"/>
                </a:rPr>
                <a:t> </a:t>
              </a:r>
              <a:r>
                <a:rPr lang="fr-FR" sz="2800" u="sng" dirty="0">
                  <a:solidFill>
                    <a:srgbClr val="FF0000"/>
                  </a:solidFill>
                  <a:latin typeface="Calibri" panose="020F0502020204030204" pitchFamily="34" charset="0"/>
                  <a:cs typeface="Calibri" panose="020F0502020204030204" pitchFamily="34" charset="0"/>
                </a:rPr>
                <a:t>cause</a:t>
              </a:r>
              <a:r>
                <a:rPr lang="fr-FR" sz="2800" dirty="0">
                  <a:solidFill>
                    <a:schemeClr val="accent2"/>
                  </a:solidFill>
                  <a:latin typeface="Calibri" panose="020F0502020204030204" pitchFamily="34" charset="0"/>
                  <a:cs typeface="Calibri" panose="020F0502020204030204" pitchFamily="34" charset="0"/>
                </a:rPr>
                <a:t>        </a:t>
              </a:r>
              <a:r>
                <a:rPr lang="fr-FR" sz="2800" dirty="0">
                  <a:latin typeface="Calibri" panose="020F0502020204030204" pitchFamily="34" charset="0"/>
                  <a:cs typeface="Calibri" panose="020F0502020204030204" pitchFamily="34" charset="0"/>
                </a:rPr>
                <a:t>alors      </a:t>
              </a:r>
              <a:r>
                <a:rPr lang="fr-FR" sz="2800" u="sng" dirty="0">
                  <a:solidFill>
                    <a:srgbClr val="FF0000"/>
                  </a:solidFill>
                  <a:latin typeface="Calibri" panose="020F0502020204030204" pitchFamily="34" charset="0"/>
                  <a:cs typeface="Calibri" panose="020F0502020204030204" pitchFamily="34" charset="0"/>
                </a:rPr>
                <a:t>conséquence.</a:t>
              </a:r>
              <a:r>
                <a:rPr lang="fr-FR" sz="2800" dirty="0">
                  <a:latin typeface="Calibri" panose="020F0502020204030204" pitchFamily="34" charset="0"/>
                  <a:cs typeface="Calibri" panose="020F0502020204030204" pitchFamily="34" charset="0"/>
                </a:rPr>
                <a:t> </a:t>
              </a:r>
              <a:endParaRPr lang="fr-FR" sz="2800" dirty="0">
                <a:solidFill>
                  <a:srgbClr val="FF0000"/>
                </a:solidFill>
                <a:latin typeface="Calibri" panose="020F0502020204030204" pitchFamily="34" charset="0"/>
                <a:cs typeface="Calibri" panose="020F0502020204030204" pitchFamily="34" charset="0"/>
              </a:endParaRPr>
            </a:p>
          </p:txBody>
        </p:sp>
        <p:sp>
          <p:nvSpPr>
            <p:cNvPr id="14" name="Ellipse 13">
              <a:extLst>
                <a:ext uri="{FF2B5EF4-FFF2-40B4-BE49-F238E27FC236}">
                  <a16:creationId xmlns:a16="http://schemas.microsoft.com/office/drawing/2014/main" id="{491276A7-23F3-EC83-B19B-E95F315AEC8E}"/>
                </a:ext>
              </a:extLst>
            </p:cNvPr>
            <p:cNvSpPr/>
            <p:nvPr/>
          </p:nvSpPr>
          <p:spPr>
            <a:xfrm>
              <a:off x="2754392" y="4540097"/>
              <a:ext cx="444840" cy="430733"/>
            </a:xfrm>
            <a:prstGeom prst="ellipse">
              <a:avLst/>
            </a:prstGeom>
            <a:solidFill>
              <a:srgbClr val="FF0000"/>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2</a:t>
              </a:r>
            </a:p>
          </p:txBody>
        </p:sp>
      </p:grpSp>
    </p:spTree>
    <p:extLst>
      <p:ext uri="{BB962C8B-B14F-4D97-AF65-F5344CB8AC3E}">
        <p14:creationId xmlns:p14="http://schemas.microsoft.com/office/powerpoint/2010/main" val="787385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sz="1800" dirty="0">
                <a:solidFill>
                  <a:schemeClr val="tx1">
                    <a:lumMod val="50000"/>
                    <a:lumOff val="50000"/>
                  </a:schemeClr>
                </a:solidFill>
              </a:rPr>
              <a:t>Et on termine par cette carte lexicale.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sz="1100" dirty="0">
                <a:solidFill>
                  <a:schemeClr val="tx1">
                    <a:lumMod val="50000"/>
                    <a:lumOff val="50000"/>
                  </a:schemeClr>
                </a:solidFill>
              </a:rPr>
              <a:t>Faire participer les élèves à la lecture de la carte</a:t>
            </a:r>
          </a:p>
        </p:txBody>
      </p:sp>
      <p:grpSp>
        <p:nvGrpSpPr>
          <p:cNvPr id="3" name="Google Shape;2004;p176">
            <a:extLst>
              <a:ext uri="{FF2B5EF4-FFF2-40B4-BE49-F238E27FC236}">
                <a16:creationId xmlns:a16="http://schemas.microsoft.com/office/drawing/2014/main" id="{0856EB9A-7017-4620-1D45-E3DDBCB45426}"/>
              </a:ext>
            </a:extLst>
          </p:cNvPr>
          <p:cNvGrpSpPr/>
          <p:nvPr/>
        </p:nvGrpSpPr>
        <p:grpSpPr>
          <a:xfrm>
            <a:off x="258382" y="1263731"/>
            <a:ext cx="11555245" cy="5251044"/>
            <a:chOff x="189300" y="1039998"/>
            <a:chExt cx="8675315" cy="3938283"/>
          </a:xfrm>
        </p:grpSpPr>
        <p:sp>
          <p:nvSpPr>
            <p:cNvPr id="6" name="Google Shape;2005;p176">
              <a:extLst>
                <a:ext uri="{FF2B5EF4-FFF2-40B4-BE49-F238E27FC236}">
                  <a16:creationId xmlns:a16="http://schemas.microsoft.com/office/drawing/2014/main" id="{9D8FF637-F29E-5926-A68E-04B1AEFD0F8E}"/>
                </a:ext>
              </a:extLst>
            </p:cNvPr>
            <p:cNvSpPr/>
            <p:nvPr/>
          </p:nvSpPr>
          <p:spPr>
            <a:xfrm>
              <a:off x="189300" y="1500788"/>
              <a:ext cx="8562578" cy="3398623"/>
            </a:xfrm>
            <a:prstGeom prst="rect">
              <a:avLst/>
            </a:prstGeom>
            <a:solidFill>
              <a:sysClr val="window" lastClr="FFFFFF">
                <a:lumMod val="95000"/>
              </a:sysClr>
            </a:solidFill>
            <a:ln w="19046" cap="flat">
              <a:no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867"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7" name="Google Shape;2006;p176">
              <a:extLst>
                <a:ext uri="{FF2B5EF4-FFF2-40B4-BE49-F238E27FC236}">
                  <a16:creationId xmlns:a16="http://schemas.microsoft.com/office/drawing/2014/main" id="{7BBDD7F7-14F6-1624-BE14-C3D8C3D01247}"/>
                </a:ext>
              </a:extLst>
            </p:cNvPr>
            <p:cNvSpPr/>
            <p:nvPr/>
          </p:nvSpPr>
          <p:spPr>
            <a:xfrm>
              <a:off x="2646386" y="2242831"/>
              <a:ext cx="3281845" cy="95726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rgbClr val="54AFE9"/>
              </a:solidFill>
              <a:prstDash val="solid"/>
              <a:round/>
            </a:ln>
          </p:spPr>
          <p:txBody>
            <a:bodyPr vert="horz" wrap="square" lIns="91427" tIns="45695" rIns="91427" bIns="45695" anchor="ctr" anchorCtr="1" compatLnSpc="1">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fr-FR" sz="2000" b="1" dirty="0">
                  <a:solidFill>
                    <a:srgbClr val="106585"/>
                  </a:solidFill>
                  <a:latin typeface="Calibri" panose="020F0502020204030204"/>
                </a:rPr>
                <a:t>Formuler une hypothèse et élaborer un protocole expérimental de la digestion chimique.</a:t>
              </a:r>
            </a:p>
          </p:txBody>
        </p:sp>
        <p:sp>
          <p:nvSpPr>
            <p:cNvPr id="8" name="Google Shape;2007;p176">
              <a:extLst>
                <a:ext uri="{FF2B5EF4-FFF2-40B4-BE49-F238E27FC236}">
                  <a16:creationId xmlns:a16="http://schemas.microsoft.com/office/drawing/2014/main" id="{51D1B15C-9A61-D37C-77B8-DC795430B4B6}"/>
                </a:ext>
              </a:extLst>
            </p:cNvPr>
            <p:cNvSpPr/>
            <p:nvPr/>
          </p:nvSpPr>
          <p:spPr>
            <a:xfrm>
              <a:off x="571247" y="2302811"/>
              <a:ext cx="1899776" cy="729573"/>
            </a:xfrm>
            <a:custGeom>
              <a:avLst>
                <a:gd name="f0" fmla="val 17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rgbClr val="1D9A78"/>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3" name="Google Shape;2008;p176">
              <a:extLst>
                <a:ext uri="{FF2B5EF4-FFF2-40B4-BE49-F238E27FC236}">
                  <a16:creationId xmlns:a16="http://schemas.microsoft.com/office/drawing/2014/main" id="{8509BBED-58F4-CA9F-A0DD-F4638083BC99}"/>
                </a:ext>
              </a:extLst>
            </p:cNvPr>
            <p:cNvSpPr txBox="1"/>
            <p:nvPr/>
          </p:nvSpPr>
          <p:spPr>
            <a:xfrm>
              <a:off x="3532344" y="1926967"/>
              <a:ext cx="1714500" cy="346210"/>
            </a:xfrm>
            <a:prstGeom prst="rect">
              <a:avLst/>
            </a:prstGeom>
            <a:noFill/>
            <a:ln cap="flat">
              <a:noFill/>
            </a:ln>
          </p:spPr>
          <p:txBody>
            <a:bodyPr vert="horz" wrap="square" lIns="91427" tIns="45695" rIns="91427" bIns="45695" anchor="t" anchorCtr="1" compatLnSpc="1">
              <a:sp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54AFE9"/>
                  </a:solidFill>
                  <a:effectLst/>
                  <a:uLnTx/>
                  <a:uFillTx/>
                  <a:latin typeface="Calibri" panose="020F0502020204030204" pitchFamily="34" charset="0"/>
                  <a:ea typeface="Calibri" panose="020F0502020204030204" pitchFamily="34" charset="0"/>
                  <a:cs typeface="Calibri" panose="020F0502020204030204" pitchFamily="34" charset="0"/>
                </a:rPr>
                <a:t>Ma tâche :</a:t>
              </a:r>
            </a:p>
          </p:txBody>
        </p:sp>
        <p:sp>
          <p:nvSpPr>
            <p:cNvPr id="34" name="Google Shape;2009;p176">
              <a:extLst>
                <a:ext uri="{FF2B5EF4-FFF2-40B4-BE49-F238E27FC236}">
                  <a16:creationId xmlns:a16="http://schemas.microsoft.com/office/drawing/2014/main" id="{44215F64-7F36-F2A9-900A-5E0A986B07BE}"/>
                </a:ext>
              </a:extLst>
            </p:cNvPr>
            <p:cNvSpPr txBox="1"/>
            <p:nvPr/>
          </p:nvSpPr>
          <p:spPr>
            <a:xfrm>
              <a:off x="513494" y="1976584"/>
              <a:ext cx="1788990" cy="284704"/>
            </a:xfrm>
            <a:prstGeom prst="rect">
              <a:avLst/>
            </a:prstGeom>
            <a:noFill/>
            <a:ln cap="flat">
              <a:noFill/>
            </a:ln>
          </p:spPr>
          <p:txBody>
            <a:bodyPr vert="horz" wrap="square" lIns="91427" tIns="45695" rIns="91427" bIns="45695" anchor="t" anchorCtr="1" compatLnSpc="1">
              <a:sp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67" b="1" i="0" u="none" strike="noStrike" kern="0" cap="none" spc="0" normalizeH="0" baseline="0" noProof="0" dirty="0">
                  <a:ln>
                    <a:noFill/>
                  </a:ln>
                  <a:solidFill>
                    <a:srgbClr val="1D9A78"/>
                  </a:solidFill>
                  <a:effectLst/>
                  <a:uLnTx/>
                  <a:uFillTx/>
                  <a:latin typeface="Calibri" panose="020F0502020204030204" pitchFamily="34" charset="0"/>
                  <a:ea typeface="Calibri" panose="020F0502020204030204" pitchFamily="34" charset="0"/>
                  <a:cs typeface="Calibri" panose="020F0502020204030204" pitchFamily="34" charset="0"/>
                </a:rPr>
                <a:t>Termes thématiques :</a:t>
              </a:r>
            </a:p>
          </p:txBody>
        </p:sp>
        <p:sp>
          <p:nvSpPr>
            <p:cNvPr id="35" name="Google Shape;2010;p176">
              <a:extLst>
                <a:ext uri="{FF2B5EF4-FFF2-40B4-BE49-F238E27FC236}">
                  <a16:creationId xmlns:a16="http://schemas.microsoft.com/office/drawing/2014/main" id="{19D72E66-E9BA-8A65-6619-94AF04E81ECB}"/>
                </a:ext>
              </a:extLst>
            </p:cNvPr>
            <p:cNvSpPr/>
            <p:nvPr/>
          </p:nvSpPr>
          <p:spPr>
            <a:xfrm>
              <a:off x="6446463" y="1515825"/>
              <a:ext cx="2040393" cy="647451"/>
            </a:xfrm>
            <a:prstGeom prst="rect">
              <a:avLst/>
            </a:prstGeom>
            <a:solidFill>
              <a:srgbClr val="44546A">
                <a:lumMod val="10000"/>
                <a:lumOff val="90000"/>
                <a:alpha val="29800"/>
              </a:srgbClr>
            </a:solidFill>
            <a:ln w="19046" cap="flat">
              <a:solidFill>
                <a:srgbClr val="1D9A78">
                  <a:lumMod val="20000"/>
                  <a:lumOff val="80000"/>
                </a:srgbClr>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6" name="Google Shape;2011;p176">
              <a:extLst>
                <a:ext uri="{FF2B5EF4-FFF2-40B4-BE49-F238E27FC236}">
                  <a16:creationId xmlns:a16="http://schemas.microsoft.com/office/drawing/2014/main" id="{485D79A5-56AA-079B-A422-0D100AA75B49}"/>
                </a:ext>
              </a:extLst>
            </p:cNvPr>
            <p:cNvSpPr txBox="1"/>
            <p:nvPr/>
          </p:nvSpPr>
          <p:spPr>
            <a:xfrm>
              <a:off x="6436297" y="1473333"/>
              <a:ext cx="1714500" cy="276961"/>
            </a:xfrm>
            <a:prstGeom prst="rect">
              <a:avLst/>
            </a:prstGeom>
            <a:noFill/>
            <a:ln cap="flat">
              <a:noFill/>
            </a:ln>
          </p:spPr>
          <p:txBody>
            <a:bodyPr vert="horz" wrap="square" lIns="91427" tIns="45695" rIns="91427" bIns="45695" anchor="t" anchorCtr="1" compatLnSpc="1">
              <a:sp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Verbes de consigne</a:t>
              </a:r>
            </a:p>
          </p:txBody>
        </p:sp>
        <p:sp>
          <p:nvSpPr>
            <p:cNvPr id="37" name="Google Shape;2012;p176">
              <a:extLst>
                <a:ext uri="{FF2B5EF4-FFF2-40B4-BE49-F238E27FC236}">
                  <a16:creationId xmlns:a16="http://schemas.microsoft.com/office/drawing/2014/main" id="{39BFD0CC-336B-BD16-61C9-DEC22D5334BB}"/>
                </a:ext>
              </a:extLst>
            </p:cNvPr>
            <p:cNvSpPr/>
            <p:nvPr/>
          </p:nvSpPr>
          <p:spPr>
            <a:xfrm>
              <a:off x="574825" y="3995013"/>
              <a:ext cx="4693416" cy="7229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28575" cap="flat">
              <a:solidFill>
                <a:srgbClr val="DCE6F2"/>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8" name="Google Shape;2013;p176">
              <a:extLst>
                <a:ext uri="{FF2B5EF4-FFF2-40B4-BE49-F238E27FC236}">
                  <a16:creationId xmlns:a16="http://schemas.microsoft.com/office/drawing/2014/main" id="{6E8CBAFD-8CDB-416F-76A6-BF61AB924FE8}"/>
                </a:ext>
              </a:extLst>
            </p:cNvPr>
            <p:cNvSpPr txBox="1"/>
            <p:nvPr/>
          </p:nvSpPr>
          <p:spPr>
            <a:xfrm>
              <a:off x="630227" y="3698923"/>
              <a:ext cx="2540248" cy="276961"/>
            </a:xfrm>
            <a:prstGeom prst="rect">
              <a:avLst/>
            </a:prstGeom>
            <a:noFill/>
            <a:ln cap="flat">
              <a:noFill/>
            </a:ln>
          </p:spPr>
          <p:txBody>
            <a:bodyPr vert="horz" wrap="square" lIns="91427" tIns="45695" rIns="91427" bIns="45695" anchor="t" anchorCtr="0" compatLnSpc="1">
              <a:sp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Structures pour répondre </a:t>
              </a:r>
            </a:p>
          </p:txBody>
        </p:sp>
        <p:sp>
          <p:nvSpPr>
            <p:cNvPr id="39" name="Google Shape;2015;p176">
              <a:extLst>
                <a:ext uri="{FF2B5EF4-FFF2-40B4-BE49-F238E27FC236}">
                  <a16:creationId xmlns:a16="http://schemas.microsoft.com/office/drawing/2014/main" id="{1DC2E357-BB4C-A024-0CA9-7AFADFD41E29}"/>
                </a:ext>
              </a:extLst>
            </p:cNvPr>
            <p:cNvSpPr txBox="1"/>
            <p:nvPr/>
          </p:nvSpPr>
          <p:spPr>
            <a:xfrm>
              <a:off x="665459" y="2326565"/>
              <a:ext cx="1664247" cy="692459"/>
            </a:xfrm>
            <a:prstGeom prst="rect">
              <a:avLst/>
            </a:prstGeom>
            <a:noFill/>
            <a:ln cap="flat">
              <a:noFill/>
            </a:ln>
          </p:spPr>
          <p:txBody>
            <a:bodyPr vert="horz" wrap="square" lIns="91427" tIns="45695" rIns="91427" bIns="45695" anchor="t" anchorCtr="0" compatLnSpc="1">
              <a:spAutoFit/>
            </a:bodyPr>
            <a:lstStyle/>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MA" sz="1800" b="1" i="0" u="none" strike="noStrike" kern="0" cap="none" spc="-80" normalizeH="0" baseline="0" noProof="0" dirty="0">
                  <a:ln>
                    <a:noFill/>
                  </a:ln>
                  <a:solidFill>
                    <a:prstClr val="black"/>
                  </a:solidFill>
                  <a:effectLst/>
                  <a:uLnTx/>
                  <a:uFillTx/>
                  <a:latin typeface="Calibri" panose="020F0502020204030204"/>
                </a:rPr>
                <a:t>Démarche d’investigation </a:t>
              </a:r>
            </a:p>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fr-MA" b="1" kern="0" spc="-80" dirty="0">
                  <a:solidFill>
                    <a:prstClr val="black"/>
                  </a:solidFill>
                  <a:latin typeface="Calibri" panose="020F0502020204030204"/>
                </a:rPr>
                <a:t>Digestion chimique</a:t>
              </a:r>
              <a:endParaRPr kumimoji="0" lang="fr-MA" sz="1800" b="1" i="0" u="none" strike="noStrike" kern="0" cap="none" spc="-80" normalizeH="0" baseline="0" noProof="0" dirty="0">
                <a:ln>
                  <a:noFill/>
                </a:ln>
                <a:solidFill>
                  <a:prstClr val="black"/>
                </a:solidFill>
                <a:effectLst/>
                <a:uLnTx/>
                <a:uFillTx/>
                <a:latin typeface="Calibri" panose="020F0502020204030204"/>
              </a:endParaRPr>
            </a:p>
          </p:txBody>
        </p:sp>
        <p:sp>
          <p:nvSpPr>
            <p:cNvPr id="40" name="Google Shape;2016;p176">
              <a:extLst>
                <a:ext uri="{FF2B5EF4-FFF2-40B4-BE49-F238E27FC236}">
                  <a16:creationId xmlns:a16="http://schemas.microsoft.com/office/drawing/2014/main" id="{1CEFA7F5-787E-E812-4892-0044B7D8E9DF}"/>
                </a:ext>
              </a:extLst>
            </p:cNvPr>
            <p:cNvSpPr txBox="1"/>
            <p:nvPr/>
          </p:nvSpPr>
          <p:spPr>
            <a:xfrm>
              <a:off x="6499914" y="1725165"/>
              <a:ext cx="1599592" cy="438544"/>
            </a:xfrm>
            <a:prstGeom prst="rect">
              <a:avLst/>
            </a:prstGeom>
            <a:noFill/>
            <a:ln cap="flat">
              <a:noFill/>
            </a:ln>
          </p:spPr>
          <p:txBody>
            <a:bodyPr vert="horz" wrap="square" lIns="91427" tIns="45695" rIns="91427" bIns="45695" anchor="t" anchorCtr="0" compatLnSpc="1">
              <a:spAutoFit/>
            </a:bodyPr>
            <a:lstStyle/>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000000"/>
                  </a:solidFill>
                  <a:effectLst/>
                  <a:uLnTx/>
                  <a:uFillTx/>
                  <a:latin typeface="Calibri" panose="020F0502020204030204"/>
                </a:rPr>
                <a:t>Formuler</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sz="1600" b="1" kern="0" dirty="0">
                  <a:solidFill>
                    <a:srgbClr val="000000"/>
                  </a:solidFill>
                  <a:latin typeface="Calibri" panose="020F0502020204030204"/>
                </a:rPr>
                <a:t>Elaborer</a:t>
              </a:r>
              <a:endParaRPr kumimoji="0" lang="fr-FR" sz="1600" b="1" i="0" u="none" strike="noStrike" kern="0" cap="none" spc="0" normalizeH="0" baseline="0" noProof="0" dirty="0">
                <a:ln>
                  <a:noFill/>
                </a:ln>
                <a:solidFill>
                  <a:srgbClr val="000000"/>
                </a:solidFill>
                <a:effectLst/>
                <a:uLnTx/>
                <a:uFillTx/>
                <a:latin typeface="Calibri" panose="020F0502020204030204"/>
              </a:endParaRPr>
            </a:p>
          </p:txBody>
        </p:sp>
        <p:sp>
          <p:nvSpPr>
            <p:cNvPr id="41" name="Google Shape;2017;p176">
              <a:extLst>
                <a:ext uri="{FF2B5EF4-FFF2-40B4-BE49-F238E27FC236}">
                  <a16:creationId xmlns:a16="http://schemas.microsoft.com/office/drawing/2014/main" id="{8B5661CC-211B-3BF2-E35F-A33F2F49EFA5}"/>
                </a:ext>
              </a:extLst>
            </p:cNvPr>
            <p:cNvSpPr/>
            <p:nvPr/>
          </p:nvSpPr>
          <p:spPr>
            <a:xfrm>
              <a:off x="6532957" y="2601935"/>
              <a:ext cx="2218921" cy="1890814"/>
            </a:xfrm>
            <a:custGeom>
              <a:avLst>
                <a:gd name="f0" fmla="val 17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44546A">
                <a:lumMod val="10000"/>
                <a:lumOff val="90000"/>
                <a:alpha val="29800"/>
              </a:srgbClr>
            </a:solidFill>
            <a:ln w="19046" cap="flat">
              <a:solidFill>
                <a:srgbClr val="1D9A78">
                  <a:lumMod val="20000"/>
                  <a:lumOff val="80000"/>
                </a:srgbClr>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2" name="Google Shape;2018;p176">
              <a:extLst>
                <a:ext uri="{FF2B5EF4-FFF2-40B4-BE49-F238E27FC236}">
                  <a16:creationId xmlns:a16="http://schemas.microsoft.com/office/drawing/2014/main" id="{F09795DC-CF96-AC02-C445-D6993927FB60}"/>
                </a:ext>
              </a:extLst>
            </p:cNvPr>
            <p:cNvSpPr txBox="1"/>
            <p:nvPr/>
          </p:nvSpPr>
          <p:spPr>
            <a:xfrm>
              <a:off x="6464508" y="2597226"/>
              <a:ext cx="1924708" cy="276961"/>
            </a:xfrm>
            <a:prstGeom prst="rect">
              <a:avLst/>
            </a:prstGeom>
            <a:noFill/>
            <a:ln cap="flat">
              <a:noFill/>
            </a:ln>
          </p:spPr>
          <p:txBody>
            <a:bodyPr vert="horz" wrap="square" lIns="91427" tIns="45695" rIns="91427" bIns="45695" anchor="t" anchorCtr="1" compatLnSpc="1">
              <a:sp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Vocabulaire scientifique</a:t>
              </a:r>
            </a:p>
          </p:txBody>
        </p:sp>
        <p:sp>
          <p:nvSpPr>
            <p:cNvPr id="43" name="Google Shape;2019;p176">
              <a:extLst>
                <a:ext uri="{FF2B5EF4-FFF2-40B4-BE49-F238E27FC236}">
                  <a16:creationId xmlns:a16="http://schemas.microsoft.com/office/drawing/2014/main" id="{32F56C74-BF85-EC6D-FFC1-03052CE869FB}"/>
                </a:ext>
              </a:extLst>
            </p:cNvPr>
            <p:cNvSpPr txBox="1"/>
            <p:nvPr/>
          </p:nvSpPr>
          <p:spPr>
            <a:xfrm>
              <a:off x="6519220" y="2900827"/>
              <a:ext cx="2210748" cy="2077454"/>
            </a:xfrm>
            <a:prstGeom prst="rect">
              <a:avLst/>
            </a:prstGeom>
            <a:noFill/>
            <a:ln cap="flat">
              <a:noFill/>
            </a:ln>
          </p:spPr>
          <p:txBody>
            <a:bodyPr vert="horz" wrap="square" lIns="91427" tIns="45695" rIns="91427" bIns="45695" anchor="t" anchorCtr="0" compatLnSpc="1">
              <a:spAutoFit/>
            </a:bodyPr>
            <a:lstStyle/>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kumimoji="0" lang="fr-MA" b="1" i="0" u="none" strike="noStrike" kern="0" cap="none" spc="0" normalizeH="0" baseline="0" noProof="0" dirty="0">
                  <a:ln>
                    <a:noFill/>
                  </a:ln>
                  <a:solidFill>
                    <a:srgbClr val="000000"/>
                  </a:solidFill>
                  <a:effectLst/>
                  <a:uLnTx/>
                  <a:uFillTx/>
                  <a:latin typeface="Calibri" panose="020F0502020204030204"/>
                </a:rPr>
                <a:t>hypothèse </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MA" b="1" kern="0" dirty="0">
                  <a:solidFill>
                    <a:srgbClr val="000000"/>
                  </a:solidFill>
                  <a:latin typeface="Calibri" panose="020F0502020204030204"/>
                </a:rPr>
                <a:t>Protocole expérimental</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MA" b="1" kern="0" dirty="0">
                  <a:solidFill>
                    <a:srgbClr val="000000"/>
                  </a:solidFill>
                  <a:latin typeface="Calibri" panose="020F0502020204030204"/>
                </a:rPr>
                <a:t>Salive; </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MA" b="1" kern="0" dirty="0">
                  <a:solidFill>
                    <a:srgbClr val="000000"/>
                  </a:solidFill>
                  <a:latin typeface="Calibri" panose="020F0502020204030204"/>
                </a:rPr>
                <a:t>Enzyme , </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MA" b="1" kern="0" dirty="0">
                  <a:solidFill>
                    <a:srgbClr val="000000"/>
                  </a:solidFill>
                  <a:latin typeface="Calibri" panose="020F0502020204030204"/>
                </a:rPr>
                <a:t>Variable indépendante</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MA" b="1" kern="0" dirty="0">
                  <a:solidFill>
                    <a:srgbClr val="000000"/>
                  </a:solidFill>
                  <a:latin typeface="Calibri" panose="020F0502020204030204"/>
                </a:rPr>
                <a:t>Variable dépendante</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MA" b="1" kern="0" dirty="0">
                  <a:solidFill>
                    <a:srgbClr val="000000"/>
                  </a:solidFill>
                  <a:latin typeface="Calibri" panose="020F0502020204030204"/>
                </a:rPr>
                <a:t>Variable contrôlée</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endParaRPr lang="fr-MA" sz="1600" kern="0" dirty="0">
                <a:solidFill>
                  <a:srgbClr val="000000"/>
                </a:solidFill>
                <a:latin typeface="Calibri" panose="020F0502020204030204"/>
              </a:endParaRP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endParaRPr lang="fr-MA" sz="1600" kern="0" dirty="0">
                <a:solidFill>
                  <a:srgbClr val="000000"/>
                </a:solidFill>
                <a:latin typeface="Calibri" panose="020F0502020204030204"/>
              </a:endParaRP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endParaRPr kumimoji="0" lang="fr-MA" sz="1600" b="0" i="0" u="none" strike="noStrike" kern="0" cap="none" spc="0" normalizeH="0" baseline="0" noProof="0" dirty="0">
                <a:ln>
                  <a:noFill/>
                </a:ln>
                <a:solidFill>
                  <a:srgbClr val="000000"/>
                </a:solidFill>
                <a:effectLst/>
                <a:uLnTx/>
                <a:uFillTx/>
                <a:latin typeface="Calibri" panose="020F0502020204030204"/>
              </a:endParaRPr>
            </a:p>
          </p:txBody>
        </p:sp>
        <p:sp>
          <p:nvSpPr>
            <p:cNvPr id="44" name="Google Shape;2022;p176">
              <a:extLst>
                <a:ext uri="{FF2B5EF4-FFF2-40B4-BE49-F238E27FC236}">
                  <a16:creationId xmlns:a16="http://schemas.microsoft.com/office/drawing/2014/main" id="{89697EF0-CC3B-F967-8CA4-3B65E5305173}"/>
                </a:ext>
              </a:extLst>
            </p:cNvPr>
            <p:cNvSpPr txBox="1"/>
            <p:nvPr/>
          </p:nvSpPr>
          <p:spPr>
            <a:xfrm>
              <a:off x="579222" y="4014143"/>
              <a:ext cx="3615445" cy="269604"/>
            </a:xfrm>
            <a:prstGeom prst="rect">
              <a:avLst/>
            </a:prstGeom>
            <a:noFill/>
            <a:ln cap="flat">
              <a:noFill/>
            </a:ln>
          </p:spPr>
          <p:txBody>
            <a:bodyPr vert="horz" wrap="square" lIns="91427" tIns="45695" rIns="91427" bIns="45695" anchor="t" anchorCtr="0" compatLnSpc="1">
              <a:spAutoFit/>
            </a:bodyPr>
            <a:lstStyle/>
            <a:p>
              <a:pPr marL="285750" marR="0" lvl="0" indent="-285750" defTabSz="1219170" eaLnBrk="1" fontAlgn="auto" latinLnBrk="0" hangingPunct="1">
                <a:lnSpc>
                  <a:spcPct val="125000"/>
                </a:lnSpc>
                <a:spcBef>
                  <a:spcPts val="0"/>
                </a:spcBef>
                <a:spcAft>
                  <a:spcPts val="0"/>
                </a:spcAft>
                <a:buClr>
                  <a:srgbClr val="000000"/>
                </a:buClr>
                <a:buSzPts val="1100"/>
                <a:buFontTx/>
                <a:buChar char="-"/>
                <a:tabLst/>
                <a:defRPr sz="1800" b="0" i="0" u="none" strike="noStrike" kern="0" cap="none" spc="0" baseline="0">
                  <a:solidFill>
                    <a:srgbClr val="000000"/>
                  </a:solidFill>
                  <a:uFillTx/>
                </a:defRPr>
              </a:pPr>
              <a:endParaRPr kumimoji="0" lang="fr-MA" sz="1500" b="1" i="0" u="none" strike="noStrike" kern="0" cap="none" spc="-70" normalizeH="0" baseline="0" noProof="0" dirty="0">
                <a:ln>
                  <a:noFill/>
                </a:ln>
                <a:solidFill>
                  <a:srgbClr val="000000"/>
                </a:solidFill>
                <a:effectLst/>
                <a:uLnTx/>
                <a:uFillTx/>
                <a:latin typeface="Calibri" panose="020F0502020204030204"/>
              </a:endParaRPr>
            </a:p>
          </p:txBody>
        </p:sp>
        <p:cxnSp>
          <p:nvCxnSpPr>
            <p:cNvPr id="45" name="Google Shape;2023;p176">
              <a:extLst>
                <a:ext uri="{FF2B5EF4-FFF2-40B4-BE49-F238E27FC236}">
                  <a16:creationId xmlns:a16="http://schemas.microsoft.com/office/drawing/2014/main" id="{651FF069-A59D-2E9D-785E-878C9D700465}"/>
                </a:ext>
              </a:extLst>
            </p:cNvPr>
            <p:cNvCxnSpPr>
              <a:cxnSpLocks/>
              <a:stCxn id="7" idx="2"/>
              <a:endCxn id="37" idx="0"/>
            </p:cNvCxnSpPr>
            <p:nvPr/>
          </p:nvCxnSpPr>
          <p:spPr>
            <a:xfrm rot="5400000">
              <a:off x="3206965" y="2914669"/>
              <a:ext cx="794913" cy="1365776"/>
            </a:xfrm>
            <a:prstGeom prst="bentConnector3">
              <a:avLst>
                <a:gd name="adj1" fmla="val 50000"/>
              </a:avLst>
            </a:prstGeom>
            <a:noFill/>
            <a:ln w="7150" cap="flat">
              <a:solidFill>
                <a:srgbClr val="54AFE9"/>
              </a:solidFill>
              <a:prstDash val="solid"/>
              <a:round/>
            </a:ln>
          </p:spPr>
        </p:cxnSp>
        <p:cxnSp>
          <p:nvCxnSpPr>
            <p:cNvPr id="49" name="Google Shape;2027;p176">
              <a:extLst>
                <a:ext uri="{FF2B5EF4-FFF2-40B4-BE49-F238E27FC236}">
                  <a16:creationId xmlns:a16="http://schemas.microsoft.com/office/drawing/2014/main" id="{2F763365-9284-AD60-DB38-2EA36B41EADE}"/>
                </a:ext>
              </a:extLst>
            </p:cNvPr>
            <p:cNvCxnSpPr>
              <a:cxnSpLocks/>
              <a:stCxn id="7" idx="1"/>
            </p:cNvCxnSpPr>
            <p:nvPr/>
          </p:nvCxnSpPr>
          <p:spPr>
            <a:xfrm>
              <a:off x="5928231" y="2721466"/>
              <a:ext cx="508685" cy="1392621"/>
            </a:xfrm>
            <a:prstGeom prst="bentConnector2">
              <a:avLst/>
            </a:prstGeom>
            <a:noFill/>
            <a:ln w="7150" cap="flat">
              <a:solidFill>
                <a:srgbClr val="54AFE9"/>
              </a:solidFill>
              <a:prstDash val="solid"/>
              <a:round/>
            </a:ln>
          </p:spPr>
        </p:cxnSp>
        <p:sp>
          <p:nvSpPr>
            <p:cNvPr id="50" name="Google Shape;2028;p176">
              <a:extLst>
                <a:ext uri="{FF2B5EF4-FFF2-40B4-BE49-F238E27FC236}">
                  <a16:creationId xmlns:a16="http://schemas.microsoft.com/office/drawing/2014/main" id="{68E7F4CD-D9DB-2DAC-0FCE-81943BF66405}"/>
                </a:ext>
              </a:extLst>
            </p:cNvPr>
            <p:cNvSpPr/>
            <p:nvPr/>
          </p:nvSpPr>
          <p:spPr>
            <a:xfrm>
              <a:off x="279385" y="1039998"/>
              <a:ext cx="8585230" cy="348454"/>
            </a:xfrm>
            <a:prstGeom prst="rect">
              <a:avLst/>
            </a:prstGeom>
            <a:solidFill>
              <a:srgbClr val="1D6FA9"/>
            </a:solidFill>
            <a:ln cap="flat">
              <a:solidFill>
                <a:srgbClr val="DCE6F2"/>
              </a:solidFill>
              <a:prstDash val="solid"/>
            </a:ln>
          </p:spPr>
          <p:txBody>
            <a:bodyPr vert="horz" wrap="square" lIns="91427" tIns="45695" rIns="91427" bIns="45695" anchor="ctr" anchorCtr="0" compatLnSpc="1">
              <a:no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67"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MA CARTE LEXICALE</a:t>
              </a:r>
              <a:endParaRPr kumimoji="0" lang="fr-FR" sz="14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54" name="Google Shape;2027;p176">
              <a:extLst>
                <a:ext uri="{FF2B5EF4-FFF2-40B4-BE49-F238E27FC236}">
                  <a16:creationId xmlns:a16="http://schemas.microsoft.com/office/drawing/2014/main" id="{3A8B4766-F876-4489-2CD8-52591F0B8CB8}"/>
                </a:ext>
              </a:extLst>
            </p:cNvPr>
            <p:cNvCxnSpPr>
              <a:cxnSpLocks/>
              <a:endCxn id="35" idx="1"/>
            </p:cNvCxnSpPr>
            <p:nvPr/>
          </p:nvCxnSpPr>
          <p:spPr>
            <a:xfrm rot="5400000" flipH="1" flipV="1">
              <a:off x="5829279" y="2107041"/>
              <a:ext cx="884674" cy="349693"/>
            </a:xfrm>
            <a:prstGeom prst="bentConnector2">
              <a:avLst/>
            </a:prstGeom>
            <a:noFill/>
            <a:ln w="7150" cap="flat">
              <a:solidFill>
                <a:srgbClr val="54AFE9"/>
              </a:solidFill>
              <a:prstDash val="solid"/>
              <a:round/>
            </a:ln>
          </p:spPr>
        </p:cxnSp>
      </p:grpSp>
      <p:sp>
        <p:nvSpPr>
          <p:cNvPr id="9" name="ZoneTexte 8">
            <a:extLst>
              <a:ext uri="{FF2B5EF4-FFF2-40B4-BE49-F238E27FC236}">
                <a16:creationId xmlns:a16="http://schemas.microsoft.com/office/drawing/2014/main" id="{7472EE95-64F5-7814-3ADC-F240544DC3AD}"/>
              </a:ext>
            </a:extLst>
          </p:cNvPr>
          <p:cNvSpPr txBox="1"/>
          <p:nvPr/>
        </p:nvSpPr>
        <p:spPr>
          <a:xfrm>
            <a:off x="900493" y="5331806"/>
            <a:ext cx="6094378" cy="707886"/>
          </a:xfrm>
          <a:prstGeom prst="rect">
            <a:avLst/>
          </a:prstGeom>
          <a:noFill/>
        </p:spPr>
        <p:txBody>
          <a:bodyPr wrap="square">
            <a:spAutoFit/>
          </a:bodyPr>
          <a:lstStyle/>
          <a:p>
            <a:r>
              <a:rPr lang="fr-FR" sz="2000" b="1" kern="0" dirty="0">
                <a:solidFill>
                  <a:srgbClr val="000000"/>
                </a:solidFill>
                <a:latin typeface="Calibri" panose="020F0502020204030204"/>
              </a:rPr>
              <a:t>Hypothèse : Si   ……………………………….………… (la cause)   </a:t>
            </a:r>
          </a:p>
          <a:p>
            <a:r>
              <a:rPr lang="fr-FR" sz="2000" b="1" kern="0" dirty="0">
                <a:solidFill>
                  <a:srgbClr val="000000"/>
                </a:solidFill>
                <a:latin typeface="Calibri" panose="020F0502020204030204"/>
              </a:rPr>
              <a:t>                       Alors ………………………………(la conséquence)</a:t>
            </a:r>
          </a:p>
        </p:txBody>
      </p:sp>
    </p:spTree>
    <p:extLst>
      <p:ext uri="{BB962C8B-B14F-4D97-AF65-F5344CB8AC3E}">
        <p14:creationId xmlns:p14="http://schemas.microsoft.com/office/powerpoint/2010/main" val="60852183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9508-8181-16DD-B1BF-ACE788E4BF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E83FABB-2A66-C371-78CF-555BC47FDCCD}"/>
              </a:ext>
            </a:extLst>
          </p:cNvPr>
          <p:cNvSpPr>
            <a:spLocks noGrp="1"/>
          </p:cNvSpPr>
          <p:nvPr>
            <p:ph type="title"/>
          </p:nvPr>
        </p:nvSpPr>
        <p:spPr/>
        <p:txBody>
          <a:bodyPr/>
          <a:lstStyle/>
          <a:p>
            <a:r>
              <a:rPr lang="fr-FR" sz="1800" i="1" dirty="0">
                <a:solidFill>
                  <a:schemeClr val="tx1">
                    <a:lumMod val="50000"/>
                    <a:lumOff val="50000"/>
                  </a:schemeClr>
                </a:solidFill>
                <a:latin typeface="Calibri" panose="020F0502020204030204"/>
              </a:rPr>
              <a:t> C’est la fin de notre séance. N’oubliez pas de réviser votre leçon.</a:t>
            </a:r>
          </a:p>
        </p:txBody>
      </p:sp>
      <p:sp>
        <p:nvSpPr>
          <p:cNvPr id="4" name="Espace réservé du contenu 3">
            <a:extLst>
              <a:ext uri="{FF2B5EF4-FFF2-40B4-BE49-F238E27FC236}">
                <a16:creationId xmlns:a16="http://schemas.microsoft.com/office/drawing/2014/main" id="{6292E3E0-C9A7-842B-A7BD-C0569196BCB0}"/>
              </a:ext>
            </a:extLst>
          </p:cNvPr>
          <p:cNvSpPr>
            <a:spLocks noGrp="1"/>
          </p:cNvSpPr>
          <p:nvPr>
            <p:ph sz="quarter" idx="11"/>
          </p:nvPr>
        </p:nvSpPr>
        <p:spPr/>
        <p:txBody>
          <a:bodyPr/>
          <a:lstStyle/>
          <a:p>
            <a:r>
              <a:rPr lang="fr-FR" sz="1100" dirty="0">
                <a:solidFill>
                  <a:schemeClr val="tx1">
                    <a:lumMod val="50000"/>
                    <a:lumOff val="50000"/>
                  </a:schemeClr>
                </a:solidFill>
              </a:rPr>
              <a:t>L’enseignant incite les élèves à faire l’exercice à la maison, puis clôt la séance.</a:t>
            </a:r>
          </a:p>
        </p:txBody>
      </p:sp>
      <p:pic>
        <p:nvPicPr>
          <p:cNvPr id="3" name="Google Shape;1141;p76">
            <a:extLst>
              <a:ext uri="{FF2B5EF4-FFF2-40B4-BE49-F238E27FC236}">
                <a16:creationId xmlns:a16="http://schemas.microsoft.com/office/drawing/2014/main" id="{8AB5F802-6679-89FE-33B9-D7A03F37C863}"/>
              </a:ext>
            </a:extLst>
          </p:cNvPr>
          <p:cNvPicPr>
            <a:picLocks noChangeAspect="1"/>
          </p:cNvPicPr>
          <p:nvPr/>
        </p:nvPicPr>
        <p:blipFill>
          <a:blip r:embed="rId2">
            <a:alphaModFix/>
          </a:blip>
          <a:srcRect/>
          <a:stretch>
            <a:fillRect/>
          </a:stretch>
        </p:blipFill>
        <p:spPr>
          <a:xfrm>
            <a:off x="3696790" y="1435830"/>
            <a:ext cx="4798420" cy="4536947"/>
          </a:xfrm>
          <a:prstGeom prst="rect">
            <a:avLst/>
          </a:prstGeom>
          <a:noFill/>
          <a:ln cap="flat">
            <a:noFill/>
          </a:ln>
        </p:spPr>
      </p:pic>
    </p:spTree>
    <p:extLst>
      <p:ext uri="{BB962C8B-B14F-4D97-AF65-F5344CB8AC3E}">
        <p14:creationId xmlns:p14="http://schemas.microsoft.com/office/powerpoint/2010/main" val="2711011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r>
              <a:rPr lang="fr-FR" dirty="0"/>
              <a:t>10 min</a:t>
            </a:r>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r>
              <a:rPr lang="fr-FR" dirty="0"/>
              <a:t>10 min</a:t>
            </a:r>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r>
              <a:rPr lang="fr-FR" dirty="0"/>
              <a:t>10 min</a:t>
            </a:r>
          </a:p>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r>
              <a:rPr lang="fr-FR" dirty="0"/>
              <a:t>10 min</a:t>
            </a:r>
          </a:p>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r>
              <a:rPr lang="fr-FR" dirty="0"/>
              <a:t>10 min</a:t>
            </a:r>
          </a:p>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r>
              <a:rPr lang="fr-FR" dirty="0"/>
              <a:t>05 min</a:t>
            </a:r>
          </a:p>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7300</TotalTime>
  <Words>3616</Words>
  <Application>Microsoft Office PowerPoint</Application>
  <PresentationFormat>Grand écran</PresentationFormat>
  <Paragraphs>510</Paragraphs>
  <Slides>78</Slides>
  <Notes>1</Notes>
  <HiddenSlides>5</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78</vt:i4>
      </vt:variant>
    </vt:vector>
  </HeadingPairs>
  <TitlesOfParts>
    <vt:vector size="88" baseType="lpstr">
      <vt:lpstr>Aptos</vt:lpstr>
      <vt:lpstr>Aptos Display</vt:lpstr>
      <vt:lpstr>Arial</vt:lpstr>
      <vt:lpstr>Baguet Script</vt:lpstr>
      <vt:lpstr>Calibri</vt:lpstr>
      <vt:lpstr>Calibri-Bold</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Présentation PowerPoint</vt:lpstr>
      <vt:lpstr>Voici une situation en classe. Que remarquez-vous ? Ce comportement est-il approprié ? Pourquoi ? Que faudrait-il améliorer ou changer ?</vt:lpstr>
      <vt:lpstr>C’est un mauvais comportement. L’élève n’est pas attentif.</vt:lpstr>
      <vt:lpstr>Voici le comportement attendu</vt:lpstr>
      <vt:lpstr>Présentation PowerPoint</vt:lpstr>
      <vt:lpstr>L’enseignant contrôle les réalisations d’un échantillon d’élèves avant de passer à la correction au tableau.</vt:lpstr>
      <vt:lpstr>Présentation PowerPoint</vt:lpstr>
      <vt:lpstr>Commençons par nous rappeler des étapes de la démarche d’investigation expérimentale. Voici une question.</vt:lpstr>
      <vt:lpstr>Parfait ! Vérifiez vos réponses. Je vous rappelle que la démarche d’investigation est un ensemble d’étapes qu’on réalise pour chercher une réponse à une question scientifique.  </vt:lpstr>
      <vt:lpstr> Vous avez déjà appris comment élaborer un protocole expérimental à partir d’une hypothèse. Pour vous rappeler en quoi consiste un protocole expérimental, répondez à la question ci-dessous. </vt:lpstr>
      <vt:lpstr> Un protocole expérimental est une description de ce qu’on doit faire pour réaliser une expérience.</vt:lpstr>
      <vt:lpstr>Il ne suffit pas de connaitre les noms des étapes de la démarche d’investigation, mais il faut aussi connaitre  comment passer d’une étape à une autre. Pour vous rappeler comment passer de l’hypothèse au protocole expérimental, complétez le schéma suivant.</vt:lpstr>
      <vt:lpstr>Parfait! Voici comment je dois faire pour passer de l’hypothèse au protocole expérimental.</vt:lpstr>
      <vt:lpstr> Aujourd'hui, on va appliquer quelques étapes de la démarche d’investigation sur la digestion chimique. Répondez d’abord à la question ci-dessous:  </vt:lpstr>
      <vt:lpstr>La digestion chimique se fait par des enzymes digestives produites dans la bouche, l’estomac et l’intestin.</vt:lpstr>
      <vt:lpstr>Présentation PowerPoint</vt:lpstr>
      <vt:lpstr>Maintenant, lisez le dialogue et exprimez vous aussi ce que vous devez faire pour répondre à la question de la fille et ce que vous avez besoin d’apprendre. </vt:lpstr>
      <vt:lpstr>Maintenant, lisez le dialogue et exprimez vous aussi ce que vous devez faire pour répondre à la question de la fille et ce que vous avez besoin d’apprendre. </vt:lpstr>
      <vt:lpstr>Présentation PowerPoint</vt:lpstr>
      <vt:lpstr>A la fin de cette séance, vous serez capables de formuler une hypothèse et élaborer un protocole expérimental pour mettre en évidence la digestion chimique. </vt:lpstr>
      <vt:lpstr>Présentation PowerPoint</vt:lpstr>
      <vt:lpstr>Présentation PowerPoint</vt:lpstr>
      <vt:lpstr>Afin de formuler une hypothèse à partir d’une question, je commence par identifier les variables à étudier. </vt:lpstr>
      <vt:lpstr>Pour identifier la variable indépendante, je lis bien la question scientifique et je repère la cause du phénomène étudié.</vt:lpstr>
      <vt:lpstr>Et pour identifier la variable dépendante, je lis la question et je repère la conséquence. </vt:lpstr>
      <vt:lpstr>Enfin, je relie la variable indépendante à la variable dépendante afin de formuler une hypothèse.</vt:lpstr>
      <vt:lpstr>Récapitulons, pour formuler une hypothèse, je dois d’abord identifier les variables à partir de la question puis, je mets en relation une variable indépendante et une variable dépendante. </vt:lpstr>
      <vt:lpstr>Présentation PowerPoint</vt:lpstr>
      <vt:lpstr>Maintenant que je me suis rappelé comment élaborer un protocole expérimental et que j’ai appris comment formuler une hypothèse, je vais appliquer les deux étapes de la démarche d’investigation sur un exemple de la digestion chimique. </vt:lpstr>
      <vt:lpstr>Je commence par identifier la variable indépendante, pour cela je repère dans la question la cause du phénomène observé. </vt:lpstr>
      <vt:lpstr>Ensuite je dois relire la question et repérer la conséquence pour identifier la variable dépendante.</vt:lpstr>
      <vt:lpstr>En plus des variables indépendante et dépendante, je dois identifier quelles sont les variables qu’on doit garder constantes pour simuler ce qui se passe dans la bouche. Dans ce cas la variable principale est la température. Maintenant je suis prés pour répondre à la première consigne de la tâche principale.</vt:lpstr>
      <vt:lpstr>Pour répondre à la deuxième consigne, je dois simplement relier la variable indépendante et la variable dépendante par une relation : cause et conséquence.</vt:lpstr>
      <vt:lpstr>J’ai formulé mon hypothèse , je passe maintenant à l’élaboration de mon protocole expérimental. Je réalise les mêmes étapes que j’ai appris auparavant. Je commence par déterminer par quoi et comment varier la variable indépendante.</vt:lpstr>
      <vt:lpstr>Ensuite, je détermine par quoi et comment garder la variable contrôlée constante.</vt:lpstr>
      <vt:lpstr>Enfin, je détermine par quoi et comment observer la variable dépendante.</vt:lpstr>
      <vt:lpstr>Présentation PowerPoint</vt:lpstr>
      <vt:lpstr>Pour vérifier votre compréhension concernant la formulation d’une hypothèse et l’élaboration d’un protocole expérimental, répondez à la première question :</vt:lpstr>
      <vt:lpstr>Parfait ! De manière globale, je dois lire la question et repérer les variables indépendante et dépendante, ensuite je les relie avec une structure si ………………… alors ……………….</vt:lpstr>
      <vt:lpstr>Répondez à la deuxième question ci-dessous.</vt:lpstr>
      <vt:lpstr>Parfait ! La conséquence est la variable dépendante. Tandis que la cause c’est ce que je dois varier, c-à-d la variable indépendante. </vt:lpstr>
      <vt:lpstr>Répondez à la question suivante:</vt:lpstr>
      <vt:lpstr>Pour identifier les variables indépendante et dépendante. Je dois lire la question et repérer la cause et la conséquence.</vt:lpstr>
      <vt:lpstr>Ci-dessous deux dispositifs expérimentaux réalisés par deux élèves Yassir et Amal pour varier la variable indépendante dans une experience de la digestion chimique buccale.</vt:lpstr>
      <vt:lpstr>Voici la réponse. </vt:lpstr>
      <vt:lpstr>Ci-dessous, deux dispositifs qui ont été réalisés pour garder constante la variable contrôlée.  </vt:lpstr>
      <vt:lpstr>Voici la réponse. </vt:lpstr>
      <vt:lpstr>Répondez à cette dernière question :</vt:lpstr>
      <vt:lpstr>Parfait ! Les bandelettes-test permettent de vérifier la présence de substance sucrée. Tandis que l’eau iodée permet de vérifier la présence de l’amidon. </vt:lpstr>
      <vt:lpstr>Présentation PowerPoint</vt:lpstr>
      <vt:lpstr>Avant de commencer le travail en binôme, vous allez d’abord apporter les rectifications nécessaires sur le document de la page 11 du livret. ( Le mot « gastrique » est relatif à l’estomac)</vt:lpstr>
      <vt:lpstr>Maintenant, vous allez travailler en binôme. Chacun prend 3 minutes pour réaliser l’activité de la page 11 sur le livret. Ensuite, vous comparez vos réponses en justifiant. </vt:lpstr>
      <vt:lpstr>Le temps est terminé. </vt:lpstr>
      <vt:lpstr>Correction.</vt:lpstr>
      <vt:lpstr>Présentation PowerPoint</vt:lpstr>
      <vt:lpstr>Présentation PowerPoint</vt:lpstr>
      <vt:lpstr>Maintenant, vous allez travailler chacun pour soi; prenez l’activité de la page 12 sur le livret.</vt:lpstr>
      <vt:lpstr>Le temps est terminé. </vt:lpstr>
      <vt:lpstr>Correction.</vt:lpstr>
      <vt:lpstr>Prenez la correction sur vos livrets.</vt:lpstr>
      <vt:lpstr>Présentation PowerPoint</vt:lpstr>
      <vt:lpstr>Qui peut me dire ce que nous avons appris aujourd’hui?  </vt:lpstr>
      <vt:lpstr>Présentation PowerPoint</vt:lpstr>
      <vt:lpstr>Pour formuler une hypothèse et élaborer un protocole expérimental de la digestion chimique, je dois: </vt:lpstr>
      <vt:lpstr>Et on termine par cette carte lexicale.</vt:lpstr>
      <vt:lpstr> 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ahmed el annaoui</cp:lastModifiedBy>
  <cp:revision>381</cp:revision>
  <dcterms:created xsi:type="dcterms:W3CDTF">2025-11-03T10:55:47Z</dcterms:created>
  <dcterms:modified xsi:type="dcterms:W3CDTF">2026-01-30T23:20:24Z</dcterms:modified>
</cp:coreProperties>
</file>