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3"/>
  </p:notesMasterIdLst>
  <p:handoutMasterIdLst>
    <p:handoutMasterId r:id="rId74"/>
  </p:handoutMasterIdLst>
  <p:sldIdLst>
    <p:sldId id="308" r:id="rId2"/>
    <p:sldId id="288" r:id="rId3"/>
    <p:sldId id="289" r:id="rId4"/>
    <p:sldId id="286" r:id="rId5"/>
    <p:sldId id="313" r:id="rId6"/>
    <p:sldId id="359" r:id="rId7"/>
    <p:sldId id="290" r:id="rId8"/>
    <p:sldId id="292" r:id="rId9"/>
    <p:sldId id="293" r:id="rId10"/>
    <p:sldId id="258" r:id="rId11"/>
    <p:sldId id="294" r:id="rId12"/>
    <p:sldId id="256" r:id="rId13"/>
    <p:sldId id="265" r:id="rId14"/>
    <p:sldId id="257" r:id="rId15"/>
    <p:sldId id="266" r:id="rId16"/>
    <p:sldId id="295" r:id="rId17"/>
    <p:sldId id="360" r:id="rId18"/>
    <p:sldId id="296" r:id="rId19"/>
    <p:sldId id="314" r:id="rId20"/>
    <p:sldId id="315" r:id="rId21"/>
    <p:sldId id="317" r:id="rId22"/>
    <p:sldId id="318" r:id="rId23"/>
    <p:sldId id="356" r:id="rId24"/>
    <p:sldId id="357" r:id="rId25"/>
    <p:sldId id="361" r:id="rId26"/>
    <p:sldId id="270" r:id="rId27"/>
    <p:sldId id="287" r:id="rId28"/>
    <p:sldId id="320" r:id="rId29"/>
    <p:sldId id="362" r:id="rId30"/>
    <p:sldId id="321" r:id="rId31"/>
    <p:sldId id="322" r:id="rId32"/>
    <p:sldId id="298" r:id="rId33"/>
    <p:sldId id="323" r:id="rId34"/>
    <p:sldId id="324" r:id="rId35"/>
    <p:sldId id="326" r:id="rId36"/>
    <p:sldId id="327" r:id="rId37"/>
    <p:sldId id="350" r:id="rId38"/>
    <p:sldId id="351" r:id="rId39"/>
    <p:sldId id="363" r:id="rId40"/>
    <p:sldId id="364" r:id="rId41"/>
    <p:sldId id="329" r:id="rId42"/>
    <p:sldId id="299" r:id="rId43"/>
    <p:sldId id="330" r:id="rId44"/>
    <p:sldId id="331" r:id="rId45"/>
    <p:sldId id="332" r:id="rId46"/>
    <p:sldId id="333" r:id="rId47"/>
    <p:sldId id="353" r:id="rId48"/>
    <p:sldId id="354" r:id="rId49"/>
    <p:sldId id="300" r:id="rId50"/>
    <p:sldId id="339" r:id="rId51"/>
    <p:sldId id="334" r:id="rId52"/>
    <p:sldId id="280" r:id="rId53"/>
    <p:sldId id="335" r:id="rId54"/>
    <p:sldId id="355" r:id="rId55"/>
    <p:sldId id="336" r:id="rId56"/>
    <p:sldId id="338" r:id="rId57"/>
    <p:sldId id="303" r:id="rId58"/>
    <p:sldId id="345" r:id="rId59"/>
    <p:sldId id="340" r:id="rId60"/>
    <p:sldId id="302" r:id="rId61"/>
    <p:sldId id="341" r:id="rId62"/>
    <p:sldId id="342" r:id="rId63"/>
    <p:sldId id="343" r:id="rId64"/>
    <p:sldId id="344" r:id="rId65"/>
    <p:sldId id="305" r:id="rId66"/>
    <p:sldId id="262" r:id="rId67"/>
    <p:sldId id="346" r:id="rId68"/>
    <p:sldId id="347" r:id="rId69"/>
    <p:sldId id="348" r:id="rId70"/>
    <p:sldId id="349" r:id="rId71"/>
    <p:sldId id="291" r:id="rId7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017008B6-3FFD-4BDC-8186-F55938689B22}">
          <p14:sldIdLst>
            <p14:sldId id="308"/>
            <p14:sldId id="288"/>
            <p14:sldId id="289"/>
            <p14:sldId id="286"/>
            <p14:sldId id="313"/>
            <p14:sldId id="359"/>
            <p14:sldId id="290"/>
            <p14:sldId id="292"/>
          </p14:sldIdLst>
        </p14:section>
        <p14:section name="Ouverture de la séance" id="{2EB02A95-5B55-41FB-8E86-2A90C4C55040}">
          <p14:sldIdLst>
            <p14:sldId id="293"/>
            <p14:sldId id="258"/>
          </p14:sldIdLst>
        </p14:section>
        <p14:section name="Discussion informelle" id="{424B5FE0-E67A-49E0-BAF3-0DF201233B69}">
          <p14:sldIdLst>
            <p14:sldId id="294"/>
            <p14:sldId id="256"/>
            <p14:sldId id="265"/>
            <p14:sldId id="257"/>
            <p14:sldId id="266"/>
          </p14:sldIdLst>
        </p14:section>
        <p14:section name="Contrôle des cahiers" id="{D246771F-C8AA-4F75-BAD7-8024CAB55D79}">
          <p14:sldIdLst>
            <p14:sldId id="295"/>
            <p14:sldId id="360"/>
          </p14:sldIdLst>
        </p14:section>
        <p14:section name="Activation des prérequis" id="{8E8D053C-3AAA-4FF0-9D84-FCA59ECBA887}">
          <p14:sldIdLst>
            <p14:sldId id="296"/>
            <p14:sldId id="314"/>
            <p14:sldId id="315"/>
            <p14:sldId id="317"/>
            <p14:sldId id="318"/>
            <p14:sldId id="356"/>
            <p14:sldId id="357"/>
            <p14:sldId id="361"/>
          </p14:sldIdLst>
        </p14:section>
        <p14:section name="Déclaration de l’objectif" id="{096B6BF6-20D6-43DE-B358-982838B98259}">
          <p14:sldIdLst>
            <p14:sldId id="270"/>
            <p14:sldId id="287"/>
            <p14:sldId id="320"/>
            <p14:sldId id="362"/>
            <p14:sldId id="321"/>
            <p14:sldId id="322"/>
          </p14:sldIdLst>
        </p14:section>
        <p14:section name="Modelage" id="{6D007598-4F88-4283-9E36-970C44D688AD}">
          <p14:sldIdLst>
            <p14:sldId id="298"/>
            <p14:sldId id="323"/>
            <p14:sldId id="324"/>
            <p14:sldId id="326"/>
            <p14:sldId id="327"/>
            <p14:sldId id="350"/>
            <p14:sldId id="351"/>
            <p14:sldId id="363"/>
            <p14:sldId id="364"/>
            <p14:sldId id="329"/>
          </p14:sldIdLst>
        </p14:section>
        <p14:section name="Pratique collective" id="{CF34AB29-930A-422C-8BB3-41EE66488593}">
          <p14:sldIdLst>
            <p14:sldId id="299"/>
            <p14:sldId id="330"/>
            <p14:sldId id="331"/>
            <p14:sldId id="332"/>
            <p14:sldId id="333"/>
            <p14:sldId id="353"/>
            <p14:sldId id="354"/>
          </p14:sldIdLst>
        </p14:section>
        <p14:section name="Pratique en binôme" id="{B5D45BF5-6276-4DCA-B0C6-B46ADF983B36}">
          <p14:sldIdLst>
            <p14:sldId id="300"/>
            <p14:sldId id="339"/>
            <p14:sldId id="334"/>
            <p14:sldId id="280"/>
            <p14:sldId id="335"/>
            <p14:sldId id="355"/>
            <p14:sldId id="336"/>
            <p14:sldId id="338"/>
          </p14:sldIdLst>
        </p14:section>
        <p14:section name="Pratique autonome" id="{89211873-F649-4A72-AB32-DC4F4703E8C4}">
          <p14:sldIdLst>
            <p14:sldId id="303"/>
            <p14:sldId id="345"/>
            <p14:sldId id="340"/>
            <p14:sldId id="302"/>
            <p14:sldId id="341"/>
            <p14:sldId id="342"/>
            <p14:sldId id="343"/>
            <p14:sldId id="344"/>
          </p14:sldIdLst>
        </p14:section>
        <p14:section name="Clôture de la séance" id="{EBCF91DF-0CDC-4636-96C9-6E6A8A771057}">
          <p14:sldIdLst>
            <p14:sldId id="305"/>
            <p14:sldId id="262"/>
            <p14:sldId id="346"/>
            <p14:sldId id="347"/>
            <p14:sldId id="348"/>
            <p14:sldId id="349"/>
            <p14:sldId id="291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D6FA9"/>
    <a:srgbClr val="002060"/>
    <a:srgbClr val="037A40"/>
    <a:srgbClr val="156082"/>
    <a:srgbClr val="DCEAF7"/>
    <a:srgbClr val="7F7F7F"/>
    <a:srgbClr val="F19D19"/>
    <a:srgbClr val="DCE6F2"/>
    <a:srgbClr val="C8F5E8"/>
    <a:srgbClr val="E0EF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286" autoAdjust="0"/>
    <p:restoredTop sz="94660"/>
  </p:normalViewPr>
  <p:slideViewPr>
    <p:cSldViewPr snapToGrid="0">
      <p:cViewPr varScale="1">
        <p:scale>
          <a:sx n="82" d="100"/>
          <a:sy n="82" d="100"/>
        </p:scale>
        <p:origin x="56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53" d="100"/>
          <a:sy n="53" d="100"/>
        </p:scale>
        <p:origin x="2648" y="3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notesMaster" Target="notesMasters/notesMaster1.xml"/><Relationship Id="rId78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14CFD65-A772-47B3-B382-D4F78D99C0C8}" type="doc">
      <dgm:prSet loTypeId="urn:microsoft.com/office/officeart/2011/layout/TabList" loCatId="list" qsTypeId="urn:microsoft.com/office/officeart/2005/8/quickstyle/simple5" qsCatId="simple" csTypeId="urn:microsoft.com/office/officeart/2005/8/colors/accent2_3" csCatId="accent2" phldr="1"/>
      <dgm:spPr/>
      <dgm:t>
        <a:bodyPr/>
        <a:lstStyle/>
        <a:p>
          <a:endParaRPr lang="fr-FR"/>
        </a:p>
      </dgm:t>
    </dgm:pt>
    <dgm:pt modelId="{D7B7711E-39E7-4018-B78C-C86CBE3972B1}">
      <dgm:prSet phldrT="[Text]" phldr="0"/>
      <dgm:spPr/>
      <dgm:t>
        <a:bodyPr/>
        <a:lstStyle/>
        <a:p>
          <a:r>
            <a:rPr lang="en-US" dirty="0">
              <a:latin typeface="Calibri" panose="020F0502020204030204" pitchFamily="34" charset="0"/>
              <a:cs typeface="Calibri" panose="020F0502020204030204" pitchFamily="34" charset="0"/>
            </a:rPr>
            <a:t>1</a:t>
          </a:r>
          <a:endParaRPr lang="fr-FR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D31D2467-C337-42A1-AF69-BE73F2DC30CB}" type="parTrans" cxnId="{00C84011-FC00-412B-940A-4C77729D7010}">
      <dgm:prSet/>
      <dgm:spPr/>
      <dgm:t>
        <a:bodyPr/>
        <a:lstStyle/>
        <a:p>
          <a:endParaRPr lang="fr-FR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91CB385C-DF0B-406D-840A-01FD5152F1C3}" type="sibTrans" cxnId="{00C84011-FC00-412B-940A-4C77729D7010}">
      <dgm:prSet/>
      <dgm:spPr/>
      <dgm:t>
        <a:bodyPr/>
        <a:lstStyle/>
        <a:p>
          <a:endParaRPr lang="fr-FR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3EBC094C-74BF-46C5-B603-EF9B91477D3D}">
      <dgm:prSet phldrT="[Text]" phldr="0" custT="1"/>
      <dgm:spPr/>
      <dgm:t>
        <a:bodyPr anchor="ctr"/>
        <a:lstStyle/>
        <a:p>
          <a:r>
            <a:rPr lang="fr-FR" sz="2000" dirty="0">
              <a:latin typeface="Calibri" panose="020F0502020204030204" pitchFamily="34" charset="0"/>
              <a:cs typeface="Calibri" panose="020F0502020204030204" pitchFamily="34" charset="0"/>
            </a:rPr>
            <a:t>Cycle de l’oxygène , processus </a:t>
          </a:r>
        </a:p>
      </dgm:t>
    </dgm:pt>
    <dgm:pt modelId="{38C6B405-0A10-4BD6-81EF-7B0577E3AA8A}" type="parTrans" cxnId="{1CF4A4AE-963E-43AC-83D2-6F3222494748}">
      <dgm:prSet/>
      <dgm:spPr/>
      <dgm:t>
        <a:bodyPr/>
        <a:lstStyle/>
        <a:p>
          <a:endParaRPr lang="fr-FR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28B089B-D848-4EDE-84F6-6ED2906D761D}" type="sibTrans" cxnId="{1CF4A4AE-963E-43AC-83D2-6F3222494748}">
      <dgm:prSet/>
      <dgm:spPr/>
      <dgm:t>
        <a:bodyPr/>
        <a:lstStyle/>
        <a:p>
          <a:endParaRPr lang="fr-FR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9CE09850-777A-444C-A3B1-64569149C4C7}">
      <dgm:prSet phldrT="[Text]"/>
      <dgm:spPr/>
      <dgm:t>
        <a:bodyPr/>
        <a:lstStyle/>
        <a:p>
          <a:pPr>
            <a:buFont typeface="Wingdings" panose="05000000000000000000" pitchFamily="2" charset="2"/>
            <a:buChar char="ü"/>
          </a:pPr>
          <a:r>
            <a:rPr lang="fr-FR" b="1" dirty="0">
              <a:latin typeface="Calibri" panose="020F0502020204030204" pitchFamily="34" charset="0"/>
              <a:cs typeface="Calibri" panose="020F0502020204030204" pitchFamily="34" charset="0"/>
            </a:rPr>
            <a:t>Apprendre mes définitions</a:t>
          </a:r>
          <a:endParaRPr lang="fr-FR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7857B211-FE06-4B77-A82B-A62D9E4F2AC4}" type="parTrans" cxnId="{E20B3967-6BBE-40FE-88D6-B50DF23CFA2D}">
      <dgm:prSet/>
      <dgm:spPr/>
      <dgm:t>
        <a:bodyPr/>
        <a:lstStyle/>
        <a:p>
          <a:endParaRPr lang="fr-FR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B01F8A12-7A0B-49D8-9508-84769D9B944D}" type="sibTrans" cxnId="{E20B3967-6BBE-40FE-88D6-B50DF23CFA2D}">
      <dgm:prSet/>
      <dgm:spPr/>
      <dgm:t>
        <a:bodyPr/>
        <a:lstStyle/>
        <a:p>
          <a:endParaRPr lang="fr-FR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94109B04-68A0-442A-85B2-A7129634A8CB}">
      <dgm:prSet phldrT="[Text]" phldr="0"/>
      <dgm:spPr/>
      <dgm:t>
        <a:bodyPr/>
        <a:lstStyle/>
        <a:p>
          <a:r>
            <a:rPr lang="en-US" dirty="0">
              <a:latin typeface="Calibri" panose="020F0502020204030204" pitchFamily="34" charset="0"/>
              <a:cs typeface="Calibri" panose="020F0502020204030204" pitchFamily="34" charset="0"/>
            </a:rPr>
            <a:t>2</a:t>
          </a:r>
          <a:endParaRPr lang="fr-FR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59F2EE05-9A5D-4B1B-801A-E1E14D1C1AFA}" type="parTrans" cxnId="{9DD51845-F8AA-4B74-B630-5C69EDC3194E}">
      <dgm:prSet/>
      <dgm:spPr/>
      <dgm:t>
        <a:bodyPr/>
        <a:lstStyle/>
        <a:p>
          <a:endParaRPr lang="fr-FR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6A47A967-0CEE-47C7-836A-91955C1778C3}" type="sibTrans" cxnId="{9DD51845-F8AA-4B74-B630-5C69EDC3194E}">
      <dgm:prSet/>
      <dgm:spPr/>
      <dgm:t>
        <a:bodyPr/>
        <a:lstStyle/>
        <a:p>
          <a:endParaRPr lang="fr-FR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F1C9EA6F-BF8C-46E0-9BEA-02847017EC77}">
      <dgm:prSet phldrT="[Text]" custT="1"/>
      <dgm:spPr/>
      <dgm:t>
        <a:bodyPr anchor="ctr"/>
        <a:lstStyle/>
        <a:p>
          <a:pPr>
            <a:buFont typeface="Arial" panose="020B0604020202020204" pitchFamily="34" charset="0"/>
            <a:buChar char="•"/>
          </a:pPr>
          <a:r>
            <a:rPr lang="fr-MA" sz="1800" spc="-80" dirty="0">
              <a:latin typeface="+mj-lt"/>
            </a:rPr>
            <a:t>Combustion, Respiration, Décomposition, Photosynthèse , Dissolution</a:t>
          </a:r>
          <a:endParaRPr lang="fr-FR" sz="180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BCB76AF6-B0C5-4D1B-BE9F-7B15200F2320}" type="parTrans" cxnId="{36258A4D-693A-486A-A244-A6B28E638EB2}">
      <dgm:prSet/>
      <dgm:spPr/>
      <dgm:t>
        <a:bodyPr/>
        <a:lstStyle/>
        <a:p>
          <a:endParaRPr lang="fr-FR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792B9250-8148-4C9E-B390-A3CC298A0B57}" type="sibTrans" cxnId="{36258A4D-693A-486A-A244-A6B28E638EB2}">
      <dgm:prSet/>
      <dgm:spPr/>
      <dgm:t>
        <a:bodyPr/>
        <a:lstStyle/>
        <a:p>
          <a:endParaRPr lang="fr-FR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671737C4-FFC7-4E4B-90A3-FCCF04EAD0D1}">
      <dgm:prSet phldrT="[Text]"/>
      <dgm:spPr/>
      <dgm:t>
        <a:bodyPr/>
        <a:lstStyle/>
        <a:p>
          <a:pPr>
            <a:buFont typeface="Wingdings" panose="05000000000000000000" pitchFamily="2" charset="2"/>
            <a:buChar char="ü"/>
          </a:pPr>
          <a:r>
            <a:rPr lang="fr-FR" b="1" dirty="0"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Retenir le lexique de la séance</a:t>
          </a:r>
          <a:endParaRPr lang="fr-FR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8B6C88C-0F42-49E4-B906-23F62C4F84DA}" type="parTrans" cxnId="{17722F36-9243-4F09-B3DB-31F56EDBB5F0}">
      <dgm:prSet/>
      <dgm:spPr/>
      <dgm:t>
        <a:bodyPr/>
        <a:lstStyle/>
        <a:p>
          <a:endParaRPr lang="fr-FR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944C8F8-9D01-41E8-B3C9-E1F331C63312}" type="sibTrans" cxnId="{17722F36-9243-4F09-B3DB-31F56EDBB5F0}">
      <dgm:prSet/>
      <dgm:spPr/>
      <dgm:t>
        <a:bodyPr/>
        <a:lstStyle/>
        <a:p>
          <a:endParaRPr lang="fr-FR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7BB8183A-092E-4129-8770-01758BEC1766}">
      <dgm:prSet phldrT="[Text]" phldr="0"/>
      <dgm:spPr/>
      <dgm:t>
        <a:bodyPr/>
        <a:lstStyle/>
        <a:p>
          <a:r>
            <a:rPr lang="en-US" dirty="0">
              <a:latin typeface="Calibri" panose="020F0502020204030204" pitchFamily="34" charset="0"/>
              <a:cs typeface="Calibri" panose="020F0502020204030204" pitchFamily="34" charset="0"/>
            </a:rPr>
            <a:t>3</a:t>
          </a:r>
          <a:endParaRPr lang="fr-FR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C1CAAA4A-96C9-4C6D-8DA3-01459FD87B24}" type="parTrans" cxnId="{B9F4BF42-135F-40B9-B3D7-6455E3500354}">
      <dgm:prSet/>
      <dgm:spPr/>
      <dgm:t>
        <a:bodyPr/>
        <a:lstStyle/>
        <a:p>
          <a:endParaRPr lang="fr-FR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768740CF-E228-47D7-8DAD-48AC6DF54C59}" type="sibTrans" cxnId="{B9F4BF42-135F-40B9-B3D7-6455E3500354}">
      <dgm:prSet/>
      <dgm:spPr/>
      <dgm:t>
        <a:bodyPr/>
        <a:lstStyle/>
        <a:p>
          <a:endParaRPr lang="fr-FR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EA927C8-D1EF-47B3-967B-31BEF980766F}">
      <dgm:prSet phldrT="[Text]" phldr="0" custT="1"/>
      <dgm:spPr/>
      <dgm:t>
        <a:bodyPr/>
        <a:lstStyle/>
        <a:p>
          <a:r>
            <a:rPr lang="fr-FR" sz="2200" dirty="0">
              <a:latin typeface="Calibri" panose="020F0502020204030204" pitchFamily="34" charset="0"/>
              <a:cs typeface="Calibri" panose="020F0502020204030204" pitchFamily="34" charset="0"/>
            </a:rPr>
            <a:t>Page 44 et 45</a:t>
          </a:r>
        </a:p>
      </dgm:t>
    </dgm:pt>
    <dgm:pt modelId="{FFD6C87C-AC70-4012-A7FD-41A562C04A31}" type="parTrans" cxnId="{E1276A3D-497D-4DED-A312-04FE159290B4}">
      <dgm:prSet/>
      <dgm:spPr/>
      <dgm:t>
        <a:bodyPr/>
        <a:lstStyle/>
        <a:p>
          <a:endParaRPr lang="fr-FR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53730B12-F467-4679-9F0F-B261DC9765EF}" type="sibTrans" cxnId="{E1276A3D-497D-4DED-A312-04FE159290B4}">
      <dgm:prSet/>
      <dgm:spPr/>
      <dgm:t>
        <a:bodyPr/>
        <a:lstStyle/>
        <a:p>
          <a:endParaRPr lang="fr-FR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EA4D158-8912-4FA8-AE97-B9FF0E8C3028}">
      <dgm:prSet phldrT="[Text]"/>
      <dgm:spPr/>
      <dgm:t>
        <a:bodyPr/>
        <a:lstStyle/>
        <a:p>
          <a:pPr>
            <a:buFont typeface="Wingdings" panose="05000000000000000000" pitchFamily="2" charset="2"/>
            <a:buChar char="ü"/>
          </a:pPr>
          <a:r>
            <a:rPr lang="fr-FR" b="1" dirty="0"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Refaire l’activité xxx en utilisant les étapes</a:t>
          </a:r>
          <a:endParaRPr lang="fr-FR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C2F57DA-4E2F-40DA-B454-E9EDC18F13AD}" type="parTrans" cxnId="{91703C54-BD3B-4CE0-9332-AA960F62F466}">
      <dgm:prSet/>
      <dgm:spPr/>
      <dgm:t>
        <a:bodyPr/>
        <a:lstStyle/>
        <a:p>
          <a:endParaRPr lang="fr-FR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C8F42C88-B2D8-4785-90B9-7A1DB085DA62}" type="sibTrans" cxnId="{91703C54-BD3B-4CE0-9332-AA960F62F466}">
      <dgm:prSet/>
      <dgm:spPr/>
      <dgm:t>
        <a:bodyPr/>
        <a:lstStyle/>
        <a:p>
          <a:endParaRPr lang="fr-FR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EDD159C7-D15F-4847-BCE5-B8D800FB1D92}" type="pres">
      <dgm:prSet presAssocID="{514CFD65-A772-47B3-B382-D4F78D99C0C8}" presName="Name0" presStyleCnt="0">
        <dgm:presLayoutVars>
          <dgm:chMax/>
          <dgm:chPref val="3"/>
          <dgm:dir/>
          <dgm:animOne val="branch"/>
          <dgm:animLvl val="lvl"/>
        </dgm:presLayoutVars>
      </dgm:prSet>
      <dgm:spPr/>
    </dgm:pt>
    <dgm:pt modelId="{6A04B582-39DE-4727-9D46-D1B6DE4A23C1}" type="pres">
      <dgm:prSet presAssocID="{D7B7711E-39E7-4018-B78C-C86CBE3972B1}" presName="composite" presStyleCnt="0"/>
      <dgm:spPr/>
    </dgm:pt>
    <dgm:pt modelId="{AB43D25B-EDCC-4DFE-A164-4C9047376CC9}" type="pres">
      <dgm:prSet presAssocID="{D7B7711E-39E7-4018-B78C-C86CBE3972B1}" presName="FirstChild" presStyleLbl="revTx" presStyleIdx="0" presStyleCnt="6">
        <dgm:presLayoutVars>
          <dgm:chMax val="0"/>
          <dgm:chPref val="0"/>
          <dgm:bulletEnabled val="1"/>
        </dgm:presLayoutVars>
      </dgm:prSet>
      <dgm:spPr/>
    </dgm:pt>
    <dgm:pt modelId="{ECC314B8-406F-46DF-944C-0E15CE12FEE7}" type="pres">
      <dgm:prSet presAssocID="{D7B7711E-39E7-4018-B78C-C86CBE3972B1}" presName="Parent" presStyleLbl="alignNode1" presStyleIdx="0" presStyleCnt="3">
        <dgm:presLayoutVars>
          <dgm:chMax val="3"/>
          <dgm:chPref val="3"/>
          <dgm:bulletEnabled val="1"/>
        </dgm:presLayoutVars>
      </dgm:prSet>
      <dgm:spPr/>
    </dgm:pt>
    <dgm:pt modelId="{0A174BD6-33BB-40BF-AC3A-552EB068B6D5}" type="pres">
      <dgm:prSet presAssocID="{D7B7711E-39E7-4018-B78C-C86CBE3972B1}" presName="Accent" presStyleLbl="parChTrans1D1" presStyleIdx="0" presStyleCnt="3"/>
      <dgm:spPr/>
    </dgm:pt>
    <dgm:pt modelId="{6563CF42-5B11-4995-A3ED-D2CDDC34CDC5}" type="pres">
      <dgm:prSet presAssocID="{D7B7711E-39E7-4018-B78C-C86CBE3972B1}" presName="Child" presStyleLbl="revTx" presStyleIdx="1" presStyleCnt="6">
        <dgm:presLayoutVars>
          <dgm:chMax val="0"/>
          <dgm:chPref val="0"/>
          <dgm:bulletEnabled val="1"/>
        </dgm:presLayoutVars>
      </dgm:prSet>
      <dgm:spPr/>
    </dgm:pt>
    <dgm:pt modelId="{698FC4C4-154E-4927-84EA-DBEAA364C33C}" type="pres">
      <dgm:prSet presAssocID="{91CB385C-DF0B-406D-840A-01FD5152F1C3}" presName="sibTrans" presStyleCnt="0"/>
      <dgm:spPr/>
    </dgm:pt>
    <dgm:pt modelId="{B7390BD4-73FF-4DC5-AC98-C0B9CC2A6C0E}" type="pres">
      <dgm:prSet presAssocID="{94109B04-68A0-442A-85B2-A7129634A8CB}" presName="composite" presStyleCnt="0"/>
      <dgm:spPr/>
    </dgm:pt>
    <dgm:pt modelId="{62973AFB-992E-41E2-9F4B-F0C91B6ECB54}" type="pres">
      <dgm:prSet presAssocID="{94109B04-68A0-442A-85B2-A7129634A8CB}" presName="FirstChild" presStyleLbl="revTx" presStyleIdx="2" presStyleCnt="6">
        <dgm:presLayoutVars>
          <dgm:chMax val="0"/>
          <dgm:chPref val="0"/>
          <dgm:bulletEnabled val="1"/>
        </dgm:presLayoutVars>
      </dgm:prSet>
      <dgm:spPr/>
    </dgm:pt>
    <dgm:pt modelId="{F970AC3D-160A-4F01-8EAF-D4EC7C19B6FA}" type="pres">
      <dgm:prSet presAssocID="{94109B04-68A0-442A-85B2-A7129634A8CB}" presName="Parent" presStyleLbl="alignNode1" presStyleIdx="1" presStyleCnt="3">
        <dgm:presLayoutVars>
          <dgm:chMax val="3"/>
          <dgm:chPref val="3"/>
          <dgm:bulletEnabled val="1"/>
        </dgm:presLayoutVars>
      </dgm:prSet>
      <dgm:spPr/>
    </dgm:pt>
    <dgm:pt modelId="{EC286BA4-78EC-42EA-BC20-28F72E475EEA}" type="pres">
      <dgm:prSet presAssocID="{94109B04-68A0-442A-85B2-A7129634A8CB}" presName="Accent" presStyleLbl="parChTrans1D1" presStyleIdx="1" presStyleCnt="3"/>
      <dgm:spPr/>
    </dgm:pt>
    <dgm:pt modelId="{EBCF0C60-8565-4C23-BE3D-7D51351D95AD}" type="pres">
      <dgm:prSet presAssocID="{94109B04-68A0-442A-85B2-A7129634A8CB}" presName="Child" presStyleLbl="revTx" presStyleIdx="3" presStyleCnt="6">
        <dgm:presLayoutVars>
          <dgm:chMax val="0"/>
          <dgm:chPref val="0"/>
          <dgm:bulletEnabled val="1"/>
        </dgm:presLayoutVars>
      </dgm:prSet>
      <dgm:spPr/>
    </dgm:pt>
    <dgm:pt modelId="{4279AF78-C966-460B-9B9A-F645B18CB3B3}" type="pres">
      <dgm:prSet presAssocID="{6A47A967-0CEE-47C7-836A-91955C1778C3}" presName="sibTrans" presStyleCnt="0"/>
      <dgm:spPr/>
    </dgm:pt>
    <dgm:pt modelId="{FF1B9056-D9EB-4D01-9F4E-1B4C9F0C9513}" type="pres">
      <dgm:prSet presAssocID="{7BB8183A-092E-4129-8770-01758BEC1766}" presName="composite" presStyleCnt="0"/>
      <dgm:spPr/>
    </dgm:pt>
    <dgm:pt modelId="{D0A11068-9BF3-455A-9E4F-1276EC2DF865}" type="pres">
      <dgm:prSet presAssocID="{7BB8183A-092E-4129-8770-01758BEC1766}" presName="FirstChild" presStyleLbl="revTx" presStyleIdx="4" presStyleCnt="6">
        <dgm:presLayoutVars>
          <dgm:chMax val="0"/>
          <dgm:chPref val="0"/>
          <dgm:bulletEnabled val="1"/>
        </dgm:presLayoutVars>
      </dgm:prSet>
      <dgm:spPr/>
    </dgm:pt>
    <dgm:pt modelId="{01E50A8B-74E2-4984-8C29-2A1EFD1207D5}" type="pres">
      <dgm:prSet presAssocID="{7BB8183A-092E-4129-8770-01758BEC1766}" presName="Parent" presStyleLbl="alignNode1" presStyleIdx="2" presStyleCnt="3">
        <dgm:presLayoutVars>
          <dgm:chMax val="3"/>
          <dgm:chPref val="3"/>
          <dgm:bulletEnabled val="1"/>
        </dgm:presLayoutVars>
      </dgm:prSet>
      <dgm:spPr/>
    </dgm:pt>
    <dgm:pt modelId="{AFC06E57-23BA-4392-A9F2-459BDE6CDB35}" type="pres">
      <dgm:prSet presAssocID="{7BB8183A-092E-4129-8770-01758BEC1766}" presName="Accent" presStyleLbl="parChTrans1D1" presStyleIdx="2" presStyleCnt="3"/>
      <dgm:spPr/>
    </dgm:pt>
    <dgm:pt modelId="{13430577-5669-4A9A-844C-C01291BF9F0C}" type="pres">
      <dgm:prSet presAssocID="{7BB8183A-092E-4129-8770-01758BEC1766}" presName="Child" presStyleLbl="revTx" presStyleIdx="5" presStyleCnt="6">
        <dgm:presLayoutVars>
          <dgm:chMax val="0"/>
          <dgm:chPref val="0"/>
          <dgm:bulletEnabled val="1"/>
        </dgm:presLayoutVars>
      </dgm:prSet>
      <dgm:spPr/>
    </dgm:pt>
  </dgm:ptLst>
  <dgm:cxnLst>
    <dgm:cxn modelId="{00C84011-FC00-412B-940A-4C77729D7010}" srcId="{514CFD65-A772-47B3-B382-D4F78D99C0C8}" destId="{D7B7711E-39E7-4018-B78C-C86CBE3972B1}" srcOrd="0" destOrd="0" parTransId="{D31D2467-C337-42A1-AF69-BE73F2DC30CB}" sibTransId="{91CB385C-DF0B-406D-840A-01FD5152F1C3}"/>
    <dgm:cxn modelId="{F2D43213-65FB-48C5-BE3C-C06BD774FD1F}" type="presOf" srcId="{AEA927C8-D1EF-47B3-967B-31BEF980766F}" destId="{D0A11068-9BF3-455A-9E4F-1276EC2DF865}" srcOrd="0" destOrd="0" presId="urn:microsoft.com/office/officeart/2011/layout/TabList"/>
    <dgm:cxn modelId="{6ABB4A19-680C-4056-8DC5-F3D5E873A3E3}" type="presOf" srcId="{D7B7711E-39E7-4018-B78C-C86CBE3972B1}" destId="{ECC314B8-406F-46DF-944C-0E15CE12FEE7}" srcOrd="0" destOrd="0" presId="urn:microsoft.com/office/officeart/2011/layout/TabList"/>
    <dgm:cxn modelId="{17722F36-9243-4F09-B3DB-31F56EDBB5F0}" srcId="{94109B04-68A0-442A-85B2-A7129634A8CB}" destId="{671737C4-FFC7-4E4B-90A3-FCCF04EAD0D1}" srcOrd="1" destOrd="0" parTransId="{18B6C88C-0F42-49E4-B906-23F62C4F84DA}" sibTransId="{A944C8F8-9D01-41E8-B3C9-E1F331C63312}"/>
    <dgm:cxn modelId="{6319E339-C980-4919-99B9-9D7588BC956E}" type="presOf" srcId="{7BB8183A-092E-4129-8770-01758BEC1766}" destId="{01E50A8B-74E2-4984-8C29-2A1EFD1207D5}" srcOrd="0" destOrd="0" presId="urn:microsoft.com/office/officeart/2011/layout/TabList"/>
    <dgm:cxn modelId="{7A6AB53A-8017-45E0-8217-BFAEACDFE62C}" type="presOf" srcId="{671737C4-FFC7-4E4B-90A3-FCCF04EAD0D1}" destId="{EBCF0C60-8565-4C23-BE3D-7D51351D95AD}" srcOrd="0" destOrd="0" presId="urn:microsoft.com/office/officeart/2011/layout/TabList"/>
    <dgm:cxn modelId="{E1276A3D-497D-4DED-A312-04FE159290B4}" srcId="{7BB8183A-092E-4129-8770-01758BEC1766}" destId="{AEA927C8-D1EF-47B3-967B-31BEF980766F}" srcOrd="0" destOrd="0" parTransId="{FFD6C87C-AC70-4012-A7FD-41A562C04A31}" sibTransId="{53730B12-F467-4679-9F0F-B261DC9765EF}"/>
    <dgm:cxn modelId="{EBED473E-4FB6-4C5A-90EE-5B84B95DBBE3}" type="presOf" srcId="{94109B04-68A0-442A-85B2-A7129634A8CB}" destId="{F970AC3D-160A-4F01-8EAF-D4EC7C19B6FA}" srcOrd="0" destOrd="0" presId="urn:microsoft.com/office/officeart/2011/layout/TabList"/>
    <dgm:cxn modelId="{6697985F-6C77-4DDE-87F5-F9E9F4623473}" type="presOf" srcId="{3EBC094C-74BF-46C5-B603-EF9B91477D3D}" destId="{AB43D25B-EDCC-4DFE-A164-4C9047376CC9}" srcOrd="0" destOrd="0" presId="urn:microsoft.com/office/officeart/2011/layout/TabList"/>
    <dgm:cxn modelId="{B9F4BF42-135F-40B9-B3D7-6455E3500354}" srcId="{514CFD65-A772-47B3-B382-D4F78D99C0C8}" destId="{7BB8183A-092E-4129-8770-01758BEC1766}" srcOrd="2" destOrd="0" parTransId="{C1CAAA4A-96C9-4C6D-8DA3-01459FD87B24}" sibTransId="{768740CF-E228-47D7-8DAD-48AC6DF54C59}"/>
    <dgm:cxn modelId="{9DD51845-F8AA-4B74-B630-5C69EDC3194E}" srcId="{514CFD65-A772-47B3-B382-D4F78D99C0C8}" destId="{94109B04-68A0-442A-85B2-A7129634A8CB}" srcOrd="1" destOrd="0" parTransId="{59F2EE05-9A5D-4B1B-801A-E1E14D1C1AFA}" sibTransId="{6A47A967-0CEE-47C7-836A-91955C1778C3}"/>
    <dgm:cxn modelId="{E20B3967-6BBE-40FE-88D6-B50DF23CFA2D}" srcId="{D7B7711E-39E7-4018-B78C-C86CBE3972B1}" destId="{9CE09850-777A-444C-A3B1-64569149C4C7}" srcOrd="1" destOrd="0" parTransId="{7857B211-FE06-4B77-A82B-A62D9E4F2AC4}" sibTransId="{B01F8A12-7A0B-49D8-9508-84769D9B944D}"/>
    <dgm:cxn modelId="{36258A4D-693A-486A-A244-A6B28E638EB2}" srcId="{94109B04-68A0-442A-85B2-A7129634A8CB}" destId="{F1C9EA6F-BF8C-46E0-9BEA-02847017EC77}" srcOrd="0" destOrd="0" parTransId="{BCB76AF6-B0C5-4D1B-BE9F-7B15200F2320}" sibTransId="{792B9250-8148-4C9E-B390-A3CC298A0B57}"/>
    <dgm:cxn modelId="{91703C54-BD3B-4CE0-9332-AA960F62F466}" srcId="{7BB8183A-092E-4129-8770-01758BEC1766}" destId="{1EA4D158-8912-4FA8-AE97-B9FF0E8C3028}" srcOrd="1" destOrd="0" parTransId="{AC2F57DA-4E2F-40DA-B454-E9EDC18F13AD}" sibTransId="{C8F42C88-B2D8-4785-90B9-7A1DB085DA62}"/>
    <dgm:cxn modelId="{2E3F6959-4F16-4356-BE32-F76298E3174A}" type="presOf" srcId="{1EA4D158-8912-4FA8-AE97-B9FF0E8C3028}" destId="{13430577-5669-4A9A-844C-C01291BF9F0C}" srcOrd="0" destOrd="0" presId="urn:microsoft.com/office/officeart/2011/layout/TabList"/>
    <dgm:cxn modelId="{ED996D9B-2898-4EE1-BFEB-8F057196C42D}" type="presOf" srcId="{9CE09850-777A-444C-A3B1-64569149C4C7}" destId="{6563CF42-5B11-4995-A3ED-D2CDDC34CDC5}" srcOrd="0" destOrd="0" presId="urn:microsoft.com/office/officeart/2011/layout/TabList"/>
    <dgm:cxn modelId="{C49093AA-861A-413D-9103-9CF87451318C}" type="presOf" srcId="{514CFD65-A772-47B3-B382-D4F78D99C0C8}" destId="{EDD159C7-D15F-4847-BCE5-B8D800FB1D92}" srcOrd="0" destOrd="0" presId="urn:microsoft.com/office/officeart/2011/layout/TabList"/>
    <dgm:cxn modelId="{1CF4A4AE-963E-43AC-83D2-6F3222494748}" srcId="{D7B7711E-39E7-4018-B78C-C86CBE3972B1}" destId="{3EBC094C-74BF-46C5-B603-EF9B91477D3D}" srcOrd="0" destOrd="0" parTransId="{38C6B405-0A10-4BD6-81EF-7B0577E3AA8A}" sibTransId="{128B089B-D848-4EDE-84F6-6ED2906D761D}"/>
    <dgm:cxn modelId="{7133D8FF-ACD6-4475-83CB-63236F1A3C49}" type="presOf" srcId="{F1C9EA6F-BF8C-46E0-9BEA-02847017EC77}" destId="{62973AFB-992E-41E2-9F4B-F0C91B6ECB54}" srcOrd="0" destOrd="0" presId="urn:microsoft.com/office/officeart/2011/layout/TabList"/>
    <dgm:cxn modelId="{FEEB8784-442F-4AC8-B8DD-F4C1CAE271DC}" type="presParOf" srcId="{EDD159C7-D15F-4847-BCE5-B8D800FB1D92}" destId="{6A04B582-39DE-4727-9D46-D1B6DE4A23C1}" srcOrd="0" destOrd="0" presId="urn:microsoft.com/office/officeart/2011/layout/TabList"/>
    <dgm:cxn modelId="{D9F6696E-B38B-4638-82E7-F8A16D65F836}" type="presParOf" srcId="{6A04B582-39DE-4727-9D46-D1B6DE4A23C1}" destId="{AB43D25B-EDCC-4DFE-A164-4C9047376CC9}" srcOrd="0" destOrd="0" presId="urn:microsoft.com/office/officeart/2011/layout/TabList"/>
    <dgm:cxn modelId="{2F5096DB-BFFB-4BE1-A6C6-BBF4BF7FAFB5}" type="presParOf" srcId="{6A04B582-39DE-4727-9D46-D1B6DE4A23C1}" destId="{ECC314B8-406F-46DF-944C-0E15CE12FEE7}" srcOrd="1" destOrd="0" presId="urn:microsoft.com/office/officeart/2011/layout/TabList"/>
    <dgm:cxn modelId="{CA6CE2A0-104A-4961-B519-2BC725DEE377}" type="presParOf" srcId="{6A04B582-39DE-4727-9D46-D1B6DE4A23C1}" destId="{0A174BD6-33BB-40BF-AC3A-552EB068B6D5}" srcOrd="2" destOrd="0" presId="urn:microsoft.com/office/officeart/2011/layout/TabList"/>
    <dgm:cxn modelId="{8B842212-CC7D-486B-98C0-694AB267E0FC}" type="presParOf" srcId="{EDD159C7-D15F-4847-BCE5-B8D800FB1D92}" destId="{6563CF42-5B11-4995-A3ED-D2CDDC34CDC5}" srcOrd="1" destOrd="0" presId="urn:microsoft.com/office/officeart/2011/layout/TabList"/>
    <dgm:cxn modelId="{56506A55-C065-441F-85BB-9D1B3C36C363}" type="presParOf" srcId="{EDD159C7-D15F-4847-BCE5-B8D800FB1D92}" destId="{698FC4C4-154E-4927-84EA-DBEAA364C33C}" srcOrd="2" destOrd="0" presId="urn:microsoft.com/office/officeart/2011/layout/TabList"/>
    <dgm:cxn modelId="{DA489C02-3439-4991-A4FA-D895470EF412}" type="presParOf" srcId="{EDD159C7-D15F-4847-BCE5-B8D800FB1D92}" destId="{B7390BD4-73FF-4DC5-AC98-C0B9CC2A6C0E}" srcOrd="3" destOrd="0" presId="urn:microsoft.com/office/officeart/2011/layout/TabList"/>
    <dgm:cxn modelId="{FA019FD6-14C6-4A31-97AC-B4BE12C90108}" type="presParOf" srcId="{B7390BD4-73FF-4DC5-AC98-C0B9CC2A6C0E}" destId="{62973AFB-992E-41E2-9F4B-F0C91B6ECB54}" srcOrd="0" destOrd="0" presId="urn:microsoft.com/office/officeart/2011/layout/TabList"/>
    <dgm:cxn modelId="{F250FD6F-D870-4CA7-9C56-1CC172E93D6D}" type="presParOf" srcId="{B7390BD4-73FF-4DC5-AC98-C0B9CC2A6C0E}" destId="{F970AC3D-160A-4F01-8EAF-D4EC7C19B6FA}" srcOrd="1" destOrd="0" presId="urn:microsoft.com/office/officeart/2011/layout/TabList"/>
    <dgm:cxn modelId="{E884A2D9-86BD-4E4A-86AE-FCFA1746B83D}" type="presParOf" srcId="{B7390BD4-73FF-4DC5-AC98-C0B9CC2A6C0E}" destId="{EC286BA4-78EC-42EA-BC20-28F72E475EEA}" srcOrd="2" destOrd="0" presId="urn:microsoft.com/office/officeart/2011/layout/TabList"/>
    <dgm:cxn modelId="{919A17A1-5107-4BB4-9C6C-0648EDAB21FC}" type="presParOf" srcId="{EDD159C7-D15F-4847-BCE5-B8D800FB1D92}" destId="{EBCF0C60-8565-4C23-BE3D-7D51351D95AD}" srcOrd="4" destOrd="0" presId="urn:microsoft.com/office/officeart/2011/layout/TabList"/>
    <dgm:cxn modelId="{7E3579BA-6331-4DDF-BD82-2EF29202E8F6}" type="presParOf" srcId="{EDD159C7-D15F-4847-BCE5-B8D800FB1D92}" destId="{4279AF78-C966-460B-9B9A-F645B18CB3B3}" srcOrd="5" destOrd="0" presId="urn:microsoft.com/office/officeart/2011/layout/TabList"/>
    <dgm:cxn modelId="{1D68C973-F7DF-4F15-A04A-903A1FFB6F00}" type="presParOf" srcId="{EDD159C7-D15F-4847-BCE5-B8D800FB1D92}" destId="{FF1B9056-D9EB-4D01-9F4E-1B4C9F0C9513}" srcOrd="6" destOrd="0" presId="urn:microsoft.com/office/officeart/2011/layout/TabList"/>
    <dgm:cxn modelId="{A97C6C2B-14FD-4247-A653-90C28855A61F}" type="presParOf" srcId="{FF1B9056-D9EB-4D01-9F4E-1B4C9F0C9513}" destId="{D0A11068-9BF3-455A-9E4F-1276EC2DF865}" srcOrd="0" destOrd="0" presId="urn:microsoft.com/office/officeart/2011/layout/TabList"/>
    <dgm:cxn modelId="{BADBE23B-DE77-4776-A614-7FAA9AA36137}" type="presParOf" srcId="{FF1B9056-D9EB-4D01-9F4E-1B4C9F0C9513}" destId="{01E50A8B-74E2-4984-8C29-2A1EFD1207D5}" srcOrd="1" destOrd="0" presId="urn:microsoft.com/office/officeart/2011/layout/TabList"/>
    <dgm:cxn modelId="{805933E2-E648-4739-B497-DEA62BBB7BE4}" type="presParOf" srcId="{FF1B9056-D9EB-4D01-9F4E-1B4C9F0C9513}" destId="{AFC06E57-23BA-4392-A9F2-459BDE6CDB35}" srcOrd="2" destOrd="0" presId="urn:microsoft.com/office/officeart/2011/layout/TabList"/>
    <dgm:cxn modelId="{CC0673B6-60F9-47A4-9502-81E92F13D705}" type="presParOf" srcId="{EDD159C7-D15F-4847-BCE5-B8D800FB1D92}" destId="{13430577-5669-4A9A-844C-C01291BF9F0C}" srcOrd="7" destOrd="0" presId="urn:microsoft.com/office/officeart/2011/layout/Tab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FC06E57-23BA-4392-A9F2-459BDE6CDB35}">
      <dsp:nvSpPr>
        <dsp:cNvPr id="0" name=""/>
        <dsp:cNvSpPr/>
      </dsp:nvSpPr>
      <dsp:spPr>
        <a:xfrm>
          <a:off x="0" y="3484766"/>
          <a:ext cx="8128000" cy="0"/>
        </a:xfrm>
        <a:prstGeom prst="line">
          <a:avLst/>
        </a:prstGeom>
        <a:noFill/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C286BA4-78EC-42EA-BC20-28F72E475EEA}">
      <dsp:nvSpPr>
        <dsp:cNvPr id="0" name=""/>
        <dsp:cNvSpPr/>
      </dsp:nvSpPr>
      <dsp:spPr>
        <a:xfrm>
          <a:off x="0" y="1988004"/>
          <a:ext cx="8128000" cy="0"/>
        </a:xfrm>
        <a:prstGeom prst="line">
          <a:avLst/>
        </a:prstGeom>
        <a:noFill/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A174BD6-33BB-40BF-AC3A-552EB068B6D5}">
      <dsp:nvSpPr>
        <dsp:cNvPr id="0" name=""/>
        <dsp:cNvSpPr/>
      </dsp:nvSpPr>
      <dsp:spPr>
        <a:xfrm>
          <a:off x="0" y="491241"/>
          <a:ext cx="8128000" cy="0"/>
        </a:xfrm>
        <a:prstGeom prst="line">
          <a:avLst/>
        </a:prstGeom>
        <a:noFill/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B43D25B-EDCC-4DFE-A164-4C9047376CC9}">
      <dsp:nvSpPr>
        <dsp:cNvPr id="0" name=""/>
        <dsp:cNvSpPr/>
      </dsp:nvSpPr>
      <dsp:spPr>
        <a:xfrm>
          <a:off x="2113279" y="547"/>
          <a:ext cx="6014720" cy="4906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>
              <a:latin typeface="Calibri" panose="020F0502020204030204" pitchFamily="34" charset="0"/>
              <a:cs typeface="Calibri" panose="020F0502020204030204" pitchFamily="34" charset="0"/>
            </a:rPr>
            <a:t>Cycle de l’oxygène , processus </a:t>
          </a:r>
        </a:p>
      </dsp:txBody>
      <dsp:txXfrm>
        <a:off x="2113279" y="547"/>
        <a:ext cx="6014720" cy="490693"/>
      </dsp:txXfrm>
    </dsp:sp>
    <dsp:sp modelId="{ECC314B8-406F-46DF-944C-0E15CE12FEE7}">
      <dsp:nvSpPr>
        <dsp:cNvPr id="0" name=""/>
        <dsp:cNvSpPr/>
      </dsp:nvSpPr>
      <dsp:spPr>
        <a:xfrm>
          <a:off x="0" y="547"/>
          <a:ext cx="2113280" cy="490693"/>
        </a:xfrm>
        <a:prstGeom prst="round2SameRect">
          <a:avLst>
            <a:gd name="adj1" fmla="val 16670"/>
            <a:gd name="adj2" fmla="val 0"/>
          </a:avLst>
        </a:prstGeom>
        <a:gradFill rotWithShape="0">
          <a:gsLst>
            <a:gs pos="0">
              <a:schemeClr val="accent2">
                <a:shade val="8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shade val="8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shade val="8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>
              <a:latin typeface="Calibri" panose="020F0502020204030204" pitchFamily="34" charset="0"/>
              <a:cs typeface="Calibri" panose="020F0502020204030204" pitchFamily="34" charset="0"/>
            </a:rPr>
            <a:t>1</a:t>
          </a:r>
          <a:endParaRPr lang="fr-FR" sz="260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23958" y="24505"/>
        <a:ext cx="2065364" cy="466735"/>
      </dsp:txXfrm>
    </dsp:sp>
    <dsp:sp modelId="{6563CF42-5B11-4995-A3ED-D2CDDC34CDC5}">
      <dsp:nvSpPr>
        <dsp:cNvPr id="0" name=""/>
        <dsp:cNvSpPr/>
      </dsp:nvSpPr>
      <dsp:spPr>
        <a:xfrm>
          <a:off x="0" y="491241"/>
          <a:ext cx="8128000" cy="9815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ü"/>
          </a:pPr>
          <a:r>
            <a:rPr lang="fr-FR" sz="2000" b="1" kern="1200" dirty="0">
              <a:latin typeface="Calibri" panose="020F0502020204030204" pitchFamily="34" charset="0"/>
              <a:cs typeface="Calibri" panose="020F0502020204030204" pitchFamily="34" charset="0"/>
            </a:rPr>
            <a:t>Apprendre mes définitions</a:t>
          </a:r>
          <a:endParaRPr lang="fr-FR" sz="200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0" y="491241"/>
        <a:ext cx="8128000" cy="981534"/>
      </dsp:txXfrm>
    </dsp:sp>
    <dsp:sp modelId="{62973AFB-992E-41E2-9F4B-F0C91B6ECB54}">
      <dsp:nvSpPr>
        <dsp:cNvPr id="0" name=""/>
        <dsp:cNvSpPr/>
      </dsp:nvSpPr>
      <dsp:spPr>
        <a:xfrm>
          <a:off x="2113279" y="1497310"/>
          <a:ext cx="6014720" cy="4906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fr-MA" sz="1800" kern="1200" spc="-80" dirty="0">
              <a:latin typeface="+mj-lt"/>
            </a:rPr>
            <a:t>Combustion, Respiration, Décomposition, Photosynthèse , Dissolution</a:t>
          </a:r>
          <a:endParaRPr lang="fr-FR" sz="180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2113279" y="1497310"/>
        <a:ext cx="6014720" cy="490693"/>
      </dsp:txXfrm>
    </dsp:sp>
    <dsp:sp modelId="{F970AC3D-160A-4F01-8EAF-D4EC7C19B6FA}">
      <dsp:nvSpPr>
        <dsp:cNvPr id="0" name=""/>
        <dsp:cNvSpPr/>
      </dsp:nvSpPr>
      <dsp:spPr>
        <a:xfrm>
          <a:off x="0" y="1497310"/>
          <a:ext cx="2113280" cy="490693"/>
        </a:xfrm>
        <a:prstGeom prst="round2SameRect">
          <a:avLst>
            <a:gd name="adj1" fmla="val 16670"/>
            <a:gd name="adj2" fmla="val 0"/>
          </a:avLst>
        </a:prstGeom>
        <a:gradFill rotWithShape="0">
          <a:gsLst>
            <a:gs pos="0">
              <a:schemeClr val="accent2">
                <a:shade val="80000"/>
                <a:hueOff val="-227502"/>
                <a:satOff val="4255"/>
                <a:lumOff val="1356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shade val="80000"/>
                <a:hueOff val="-227502"/>
                <a:satOff val="4255"/>
                <a:lumOff val="1356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shade val="80000"/>
                <a:hueOff val="-227502"/>
                <a:satOff val="4255"/>
                <a:lumOff val="1356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2">
              <a:shade val="80000"/>
              <a:hueOff val="-227502"/>
              <a:satOff val="4255"/>
              <a:lumOff val="1356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>
              <a:latin typeface="Calibri" panose="020F0502020204030204" pitchFamily="34" charset="0"/>
              <a:cs typeface="Calibri" panose="020F0502020204030204" pitchFamily="34" charset="0"/>
            </a:rPr>
            <a:t>2</a:t>
          </a:r>
          <a:endParaRPr lang="fr-FR" sz="260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23958" y="1521268"/>
        <a:ext cx="2065364" cy="466735"/>
      </dsp:txXfrm>
    </dsp:sp>
    <dsp:sp modelId="{EBCF0C60-8565-4C23-BE3D-7D51351D95AD}">
      <dsp:nvSpPr>
        <dsp:cNvPr id="0" name=""/>
        <dsp:cNvSpPr/>
      </dsp:nvSpPr>
      <dsp:spPr>
        <a:xfrm>
          <a:off x="0" y="1988004"/>
          <a:ext cx="8128000" cy="9815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ü"/>
          </a:pPr>
          <a:r>
            <a:rPr lang="fr-FR" sz="2000" b="1" kern="1200" dirty="0"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Retenir le lexique de la séance</a:t>
          </a:r>
          <a:endParaRPr lang="fr-FR" sz="200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0" y="1988004"/>
        <a:ext cx="8128000" cy="981534"/>
      </dsp:txXfrm>
    </dsp:sp>
    <dsp:sp modelId="{D0A11068-9BF3-455A-9E4F-1276EC2DF865}">
      <dsp:nvSpPr>
        <dsp:cNvPr id="0" name=""/>
        <dsp:cNvSpPr/>
      </dsp:nvSpPr>
      <dsp:spPr>
        <a:xfrm>
          <a:off x="2113279" y="2994073"/>
          <a:ext cx="6014720" cy="4906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b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200" kern="1200" dirty="0">
              <a:latin typeface="Calibri" panose="020F0502020204030204" pitchFamily="34" charset="0"/>
              <a:cs typeface="Calibri" panose="020F0502020204030204" pitchFamily="34" charset="0"/>
            </a:rPr>
            <a:t>Page 44 et 45</a:t>
          </a:r>
        </a:p>
      </dsp:txBody>
      <dsp:txXfrm>
        <a:off x="2113279" y="2994073"/>
        <a:ext cx="6014720" cy="490693"/>
      </dsp:txXfrm>
    </dsp:sp>
    <dsp:sp modelId="{01E50A8B-74E2-4984-8C29-2A1EFD1207D5}">
      <dsp:nvSpPr>
        <dsp:cNvPr id="0" name=""/>
        <dsp:cNvSpPr/>
      </dsp:nvSpPr>
      <dsp:spPr>
        <a:xfrm>
          <a:off x="0" y="2994073"/>
          <a:ext cx="2113280" cy="490693"/>
        </a:xfrm>
        <a:prstGeom prst="round2SameRect">
          <a:avLst>
            <a:gd name="adj1" fmla="val 16670"/>
            <a:gd name="adj2" fmla="val 0"/>
          </a:avLst>
        </a:prstGeom>
        <a:gradFill rotWithShape="0">
          <a:gsLst>
            <a:gs pos="0">
              <a:schemeClr val="accent2">
                <a:shade val="80000"/>
                <a:hueOff val="-455004"/>
                <a:satOff val="8510"/>
                <a:lumOff val="2712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shade val="80000"/>
                <a:hueOff val="-455004"/>
                <a:satOff val="8510"/>
                <a:lumOff val="2712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shade val="80000"/>
                <a:hueOff val="-455004"/>
                <a:satOff val="8510"/>
                <a:lumOff val="2712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2">
              <a:shade val="80000"/>
              <a:hueOff val="-455004"/>
              <a:satOff val="8510"/>
              <a:lumOff val="27121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>
              <a:latin typeface="Calibri" panose="020F0502020204030204" pitchFamily="34" charset="0"/>
              <a:cs typeface="Calibri" panose="020F0502020204030204" pitchFamily="34" charset="0"/>
            </a:rPr>
            <a:t>3</a:t>
          </a:r>
          <a:endParaRPr lang="fr-FR" sz="260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23958" y="3018031"/>
        <a:ext cx="2065364" cy="466735"/>
      </dsp:txXfrm>
    </dsp:sp>
    <dsp:sp modelId="{13430577-5669-4A9A-844C-C01291BF9F0C}">
      <dsp:nvSpPr>
        <dsp:cNvPr id="0" name=""/>
        <dsp:cNvSpPr/>
      </dsp:nvSpPr>
      <dsp:spPr>
        <a:xfrm>
          <a:off x="0" y="3484766"/>
          <a:ext cx="8128000" cy="9815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ü"/>
          </a:pPr>
          <a:r>
            <a:rPr lang="fr-FR" sz="2000" b="1" kern="1200" dirty="0"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Refaire l’activité xxx en utilisant les étapes</a:t>
          </a:r>
          <a:endParaRPr lang="fr-FR" sz="200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0" y="3484766"/>
        <a:ext cx="8128000" cy="98153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1/layout/TabList">
  <dgm:title val="Tab List"/>
  <dgm:desc val="Use to show non-sequential or grouped blocks of information. Works well for lists with a small amount of Level 1 text. The first Level 2 displays next to the Level 1 text  and the remaining Level 2 text appears beneath the Level 1 text."/>
  <dgm:catLst>
    <dgm:cat type="list" pri="4500"/>
    <dgm:cat type="officeonline" pri="11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30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0" srcId="0" destId="10" srcOrd="0" destOrd="0"/>
        <dgm:cxn modelId="41" srcId="10" destId="11" srcOrd="0" destOrd="0"/>
        <dgm:cxn modelId="42" srcId="10" destId="12" srcOrd="0" destOrd="0"/>
        <dgm:cxn modelId="50" srcId="0" destId="20" srcOrd="1" destOrd="0"/>
        <dgm:cxn modelId="51" srcId="20" destId="21" srcOrd="1" destOrd="0"/>
        <dgm:cxn modelId="52" srcId="20" destId="22" srcOrd="1" destOrd="0"/>
        <dgm:cxn modelId="60" srcId="0" destId="30" srcOrd="2" destOrd="0"/>
        <dgm:cxn modelId="61" srcId="30" destId="31" srcOrd="2" destOrd="0"/>
        <dgm:cxn modelId="62" srcId="30" destId="32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/>
      <dgm:chPref val="3"/>
      <dgm:dir/>
      <dgm:animOne val="branch"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w" for="ch" forName="Child" refType="w"/>
      <dgm:constr type="h" for="ch" forName="Child" refType="h" fact="0.6667"/>
      <dgm:constr type="primFontSz" for="des" forName="Parent" op="equ" val="65"/>
      <dgm:constr type="primFontSz" for="des" forName="Child" op="equ" val="65"/>
      <dgm:constr type="primFontSz" for="des" forName="FirstChild" op="equ" val="65"/>
      <dgm:constr type="primFontSz" for="des" forName="Child" refType="primFontSz" refFor="des" refForName="Parent" op="lte"/>
      <dgm:constr type="primFontSz" for="des" forName="FirstChild" refType="primFontSz" refFor="des" refForName="Parent" op="lte"/>
      <dgm:constr type="primFontSz" for="des" forName="Child" refType="primFontSz" refFor="des" refForName="FirstChild" op="lte"/>
      <dgm:constr type="w" for="ch" forName="composite" refType="w"/>
      <dgm:constr type="h" for="ch" forName="composite" refType="h" fact="0.3333"/>
      <dgm:constr type="sp" refType="h" refFor="ch" refForName="composite" op="equ" fact="0.05"/>
      <dgm:constr type="h" for="ch" forName="sibTrans" refType="h" refFor="ch" refForName="composite" op="equ" fact="0.05"/>
      <dgm:constr type="w" for="ch" forName="sibTrans" refType="h" refFor="ch" refForName="sibTrans" op="equ"/>
    </dgm:constrLst>
    <dgm:forEach name="nodesForEach" axis="ch" ptType="node">
      <dgm:layoutNode name="composite">
        <dgm:alg type="composite"/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l" for="ch" forName="FirstChild" refType="w" fact="0.26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l" for="ch" forName="Parent" refType="w" fact="0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if>
          <dgm:else name="Name3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r" for="ch" forName="FirstChild" refType="w" fact="0.74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r" for="ch" forName="Parent" refType="w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else>
        </dgm:choose>
        <dgm:layoutNode name="FirstChild" styleLbl="revTx">
          <dgm:varLst>
            <dgm:chMax val="0"/>
            <dgm:chPref val="0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  <dgm:param type="txAnchorVertCh" val="b"/>
                <dgm:param type="parTxRTLAlign" val="l"/>
              </dgm:alg>
            </dgm:if>
            <dgm:else name="Name6">
              <dgm:alg type="tx">
                <dgm:param type="parTxLTRAlign" val="r"/>
                <dgm:param type="shpTxLTRAlignCh" val="r"/>
                <dgm:param type="txAnchorVert" val="b"/>
                <dgm:param type="txAnchorVertCh" val="b"/>
                <dgm:param type="parTxRTLAlign" val="r"/>
              </dgm:alg>
            </dgm:else>
          </dgm:choose>
          <dgm:shape xmlns:r="http://schemas.openxmlformats.org/officeDocument/2006/relationships" type="rect" r:blip="">
            <dgm:adjLst/>
          </dgm:shape>
          <dgm:choose name="Name7">
            <dgm:if name="Name8" axis="ch" ptType="node" func="cnt" op="gte" val="1">
              <dgm:presOf axis="ch desOrSelf" ptType="node node" st="1 1" cnt="1 0"/>
            </dgm:if>
            <dgm:else name="Name9">
              <dgm:presOf/>
            </dgm:else>
          </dgm:choose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Parent" styleLbl="alignNode1">
          <dgm:varLst>
            <dgm:chMax val="3"/>
            <dgm:chPref val="3"/>
            <dgm:bulletEnabled val="1"/>
          </dgm:varLst>
          <dgm:alg type="tx">
            <dgm:param type="shpTxLTRAlignCh" val="ctr"/>
            <dgm:param type="txAnchorVertCh" val="mid"/>
          </dgm:alg>
          <dgm:shape xmlns:r="http://schemas.openxmlformats.org/officeDocument/2006/relationships" type="round2SameRect" r:blip="">
            <dgm:adjLst>
              <dgm:adj idx="1" val="0.1667"/>
              <dgm:adj idx="2" val="0"/>
            </dgm:adjLst>
          </dgm:shape>
          <dgm:presOf axis="self" ptType="node"/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Accent" styleLbl="parChTrans1D1">
          <dgm:alg type="sp"/>
          <dgm:shape xmlns:r="http://schemas.openxmlformats.org/officeDocument/2006/relationships" type="line" r:blip="" zOrderOff="-99999">
            <dgm:adjLst/>
          </dgm:shape>
          <dgm:presOf/>
        </dgm:layoutNode>
      </dgm:layoutNode>
      <dgm:choose name="Name10">
        <dgm:if name="Name11" axis="ch" ptType="node" st="2" cnt="1" func="cnt" op="gte" val="1">
          <dgm:layoutNode name="Child" styleLbl="revTx">
            <dgm:varLst>
              <dgm:chMax val="0"/>
              <dgm:chPref val="0"/>
              <dgm:bulletEnabled val="1"/>
            </dgm:varLst>
            <dgm:choose name="Name12">
              <dgm:if name="Name13" func="var" arg="dir" op="equ" val="norm">
                <dgm:alg type="tx">
                  <dgm:param type="stBulletLvl" val="1"/>
                  <dgm:param type="parTxLTRAlign" val="l"/>
                  <dgm:param type="parTxRTLAlign" val="l"/>
                  <dgm:param type="txAnchorVert" val="t"/>
                </dgm:alg>
              </dgm:if>
              <dgm:else name="Name14">
                <dgm:alg type="tx">
                  <dgm:param type="stBulletLvl" val="1"/>
                  <dgm:param type="parTxLTRAlign" val="r"/>
                  <dgm:param type="shpTxLTRAlignCh" val="r"/>
                  <dgm:param type="txAnchorVert" val="t"/>
                  <dgm:param type="parTxRTLAlign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ch desOrSelf" ptType="node node" st="2 1" cnt="0 0"/>
            <dgm:constrLst>
              <dgm:constr type="lMarg" refType="primFontSz" fact="0.15"/>
              <dgm:constr type="rMarg" refType="primFontSz" fact="0.15"/>
              <dgm:constr type="tMarg" refType="primFontSz" fact="0.15"/>
              <dgm:constr type="bMarg" refType="primFontSz" fact="0.15"/>
            </dgm:constrLst>
            <dgm:ruleLst>
              <dgm:rule type="primFontSz" val="5" fact="NaN" max="NaN"/>
            </dgm:ruleLst>
          </dgm:layoutNode>
        </dgm:if>
        <dgm:else name="Name15"/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BCA5832-8482-8A13-D616-D4DC4E00088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E1AF20E-8CB3-9A78-DAA5-452D3E71FC8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F2FC19-8473-42DA-A224-417563F70EEA}" type="datetimeFigureOut">
              <a:rPr lang="fr-FR" smtClean="0"/>
              <a:t>13/12/2025</a:t>
            </a:fld>
            <a:endParaRPr lang="fr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B9D4D5A-5873-3B93-7107-421D27E9FC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49A08A6-BCEB-76AD-D845-2FB6B36FF1D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00F93E-B376-4B8D-8801-C9B277E79C7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27077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945F59-58A7-4602-A285-8B7522B6192F}" type="datetimeFigureOut">
              <a:rPr lang="fr-FR" smtClean="0"/>
              <a:t>13/12/2025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A4B3F7-B838-4AD4-9179-ECE6A67C82A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14391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A4B3F7-B838-4AD4-9179-ECE6A67C82A7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711907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microsoft.com/office/2007/relationships/hdphoto" Target="../media/hdphoto2.wdp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2.png"/><Relationship Id="rId7" Type="http://schemas.openxmlformats.org/officeDocument/2006/relationships/image" Target="../media/image8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Relationship Id="rId9" Type="http://schemas.openxmlformats.org/officeDocument/2006/relationships/image" Target="../media/image14.png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5.png"/><Relationship Id="rId7" Type="http://schemas.openxmlformats.org/officeDocument/2006/relationships/image" Target="../media/image19.jpe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10" Type="http://schemas.microsoft.com/office/2007/relationships/hdphoto" Target="../media/hdphoto3.wdp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7" Type="http://schemas.openxmlformats.org/officeDocument/2006/relationships/image" Target="../media/image13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hyperlink" Target="https://drive.google.com/drive/folders/15A4aThGXboZ7RlTminYue4etFTXwyFRM?usp=drive_link" TargetMode="External"/><Relationship Id="rId3" Type="http://schemas.openxmlformats.org/officeDocument/2006/relationships/image" Target="../media/image27.png"/><Relationship Id="rId7" Type="http://schemas.openxmlformats.org/officeDocument/2006/relationships/image" Target="../media/image31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0.png"/><Relationship Id="rId5" Type="http://schemas.openxmlformats.org/officeDocument/2006/relationships/image" Target="../media/image29.svg"/><Relationship Id="rId10" Type="http://schemas.openxmlformats.org/officeDocument/2006/relationships/image" Target="../media/image33.svg"/><Relationship Id="rId4" Type="http://schemas.openxmlformats.org/officeDocument/2006/relationships/image" Target="../media/image28.png"/><Relationship Id="rId9" Type="http://schemas.openxmlformats.org/officeDocument/2006/relationships/image" Target="../media/image32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gif"/><Relationship Id="rId2" Type="http://schemas.openxmlformats.org/officeDocument/2006/relationships/image" Target="../media/image3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gi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.png"/><Relationship Id="rId4" Type="http://schemas.microsoft.com/office/2007/relationships/hdphoto" Target="../media/hdphoto4.wdp"/></Relationships>
</file>

<file path=ppt/slideLayouts/_rels/slideLayout17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37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40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1.pn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8.svg"/><Relationship Id="rId2" Type="http://schemas.openxmlformats.org/officeDocument/2006/relationships/image" Target="../media/image35.gi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35.gif"/><Relationship Id="rId1" Type="http://schemas.openxmlformats.org/officeDocument/2006/relationships/slideMaster" Target="../slideMasters/slideMaster1.xml"/><Relationship Id="rId4" Type="http://schemas.microsoft.com/office/2007/relationships/hdphoto" Target="../media/hdphoto7.wdp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35.gif"/><Relationship Id="rId1" Type="http://schemas.openxmlformats.org/officeDocument/2006/relationships/slideMaster" Target="../slideMasters/slideMaster1.xml"/><Relationship Id="rId4" Type="http://schemas.microsoft.com/office/2007/relationships/hdphoto" Target="../media/hdphoto8.wdp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5.gif"/><Relationship Id="rId1" Type="http://schemas.openxmlformats.org/officeDocument/2006/relationships/slideMaster" Target="../slideMasters/slideMaster1.xml"/><Relationship Id="rId4" Type="http://schemas.microsoft.com/office/2007/relationships/hdphoto" Target="../media/hdphoto9.wdp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microsoft.com/office/2007/relationships/hdphoto" Target="../media/hdphoto2.wdp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gif"/><Relationship Id="rId1" Type="http://schemas.openxmlformats.org/officeDocument/2006/relationships/slideMaster" Target="../slideMasters/slideMaster1.xml"/><Relationship Id="rId4" Type="http://schemas.microsoft.com/office/2007/relationships/hdphoto" Target="../media/hdphoto4.wdp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de gar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738;p98">
            <a:extLst>
              <a:ext uri="{FF2B5EF4-FFF2-40B4-BE49-F238E27FC236}">
                <a16:creationId xmlns:a16="http://schemas.microsoft.com/office/drawing/2014/main" id="{1530F5E6-2DBF-5246-2FFD-73AE39131B49}"/>
              </a:ext>
            </a:extLst>
          </p:cNvPr>
          <p:cNvSpPr txBox="1"/>
          <p:nvPr userDrawn="1"/>
        </p:nvSpPr>
        <p:spPr>
          <a:xfrm>
            <a:off x="10470737" y="1351027"/>
            <a:ext cx="1278303" cy="4431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914378">
              <a:lnSpc>
                <a:spcPct val="183502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Niveau</a:t>
            </a:r>
            <a:r>
              <a:rPr lang="fr-FR" sz="12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</a:t>
            </a:r>
            <a:r>
              <a:rPr lang="fr-FR" sz="10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        </a:t>
            </a:r>
            <a:r>
              <a:rPr lang="fr-FR" sz="12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         </a:t>
            </a:r>
            <a:endParaRPr lang="fr-FR" sz="1100"/>
          </a:p>
        </p:txBody>
      </p:sp>
      <p:pic>
        <p:nvPicPr>
          <p:cNvPr id="24" name="Google Shape;743;p98">
            <a:extLst>
              <a:ext uri="{FF2B5EF4-FFF2-40B4-BE49-F238E27FC236}">
                <a16:creationId xmlns:a16="http://schemas.microsoft.com/office/drawing/2014/main" id="{3C8FAB56-B905-B4D3-C85A-B1EC1778993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10400923" y="1260711"/>
            <a:ext cx="1519859" cy="121779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5" name="Google Shape;744;p98">
            <a:extLst>
              <a:ext uri="{FF2B5EF4-FFF2-40B4-BE49-F238E27FC236}">
                <a16:creationId xmlns:a16="http://schemas.microsoft.com/office/drawing/2014/main" id="{E352CC90-04F9-4FEC-7808-329A389DB36D}"/>
              </a:ext>
            </a:extLst>
          </p:cNvPr>
          <p:cNvSpPr txBox="1"/>
          <p:nvPr userDrawn="1"/>
        </p:nvSpPr>
        <p:spPr>
          <a:xfrm>
            <a:off x="10521700" y="1400907"/>
            <a:ext cx="1278303" cy="4431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914378">
              <a:lnSpc>
                <a:spcPct val="183502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Niveau</a:t>
            </a:r>
            <a:r>
              <a:rPr lang="fr-FR" sz="16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Google Shape;745;p98">
            <a:extLst>
              <a:ext uri="{FF2B5EF4-FFF2-40B4-BE49-F238E27FC236}">
                <a16:creationId xmlns:a16="http://schemas.microsoft.com/office/drawing/2014/main" id="{3902D7DD-335C-B83B-FBF0-3461CEB92A0F}"/>
              </a:ext>
            </a:extLst>
          </p:cNvPr>
          <p:cNvSpPr txBox="1"/>
          <p:nvPr userDrawn="1"/>
        </p:nvSpPr>
        <p:spPr>
          <a:xfrm>
            <a:off x="10599248" y="1869610"/>
            <a:ext cx="1123203" cy="34621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70" tIns="34271" rIns="68570" bIns="34271" anchor="t" anchorCtr="1" compatLnSpc="1">
            <a:spAutoFit/>
          </a:bodyPr>
          <a:lstStyle/>
          <a:p>
            <a:pPr algn="ctr" defTabSz="914378"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dirty="0">
                <a:solidFill>
                  <a:srgbClr val="FCBF1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4665E728-B129-706A-BDB1-22B94D41AFBF}"/>
              </a:ext>
            </a:extLst>
          </p:cNvPr>
          <p:cNvGrpSpPr/>
          <p:nvPr userDrawn="1"/>
        </p:nvGrpSpPr>
        <p:grpSpPr>
          <a:xfrm>
            <a:off x="271218" y="4592685"/>
            <a:ext cx="6693265" cy="522000"/>
            <a:chOff x="304312" y="4531839"/>
            <a:chExt cx="5990003" cy="696796"/>
          </a:xfrm>
          <a:solidFill>
            <a:srgbClr val="037A40"/>
          </a:solidFill>
        </p:grpSpPr>
        <p:sp>
          <p:nvSpPr>
            <p:cNvPr id="28" name="Google Shape;223;p26">
              <a:extLst>
                <a:ext uri="{FF2B5EF4-FFF2-40B4-BE49-F238E27FC236}">
                  <a16:creationId xmlns:a16="http://schemas.microsoft.com/office/drawing/2014/main" id="{A46CB91A-EBEB-F991-CD39-28DB7BAB45BE}"/>
                </a:ext>
              </a:extLst>
            </p:cNvPr>
            <p:cNvSpPr/>
            <p:nvPr/>
          </p:nvSpPr>
          <p:spPr>
            <a:xfrm>
              <a:off x="304312" y="4531839"/>
              <a:ext cx="5990003" cy="696796"/>
            </a:xfrm>
            <a:prstGeom prst="rect">
              <a:avLst/>
            </a:prstGeom>
            <a:grpFill/>
            <a:ln w="38103" cap="flat">
              <a:noFill/>
              <a:prstDash val="solid"/>
            </a:ln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>
                <a:buClrTx/>
              </a:pPr>
              <a:endParaRPr lang="fr-FR" sz="1800" b="1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29" name="Google Shape;735;p98">
              <a:extLst>
                <a:ext uri="{FF2B5EF4-FFF2-40B4-BE49-F238E27FC236}">
                  <a16:creationId xmlns:a16="http://schemas.microsoft.com/office/drawing/2014/main" id="{AD1724B8-EA3E-2F08-C15C-29C1D1553FDD}"/>
                </a:ext>
              </a:extLst>
            </p:cNvPr>
            <p:cNvSpPr/>
            <p:nvPr/>
          </p:nvSpPr>
          <p:spPr>
            <a:xfrm>
              <a:off x="1853337" y="4607219"/>
              <a:ext cx="59640" cy="546036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CF462A6B-5C20-3975-F90E-B1FC46965C44}"/>
              </a:ext>
            </a:extLst>
          </p:cNvPr>
          <p:cNvGrpSpPr/>
          <p:nvPr userDrawn="1"/>
        </p:nvGrpSpPr>
        <p:grpSpPr>
          <a:xfrm>
            <a:off x="271218" y="5289789"/>
            <a:ext cx="6693265" cy="522000"/>
            <a:chOff x="304312" y="5304657"/>
            <a:chExt cx="5990003" cy="696796"/>
          </a:xfrm>
          <a:solidFill>
            <a:srgbClr val="00B050"/>
          </a:solidFill>
        </p:grpSpPr>
        <p:sp>
          <p:nvSpPr>
            <p:cNvPr id="32" name="Google Shape;224;p26">
              <a:extLst>
                <a:ext uri="{FF2B5EF4-FFF2-40B4-BE49-F238E27FC236}">
                  <a16:creationId xmlns:a16="http://schemas.microsoft.com/office/drawing/2014/main" id="{DEB7DF84-BD99-EC95-89FA-F9508B730598}"/>
                </a:ext>
              </a:extLst>
            </p:cNvPr>
            <p:cNvSpPr/>
            <p:nvPr/>
          </p:nvSpPr>
          <p:spPr>
            <a:xfrm>
              <a:off x="304312" y="5304657"/>
              <a:ext cx="5990003" cy="696796"/>
            </a:xfrm>
            <a:prstGeom prst="rect">
              <a:avLst/>
            </a:prstGeom>
            <a:grpFill/>
            <a:ln w="38103" cap="flat">
              <a:noFill/>
              <a:prstDash val="solid"/>
            </a:ln>
            <a:effectLst/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</a:t>
              </a:r>
              <a:r>
                <a:rPr lang="fr-FR" sz="20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</a:t>
              </a:r>
            </a:p>
          </p:txBody>
        </p:sp>
        <p:sp>
          <p:nvSpPr>
            <p:cNvPr id="33" name="Google Shape;742;p98">
              <a:extLst>
                <a:ext uri="{FF2B5EF4-FFF2-40B4-BE49-F238E27FC236}">
                  <a16:creationId xmlns:a16="http://schemas.microsoft.com/office/drawing/2014/main" id="{2683E674-65A3-93A9-1D16-D4E9E60AFC0F}"/>
                </a:ext>
              </a:extLst>
            </p:cNvPr>
            <p:cNvSpPr/>
            <p:nvPr/>
          </p:nvSpPr>
          <p:spPr>
            <a:xfrm>
              <a:off x="1850355" y="5380322"/>
              <a:ext cx="65604" cy="545467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pic>
        <p:nvPicPr>
          <p:cNvPr id="35" name="Google Shape;730;p98" descr="الصفحة الرئيسية">
            <a:extLst>
              <a:ext uri="{FF2B5EF4-FFF2-40B4-BE49-F238E27FC236}">
                <a16:creationId xmlns:a16="http://schemas.microsoft.com/office/drawing/2014/main" id="{022D203A-7644-5D55-624B-311DEAA3376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3668233" y="0"/>
            <a:ext cx="4855535" cy="73627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5" name="Espace réservé du texte 43">
            <a:extLst>
              <a:ext uri="{FF2B5EF4-FFF2-40B4-BE49-F238E27FC236}">
                <a16:creationId xmlns:a16="http://schemas.microsoft.com/office/drawing/2014/main" id="{7F5E0C99-8D40-CBB2-766A-7131594212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803924" y="1882678"/>
            <a:ext cx="717129" cy="346211"/>
          </a:xfrm>
        </p:spPr>
        <p:txBody>
          <a:bodyPr>
            <a:noAutofit/>
          </a:bodyPr>
          <a:lstStyle>
            <a:lvl1pPr marL="0" indent="0" algn="ctr" defTabSz="914378" rtl="0" eaLnBrk="1" latinLnBrk="0" hangingPunct="1">
              <a:buClrTx/>
              <a:buNone/>
              <a:defRPr lang="fr-FR" sz="1800" b="1" i="0" u="none" strike="noStrike" kern="0" cap="none" spc="0" baseline="0" dirty="0">
                <a:solidFill>
                  <a:srgbClr val="FCBF18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 AC</a:t>
            </a:r>
            <a:endParaRPr lang="fr-FR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F167873-4F2A-2E68-9DEA-31794E958BD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686856" y="2366503"/>
            <a:ext cx="409473" cy="522000"/>
          </a:xfrm>
        </p:spPr>
        <p:txBody>
          <a:bodyPr/>
          <a:lstStyle>
            <a:lvl1pPr>
              <a:buNone/>
              <a:defRPr lang="fr-FR" sz="3000" b="1" i="0" u="none" strike="noStrike" kern="0" cap="none" spc="0" baseline="0" dirty="0">
                <a:solidFill>
                  <a:srgbClr val="037A40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9E42638-5610-A241-4463-6A085A6F726B}"/>
              </a:ext>
            </a:extLst>
          </p:cNvPr>
          <p:cNvSpPr txBox="1"/>
          <p:nvPr userDrawn="1"/>
        </p:nvSpPr>
        <p:spPr>
          <a:xfrm>
            <a:off x="391996" y="1378425"/>
            <a:ext cx="895520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fr-FR" sz="5400" b="1" i="0" u="none" strike="noStrike" kern="0" cap="none" spc="0" baseline="0" dirty="0">
                <a:solidFill>
                  <a:srgbClr val="037A40"/>
                </a:solidFill>
                <a:uFillTx/>
                <a:latin typeface="Calibri"/>
                <a:cs typeface="Calibri"/>
              </a:rPr>
              <a:t>Science de la vie et de la terre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017F484-2477-B3F9-BE05-6957BC8C2899}"/>
              </a:ext>
            </a:extLst>
          </p:cNvPr>
          <p:cNvSpPr txBox="1"/>
          <p:nvPr userDrawn="1"/>
        </p:nvSpPr>
        <p:spPr>
          <a:xfrm>
            <a:off x="391997" y="2305050"/>
            <a:ext cx="15192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3000" b="1" i="0" u="none" strike="noStrike" kern="0" cap="none" spc="0" baseline="0" dirty="0">
                <a:solidFill>
                  <a:srgbClr val="037A40"/>
                </a:solidFill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Période</a:t>
            </a:r>
            <a:endParaRPr lang="fr-FR" sz="3000" b="1" i="0" u="none" strike="noStrike" kern="0" cap="none" spc="0" baseline="0" dirty="0">
              <a:solidFill>
                <a:srgbClr val="037A40"/>
              </a:solidFill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Espace réservé du texte 43">
            <a:extLst>
              <a:ext uri="{FF2B5EF4-FFF2-40B4-BE49-F238E27FC236}">
                <a16:creationId xmlns:a16="http://schemas.microsoft.com/office/drawing/2014/main" id="{7DEC17B5-AD7F-BD47-F7CF-DD89EBC16D6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120815" y="4591216"/>
            <a:ext cx="4843667" cy="521999"/>
          </a:xfrm>
        </p:spPr>
        <p:txBody>
          <a:bodyPr anchor="ctr"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endParaRPr lang="fr-FR" dirty="0"/>
          </a:p>
        </p:txBody>
      </p:sp>
      <p:sp>
        <p:nvSpPr>
          <p:cNvPr id="5" name="Espace réservé du texte 43">
            <a:extLst>
              <a:ext uri="{FF2B5EF4-FFF2-40B4-BE49-F238E27FC236}">
                <a16:creationId xmlns:a16="http://schemas.microsoft.com/office/drawing/2014/main" id="{DD979FC7-7D7A-BA7E-4DF0-D43F0F90D5D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71217" y="4591216"/>
            <a:ext cx="1288409" cy="521999"/>
          </a:xfrm>
        </p:spPr>
        <p:txBody>
          <a:bodyPr anchor="ctr"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en-US" dirty="0"/>
              <a:t>Chapitre 2</a:t>
            </a:r>
            <a:endParaRPr lang="fr-FR" dirty="0"/>
          </a:p>
        </p:txBody>
      </p:sp>
      <p:sp>
        <p:nvSpPr>
          <p:cNvPr id="6" name="Espace réservé du texte 43">
            <a:extLst>
              <a:ext uri="{FF2B5EF4-FFF2-40B4-BE49-F238E27FC236}">
                <a16:creationId xmlns:a16="http://schemas.microsoft.com/office/drawing/2014/main" id="{9A565E53-78F6-3990-8269-7E3C33DC136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71217" y="5288319"/>
            <a:ext cx="1288409" cy="521999"/>
          </a:xfrm>
        </p:spPr>
        <p:txBody>
          <a:bodyPr anchor="ctr"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fr-FR" sz="18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Tâche</a:t>
            </a:r>
            <a:r>
              <a:rPr lang="en-US" dirty="0"/>
              <a:t> 1</a:t>
            </a:r>
            <a:endParaRPr lang="fr-FR" dirty="0"/>
          </a:p>
        </p:txBody>
      </p:sp>
      <p:sp>
        <p:nvSpPr>
          <p:cNvPr id="10" name="Espace réservé du texte 43">
            <a:extLst>
              <a:ext uri="{FF2B5EF4-FFF2-40B4-BE49-F238E27FC236}">
                <a16:creationId xmlns:a16="http://schemas.microsoft.com/office/drawing/2014/main" id="{9D40EE84-97BD-1D2C-C9FD-BC704A6339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2120815" y="5288319"/>
            <a:ext cx="4843667" cy="521999"/>
          </a:xfrm>
        </p:spPr>
        <p:txBody>
          <a:bodyPr anchor="ctr">
            <a:normAutofit/>
          </a:bodyPr>
          <a:lstStyle>
            <a:lvl1pPr marL="0" marR="0" indent="0" algn="l" defTabSz="3429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fr-FR" sz="1800" b="1" kern="120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marL="0" marR="0" lvl="0" indent="0" algn="l" defTabSz="3429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FR" dirty="0"/>
          </a:p>
        </p:txBody>
      </p:sp>
      <p:pic>
        <p:nvPicPr>
          <p:cNvPr id="3" name="Image 16">
            <a:extLst>
              <a:ext uri="{FF2B5EF4-FFF2-40B4-BE49-F238E27FC236}">
                <a16:creationId xmlns:a16="http://schemas.microsoft.com/office/drawing/2014/main" id="{90524A8E-E48F-3EF0-D60C-1776D259D3B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8780" l="4112" r="93586">
                        <a14:foregroundMark x1="23684" y1="23902" x2="23684" y2="23902"/>
                        <a14:foregroundMark x1="23684" y1="23902" x2="22204" y2="56098"/>
                        <a14:foregroundMark x1="22204" y1="56098" x2="43257" y2="40000"/>
                        <a14:foregroundMark x1="43257" y1="40000" x2="66118" y2="34146"/>
                        <a14:foregroundMark x1="66118" y1="34146" x2="53618" y2="34634"/>
                        <a14:foregroundMark x1="53618" y1="34634" x2="52632" y2="54146"/>
                        <a14:foregroundMark x1="52632" y1="54146" x2="61184" y2="35854"/>
                        <a14:foregroundMark x1="61184" y1="35854" x2="68421" y2="52195"/>
                        <a14:foregroundMark x1="68421" y1="52195" x2="57237" y2="75854"/>
                        <a14:foregroundMark x1="57237" y1="75854" x2="69901" y2="75610"/>
                        <a14:foregroundMark x1="69901" y1="75610" x2="53289" y2="79512"/>
                        <a14:foregroundMark x1="53289" y1="79512" x2="77796" y2="81220"/>
                        <a14:foregroundMark x1="77796" y1="81220" x2="24342" y2="80000"/>
                        <a14:foregroundMark x1="24342" y1="80000" x2="11513" y2="88537"/>
                        <a14:foregroundMark x1="11513" y1="88537" x2="18586" y2="68049"/>
                        <a14:foregroundMark x1="18586" y1="68049" x2="31743" y2="70976"/>
                        <a14:foregroundMark x1="31743" y1="70976" x2="38322" y2="89024"/>
                        <a14:foregroundMark x1="38322" y1="89024" x2="38816" y2="92439"/>
                        <a14:foregroundMark x1="27632" y1="40000" x2="13322" y2="80976"/>
                        <a14:foregroundMark x1="13322" y1="80976" x2="37829" y2="47561"/>
                        <a14:foregroundMark x1="37829" y1="47561" x2="36349" y2="73659"/>
                        <a14:foregroundMark x1="36349" y1="73659" x2="33388" y2="54634"/>
                        <a14:foregroundMark x1="33388" y1="54634" x2="29605" y2="82683"/>
                        <a14:foregroundMark x1="29605" y1="82683" x2="12664" y2="87073"/>
                        <a14:foregroundMark x1="12664" y1="87073" x2="10691" y2="67805"/>
                        <a14:foregroundMark x1="10691" y1="67805" x2="7072" y2="94390"/>
                        <a14:foregroundMark x1="7072" y1="94390" x2="19901" y2="88293"/>
                        <a14:foregroundMark x1="19901" y1="88293" x2="30921" y2="92927"/>
                        <a14:foregroundMark x1="30921" y1="92927" x2="67270" y2="85610"/>
                        <a14:foregroundMark x1="67270" y1="85610" x2="79276" y2="90732"/>
                        <a14:foregroundMark x1="79276" y1="90732" x2="45724" y2="96098"/>
                        <a14:foregroundMark x1="45724" y1="96098" x2="66612" y2="92195"/>
                        <a14:foregroundMark x1="66612" y1="92195" x2="76809" y2="69512"/>
                        <a14:foregroundMark x1="76809" y1="69512" x2="57730" y2="88537"/>
                        <a14:foregroundMark x1="57730" y1="88537" x2="25987" y2="93659"/>
                        <a14:foregroundMark x1="25987" y1="93659" x2="11678" y2="86098"/>
                        <a14:foregroundMark x1="11678" y1="86098" x2="30592" y2="48780"/>
                        <a14:foregroundMark x1="30592" y1="48780" x2="58553" y2="65366"/>
                        <a14:foregroundMark x1="58553" y1="65366" x2="70066" y2="64390"/>
                        <a14:foregroundMark x1="70066" y1="64390" x2="72862" y2="56098"/>
                        <a14:foregroundMark x1="21382" y1="35366" x2="5263" y2="85610"/>
                        <a14:foregroundMark x1="5263" y1="85610" x2="21053" y2="97073"/>
                        <a14:foregroundMark x1="21053" y1="97073" x2="45559" y2="93659"/>
                        <a14:foregroundMark x1="45559" y1="93659" x2="61678" y2="94878"/>
                        <a14:foregroundMark x1="61678" y1="94878" x2="87993" y2="93659"/>
                        <a14:foregroundMark x1="87993" y1="93659" x2="88158" y2="76585"/>
                        <a14:foregroundMark x1="88158" y1="76585" x2="80263" y2="61707"/>
                        <a14:foregroundMark x1="80263" y1="61707" x2="70395" y2="29268"/>
                        <a14:foregroundMark x1="70395" y1="29268" x2="60197" y2="19756"/>
                        <a14:foregroundMark x1="60197" y1="19756" x2="59211" y2="19756"/>
                        <a14:foregroundMark x1="15789" y1="30732" x2="5099" y2="56585"/>
                        <a14:foregroundMark x1="5099" y1="56585" x2="3618" y2="77561"/>
                        <a14:foregroundMark x1="3618" y1="77561" x2="7072" y2="93902"/>
                        <a14:foregroundMark x1="7072" y1="93902" x2="18750" y2="97805"/>
                        <a14:foregroundMark x1="18750" y1="97805" x2="26480" y2="97317"/>
                        <a14:foregroundMark x1="11349" y1="53415" x2="1151" y2="70488"/>
                        <a14:foregroundMark x1="1151" y1="70488" x2="4276" y2="87561"/>
                        <a14:foregroundMark x1="4276" y1="87561" x2="15625" y2="92195"/>
                        <a14:foregroundMark x1="15625" y1="92195" x2="15625" y2="92195"/>
                        <a14:foregroundMark x1="49671" y1="56341" x2="72533" y2="57561"/>
                        <a14:foregroundMark x1="72533" y1="57561" x2="73355" y2="77073"/>
                        <a14:foregroundMark x1="73355" y1="77073" x2="56250" y2="82439"/>
                        <a14:foregroundMark x1="56250" y1="82439" x2="50822" y2="61220"/>
                        <a14:foregroundMark x1="50822" y1="61220" x2="53125" y2="57073"/>
                        <a14:foregroundMark x1="69901" y1="61220" x2="60526" y2="74146"/>
                        <a14:foregroundMark x1="60526" y1="74146" x2="71875" y2="70000"/>
                        <a14:foregroundMark x1="71875" y1="70000" x2="68421" y2="61220"/>
                        <a14:foregroundMark x1="44901" y1="92683" x2="87500" y2="69512"/>
                        <a14:foregroundMark x1="87500" y1="69512" x2="93586" y2="87561"/>
                        <a14:foregroundMark x1="93586" y1="87561" x2="91941" y2="98780"/>
                        <a14:foregroundMark x1="75493" y1="58537" x2="76809" y2="41220"/>
                        <a14:foregroundMark x1="76809" y1="41220" x2="72204" y2="25854"/>
                        <a14:foregroundMark x1="72204" y1="25854" x2="60526" y2="23659"/>
                        <a14:foregroundMark x1="60526" y1="23659" x2="56743" y2="2487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786894" y="3491604"/>
            <a:ext cx="4255186" cy="2869452"/>
          </a:xfrm>
          <a:prstGeom prst="rect">
            <a:avLst/>
          </a:prstGeom>
        </p:spPr>
      </p:pic>
      <p:sp>
        <p:nvSpPr>
          <p:cNvPr id="4" name="Google Shape;735;p98">
            <a:extLst>
              <a:ext uri="{FF2B5EF4-FFF2-40B4-BE49-F238E27FC236}">
                <a16:creationId xmlns:a16="http://schemas.microsoft.com/office/drawing/2014/main" id="{AA32DAC6-E40B-3260-CF4C-57F69A65368F}"/>
              </a:ext>
            </a:extLst>
          </p:cNvPr>
          <p:cNvSpPr/>
          <p:nvPr userDrawn="1"/>
        </p:nvSpPr>
        <p:spPr>
          <a:xfrm>
            <a:off x="1968787" y="4613885"/>
            <a:ext cx="66642" cy="479598"/>
          </a:xfrm>
          <a:custGeom>
            <a:avLst>
              <a:gd name="f0" fmla="val 108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400" kern="0" noProof="0" dirty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1" name="Google Shape;735;p98">
            <a:extLst>
              <a:ext uri="{FF2B5EF4-FFF2-40B4-BE49-F238E27FC236}">
                <a16:creationId xmlns:a16="http://schemas.microsoft.com/office/drawing/2014/main" id="{6706102D-42C9-61DB-F81D-8B81F55C8119}"/>
              </a:ext>
            </a:extLst>
          </p:cNvPr>
          <p:cNvSpPr/>
          <p:nvPr userDrawn="1"/>
        </p:nvSpPr>
        <p:spPr>
          <a:xfrm>
            <a:off x="1968787" y="5310990"/>
            <a:ext cx="66642" cy="479598"/>
          </a:xfrm>
          <a:custGeom>
            <a:avLst>
              <a:gd name="f0" fmla="val 108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400" kern="0" noProof="0" dirty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881250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8058" y="31829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78058" y="668338"/>
            <a:ext cx="1052970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28065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Model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0246" y="318293"/>
            <a:ext cx="10277091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030288" y="668338"/>
            <a:ext cx="1027747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22727D2-BE22-8622-92D4-25E68C3F1FFB}"/>
              </a:ext>
            </a:extLst>
          </p:cNvPr>
          <p:cNvGrpSpPr/>
          <p:nvPr userDrawn="1"/>
        </p:nvGrpSpPr>
        <p:grpSpPr>
          <a:xfrm>
            <a:off x="326095" y="267178"/>
            <a:ext cx="523639" cy="458540"/>
            <a:chOff x="277892" y="2322046"/>
            <a:chExt cx="828656" cy="786827"/>
          </a:xfrm>
        </p:grpSpPr>
        <p:sp>
          <p:nvSpPr>
            <p:cNvPr id="3" name="Freeform 2">
              <a:extLst>
                <a:ext uri="{FF2B5EF4-FFF2-40B4-BE49-F238E27FC236}">
                  <a16:creationId xmlns:a16="http://schemas.microsoft.com/office/drawing/2014/main" id="{41196D48-55A6-0E12-52D3-8A9CEC441622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ADF35ECF-4AD4-1636-C7D9-4EF43C28A373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72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BDC5D4E5-59CF-DD84-D4E9-422961FC3B66}"/>
              </a:ext>
            </a:extLst>
          </p:cNvPr>
          <p:cNvSpPr txBox="1"/>
          <p:nvPr userDrawn="1"/>
        </p:nvSpPr>
        <p:spPr>
          <a:xfrm>
            <a:off x="11748194" y="95600"/>
            <a:ext cx="274643" cy="307777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M</a:t>
            </a:r>
            <a:endParaRPr lang="fr-FR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496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5F82235-1647-48CF-0D02-D2A4A746DF20}"/>
              </a:ext>
            </a:extLst>
          </p:cNvPr>
          <p:cNvSpPr txBox="1"/>
          <p:nvPr userDrawn="1"/>
        </p:nvSpPr>
        <p:spPr>
          <a:xfrm>
            <a:off x="11597589" y="56566"/>
            <a:ext cx="598963" cy="369332"/>
          </a:xfrm>
          <a:prstGeom prst="rect">
            <a:avLst/>
          </a:prstGeom>
          <a:solidFill>
            <a:srgbClr val="0F9ED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PC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65550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FEB51F1-EE59-4177-2E45-6A3D374ED31C}"/>
              </a:ext>
            </a:extLst>
          </p:cNvPr>
          <p:cNvSpPr txBox="1"/>
          <p:nvPr userDrawn="1"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PB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3" name="Picture 9">
            <a:extLst>
              <a:ext uri="{FF2B5EF4-FFF2-40B4-BE49-F238E27FC236}">
                <a16:creationId xmlns:a16="http://schemas.microsoft.com/office/drawing/2014/main" id="{A2823E6B-E4C9-AC4F-40B9-7A67B8284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1563" y="450975"/>
            <a:ext cx="469925" cy="438719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396629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BC14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271092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21137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4">
            <a:extLst>
              <a:ext uri="{FF2B5EF4-FFF2-40B4-BE49-F238E27FC236}">
                <a16:creationId xmlns:a16="http://schemas.microsoft.com/office/drawing/2014/main" id="{7A1103BD-B492-77B8-1443-0A5E7329BA9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469" b="89941" l="9961" r="89941">
                        <a14:foregroundMark x1="29102" y1="41602" x2="32422" y2="38184"/>
                        <a14:foregroundMark x1="50098" y1="9570" x2="43262" y2="13379"/>
                        <a14:foregroundMark x1="32227" y1="37109" x2="32715" y2="35742"/>
                        <a14:foregroundMark x1="37891" y1="55078" x2="61914" y2="65430"/>
                        <a14:foregroundMark x1="52539" y1="55078" x2="61816" y2="55078"/>
                        <a14:foregroundMark x1="37012" y1="64941" x2="46777" y2="64063"/>
                        <a14:foregroundMark x1="73535" y1="56738" x2="81250" y2="55957"/>
                        <a14:foregroundMark x1="71875" y1="66699" x2="79102" y2="66504"/>
                        <a14:foregroundMark x1="43848" y1="20801" x2="44922" y2="27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1277" y="423251"/>
            <a:ext cx="490171" cy="49017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825CA6D-D1FD-C4B1-80FB-84C3F37E7D43}"/>
              </a:ext>
            </a:extLst>
          </p:cNvPr>
          <p:cNvSpPr txBox="1"/>
          <p:nvPr userDrawn="1"/>
        </p:nvSpPr>
        <p:spPr>
          <a:xfrm>
            <a:off x="11609717" y="111415"/>
            <a:ext cx="453292" cy="307777"/>
          </a:xfrm>
          <a:prstGeom prst="rect">
            <a:avLst/>
          </a:prstGeom>
          <a:solidFill>
            <a:srgbClr val="8BC14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PA</a:t>
            </a:r>
            <a:endParaRPr lang="fr-FR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05768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lô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0246" y="318293"/>
            <a:ext cx="10277091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030288" y="668338"/>
            <a:ext cx="1027747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8" name="Rectangle 23">
            <a:extLst>
              <a:ext uri="{FF2B5EF4-FFF2-40B4-BE49-F238E27FC236}">
                <a16:creationId xmlns:a16="http://schemas.microsoft.com/office/drawing/2014/main" id="{1186D531-053D-7666-CC80-C267D50E17B6}"/>
              </a:ext>
            </a:extLst>
          </p:cNvPr>
          <p:cNvSpPr/>
          <p:nvPr/>
        </p:nvSpPr>
        <p:spPr>
          <a:xfrm>
            <a:off x="11810035" y="23011"/>
            <a:ext cx="291709" cy="36933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99966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ôle des cahi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8058" y="31829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>
                <a:solidFill>
                  <a:prstClr val="white">
                    <a:lumMod val="65000"/>
                  </a:prstClr>
                </a:solidFill>
                <a:latin typeface="Calibri" panose="020F0502020204030204"/>
              </a:rPr>
              <a:t>L’enseignant contrôle les réalisations d’un échantillon d’élèves avant de passer à la correction au tableau</a:t>
            </a:r>
            <a:endParaRPr lang="fr-FR" dirty="0"/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le devoir à corriger ou capture d’écran du livret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78058" y="668338"/>
            <a:ext cx="1052970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BAB172-2F58-33A8-7C80-58366D5F18E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719440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ônes pour l’enseignant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321;p52">
            <a:extLst>
              <a:ext uri="{FF2B5EF4-FFF2-40B4-BE49-F238E27FC236}">
                <a16:creationId xmlns:a16="http://schemas.microsoft.com/office/drawing/2014/main" id="{72ADEC78-C166-E7B6-0228-F3ECC0331BC2}"/>
              </a:ext>
            </a:extLst>
          </p:cNvPr>
          <p:cNvSpPr txBox="1"/>
          <p:nvPr userDrawn="1"/>
        </p:nvSpPr>
        <p:spPr>
          <a:xfrm>
            <a:off x="2151695" y="1298921"/>
            <a:ext cx="4239248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Pages réservées à l’enseignant(e)</a:t>
            </a:r>
            <a:endParaRPr sz="1467" kern="0" dirty="0">
              <a:solidFill>
                <a:srgbClr val="000000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sp>
        <p:nvSpPr>
          <p:cNvPr id="7" name="Google Shape;322;p52">
            <a:extLst>
              <a:ext uri="{FF2B5EF4-FFF2-40B4-BE49-F238E27FC236}">
                <a16:creationId xmlns:a16="http://schemas.microsoft.com/office/drawing/2014/main" id="{E4C322F2-106E-8B8C-D527-BEB0DA3609BD}"/>
              </a:ext>
            </a:extLst>
          </p:cNvPr>
          <p:cNvSpPr txBox="1"/>
          <p:nvPr userDrawn="1"/>
        </p:nvSpPr>
        <p:spPr>
          <a:xfrm>
            <a:off x="2151695" y="2226131"/>
            <a:ext cx="8241199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Modelage de la tâche par l’enseignant (explicitation à haute voix)</a:t>
            </a:r>
            <a:endParaRPr sz="1467" kern="0" dirty="0">
              <a:solidFill>
                <a:srgbClr val="000000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8" name="Google Shape;318;p52" descr="Image générée">
            <a:extLst>
              <a:ext uri="{FF2B5EF4-FFF2-40B4-BE49-F238E27FC236}">
                <a16:creationId xmlns:a16="http://schemas.microsoft.com/office/drawing/2014/main" id="{AA7CEDC4-4EAD-5796-C8DE-A3FE218AEFCB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 t="23545" r="71114" b="60700"/>
          <a:stretch/>
        </p:blipFill>
        <p:spPr>
          <a:xfrm>
            <a:off x="992594" y="2946687"/>
            <a:ext cx="1035476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322;p52">
            <a:extLst>
              <a:ext uri="{FF2B5EF4-FFF2-40B4-BE49-F238E27FC236}">
                <a16:creationId xmlns:a16="http://schemas.microsoft.com/office/drawing/2014/main" id="{B506BC51-2309-B11A-BF8E-62D4306DA8F0}"/>
              </a:ext>
            </a:extLst>
          </p:cNvPr>
          <p:cNvSpPr txBox="1"/>
          <p:nvPr userDrawn="1"/>
        </p:nvSpPr>
        <p:spPr>
          <a:xfrm>
            <a:off x="2151695" y="3159518"/>
            <a:ext cx="9359384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Consignes et explications données aux élèves – hors modelage (à dire à haute voix)</a:t>
            </a:r>
            <a:endParaRPr sz="2000" kern="0" dirty="0">
              <a:solidFill>
                <a:srgbClr val="000000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sp>
        <p:nvSpPr>
          <p:cNvPr id="10" name="Google Shape;332;p53">
            <a:extLst>
              <a:ext uri="{FF2B5EF4-FFF2-40B4-BE49-F238E27FC236}">
                <a16:creationId xmlns:a16="http://schemas.microsoft.com/office/drawing/2014/main" id="{73DA3CC4-D07A-FD24-06B2-470FF6AFCBFE}"/>
              </a:ext>
            </a:extLst>
          </p:cNvPr>
          <p:cNvSpPr txBox="1"/>
          <p:nvPr userDrawn="1"/>
        </p:nvSpPr>
        <p:spPr>
          <a:xfrm>
            <a:off x="2151695" y="400551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" sz="2133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Rappel du contrat de classe </a:t>
            </a:r>
            <a:endParaRPr sz="18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11" name="Google Shape;336;p53">
            <a:extLst>
              <a:ext uri="{FF2B5EF4-FFF2-40B4-BE49-F238E27FC236}">
                <a16:creationId xmlns:a16="http://schemas.microsoft.com/office/drawing/2014/main" id="{707D932E-E30A-7595-2289-FC158DAB3283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1127953" y="4033935"/>
            <a:ext cx="753729" cy="60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291;p51">
            <a:extLst>
              <a:ext uri="{FF2B5EF4-FFF2-40B4-BE49-F238E27FC236}">
                <a16:creationId xmlns:a16="http://schemas.microsoft.com/office/drawing/2014/main" id="{B102DBF7-8612-EAB2-F4F6-FE2824A33C62}"/>
              </a:ext>
            </a:extLst>
          </p:cNvPr>
          <p:cNvSpPr/>
          <p:nvPr userDrawn="1"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noAutofit/>
          </a:bodyPr>
          <a:lstStyle/>
          <a:p>
            <a:pPr defTabSz="1219170">
              <a:buClr>
                <a:srgbClr val="44546A"/>
              </a:buClr>
              <a:buSzPts val="2400"/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Icônes pour l’enseignant</a:t>
            </a:r>
            <a:endParaRPr lang="fr-FR" sz="18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grpSp>
        <p:nvGrpSpPr>
          <p:cNvPr id="13" name="Groupe 3">
            <a:extLst>
              <a:ext uri="{FF2B5EF4-FFF2-40B4-BE49-F238E27FC236}">
                <a16:creationId xmlns:a16="http://schemas.microsoft.com/office/drawing/2014/main" id="{7C8BB474-F23B-5C87-47EF-B73EA69BFC17}"/>
              </a:ext>
            </a:extLst>
          </p:cNvPr>
          <p:cNvGrpSpPr/>
          <p:nvPr userDrawn="1"/>
        </p:nvGrpSpPr>
        <p:grpSpPr>
          <a:xfrm>
            <a:off x="1153868" y="2019636"/>
            <a:ext cx="814489" cy="699291"/>
            <a:chOff x="277892" y="2322046"/>
            <a:chExt cx="828656" cy="786827"/>
          </a:xfrm>
        </p:grpSpPr>
        <p:sp>
          <p:nvSpPr>
            <p:cNvPr id="14" name="Freeform 2">
              <a:extLst>
                <a:ext uri="{FF2B5EF4-FFF2-40B4-BE49-F238E27FC236}">
                  <a16:creationId xmlns:a16="http://schemas.microsoft.com/office/drawing/2014/main" id="{410781AD-EC8B-9893-FFEA-ADFD5BF9DD5C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Freeform 4">
              <a:extLst>
                <a:ext uri="{FF2B5EF4-FFF2-40B4-BE49-F238E27FC236}">
                  <a16:creationId xmlns:a16="http://schemas.microsoft.com/office/drawing/2014/main" id="{50FDC7F3-F5D0-66D4-CD0D-B9EC4EE2A3C9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72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16" name="Picture 2" descr="Image générée">
            <a:extLst>
              <a:ext uri="{FF2B5EF4-FFF2-40B4-BE49-F238E27FC236}">
                <a16:creationId xmlns:a16="http://schemas.microsoft.com/office/drawing/2014/main" id="{527D9024-1749-B2A5-B66C-218973707C9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153867" y="1023539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52">
            <a:extLst>
              <a:ext uri="{FF2B5EF4-FFF2-40B4-BE49-F238E27FC236}">
                <a16:creationId xmlns:a16="http://schemas.microsoft.com/office/drawing/2014/main" id="{99F2DA21-0D6B-EEDA-E4D7-20FE6425D166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98230" y="4942460"/>
            <a:ext cx="590757" cy="6036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18" name="Google Shape;332;p53">
            <a:extLst>
              <a:ext uri="{FF2B5EF4-FFF2-40B4-BE49-F238E27FC236}">
                <a16:creationId xmlns:a16="http://schemas.microsoft.com/office/drawing/2014/main" id="{D8F68E27-C54B-2365-46CC-80826021819A}"/>
              </a:ext>
            </a:extLst>
          </p:cNvPr>
          <p:cNvSpPr txBox="1"/>
          <p:nvPr userDrawn="1"/>
        </p:nvSpPr>
        <p:spPr>
          <a:xfrm>
            <a:off x="2064863" y="503403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" sz="2133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Correction du devoir maison</a:t>
            </a:r>
            <a:endParaRPr sz="18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352011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ônes pour l’élèv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20">
            <a:extLst>
              <a:ext uri="{FF2B5EF4-FFF2-40B4-BE49-F238E27FC236}">
                <a16:creationId xmlns:a16="http://schemas.microsoft.com/office/drawing/2014/main" id="{455484CA-69F8-E897-4194-227636DCF03E}"/>
              </a:ext>
            </a:extLst>
          </p:cNvPr>
          <p:cNvGrpSpPr/>
          <p:nvPr userDrawn="1"/>
        </p:nvGrpSpPr>
        <p:grpSpPr>
          <a:xfrm>
            <a:off x="863927" y="4507781"/>
            <a:ext cx="5760430" cy="603600"/>
            <a:chOff x="647945" y="3380837"/>
            <a:chExt cx="4320322" cy="452700"/>
          </a:xfrm>
        </p:grpSpPr>
        <p:sp>
          <p:nvSpPr>
            <p:cNvPr id="3" name="Google Shape;334;p53">
              <a:extLst>
                <a:ext uri="{FF2B5EF4-FFF2-40B4-BE49-F238E27FC236}">
                  <a16:creationId xmlns:a16="http://schemas.microsoft.com/office/drawing/2014/main" id="{F98C3186-68F4-DA75-23D3-C638DE9F3D4C}"/>
                </a:ext>
              </a:extLst>
            </p:cNvPr>
            <p:cNvSpPr txBox="1"/>
            <p:nvPr/>
          </p:nvSpPr>
          <p:spPr>
            <a:xfrm>
              <a:off x="1372968" y="3457186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fr-FR" altLang="fr-FR" sz="2000" b="1" kern="0" dirty="0">
                  <a:solidFill>
                    <a:srgbClr val="44546A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Les élèves travaillent en autonomie</a:t>
              </a:r>
              <a:endParaRPr lang="fr-FR" altLang="fr-FR" sz="20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pic>
          <p:nvPicPr>
            <p:cNvPr id="4" name="Google Shape;338;p53">
              <a:extLst>
                <a:ext uri="{FF2B5EF4-FFF2-40B4-BE49-F238E27FC236}">
                  <a16:creationId xmlns:a16="http://schemas.microsoft.com/office/drawing/2014/main" id="{EE8B5758-FC32-6DBC-FA34-8AD293E331F4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647945" y="3380837"/>
              <a:ext cx="460215" cy="452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" name="Groupe 19">
            <a:extLst>
              <a:ext uri="{FF2B5EF4-FFF2-40B4-BE49-F238E27FC236}">
                <a16:creationId xmlns:a16="http://schemas.microsoft.com/office/drawing/2014/main" id="{6A2A93EC-87F6-95D1-5797-17C55B688302}"/>
              </a:ext>
            </a:extLst>
          </p:cNvPr>
          <p:cNvGrpSpPr/>
          <p:nvPr userDrawn="1"/>
        </p:nvGrpSpPr>
        <p:grpSpPr>
          <a:xfrm>
            <a:off x="884384" y="3752370"/>
            <a:ext cx="10372677" cy="498415"/>
            <a:chOff x="663288" y="2814277"/>
            <a:chExt cx="7779508" cy="373811"/>
          </a:xfrm>
        </p:grpSpPr>
        <p:sp>
          <p:nvSpPr>
            <p:cNvPr id="19" name="Google Shape;335;p53">
              <a:extLst>
                <a:ext uri="{FF2B5EF4-FFF2-40B4-BE49-F238E27FC236}">
                  <a16:creationId xmlns:a16="http://schemas.microsoft.com/office/drawing/2014/main" id="{16265EDD-5F5E-B918-CCF9-5A4977E0A2E1}"/>
                </a:ext>
              </a:extLst>
            </p:cNvPr>
            <p:cNvSpPr txBox="1"/>
            <p:nvPr/>
          </p:nvSpPr>
          <p:spPr>
            <a:xfrm>
              <a:off x="1372969" y="2851181"/>
              <a:ext cx="7069827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-FR" altLang="fr-FR" sz="2000" b="1" kern="0" dirty="0">
                  <a:solidFill>
                    <a:srgbClr val="44546A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Les élèves travaillent en binômes</a:t>
              </a:r>
            </a:p>
          </p:txBody>
        </p:sp>
        <p:pic>
          <p:nvPicPr>
            <p:cNvPr id="20" name="Google Shape;339;p53">
              <a:extLst>
                <a:ext uri="{FF2B5EF4-FFF2-40B4-BE49-F238E27FC236}">
                  <a16:creationId xmlns:a16="http://schemas.microsoft.com/office/drawing/2014/main" id="{43A7DB30-C267-63FA-52A5-387FE7EB2813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663288" y="2814277"/>
              <a:ext cx="413750" cy="3738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1" name="Groupe 17">
            <a:extLst>
              <a:ext uri="{FF2B5EF4-FFF2-40B4-BE49-F238E27FC236}">
                <a16:creationId xmlns:a16="http://schemas.microsoft.com/office/drawing/2014/main" id="{AB8F74CF-5AE3-7B7C-8F1A-7138C5479B0F}"/>
              </a:ext>
            </a:extLst>
          </p:cNvPr>
          <p:cNvGrpSpPr/>
          <p:nvPr userDrawn="1"/>
        </p:nvGrpSpPr>
        <p:grpSpPr>
          <a:xfrm>
            <a:off x="887673" y="2319672"/>
            <a:ext cx="6840126" cy="498414"/>
            <a:chOff x="657162" y="1688359"/>
            <a:chExt cx="5130094" cy="373810"/>
          </a:xfrm>
        </p:grpSpPr>
        <p:pic>
          <p:nvPicPr>
            <p:cNvPr id="22" name="Google Shape;289;p51">
              <a:extLst>
                <a:ext uri="{FF2B5EF4-FFF2-40B4-BE49-F238E27FC236}">
                  <a16:creationId xmlns:a16="http://schemas.microsoft.com/office/drawing/2014/main" id="{AF9116B7-A8C5-1AC9-6D6A-06E46B310BA3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57162" y="1688359"/>
              <a:ext cx="417704" cy="3738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" name="Google Shape;290;p51">
              <a:extLst>
                <a:ext uri="{FF2B5EF4-FFF2-40B4-BE49-F238E27FC236}">
                  <a16:creationId xmlns:a16="http://schemas.microsoft.com/office/drawing/2014/main" id="{7C2661D8-C739-826A-F71A-B0D3928B2B2F}"/>
                </a:ext>
              </a:extLst>
            </p:cNvPr>
            <p:cNvSpPr txBox="1"/>
            <p:nvPr/>
          </p:nvSpPr>
          <p:spPr>
            <a:xfrm>
              <a:off x="1364376" y="1725263"/>
              <a:ext cx="4422880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Les élèves écoutent l’enseignant avec attention</a:t>
              </a:r>
              <a:endParaRPr sz="1467" kern="0" dirty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endParaRPr>
            </a:p>
          </p:txBody>
        </p:sp>
      </p:grpSp>
      <p:grpSp>
        <p:nvGrpSpPr>
          <p:cNvPr id="24" name="Groupe 16">
            <a:extLst>
              <a:ext uri="{FF2B5EF4-FFF2-40B4-BE49-F238E27FC236}">
                <a16:creationId xmlns:a16="http://schemas.microsoft.com/office/drawing/2014/main" id="{55116010-721E-395D-81F9-3AB0089260C9}"/>
              </a:ext>
            </a:extLst>
          </p:cNvPr>
          <p:cNvGrpSpPr/>
          <p:nvPr userDrawn="1"/>
        </p:nvGrpSpPr>
        <p:grpSpPr>
          <a:xfrm>
            <a:off x="954798" y="1692132"/>
            <a:ext cx="5669559" cy="426303"/>
            <a:chOff x="716099" y="1269098"/>
            <a:chExt cx="4252169" cy="319727"/>
          </a:xfrm>
        </p:grpSpPr>
        <p:sp>
          <p:nvSpPr>
            <p:cNvPr id="25" name="Google Shape;293;p51">
              <a:extLst>
                <a:ext uri="{FF2B5EF4-FFF2-40B4-BE49-F238E27FC236}">
                  <a16:creationId xmlns:a16="http://schemas.microsoft.com/office/drawing/2014/main" id="{7032D0E0-EBEC-53E8-0B49-48526A3D36F9}"/>
                </a:ext>
              </a:extLst>
            </p:cNvPr>
            <p:cNvSpPr txBox="1"/>
            <p:nvPr/>
          </p:nvSpPr>
          <p:spPr>
            <a:xfrm>
              <a:off x="1372969" y="1278960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Les élèves lèvent la main pour participer</a:t>
              </a:r>
              <a:endParaRPr sz="1467" kern="0" dirty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endParaRPr>
            </a:p>
          </p:txBody>
        </p:sp>
        <p:pic>
          <p:nvPicPr>
            <p:cNvPr id="26" name="Google Shape;294;p51" descr="Lever la main - Icônes mains et gestes gratuites">
              <a:extLst>
                <a:ext uri="{FF2B5EF4-FFF2-40B4-BE49-F238E27FC236}">
                  <a16:creationId xmlns:a16="http://schemas.microsoft.com/office/drawing/2014/main" id="{2ACEC901-186A-BF79-835B-E57B82F459EF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716099" y="1269098"/>
              <a:ext cx="405665" cy="31972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7" name="Groupe 4">
            <a:extLst>
              <a:ext uri="{FF2B5EF4-FFF2-40B4-BE49-F238E27FC236}">
                <a16:creationId xmlns:a16="http://schemas.microsoft.com/office/drawing/2014/main" id="{A476E449-2EDB-16AA-E1CA-9C17502AAE06}"/>
              </a:ext>
            </a:extLst>
          </p:cNvPr>
          <p:cNvGrpSpPr/>
          <p:nvPr userDrawn="1"/>
        </p:nvGrpSpPr>
        <p:grpSpPr>
          <a:xfrm>
            <a:off x="863575" y="916351"/>
            <a:ext cx="6681334" cy="603600"/>
            <a:chOff x="915782" y="892042"/>
            <a:chExt cx="6681334" cy="603600"/>
          </a:xfrm>
        </p:grpSpPr>
        <p:sp>
          <p:nvSpPr>
            <p:cNvPr id="28" name="Google Shape;333;p53">
              <a:extLst>
                <a:ext uri="{FF2B5EF4-FFF2-40B4-BE49-F238E27FC236}">
                  <a16:creationId xmlns:a16="http://schemas.microsoft.com/office/drawing/2014/main" id="{DFD7CD4B-7B90-E1D3-21AD-ACB5739F4ED9}"/>
                </a:ext>
              </a:extLst>
            </p:cNvPr>
            <p:cNvSpPr txBox="1"/>
            <p:nvPr/>
          </p:nvSpPr>
          <p:spPr>
            <a:xfrm>
              <a:off x="1882832" y="949173"/>
              <a:ext cx="5714284" cy="4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" sz="20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Les élèves utilisent l’ardoise pour répondre</a:t>
              </a:r>
              <a:endParaRPr sz="20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grpSp>
          <p:nvGrpSpPr>
            <p:cNvPr id="29" name="Groupe 26">
              <a:extLst>
                <a:ext uri="{FF2B5EF4-FFF2-40B4-BE49-F238E27FC236}">
                  <a16:creationId xmlns:a16="http://schemas.microsoft.com/office/drawing/2014/main" id="{A0ECEF0B-4454-0780-970F-F29223465F33}"/>
                </a:ext>
              </a:extLst>
            </p:cNvPr>
            <p:cNvGrpSpPr/>
            <p:nvPr/>
          </p:nvGrpSpPr>
          <p:grpSpPr>
            <a:xfrm>
              <a:off x="915782" y="892042"/>
              <a:ext cx="632111" cy="603600"/>
              <a:chOff x="779845" y="4335989"/>
              <a:chExt cx="442253" cy="575842"/>
            </a:xfrm>
          </p:grpSpPr>
          <p:pic>
            <p:nvPicPr>
              <p:cNvPr id="30" name="Google Shape;307;p51" descr="Une image contenant Dessin animé, clipart, Animation, illustration&#10;&#10;Description générée automatiquement">
                <a:extLst>
                  <a:ext uri="{FF2B5EF4-FFF2-40B4-BE49-F238E27FC236}">
                    <a16:creationId xmlns:a16="http://schemas.microsoft.com/office/drawing/2014/main" id="{631B41C6-5093-1874-B93F-DF1E71265567}"/>
                  </a:ext>
                </a:extLst>
              </p:cNvPr>
              <p:cNvPicPr preferRelativeResize="0"/>
              <p:nvPr/>
            </p:nvPicPr>
            <p:blipFill rotWithShape="1">
              <a:blip r:embed="rId6">
                <a:alphaModFix/>
              </a:blip>
              <a:srcRect l="18242" t="9344" r="18458" b="23864"/>
              <a:stretch/>
            </p:blipFill>
            <p:spPr>
              <a:xfrm>
                <a:off x="779845" y="4335989"/>
                <a:ext cx="442253" cy="57584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B7B9C88E-B244-D0E5-DBC7-CAAEF4B2E030}"/>
                  </a:ext>
                </a:extLst>
              </p:cNvPr>
              <p:cNvSpPr/>
              <p:nvPr/>
            </p:nvSpPr>
            <p:spPr>
              <a:xfrm>
                <a:off x="1078544" y="4438901"/>
                <a:ext cx="126559" cy="89253"/>
              </a:xfrm>
              <a:prstGeom prst="rect">
                <a:avLst/>
              </a:prstGeom>
              <a:solidFill>
                <a:srgbClr val="268B6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9170">
                  <a:buClr>
                    <a:srgbClr val="000000"/>
                  </a:buClr>
                </a:pPr>
                <a:endParaRPr lang="fr-FR" sz="1867" kern="0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endParaRPr>
              </a:p>
            </p:txBody>
          </p:sp>
        </p:grpSp>
      </p:grpSp>
      <p:grpSp>
        <p:nvGrpSpPr>
          <p:cNvPr id="32" name="Groupe 18">
            <a:extLst>
              <a:ext uri="{FF2B5EF4-FFF2-40B4-BE49-F238E27FC236}">
                <a16:creationId xmlns:a16="http://schemas.microsoft.com/office/drawing/2014/main" id="{F3573989-899D-DD36-F65B-31E027EEE3BF}"/>
              </a:ext>
            </a:extLst>
          </p:cNvPr>
          <p:cNvGrpSpPr/>
          <p:nvPr userDrawn="1"/>
        </p:nvGrpSpPr>
        <p:grpSpPr>
          <a:xfrm>
            <a:off x="915782" y="3014983"/>
            <a:ext cx="8342891" cy="482880"/>
            <a:chOff x="686836" y="2261237"/>
            <a:chExt cx="6257168" cy="362160"/>
          </a:xfrm>
        </p:grpSpPr>
        <p:sp>
          <p:nvSpPr>
            <p:cNvPr id="33" name="Google Shape;295;p51">
              <a:extLst>
                <a:ext uri="{FF2B5EF4-FFF2-40B4-BE49-F238E27FC236}">
                  <a16:creationId xmlns:a16="http://schemas.microsoft.com/office/drawing/2014/main" id="{6D8A138A-8404-BF79-B7CE-ED709CE3DE1C}"/>
                </a:ext>
              </a:extLst>
            </p:cNvPr>
            <p:cNvSpPr txBox="1"/>
            <p:nvPr/>
          </p:nvSpPr>
          <p:spPr>
            <a:xfrm>
              <a:off x="1372968" y="2323395"/>
              <a:ext cx="5571036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Les élèvent gardent des traces écrites sur les livrets ou leurs cahiers</a:t>
              </a:r>
              <a:endParaRPr sz="1467" kern="0" dirty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endParaRPr>
            </a:p>
          </p:txBody>
        </p:sp>
        <p:grpSp>
          <p:nvGrpSpPr>
            <p:cNvPr id="34" name="Groupe 37">
              <a:extLst>
                <a:ext uri="{FF2B5EF4-FFF2-40B4-BE49-F238E27FC236}">
                  <a16:creationId xmlns:a16="http://schemas.microsoft.com/office/drawing/2014/main" id="{D258F6F1-54E9-CC65-6804-B72492331640}"/>
                </a:ext>
              </a:extLst>
            </p:cNvPr>
            <p:cNvGrpSpPr/>
            <p:nvPr/>
          </p:nvGrpSpPr>
          <p:grpSpPr>
            <a:xfrm>
              <a:off x="686836" y="2261237"/>
              <a:ext cx="413750" cy="353971"/>
              <a:chOff x="10280460" y="4850932"/>
              <a:chExt cx="630930" cy="588164"/>
            </a:xfrm>
          </p:grpSpPr>
          <p:pic>
            <p:nvPicPr>
              <p:cNvPr id="35" name="Picture 7">
                <a:extLst>
                  <a:ext uri="{FF2B5EF4-FFF2-40B4-BE49-F238E27FC236}">
                    <a16:creationId xmlns:a16="http://schemas.microsoft.com/office/drawing/2014/main" id="{D769BB9A-B098-79E1-8239-99CA09660C4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664" t="23325" r="25923" b="30055"/>
              <a:stretch>
                <a:fillRect/>
              </a:stretch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ln w="19050">
                <a:noFill/>
              </a:ln>
            </p:spPr>
          </p:pic>
          <p:pic>
            <p:nvPicPr>
              <p:cNvPr id="36" name="Picture 7">
                <a:extLst>
                  <a:ext uri="{FF2B5EF4-FFF2-40B4-BE49-F238E27FC236}">
                    <a16:creationId xmlns:a16="http://schemas.microsoft.com/office/drawing/2014/main" id="{C784C1E5-128D-2566-862A-59901DE4B6A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4744" t="23325" r="10688" b="30055"/>
              <a:stretch>
                <a:fillRect/>
              </a:stretch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ln w="19050">
                <a:noFill/>
              </a:ln>
            </p:spPr>
          </p:pic>
        </p:grpSp>
      </p:grpSp>
      <p:sp>
        <p:nvSpPr>
          <p:cNvPr id="37" name="Google Shape;291;p51">
            <a:extLst>
              <a:ext uri="{FF2B5EF4-FFF2-40B4-BE49-F238E27FC236}">
                <a16:creationId xmlns:a16="http://schemas.microsoft.com/office/drawing/2014/main" id="{A40F8BC1-7C32-736A-15E5-657A517D14A8}"/>
              </a:ext>
            </a:extLst>
          </p:cNvPr>
          <p:cNvSpPr/>
          <p:nvPr userDrawn="1"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noAutofit/>
          </a:bodyPr>
          <a:lstStyle/>
          <a:p>
            <a:pPr defTabSz="1219170">
              <a:buClr>
                <a:srgbClr val="44546A"/>
              </a:buClr>
              <a:buSzPts val="2400"/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Icônes pour l’élève</a:t>
            </a:r>
            <a:endParaRPr lang="fr-FR" sz="18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38" name="Google Shape;335;p53">
            <a:extLst>
              <a:ext uri="{FF2B5EF4-FFF2-40B4-BE49-F238E27FC236}">
                <a16:creationId xmlns:a16="http://schemas.microsoft.com/office/drawing/2014/main" id="{2369AF76-2833-62D1-EB9E-5C27BDD16343}"/>
              </a:ext>
            </a:extLst>
          </p:cNvPr>
          <p:cNvSpPr txBox="1"/>
          <p:nvPr userDrawn="1"/>
        </p:nvSpPr>
        <p:spPr>
          <a:xfrm>
            <a:off x="1830624" y="5422784"/>
            <a:ext cx="4867240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-MA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L</a:t>
            </a:r>
            <a:r>
              <a:rPr lang="fr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es élèves passent au tableau</a:t>
            </a:r>
            <a:endParaRPr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39" name="Picture 1">
            <a:extLst>
              <a:ext uri="{FF2B5EF4-FFF2-40B4-BE49-F238E27FC236}">
                <a16:creationId xmlns:a16="http://schemas.microsoft.com/office/drawing/2014/main" id="{6AE998C4-B93B-EDF2-241A-2D56A1D7A19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3418" b="97852" l="9961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575" y="5298758"/>
            <a:ext cx="648055" cy="648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12407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tériel nécessair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250;p28">
            <a:extLst>
              <a:ext uri="{FF2B5EF4-FFF2-40B4-BE49-F238E27FC236}">
                <a16:creationId xmlns:a16="http://schemas.microsoft.com/office/drawing/2014/main" id="{A8360E5E-9716-211B-4AB4-F30E96005C08}"/>
              </a:ext>
            </a:extLst>
          </p:cNvPr>
          <p:cNvGrpSpPr/>
          <p:nvPr userDrawn="1"/>
        </p:nvGrpSpPr>
        <p:grpSpPr>
          <a:xfrm>
            <a:off x="1306286" y="1032992"/>
            <a:ext cx="9579427" cy="5403036"/>
            <a:chOff x="1619475" y="1029778"/>
            <a:chExt cx="6095701" cy="3804525"/>
          </a:xfrm>
        </p:grpSpPr>
        <p:sp>
          <p:nvSpPr>
            <p:cNvPr id="7" name="Google Shape;251;p28">
              <a:extLst>
                <a:ext uri="{FF2B5EF4-FFF2-40B4-BE49-F238E27FC236}">
                  <a16:creationId xmlns:a16="http://schemas.microsoft.com/office/drawing/2014/main" id="{FA17CCFF-EE09-3EC4-5D73-7FB52CE59901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8" name="Google Shape;252;p28">
              <a:extLst>
                <a:ext uri="{FF2B5EF4-FFF2-40B4-BE49-F238E27FC236}">
                  <a16:creationId xmlns:a16="http://schemas.microsoft.com/office/drawing/2014/main" id="{ECBB120E-536C-8FEB-869A-62ABAFAC3241}"/>
                </a:ext>
              </a:extLst>
            </p:cNvPr>
            <p:cNvSpPr/>
            <p:nvPr/>
          </p:nvSpPr>
          <p:spPr>
            <a:xfrm>
              <a:off x="1692956" y="1084268"/>
              <a:ext cx="5924251" cy="368460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</p:grpSp>
      <p:sp>
        <p:nvSpPr>
          <p:cNvPr id="9" name="Google Shape;255;p28">
            <a:extLst>
              <a:ext uri="{FF2B5EF4-FFF2-40B4-BE49-F238E27FC236}">
                <a16:creationId xmlns:a16="http://schemas.microsoft.com/office/drawing/2014/main" id="{A70412DC-1D3C-A7CC-7D08-6DA571BCD97C}"/>
              </a:ext>
            </a:extLst>
          </p:cNvPr>
          <p:cNvSpPr/>
          <p:nvPr userDrawn="1"/>
        </p:nvSpPr>
        <p:spPr>
          <a:xfrm>
            <a:off x="948075" y="181482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457189">
              <a:lnSpc>
                <a:spcPct val="9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nécessaire</a:t>
            </a:r>
          </a:p>
        </p:txBody>
      </p:sp>
      <p:sp>
        <p:nvSpPr>
          <p:cNvPr id="10" name="Google Shape;995;p109">
            <a:extLst>
              <a:ext uri="{FF2B5EF4-FFF2-40B4-BE49-F238E27FC236}">
                <a16:creationId xmlns:a16="http://schemas.microsoft.com/office/drawing/2014/main" id="{22D538A4-3182-65C8-6ABA-050037FC3F41}"/>
              </a:ext>
            </a:extLst>
          </p:cNvPr>
          <p:cNvSpPr txBox="1"/>
          <p:nvPr userDrawn="1"/>
        </p:nvSpPr>
        <p:spPr>
          <a:xfrm>
            <a:off x="1508625" y="1416789"/>
            <a:ext cx="4266849" cy="650167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59996" rIns="60972" bIns="60972" anchor="ctr" anchorCtr="1" compatLnSpc="1">
            <a:noAutofit/>
          </a:bodyPr>
          <a:lstStyle/>
          <a:p>
            <a:pPr algn="ctr" defTabSz="1219140">
              <a:lnSpc>
                <a:spcPct val="13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de l’enseignant</a:t>
            </a:r>
          </a:p>
        </p:txBody>
      </p:sp>
      <p:sp>
        <p:nvSpPr>
          <p:cNvPr id="11" name="Google Shape;996;p109">
            <a:extLst>
              <a:ext uri="{FF2B5EF4-FFF2-40B4-BE49-F238E27FC236}">
                <a16:creationId xmlns:a16="http://schemas.microsoft.com/office/drawing/2014/main" id="{66364002-3C43-EA1F-98DB-2415C1736FA0}"/>
              </a:ext>
            </a:extLst>
          </p:cNvPr>
          <p:cNvSpPr txBox="1"/>
          <p:nvPr userDrawn="1"/>
        </p:nvSpPr>
        <p:spPr>
          <a:xfrm>
            <a:off x="5991497" y="1416788"/>
            <a:ext cx="4360944" cy="650168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59996" rIns="60972" bIns="60972" anchor="ctr" anchorCtr="1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de l’élève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0826B0B-A604-22AA-6B36-0CE111A5321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9675284">
            <a:off x="8544238" y="4865352"/>
            <a:ext cx="1564020" cy="17425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8EC4882-7C52-C087-E415-A9FE7DECFDE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65" t="23325" r="26247" b="30055"/>
          <a:stretch>
            <a:fillRect/>
          </a:stretch>
        </p:blipFill>
        <p:spPr>
          <a:xfrm>
            <a:off x="8786281" y="2316888"/>
            <a:ext cx="1478097" cy="1109845"/>
          </a:xfrm>
          <a:prstGeom prst="rect">
            <a:avLst/>
          </a:prstGeom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0BC54C1-3967-5578-4E72-B4CAFC18A08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492110" y="5381605"/>
            <a:ext cx="413335" cy="397411"/>
          </a:xfrm>
          <a:prstGeom prst="rect">
            <a:avLst/>
          </a:prstGeom>
        </p:spPr>
      </p:pic>
      <p:pic>
        <p:nvPicPr>
          <p:cNvPr id="40" name="Picture 4">
            <a:extLst>
              <a:ext uri="{FF2B5EF4-FFF2-40B4-BE49-F238E27FC236}">
                <a16:creationId xmlns:a16="http://schemas.microsoft.com/office/drawing/2014/main" id="{CC630518-916E-ACA4-D8BB-8D1B317C61B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9475" y="4700745"/>
            <a:ext cx="1491516" cy="108039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ZoneTexte 10">
            <a:extLst>
              <a:ext uri="{FF2B5EF4-FFF2-40B4-BE49-F238E27FC236}">
                <a16:creationId xmlns:a16="http://schemas.microsoft.com/office/drawing/2014/main" id="{136304CA-9344-CA01-AF56-88EE7AC7B643}"/>
              </a:ext>
            </a:extLst>
          </p:cNvPr>
          <p:cNvSpPr txBox="1"/>
          <p:nvPr userDrawn="1"/>
        </p:nvSpPr>
        <p:spPr>
          <a:xfrm>
            <a:off x="8617364" y="3426733"/>
            <a:ext cx="1907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1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Cahier de l’élève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33213196-BB7D-7049-E6FD-D6A3E6F126B3}"/>
              </a:ext>
            </a:extLst>
          </p:cNvPr>
          <p:cNvSpPr/>
          <p:nvPr userDrawn="1"/>
        </p:nvSpPr>
        <p:spPr>
          <a:xfrm>
            <a:off x="4218715" y="3878375"/>
            <a:ext cx="1349291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1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Fiche technique de préparation de la séance</a:t>
            </a:r>
          </a:p>
        </p:txBody>
      </p:sp>
      <p:pic>
        <p:nvPicPr>
          <p:cNvPr id="43" name="Image 20">
            <a:extLst>
              <a:ext uri="{FF2B5EF4-FFF2-40B4-BE49-F238E27FC236}">
                <a16:creationId xmlns:a16="http://schemas.microsoft.com/office/drawing/2014/main" id="{F7D6FA7E-4E73-2155-87D8-FD7655791AF4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4010586" y="2316888"/>
            <a:ext cx="1765551" cy="1457749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4" name="Rectangle 43">
            <a:extLst>
              <a:ext uri="{FF2B5EF4-FFF2-40B4-BE49-F238E27FC236}">
                <a16:creationId xmlns:a16="http://schemas.microsoft.com/office/drawing/2014/main" id="{035B0005-5CB7-5851-ED75-A8F4E9987C07}"/>
              </a:ext>
            </a:extLst>
          </p:cNvPr>
          <p:cNvSpPr/>
          <p:nvPr userDrawn="1"/>
        </p:nvSpPr>
        <p:spPr>
          <a:xfrm>
            <a:off x="2118499" y="3514273"/>
            <a:ext cx="1349291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1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Support PPT</a:t>
            </a:r>
          </a:p>
        </p:txBody>
      </p:sp>
      <p:sp>
        <p:nvSpPr>
          <p:cNvPr id="45" name="ZoneTexte 24">
            <a:extLst>
              <a:ext uri="{FF2B5EF4-FFF2-40B4-BE49-F238E27FC236}">
                <a16:creationId xmlns:a16="http://schemas.microsoft.com/office/drawing/2014/main" id="{212D7E7D-188B-E302-A4A1-B9D9218ED360}"/>
              </a:ext>
            </a:extLst>
          </p:cNvPr>
          <p:cNvSpPr txBox="1"/>
          <p:nvPr userDrawn="1"/>
        </p:nvSpPr>
        <p:spPr>
          <a:xfrm>
            <a:off x="6383334" y="3948484"/>
            <a:ext cx="1907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1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Livret</a:t>
            </a:r>
          </a:p>
        </p:txBody>
      </p:sp>
      <p:sp>
        <p:nvSpPr>
          <p:cNvPr id="47" name="Picture Placeholder 46">
            <a:extLst>
              <a:ext uri="{FF2B5EF4-FFF2-40B4-BE49-F238E27FC236}">
                <a16:creationId xmlns:a16="http://schemas.microsoft.com/office/drawing/2014/main" id="{E158C153-CEB9-6B25-4344-46AB868B415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773800" y="2320200"/>
            <a:ext cx="1976400" cy="1108800"/>
          </a:xfrm>
        </p:spPr>
        <p:txBody>
          <a:bodyPr/>
          <a:lstStyle/>
          <a:p>
            <a:endParaRPr lang="fr-FR"/>
          </a:p>
        </p:txBody>
      </p:sp>
      <p:sp>
        <p:nvSpPr>
          <p:cNvPr id="48" name="Picture Placeholder 46">
            <a:extLst>
              <a:ext uri="{FF2B5EF4-FFF2-40B4-BE49-F238E27FC236}">
                <a16:creationId xmlns:a16="http://schemas.microsoft.com/office/drawing/2014/main" id="{F5AA724E-4917-3B05-FA7A-466E7FD5919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847600" y="4260622"/>
            <a:ext cx="1828800" cy="1728000"/>
          </a:xfrm>
        </p:spPr>
        <p:txBody>
          <a:bodyPr/>
          <a:lstStyle/>
          <a:p>
            <a:endParaRPr lang="fr-FR"/>
          </a:p>
        </p:txBody>
      </p:sp>
      <p:sp>
        <p:nvSpPr>
          <p:cNvPr id="49" name="Picture Placeholder 46">
            <a:extLst>
              <a:ext uri="{FF2B5EF4-FFF2-40B4-BE49-F238E27FC236}">
                <a16:creationId xmlns:a16="http://schemas.microsoft.com/office/drawing/2014/main" id="{824CE353-F760-8F0B-B724-42EC32B6F96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770034" y="2373367"/>
            <a:ext cx="1134000" cy="1587600"/>
          </a:xfrm>
        </p:spPr>
        <p:txBody>
          <a:bodyPr/>
          <a:lstStyle/>
          <a:p>
            <a:endParaRPr lang="fr-FR"/>
          </a:p>
        </p:txBody>
      </p:sp>
      <p:pic>
        <p:nvPicPr>
          <p:cNvPr id="50" name="Picture 49" descr="Image générée">
            <a:extLst>
              <a:ext uri="{FF2B5EF4-FFF2-40B4-BE49-F238E27FC236}">
                <a16:creationId xmlns:a16="http://schemas.microsoft.com/office/drawing/2014/main" id="{5F3834D9-D25B-1AA0-4467-FDDA80A5FD8A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96151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pérage dans le chapitr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85;p29">
            <a:extLst>
              <a:ext uri="{FF2B5EF4-FFF2-40B4-BE49-F238E27FC236}">
                <a16:creationId xmlns:a16="http://schemas.microsoft.com/office/drawing/2014/main" id="{3D3C752E-7364-0AD3-55D8-FB1A781365A4}"/>
              </a:ext>
            </a:extLst>
          </p:cNvPr>
          <p:cNvSpPr/>
          <p:nvPr userDrawn="1"/>
        </p:nvSpPr>
        <p:spPr>
          <a:xfrm>
            <a:off x="948074" y="165260"/>
            <a:ext cx="7935199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Repérage dans </a:t>
            </a:r>
            <a:r>
              <a:rPr lang="fr-FR" sz="3200" b="1" kern="0" dirty="0">
                <a:solidFill>
                  <a:srgbClr val="44546A"/>
                </a:solidFill>
                <a:latin typeface="Calibri"/>
                <a:cs typeface="Calibri"/>
              </a:rPr>
              <a:t>le chapitre</a:t>
            </a:r>
            <a:endParaRPr lang="fr-FR" sz="3200" i="1" kern="0" dirty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CF5C0282-B23A-202E-2F8D-447ACDC5778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Google Shape;286;p29">
            <a:extLst>
              <a:ext uri="{FF2B5EF4-FFF2-40B4-BE49-F238E27FC236}">
                <a16:creationId xmlns:a16="http://schemas.microsoft.com/office/drawing/2014/main" id="{ABDCD58E-FB84-201F-97D0-4B520E132A8C}"/>
              </a:ext>
            </a:extLst>
          </p:cNvPr>
          <p:cNvSpPr>
            <a:spLocks/>
          </p:cNvSpPr>
          <p:nvPr userDrawn="1"/>
        </p:nvSpPr>
        <p:spPr>
          <a:xfrm>
            <a:off x="3132175" y="2873353"/>
            <a:ext cx="8145605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>
              <a:defRPr/>
            </a:pPr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9" name="Google Shape;289;p29">
            <a:extLst>
              <a:ext uri="{FF2B5EF4-FFF2-40B4-BE49-F238E27FC236}">
                <a16:creationId xmlns:a16="http://schemas.microsoft.com/office/drawing/2014/main" id="{4017964E-FA83-761C-86B1-3E5647955B13}"/>
              </a:ext>
            </a:extLst>
          </p:cNvPr>
          <p:cNvSpPr>
            <a:spLocks/>
          </p:cNvSpPr>
          <p:nvPr userDrawn="1"/>
        </p:nvSpPr>
        <p:spPr>
          <a:xfrm>
            <a:off x="1703823" y="2873356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2D8B298-C52A-F641-FE46-F63A5D014E5F}"/>
              </a:ext>
            </a:extLst>
          </p:cNvPr>
          <p:cNvSpPr>
            <a:spLocks/>
          </p:cNvSpPr>
          <p:nvPr userDrawn="1"/>
        </p:nvSpPr>
        <p:spPr>
          <a:xfrm>
            <a:off x="948074" y="1308144"/>
            <a:ext cx="10321337" cy="554477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57189"/>
            <a:endParaRPr lang="fr-FR" sz="2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31" name="Text Placeholder 30">
            <a:extLst>
              <a:ext uri="{FF2B5EF4-FFF2-40B4-BE49-F238E27FC236}">
                <a16:creationId xmlns:a16="http://schemas.microsoft.com/office/drawing/2014/main" id="{ACE85E0A-429A-B51A-FED1-DABE33E433B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56582" y="1308064"/>
            <a:ext cx="10321200" cy="554400"/>
          </a:xfrm>
        </p:spPr>
        <p:txBody>
          <a:bodyPr/>
          <a:lstStyle>
            <a:lvl1pPr>
              <a:buNone/>
              <a:defRPr sz="2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Chapitre 1 : Relations vivant-vivant</a:t>
            </a:r>
            <a:endParaRPr lang="fr-FR" dirty="0"/>
          </a:p>
        </p:txBody>
      </p:sp>
      <p:sp>
        <p:nvSpPr>
          <p:cNvPr id="33" name="Text Placeholder 30">
            <a:extLst>
              <a:ext uri="{FF2B5EF4-FFF2-40B4-BE49-F238E27FC236}">
                <a16:creationId xmlns:a16="http://schemas.microsoft.com/office/drawing/2014/main" id="{74B77D63-73E9-1593-011E-46752471AAC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703823" y="2873199"/>
            <a:ext cx="1227600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Tâche 1</a:t>
            </a:r>
          </a:p>
        </p:txBody>
      </p:sp>
      <p:sp>
        <p:nvSpPr>
          <p:cNvPr id="36" name="Text Placeholder 30">
            <a:extLst>
              <a:ext uri="{FF2B5EF4-FFF2-40B4-BE49-F238E27FC236}">
                <a16:creationId xmlns:a16="http://schemas.microsoft.com/office/drawing/2014/main" id="{5F879908-CFB2-F5B3-9CE2-A65F5F3E622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139379" y="2873199"/>
            <a:ext cx="8144401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>
              <a:defRPr/>
            </a:pPr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Identifier le type de relation d’exploitation et ses caractéristiques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89CEE65-9627-A065-406C-D0416F5E70D1}"/>
              </a:ext>
            </a:extLst>
          </p:cNvPr>
          <p:cNvSpPr>
            <a:spLocks/>
          </p:cNvSpPr>
          <p:nvPr userDrawn="1"/>
        </p:nvSpPr>
        <p:spPr>
          <a:xfrm>
            <a:off x="1339721" y="2120717"/>
            <a:ext cx="9898863" cy="494615"/>
          </a:xfrm>
          <a:prstGeom prst="rect">
            <a:avLst/>
          </a:prstGeom>
          <a:solidFill>
            <a:srgbClr val="1D6F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57189"/>
            <a:endParaRPr lang="fr-FR" sz="2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7" name="Text Placeholder 30">
            <a:extLst>
              <a:ext uri="{FF2B5EF4-FFF2-40B4-BE49-F238E27FC236}">
                <a16:creationId xmlns:a16="http://schemas.microsoft.com/office/drawing/2014/main" id="{5C1F621F-48A7-3B73-016A-666E3888307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348223" y="2120637"/>
            <a:ext cx="9898732" cy="494546"/>
          </a:xfrm>
        </p:spPr>
        <p:txBody>
          <a:bodyPr/>
          <a:lstStyle>
            <a:lvl1pPr>
              <a:buNone/>
              <a:defRPr sz="2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Séquence</a:t>
            </a:r>
            <a:r>
              <a:rPr lang="en-US" dirty="0"/>
              <a:t> 1 : Relations </a:t>
            </a:r>
            <a:r>
              <a:rPr lang="en-US" dirty="0" err="1"/>
              <a:t>d’exploitation</a:t>
            </a:r>
            <a:endParaRPr lang="en-US" dirty="0"/>
          </a:p>
        </p:txBody>
      </p:sp>
      <p:sp>
        <p:nvSpPr>
          <p:cNvPr id="9" name="Google Shape;286;p29">
            <a:extLst>
              <a:ext uri="{FF2B5EF4-FFF2-40B4-BE49-F238E27FC236}">
                <a16:creationId xmlns:a16="http://schemas.microsoft.com/office/drawing/2014/main" id="{4D9B2296-F4A8-F01C-635B-95350C14B275}"/>
              </a:ext>
            </a:extLst>
          </p:cNvPr>
          <p:cNvSpPr>
            <a:spLocks/>
          </p:cNvSpPr>
          <p:nvPr userDrawn="1"/>
        </p:nvSpPr>
        <p:spPr>
          <a:xfrm>
            <a:off x="3140677" y="4683091"/>
            <a:ext cx="8145605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8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>
              <a:defRPr/>
            </a:pPr>
            <a:endParaRPr lang="fr-FR" sz="2000" dirty="0">
              <a:solidFill>
                <a:schemeClr val="bg2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0" name="Google Shape;289;p29">
            <a:extLst>
              <a:ext uri="{FF2B5EF4-FFF2-40B4-BE49-F238E27FC236}">
                <a16:creationId xmlns:a16="http://schemas.microsoft.com/office/drawing/2014/main" id="{82EC8553-22FA-A547-D471-3AF6D6395AAE}"/>
              </a:ext>
            </a:extLst>
          </p:cNvPr>
          <p:cNvSpPr>
            <a:spLocks/>
          </p:cNvSpPr>
          <p:nvPr userDrawn="1"/>
        </p:nvSpPr>
        <p:spPr>
          <a:xfrm>
            <a:off x="1702674" y="4682937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8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schemeClr val="bg2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1" name="Text Placeholder 30">
            <a:extLst>
              <a:ext uri="{FF2B5EF4-FFF2-40B4-BE49-F238E27FC236}">
                <a16:creationId xmlns:a16="http://schemas.microsoft.com/office/drawing/2014/main" id="{6CD6B33D-72A6-DA03-1907-6091D050691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702674" y="4682780"/>
            <a:ext cx="1227600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Tâche 2</a:t>
            </a:r>
          </a:p>
        </p:txBody>
      </p:sp>
      <p:sp>
        <p:nvSpPr>
          <p:cNvPr id="12" name="Text Placeholder 30">
            <a:extLst>
              <a:ext uri="{FF2B5EF4-FFF2-40B4-BE49-F238E27FC236}">
                <a16:creationId xmlns:a16="http://schemas.microsoft.com/office/drawing/2014/main" id="{60559DCE-9034-76AA-7F03-AD960D4C0BC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147881" y="4682937"/>
            <a:ext cx="8144401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>
              <a:defRPr/>
            </a:pPr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Identifier le type de relation de compétition ou mutualisme et leurs caractéristiques.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1D96935-9C28-F26E-BED5-5A912445CB69}"/>
              </a:ext>
            </a:extLst>
          </p:cNvPr>
          <p:cNvSpPr>
            <a:spLocks/>
          </p:cNvSpPr>
          <p:nvPr userDrawn="1"/>
        </p:nvSpPr>
        <p:spPr>
          <a:xfrm>
            <a:off x="1348223" y="3930455"/>
            <a:ext cx="9898863" cy="494615"/>
          </a:xfrm>
          <a:prstGeom prst="rect">
            <a:avLst/>
          </a:prstGeom>
          <a:solidFill>
            <a:srgbClr val="1D6F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57189"/>
            <a:endParaRPr lang="fr-FR" sz="2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4" name="Text Placeholder 30">
            <a:extLst>
              <a:ext uri="{FF2B5EF4-FFF2-40B4-BE49-F238E27FC236}">
                <a16:creationId xmlns:a16="http://schemas.microsoft.com/office/drawing/2014/main" id="{31D148C6-5492-AED5-7F54-3E33BB132E1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356725" y="3930375"/>
            <a:ext cx="9898732" cy="494546"/>
          </a:xfrm>
        </p:spPr>
        <p:txBody>
          <a:bodyPr/>
          <a:lstStyle>
            <a:lvl1pPr>
              <a:buNone/>
              <a:defRPr sz="2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Séquence</a:t>
            </a:r>
            <a:r>
              <a:rPr lang="en-US" dirty="0"/>
              <a:t> 2 : </a:t>
            </a:r>
            <a:r>
              <a:rPr lang="fr-FR" dirty="0"/>
              <a:t>Relations de compétition et de mutualisme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76009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ientations didactiques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288;p29">
            <a:extLst>
              <a:ext uri="{FF2B5EF4-FFF2-40B4-BE49-F238E27FC236}">
                <a16:creationId xmlns:a16="http://schemas.microsoft.com/office/drawing/2014/main" id="{DB0419AF-12E8-4B75-B2A3-79C60BD7B153}"/>
              </a:ext>
            </a:extLst>
          </p:cNvPr>
          <p:cNvSpPr/>
          <p:nvPr userDrawn="1"/>
        </p:nvSpPr>
        <p:spPr>
          <a:xfrm>
            <a:off x="2217704" y="1122970"/>
            <a:ext cx="9506272" cy="107279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7" name="Google Shape;289;p29">
            <a:extLst>
              <a:ext uri="{FF2B5EF4-FFF2-40B4-BE49-F238E27FC236}">
                <a16:creationId xmlns:a16="http://schemas.microsoft.com/office/drawing/2014/main" id="{6032A094-4B75-9B75-81F8-5C0A96A7FEC5}"/>
              </a:ext>
            </a:extLst>
          </p:cNvPr>
          <p:cNvSpPr/>
          <p:nvPr userDrawn="1"/>
        </p:nvSpPr>
        <p:spPr>
          <a:xfrm>
            <a:off x="412308" y="1122972"/>
            <a:ext cx="1606147" cy="1072797"/>
          </a:xfrm>
          <a:custGeom>
            <a:avLst>
              <a:gd name="f0" fmla="val 1963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l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Google Shape;292;p29">
            <a:extLst>
              <a:ext uri="{FF2B5EF4-FFF2-40B4-BE49-F238E27FC236}">
                <a16:creationId xmlns:a16="http://schemas.microsoft.com/office/drawing/2014/main" id="{A96B0953-8A9F-2B58-6DE2-1051EC9FAB64}"/>
              </a:ext>
            </a:extLst>
          </p:cNvPr>
          <p:cNvSpPr/>
          <p:nvPr userDrawn="1"/>
        </p:nvSpPr>
        <p:spPr>
          <a:xfrm>
            <a:off x="2235200" y="3629540"/>
            <a:ext cx="9515672" cy="1758781"/>
          </a:xfrm>
          <a:custGeom>
            <a:avLst>
              <a:gd name="f0" fmla="val 293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9" name="Google Shape;293;p29">
            <a:extLst>
              <a:ext uri="{FF2B5EF4-FFF2-40B4-BE49-F238E27FC236}">
                <a16:creationId xmlns:a16="http://schemas.microsoft.com/office/drawing/2014/main" id="{544EDA35-E020-83A7-38E8-D3AF7F799FEF}"/>
              </a:ext>
            </a:extLst>
          </p:cNvPr>
          <p:cNvSpPr/>
          <p:nvPr userDrawn="1"/>
        </p:nvSpPr>
        <p:spPr>
          <a:xfrm>
            <a:off x="412307" y="3629540"/>
            <a:ext cx="1606147" cy="1758781"/>
          </a:xfrm>
          <a:custGeom>
            <a:avLst>
              <a:gd name="f0" fmla="val 177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0" name="Google Shape;288;p29">
            <a:extLst>
              <a:ext uri="{FF2B5EF4-FFF2-40B4-BE49-F238E27FC236}">
                <a16:creationId xmlns:a16="http://schemas.microsoft.com/office/drawing/2014/main" id="{0B97DB80-C7BB-9267-7FC7-A40947A692A0}"/>
              </a:ext>
            </a:extLst>
          </p:cNvPr>
          <p:cNvSpPr/>
          <p:nvPr userDrawn="1"/>
        </p:nvSpPr>
        <p:spPr>
          <a:xfrm>
            <a:off x="2244600" y="5631768"/>
            <a:ext cx="9506272" cy="98178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alt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1" name="Google Shape;289;p29">
            <a:extLst>
              <a:ext uri="{FF2B5EF4-FFF2-40B4-BE49-F238E27FC236}">
                <a16:creationId xmlns:a16="http://schemas.microsoft.com/office/drawing/2014/main" id="{E0B8569E-54AF-1B54-B073-0433F038D5A6}"/>
              </a:ext>
            </a:extLst>
          </p:cNvPr>
          <p:cNvSpPr/>
          <p:nvPr userDrawn="1"/>
        </p:nvSpPr>
        <p:spPr>
          <a:xfrm>
            <a:off x="412308" y="5631768"/>
            <a:ext cx="1606147" cy="981787"/>
          </a:xfrm>
          <a:custGeom>
            <a:avLst>
              <a:gd name="f0" fmla="val 213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2" name="Google Shape;853;p104">
            <a:extLst>
              <a:ext uri="{FF2B5EF4-FFF2-40B4-BE49-F238E27FC236}">
                <a16:creationId xmlns:a16="http://schemas.microsoft.com/office/drawing/2014/main" id="{C295CB38-5765-1953-FCB3-90200B7911C4}"/>
              </a:ext>
            </a:extLst>
          </p:cNvPr>
          <p:cNvSpPr/>
          <p:nvPr userDrawn="1"/>
        </p:nvSpPr>
        <p:spPr>
          <a:xfrm>
            <a:off x="825760" y="226972"/>
            <a:ext cx="9932872" cy="49410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Orientations didactiques pour cette séance</a:t>
            </a:r>
            <a:endParaRPr lang="en-US" sz="2400" kern="0" dirty="0">
              <a:solidFill>
                <a:srgbClr val="44546A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3" name="Google Shape;288;p29">
            <a:extLst>
              <a:ext uri="{FF2B5EF4-FFF2-40B4-BE49-F238E27FC236}">
                <a16:creationId xmlns:a16="http://schemas.microsoft.com/office/drawing/2014/main" id="{48DD3D7D-51E7-9A1D-BDA1-1A57D1ED1119}"/>
              </a:ext>
            </a:extLst>
          </p:cNvPr>
          <p:cNvSpPr/>
          <p:nvPr userDrawn="1"/>
        </p:nvSpPr>
        <p:spPr>
          <a:xfrm>
            <a:off x="2208304" y="2439216"/>
            <a:ext cx="9506272" cy="94687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numCol="2" anchor="ctr" anchorCtr="0" compatLnSpc="1">
            <a:noAutofit/>
          </a:bodyPr>
          <a:lstStyle/>
          <a:p>
            <a:pPr marL="287850" indent="-287850" defTabSz="1219140">
              <a:buClr>
                <a:srgbClr val="000000"/>
              </a:buClr>
              <a:buSzPts val="1200"/>
              <a:buFont typeface="Arial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4" name="Google Shape;289;p29">
            <a:extLst>
              <a:ext uri="{FF2B5EF4-FFF2-40B4-BE49-F238E27FC236}">
                <a16:creationId xmlns:a16="http://schemas.microsoft.com/office/drawing/2014/main" id="{8F2A31FA-AF00-D81F-2074-6BDAD3556153}"/>
              </a:ext>
            </a:extLst>
          </p:cNvPr>
          <p:cNvSpPr/>
          <p:nvPr userDrawn="1"/>
        </p:nvSpPr>
        <p:spPr>
          <a:xfrm>
            <a:off x="402908" y="2439216"/>
            <a:ext cx="1606147" cy="946877"/>
          </a:xfrm>
          <a:custGeom>
            <a:avLst>
              <a:gd name="f0" fmla="val 1963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" name="Picture 14" descr="Image générée">
            <a:extLst>
              <a:ext uri="{FF2B5EF4-FFF2-40B4-BE49-F238E27FC236}">
                <a16:creationId xmlns:a16="http://schemas.microsoft.com/office/drawing/2014/main" id="{381B1BC2-8735-DB66-B5F6-3C1A854D65AE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178AE3B1-E6F8-42FE-A6B9-960A499B711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233324" y="1132548"/>
            <a:ext cx="9463104" cy="1071438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Les stratégies enseignées pendant le modelage et pratiques pendant la séance sont :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A16C0127-9DD3-53F9-FE9C-ABA1D6CA430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217704" y="2440832"/>
            <a:ext cx="9478724" cy="945261"/>
          </a:xfrm>
        </p:spPr>
        <p:txBody>
          <a:bodyPr numCol="2" anchor="ctr"/>
          <a:lstStyle>
            <a:lvl1pPr>
              <a:buFont typeface="Arial" panose="020B0604020202020204" pitchFamily="34" charset="0"/>
              <a:buChar char="•"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fr-FR" dirty="0"/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5D6A8BE8-89D1-5F22-6D3C-99F0799F8DE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235852" y="3654221"/>
            <a:ext cx="9478724" cy="1734100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Les stratégies enseignées pendant le modelage et pratiques pendant la séance sont :</a:t>
            </a:r>
          </a:p>
          <a:p>
            <a:pPr lvl="0"/>
            <a:r>
              <a:rPr lang="fr-FR" dirty="0"/>
              <a:t>Xxx</a:t>
            </a:r>
          </a:p>
          <a:p>
            <a:pPr lvl="0"/>
            <a:r>
              <a:rPr lang="fr-FR" dirty="0"/>
              <a:t>Les outils (par exemple: carte lexicale…) 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3B12E37B-916D-345C-AD9E-B136ED1D884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253062" y="5636360"/>
            <a:ext cx="9478724" cy="977195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Pendant le feedback, attirer l’attention des élèves sur les erreurs fréquentes :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20" name="Google Shape;853;p104">
            <a:extLst>
              <a:ext uri="{FF2B5EF4-FFF2-40B4-BE49-F238E27FC236}">
                <a16:creationId xmlns:a16="http://schemas.microsoft.com/office/drawing/2014/main" id="{6564A30E-7F1C-F926-A721-DAD6689EFEF4}"/>
              </a:ext>
            </a:extLst>
          </p:cNvPr>
          <p:cNvSpPr/>
          <p:nvPr userDrawn="1"/>
        </p:nvSpPr>
        <p:spPr>
          <a:xfrm>
            <a:off x="412307" y="2439293"/>
            <a:ext cx="1605600" cy="9468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Notions clés</a:t>
            </a:r>
          </a:p>
        </p:txBody>
      </p:sp>
      <p:sp>
        <p:nvSpPr>
          <p:cNvPr id="21" name="Google Shape;853;p104">
            <a:extLst>
              <a:ext uri="{FF2B5EF4-FFF2-40B4-BE49-F238E27FC236}">
                <a16:creationId xmlns:a16="http://schemas.microsoft.com/office/drawing/2014/main" id="{7A967060-6080-8657-C168-AAAA345A0B5E}"/>
              </a:ext>
            </a:extLst>
          </p:cNvPr>
          <p:cNvSpPr/>
          <p:nvPr userDrawn="1"/>
        </p:nvSpPr>
        <p:spPr>
          <a:xfrm>
            <a:off x="403455" y="1132547"/>
            <a:ext cx="1605600" cy="106322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Tâches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 a </a:t>
            </a: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réussir</a:t>
            </a: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Google Shape;853;p104">
            <a:extLst>
              <a:ext uri="{FF2B5EF4-FFF2-40B4-BE49-F238E27FC236}">
                <a16:creationId xmlns:a16="http://schemas.microsoft.com/office/drawing/2014/main" id="{302794D7-B75D-443C-FA67-7588362F1440}"/>
              </a:ext>
            </a:extLst>
          </p:cNvPr>
          <p:cNvSpPr/>
          <p:nvPr userDrawn="1"/>
        </p:nvSpPr>
        <p:spPr>
          <a:xfrm>
            <a:off x="412307" y="3654221"/>
            <a:ext cx="1605600" cy="17341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Stratégies et outils didactiques</a:t>
            </a:r>
          </a:p>
        </p:txBody>
      </p:sp>
      <p:sp>
        <p:nvSpPr>
          <p:cNvPr id="23" name="Google Shape;853;p104">
            <a:extLst>
              <a:ext uri="{FF2B5EF4-FFF2-40B4-BE49-F238E27FC236}">
                <a16:creationId xmlns:a16="http://schemas.microsoft.com/office/drawing/2014/main" id="{B8608167-4931-94B1-F0EE-D3DA4408EBF1}"/>
              </a:ext>
            </a:extLst>
          </p:cNvPr>
          <p:cNvSpPr/>
          <p:nvPr userDrawn="1"/>
        </p:nvSpPr>
        <p:spPr>
          <a:xfrm>
            <a:off x="412307" y="5636360"/>
            <a:ext cx="1605600" cy="97719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Eléments de feedback</a:t>
            </a: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535006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Pédagogique Efficac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85;p29">
            <a:extLst>
              <a:ext uri="{FF2B5EF4-FFF2-40B4-BE49-F238E27FC236}">
                <a16:creationId xmlns:a16="http://schemas.microsoft.com/office/drawing/2014/main" id="{3D3C752E-7364-0AD3-55D8-FB1A781365A4}"/>
              </a:ext>
            </a:extLst>
          </p:cNvPr>
          <p:cNvSpPr/>
          <p:nvPr userDrawn="1"/>
        </p:nvSpPr>
        <p:spPr>
          <a:xfrm>
            <a:off x="948074" y="165260"/>
            <a:ext cx="7935199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Pratique Pédagogique Efficace de la Semaine</a:t>
            </a: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CF5C0282-B23A-202E-2F8D-447ACDC5778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à coins arrondis 2">
            <a:extLst>
              <a:ext uri="{FF2B5EF4-FFF2-40B4-BE49-F238E27FC236}">
                <a16:creationId xmlns:a16="http://schemas.microsoft.com/office/drawing/2014/main" id="{07817361-C8BF-DC04-5CC1-00D7EE33E80A}"/>
              </a:ext>
            </a:extLst>
          </p:cNvPr>
          <p:cNvSpPr/>
          <p:nvPr userDrawn="1"/>
        </p:nvSpPr>
        <p:spPr>
          <a:xfrm>
            <a:off x="304800" y="1262245"/>
            <a:ext cx="11291147" cy="5597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2133" b="1" kern="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Donner un feedback de manière efficace aux élèves</a:t>
            </a:r>
          </a:p>
        </p:txBody>
      </p:sp>
      <p:sp>
        <p:nvSpPr>
          <p:cNvPr id="7" name="Rectangle à coins arrondis 13">
            <a:extLst>
              <a:ext uri="{FF2B5EF4-FFF2-40B4-BE49-F238E27FC236}">
                <a16:creationId xmlns:a16="http://schemas.microsoft.com/office/drawing/2014/main" id="{710314CC-0AB6-DA63-763A-7BA531C34D31}"/>
              </a:ext>
            </a:extLst>
          </p:cNvPr>
          <p:cNvSpPr/>
          <p:nvPr userDrawn="1"/>
        </p:nvSpPr>
        <p:spPr>
          <a:xfrm>
            <a:off x="304800" y="2628796"/>
            <a:ext cx="2873248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Pourquoi c’est important ?</a:t>
            </a:r>
          </a:p>
        </p:txBody>
      </p:sp>
      <p:pic>
        <p:nvPicPr>
          <p:cNvPr id="8" name="Image 18">
            <a:extLst>
              <a:ext uri="{FF2B5EF4-FFF2-40B4-BE49-F238E27FC236}">
                <a16:creationId xmlns:a16="http://schemas.microsoft.com/office/drawing/2014/main" id="{BE35A20A-79A6-BC4C-B761-793B343AFC4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141874" y="1158017"/>
            <a:ext cx="1137399" cy="751840"/>
          </a:xfrm>
          <a:prstGeom prst="rect">
            <a:avLst/>
          </a:prstGeom>
          <a:ln w="38100">
            <a:solidFill>
              <a:srgbClr val="156082"/>
            </a:solidFill>
          </a:ln>
        </p:spPr>
      </p:pic>
      <p:sp>
        <p:nvSpPr>
          <p:cNvPr id="9" name="Rectangle à coins arrondis 22">
            <a:extLst>
              <a:ext uri="{FF2B5EF4-FFF2-40B4-BE49-F238E27FC236}">
                <a16:creationId xmlns:a16="http://schemas.microsoft.com/office/drawing/2014/main" id="{231233C5-A6EF-A81F-8794-ECA65494280A}"/>
              </a:ext>
            </a:extLst>
          </p:cNvPr>
          <p:cNvSpPr/>
          <p:nvPr userDrawn="1"/>
        </p:nvSpPr>
        <p:spPr>
          <a:xfrm>
            <a:off x="3627797" y="2628796"/>
            <a:ext cx="3759200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Bonnes pratiques</a:t>
            </a:r>
          </a:p>
        </p:txBody>
      </p:sp>
      <p:sp>
        <p:nvSpPr>
          <p:cNvPr id="10" name="Rectangle à coins arrondis 23">
            <a:extLst>
              <a:ext uri="{FF2B5EF4-FFF2-40B4-BE49-F238E27FC236}">
                <a16:creationId xmlns:a16="http://schemas.microsoft.com/office/drawing/2014/main" id="{224B6940-5456-5257-0478-EEF645943074}"/>
              </a:ext>
            </a:extLst>
          </p:cNvPr>
          <p:cNvSpPr/>
          <p:nvPr userDrawn="1"/>
        </p:nvSpPr>
        <p:spPr>
          <a:xfrm>
            <a:off x="7836747" y="2628796"/>
            <a:ext cx="3759200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Pratiques à éviter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5BE10E1-FAE9-07F0-EE56-E170BA07A2EC}"/>
              </a:ext>
            </a:extLst>
          </p:cNvPr>
          <p:cNvSpPr/>
          <p:nvPr userDrawn="1"/>
        </p:nvSpPr>
        <p:spPr>
          <a:xfrm>
            <a:off x="304800" y="6150185"/>
            <a:ext cx="11291147" cy="67733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80990" indent="-380990" defTabSz="121917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Pour plus d’informations Veuillez consulter le lien Suivant : </a:t>
            </a:r>
          </a:p>
          <a:p>
            <a:pPr marL="380990" indent="-380990" defTabSz="121917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Autres questions ? Veuillez Contacter l’inspecteur encadrant</a:t>
            </a:r>
          </a:p>
        </p:txBody>
      </p:sp>
      <p:pic>
        <p:nvPicPr>
          <p:cNvPr id="42" name="Graphic 41" descr="Handshake with solid fill">
            <a:extLst>
              <a:ext uri="{FF2B5EF4-FFF2-40B4-BE49-F238E27FC236}">
                <a16:creationId xmlns:a16="http://schemas.microsoft.com/office/drawing/2014/main" id="{43B73333-66C9-B016-85F3-57ED66A47BC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221083" y="1993815"/>
            <a:ext cx="549076" cy="549076"/>
          </a:xfrm>
          <a:prstGeom prst="rect">
            <a:avLst/>
          </a:prstGeom>
        </p:spPr>
      </p:pic>
      <p:pic>
        <p:nvPicPr>
          <p:cNvPr id="44" name="Graphic 43" descr="No sign with solid fill">
            <a:extLst>
              <a:ext uri="{FF2B5EF4-FFF2-40B4-BE49-F238E27FC236}">
                <a16:creationId xmlns:a16="http://schemas.microsoft.com/office/drawing/2014/main" id="{010C90E2-D2BB-4844-7DD3-B8E18C29F8E6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640956" y="2013585"/>
            <a:ext cx="500918" cy="500918"/>
          </a:xfrm>
          <a:prstGeom prst="rect">
            <a:avLst/>
          </a:prstGeom>
        </p:spPr>
      </p:pic>
      <p:sp>
        <p:nvSpPr>
          <p:cNvPr id="50" name="Text Placeholder 49">
            <a:extLst>
              <a:ext uri="{FF2B5EF4-FFF2-40B4-BE49-F238E27FC236}">
                <a16:creationId xmlns:a16="http://schemas.microsoft.com/office/drawing/2014/main" id="{99ABF8C0-44A0-D350-70D7-F757FE2866E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53322" y="3190552"/>
            <a:ext cx="2873248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sp>
        <p:nvSpPr>
          <p:cNvPr id="51" name="Text Placeholder 49">
            <a:extLst>
              <a:ext uri="{FF2B5EF4-FFF2-40B4-BE49-F238E27FC236}">
                <a16:creationId xmlns:a16="http://schemas.microsoft.com/office/drawing/2014/main" id="{93ED2D80-264B-2858-5374-3ACA0D7E430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7796" y="3190551"/>
            <a:ext cx="3759199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sp>
        <p:nvSpPr>
          <p:cNvPr id="52" name="Text Placeholder 49">
            <a:extLst>
              <a:ext uri="{FF2B5EF4-FFF2-40B4-BE49-F238E27FC236}">
                <a16:creationId xmlns:a16="http://schemas.microsoft.com/office/drawing/2014/main" id="{F3B207E1-EF2D-9BAB-F462-3268E1DEBFE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16647" y="3190551"/>
            <a:ext cx="3779300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30863B3-86D2-D6DA-8984-19E4C3B9736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648039" y="6238017"/>
            <a:ext cx="4493835" cy="389965"/>
          </a:xfrm>
        </p:spPr>
        <p:txBody>
          <a:bodyPr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2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2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2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2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« </a:t>
            </a: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  <a:hlinkClick r:id="rId8"/>
              </a:rPr>
              <a:t>Banque des pratiques pédagogiques efficaces </a:t>
            </a: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»</a:t>
            </a:r>
          </a:p>
        </p:txBody>
      </p:sp>
      <p:pic>
        <p:nvPicPr>
          <p:cNvPr id="11" name="Graphic 10" descr="Bullseye with solid fill">
            <a:extLst>
              <a:ext uri="{FF2B5EF4-FFF2-40B4-BE49-F238E27FC236}">
                <a16:creationId xmlns:a16="http://schemas.microsoft.com/office/drawing/2014/main" id="{DA838800-BA03-865C-FAC5-9BCCC281F097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439746" y="2014103"/>
            <a:ext cx="500400" cy="5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35682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ructure de la séanc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oogle Shape;250;p28">
            <a:extLst>
              <a:ext uri="{FF2B5EF4-FFF2-40B4-BE49-F238E27FC236}">
                <a16:creationId xmlns:a16="http://schemas.microsoft.com/office/drawing/2014/main" id="{AB71405C-E132-F074-752A-522052544B0D}"/>
              </a:ext>
            </a:extLst>
          </p:cNvPr>
          <p:cNvGrpSpPr/>
          <p:nvPr userDrawn="1"/>
        </p:nvGrpSpPr>
        <p:grpSpPr>
          <a:xfrm>
            <a:off x="1945490" y="1011968"/>
            <a:ext cx="8301023" cy="5193545"/>
            <a:chOff x="1619475" y="1029778"/>
            <a:chExt cx="6095701" cy="3804525"/>
          </a:xfrm>
        </p:grpSpPr>
        <p:sp>
          <p:nvSpPr>
            <p:cNvPr id="5" name="Google Shape;251;p28">
              <a:extLst>
                <a:ext uri="{FF2B5EF4-FFF2-40B4-BE49-F238E27FC236}">
                  <a16:creationId xmlns:a16="http://schemas.microsoft.com/office/drawing/2014/main" id="{424CAD94-9BC3-9334-E90D-3BB5EE56D37F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1" name="Google Shape;252;p28">
              <a:extLst>
                <a:ext uri="{FF2B5EF4-FFF2-40B4-BE49-F238E27FC236}">
                  <a16:creationId xmlns:a16="http://schemas.microsoft.com/office/drawing/2014/main" id="{7D76BE51-F758-84BB-A089-AD0F5E8B552A}"/>
                </a:ext>
              </a:extLst>
            </p:cNvPr>
            <p:cNvSpPr/>
            <p:nvPr/>
          </p:nvSpPr>
          <p:spPr>
            <a:xfrm>
              <a:off x="1740952" y="1097174"/>
              <a:ext cx="5852746" cy="366973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</p:grpSp>
      <p:sp>
        <p:nvSpPr>
          <p:cNvPr id="12" name="Google Shape;255;p28">
            <a:extLst>
              <a:ext uri="{FF2B5EF4-FFF2-40B4-BE49-F238E27FC236}">
                <a16:creationId xmlns:a16="http://schemas.microsoft.com/office/drawing/2014/main" id="{7DA7A975-0BFA-0171-FB29-113FAAFBB3EE}"/>
              </a:ext>
            </a:extLst>
          </p:cNvPr>
          <p:cNvSpPr/>
          <p:nvPr userDrawn="1"/>
        </p:nvSpPr>
        <p:spPr>
          <a:xfrm>
            <a:off x="963315" y="165262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Structure de la séance</a:t>
            </a:r>
            <a:endParaRPr lang="fr-FR" sz="14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13" name="Picture 2" descr="Image générée">
            <a:extLst>
              <a:ext uri="{FF2B5EF4-FFF2-40B4-BE49-F238E27FC236}">
                <a16:creationId xmlns:a16="http://schemas.microsoft.com/office/drawing/2014/main" id="{A1C7E789-651D-CC90-8513-248F5C858B8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2" y="30483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A3FE43CA-6C2F-0686-9241-631290B69727}"/>
              </a:ext>
            </a:extLst>
          </p:cNvPr>
          <p:cNvGrpSpPr/>
          <p:nvPr userDrawn="1"/>
        </p:nvGrpSpPr>
        <p:grpSpPr>
          <a:xfrm>
            <a:off x="2336946" y="1407978"/>
            <a:ext cx="7518111" cy="548005"/>
            <a:chOff x="1764463" y="1060636"/>
            <a:chExt cx="5638583" cy="411004"/>
          </a:xfrm>
        </p:grpSpPr>
        <p:sp>
          <p:nvSpPr>
            <p:cNvPr id="17" name="Google Shape;275;p28">
              <a:extLst>
                <a:ext uri="{FF2B5EF4-FFF2-40B4-BE49-F238E27FC236}">
                  <a16:creationId xmlns:a16="http://schemas.microsoft.com/office/drawing/2014/main" id="{08E6331C-0B84-F58D-2A65-7DFAB9994FF1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/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1</a:t>
              </a:r>
            </a:p>
          </p:txBody>
        </p:sp>
        <p:sp>
          <p:nvSpPr>
            <p:cNvPr id="18" name="Google Shape;276;p28">
              <a:extLst>
                <a:ext uri="{FF2B5EF4-FFF2-40B4-BE49-F238E27FC236}">
                  <a16:creationId xmlns:a16="http://schemas.microsoft.com/office/drawing/2014/main" id="{521BD7C7-59D6-F138-978F-4AB155889227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F19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0" name="Google Shape;278;p28">
              <a:extLst>
                <a:ext uri="{FF2B5EF4-FFF2-40B4-BE49-F238E27FC236}">
                  <a16:creationId xmlns:a16="http://schemas.microsoft.com/office/drawing/2014/main" id="{256F3608-8BCC-D992-72CC-8A7F795FDC18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chemeClr val="accent6">
                  <a:lumMod val="40000"/>
                  <a:lumOff val="60000"/>
                </a:schemeClr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1" name="Google Shape;277;p28">
              <a:extLst>
                <a:ext uri="{FF2B5EF4-FFF2-40B4-BE49-F238E27FC236}">
                  <a16:creationId xmlns:a16="http://schemas.microsoft.com/office/drawing/2014/main" id="{3CB598B3-3A75-3B5B-656D-CB59D4B85F3C}"/>
                </a:ext>
              </a:extLst>
            </p:cNvPr>
            <p:cNvSpPr txBox="1"/>
            <p:nvPr/>
          </p:nvSpPr>
          <p:spPr>
            <a:xfrm>
              <a:off x="2214439" y="1112834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Ouverture de la séance</a:t>
              </a:r>
            </a:p>
          </p:txBody>
        </p:sp>
      </p:grpSp>
      <p:sp>
        <p:nvSpPr>
          <p:cNvPr id="22" name="Google Shape;275;p28">
            <a:extLst>
              <a:ext uri="{FF2B5EF4-FFF2-40B4-BE49-F238E27FC236}">
                <a16:creationId xmlns:a16="http://schemas.microsoft.com/office/drawing/2014/main" id="{13B66026-2F1C-8EEC-C55A-3E2267A81F31}"/>
              </a:ext>
            </a:extLst>
          </p:cNvPr>
          <p:cNvSpPr/>
          <p:nvPr userDrawn="1"/>
        </p:nvSpPr>
        <p:spPr>
          <a:xfrm>
            <a:off x="2336945" y="2310757"/>
            <a:ext cx="395203" cy="395203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68567" tIns="34271" rIns="68567" bIns="34271" anchor="ctr" anchorCtr="1" compatLnSpc="1">
            <a:noAutofit/>
          </a:bodyPr>
          <a:lstStyle/>
          <a:p>
            <a:pPr algn="ctr"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133" b="1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2</a:t>
            </a:r>
            <a:endParaRPr lang="fr-FR" sz="14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3" name="Google Shape;276;p28">
            <a:extLst>
              <a:ext uri="{FF2B5EF4-FFF2-40B4-BE49-F238E27FC236}">
                <a16:creationId xmlns:a16="http://schemas.microsoft.com/office/drawing/2014/main" id="{35EE909F-5B77-43E5-71AF-AA17BE0B6885}"/>
              </a:ext>
            </a:extLst>
          </p:cNvPr>
          <p:cNvSpPr/>
          <p:nvPr userDrawn="1"/>
        </p:nvSpPr>
        <p:spPr>
          <a:xfrm>
            <a:off x="2860122" y="2234356"/>
            <a:ext cx="6994935" cy="548005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abs f3"/>
              <a:gd name="f8" fmla="abs f4"/>
              <a:gd name="f9" fmla="abs f5"/>
              <a:gd name="f10" fmla="val f6"/>
              <a:gd name="f11" fmla="?: f7 f3 1"/>
              <a:gd name="f12" fmla="?: f8 f4 1"/>
              <a:gd name="f13" fmla="?: f9 f5 1"/>
              <a:gd name="f14" fmla="*/ f11 1 21600"/>
              <a:gd name="f15" fmla="*/ f12 1 21600"/>
              <a:gd name="f16" fmla="*/ 21600 f11 1"/>
              <a:gd name="f17" fmla="*/ 21600 f12 1"/>
              <a:gd name="f18" fmla="min f15 f14"/>
              <a:gd name="f19" fmla="*/ f16 1 f13"/>
              <a:gd name="f20" fmla="*/ f17 1 f13"/>
              <a:gd name="f21" fmla="val f19"/>
              <a:gd name="f22" fmla="val f20"/>
              <a:gd name="f23" fmla="*/ f10 f18 1"/>
              <a:gd name="f24" fmla="+- f22 0 f10"/>
              <a:gd name="f25" fmla="+- f21 0 f10"/>
              <a:gd name="f26" fmla="*/ f21 f18 1"/>
              <a:gd name="f27" fmla="*/ f22 f18 1"/>
              <a:gd name="f28" fmla="min f25 f24"/>
              <a:gd name="f29" fmla="*/ f28 1 6"/>
              <a:gd name="f30" fmla="+- f21 0 f29"/>
              <a:gd name="f31" fmla="+- f22 0 f29"/>
              <a:gd name="f32" fmla="*/ f29 29289 1"/>
              <a:gd name="f33" fmla="*/ f29 f18 1"/>
              <a:gd name="f34" fmla="*/ f32 1 100000"/>
              <a:gd name="f35" fmla="*/ f30 f18 1"/>
              <a:gd name="f36" fmla="*/ f31 f18 1"/>
              <a:gd name="f37" fmla="+- f21 0 f34"/>
              <a:gd name="f38" fmla="+- f22 0 f34"/>
              <a:gd name="f39" fmla="*/ f34 f18 1"/>
              <a:gd name="f40" fmla="*/ f37 f18 1"/>
              <a:gd name="f41" fmla="*/ f38 f1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39" t="f39" r="f40" b="f41"/>
            <a:pathLst>
              <a:path>
                <a:moveTo>
                  <a:pt x="f23" y="f33"/>
                </a:moveTo>
                <a:arcTo wR="f33" hR="f33" stAng="f0" swAng="f1"/>
                <a:lnTo>
                  <a:pt x="f35" y="f23"/>
                </a:lnTo>
                <a:arcTo wR="f33" hR="f33" stAng="f2" swAng="f1"/>
                <a:lnTo>
                  <a:pt x="f26" y="f36"/>
                </a:lnTo>
                <a:arcTo wR="f33" hR="f33" stAng="f6" swAng="f1"/>
                <a:lnTo>
                  <a:pt x="f33" y="f27"/>
                </a:lnTo>
                <a:arcTo wR="f33" hR="f33" stAng="f1" swAng="f1"/>
                <a:close/>
              </a:path>
            </a:pathLst>
          </a:custGeom>
          <a:solidFill>
            <a:srgbClr val="F2F2F2"/>
          </a:solidFill>
          <a:ln w="28575" cap="flat">
            <a:solidFill>
              <a:srgbClr val="C00000"/>
            </a:solidFill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kern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sp>
        <p:nvSpPr>
          <p:cNvPr id="26" name="Google Shape;278;p28">
            <a:extLst>
              <a:ext uri="{FF2B5EF4-FFF2-40B4-BE49-F238E27FC236}">
                <a16:creationId xmlns:a16="http://schemas.microsoft.com/office/drawing/2014/main" id="{131447B8-88F5-B917-3031-E64441CCE5E4}"/>
              </a:ext>
            </a:extLst>
          </p:cNvPr>
          <p:cNvSpPr/>
          <p:nvPr userDrawn="1"/>
        </p:nvSpPr>
        <p:spPr>
          <a:xfrm>
            <a:off x="9301364" y="2248560"/>
            <a:ext cx="519597" cy="519597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blipFill>
            <a:blip r:embed="rId3">
              <a:alphaModFix/>
            </a:blip>
            <a:stretch>
              <a:fillRect/>
            </a:stretch>
          </a:blipFill>
          <a:ln w="9528" cap="flat">
            <a:solidFill>
              <a:srgbClr val="FFFFFF"/>
            </a:solidFill>
            <a:prstDash val="solid"/>
            <a:miter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kern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sp>
        <p:nvSpPr>
          <p:cNvPr id="28" name="Google Shape;277;p28">
            <a:extLst>
              <a:ext uri="{FF2B5EF4-FFF2-40B4-BE49-F238E27FC236}">
                <a16:creationId xmlns:a16="http://schemas.microsoft.com/office/drawing/2014/main" id="{94B8B070-367E-06E9-E0A9-6E278B2B32BC}"/>
              </a:ext>
            </a:extLst>
          </p:cNvPr>
          <p:cNvSpPr txBox="1"/>
          <p:nvPr userDrawn="1"/>
        </p:nvSpPr>
        <p:spPr>
          <a:xfrm>
            <a:off x="2930042" y="2318590"/>
            <a:ext cx="5296572" cy="46161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44546A"/>
                </a:solidFill>
                <a:latin typeface="Calibri" panose="020F0502020204030204" pitchFamily="34" charset="0"/>
                <a:ea typeface="Poppins ExtraBold"/>
                <a:cs typeface="Calibri" panose="020F0502020204030204" pitchFamily="34" charset="0"/>
                <a:sym typeface="Arial"/>
              </a:rPr>
              <a:t>Modelage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484A0DD3-A018-7BDC-5E24-9925ADE4860D}"/>
              </a:ext>
            </a:extLst>
          </p:cNvPr>
          <p:cNvGrpSpPr/>
          <p:nvPr userDrawn="1"/>
        </p:nvGrpSpPr>
        <p:grpSpPr>
          <a:xfrm>
            <a:off x="2336946" y="3060735"/>
            <a:ext cx="7518111" cy="548005"/>
            <a:chOff x="1764463" y="1060636"/>
            <a:chExt cx="5638583" cy="411004"/>
          </a:xfrm>
        </p:grpSpPr>
        <p:sp>
          <p:nvSpPr>
            <p:cNvPr id="30" name="Google Shape;275;p28">
              <a:extLst>
                <a:ext uri="{FF2B5EF4-FFF2-40B4-BE49-F238E27FC236}">
                  <a16:creationId xmlns:a16="http://schemas.microsoft.com/office/drawing/2014/main" id="{EE0B76E1-6822-AE01-6764-F5FB75D528EA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0F9ED5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3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1" name="Google Shape;276;p28">
              <a:extLst>
                <a:ext uri="{FF2B5EF4-FFF2-40B4-BE49-F238E27FC236}">
                  <a16:creationId xmlns:a16="http://schemas.microsoft.com/office/drawing/2014/main" id="{FA1826B2-60AC-A0B9-0CF8-1D592120006E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0F9ED5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3" name="Google Shape;278;p28">
              <a:extLst>
                <a:ext uri="{FF2B5EF4-FFF2-40B4-BE49-F238E27FC236}">
                  <a16:creationId xmlns:a16="http://schemas.microsoft.com/office/drawing/2014/main" id="{070F7352-D540-A174-1DC1-79CEFBB4D70D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4" name="Google Shape;277;p28">
              <a:extLst>
                <a:ext uri="{FF2B5EF4-FFF2-40B4-BE49-F238E27FC236}">
                  <a16:creationId xmlns:a16="http://schemas.microsoft.com/office/drawing/2014/main" id="{36DE7B8F-39E3-8D2B-2B8B-410700C8C370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Pratique collective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97BB5DC2-04A1-3B98-9B4A-6A1DFDCBE183}"/>
              </a:ext>
            </a:extLst>
          </p:cNvPr>
          <p:cNvGrpSpPr/>
          <p:nvPr userDrawn="1"/>
        </p:nvGrpSpPr>
        <p:grpSpPr>
          <a:xfrm>
            <a:off x="2336946" y="3887114"/>
            <a:ext cx="7518111" cy="548005"/>
            <a:chOff x="1764463" y="1060636"/>
            <a:chExt cx="5638583" cy="411004"/>
          </a:xfrm>
        </p:grpSpPr>
        <p:sp>
          <p:nvSpPr>
            <p:cNvPr id="36" name="Google Shape;275;p28">
              <a:extLst>
                <a:ext uri="{FF2B5EF4-FFF2-40B4-BE49-F238E27FC236}">
                  <a16:creationId xmlns:a16="http://schemas.microsoft.com/office/drawing/2014/main" id="{DE53882E-663B-ACF6-4055-29CE20FCBAD6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0070C0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4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7" name="Google Shape;276;p28">
              <a:extLst>
                <a:ext uri="{FF2B5EF4-FFF2-40B4-BE49-F238E27FC236}">
                  <a16:creationId xmlns:a16="http://schemas.microsoft.com/office/drawing/2014/main" id="{FD13BDDE-0F3A-173D-BB5D-4BDF593AB9A4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0070C0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9" name="Google Shape;278;p28">
              <a:extLst>
                <a:ext uri="{FF2B5EF4-FFF2-40B4-BE49-F238E27FC236}">
                  <a16:creationId xmlns:a16="http://schemas.microsoft.com/office/drawing/2014/main" id="{9AE8B48F-9157-ADAC-2056-9DCC817229F8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0" name="Google Shape;277;p28">
              <a:extLst>
                <a:ext uri="{FF2B5EF4-FFF2-40B4-BE49-F238E27FC236}">
                  <a16:creationId xmlns:a16="http://schemas.microsoft.com/office/drawing/2014/main" id="{97A7A3E6-D824-B5AB-142A-0A76180C6E21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Pratique en binôme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BD1C3A7F-72C7-633D-F6E7-0C21959DAABF}"/>
              </a:ext>
            </a:extLst>
          </p:cNvPr>
          <p:cNvGrpSpPr/>
          <p:nvPr userDrawn="1"/>
        </p:nvGrpSpPr>
        <p:grpSpPr>
          <a:xfrm>
            <a:off x="2336946" y="4713491"/>
            <a:ext cx="7518111" cy="548005"/>
            <a:chOff x="1764463" y="1060636"/>
            <a:chExt cx="5638583" cy="411004"/>
          </a:xfrm>
        </p:grpSpPr>
        <p:sp>
          <p:nvSpPr>
            <p:cNvPr id="43" name="Google Shape;275;p28">
              <a:extLst>
                <a:ext uri="{FF2B5EF4-FFF2-40B4-BE49-F238E27FC236}">
                  <a16:creationId xmlns:a16="http://schemas.microsoft.com/office/drawing/2014/main" id="{D7E88F6C-134A-2D52-8809-D16E173DEB8B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8BC145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5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5" name="Google Shape;276;p28">
              <a:extLst>
                <a:ext uri="{FF2B5EF4-FFF2-40B4-BE49-F238E27FC236}">
                  <a16:creationId xmlns:a16="http://schemas.microsoft.com/office/drawing/2014/main" id="{14CB13DE-5B8A-7209-0929-3CD0EEAF6D9B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92D050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8" name="Google Shape;278;p28">
              <a:extLst>
                <a:ext uri="{FF2B5EF4-FFF2-40B4-BE49-F238E27FC236}">
                  <a16:creationId xmlns:a16="http://schemas.microsoft.com/office/drawing/2014/main" id="{DFEE628A-E51B-AAB4-D7B0-ED8582314510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9" name="Google Shape;277;p28">
              <a:extLst>
                <a:ext uri="{FF2B5EF4-FFF2-40B4-BE49-F238E27FC236}">
                  <a16:creationId xmlns:a16="http://schemas.microsoft.com/office/drawing/2014/main" id="{5A277F9A-C52D-C449-7586-9EA90403EDFC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Pratique autonome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38609008-8598-8DA3-5CF0-36C7F92580DF}"/>
              </a:ext>
            </a:extLst>
          </p:cNvPr>
          <p:cNvGrpSpPr/>
          <p:nvPr userDrawn="1"/>
        </p:nvGrpSpPr>
        <p:grpSpPr>
          <a:xfrm>
            <a:off x="2336946" y="5539871"/>
            <a:ext cx="7518111" cy="548005"/>
            <a:chOff x="1764463" y="1060636"/>
            <a:chExt cx="5638583" cy="411004"/>
          </a:xfrm>
        </p:grpSpPr>
        <p:sp>
          <p:nvSpPr>
            <p:cNvPr id="54" name="Google Shape;275;p28">
              <a:extLst>
                <a:ext uri="{FF2B5EF4-FFF2-40B4-BE49-F238E27FC236}">
                  <a16:creationId xmlns:a16="http://schemas.microsoft.com/office/drawing/2014/main" id="{7A5BFF89-3876-69CC-9A25-265205B19B7A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19D19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6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5" name="Google Shape;276;p28">
              <a:extLst>
                <a:ext uri="{FF2B5EF4-FFF2-40B4-BE49-F238E27FC236}">
                  <a16:creationId xmlns:a16="http://schemas.microsoft.com/office/drawing/2014/main" id="{516AE221-2B10-10F0-74F7-99F581D8E5AE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F19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7" name="Google Shape;278;p28">
              <a:extLst>
                <a:ext uri="{FF2B5EF4-FFF2-40B4-BE49-F238E27FC236}">
                  <a16:creationId xmlns:a16="http://schemas.microsoft.com/office/drawing/2014/main" id="{C06BF0CF-9607-5CE3-2B1B-82BB78BA62F2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8" name="Google Shape;277;p28">
              <a:extLst>
                <a:ext uri="{FF2B5EF4-FFF2-40B4-BE49-F238E27FC236}">
                  <a16:creationId xmlns:a16="http://schemas.microsoft.com/office/drawing/2014/main" id="{392280B0-7590-3FE1-5000-E5BA3C9C5BCF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Clôture</a:t>
              </a:r>
            </a:p>
          </p:txBody>
        </p:sp>
      </p:grpSp>
      <p:sp>
        <p:nvSpPr>
          <p:cNvPr id="60" name="Text Placeholder 59">
            <a:extLst>
              <a:ext uri="{FF2B5EF4-FFF2-40B4-BE49-F238E27FC236}">
                <a16:creationId xmlns:a16="http://schemas.microsoft.com/office/drawing/2014/main" id="{2997086D-6002-18E9-088F-7D2FC79B25E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879221" y="1447571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1" name="Text Placeholder 59">
            <a:extLst>
              <a:ext uri="{FF2B5EF4-FFF2-40B4-BE49-F238E27FC236}">
                <a16:creationId xmlns:a16="http://schemas.microsoft.com/office/drawing/2014/main" id="{13288093-8A60-FA70-C6FB-7D69FB80D89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879221" y="2277958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2" name="Text Placeholder 59">
            <a:extLst>
              <a:ext uri="{FF2B5EF4-FFF2-40B4-BE49-F238E27FC236}">
                <a16:creationId xmlns:a16="http://schemas.microsoft.com/office/drawing/2014/main" id="{A3A18267-30BE-A144-8A47-7EDFF6042B2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79220" y="3104337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3" name="Text Placeholder 59">
            <a:extLst>
              <a:ext uri="{FF2B5EF4-FFF2-40B4-BE49-F238E27FC236}">
                <a16:creationId xmlns:a16="http://schemas.microsoft.com/office/drawing/2014/main" id="{69911D84-D37E-215F-8EF0-B39B19B6F1A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879219" y="3928027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4" name="Text Placeholder 59">
            <a:extLst>
              <a:ext uri="{FF2B5EF4-FFF2-40B4-BE49-F238E27FC236}">
                <a16:creationId xmlns:a16="http://schemas.microsoft.com/office/drawing/2014/main" id="{DBCF547F-8119-1ABE-E176-4FEDF97A3CC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879218" y="4757093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5" name="Text Placeholder 59">
            <a:extLst>
              <a:ext uri="{FF2B5EF4-FFF2-40B4-BE49-F238E27FC236}">
                <a16:creationId xmlns:a16="http://schemas.microsoft.com/office/drawing/2014/main" id="{4E6C3199-30EC-380B-E406-0655DBA57A7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879217" y="5583473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05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611909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verture de la séance">
    <p:bg>
      <p:bgPr>
        <a:gradFill flip="none" rotWithShape="1">
          <a:gsLst>
            <a:gs pos="0">
              <a:srgbClr val="F19D19"/>
            </a:gs>
            <a:gs pos="3000">
              <a:schemeClr val="bg1"/>
            </a:gs>
            <a:gs pos="94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B36071C-69BD-8B52-E223-853887477D5C}"/>
              </a:ext>
            </a:extLst>
          </p:cNvPr>
          <p:cNvGrpSpPr/>
          <p:nvPr userDrawn="1"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30E84589-2A8B-6DA5-BD19-35EAD8086FB3}"/>
                </a:ext>
              </a:extLst>
            </p:cNvPr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>
              <a:solidFill>
                <a:srgbClr val="F19D19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  <a:sym typeface="Arial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55DB502-9EC4-94FE-09A9-2932EC699550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  <a:sym typeface="Arial"/>
              </a:endParaRPr>
            </a:p>
          </p:txBody>
        </p:sp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id="{70E61D70-E72A-6F05-21DF-0092CA22ECB1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sym typeface="Arial"/>
            </a:endParaRPr>
          </a:p>
        </p:txBody>
      </p:sp>
      <p:sp>
        <p:nvSpPr>
          <p:cNvPr id="10" name="ZoneTexte 4">
            <a:extLst>
              <a:ext uri="{FF2B5EF4-FFF2-40B4-BE49-F238E27FC236}">
                <a16:creationId xmlns:a16="http://schemas.microsoft.com/office/drawing/2014/main" id="{12A4C6F5-3FFF-2B1F-31AC-921674941D10}"/>
              </a:ext>
            </a:extLst>
          </p:cNvPr>
          <p:cNvSpPr txBox="1"/>
          <p:nvPr userDrawn="1"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F19D19"/>
                </a:solidFill>
                <a:latin typeface="Calibri" panose="020F0502020204030204"/>
                <a:cs typeface="Arial"/>
                <a:sym typeface="Arial"/>
              </a:rPr>
              <a:t>Ouverture de la séance</a:t>
            </a:r>
          </a:p>
        </p:txBody>
      </p:sp>
      <p:pic>
        <p:nvPicPr>
          <p:cNvPr id="14" name="Picture 18">
            <a:extLst>
              <a:ext uri="{FF2B5EF4-FFF2-40B4-BE49-F238E27FC236}">
                <a16:creationId xmlns:a16="http://schemas.microsoft.com/office/drawing/2014/main" id="{D5A0386F-993C-99A4-372C-F8760E58AB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23" y="1310778"/>
            <a:ext cx="2096135" cy="2158333"/>
          </a:xfrm>
          <a:prstGeom prst="rect">
            <a:avLst/>
          </a:prstGeom>
        </p:spPr>
      </p:pic>
      <p:pic>
        <p:nvPicPr>
          <p:cNvPr id="15" name="Google Shape;1333;p128">
            <a:extLst>
              <a:ext uri="{FF2B5EF4-FFF2-40B4-BE49-F238E27FC236}">
                <a16:creationId xmlns:a16="http://schemas.microsoft.com/office/drawing/2014/main" id="{E4A7273E-67E2-0C23-0C4F-F01019D0FF6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/>
          </a:blip>
          <a:srcRect/>
          <a:stretch>
            <a:fillRect/>
          </a:stretch>
        </p:blipFill>
        <p:spPr>
          <a:xfrm>
            <a:off x="6261214" y="1609414"/>
            <a:ext cx="649253" cy="64925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22A6E60A-C6B2-D1FE-AB7C-E35AE8892E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993343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cussion inform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25419" y="1993162"/>
            <a:ext cx="5985399" cy="208794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Discussion informelle</a:t>
            </a:r>
          </a:p>
        </p:txBody>
      </p:sp>
      <p:pic>
        <p:nvPicPr>
          <p:cNvPr id="13" name="Picture 1">
            <a:extLst>
              <a:ext uri="{FF2B5EF4-FFF2-40B4-BE49-F238E27FC236}">
                <a16:creationId xmlns:a16="http://schemas.microsoft.com/office/drawing/2014/main" id="{81DC4E81-0C61-B93A-A49E-EEE6F672BA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855" b="100000" l="391" r="995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103" y="1875577"/>
            <a:ext cx="2856443" cy="285644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4" name="Freeform 17">
            <a:extLst>
              <a:ext uri="{FF2B5EF4-FFF2-40B4-BE49-F238E27FC236}">
                <a16:creationId xmlns:a16="http://schemas.microsoft.com/office/drawing/2014/main" id="{C744DE00-AF1E-C1C2-374B-720BC4F5372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890297" y="1779907"/>
            <a:ext cx="691824" cy="704171"/>
          </a:xfrm>
          <a:custGeom>
            <a:avLst/>
            <a:gdLst>
              <a:gd name="T0" fmla="*/ 1830 w 2759"/>
              <a:gd name="T1" fmla="*/ 1151 h 2558"/>
              <a:gd name="T2" fmla="*/ 2122 w 2759"/>
              <a:gd name="T3" fmla="*/ 851 h 2558"/>
              <a:gd name="T4" fmla="*/ 1243 w 2759"/>
              <a:gd name="T5" fmla="*/ 851 h 2558"/>
              <a:gd name="T6" fmla="*/ 1533 w 2759"/>
              <a:gd name="T7" fmla="*/ 1151 h 2558"/>
              <a:gd name="T8" fmla="*/ 1243 w 2759"/>
              <a:gd name="T9" fmla="*/ 851 h 2558"/>
              <a:gd name="T10" fmla="*/ 655 w 2759"/>
              <a:gd name="T11" fmla="*/ 1151 h 2558"/>
              <a:gd name="T12" fmla="*/ 946 w 2759"/>
              <a:gd name="T13" fmla="*/ 851 h 2558"/>
              <a:gd name="T14" fmla="*/ 1379 w 2759"/>
              <a:gd name="T15" fmla="*/ 0 h 2558"/>
              <a:gd name="T16" fmla="*/ 1584 w 2759"/>
              <a:gd name="T17" fmla="*/ 11 h 2558"/>
              <a:gd name="T18" fmla="*/ 1778 w 2759"/>
              <a:gd name="T19" fmla="*/ 43 h 2558"/>
              <a:gd name="T20" fmla="*/ 1962 w 2759"/>
              <a:gd name="T21" fmla="*/ 97 h 2558"/>
              <a:gd name="T22" fmla="*/ 2131 w 2759"/>
              <a:gd name="T23" fmla="*/ 168 h 2558"/>
              <a:gd name="T24" fmla="*/ 2285 w 2759"/>
              <a:gd name="T25" fmla="*/ 255 h 2558"/>
              <a:gd name="T26" fmla="*/ 2421 w 2759"/>
              <a:gd name="T27" fmla="*/ 357 h 2558"/>
              <a:gd name="T28" fmla="*/ 2536 w 2759"/>
              <a:gd name="T29" fmla="*/ 473 h 2558"/>
              <a:gd name="T30" fmla="*/ 2630 w 2759"/>
              <a:gd name="T31" fmla="*/ 600 h 2558"/>
              <a:gd name="T32" fmla="*/ 2700 w 2759"/>
              <a:gd name="T33" fmla="*/ 738 h 2558"/>
              <a:gd name="T34" fmla="*/ 2744 w 2759"/>
              <a:gd name="T35" fmla="*/ 884 h 2558"/>
              <a:gd name="T36" fmla="*/ 2759 w 2759"/>
              <a:gd name="T37" fmla="*/ 1038 h 2558"/>
              <a:gd name="T38" fmla="*/ 2744 w 2759"/>
              <a:gd name="T39" fmla="*/ 1191 h 2558"/>
              <a:gd name="T40" fmla="*/ 2700 w 2759"/>
              <a:gd name="T41" fmla="*/ 1338 h 2558"/>
              <a:gd name="T42" fmla="*/ 2630 w 2759"/>
              <a:gd name="T43" fmla="*/ 1476 h 2558"/>
              <a:gd name="T44" fmla="*/ 2536 w 2759"/>
              <a:gd name="T45" fmla="*/ 1604 h 2558"/>
              <a:gd name="T46" fmla="*/ 2421 w 2759"/>
              <a:gd name="T47" fmla="*/ 1720 h 2558"/>
              <a:gd name="T48" fmla="*/ 2285 w 2759"/>
              <a:gd name="T49" fmla="*/ 1822 h 2558"/>
              <a:gd name="T50" fmla="*/ 2131 w 2759"/>
              <a:gd name="T51" fmla="*/ 1909 h 2558"/>
              <a:gd name="T52" fmla="*/ 1962 w 2759"/>
              <a:gd name="T53" fmla="*/ 1980 h 2558"/>
              <a:gd name="T54" fmla="*/ 1778 w 2759"/>
              <a:gd name="T55" fmla="*/ 2032 h 2558"/>
              <a:gd name="T56" fmla="*/ 1584 w 2759"/>
              <a:gd name="T57" fmla="*/ 2066 h 2558"/>
              <a:gd name="T58" fmla="*/ 1379 w 2759"/>
              <a:gd name="T59" fmla="*/ 2077 h 2558"/>
              <a:gd name="T60" fmla="*/ 1221 w 2759"/>
              <a:gd name="T61" fmla="*/ 2068 h 2558"/>
              <a:gd name="T62" fmla="*/ 1067 w 2759"/>
              <a:gd name="T63" fmla="*/ 2045 h 2558"/>
              <a:gd name="T64" fmla="*/ 250 w 2759"/>
              <a:gd name="T65" fmla="*/ 2558 h 2558"/>
              <a:gd name="T66" fmla="*/ 518 w 2759"/>
              <a:gd name="T67" fmla="*/ 1847 h 2558"/>
              <a:gd name="T68" fmla="*/ 381 w 2759"/>
              <a:gd name="T69" fmla="*/ 1752 h 2558"/>
              <a:gd name="T70" fmla="*/ 261 w 2759"/>
              <a:gd name="T71" fmla="*/ 1644 h 2558"/>
              <a:gd name="T72" fmla="*/ 163 w 2759"/>
              <a:gd name="T73" fmla="*/ 1526 h 2558"/>
              <a:gd name="T74" fmla="*/ 85 w 2759"/>
              <a:gd name="T75" fmla="*/ 1396 h 2558"/>
              <a:gd name="T76" fmla="*/ 32 w 2759"/>
              <a:gd name="T77" fmla="*/ 1259 h 2558"/>
              <a:gd name="T78" fmla="*/ 3 w 2759"/>
              <a:gd name="T79" fmla="*/ 1113 h 2558"/>
              <a:gd name="T80" fmla="*/ 3 w 2759"/>
              <a:gd name="T81" fmla="*/ 960 h 2558"/>
              <a:gd name="T82" fmla="*/ 33 w 2759"/>
              <a:gd name="T83" fmla="*/ 810 h 2558"/>
              <a:gd name="T84" fmla="*/ 90 w 2759"/>
              <a:gd name="T85" fmla="*/ 668 h 2558"/>
              <a:gd name="T86" fmla="*/ 172 w 2759"/>
              <a:gd name="T87" fmla="*/ 535 h 2558"/>
              <a:gd name="T88" fmla="*/ 277 w 2759"/>
              <a:gd name="T89" fmla="*/ 413 h 2558"/>
              <a:gd name="T90" fmla="*/ 404 w 2759"/>
              <a:gd name="T91" fmla="*/ 304 h 2558"/>
              <a:gd name="T92" fmla="*/ 549 w 2759"/>
              <a:gd name="T93" fmla="*/ 208 h 2558"/>
              <a:gd name="T94" fmla="*/ 711 w 2759"/>
              <a:gd name="T95" fmla="*/ 129 h 2558"/>
              <a:gd name="T96" fmla="*/ 888 w 2759"/>
              <a:gd name="T97" fmla="*/ 68 h 2558"/>
              <a:gd name="T98" fmla="*/ 1077 w 2759"/>
              <a:gd name="T99" fmla="*/ 25 h 2558"/>
              <a:gd name="T100" fmla="*/ 1276 w 2759"/>
              <a:gd name="T101" fmla="*/ 3 h 25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759" h="2558">
                <a:moveTo>
                  <a:pt x="1830" y="851"/>
                </a:moveTo>
                <a:lnTo>
                  <a:pt x="1830" y="1151"/>
                </a:lnTo>
                <a:lnTo>
                  <a:pt x="2122" y="1151"/>
                </a:lnTo>
                <a:lnTo>
                  <a:pt x="2122" y="851"/>
                </a:lnTo>
                <a:lnTo>
                  <a:pt x="1830" y="851"/>
                </a:lnTo>
                <a:close/>
                <a:moveTo>
                  <a:pt x="1243" y="851"/>
                </a:moveTo>
                <a:lnTo>
                  <a:pt x="1243" y="1151"/>
                </a:lnTo>
                <a:lnTo>
                  <a:pt x="1533" y="1151"/>
                </a:lnTo>
                <a:lnTo>
                  <a:pt x="1533" y="851"/>
                </a:lnTo>
                <a:lnTo>
                  <a:pt x="1243" y="851"/>
                </a:lnTo>
                <a:close/>
                <a:moveTo>
                  <a:pt x="655" y="851"/>
                </a:moveTo>
                <a:lnTo>
                  <a:pt x="655" y="1151"/>
                </a:lnTo>
                <a:lnTo>
                  <a:pt x="946" y="1151"/>
                </a:lnTo>
                <a:lnTo>
                  <a:pt x="946" y="851"/>
                </a:lnTo>
                <a:lnTo>
                  <a:pt x="655" y="851"/>
                </a:lnTo>
                <a:close/>
                <a:moveTo>
                  <a:pt x="1379" y="0"/>
                </a:moveTo>
                <a:lnTo>
                  <a:pt x="1483" y="3"/>
                </a:lnTo>
                <a:lnTo>
                  <a:pt x="1584" y="11"/>
                </a:lnTo>
                <a:lnTo>
                  <a:pt x="1682" y="25"/>
                </a:lnTo>
                <a:lnTo>
                  <a:pt x="1778" y="43"/>
                </a:lnTo>
                <a:lnTo>
                  <a:pt x="1871" y="68"/>
                </a:lnTo>
                <a:lnTo>
                  <a:pt x="1962" y="97"/>
                </a:lnTo>
                <a:lnTo>
                  <a:pt x="2048" y="129"/>
                </a:lnTo>
                <a:lnTo>
                  <a:pt x="2131" y="168"/>
                </a:lnTo>
                <a:lnTo>
                  <a:pt x="2209" y="208"/>
                </a:lnTo>
                <a:lnTo>
                  <a:pt x="2285" y="255"/>
                </a:lnTo>
                <a:lnTo>
                  <a:pt x="2355" y="304"/>
                </a:lnTo>
                <a:lnTo>
                  <a:pt x="2421" y="357"/>
                </a:lnTo>
                <a:lnTo>
                  <a:pt x="2481" y="413"/>
                </a:lnTo>
                <a:lnTo>
                  <a:pt x="2536" y="473"/>
                </a:lnTo>
                <a:lnTo>
                  <a:pt x="2586" y="535"/>
                </a:lnTo>
                <a:lnTo>
                  <a:pt x="2630" y="600"/>
                </a:lnTo>
                <a:lnTo>
                  <a:pt x="2668" y="668"/>
                </a:lnTo>
                <a:lnTo>
                  <a:pt x="2700" y="738"/>
                </a:lnTo>
                <a:lnTo>
                  <a:pt x="2725" y="810"/>
                </a:lnTo>
                <a:lnTo>
                  <a:pt x="2744" y="884"/>
                </a:lnTo>
                <a:lnTo>
                  <a:pt x="2754" y="960"/>
                </a:lnTo>
                <a:lnTo>
                  <a:pt x="2759" y="1038"/>
                </a:lnTo>
                <a:lnTo>
                  <a:pt x="2754" y="1116"/>
                </a:lnTo>
                <a:lnTo>
                  <a:pt x="2744" y="1191"/>
                </a:lnTo>
                <a:lnTo>
                  <a:pt x="2725" y="1266"/>
                </a:lnTo>
                <a:lnTo>
                  <a:pt x="2700" y="1338"/>
                </a:lnTo>
                <a:lnTo>
                  <a:pt x="2668" y="1409"/>
                </a:lnTo>
                <a:lnTo>
                  <a:pt x="2630" y="1476"/>
                </a:lnTo>
                <a:lnTo>
                  <a:pt x="2586" y="1541"/>
                </a:lnTo>
                <a:lnTo>
                  <a:pt x="2536" y="1604"/>
                </a:lnTo>
                <a:lnTo>
                  <a:pt x="2481" y="1663"/>
                </a:lnTo>
                <a:lnTo>
                  <a:pt x="2421" y="1720"/>
                </a:lnTo>
                <a:lnTo>
                  <a:pt x="2355" y="1772"/>
                </a:lnTo>
                <a:lnTo>
                  <a:pt x="2285" y="1822"/>
                </a:lnTo>
                <a:lnTo>
                  <a:pt x="2209" y="1867"/>
                </a:lnTo>
                <a:lnTo>
                  <a:pt x="2131" y="1909"/>
                </a:lnTo>
                <a:lnTo>
                  <a:pt x="2048" y="1948"/>
                </a:lnTo>
                <a:lnTo>
                  <a:pt x="1962" y="1980"/>
                </a:lnTo>
                <a:lnTo>
                  <a:pt x="1871" y="2009"/>
                </a:lnTo>
                <a:lnTo>
                  <a:pt x="1778" y="2032"/>
                </a:lnTo>
                <a:lnTo>
                  <a:pt x="1682" y="2052"/>
                </a:lnTo>
                <a:lnTo>
                  <a:pt x="1584" y="2066"/>
                </a:lnTo>
                <a:lnTo>
                  <a:pt x="1483" y="2074"/>
                </a:lnTo>
                <a:lnTo>
                  <a:pt x="1379" y="2077"/>
                </a:lnTo>
                <a:lnTo>
                  <a:pt x="1300" y="2074"/>
                </a:lnTo>
                <a:lnTo>
                  <a:pt x="1221" y="2068"/>
                </a:lnTo>
                <a:lnTo>
                  <a:pt x="1143" y="2059"/>
                </a:lnTo>
                <a:lnTo>
                  <a:pt x="1067" y="2045"/>
                </a:lnTo>
                <a:lnTo>
                  <a:pt x="993" y="2030"/>
                </a:lnTo>
                <a:lnTo>
                  <a:pt x="250" y="2558"/>
                </a:lnTo>
                <a:lnTo>
                  <a:pt x="592" y="1890"/>
                </a:lnTo>
                <a:lnTo>
                  <a:pt x="518" y="1847"/>
                </a:lnTo>
                <a:lnTo>
                  <a:pt x="447" y="1801"/>
                </a:lnTo>
                <a:lnTo>
                  <a:pt x="381" y="1752"/>
                </a:lnTo>
                <a:lnTo>
                  <a:pt x="319" y="1700"/>
                </a:lnTo>
                <a:lnTo>
                  <a:pt x="261" y="1644"/>
                </a:lnTo>
                <a:lnTo>
                  <a:pt x="209" y="1586"/>
                </a:lnTo>
                <a:lnTo>
                  <a:pt x="163" y="1526"/>
                </a:lnTo>
                <a:lnTo>
                  <a:pt x="121" y="1462"/>
                </a:lnTo>
                <a:lnTo>
                  <a:pt x="85" y="1396"/>
                </a:lnTo>
                <a:lnTo>
                  <a:pt x="55" y="1328"/>
                </a:lnTo>
                <a:lnTo>
                  <a:pt x="32" y="1259"/>
                </a:lnTo>
                <a:lnTo>
                  <a:pt x="14" y="1187"/>
                </a:lnTo>
                <a:lnTo>
                  <a:pt x="3" y="1113"/>
                </a:lnTo>
                <a:lnTo>
                  <a:pt x="0" y="1038"/>
                </a:lnTo>
                <a:lnTo>
                  <a:pt x="3" y="960"/>
                </a:lnTo>
                <a:lnTo>
                  <a:pt x="15" y="884"/>
                </a:lnTo>
                <a:lnTo>
                  <a:pt x="33" y="810"/>
                </a:lnTo>
                <a:lnTo>
                  <a:pt x="59" y="738"/>
                </a:lnTo>
                <a:lnTo>
                  <a:pt x="90" y="668"/>
                </a:lnTo>
                <a:lnTo>
                  <a:pt x="128" y="600"/>
                </a:lnTo>
                <a:lnTo>
                  <a:pt x="172" y="535"/>
                </a:lnTo>
                <a:lnTo>
                  <a:pt x="222" y="473"/>
                </a:lnTo>
                <a:lnTo>
                  <a:pt x="277" y="413"/>
                </a:lnTo>
                <a:lnTo>
                  <a:pt x="338" y="357"/>
                </a:lnTo>
                <a:lnTo>
                  <a:pt x="404" y="304"/>
                </a:lnTo>
                <a:lnTo>
                  <a:pt x="474" y="255"/>
                </a:lnTo>
                <a:lnTo>
                  <a:pt x="549" y="208"/>
                </a:lnTo>
                <a:lnTo>
                  <a:pt x="629" y="168"/>
                </a:lnTo>
                <a:lnTo>
                  <a:pt x="711" y="129"/>
                </a:lnTo>
                <a:lnTo>
                  <a:pt x="798" y="97"/>
                </a:lnTo>
                <a:lnTo>
                  <a:pt x="888" y="68"/>
                </a:lnTo>
                <a:lnTo>
                  <a:pt x="981" y="43"/>
                </a:lnTo>
                <a:lnTo>
                  <a:pt x="1077" y="25"/>
                </a:lnTo>
                <a:lnTo>
                  <a:pt x="1176" y="11"/>
                </a:lnTo>
                <a:lnTo>
                  <a:pt x="1276" y="3"/>
                </a:lnTo>
                <a:lnTo>
                  <a:pt x="1379" y="0"/>
                </a:lnTo>
                <a:close/>
              </a:path>
            </a:pathLst>
          </a:custGeom>
          <a:solidFill>
            <a:srgbClr val="F7C475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defRPr/>
            </a:pPr>
            <a:endParaRPr lang="en-US" sz="2400">
              <a:solidFill>
                <a:prstClr val="black"/>
              </a:solidFill>
              <a:latin typeface="Georgia"/>
              <a:cs typeface="Arial" panose="020B0604020202020204" pitchFamily="34" charset="0"/>
            </a:endParaRPr>
          </a:p>
        </p:txBody>
      </p:sp>
      <p:sp>
        <p:nvSpPr>
          <p:cNvPr id="15" name="Freeform 18">
            <a:extLst>
              <a:ext uri="{FF2B5EF4-FFF2-40B4-BE49-F238E27FC236}">
                <a16:creationId xmlns:a16="http://schemas.microsoft.com/office/drawing/2014/main" id="{87772EAF-D513-9472-B872-5A7B64B000FE}"/>
              </a:ext>
            </a:extLst>
          </p:cNvPr>
          <p:cNvSpPr>
            <a:spLocks/>
          </p:cNvSpPr>
          <p:nvPr userDrawn="1"/>
        </p:nvSpPr>
        <p:spPr bwMode="auto">
          <a:xfrm rot="21039827">
            <a:off x="2207633" y="1946096"/>
            <a:ext cx="584715" cy="634720"/>
          </a:xfrm>
          <a:custGeom>
            <a:avLst/>
            <a:gdLst>
              <a:gd name="T0" fmla="*/ 1716 w 2331"/>
              <a:gd name="T1" fmla="*/ 35 h 2303"/>
              <a:gd name="T2" fmla="*/ 1866 w 2331"/>
              <a:gd name="T3" fmla="*/ 117 h 2303"/>
              <a:gd name="T4" fmla="*/ 1999 w 2331"/>
              <a:gd name="T5" fmla="*/ 214 h 2303"/>
              <a:gd name="T6" fmla="*/ 2113 w 2331"/>
              <a:gd name="T7" fmla="*/ 324 h 2303"/>
              <a:gd name="T8" fmla="*/ 2204 w 2331"/>
              <a:gd name="T9" fmla="*/ 446 h 2303"/>
              <a:gd name="T10" fmla="*/ 2273 w 2331"/>
              <a:gd name="T11" fmla="*/ 579 h 2303"/>
              <a:gd name="T12" fmla="*/ 2316 w 2331"/>
              <a:gd name="T13" fmla="*/ 719 h 2303"/>
              <a:gd name="T14" fmla="*/ 2331 w 2331"/>
              <a:gd name="T15" fmla="*/ 867 h 2303"/>
              <a:gd name="T16" fmla="*/ 2317 w 2331"/>
              <a:gd name="T17" fmla="*/ 1007 h 2303"/>
              <a:gd name="T18" fmla="*/ 2279 w 2331"/>
              <a:gd name="T19" fmla="*/ 1141 h 2303"/>
              <a:gd name="T20" fmla="*/ 2217 w 2331"/>
              <a:gd name="T21" fmla="*/ 1268 h 2303"/>
              <a:gd name="T22" fmla="*/ 2133 w 2331"/>
              <a:gd name="T23" fmla="*/ 1385 h 2303"/>
              <a:gd name="T24" fmla="*/ 2030 w 2331"/>
              <a:gd name="T25" fmla="*/ 1492 h 2303"/>
              <a:gd name="T26" fmla="*/ 1908 w 2331"/>
              <a:gd name="T27" fmla="*/ 1588 h 2303"/>
              <a:gd name="T28" fmla="*/ 1771 w 2331"/>
              <a:gd name="T29" fmla="*/ 1672 h 2303"/>
              <a:gd name="T30" fmla="*/ 1392 w 2331"/>
              <a:gd name="T31" fmla="*/ 1805 h 2303"/>
              <a:gd name="T32" fmla="*/ 1251 w 2331"/>
              <a:gd name="T33" fmla="*/ 1831 h 2303"/>
              <a:gd name="T34" fmla="*/ 1104 w 2331"/>
              <a:gd name="T35" fmla="*/ 1846 h 2303"/>
              <a:gd name="T36" fmla="*/ 924 w 2331"/>
              <a:gd name="T37" fmla="*/ 1845 h 2303"/>
              <a:gd name="T38" fmla="*/ 724 w 2331"/>
              <a:gd name="T39" fmla="*/ 1821 h 2303"/>
              <a:gd name="T40" fmla="*/ 536 w 2331"/>
              <a:gd name="T41" fmla="*/ 1775 h 2303"/>
              <a:gd name="T42" fmla="*/ 361 w 2331"/>
              <a:gd name="T43" fmla="*/ 1709 h 2303"/>
              <a:gd name="T44" fmla="*/ 202 w 2331"/>
              <a:gd name="T45" fmla="*/ 1624 h 2303"/>
              <a:gd name="T46" fmla="*/ 63 w 2331"/>
              <a:gd name="T47" fmla="*/ 1524 h 2303"/>
              <a:gd name="T48" fmla="*/ 17 w 2331"/>
              <a:gd name="T49" fmla="*/ 1469 h 2303"/>
              <a:gd name="T50" fmla="*/ 144 w 2331"/>
              <a:gd name="T51" fmla="*/ 1468 h 2303"/>
              <a:gd name="T52" fmla="*/ 363 w 2331"/>
              <a:gd name="T53" fmla="*/ 1445 h 2303"/>
              <a:gd name="T54" fmla="*/ 569 w 2331"/>
              <a:gd name="T55" fmla="*/ 1402 h 2303"/>
              <a:gd name="T56" fmla="*/ 765 w 2331"/>
              <a:gd name="T57" fmla="*/ 1341 h 2303"/>
              <a:gd name="T58" fmla="*/ 946 w 2331"/>
              <a:gd name="T59" fmla="*/ 1261 h 2303"/>
              <a:gd name="T60" fmla="*/ 1112 w 2331"/>
              <a:gd name="T61" fmla="*/ 1164 h 2303"/>
              <a:gd name="T62" fmla="*/ 1259 w 2331"/>
              <a:gd name="T63" fmla="*/ 1053 h 2303"/>
              <a:gd name="T64" fmla="*/ 1387 w 2331"/>
              <a:gd name="T65" fmla="*/ 928 h 2303"/>
              <a:gd name="T66" fmla="*/ 1493 w 2331"/>
              <a:gd name="T67" fmla="*/ 791 h 2303"/>
              <a:gd name="T68" fmla="*/ 1576 w 2331"/>
              <a:gd name="T69" fmla="*/ 644 h 2303"/>
              <a:gd name="T70" fmla="*/ 1633 w 2331"/>
              <a:gd name="T71" fmla="*/ 488 h 2303"/>
              <a:gd name="T72" fmla="*/ 1663 w 2331"/>
              <a:gd name="T73" fmla="*/ 324 h 2303"/>
              <a:gd name="T74" fmla="*/ 1664 w 2331"/>
              <a:gd name="T75" fmla="*/ 178 h 2303"/>
              <a:gd name="T76" fmla="*/ 1648 w 2331"/>
              <a:gd name="T77" fmla="*/ 58 h 2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2331" h="2303">
                <a:moveTo>
                  <a:pt x="1634" y="0"/>
                </a:moveTo>
                <a:lnTo>
                  <a:pt x="1716" y="35"/>
                </a:lnTo>
                <a:lnTo>
                  <a:pt x="1793" y="73"/>
                </a:lnTo>
                <a:lnTo>
                  <a:pt x="1866" y="117"/>
                </a:lnTo>
                <a:lnTo>
                  <a:pt x="1935" y="164"/>
                </a:lnTo>
                <a:lnTo>
                  <a:pt x="1999" y="214"/>
                </a:lnTo>
                <a:lnTo>
                  <a:pt x="2058" y="267"/>
                </a:lnTo>
                <a:lnTo>
                  <a:pt x="2113" y="324"/>
                </a:lnTo>
                <a:lnTo>
                  <a:pt x="2161" y="385"/>
                </a:lnTo>
                <a:lnTo>
                  <a:pt x="2204" y="446"/>
                </a:lnTo>
                <a:lnTo>
                  <a:pt x="2242" y="511"/>
                </a:lnTo>
                <a:lnTo>
                  <a:pt x="2273" y="579"/>
                </a:lnTo>
                <a:lnTo>
                  <a:pt x="2298" y="648"/>
                </a:lnTo>
                <a:lnTo>
                  <a:pt x="2316" y="719"/>
                </a:lnTo>
                <a:lnTo>
                  <a:pt x="2326" y="792"/>
                </a:lnTo>
                <a:lnTo>
                  <a:pt x="2331" y="867"/>
                </a:lnTo>
                <a:lnTo>
                  <a:pt x="2328" y="938"/>
                </a:lnTo>
                <a:lnTo>
                  <a:pt x="2317" y="1007"/>
                </a:lnTo>
                <a:lnTo>
                  <a:pt x="2302" y="1075"/>
                </a:lnTo>
                <a:lnTo>
                  <a:pt x="2279" y="1141"/>
                </a:lnTo>
                <a:lnTo>
                  <a:pt x="2251" y="1206"/>
                </a:lnTo>
                <a:lnTo>
                  <a:pt x="2217" y="1268"/>
                </a:lnTo>
                <a:lnTo>
                  <a:pt x="2177" y="1328"/>
                </a:lnTo>
                <a:lnTo>
                  <a:pt x="2133" y="1385"/>
                </a:lnTo>
                <a:lnTo>
                  <a:pt x="2083" y="1440"/>
                </a:lnTo>
                <a:lnTo>
                  <a:pt x="2030" y="1492"/>
                </a:lnTo>
                <a:lnTo>
                  <a:pt x="1971" y="1542"/>
                </a:lnTo>
                <a:lnTo>
                  <a:pt x="1908" y="1588"/>
                </a:lnTo>
                <a:lnTo>
                  <a:pt x="1841" y="1631"/>
                </a:lnTo>
                <a:lnTo>
                  <a:pt x="1771" y="1672"/>
                </a:lnTo>
                <a:lnTo>
                  <a:pt x="2095" y="2303"/>
                </a:lnTo>
                <a:lnTo>
                  <a:pt x="1392" y="1805"/>
                </a:lnTo>
                <a:lnTo>
                  <a:pt x="1322" y="1818"/>
                </a:lnTo>
                <a:lnTo>
                  <a:pt x="1251" y="1831"/>
                </a:lnTo>
                <a:lnTo>
                  <a:pt x="1178" y="1841"/>
                </a:lnTo>
                <a:lnTo>
                  <a:pt x="1104" y="1846"/>
                </a:lnTo>
                <a:lnTo>
                  <a:pt x="1028" y="1848"/>
                </a:lnTo>
                <a:lnTo>
                  <a:pt x="924" y="1845"/>
                </a:lnTo>
                <a:lnTo>
                  <a:pt x="824" y="1836"/>
                </a:lnTo>
                <a:lnTo>
                  <a:pt x="724" y="1821"/>
                </a:lnTo>
                <a:lnTo>
                  <a:pt x="628" y="1801"/>
                </a:lnTo>
                <a:lnTo>
                  <a:pt x="536" y="1775"/>
                </a:lnTo>
                <a:lnTo>
                  <a:pt x="446" y="1745"/>
                </a:lnTo>
                <a:lnTo>
                  <a:pt x="361" y="1709"/>
                </a:lnTo>
                <a:lnTo>
                  <a:pt x="280" y="1670"/>
                </a:lnTo>
                <a:lnTo>
                  <a:pt x="202" y="1624"/>
                </a:lnTo>
                <a:lnTo>
                  <a:pt x="130" y="1577"/>
                </a:lnTo>
                <a:lnTo>
                  <a:pt x="63" y="1524"/>
                </a:lnTo>
                <a:lnTo>
                  <a:pt x="0" y="1468"/>
                </a:lnTo>
                <a:lnTo>
                  <a:pt x="17" y="1469"/>
                </a:lnTo>
                <a:lnTo>
                  <a:pt x="34" y="1471"/>
                </a:lnTo>
                <a:lnTo>
                  <a:pt x="144" y="1468"/>
                </a:lnTo>
                <a:lnTo>
                  <a:pt x="255" y="1459"/>
                </a:lnTo>
                <a:lnTo>
                  <a:pt x="363" y="1445"/>
                </a:lnTo>
                <a:lnTo>
                  <a:pt x="468" y="1427"/>
                </a:lnTo>
                <a:lnTo>
                  <a:pt x="569" y="1402"/>
                </a:lnTo>
                <a:lnTo>
                  <a:pt x="669" y="1373"/>
                </a:lnTo>
                <a:lnTo>
                  <a:pt x="765" y="1341"/>
                </a:lnTo>
                <a:lnTo>
                  <a:pt x="858" y="1303"/>
                </a:lnTo>
                <a:lnTo>
                  <a:pt x="946" y="1261"/>
                </a:lnTo>
                <a:lnTo>
                  <a:pt x="1031" y="1214"/>
                </a:lnTo>
                <a:lnTo>
                  <a:pt x="1112" y="1164"/>
                </a:lnTo>
                <a:lnTo>
                  <a:pt x="1188" y="1110"/>
                </a:lnTo>
                <a:lnTo>
                  <a:pt x="1259" y="1053"/>
                </a:lnTo>
                <a:lnTo>
                  <a:pt x="1326" y="992"/>
                </a:lnTo>
                <a:lnTo>
                  <a:pt x="1387" y="928"/>
                </a:lnTo>
                <a:lnTo>
                  <a:pt x="1443" y="861"/>
                </a:lnTo>
                <a:lnTo>
                  <a:pt x="1493" y="791"/>
                </a:lnTo>
                <a:lnTo>
                  <a:pt x="1538" y="719"/>
                </a:lnTo>
                <a:lnTo>
                  <a:pt x="1576" y="644"/>
                </a:lnTo>
                <a:lnTo>
                  <a:pt x="1607" y="567"/>
                </a:lnTo>
                <a:lnTo>
                  <a:pt x="1633" y="488"/>
                </a:lnTo>
                <a:lnTo>
                  <a:pt x="1651" y="407"/>
                </a:lnTo>
                <a:lnTo>
                  <a:pt x="1663" y="324"/>
                </a:lnTo>
                <a:lnTo>
                  <a:pt x="1666" y="239"/>
                </a:lnTo>
                <a:lnTo>
                  <a:pt x="1664" y="178"/>
                </a:lnTo>
                <a:lnTo>
                  <a:pt x="1658" y="117"/>
                </a:lnTo>
                <a:lnTo>
                  <a:pt x="1648" y="58"/>
                </a:lnTo>
                <a:lnTo>
                  <a:pt x="1634" y="0"/>
                </a:lnTo>
                <a:close/>
              </a:path>
            </a:pathLst>
          </a:custGeom>
          <a:solidFill>
            <a:srgbClr val="F19D19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defRPr/>
            </a:pPr>
            <a:endParaRPr lang="en-US" sz="2400" dirty="0">
              <a:solidFill>
                <a:prstClr val="black"/>
              </a:solidFill>
              <a:latin typeface="Georgia"/>
              <a:cs typeface="Arial" panose="020B0604020202020204" pitchFamily="34" charset="0"/>
            </a:endParaRP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3608701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ontrôle des cahi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16464" y="2131992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Contrôle des cahiers et correction des devoirs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pic>
        <p:nvPicPr>
          <p:cNvPr id="3" name="Image 11" descr="Une image contenant Visage humain, personne, habits, dessin&#10;&#10;Le contenu généré par l’IA peut être incorrect.">
            <a:extLst>
              <a:ext uri="{FF2B5EF4-FFF2-40B4-BE49-F238E27FC236}">
                <a16:creationId xmlns:a16="http://schemas.microsoft.com/office/drawing/2014/main" id="{566E1B4D-074A-EFA3-17EB-A3834A0427C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89743" y="1746941"/>
            <a:ext cx="3766659" cy="3766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575491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ation des prérequ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25419" y="1840616"/>
            <a:ext cx="5985399" cy="208794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Activation des prérequis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pic>
        <p:nvPicPr>
          <p:cNvPr id="2" name="Image 2">
            <a:extLst>
              <a:ext uri="{FF2B5EF4-FFF2-40B4-BE49-F238E27FC236}">
                <a16:creationId xmlns:a16="http://schemas.microsoft.com/office/drawing/2014/main" id="{1801F4AF-8932-E23F-A90D-D75E958CBA2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9616" y="1583362"/>
            <a:ext cx="3843765" cy="3843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919966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ynthèse des prérequ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8058" y="31829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Synthèse des prérequis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5264150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une synthèse des prérequis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78058" y="668338"/>
            <a:ext cx="1052970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820773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éclaration de l’objecti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01813" y="2239385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Déclaration de l’objectif </a:t>
            </a:r>
            <a:b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de la séance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 min</a:t>
            </a:r>
            <a:endParaRPr lang="fr-FR" dirty="0"/>
          </a:p>
        </p:txBody>
      </p:sp>
      <p:grpSp>
        <p:nvGrpSpPr>
          <p:cNvPr id="3" name="Groupe 1">
            <a:extLst>
              <a:ext uri="{FF2B5EF4-FFF2-40B4-BE49-F238E27FC236}">
                <a16:creationId xmlns:a16="http://schemas.microsoft.com/office/drawing/2014/main" id="{2DE31D31-74FF-5927-3B7C-DF53EAFFDF93}"/>
              </a:ext>
            </a:extLst>
          </p:cNvPr>
          <p:cNvGrpSpPr/>
          <p:nvPr userDrawn="1"/>
        </p:nvGrpSpPr>
        <p:grpSpPr>
          <a:xfrm>
            <a:off x="1204787" y="2139690"/>
            <a:ext cx="2432604" cy="2689799"/>
            <a:chOff x="1169970" y="1521517"/>
            <a:chExt cx="2675209" cy="2958054"/>
          </a:xfrm>
        </p:grpSpPr>
        <p:pic>
          <p:nvPicPr>
            <p:cNvPr id="4" name="Picture 1">
              <a:extLst>
                <a:ext uri="{FF2B5EF4-FFF2-40B4-BE49-F238E27FC236}">
                  <a16:creationId xmlns:a16="http://schemas.microsoft.com/office/drawing/2014/main" id="{A64A780A-A595-A463-4E76-42D8AE0D868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758" b="100000" l="2344" r="99023">
                          <a14:backgroundMark x1="57227" y1="8496" x2="56836" y2="4209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9970" y="1804362"/>
              <a:ext cx="2675209" cy="2675209"/>
            </a:xfrm>
            <a:prstGeom prst="rect">
              <a:avLst/>
            </a:prstGeom>
          </p:spPr>
        </p:pic>
        <p:pic>
          <p:nvPicPr>
            <p:cNvPr id="5" name="Google Shape;1205;p11">
              <a:extLst>
                <a:ext uri="{FF2B5EF4-FFF2-40B4-BE49-F238E27FC236}">
                  <a16:creationId xmlns:a16="http://schemas.microsoft.com/office/drawing/2014/main" id="{CEECF5B1-A983-36B2-1E0A-1DE0AB11762A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671488" y="1521517"/>
              <a:ext cx="1173691" cy="1173691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17747360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claration de l'objecti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8058" y="31829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3247602"/>
            <a:ext cx="11174095" cy="3153198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une capture d’écran illustrant la tâche ciblée par cet objectif</a:t>
            </a:r>
          </a:p>
          <a:p>
            <a:pPr lvl="0"/>
            <a:endParaRPr lang="fr-FR" dirty="0"/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78058" y="668338"/>
            <a:ext cx="1052970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Google Shape;2054;p38">
            <a:extLst>
              <a:ext uri="{FF2B5EF4-FFF2-40B4-BE49-F238E27FC236}">
                <a16:creationId xmlns:a16="http://schemas.microsoft.com/office/drawing/2014/main" id="{E68972AD-29C5-3385-642B-0C5308EE8844}"/>
              </a:ext>
            </a:extLst>
          </p:cNvPr>
          <p:cNvSpPr/>
          <p:nvPr userDrawn="1"/>
        </p:nvSpPr>
        <p:spPr>
          <a:xfrm>
            <a:off x="1396677" y="1831580"/>
            <a:ext cx="9651623" cy="830997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72B6D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15">
            <a:extLst>
              <a:ext uri="{FF2B5EF4-FFF2-40B4-BE49-F238E27FC236}">
                <a16:creationId xmlns:a16="http://schemas.microsoft.com/office/drawing/2014/main" id="{ED85EDE7-D9A6-2F96-809C-0BCE91611A1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238" y="1567130"/>
            <a:ext cx="805544" cy="805544"/>
          </a:xfrm>
          <a:prstGeom prst="rect">
            <a:avLst/>
          </a:prstGeom>
          <a:ln>
            <a:noFill/>
          </a:ln>
        </p:spPr>
      </p:pic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AFD452F-0A61-50AE-900C-12687164760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212975" y="1831975"/>
            <a:ext cx="8582025" cy="819150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Identifier le type de relation d’exploitation entre deux êtres vivants dans un écosystème donné.</a:t>
            </a:r>
          </a:p>
        </p:txBody>
      </p:sp>
    </p:spTree>
    <p:extLst>
      <p:ext uri="{BB962C8B-B14F-4D97-AF65-F5344CB8AC3E}">
        <p14:creationId xmlns:p14="http://schemas.microsoft.com/office/powerpoint/2010/main" val="273723125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delage">
    <p:bg>
      <p:bgPr>
        <a:gradFill flip="none" rotWithShape="1">
          <a:gsLst>
            <a:gs pos="0">
              <a:schemeClr val="bg1"/>
            </a:gs>
            <a:gs pos="71000">
              <a:schemeClr val="bg1"/>
            </a:gs>
            <a:gs pos="85000">
              <a:srgbClr val="FF0000"/>
            </a:gs>
            <a:gs pos="100000">
              <a:srgbClr val="C00000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D9C82A8D-28C0-EB5E-3709-AF311F8D01CD}"/>
              </a:ext>
            </a:extLst>
          </p:cNvPr>
          <p:cNvGrpSpPr/>
          <p:nvPr userDrawn="1"/>
        </p:nvGrpSpPr>
        <p:grpSpPr>
          <a:xfrm>
            <a:off x="812158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3F189926-0EF4-AA79-2B18-4601E9F8A8FE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C00000"/>
            </a:solidFill>
            <a:ln>
              <a:solidFill>
                <a:srgbClr val="C0000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5D9E3C6-7F1C-98B2-DE3E-BEA5903BEC4E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275B312E-EE1D-91E7-D2A4-94C6C58C9ECD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sp>
        <p:nvSpPr>
          <p:cNvPr id="12" name="ZoneTexte 12">
            <a:extLst>
              <a:ext uri="{FF2B5EF4-FFF2-40B4-BE49-F238E27FC236}">
                <a16:creationId xmlns:a16="http://schemas.microsoft.com/office/drawing/2014/main" id="{928CA9CB-1960-5BE9-8BA5-06D197E76037}"/>
              </a:ext>
            </a:extLst>
          </p:cNvPr>
          <p:cNvSpPr txBox="1"/>
          <p:nvPr userDrawn="1"/>
        </p:nvSpPr>
        <p:spPr>
          <a:xfrm>
            <a:off x="2858328" y="3954018"/>
            <a:ext cx="609765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C00000"/>
                </a:solidFill>
                <a:latin typeface="Calibri" panose="020F0502020204030204"/>
              </a:rPr>
              <a:t>Modelage</a:t>
            </a:r>
          </a:p>
        </p:txBody>
      </p:sp>
      <p:pic>
        <p:nvPicPr>
          <p:cNvPr id="13" name="Image 5">
            <a:extLst>
              <a:ext uri="{FF2B5EF4-FFF2-40B4-BE49-F238E27FC236}">
                <a16:creationId xmlns:a16="http://schemas.microsoft.com/office/drawing/2014/main" id="{8F67DF80-3377-88C2-8858-2773AE1645F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44253" y="1192462"/>
            <a:ext cx="3503492" cy="2545921"/>
          </a:xfrm>
          <a:prstGeom prst="rect">
            <a:avLst/>
          </a:prstGeom>
        </p:spPr>
      </p:pic>
      <p:grpSp>
        <p:nvGrpSpPr>
          <p:cNvPr id="14" name="Groupe 9">
            <a:extLst>
              <a:ext uri="{FF2B5EF4-FFF2-40B4-BE49-F238E27FC236}">
                <a16:creationId xmlns:a16="http://schemas.microsoft.com/office/drawing/2014/main" id="{7D66805A-4845-FD80-804A-C183910E655C}"/>
              </a:ext>
            </a:extLst>
          </p:cNvPr>
          <p:cNvGrpSpPr/>
          <p:nvPr userDrawn="1"/>
        </p:nvGrpSpPr>
        <p:grpSpPr>
          <a:xfrm>
            <a:off x="5759801" y="1145404"/>
            <a:ext cx="591112" cy="561273"/>
            <a:chOff x="277892" y="2322046"/>
            <a:chExt cx="828656" cy="786827"/>
          </a:xfrm>
        </p:grpSpPr>
        <p:sp>
          <p:nvSpPr>
            <p:cNvPr id="15" name="Freeform 2">
              <a:extLst>
                <a:ext uri="{FF2B5EF4-FFF2-40B4-BE49-F238E27FC236}">
                  <a16:creationId xmlns:a16="http://schemas.microsoft.com/office/drawing/2014/main" id="{E2D83DE9-3B8E-3EA6-79DA-4EDDD8844ECC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reeform 4">
              <a:extLst>
                <a:ext uri="{FF2B5EF4-FFF2-40B4-BE49-F238E27FC236}">
                  <a16:creationId xmlns:a16="http://schemas.microsoft.com/office/drawing/2014/main" id="{02566BFB-6FF0-C108-1D4D-9FEF91C910F7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72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F11AACC7-6BBA-FB2F-ED06-97D2C944B07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9812116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collective">
    <p:bg>
      <p:bgPr>
        <a:gradFill>
          <a:gsLst>
            <a:gs pos="100000">
              <a:schemeClr val="accent4">
                <a:lumMod val="0"/>
                <a:lumOff val="100000"/>
              </a:schemeClr>
            </a:gs>
            <a:gs pos="21000">
              <a:schemeClr val="accent4">
                <a:lumMod val="0"/>
                <a:lumOff val="100000"/>
              </a:schemeClr>
            </a:gs>
            <a:gs pos="41000">
              <a:srgbClr val="1D6FA9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F818CB3E-F584-78E1-8764-EFFBC0C304CB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40E721E3-A192-7DDF-411F-CD6F3A7CBB52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F9ED5"/>
            </a:solidFill>
            <a:ln>
              <a:solidFill>
                <a:srgbClr val="0F9ED5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70F1763-EFA5-6D9D-B9D5-3013F318A333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0F9ED5"/>
                  </a:solidFill>
                  <a:latin typeface="Calibri" panose="020F0502020204030204"/>
                </a:rPr>
                <a:t>Pratique collective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62ED4730-5EB5-C846-AAF0-FA87753C74CD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">
            <a:extLst>
              <a:ext uri="{FF2B5EF4-FFF2-40B4-BE49-F238E27FC236}">
                <a16:creationId xmlns:a16="http://schemas.microsoft.com/office/drawing/2014/main" id="{79E6CAA1-6560-6DE7-7F6D-A94F7B9BA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004" b="98047" l="98" r="98633">
                        <a14:foregroundMark x1="83398" y1="13477" x2="90234" y2="894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2506" y="1398207"/>
            <a:ext cx="2206989" cy="2206989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A6DA47B5-A346-C69B-BDB7-D323D564389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8034744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en binôme">
    <p:bg>
      <p:bgPr>
        <a:gradFill>
          <a:gsLst>
            <a:gs pos="8000">
              <a:srgbClr val="16537F"/>
            </a:gs>
            <a:gs pos="100000">
              <a:srgbClr val="16537F"/>
            </a:gs>
            <a:gs pos="39000">
              <a:schemeClr val="accent4">
                <a:lumMod val="0"/>
                <a:lumOff val="100000"/>
              </a:schemeClr>
            </a:gs>
            <a:gs pos="73000">
              <a:srgbClr val="16537F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3D8193AB-FB1F-142E-2002-6FE9DEB2BFD0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364162B8-DB3E-A677-B3B0-423DFF0BE754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070C0"/>
            </a:solidFill>
            <a:ln>
              <a:solidFill>
                <a:srgbClr val="0070C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2A46882-096C-691E-AA66-E1636863F4D9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4400" b="1" dirty="0">
                <a:solidFill>
                  <a:srgbClr val="0070C0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0070C0"/>
                  </a:solidFill>
                  <a:latin typeface="Calibri" panose="020F0502020204030204"/>
                </a:rPr>
                <a:t>Pratique en binôme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979E02AC-1272-F890-A1D4-24BE30689B03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C77F27D-3D28-E243-22FE-1AF96E5D095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711" b="96094" l="1465" r="99219">
                        <a14:foregroundMark x1="25977" y1="7813" x2="51270" y2="18555"/>
                        <a14:foregroundMark x1="28809" y1="22070" x2="28125" y2="234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9577" y="1244095"/>
            <a:ext cx="2494771" cy="2494771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FE9A70FA-56D5-E562-AB92-2D1AAFB7722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810849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B, l'exercice à travail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FEB51F1-EE59-4177-2E45-6A3D374ED31C}"/>
              </a:ext>
            </a:extLst>
          </p:cNvPr>
          <p:cNvSpPr txBox="1"/>
          <p:nvPr userDrawn="1"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PB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3" name="Picture 9">
            <a:extLst>
              <a:ext uri="{FF2B5EF4-FFF2-40B4-BE49-F238E27FC236}">
                <a16:creationId xmlns:a16="http://schemas.microsoft.com/office/drawing/2014/main" id="{A2823E6B-E4C9-AC4F-40B9-7A67B8284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1563" y="450975"/>
            <a:ext cx="469925" cy="438719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Espace réservé du contenu 12">
            <a:extLst>
              <a:ext uri="{FF2B5EF4-FFF2-40B4-BE49-F238E27FC236}">
                <a16:creationId xmlns:a16="http://schemas.microsoft.com/office/drawing/2014/main" id="{DAF3345B-F972-61D2-B05E-3D1433CCAC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l'exercice à travailler ou capture d’écran du livret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C8A755D0-1152-1698-AF19-075EF3D3A01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0706111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B, Correction de l'exerci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FEB51F1-EE59-4177-2E45-6A3D374ED31C}"/>
              </a:ext>
            </a:extLst>
          </p:cNvPr>
          <p:cNvSpPr txBox="1"/>
          <p:nvPr userDrawn="1"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PB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3" name="Picture 9">
            <a:extLst>
              <a:ext uri="{FF2B5EF4-FFF2-40B4-BE49-F238E27FC236}">
                <a16:creationId xmlns:a16="http://schemas.microsoft.com/office/drawing/2014/main" id="{A2823E6B-E4C9-AC4F-40B9-7A67B8284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1563" y="450975"/>
            <a:ext cx="469925" cy="438719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Espace réservé du contenu 12">
            <a:extLst>
              <a:ext uri="{FF2B5EF4-FFF2-40B4-BE49-F238E27FC236}">
                <a16:creationId xmlns:a16="http://schemas.microsoft.com/office/drawing/2014/main" id="{DAF3345B-F972-61D2-B05E-3D1433CCAC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Correction de l'exercice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C8A755D0-1152-1698-AF19-075EF3D3A01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8181594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autonome">
    <p:bg>
      <p:bgPr>
        <a:gradFill>
          <a:gsLst>
            <a:gs pos="74000">
              <a:schemeClr val="accent2">
                <a:lumMod val="0"/>
                <a:lumOff val="100000"/>
              </a:schemeClr>
            </a:gs>
            <a:gs pos="2000">
              <a:srgbClr val="8BC145"/>
            </a:gs>
            <a:gs pos="91000">
              <a:srgbClr val="8BC145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56B7B771-D9E6-7703-B664-984A50A9B632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0593496A-7222-9DC4-B8A3-41363F57615D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8BC145"/>
            </a:solidFill>
            <a:ln>
              <a:solidFill>
                <a:srgbClr val="8BC145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600DE2B5-C21D-C983-F082-F6DB19AA8B57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40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40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8BC145"/>
                  </a:solidFill>
                  <a:latin typeface="Calibri" panose="020F0502020204030204"/>
                </a:rPr>
                <a:t>Pratique autonome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874E8214-1EA9-2524-0E0A-6BE86BDF2C26}"/>
              </a:ext>
            </a:extLst>
          </p:cNvPr>
          <p:cNvSpPr/>
          <p:nvPr/>
        </p:nvSpPr>
        <p:spPr>
          <a:xfrm>
            <a:off x="10366088" y="5002108"/>
            <a:ext cx="649878" cy="649879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922D62D-2CC4-E988-BDFA-75264CC076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418" b="100000" l="684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0599" y="1158197"/>
            <a:ext cx="2270803" cy="2270803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450EC0AC-AE50-353B-FC81-2F80EE9A46B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979409" y="5148686"/>
            <a:ext cx="1488776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1427869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, l'exercice à travaill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BC14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271092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21137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4">
            <a:extLst>
              <a:ext uri="{FF2B5EF4-FFF2-40B4-BE49-F238E27FC236}">
                <a16:creationId xmlns:a16="http://schemas.microsoft.com/office/drawing/2014/main" id="{7A1103BD-B492-77B8-1443-0A5E7329BA9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469" b="89941" l="9961" r="89941">
                        <a14:foregroundMark x1="29102" y1="41602" x2="32422" y2="38184"/>
                        <a14:foregroundMark x1="50098" y1="9570" x2="43262" y2="13379"/>
                        <a14:foregroundMark x1="32227" y1="37109" x2="32715" y2="35742"/>
                        <a14:foregroundMark x1="37891" y1="55078" x2="61914" y2="65430"/>
                        <a14:foregroundMark x1="52539" y1="55078" x2="61816" y2="55078"/>
                        <a14:foregroundMark x1="37012" y1="64941" x2="46777" y2="64063"/>
                        <a14:foregroundMark x1="73535" y1="56738" x2="81250" y2="55957"/>
                        <a14:foregroundMark x1="71875" y1="66699" x2="79102" y2="66504"/>
                        <a14:foregroundMark x1="43848" y1="20801" x2="44922" y2="27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1277" y="423251"/>
            <a:ext cx="490171" cy="49017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825CA6D-D1FD-C4B1-80FB-84C3F37E7D43}"/>
              </a:ext>
            </a:extLst>
          </p:cNvPr>
          <p:cNvSpPr txBox="1"/>
          <p:nvPr userDrawn="1"/>
        </p:nvSpPr>
        <p:spPr>
          <a:xfrm>
            <a:off x="11609717" y="111415"/>
            <a:ext cx="453292" cy="307777"/>
          </a:xfrm>
          <a:prstGeom prst="rect">
            <a:avLst/>
          </a:prstGeom>
          <a:solidFill>
            <a:srgbClr val="8BC14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PA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2" name="Espace réservé du contenu 12">
            <a:extLst>
              <a:ext uri="{FF2B5EF4-FFF2-40B4-BE49-F238E27FC236}">
                <a16:creationId xmlns:a16="http://schemas.microsoft.com/office/drawing/2014/main" id="{9DD1B16D-1996-B134-78C1-F1BCCE89F2A7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l'exercice à travailler ou capture d’écran du livret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61AB2B-C65C-FE07-DA69-7E8AF9FA444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2892602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ôture de la séance">
    <p:bg>
      <p:bgPr>
        <a:gradFill flip="none" rotWithShape="1">
          <a:gsLst>
            <a:gs pos="0">
              <a:srgbClr val="F19D19"/>
            </a:gs>
            <a:gs pos="3000">
              <a:schemeClr val="bg1"/>
            </a:gs>
            <a:gs pos="94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B36071C-69BD-8B52-E223-853887477D5C}"/>
              </a:ext>
            </a:extLst>
          </p:cNvPr>
          <p:cNvGrpSpPr/>
          <p:nvPr userDrawn="1"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30E84589-2A8B-6DA5-BD19-35EAD8086FB3}"/>
                </a:ext>
              </a:extLst>
            </p:cNvPr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>
              <a:solidFill>
                <a:srgbClr val="F19D19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  <a:sym typeface="Arial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55DB502-9EC4-94FE-09A9-2932EC699550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  <a:sym typeface="Arial"/>
              </a:endParaRPr>
            </a:p>
          </p:txBody>
        </p:sp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id="{70E61D70-E72A-6F05-21DF-0092CA22ECB1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sym typeface="Arial"/>
            </a:endParaRPr>
          </a:p>
        </p:txBody>
      </p:sp>
      <p:sp>
        <p:nvSpPr>
          <p:cNvPr id="10" name="ZoneTexte 4">
            <a:extLst>
              <a:ext uri="{FF2B5EF4-FFF2-40B4-BE49-F238E27FC236}">
                <a16:creationId xmlns:a16="http://schemas.microsoft.com/office/drawing/2014/main" id="{12A4C6F5-3FFF-2B1F-31AC-921674941D10}"/>
              </a:ext>
            </a:extLst>
          </p:cNvPr>
          <p:cNvSpPr txBox="1"/>
          <p:nvPr userDrawn="1"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F19D19"/>
                </a:solidFill>
                <a:latin typeface="Calibri" panose="020F0502020204030204"/>
                <a:cs typeface="Arial"/>
                <a:sym typeface="Arial"/>
              </a:rPr>
              <a:t>Clôture de la séance</a:t>
            </a:r>
          </a:p>
        </p:txBody>
      </p:sp>
      <p:pic>
        <p:nvPicPr>
          <p:cNvPr id="14" name="Picture 18">
            <a:extLst>
              <a:ext uri="{FF2B5EF4-FFF2-40B4-BE49-F238E27FC236}">
                <a16:creationId xmlns:a16="http://schemas.microsoft.com/office/drawing/2014/main" id="{D5A0386F-993C-99A4-372C-F8760E58AB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23" y="1310778"/>
            <a:ext cx="2096135" cy="2158333"/>
          </a:xfrm>
          <a:prstGeom prst="rect">
            <a:avLst/>
          </a:prstGeom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22A6E60A-C6B2-D1FE-AB7C-E35AE8892E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860537" y="5229083"/>
            <a:ext cx="1499616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05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3373325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voir maison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0246" y="318293"/>
            <a:ext cx="10277091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030288" y="668338"/>
            <a:ext cx="1027747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8" name="Rectangle 23">
            <a:extLst>
              <a:ext uri="{FF2B5EF4-FFF2-40B4-BE49-F238E27FC236}">
                <a16:creationId xmlns:a16="http://schemas.microsoft.com/office/drawing/2014/main" id="{1186D531-053D-7666-CC80-C267D50E17B6}"/>
              </a:ext>
            </a:extLst>
          </p:cNvPr>
          <p:cNvSpPr/>
          <p:nvPr/>
        </p:nvSpPr>
        <p:spPr>
          <a:xfrm>
            <a:off x="11810035" y="23011"/>
            <a:ext cx="291709" cy="36933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space réservé du contenu 12">
            <a:extLst>
              <a:ext uri="{FF2B5EF4-FFF2-40B4-BE49-F238E27FC236}">
                <a16:creationId xmlns:a16="http://schemas.microsoft.com/office/drawing/2014/main" id="{C76A0BA3-F678-6E27-051B-2A913F5D5DE5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Ici, vous mettez le devoir à faire à la maison ou la capture d’écran du livret.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F74FCE-19AA-2ABA-0F7A-5BFE91FC403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7350309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7D6CB4-D5E0-255A-D1DC-2090D98B6F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07C596B-9060-C73D-988B-933619E2C5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D925645-3992-73C1-B7D9-83B3414DA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13/12/2025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D6A59ED-4700-4062-BF8B-2CC57435B3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8E9F18B-8E77-9500-6820-87AF5B1609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1672305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6CA458F-2512-35F6-17BC-106AB25104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36E1150-90A2-9F92-2182-EAEED0D411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3A9A9C4-7B64-F690-48DE-91AA2D0A99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13/12/2025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731C833-F5F1-19BE-0FC1-22A56E5CB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421557C-E8E2-88A7-3931-25BBB92AE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9497952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8FD7C76-CA2B-57C8-5B7E-DB8C99C9B0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685EAB4-90DB-C44B-3AF0-0122A8A671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E3346BB-CFF7-AD6B-201A-FCF11EC822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13/12/2025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F7BDABC-576B-CBBB-3AF1-CFD797E6B2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2DF6E42-1452-3011-0330-A7AC647788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90849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1013A38-1EBE-A72A-4B94-A778570E4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661F48A-18E1-FE2C-22D9-A835F3976C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1AF196C-C1D3-2EE1-A515-B6A7FA4D72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63FCDA3-0D1C-069E-B43B-AF1C7E2CA7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13/12/2025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DE20BDA-C5FC-A025-D6F6-EA5CD4B558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DE8B263-4A71-39DD-5C76-0BBAAC67D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767751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A397850-407C-3ED9-DCC1-B9B859DD46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CE57CD9-B92D-DB20-5A9F-BDE10F3128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FCE6B9E-2F01-D160-23F0-D69401DFC1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1249E26-B33C-4CC0-6A07-C69C8EDBD0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D4D1B625-4F39-843A-9038-BFE6319213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65744FDA-B113-EB64-D3C8-ACAA4372C6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13/12/2025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6789C29A-4CC1-DDCD-96B2-4D97D25063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9D6D1AF8-30BB-FFA4-8602-8B4B38F80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83404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AB53BB-3E3D-063F-B297-D62AC04417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FFF0F35-A834-44FB-3385-235A2609B4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13/12/2025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10CADCD-6655-1E71-E9E7-519A7BDBA3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2623ADB-4151-BE8E-26E1-9A457A9811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409568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21F509CF-6FEC-2EE9-9B15-9A20EE2088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13/12/2025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92B67623-D981-F7B4-3FB0-0E1E0375D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9D62BB9-AC39-EF12-765A-46767DFA6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501171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37DDCB1-A8E4-F8B0-F5A7-24D6B10A37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FEF833B-6463-E8C5-F183-3B5DB3DB47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CF26C76-1698-47EF-8D75-6991869C54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DB30515-19F5-BC27-083C-985C1D3A4C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13/12/2025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34D5ED6-F0CE-7DE2-BDA4-126FC3500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35274F0-D15B-62AE-743F-E7FEDDD649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3565102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05A142-2C20-AFC9-9698-9A9981E5CB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743BF5DE-ACA4-E552-2A87-01F046D2077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4701E04-9A33-A8A6-6CA8-601B9E71B2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385318D-7A1F-774E-8C7D-646E8D428D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13/12/2025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2B1F594-F245-3490-1986-61461F012B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392BD1E-4AD7-A5A0-CA43-D84AFDB96D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1736241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DE023BC-6740-9B98-BA88-E73BC905D3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CD15FC6-78AA-2F20-9213-ED07B9D135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F61B4A9-ACC0-878C-EEC8-D510BF67EE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13/12/2025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96C4B90-192C-B2DA-EE2D-91CAD5924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A9DFAEF-7D14-9A4E-659C-8F6A371B6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8133156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42A9420-E15E-6F2E-09B5-6D70440220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FB2B366-540E-57E6-117D-53B623E054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1C4DCEE-3C92-99E5-AEDF-6005AA3673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13/12/2025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CDF65CC-A58F-7C98-A121-99B978E756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7630D65-F02F-F89B-2B64-2FD2F71A6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017436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theme" Target="../theme/theme1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9868B7D6-72FD-23EC-C6E6-953B0A5B9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D1DA3A3-D9BA-C806-C100-A31FE09116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7BC0920-3829-AA94-F2C5-CFE7152D4D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03B0BB0-0C34-4B10-ACDF-EACD0FA6154F}" type="datetimeFigureOut">
              <a:rPr lang="fr-FR" smtClean="0"/>
              <a:t>13/12/2025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D3EB402-30F3-6FBA-D48E-6957733E9D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BA3FC22-293D-2F1B-E36D-B1660CD5CA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2416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74" r:id="rId8"/>
    <p:sldLayoutId id="2147483675" r:id="rId9"/>
    <p:sldLayoutId id="2147483676" r:id="rId10"/>
    <p:sldLayoutId id="2147483677" r:id="rId11"/>
    <p:sldLayoutId id="2147483678" r:id="rId12"/>
    <p:sldLayoutId id="2147483698" r:id="rId13"/>
    <p:sldLayoutId id="2147483680" r:id="rId14"/>
    <p:sldLayoutId id="2147483681" r:id="rId15"/>
    <p:sldLayoutId id="2147483684" r:id="rId16"/>
    <p:sldLayoutId id="2147483685" r:id="rId17"/>
    <p:sldLayoutId id="2147483686" r:id="rId18"/>
    <p:sldLayoutId id="2147483687" r:id="rId19"/>
    <p:sldLayoutId id="2147483688" r:id="rId20"/>
    <p:sldLayoutId id="2147483689" r:id="rId21"/>
    <p:sldLayoutId id="2147483699" r:id="rId22"/>
    <p:sldLayoutId id="2147483690" r:id="rId23"/>
    <p:sldLayoutId id="2147483691" r:id="rId24"/>
    <p:sldLayoutId id="2147483692" r:id="rId25"/>
    <p:sldLayoutId id="2147483693" r:id="rId26"/>
    <p:sldLayoutId id="2147483694" r:id="rId27"/>
    <p:sldLayoutId id="2147483695" r:id="rId28"/>
    <p:sldLayoutId id="2147483696" r:id="rId29"/>
    <p:sldLayoutId id="2147483697" r:id="rId30"/>
    <p:sldLayoutId id="2147483702" r:id="rId31"/>
    <p:sldLayoutId id="2147483700" r:id="rId32"/>
    <p:sldLayoutId id="2147483701" r:id="rId33"/>
    <p:sldLayoutId id="2147483682" r:id="rId34"/>
    <p:sldLayoutId id="2147483683" r:id="rId35"/>
    <p:sldLayoutId id="2147483653" r:id="rId36"/>
    <p:sldLayoutId id="2147483654" r:id="rId37"/>
    <p:sldLayoutId id="2147483655" r:id="rId38"/>
    <p:sldLayoutId id="2147483656" r:id="rId39"/>
    <p:sldLayoutId id="2147483657" r:id="rId40"/>
    <p:sldLayoutId id="2147483658" r:id="rId41"/>
    <p:sldLayoutId id="2147483659" r:id="rId4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drive.google.com/drive/folders/15A4aThGXboZ7RlTminYue4etFTXwyFRM?usp=drive_link" TargetMode="Externa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0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jpeg"/><Relationship Id="rId5" Type="http://schemas.openxmlformats.org/officeDocument/2006/relationships/image" Target="../media/image62.png"/><Relationship Id="rId4" Type="http://schemas.openxmlformats.org/officeDocument/2006/relationships/image" Target="../media/image61.jp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16.png"/><Relationship Id="rId7" Type="http://schemas.openxmlformats.org/officeDocument/2006/relationships/image" Target="../media/image70.pn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7.jp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6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5.png"/></Relationships>
</file>

<file path=ppt/slides/_rels/slide52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5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74.png"/><Relationship Id="rId4" Type="http://schemas.microsoft.com/office/2007/relationships/hdphoto" Target="../media/hdphoto3.wdp"/></Relationships>
</file>

<file path=ppt/slides/_rels/slide5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74.png"/><Relationship Id="rId4" Type="http://schemas.openxmlformats.org/officeDocument/2006/relationships/image" Target="../media/image78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74.png"/><Relationship Id="rId4" Type="http://schemas.microsoft.com/office/2007/relationships/hdphoto" Target="../media/hdphoto3.wdp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0.jpeg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80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1.png"/></Relationships>
</file>

<file path=ppt/slides/_rels/slide60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3.png"/><Relationship Id="rId4" Type="http://schemas.openxmlformats.org/officeDocument/2006/relationships/image" Target="../media/image82.png"/></Relationships>
</file>

<file path=ppt/slides/_rels/slide62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3.png"/><Relationship Id="rId4" Type="http://schemas.openxmlformats.org/officeDocument/2006/relationships/image" Target="../media/image84.png"/></Relationships>
</file>

<file path=ppt/slides/_rels/slide63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5.png"/><Relationship Id="rId4" Type="http://schemas.openxmlformats.org/officeDocument/2006/relationships/image" Target="../media/image83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0.jpeg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fr/question-point-d-interrogation-1015308/" TargetMode="External"/><Relationship Id="rId2" Type="http://schemas.openxmlformats.org/officeDocument/2006/relationships/image" Target="../media/image87.jp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31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16FEA15-69D0-A51C-B0B6-70FD8D1867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2 AC</a:t>
            </a:r>
            <a:endParaRPr lang="fr-FR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C1C22208-84FE-450F-4951-F81B343D1D0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dirty="0"/>
              <a:t>2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8EAEDA-9B09-E9AF-A7F9-C457C2446A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pPr>
              <a:lnSpc>
                <a:spcPts val="2569"/>
              </a:lnSpc>
            </a:pPr>
            <a:r>
              <a:rPr lang="fr-FR" dirty="0">
                <a:solidFill>
                  <a:schemeClr val="bg1"/>
                </a:solidFill>
              </a:rPr>
              <a:t>Cycles et flux de l’énergie dans l’écosystème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7BA12AC-286E-611E-6564-F58EF395FFB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fr-FR" dirty="0"/>
              <a:t>Chapitre</a:t>
            </a:r>
            <a:r>
              <a:rPr lang="en-US" dirty="0"/>
              <a:t> 2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EBD0900-5EEC-DF07-2A76-91F0F440BAC3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fr-FR" dirty="0"/>
              <a:t>Tâche</a:t>
            </a:r>
            <a:r>
              <a:rPr lang="en-US" dirty="0"/>
              <a:t> 2</a:t>
            </a:r>
            <a:endParaRPr lang="fr-FR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1BEDC05-80CF-B10E-D5C6-D0C7E83F2FDC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>
            <a:normAutofit fontScale="92500"/>
          </a:bodyPr>
          <a:lstStyle/>
          <a:p>
            <a:pPr lvl="0">
              <a:buSzPts val="2800"/>
            </a:pPr>
            <a:r>
              <a:rPr lang="fr-FR" spc="-70" dirty="0">
                <a:solidFill>
                  <a:schemeClr val="bg1"/>
                </a:solidFill>
              </a:rPr>
              <a:t>Décrire les processus impliqués dans le cycle de l’oxygène</a:t>
            </a:r>
            <a:endParaRPr lang="fr-FR" spc="-70" dirty="0">
              <a:solidFill>
                <a:schemeClr val="bg1"/>
              </a:solidFill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270045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798400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736239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9" descr="A cartoon of a person working on a plant&#10;&#10;AI-generated content may be incorrect.">
            <a:extLst>
              <a:ext uri="{FF2B5EF4-FFF2-40B4-BE49-F238E27FC236}">
                <a16:creationId xmlns:a16="http://schemas.microsoft.com/office/drawing/2014/main" id="{4AD6A894-977A-5AB6-270A-61E73FD9B5C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" r="162"/>
          <a:stretch>
            <a:fillRect/>
          </a:stretch>
        </p:blipFill>
        <p:spPr/>
      </p:pic>
      <p:pic>
        <p:nvPicPr>
          <p:cNvPr id="12" name="Picture Placeholder 11" descr="A cartoon of kids studying&#10;&#10;AI-generated content may be incorrect.">
            <a:extLst>
              <a:ext uri="{FF2B5EF4-FFF2-40B4-BE49-F238E27FC236}">
                <a16:creationId xmlns:a16="http://schemas.microsoft.com/office/drawing/2014/main" id="{C26EBEDD-C088-BFE1-2C78-1E6364CEC42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35" r="3935"/>
          <a:stretch>
            <a:fillRect/>
          </a:stretch>
        </p:blipFill>
        <p:spPr/>
      </p:pic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461D43B-D27F-6B4C-55EF-F443D42B8E2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691808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6AC9374-27BD-79D7-B86B-3E9F038ADF9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Chapitre 3: Cycles et flux de l’énergie dans l’écosystème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3B73E61-084E-77BA-B36B-E0C403853968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1348223" y="2100317"/>
            <a:ext cx="9898732" cy="494546"/>
          </a:xfrm>
        </p:spPr>
        <p:txBody>
          <a:bodyPr anchor="ctr">
            <a:normAutofit fontScale="70000" lnSpcReduction="20000"/>
          </a:bodyPr>
          <a:lstStyle/>
          <a:p>
            <a:r>
              <a:rPr lang="fr-FR" dirty="0"/>
              <a:t>Séquence 1: Echange de la matière et de l’énergie entre le vivant et son environnement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083834E-F7F3-2987-E77A-6D8A73E58359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r>
              <a:rPr lang="fr-FR" dirty="0">
                <a:solidFill>
                  <a:schemeClr val="bg2">
                    <a:lumMod val="50000"/>
                  </a:schemeClr>
                </a:solidFill>
              </a:rPr>
              <a:t>Tâche 1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6C9543A-A8F4-446A-7B81-6215C2C8663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r>
              <a:rPr lang="fr-FR" dirty="0">
                <a:solidFill>
                  <a:schemeClr val="bg2">
                    <a:lumMod val="50000"/>
                  </a:schemeClr>
                </a:solidFill>
              </a:rPr>
              <a:t>Décrire les processus impliqués dans le cycle de carbone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DC7214E-E707-9175-217F-713070C1558D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 anchor="ctr">
            <a:normAutofit/>
          </a:bodyPr>
          <a:lstStyle/>
          <a:p>
            <a:r>
              <a:rPr lang="fr-FR" sz="2000" dirty="0"/>
              <a:t>Séquence 3: Êtres vivants et cycles dans un écosystème</a:t>
            </a:r>
          </a:p>
        </p:txBody>
      </p:sp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6100B88B-B5B8-3402-6CF8-4F507746F466}"/>
              </a:ext>
            </a:extLst>
          </p:cNvPr>
          <p:cNvSpPr txBox="1">
            <a:spLocks/>
          </p:cNvSpPr>
          <p:nvPr/>
        </p:nvSpPr>
        <p:spPr>
          <a:xfrm>
            <a:off x="1683624" y="5612420"/>
            <a:ext cx="1227600" cy="7344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0" kern="1200">
                <a:solidFill>
                  <a:schemeClr val="bg2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kern="12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kern="12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kern="12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kern="12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1" dirty="0">
                <a:solidFill>
                  <a:schemeClr val="bg1"/>
                </a:solidFill>
              </a:rPr>
              <a:t>Tâche 2</a:t>
            </a:r>
          </a:p>
        </p:txBody>
      </p:sp>
      <p:sp>
        <p:nvSpPr>
          <p:cNvPr id="15" name="Text Placeholder 6">
            <a:extLst>
              <a:ext uri="{FF2B5EF4-FFF2-40B4-BE49-F238E27FC236}">
                <a16:creationId xmlns:a16="http://schemas.microsoft.com/office/drawing/2014/main" id="{B4250842-0C5D-E4A2-5D01-2A9B713976AE}"/>
              </a:ext>
            </a:extLst>
          </p:cNvPr>
          <p:cNvSpPr txBox="1">
            <a:spLocks/>
          </p:cNvSpPr>
          <p:nvPr/>
        </p:nvSpPr>
        <p:spPr>
          <a:xfrm>
            <a:off x="3128831" y="5612577"/>
            <a:ext cx="8144401" cy="7344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0" kern="1200">
                <a:solidFill>
                  <a:schemeClr val="bg2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kern="12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kern="12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kern="12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kern="12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1" dirty="0">
                <a:solidFill>
                  <a:schemeClr val="bg1"/>
                </a:solidFill>
              </a:rPr>
              <a:t>Décrire les processus impliqués dans le cycle de l’oxygène</a:t>
            </a:r>
          </a:p>
        </p:txBody>
      </p:sp>
      <p:sp>
        <p:nvSpPr>
          <p:cNvPr id="3" name="Rectangle: Rounded Corners 11">
            <a:extLst>
              <a:ext uri="{FF2B5EF4-FFF2-40B4-BE49-F238E27FC236}">
                <a16:creationId xmlns:a16="http://schemas.microsoft.com/office/drawing/2014/main" id="{F65078DB-3F14-8C8E-50B1-9AC212EB9AA0}"/>
              </a:ext>
            </a:extLst>
          </p:cNvPr>
          <p:cNvSpPr/>
          <p:nvPr/>
        </p:nvSpPr>
        <p:spPr>
          <a:xfrm>
            <a:off x="1524010" y="5510344"/>
            <a:ext cx="9898732" cy="972000"/>
          </a:xfrm>
          <a:prstGeom prst="roundRect">
            <a:avLst/>
          </a:prstGeom>
          <a:noFill/>
          <a:ln w="38100"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pic>
        <p:nvPicPr>
          <p:cNvPr id="9" name="Image 8" descr="Une image contenant blanc, conception&#10;&#10;Le contenu généré par l’IA peut être incorrect.">
            <a:extLst>
              <a:ext uri="{FF2B5EF4-FFF2-40B4-BE49-F238E27FC236}">
                <a16:creationId xmlns:a16="http://schemas.microsoft.com/office/drawing/2014/main" id="{1F94B469-715A-D230-5D53-31F8B1B2C3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5458" y="2844951"/>
            <a:ext cx="11195262" cy="971999"/>
          </a:xfrm>
          <a:prstGeom prst="rect">
            <a:avLst/>
          </a:prstGeom>
        </p:spPr>
      </p:pic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893EB9F6-BBDD-2DF1-D7CD-EB68D9FA13F2}"/>
              </a:ext>
            </a:extLst>
          </p:cNvPr>
          <p:cNvSpPr txBox="1">
            <a:spLocks/>
          </p:cNvSpPr>
          <p:nvPr/>
        </p:nvSpPr>
        <p:spPr>
          <a:xfrm>
            <a:off x="1348223" y="2980554"/>
            <a:ext cx="9898732" cy="494546"/>
          </a:xfrm>
          <a:prstGeom prst="rect">
            <a:avLst/>
          </a:prstGeom>
          <a:solidFill>
            <a:srgbClr val="1D6FA9"/>
          </a:solidFill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 kern="12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kern="12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kern="12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kern="12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kern="12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000" dirty="0"/>
              <a:t>Séquence 2: Transfert de la matière et flux de l’énergie dans l’écosystème</a:t>
            </a:r>
          </a:p>
        </p:txBody>
      </p:sp>
    </p:spTree>
    <p:extLst>
      <p:ext uri="{BB962C8B-B14F-4D97-AF65-F5344CB8AC3E}">
        <p14:creationId xmlns:p14="http://schemas.microsoft.com/office/powerpoint/2010/main" val="7071722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D80F06A-5030-D822-0894-393CC7B73A5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b="1" dirty="0"/>
              <a:t>Les stratégies enseignées pendant le modelage et pratiques pendant la séance sont 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Décrire les processus impliqués dans le cycle de l’oxygène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60060B52-7B72-E873-7872-D598B1D3B0A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US" dirty="0"/>
              <a:t>Cycle de l’oxygène</a:t>
            </a:r>
          </a:p>
          <a:p>
            <a:r>
              <a:rPr lang="en-US" dirty="0"/>
              <a:t>Respiration</a:t>
            </a:r>
          </a:p>
          <a:p>
            <a:r>
              <a:rPr lang="en-US" dirty="0"/>
              <a:t>Photosynthèse      </a:t>
            </a:r>
            <a:r>
              <a:rPr lang="en-US" dirty="0">
                <a:sym typeface="Symbol" panose="05050102010706020507" pitchFamily="18" charset="2"/>
              </a:rPr>
              <a:t> Dissolution </a:t>
            </a:r>
            <a:endParaRPr lang="en-US" dirty="0"/>
          </a:p>
          <a:p>
            <a:r>
              <a:rPr lang="en-US" dirty="0"/>
              <a:t>Combustion           </a:t>
            </a:r>
            <a:r>
              <a:rPr lang="en-US" dirty="0">
                <a:sym typeface="Symbol" panose="05050102010706020507" pitchFamily="18" charset="2"/>
              </a:rPr>
              <a:t> Decomposition </a:t>
            </a:r>
            <a:endParaRPr lang="fr-FR" dirty="0"/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0522DE79-DC0C-BC53-9A0A-70CDFE18907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fr-FR" b="1" dirty="0"/>
              <a:t>Les stratégies enseignées pendant le modelage et pratiques pendant la séance sont 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Extraire des informations à partir d’un document</a:t>
            </a:r>
          </a:p>
          <a:p>
            <a:r>
              <a:rPr lang="fr-FR" b="1" dirty="0"/>
              <a:t>Les outils (par exemple: carte lexicale…)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Cycle de l’oxygène - Carte lexicale - Fiche technique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BE53B0EF-C5DD-8354-2318-327C35E4E6A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fr-FR" b="1" dirty="0"/>
              <a:t>Pendant le feedback, attirer l’attention des élèves sur les erreurs fréquentes 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Respiration chez les plantes </a:t>
            </a:r>
          </a:p>
        </p:txBody>
      </p:sp>
      <p:sp>
        <p:nvSpPr>
          <p:cNvPr id="14" name="Text Placeholder 9">
            <a:extLst>
              <a:ext uri="{FF2B5EF4-FFF2-40B4-BE49-F238E27FC236}">
                <a16:creationId xmlns:a16="http://schemas.microsoft.com/office/drawing/2014/main" id="{B998E5D7-7C7B-E544-E19E-3AFAD5E2E15E}"/>
              </a:ext>
            </a:extLst>
          </p:cNvPr>
          <p:cNvSpPr txBox="1">
            <a:spLocks/>
          </p:cNvSpPr>
          <p:nvPr/>
        </p:nvSpPr>
        <p:spPr>
          <a:xfrm>
            <a:off x="2385724" y="1091908"/>
            <a:ext cx="9463104" cy="10714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dirty="0"/>
          </a:p>
        </p:txBody>
      </p:sp>
      <p:sp>
        <p:nvSpPr>
          <p:cNvPr id="16" name="Text Placeholder 11">
            <a:extLst>
              <a:ext uri="{FF2B5EF4-FFF2-40B4-BE49-F238E27FC236}">
                <a16:creationId xmlns:a16="http://schemas.microsoft.com/office/drawing/2014/main" id="{A6D50817-4DAE-1A9C-254D-75EE4A1216ED}"/>
              </a:ext>
            </a:extLst>
          </p:cNvPr>
          <p:cNvSpPr txBox="1">
            <a:spLocks/>
          </p:cNvSpPr>
          <p:nvPr/>
        </p:nvSpPr>
        <p:spPr>
          <a:xfrm>
            <a:off x="2388252" y="3613581"/>
            <a:ext cx="9478724" cy="1734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dirty="0"/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6266B8BF-4696-6159-7A94-8C938B68BD24}"/>
              </a:ext>
            </a:extLst>
          </p:cNvPr>
          <p:cNvSpPr txBox="1">
            <a:spLocks/>
          </p:cNvSpPr>
          <p:nvPr/>
        </p:nvSpPr>
        <p:spPr>
          <a:xfrm>
            <a:off x="2405462" y="5595720"/>
            <a:ext cx="9478724" cy="9771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956553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B02162E-6615-C435-D3B5-F9D4D8FC547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53322" y="3190552"/>
            <a:ext cx="2873248" cy="2835344"/>
          </a:xfrm>
        </p:spPr>
        <p:txBody>
          <a:bodyPr>
            <a:noAutofit/>
          </a:bodyPr>
          <a:lstStyle/>
          <a:p>
            <a:pPr algn="just"/>
            <a:r>
              <a:rPr lang="fr-FR" sz="1200" dirty="0"/>
              <a:t>Le feedback ne doit pas être un jugement sur l’élève ni sur ses capacités</a:t>
            </a:r>
          </a:p>
          <a:p>
            <a:pPr algn="just"/>
            <a:r>
              <a:rPr lang="fr-FR" sz="1200" dirty="0"/>
              <a:t>Le feedback est une opportunité d’apprentissage pour les élèves en exploitant des erreurs ou de bonnes réponses</a:t>
            </a:r>
          </a:p>
          <a:p>
            <a:pPr algn="just"/>
            <a:r>
              <a:rPr lang="fr-FR" sz="1200" dirty="0"/>
              <a:t>Le feedback permet aux élèves d’être conscients des critères de réussite d’une tâche </a:t>
            </a:r>
          </a:p>
          <a:p>
            <a:pPr algn="just"/>
            <a:r>
              <a:rPr lang="fr-FR" sz="1200" dirty="0"/>
              <a:t>Le feedback encourage les élèves à identifier les erreurs à ne pas reproduire, ou alors les bonnes pratiques à renforcer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1C8524-423A-CC26-F5E6-826429CC90D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627796" y="3190551"/>
            <a:ext cx="3759199" cy="2835344"/>
          </a:xfrm>
        </p:spPr>
        <p:txBody>
          <a:bodyPr>
            <a:normAutofit/>
          </a:bodyPr>
          <a:lstStyle/>
          <a:p>
            <a:pPr algn="just"/>
            <a:r>
              <a:rPr lang="fr-FR" sz="1400" dirty="0"/>
              <a:t>Demander aux élèves de justifier leurs réponses et de verbaliser leur raisonnement</a:t>
            </a:r>
          </a:p>
          <a:p>
            <a:pPr algn="just"/>
            <a:r>
              <a:rPr lang="fr-FR" sz="1400" dirty="0"/>
              <a:t>Donner des feedbacks aux élèves de manière instantanée à chaque fois que l’occasion se présente (ne pas laisser passer des erreurs)</a:t>
            </a:r>
          </a:p>
          <a:p>
            <a:pPr algn="just"/>
            <a:r>
              <a:rPr lang="fr-FR" sz="1400" dirty="0"/>
              <a:t>Donner un feedback spécifique, détaillé et objectif aux élèves:</a:t>
            </a:r>
          </a:p>
          <a:p>
            <a:pPr lvl="1" algn="just">
              <a:buFont typeface="Wingdings" panose="05000000000000000000" pitchFamily="2" charset="2"/>
              <a:buChar char="ü"/>
            </a:pPr>
            <a:r>
              <a:rPr lang="fr-FR" sz="1400" dirty="0"/>
              <a:t>« Voici pourquoi c’est une bonne réponse »; « Voici ce que tu as bien fait … »</a:t>
            </a:r>
          </a:p>
          <a:p>
            <a:pPr lvl="1" algn="just">
              <a:buFont typeface="Wingdings" panose="05000000000000000000" pitchFamily="2" charset="2"/>
              <a:buChar char="ü"/>
            </a:pPr>
            <a:r>
              <a:rPr lang="fr-FR" sz="1400" dirty="0"/>
              <a:t>« Voici pourquoi c’est une réponse incomplète. Voici l’erreur »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931108-6E1E-A80D-8E1A-D3ADCD2D30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816647" y="3190551"/>
            <a:ext cx="3779300" cy="2835344"/>
          </a:xfrm>
        </p:spPr>
        <p:txBody>
          <a:bodyPr>
            <a:normAutofit/>
          </a:bodyPr>
          <a:lstStyle/>
          <a:p>
            <a:pPr algn="just"/>
            <a:r>
              <a:rPr lang="fr-FR" sz="1400" dirty="0"/>
              <a:t>Ne pas donner de feedback ou donner du feedback de manière occasionnelle seulement</a:t>
            </a:r>
          </a:p>
          <a:p>
            <a:pPr algn="just"/>
            <a:r>
              <a:rPr lang="fr-FR" sz="1400" dirty="0"/>
              <a:t>Donner un feedback générique sans préciser pourquoi: « Bien »; « C’est faux » ; « Excellent »</a:t>
            </a:r>
          </a:p>
          <a:p>
            <a:pPr algn="just"/>
            <a:r>
              <a:rPr lang="fr-FR" sz="1400" dirty="0"/>
              <a:t>Porter un jugement de valeur sur l’élève: « Tu es intelligent »; « Tu es paresseux »; …</a:t>
            </a:r>
          </a:p>
          <a:p>
            <a:pPr algn="just"/>
            <a:r>
              <a:rPr lang="fr-FR" sz="1400" dirty="0"/>
              <a:t>S’adresser uniquement à l’élève concerné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BB4D9A9-6B13-24B6-C677-7C7FC8FBA5F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48039" y="6218581"/>
            <a:ext cx="4493835" cy="332277"/>
          </a:xfrm>
        </p:spPr>
        <p:txBody>
          <a:bodyPr/>
          <a:lstStyle/>
          <a:p>
            <a:r>
              <a:rPr lang="fr-FR" kern="0" dirty="0">
                <a:solidFill>
                  <a:srgbClr val="000000"/>
                </a:solidFill>
                <a:sym typeface="Arial"/>
              </a:rPr>
              <a:t>« </a:t>
            </a:r>
            <a:r>
              <a:rPr lang="fr-FR" kern="0" dirty="0">
                <a:solidFill>
                  <a:srgbClr val="000000"/>
                </a:solidFill>
                <a:sym typeface="Arial"/>
                <a:hlinkClick r:id="rId2"/>
              </a:rPr>
              <a:t>Banque des pratiques pédagogiques efficaces </a:t>
            </a:r>
            <a:r>
              <a:rPr lang="fr-FR" kern="0" dirty="0">
                <a:solidFill>
                  <a:srgbClr val="000000"/>
                </a:solidFill>
                <a:sym typeface="Arial"/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22846011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A6DED1F-E8FA-A1FE-9C4D-8848890EB22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1B72B7-595C-352E-A002-BC30F0A3FF7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62C5F7-6700-6B26-1943-A8A45E94CFD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B35B39A-E37B-7515-3A0F-CD987323FF2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CD682AE-CA97-F16E-C451-D3E806BD04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97366E0-3DFF-DDCD-E342-D424E5371FC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57701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1BFFC17-0CD6-89B0-27FC-84C8A6549EE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713077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B6F5DF-0766-C867-1810-88D60798CD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prstClr val="white">
                    <a:lumMod val="65000"/>
                  </a:prstClr>
                </a:solidFill>
                <a:latin typeface="Calibri" panose="020F0502020204030204"/>
              </a:rPr>
              <a:t>Bonjour! Prêts pour démarrer notre séance? Allons-y!</a:t>
            </a:r>
            <a:endParaRPr lang="fr-FR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7AD43FBD-3D96-5C11-B29E-7B7C90DACC25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6" name="Google Shape;5926;p4" descr="Une fusée Soyouz décolle vers l'ISS avec un Russe et un Américain à bord, fusée  qui décolle - heartfeltfuneralcompany.co.uk">
            <a:extLst>
              <a:ext uri="{FF2B5EF4-FFF2-40B4-BE49-F238E27FC236}">
                <a16:creationId xmlns:a16="http://schemas.microsoft.com/office/drawing/2014/main" id="{D838B08A-7DEA-CBC4-308E-04C430712264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12628" r="42945"/>
          <a:stretch/>
        </p:blipFill>
        <p:spPr>
          <a:xfrm>
            <a:off x="3948453" y="1699037"/>
            <a:ext cx="4295093" cy="3951537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639863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59B1F6A-5117-74A4-6783-8DF71E620B2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2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373934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8BFAD14A-5CD2-F115-D5F1-55A9E4D4C9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Qui peut me rappeler la signification de ces icônes?</a:t>
            </a:r>
            <a:endParaRPr lang="fr-FR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FF79423D-A211-E359-3ADA-88468D534BA3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dirty="0">
                <a:solidFill>
                  <a:srgbClr val="AEABAB"/>
                </a:solidFill>
              </a:rPr>
              <a:t>Demander à 3 élèves au hasard</a:t>
            </a:r>
          </a:p>
        </p:txBody>
      </p:sp>
      <p:pic>
        <p:nvPicPr>
          <p:cNvPr id="9" name="Google Shape;1173;p113" descr="Lever la main - Icônes mains et gestes gratuites">
            <a:extLst>
              <a:ext uri="{FF2B5EF4-FFF2-40B4-BE49-F238E27FC236}">
                <a16:creationId xmlns:a16="http://schemas.microsoft.com/office/drawing/2014/main" id="{9F98256E-5527-DC36-48D6-418FD8A63E4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2133600" y="2115480"/>
            <a:ext cx="1756042" cy="1756042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0" name="Google Shape;1174;p113">
            <a:extLst>
              <a:ext uri="{FF2B5EF4-FFF2-40B4-BE49-F238E27FC236}">
                <a16:creationId xmlns:a16="http://schemas.microsoft.com/office/drawing/2014/main" id="{730133DB-1135-1E01-7978-D36D9608878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8677197" y="2115480"/>
            <a:ext cx="1747084" cy="1747084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Google Shape;1333;p128">
            <a:extLst>
              <a:ext uri="{FF2B5EF4-FFF2-40B4-BE49-F238E27FC236}">
                <a16:creationId xmlns:a16="http://schemas.microsoft.com/office/drawing/2014/main" id="{1EE48F6D-F006-8CF3-F155-FBE9DEF41A9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</a:blip>
          <a:srcRect/>
          <a:stretch>
            <a:fillRect/>
          </a:stretch>
        </p:blipFill>
        <p:spPr>
          <a:xfrm>
            <a:off x="11081316" y="225184"/>
            <a:ext cx="452042" cy="452042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4" name="Picture 2" descr="Lever la main - Icônes mains et gestes gratuites">
            <a:extLst>
              <a:ext uri="{FF2B5EF4-FFF2-40B4-BE49-F238E27FC236}">
                <a16:creationId xmlns:a16="http://schemas.microsoft.com/office/drawing/2014/main" id="{40CF9AB9-32F9-D1BE-825C-8DA659EFA2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9416" y="461518"/>
            <a:ext cx="431416" cy="431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27090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2FCFF5-44F3-ECD3-CD6F-0C38F88310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DB545A46-849B-F9C1-A55E-C3B41BAEE2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888A8C63-1272-1FEA-2FC1-240FA8B16AB3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fr-FR" dirty="0">
              <a:solidFill>
                <a:srgbClr val="AEABAB"/>
              </a:solidFill>
            </a:endParaRPr>
          </a:p>
        </p:txBody>
      </p:sp>
      <p:pic>
        <p:nvPicPr>
          <p:cNvPr id="9" name="Google Shape;1173;p113" descr="Lever la main - Icônes mains et gestes gratuites">
            <a:extLst>
              <a:ext uri="{FF2B5EF4-FFF2-40B4-BE49-F238E27FC236}">
                <a16:creationId xmlns:a16="http://schemas.microsoft.com/office/drawing/2014/main" id="{0539993E-512D-55A5-D681-31356781B0F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2133600" y="2115480"/>
            <a:ext cx="1756042" cy="1756042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0" name="Google Shape;1174;p113">
            <a:extLst>
              <a:ext uri="{FF2B5EF4-FFF2-40B4-BE49-F238E27FC236}">
                <a16:creationId xmlns:a16="http://schemas.microsoft.com/office/drawing/2014/main" id="{59FEE208-2B5A-6403-1725-A52EA619FD8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8677197" y="2115480"/>
            <a:ext cx="1747084" cy="1747084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DE251DD0-AFBA-78FA-88A3-99DEA1591817}"/>
              </a:ext>
            </a:extLst>
          </p:cNvPr>
          <p:cNvSpPr txBox="1"/>
          <p:nvPr/>
        </p:nvSpPr>
        <p:spPr>
          <a:xfrm>
            <a:off x="1468611" y="4077885"/>
            <a:ext cx="377198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78"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Je participe activement.</a:t>
            </a:r>
          </a:p>
          <a:p>
            <a:pPr defTabSz="914378"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Je lève la main pour participer</a:t>
            </a:r>
            <a:endParaRPr lang="fr-FR" sz="1200" dirty="0"/>
          </a:p>
        </p:txBody>
      </p:sp>
      <p:sp>
        <p:nvSpPr>
          <p:cNvPr id="4" name="Google Shape;1186;p114">
            <a:extLst>
              <a:ext uri="{FF2B5EF4-FFF2-40B4-BE49-F238E27FC236}">
                <a16:creationId xmlns:a16="http://schemas.microsoft.com/office/drawing/2014/main" id="{BA912C29-713E-AEE3-8DAC-6D0BEE26707E}"/>
              </a:ext>
            </a:extLst>
          </p:cNvPr>
          <p:cNvSpPr txBox="1"/>
          <p:nvPr/>
        </p:nvSpPr>
        <p:spPr>
          <a:xfrm>
            <a:off x="7350558" y="4077885"/>
            <a:ext cx="4400362" cy="90020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70" tIns="34271" rIns="68570" bIns="34271" anchor="t" anchorCtr="0" compatLnSpc="1">
            <a:spAutoFit/>
          </a:bodyPr>
          <a:lstStyle/>
          <a:p>
            <a:pPr defTabSz="914378"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b="1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Je prête attention quand l’enseignant parle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914378"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b="1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Je prête attention quand d’autres camarades répondent à l’enseignant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8">
            <a:extLst>
              <a:ext uri="{FF2B5EF4-FFF2-40B4-BE49-F238E27FC236}">
                <a16:creationId xmlns:a16="http://schemas.microsoft.com/office/drawing/2014/main" id="{C1F8369D-D9F1-260D-479C-3D7615A8CD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45716" y="505406"/>
            <a:ext cx="325863" cy="325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19243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ED9EE0F-7BF8-0933-E140-43035A872F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Voici une situation en classe. Que remarquez-vous ? Ce comportement est-il approprié ? Pourquoi ? 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512EDA7-2AA9-F227-251C-248049C3776A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dirty="0">
                <a:solidFill>
                  <a:srgbClr val="AEABAB"/>
                </a:solidFill>
              </a:rPr>
              <a:t>Demander à 3 élèves au hasard en justifiant leurs réponses</a:t>
            </a:r>
          </a:p>
        </p:txBody>
      </p:sp>
      <p:pic>
        <p:nvPicPr>
          <p:cNvPr id="7" name="Google Shape;1333;p128">
            <a:extLst>
              <a:ext uri="{FF2B5EF4-FFF2-40B4-BE49-F238E27FC236}">
                <a16:creationId xmlns:a16="http://schemas.microsoft.com/office/drawing/2014/main" id="{1663B590-049D-FBC5-115B-76383C1CE62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11081316" y="225184"/>
            <a:ext cx="452042" cy="452042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8" name="Picture 2" descr="Lever la main - Icônes mains et gestes gratuites">
            <a:extLst>
              <a:ext uri="{FF2B5EF4-FFF2-40B4-BE49-F238E27FC236}">
                <a16:creationId xmlns:a16="http://schemas.microsoft.com/office/drawing/2014/main" id="{9E68E381-F390-CFAD-1EA5-DD3C65B475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9416" y="461518"/>
            <a:ext cx="431416" cy="431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12" descr="A cartoon of a person and a child at a desk&#10;&#10;AI-generated content may be incorrect.">
            <a:extLst>
              <a:ext uri="{FF2B5EF4-FFF2-40B4-BE49-F238E27FC236}">
                <a16:creationId xmlns:a16="http://schemas.microsoft.com/office/drawing/2014/main" id="{F4AD24AE-66FC-61B6-74CF-B05BFA6232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1446" y="1222619"/>
            <a:ext cx="3134714" cy="4702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05705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4736DF-44D0-3B99-F897-8CD91D8AD3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BA38871-8CE2-E490-1DB3-76FEDC726F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kern="0" dirty="0">
                <a:solidFill>
                  <a:srgbClr val="000000"/>
                </a:solidFill>
                <a:ea typeface="Calibri" panose="020F0502020204030204" pitchFamily="34" charset="0"/>
                <a:sym typeface="Arial"/>
              </a:rPr>
              <a:t>C’est un bon comportement. L’élève est attentif.</a:t>
            </a:r>
            <a:endParaRPr lang="fr-FR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F8A74BA-AD66-0C46-FC08-81F7652E937B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fr-FR" dirty="0">
              <a:solidFill>
                <a:srgbClr val="AEABAB"/>
              </a:solidFill>
            </a:endParaRPr>
          </a:p>
        </p:txBody>
      </p:sp>
      <p:pic>
        <p:nvPicPr>
          <p:cNvPr id="7" name="Image 8">
            <a:extLst>
              <a:ext uri="{FF2B5EF4-FFF2-40B4-BE49-F238E27FC236}">
                <a16:creationId xmlns:a16="http://schemas.microsoft.com/office/drawing/2014/main" id="{F37BA870-5E81-76EE-1DF9-963D888584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45716" y="505406"/>
            <a:ext cx="325863" cy="325863"/>
          </a:xfrm>
          <a:prstGeom prst="rect">
            <a:avLst/>
          </a:prstGeom>
        </p:spPr>
      </p:pic>
      <p:sp>
        <p:nvSpPr>
          <p:cNvPr id="10" name="ZoneTexte 10">
            <a:extLst>
              <a:ext uri="{FF2B5EF4-FFF2-40B4-BE49-F238E27FC236}">
                <a16:creationId xmlns:a16="http://schemas.microsoft.com/office/drawing/2014/main" id="{11F69D1D-4E87-AB30-D67D-E31013DC38CE}"/>
              </a:ext>
            </a:extLst>
          </p:cNvPr>
          <p:cNvSpPr txBox="1"/>
          <p:nvPr/>
        </p:nvSpPr>
        <p:spPr>
          <a:xfrm>
            <a:off x="2387041" y="5715738"/>
            <a:ext cx="741791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2000" dirty="0"/>
              <a:t>L’élève respecte les règles d’entrée en classe : il est prêt, ses affaires sont posées sur la table et son sac est accroché. </a:t>
            </a:r>
            <a:endParaRPr lang="fr-FR" sz="1867" b="1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3" name="Picture 12" descr="A cartoon of a person and a child at a desk&#10;&#10;AI-generated content may be incorrect.">
            <a:extLst>
              <a:ext uri="{FF2B5EF4-FFF2-40B4-BE49-F238E27FC236}">
                <a16:creationId xmlns:a16="http://schemas.microsoft.com/office/drawing/2014/main" id="{17EF91CE-2A8E-442F-2924-5F767E54D6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4166" y="1066586"/>
            <a:ext cx="3012794" cy="4519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62284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59CD532-0E3B-0905-4DBC-441E9874D0A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545525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E9BD5B2-7762-593D-23DF-48AD015EA1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latin typeface="Calibri" panose="020F0502020204030204"/>
              </a:rPr>
              <a:t>L’enseignant contrôle les réalisations d’un échantillon d’élèves avant de passer à la correction au tableau</a:t>
            </a:r>
            <a:endParaRPr lang="fr-FR" dirty="0"/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336B910D-CB41-E278-94EC-BF24EC7B8D5A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085E4A41-1064-F24C-023F-22A5E29EA9B4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6FAA6584-8557-0CE2-085A-8632A12501A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5" name="Picture 52">
            <a:extLst>
              <a:ext uri="{FF2B5EF4-FFF2-40B4-BE49-F238E27FC236}">
                <a16:creationId xmlns:a16="http://schemas.microsoft.com/office/drawing/2014/main" id="{F905DF4D-BE2A-A7D3-B5B9-13E9F3B9E7B7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655045" y="457806"/>
            <a:ext cx="404207" cy="412994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pic>
        <p:nvPicPr>
          <p:cNvPr id="10" name="Image 9" descr="Une image contenant texte, Appareils électroniques, capture d’écran, Page web&#10;&#10;Le contenu généré par l’IA peut être incorrect.">
            <a:extLst>
              <a:ext uri="{FF2B5EF4-FFF2-40B4-BE49-F238E27FC236}">
                <a16:creationId xmlns:a16="http://schemas.microsoft.com/office/drawing/2014/main" id="{9774F588-A46B-8E29-F1D0-51F4FC2177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603" y="1063409"/>
            <a:ext cx="3689592" cy="5252720"/>
          </a:xfrm>
          <a:prstGeom prst="rect">
            <a:avLst/>
          </a:prstGeom>
        </p:spPr>
      </p:pic>
      <p:pic>
        <p:nvPicPr>
          <p:cNvPr id="12" name="Image 11" descr="Une image contenant texte, capture d’écran, logiciel, Page web&#10;&#10;Le contenu généré par l’IA peut être incorrect.">
            <a:extLst>
              <a:ext uri="{FF2B5EF4-FFF2-40B4-BE49-F238E27FC236}">
                <a16:creationId xmlns:a16="http://schemas.microsoft.com/office/drawing/2014/main" id="{65A53A5D-B309-3E7F-154B-45E2426A3E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0852" y="1136650"/>
            <a:ext cx="3698905" cy="5179479"/>
          </a:xfrm>
          <a:prstGeom prst="rect">
            <a:avLst/>
          </a:prstGeom>
        </p:spPr>
      </p:pic>
      <p:pic>
        <p:nvPicPr>
          <p:cNvPr id="14" name="Image 13" descr="Une image contenant texte, Appareils électroniques, capture d’écran, Page web&#10;&#10;Le contenu généré par l’IA peut être incorrect.">
            <a:extLst>
              <a:ext uri="{FF2B5EF4-FFF2-40B4-BE49-F238E27FC236}">
                <a16:creationId xmlns:a16="http://schemas.microsoft.com/office/drawing/2014/main" id="{894E03A5-6BD6-A5C3-2B95-9B67E461F9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42683" y="1136650"/>
            <a:ext cx="3561637" cy="5053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35340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D8251AF-3382-19E1-031C-98C58BB3E45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958302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C808D3F-4C8E-08E1-39EC-556A6D13E5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latin typeface="Calibri" panose="020F0502020204030204"/>
              </a:rPr>
              <a:t>Pour commencer, nous allons nous rappeler les éléments nécessaires à la respiration.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3C26055-B3B8-4231-7D1D-DD6B5F9B4D23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dirty="0">
                <a:solidFill>
                  <a:prstClr val="white">
                    <a:lumMod val="65000"/>
                  </a:prstClr>
                </a:solidFill>
                <a:latin typeface="Calibri" panose="020F0502020204030204"/>
              </a:rPr>
              <a:t>Sur leur ardoise, les élèves écrivent chaque numéro avec la lettre correspondante ou l’</a:t>
            </a:r>
            <a:r>
              <a:rPr lang="fr-FR" dirty="0" err="1">
                <a:solidFill>
                  <a:prstClr val="white">
                    <a:lumMod val="65000"/>
                  </a:prstClr>
                </a:solidFill>
                <a:latin typeface="Calibri" panose="020F0502020204030204"/>
              </a:rPr>
              <a:t>ensignant.e</a:t>
            </a:r>
            <a:r>
              <a:rPr lang="fr-FR" dirty="0">
                <a:solidFill>
                  <a:prstClr val="white">
                    <a:lumMod val="65000"/>
                  </a:prstClr>
                </a:solidFill>
                <a:latin typeface="Calibri" panose="020F0502020204030204"/>
              </a:rPr>
              <a:t> désigne quelques -uns pour  répondre oralement.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13AF4DC0-553D-25BE-A592-7BE9C1A0A82B}"/>
              </a:ext>
            </a:extLst>
          </p:cNvPr>
          <p:cNvGrpSpPr/>
          <p:nvPr/>
        </p:nvGrpSpPr>
        <p:grpSpPr>
          <a:xfrm>
            <a:off x="11493365" y="427318"/>
            <a:ext cx="497596" cy="431295"/>
            <a:chOff x="779844" y="4335989"/>
            <a:chExt cx="563238" cy="575842"/>
          </a:xfrm>
        </p:grpSpPr>
        <p:pic>
          <p:nvPicPr>
            <p:cNvPr id="10" name="Google Shape;307;p51" descr="Une image contenant Dessin animé, clipart, Animation, illustration&#10;&#10;Description générée automatiquement">
              <a:extLst>
                <a:ext uri="{FF2B5EF4-FFF2-40B4-BE49-F238E27FC236}">
                  <a16:creationId xmlns:a16="http://schemas.microsoft.com/office/drawing/2014/main" id="{BE09986B-F3E5-363C-A04F-E78AC497E47D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 l="18242" t="9344" r="18458" b="23864"/>
            <a:stretch/>
          </p:blipFill>
          <p:spPr>
            <a:xfrm>
              <a:off x="779844" y="4335989"/>
              <a:ext cx="563238" cy="5758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B099A18-EA2F-F3F1-9722-EA13F3CDDE89}"/>
                </a:ext>
              </a:extLst>
            </p:cNvPr>
            <p:cNvSpPr/>
            <p:nvPr/>
          </p:nvSpPr>
          <p:spPr>
            <a:xfrm>
              <a:off x="1146883" y="4430870"/>
              <a:ext cx="160172" cy="106680"/>
            </a:xfrm>
            <a:prstGeom prst="rect">
              <a:avLst/>
            </a:prstGeom>
            <a:solidFill>
              <a:srgbClr val="268B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58672C7E-BCDA-5AFA-CCDA-D26F136B0A53}"/>
              </a:ext>
            </a:extLst>
          </p:cNvPr>
          <p:cNvSpPr txBox="1"/>
          <p:nvPr/>
        </p:nvSpPr>
        <p:spPr>
          <a:xfrm>
            <a:off x="735729" y="1718072"/>
            <a:ext cx="9947088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57200"/>
            <a:r>
              <a:rPr lang="fr-FR" sz="2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 éléments nécessaires à la respiration sont:</a:t>
            </a:r>
            <a:endParaRPr lang="en-US" sz="22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6E31B194-4A69-5E22-121F-7B6FD26C9F7E}"/>
              </a:ext>
            </a:extLst>
          </p:cNvPr>
          <p:cNvSpPr/>
          <p:nvPr/>
        </p:nvSpPr>
        <p:spPr>
          <a:xfrm>
            <a:off x="735729" y="5545077"/>
            <a:ext cx="1811174" cy="637902"/>
          </a:xfrm>
          <a:prstGeom prst="roundRect">
            <a:avLst/>
          </a:prstGeom>
          <a:solidFill>
            <a:srgbClr val="D3E8F1"/>
          </a:solidFill>
          <a:ln w="12700" cap="flat" cmpd="sng" algn="ctr">
            <a:solidFill>
              <a:sysClr val="windowText" lastClr="000000"/>
            </a:solidFill>
            <a:prstDash val="dash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a. </a:t>
            </a:r>
            <a:r>
              <a:rPr kumimoji="0" lang="fr-FR" sz="22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 </a:t>
            </a:r>
            <a:r>
              <a:rPr kumimoji="0" lang="fr-MA" sz="22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</a:t>
            </a:r>
            <a:r>
              <a:rPr kumimoji="0" lang="fr-MA" sz="2200" b="0" i="0" u="none" strike="noStrike" kern="0" cap="none" spc="0" normalizeH="0" baseline="-2500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  <a:endParaRPr kumimoji="0" lang="fr-MA" sz="22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A7D3A61F-7541-9436-1F0A-1D6D2DDB1BF2}"/>
              </a:ext>
            </a:extLst>
          </p:cNvPr>
          <p:cNvSpPr/>
          <p:nvPr/>
        </p:nvSpPr>
        <p:spPr>
          <a:xfrm>
            <a:off x="5250214" y="5545077"/>
            <a:ext cx="1778152" cy="637902"/>
          </a:xfrm>
          <a:prstGeom prst="roundRect">
            <a:avLst/>
          </a:prstGeom>
          <a:solidFill>
            <a:srgbClr val="D3E8F1"/>
          </a:solidFill>
          <a:ln w="12700" cap="flat" cmpd="sng" algn="ctr">
            <a:solidFill>
              <a:sysClr val="windowText" lastClr="000000"/>
            </a:solidFill>
            <a:prstDash val="dash"/>
            <a:miter lim="800000"/>
          </a:ln>
          <a:effectLst/>
        </p:spPr>
        <p:txBody>
          <a:bodyPr rtlCol="0" anchor="ctr"/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3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c. </a:t>
            </a:r>
            <a:r>
              <a:rPr kumimoji="0" lang="fr-FR" sz="23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L’</a:t>
            </a:r>
            <a:r>
              <a:rPr kumimoji="0" lang="fr-MA" sz="23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eau</a:t>
            </a: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8A56BAD6-9A87-2523-0679-F7CCB781ECA1}"/>
              </a:ext>
            </a:extLst>
          </p:cNvPr>
          <p:cNvSpPr/>
          <p:nvPr/>
        </p:nvSpPr>
        <p:spPr>
          <a:xfrm>
            <a:off x="9641315" y="5545077"/>
            <a:ext cx="1778152" cy="637902"/>
          </a:xfrm>
          <a:prstGeom prst="roundRect">
            <a:avLst/>
          </a:prstGeom>
          <a:solidFill>
            <a:srgbClr val="D3E8F1"/>
          </a:solidFill>
          <a:ln w="12700" cap="flat" cmpd="sng" algn="ctr">
            <a:solidFill>
              <a:sysClr val="windowText" lastClr="000000"/>
            </a:solidFill>
            <a:prstDash val="dash"/>
            <a:miter lim="800000"/>
          </a:ln>
          <a:effectLst/>
        </p:spPr>
        <p:txBody>
          <a:bodyPr rtlCol="0" anchor="ctr"/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3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e. </a:t>
            </a:r>
            <a:r>
              <a:rPr kumimoji="0" lang="fr-FR" sz="23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 lumière</a:t>
            </a:r>
            <a:endParaRPr kumimoji="0" lang="fr-MA" sz="23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5A99625-59DF-CABE-C506-B5A04ED710C2}"/>
              </a:ext>
            </a:extLst>
          </p:cNvPr>
          <p:cNvSpPr/>
          <p:nvPr/>
        </p:nvSpPr>
        <p:spPr>
          <a:xfrm>
            <a:off x="3056301" y="5545077"/>
            <a:ext cx="1812534" cy="637902"/>
          </a:xfrm>
          <a:prstGeom prst="roundRect">
            <a:avLst/>
          </a:prstGeom>
          <a:solidFill>
            <a:srgbClr val="D3E8F1"/>
          </a:solidFill>
          <a:ln w="12700" cap="flat" cmpd="sng" algn="ctr">
            <a:solidFill>
              <a:sysClr val="windowText" lastClr="000000"/>
            </a:solidFill>
            <a:prstDash val="dash"/>
            <a:miter lim="800000"/>
          </a:ln>
          <a:effectLst/>
        </p:spPr>
        <p:txBody>
          <a:bodyPr rtlCol="0" anchor="ctr"/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3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b. </a:t>
            </a:r>
            <a:r>
              <a:rPr kumimoji="0" lang="fr-FR" sz="23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L’</a:t>
            </a:r>
            <a:r>
              <a:rPr kumimoji="0" lang="fr-MA" sz="23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</a:t>
            </a:r>
            <a:r>
              <a:rPr kumimoji="0" lang="fr-MA" sz="2300" b="0" i="0" u="none" strike="noStrike" kern="0" cap="none" spc="0" normalizeH="0" baseline="-2500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  <a:endParaRPr kumimoji="0" lang="fr-MA" sz="23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5AC52CC9-D577-922D-BA8A-597362AA71CB}"/>
              </a:ext>
            </a:extLst>
          </p:cNvPr>
          <p:cNvSpPr/>
          <p:nvPr/>
        </p:nvSpPr>
        <p:spPr>
          <a:xfrm>
            <a:off x="7409745" y="5545077"/>
            <a:ext cx="1778152" cy="637902"/>
          </a:xfrm>
          <a:prstGeom prst="roundRect">
            <a:avLst/>
          </a:prstGeom>
          <a:solidFill>
            <a:srgbClr val="D3E8F1"/>
          </a:solidFill>
          <a:ln w="12700" cap="flat" cmpd="sng" algn="ctr">
            <a:solidFill>
              <a:sysClr val="windowText" lastClr="000000"/>
            </a:solidFill>
            <a:prstDash val="dash"/>
            <a:miter lim="800000"/>
          </a:ln>
          <a:effectLst/>
        </p:spPr>
        <p:txBody>
          <a:bodyPr rtlCol="0" anchor="ctr"/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3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d. </a:t>
            </a:r>
            <a:r>
              <a:rPr kumimoji="0" lang="fr-FR" sz="23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 sucre</a:t>
            </a:r>
            <a:endParaRPr kumimoji="0" lang="fr-MA" sz="23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22065C3B-EB86-EE84-77D1-CEA60E688C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1956" y="2501448"/>
            <a:ext cx="7829359" cy="2207594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63A27589-16D4-C29B-55D0-20692090C40A}"/>
              </a:ext>
            </a:extLst>
          </p:cNvPr>
          <p:cNvSpPr txBox="1"/>
          <p:nvPr/>
        </p:nvSpPr>
        <p:spPr>
          <a:xfrm>
            <a:off x="735729" y="1096516"/>
            <a:ext cx="994708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57200"/>
            <a:r>
              <a:rPr lang="fr-FR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Choisissez les bonnes réponses.</a:t>
            </a:r>
            <a:endParaRPr lang="en-US" sz="24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05202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A2DB28-C0D0-A7E6-BA86-9514ED4ED0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44D2AC0-C9AC-D6AB-6F4C-A240D8635B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defTabSz="342900">
              <a:spcAft>
                <a:spcPts val="300"/>
              </a:spcAft>
              <a:defRPr/>
            </a:pPr>
            <a:r>
              <a:rPr lang="fr-FR" dirty="0">
                <a:latin typeface="Calibri" panose="020F0502020204030204"/>
              </a:rPr>
              <a:t>Parfait ! Les éléments nécessaires à la respiration sont: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56AA572-DDFF-69BB-05E5-B854253ED06E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defTabSz="342900">
              <a:spcAft>
                <a:spcPts val="300"/>
              </a:spcAft>
              <a:buClrTx/>
              <a:defRPr/>
            </a:pPr>
            <a:r>
              <a:rPr lang="fr-FR" dirty="0">
                <a:solidFill>
                  <a:prstClr val="white">
                    <a:lumMod val="65000"/>
                  </a:prstClr>
                </a:solidFill>
                <a:latin typeface="Calibri" panose="020F0502020204030204"/>
              </a:rPr>
              <a:t>Inviter les élèves à passer au tableau. </a:t>
            </a:r>
          </a:p>
        </p:txBody>
      </p:sp>
      <p:pic>
        <p:nvPicPr>
          <p:cNvPr id="10" name="Picture 1">
            <a:extLst>
              <a:ext uri="{FF2B5EF4-FFF2-40B4-BE49-F238E27FC236}">
                <a16:creationId xmlns:a16="http://schemas.microsoft.com/office/drawing/2014/main" id="{F8EA9D28-5129-D356-F32E-034C4227D1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418" b="97852" l="9961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5972" y="201859"/>
            <a:ext cx="648055" cy="648055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D778181-BD22-AD38-8D7C-6651F1FAE8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19724" y="2431595"/>
            <a:ext cx="7987571" cy="2277447"/>
          </a:xfrm>
          <a:prstGeom prst="rect">
            <a:avLst/>
          </a:prstGeom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DD056C4D-1603-C069-4722-8C4AFA870942}"/>
              </a:ext>
            </a:extLst>
          </p:cNvPr>
          <p:cNvSpPr/>
          <p:nvPr/>
        </p:nvSpPr>
        <p:spPr>
          <a:xfrm>
            <a:off x="964329" y="5490647"/>
            <a:ext cx="1811174" cy="637902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2200" b="1" dirty="0">
                <a:solidFill>
                  <a:srgbClr val="002060"/>
                </a:solidFill>
              </a:rPr>
              <a:t>a. </a:t>
            </a:r>
            <a:r>
              <a:rPr lang="fr-FR" sz="2200" dirty="0">
                <a:solidFill>
                  <a:srgbClr val="002060"/>
                </a:solidFill>
              </a:rPr>
              <a:t>Le </a:t>
            </a:r>
            <a:r>
              <a:rPr lang="fr-MA" sz="2200" dirty="0">
                <a:solidFill>
                  <a:srgbClr val="002060"/>
                </a:solidFill>
              </a:rPr>
              <a:t>CO</a:t>
            </a:r>
            <a:r>
              <a:rPr lang="fr-MA" sz="2200" baseline="-25000" dirty="0">
                <a:solidFill>
                  <a:srgbClr val="002060"/>
                </a:solidFill>
              </a:rPr>
              <a:t>2</a:t>
            </a:r>
            <a:endParaRPr lang="fr-MA" sz="2200" dirty="0">
              <a:solidFill>
                <a:srgbClr val="002060"/>
              </a:solidFill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3CCE0404-C0E3-202D-90E4-E69932B7DD4B}"/>
              </a:ext>
            </a:extLst>
          </p:cNvPr>
          <p:cNvSpPr/>
          <p:nvPr/>
        </p:nvSpPr>
        <p:spPr>
          <a:xfrm>
            <a:off x="5478814" y="5490647"/>
            <a:ext cx="1778152" cy="637902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MA" sz="2300" b="1" dirty="0">
                <a:solidFill>
                  <a:srgbClr val="002060"/>
                </a:solidFill>
              </a:rPr>
              <a:t>c. </a:t>
            </a:r>
            <a:r>
              <a:rPr lang="fr-FR" sz="2300" dirty="0">
                <a:solidFill>
                  <a:srgbClr val="002060"/>
                </a:solidFill>
              </a:rPr>
              <a:t>L’</a:t>
            </a:r>
            <a:r>
              <a:rPr lang="fr-MA" sz="2300" dirty="0">
                <a:solidFill>
                  <a:srgbClr val="002060"/>
                </a:solidFill>
              </a:rPr>
              <a:t>eau</a:t>
            </a: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F190153C-A632-2586-052D-380A87B923EE}"/>
              </a:ext>
            </a:extLst>
          </p:cNvPr>
          <p:cNvSpPr/>
          <p:nvPr/>
        </p:nvSpPr>
        <p:spPr>
          <a:xfrm>
            <a:off x="9869915" y="5490647"/>
            <a:ext cx="1778152" cy="637902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MA" sz="2300" b="1" dirty="0">
                <a:solidFill>
                  <a:srgbClr val="002060"/>
                </a:solidFill>
              </a:rPr>
              <a:t>e. </a:t>
            </a:r>
            <a:r>
              <a:rPr lang="fr-FR" sz="2300" dirty="0">
                <a:solidFill>
                  <a:srgbClr val="002060"/>
                </a:solidFill>
              </a:rPr>
              <a:t>La lumière</a:t>
            </a:r>
            <a:endParaRPr lang="fr-MA" sz="2300" dirty="0">
              <a:solidFill>
                <a:srgbClr val="002060"/>
              </a:solidFill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2C432958-369D-A93D-18DE-C9D0E18D1A0C}"/>
              </a:ext>
            </a:extLst>
          </p:cNvPr>
          <p:cNvSpPr/>
          <p:nvPr/>
        </p:nvSpPr>
        <p:spPr>
          <a:xfrm>
            <a:off x="3284901" y="5490647"/>
            <a:ext cx="1812534" cy="637902"/>
          </a:xfrm>
          <a:prstGeom prst="roundRect">
            <a:avLst/>
          </a:prstGeom>
          <a:solidFill>
            <a:srgbClr val="0273B4"/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MA" sz="2300" dirty="0">
                <a:solidFill>
                  <a:schemeClr val="bg1"/>
                </a:solidFill>
              </a:rPr>
              <a:t>b. </a:t>
            </a:r>
            <a:r>
              <a:rPr lang="fr-FR" sz="2300" dirty="0">
                <a:solidFill>
                  <a:schemeClr val="bg1"/>
                </a:solidFill>
              </a:rPr>
              <a:t>L’</a:t>
            </a:r>
            <a:r>
              <a:rPr lang="fr-MA" sz="2300" dirty="0">
                <a:solidFill>
                  <a:schemeClr val="bg1"/>
                </a:solidFill>
              </a:rPr>
              <a:t>O</a:t>
            </a:r>
            <a:r>
              <a:rPr lang="fr-MA" sz="2300" baseline="-25000" dirty="0">
                <a:solidFill>
                  <a:schemeClr val="bg1"/>
                </a:solidFill>
              </a:rPr>
              <a:t>2</a:t>
            </a:r>
            <a:endParaRPr lang="fr-MA" sz="2300" dirty="0">
              <a:solidFill>
                <a:schemeClr val="bg1"/>
              </a:solidFill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31B0C2D5-F7A9-97E4-A60D-E3AD619F5D50}"/>
              </a:ext>
            </a:extLst>
          </p:cNvPr>
          <p:cNvSpPr/>
          <p:nvPr/>
        </p:nvSpPr>
        <p:spPr>
          <a:xfrm>
            <a:off x="7638345" y="5490647"/>
            <a:ext cx="1778152" cy="637902"/>
          </a:xfrm>
          <a:prstGeom prst="roundRect">
            <a:avLst/>
          </a:prstGeom>
          <a:solidFill>
            <a:srgbClr val="0273B4"/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MA" sz="2300" b="1" dirty="0">
                <a:solidFill>
                  <a:schemeClr val="bg1"/>
                </a:solidFill>
              </a:rPr>
              <a:t>d. </a:t>
            </a:r>
            <a:r>
              <a:rPr lang="fr-FR" sz="2300" dirty="0">
                <a:solidFill>
                  <a:schemeClr val="bg1"/>
                </a:solidFill>
              </a:rPr>
              <a:t>Le sucre</a:t>
            </a:r>
            <a:endParaRPr lang="fr-MA" sz="2300" dirty="0">
              <a:solidFill>
                <a:schemeClr val="bg1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E34F156-6F81-8F7D-4157-8C52836F9331}"/>
              </a:ext>
            </a:extLst>
          </p:cNvPr>
          <p:cNvSpPr txBox="1"/>
          <p:nvPr/>
        </p:nvSpPr>
        <p:spPr>
          <a:xfrm>
            <a:off x="778058" y="1649990"/>
            <a:ext cx="9947088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57200"/>
            <a:r>
              <a:rPr lang="fr-FR" sz="2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 éléments nécessaires à la respiration sont:</a:t>
            </a:r>
            <a:endParaRPr lang="en-US" sz="22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572169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722FBB-6609-5EEC-F6BD-7ACC76863F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6B5383-27C9-31B2-4EF8-001392AE0D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defTabSz="342900">
              <a:spcAft>
                <a:spcPts val="300"/>
              </a:spcAft>
              <a:defRPr/>
            </a:pPr>
            <a:r>
              <a:rPr lang="fr-FR" dirty="0">
                <a:latin typeface="Calibri" panose="020F0502020204030204"/>
              </a:rPr>
              <a:t>Voici une deuxième question.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CD4F3F63-B082-CE28-06AE-38F001DD6BC4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defTabSz="342900">
              <a:spcAft>
                <a:spcPts val="300"/>
              </a:spcAft>
              <a:buClrTx/>
              <a:defRPr/>
            </a:pPr>
            <a:endParaRPr lang="fr-FR" dirty="0">
              <a:solidFill>
                <a:prstClr val="white">
                  <a:lumMod val="65000"/>
                </a:prstClr>
              </a:solidFill>
              <a:latin typeface="Calibri" panose="020F0502020204030204"/>
            </a:endParaRP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44462BA4-EACD-AAD2-05B9-D46C33EC66F5}"/>
              </a:ext>
            </a:extLst>
          </p:cNvPr>
          <p:cNvGrpSpPr/>
          <p:nvPr/>
        </p:nvGrpSpPr>
        <p:grpSpPr>
          <a:xfrm>
            <a:off x="11493365" y="427318"/>
            <a:ext cx="497596" cy="431295"/>
            <a:chOff x="779844" y="4335989"/>
            <a:chExt cx="563238" cy="575842"/>
          </a:xfrm>
        </p:grpSpPr>
        <p:pic>
          <p:nvPicPr>
            <p:cNvPr id="17" name="Google Shape;307;p51" descr="Une image contenant Dessin animé, clipart, Animation, illustration&#10;&#10;Description générée automatiquement">
              <a:extLst>
                <a:ext uri="{FF2B5EF4-FFF2-40B4-BE49-F238E27FC236}">
                  <a16:creationId xmlns:a16="http://schemas.microsoft.com/office/drawing/2014/main" id="{C9A09EFF-4FE5-5326-D952-EBC06EA587CB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 l="18242" t="9344" r="18458" b="23864"/>
            <a:stretch/>
          </p:blipFill>
          <p:spPr>
            <a:xfrm>
              <a:off x="779844" y="4335989"/>
              <a:ext cx="563238" cy="5758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97EB9976-72A8-CABF-0E81-85A8F50053E7}"/>
                </a:ext>
              </a:extLst>
            </p:cNvPr>
            <p:cNvSpPr/>
            <p:nvPr/>
          </p:nvSpPr>
          <p:spPr>
            <a:xfrm>
              <a:off x="1146883" y="4430870"/>
              <a:ext cx="160172" cy="106680"/>
            </a:xfrm>
            <a:prstGeom prst="rect">
              <a:avLst/>
            </a:prstGeom>
            <a:solidFill>
              <a:srgbClr val="268B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206D6E70-F09A-78BE-E184-BEE9FEC24764}"/>
              </a:ext>
            </a:extLst>
          </p:cNvPr>
          <p:cNvSpPr txBox="1"/>
          <p:nvPr/>
        </p:nvSpPr>
        <p:spPr>
          <a:xfrm>
            <a:off x="664375" y="1741442"/>
            <a:ext cx="783139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Les éléments produits par la respiration sont: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8DA564A-71E9-CB88-1C7A-73BD4922996E}"/>
              </a:ext>
            </a:extLst>
          </p:cNvPr>
          <p:cNvSpPr/>
          <p:nvPr/>
        </p:nvSpPr>
        <p:spPr>
          <a:xfrm>
            <a:off x="735729" y="5545077"/>
            <a:ext cx="1811174" cy="637902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2200" b="1" dirty="0">
                <a:solidFill>
                  <a:srgbClr val="002060"/>
                </a:solidFill>
              </a:rPr>
              <a:t>a. </a:t>
            </a:r>
            <a:r>
              <a:rPr lang="fr-FR" sz="2200" dirty="0">
                <a:solidFill>
                  <a:srgbClr val="002060"/>
                </a:solidFill>
              </a:rPr>
              <a:t>Le </a:t>
            </a:r>
            <a:r>
              <a:rPr lang="fr-MA" sz="2200" dirty="0">
                <a:solidFill>
                  <a:srgbClr val="002060"/>
                </a:solidFill>
              </a:rPr>
              <a:t>CO</a:t>
            </a:r>
            <a:r>
              <a:rPr lang="fr-MA" sz="2200" baseline="-25000" dirty="0">
                <a:solidFill>
                  <a:srgbClr val="002060"/>
                </a:solidFill>
              </a:rPr>
              <a:t>2</a:t>
            </a:r>
            <a:endParaRPr lang="fr-MA" sz="2200" dirty="0">
              <a:solidFill>
                <a:srgbClr val="002060"/>
              </a:solidFill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9D230F0-9599-4802-E361-E7C62FDF2AA7}"/>
              </a:ext>
            </a:extLst>
          </p:cNvPr>
          <p:cNvSpPr/>
          <p:nvPr/>
        </p:nvSpPr>
        <p:spPr>
          <a:xfrm>
            <a:off x="5250214" y="5545077"/>
            <a:ext cx="1778152" cy="637902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MA" sz="2300" b="1" dirty="0">
                <a:solidFill>
                  <a:srgbClr val="002060"/>
                </a:solidFill>
              </a:rPr>
              <a:t>c. </a:t>
            </a:r>
            <a:r>
              <a:rPr lang="fr-FR" sz="2300" dirty="0">
                <a:solidFill>
                  <a:srgbClr val="002060"/>
                </a:solidFill>
              </a:rPr>
              <a:t>L’</a:t>
            </a:r>
            <a:r>
              <a:rPr lang="fr-MA" sz="2300" dirty="0">
                <a:solidFill>
                  <a:srgbClr val="002060"/>
                </a:solidFill>
              </a:rPr>
              <a:t>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CA54F9A0-0A4A-014D-C420-10758D181632}"/>
              </a:ext>
            </a:extLst>
          </p:cNvPr>
          <p:cNvSpPr/>
          <p:nvPr/>
        </p:nvSpPr>
        <p:spPr>
          <a:xfrm>
            <a:off x="9641315" y="5545077"/>
            <a:ext cx="1778152" cy="637902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MA" sz="2300" b="1" dirty="0">
                <a:solidFill>
                  <a:srgbClr val="002060"/>
                </a:solidFill>
              </a:rPr>
              <a:t>e. </a:t>
            </a:r>
            <a:r>
              <a:rPr lang="fr-FR" sz="2300" dirty="0">
                <a:solidFill>
                  <a:srgbClr val="002060"/>
                </a:solidFill>
              </a:rPr>
              <a:t>La lumière</a:t>
            </a:r>
            <a:endParaRPr lang="fr-MA" sz="2300" dirty="0">
              <a:solidFill>
                <a:srgbClr val="002060"/>
              </a:solidFill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248E1C7D-39E3-29B1-99BE-04341C01AC23}"/>
              </a:ext>
            </a:extLst>
          </p:cNvPr>
          <p:cNvSpPr/>
          <p:nvPr/>
        </p:nvSpPr>
        <p:spPr>
          <a:xfrm>
            <a:off x="3056301" y="5545077"/>
            <a:ext cx="1812534" cy="637902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MA" sz="2300" b="1" dirty="0">
                <a:solidFill>
                  <a:srgbClr val="002060"/>
                </a:solidFill>
              </a:rPr>
              <a:t>b. </a:t>
            </a:r>
            <a:r>
              <a:rPr lang="fr-FR" sz="2300" dirty="0">
                <a:solidFill>
                  <a:srgbClr val="002060"/>
                </a:solidFill>
              </a:rPr>
              <a:t>L’</a:t>
            </a:r>
            <a:r>
              <a:rPr lang="fr-MA" sz="2300" dirty="0">
                <a:solidFill>
                  <a:srgbClr val="002060"/>
                </a:solidFill>
              </a:rPr>
              <a:t>O</a:t>
            </a:r>
            <a:r>
              <a:rPr lang="fr-MA" sz="2300" baseline="-25000" dirty="0">
                <a:solidFill>
                  <a:srgbClr val="002060"/>
                </a:solidFill>
              </a:rPr>
              <a:t>2</a:t>
            </a:r>
            <a:endParaRPr lang="fr-MA" sz="2300" dirty="0">
              <a:solidFill>
                <a:srgbClr val="002060"/>
              </a:solidFill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090D485E-E29D-A6EF-EAAB-A202EF5085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45677" y="2452374"/>
            <a:ext cx="8300645" cy="2366712"/>
          </a:xfrm>
          <a:prstGeom prst="rect">
            <a:avLst/>
          </a:prstGeom>
        </p:spPr>
      </p:pic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FC951277-5EC1-3C0D-9E3F-4EBE55D1CE41}"/>
              </a:ext>
            </a:extLst>
          </p:cNvPr>
          <p:cNvSpPr/>
          <p:nvPr/>
        </p:nvSpPr>
        <p:spPr>
          <a:xfrm>
            <a:off x="7409745" y="5545077"/>
            <a:ext cx="1778152" cy="637902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MA" sz="2300" b="1" dirty="0">
                <a:solidFill>
                  <a:srgbClr val="002060"/>
                </a:solidFill>
              </a:rPr>
              <a:t>d. </a:t>
            </a:r>
            <a:r>
              <a:rPr lang="fr-FR" sz="2300" dirty="0">
                <a:solidFill>
                  <a:srgbClr val="002060"/>
                </a:solidFill>
              </a:rPr>
              <a:t>L’énergie</a:t>
            </a:r>
            <a:endParaRPr lang="fr-MA" sz="2300" dirty="0">
              <a:solidFill>
                <a:srgbClr val="002060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3F5EECE-7DA6-7B32-EB9A-9A0A6DB01493}"/>
              </a:ext>
            </a:extLst>
          </p:cNvPr>
          <p:cNvSpPr txBox="1"/>
          <p:nvPr/>
        </p:nvSpPr>
        <p:spPr>
          <a:xfrm>
            <a:off x="735729" y="1096516"/>
            <a:ext cx="994708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57200"/>
            <a:r>
              <a:rPr lang="fr-FR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Choisissez les bonnes réponses.</a:t>
            </a:r>
            <a:endParaRPr lang="en-US" sz="24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695226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E23ED0-FE56-35BF-0F63-4C5903B6B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7153B2D-D391-81EB-9113-44EE49A80A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defTabSz="342900">
              <a:spcAft>
                <a:spcPts val="300"/>
              </a:spcAft>
              <a:defRPr/>
            </a:pPr>
            <a:r>
              <a:rPr lang="fr-FR" dirty="0">
                <a:latin typeface="Calibri" panose="020F0502020204030204"/>
              </a:rPr>
              <a:t>Parfait ! Les éléments produits par la respiration sont: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E31446B-1FA4-7FD6-C44C-9F74BBCC7F01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defTabSz="342900">
              <a:spcAft>
                <a:spcPts val="300"/>
              </a:spcAft>
              <a:buClrTx/>
              <a:defRPr/>
            </a:pPr>
            <a:endParaRPr lang="fr-FR" dirty="0">
              <a:solidFill>
                <a:prstClr val="white">
                  <a:lumMod val="65000"/>
                </a:prstClr>
              </a:solidFill>
              <a:latin typeface="Calibri" panose="020F0502020204030204"/>
            </a:endParaRPr>
          </a:p>
        </p:txBody>
      </p:sp>
      <p:pic>
        <p:nvPicPr>
          <p:cNvPr id="10" name="Image 8">
            <a:extLst>
              <a:ext uri="{FF2B5EF4-FFF2-40B4-BE49-F238E27FC236}">
                <a16:creationId xmlns:a16="http://schemas.microsoft.com/office/drawing/2014/main" id="{FEF9120A-0990-184E-D5D8-DFCD6F7A24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45716" y="505406"/>
            <a:ext cx="325863" cy="325863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7120FF2-8E34-86AA-FAAB-E78ABAD74E57}"/>
              </a:ext>
            </a:extLst>
          </p:cNvPr>
          <p:cNvSpPr txBox="1"/>
          <p:nvPr/>
        </p:nvSpPr>
        <p:spPr>
          <a:xfrm>
            <a:off x="617722" y="1681258"/>
            <a:ext cx="783139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Les éléments produits par la respiration sont: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A3F13D5-1C82-5E55-930D-840A71C4BAC4}"/>
              </a:ext>
            </a:extLst>
          </p:cNvPr>
          <p:cNvSpPr/>
          <p:nvPr/>
        </p:nvSpPr>
        <p:spPr>
          <a:xfrm>
            <a:off x="735729" y="5545077"/>
            <a:ext cx="1811174" cy="637902"/>
          </a:xfrm>
          <a:prstGeom prst="roundRect">
            <a:avLst/>
          </a:prstGeom>
          <a:solidFill>
            <a:srgbClr val="0273B4"/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2200" b="1" dirty="0">
                <a:solidFill>
                  <a:schemeClr val="bg1"/>
                </a:solidFill>
              </a:rPr>
              <a:t>a. </a:t>
            </a:r>
            <a:r>
              <a:rPr lang="fr-FR" sz="2200" dirty="0">
                <a:solidFill>
                  <a:schemeClr val="bg1"/>
                </a:solidFill>
              </a:rPr>
              <a:t>Le </a:t>
            </a:r>
            <a:r>
              <a:rPr lang="fr-MA" sz="2200" dirty="0">
                <a:solidFill>
                  <a:schemeClr val="bg1"/>
                </a:solidFill>
              </a:rPr>
              <a:t>CO</a:t>
            </a:r>
            <a:r>
              <a:rPr lang="fr-MA" sz="2200" baseline="-25000" dirty="0">
                <a:solidFill>
                  <a:schemeClr val="bg1"/>
                </a:solidFill>
              </a:rPr>
              <a:t>2</a:t>
            </a:r>
            <a:endParaRPr lang="fr-MA" sz="2200" dirty="0">
              <a:solidFill>
                <a:schemeClr val="bg1"/>
              </a:solidFill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0A2B652-2600-7937-8FEB-0CE5A6CE1DF1}"/>
              </a:ext>
            </a:extLst>
          </p:cNvPr>
          <p:cNvSpPr/>
          <p:nvPr/>
        </p:nvSpPr>
        <p:spPr>
          <a:xfrm>
            <a:off x="5250214" y="5545077"/>
            <a:ext cx="1778152" cy="637902"/>
          </a:xfrm>
          <a:prstGeom prst="roundRect">
            <a:avLst/>
          </a:prstGeom>
          <a:solidFill>
            <a:srgbClr val="0273B4"/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MA" sz="2300" b="1" dirty="0">
                <a:solidFill>
                  <a:schemeClr val="bg1"/>
                </a:solidFill>
              </a:rPr>
              <a:t>c. </a:t>
            </a:r>
            <a:r>
              <a:rPr lang="fr-FR" sz="2300" dirty="0">
                <a:solidFill>
                  <a:schemeClr val="bg1"/>
                </a:solidFill>
              </a:rPr>
              <a:t>L’</a:t>
            </a:r>
            <a:r>
              <a:rPr lang="fr-MA" sz="2300" dirty="0">
                <a:solidFill>
                  <a:schemeClr val="bg1"/>
                </a:solidFill>
              </a:rPr>
              <a:t>eau</a:t>
            </a: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44465EB5-6234-4CBC-E826-6631805F9B36}"/>
              </a:ext>
            </a:extLst>
          </p:cNvPr>
          <p:cNvSpPr/>
          <p:nvPr/>
        </p:nvSpPr>
        <p:spPr>
          <a:xfrm>
            <a:off x="9641315" y="5545077"/>
            <a:ext cx="1778152" cy="637902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MA" sz="2300" b="1" dirty="0">
                <a:solidFill>
                  <a:srgbClr val="002060"/>
                </a:solidFill>
              </a:rPr>
              <a:t>e. </a:t>
            </a:r>
            <a:r>
              <a:rPr lang="fr-FR" sz="2300" dirty="0">
                <a:solidFill>
                  <a:srgbClr val="002060"/>
                </a:solidFill>
              </a:rPr>
              <a:t>La lumière</a:t>
            </a:r>
            <a:endParaRPr lang="fr-MA" sz="2300" dirty="0">
              <a:solidFill>
                <a:srgbClr val="002060"/>
              </a:solidFill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FC4F7202-6DC5-5817-AC24-B2E205B12109}"/>
              </a:ext>
            </a:extLst>
          </p:cNvPr>
          <p:cNvSpPr/>
          <p:nvPr/>
        </p:nvSpPr>
        <p:spPr>
          <a:xfrm>
            <a:off x="3056301" y="5545077"/>
            <a:ext cx="1812534" cy="637902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MA" sz="2300" b="1" dirty="0">
                <a:solidFill>
                  <a:srgbClr val="002060"/>
                </a:solidFill>
              </a:rPr>
              <a:t>b. </a:t>
            </a:r>
            <a:r>
              <a:rPr lang="fr-FR" sz="2300" dirty="0">
                <a:solidFill>
                  <a:srgbClr val="002060"/>
                </a:solidFill>
              </a:rPr>
              <a:t>L’</a:t>
            </a:r>
            <a:r>
              <a:rPr lang="fr-MA" sz="2300" dirty="0">
                <a:solidFill>
                  <a:srgbClr val="002060"/>
                </a:solidFill>
              </a:rPr>
              <a:t>O</a:t>
            </a:r>
            <a:r>
              <a:rPr lang="fr-MA" sz="2300" baseline="-25000" dirty="0">
                <a:solidFill>
                  <a:srgbClr val="002060"/>
                </a:solidFill>
              </a:rPr>
              <a:t>2</a:t>
            </a:r>
            <a:endParaRPr lang="fr-MA" sz="2300" dirty="0">
              <a:solidFill>
                <a:srgbClr val="002060"/>
              </a:solidFill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C6A477FB-B4FB-A16A-E462-92DDAD428B4E}"/>
              </a:ext>
            </a:extLst>
          </p:cNvPr>
          <p:cNvSpPr/>
          <p:nvPr/>
        </p:nvSpPr>
        <p:spPr>
          <a:xfrm>
            <a:off x="7409745" y="5545077"/>
            <a:ext cx="1778152" cy="637902"/>
          </a:xfrm>
          <a:prstGeom prst="roundRect">
            <a:avLst/>
          </a:prstGeom>
          <a:solidFill>
            <a:srgbClr val="0273B4"/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MA" sz="2300" b="1" dirty="0">
                <a:solidFill>
                  <a:schemeClr val="bg1"/>
                </a:solidFill>
              </a:rPr>
              <a:t>d. </a:t>
            </a:r>
            <a:r>
              <a:rPr lang="fr-FR" sz="2300" dirty="0">
                <a:solidFill>
                  <a:schemeClr val="bg1"/>
                </a:solidFill>
              </a:rPr>
              <a:t>L’énergie</a:t>
            </a:r>
            <a:endParaRPr lang="fr-MA" sz="2300" dirty="0">
              <a:solidFill>
                <a:schemeClr val="bg1"/>
              </a:solidFill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8D927AE0-198B-6FCD-B51D-C23941F908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1227" y="2583802"/>
            <a:ext cx="7922122" cy="2258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543984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E87E89-8727-F9DD-AB35-34D241EAC5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BF6701B-DAE3-CB53-F9F2-A642A1E11E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algn="just"/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sym typeface="Calibri"/>
              </a:rPr>
              <a:t>Le document suivant présente le cycle de carbone</a:t>
            </a:r>
            <a:endParaRPr lang="fr-FR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4A568E3-4380-7B95-DA41-85C039F43D3C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defTabSz="342900">
              <a:spcAft>
                <a:spcPts val="300"/>
              </a:spcAft>
              <a:buClrTx/>
              <a:defRPr/>
            </a:pPr>
            <a:endParaRPr lang="fr-FR" dirty="0">
              <a:solidFill>
                <a:prstClr val="white">
                  <a:lumMod val="65000"/>
                </a:prstClr>
              </a:solidFill>
              <a:latin typeface="Calibri" panose="020F0502020204030204"/>
            </a:endParaRP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71BDBCF8-6006-0030-6483-C7C99073BAFF}"/>
              </a:ext>
            </a:extLst>
          </p:cNvPr>
          <p:cNvGrpSpPr/>
          <p:nvPr/>
        </p:nvGrpSpPr>
        <p:grpSpPr>
          <a:xfrm>
            <a:off x="11493365" y="427318"/>
            <a:ext cx="497596" cy="431295"/>
            <a:chOff x="779844" y="4335989"/>
            <a:chExt cx="563238" cy="575842"/>
          </a:xfrm>
        </p:grpSpPr>
        <p:pic>
          <p:nvPicPr>
            <p:cNvPr id="17" name="Google Shape;307;p51" descr="Une image contenant Dessin animé, clipart, Animation, illustration&#10;&#10;Description générée automatiquement">
              <a:extLst>
                <a:ext uri="{FF2B5EF4-FFF2-40B4-BE49-F238E27FC236}">
                  <a16:creationId xmlns:a16="http://schemas.microsoft.com/office/drawing/2014/main" id="{250CA948-1A5F-DB6A-379E-2EFF4CDB7CD9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 l="18242" t="9344" r="18458" b="23864"/>
            <a:stretch/>
          </p:blipFill>
          <p:spPr>
            <a:xfrm>
              <a:off x="779844" y="4335989"/>
              <a:ext cx="563238" cy="5758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06307729-CDF5-6CEB-90D1-2B18521A39CD}"/>
                </a:ext>
              </a:extLst>
            </p:cNvPr>
            <p:cNvSpPr/>
            <p:nvPr/>
          </p:nvSpPr>
          <p:spPr>
            <a:xfrm>
              <a:off x="1146883" y="4430870"/>
              <a:ext cx="160172" cy="106680"/>
            </a:xfrm>
            <a:prstGeom prst="rect">
              <a:avLst/>
            </a:prstGeom>
            <a:solidFill>
              <a:srgbClr val="268B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C9CADC04-5E58-8089-9AA0-3C3757BFF841}"/>
              </a:ext>
            </a:extLst>
          </p:cNvPr>
          <p:cNvSpPr txBox="1"/>
          <p:nvPr/>
        </p:nvSpPr>
        <p:spPr>
          <a:xfrm>
            <a:off x="490200" y="1132144"/>
            <a:ext cx="783139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>
              <a:defRPr/>
            </a:pPr>
            <a:r>
              <a:rPr lang="fr-FR" sz="2400" b="1" dirty="0">
                <a:solidFill>
                  <a:prstClr val="black"/>
                </a:solidFill>
              </a:rPr>
              <a:t>3. Identifiez les sphères impliquées dans ce cycle.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BF9E2E5A-7109-8CE3-A2AF-92F30EB26B81}"/>
              </a:ext>
            </a:extLst>
          </p:cNvPr>
          <p:cNvSpPr/>
          <p:nvPr/>
        </p:nvSpPr>
        <p:spPr>
          <a:xfrm>
            <a:off x="562653" y="2140111"/>
            <a:ext cx="3826467" cy="848321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MA" sz="2200" b="1" dirty="0">
                <a:solidFill>
                  <a:srgbClr val="002060"/>
                </a:solidFill>
              </a:rPr>
              <a:t>a. Sphère 1: ………………....</a:t>
            </a:r>
            <a:endParaRPr lang="fr-MA" sz="2200" dirty="0">
              <a:solidFill>
                <a:srgbClr val="002060"/>
              </a:solidFill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D06CB7CF-1F5E-B115-3E74-A3B541271269}"/>
              </a:ext>
            </a:extLst>
          </p:cNvPr>
          <p:cNvSpPr/>
          <p:nvPr/>
        </p:nvSpPr>
        <p:spPr>
          <a:xfrm>
            <a:off x="552493" y="3237391"/>
            <a:ext cx="3826467" cy="848321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MA" sz="2200" b="1" dirty="0">
                <a:solidFill>
                  <a:srgbClr val="002060"/>
                </a:solidFill>
              </a:rPr>
              <a:t>b. Sphère 2: ………………....</a:t>
            </a:r>
            <a:endParaRPr lang="fr-MA" sz="2200" dirty="0">
              <a:solidFill>
                <a:srgbClr val="002060"/>
              </a:solidFill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B10A7F55-8944-AC83-3AE9-CBA1A0432036}"/>
              </a:ext>
            </a:extLst>
          </p:cNvPr>
          <p:cNvSpPr/>
          <p:nvPr/>
        </p:nvSpPr>
        <p:spPr>
          <a:xfrm>
            <a:off x="572813" y="4314351"/>
            <a:ext cx="3826467" cy="848321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MA" sz="2200" b="1" dirty="0">
                <a:solidFill>
                  <a:srgbClr val="002060"/>
                </a:solidFill>
              </a:rPr>
              <a:t>c. Sphère 3: ………………....</a:t>
            </a:r>
            <a:endParaRPr lang="fr-MA" sz="2200" dirty="0">
              <a:solidFill>
                <a:srgbClr val="002060"/>
              </a:solidFill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61BCCFCE-6D46-F95E-1D82-E7745144243E}"/>
              </a:ext>
            </a:extLst>
          </p:cNvPr>
          <p:cNvSpPr/>
          <p:nvPr/>
        </p:nvSpPr>
        <p:spPr>
          <a:xfrm>
            <a:off x="562653" y="5411631"/>
            <a:ext cx="3826467" cy="848321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MA" sz="2200" b="1" dirty="0">
                <a:solidFill>
                  <a:srgbClr val="002060"/>
                </a:solidFill>
              </a:rPr>
              <a:t>d. Sphère 4: ………………....</a:t>
            </a:r>
            <a:endParaRPr lang="fr-MA" sz="2200" dirty="0">
              <a:solidFill>
                <a:srgbClr val="002060"/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50F1A33-F47A-2AA9-BD09-6B9700C02F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8394" y="1869672"/>
            <a:ext cx="6631113" cy="4364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51762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A7D3E-2415-A9A2-0BC9-CF608FB69D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CB21199-441F-9335-B8E6-DA5E7D066D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defTabSz="342900">
              <a:spcAft>
                <a:spcPts val="300"/>
              </a:spcAft>
              <a:defRPr/>
            </a:pPr>
            <a:r>
              <a:rPr lang="fr-FR" dirty="0">
                <a:latin typeface="Calibri" panose="020F0502020204030204"/>
              </a:rPr>
              <a:t>Parfait ! </a:t>
            </a:r>
            <a:r>
              <a:rPr lang="fr-FR" dirty="0">
                <a:solidFill>
                  <a:prstClr val="black"/>
                </a:solidFill>
              </a:rPr>
              <a:t>les sphères impliquées dans ce cycle sont:</a:t>
            </a:r>
            <a:endParaRPr lang="fr-FR" dirty="0">
              <a:latin typeface="Calibri" panose="020F0502020204030204"/>
            </a:endParaRP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99F340F-400C-9755-67FC-C05F63FFE770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defTabSz="342900">
              <a:spcAft>
                <a:spcPts val="300"/>
              </a:spcAft>
              <a:buClrTx/>
              <a:defRPr/>
            </a:pPr>
            <a:endParaRPr lang="fr-FR" dirty="0">
              <a:solidFill>
                <a:prstClr val="white">
                  <a:lumMod val="65000"/>
                </a:prstClr>
              </a:solidFill>
              <a:latin typeface="Calibri" panose="020F0502020204030204"/>
            </a:endParaRPr>
          </a:p>
        </p:txBody>
      </p:sp>
      <p:pic>
        <p:nvPicPr>
          <p:cNvPr id="10" name="Image 8">
            <a:extLst>
              <a:ext uri="{FF2B5EF4-FFF2-40B4-BE49-F238E27FC236}">
                <a16:creationId xmlns:a16="http://schemas.microsoft.com/office/drawing/2014/main" id="{518DF3E8-7F6F-208B-F4BC-680B647966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45716" y="505406"/>
            <a:ext cx="325863" cy="325863"/>
          </a:xfrm>
          <a:prstGeom prst="rect">
            <a:avLst/>
          </a:prstGeom>
        </p:spPr>
      </p:pic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3DFC1508-714B-F183-82E9-252787397DF1}"/>
              </a:ext>
            </a:extLst>
          </p:cNvPr>
          <p:cNvSpPr/>
          <p:nvPr/>
        </p:nvSpPr>
        <p:spPr>
          <a:xfrm>
            <a:off x="572813" y="1704701"/>
            <a:ext cx="3826467" cy="848321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MA" sz="2200" b="1" dirty="0">
                <a:solidFill>
                  <a:srgbClr val="002060"/>
                </a:solidFill>
              </a:rPr>
              <a:t>a. Sphère 1: L’hydrosphère</a:t>
            </a:r>
            <a:endParaRPr lang="fr-MA" sz="2200" dirty="0">
              <a:solidFill>
                <a:srgbClr val="002060"/>
              </a:solidFill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33549EE2-709C-6FE0-E3BA-3940147AE64E}"/>
              </a:ext>
            </a:extLst>
          </p:cNvPr>
          <p:cNvSpPr/>
          <p:nvPr/>
        </p:nvSpPr>
        <p:spPr>
          <a:xfrm>
            <a:off x="562652" y="2943486"/>
            <a:ext cx="3826467" cy="848321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MA" sz="2200" b="1" dirty="0">
                <a:solidFill>
                  <a:srgbClr val="002060"/>
                </a:solidFill>
              </a:rPr>
              <a:t>b. Sphère 2: L’atmosphère</a:t>
            </a:r>
            <a:endParaRPr lang="fr-MA" sz="2200" dirty="0">
              <a:solidFill>
                <a:srgbClr val="002060"/>
              </a:solidFill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B0048AE0-6DEF-FBC2-8015-B9E31A365B06}"/>
              </a:ext>
            </a:extLst>
          </p:cNvPr>
          <p:cNvSpPr/>
          <p:nvPr/>
        </p:nvSpPr>
        <p:spPr>
          <a:xfrm>
            <a:off x="572813" y="4235015"/>
            <a:ext cx="3826467" cy="848321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MA" sz="2200" b="1" dirty="0">
                <a:solidFill>
                  <a:srgbClr val="002060"/>
                </a:solidFill>
              </a:rPr>
              <a:t>c. Sphère 3: La biosphère</a:t>
            </a:r>
            <a:endParaRPr lang="fr-MA" sz="2200" dirty="0">
              <a:solidFill>
                <a:srgbClr val="002060"/>
              </a:solidFill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F20E4290-E54C-E502-4CF0-672D8D324640}"/>
              </a:ext>
            </a:extLst>
          </p:cNvPr>
          <p:cNvSpPr/>
          <p:nvPr/>
        </p:nvSpPr>
        <p:spPr>
          <a:xfrm>
            <a:off x="572813" y="5554539"/>
            <a:ext cx="3826467" cy="848321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MA" sz="2200" b="1" dirty="0">
                <a:solidFill>
                  <a:srgbClr val="002060"/>
                </a:solidFill>
              </a:rPr>
              <a:t>d. Sphère 4: Le lithosphère</a:t>
            </a:r>
            <a:endParaRPr lang="fr-MA" sz="2200" dirty="0">
              <a:solidFill>
                <a:srgbClr val="002060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CD43F11-A03B-FDBE-4C0D-6B7706E9A0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8394" y="1869672"/>
            <a:ext cx="6631113" cy="4364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178162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B7653F-4A6A-1321-8932-7EA9B4CC7E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Nous avons rappelé un processus essentiel, la respiration, ainsi que les différentes sphères de la Terre : l’atmosphère, l’hydrosphère, la biosphère et la lithosphère.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A94F6A-E3A6-DEDE-13D5-86ECA1D49A3A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fr-FR" sz="2600" dirty="0"/>
          </a:p>
          <a:p>
            <a:pPr marL="0" indent="0">
              <a:buNone/>
            </a:pPr>
            <a:endParaRPr lang="fr-FR" sz="2600" dirty="0"/>
          </a:p>
          <a:p>
            <a:pPr marL="0" indent="0">
              <a:buNone/>
            </a:pPr>
            <a:endParaRPr lang="fr-FR" sz="26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C8C3318-3A21-BB1F-19F6-3DD7EFF9DC3D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dirty="0"/>
              <a:t>Présenter aux élèves cette synthèse des prérequis.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C91B4A61-19B0-459C-1E44-471BE5E56740}"/>
              </a:ext>
            </a:extLst>
          </p:cNvPr>
          <p:cNvSpPr txBox="1"/>
          <p:nvPr/>
        </p:nvSpPr>
        <p:spPr>
          <a:xfrm>
            <a:off x="6474992" y="2143400"/>
            <a:ext cx="4867954" cy="5099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fr-FR" sz="2400" b="1" dirty="0">
                <a:solidFill>
                  <a:srgbClr val="0070C0"/>
                </a:solidFill>
              </a:rPr>
              <a:t>Sphères de la Terre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E740936B-24CB-1931-2E80-431A1D0E288E}"/>
              </a:ext>
            </a:extLst>
          </p:cNvPr>
          <p:cNvSpPr txBox="1"/>
          <p:nvPr/>
        </p:nvSpPr>
        <p:spPr>
          <a:xfrm>
            <a:off x="858086" y="1317142"/>
            <a:ext cx="3052262" cy="493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4000"/>
              </a:lnSpc>
              <a:spcBef>
                <a:spcPts val="100"/>
              </a:spcBef>
              <a:spcAft>
                <a:spcPts val="100"/>
              </a:spcAft>
            </a:pPr>
            <a:r>
              <a:rPr lang="fr-FR" sz="2350" b="1" dirty="0">
                <a:solidFill>
                  <a:srgbClr val="0070C0"/>
                </a:solidFill>
              </a:rPr>
              <a:t>Processus essentiel 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9DD43AD-B18F-235C-1479-FE3FB4528E60}"/>
              </a:ext>
            </a:extLst>
          </p:cNvPr>
          <p:cNvSpPr txBox="1"/>
          <p:nvPr/>
        </p:nvSpPr>
        <p:spPr>
          <a:xfrm>
            <a:off x="986300" y="3244334"/>
            <a:ext cx="279583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800" b="1" dirty="0"/>
              <a:t>La respiration</a:t>
            </a:r>
            <a:endParaRPr lang="fr-MA" b="1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1B91D62-C02B-1F1B-A5F5-2CBB3A7D06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958" y="1952565"/>
            <a:ext cx="4378959" cy="1248546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C12C31B-929F-D5E5-9F4B-2F8B92D799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0568" y="2668411"/>
            <a:ext cx="5840474" cy="3871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793623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636CC49-5EB1-0659-3408-C0AC6992196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2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6218471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B936103-7F12-ADA3-A8F7-30644B3C1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8058" y="229099"/>
            <a:ext cx="10529279" cy="387224"/>
          </a:xfrm>
        </p:spPr>
        <p:txBody>
          <a:bodyPr/>
          <a:lstStyle/>
          <a:p>
            <a:r>
              <a:rPr lang="fr-FR" dirty="0"/>
              <a:t>Maintenant, regardez ces trois images : Ces images illustrent des phénomènes où le dioxygène (O₂) est produit, consommée ou transformé dans la nature.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919F960-10B6-1FFD-346C-3E546E2595FD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2" name="Image 8">
            <a:extLst>
              <a:ext uri="{FF2B5EF4-FFF2-40B4-BE49-F238E27FC236}">
                <a16:creationId xmlns:a16="http://schemas.microsoft.com/office/drawing/2014/main" id="{08FDD7C6-B1E6-346D-5DF5-21F4B43AE3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45716" y="505406"/>
            <a:ext cx="325863" cy="325863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18FC607-F813-2E10-7778-1A09947EA97B}"/>
              </a:ext>
            </a:extLst>
          </p:cNvPr>
          <p:cNvSpPr txBox="1"/>
          <p:nvPr/>
        </p:nvSpPr>
        <p:spPr>
          <a:xfrm>
            <a:off x="692075" y="4415827"/>
            <a:ext cx="3287361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fr-FR" sz="1700" i="1" dirty="0">
                <a:solidFill>
                  <a:schemeClr val="tx2">
                    <a:lumMod val="75000"/>
                  </a:schemeClr>
                </a:solidFill>
              </a:rPr>
              <a:t>un cerf en train de respirer dans la forêt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F852BCD-4493-277A-A4D6-8906407546BC}"/>
              </a:ext>
            </a:extLst>
          </p:cNvPr>
          <p:cNvSpPr txBox="1"/>
          <p:nvPr/>
        </p:nvSpPr>
        <p:spPr>
          <a:xfrm>
            <a:off x="8184023" y="4408946"/>
            <a:ext cx="3381273" cy="353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fr-FR" sz="1700" i="1" dirty="0">
                <a:solidFill>
                  <a:schemeClr val="tx2">
                    <a:lumMod val="75000"/>
                  </a:schemeClr>
                </a:solidFill>
              </a:rPr>
              <a:t>un feu de bois qui brûle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6BD6453-A988-0931-6A3E-FC5E7C798464}"/>
              </a:ext>
            </a:extLst>
          </p:cNvPr>
          <p:cNvSpPr txBox="1"/>
          <p:nvPr/>
        </p:nvSpPr>
        <p:spPr>
          <a:xfrm>
            <a:off x="597519" y="5509148"/>
            <a:ext cx="1096842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200" b="1" spc="-50" dirty="0"/>
              <a:t>Au cours de cette séance, nous allons explorer comment l’oxygène circule dans la nature à travers différents processus.</a:t>
            </a:r>
            <a:endParaRPr lang="fr-MA" sz="2200" b="1" spc="-50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AE927527-F110-A637-8795-67630F7DD66D}"/>
              </a:ext>
            </a:extLst>
          </p:cNvPr>
          <p:cNvSpPr txBox="1"/>
          <p:nvPr/>
        </p:nvSpPr>
        <p:spPr>
          <a:xfrm>
            <a:off x="4278087" y="4408946"/>
            <a:ext cx="349428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600" dirty="0"/>
              <a:t>une plante verte exposée à la lumière du soleil</a:t>
            </a:r>
            <a:endParaRPr lang="fr-MA" sz="1700" i="1" spc="-7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2FB9AAA8-0BC3-FF62-B491-85C9097A2D8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4341" y="2300438"/>
            <a:ext cx="1543318" cy="1956664"/>
          </a:xfrm>
          <a:prstGeom prst="rect">
            <a:avLst/>
          </a:prstGeom>
        </p:spPr>
      </p:pic>
      <p:cxnSp>
        <p:nvCxnSpPr>
          <p:cNvPr id="15" name="Connecteur : en arc 14">
            <a:extLst>
              <a:ext uri="{FF2B5EF4-FFF2-40B4-BE49-F238E27FC236}">
                <a16:creationId xmlns:a16="http://schemas.microsoft.com/office/drawing/2014/main" id="{60FBA003-5E52-F8B7-3640-618236F0E7BD}"/>
              </a:ext>
            </a:extLst>
          </p:cNvPr>
          <p:cNvCxnSpPr>
            <a:cxnSpLocks/>
            <a:endCxn id="14" idx="1"/>
          </p:cNvCxnSpPr>
          <p:nvPr/>
        </p:nvCxnSpPr>
        <p:spPr>
          <a:xfrm>
            <a:off x="4921681" y="2978270"/>
            <a:ext cx="402660" cy="300500"/>
          </a:xfrm>
          <a:prstGeom prst="curvedConnector3">
            <a:avLst/>
          </a:prstGeom>
          <a:ln w="28575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 : en arc 15">
            <a:extLst>
              <a:ext uri="{FF2B5EF4-FFF2-40B4-BE49-F238E27FC236}">
                <a16:creationId xmlns:a16="http://schemas.microsoft.com/office/drawing/2014/main" id="{D98B7B5A-B2C8-A10B-37D5-2C1C348BC2DE}"/>
              </a:ext>
            </a:extLst>
          </p:cNvPr>
          <p:cNvCxnSpPr>
            <a:stCxn id="14" idx="3"/>
          </p:cNvCxnSpPr>
          <p:nvPr/>
        </p:nvCxnSpPr>
        <p:spPr>
          <a:xfrm flipV="1">
            <a:off x="6867659" y="2978270"/>
            <a:ext cx="218941" cy="300500"/>
          </a:xfrm>
          <a:prstGeom prst="curvedConnector2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ZoneTexte 23">
            <a:extLst>
              <a:ext uri="{FF2B5EF4-FFF2-40B4-BE49-F238E27FC236}">
                <a16:creationId xmlns:a16="http://schemas.microsoft.com/office/drawing/2014/main" id="{98BFF141-8123-0501-3195-E6C0AEC52C60}"/>
              </a:ext>
            </a:extLst>
          </p:cNvPr>
          <p:cNvSpPr txBox="1"/>
          <p:nvPr/>
        </p:nvSpPr>
        <p:spPr>
          <a:xfrm>
            <a:off x="6824114" y="2623457"/>
            <a:ext cx="8611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b="1" dirty="0">
                <a:solidFill>
                  <a:srgbClr val="0070C0"/>
                </a:solidFill>
              </a:rPr>
              <a:t>CO</a:t>
            </a:r>
            <a:r>
              <a:rPr lang="fr-MA" b="1" baseline="-25000" dirty="0">
                <a:solidFill>
                  <a:srgbClr val="0070C0"/>
                </a:solidFill>
              </a:rPr>
              <a:t>2</a:t>
            </a:r>
            <a:endParaRPr lang="fr-MA" b="1" dirty="0">
              <a:solidFill>
                <a:srgbClr val="0070C0"/>
              </a:solidFill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ADC2CF67-840D-33CC-D337-D6059BF0F56F}"/>
              </a:ext>
            </a:extLst>
          </p:cNvPr>
          <p:cNvSpPr txBox="1"/>
          <p:nvPr/>
        </p:nvSpPr>
        <p:spPr>
          <a:xfrm>
            <a:off x="4599937" y="2587330"/>
            <a:ext cx="6434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b="1" dirty="0">
                <a:solidFill>
                  <a:srgbClr val="0070C0"/>
                </a:solidFill>
              </a:rPr>
              <a:t>O</a:t>
            </a:r>
            <a:r>
              <a:rPr lang="fr-MA" b="1" baseline="-25000" dirty="0">
                <a:solidFill>
                  <a:srgbClr val="0070C0"/>
                </a:solidFill>
              </a:rPr>
              <a:t>2</a:t>
            </a:r>
            <a:endParaRPr lang="fr-MA" b="1" dirty="0">
              <a:solidFill>
                <a:srgbClr val="0070C0"/>
              </a:solidFill>
            </a:endParaRP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801EB209-DBE5-662A-A186-F4C13B14FB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4023" y="2123908"/>
            <a:ext cx="3381273" cy="2252381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9E0C95E0-BAE7-D4D5-EAF1-35565453430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5281" y="1962212"/>
            <a:ext cx="369333" cy="369333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A08CC2A2-2070-FAA0-F25B-E406E49D300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848" y="2146878"/>
            <a:ext cx="2826420" cy="2229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483911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EE9C3F-3FB2-5908-1D32-43442AB49B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A la fin de cette séance, vous serez capables </a:t>
            </a:r>
            <a:r>
              <a:rPr lang="fr-FR" spc="-50" dirty="0"/>
              <a:t>de décrire les processus impliqués dans le cycle de l’oxygène</a:t>
            </a:r>
            <a:endParaRPr lang="fr-F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B6DD65C-B6D1-7DD2-8728-E8C4210B83F5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2A158CA-69AB-4D39-679B-48B09F24FDC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991361" y="1831975"/>
            <a:ext cx="8803640" cy="819150"/>
          </a:xfrm>
        </p:spPr>
        <p:txBody>
          <a:bodyPr anchor="ctr">
            <a:noAutofit/>
          </a:bodyPr>
          <a:lstStyle/>
          <a:p>
            <a:r>
              <a:rPr lang="fr-FR" sz="2800" b="1" spc="-50" dirty="0"/>
              <a:t>Décrire les processus impliqués dans le cycle de l’oxygène</a:t>
            </a:r>
            <a:endParaRPr lang="fr-FR" sz="2800" b="1" kern="0" spc="-50" dirty="0">
              <a:solidFill>
                <a:srgbClr val="000000"/>
              </a:solidFill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2D219263-7BFF-24BB-5074-C7A92FBF36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9735" y="2861167"/>
            <a:ext cx="6752530" cy="3539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02739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289;p51">
            <a:extLst>
              <a:ext uri="{FF2B5EF4-FFF2-40B4-BE49-F238E27FC236}">
                <a16:creationId xmlns:a16="http://schemas.microsoft.com/office/drawing/2014/main" id="{D09B3BAE-E4D7-1516-4381-9A945BEE4206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DD033D76-F011-B3DB-E834-99A0C6615B62}"/>
              </a:ext>
            </a:extLst>
          </p:cNvPr>
          <p:cNvSpPr/>
          <p:nvPr/>
        </p:nvSpPr>
        <p:spPr>
          <a:xfrm>
            <a:off x="3273671" y="2816785"/>
            <a:ext cx="5644657" cy="1224429"/>
          </a:xfrm>
          <a:prstGeom prst="roundRect">
            <a:avLst>
              <a:gd name="adj" fmla="val 28712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800" b="1" dirty="0">
                <a:solidFill>
                  <a:schemeClr val="tx1"/>
                </a:solidFill>
              </a:rPr>
              <a:t>Je me prépare</a:t>
            </a:r>
            <a:endParaRPr lang="fr-FR" sz="4800" b="1" noProof="0" dirty="0">
              <a:solidFill>
                <a:schemeClr val="tx1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35A92160-1B0B-0058-5A2A-DE2253DACE32}"/>
              </a:ext>
            </a:extLst>
          </p:cNvPr>
          <p:cNvSpPr txBox="1"/>
          <p:nvPr/>
        </p:nvSpPr>
        <p:spPr>
          <a:xfrm>
            <a:off x="854145" y="192746"/>
            <a:ext cx="1068761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Pour commencer je vais définir le cycle de l’oxygène et présenter les différents processus impliqués dans ce cycle de l’oxygène. </a:t>
            </a:r>
            <a:endParaRPr lang="fr-FR" sz="2200" noProof="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085685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86C2109-6376-CBCB-6809-8B8CE8E267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D’abord, définissons « le cycle de l’oxygène </a:t>
            </a:r>
            <a:r>
              <a:rPr lang="fr-FR" spc="-5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»</a:t>
            </a:r>
            <a:endParaRPr lang="fr-FR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D89D53E-978D-EA28-6509-338A2B27F42E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fr-FR" dirty="0">
              <a:solidFill>
                <a:prstClr val="white">
                  <a:lumMod val="65000"/>
                </a:prstClr>
              </a:solidFill>
              <a:latin typeface="Calibri" panose="020F0502020204030204"/>
            </a:endParaRPr>
          </a:p>
        </p:txBody>
      </p:sp>
      <p:pic>
        <p:nvPicPr>
          <p:cNvPr id="5" name="Google Shape;289;p51">
            <a:extLst>
              <a:ext uri="{FF2B5EF4-FFF2-40B4-BE49-F238E27FC236}">
                <a16:creationId xmlns:a16="http://schemas.microsoft.com/office/drawing/2014/main" id="{D09B3BAE-E4D7-1516-4381-9A945BEE4206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BFB08E17-6BE8-8D60-88FA-D8BA21EADA40}"/>
              </a:ext>
            </a:extLst>
          </p:cNvPr>
          <p:cNvSpPr/>
          <p:nvPr/>
        </p:nvSpPr>
        <p:spPr>
          <a:xfrm>
            <a:off x="1148105" y="1722218"/>
            <a:ext cx="10277091" cy="1220422"/>
          </a:xfrm>
          <a:prstGeom prst="roundRect">
            <a:avLst/>
          </a:prstGeom>
          <a:solidFill>
            <a:schemeClr val="bg1"/>
          </a:solidFill>
          <a:ln w="1905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25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1400"/>
              <a:buFont typeface="Arial"/>
            </a:pPr>
            <a:r>
              <a:rPr lang="fr-FR" sz="2500" spc="-30" dirty="0"/>
              <a:t>Le </a:t>
            </a:r>
            <a:r>
              <a:rPr lang="fr-FR" sz="2500" b="1" spc="-30" dirty="0"/>
              <a:t>cycle de l’oxygène </a:t>
            </a:r>
            <a:r>
              <a:rPr lang="fr-FR" sz="2500" spc="-30" dirty="0"/>
              <a:t>est la circulation de l’oxygène entre les différentes sphères de la Terre: </a:t>
            </a:r>
            <a:r>
              <a:rPr lang="fr-FR" sz="2400" b="1" spc="-30" dirty="0"/>
              <a:t>(atmosphère, biosphère, lithosphère et hydrosphère).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103EA8FA-6383-95E8-7BBC-826359F878CC}"/>
              </a:ext>
            </a:extLst>
          </p:cNvPr>
          <p:cNvSpPr/>
          <p:nvPr/>
        </p:nvSpPr>
        <p:spPr>
          <a:xfrm>
            <a:off x="1148105" y="1271982"/>
            <a:ext cx="2036316" cy="442452"/>
          </a:xfrm>
          <a:prstGeom prst="roundRect">
            <a:avLst>
              <a:gd name="adj" fmla="val 50000"/>
            </a:avLst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FR" sz="2400" b="1" noProof="0" dirty="0">
                <a:solidFill>
                  <a:schemeClr val="bg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Définition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AB630A0-3ABC-2722-B266-955CF3BE5E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4421" y="3608383"/>
            <a:ext cx="5264153" cy="2799244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90A51C0-ECBF-EFD3-0743-6580F582395C}"/>
              </a:ext>
            </a:extLst>
          </p:cNvPr>
          <p:cNvSpPr txBox="1"/>
          <p:nvPr/>
        </p:nvSpPr>
        <p:spPr>
          <a:xfrm>
            <a:off x="3092981" y="3838003"/>
            <a:ext cx="130629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/>
              <a:t>B</a:t>
            </a:r>
            <a:r>
              <a:rPr lang="fr-FR" sz="1800" b="1" dirty="0"/>
              <a:t>iosphère</a:t>
            </a:r>
            <a:endParaRPr lang="fr-MA" b="1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7EB6850-C42F-A322-C528-AFC1E77C270F}"/>
              </a:ext>
            </a:extLst>
          </p:cNvPr>
          <p:cNvSpPr txBox="1"/>
          <p:nvPr/>
        </p:nvSpPr>
        <p:spPr>
          <a:xfrm>
            <a:off x="6740421" y="3549951"/>
            <a:ext cx="163141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/>
              <a:t>Atmosphère</a:t>
            </a:r>
            <a:endParaRPr lang="fr-MA" b="1" dirty="0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FD430B50-25D4-4EEC-C6F2-D68CF14DE360}"/>
              </a:ext>
            </a:extLst>
          </p:cNvPr>
          <p:cNvSpPr/>
          <p:nvPr/>
        </p:nvSpPr>
        <p:spPr>
          <a:xfrm>
            <a:off x="4185920" y="3283263"/>
            <a:ext cx="2814320" cy="2581279"/>
          </a:xfrm>
          <a:prstGeom prst="ellipse">
            <a:avLst/>
          </a:prstGeom>
          <a:noFill/>
          <a:ln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1029523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AE26B48-DD49-8FA5-73A7-1D7C654F7F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Voici les processus impliqués dans le cycle de l’oxygène :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383388D1-AB49-5CAC-A837-68A9154E961C}"/>
              </a:ext>
            </a:extLst>
          </p:cNvPr>
          <p:cNvPicPr>
            <a:picLocks noGrp="1" noChangeAspect="1"/>
          </p:cNvPicPr>
          <p:nvPr>
            <p:ph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9920" y="3044951"/>
            <a:ext cx="2171271" cy="1548047"/>
          </a:xfrm>
        </p:spPr>
      </p:pic>
      <p:pic>
        <p:nvPicPr>
          <p:cNvPr id="9" name="Google Shape;289;p51">
            <a:extLst>
              <a:ext uri="{FF2B5EF4-FFF2-40B4-BE49-F238E27FC236}">
                <a16:creationId xmlns:a16="http://schemas.microsoft.com/office/drawing/2014/main" id="{B4EAB9DA-654D-F7BF-3AF3-BC2CD2CCDBC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3E12A61-01F8-2F50-FFBD-BEDC0EBA5DC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0928" y="2804887"/>
            <a:ext cx="1773607" cy="18810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1" name="Image 10" descr="Une image contenant cou, art, illustration&#10;&#10;Le contenu généré par l’IA peut être incorrect.">
            <a:extLst>
              <a:ext uri="{FF2B5EF4-FFF2-40B4-BE49-F238E27FC236}">
                <a16:creationId xmlns:a16="http://schemas.microsoft.com/office/drawing/2014/main" id="{0169CDB3-1411-F6FA-9614-BB88E0870F0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86019" y="2822082"/>
            <a:ext cx="2219635" cy="1657581"/>
          </a:xfrm>
          <a:prstGeom prst="rect">
            <a:avLst/>
          </a:prstGeom>
        </p:spPr>
      </p:pic>
      <p:pic>
        <p:nvPicPr>
          <p:cNvPr id="13" name="Image 12" descr="Une image contenant texte, capture d’écran, Dessin d’enfant, graphisme&#10;&#10;Le contenu généré par l’IA peut être incorrect.">
            <a:extLst>
              <a:ext uri="{FF2B5EF4-FFF2-40B4-BE49-F238E27FC236}">
                <a16:creationId xmlns:a16="http://schemas.microsoft.com/office/drawing/2014/main" id="{8A7B8CC2-3B7E-EB68-C2D0-983C4983928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199" y="3044951"/>
            <a:ext cx="2461770" cy="1496569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1B7053B-8A21-FC55-5631-0C197437DF67}"/>
              </a:ext>
            </a:extLst>
          </p:cNvPr>
          <p:cNvSpPr txBox="1"/>
          <p:nvPr/>
        </p:nvSpPr>
        <p:spPr>
          <a:xfrm>
            <a:off x="2839762" y="5410375"/>
            <a:ext cx="1947114" cy="92333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dirty="0"/>
              <a:t>Les êtres vivants consomment du dioxygène (O₂)</a:t>
            </a:r>
            <a:endParaRPr lang="fr-MA" dirty="0"/>
          </a:p>
        </p:txBody>
      </p:sp>
      <p:sp>
        <p:nvSpPr>
          <p:cNvPr id="16" name="Flèche : bas 15">
            <a:extLst>
              <a:ext uri="{FF2B5EF4-FFF2-40B4-BE49-F238E27FC236}">
                <a16:creationId xmlns:a16="http://schemas.microsoft.com/office/drawing/2014/main" id="{12FAAE6F-26DD-C01B-6528-A45B3752E81E}"/>
              </a:ext>
            </a:extLst>
          </p:cNvPr>
          <p:cNvSpPr/>
          <p:nvPr/>
        </p:nvSpPr>
        <p:spPr>
          <a:xfrm>
            <a:off x="3493137" y="4835757"/>
            <a:ext cx="467360" cy="441993"/>
          </a:xfrm>
          <a:prstGeom prst="downArrow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A7754F55-EDA3-10B1-0DF0-29C6AC8FEE73}"/>
              </a:ext>
            </a:extLst>
          </p:cNvPr>
          <p:cNvSpPr txBox="1"/>
          <p:nvPr/>
        </p:nvSpPr>
        <p:spPr>
          <a:xfrm>
            <a:off x="411548" y="5410375"/>
            <a:ext cx="2165953" cy="92333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dirty="0"/>
              <a:t>Les plantes libèrent du dioxygène (O₂) dans l’air</a:t>
            </a:r>
            <a:endParaRPr lang="fr-MA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009BCAA5-56D0-95DC-919D-718909E55043}"/>
              </a:ext>
            </a:extLst>
          </p:cNvPr>
          <p:cNvSpPr txBox="1"/>
          <p:nvPr/>
        </p:nvSpPr>
        <p:spPr>
          <a:xfrm>
            <a:off x="7319296" y="5425790"/>
            <a:ext cx="2200624" cy="92333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dirty="0"/>
              <a:t>Le dioxygène (O₂) se mélange et se disperse dans l’eau</a:t>
            </a:r>
            <a:endParaRPr lang="fr-MA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8A3D0BFF-7C96-1C44-A73A-1DD31D8602D6}"/>
              </a:ext>
            </a:extLst>
          </p:cNvPr>
          <p:cNvSpPr txBox="1"/>
          <p:nvPr/>
        </p:nvSpPr>
        <p:spPr>
          <a:xfrm>
            <a:off x="5074662" y="5410375"/>
            <a:ext cx="2086685" cy="92333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dirty="0"/>
              <a:t>Les décomposeurs consomment du dioxygène (O₂)</a:t>
            </a:r>
            <a:endParaRPr lang="fr-MA" dirty="0"/>
          </a:p>
        </p:txBody>
      </p:sp>
      <p:sp>
        <p:nvSpPr>
          <p:cNvPr id="21" name="Flèche : bas 20">
            <a:extLst>
              <a:ext uri="{FF2B5EF4-FFF2-40B4-BE49-F238E27FC236}">
                <a16:creationId xmlns:a16="http://schemas.microsoft.com/office/drawing/2014/main" id="{761355B0-E637-A179-CF46-11C49B955AAD}"/>
              </a:ext>
            </a:extLst>
          </p:cNvPr>
          <p:cNvSpPr/>
          <p:nvPr/>
        </p:nvSpPr>
        <p:spPr>
          <a:xfrm>
            <a:off x="1284845" y="4835757"/>
            <a:ext cx="467360" cy="441993"/>
          </a:xfrm>
          <a:prstGeom prst="downArrow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2" name="Flèche : bas 21">
            <a:extLst>
              <a:ext uri="{FF2B5EF4-FFF2-40B4-BE49-F238E27FC236}">
                <a16:creationId xmlns:a16="http://schemas.microsoft.com/office/drawing/2014/main" id="{FBF112EF-815A-FC50-D9F6-4627317B2BBB}"/>
              </a:ext>
            </a:extLst>
          </p:cNvPr>
          <p:cNvSpPr/>
          <p:nvPr/>
        </p:nvSpPr>
        <p:spPr>
          <a:xfrm>
            <a:off x="5935109" y="4835757"/>
            <a:ext cx="467360" cy="441993"/>
          </a:xfrm>
          <a:prstGeom prst="downArrow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3" name="Flèche : bas 22">
            <a:extLst>
              <a:ext uri="{FF2B5EF4-FFF2-40B4-BE49-F238E27FC236}">
                <a16:creationId xmlns:a16="http://schemas.microsoft.com/office/drawing/2014/main" id="{C19F8128-B0E8-214F-3A97-A790D1E742D0}"/>
              </a:ext>
            </a:extLst>
          </p:cNvPr>
          <p:cNvSpPr/>
          <p:nvPr/>
        </p:nvSpPr>
        <p:spPr>
          <a:xfrm>
            <a:off x="8106117" y="4835758"/>
            <a:ext cx="467360" cy="441993"/>
          </a:xfrm>
          <a:prstGeom prst="downArrow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4" name="Flèche : bas 23">
            <a:extLst>
              <a:ext uri="{FF2B5EF4-FFF2-40B4-BE49-F238E27FC236}">
                <a16:creationId xmlns:a16="http://schemas.microsoft.com/office/drawing/2014/main" id="{95467FEB-44B7-D3BC-5298-49E76679827B}"/>
              </a:ext>
            </a:extLst>
          </p:cNvPr>
          <p:cNvSpPr/>
          <p:nvPr/>
        </p:nvSpPr>
        <p:spPr>
          <a:xfrm>
            <a:off x="10475139" y="4835757"/>
            <a:ext cx="467360" cy="441993"/>
          </a:xfrm>
          <a:prstGeom prst="downArrow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83A8997D-3C81-0294-E6CE-42505240E68E}"/>
              </a:ext>
            </a:extLst>
          </p:cNvPr>
          <p:cNvSpPr txBox="1"/>
          <p:nvPr/>
        </p:nvSpPr>
        <p:spPr>
          <a:xfrm>
            <a:off x="9693767" y="5447067"/>
            <a:ext cx="2086685" cy="92333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dirty="0"/>
              <a:t>La combustion du bois consomme du dioxygène (O₂)</a:t>
            </a:r>
            <a:endParaRPr lang="fr-MA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926E488-272B-DA55-8843-6E4E64E2DFB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3833" y="1204776"/>
            <a:ext cx="11084334" cy="1306186"/>
          </a:xfrm>
          <a:prstGeom prst="rect">
            <a:avLst/>
          </a:prstGeom>
        </p:spPr>
      </p:pic>
      <p:pic>
        <p:nvPicPr>
          <p:cNvPr id="26" name="Image 25" descr="Une image contenant ciel, gâteau d’anniversaire, bleu vert&#10;&#10;Le contenu généré par l’IA peut être incorrect.">
            <a:extLst>
              <a:ext uri="{FF2B5EF4-FFF2-40B4-BE49-F238E27FC236}">
                <a16:creationId xmlns:a16="http://schemas.microsoft.com/office/drawing/2014/main" id="{E48C0818-55C6-D078-CCF8-D82AFFE65D3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34474" y="2832978"/>
            <a:ext cx="1822162" cy="1852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7807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19" grpId="0" animBg="1"/>
      <p:bldP spid="21" grpId="0" animBg="1"/>
      <p:bldP spid="22" grpId="0" animBg="1"/>
      <p:bldP spid="23" grpId="0" animBg="1"/>
      <p:bldP spid="24" grpId="0" animBg="1"/>
      <p:bldP spid="25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2E6F77C-F03C-A753-C6D8-0D2BED3BCD5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7156023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8FED4DC-4D24-49F9-47BD-729AD9D435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Faites attention! Je vais vous montrer comment décrire les processus impliqués dans le cycle de l’oxygène à partir des données extraites d’un document . Voici notre tâche. Elle comporte un support (cycle de l’oxygène) et 3 consignes.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BBD8B40-CD58-1B43-CB76-A861CE5E35E7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dirty="0"/>
              <a:t>Présenter le document. Lire la consigne. Expliquer s’il y a des mots pas clairs.</a:t>
            </a:r>
          </a:p>
        </p:txBody>
      </p:sp>
      <p:pic>
        <p:nvPicPr>
          <p:cNvPr id="9" name="Google Shape;289;p51">
            <a:extLst>
              <a:ext uri="{FF2B5EF4-FFF2-40B4-BE49-F238E27FC236}">
                <a16:creationId xmlns:a16="http://schemas.microsoft.com/office/drawing/2014/main" id="{0669E6B1-1B70-976E-CBEA-81DA3071FB56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Rectangle à coins arrondis 6">
            <a:extLst>
              <a:ext uri="{FF2B5EF4-FFF2-40B4-BE49-F238E27FC236}">
                <a16:creationId xmlns:a16="http://schemas.microsoft.com/office/drawing/2014/main" id="{942133B3-9907-D16D-682D-388932B2F9B6}"/>
              </a:ext>
            </a:extLst>
          </p:cNvPr>
          <p:cNvSpPr/>
          <p:nvPr/>
        </p:nvSpPr>
        <p:spPr>
          <a:xfrm>
            <a:off x="792480" y="1608366"/>
            <a:ext cx="11056025" cy="4764824"/>
          </a:xfrm>
          <a:prstGeom prst="roundRect">
            <a:avLst>
              <a:gd name="adj" fmla="val 5694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Rectangle à coins arrondis 3">
            <a:extLst>
              <a:ext uri="{FF2B5EF4-FFF2-40B4-BE49-F238E27FC236}">
                <a16:creationId xmlns:a16="http://schemas.microsoft.com/office/drawing/2014/main" id="{919633EF-7518-CB80-319B-B43E6DBA5FEA}"/>
              </a:ext>
            </a:extLst>
          </p:cNvPr>
          <p:cNvSpPr/>
          <p:nvPr/>
        </p:nvSpPr>
        <p:spPr>
          <a:xfrm>
            <a:off x="8170586" y="2824481"/>
            <a:ext cx="3401654" cy="2709634"/>
          </a:xfrm>
          <a:prstGeom prst="roundRect">
            <a:avLst/>
          </a:prstGeom>
          <a:solidFill>
            <a:srgbClr val="1D9A7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ts val="400"/>
              </a:spcBef>
              <a:spcAft>
                <a:spcPts val="400"/>
              </a:spcAft>
            </a:pPr>
            <a:r>
              <a:rPr lang="fr-FR" sz="2000" b="1" dirty="0">
                <a:solidFill>
                  <a:schemeClr val="bg1"/>
                </a:solidFill>
              </a:rPr>
              <a:t>1. Identifiez </a:t>
            </a:r>
            <a:r>
              <a:rPr lang="fr-FR" sz="2000" dirty="0">
                <a:solidFill>
                  <a:schemeClr val="bg1"/>
                </a:solidFill>
              </a:rPr>
              <a:t>les sphères impliquées dans ce cycle.</a:t>
            </a:r>
          </a:p>
          <a:p>
            <a:pPr>
              <a:spcBef>
                <a:spcPts val="400"/>
              </a:spcBef>
              <a:spcAft>
                <a:spcPts val="400"/>
              </a:spcAft>
            </a:pPr>
            <a:r>
              <a:rPr lang="fr-FR" sz="2000" b="1" dirty="0">
                <a:solidFill>
                  <a:schemeClr val="bg1"/>
                </a:solidFill>
              </a:rPr>
              <a:t>2. Identifiez </a:t>
            </a:r>
            <a:r>
              <a:rPr lang="fr-FR" sz="2000" dirty="0">
                <a:solidFill>
                  <a:schemeClr val="bg1"/>
                </a:solidFill>
              </a:rPr>
              <a:t>les processus impliqués dans ce cycle.</a:t>
            </a:r>
          </a:p>
          <a:p>
            <a:pPr>
              <a:spcBef>
                <a:spcPts val="400"/>
              </a:spcBef>
              <a:spcAft>
                <a:spcPts val="400"/>
              </a:spcAft>
            </a:pPr>
            <a:r>
              <a:rPr lang="fr-FR" sz="2000" b="1" dirty="0">
                <a:solidFill>
                  <a:schemeClr val="bg1"/>
                </a:solidFill>
              </a:rPr>
              <a:t>3. Décrivez </a:t>
            </a:r>
            <a:r>
              <a:rPr lang="fr-FR" sz="2000" dirty="0">
                <a:solidFill>
                  <a:schemeClr val="bg1"/>
                </a:solidFill>
              </a:rPr>
              <a:t>le passage de l’oxygène lors du chaque processus.</a:t>
            </a:r>
          </a:p>
        </p:txBody>
      </p:sp>
      <p:sp>
        <p:nvSpPr>
          <p:cNvPr id="10" name="Flèche : droite 9">
            <a:extLst>
              <a:ext uri="{FF2B5EF4-FFF2-40B4-BE49-F238E27FC236}">
                <a16:creationId xmlns:a16="http://schemas.microsoft.com/office/drawing/2014/main" id="{4084B36C-025C-3676-3D43-FD5A45E05164}"/>
              </a:ext>
            </a:extLst>
          </p:cNvPr>
          <p:cNvSpPr/>
          <p:nvPr/>
        </p:nvSpPr>
        <p:spPr>
          <a:xfrm>
            <a:off x="7398515" y="3884658"/>
            <a:ext cx="448985" cy="589280"/>
          </a:xfrm>
          <a:prstGeom prst="rightArrow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E058643B-8D54-71C2-19F6-178DCACF5C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3906" y="2535371"/>
            <a:ext cx="6211523" cy="3708399"/>
          </a:xfrm>
          <a:prstGeom prst="rect">
            <a:avLst/>
          </a:prstGeom>
        </p:spPr>
      </p:pic>
      <p:sp>
        <p:nvSpPr>
          <p:cNvPr id="12" name="Rectangle à coins arrondis 4">
            <a:extLst>
              <a:ext uri="{FF2B5EF4-FFF2-40B4-BE49-F238E27FC236}">
                <a16:creationId xmlns:a16="http://schemas.microsoft.com/office/drawing/2014/main" id="{E2B8CBC6-AD1A-EC69-CECB-FD87C15A46F0}"/>
              </a:ext>
            </a:extLst>
          </p:cNvPr>
          <p:cNvSpPr/>
          <p:nvPr/>
        </p:nvSpPr>
        <p:spPr>
          <a:xfrm>
            <a:off x="302855" y="1288063"/>
            <a:ext cx="2519464" cy="466928"/>
          </a:xfrm>
          <a:prstGeom prst="roundRect">
            <a:avLst/>
          </a:prstGeom>
          <a:solidFill>
            <a:srgbClr val="1D9A7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Tâche à réussir</a:t>
            </a:r>
          </a:p>
        </p:txBody>
      </p:sp>
      <p:sp>
        <p:nvSpPr>
          <p:cNvPr id="3" name="Rectangle à coins arrondis 3">
            <a:extLst>
              <a:ext uri="{FF2B5EF4-FFF2-40B4-BE49-F238E27FC236}">
                <a16:creationId xmlns:a16="http://schemas.microsoft.com/office/drawing/2014/main" id="{A4677C97-36E4-CACF-C8D6-F747D5596AA5}"/>
              </a:ext>
            </a:extLst>
          </p:cNvPr>
          <p:cNvSpPr/>
          <p:nvPr/>
        </p:nvSpPr>
        <p:spPr>
          <a:xfrm>
            <a:off x="869997" y="1825639"/>
            <a:ext cx="6211523" cy="641550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tx1"/>
                </a:solidFill>
              </a:rPr>
              <a:t>Support: Cycle de l’oxygène</a:t>
            </a:r>
          </a:p>
        </p:txBody>
      </p:sp>
    </p:spTree>
    <p:extLst>
      <p:ext uri="{BB962C8B-B14F-4D97-AF65-F5344CB8AC3E}">
        <p14:creationId xmlns:p14="http://schemas.microsoft.com/office/powerpoint/2010/main" val="383659537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76D344-8C10-3972-57CC-2D48F0103F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E97F11D-AC14-0A7F-DBCA-F13A2009CF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46" y="318293"/>
            <a:ext cx="10481034" cy="268287"/>
          </a:xfrm>
        </p:spPr>
        <p:txBody>
          <a:bodyPr/>
          <a:lstStyle/>
          <a:p>
            <a:pPr>
              <a:buClr>
                <a:srgbClr val="000000"/>
              </a:buClr>
              <a:buSzPts val="2000"/>
            </a:pP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Pour </a:t>
            </a:r>
            <a:r>
              <a:rPr lang="fr-FR" spc="-5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décrire les processus impliqués dans le cycle de l’oxygène,  je vais répondre aux consignes suivantes : Premièrement.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F39839A-14C4-9A20-5704-7395FB7B5607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9" name="Google Shape;289;p51">
            <a:extLst>
              <a:ext uri="{FF2B5EF4-FFF2-40B4-BE49-F238E27FC236}">
                <a16:creationId xmlns:a16="http://schemas.microsoft.com/office/drawing/2014/main" id="{4E23C21B-91EA-E344-19F6-4975E1DF1382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0" name="Groupe 19">
            <a:extLst>
              <a:ext uri="{FF2B5EF4-FFF2-40B4-BE49-F238E27FC236}">
                <a16:creationId xmlns:a16="http://schemas.microsoft.com/office/drawing/2014/main" id="{0AA3809B-63FB-338D-AA15-F07A61B526D7}"/>
              </a:ext>
            </a:extLst>
          </p:cNvPr>
          <p:cNvGrpSpPr/>
          <p:nvPr/>
        </p:nvGrpSpPr>
        <p:grpSpPr>
          <a:xfrm>
            <a:off x="709101" y="1106513"/>
            <a:ext cx="10326997" cy="510733"/>
            <a:chOff x="674377" y="1225112"/>
            <a:chExt cx="10326997" cy="510733"/>
          </a:xfrm>
        </p:grpSpPr>
        <p:sp>
          <p:nvSpPr>
            <p:cNvPr id="21" name="Google Shape;443;p19">
              <a:extLst>
                <a:ext uri="{FF2B5EF4-FFF2-40B4-BE49-F238E27FC236}">
                  <a16:creationId xmlns:a16="http://schemas.microsoft.com/office/drawing/2014/main" id="{7351DE1A-5DB7-6B2D-37EB-0CA78F7203F9}"/>
                </a:ext>
              </a:extLst>
            </p:cNvPr>
            <p:cNvSpPr/>
            <p:nvPr/>
          </p:nvSpPr>
          <p:spPr>
            <a:xfrm>
              <a:off x="674377" y="1225112"/>
              <a:ext cx="10326997" cy="510733"/>
            </a:xfrm>
            <a:prstGeom prst="roundRect">
              <a:avLst>
                <a:gd name="adj" fmla="val 16667"/>
              </a:avLst>
            </a:prstGeom>
            <a:solidFill>
              <a:srgbClr val="D5E8CF"/>
            </a:solidFill>
            <a:ln w="9525" cap="flat" cmpd="sng">
              <a:solidFill>
                <a:srgbClr val="D5E8C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lvl="0" algn="just"/>
              <a:r>
                <a:rPr lang="fr-FR" sz="2400" b="1" spc="-50" noProof="0" dirty="0">
                  <a:solidFill>
                    <a:srgbClr val="002060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Wingdings" panose="05000000000000000000" pitchFamily="2" charset="2"/>
                </a:rPr>
                <a:t> </a:t>
              </a:r>
              <a:r>
                <a:rPr lang="fr-FR" sz="24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2.  Identifiez les sphères impliquées dans ce cycle .</a:t>
              </a:r>
            </a:p>
          </p:txBody>
        </p:sp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CBA4056E-44FD-555F-C1DF-8CF949470C18}"/>
                </a:ext>
              </a:extLst>
            </p:cNvPr>
            <p:cNvSpPr/>
            <p:nvPr/>
          </p:nvSpPr>
          <p:spPr>
            <a:xfrm>
              <a:off x="674378" y="1225112"/>
              <a:ext cx="474698" cy="478193"/>
            </a:xfrm>
            <a:prstGeom prst="ellipse">
              <a:avLst/>
            </a:prstGeom>
            <a:solidFill>
              <a:srgbClr val="46AF48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200" b="1" noProof="0" dirty="0"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b="1" noProof="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1" name="ZoneTexte 10">
            <a:extLst>
              <a:ext uri="{FF2B5EF4-FFF2-40B4-BE49-F238E27FC236}">
                <a16:creationId xmlns:a16="http://schemas.microsoft.com/office/drawing/2014/main" id="{33D20E0D-A69A-42E0-EECB-CFABCBB2CBEA}"/>
              </a:ext>
            </a:extLst>
          </p:cNvPr>
          <p:cNvSpPr txBox="1"/>
          <p:nvPr/>
        </p:nvSpPr>
        <p:spPr>
          <a:xfrm>
            <a:off x="1025903" y="6032797"/>
            <a:ext cx="10774209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MA" sz="2000" spc="-9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Les sphères impliqués dans ce cycle sont </a:t>
            </a:r>
            <a:r>
              <a:rPr lang="fr-MA" sz="2000" b="1" spc="-9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fr-MA" sz="2000" b="1" spc="-9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l’atmosphère, la biosphère, le lithosphère et l’hydrosphère</a:t>
            </a:r>
          </a:p>
        </p:txBody>
      </p:sp>
      <p:sp>
        <p:nvSpPr>
          <p:cNvPr id="12" name="Flèche : droite 11">
            <a:extLst>
              <a:ext uri="{FF2B5EF4-FFF2-40B4-BE49-F238E27FC236}">
                <a16:creationId xmlns:a16="http://schemas.microsoft.com/office/drawing/2014/main" id="{8BC48001-27DA-AACC-FB3D-C8D344570472}"/>
              </a:ext>
            </a:extLst>
          </p:cNvPr>
          <p:cNvSpPr/>
          <p:nvPr/>
        </p:nvSpPr>
        <p:spPr>
          <a:xfrm>
            <a:off x="620137" y="6123413"/>
            <a:ext cx="304168" cy="234266"/>
          </a:xfrm>
          <a:prstGeom prst="rightArrow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E1050C6-1573-0E9A-ABCB-D4EB3AB271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9193" y="2006634"/>
            <a:ext cx="6752530" cy="3539633"/>
          </a:xfrm>
          <a:prstGeom prst="rect">
            <a:avLst/>
          </a:prstGeom>
        </p:spPr>
      </p:pic>
      <p:sp>
        <p:nvSpPr>
          <p:cNvPr id="5" name="Ellipse 4">
            <a:extLst>
              <a:ext uri="{FF2B5EF4-FFF2-40B4-BE49-F238E27FC236}">
                <a16:creationId xmlns:a16="http://schemas.microsoft.com/office/drawing/2014/main" id="{1C3E034E-00DE-5072-6FA1-DFE0EBDAA5F7}"/>
              </a:ext>
            </a:extLst>
          </p:cNvPr>
          <p:cNvSpPr/>
          <p:nvPr/>
        </p:nvSpPr>
        <p:spPr>
          <a:xfrm>
            <a:off x="2755493" y="4523011"/>
            <a:ext cx="1132114" cy="511628"/>
          </a:xfrm>
          <a:prstGeom prst="ellipse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2058F8CB-5BED-C7C2-1EF6-14753B89B9C4}"/>
              </a:ext>
            </a:extLst>
          </p:cNvPr>
          <p:cNvSpPr/>
          <p:nvPr/>
        </p:nvSpPr>
        <p:spPr>
          <a:xfrm>
            <a:off x="3233050" y="3303807"/>
            <a:ext cx="1132114" cy="392738"/>
          </a:xfrm>
          <a:prstGeom prst="ellipse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ACF3C238-F78F-D442-DE42-7C866037ABC2}"/>
              </a:ext>
            </a:extLst>
          </p:cNvPr>
          <p:cNvSpPr/>
          <p:nvPr/>
        </p:nvSpPr>
        <p:spPr>
          <a:xfrm>
            <a:off x="7565565" y="4250867"/>
            <a:ext cx="1132114" cy="511628"/>
          </a:xfrm>
          <a:prstGeom prst="ellipse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89654096-803B-D9F1-27E6-F26743F287EE}"/>
              </a:ext>
            </a:extLst>
          </p:cNvPr>
          <p:cNvSpPr/>
          <p:nvPr/>
        </p:nvSpPr>
        <p:spPr>
          <a:xfrm>
            <a:off x="7097483" y="2476495"/>
            <a:ext cx="1132114" cy="511628"/>
          </a:xfrm>
          <a:prstGeom prst="ellipse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19127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B0B3C0-BE18-61B4-D3B8-1C9CCF5E3B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5FE9DC4-DF91-A7F6-03F3-28126ACBEB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buClr>
                <a:srgbClr val="000000"/>
              </a:buClr>
              <a:buSzPts val="2000"/>
            </a:pPr>
            <a:r>
              <a:rPr lang="fr-FR" spc="-3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Deuxièmement ;</a:t>
            </a:r>
            <a:endParaRPr lang="fr-FR" spc="-30" dirty="0">
              <a:solidFill>
                <a:schemeClr val="tx1">
                  <a:lumMod val="50000"/>
                  <a:lumOff val="50000"/>
                </a:schemeClr>
              </a:solidFill>
              <a:sym typeface="Arial"/>
            </a:endParaRP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59B4341-3336-DC1E-603D-F16E2DF06BBB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9" name="Google Shape;289;p51">
            <a:extLst>
              <a:ext uri="{FF2B5EF4-FFF2-40B4-BE49-F238E27FC236}">
                <a16:creationId xmlns:a16="http://schemas.microsoft.com/office/drawing/2014/main" id="{FC4CD135-6114-72F8-D25B-7B920DF6EC71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3" name="Groupe 12">
            <a:extLst>
              <a:ext uri="{FF2B5EF4-FFF2-40B4-BE49-F238E27FC236}">
                <a16:creationId xmlns:a16="http://schemas.microsoft.com/office/drawing/2014/main" id="{546FA76A-657D-3351-836C-963C66BBCCED}"/>
              </a:ext>
            </a:extLst>
          </p:cNvPr>
          <p:cNvGrpSpPr/>
          <p:nvPr/>
        </p:nvGrpSpPr>
        <p:grpSpPr>
          <a:xfrm>
            <a:off x="458730" y="1084744"/>
            <a:ext cx="10326997" cy="510733"/>
            <a:chOff x="674377" y="1225112"/>
            <a:chExt cx="10326997" cy="510733"/>
          </a:xfrm>
        </p:grpSpPr>
        <p:sp>
          <p:nvSpPr>
            <p:cNvPr id="14" name="Google Shape;443;p19">
              <a:extLst>
                <a:ext uri="{FF2B5EF4-FFF2-40B4-BE49-F238E27FC236}">
                  <a16:creationId xmlns:a16="http://schemas.microsoft.com/office/drawing/2014/main" id="{EFF9562D-3E89-B3B8-FB0F-0C1D524FFA53}"/>
                </a:ext>
              </a:extLst>
            </p:cNvPr>
            <p:cNvSpPr/>
            <p:nvPr/>
          </p:nvSpPr>
          <p:spPr>
            <a:xfrm>
              <a:off x="674377" y="1225112"/>
              <a:ext cx="10326997" cy="510733"/>
            </a:xfrm>
            <a:prstGeom prst="roundRect">
              <a:avLst>
                <a:gd name="adj" fmla="val 16667"/>
              </a:avLst>
            </a:prstGeom>
            <a:solidFill>
              <a:srgbClr val="D5E8CF"/>
            </a:solidFill>
            <a:ln w="9525" cap="flat" cmpd="sng">
              <a:solidFill>
                <a:srgbClr val="D5E8C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lvl="0" algn="just"/>
              <a:r>
                <a:rPr lang="fr-FR" sz="2300" b="1" spc="-50" noProof="0" dirty="0">
                  <a:solidFill>
                    <a:srgbClr val="002060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Wingdings" panose="05000000000000000000" pitchFamily="2" charset="2"/>
                </a:rPr>
                <a:t>         Identifiez </a:t>
              </a:r>
              <a:r>
                <a:rPr lang="fr-FR" sz="2300" b="1" spc="-50" dirty="0">
                  <a:solidFill>
                    <a:srgbClr val="002060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les processus impliqués dans ce cycle.</a:t>
              </a:r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C38D27C4-CF45-6089-1083-45458706B566}"/>
                </a:ext>
              </a:extLst>
            </p:cNvPr>
            <p:cNvSpPr/>
            <p:nvPr/>
          </p:nvSpPr>
          <p:spPr>
            <a:xfrm>
              <a:off x="674378" y="1225112"/>
              <a:ext cx="474698" cy="478193"/>
            </a:xfrm>
            <a:prstGeom prst="ellipse">
              <a:avLst/>
            </a:prstGeom>
            <a:solidFill>
              <a:srgbClr val="46AF48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200" b="1" noProof="0" dirty="0"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FR" b="1" noProof="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D0D40D09-A452-3C19-BEB4-C163FC8F0429}"/>
              </a:ext>
            </a:extLst>
          </p:cNvPr>
          <p:cNvSpPr txBox="1"/>
          <p:nvPr/>
        </p:nvSpPr>
        <p:spPr>
          <a:xfrm>
            <a:off x="1346452" y="5866838"/>
            <a:ext cx="10254342" cy="76944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MA" sz="2200" spc="-8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Les processus impliqués dans ce cycle sont </a:t>
            </a:r>
            <a:r>
              <a:rPr lang="fr-MA" sz="2200" b="1" spc="-8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fr-MA" sz="2200" b="1" spc="-8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combustion, la respiration, la décomposition, la photosynthèse et la dissolution</a:t>
            </a:r>
          </a:p>
        </p:txBody>
      </p:sp>
      <p:sp>
        <p:nvSpPr>
          <p:cNvPr id="6" name="Flèche : droite 5">
            <a:extLst>
              <a:ext uri="{FF2B5EF4-FFF2-40B4-BE49-F238E27FC236}">
                <a16:creationId xmlns:a16="http://schemas.microsoft.com/office/drawing/2014/main" id="{DEB8528C-A8BE-69DE-B48F-42C5A77A6C50}"/>
              </a:ext>
            </a:extLst>
          </p:cNvPr>
          <p:cNvSpPr/>
          <p:nvPr/>
        </p:nvSpPr>
        <p:spPr>
          <a:xfrm>
            <a:off x="870626" y="5998190"/>
            <a:ext cx="304168" cy="234266"/>
          </a:xfrm>
          <a:prstGeom prst="rightArrow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27020D67-EC17-A39C-91B5-3CA18726D1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7535" y="2072895"/>
            <a:ext cx="6752530" cy="3539633"/>
          </a:xfrm>
          <a:prstGeom prst="rect">
            <a:avLst/>
          </a:prstGeom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FDD00AB4-712D-0411-9E53-6FD0D1C1250B}"/>
              </a:ext>
            </a:extLst>
          </p:cNvPr>
          <p:cNvSpPr/>
          <p:nvPr/>
        </p:nvSpPr>
        <p:spPr>
          <a:xfrm>
            <a:off x="4299868" y="2492769"/>
            <a:ext cx="1012371" cy="283029"/>
          </a:xfrm>
          <a:prstGeom prst="roundRect">
            <a:avLst/>
          </a:prstGeom>
          <a:noFill/>
          <a:ln w="2857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20F87587-C58E-EA65-3BAA-9363839B4C41}"/>
              </a:ext>
            </a:extLst>
          </p:cNvPr>
          <p:cNvSpPr/>
          <p:nvPr/>
        </p:nvSpPr>
        <p:spPr>
          <a:xfrm>
            <a:off x="7968357" y="3013939"/>
            <a:ext cx="1186542" cy="283029"/>
          </a:xfrm>
          <a:prstGeom prst="roundRect">
            <a:avLst/>
          </a:prstGeom>
          <a:noFill/>
          <a:ln w="2857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3C1D0497-DED3-A82E-0F4D-1E83A50163B4}"/>
              </a:ext>
            </a:extLst>
          </p:cNvPr>
          <p:cNvSpPr/>
          <p:nvPr/>
        </p:nvSpPr>
        <p:spPr>
          <a:xfrm>
            <a:off x="6414625" y="3031670"/>
            <a:ext cx="1186542" cy="283029"/>
          </a:xfrm>
          <a:prstGeom prst="roundRect">
            <a:avLst/>
          </a:prstGeom>
          <a:noFill/>
          <a:ln w="2857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66C13D45-7E3C-BF6A-4A7D-C7D65B44DDB2}"/>
              </a:ext>
            </a:extLst>
          </p:cNvPr>
          <p:cNvSpPr/>
          <p:nvPr/>
        </p:nvSpPr>
        <p:spPr>
          <a:xfrm>
            <a:off x="2884732" y="2438342"/>
            <a:ext cx="1012371" cy="283029"/>
          </a:xfrm>
          <a:prstGeom prst="roundRect">
            <a:avLst/>
          </a:prstGeom>
          <a:noFill/>
          <a:ln w="2857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2610EB08-CACB-8E92-2434-4FF1904B7B77}"/>
              </a:ext>
            </a:extLst>
          </p:cNvPr>
          <p:cNvSpPr/>
          <p:nvPr/>
        </p:nvSpPr>
        <p:spPr>
          <a:xfrm>
            <a:off x="5268696" y="4147401"/>
            <a:ext cx="1012371" cy="283029"/>
          </a:xfrm>
          <a:prstGeom prst="roundRect">
            <a:avLst/>
          </a:prstGeom>
          <a:noFill/>
          <a:ln w="2857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9394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CA6CE5-B9ED-9D4F-DB34-248A0B856D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1A5F953-FF12-E82C-1983-FBDC2AA161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pc="-3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Troisièmement;</a:t>
            </a:r>
            <a:r>
              <a:rPr lang="fr-FR" spc="-50" dirty="0">
                <a:solidFill>
                  <a:srgbClr val="002060"/>
                </a:solidFill>
                <a:ea typeface="Calibri"/>
                <a:sym typeface="Calibri"/>
              </a:rPr>
              <a:t> </a:t>
            </a:r>
            <a:r>
              <a:rPr lang="fr-FR" spc="-30" dirty="0">
                <a:solidFill>
                  <a:schemeClr val="tx1">
                    <a:lumMod val="50000"/>
                    <a:lumOff val="50000"/>
                  </a:schemeClr>
                </a:solidFill>
                <a:ea typeface="Calibri"/>
                <a:sym typeface="Calibri"/>
              </a:rPr>
              <a:t>d</a:t>
            </a:r>
            <a:r>
              <a:rPr lang="fr-FR" spc="-30" dirty="0">
                <a:solidFill>
                  <a:schemeClr val="tx1">
                    <a:lumMod val="50000"/>
                    <a:lumOff val="50000"/>
                  </a:schemeClr>
                </a:solidFill>
                <a:sym typeface="Calibri"/>
              </a:rPr>
              <a:t>écrire le passage de l’oxygène d’une sphère à une autre</a:t>
            </a:r>
            <a:endParaRPr lang="fr-FR" spc="-3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72A1555-9DD1-9605-40A3-6310F7DEFFF7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9" name="Google Shape;289;p51">
            <a:extLst>
              <a:ext uri="{FF2B5EF4-FFF2-40B4-BE49-F238E27FC236}">
                <a16:creationId xmlns:a16="http://schemas.microsoft.com/office/drawing/2014/main" id="{3D51A38D-3E94-25FD-7354-53F12E127E37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B7E56980-BC54-D2E4-E20A-82B73F8A6A6D}"/>
              </a:ext>
            </a:extLst>
          </p:cNvPr>
          <p:cNvGrpSpPr/>
          <p:nvPr/>
        </p:nvGrpSpPr>
        <p:grpSpPr>
          <a:xfrm>
            <a:off x="458730" y="1084744"/>
            <a:ext cx="10326997" cy="510733"/>
            <a:chOff x="674377" y="1225112"/>
            <a:chExt cx="10326997" cy="510733"/>
          </a:xfrm>
        </p:grpSpPr>
        <p:sp>
          <p:nvSpPr>
            <p:cNvPr id="8" name="Google Shape;443;p19">
              <a:extLst>
                <a:ext uri="{FF2B5EF4-FFF2-40B4-BE49-F238E27FC236}">
                  <a16:creationId xmlns:a16="http://schemas.microsoft.com/office/drawing/2014/main" id="{79E6DFD6-B5A1-A030-B44B-BA373EAAFDFE}"/>
                </a:ext>
              </a:extLst>
            </p:cNvPr>
            <p:cNvSpPr/>
            <p:nvPr/>
          </p:nvSpPr>
          <p:spPr>
            <a:xfrm>
              <a:off x="674377" y="1225112"/>
              <a:ext cx="10326997" cy="510733"/>
            </a:xfrm>
            <a:prstGeom prst="roundRect">
              <a:avLst>
                <a:gd name="adj" fmla="val 16667"/>
              </a:avLst>
            </a:prstGeom>
            <a:solidFill>
              <a:srgbClr val="D5E8CF"/>
            </a:solidFill>
            <a:ln w="9525" cap="flat" cmpd="sng">
              <a:solidFill>
                <a:srgbClr val="D5E8C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lvl="0" algn="just"/>
              <a:r>
                <a:rPr lang="fr-FR" sz="2300" b="1" spc="-50" dirty="0">
                  <a:solidFill>
                    <a:srgbClr val="002060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       Décrivez le passage de l’oxygène lors de la combustion</a:t>
              </a: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1DEF9326-C2F4-0154-05C4-1C0985CEE700}"/>
                </a:ext>
              </a:extLst>
            </p:cNvPr>
            <p:cNvSpPr/>
            <p:nvPr/>
          </p:nvSpPr>
          <p:spPr>
            <a:xfrm>
              <a:off x="674378" y="1225112"/>
              <a:ext cx="474698" cy="478193"/>
            </a:xfrm>
            <a:prstGeom prst="ellipse">
              <a:avLst/>
            </a:prstGeom>
            <a:solidFill>
              <a:srgbClr val="46AF48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200" b="1" dirty="0"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FR" b="1" noProof="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9" name="ZoneTexte 28">
            <a:extLst>
              <a:ext uri="{FF2B5EF4-FFF2-40B4-BE49-F238E27FC236}">
                <a16:creationId xmlns:a16="http://schemas.microsoft.com/office/drawing/2014/main" id="{8C89BEE2-6BC1-D16D-0733-326EAE00E87F}"/>
              </a:ext>
            </a:extLst>
          </p:cNvPr>
          <p:cNvSpPr txBox="1"/>
          <p:nvPr/>
        </p:nvSpPr>
        <p:spPr>
          <a:xfrm>
            <a:off x="1379012" y="5825966"/>
            <a:ext cx="9990593" cy="415498"/>
          </a:xfrm>
          <a:prstGeom prst="rect">
            <a:avLst/>
          </a:prstGeom>
          <a:solidFill>
            <a:sysClr val="window" lastClr="FFFFFF"/>
          </a:solidFill>
        </p:spPr>
        <p:txBody>
          <a:bodyPr wrap="square" rtlCol="0">
            <a:spAutoFit/>
          </a:bodyPr>
          <a:lstStyle/>
          <a:p>
            <a:pPr defTabSz="457200">
              <a:defRPr/>
            </a:pPr>
            <a:r>
              <a:rPr kumimoji="0" lang="fr-MA" sz="2100" b="0" i="0" u="none" strike="noStrike" kern="0" cap="none" spc="-8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Lors de </a:t>
            </a:r>
            <a:r>
              <a:rPr lang="fr-MA" sz="2100" kern="0" spc="-8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</a:t>
            </a:r>
            <a:r>
              <a:rPr lang="fr-MA" sz="2100" b="1" kern="0" spc="-8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combustion</a:t>
            </a:r>
            <a:r>
              <a:rPr lang="fr-MA" sz="2100" kern="0" spc="-8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l’oxygène </a:t>
            </a:r>
            <a:r>
              <a:rPr kumimoji="0" lang="fr-MA" sz="2100" b="0" i="0" u="none" strike="noStrike" kern="0" cap="none" spc="-8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passe de ……………………….…. à ………………………………….</a:t>
            </a:r>
            <a:endParaRPr kumimoji="0" lang="fr-MA" sz="2100" b="1" i="0" u="none" strike="noStrike" kern="0" cap="none" spc="-8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Flèche : droite 30">
            <a:extLst>
              <a:ext uri="{FF2B5EF4-FFF2-40B4-BE49-F238E27FC236}">
                <a16:creationId xmlns:a16="http://schemas.microsoft.com/office/drawing/2014/main" id="{7EA09723-34D3-FF96-2B96-D4322C19D96E}"/>
              </a:ext>
            </a:extLst>
          </p:cNvPr>
          <p:cNvSpPr/>
          <p:nvPr/>
        </p:nvSpPr>
        <p:spPr>
          <a:xfrm>
            <a:off x="933742" y="5920112"/>
            <a:ext cx="304168" cy="234266"/>
          </a:xfrm>
          <a:prstGeom prst="rightArrow">
            <a:avLst/>
          </a:prstGeom>
          <a:noFill/>
          <a:ln w="38100" cap="flat" cmpd="sng" algn="ctr">
            <a:solidFill>
              <a:srgbClr val="0070C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830B9425-9DDB-BA11-D60C-7706BD60F6ED}"/>
              </a:ext>
            </a:extLst>
          </p:cNvPr>
          <p:cNvSpPr txBox="1"/>
          <p:nvPr/>
        </p:nvSpPr>
        <p:spPr>
          <a:xfrm>
            <a:off x="5701395" y="5736602"/>
            <a:ext cx="20465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57200"/>
            <a:r>
              <a:rPr lang="fr-MA" sz="2400" b="1" spc="-8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l’atmosphère</a:t>
            </a:r>
            <a:endParaRPr lang="fr-MA" sz="24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D403D813-AE5C-DE2D-DC79-ED9976A65C0E}"/>
              </a:ext>
            </a:extLst>
          </p:cNvPr>
          <p:cNvSpPr txBox="1"/>
          <p:nvPr/>
        </p:nvSpPr>
        <p:spPr>
          <a:xfrm>
            <a:off x="8205057" y="5748197"/>
            <a:ext cx="191588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57200"/>
            <a:r>
              <a:rPr lang="fr-MA" sz="2400" b="1" spc="-8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l’atmosphère</a:t>
            </a:r>
            <a:endParaRPr lang="fr-MA" sz="24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4A5299B-A2FA-FA9F-9726-8C61B90CCF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5912" y="1968541"/>
            <a:ext cx="6752530" cy="3539633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AF6FB04-9644-FF3A-B975-F80AFA3C86E8}"/>
              </a:ext>
            </a:extLst>
          </p:cNvPr>
          <p:cNvSpPr/>
          <p:nvPr/>
        </p:nvSpPr>
        <p:spPr>
          <a:xfrm>
            <a:off x="2786744" y="2399499"/>
            <a:ext cx="1066798" cy="265832"/>
          </a:xfrm>
          <a:prstGeom prst="roundRect">
            <a:avLst/>
          </a:prstGeom>
          <a:noFill/>
          <a:ln w="2857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BED0BCA-F4E9-CE91-CE65-D659FE32EFFE}"/>
              </a:ext>
            </a:extLst>
          </p:cNvPr>
          <p:cNvSpPr txBox="1"/>
          <p:nvPr/>
        </p:nvSpPr>
        <p:spPr>
          <a:xfrm>
            <a:off x="5126249" y="2394923"/>
            <a:ext cx="1406631" cy="353943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pPr algn="ctr"/>
            <a:r>
              <a:rPr lang="fr-MA" sz="1700" b="1" spc="-70" dirty="0">
                <a:solidFill>
                  <a:srgbClr val="FF0000"/>
                </a:solidFill>
                <a:latin typeface="+mj-lt"/>
              </a:rPr>
              <a:t>Atmosphère</a:t>
            </a:r>
            <a:endParaRPr lang="fr-MA" sz="1700" spc="-70" dirty="0">
              <a:solidFill>
                <a:srgbClr val="FF0000"/>
              </a:solidFill>
              <a:latin typeface="+mj-lt"/>
            </a:endParaRPr>
          </a:p>
        </p:txBody>
      </p: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E2DDCD30-8046-5CC5-8EF6-DFD8CFD9B5C2}"/>
              </a:ext>
            </a:extLst>
          </p:cNvPr>
          <p:cNvCxnSpPr>
            <a:cxnSpLocks/>
            <a:stCxn id="6" idx="0"/>
          </p:cNvCxnSpPr>
          <p:nvPr/>
        </p:nvCxnSpPr>
        <p:spPr>
          <a:xfrm flipH="1">
            <a:off x="3853542" y="2394923"/>
            <a:ext cx="1976023" cy="135204"/>
          </a:xfrm>
          <a:prstGeom prst="straightConnector1">
            <a:avLst/>
          </a:prstGeom>
          <a:ln w="28575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4540691F-A587-E8F3-6627-808E4FFE51C1}"/>
              </a:ext>
            </a:extLst>
          </p:cNvPr>
          <p:cNvCxnSpPr>
            <a:cxnSpLocks/>
            <a:endCxn id="6" idx="2"/>
          </p:cNvCxnSpPr>
          <p:nvPr/>
        </p:nvCxnSpPr>
        <p:spPr>
          <a:xfrm>
            <a:off x="3962400" y="2530127"/>
            <a:ext cx="1867165" cy="218739"/>
          </a:xfrm>
          <a:prstGeom prst="straightConnector1">
            <a:avLst/>
          </a:prstGeom>
          <a:ln w="28575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31260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4" grpId="0"/>
      <p:bldP spid="35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89CE0D-1D15-97BB-FC5F-A2327A26CA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B42BFD1-75B7-C2C1-A74F-D4D2B10BD9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pc="-3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Troisièmement;</a:t>
            </a:r>
            <a:endParaRPr lang="fr-FR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5987CF6-12BA-E599-50EF-DFCCC9C479AB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9" name="Google Shape;289;p51">
            <a:extLst>
              <a:ext uri="{FF2B5EF4-FFF2-40B4-BE49-F238E27FC236}">
                <a16:creationId xmlns:a16="http://schemas.microsoft.com/office/drawing/2014/main" id="{77CBF201-F991-4179-1DCB-2C5B02A75547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AF82576B-88FB-3CD5-496D-0B93161BACBA}"/>
              </a:ext>
            </a:extLst>
          </p:cNvPr>
          <p:cNvGrpSpPr/>
          <p:nvPr/>
        </p:nvGrpSpPr>
        <p:grpSpPr>
          <a:xfrm>
            <a:off x="458730" y="1084744"/>
            <a:ext cx="10326997" cy="510733"/>
            <a:chOff x="674377" y="1225112"/>
            <a:chExt cx="10326997" cy="510733"/>
          </a:xfrm>
        </p:grpSpPr>
        <p:sp>
          <p:nvSpPr>
            <p:cNvPr id="8" name="Google Shape;443;p19">
              <a:extLst>
                <a:ext uri="{FF2B5EF4-FFF2-40B4-BE49-F238E27FC236}">
                  <a16:creationId xmlns:a16="http://schemas.microsoft.com/office/drawing/2014/main" id="{F07359A6-2897-0B2D-87FB-81B798217020}"/>
                </a:ext>
              </a:extLst>
            </p:cNvPr>
            <p:cNvSpPr/>
            <p:nvPr/>
          </p:nvSpPr>
          <p:spPr>
            <a:xfrm>
              <a:off x="674377" y="1225112"/>
              <a:ext cx="10326997" cy="510733"/>
            </a:xfrm>
            <a:prstGeom prst="roundRect">
              <a:avLst>
                <a:gd name="adj" fmla="val 16667"/>
              </a:avLst>
            </a:prstGeom>
            <a:solidFill>
              <a:srgbClr val="D5E8CF"/>
            </a:solidFill>
            <a:ln w="9525" cap="flat" cmpd="sng">
              <a:solidFill>
                <a:srgbClr val="D5E8C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lvl="0" algn="just"/>
              <a:r>
                <a:rPr lang="fr-FR" sz="2300" b="1" spc="-50" dirty="0">
                  <a:solidFill>
                    <a:srgbClr val="002060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       Décrivez le passage de l’oxygène lors de la respiration</a:t>
              </a: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4EC8625D-E2AF-E6B9-5985-8F0117AE46D0}"/>
                </a:ext>
              </a:extLst>
            </p:cNvPr>
            <p:cNvSpPr/>
            <p:nvPr/>
          </p:nvSpPr>
          <p:spPr>
            <a:xfrm>
              <a:off x="674378" y="1225112"/>
              <a:ext cx="474698" cy="478193"/>
            </a:xfrm>
            <a:prstGeom prst="ellipse">
              <a:avLst/>
            </a:prstGeom>
            <a:solidFill>
              <a:srgbClr val="46AF48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200" b="1" dirty="0"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FR" b="1" noProof="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43" name="ZoneTexte 42">
            <a:extLst>
              <a:ext uri="{FF2B5EF4-FFF2-40B4-BE49-F238E27FC236}">
                <a16:creationId xmlns:a16="http://schemas.microsoft.com/office/drawing/2014/main" id="{8106A6DF-4B15-E12F-88B4-F16226116AD5}"/>
              </a:ext>
            </a:extLst>
          </p:cNvPr>
          <p:cNvSpPr txBox="1"/>
          <p:nvPr/>
        </p:nvSpPr>
        <p:spPr>
          <a:xfrm>
            <a:off x="1262743" y="5825966"/>
            <a:ext cx="10326997" cy="415498"/>
          </a:xfrm>
          <a:prstGeom prst="rect">
            <a:avLst/>
          </a:prstGeom>
          <a:solidFill>
            <a:sysClr val="window" lastClr="FFFFFF"/>
          </a:solidFill>
        </p:spPr>
        <p:txBody>
          <a:bodyPr wrap="square" rtlCol="0">
            <a:spAutoFit/>
          </a:bodyPr>
          <a:lstStyle/>
          <a:p>
            <a:pPr defTabSz="457200">
              <a:defRPr/>
            </a:pPr>
            <a:r>
              <a:rPr kumimoji="0" lang="fr-MA" sz="2100" b="0" i="0" u="none" strike="noStrike" kern="0" cap="none" spc="-8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Lors de … </a:t>
            </a:r>
            <a:r>
              <a:rPr lang="fr-MA" sz="2000" b="1" spc="-8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respiration </a:t>
            </a:r>
            <a:r>
              <a:rPr kumimoji="0" lang="fr-MA" sz="2100" b="0" i="0" u="none" strike="noStrike" kern="0" cap="none" spc="-8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……., </a:t>
            </a:r>
            <a:r>
              <a:rPr lang="fr-MA" sz="2100" kern="0" spc="-8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l’oxygène </a:t>
            </a:r>
            <a:r>
              <a:rPr kumimoji="0" lang="fr-MA" sz="2100" b="0" i="0" u="none" strike="noStrike" kern="0" cap="none" spc="-8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passe de ……………………….. à ……………………………………………….</a:t>
            </a:r>
            <a:endParaRPr kumimoji="0" lang="fr-MA" sz="2100" b="1" i="0" u="none" strike="noStrike" kern="0" cap="none" spc="-8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5" name="Flèche : droite 44">
            <a:extLst>
              <a:ext uri="{FF2B5EF4-FFF2-40B4-BE49-F238E27FC236}">
                <a16:creationId xmlns:a16="http://schemas.microsoft.com/office/drawing/2014/main" id="{6A7551D1-C65E-DF4E-59E2-FB8180BBE2CA}"/>
              </a:ext>
            </a:extLst>
          </p:cNvPr>
          <p:cNvSpPr/>
          <p:nvPr/>
        </p:nvSpPr>
        <p:spPr>
          <a:xfrm>
            <a:off x="868426" y="5920112"/>
            <a:ext cx="304168" cy="234266"/>
          </a:xfrm>
          <a:prstGeom prst="rightArrow">
            <a:avLst/>
          </a:prstGeom>
          <a:noFill/>
          <a:ln w="38100" cap="flat" cmpd="sng" algn="ctr">
            <a:solidFill>
              <a:srgbClr val="0070C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ZoneTexte 48">
            <a:extLst>
              <a:ext uri="{FF2B5EF4-FFF2-40B4-BE49-F238E27FC236}">
                <a16:creationId xmlns:a16="http://schemas.microsoft.com/office/drawing/2014/main" id="{AB1D2A46-40B3-8AD2-527C-FB6C460F8052}"/>
              </a:ext>
            </a:extLst>
          </p:cNvPr>
          <p:cNvSpPr txBox="1"/>
          <p:nvPr/>
        </p:nvSpPr>
        <p:spPr>
          <a:xfrm>
            <a:off x="8671061" y="5668315"/>
            <a:ext cx="1665514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57200"/>
            <a:r>
              <a:rPr lang="fr-MA" sz="2200" b="1" spc="-8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biosphère</a:t>
            </a:r>
            <a:endParaRPr lang="fr-MA" sz="22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1" name="ZoneTexte 50">
            <a:extLst>
              <a:ext uri="{FF2B5EF4-FFF2-40B4-BE49-F238E27FC236}">
                <a16:creationId xmlns:a16="http://schemas.microsoft.com/office/drawing/2014/main" id="{32591BA5-66AC-156A-137E-0C4990CA5F67}"/>
              </a:ext>
            </a:extLst>
          </p:cNvPr>
          <p:cNvSpPr txBox="1"/>
          <p:nvPr/>
        </p:nvSpPr>
        <p:spPr>
          <a:xfrm>
            <a:off x="6085516" y="5644055"/>
            <a:ext cx="214448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57200"/>
            <a:r>
              <a:rPr lang="fr-MA" sz="2200" b="1" spc="-8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l’atmosphère </a:t>
            </a:r>
            <a:endParaRPr lang="fr-MA" sz="22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488DA98-C67B-A6ED-640F-21C481A258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12628" y="1946771"/>
            <a:ext cx="6752530" cy="3539633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9B047066-D167-2C95-96D3-D79D7D105C91}"/>
              </a:ext>
            </a:extLst>
          </p:cNvPr>
          <p:cNvSpPr/>
          <p:nvPr/>
        </p:nvSpPr>
        <p:spPr>
          <a:xfrm>
            <a:off x="4038600" y="2388875"/>
            <a:ext cx="870858" cy="353943"/>
          </a:xfrm>
          <a:prstGeom prst="roundRect">
            <a:avLst/>
          </a:prstGeom>
          <a:noFill/>
          <a:ln w="2857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EC3A066-5869-5E3E-CA4A-E0700B12BB85}"/>
              </a:ext>
            </a:extLst>
          </p:cNvPr>
          <p:cNvSpPr txBox="1"/>
          <p:nvPr/>
        </p:nvSpPr>
        <p:spPr>
          <a:xfrm>
            <a:off x="5435601" y="2388875"/>
            <a:ext cx="1299830" cy="353943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pPr algn="ctr"/>
            <a:r>
              <a:rPr lang="fr-MA" sz="1700" b="1" spc="-70" dirty="0">
                <a:solidFill>
                  <a:srgbClr val="FF0000"/>
                </a:solidFill>
                <a:latin typeface="+mj-lt"/>
              </a:rPr>
              <a:t>Atmosphère</a:t>
            </a:r>
            <a:endParaRPr lang="fr-MA" sz="1700" spc="-7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03737918-3A22-016F-99C0-49E2621F528A}"/>
              </a:ext>
            </a:extLst>
          </p:cNvPr>
          <p:cNvSpPr txBox="1"/>
          <p:nvPr/>
        </p:nvSpPr>
        <p:spPr>
          <a:xfrm>
            <a:off x="2960914" y="3301562"/>
            <a:ext cx="1468846" cy="353943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pPr algn="ctr"/>
            <a:r>
              <a:rPr lang="fr-MA" sz="1700" b="1" spc="-70" dirty="0">
                <a:solidFill>
                  <a:srgbClr val="FF0000"/>
                </a:solidFill>
                <a:latin typeface="+mj-lt"/>
              </a:rPr>
              <a:t>Biosphère</a:t>
            </a:r>
          </a:p>
        </p:txBody>
      </p: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28B952B7-F8BD-34F8-9D26-C5A074FA83B3}"/>
              </a:ext>
            </a:extLst>
          </p:cNvPr>
          <p:cNvCxnSpPr>
            <a:cxnSpLocks/>
            <a:stCxn id="5" idx="2"/>
            <a:endCxn id="11" idx="0"/>
          </p:cNvCxnSpPr>
          <p:nvPr/>
        </p:nvCxnSpPr>
        <p:spPr>
          <a:xfrm flipH="1">
            <a:off x="3695337" y="2742818"/>
            <a:ext cx="778692" cy="558744"/>
          </a:xfrm>
          <a:prstGeom prst="straightConnector1">
            <a:avLst/>
          </a:prstGeom>
          <a:ln w="28575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D2C837F8-8872-3495-CD40-2C5334A846EE}"/>
              </a:ext>
            </a:extLst>
          </p:cNvPr>
          <p:cNvCxnSpPr>
            <a:cxnSpLocks/>
            <a:stCxn id="6" idx="1"/>
            <a:endCxn id="5" idx="3"/>
          </p:cNvCxnSpPr>
          <p:nvPr/>
        </p:nvCxnSpPr>
        <p:spPr>
          <a:xfrm flipH="1">
            <a:off x="4909458" y="2565847"/>
            <a:ext cx="526143" cy="0"/>
          </a:xfrm>
          <a:prstGeom prst="straightConnector1">
            <a:avLst/>
          </a:prstGeom>
          <a:ln w="28575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31145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49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421875-E09C-0D3E-8F27-AAEC43CDA3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 15">
            <a:extLst>
              <a:ext uri="{FF2B5EF4-FFF2-40B4-BE49-F238E27FC236}">
                <a16:creationId xmlns:a16="http://schemas.microsoft.com/office/drawing/2014/main" id="{0AD62563-26F7-1494-8850-084AFB530E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0308" y="1855331"/>
            <a:ext cx="6752530" cy="3539633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AF3C9E0A-910E-DAF2-3938-893F54A40B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pc="-3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Troisièmement;</a:t>
            </a:r>
            <a:endParaRPr lang="fr-FR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C736FD00-ABCB-AEB1-1A1B-743D1F04F893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9" name="Google Shape;289;p51">
            <a:extLst>
              <a:ext uri="{FF2B5EF4-FFF2-40B4-BE49-F238E27FC236}">
                <a16:creationId xmlns:a16="http://schemas.microsoft.com/office/drawing/2014/main" id="{4C300FD9-63D7-00AE-78B7-356D8371BFB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30E9B738-A261-9A7C-9189-E6E7EDC1E937}"/>
              </a:ext>
            </a:extLst>
          </p:cNvPr>
          <p:cNvGrpSpPr/>
          <p:nvPr/>
        </p:nvGrpSpPr>
        <p:grpSpPr>
          <a:xfrm>
            <a:off x="458730" y="1084744"/>
            <a:ext cx="10326997" cy="510733"/>
            <a:chOff x="674377" y="1225112"/>
            <a:chExt cx="10326997" cy="510733"/>
          </a:xfrm>
        </p:grpSpPr>
        <p:sp>
          <p:nvSpPr>
            <p:cNvPr id="8" name="Google Shape;443;p19">
              <a:extLst>
                <a:ext uri="{FF2B5EF4-FFF2-40B4-BE49-F238E27FC236}">
                  <a16:creationId xmlns:a16="http://schemas.microsoft.com/office/drawing/2014/main" id="{7267C662-B320-F81E-A6B5-1FB148E80151}"/>
                </a:ext>
              </a:extLst>
            </p:cNvPr>
            <p:cNvSpPr/>
            <p:nvPr/>
          </p:nvSpPr>
          <p:spPr>
            <a:xfrm>
              <a:off x="674377" y="1225112"/>
              <a:ext cx="10326997" cy="510733"/>
            </a:xfrm>
            <a:prstGeom prst="roundRect">
              <a:avLst>
                <a:gd name="adj" fmla="val 16667"/>
              </a:avLst>
            </a:prstGeom>
            <a:solidFill>
              <a:srgbClr val="D5E8CF"/>
            </a:solidFill>
            <a:ln w="9525" cap="flat" cmpd="sng">
              <a:solidFill>
                <a:srgbClr val="D5E8C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lvl="0" algn="just"/>
              <a:r>
                <a:rPr lang="fr-FR" sz="2300" b="1" spc="-50" dirty="0">
                  <a:solidFill>
                    <a:srgbClr val="002060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       Décrivez le passage de l’oxygène lors de la dissolution</a:t>
              </a: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27A812D6-E008-458B-966A-38BDC319F6C8}"/>
                </a:ext>
              </a:extLst>
            </p:cNvPr>
            <p:cNvSpPr/>
            <p:nvPr/>
          </p:nvSpPr>
          <p:spPr>
            <a:xfrm>
              <a:off x="674378" y="1225112"/>
              <a:ext cx="474698" cy="478193"/>
            </a:xfrm>
            <a:prstGeom prst="ellipse">
              <a:avLst/>
            </a:prstGeom>
            <a:solidFill>
              <a:srgbClr val="46AF48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200" b="1" dirty="0"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FR" b="1" noProof="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F7BD1315-14A8-2C18-24AC-2D3884CECCEA}"/>
              </a:ext>
            </a:extLst>
          </p:cNvPr>
          <p:cNvSpPr txBox="1"/>
          <p:nvPr/>
        </p:nvSpPr>
        <p:spPr>
          <a:xfrm>
            <a:off x="1379012" y="5825966"/>
            <a:ext cx="9990593" cy="415498"/>
          </a:xfrm>
          <a:prstGeom prst="rect">
            <a:avLst/>
          </a:prstGeom>
          <a:solidFill>
            <a:sysClr val="window" lastClr="FFFFFF"/>
          </a:solidFill>
        </p:spPr>
        <p:txBody>
          <a:bodyPr wrap="square" rtlCol="0">
            <a:spAutoFit/>
          </a:bodyPr>
          <a:lstStyle/>
          <a:p>
            <a:pPr defTabSz="457200">
              <a:defRPr/>
            </a:pPr>
            <a:r>
              <a:rPr kumimoji="0" lang="fr-MA" sz="2100" b="0" i="0" u="none" strike="noStrike" kern="0" cap="none" spc="-8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Lors de …. </a:t>
            </a:r>
            <a:r>
              <a:rPr lang="fr-MA" sz="2000" b="1" spc="-8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dissolution</a:t>
            </a:r>
            <a:r>
              <a:rPr kumimoji="0" lang="fr-MA" sz="2100" b="0" i="0" u="none" strike="noStrike" kern="0" cap="none" spc="-8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…….., </a:t>
            </a:r>
            <a:r>
              <a:rPr lang="fr-MA" sz="2100" kern="0" spc="-8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l’oxygène </a:t>
            </a:r>
            <a:r>
              <a:rPr kumimoji="0" lang="fr-MA" sz="2100" b="0" i="0" u="none" strike="noStrike" kern="0" cap="none" spc="-8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passe de ……………………….…. à  …………………………….</a:t>
            </a:r>
            <a:endParaRPr kumimoji="0" lang="fr-MA" sz="2100" b="1" i="0" u="none" strike="noStrike" kern="0" cap="none" spc="-8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Ink Free" panose="03080402000500000000" pitchFamily="66" charset="0"/>
            </a:endParaRPr>
          </a:p>
        </p:txBody>
      </p:sp>
      <p:sp>
        <p:nvSpPr>
          <p:cNvPr id="6" name="Flèche : droite 5">
            <a:extLst>
              <a:ext uri="{FF2B5EF4-FFF2-40B4-BE49-F238E27FC236}">
                <a16:creationId xmlns:a16="http://schemas.microsoft.com/office/drawing/2014/main" id="{B6AFE238-D4B0-0800-DFA2-A946F5D3485D}"/>
              </a:ext>
            </a:extLst>
          </p:cNvPr>
          <p:cNvSpPr/>
          <p:nvPr/>
        </p:nvSpPr>
        <p:spPr>
          <a:xfrm>
            <a:off x="933742" y="5920112"/>
            <a:ext cx="304168" cy="234266"/>
          </a:xfrm>
          <a:prstGeom prst="rightArrow">
            <a:avLst/>
          </a:prstGeom>
          <a:noFill/>
          <a:ln w="38100" cap="flat" cmpd="sng" algn="ctr">
            <a:solidFill>
              <a:srgbClr val="0070C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2C65FAA1-F42C-4C4C-32E7-7B86FDE09C8F}"/>
              </a:ext>
            </a:extLst>
          </p:cNvPr>
          <p:cNvSpPr/>
          <p:nvPr/>
        </p:nvSpPr>
        <p:spPr>
          <a:xfrm>
            <a:off x="6890658" y="2821152"/>
            <a:ext cx="1186542" cy="283029"/>
          </a:xfrm>
          <a:prstGeom prst="roundRect">
            <a:avLst/>
          </a:prstGeom>
          <a:noFill/>
          <a:ln w="28575" cap="flat" cmpd="sng" algn="ctr">
            <a:solidFill>
              <a:srgbClr val="FF0000"/>
            </a:solidFill>
            <a:prstDash val="dash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62C389D8-8BD2-CF19-69EB-77A07152FC21}"/>
              </a:ext>
            </a:extLst>
          </p:cNvPr>
          <p:cNvSpPr txBox="1"/>
          <p:nvPr/>
        </p:nvSpPr>
        <p:spPr>
          <a:xfrm>
            <a:off x="5756544" y="2333352"/>
            <a:ext cx="1251855" cy="353943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pPr algn="ctr" defTabSz="457200"/>
            <a:r>
              <a:rPr lang="fr-MA" sz="1700" b="1" spc="-70" dirty="0">
                <a:solidFill>
                  <a:srgbClr val="FF0000"/>
                </a:solidFill>
                <a:latin typeface="Calibri" panose="020F0502020204030204"/>
              </a:rPr>
              <a:t>Atmosphère</a:t>
            </a:r>
            <a:endParaRPr lang="fr-MA" sz="1700" spc="-70" dirty="0">
              <a:solidFill>
                <a:srgbClr val="FF0000"/>
              </a:solidFill>
              <a:latin typeface="Calibri" panose="020F0502020204030204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BDD33135-FBE9-8D80-2EEC-C912BEE2D919}"/>
              </a:ext>
            </a:extLst>
          </p:cNvPr>
          <p:cNvSpPr txBox="1"/>
          <p:nvPr/>
        </p:nvSpPr>
        <p:spPr>
          <a:xfrm>
            <a:off x="6382472" y="4153329"/>
            <a:ext cx="1251855" cy="353943"/>
          </a:xfrm>
          <a:prstGeom prst="rect">
            <a:avLst/>
          </a:prstGeom>
          <a:solidFill>
            <a:srgbClr val="8BC145"/>
          </a:solidFill>
        </p:spPr>
        <p:txBody>
          <a:bodyPr wrap="square">
            <a:sp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700" b="1" i="0" u="none" strike="noStrike" kern="0" cap="none" spc="-7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</a:rPr>
              <a:t>Hydrosphère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17901EA1-A85B-F9EB-C252-CB7BF856FE00}"/>
              </a:ext>
            </a:extLst>
          </p:cNvPr>
          <p:cNvSpPr txBox="1"/>
          <p:nvPr/>
        </p:nvSpPr>
        <p:spPr>
          <a:xfrm>
            <a:off x="6374308" y="5764822"/>
            <a:ext cx="205740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57200"/>
            <a:r>
              <a:rPr lang="fr-MA" sz="2200" b="1" spc="-8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l’atmosphère</a:t>
            </a:r>
            <a:endParaRPr lang="fr-MA" sz="22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3F68CBF2-30D2-7F2A-62AA-A07A34BFBC98}"/>
              </a:ext>
            </a:extLst>
          </p:cNvPr>
          <p:cNvSpPr txBox="1"/>
          <p:nvPr/>
        </p:nvSpPr>
        <p:spPr>
          <a:xfrm>
            <a:off x="9037987" y="5714965"/>
            <a:ext cx="21553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57200"/>
            <a:r>
              <a:rPr lang="fr-MA" sz="2400" b="1" spc="-8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l’hydrosphère</a:t>
            </a:r>
            <a:endParaRPr lang="fr-MA" sz="24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F7A304D2-22D6-A836-518A-F75CB09FA3BE}"/>
              </a:ext>
            </a:extLst>
          </p:cNvPr>
          <p:cNvCxnSpPr>
            <a:cxnSpLocks/>
            <a:stCxn id="12" idx="3"/>
            <a:endCxn id="11" idx="0"/>
          </p:cNvCxnSpPr>
          <p:nvPr/>
        </p:nvCxnSpPr>
        <p:spPr>
          <a:xfrm>
            <a:off x="7008399" y="2510324"/>
            <a:ext cx="475530" cy="310828"/>
          </a:xfrm>
          <a:prstGeom prst="straightConnector1">
            <a:avLst/>
          </a:prstGeom>
          <a:noFill/>
          <a:ln w="28575" cap="flat" cmpd="sng" algn="ctr">
            <a:solidFill>
              <a:srgbClr val="FF0000"/>
            </a:solidFill>
            <a:prstDash val="sysDash"/>
            <a:miter lim="800000"/>
            <a:tailEnd type="triangle"/>
          </a:ln>
          <a:effectLst/>
        </p:spPr>
      </p:cxnSp>
      <p:cxnSp>
        <p:nvCxnSpPr>
          <p:cNvPr id="18" name="Connecteur droit avec flèche 17">
            <a:extLst>
              <a:ext uri="{FF2B5EF4-FFF2-40B4-BE49-F238E27FC236}">
                <a16:creationId xmlns:a16="http://schemas.microsoft.com/office/drawing/2014/main" id="{098AD0DD-1D71-C7EC-8494-A41463230533}"/>
              </a:ext>
            </a:extLst>
          </p:cNvPr>
          <p:cNvCxnSpPr>
            <a:cxnSpLocks/>
            <a:endCxn id="13" idx="0"/>
          </p:cNvCxnSpPr>
          <p:nvPr/>
        </p:nvCxnSpPr>
        <p:spPr>
          <a:xfrm flipH="1">
            <a:off x="7008400" y="3118297"/>
            <a:ext cx="475529" cy="1035032"/>
          </a:xfrm>
          <a:prstGeom prst="straightConnector1">
            <a:avLst/>
          </a:prstGeom>
          <a:noFill/>
          <a:ln w="28575" cap="flat" cmpd="sng" algn="ctr">
            <a:solidFill>
              <a:srgbClr val="FF0000"/>
            </a:solidFill>
            <a:prstDash val="sysDash"/>
            <a:miter lim="800000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3768793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4" grpId="0"/>
      <p:bldP spid="15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01915B-939D-9EBF-0D16-15B789FDB6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1686B31-FCA6-2093-D0AB-909B1AC8B6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pc="-3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Troisièmement;</a:t>
            </a:r>
            <a:endParaRPr lang="fr-FR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C0EF42D-113B-3C9F-AFE0-6BB9F4F3185D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9" name="Google Shape;289;p51">
            <a:extLst>
              <a:ext uri="{FF2B5EF4-FFF2-40B4-BE49-F238E27FC236}">
                <a16:creationId xmlns:a16="http://schemas.microsoft.com/office/drawing/2014/main" id="{247FA662-E59C-E00B-0223-DEC26DB17257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A38EFBB3-EEEC-B50B-BAC2-600033D1D837}"/>
              </a:ext>
            </a:extLst>
          </p:cNvPr>
          <p:cNvGrpSpPr/>
          <p:nvPr/>
        </p:nvGrpSpPr>
        <p:grpSpPr>
          <a:xfrm>
            <a:off x="458730" y="1084744"/>
            <a:ext cx="10326997" cy="510733"/>
            <a:chOff x="674377" y="1225112"/>
            <a:chExt cx="10326997" cy="510733"/>
          </a:xfrm>
        </p:grpSpPr>
        <p:sp>
          <p:nvSpPr>
            <p:cNvPr id="8" name="Google Shape;443;p19">
              <a:extLst>
                <a:ext uri="{FF2B5EF4-FFF2-40B4-BE49-F238E27FC236}">
                  <a16:creationId xmlns:a16="http://schemas.microsoft.com/office/drawing/2014/main" id="{D95CC074-DBF1-8AA0-5F2A-7CDD1382F030}"/>
                </a:ext>
              </a:extLst>
            </p:cNvPr>
            <p:cNvSpPr/>
            <p:nvPr/>
          </p:nvSpPr>
          <p:spPr>
            <a:xfrm>
              <a:off x="674377" y="1225112"/>
              <a:ext cx="10326997" cy="510733"/>
            </a:xfrm>
            <a:prstGeom prst="roundRect">
              <a:avLst>
                <a:gd name="adj" fmla="val 16667"/>
              </a:avLst>
            </a:prstGeom>
            <a:solidFill>
              <a:srgbClr val="D5E8CF"/>
            </a:solidFill>
            <a:ln w="9525" cap="flat" cmpd="sng">
              <a:solidFill>
                <a:srgbClr val="D5E8C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lvl="0" algn="just"/>
              <a:r>
                <a:rPr lang="fr-FR" sz="2300" b="1" spc="-50" dirty="0">
                  <a:solidFill>
                    <a:srgbClr val="002060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       Décrivez le passage de l’oxygène lors de la photosynthèse</a:t>
              </a: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0A3EF628-BC20-4C85-B0E8-F9DE8253793C}"/>
                </a:ext>
              </a:extLst>
            </p:cNvPr>
            <p:cNvSpPr/>
            <p:nvPr/>
          </p:nvSpPr>
          <p:spPr>
            <a:xfrm>
              <a:off x="674378" y="1225112"/>
              <a:ext cx="474698" cy="478193"/>
            </a:xfrm>
            <a:prstGeom prst="ellipse">
              <a:avLst/>
            </a:prstGeom>
            <a:solidFill>
              <a:srgbClr val="46AF48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200" b="1" dirty="0"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FR" b="1" noProof="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43" name="ZoneTexte 42">
            <a:extLst>
              <a:ext uri="{FF2B5EF4-FFF2-40B4-BE49-F238E27FC236}">
                <a16:creationId xmlns:a16="http://schemas.microsoft.com/office/drawing/2014/main" id="{F12BE149-32FD-E837-21EC-7F5D1FA4984F}"/>
              </a:ext>
            </a:extLst>
          </p:cNvPr>
          <p:cNvSpPr txBox="1"/>
          <p:nvPr/>
        </p:nvSpPr>
        <p:spPr>
          <a:xfrm>
            <a:off x="1172595" y="5825966"/>
            <a:ext cx="10417146" cy="415498"/>
          </a:xfrm>
          <a:prstGeom prst="rect">
            <a:avLst/>
          </a:prstGeom>
          <a:solidFill>
            <a:sysClr val="window" lastClr="FFFFFF"/>
          </a:solidFill>
        </p:spPr>
        <p:txBody>
          <a:bodyPr wrap="square" rtlCol="0">
            <a:spAutoFit/>
          </a:bodyPr>
          <a:lstStyle/>
          <a:p>
            <a:pPr defTabSz="457200">
              <a:defRPr/>
            </a:pPr>
            <a:r>
              <a:rPr kumimoji="0" lang="fr-MA" sz="2100" b="0" i="0" u="none" strike="noStrike" kern="0" cap="none" spc="-8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Lors de … </a:t>
            </a:r>
            <a:r>
              <a:rPr lang="fr-MA" sz="2000" b="1" spc="-8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photosynthèse </a:t>
            </a:r>
            <a:r>
              <a:rPr kumimoji="0" lang="fr-MA" sz="2100" b="0" i="0" u="none" strike="noStrike" kern="0" cap="none" spc="-8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……., </a:t>
            </a:r>
            <a:r>
              <a:rPr lang="fr-MA" sz="2100" kern="0" spc="-8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l’oxygène </a:t>
            </a:r>
            <a:r>
              <a:rPr kumimoji="0" lang="fr-MA" sz="2100" b="0" i="0" u="none" strike="noStrike" kern="0" cap="none" spc="-8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passe de ……………………….. à ……………………………………………….</a:t>
            </a:r>
            <a:endParaRPr kumimoji="0" lang="fr-MA" sz="2100" b="1" i="0" u="none" strike="noStrike" kern="0" cap="none" spc="-8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5" name="Flèche : droite 44">
            <a:extLst>
              <a:ext uri="{FF2B5EF4-FFF2-40B4-BE49-F238E27FC236}">
                <a16:creationId xmlns:a16="http://schemas.microsoft.com/office/drawing/2014/main" id="{BFE483E6-30AE-280F-A516-215718880386}"/>
              </a:ext>
            </a:extLst>
          </p:cNvPr>
          <p:cNvSpPr/>
          <p:nvPr/>
        </p:nvSpPr>
        <p:spPr>
          <a:xfrm>
            <a:off x="868426" y="5920112"/>
            <a:ext cx="304168" cy="234266"/>
          </a:xfrm>
          <a:prstGeom prst="rightArrow">
            <a:avLst/>
          </a:prstGeom>
          <a:noFill/>
          <a:ln w="38100" cap="flat" cmpd="sng" algn="ctr">
            <a:solidFill>
              <a:srgbClr val="0070C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ZoneTexte 48">
            <a:extLst>
              <a:ext uri="{FF2B5EF4-FFF2-40B4-BE49-F238E27FC236}">
                <a16:creationId xmlns:a16="http://schemas.microsoft.com/office/drawing/2014/main" id="{B1AA167E-B9D3-6CFF-C751-4F84F65B88AF}"/>
              </a:ext>
            </a:extLst>
          </p:cNvPr>
          <p:cNvSpPr txBox="1"/>
          <p:nvPr/>
        </p:nvSpPr>
        <p:spPr>
          <a:xfrm>
            <a:off x="6381168" y="5683729"/>
            <a:ext cx="1665514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57200"/>
            <a:r>
              <a:rPr lang="fr-MA" sz="2200" b="1" spc="-8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biosphère</a:t>
            </a:r>
            <a:endParaRPr lang="fr-MA" sz="22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1" name="ZoneTexte 50">
            <a:extLst>
              <a:ext uri="{FF2B5EF4-FFF2-40B4-BE49-F238E27FC236}">
                <a16:creationId xmlns:a16="http://schemas.microsoft.com/office/drawing/2014/main" id="{5F63D959-EAFC-BC02-EEB2-3E9B360F55C0}"/>
              </a:ext>
            </a:extLst>
          </p:cNvPr>
          <p:cNvSpPr txBox="1"/>
          <p:nvPr/>
        </p:nvSpPr>
        <p:spPr>
          <a:xfrm>
            <a:off x="8473440" y="5683730"/>
            <a:ext cx="214448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57200"/>
            <a:r>
              <a:rPr lang="fr-MA" sz="2200" b="1" spc="-8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l’atmosphère </a:t>
            </a:r>
            <a:endParaRPr lang="fr-MA" sz="22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F832231-FCCC-0C79-9A76-1EEDC66D47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12628" y="1946771"/>
            <a:ext cx="6752530" cy="3539633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F492F8A0-449A-D7CA-9CA3-A02A51AFA8D4}"/>
              </a:ext>
            </a:extLst>
          </p:cNvPr>
          <p:cNvSpPr/>
          <p:nvPr/>
        </p:nvSpPr>
        <p:spPr>
          <a:xfrm>
            <a:off x="6192520" y="2885054"/>
            <a:ext cx="1071880" cy="353944"/>
          </a:xfrm>
          <a:prstGeom prst="roundRect">
            <a:avLst/>
          </a:prstGeom>
          <a:noFill/>
          <a:ln w="2857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6B8B52A-07E6-EE1A-593A-598520D43A4F}"/>
              </a:ext>
            </a:extLst>
          </p:cNvPr>
          <p:cNvSpPr txBox="1"/>
          <p:nvPr/>
        </p:nvSpPr>
        <p:spPr>
          <a:xfrm>
            <a:off x="6689312" y="2170172"/>
            <a:ext cx="1299830" cy="353943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pPr algn="ctr"/>
            <a:r>
              <a:rPr lang="fr-MA" sz="1700" b="1" spc="-70" dirty="0">
                <a:solidFill>
                  <a:srgbClr val="FF0000"/>
                </a:solidFill>
                <a:latin typeface="+mj-lt"/>
              </a:rPr>
              <a:t>Atmosphère</a:t>
            </a:r>
            <a:endParaRPr lang="fr-MA" sz="1700" spc="-7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CEE6D644-3882-6BEB-11DE-7E2668FABF2B}"/>
              </a:ext>
            </a:extLst>
          </p:cNvPr>
          <p:cNvSpPr txBox="1"/>
          <p:nvPr/>
        </p:nvSpPr>
        <p:spPr>
          <a:xfrm>
            <a:off x="2798354" y="3502443"/>
            <a:ext cx="1468846" cy="35394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MA" sz="1700" b="1" spc="-70" dirty="0">
                <a:solidFill>
                  <a:srgbClr val="FF0000"/>
                </a:solidFill>
                <a:latin typeface="+mj-lt"/>
              </a:rPr>
              <a:t>Biosphère</a:t>
            </a:r>
          </a:p>
        </p:txBody>
      </p: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54BDC4FD-F641-171E-A6E3-135C1F40497E}"/>
              </a:ext>
            </a:extLst>
          </p:cNvPr>
          <p:cNvCxnSpPr>
            <a:cxnSpLocks/>
            <a:stCxn id="11" idx="3"/>
            <a:endCxn id="5" idx="2"/>
          </p:cNvCxnSpPr>
          <p:nvPr/>
        </p:nvCxnSpPr>
        <p:spPr>
          <a:xfrm flipV="1">
            <a:off x="4267200" y="3238998"/>
            <a:ext cx="2461260" cy="440417"/>
          </a:xfrm>
          <a:prstGeom prst="straightConnector1">
            <a:avLst/>
          </a:prstGeom>
          <a:ln w="28575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050F5E65-1C39-04DE-7D6A-E9D1DBC53EBC}"/>
              </a:ext>
            </a:extLst>
          </p:cNvPr>
          <p:cNvCxnSpPr>
            <a:cxnSpLocks/>
            <a:stCxn id="5" idx="0"/>
            <a:endCxn id="6" idx="2"/>
          </p:cNvCxnSpPr>
          <p:nvPr/>
        </p:nvCxnSpPr>
        <p:spPr>
          <a:xfrm flipV="1">
            <a:off x="6728460" y="2524115"/>
            <a:ext cx="610767" cy="360939"/>
          </a:xfrm>
          <a:prstGeom prst="straightConnector1">
            <a:avLst/>
          </a:prstGeom>
          <a:ln w="28575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34561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49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577156-C598-A9E2-D83F-78D9CDFD77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6162168-4A3A-8ADD-C6F5-3673A90F48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pc="-3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Troisièmement;</a:t>
            </a:r>
            <a:endParaRPr lang="fr-FR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C59496E-B898-A763-14D7-8E1BDD38F4C1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9" name="Google Shape;289;p51">
            <a:extLst>
              <a:ext uri="{FF2B5EF4-FFF2-40B4-BE49-F238E27FC236}">
                <a16:creationId xmlns:a16="http://schemas.microsoft.com/office/drawing/2014/main" id="{EED21614-0332-732F-A0A4-2ADABC236C1E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9517B7D7-78CE-0FFC-A372-F220158308E9}"/>
              </a:ext>
            </a:extLst>
          </p:cNvPr>
          <p:cNvGrpSpPr/>
          <p:nvPr/>
        </p:nvGrpSpPr>
        <p:grpSpPr>
          <a:xfrm>
            <a:off x="458730" y="1084744"/>
            <a:ext cx="10326997" cy="510733"/>
            <a:chOff x="674377" y="1225112"/>
            <a:chExt cx="10326997" cy="510733"/>
          </a:xfrm>
        </p:grpSpPr>
        <p:sp>
          <p:nvSpPr>
            <p:cNvPr id="8" name="Google Shape;443;p19">
              <a:extLst>
                <a:ext uri="{FF2B5EF4-FFF2-40B4-BE49-F238E27FC236}">
                  <a16:creationId xmlns:a16="http://schemas.microsoft.com/office/drawing/2014/main" id="{26DBC164-8291-CACA-4906-7BA3DEC05EB6}"/>
                </a:ext>
              </a:extLst>
            </p:cNvPr>
            <p:cNvSpPr/>
            <p:nvPr/>
          </p:nvSpPr>
          <p:spPr>
            <a:xfrm>
              <a:off x="674377" y="1225112"/>
              <a:ext cx="10326997" cy="510733"/>
            </a:xfrm>
            <a:prstGeom prst="roundRect">
              <a:avLst>
                <a:gd name="adj" fmla="val 16667"/>
              </a:avLst>
            </a:prstGeom>
            <a:solidFill>
              <a:srgbClr val="D5E8CF"/>
            </a:solidFill>
            <a:ln w="9525" cap="flat" cmpd="sng">
              <a:solidFill>
                <a:srgbClr val="D5E8C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lvl="0" algn="just"/>
              <a:r>
                <a:rPr lang="fr-FR" sz="2300" b="1" spc="-50" dirty="0">
                  <a:solidFill>
                    <a:srgbClr val="002060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       Décrivez le passage de l’oxygène lors de la décomposition</a:t>
              </a: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B7935B3D-2C99-51E5-CF9E-35CE278A83AB}"/>
                </a:ext>
              </a:extLst>
            </p:cNvPr>
            <p:cNvSpPr/>
            <p:nvPr/>
          </p:nvSpPr>
          <p:spPr>
            <a:xfrm>
              <a:off x="674378" y="1225112"/>
              <a:ext cx="474698" cy="478193"/>
            </a:xfrm>
            <a:prstGeom prst="ellipse">
              <a:avLst/>
            </a:prstGeom>
            <a:solidFill>
              <a:srgbClr val="46AF48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200" b="1" dirty="0"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FR" b="1" noProof="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43" name="ZoneTexte 42">
            <a:extLst>
              <a:ext uri="{FF2B5EF4-FFF2-40B4-BE49-F238E27FC236}">
                <a16:creationId xmlns:a16="http://schemas.microsoft.com/office/drawing/2014/main" id="{FBDA192E-F842-3FB1-6EB0-22D9EC256441}"/>
              </a:ext>
            </a:extLst>
          </p:cNvPr>
          <p:cNvSpPr txBox="1"/>
          <p:nvPr/>
        </p:nvSpPr>
        <p:spPr>
          <a:xfrm>
            <a:off x="1172595" y="5825966"/>
            <a:ext cx="10417146" cy="415498"/>
          </a:xfrm>
          <a:prstGeom prst="rect">
            <a:avLst/>
          </a:prstGeom>
          <a:solidFill>
            <a:sysClr val="window" lastClr="FFFFFF"/>
          </a:solidFill>
        </p:spPr>
        <p:txBody>
          <a:bodyPr wrap="square" rtlCol="0">
            <a:spAutoFit/>
          </a:bodyPr>
          <a:lstStyle/>
          <a:p>
            <a:pPr defTabSz="457200">
              <a:defRPr/>
            </a:pPr>
            <a:r>
              <a:rPr kumimoji="0" lang="fr-MA" sz="2100" b="0" i="0" u="none" strike="noStrike" kern="0" cap="none" spc="-8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Lors de … </a:t>
            </a:r>
            <a:r>
              <a:rPr lang="fr-MA" sz="2000" b="1" spc="-8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décomposition </a:t>
            </a:r>
            <a:r>
              <a:rPr kumimoji="0" lang="fr-MA" sz="2100" b="0" i="0" u="none" strike="noStrike" kern="0" cap="none" spc="-8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……., </a:t>
            </a:r>
            <a:r>
              <a:rPr lang="fr-MA" sz="2100" kern="0" spc="-8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l’oxygène </a:t>
            </a:r>
            <a:r>
              <a:rPr kumimoji="0" lang="fr-MA" sz="2100" b="0" i="0" u="none" strike="noStrike" kern="0" cap="none" spc="-8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passe de ……………………….. à ……………………………………………….</a:t>
            </a:r>
            <a:endParaRPr kumimoji="0" lang="fr-MA" sz="2100" b="1" i="0" u="none" strike="noStrike" kern="0" cap="none" spc="-8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5" name="Flèche : droite 44">
            <a:extLst>
              <a:ext uri="{FF2B5EF4-FFF2-40B4-BE49-F238E27FC236}">
                <a16:creationId xmlns:a16="http://schemas.microsoft.com/office/drawing/2014/main" id="{8A106F07-B670-DB32-A584-921A092F74F0}"/>
              </a:ext>
            </a:extLst>
          </p:cNvPr>
          <p:cNvSpPr/>
          <p:nvPr/>
        </p:nvSpPr>
        <p:spPr>
          <a:xfrm>
            <a:off x="868426" y="5920112"/>
            <a:ext cx="304168" cy="234266"/>
          </a:xfrm>
          <a:prstGeom prst="rightArrow">
            <a:avLst/>
          </a:prstGeom>
          <a:noFill/>
          <a:ln w="38100" cap="flat" cmpd="sng" algn="ctr">
            <a:solidFill>
              <a:srgbClr val="0070C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ZoneTexte 48">
            <a:extLst>
              <a:ext uri="{FF2B5EF4-FFF2-40B4-BE49-F238E27FC236}">
                <a16:creationId xmlns:a16="http://schemas.microsoft.com/office/drawing/2014/main" id="{658296FB-43FD-EF75-123E-5703617F0457}"/>
              </a:ext>
            </a:extLst>
          </p:cNvPr>
          <p:cNvSpPr txBox="1"/>
          <p:nvPr/>
        </p:nvSpPr>
        <p:spPr>
          <a:xfrm>
            <a:off x="8965158" y="5557812"/>
            <a:ext cx="1665514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57200"/>
            <a:r>
              <a:rPr lang="fr-MA" sz="2200" b="1" spc="-8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lithosphère</a:t>
            </a:r>
            <a:endParaRPr lang="fr-MA" sz="22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1" name="ZoneTexte 50">
            <a:extLst>
              <a:ext uri="{FF2B5EF4-FFF2-40B4-BE49-F238E27FC236}">
                <a16:creationId xmlns:a16="http://schemas.microsoft.com/office/drawing/2014/main" id="{9565804A-14E7-35BD-655B-6BB6FE098683}"/>
              </a:ext>
            </a:extLst>
          </p:cNvPr>
          <p:cNvSpPr txBox="1"/>
          <p:nvPr/>
        </p:nvSpPr>
        <p:spPr>
          <a:xfrm>
            <a:off x="6381168" y="5645678"/>
            <a:ext cx="214448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57200"/>
            <a:r>
              <a:rPr lang="fr-MA" sz="2200" b="1" spc="-8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biosphère </a:t>
            </a:r>
            <a:endParaRPr lang="fr-MA" sz="22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A8F8373-FFAA-71DD-C6E2-A9510270F1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12628" y="1946771"/>
            <a:ext cx="6752530" cy="3539633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D57BEFA-B06D-DEB5-E853-EAA03A517655}"/>
              </a:ext>
            </a:extLst>
          </p:cNvPr>
          <p:cNvSpPr/>
          <p:nvPr/>
        </p:nvSpPr>
        <p:spPr>
          <a:xfrm>
            <a:off x="4912360" y="3931534"/>
            <a:ext cx="1071880" cy="353944"/>
          </a:xfrm>
          <a:prstGeom prst="roundRect">
            <a:avLst/>
          </a:prstGeom>
          <a:noFill/>
          <a:ln w="2857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8063526-4451-379A-6C43-E6A3052496ED}"/>
              </a:ext>
            </a:extLst>
          </p:cNvPr>
          <p:cNvSpPr txBox="1"/>
          <p:nvPr/>
        </p:nvSpPr>
        <p:spPr>
          <a:xfrm>
            <a:off x="2884542" y="3252028"/>
            <a:ext cx="1299830" cy="353943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pPr algn="ctr"/>
            <a:r>
              <a:rPr lang="fr-MA" sz="1700" b="1" spc="-70" dirty="0">
                <a:solidFill>
                  <a:srgbClr val="FF0000"/>
                </a:solidFill>
                <a:latin typeface="+mj-lt"/>
              </a:rPr>
              <a:t>Biosphère</a:t>
            </a:r>
            <a:endParaRPr lang="fr-MA" sz="1700" spc="-7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6F4BCC9-FADD-D79D-6EE4-200A6450DC70}"/>
              </a:ext>
            </a:extLst>
          </p:cNvPr>
          <p:cNvSpPr txBox="1"/>
          <p:nvPr/>
        </p:nvSpPr>
        <p:spPr>
          <a:xfrm>
            <a:off x="2329830" y="4470982"/>
            <a:ext cx="1299830" cy="35394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MA" sz="1700" b="1" spc="-70" dirty="0">
                <a:solidFill>
                  <a:srgbClr val="FF0000"/>
                </a:solidFill>
                <a:latin typeface="+mj-lt"/>
              </a:rPr>
              <a:t>Lithosphère</a:t>
            </a:r>
          </a:p>
        </p:txBody>
      </p: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B4565396-3189-9594-5A8D-F1BB6317366D}"/>
              </a:ext>
            </a:extLst>
          </p:cNvPr>
          <p:cNvCxnSpPr>
            <a:cxnSpLocks/>
            <a:stCxn id="5" idx="1"/>
            <a:endCxn id="11" idx="3"/>
          </p:cNvCxnSpPr>
          <p:nvPr/>
        </p:nvCxnSpPr>
        <p:spPr>
          <a:xfrm flipH="1">
            <a:off x="3629660" y="4108506"/>
            <a:ext cx="1282700" cy="539448"/>
          </a:xfrm>
          <a:prstGeom prst="straightConnector1">
            <a:avLst/>
          </a:prstGeom>
          <a:ln w="28575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03B3BCDC-0C45-6364-BD78-90035691709E}"/>
              </a:ext>
            </a:extLst>
          </p:cNvPr>
          <p:cNvCxnSpPr>
            <a:cxnSpLocks/>
            <a:endCxn id="5" idx="0"/>
          </p:cNvCxnSpPr>
          <p:nvPr/>
        </p:nvCxnSpPr>
        <p:spPr>
          <a:xfrm>
            <a:off x="4220273" y="3428999"/>
            <a:ext cx="1228027" cy="502535"/>
          </a:xfrm>
          <a:prstGeom prst="straightConnector1">
            <a:avLst/>
          </a:prstGeom>
          <a:ln w="28575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69840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49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AD0F21-D315-5CB0-C652-EF15FEE9B6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Récapitulons: pour décrire les processus impliqués dans le cycle de l’oxygène , je dois :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339DD01-C688-A4F6-F175-043BADB35FC6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21" name="Google Shape;289;p51">
            <a:extLst>
              <a:ext uri="{FF2B5EF4-FFF2-40B4-BE49-F238E27FC236}">
                <a16:creationId xmlns:a16="http://schemas.microsoft.com/office/drawing/2014/main" id="{8F7E8011-3951-D87C-9D77-3468873C238F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AB754C1-A151-81F1-AEE0-3D4D2B0D01D8}"/>
              </a:ext>
            </a:extLst>
          </p:cNvPr>
          <p:cNvSpPr txBox="1"/>
          <p:nvPr/>
        </p:nvSpPr>
        <p:spPr>
          <a:xfrm>
            <a:off x="1128516" y="2442023"/>
            <a:ext cx="3545083" cy="80021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lvl="0" algn="ctr"/>
            <a:r>
              <a:rPr lang="fr-FR" sz="2300" b="1" spc="-50" dirty="0">
                <a:solidFill>
                  <a:srgbClr val="002060"/>
                </a:solidFill>
                <a:ea typeface="Calibri"/>
                <a:cs typeface="Calibri"/>
                <a:sym typeface="Wingdings" panose="05000000000000000000" pitchFamily="2" charset="2"/>
              </a:rPr>
              <a:t> </a:t>
            </a:r>
            <a:r>
              <a:rPr lang="fr-FR" sz="23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Identifier les sphères impliquées dans le cycle</a:t>
            </a:r>
          </a:p>
        </p:txBody>
      </p:sp>
      <p:sp>
        <p:nvSpPr>
          <p:cNvPr id="5" name="Oval 55">
            <a:extLst>
              <a:ext uri="{FF2B5EF4-FFF2-40B4-BE49-F238E27FC236}">
                <a16:creationId xmlns:a16="http://schemas.microsoft.com/office/drawing/2014/main" id="{7878A08B-49DD-4C22-CF08-48B5911FCF51}"/>
              </a:ext>
            </a:extLst>
          </p:cNvPr>
          <p:cNvSpPr>
            <a:spLocks noChangeAspect="1"/>
          </p:cNvSpPr>
          <p:nvPr/>
        </p:nvSpPr>
        <p:spPr>
          <a:xfrm>
            <a:off x="2516654" y="2046716"/>
            <a:ext cx="395307" cy="395307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592C8436-AAEB-4AE4-FBE6-AD8F5B267BAB}"/>
              </a:ext>
            </a:extLst>
          </p:cNvPr>
          <p:cNvSpPr txBox="1"/>
          <p:nvPr/>
        </p:nvSpPr>
        <p:spPr>
          <a:xfrm>
            <a:off x="4019306" y="4083487"/>
            <a:ext cx="3976614" cy="80021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3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Identifier les processus impliqués dans ce cycle</a:t>
            </a:r>
            <a:endParaRPr lang="fr-FR" sz="2300" b="1" dirty="0">
              <a:solidFill>
                <a:srgbClr val="0852A4"/>
              </a:solidFill>
            </a:endParaRPr>
          </a:p>
        </p:txBody>
      </p:sp>
      <p:sp>
        <p:nvSpPr>
          <p:cNvPr id="23" name="Oval 55">
            <a:extLst>
              <a:ext uri="{FF2B5EF4-FFF2-40B4-BE49-F238E27FC236}">
                <a16:creationId xmlns:a16="http://schemas.microsoft.com/office/drawing/2014/main" id="{E24993A1-60FA-B50B-0357-AC77EE3389D8}"/>
              </a:ext>
            </a:extLst>
          </p:cNvPr>
          <p:cNvSpPr>
            <a:spLocks noChangeAspect="1"/>
          </p:cNvSpPr>
          <p:nvPr/>
        </p:nvSpPr>
        <p:spPr>
          <a:xfrm>
            <a:off x="5738944" y="3688180"/>
            <a:ext cx="395307" cy="395307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2133" b="1" dirty="0">
                <a:solidFill>
                  <a:prstClr val="white"/>
                </a:solidFill>
                <a:latin typeface="Calibri"/>
              </a:rPr>
              <a:t>2</a:t>
            </a:r>
            <a:endParaRPr kumimoji="0" lang="fr-MA" sz="2133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0024C36F-C2C8-3897-540D-244BFCCF3C42}"/>
              </a:ext>
            </a:extLst>
          </p:cNvPr>
          <p:cNvSpPr txBox="1"/>
          <p:nvPr/>
        </p:nvSpPr>
        <p:spPr>
          <a:xfrm>
            <a:off x="7406641" y="2396581"/>
            <a:ext cx="4083824" cy="80021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300" b="1" spc="-70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Décrire le passage de l’oxygène d’une sphère à une autre</a:t>
            </a:r>
            <a:endParaRPr lang="fr-FR" sz="2300" b="1" spc="-70" dirty="0">
              <a:solidFill>
                <a:srgbClr val="002060"/>
              </a:solidFill>
              <a:ea typeface="Calibri"/>
              <a:cs typeface="Calibri"/>
            </a:endParaRPr>
          </a:p>
        </p:txBody>
      </p:sp>
      <p:sp>
        <p:nvSpPr>
          <p:cNvPr id="25" name="Oval 55">
            <a:extLst>
              <a:ext uri="{FF2B5EF4-FFF2-40B4-BE49-F238E27FC236}">
                <a16:creationId xmlns:a16="http://schemas.microsoft.com/office/drawing/2014/main" id="{71360504-8A4B-6BE6-98C8-83F8529B8647}"/>
              </a:ext>
            </a:extLst>
          </p:cNvPr>
          <p:cNvSpPr>
            <a:spLocks noChangeAspect="1"/>
          </p:cNvSpPr>
          <p:nvPr/>
        </p:nvSpPr>
        <p:spPr>
          <a:xfrm>
            <a:off x="9459738" y="1975121"/>
            <a:ext cx="395307" cy="395307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2133" b="1" dirty="0">
                <a:solidFill>
                  <a:prstClr val="white"/>
                </a:solidFill>
                <a:latin typeface="Calibri"/>
              </a:rPr>
              <a:t>3</a:t>
            </a:r>
            <a:endParaRPr kumimoji="0" lang="fr-MA" sz="2133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7827323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E89BF96-0313-F392-D622-FDAA9480D08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1728834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A9092B5-CF6C-11D5-4962-77F7D63235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Cette image représente le cycle l’oxygène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E54B5D7-58CB-5BE1-8431-BB7A916762FA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dirty="0"/>
              <a:t>L’</a:t>
            </a:r>
            <a:r>
              <a:rPr lang="fr-FR" dirty="0" err="1"/>
              <a:t>enseignant·e</a:t>
            </a:r>
            <a:r>
              <a:rPr lang="fr-FR" dirty="0"/>
              <a:t> clarifie la question et peut utiliser l’alternance linguistique si besoin.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2BA9B860-B743-6E27-705F-575FDA886FFF}"/>
              </a:ext>
            </a:extLst>
          </p:cNvPr>
          <p:cNvGrpSpPr/>
          <p:nvPr/>
        </p:nvGrpSpPr>
        <p:grpSpPr>
          <a:xfrm>
            <a:off x="11493365" y="427318"/>
            <a:ext cx="497596" cy="431295"/>
            <a:chOff x="779844" y="4335989"/>
            <a:chExt cx="563238" cy="575842"/>
          </a:xfrm>
        </p:grpSpPr>
        <p:pic>
          <p:nvPicPr>
            <p:cNvPr id="11" name="Google Shape;307;p51" descr="Une image contenant Dessin animé, clipart, Animation, illustration&#10;&#10;Description générée automatiquement">
              <a:extLst>
                <a:ext uri="{FF2B5EF4-FFF2-40B4-BE49-F238E27FC236}">
                  <a16:creationId xmlns:a16="http://schemas.microsoft.com/office/drawing/2014/main" id="{8B758A61-9329-E599-4A2B-C0AF9A6DC212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 l="18242" t="9344" r="18458" b="23864"/>
            <a:stretch/>
          </p:blipFill>
          <p:spPr>
            <a:xfrm>
              <a:off x="779844" y="4335989"/>
              <a:ext cx="563238" cy="5758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A7D0976-A478-F34E-6598-AD29E0FDD4EB}"/>
                </a:ext>
              </a:extLst>
            </p:cNvPr>
            <p:cNvSpPr/>
            <p:nvPr/>
          </p:nvSpPr>
          <p:spPr>
            <a:xfrm>
              <a:off x="1146883" y="4430870"/>
              <a:ext cx="160172" cy="106680"/>
            </a:xfrm>
            <a:prstGeom prst="rect">
              <a:avLst/>
            </a:prstGeom>
            <a:solidFill>
              <a:srgbClr val="268B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54C3793A-BAEB-C738-4FEC-28AE1759B453}"/>
              </a:ext>
            </a:extLst>
          </p:cNvPr>
          <p:cNvSpPr/>
          <p:nvPr/>
        </p:nvSpPr>
        <p:spPr>
          <a:xfrm>
            <a:off x="532173" y="1070985"/>
            <a:ext cx="10821629" cy="578882"/>
          </a:xfrm>
          <a:prstGeom prst="roundRect">
            <a:avLst/>
          </a:prstGeom>
          <a:ln w="19050">
            <a:noFill/>
            <a:prstDash val="dash"/>
          </a:ln>
        </p:spPr>
        <p:txBody>
          <a:bodyPr wrap="square">
            <a:spAutoFit/>
          </a:bodyPr>
          <a:lstStyle/>
          <a:p>
            <a:pPr lvl="0">
              <a:spcAft>
                <a:spcPts val="600"/>
              </a:spcAft>
            </a:pPr>
            <a:r>
              <a:rPr lang="ar-MA" sz="2800" b="1" dirty="0">
                <a:solidFill>
                  <a:srgbClr val="0852A4"/>
                </a:solidFill>
                <a:latin typeface="+mj-lt"/>
              </a:rPr>
              <a:t>1</a:t>
            </a:r>
            <a:r>
              <a:rPr lang="fr-FR" sz="2800" b="1" dirty="0">
                <a:solidFill>
                  <a:srgbClr val="0852A4"/>
                </a:solidFill>
                <a:latin typeface="+mj-lt"/>
              </a:rPr>
              <a:t>. </a:t>
            </a:r>
            <a:r>
              <a:rPr lang="fr-MA" sz="2800" b="1" dirty="0">
                <a:solidFill>
                  <a:srgbClr val="0852A4"/>
                </a:solidFill>
                <a:latin typeface="+mj-lt"/>
              </a:rPr>
              <a:t>Identifiez</a:t>
            </a:r>
            <a:r>
              <a:rPr lang="fr-MA" sz="2800" dirty="0">
                <a:solidFill>
                  <a:srgbClr val="0852A4"/>
                </a:solidFill>
                <a:latin typeface="+mj-lt"/>
              </a:rPr>
              <a:t> </a:t>
            </a:r>
            <a:r>
              <a:rPr lang="fr-FR" sz="2800" dirty="0">
                <a:solidFill>
                  <a:srgbClr val="0852A4"/>
                </a:solidFill>
                <a:latin typeface="+mj-lt"/>
                <a:sym typeface="Calibri"/>
              </a:rPr>
              <a:t>les sphères représentées sur ce cycle de l’oxygène.</a:t>
            </a:r>
            <a:endParaRPr lang="fr-FR" sz="2800" dirty="0">
              <a:solidFill>
                <a:srgbClr val="0852A4"/>
              </a:solidFill>
              <a:latin typeface="+mj-lt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1919FB9-B772-F547-1191-B9DD9B357B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4365" y="1945221"/>
            <a:ext cx="5804747" cy="3333694"/>
          </a:xfrm>
          <a:prstGeom prst="rect">
            <a:avLst/>
          </a:prstGeom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2663740-8BAB-7AE5-721C-67EE690E378F}"/>
              </a:ext>
            </a:extLst>
          </p:cNvPr>
          <p:cNvSpPr/>
          <p:nvPr/>
        </p:nvSpPr>
        <p:spPr>
          <a:xfrm>
            <a:off x="1143081" y="5620467"/>
            <a:ext cx="2091284" cy="637902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MA" sz="2300" b="1" dirty="0">
                <a:solidFill>
                  <a:schemeClr val="tx1"/>
                </a:solidFill>
                <a:latin typeface="+mj-lt"/>
              </a:rPr>
              <a:t>a. </a:t>
            </a:r>
            <a:r>
              <a:rPr lang="fr-MA" sz="2000" b="1" dirty="0">
                <a:solidFill>
                  <a:schemeClr val="tx1"/>
                </a:solidFill>
                <a:latin typeface="+mj-lt"/>
              </a:rPr>
              <a:t>La biosphère</a:t>
            </a: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77C8E735-B7EB-D412-A740-6F0449F67FAB}"/>
              </a:ext>
            </a:extLst>
          </p:cNvPr>
          <p:cNvSpPr/>
          <p:nvPr/>
        </p:nvSpPr>
        <p:spPr>
          <a:xfrm>
            <a:off x="3569288" y="5620467"/>
            <a:ext cx="2091284" cy="637902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MA" sz="2300" b="1" dirty="0">
                <a:solidFill>
                  <a:schemeClr val="tx1"/>
                </a:solidFill>
                <a:latin typeface="+mj-lt"/>
              </a:rPr>
              <a:t>b. </a:t>
            </a:r>
            <a:r>
              <a:rPr lang="fr-MA" sz="2000" b="1" dirty="0">
                <a:solidFill>
                  <a:schemeClr val="tx1"/>
                </a:solidFill>
                <a:latin typeface="+mj-lt"/>
              </a:rPr>
              <a:t>L’atmosphère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3D7499FD-1D8C-E266-047C-A3036C594E37}"/>
              </a:ext>
            </a:extLst>
          </p:cNvPr>
          <p:cNvSpPr/>
          <p:nvPr/>
        </p:nvSpPr>
        <p:spPr>
          <a:xfrm>
            <a:off x="5995495" y="5620467"/>
            <a:ext cx="2091284" cy="637902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MA" sz="2300" b="1" dirty="0">
                <a:solidFill>
                  <a:schemeClr val="tx1"/>
                </a:solidFill>
                <a:latin typeface="+mj-lt"/>
              </a:rPr>
              <a:t>c. </a:t>
            </a:r>
            <a:r>
              <a:rPr lang="fr-MA" sz="2000" b="1" dirty="0">
                <a:solidFill>
                  <a:schemeClr val="tx1"/>
                </a:solidFill>
                <a:latin typeface="+mj-lt"/>
              </a:rPr>
              <a:t>La lithosphère</a:t>
            </a: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5FA8E31D-61B7-0DA0-E847-28A05C467DB8}"/>
              </a:ext>
            </a:extLst>
          </p:cNvPr>
          <p:cNvSpPr/>
          <p:nvPr/>
        </p:nvSpPr>
        <p:spPr>
          <a:xfrm>
            <a:off x="8564524" y="5620467"/>
            <a:ext cx="2091284" cy="637902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MA" sz="2300" b="1" dirty="0">
                <a:solidFill>
                  <a:schemeClr val="tx1"/>
                </a:solidFill>
                <a:latin typeface="+mj-lt"/>
              </a:rPr>
              <a:t>d. </a:t>
            </a:r>
            <a:r>
              <a:rPr lang="fr-MA" sz="2000" b="1" dirty="0">
                <a:solidFill>
                  <a:schemeClr val="tx1"/>
                </a:solidFill>
                <a:latin typeface="+mj-lt"/>
              </a:rPr>
              <a:t>L’hydrosphère</a:t>
            </a:r>
          </a:p>
        </p:txBody>
      </p:sp>
    </p:spTree>
    <p:extLst>
      <p:ext uri="{BB962C8B-B14F-4D97-AF65-F5344CB8AC3E}">
        <p14:creationId xmlns:p14="http://schemas.microsoft.com/office/powerpoint/2010/main" val="311496959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C56454-1B75-D4FA-4200-0D5AC2EF10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8666108-1734-7F75-220F-8890543876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Parfait ! </a:t>
            </a:r>
            <a:r>
              <a:rPr lang="fr-FR" dirty="0">
                <a:sym typeface="Calibri"/>
              </a:rPr>
              <a:t>les sphères représentées sur ce cycle de l’oxygène sont:</a:t>
            </a:r>
            <a:endParaRPr lang="fr-FR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D738EF9-4F4D-BC18-8539-18E1DCCC232E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dirty="0"/>
              <a:t>Préciser modalités d’interaction élève + pratiques attendues de la part de l’enseignant</a:t>
            </a:r>
          </a:p>
        </p:txBody>
      </p:sp>
      <p:pic>
        <p:nvPicPr>
          <p:cNvPr id="14" name="Google Shape;289;p51">
            <a:extLst>
              <a:ext uri="{FF2B5EF4-FFF2-40B4-BE49-F238E27FC236}">
                <a16:creationId xmlns:a16="http://schemas.microsoft.com/office/drawing/2014/main" id="{B8A11916-8A8E-AA31-7A33-71A7226E2F84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7565253-96C8-0ECB-82AF-6EA8F49A9C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4365" y="1532454"/>
            <a:ext cx="5804747" cy="3333694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65AFCDBD-315F-7E62-7412-1185020B2AE0}"/>
              </a:ext>
            </a:extLst>
          </p:cNvPr>
          <p:cNvSpPr/>
          <p:nvPr/>
        </p:nvSpPr>
        <p:spPr>
          <a:xfrm>
            <a:off x="1143081" y="5620467"/>
            <a:ext cx="2091284" cy="637902"/>
          </a:xfrm>
          <a:prstGeom prst="roundRect">
            <a:avLst/>
          </a:prstGeom>
          <a:solidFill>
            <a:srgbClr val="0273B4"/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MA" sz="2300" b="1" dirty="0">
                <a:solidFill>
                  <a:schemeClr val="bg1"/>
                </a:solidFill>
                <a:latin typeface="+mj-lt"/>
              </a:rPr>
              <a:t>a. </a:t>
            </a:r>
            <a:r>
              <a:rPr lang="fr-MA" sz="2000" b="1" dirty="0">
                <a:solidFill>
                  <a:schemeClr val="bg1"/>
                </a:solidFill>
                <a:latin typeface="+mj-lt"/>
              </a:rPr>
              <a:t>La biosphère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9B5CD4D5-EAD3-71DA-A95F-ADFBE3925D69}"/>
              </a:ext>
            </a:extLst>
          </p:cNvPr>
          <p:cNvSpPr/>
          <p:nvPr/>
        </p:nvSpPr>
        <p:spPr>
          <a:xfrm>
            <a:off x="3569288" y="5620467"/>
            <a:ext cx="2091284" cy="637902"/>
          </a:xfrm>
          <a:prstGeom prst="roundRect">
            <a:avLst/>
          </a:prstGeom>
          <a:solidFill>
            <a:srgbClr val="0273B4"/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MA" sz="2300" b="1" dirty="0">
                <a:solidFill>
                  <a:schemeClr val="bg1"/>
                </a:solidFill>
                <a:latin typeface="+mj-lt"/>
              </a:rPr>
              <a:t>b. </a:t>
            </a:r>
            <a:r>
              <a:rPr lang="fr-MA" sz="2000" b="1" dirty="0">
                <a:solidFill>
                  <a:schemeClr val="bg1"/>
                </a:solidFill>
                <a:latin typeface="+mj-lt"/>
              </a:rPr>
              <a:t>L’atmosphère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A5ED01A0-41B4-5CB0-02C1-CA8A00A6303B}"/>
              </a:ext>
            </a:extLst>
          </p:cNvPr>
          <p:cNvSpPr/>
          <p:nvPr/>
        </p:nvSpPr>
        <p:spPr>
          <a:xfrm>
            <a:off x="5995495" y="5620467"/>
            <a:ext cx="2091284" cy="637902"/>
          </a:xfrm>
          <a:prstGeom prst="roundRect">
            <a:avLst/>
          </a:prstGeom>
          <a:solidFill>
            <a:srgbClr val="0273B4"/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MA" sz="2300" b="1" dirty="0">
                <a:solidFill>
                  <a:schemeClr val="bg1"/>
                </a:solidFill>
                <a:latin typeface="+mj-lt"/>
              </a:rPr>
              <a:t>c. </a:t>
            </a:r>
            <a:r>
              <a:rPr lang="fr-MA" sz="2000" b="1" dirty="0">
                <a:solidFill>
                  <a:schemeClr val="bg1"/>
                </a:solidFill>
                <a:latin typeface="+mj-lt"/>
              </a:rPr>
              <a:t>La lithosphère</a:t>
            </a: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0237D23E-4327-FD5F-295D-5E4039AF4A96}"/>
              </a:ext>
            </a:extLst>
          </p:cNvPr>
          <p:cNvSpPr/>
          <p:nvPr/>
        </p:nvSpPr>
        <p:spPr>
          <a:xfrm>
            <a:off x="8564524" y="5620467"/>
            <a:ext cx="2091284" cy="637902"/>
          </a:xfrm>
          <a:prstGeom prst="roundRect">
            <a:avLst/>
          </a:prstGeom>
          <a:solidFill>
            <a:srgbClr val="0273B4"/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MA" sz="2300" b="1" dirty="0">
                <a:solidFill>
                  <a:schemeClr val="bg1"/>
                </a:solidFill>
                <a:latin typeface="+mj-lt"/>
              </a:rPr>
              <a:t>d. </a:t>
            </a:r>
            <a:r>
              <a:rPr lang="fr-MA" sz="2000" b="1" dirty="0">
                <a:solidFill>
                  <a:schemeClr val="bg1"/>
                </a:solidFill>
                <a:latin typeface="+mj-lt"/>
              </a:rPr>
              <a:t>L’hydrosphère</a:t>
            </a:r>
          </a:p>
        </p:txBody>
      </p:sp>
    </p:spTree>
    <p:extLst>
      <p:ext uri="{BB962C8B-B14F-4D97-AF65-F5344CB8AC3E}">
        <p14:creationId xmlns:p14="http://schemas.microsoft.com/office/powerpoint/2010/main" val="266144592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264FC-B028-90EC-D505-9CCCEDF3BB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DF96DCA-E258-8235-EDD5-A33E637FBE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Répondez à la question suivante: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78D6756-1E0A-B741-18EE-863A251EBA23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dirty="0"/>
              <a:t>L’</a:t>
            </a:r>
            <a:r>
              <a:rPr lang="fr-FR" dirty="0" err="1"/>
              <a:t>enseignant·e</a:t>
            </a:r>
            <a:r>
              <a:rPr lang="fr-FR" dirty="0"/>
              <a:t> clarifie la question et peut utiliser l’alternance linguistique si besoin.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C99F9C4B-6B3C-B20C-E1DA-9FA726D387BD}"/>
              </a:ext>
            </a:extLst>
          </p:cNvPr>
          <p:cNvGrpSpPr/>
          <p:nvPr/>
        </p:nvGrpSpPr>
        <p:grpSpPr>
          <a:xfrm>
            <a:off x="11493365" y="427318"/>
            <a:ext cx="497596" cy="431295"/>
            <a:chOff x="779844" y="4335989"/>
            <a:chExt cx="563238" cy="575842"/>
          </a:xfrm>
        </p:grpSpPr>
        <p:pic>
          <p:nvPicPr>
            <p:cNvPr id="11" name="Google Shape;307;p51" descr="Une image contenant Dessin animé, clipart, Animation, illustration&#10;&#10;Description générée automatiquement">
              <a:extLst>
                <a:ext uri="{FF2B5EF4-FFF2-40B4-BE49-F238E27FC236}">
                  <a16:creationId xmlns:a16="http://schemas.microsoft.com/office/drawing/2014/main" id="{B739A842-4D10-7CED-041F-9D9144BF555E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 l="18242" t="9344" r="18458" b="23864"/>
            <a:stretch/>
          </p:blipFill>
          <p:spPr>
            <a:xfrm>
              <a:off x="779844" y="4335989"/>
              <a:ext cx="563238" cy="5758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CBE160C-C019-6257-CDD6-4269E39DF390}"/>
                </a:ext>
              </a:extLst>
            </p:cNvPr>
            <p:cNvSpPr/>
            <p:nvPr/>
          </p:nvSpPr>
          <p:spPr>
            <a:xfrm>
              <a:off x="1146883" y="4430870"/>
              <a:ext cx="160172" cy="106680"/>
            </a:xfrm>
            <a:prstGeom prst="rect">
              <a:avLst/>
            </a:prstGeom>
            <a:solidFill>
              <a:srgbClr val="268B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B392C06E-68DF-B643-2080-EF9F4F7350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9250" y="1873167"/>
            <a:ext cx="7364139" cy="4229260"/>
          </a:xfrm>
          <a:prstGeom prst="rect">
            <a:avLst/>
          </a:prstGeom>
        </p:spPr>
      </p:pic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27AEC759-B37B-CC15-85EB-0D91FB812417}"/>
              </a:ext>
            </a:extLst>
          </p:cNvPr>
          <p:cNvSpPr/>
          <p:nvPr/>
        </p:nvSpPr>
        <p:spPr>
          <a:xfrm>
            <a:off x="435429" y="1245161"/>
            <a:ext cx="11136085" cy="544830"/>
          </a:xfrm>
          <a:prstGeom prst="roundRect">
            <a:avLst/>
          </a:prstGeom>
          <a:ln w="19050">
            <a:noFill/>
            <a:prstDash val="dash"/>
          </a:ln>
        </p:spPr>
        <p:txBody>
          <a:bodyPr wrap="square">
            <a:spAutoFit/>
          </a:bodyPr>
          <a:lstStyle/>
          <a:p>
            <a:pPr lvl="0">
              <a:spcAft>
                <a:spcPts val="600"/>
              </a:spcAft>
            </a:pPr>
            <a:r>
              <a:rPr lang="fr-MA" sz="2600" b="1" spc="-70" dirty="0">
                <a:solidFill>
                  <a:srgbClr val="0852A4"/>
                </a:solidFill>
                <a:latin typeface="+mj-lt"/>
              </a:rPr>
              <a:t>2</a:t>
            </a:r>
            <a:r>
              <a:rPr lang="fr-FR" sz="2600" b="1" spc="-70" dirty="0">
                <a:solidFill>
                  <a:srgbClr val="0852A4"/>
                </a:solidFill>
                <a:latin typeface="+mj-lt"/>
              </a:rPr>
              <a:t>. </a:t>
            </a:r>
            <a:r>
              <a:rPr lang="fr-MA" sz="2600" b="1" spc="-70" dirty="0">
                <a:solidFill>
                  <a:srgbClr val="0852A4"/>
                </a:solidFill>
                <a:latin typeface="+mj-lt"/>
              </a:rPr>
              <a:t>Identifiez</a:t>
            </a:r>
            <a:r>
              <a:rPr lang="fr-MA" sz="2600" spc="-70" dirty="0">
                <a:solidFill>
                  <a:srgbClr val="0852A4"/>
                </a:solidFill>
                <a:latin typeface="+mj-lt"/>
              </a:rPr>
              <a:t> les processus représentés par ce cycle, en </a:t>
            </a:r>
            <a:r>
              <a:rPr lang="fr-MA" sz="2600" b="1" spc="-70" dirty="0">
                <a:solidFill>
                  <a:srgbClr val="0852A4"/>
                </a:solidFill>
                <a:latin typeface="+mj-lt"/>
              </a:rPr>
              <a:t>complétant</a:t>
            </a:r>
            <a:r>
              <a:rPr lang="fr-MA" sz="2600" spc="-70" dirty="0">
                <a:solidFill>
                  <a:srgbClr val="0852A4"/>
                </a:solidFill>
                <a:latin typeface="+mj-lt"/>
              </a:rPr>
              <a:t> le schéma suivant</a:t>
            </a:r>
            <a:r>
              <a:rPr lang="fr-FR" sz="2600" b="1" spc="-70" dirty="0">
                <a:solidFill>
                  <a:srgbClr val="0852A4"/>
                </a:solidFill>
                <a:latin typeface="+mj-lt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95669727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F1F552-EA6C-C3D1-F866-3ADCC1C776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DBBBE83-0B46-7928-8D2F-F28CD3A029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Parfait !</a:t>
            </a:r>
            <a:r>
              <a:rPr lang="ar-MA" dirty="0"/>
              <a:t> </a:t>
            </a:r>
            <a:r>
              <a:rPr lang="fr-MA" dirty="0"/>
              <a:t>les processus représentés par ce cycle sont:</a:t>
            </a:r>
            <a:endParaRPr lang="fr-FR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FB0A2C1-1A1E-1518-2B16-145C8AFA9BFA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14" name="Google Shape;289;p51">
            <a:extLst>
              <a:ext uri="{FF2B5EF4-FFF2-40B4-BE49-F238E27FC236}">
                <a16:creationId xmlns:a16="http://schemas.microsoft.com/office/drawing/2014/main" id="{177FF6B9-7CDF-8915-72C3-633371BD8E35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5AEA649-5A3E-09A3-AA72-FEA59AC9FE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4352" y="1460085"/>
            <a:ext cx="7889990" cy="4531259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05661D2-C99C-8269-E12A-7BB63670EDA1}"/>
              </a:ext>
            </a:extLst>
          </p:cNvPr>
          <p:cNvSpPr txBox="1"/>
          <p:nvPr/>
        </p:nvSpPr>
        <p:spPr>
          <a:xfrm>
            <a:off x="5748518" y="2398277"/>
            <a:ext cx="1691022" cy="369332"/>
          </a:xfrm>
          <a:prstGeom prst="rect">
            <a:avLst/>
          </a:prstGeom>
          <a:noFill/>
          <a:ln>
            <a:noFill/>
            <a:prstDash val="dash"/>
          </a:ln>
        </p:spPr>
        <p:txBody>
          <a:bodyPr wrap="square" rtlCol="0">
            <a:spAutoFit/>
          </a:bodyPr>
          <a:lstStyle/>
          <a:p>
            <a:pPr algn="ctr" defTabSz="457200"/>
            <a:r>
              <a:rPr lang="fr-MA" dirty="0">
                <a:solidFill>
                  <a:srgbClr val="0070C0"/>
                </a:solidFill>
                <a:latin typeface="Calibri" panose="020F0502020204030204"/>
              </a:rPr>
              <a:t>Photosynthèse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63CFA7F-DBE9-CD39-485F-7DE79EF7423D}"/>
              </a:ext>
            </a:extLst>
          </p:cNvPr>
          <p:cNvSpPr txBox="1"/>
          <p:nvPr/>
        </p:nvSpPr>
        <p:spPr>
          <a:xfrm>
            <a:off x="7231692" y="2849492"/>
            <a:ext cx="1691022" cy="369332"/>
          </a:xfrm>
          <a:prstGeom prst="rect">
            <a:avLst/>
          </a:prstGeom>
          <a:noFill/>
          <a:ln>
            <a:noFill/>
            <a:prstDash val="dash"/>
          </a:ln>
        </p:spPr>
        <p:txBody>
          <a:bodyPr wrap="square" rtlCol="0">
            <a:spAutoFit/>
          </a:bodyPr>
          <a:lstStyle/>
          <a:p>
            <a:pPr algn="ctr" defTabSz="457200"/>
            <a:r>
              <a:rPr lang="fr-MA" dirty="0">
                <a:solidFill>
                  <a:srgbClr val="0070C0"/>
                </a:solidFill>
                <a:latin typeface="Calibri" panose="020F0502020204030204"/>
              </a:rPr>
              <a:t>Respiration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45A855A-0F91-E1B1-827E-4C7F94DFC5FD}"/>
              </a:ext>
            </a:extLst>
          </p:cNvPr>
          <p:cNvSpPr txBox="1"/>
          <p:nvPr/>
        </p:nvSpPr>
        <p:spPr>
          <a:xfrm>
            <a:off x="8366232" y="3531959"/>
            <a:ext cx="1691022" cy="369332"/>
          </a:xfrm>
          <a:prstGeom prst="rect">
            <a:avLst/>
          </a:prstGeom>
          <a:noFill/>
          <a:ln>
            <a:noFill/>
            <a:prstDash val="dash"/>
          </a:ln>
        </p:spPr>
        <p:txBody>
          <a:bodyPr wrap="square" rtlCol="0">
            <a:spAutoFit/>
          </a:bodyPr>
          <a:lstStyle/>
          <a:p>
            <a:pPr algn="ctr" defTabSz="457200"/>
            <a:r>
              <a:rPr lang="fr-MA" dirty="0">
                <a:solidFill>
                  <a:srgbClr val="0070C0"/>
                </a:solidFill>
                <a:latin typeface="Calibri" panose="020F0502020204030204"/>
              </a:rPr>
              <a:t>Photosynthèse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EA76236-44CB-13D6-B0ED-8AA62D2A9FB2}"/>
              </a:ext>
            </a:extLst>
          </p:cNvPr>
          <p:cNvSpPr txBox="1"/>
          <p:nvPr/>
        </p:nvSpPr>
        <p:spPr>
          <a:xfrm>
            <a:off x="2761241" y="4451797"/>
            <a:ext cx="1691022" cy="369332"/>
          </a:xfrm>
          <a:prstGeom prst="rect">
            <a:avLst/>
          </a:prstGeom>
          <a:noFill/>
          <a:ln>
            <a:noFill/>
            <a:prstDash val="dash"/>
          </a:ln>
        </p:spPr>
        <p:txBody>
          <a:bodyPr wrap="square" rtlCol="0">
            <a:spAutoFit/>
          </a:bodyPr>
          <a:lstStyle/>
          <a:p>
            <a:pPr algn="ctr" defTabSz="457200"/>
            <a:r>
              <a:rPr lang="fr-MA" dirty="0">
                <a:solidFill>
                  <a:srgbClr val="0070C0"/>
                </a:solidFill>
                <a:latin typeface="Calibri" panose="020F0502020204030204"/>
              </a:rPr>
              <a:t>Décomposition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104CF1AA-E426-D952-6DAA-362F6EB45DB5}"/>
              </a:ext>
            </a:extLst>
          </p:cNvPr>
          <p:cNvSpPr txBox="1"/>
          <p:nvPr/>
        </p:nvSpPr>
        <p:spPr>
          <a:xfrm>
            <a:off x="2238727" y="2317413"/>
            <a:ext cx="1691022" cy="369332"/>
          </a:xfrm>
          <a:prstGeom prst="rect">
            <a:avLst/>
          </a:prstGeom>
          <a:noFill/>
          <a:ln>
            <a:noFill/>
            <a:prstDash val="dash"/>
          </a:ln>
        </p:spPr>
        <p:txBody>
          <a:bodyPr wrap="square" rtlCol="0">
            <a:spAutoFit/>
          </a:bodyPr>
          <a:lstStyle/>
          <a:p>
            <a:pPr algn="ctr" defTabSz="457200"/>
            <a:r>
              <a:rPr lang="fr-MA" dirty="0">
                <a:solidFill>
                  <a:srgbClr val="0070C0"/>
                </a:solidFill>
                <a:latin typeface="Calibri" panose="020F0502020204030204"/>
              </a:rPr>
              <a:t>Combustion</a:t>
            </a:r>
          </a:p>
        </p:txBody>
      </p:sp>
    </p:spTree>
    <p:extLst>
      <p:ext uri="{BB962C8B-B14F-4D97-AF65-F5344CB8AC3E}">
        <p14:creationId xmlns:p14="http://schemas.microsoft.com/office/powerpoint/2010/main" val="8996264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C26857-0455-16B9-367A-BF07F9F671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D03EB1C-8790-0638-8B14-F68F96EB9B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Répondez à la question suivante: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3B0FC92-9510-27DD-4BF5-F7FF054D4376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dirty="0"/>
              <a:t>L’</a:t>
            </a:r>
            <a:r>
              <a:rPr lang="fr-FR" dirty="0" err="1"/>
              <a:t>enseignant·e</a:t>
            </a:r>
            <a:r>
              <a:rPr lang="fr-FR" dirty="0"/>
              <a:t> clarifie la question et peut utiliser l’alternance linguistique si besoin.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F91F7B11-FFA0-7FA7-CF8C-A0B9BD028100}"/>
              </a:ext>
            </a:extLst>
          </p:cNvPr>
          <p:cNvGrpSpPr/>
          <p:nvPr/>
        </p:nvGrpSpPr>
        <p:grpSpPr>
          <a:xfrm>
            <a:off x="11493365" y="427318"/>
            <a:ext cx="497596" cy="431295"/>
            <a:chOff x="779844" y="4335989"/>
            <a:chExt cx="563238" cy="575842"/>
          </a:xfrm>
        </p:grpSpPr>
        <p:pic>
          <p:nvPicPr>
            <p:cNvPr id="11" name="Google Shape;307;p51" descr="Une image contenant Dessin animé, clipart, Animation, illustration&#10;&#10;Description générée automatiquement">
              <a:extLst>
                <a:ext uri="{FF2B5EF4-FFF2-40B4-BE49-F238E27FC236}">
                  <a16:creationId xmlns:a16="http://schemas.microsoft.com/office/drawing/2014/main" id="{02895AD0-70CC-1F79-C097-2F6DAB7CFCDE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 l="18242" t="9344" r="18458" b="23864"/>
            <a:stretch/>
          </p:blipFill>
          <p:spPr>
            <a:xfrm>
              <a:off x="779844" y="4335989"/>
              <a:ext cx="563238" cy="5758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969C575A-2AB3-1573-F1B7-36CE5D64AAA0}"/>
                </a:ext>
              </a:extLst>
            </p:cNvPr>
            <p:cNvSpPr/>
            <p:nvPr/>
          </p:nvSpPr>
          <p:spPr>
            <a:xfrm>
              <a:off x="1146883" y="4430870"/>
              <a:ext cx="160172" cy="106680"/>
            </a:xfrm>
            <a:prstGeom prst="rect">
              <a:avLst/>
            </a:prstGeom>
            <a:solidFill>
              <a:srgbClr val="268B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FA23BE9F-1CE7-3DC2-FE04-725444181DD6}"/>
              </a:ext>
            </a:extLst>
          </p:cNvPr>
          <p:cNvSpPr/>
          <p:nvPr/>
        </p:nvSpPr>
        <p:spPr>
          <a:xfrm>
            <a:off x="532172" y="1147187"/>
            <a:ext cx="9925677" cy="510778"/>
          </a:xfrm>
          <a:prstGeom prst="roundRect">
            <a:avLst/>
          </a:prstGeom>
          <a:ln w="19050">
            <a:noFill/>
            <a:prstDash val="dash"/>
          </a:ln>
        </p:spPr>
        <p:txBody>
          <a:bodyPr wrap="square">
            <a:spAutoFit/>
          </a:bodyPr>
          <a:lstStyle/>
          <a:p>
            <a:pPr defTabSz="457200">
              <a:spcAft>
                <a:spcPts val="600"/>
              </a:spcAft>
            </a:pPr>
            <a:r>
              <a:rPr lang="fr-MA" sz="2400" b="1" dirty="0">
                <a:solidFill>
                  <a:srgbClr val="0852A4"/>
                </a:solidFill>
                <a:latin typeface="Calibri" panose="020F0502020204030204"/>
              </a:rPr>
              <a:t>3</a:t>
            </a:r>
            <a:r>
              <a:rPr lang="fr-FR" sz="2400" b="1" dirty="0">
                <a:solidFill>
                  <a:srgbClr val="0852A4"/>
                </a:solidFill>
                <a:latin typeface="Calibri" panose="020F0502020204030204"/>
              </a:rPr>
              <a:t>. </a:t>
            </a:r>
            <a:r>
              <a:rPr lang="fr-MA" sz="2400" b="1" dirty="0">
                <a:solidFill>
                  <a:srgbClr val="0852A4"/>
                </a:solidFill>
                <a:latin typeface="Calibri" panose="020F0502020204030204"/>
              </a:rPr>
              <a:t>Lors</a:t>
            </a:r>
            <a:r>
              <a:rPr lang="fr-MA" sz="2400" spc="-8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fr-MA" sz="2400" b="1" dirty="0">
                <a:solidFill>
                  <a:srgbClr val="0852A4"/>
                </a:solidFill>
                <a:latin typeface="Calibri" panose="020F0502020204030204"/>
              </a:rPr>
              <a:t>de respiration l’oxygène passe: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75F898B-7592-BD16-F97D-E52A5CFA5860}"/>
              </a:ext>
            </a:extLst>
          </p:cNvPr>
          <p:cNvSpPr/>
          <p:nvPr/>
        </p:nvSpPr>
        <p:spPr>
          <a:xfrm>
            <a:off x="910896" y="5709118"/>
            <a:ext cx="4856257" cy="637902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MA" sz="2300" b="1" dirty="0">
                <a:solidFill>
                  <a:srgbClr val="002060"/>
                </a:solidFill>
              </a:rPr>
              <a:t>a. </a:t>
            </a:r>
            <a:r>
              <a:rPr lang="fr-MA" sz="2300" dirty="0">
                <a:solidFill>
                  <a:srgbClr val="002060"/>
                </a:solidFill>
              </a:rPr>
              <a:t>De l’atmosphère à la biosphère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B7ADA941-5184-C403-BDE1-9E2EEA61B46A}"/>
              </a:ext>
            </a:extLst>
          </p:cNvPr>
          <p:cNvSpPr/>
          <p:nvPr/>
        </p:nvSpPr>
        <p:spPr>
          <a:xfrm>
            <a:off x="6587874" y="5709118"/>
            <a:ext cx="4856257" cy="637902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MA" sz="2300" b="1" dirty="0">
                <a:solidFill>
                  <a:srgbClr val="002060"/>
                </a:solidFill>
              </a:rPr>
              <a:t>b. </a:t>
            </a:r>
            <a:r>
              <a:rPr lang="fr-MA" sz="2300" dirty="0">
                <a:solidFill>
                  <a:srgbClr val="002060"/>
                </a:solidFill>
              </a:rPr>
              <a:t>De la biosphère à l’atmosphère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B23A44FC-20C1-D763-EEC2-DF2DA0E8A1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4001" y="1793429"/>
            <a:ext cx="6403997" cy="3658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193280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8B622C-3BAD-B359-A8C9-93EC5B2689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B4D5DB4-9980-F770-97F7-D9E6856E6E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Parfait ! </a:t>
            </a:r>
            <a:r>
              <a:rPr lang="fr-MA" dirty="0"/>
              <a:t>Lors de la respiration l’oxygène passe:</a:t>
            </a:r>
            <a:endParaRPr lang="fr-FR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103968E-21F4-9CC0-F717-D7320B0E802E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14" name="Google Shape;289;p51">
            <a:extLst>
              <a:ext uri="{FF2B5EF4-FFF2-40B4-BE49-F238E27FC236}">
                <a16:creationId xmlns:a16="http://schemas.microsoft.com/office/drawing/2014/main" id="{05E7FBD7-B4B8-4E69-512D-B03CDB61D7A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A78ABDE-79FC-72BC-D53C-4C20D7E34035}"/>
              </a:ext>
            </a:extLst>
          </p:cNvPr>
          <p:cNvSpPr/>
          <p:nvPr/>
        </p:nvSpPr>
        <p:spPr>
          <a:xfrm>
            <a:off x="910896" y="5573654"/>
            <a:ext cx="4856257" cy="637902"/>
          </a:xfrm>
          <a:prstGeom prst="roundRect">
            <a:avLst/>
          </a:prstGeom>
          <a:solidFill>
            <a:srgbClr val="0273B4"/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MA" sz="2300" b="1" dirty="0">
                <a:solidFill>
                  <a:schemeClr val="bg1"/>
                </a:solidFill>
              </a:rPr>
              <a:t>a. </a:t>
            </a:r>
            <a:r>
              <a:rPr lang="fr-MA" sz="2300" dirty="0">
                <a:solidFill>
                  <a:schemeClr val="bg1"/>
                </a:solidFill>
              </a:rPr>
              <a:t>De l’atmosphère à la biosphère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92BAB9A-443E-52AA-B45F-5700152C9E25}"/>
              </a:ext>
            </a:extLst>
          </p:cNvPr>
          <p:cNvSpPr/>
          <p:nvPr/>
        </p:nvSpPr>
        <p:spPr>
          <a:xfrm>
            <a:off x="6587874" y="5573654"/>
            <a:ext cx="4856257" cy="637902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MA" sz="2300" b="1" dirty="0">
                <a:solidFill>
                  <a:srgbClr val="002060"/>
                </a:solidFill>
              </a:rPr>
              <a:t>b. </a:t>
            </a:r>
            <a:r>
              <a:rPr lang="fr-MA" sz="2300" dirty="0">
                <a:solidFill>
                  <a:srgbClr val="002060"/>
                </a:solidFill>
              </a:rPr>
              <a:t>De la biosphère à l’atmosphère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6836CEF3-C816-7AA5-8CF8-63098D882D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4001" y="1657965"/>
            <a:ext cx="6403997" cy="3658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27171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D3409BA-7DCC-47B3-ECB6-05CE4B95B65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9120445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FF5BEC-E40C-AE90-BAF2-CDFD2807E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Maintenant, vous allez travailler en binôme. Chacun prend 3 minutes pour réaliser l’activité de la page 44 sur le livret. Ensuite, vous comparez vos réponses en justifiant.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136E18-3597-EA11-2CA3-AD73D1AE85A2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dirty="0"/>
              <a:t>Lire et expliquer les consignes aux élèves. Puis suivre de près les élèves et apporter de l’aide si nécessaire.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F918FBB-0058-6A62-3E43-71BB917183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6824" y="1181995"/>
            <a:ext cx="8138351" cy="4834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367029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2CEDDD-76AE-D7E1-44B5-7337A46F5B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A4B570-872A-5BD3-9D35-EF24EAA7BF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Maintenant, vous allez travailler en binôme. Chacun prend 3 minutes pour réaliser l’activité de la page 44 sur le livret. Ensuite, vous comparez vos réponses en justifiant.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3CA1C34-7F99-5799-2B19-301F16BE4F76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dirty="0">
                <a:solidFill>
                  <a:schemeClr val="bg1">
                    <a:lumMod val="65000"/>
                  </a:schemeClr>
                </a:solidFill>
              </a:rPr>
              <a:t>Lire et expliquer les consignes aux élèves. Puis suivre de près les élèves et apporter de l’aide si nécessaire. </a:t>
            </a:r>
          </a:p>
        </p:txBody>
      </p:sp>
      <p:grpSp>
        <p:nvGrpSpPr>
          <p:cNvPr id="3" name="Groupe 37">
            <a:extLst>
              <a:ext uri="{FF2B5EF4-FFF2-40B4-BE49-F238E27FC236}">
                <a16:creationId xmlns:a16="http://schemas.microsoft.com/office/drawing/2014/main" id="{A33C7927-053D-0865-807E-ED98F5D9A6CF}"/>
              </a:ext>
            </a:extLst>
          </p:cNvPr>
          <p:cNvGrpSpPr/>
          <p:nvPr/>
        </p:nvGrpSpPr>
        <p:grpSpPr>
          <a:xfrm>
            <a:off x="10844783" y="260549"/>
            <a:ext cx="611417" cy="504991"/>
            <a:chOff x="582302" y="4457015"/>
            <a:chExt cx="630930" cy="588164"/>
          </a:xfrm>
        </p:grpSpPr>
        <p:pic>
          <p:nvPicPr>
            <p:cNvPr id="5" name="Picture 7">
              <a:extLst>
                <a:ext uri="{FF2B5EF4-FFF2-40B4-BE49-F238E27FC236}">
                  <a16:creationId xmlns:a16="http://schemas.microsoft.com/office/drawing/2014/main" id="{C3E1001D-E8C5-7D3A-C1FE-A48BA3FAABF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64" t="23325" r="25923" b="30055"/>
            <a:stretch>
              <a:fillRect/>
            </a:stretch>
          </p:blipFill>
          <p:spPr>
            <a:xfrm>
              <a:off x="582302" y="4573906"/>
              <a:ext cx="630930" cy="471273"/>
            </a:xfrm>
            <a:prstGeom prst="rect">
              <a:avLst/>
            </a:prstGeom>
            <a:ln w="19050">
              <a:noFill/>
            </a:ln>
          </p:spPr>
        </p:pic>
        <p:pic>
          <p:nvPicPr>
            <p:cNvPr id="6" name="Picture 7">
              <a:extLst>
                <a:ext uri="{FF2B5EF4-FFF2-40B4-BE49-F238E27FC236}">
                  <a16:creationId xmlns:a16="http://schemas.microsoft.com/office/drawing/2014/main" id="{9C75DE01-6454-6157-9B6E-BE33C89E4B1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744" t="23325" r="10688" b="30055"/>
            <a:stretch>
              <a:fillRect/>
            </a:stretch>
          </p:blipFill>
          <p:spPr>
            <a:xfrm rot="1461832">
              <a:off x="758368" y="4457015"/>
              <a:ext cx="147273" cy="471273"/>
            </a:xfrm>
            <a:prstGeom prst="rect">
              <a:avLst/>
            </a:prstGeom>
            <a:ln w="19050">
              <a:noFill/>
            </a:ln>
          </p:spPr>
        </p:pic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14E613F3-71F0-3384-5E27-4CA8C86CDA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00379" y="1417190"/>
            <a:ext cx="8008287" cy="4817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100121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ABD956-F6E1-EC84-6EB6-B3E641CD07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6669E37-A48A-E959-2209-5C0AFB47FE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 temps est terminé. 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490108A-42E4-3CC8-8D61-0733CD6007DA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fr-FR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E004DEF-F7CC-BF2E-C88C-CEE3500FCA0C}"/>
              </a:ext>
            </a:extLst>
          </p:cNvPr>
          <p:cNvSpPr/>
          <p:nvPr/>
        </p:nvSpPr>
        <p:spPr>
          <a:xfrm>
            <a:off x="4663973" y="1864949"/>
            <a:ext cx="305455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4000" b="1" noProof="0" dirty="0"/>
              <a:t>Temps Écoulé</a:t>
            </a:r>
          </a:p>
        </p:txBody>
      </p:sp>
      <p:pic>
        <p:nvPicPr>
          <p:cNvPr id="5" name="Picture 3">
            <a:extLst>
              <a:ext uri="{FF2B5EF4-FFF2-40B4-BE49-F238E27FC236}">
                <a16:creationId xmlns:a16="http://schemas.microsoft.com/office/drawing/2014/main" id="{8152424E-0ED6-B27B-4B4D-37ED9217347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36816" y1="80957" x2="61621" y2="80371"/>
                        <a14:foregroundMark x1="54980" y1="81543" x2="67188" y2="81152"/>
                        <a14:foregroundMark x1="85938" y1="78711" x2="85938" y2="78711"/>
                        <a14:foregroundMark x1="42676" y1="82910" x2="46387" y2="82910"/>
                        <a14:foregroundMark x1="45996" y1="29980" x2="49707" y2="71387"/>
                        <a14:foregroundMark x1="50879" y1="45117" x2="58203" y2="38379"/>
                        <a14:foregroundMark x1="49902" y1="50000" x2="50977" y2="56348"/>
                        <a14:foregroundMark x1="55371" y1="26660" x2="62109" y2="33008"/>
                        <a14:backgroundMark x1="36621" y1="81348" x2="66699" y2="808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491" t="15401" r="10044" b="20983"/>
          <a:stretch/>
        </p:blipFill>
        <p:spPr>
          <a:xfrm>
            <a:off x="4495800" y="2989489"/>
            <a:ext cx="3390900" cy="2714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793105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BC3E05-291C-7D0E-97E3-48B70DF0F4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E535FB6B-A72A-6045-092D-A2D8BAB360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9810" y="5028852"/>
            <a:ext cx="7192379" cy="1362265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45E06C5D-D890-10EC-48A4-AD6137EC9A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Correction.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CC1EE1C-9AB4-A85C-FE1B-1AEDAC6E8503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dirty="0">
                <a:solidFill>
                  <a:schemeClr val="bg1">
                    <a:lumMod val="65000"/>
                  </a:schemeClr>
                </a:solidFill>
              </a:rPr>
              <a:t>Invitez les élèves à passer au tableau pour rédiger leurs réponses.</a:t>
            </a:r>
          </a:p>
        </p:txBody>
      </p:sp>
      <p:pic>
        <p:nvPicPr>
          <p:cNvPr id="45" name="Picture 1">
            <a:extLst>
              <a:ext uri="{FF2B5EF4-FFF2-40B4-BE49-F238E27FC236}">
                <a16:creationId xmlns:a16="http://schemas.microsoft.com/office/drawing/2014/main" id="{FED57A5C-609E-770E-953D-B9BFBBB977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418" b="97852" l="9961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2668" y="248258"/>
            <a:ext cx="648055" cy="648055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9494D90A-C451-92F0-BFD7-4C2157943068}"/>
              </a:ext>
            </a:extLst>
          </p:cNvPr>
          <p:cNvSpPr txBox="1"/>
          <p:nvPr/>
        </p:nvSpPr>
        <p:spPr>
          <a:xfrm>
            <a:off x="3423634" y="5504059"/>
            <a:ext cx="21977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fr-M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biosphère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44D7262D-951F-E8F1-E5F4-B8BEDEC7DCD4}"/>
              </a:ext>
            </a:extLst>
          </p:cNvPr>
          <p:cNvSpPr txBox="1"/>
          <p:nvPr/>
        </p:nvSpPr>
        <p:spPr>
          <a:xfrm>
            <a:off x="6843020" y="5536233"/>
            <a:ext cx="21977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fr-M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lithosphère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5C133293-5120-61F9-771C-0D3D2C9EE4B2}"/>
              </a:ext>
            </a:extLst>
          </p:cNvPr>
          <p:cNvSpPr txBox="1"/>
          <p:nvPr/>
        </p:nvSpPr>
        <p:spPr>
          <a:xfrm>
            <a:off x="3521607" y="5934166"/>
            <a:ext cx="21977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fr-M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L’atmosphère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00A35F2-7E18-F994-1018-130686A7A64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24220" y="1231907"/>
            <a:ext cx="6261024" cy="3719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464275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8F8915-38E2-F5EE-2B48-71D8811078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5BB52C-997A-1C65-E388-315249B65E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Correction.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1F45FF9-871D-A0B1-ED84-D9DCFE0A6609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dirty="0">
                <a:solidFill>
                  <a:schemeClr val="bg1">
                    <a:lumMod val="65000"/>
                  </a:schemeClr>
                </a:solidFill>
              </a:rPr>
              <a:t>Invitez les élèves à passer au tableau pour rédiger leurs réponses.</a:t>
            </a:r>
          </a:p>
        </p:txBody>
      </p:sp>
      <p:pic>
        <p:nvPicPr>
          <p:cNvPr id="45" name="Picture 1">
            <a:extLst>
              <a:ext uri="{FF2B5EF4-FFF2-40B4-BE49-F238E27FC236}">
                <a16:creationId xmlns:a16="http://schemas.microsoft.com/office/drawing/2014/main" id="{DF065F60-0615-8F70-F5C1-B164184F68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418" b="97852" l="9961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2668" y="248258"/>
            <a:ext cx="648055" cy="64805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3D2B6F2-87DC-071D-B259-7124BDC81F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39223" y="5167076"/>
            <a:ext cx="7173326" cy="123842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425C399-42F9-E21A-6DDD-297E6B95A862}"/>
              </a:ext>
            </a:extLst>
          </p:cNvPr>
          <p:cNvSpPr txBox="1"/>
          <p:nvPr/>
        </p:nvSpPr>
        <p:spPr>
          <a:xfrm>
            <a:off x="1894114" y="5645117"/>
            <a:ext cx="9280984" cy="90742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  <a:spcBef>
                <a:spcPts val="600"/>
              </a:spcBef>
              <a:spcAft>
                <a:spcPts val="600"/>
              </a:spcAft>
            </a:pPr>
            <a:r>
              <a:rPr lang="fr-MA" sz="2200" b="1" spc="-8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Les processus impliqués dans ce cycle sont : </a:t>
            </a:r>
            <a:r>
              <a:rPr lang="fr-MA" sz="2200" spc="-8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combustion, la respiration, la photosynthèse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4080EA0-27B5-BC9D-F193-C7FFF0C0C2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56013" y="1130258"/>
            <a:ext cx="6261024" cy="3719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2187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91F46D-E85F-995B-39EC-CF69CB4651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E0481E16-FDC2-3F67-B80D-40F18E5216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2237" y="5092109"/>
            <a:ext cx="7163800" cy="1257475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DECF05CA-76A7-D27F-8E36-45B255CD52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Correction.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747B28F-C50C-3C9D-B203-9FFA0DD11D4C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dirty="0">
                <a:solidFill>
                  <a:schemeClr val="bg1">
                    <a:lumMod val="65000"/>
                  </a:schemeClr>
                </a:solidFill>
              </a:rPr>
              <a:t>Invitez les élèves à passer au tableau pour rédiger leurs réponses.</a:t>
            </a:r>
          </a:p>
        </p:txBody>
      </p:sp>
      <p:pic>
        <p:nvPicPr>
          <p:cNvPr id="45" name="Picture 1">
            <a:extLst>
              <a:ext uri="{FF2B5EF4-FFF2-40B4-BE49-F238E27FC236}">
                <a16:creationId xmlns:a16="http://schemas.microsoft.com/office/drawing/2014/main" id="{0CC7C700-1CB5-1B81-71E5-09D45321C1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418" b="97852" l="9961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2668" y="248258"/>
            <a:ext cx="648055" cy="648055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93BF6DB4-7CD6-0031-74E4-93FD18D14D09}"/>
              </a:ext>
            </a:extLst>
          </p:cNvPr>
          <p:cNvSpPr txBox="1"/>
          <p:nvPr/>
        </p:nvSpPr>
        <p:spPr>
          <a:xfrm>
            <a:off x="5153297" y="5539943"/>
            <a:ext cx="191588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2400" b="1" spc="-8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l’atmosphère</a:t>
            </a:r>
            <a:endParaRPr lang="fr-MA" sz="24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3E47D2D-5520-875E-5A34-E3E9C29EAF4C}"/>
              </a:ext>
            </a:extLst>
          </p:cNvPr>
          <p:cNvSpPr txBox="1"/>
          <p:nvPr/>
        </p:nvSpPr>
        <p:spPr>
          <a:xfrm>
            <a:off x="7352160" y="5519891"/>
            <a:ext cx="191588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2400" b="1" spc="-8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L’atmosphère</a:t>
            </a:r>
            <a:endParaRPr lang="fr-MA" sz="24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176376D-2CAE-3A56-8708-ED2404B6A66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73601" y="1328556"/>
            <a:ext cx="6261024" cy="3719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6613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08987C-387F-58D3-7C1D-96516955EF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E908981-EBEE-B796-D1DD-16EA795312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4114" y="1159766"/>
            <a:ext cx="8824190" cy="5308766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7E243FF0-324F-CF30-131B-435FFEBB06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600" dirty="0"/>
              <a:t>Prenez la correction sur vos livrets.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0F2D72C-58AA-97BF-61E1-86A1844E1783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dirty="0">
                <a:solidFill>
                  <a:schemeClr val="bg1">
                    <a:lumMod val="65000"/>
                  </a:schemeClr>
                </a:solidFill>
              </a:rPr>
              <a:t>Donner quelques minutes aux élèves pour recopier la correction sur les livrets.</a:t>
            </a:r>
          </a:p>
        </p:txBody>
      </p:sp>
      <p:grpSp>
        <p:nvGrpSpPr>
          <p:cNvPr id="7" name="Groupe 37">
            <a:extLst>
              <a:ext uri="{FF2B5EF4-FFF2-40B4-BE49-F238E27FC236}">
                <a16:creationId xmlns:a16="http://schemas.microsoft.com/office/drawing/2014/main" id="{66991DEB-B350-D7FA-A9C7-76B30A9ECCEF}"/>
              </a:ext>
            </a:extLst>
          </p:cNvPr>
          <p:cNvGrpSpPr/>
          <p:nvPr/>
        </p:nvGrpSpPr>
        <p:grpSpPr>
          <a:xfrm>
            <a:off x="10844783" y="260549"/>
            <a:ext cx="611417" cy="504991"/>
            <a:chOff x="582302" y="4457015"/>
            <a:chExt cx="630930" cy="588164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0B47E052-73DD-14F6-EAEA-5C2F1574505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64" t="23325" r="25923" b="30055"/>
            <a:stretch>
              <a:fillRect/>
            </a:stretch>
          </p:blipFill>
          <p:spPr>
            <a:xfrm>
              <a:off x="582302" y="4573906"/>
              <a:ext cx="630930" cy="471273"/>
            </a:xfrm>
            <a:prstGeom prst="rect">
              <a:avLst/>
            </a:prstGeom>
            <a:ln w="19050">
              <a:noFill/>
            </a:ln>
          </p:spPr>
        </p:pic>
        <p:pic>
          <p:nvPicPr>
            <p:cNvPr id="9" name="Picture 7">
              <a:extLst>
                <a:ext uri="{FF2B5EF4-FFF2-40B4-BE49-F238E27FC236}">
                  <a16:creationId xmlns:a16="http://schemas.microsoft.com/office/drawing/2014/main" id="{AFECC784-AE39-41CB-695E-4B061D30BAF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744" t="23325" r="10688" b="30055"/>
            <a:stretch>
              <a:fillRect/>
            </a:stretch>
          </p:blipFill>
          <p:spPr>
            <a:xfrm rot="1461832">
              <a:off x="758368" y="4457015"/>
              <a:ext cx="147273" cy="471273"/>
            </a:xfrm>
            <a:prstGeom prst="rect">
              <a:avLst/>
            </a:prstGeom>
            <a:ln w="19050">
              <a:noFill/>
            </a:ln>
          </p:spPr>
        </p:pic>
      </p:grpSp>
      <p:sp>
        <p:nvSpPr>
          <p:cNvPr id="19" name="ZoneTexte 18">
            <a:extLst>
              <a:ext uri="{FF2B5EF4-FFF2-40B4-BE49-F238E27FC236}">
                <a16:creationId xmlns:a16="http://schemas.microsoft.com/office/drawing/2014/main" id="{B1AF9CBE-482B-9C2C-1144-0B9E59BF593C}"/>
              </a:ext>
            </a:extLst>
          </p:cNvPr>
          <p:cNvSpPr txBox="1"/>
          <p:nvPr/>
        </p:nvSpPr>
        <p:spPr>
          <a:xfrm>
            <a:off x="3179794" y="1846458"/>
            <a:ext cx="21977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fr-M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biosphère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FF9758BE-D73D-9C4F-9A27-90CED9E85FBC}"/>
              </a:ext>
            </a:extLst>
          </p:cNvPr>
          <p:cNvSpPr txBox="1"/>
          <p:nvPr/>
        </p:nvSpPr>
        <p:spPr>
          <a:xfrm>
            <a:off x="7588510" y="1849846"/>
            <a:ext cx="21977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fr-M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lithosphère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3D394F1A-2D8E-BDE0-08A9-93C25FD03572}"/>
              </a:ext>
            </a:extLst>
          </p:cNvPr>
          <p:cNvSpPr txBox="1"/>
          <p:nvPr/>
        </p:nvSpPr>
        <p:spPr>
          <a:xfrm>
            <a:off x="3277767" y="2276565"/>
            <a:ext cx="21977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fr-M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L’atmosphère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76BFC994-9716-B7B4-1540-8C7DED62ECDD}"/>
              </a:ext>
            </a:extLst>
          </p:cNvPr>
          <p:cNvSpPr txBox="1"/>
          <p:nvPr/>
        </p:nvSpPr>
        <p:spPr>
          <a:xfrm>
            <a:off x="1894114" y="3623279"/>
            <a:ext cx="9280984" cy="99257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  <a:spcBef>
                <a:spcPts val="600"/>
              </a:spcBef>
              <a:spcAft>
                <a:spcPts val="600"/>
              </a:spcAft>
            </a:pPr>
            <a:r>
              <a:rPr lang="fr-MA" sz="2400" b="1" spc="-8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Les processus impliqués dans ce cycle sont : </a:t>
            </a:r>
            <a:r>
              <a:rPr lang="fr-MA" sz="2400" spc="-8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combustion, la respiration, la photosynthèse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C20A3A89-3040-9249-63BB-0791F84BD832}"/>
              </a:ext>
            </a:extLst>
          </p:cNvPr>
          <p:cNvSpPr txBox="1"/>
          <p:nvPr/>
        </p:nvSpPr>
        <p:spPr>
          <a:xfrm>
            <a:off x="5823857" y="5478983"/>
            <a:ext cx="191588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2400" b="1" spc="-8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l’atmosphère</a:t>
            </a:r>
            <a:endParaRPr lang="fr-MA" sz="24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48B42AB-F98F-7E03-0282-C7B3099E6E46}"/>
              </a:ext>
            </a:extLst>
          </p:cNvPr>
          <p:cNvSpPr txBox="1"/>
          <p:nvPr/>
        </p:nvSpPr>
        <p:spPr>
          <a:xfrm>
            <a:off x="8296125" y="5462050"/>
            <a:ext cx="191588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2400" b="1" spc="-8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l’atmosphère</a:t>
            </a:r>
            <a:endParaRPr lang="fr-MA" sz="24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7511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/>
      <p:bldP spid="5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F915EDF-9F2E-4806-BDF5-4E27FF2B305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7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2163364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30406B-42BD-6E24-46AF-128E464FB1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Maintenant, vous allez travailler chacun pour soi; prenez l’activité de la page 45 sur le livret.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CCCA30-344D-7644-F9AC-3E1D66EA9163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dirty="0"/>
              <a:t>Circuler entre les rangs, cibler les élèves en difficultés, Insister sur le travail individuel.  Inciter les élèves à demander de l'aide en cas de besoin.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3EFABF5-F3BC-C422-0EC6-C65005C72F4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fr-FR"/>
          </a:p>
        </p:txBody>
      </p:sp>
      <p:grpSp>
        <p:nvGrpSpPr>
          <p:cNvPr id="38" name="Groupe 37">
            <a:extLst>
              <a:ext uri="{FF2B5EF4-FFF2-40B4-BE49-F238E27FC236}">
                <a16:creationId xmlns:a16="http://schemas.microsoft.com/office/drawing/2014/main" id="{50A3FFEC-9C3B-CC23-F982-764C849241F6}"/>
              </a:ext>
            </a:extLst>
          </p:cNvPr>
          <p:cNvGrpSpPr/>
          <p:nvPr/>
        </p:nvGrpSpPr>
        <p:grpSpPr>
          <a:xfrm>
            <a:off x="10844783" y="260549"/>
            <a:ext cx="611417" cy="504991"/>
            <a:chOff x="582302" y="4457015"/>
            <a:chExt cx="630930" cy="588164"/>
          </a:xfrm>
        </p:grpSpPr>
        <p:pic>
          <p:nvPicPr>
            <p:cNvPr id="39" name="Picture 7">
              <a:extLst>
                <a:ext uri="{FF2B5EF4-FFF2-40B4-BE49-F238E27FC236}">
                  <a16:creationId xmlns:a16="http://schemas.microsoft.com/office/drawing/2014/main" id="{E13B05F2-717D-D7CC-C97D-E0B4B35D0E2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64" t="23325" r="25923" b="30055"/>
            <a:stretch>
              <a:fillRect/>
            </a:stretch>
          </p:blipFill>
          <p:spPr>
            <a:xfrm>
              <a:off x="582302" y="4573906"/>
              <a:ext cx="630930" cy="471273"/>
            </a:xfrm>
            <a:prstGeom prst="rect">
              <a:avLst/>
            </a:prstGeom>
            <a:ln w="19050">
              <a:noFill/>
            </a:ln>
          </p:spPr>
        </p:pic>
        <p:pic>
          <p:nvPicPr>
            <p:cNvPr id="40" name="Picture 7">
              <a:extLst>
                <a:ext uri="{FF2B5EF4-FFF2-40B4-BE49-F238E27FC236}">
                  <a16:creationId xmlns:a16="http://schemas.microsoft.com/office/drawing/2014/main" id="{0E000526-57B7-24FC-4846-A548D69402F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744" t="23325" r="10688" b="30055"/>
            <a:stretch>
              <a:fillRect/>
            </a:stretch>
          </p:blipFill>
          <p:spPr>
            <a:xfrm rot="1461832">
              <a:off x="758368" y="4457015"/>
              <a:ext cx="147273" cy="471273"/>
            </a:xfrm>
            <a:prstGeom prst="rect">
              <a:avLst/>
            </a:prstGeom>
            <a:ln w="19050">
              <a:noFill/>
            </a:ln>
          </p:spPr>
        </p:pic>
      </p:grpSp>
      <p:pic>
        <p:nvPicPr>
          <p:cNvPr id="6" name="Image 5">
            <a:extLst>
              <a:ext uri="{FF2B5EF4-FFF2-40B4-BE49-F238E27FC236}">
                <a16:creationId xmlns:a16="http://schemas.microsoft.com/office/drawing/2014/main" id="{D9A51B1E-7C03-9268-8F9E-748D500786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02971" y="1139273"/>
            <a:ext cx="7783079" cy="5141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226970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3EFDE4-D328-CC18-A73F-9EDEBB7D04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3E68AC4-019E-C853-A2B9-F034E50E18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latin typeface="Calibri" panose="020F0502020204030204"/>
              </a:rPr>
              <a:t>Maintenant, vous allez travailler chacun pour soi; prenez l’activité de la page 45 sur le livret.</a:t>
            </a:r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149D3B0B-963E-7B0E-0F8C-ABBD5F4ED9B2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dirty="0"/>
              <a:t>Circuler entre les rangs, cibler les élèves en difficultés, Insister sur le travail individuel.  Inciter les élèves à demander de l'aide en cas de besoin.</a:t>
            </a:r>
          </a:p>
        </p:txBody>
      </p:sp>
      <p:grpSp>
        <p:nvGrpSpPr>
          <p:cNvPr id="38" name="Groupe 37">
            <a:extLst>
              <a:ext uri="{FF2B5EF4-FFF2-40B4-BE49-F238E27FC236}">
                <a16:creationId xmlns:a16="http://schemas.microsoft.com/office/drawing/2014/main" id="{45A07844-5E17-694A-2C54-8E50F1C40F20}"/>
              </a:ext>
            </a:extLst>
          </p:cNvPr>
          <p:cNvGrpSpPr/>
          <p:nvPr/>
        </p:nvGrpSpPr>
        <p:grpSpPr>
          <a:xfrm>
            <a:off x="10633247" y="187919"/>
            <a:ext cx="630930" cy="588164"/>
            <a:chOff x="582302" y="4457015"/>
            <a:chExt cx="630930" cy="588164"/>
          </a:xfrm>
        </p:grpSpPr>
        <p:pic>
          <p:nvPicPr>
            <p:cNvPr id="39" name="Picture 7">
              <a:extLst>
                <a:ext uri="{FF2B5EF4-FFF2-40B4-BE49-F238E27FC236}">
                  <a16:creationId xmlns:a16="http://schemas.microsoft.com/office/drawing/2014/main" id="{5B40041F-C8A5-265A-6EF9-FFABAD2359C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64" t="23325" r="25923" b="30055"/>
            <a:stretch>
              <a:fillRect/>
            </a:stretch>
          </p:blipFill>
          <p:spPr>
            <a:xfrm>
              <a:off x="582302" y="4573906"/>
              <a:ext cx="630930" cy="471273"/>
            </a:xfrm>
            <a:prstGeom prst="rect">
              <a:avLst/>
            </a:prstGeom>
            <a:ln w="19050">
              <a:noFill/>
            </a:ln>
          </p:spPr>
        </p:pic>
        <p:pic>
          <p:nvPicPr>
            <p:cNvPr id="40" name="Picture 7">
              <a:extLst>
                <a:ext uri="{FF2B5EF4-FFF2-40B4-BE49-F238E27FC236}">
                  <a16:creationId xmlns:a16="http://schemas.microsoft.com/office/drawing/2014/main" id="{1C7732D6-0133-16A2-9391-0B302CF7936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744" t="23325" r="10688" b="30055"/>
            <a:stretch>
              <a:fillRect/>
            </a:stretch>
          </p:blipFill>
          <p:spPr>
            <a:xfrm rot="1461832">
              <a:off x="758368" y="4457015"/>
              <a:ext cx="147273" cy="471273"/>
            </a:xfrm>
            <a:prstGeom prst="rect">
              <a:avLst/>
            </a:prstGeom>
            <a:ln w="19050">
              <a:noFill/>
            </a:ln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0F274A35-B97D-8FE6-2D48-DDC2BADB13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71787" y="1537004"/>
            <a:ext cx="9488705" cy="4363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240048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611843-E097-5486-57E5-792187AE13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D5C45A8-EA55-AF65-5299-1BE31D243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latin typeface="Calibri" panose="020F0502020204030204"/>
              </a:rPr>
              <a:t>Le temps est terminé. </a:t>
            </a:r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FF8B22D4-350B-4D83-BACF-4CF1F56B22C6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F888129-7EB4-3E26-CB10-77F5280D3767}"/>
              </a:ext>
            </a:extLst>
          </p:cNvPr>
          <p:cNvSpPr/>
          <p:nvPr/>
        </p:nvSpPr>
        <p:spPr>
          <a:xfrm>
            <a:off x="4663973" y="1864949"/>
            <a:ext cx="305455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4000" b="1" noProof="0" dirty="0">
                <a:latin typeface="Calibri" panose="020F0502020204030204" pitchFamily="34" charset="0"/>
                <a:cs typeface="Calibri" panose="020F0502020204030204" pitchFamily="34" charset="0"/>
              </a:rPr>
              <a:t>Temps Écoulé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A6C1251-CF29-1E54-9D78-E106D1BBDDC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36816" y1="80957" x2="61621" y2="80371"/>
                        <a14:foregroundMark x1="54980" y1="81543" x2="67188" y2="81152"/>
                        <a14:foregroundMark x1="85938" y1="78711" x2="85938" y2="78711"/>
                        <a14:foregroundMark x1="42676" y1="82910" x2="46387" y2="82910"/>
                        <a14:foregroundMark x1="45996" y1="29980" x2="49707" y2="71387"/>
                        <a14:foregroundMark x1="50879" y1="45117" x2="58203" y2="38379"/>
                        <a14:foregroundMark x1="49902" y1="50000" x2="50977" y2="56348"/>
                        <a14:foregroundMark x1="55371" y1="26660" x2="62109" y2="33008"/>
                        <a14:backgroundMark x1="36621" y1="81348" x2="66699" y2="808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491" t="15401" r="10044" b="20983"/>
          <a:stretch/>
        </p:blipFill>
        <p:spPr>
          <a:xfrm>
            <a:off x="4495800" y="2989489"/>
            <a:ext cx="3390900" cy="2714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468543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68F702D-E31E-41F6-A9F2-0110C6999E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Correction.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BCE28B2-1622-6E99-568F-1EFFB62345DF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dirty="0"/>
              <a:t>Invitez les élèves à passer au tableau pour rédiger leurs réponses </a:t>
            </a:r>
          </a:p>
        </p:txBody>
      </p:sp>
      <p:pic>
        <p:nvPicPr>
          <p:cNvPr id="8" name="Picture 1">
            <a:extLst>
              <a:ext uri="{FF2B5EF4-FFF2-40B4-BE49-F238E27FC236}">
                <a16:creationId xmlns:a16="http://schemas.microsoft.com/office/drawing/2014/main" id="{BE9E1CAA-35AC-CBDE-C860-856E7C1F51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418" b="97852" l="9961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2668" y="248258"/>
            <a:ext cx="648055" cy="648055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E12EE08-F34C-A3BE-C06E-E593B3AFF2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40582" y="5027071"/>
            <a:ext cx="7192379" cy="1267002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35314929-17D5-0934-9815-1BF17A839346}"/>
              </a:ext>
            </a:extLst>
          </p:cNvPr>
          <p:cNvSpPr txBox="1"/>
          <p:nvPr/>
        </p:nvSpPr>
        <p:spPr>
          <a:xfrm>
            <a:off x="2969335" y="5385514"/>
            <a:ext cx="21977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fr-M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biosphère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596ACDBC-8A65-4DF5-84E3-88D3F1B53C5D}"/>
              </a:ext>
            </a:extLst>
          </p:cNvPr>
          <p:cNvSpPr txBox="1"/>
          <p:nvPr/>
        </p:nvSpPr>
        <p:spPr>
          <a:xfrm>
            <a:off x="6707976" y="5385514"/>
            <a:ext cx="21977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fr-M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L’hydrosphère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645958E3-2E1F-2602-1ACC-C8119BFF2FB3}"/>
              </a:ext>
            </a:extLst>
          </p:cNvPr>
          <p:cNvSpPr txBox="1"/>
          <p:nvPr/>
        </p:nvSpPr>
        <p:spPr>
          <a:xfrm>
            <a:off x="6751520" y="5829168"/>
            <a:ext cx="21977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fr-M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lithosphère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BEDBC5E1-FA6F-7FD4-EEB9-112F92DE44A5}"/>
              </a:ext>
            </a:extLst>
          </p:cNvPr>
          <p:cNvSpPr txBox="1"/>
          <p:nvPr/>
        </p:nvSpPr>
        <p:spPr>
          <a:xfrm>
            <a:off x="3067308" y="5815621"/>
            <a:ext cx="21977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fr-M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L’atmosphère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79EBA13-E5BD-0744-A1E6-71AE2FDADC5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06650" y="1266864"/>
            <a:ext cx="5984208" cy="3662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56396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6B3D16-3E70-D37E-72E6-225E4FBBFF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C53479A-54E7-15F2-9D57-16579A6C8B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Correction.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0C03211-0ABC-2002-1E5A-78A5FB0A4552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dirty="0"/>
              <a:t>Invitez les élèves à passer au tableau pour rédiger leurs réponses </a:t>
            </a:r>
          </a:p>
        </p:txBody>
      </p:sp>
      <p:pic>
        <p:nvPicPr>
          <p:cNvPr id="8" name="Picture 1">
            <a:extLst>
              <a:ext uri="{FF2B5EF4-FFF2-40B4-BE49-F238E27FC236}">
                <a16:creationId xmlns:a16="http://schemas.microsoft.com/office/drawing/2014/main" id="{4B3EA78E-24B4-DA03-2DB0-859A4D34B0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418" b="97852" l="9961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2668" y="248258"/>
            <a:ext cx="648055" cy="648055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053361C-91BE-FF90-BD6F-EC89892092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30303" y="4940859"/>
            <a:ext cx="7173326" cy="1371791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E1090463-ED0B-4898-2819-B0E4F0323E71}"/>
              </a:ext>
            </a:extLst>
          </p:cNvPr>
          <p:cNvSpPr txBox="1"/>
          <p:nvPr/>
        </p:nvSpPr>
        <p:spPr>
          <a:xfrm>
            <a:off x="1480453" y="5452070"/>
            <a:ext cx="9280984" cy="99257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  <a:spcBef>
                <a:spcPts val="600"/>
              </a:spcBef>
              <a:spcAft>
                <a:spcPts val="600"/>
              </a:spcAft>
            </a:pPr>
            <a:r>
              <a:rPr lang="fr-MA" sz="2400" b="1" spc="-8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Les processus impliqués dans ce cycle sont : </a:t>
            </a:r>
            <a:r>
              <a:rPr lang="fr-MA" sz="2400" spc="-8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combustion, la respiration, la décomposition, la photosynthèse et la dissolution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907A4B9-9D06-1F67-FEA3-3C6AA22610C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06650" y="1201548"/>
            <a:ext cx="5984208" cy="3662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297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3B4198-8184-1EA4-4C97-D205F48606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11B3BF4-4405-C4C7-1CED-AAC6308D35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Correction.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8427467-13CE-BA4E-A696-FFF2C79CD4F7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dirty="0"/>
              <a:t>Invitez les élèves à passer au tableau pour rédiger leurs réponses </a:t>
            </a:r>
          </a:p>
        </p:txBody>
      </p:sp>
      <p:pic>
        <p:nvPicPr>
          <p:cNvPr id="8" name="Picture 1">
            <a:extLst>
              <a:ext uri="{FF2B5EF4-FFF2-40B4-BE49-F238E27FC236}">
                <a16:creationId xmlns:a16="http://schemas.microsoft.com/office/drawing/2014/main" id="{15F7BF54-2DF6-69B7-8081-72A5DB168E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418" b="97852" l="9961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2668" y="248258"/>
            <a:ext cx="648055" cy="648055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8FC2B20F-1D19-9F21-0B38-450A0966A584}"/>
              </a:ext>
            </a:extLst>
          </p:cNvPr>
          <p:cNvSpPr txBox="1"/>
          <p:nvPr/>
        </p:nvSpPr>
        <p:spPr>
          <a:xfrm>
            <a:off x="6988318" y="5745638"/>
            <a:ext cx="191588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2400" b="1" spc="-8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l’atmosphère</a:t>
            </a:r>
            <a:endParaRPr lang="fr-MA" sz="24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1F5B2FDC-F4EF-6D45-1715-5EED73AA5857}"/>
              </a:ext>
            </a:extLst>
          </p:cNvPr>
          <p:cNvSpPr txBox="1"/>
          <p:nvPr/>
        </p:nvSpPr>
        <p:spPr>
          <a:xfrm>
            <a:off x="4908195" y="5758259"/>
            <a:ext cx="191588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2400" b="1" spc="-8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biosphère</a:t>
            </a:r>
            <a:endParaRPr lang="fr-MA" sz="24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B846281-89CB-3F2B-36C4-FF8B6B2003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81530" y="1240752"/>
            <a:ext cx="6586550" cy="4030856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953359D-F706-8239-9934-67FF5F1B391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98880" y="5368505"/>
            <a:ext cx="8921329" cy="101352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9F264996-B573-CF54-71D1-C32E2E9A8952}"/>
              </a:ext>
            </a:extLst>
          </p:cNvPr>
          <p:cNvSpPr txBox="1"/>
          <p:nvPr/>
        </p:nvSpPr>
        <p:spPr>
          <a:xfrm>
            <a:off x="5203683" y="5823463"/>
            <a:ext cx="191588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2400" b="1" spc="-8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l’atmosphère</a:t>
            </a:r>
            <a:endParaRPr lang="fr-MA" sz="24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600EA6B3-DE5E-84E8-0FB3-10BA911ABC23}"/>
              </a:ext>
            </a:extLst>
          </p:cNvPr>
          <p:cNvSpPr txBox="1"/>
          <p:nvPr/>
        </p:nvSpPr>
        <p:spPr>
          <a:xfrm>
            <a:off x="7596321" y="5875265"/>
            <a:ext cx="191588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2400" b="1" spc="-8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biosphère</a:t>
            </a:r>
            <a:endParaRPr lang="fr-MA" sz="24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3977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09E05D-F053-27C2-61F1-42EE86AA4E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1FDB8AE-9B8B-65A3-D55E-7F67AA66A7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5304" y="1337882"/>
            <a:ext cx="9723963" cy="4471649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66C51F31-0A98-8261-FA63-990788CE80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latin typeface="Calibri" panose="020F0502020204030204"/>
              </a:rPr>
              <a:t>Prenez la correction sur vos livrets.</a:t>
            </a:r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1E314AA3-B83E-A1A9-23B3-241335C70BB8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dirty="0"/>
              <a:t>Donner quelques minutes aux élèves pour recopier la correction sur les livrets.</a:t>
            </a:r>
          </a:p>
        </p:txBody>
      </p:sp>
      <p:grpSp>
        <p:nvGrpSpPr>
          <p:cNvPr id="38" name="Groupe 37">
            <a:extLst>
              <a:ext uri="{FF2B5EF4-FFF2-40B4-BE49-F238E27FC236}">
                <a16:creationId xmlns:a16="http://schemas.microsoft.com/office/drawing/2014/main" id="{A414BCAA-8C1E-3419-7046-B9588BBDDE66}"/>
              </a:ext>
            </a:extLst>
          </p:cNvPr>
          <p:cNvGrpSpPr/>
          <p:nvPr/>
        </p:nvGrpSpPr>
        <p:grpSpPr>
          <a:xfrm>
            <a:off x="10633247" y="187919"/>
            <a:ext cx="630930" cy="588164"/>
            <a:chOff x="582302" y="4457015"/>
            <a:chExt cx="630930" cy="588164"/>
          </a:xfrm>
        </p:grpSpPr>
        <p:pic>
          <p:nvPicPr>
            <p:cNvPr id="39" name="Picture 7">
              <a:extLst>
                <a:ext uri="{FF2B5EF4-FFF2-40B4-BE49-F238E27FC236}">
                  <a16:creationId xmlns:a16="http://schemas.microsoft.com/office/drawing/2014/main" id="{69F26D67-4ECF-AEA7-1707-E7FB9C46FE1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64" t="23325" r="25923" b="30055"/>
            <a:stretch>
              <a:fillRect/>
            </a:stretch>
          </p:blipFill>
          <p:spPr>
            <a:xfrm>
              <a:off x="582302" y="4573906"/>
              <a:ext cx="630930" cy="471273"/>
            </a:xfrm>
            <a:prstGeom prst="rect">
              <a:avLst/>
            </a:prstGeom>
            <a:ln w="19050">
              <a:noFill/>
            </a:ln>
          </p:spPr>
        </p:pic>
        <p:pic>
          <p:nvPicPr>
            <p:cNvPr id="40" name="Picture 7">
              <a:extLst>
                <a:ext uri="{FF2B5EF4-FFF2-40B4-BE49-F238E27FC236}">
                  <a16:creationId xmlns:a16="http://schemas.microsoft.com/office/drawing/2014/main" id="{01E4CD84-196A-5347-3D0B-84925A0ABBA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744" t="23325" r="10688" b="30055"/>
            <a:stretch>
              <a:fillRect/>
            </a:stretch>
          </p:blipFill>
          <p:spPr>
            <a:xfrm rot="1461832">
              <a:off x="758368" y="4457015"/>
              <a:ext cx="147273" cy="471273"/>
            </a:xfrm>
            <a:prstGeom prst="rect">
              <a:avLst/>
            </a:prstGeom>
            <a:ln w="19050">
              <a:noFill/>
            </a:ln>
          </p:spPr>
        </p:pic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DCE73A89-CE50-EA61-980F-56D793F07C0C}"/>
              </a:ext>
            </a:extLst>
          </p:cNvPr>
          <p:cNvSpPr txBox="1"/>
          <p:nvPr/>
        </p:nvSpPr>
        <p:spPr>
          <a:xfrm>
            <a:off x="2766133" y="1846451"/>
            <a:ext cx="21977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fr-M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biosphère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C278CD9-8A4E-75D2-486F-01B4C1E39EF3}"/>
              </a:ext>
            </a:extLst>
          </p:cNvPr>
          <p:cNvSpPr txBox="1"/>
          <p:nvPr/>
        </p:nvSpPr>
        <p:spPr>
          <a:xfrm>
            <a:off x="7131305" y="1846451"/>
            <a:ext cx="21977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fr-M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L’hydrosphère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2B93262F-4E3D-B5D4-4CDE-E13BA92BF14A}"/>
              </a:ext>
            </a:extLst>
          </p:cNvPr>
          <p:cNvSpPr txBox="1"/>
          <p:nvPr/>
        </p:nvSpPr>
        <p:spPr>
          <a:xfrm>
            <a:off x="7174849" y="2290105"/>
            <a:ext cx="21977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fr-M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lithosphère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412C874F-F16C-1360-4F66-3CD973E39524}"/>
              </a:ext>
            </a:extLst>
          </p:cNvPr>
          <p:cNvSpPr txBox="1"/>
          <p:nvPr/>
        </p:nvSpPr>
        <p:spPr>
          <a:xfrm>
            <a:off x="2864106" y="2276558"/>
            <a:ext cx="21977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fr-M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L’atmosphère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76E94A13-0E9A-21FF-9AEA-988585483D5F}"/>
              </a:ext>
            </a:extLst>
          </p:cNvPr>
          <p:cNvSpPr txBox="1"/>
          <p:nvPr/>
        </p:nvSpPr>
        <p:spPr>
          <a:xfrm>
            <a:off x="1480453" y="3521669"/>
            <a:ext cx="9280984" cy="99257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  <a:spcBef>
                <a:spcPts val="600"/>
              </a:spcBef>
              <a:spcAft>
                <a:spcPts val="600"/>
              </a:spcAft>
            </a:pPr>
            <a:r>
              <a:rPr lang="fr-MA" sz="2400" b="1" spc="-8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Les processus impliqués dans ce cycle sont : </a:t>
            </a:r>
            <a:r>
              <a:rPr lang="fr-MA" sz="2400" spc="-8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combustion, la respiration, la décomposition, la photosynthèse et la dissolution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4B7ABFF8-3F3F-246A-C1AA-46DC049DF84C}"/>
              </a:ext>
            </a:extLst>
          </p:cNvPr>
          <p:cNvSpPr txBox="1"/>
          <p:nvPr/>
        </p:nvSpPr>
        <p:spPr>
          <a:xfrm>
            <a:off x="5343559" y="5184604"/>
            <a:ext cx="191588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2400" b="1" spc="-8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l’atmosphère</a:t>
            </a:r>
            <a:endParaRPr lang="fr-MA" sz="24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7BA6627B-38AF-310D-B494-F95DC5F2D10E}"/>
              </a:ext>
            </a:extLst>
          </p:cNvPr>
          <p:cNvSpPr txBox="1"/>
          <p:nvPr/>
        </p:nvSpPr>
        <p:spPr>
          <a:xfrm>
            <a:off x="8062373" y="5138806"/>
            <a:ext cx="191588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2400" b="1" spc="-8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biosphère</a:t>
            </a:r>
            <a:endParaRPr lang="fr-MA" sz="24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2868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/>
      <p:bldP spid="23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C8B1F65-01C9-1E82-3B29-C068CFA644D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595180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E7A4F21-B259-EC76-81CE-7DE57DB98E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Qui peut me dire ce que nous avons appris aujourd’hui? </a:t>
            </a:r>
            <a:br>
              <a:rPr lang="fr-FR" dirty="0"/>
            </a:br>
            <a:endParaRPr lang="fr-FR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9F4C205-12FE-CEDD-318F-09E78E64FF1F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6" name="Content Placeholder 5" descr="A cartoon character leaning on a question mark&#10;&#10;AI-generated content may be incorrect.">
            <a:extLst>
              <a:ext uri="{FF2B5EF4-FFF2-40B4-BE49-F238E27FC236}">
                <a16:creationId xmlns:a16="http://schemas.microsoft.com/office/drawing/2014/main" id="{6AD1D3F8-1CDC-7248-5FEC-0D554A729A16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3973115" y="1306115"/>
            <a:ext cx="4245769" cy="4245769"/>
          </a:xfrm>
        </p:spPr>
      </p:pic>
    </p:spTree>
    <p:extLst>
      <p:ext uri="{BB962C8B-B14F-4D97-AF65-F5344CB8AC3E}">
        <p14:creationId xmlns:p14="http://schemas.microsoft.com/office/powerpoint/2010/main" val="89221806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E7A4F21-B259-EC76-81CE-7DE57DB98E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9F4C205-12FE-CEDD-318F-09E78E64FF1F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dirty="0"/>
              <a:t>L’enseignant donne un rappel de la séance.</a:t>
            </a:r>
          </a:p>
        </p:txBody>
      </p:sp>
      <p:sp>
        <p:nvSpPr>
          <p:cNvPr id="3" name="Google Shape;2054;p38">
            <a:extLst>
              <a:ext uri="{FF2B5EF4-FFF2-40B4-BE49-F238E27FC236}">
                <a16:creationId xmlns:a16="http://schemas.microsoft.com/office/drawing/2014/main" id="{1C1445F7-285F-7A3A-C5D2-9D27FFF11BE4}"/>
              </a:ext>
            </a:extLst>
          </p:cNvPr>
          <p:cNvSpPr/>
          <p:nvPr/>
        </p:nvSpPr>
        <p:spPr>
          <a:xfrm>
            <a:off x="1230364" y="2952359"/>
            <a:ext cx="9946841" cy="805544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72B6D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lang="fr-FR" sz="2400" noProof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oneTexte 3">
            <a:extLst>
              <a:ext uri="{FF2B5EF4-FFF2-40B4-BE49-F238E27FC236}">
                <a16:creationId xmlns:a16="http://schemas.microsoft.com/office/drawing/2014/main" id="{392561BC-9988-A3D3-C8F4-A4190A0B3601}"/>
              </a:ext>
            </a:extLst>
          </p:cNvPr>
          <p:cNvSpPr txBox="1"/>
          <p:nvPr/>
        </p:nvSpPr>
        <p:spPr>
          <a:xfrm>
            <a:off x="1834122" y="2934427"/>
            <a:ext cx="9210521" cy="805543"/>
          </a:xfrm>
          <a:prstGeom prst="rect">
            <a:avLst/>
          </a:prstGeom>
          <a:noFill/>
          <a:ln w="19050"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>
              <a:defRPr lang="en-US"/>
            </a:defPPr>
            <a:lvl1pPr algn="ctr">
              <a:defRPr sz="2400"/>
            </a:lvl1pPr>
          </a:lstStyle>
          <a:p>
            <a:r>
              <a:rPr lang="fr-FR" b="1" spc="-50" dirty="0"/>
              <a:t>Décrire les processus impliqués dans le cycle de l’oxygène</a:t>
            </a:r>
            <a:endParaRPr lang="fr-FR" b="1" kern="0" spc="-50" dirty="0">
              <a:solidFill>
                <a:srgbClr val="000000"/>
              </a:solidFill>
            </a:endParaRPr>
          </a:p>
        </p:txBody>
      </p:sp>
      <p:pic>
        <p:nvPicPr>
          <p:cNvPr id="7" name="Image 23">
            <a:extLst>
              <a:ext uri="{FF2B5EF4-FFF2-40B4-BE49-F238E27FC236}">
                <a16:creationId xmlns:a16="http://schemas.microsoft.com/office/drawing/2014/main" id="{1E606C51-B45B-D112-73F7-3A7ADC8DD22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925" y="2669082"/>
            <a:ext cx="805544" cy="805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3408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B190B16-579C-FAA2-EB79-8D627E3241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Pour décrire les processus impliqués dans le cycle de l’oxygène, je dois: 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A1B7982-BEB1-2B9F-D93A-EEFBE215EBA3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0" name="Google Shape;289;p51">
            <a:extLst>
              <a:ext uri="{FF2B5EF4-FFF2-40B4-BE49-F238E27FC236}">
                <a16:creationId xmlns:a16="http://schemas.microsoft.com/office/drawing/2014/main" id="{B630ECC6-AE75-1A9B-8BE2-CEADA872F34D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A621EDA9-9829-430A-C1BB-78614F963E07}"/>
              </a:ext>
            </a:extLst>
          </p:cNvPr>
          <p:cNvSpPr txBox="1"/>
          <p:nvPr/>
        </p:nvSpPr>
        <p:spPr>
          <a:xfrm>
            <a:off x="1128517" y="2442023"/>
            <a:ext cx="3171580" cy="800219"/>
          </a:xfrm>
          <a:prstGeom prst="rect">
            <a:avLst/>
          </a:prstGeom>
          <a:solidFill>
            <a:srgbClr val="8BC145">
              <a:lumMod val="20000"/>
              <a:lumOff val="80000"/>
            </a:srgbClr>
          </a:solidFill>
          <a:ln>
            <a:solidFill>
              <a:sysClr val="windowText" lastClr="000000"/>
            </a:solidFill>
            <a:prstDash val="dash"/>
          </a:ln>
        </p:spPr>
        <p:txBody>
          <a:bodyPr wrap="square" rtlCol="0">
            <a:sp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300" b="1" i="0" u="none" strike="noStrike" kern="0" cap="none" spc="-5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Calibri"/>
                <a:cs typeface="Calibri"/>
                <a:sym typeface="Wingdings" panose="05000000000000000000" pitchFamily="2" charset="2"/>
              </a:rPr>
              <a:t> </a:t>
            </a:r>
            <a:r>
              <a:rPr kumimoji="0" lang="fr-FR" sz="23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Calibri"/>
                <a:cs typeface="Calibri"/>
                <a:sym typeface="Calibri"/>
              </a:rPr>
              <a:t>Identifier les sphères impliquées dans le cycle</a:t>
            </a:r>
          </a:p>
        </p:txBody>
      </p:sp>
      <p:sp>
        <p:nvSpPr>
          <p:cNvPr id="7" name="Oval 55">
            <a:extLst>
              <a:ext uri="{FF2B5EF4-FFF2-40B4-BE49-F238E27FC236}">
                <a16:creationId xmlns:a16="http://schemas.microsoft.com/office/drawing/2014/main" id="{35234053-BBF2-3E5E-82D5-64D6DC06325C}"/>
              </a:ext>
            </a:extLst>
          </p:cNvPr>
          <p:cNvSpPr>
            <a:spLocks noChangeAspect="1"/>
          </p:cNvSpPr>
          <p:nvPr/>
        </p:nvSpPr>
        <p:spPr>
          <a:xfrm>
            <a:off x="2516654" y="2046716"/>
            <a:ext cx="395307" cy="395307"/>
          </a:xfrm>
          <a:prstGeom prst="ellipse">
            <a:avLst/>
          </a:prstGeom>
          <a:solidFill>
            <a:srgbClr val="44546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FCA7A66-69DA-09A1-78F2-E461FE6A183E}"/>
              </a:ext>
            </a:extLst>
          </p:cNvPr>
          <p:cNvSpPr txBox="1"/>
          <p:nvPr/>
        </p:nvSpPr>
        <p:spPr>
          <a:xfrm>
            <a:off x="4019306" y="4083487"/>
            <a:ext cx="3834581" cy="800219"/>
          </a:xfrm>
          <a:prstGeom prst="rect">
            <a:avLst/>
          </a:prstGeom>
          <a:solidFill>
            <a:srgbClr val="8BC145">
              <a:lumMod val="20000"/>
              <a:lumOff val="80000"/>
            </a:srgbClr>
          </a:solidFill>
          <a:ln>
            <a:solidFill>
              <a:sysClr val="windowText" lastClr="000000"/>
            </a:solidFill>
            <a:prstDash val="dash"/>
          </a:ln>
        </p:spPr>
        <p:txBody>
          <a:bodyPr wrap="square" rtlCol="0">
            <a:sp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3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Calibri"/>
                <a:cs typeface="Calibri"/>
                <a:sym typeface="Calibri"/>
              </a:rPr>
              <a:t>Identifier les processus impliqués dans ce cycle</a:t>
            </a:r>
            <a:endParaRPr kumimoji="0" lang="fr-FR" sz="2300" b="1" i="0" u="none" strike="noStrike" kern="0" cap="none" spc="0" normalizeH="0" baseline="0" noProof="0" dirty="0">
              <a:ln>
                <a:noFill/>
              </a:ln>
              <a:solidFill>
                <a:srgbClr val="0852A4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9" name="Oval 55">
            <a:extLst>
              <a:ext uri="{FF2B5EF4-FFF2-40B4-BE49-F238E27FC236}">
                <a16:creationId xmlns:a16="http://schemas.microsoft.com/office/drawing/2014/main" id="{4C43F490-4200-3482-8F4B-52F4F936767E}"/>
              </a:ext>
            </a:extLst>
          </p:cNvPr>
          <p:cNvSpPr>
            <a:spLocks noChangeAspect="1"/>
          </p:cNvSpPr>
          <p:nvPr/>
        </p:nvSpPr>
        <p:spPr>
          <a:xfrm>
            <a:off x="5738944" y="3688180"/>
            <a:ext cx="395307" cy="395307"/>
          </a:xfrm>
          <a:prstGeom prst="ellipse">
            <a:avLst/>
          </a:prstGeom>
          <a:solidFill>
            <a:srgbClr val="44546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983AE4F-5928-FFA0-ADA5-A1D760758F6D}"/>
              </a:ext>
            </a:extLst>
          </p:cNvPr>
          <p:cNvSpPr txBox="1"/>
          <p:nvPr/>
        </p:nvSpPr>
        <p:spPr>
          <a:xfrm>
            <a:off x="7655885" y="2396581"/>
            <a:ext cx="3834580" cy="800219"/>
          </a:xfrm>
          <a:prstGeom prst="rect">
            <a:avLst/>
          </a:prstGeom>
          <a:solidFill>
            <a:srgbClr val="8BC145">
              <a:lumMod val="20000"/>
              <a:lumOff val="80000"/>
            </a:srgbClr>
          </a:solidFill>
          <a:ln>
            <a:solidFill>
              <a:sysClr val="windowText" lastClr="000000"/>
            </a:solidFill>
            <a:prstDash val="dash"/>
          </a:ln>
        </p:spPr>
        <p:txBody>
          <a:bodyPr wrap="square" rtlCol="0">
            <a:sp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300" b="1" i="0" u="none" strike="noStrike" kern="0" cap="none" spc="-7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Calibri"/>
                <a:cs typeface="Calibri"/>
                <a:sym typeface="Calibri"/>
              </a:rPr>
              <a:t>Décrire le passage de l’oxygène d’une sphère à une autre</a:t>
            </a:r>
            <a:endParaRPr kumimoji="0" lang="fr-FR" sz="2300" b="1" i="0" u="none" strike="noStrike" kern="0" cap="none" spc="-7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Calibri"/>
              <a:cs typeface="Calibri"/>
            </a:endParaRPr>
          </a:p>
        </p:txBody>
      </p:sp>
      <p:sp>
        <p:nvSpPr>
          <p:cNvPr id="31" name="Oval 55">
            <a:extLst>
              <a:ext uri="{FF2B5EF4-FFF2-40B4-BE49-F238E27FC236}">
                <a16:creationId xmlns:a16="http://schemas.microsoft.com/office/drawing/2014/main" id="{8C3D7461-AD86-714A-5A2C-76C8E5840E4C}"/>
              </a:ext>
            </a:extLst>
          </p:cNvPr>
          <p:cNvSpPr>
            <a:spLocks noChangeAspect="1"/>
          </p:cNvSpPr>
          <p:nvPr/>
        </p:nvSpPr>
        <p:spPr>
          <a:xfrm>
            <a:off x="9459738" y="1975121"/>
            <a:ext cx="395307" cy="395307"/>
          </a:xfrm>
          <a:prstGeom prst="ellipse">
            <a:avLst/>
          </a:prstGeom>
          <a:solidFill>
            <a:srgbClr val="44546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7873853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75B001E-AE73-78FE-41EA-0A162EDC7E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Et on termine par cette carte lexicale.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E2F889E-E50C-4F58-F23F-45CD8C1E5E1D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dirty="0"/>
              <a:t>Faire participer les élèves à la lecture de la carte</a:t>
            </a:r>
          </a:p>
        </p:txBody>
      </p:sp>
      <p:grpSp>
        <p:nvGrpSpPr>
          <p:cNvPr id="5" name="Google Shape;2004;p176">
            <a:extLst>
              <a:ext uri="{FF2B5EF4-FFF2-40B4-BE49-F238E27FC236}">
                <a16:creationId xmlns:a16="http://schemas.microsoft.com/office/drawing/2014/main" id="{C256FBC9-BFF0-891E-93F6-4767A3FE8E03}"/>
              </a:ext>
            </a:extLst>
          </p:cNvPr>
          <p:cNvGrpSpPr/>
          <p:nvPr/>
        </p:nvGrpSpPr>
        <p:grpSpPr>
          <a:xfrm>
            <a:off x="378372" y="1263731"/>
            <a:ext cx="11435255" cy="5366245"/>
            <a:chOff x="279385" y="1039998"/>
            <a:chExt cx="8585230" cy="4024683"/>
          </a:xfrm>
        </p:grpSpPr>
        <p:sp>
          <p:nvSpPr>
            <p:cNvPr id="9" name="Google Shape;2005;p176">
              <a:extLst>
                <a:ext uri="{FF2B5EF4-FFF2-40B4-BE49-F238E27FC236}">
                  <a16:creationId xmlns:a16="http://schemas.microsoft.com/office/drawing/2014/main" id="{4E498504-FD57-A24A-7883-89884C52F7C8}"/>
                </a:ext>
              </a:extLst>
            </p:cNvPr>
            <p:cNvSpPr/>
            <p:nvPr/>
          </p:nvSpPr>
          <p:spPr>
            <a:xfrm>
              <a:off x="285691" y="1426310"/>
              <a:ext cx="8562578" cy="339862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9046" cap="flat">
              <a:noFill/>
              <a:prstDash val="solid"/>
              <a:round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867" b="1" kern="0" noProof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Google Shape;2006;p176">
              <a:extLst>
                <a:ext uri="{FF2B5EF4-FFF2-40B4-BE49-F238E27FC236}">
                  <a16:creationId xmlns:a16="http://schemas.microsoft.com/office/drawing/2014/main" id="{D2CA205F-FBA6-1197-7229-8904E55E68EC}"/>
                </a:ext>
              </a:extLst>
            </p:cNvPr>
            <p:cNvSpPr/>
            <p:nvPr/>
          </p:nvSpPr>
          <p:spPr>
            <a:xfrm>
              <a:off x="3286478" y="2264718"/>
              <a:ext cx="2212339" cy="957269"/>
            </a:xfrm>
            <a:custGeom>
              <a:avLst>
                <a:gd name="f0" fmla="val 36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w="19046" cap="flat">
              <a:solidFill>
                <a:srgbClr val="54AFE9"/>
              </a:solidFill>
              <a:prstDash val="solid"/>
              <a:round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r>
                <a:rPr lang="fr-FR" sz="22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décrire les processus impliqués dans le cycle de l’oxygène</a:t>
              </a:r>
              <a:endParaRPr lang="fr-FR" sz="2200" b="1" dirty="0"/>
            </a:p>
          </p:txBody>
        </p:sp>
        <p:sp>
          <p:nvSpPr>
            <p:cNvPr id="11" name="Google Shape;2007;p176">
              <a:extLst>
                <a:ext uri="{FF2B5EF4-FFF2-40B4-BE49-F238E27FC236}">
                  <a16:creationId xmlns:a16="http://schemas.microsoft.com/office/drawing/2014/main" id="{D556002D-4917-E01C-F46B-FFDAB4316DDC}"/>
                </a:ext>
              </a:extLst>
            </p:cNvPr>
            <p:cNvSpPr/>
            <p:nvPr/>
          </p:nvSpPr>
          <p:spPr>
            <a:xfrm>
              <a:off x="607763" y="1987550"/>
              <a:ext cx="1899776" cy="1479325"/>
            </a:xfrm>
            <a:custGeom>
              <a:avLst>
                <a:gd name="f0" fmla="val 1749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w="19046" cap="flat">
              <a:solidFill>
                <a:schemeClr val="accent1"/>
              </a:solidFill>
              <a:prstDash val="solid"/>
              <a:round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 noProof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Google Shape;2008;p176">
              <a:extLst>
                <a:ext uri="{FF2B5EF4-FFF2-40B4-BE49-F238E27FC236}">
                  <a16:creationId xmlns:a16="http://schemas.microsoft.com/office/drawing/2014/main" id="{6781D40A-FDFB-F6A2-D114-0499E418A9F8}"/>
                </a:ext>
              </a:extLst>
            </p:cNvPr>
            <p:cNvSpPr txBox="1"/>
            <p:nvPr/>
          </p:nvSpPr>
          <p:spPr>
            <a:xfrm>
              <a:off x="3627285" y="1722686"/>
              <a:ext cx="1714500" cy="346210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1" compatLnSpc="1">
              <a:sp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noProof="0" dirty="0">
                  <a:solidFill>
                    <a:srgbClr val="54AFE9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Ma tâche :</a:t>
              </a:r>
            </a:p>
          </p:txBody>
        </p:sp>
        <p:sp>
          <p:nvSpPr>
            <p:cNvPr id="13" name="Google Shape;2009;p176">
              <a:extLst>
                <a:ext uri="{FF2B5EF4-FFF2-40B4-BE49-F238E27FC236}">
                  <a16:creationId xmlns:a16="http://schemas.microsoft.com/office/drawing/2014/main" id="{400E4C61-8CB5-FF0E-4608-473158B2B20D}"/>
                </a:ext>
              </a:extLst>
            </p:cNvPr>
            <p:cNvSpPr txBox="1"/>
            <p:nvPr/>
          </p:nvSpPr>
          <p:spPr>
            <a:xfrm>
              <a:off x="579223" y="1589910"/>
              <a:ext cx="1788990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1" compatLnSpc="1">
              <a:sp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chemeClr val="accen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Termes thématiques :</a:t>
              </a:r>
            </a:p>
          </p:txBody>
        </p:sp>
        <p:sp>
          <p:nvSpPr>
            <p:cNvPr id="14" name="Google Shape;2010;p176">
              <a:extLst>
                <a:ext uri="{FF2B5EF4-FFF2-40B4-BE49-F238E27FC236}">
                  <a16:creationId xmlns:a16="http://schemas.microsoft.com/office/drawing/2014/main" id="{5DC6DCBB-77A0-C26A-5494-C208A4E594CB}"/>
                </a:ext>
              </a:extLst>
            </p:cNvPr>
            <p:cNvSpPr/>
            <p:nvPr/>
          </p:nvSpPr>
          <p:spPr>
            <a:xfrm>
              <a:off x="6446463" y="1515825"/>
              <a:ext cx="2040393" cy="647451"/>
            </a:xfrm>
            <a:prstGeom prst="rect">
              <a:avLst/>
            </a:prstGeom>
            <a:solidFill>
              <a:schemeClr val="tx2">
                <a:lumMod val="10000"/>
                <a:lumOff val="90000"/>
                <a:alpha val="29800"/>
              </a:schemeClr>
            </a:solidFill>
            <a:ln w="19046" cap="flat">
              <a:solidFill>
                <a:schemeClr val="accent1">
                  <a:lumMod val="20000"/>
                  <a:lumOff val="80000"/>
                </a:schemeClr>
              </a:solidFill>
              <a:prstDash val="solid"/>
              <a:round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600" b="1" kern="0" noProof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Google Shape;2011;p176">
              <a:extLst>
                <a:ext uri="{FF2B5EF4-FFF2-40B4-BE49-F238E27FC236}">
                  <a16:creationId xmlns:a16="http://schemas.microsoft.com/office/drawing/2014/main" id="{34DBDEB3-59BA-4B2E-FC6C-F56815E27115}"/>
                </a:ext>
              </a:extLst>
            </p:cNvPr>
            <p:cNvSpPr txBox="1"/>
            <p:nvPr/>
          </p:nvSpPr>
          <p:spPr>
            <a:xfrm>
              <a:off x="6436297" y="1473333"/>
              <a:ext cx="1714500" cy="27696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1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b="1" i="1" kern="0" noProof="0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Verbes de consigne</a:t>
              </a:r>
            </a:p>
          </p:txBody>
        </p:sp>
        <p:sp>
          <p:nvSpPr>
            <p:cNvPr id="16" name="Google Shape;2012;p176">
              <a:extLst>
                <a:ext uri="{FF2B5EF4-FFF2-40B4-BE49-F238E27FC236}">
                  <a16:creationId xmlns:a16="http://schemas.microsoft.com/office/drawing/2014/main" id="{87D275B9-424E-DEAF-530A-AF396E0DBADF}"/>
                </a:ext>
              </a:extLst>
            </p:cNvPr>
            <p:cNvSpPr/>
            <p:nvPr/>
          </p:nvSpPr>
          <p:spPr>
            <a:xfrm>
              <a:off x="574825" y="3995013"/>
              <a:ext cx="5691627" cy="722997"/>
            </a:xfrm>
            <a:custGeom>
              <a:avLst>
                <a:gd name="f0" fmla="val 36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w="28575" cap="flat">
              <a:solidFill>
                <a:srgbClr val="DCE6F2"/>
              </a:solidFill>
              <a:prstDash val="solid"/>
              <a:round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600" b="1" kern="0" noProof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Google Shape;2013;p176">
              <a:extLst>
                <a:ext uri="{FF2B5EF4-FFF2-40B4-BE49-F238E27FC236}">
                  <a16:creationId xmlns:a16="http://schemas.microsoft.com/office/drawing/2014/main" id="{14266349-8629-A93F-CD5D-62BB004561BD}"/>
                </a:ext>
              </a:extLst>
            </p:cNvPr>
            <p:cNvSpPr txBox="1"/>
            <p:nvPr/>
          </p:nvSpPr>
          <p:spPr>
            <a:xfrm>
              <a:off x="630227" y="3698923"/>
              <a:ext cx="2540248" cy="27696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b="1" i="1" kern="0" noProof="0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Structures pour répondre </a:t>
              </a:r>
            </a:p>
          </p:txBody>
        </p:sp>
        <p:sp>
          <p:nvSpPr>
            <p:cNvPr id="18" name="Google Shape;2015;p176">
              <a:extLst>
                <a:ext uri="{FF2B5EF4-FFF2-40B4-BE49-F238E27FC236}">
                  <a16:creationId xmlns:a16="http://schemas.microsoft.com/office/drawing/2014/main" id="{97ABFC54-9757-D386-6412-F2B06B65C9C4}"/>
                </a:ext>
              </a:extLst>
            </p:cNvPr>
            <p:cNvSpPr txBox="1"/>
            <p:nvPr/>
          </p:nvSpPr>
          <p:spPr>
            <a:xfrm>
              <a:off x="701975" y="2100398"/>
              <a:ext cx="1664247" cy="1107958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fr-MA" spc="-80" dirty="0">
                  <a:latin typeface="+mj-lt"/>
                </a:rPr>
                <a:t>Combustion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fr-MA" spc="-80" dirty="0">
                  <a:latin typeface="+mj-lt"/>
                </a:rPr>
                <a:t>Respiration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fr-MA" spc="-80" dirty="0">
                  <a:latin typeface="+mj-lt"/>
                </a:rPr>
                <a:t>Décomposition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fr-MA" spc="-80" dirty="0">
                  <a:latin typeface="+mj-lt"/>
                </a:rPr>
                <a:t>Photosynthèse 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fr-MA" spc="-80" dirty="0">
                  <a:latin typeface="+mj-lt"/>
                </a:rPr>
                <a:t>Dissolution</a:t>
              </a:r>
              <a:endParaRPr lang="fr-MA" dirty="0">
                <a:latin typeface="+mj-lt"/>
              </a:endParaRPr>
            </a:p>
          </p:txBody>
        </p:sp>
        <p:sp>
          <p:nvSpPr>
            <p:cNvPr id="19" name="Google Shape;2016;p176">
              <a:extLst>
                <a:ext uri="{FF2B5EF4-FFF2-40B4-BE49-F238E27FC236}">
                  <a16:creationId xmlns:a16="http://schemas.microsoft.com/office/drawing/2014/main" id="{6537855E-3D97-1291-8481-4B669C1749F5}"/>
                </a:ext>
              </a:extLst>
            </p:cNvPr>
            <p:cNvSpPr txBox="1"/>
            <p:nvPr/>
          </p:nvSpPr>
          <p:spPr>
            <a:xfrm>
              <a:off x="6499914" y="1725165"/>
              <a:ext cx="1599592" cy="43854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marL="287857" indent="-296331" defTabSz="1219170">
                <a:buClr>
                  <a:srgbClr val="000000"/>
                </a:buClr>
                <a:buSzPts val="1100"/>
                <a:buFont typeface="Arial"/>
                <a:buChar char="•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600" b="1" noProof="0" dirty="0"/>
                <a:t>Identifier</a:t>
              </a:r>
              <a:endParaRPr lang="fr-FR" sz="1600" b="1" dirty="0"/>
            </a:p>
            <a:p>
              <a:pPr marL="287857" indent="-296331" defTabSz="1219170">
                <a:buClr>
                  <a:srgbClr val="000000"/>
                </a:buClr>
                <a:buSzPts val="1100"/>
                <a:buFont typeface="Arial"/>
                <a:buChar char="•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600" b="1" dirty="0"/>
                <a:t>Décrire</a:t>
              </a:r>
              <a:r>
                <a:rPr lang="fr-FR" sz="1600" b="1" noProof="0" dirty="0"/>
                <a:t> </a:t>
              </a:r>
            </a:p>
          </p:txBody>
        </p:sp>
        <p:sp>
          <p:nvSpPr>
            <p:cNvPr id="20" name="Google Shape;2017;p176">
              <a:extLst>
                <a:ext uri="{FF2B5EF4-FFF2-40B4-BE49-F238E27FC236}">
                  <a16:creationId xmlns:a16="http://schemas.microsoft.com/office/drawing/2014/main" id="{FC4FBA0B-A22A-4B5E-B073-769EDA1269C5}"/>
                </a:ext>
              </a:extLst>
            </p:cNvPr>
            <p:cNvSpPr/>
            <p:nvPr/>
          </p:nvSpPr>
          <p:spPr>
            <a:xfrm>
              <a:off x="6459925" y="2550882"/>
              <a:ext cx="2076313" cy="1077567"/>
            </a:xfrm>
            <a:custGeom>
              <a:avLst>
                <a:gd name="f0" fmla="val 1749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tx2">
                <a:lumMod val="10000"/>
                <a:lumOff val="90000"/>
                <a:alpha val="29800"/>
              </a:schemeClr>
            </a:solidFill>
            <a:ln w="19046" cap="flat">
              <a:solidFill>
                <a:schemeClr val="accent1">
                  <a:lumMod val="20000"/>
                  <a:lumOff val="80000"/>
                </a:schemeClr>
              </a:solidFill>
              <a:prstDash val="solid"/>
              <a:round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600" b="1" kern="0" noProof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" name="Google Shape;2018;p176">
              <a:extLst>
                <a:ext uri="{FF2B5EF4-FFF2-40B4-BE49-F238E27FC236}">
                  <a16:creationId xmlns:a16="http://schemas.microsoft.com/office/drawing/2014/main" id="{5B364148-1480-7CDF-DA7A-5D64A800051F}"/>
                </a:ext>
              </a:extLst>
            </p:cNvPr>
            <p:cNvSpPr txBox="1"/>
            <p:nvPr/>
          </p:nvSpPr>
          <p:spPr>
            <a:xfrm>
              <a:off x="6464508" y="2597226"/>
              <a:ext cx="1924708" cy="27696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1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b="1" i="1" kern="0" noProof="0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Vocabulaire scientifique</a:t>
              </a:r>
            </a:p>
          </p:txBody>
        </p:sp>
        <p:sp>
          <p:nvSpPr>
            <p:cNvPr id="22" name="Google Shape;2019;p176">
              <a:extLst>
                <a:ext uri="{FF2B5EF4-FFF2-40B4-BE49-F238E27FC236}">
                  <a16:creationId xmlns:a16="http://schemas.microsoft.com/office/drawing/2014/main" id="{B34614DC-8513-3BF5-6857-09E569800876}"/>
                </a:ext>
              </a:extLst>
            </p:cNvPr>
            <p:cNvSpPr txBox="1"/>
            <p:nvPr/>
          </p:nvSpPr>
          <p:spPr>
            <a:xfrm>
              <a:off x="6548434" y="2820574"/>
              <a:ext cx="1859176" cy="807875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marL="287857" indent="-296331" defTabSz="1219170">
                <a:buClr>
                  <a:srgbClr val="000000"/>
                </a:buClr>
                <a:buSzPts val="1100"/>
                <a:buFont typeface="Arial"/>
                <a:buChar char="•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MA" sz="1600" kern="0" dirty="0">
                  <a:solidFill>
                    <a:srgbClr val="000000"/>
                  </a:solidFill>
                  <a:latin typeface="+mj-lt"/>
                </a:rPr>
                <a:t>Biosphère </a:t>
              </a:r>
            </a:p>
            <a:p>
              <a:pPr marL="287857" indent="-296331" defTabSz="1219170">
                <a:buClr>
                  <a:srgbClr val="000000"/>
                </a:buClr>
                <a:buSzPts val="1100"/>
                <a:buFont typeface="Arial"/>
                <a:buChar char="•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MA" sz="1600" kern="0" dirty="0">
                  <a:solidFill>
                    <a:srgbClr val="000000"/>
                  </a:solidFill>
                  <a:latin typeface="+mj-lt"/>
                </a:rPr>
                <a:t>Atmosphère</a:t>
              </a:r>
            </a:p>
            <a:p>
              <a:pPr marL="287857" indent="-296331" defTabSz="1219170">
                <a:buClr>
                  <a:srgbClr val="000000"/>
                </a:buClr>
                <a:buSzPts val="1100"/>
                <a:buFont typeface="Arial"/>
                <a:buChar char="•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MA" sz="1600" kern="0" dirty="0">
                  <a:solidFill>
                    <a:srgbClr val="000000"/>
                  </a:solidFill>
                  <a:latin typeface="+mj-lt"/>
                </a:rPr>
                <a:t>Hydrosphère</a:t>
              </a:r>
            </a:p>
            <a:p>
              <a:pPr marL="287857" indent="-296331" defTabSz="1219170">
                <a:buClr>
                  <a:srgbClr val="000000"/>
                </a:buClr>
                <a:buSzPts val="1100"/>
                <a:buFont typeface="Arial"/>
                <a:buChar char="•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MA" sz="1600" kern="0" dirty="0">
                  <a:solidFill>
                    <a:srgbClr val="000000"/>
                  </a:solidFill>
                  <a:latin typeface="+mj-lt"/>
                </a:rPr>
                <a:t>Lithosphère</a:t>
              </a:r>
              <a:endParaRPr lang="fr-MA" sz="1600" dirty="0">
                <a:solidFill>
                  <a:srgbClr val="FF0000"/>
                </a:solidFill>
                <a:latin typeface="Ink Free" panose="03080402000500000000" pitchFamily="66" charset="0"/>
              </a:endParaRPr>
            </a:p>
          </p:txBody>
        </p:sp>
        <p:sp>
          <p:nvSpPr>
            <p:cNvPr id="23" name="Google Shape;2022;p176">
              <a:extLst>
                <a:ext uri="{FF2B5EF4-FFF2-40B4-BE49-F238E27FC236}">
                  <a16:creationId xmlns:a16="http://schemas.microsoft.com/office/drawing/2014/main" id="{F76AF767-95FC-7497-6E83-4553B8020E3C}"/>
                </a:ext>
              </a:extLst>
            </p:cNvPr>
            <p:cNvSpPr txBox="1"/>
            <p:nvPr/>
          </p:nvSpPr>
          <p:spPr>
            <a:xfrm>
              <a:off x="579222" y="4014143"/>
              <a:ext cx="5687229" cy="1050538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buClr>
                  <a:srgbClr val="000000"/>
                </a:buClr>
                <a:buSzPts val="1100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MA" sz="1500" kern="0" spc="-70" dirty="0">
                  <a:solidFill>
                    <a:srgbClr val="000000"/>
                  </a:solidFill>
                </a:rPr>
                <a:t>- Les </a:t>
              </a:r>
              <a:r>
                <a:rPr lang="fr-MA" sz="1500" b="1" kern="0" spc="-70" dirty="0">
                  <a:solidFill>
                    <a:srgbClr val="000000"/>
                  </a:solidFill>
                </a:rPr>
                <a:t>sphères</a:t>
              </a:r>
              <a:r>
                <a:rPr lang="fr-MA" sz="1500" kern="0" spc="-70" dirty="0">
                  <a:solidFill>
                    <a:srgbClr val="000000"/>
                  </a:solidFill>
                </a:rPr>
                <a:t> impliqués dans ce cycle sont : </a:t>
              </a:r>
              <a:r>
                <a:rPr lang="fr-MA" sz="1500" b="1" kern="0" spc="-70" dirty="0">
                  <a:solidFill>
                    <a:srgbClr val="000000"/>
                  </a:solidFill>
                </a:rPr>
                <a:t>la biosphère , l’atmosphère, l’hydrosphère </a:t>
              </a:r>
              <a:r>
                <a:rPr lang="fr-MA" sz="1500" kern="0" spc="-70" dirty="0">
                  <a:solidFill>
                    <a:srgbClr val="000000"/>
                  </a:solidFill>
                </a:rPr>
                <a:t>et la </a:t>
              </a:r>
              <a:r>
                <a:rPr lang="fr-MA" sz="1500" b="1" kern="0" spc="-70" dirty="0">
                  <a:solidFill>
                    <a:srgbClr val="000000"/>
                  </a:solidFill>
                </a:rPr>
                <a:t>lithosphère</a:t>
              </a:r>
              <a:r>
                <a:rPr lang="fr-MA" sz="1500" kern="0" spc="-70" dirty="0">
                  <a:solidFill>
                    <a:srgbClr val="000000"/>
                  </a:solidFill>
                </a:rPr>
                <a:t>.</a:t>
              </a:r>
            </a:p>
            <a:p>
              <a:pPr defTabSz="1219170">
                <a:lnSpc>
                  <a:spcPct val="125000"/>
                </a:lnSpc>
                <a:buClr>
                  <a:srgbClr val="000000"/>
                </a:buClr>
                <a:buSzPts val="1100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MA" sz="1500" kern="0" spc="-70" dirty="0">
                  <a:solidFill>
                    <a:srgbClr val="000000"/>
                  </a:solidFill>
                </a:rPr>
                <a:t>- Les </a:t>
              </a:r>
              <a:r>
                <a:rPr lang="fr-MA" sz="1500" b="1" kern="0" spc="-70" dirty="0">
                  <a:solidFill>
                    <a:srgbClr val="000000"/>
                  </a:solidFill>
                </a:rPr>
                <a:t>processus</a:t>
              </a:r>
              <a:r>
                <a:rPr lang="fr-MA" sz="1500" kern="0" spc="-70" dirty="0">
                  <a:solidFill>
                    <a:srgbClr val="000000"/>
                  </a:solidFill>
                </a:rPr>
                <a:t> impliqués dans ce cycle sont : </a:t>
              </a:r>
              <a:r>
                <a:rPr lang="fr-MA" sz="1500" b="1" kern="0" spc="-70" dirty="0">
                  <a:solidFill>
                    <a:srgbClr val="000000"/>
                  </a:solidFill>
                </a:rPr>
                <a:t>la combustion, la respiration, ……………et la dissolution</a:t>
              </a:r>
            </a:p>
            <a:p>
              <a:pPr defTabSz="1219170">
                <a:lnSpc>
                  <a:spcPct val="125000"/>
                </a:lnSpc>
                <a:buClr>
                  <a:srgbClr val="000000"/>
                </a:buClr>
                <a:buSzPts val="1100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MA" sz="1500" spc="-70" dirty="0"/>
                <a:t>- Lors de </a:t>
              </a:r>
              <a:r>
                <a:rPr lang="fr-MA" sz="1500" kern="0" spc="-70" dirty="0">
                  <a:solidFill>
                    <a:srgbClr val="000000"/>
                  </a:solidFill>
                </a:rPr>
                <a:t>de la </a:t>
              </a:r>
              <a:r>
                <a:rPr lang="fr-MA" sz="1500" b="1" kern="0" spc="-70" dirty="0">
                  <a:solidFill>
                    <a:srgbClr val="000000"/>
                  </a:solidFill>
                </a:rPr>
                <a:t>respiration </a:t>
              </a:r>
              <a:r>
                <a:rPr lang="fr-MA" sz="1500" spc="-70" dirty="0"/>
                <a:t> l’oxygène passe de </a:t>
              </a:r>
              <a:r>
                <a:rPr lang="fr-MA" sz="1500" kern="0" spc="-70" dirty="0">
                  <a:solidFill>
                    <a:srgbClr val="000000"/>
                  </a:solidFill>
                </a:rPr>
                <a:t>la </a:t>
              </a:r>
              <a:r>
                <a:rPr lang="fr-MA" sz="1500" b="1" kern="0" spc="-70" dirty="0">
                  <a:solidFill>
                    <a:srgbClr val="000000"/>
                  </a:solidFill>
                </a:rPr>
                <a:t>l’atmosphère </a:t>
              </a:r>
              <a:r>
                <a:rPr lang="fr-MA" sz="1500" kern="0" spc="-70" dirty="0">
                  <a:solidFill>
                    <a:srgbClr val="000000"/>
                  </a:solidFill>
                </a:rPr>
                <a:t>à</a:t>
              </a:r>
              <a:r>
                <a:rPr lang="fr-MA" sz="1500" b="1" kern="0" spc="-70" dirty="0">
                  <a:solidFill>
                    <a:srgbClr val="000000"/>
                  </a:solidFill>
                </a:rPr>
                <a:t> la biosphère</a:t>
              </a:r>
            </a:p>
          </p:txBody>
        </p:sp>
        <p:cxnSp>
          <p:nvCxnSpPr>
            <p:cNvPr id="24" name="Google Shape;2023;p176">
              <a:extLst>
                <a:ext uri="{FF2B5EF4-FFF2-40B4-BE49-F238E27FC236}">
                  <a16:creationId xmlns:a16="http://schemas.microsoft.com/office/drawing/2014/main" id="{6D273E45-D70C-3AA5-0FE9-8FE4641F57E7}"/>
                </a:ext>
              </a:extLst>
            </p:cNvPr>
            <p:cNvCxnSpPr>
              <a:cxnSpLocks/>
              <a:stCxn id="10" idx="2"/>
              <a:endCxn id="16" idx="0"/>
            </p:cNvCxnSpPr>
            <p:nvPr/>
          </p:nvCxnSpPr>
          <p:spPr>
            <a:xfrm rot="5400000">
              <a:off x="3520131" y="3122496"/>
              <a:ext cx="773026" cy="972009"/>
            </a:xfrm>
            <a:prstGeom prst="bentConnector3">
              <a:avLst>
                <a:gd name="adj1" fmla="val 50000"/>
              </a:avLst>
            </a:prstGeom>
            <a:noFill/>
            <a:ln w="7150" cap="flat">
              <a:solidFill>
                <a:srgbClr val="54AFE9"/>
              </a:solidFill>
              <a:prstDash val="solid"/>
              <a:round/>
            </a:ln>
          </p:spPr>
        </p:cxnSp>
        <p:sp>
          <p:nvSpPr>
            <p:cNvPr id="25" name="Google Shape;2024;p176">
              <a:extLst>
                <a:ext uri="{FF2B5EF4-FFF2-40B4-BE49-F238E27FC236}">
                  <a16:creationId xmlns:a16="http://schemas.microsoft.com/office/drawing/2014/main" id="{713685E9-4FE7-2B5F-2D9D-6812BAA39E7D}"/>
                </a:ext>
              </a:extLst>
            </p:cNvPr>
            <p:cNvSpPr/>
            <p:nvPr/>
          </p:nvSpPr>
          <p:spPr>
            <a:xfrm>
              <a:off x="6459925" y="3674775"/>
              <a:ext cx="2027023" cy="822761"/>
            </a:xfrm>
            <a:prstGeom prst="rect">
              <a:avLst/>
            </a:prstGeom>
            <a:solidFill>
              <a:schemeClr val="tx2">
                <a:lumMod val="10000"/>
                <a:lumOff val="90000"/>
                <a:alpha val="29800"/>
              </a:schemeClr>
            </a:solidFill>
            <a:ln w="19046" cap="flat">
              <a:solidFill>
                <a:schemeClr val="accent1">
                  <a:lumMod val="20000"/>
                  <a:lumOff val="80000"/>
                </a:schemeClr>
              </a:solidFill>
              <a:prstDash val="solid"/>
              <a:round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600" b="1" kern="0" noProof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Google Shape;2025;p176">
              <a:extLst>
                <a:ext uri="{FF2B5EF4-FFF2-40B4-BE49-F238E27FC236}">
                  <a16:creationId xmlns:a16="http://schemas.microsoft.com/office/drawing/2014/main" id="{9A695246-45D0-18D3-FD29-598BD98EBCED}"/>
                </a:ext>
              </a:extLst>
            </p:cNvPr>
            <p:cNvSpPr txBox="1"/>
            <p:nvPr/>
          </p:nvSpPr>
          <p:spPr>
            <a:xfrm>
              <a:off x="6513427" y="3712675"/>
              <a:ext cx="1714500" cy="27696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1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b="1" i="1" kern="0" noProof="0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Mots pour décrire</a:t>
              </a:r>
            </a:p>
          </p:txBody>
        </p:sp>
        <p:sp>
          <p:nvSpPr>
            <p:cNvPr id="27" name="Google Shape;2026;p176">
              <a:extLst>
                <a:ext uri="{FF2B5EF4-FFF2-40B4-BE49-F238E27FC236}">
                  <a16:creationId xmlns:a16="http://schemas.microsoft.com/office/drawing/2014/main" id="{2E240C75-6974-04BD-87AD-4A51CC253B92}"/>
                </a:ext>
              </a:extLst>
            </p:cNvPr>
            <p:cNvSpPr txBox="1"/>
            <p:nvPr/>
          </p:nvSpPr>
          <p:spPr>
            <a:xfrm>
              <a:off x="6627772" y="4005047"/>
              <a:ext cx="2165897" cy="43854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buClr>
                  <a:srgbClr val="000000"/>
                </a:buClr>
                <a:buSzPts val="1100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MA" sz="1600" spc="-70" dirty="0"/>
                <a:t>l'oxygène </a:t>
              </a:r>
              <a:r>
                <a:rPr lang="fr-MA" sz="1600" b="1" spc="-70" dirty="0"/>
                <a:t>passe </a:t>
              </a:r>
              <a:r>
                <a:rPr lang="fr-MA" sz="1600" spc="-70" dirty="0"/>
                <a:t>de l’atmosphère à </a:t>
              </a:r>
              <a:r>
                <a:rPr lang="fr-MA" sz="1600" kern="0" spc="-70" dirty="0">
                  <a:solidFill>
                    <a:srgbClr val="000000"/>
                  </a:solidFill>
                </a:rPr>
                <a:t>la biosphère</a:t>
              </a:r>
              <a:endParaRPr lang="fr-MA" sz="1600" kern="0" dirty="0">
                <a:solidFill>
                  <a:srgbClr val="000000"/>
                </a:solidFill>
              </a:endParaRPr>
            </a:p>
          </p:txBody>
        </p:sp>
        <p:cxnSp>
          <p:nvCxnSpPr>
            <p:cNvPr id="28" name="Google Shape;2027;p176">
              <a:extLst>
                <a:ext uri="{FF2B5EF4-FFF2-40B4-BE49-F238E27FC236}">
                  <a16:creationId xmlns:a16="http://schemas.microsoft.com/office/drawing/2014/main" id="{1C0670A2-B401-C740-537A-9C9979A72FAD}"/>
                </a:ext>
              </a:extLst>
            </p:cNvPr>
            <p:cNvCxnSpPr>
              <a:cxnSpLocks/>
              <a:stCxn id="10" idx="1"/>
            </p:cNvCxnSpPr>
            <p:nvPr/>
          </p:nvCxnSpPr>
          <p:spPr>
            <a:xfrm>
              <a:off x="5498817" y="2743353"/>
              <a:ext cx="960010" cy="1407213"/>
            </a:xfrm>
            <a:prstGeom prst="bentConnector2">
              <a:avLst/>
            </a:prstGeom>
            <a:noFill/>
            <a:ln w="7150" cap="flat">
              <a:solidFill>
                <a:srgbClr val="54AFE9"/>
              </a:solidFill>
              <a:prstDash val="solid"/>
              <a:round/>
            </a:ln>
          </p:spPr>
        </p:cxnSp>
        <p:sp>
          <p:nvSpPr>
            <p:cNvPr id="29" name="Google Shape;2028;p176">
              <a:extLst>
                <a:ext uri="{FF2B5EF4-FFF2-40B4-BE49-F238E27FC236}">
                  <a16:creationId xmlns:a16="http://schemas.microsoft.com/office/drawing/2014/main" id="{2D74A8F9-046E-3345-D712-7367E42FF3C4}"/>
                </a:ext>
              </a:extLst>
            </p:cNvPr>
            <p:cNvSpPr/>
            <p:nvPr/>
          </p:nvSpPr>
          <p:spPr>
            <a:xfrm>
              <a:off x="279385" y="1039998"/>
              <a:ext cx="8585230" cy="348454"/>
            </a:xfrm>
            <a:prstGeom prst="rect">
              <a:avLst/>
            </a:prstGeom>
            <a:solidFill>
              <a:schemeClr val="accent4"/>
            </a:solidFill>
            <a:ln cap="flat">
              <a:solidFill>
                <a:srgbClr val="DCE6F2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FFFFFF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MA CARTE LEXICALE</a:t>
              </a:r>
              <a:endParaRPr lang="fr-FR" sz="1400" b="1" kern="0" noProof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51" name="Google Shape;2027;p176">
              <a:extLst>
                <a:ext uri="{FF2B5EF4-FFF2-40B4-BE49-F238E27FC236}">
                  <a16:creationId xmlns:a16="http://schemas.microsoft.com/office/drawing/2014/main" id="{9A80048C-8206-FD0A-F792-116A8DB2FA3F}"/>
                </a:ext>
              </a:extLst>
            </p:cNvPr>
            <p:cNvCxnSpPr>
              <a:cxnSpLocks/>
            </p:cNvCxnSpPr>
            <p:nvPr/>
          </p:nvCxnSpPr>
          <p:spPr>
            <a:xfrm rot="5400000" flipH="1" flipV="1">
              <a:off x="5779183" y="2112856"/>
              <a:ext cx="812104" cy="410631"/>
            </a:xfrm>
            <a:prstGeom prst="bentConnector3">
              <a:avLst>
                <a:gd name="adj1" fmla="val 99261"/>
              </a:avLst>
            </a:prstGeom>
            <a:noFill/>
            <a:ln w="7150" cap="flat">
              <a:solidFill>
                <a:srgbClr val="54AFE9"/>
              </a:solidFill>
              <a:prstDash val="solid"/>
              <a:round/>
            </a:ln>
          </p:spPr>
        </p:cxnSp>
      </p:grpSp>
    </p:spTree>
    <p:extLst>
      <p:ext uri="{BB962C8B-B14F-4D97-AF65-F5344CB8AC3E}">
        <p14:creationId xmlns:p14="http://schemas.microsoft.com/office/powerpoint/2010/main" val="608521835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6F77AF-3E50-D3B6-C4F8-6E4867A416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Voici l’exercice à faire à la maison pour la séance prochaine.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8D7CAF-BF78-AAAF-8332-5A98D06779FB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dirty="0"/>
              <a:t>L’enseignant incite les élèves à faire l’exercice à la maison, puis clôt la séance..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73E5B35-E844-3852-FA5D-3DEC0C5865EF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3467DA8-EE50-CBAB-0BF8-20522C54346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B808B89-6261-E9C2-0C2A-366545A296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225" y="1217930"/>
            <a:ext cx="5204809" cy="403479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F3D3448-1C54-CAE6-9D59-DB91014CFE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6313" y="1217930"/>
            <a:ext cx="6057419" cy="3892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0739326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619508-8181-16DD-B1BF-ACE788E4BF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E83FABB-2A66-C371-78CF-555BC47FDC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i="1" dirty="0">
                <a:solidFill>
                  <a:prstClr val="black"/>
                </a:solidFill>
                <a:latin typeface="Calibri" panose="020F0502020204030204"/>
              </a:rPr>
              <a:t> C’est la fin de notre séance. N’oubliez pas de réviser votre leçon.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292E3E0-C9A7-842B-A7BD-C0569196BCB0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dirty="0"/>
              <a:t>L’enseignant incite les élèves à faire l’exercice à la maison, puis clôt la séance..</a:t>
            </a:r>
          </a:p>
        </p:txBody>
      </p:sp>
      <p:pic>
        <p:nvPicPr>
          <p:cNvPr id="3" name="Google Shape;1141;p76">
            <a:extLst>
              <a:ext uri="{FF2B5EF4-FFF2-40B4-BE49-F238E27FC236}">
                <a16:creationId xmlns:a16="http://schemas.microsoft.com/office/drawing/2014/main" id="{8AB5F802-6679-89FE-33B9-D7A03F37C86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11503742" y="452067"/>
            <a:ext cx="570272" cy="539197"/>
          </a:xfrm>
          <a:prstGeom prst="rect">
            <a:avLst/>
          </a:prstGeom>
          <a:noFill/>
          <a:ln cap="flat">
            <a:noFill/>
          </a:ln>
        </p:spPr>
      </p:pic>
      <p:graphicFrame>
        <p:nvGraphicFramePr>
          <p:cNvPr id="11" name="Diagram 10">
            <a:extLst>
              <a:ext uri="{FF2B5EF4-FFF2-40B4-BE49-F238E27FC236}">
                <a16:creationId xmlns:a16="http://schemas.microsoft.com/office/drawing/2014/main" id="{58B1074F-62CF-2D64-5178-0D9416B9B3B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91349493"/>
              </p:ext>
            </p:extLst>
          </p:nvPr>
        </p:nvGraphicFramePr>
        <p:xfrm>
          <a:off x="2032000" y="1461527"/>
          <a:ext cx="8128000" cy="44668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2" name="ZoneTexte 7">
            <a:extLst>
              <a:ext uri="{FF2B5EF4-FFF2-40B4-BE49-F238E27FC236}">
                <a16:creationId xmlns:a16="http://schemas.microsoft.com/office/drawing/2014/main" id="{68A0E193-7E82-6603-BAFA-71DE4DF6EBD0}"/>
              </a:ext>
            </a:extLst>
          </p:cNvPr>
          <p:cNvSpPr txBox="1"/>
          <p:nvPr/>
        </p:nvSpPr>
        <p:spPr>
          <a:xfrm>
            <a:off x="799464" y="5928376"/>
            <a:ext cx="102981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i="1" dirty="0">
                <a:solidFill>
                  <a:prstClr val="black"/>
                </a:solidFill>
                <a:latin typeface="Calibri" panose="020F0502020204030204"/>
              </a:rPr>
              <a:t>A la prochaine séance!</a:t>
            </a:r>
          </a:p>
        </p:txBody>
      </p:sp>
    </p:spTree>
    <p:extLst>
      <p:ext uri="{BB962C8B-B14F-4D97-AF65-F5344CB8AC3E}">
        <p14:creationId xmlns:p14="http://schemas.microsoft.com/office/powerpoint/2010/main" val="271101174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sz="2000" dirty="0">
            <a:latin typeface="Calibri" panose="020F0502020204030204" pitchFamily="34" charset="0"/>
            <a:cs typeface="Calibri" panose="020F050202020403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2824</TotalTime>
  <Words>2387</Words>
  <Application>Microsoft Office PowerPoint</Application>
  <PresentationFormat>Grand écran</PresentationFormat>
  <Paragraphs>324</Paragraphs>
  <Slides>71</Slides>
  <Notes>1</Notes>
  <HiddenSlides>6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71</vt:i4>
      </vt:variant>
    </vt:vector>
  </HeadingPairs>
  <TitlesOfParts>
    <vt:vector size="81" baseType="lpstr">
      <vt:lpstr>Aptos</vt:lpstr>
      <vt:lpstr>Aptos Display</vt:lpstr>
      <vt:lpstr>Arial</vt:lpstr>
      <vt:lpstr>Calibri</vt:lpstr>
      <vt:lpstr>Dosis</vt:lpstr>
      <vt:lpstr>Georgia</vt:lpstr>
      <vt:lpstr>Ink Free</vt:lpstr>
      <vt:lpstr>Symbol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Bonjour! Prêts pour démarrer notre séance? Allons-y!</vt:lpstr>
      <vt:lpstr>Présentation PowerPoint</vt:lpstr>
      <vt:lpstr>Qui peut me rappeler la signification de ces icônes?</vt:lpstr>
      <vt:lpstr>Présentation PowerPoint</vt:lpstr>
      <vt:lpstr>Voici une situation en classe. Que remarquez-vous ? Ce comportement est-il approprié ? Pourquoi ? </vt:lpstr>
      <vt:lpstr>C’est un bon comportement. L’élève est attentif.</vt:lpstr>
      <vt:lpstr>Présentation PowerPoint</vt:lpstr>
      <vt:lpstr>L’enseignant contrôle les réalisations d’un échantillon d’élèves avant de passer à la correction au tableau</vt:lpstr>
      <vt:lpstr>Présentation PowerPoint</vt:lpstr>
      <vt:lpstr>Pour commencer, nous allons nous rappeler les éléments nécessaires à la respiration.</vt:lpstr>
      <vt:lpstr>Parfait ! Les éléments nécessaires à la respiration sont:</vt:lpstr>
      <vt:lpstr>Voici une deuxième question.</vt:lpstr>
      <vt:lpstr>Parfait ! Les éléments produits par la respiration sont:</vt:lpstr>
      <vt:lpstr>Le document suivant présente le cycle de carbone</vt:lpstr>
      <vt:lpstr>Parfait ! les sphères impliquées dans ce cycle sont:</vt:lpstr>
      <vt:lpstr>Nous avons rappelé un processus essentiel, la respiration, ainsi que les différentes sphères de la Terre : l’atmosphère, l’hydrosphère, la biosphère et la lithosphère.</vt:lpstr>
      <vt:lpstr>Présentation PowerPoint</vt:lpstr>
      <vt:lpstr>Maintenant, regardez ces trois images : Ces images illustrent des phénomènes où le dioxygène (O₂) est produit, consommée ou transformé dans la nature.</vt:lpstr>
      <vt:lpstr>A la fin de cette séance, vous serez capables de décrire les processus impliqués dans le cycle de l’oxygène</vt:lpstr>
      <vt:lpstr>Présentation PowerPoint</vt:lpstr>
      <vt:lpstr>D’abord, définissons « le cycle de l’oxygène »</vt:lpstr>
      <vt:lpstr>Voici les processus impliqués dans le cycle de l’oxygène :</vt:lpstr>
      <vt:lpstr>Présentation PowerPoint</vt:lpstr>
      <vt:lpstr>Faites attention! Je vais vous montrer comment décrire les processus impliqués dans le cycle de l’oxygène à partir des données extraites d’un document . Voici notre tâche. Elle comporte un support (cycle de l’oxygène) et 3 consignes.</vt:lpstr>
      <vt:lpstr>Pour décrire les processus impliqués dans le cycle de l’oxygène,  je vais répondre aux consignes suivantes : Premièrement.</vt:lpstr>
      <vt:lpstr>Deuxièmement ;</vt:lpstr>
      <vt:lpstr>Troisièmement; décrire le passage de l’oxygène d’une sphère à une autre</vt:lpstr>
      <vt:lpstr>Troisièmement;</vt:lpstr>
      <vt:lpstr>Troisièmement;</vt:lpstr>
      <vt:lpstr>Troisièmement;</vt:lpstr>
      <vt:lpstr>Troisièmement;</vt:lpstr>
      <vt:lpstr>Récapitulons: pour décrire les processus impliqués dans le cycle de l’oxygène , je dois :</vt:lpstr>
      <vt:lpstr>Présentation PowerPoint</vt:lpstr>
      <vt:lpstr>Cette image représente le cycle l’oxygène</vt:lpstr>
      <vt:lpstr>Parfait ! les sphères représentées sur ce cycle de l’oxygène sont:</vt:lpstr>
      <vt:lpstr>Répondez à la question suivante:</vt:lpstr>
      <vt:lpstr>Parfait ! les processus représentés par ce cycle sont:</vt:lpstr>
      <vt:lpstr>Répondez à la question suivante:</vt:lpstr>
      <vt:lpstr>Parfait ! Lors de la respiration l’oxygène passe:</vt:lpstr>
      <vt:lpstr>Présentation PowerPoint</vt:lpstr>
      <vt:lpstr>Maintenant, vous allez travailler en binôme. Chacun prend 3 minutes pour réaliser l’activité de la page 44 sur le livret. Ensuite, vous comparez vos réponses en justifiant.</vt:lpstr>
      <vt:lpstr>Maintenant, vous allez travailler en binôme. Chacun prend 3 minutes pour réaliser l’activité de la page 44 sur le livret. Ensuite, vous comparez vos réponses en justifiant.</vt:lpstr>
      <vt:lpstr>Le temps est terminé. </vt:lpstr>
      <vt:lpstr>Correction.</vt:lpstr>
      <vt:lpstr>Correction.</vt:lpstr>
      <vt:lpstr>Correction.</vt:lpstr>
      <vt:lpstr>Prenez la correction sur vos livrets.</vt:lpstr>
      <vt:lpstr>Présentation PowerPoint</vt:lpstr>
      <vt:lpstr>Maintenant, vous allez travailler chacun pour soi; prenez l’activité de la page 45 sur le livret.</vt:lpstr>
      <vt:lpstr>Maintenant, vous allez travailler chacun pour soi; prenez l’activité de la page 45 sur le livret.</vt:lpstr>
      <vt:lpstr>Le temps est terminé. </vt:lpstr>
      <vt:lpstr>Correction.</vt:lpstr>
      <vt:lpstr>Correction.</vt:lpstr>
      <vt:lpstr>Correction.</vt:lpstr>
      <vt:lpstr>Prenez la correction sur vos livrets.</vt:lpstr>
      <vt:lpstr>Présentation PowerPoint</vt:lpstr>
      <vt:lpstr>Qui peut me dire ce que nous avons appris aujourd’hui?  </vt:lpstr>
      <vt:lpstr>Présentation PowerPoint</vt:lpstr>
      <vt:lpstr>Pour décrire les processus impliqués dans le cycle de l’oxygène, je dois: </vt:lpstr>
      <vt:lpstr>Et on termine par cette carte lexicale.</vt:lpstr>
      <vt:lpstr>Voici l’exercice à faire à la maison pour la séance prochaine.</vt:lpstr>
      <vt:lpstr> C’est la fin de notre séance. N’oubliez pas de réviser votre leçon.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Mehdi Alaoui</dc:creator>
  <cp:lastModifiedBy>ahmed el annaoui</cp:lastModifiedBy>
  <cp:revision>220</cp:revision>
  <dcterms:created xsi:type="dcterms:W3CDTF">2025-11-03T10:55:47Z</dcterms:created>
  <dcterms:modified xsi:type="dcterms:W3CDTF">2025-12-13T00:02:06Z</dcterms:modified>
</cp:coreProperties>
</file>