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1" r:id="rId4"/>
  </p:sldMasterIdLst>
  <p:notesMasterIdLst>
    <p:notesMasterId r:id="rId64"/>
  </p:notesMasterIdLst>
  <p:handoutMasterIdLst>
    <p:handoutMasterId r:id="rId65"/>
  </p:handoutMasterIdLst>
  <p:sldIdLst>
    <p:sldId id="2147483585" r:id="rId5"/>
    <p:sldId id="2147483485" r:id="rId6"/>
    <p:sldId id="2147483645" r:id="rId7"/>
    <p:sldId id="2147483552" r:id="rId8"/>
    <p:sldId id="2147483647" r:id="rId9"/>
    <p:sldId id="2134806567" r:id="rId10"/>
    <p:sldId id="2147483587" r:id="rId11"/>
    <p:sldId id="256" r:id="rId12"/>
    <p:sldId id="2134806145" r:id="rId13"/>
    <p:sldId id="2134806148" r:id="rId14"/>
    <p:sldId id="2134806207" r:id="rId15"/>
    <p:sldId id="2134806125" r:id="rId16"/>
    <p:sldId id="2134806146" r:id="rId17"/>
    <p:sldId id="2134806208" r:id="rId18"/>
    <p:sldId id="2147483627" r:id="rId19"/>
    <p:sldId id="262" r:id="rId20"/>
    <p:sldId id="2134805878" r:id="rId21"/>
    <p:sldId id="283" r:id="rId22"/>
    <p:sldId id="284" r:id="rId23"/>
    <p:sldId id="285" r:id="rId24"/>
    <p:sldId id="287" r:id="rId25"/>
    <p:sldId id="288" r:id="rId26"/>
    <p:sldId id="290" r:id="rId27"/>
    <p:sldId id="286" r:id="rId28"/>
    <p:sldId id="291" r:id="rId29"/>
    <p:sldId id="266" r:id="rId30"/>
    <p:sldId id="263" r:id="rId31"/>
    <p:sldId id="2134806573" r:id="rId32"/>
    <p:sldId id="2147483590" r:id="rId33"/>
    <p:sldId id="261" r:id="rId34"/>
    <p:sldId id="260" r:id="rId35"/>
    <p:sldId id="2147483568" r:id="rId36"/>
    <p:sldId id="2134806108" r:id="rId37"/>
    <p:sldId id="2147483630" r:id="rId38"/>
    <p:sldId id="2134806575" r:id="rId39"/>
    <p:sldId id="268" r:id="rId40"/>
    <p:sldId id="259" r:id="rId41"/>
    <p:sldId id="267" r:id="rId42"/>
    <p:sldId id="2147483569" r:id="rId43"/>
    <p:sldId id="264" r:id="rId44"/>
    <p:sldId id="2147483634" r:id="rId45"/>
    <p:sldId id="270" r:id="rId46"/>
    <p:sldId id="2134806577" r:id="rId47"/>
    <p:sldId id="2134806551" r:id="rId48"/>
    <p:sldId id="2147483600" r:id="rId49"/>
    <p:sldId id="2147483599" r:id="rId50"/>
    <p:sldId id="2147483601" r:id="rId51"/>
    <p:sldId id="258" r:id="rId52"/>
    <p:sldId id="2134806579" r:id="rId53"/>
    <p:sldId id="2134806088" r:id="rId54"/>
    <p:sldId id="2134806580" r:id="rId55"/>
    <p:sldId id="2134806581" r:id="rId56"/>
    <p:sldId id="2147483597" r:id="rId57"/>
    <p:sldId id="257" r:id="rId58"/>
    <p:sldId id="2134806582" r:id="rId59"/>
    <p:sldId id="2134806536" r:id="rId60"/>
    <p:sldId id="2147483622" r:id="rId61"/>
    <p:sldId id="2147483447" r:id="rId62"/>
    <p:sldId id="2134806584" r:id="rId6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85"/>
            <p14:sldId id="2147483485"/>
            <p14:sldId id="2147483645"/>
            <p14:sldId id="2147483552"/>
            <p14:sldId id="2147483647"/>
          </p14:sldIdLst>
        </p14:section>
        <p14:section name="Ouverture" id="{79315A69-A635-48A2-B9BA-98FE67B817D4}">
          <p14:sldIdLst>
            <p14:sldId id="2134806567"/>
            <p14:sldId id="2147483587"/>
            <p14:sldId id="256"/>
            <p14:sldId id="2134806145"/>
            <p14:sldId id="2134806148"/>
            <p14:sldId id="2134806207"/>
            <p14:sldId id="2134806125"/>
            <p14:sldId id="2134806146"/>
            <p14:sldId id="2134806208"/>
            <p14:sldId id="2147483627"/>
            <p14:sldId id="262"/>
            <p14:sldId id="2134805878"/>
          </p14:sldIdLst>
        </p14:section>
        <p14:section name="Modelage" id="{A2A5D278-252D-471E-A046-E0EEBB7C2D2B}">
          <p14:sldIdLst>
            <p14:sldId id="283"/>
            <p14:sldId id="284"/>
            <p14:sldId id="285"/>
            <p14:sldId id="287"/>
            <p14:sldId id="288"/>
            <p14:sldId id="290"/>
            <p14:sldId id="286"/>
            <p14:sldId id="291"/>
            <p14:sldId id="266"/>
            <p14:sldId id="263"/>
            <p14:sldId id="2134806573"/>
            <p14:sldId id="2147483590"/>
            <p14:sldId id="261"/>
            <p14:sldId id="260"/>
          </p14:sldIdLst>
        </p14:section>
        <p14:section name="Pratique guidée collective" id="{22D92770-EE3A-4FC2-857A-DF2A0B803C03}">
          <p14:sldIdLst>
            <p14:sldId id="2147483568"/>
            <p14:sldId id="2134806108"/>
            <p14:sldId id="2147483630"/>
            <p14:sldId id="2134806575"/>
            <p14:sldId id="268"/>
            <p14:sldId id="259"/>
            <p14:sldId id="267"/>
            <p14:sldId id="2147483569"/>
            <p14:sldId id="264"/>
            <p14:sldId id="2147483634"/>
            <p14:sldId id="270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47483600"/>
            <p14:sldId id="2147483599"/>
            <p14:sldId id="2147483601"/>
            <p14:sldId id="25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  <p14:sldId id="2134806581"/>
            <p14:sldId id="2147483597"/>
            <p14:sldId id="257"/>
          </p14:sldIdLst>
        </p14:section>
        <p14:section name="Clôture" id="{8EB5D3A0-81F1-4DE6-BEB2-58DE24DBB138}">
          <p14:sldIdLst>
            <p14:sldId id="2134806582"/>
            <p14:sldId id="2134806536"/>
            <p14:sldId id="2147483622"/>
            <p14:sldId id="2147483447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3F"/>
    <a:srgbClr val="002060"/>
    <a:srgbClr val="0273B4"/>
    <a:srgbClr val="BF4598"/>
    <a:srgbClr val="F3DFED"/>
    <a:srgbClr val="2CB551"/>
    <a:srgbClr val="F2F7D9"/>
    <a:srgbClr val="D3DFF0"/>
    <a:srgbClr val="CCDBEE"/>
    <a:srgbClr val="D3E8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94690" autoAdjust="0"/>
  </p:normalViewPr>
  <p:slideViewPr>
    <p:cSldViewPr snapToGrid="0">
      <p:cViewPr varScale="1">
        <p:scale>
          <a:sx n="78" d="100"/>
          <a:sy n="78" d="100"/>
        </p:scale>
        <p:origin x="86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13/12/2025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13/12/2025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0CEF24D-2B6B-BA73-5B87-80D1D5752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DB67C410-DA3B-CE03-DEED-4CDBF6E042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45554E9B-D6C5-AF76-4101-3B8D8930C88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56FB1F57-9449-4D50-6113-04EDF7873A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070375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79CD2E1-CED7-106A-97A5-662ECAB32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E0CC069B-8FA4-1146-DCAC-2907934162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C8EA1D01-F889-CA3D-D233-6A506183B16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389F8650-653E-481E-7359-5AF595D8F6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759781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25E2F7D-4030-2D0E-3D86-18555DD5E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FA798738-DA13-D37A-EFF9-23F77F13E8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73908030-9AED-92A1-7C00-482623CA0FD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D010772C-8EDA-8CB9-EDC3-D65E1AC1B6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29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38442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DCCA6F7-823E-DBE7-9308-785869101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0F530B88-1A58-09FA-1FE3-FEABE8B96A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EBC4A36E-8B62-2743-36F4-C37A31EE897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8788DED6-4894-A994-4C2F-74534CB7FA9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3887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62850D1-0DDA-EB73-EDD9-20CE3F44E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9A76FAF2-C922-D511-8F93-EDB105871F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9FDDE739-CA9A-0F5C-BDB2-12EE2842CCF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74A07F5C-5007-E0E6-28C2-609341A529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18649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8C8E831-1747-71ED-2D4F-9CF8563AE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CD63C494-A495-8367-36B6-824BD9EF82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0310D5AF-3FDB-1F3C-6E8C-8A4E17278F4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571419F6-C80B-F546-900D-AB6E71682EB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24585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913DF1E-D006-F7B2-3AE1-733A57142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DB96ECEF-343D-CCA3-76CA-A93FD19ECF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6D83806E-2D2F-18FB-965B-A1D9BCF82B0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16A7CBE9-7557-8496-ADB6-E569ACC2847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711145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39CA223-6BFA-6E77-0748-FE94BE1932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6E3E50A5-D599-F7B7-2AA3-98BC5A19AD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B7725125-C676-A148-00FA-1ED2031B960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EF4D4AD0-A364-0BF3-6105-495AC8CE8E4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757339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C1A9D61-7B2A-D4F5-2008-E9CFFB2F9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1D736E8C-E185-6B0A-760C-ABDE39AD4C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AADDF014-0D8F-B14F-AFA0-3893F7C0049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85D3CE58-316B-5345-C226-1412EE9D53C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394662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A40659D-B1D9-E935-C199-FB0851E94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B7073999-D140-31DC-1E3B-149532CC3D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F9A1276C-D40E-05BF-7BE1-E324405B53D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6B92F9-E982-D930-013D-A81A233C46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253858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B62E665-E7C0-F580-8986-9F8B8C40F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19244172-2635-417A-038A-C12525CCD6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E6CCEDAC-28D1-E7A9-CD9B-9BC0DADA558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124FCC78-8B47-97CC-880D-8F6335ED6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2342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0;p18">
            <a:extLst>
              <a:ext uri="{FF2B5EF4-FFF2-40B4-BE49-F238E27FC236}">
                <a16:creationId xmlns:a16="http://schemas.microsoft.com/office/drawing/2014/main" id="{4E8E588C-119A-E68E-6DCF-706A5C64B402}"/>
              </a:ext>
            </a:extLst>
          </p:cNvPr>
          <p:cNvSpPr/>
          <p:nvPr userDrawn="1"/>
        </p:nvSpPr>
        <p:spPr>
          <a:xfrm>
            <a:off x="68213" y="63121"/>
            <a:ext cx="12104136" cy="745203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7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33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00709DB1-6F6C-5D25-B149-1A8A3916B79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09555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13/12/2025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8303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13/12/2025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1565" y="2311678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128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8602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38042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86408" y="297925"/>
            <a:ext cx="366091" cy="22470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85688"/>
            <a:ext cx="10179603" cy="292443"/>
          </a:xfrm>
        </p:spPr>
        <p:txBody>
          <a:bodyPr>
            <a:noAutofit/>
          </a:bodyPr>
          <a:lstStyle>
            <a:lvl1pPr marL="0" indent="0">
              <a:buNone/>
              <a:defRPr sz="1400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434995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38042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11447485" y="272473"/>
            <a:ext cx="290042" cy="219304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5448" y="195946"/>
            <a:ext cx="10161104" cy="470617"/>
          </a:xfrm>
        </p:spPr>
        <p:txBody>
          <a:bodyPr>
            <a:normAutofit/>
          </a:bodyPr>
          <a:lstStyle>
            <a:lvl1pPr algn="r">
              <a:defRPr sz="20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949" y="685688"/>
            <a:ext cx="10179603" cy="292443"/>
          </a:xfrm>
        </p:spPr>
        <p:txBody>
          <a:bodyPr>
            <a:noAutofit/>
          </a:bodyPr>
          <a:lstStyle>
            <a:lvl1pPr marL="0" indent="0" algn="r">
              <a:buNone/>
              <a:defRPr sz="140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927789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2621734" y="2174784"/>
            <a:ext cx="3074000" cy="6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2621738" y="2838925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8020253" y="2838925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2621766" y="4184033"/>
            <a:ext cx="307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2621738" y="48354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8020253" y="48354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1097753" y="2420596"/>
            <a:ext cx="1524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1097753" y="4465496"/>
            <a:ext cx="1524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6496261" y="2420596"/>
            <a:ext cx="1524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6496261" y="4465496"/>
            <a:ext cx="1524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8020268" y="2174784"/>
            <a:ext cx="3074000" cy="6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8020300" y="4184033"/>
            <a:ext cx="307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5615147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029764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720000" tIns="360000" rIns="720000" bIns="36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12192000" cy="101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3715202" y="81025"/>
            <a:ext cx="4757738" cy="83095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48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48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671332" y="1678671"/>
            <a:ext cx="10845478" cy="7847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300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800" dirty="0" smtClean="0"/>
            </a:lvl2pPr>
            <a:lvl3pPr>
              <a:defRPr lang="fr-FR" sz="180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95262" algn="just" defTabSz="4572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300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334233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720000" tIns="360000" rIns="720000" bIns="36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12192000" cy="101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3715202" y="81025"/>
            <a:ext cx="4757738" cy="70784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4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4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40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671332" y="1678671"/>
            <a:ext cx="10845478" cy="3108503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8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58915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13/12/2025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502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13/12/2025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13/12/2025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  <p:sldLayoutId id="2147483780" r:id="rId2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13/12/2025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3260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9.png"/><Relationship Id="rId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1.jpe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9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11" Type="http://schemas.openxmlformats.org/officeDocument/2006/relationships/image" Target="../media/image16.png"/><Relationship Id="rId5" Type="http://schemas.openxmlformats.org/officeDocument/2006/relationships/image" Target="../media/image11.jpe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9.jpe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6.png"/><Relationship Id="rId4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Relationship Id="rId4" Type="http://schemas.microsoft.com/office/2007/relationships/hdphoto" Target="../media/hdphoto4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5" Type="http://schemas.microsoft.com/office/2007/relationships/hdphoto" Target="../media/hdphoto5.wdp"/><Relationship Id="rId4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Relationship Id="rId4" Type="http://schemas.microsoft.com/office/2007/relationships/hdphoto" Target="../media/hdphoto6.wdp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9.xml"/><Relationship Id="rId4" Type="http://schemas.microsoft.com/office/2007/relationships/hdphoto" Target="../media/hdphoto7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9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4" Type="http://schemas.microsoft.com/office/2007/relationships/hdphoto" Target="../media/hdphoto7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Relationship Id="rId4" Type="http://schemas.microsoft.com/office/2007/relationships/hdphoto" Target="../media/hdphoto8.wdp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0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png"/><Relationship Id="rId9" Type="http://schemas.openxmlformats.org/officeDocument/2006/relationships/image" Target="../media/image26.jpeg"/></Relationships>
</file>

<file path=ppt/slides/_rels/slide5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4.png"/></Relationships>
</file>

<file path=ppt/slides/_rels/slide51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6.jpeg"/><Relationship Id="rId4" Type="http://schemas.openxmlformats.org/officeDocument/2006/relationships/image" Target="../media/image6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8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7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Relationship Id="rId5" Type="http://schemas.microsoft.com/office/2007/relationships/hdphoto" Target="../media/hdphoto2.wdp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98AC74-EFEB-9350-701A-B49ECB32C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A39C281A-D0BE-21CE-076F-49AB7E7E29B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2" name="Google Shape;742;p98">
            <a:extLst>
              <a:ext uri="{FF2B5EF4-FFF2-40B4-BE49-F238E27FC236}">
                <a16:creationId xmlns:a16="http://schemas.microsoft.com/office/drawing/2014/main" id="{6FD1D953-1D55-3095-732F-5526E45C286B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" name="Google Shape;731;p98">
            <a:extLst>
              <a:ext uri="{FF2B5EF4-FFF2-40B4-BE49-F238E27FC236}">
                <a16:creationId xmlns:a16="http://schemas.microsoft.com/office/drawing/2014/main" id="{77D74CF0-233C-95D9-BADF-79570E4758A2}"/>
              </a:ext>
            </a:extLst>
          </p:cNvPr>
          <p:cNvSpPr txBox="1"/>
          <p:nvPr/>
        </p:nvSpPr>
        <p:spPr>
          <a:xfrm>
            <a:off x="379937" y="1563453"/>
            <a:ext cx="8977423" cy="82067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333" b="1" kern="0" noProof="0" dirty="0">
                <a:solidFill>
                  <a:srgbClr val="037A40"/>
                </a:solidFill>
                <a:latin typeface="Calibri"/>
                <a:ea typeface="Calibri"/>
                <a:cs typeface="Calibri"/>
              </a:rPr>
              <a:t>Sciences de la Vie et de la Terre</a:t>
            </a:r>
            <a:endParaRPr lang="fr-FR" sz="1400" kern="0" noProof="0" dirty="0">
              <a:solidFill>
                <a:srgbClr val="037A4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ED73E3AD-03DE-8CE1-1CA0-83168801D4F1}"/>
              </a:ext>
            </a:extLst>
          </p:cNvPr>
          <p:cNvGrpSpPr/>
          <p:nvPr/>
        </p:nvGrpSpPr>
        <p:grpSpPr>
          <a:xfrm>
            <a:off x="422299" y="4733284"/>
            <a:ext cx="7303102" cy="696796"/>
            <a:chOff x="422299" y="5223143"/>
            <a:chExt cx="7303102" cy="696796"/>
          </a:xfrm>
        </p:grpSpPr>
        <p:sp>
          <p:nvSpPr>
            <p:cNvPr id="15" name="Google Shape;224;p26">
              <a:extLst>
                <a:ext uri="{FF2B5EF4-FFF2-40B4-BE49-F238E27FC236}">
                  <a16:creationId xmlns:a16="http://schemas.microsoft.com/office/drawing/2014/main" id="{86DD21F5-BA17-C942-DBD8-0679EC71BCC6}"/>
                </a:ext>
              </a:extLst>
            </p:cNvPr>
            <p:cNvSpPr/>
            <p:nvPr/>
          </p:nvSpPr>
          <p:spPr>
            <a:xfrm>
              <a:off x="422299" y="5223143"/>
              <a:ext cx="7303102" cy="696796"/>
            </a:xfrm>
            <a:prstGeom prst="rect">
              <a:avLst/>
            </a:prstGeom>
            <a:solidFill>
              <a:srgbClr val="23B24B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2   </a:t>
              </a:r>
            </a:p>
          </p:txBody>
        </p:sp>
        <p:sp>
          <p:nvSpPr>
            <p:cNvPr id="16" name="Google Shape;741;p98">
              <a:extLst>
                <a:ext uri="{FF2B5EF4-FFF2-40B4-BE49-F238E27FC236}">
                  <a16:creationId xmlns:a16="http://schemas.microsoft.com/office/drawing/2014/main" id="{DB8EF950-8555-103A-1C1F-255657195729}"/>
                </a:ext>
              </a:extLst>
            </p:cNvPr>
            <p:cNvSpPr txBox="1"/>
            <p:nvPr/>
          </p:nvSpPr>
          <p:spPr>
            <a:xfrm>
              <a:off x="2331257" y="5298016"/>
              <a:ext cx="5273127" cy="307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lvl="0">
                <a:buSzPts val="2800"/>
              </a:pPr>
              <a:endParaRPr lang="fr-FR" sz="2000" b="1" dirty="0">
                <a:solidFill>
                  <a:schemeClr val="bg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742;p98">
              <a:extLst>
                <a:ext uri="{FF2B5EF4-FFF2-40B4-BE49-F238E27FC236}">
                  <a16:creationId xmlns:a16="http://schemas.microsoft.com/office/drawing/2014/main" id="{BBC392B9-119F-6CA5-198A-BEFDD0DBE2C9}"/>
                </a:ext>
              </a:extLst>
            </p:cNvPr>
            <p:cNvSpPr/>
            <p:nvPr/>
          </p:nvSpPr>
          <p:spPr>
            <a:xfrm>
              <a:off x="2148396" y="5346142"/>
              <a:ext cx="65604" cy="450799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918CEFB9-9593-4FB0-7C35-38CE36C16AE3}"/>
              </a:ext>
            </a:extLst>
          </p:cNvPr>
          <p:cNvGrpSpPr/>
          <p:nvPr/>
        </p:nvGrpSpPr>
        <p:grpSpPr>
          <a:xfrm>
            <a:off x="422299" y="3806718"/>
            <a:ext cx="7312299" cy="696796"/>
            <a:chOff x="422299" y="3556347"/>
            <a:chExt cx="7312299" cy="696796"/>
          </a:xfrm>
        </p:grpSpPr>
        <p:sp>
          <p:nvSpPr>
            <p:cNvPr id="3" name="Google Shape;223;p26">
              <a:extLst>
                <a:ext uri="{FF2B5EF4-FFF2-40B4-BE49-F238E27FC236}">
                  <a16:creationId xmlns:a16="http://schemas.microsoft.com/office/drawing/2014/main" id="{972E419F-2C18-BE8C-4310-45ADAC8CAC3E}"/>
                </a:ext>
              </a:extLst>
            </p:cNvPr>
            <p:cNvSpPr/>
            <p:nvPr/>
          </p:nvSpPr>
          <p:spPr>
            <a:xfrm>
              <a:off x="422299" y="3556347"/>
              <a:ext cx="7312299" cy="696796"/>
            </a:xfrm>
            <a:prstGeom prst="rect">
              <a:avLst/>
            </a:prstGeom>
            <a:solidFill>
              <a:srgbClr val="037A40"/>
            </a:solidFill>
            <a:ln w="38103" cap="flat">
              <a:solidFill>
                <a:srgbClr val="FFFFFF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noProof="0" dirty="0">
                  <a:solidFill>
                    <a:srgbClr val="FFFFFF"/>
                  </a:solidFill>
                  <a:ea typeface="Calibri"/>
                  <a:cs typeface="Calibri"/>
                </a:rPr>
                <a:t>Chapitre 2</a:t>
              </a:r>
              <a:r>
                <a:rPr lang="fr-FR" sz="2667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10" name="Google Shape;735;p98">
              <a:extLst>
                <a:ext uri="{FF2B5EF4-FFF2-40B4-BE49-F238E27FC236}">
                  <a16:creationId xmlns:a16="http://schemas.microsoft.com/office/drawing/2014/main" id="{FFDC4BB0-E3F0-3F96-405D-B7E5701318F8}"/>
                </a:ext>
              </a:extLst>
            </p:cNvPr>
            <p:cNvSpPr/>
            <p:nvPr/>
          </p:nvSpPr>
          <p:spPr>
            <a:xfrm>
              <a:off x="2147481" y="3656547"/>
              <a:ext cx="65604" cy="49639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5" name="ZoneTexte 44">
              <a:extLst>
                <a:ext uri="{FF2B5EF4-FFF2-40B4-BE49-F238E27FC236}">
                  <a16:creationId xmlns:a16="http://schemas.microsoft.com/office/drawing/2014/main" id="{59285205-61C4-3AE6-4E17-E5468B092AAD}"/>
                </a:ext>
              </a:extLst>
            </p:cNvPr>
            <p:cNvSpPr txBox="1"/>
            <p:nvPr/>
          </p:nvSpPr>
          <p:spPr>
            <a:xfrm>
              <a:off x="2221149" y="3680037"/>
              <a:ext cx="5383235" cy="4257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569"/>
                </a:lnSpc>
              </a:pPr>
              <a:r>
                <a:rPr lang="fr-FR" sz="2000" b="1" dirty="0">
                  <a:solidFill>
                    <a:schemeClr val="bg1"/>
                  </a:solidFill>
                </a:rPr>
                <a:t>Les systèmes organiques selon l’environnement.</a:t>
              </a: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E291616F-F894-F1F0-0DAF-B97CF9EDC816}"/>
              </a:ext>
            </a:extLst>
          </p:cNvPr>
          <p:cNvGrpSpPr/>
          <p:nvPr/>
        </p:nvGrpSpPr>
        <p:grpSpPr>
          <a:xfrm>
            <a:off x="10165521" y="1870455"/>
            <a:ext cx="2026479" cy="1657497"/>
            <a:chOff x="9988170" y="2528178"/>
            <a:chExt cx="2026479" cy="1657497"/>
          </a:xfrm>
        </p:grpSpPr>
        <p:pic>
          <p:nvPicPr>
            <p:cNvPr id="5" name="Google Shape;743;p98">
              <a:extLst>
                <a:ext uri="{FF2B5EF4-FFF2-40B4-BE49-F238E27FC236}">
                  <a16:creationId xmlns:a16="http://schemas.microsoft.com/office/drawing/2014/main" id="{41E04948-8777-8EA0-6DE7-5789BF1E96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/>
            <a:stretch>
              <a:fillRect/>
            </a:stretch>
          </p:blipFill>
          <p:spPr>
            <a:xfrm>
              <a:off x="9988170" y="2561947"/>
              <a:ext cx="2026479" cy="1623728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6" name="Google Shape;744;p98">
              <a:extLst>
                <a:ext uri="{FF2B5EF4-FFF2-40B4-BE49-F238E27FC236}">
                  <a16:creationId xmlns:a16="http://schemas.microsoft.com/office/drawing/2014/main" id="{1714C030-72BF-C511-AE05-EDB04F3890D8}"/>
                </a:ext>
              </a:extLst>
            </p:cNvPr>
            <p:cNvSpPr txBox="1"/>
            <p:nvPr/>
          </p:nvSpPr>
          <p:spPr>
            <a:xfrm>
              <a:off x="10223247" y="2528178"/>
              <a:ext cx="1704404" cy="5909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1" compatLnSpc="1">
              <a:spAutoFit/>
            </a:bodyPr>
            <a:lstStyle/>
            <a:p>
              <a:pPr algn="ctr" defTabSz="1219170">
                <a:lnSpc>
                  <a:spcPct val="183502"/>
                </a:lnSpc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noProof="0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Niveau</a:t>
              </a:r>
              <a:r>
                <a:rPr lang="fr-FR" sz="2133" b="1" kern="0" noProof="0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</a:t>
              </a:r>
              <a:endParaRPr lang="fr-FR" sz="1867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8C217D77-F34E-C67D-EB17-81A2351F4AF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23"/>
          <a:stretch>
            <a:fillRect/>
          </a:stretch>
        </p:blipFill>
        <p:spPr>
          <a:xfrm>
            <a:off x="8322222" y="2570351"/>
            <a:ext cx="3559818" cy="249761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54CDD9E-62B5-B652-5AF2-1EA45599FE43}"/>
              </a:ext>
            </a:extLst>
          </p:cNvPr>
          <p:cNvSpPr/>
          <p:nvPr/>
        </p:nvSpPr>
        <p:spPr>
          <a:xfrm>
            <a:off x="618078" y="2508915"/>
            <a:ext cx="5438298" cy="369332"/>
          </a:xfrm>
          <a:prstGeom prst="rect">
            <a:avLst/>
          </a:prstGeom>
          <a:gradFill flip="none" rotWithShape="1">
            <a:gsLst>
              <a:gs pos="5000">
                <a:srgbClr val="037A40"/>
              </a:gs>
              <a:gs pos="94000">
                <a:schemeClr val="bg1"/>
              </a:gs>
            </a:gsLst>
            <a:lin ang="0" scaled="0"/>
            <a:tileRect/>
          </a:gradFill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/>
            <a:r>
              <a:rPr lang="fr-FR" sz="2400" b="1" kern="0" noProof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Période 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A805855-FB2E-8E21-028A-357B83973A75}"/>
              </a:ext>
            </a:extLst>
          </p:cNvPr>
          <p:cNvSpPr txBox="1"/>
          <p:nvPr/>
        </p:nvSpPr>
        <p:spPr>
          <a:xfrm>
            <a:off x="2255520" y="4751755"/>
            <a:ext cx="54457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 </a:t>
            </a:r>
            <a:r>
              <a:rPr lang="fr-FR" sz="2000" b="1" dirty="0">
                <a:solidFill>
                  <a:schemeClr val="bg1"/>
                </a:solidFill>
              </a:rPr>
              <a:t>Établir le lien entre la denture d'un animal et son régime alimentaire.</a:t>
            </a:r>
          </a:p>
        </p:txBody>
      </p:sp>
    </p:spTree>
    <p:extLst>
      <p:ext uri="{BB962C8B-B14F-4D97-AF65-F5344CB8AC3E}">
        <p14:creationId xmlns:p14="http://schemas.microsoft.com/office/powerpoint/2010/main" val="32895664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00DDAF-BEA2-4FAD-D0D8-2BD7FF631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réponse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70C8985-1508-F756-58A9-8F6CFC4E4C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7" y="599383"/>
            <a:ext cx="10179603" cy="292443"/>
          </a:xfrm>
        </p:spPr>
        <p:txBody>
          <a:bodyPr/>
          <a:lstStyle/>
          <a:p>
            <a:r>
              <a:rPr lang="fr-FR" sz="1600" dirty="0"/>
              <a:t>Utiliser les mots en arabe puis passer au français.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FED917-436D-A211-2869-97A453B9E5F0}"/>
              </a:ext>
            </a:extLst>
          </p:cNvPr>
          <p:cNvSpPr txBox="1"/>
          <p:nvPr/>
        </p:nvSpPr>
        <p:spPr>
          <a:xfrm>
            <a:off x="4371979" y="3109505"/>
            <a:ext cx="3167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Incisives    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قواطع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0E09469-BDCB-1B88-CEE6-A7CE203EACE2}"/>
              </a:ext>
            </a:extLst>
          </p:cNvPr>
          <p:cNvSpPr txBox="1"/>
          <p:nvPr/>
        </p:nvSpPr>
        <p:spPr>
          <a:xfrm>
            <a:off x="4371979" y="4527165"/>
            <a:ext cx="61084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Molaires    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أضراس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6730308-480D-B6F5-3501-FC67001FC31B}"/>
              </a:ext>
            </a:extLst>
          </p:cNvPr>
          <p:cNvSpPr txBox="1"/>
          <p:nvPr/>
        </p:nvSpPr>
        <p:spPr>
          <a:xfrm>
            <a:off x="4371980" y="3813691"/>
            <a:ext cx="3167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Canines   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أنياب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AC5863D-43E3-213E-23A2-76B7C45A2C2D}"/>
              </a:ext>
            </a:extLst>
          </p:cNvPr>
          <p:cNvSpPr txBox="1"/>
          <p:nvPr/>
        </p:nvSpPr>
        <p:spPr>
          <a:xfrm>
            <a:off x="3432442" y="1545824"/>
            <a:ext cx="5477641" cy="646986"/>
          </a:xfrm>
          <a:prstGeom prst="roundRect">
            <a:avLst/>
          </a:prstGeom>
          <a:solidFill>
            <a:srgbClr val="000099"/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Les différents types de dents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D8E3767-943E-F159-490D-B59F583120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552" y="315406"/>
            <a:ext cx="699046" cy="699046"/>
          </a:xfrm>
          <a:prstGeom prst="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943E5EE-B8A3-40D6-46BC-D367A6B5E6BE}"/>
              </a:ext>
            </a:extLst>
          </p:cNvPr>
          <p:cNvSpPr/>
          <p:nvPr/>
        </p:nvSpPr>
        <p:spPr>
          <a:xfrm>
            <a:off x="3736210" y="2846808"/>
            <a:ext cx="4870104" cy="2456986"/>
          </a:xfrm>
          <a:prstGeom prst="roundRect">
            <a:avLst/>
          </a:prstGeom>
          <a:noFill/>
          <a:ln>
            <a:solidFill>
              <a:schemeClr val="accent3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51619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BBA6E52B-F195-09FB-DCDB-8A16CCE96124}"/>
              </a:ext>
            </a:extLst>
          </p:cNvPr>
          <p:cNvSpPr txBox="1"/>
          <p:nvPr/>
        </p:nvSpPr>
        <p:spPr>
          <a:xfrm>
            <a:off x="886247" y="1326389"/>
            <a:ext cx="7045897" cy="578882"/>
          </a:xfrm>
          <a:prstGeom prst="roundRect">
            <a:avLst/>
          </a:prstGeom>
          <a:noFill/>
          <a:ln>
            <a:solidFill>
              <a:srgbClr val="000099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 b="1">
                <a:solidFill>
                  <a:srgbClr val="000099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2. Quel est le régime alimentaire du lapin ?</a:t>
            </a:r>
          </a:p>
        </p:txBody>
      </p:sp>
      <p:pic>
        <p:nvPicPr>
          <p:cNvPr id="10" name="Picture 2" descr="Lever la main - Icônes mains et gestes gratuites">
            <a:extLst>
              <a:ext uri="{FF2B5EF4-FFF2-40B4-BE49-F238E27FC236}">
                <a16:creationId xmlns:a16="http://schemas.microsoft.com/office/drawing/2014/main" id="{159BF888-AD25-1701-3FE4-79E6F80AA1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5051" y="23050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CB7D5943-C29C-6438-87F7-EEE39B5DC8CE}"/>
              </a:ext>
            </a:extLst>
          </p:cNvPr>
          <p:cNvSpPr txBox="1"/>
          <p:nvPr/>
        </p:nvSpPr>
        <p:spPr>
          <a:xfrm>
            <a:off x="996949" y="225264"/>
            <a:ext cx="9452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ammersmith One"/>
              </a:rPr>
              <a:t>Lisez la liste de la nourriture du lapin et levez la main pour répondre à la question.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Désigner des élèves au hasard, y compris parmi ceux qui n’ont pas levé la main. Varier.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28AE9CC-0634-FCB9-6482-E8CF794DC2E9}"/>
              </a:ext>
            </a:extLst>
          </p:cNvPr>
          <p:cNvSpPr txBox="1"/>
          <p:nvPr/>
        </p:nvSpPr>
        <p:spPr>
          <a:xfrm>
            <a:off x="719473" y="2688279"/>
            <a:ext cx="3391786" cy="2553891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 w="190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Liste de la nourriture du lapin :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Feuilles d’arbre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Herbe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Carottes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Pain sec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E20E434-6C59-8F68-FB2A-8ECFB2485C42}"/>
              </a:ext>
            </a:extLst>
          </p:cNvPr>
          <p:cNvSpPr/>
          <p:nvPr/>
        </p:nvSpPr>
        <p:spPr>
          <a:xfrm>
            <a:off x="2359982" y="2619964"/>
            <a:ext cx="110768" cy="136630"/>
          </a:xfrm>
          <a:prstGeom prst="ellipse">
            <a:avLst/>
          </a:prstGeom>
          <a:solidFill>
            <a:srgbClr val="55A8BE"/>
          </a:solidFill>
          <a:ln>
            <a:solidFill>
              <a:schemeClr val="accent3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relaxedInset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CB27300-CA8B-A438-C7FC-75EDCCB67A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254" y="1882755"/>
            <a:ext cx="5695273" cy="4320674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B47EAA0C-5095-AAC7-05AD-C523413DA949}"/>
              </a:ext>
            </a:extLst>
          </p:cNvPr>
          <p:cNvSpPr txBox="1"/>
          <p:nvPr/>
        </p:nvSpPr>
        <p:spPr>
          <a:xfrm>
            <a:off x="8095345" y="6025928"/>
            <a:ext cx="1941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Lapins</a:t>
            </a:r>
          </a:p>
        </p:txBody>
      </p:sp>
    </p:spTree>
    <p:extLst>
      <p:ext uri="{BB962C8B-B14F-4D97-AF65-F5344CB8AC3E}">
        <p14:creationId xmlns:p14="http://schemas.microsoft.com/office/powerpoint/2010/main" val="16835600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1E2FAF-0556-3CEB-5017-94F2968E5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Parfait! Voici la réponse.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D47065-30D7-484D-5315-0C246B2FB9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15448" y="566892"/>
            <a:ext cx="4254990" cy="328352"/>
          </a:xfrm>
        </p:spPr>
        <p:txBody>
          <a:bodyPr/>
          <a:lstStyle/>
          <a:p>
            <a:r>
              <a:rPr kumimoji="0" lang="fr-FR" sz="160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Inviter des élèves à justifier leur réponse</a:t>
            </a:r>
            <a:r>
              <a:rPr kumimoji="0" lang="fr-FR" sz="180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lang="fr-FR" sz="18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899F5BA-FBCC-39DF-CA37-00A0A4A7E947}"/>
              </a:ext>
            </a:extLst>
          </p:cNvPr>
          <p:cNvSpPr txBox="1"/>
          <p:nvPr/>
        </p:nvSpPr>
        <p:spPr>
          <a:xfrm>
            <a:off x="1297793" y="3139559"/>
            <a:ext cx="2362444" cy="578882"/>
          </a:xfrm>
          <a:prstGeom prst="roundRect">
            <a:avLst/>
          </a:prstGeom>
          <a:solidFill>
            <a:srgbClr val="000099"/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herbivore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727C1D3-E9A9-009D-BE8F-6432C29E27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137" y="1452277"/>
            <a:ext cx="6098344" cy="462646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AFBB28A-B819-2B66-F9EF-D320393B6CFC}"/>
              </a:ext>
            </a:extLst>
          </p:cNvPr>
          <p:cNvSpPr txBox="1"/>
          <p:nvPr/>
        </p:nvSpPr>
        <p:spPr>
          <a:xfrm>
            <a:off x="9045860" y="5993343"/>
            <a:ext cx="11197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Lapins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1D957A4-8AB6-FE47-D929-5CD67B5013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6552" y="315406"/>
            <a:ext cx="699046" cy="69904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CF4D326-1E17-62A2-DE16-1834DFF6989B}"/>
              </a:ext>
            </a:extLst>
          </p:cNvPr>
          <p:cNvSpPr txBox="1"/>
          <p:nvPr/>
        </p:nvSpPr>
        <p:spPr>
          <a:xfrm>
            <a:off x="875762" y="2048976"/>
            <a:ext cx="3769941" cy="578882"/>
          </a:xfrm>
          <a:prstGeom prst="roundRect">
            <a:avLst/>
          </a:prstGeom>
          <a:noFill/>
          <a:ln>
            <a:solidFill>
              <a:srgbClr val="000099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 b="1">
                <a:solidFill>
                  <a:srgbClr val="000099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lapin est un animal :</a:t>
            </a:r>
          </a:p>
        </p:txBody>
      </p:sp>
    </p:spTree>
    <p:extLst>
      <p:ext uri="{BB962C8B-B14F-4D97-AF65-F5344CB8AC3E}">
        <p14:creationId xmlns:p14="http://schemas.microsoft.com/office/powerpoint/2010/main" val="17535543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1989CC04-3C48-532A-5C30-A67F1E74FF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557061"/>
            <a:ext cx="5018774" cy="3324938"/>
          </a:xfrm>
          <a:prstGeom prst="rect">
            <a:avLst/>
          </a:prstGeom>
          <a:ln w="12700">
            <a:solidFill>
              <a:schemeClr val="accent3"/>
            </a:solidFill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5B374EC-E7C9-25C6-3C4F-FCD3C5D55F67}"/>
              </a:ext>
            </a:extLst>
          </p:cNvPr>
          <p:cNvSpPr txBox="1"/>
          <p:nvPr/>
        </p:nvSpPr>
        <p:spPr>
          <a:xfrm>
            <a:off x="1165945" y="2123949"/>
            <a:ext cx="3776243" cy="578882"/>
          </a:xfrm>
          <a:prstGeom prst="roundRect">
            <a:avLst/>
          </a:prstGeom>
          <a:noFill/>
          <a:ln>
            <a:solidFill>
              <a:srgbClr val="000099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 b="1">
                <a:solidFill>
                  <a:srgbClr val="000099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lion est un animal :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D5C3A79-089D-F268-5F79-8B65B59F5255}"/>
              </a:ext>
            </a:extLst>
          </p:cNvPr>
          <p:cNvSpPr txBox="1"/>
          <p:nvPr/>
        </p:nvSpPr>
        <p:spPr>
          <a:xfrm>
            <a:off x="1165945" y="4739467"/>
            <a:ext cx="3643532" cy="510778"/>
          </a:xfrm>
          <a:prstGeom prst="roundRect">
            <a:avLst/>
          </a:prstGeom>
          <a:noFill/>
          <a:ln>
            <a:solidFill>
              <a:schemeClr val="accent3"/>
            </a:solidFill>
            <a:prstDash val="dash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 b="0">
                <a:solidFill>
                  <a:srgbClr val="000099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 Omnivore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قارت    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8C30D01-4F3B-57BE-420F-54BEF60325C3}"/>
              </a:ext>
            </a:extLst>
          </p:cNvPr>
          <p:cNvSpPr txBox="1"/>
          <p:nvPr/>
        </p:nvSpPr>
        <p:spPr>
          <a:xfrm>
            <a:off x="1165945" y="3904736"/>
            <a:ext cx="3643532" cy="510778"/>
          </a:xfrm>
          <a:prstGeom prst="roundRect">
            <a:avLst/>
          </a:prstGeom>
          <a:noFill/>
          <a:ln>
            <a:solidFill>
              <a:schemeClr val="accent3"/>
            </a:solidFill>
            <a:prstDash val="dash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 b="0">
                <a:solidFill>
                  <a:srgbClr val="000099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Carnivore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لاحم 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AF67F1F-DD20-4793-F08A-EFBE82ECB704}"/>
              </a:ext>
            </a:extLst>
          </p:cNvPr>
          <p:cNvSpPr txBox="1"/>
          <p:nvPr/>
        </p:nvSpPr>
        <p:spPr>
          <a:xfrm>
            <a:off x="1165945" y="3025012"/>
            <a:ext cx="3643532" cy="510778"/>
          </a:xfrm>
          <a:prstGeom prst="roundRect">
            <a:avLst/>
          </a:prstGeom>
          <a:noFill/>
          <a:ln>
            <a:solidFill>
              <a:schemeClr val="accent3"/>
            </a:solidFill>
            <a:prstDash val="dash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 b="0">
                <a:solidFill>
                  <a:srgbClr val="000099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Herbivore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عاشب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09D8F9D-6E6D-1AEF-E488-85AE2F6D6E5B}"/>
              </a:ext>
            </a:extLst>
          </p:cNvPr>
          <p:cNvSpPr txBox="1"/>
          <p:nvPr/>
        </p:nvSpPr>
        <p:spPr>
          <a:xfrm>
            <a:off x="7873335" y="5881999"/>
            <a:ext cx="1545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 Lion </a:t>
            </a:r>
          </a:p>
        </p:txBody>
      </p:sp>
      <p:pic>
        <p:nvPicPr>
          <p:cNvPr id="12" name="Picture 2" descr="Lever la main - Icônes mains et gestes gratuites">
            <a:extLst>
              <a:ext uri="{FF2B5EF4-FFF2-40B4-BE49-F238E27FC236}">
                <a16:creationId xmlns:a16="http://schemas.microsoft.com/office/drawing/2014/main" id="{C3FC30E1-4758-7D2C-F447-EEE28B6E12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5051" y="23050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9845E56C-C223-2FA8-3580-03FE990E7970}"/>
              </a:ext>
            </a:extLst>
          </p:cNvPr>
          <p:cNvSpPr txBox="1"/>
          <p:nvPr/>
        </p:nvSpPr>
        <p:spPr>
          <a:xfrm>
            <a:off x="996949" y="225264"/>
            <a:ext cx="94529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ammersmith One"/>
              </a:rPr>
              <a:t>Levez la main pour répondre à la question.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Désigner des élèves au hasard, y compris parmi ceux qui n’ont pas levé la main. Varier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5E94AA1-878B-65EC-CF58-D598ED3EB8E4}"/>
              </a:ext>
            </a:extLst>
          </p:cNvPr>
          <p:cNvSpPr txBox="1"/>
          <p:nvPr/>
        </p:nvSpPr>
        <p:spPr>
          <a:xfrm>
            <a:off x="728784" y="1166564"/>
            <a:ext cx="5161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 Cochez la bonne réponse.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5EB9B07E-1C60-6A21-8895-E4A2209F7CD4}"/>
              </a:ext>
            </a:extLst>
          </p:cNvPr>
          <p:cNvSpPr/>
          <p:nvPr/>
        </p:nvSpPr>
        <p:spPr>
          <a:xfrm>
            <a:off x="5096438" y="3110017"/>
            <a:ext cx="478466" cy="408872"/>
          </a:xfrm>
          <a:prstGeom prst="roundRect">
            <a:avLst/>
          </a:prstGeom>
          <a:noFill/>
          <a:ln w="28575">
            <a:solidFill>
              <a:srgbClr val="0000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7322D10-A502-B230-CFAB-9F47CD66850C}"/>
              </a:ext>
            </a:extLst>
          </p:cNvPr>
          <p:cNvSpPr/>
          <p:nvPr/>
        </p:nvSpPr>
        <p:spPr>
          <a:xfrm>
            <a:off x="5091340" y="3989741"/>
            <a:ext cx="478466" cy="408872"/>
          </a:xfrm>
          <a:prstGeom prst="roundRect">
            <a:avLst/>
          </a:prstGeom>
          <a:noFill/>
          <a:ln w="28575">
            <a:solidFill>
              <a:srgbClr val="0000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6F9507-0EAF-68B9-3F06-ED629C2CE615}"/>
              </a:ext>
            </a:extLst>
          </p:cNvPr>
          <p:cNvSpPr/>
          <p:nvPr/>
        </p:nvSpPr>
        <p:spPr>
          <a:xfrm>
            <a:off x="5091340" y="4766856"/>
            <a:ext cx="478466" cy="408872"/>
          </a:xfrm>
          <a:prstGeom prst="roundRect">
            <a:avLst/>
          </a:prstGeom>
          <a:noFill/>
          <a:ln w="28575">
            <a:solidFill>
              <a:srgbClr val="0000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20589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984477-EFD6-D3DA-2660-199C0FA32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217472"/>
            <a:ext cx="10161104" cy="470617"/>
          </a:xfrm>
        </p:spPr>
        <p:txBody>
          <a:bodyPr/>
          <a:lstStyle/>
          <a:p>
            <a:r>
              <a:rPr lang="fr-FR" dirty="0"/>
              <a:t>Parfait!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CE50A2A-50E7-F72B-36BA-11F323EECD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557061"/>
            <a:ext cx="5018774" cy="3324938"/>
          </a:xfrm>
          <a:prstGeom prst="rect">
            <a:avLst/>
          </a:prstGeom>
          <a:ln w="12700">
            <a:solidFill>
              <a:schemeClr val="accent3"/>
            </a:solidFill>
          </a:ln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2C1410C-CAB4-E5BD-85EE-26F9B8051866}"/>
              </a:ext>
            </a:extLst>
          </p:cNvPr>
          <p:cNvSpPr txBox="1"/>
          <p:nvPr/>
        </p:nvSpPr>
        <p:spPr>
          <a:xfrm>
            <a:off x="1165945" y="1671750"/>
            <a:ext cx="3706071" cy="578882"/>
          </a:xfrm>
          <a:prstGeom prst="roundRect">
            <a:avLst/>
          </a:prstGeom>
          <a:noFill/>
          <a:ln>
            <a:solidFill>
              <a:srgbClr val="000099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 b="1">
                <a:solidFill>
                  <a:srgbClr val="000099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lion est un animal :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AC14D3E-ACB0-FEB3-B1B3-8E0FF1FF0D97}"/>
              </a:ext>
            </a:extLst>
          </p:cNvPr>
          <p:cNvSpPr txBox="1"/>
          <p:nvPr/>
        </p:nvSpPr>
        <p:spPr>
          <a:xfrm>
            <a:off x="7873335" y="5881999"/>
            <a:ext cx="1545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 Lion </a:t>
            </a:r>
          </a:p>
        </p:txBody>
      </p:sp>
      <p:pic>
        <p:nvPicPr>
          <p:cNvPr id="19" name="Image 18" descr="Une image contenant logo, Graphique, graphisme, conception&#10;&#10;Description générée automatiquement">
            <a:extLst>
              <a:ext uri="{FF2B5EF4-FFF2-40B4-BE49-F238E27FC236}">
                <a16:creationId xmlns:a16="http://schemas.microsoft.com/office/drawing/2014/main" id="{40621857-291B-4CE5-4096-05303B816C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339" y="3890588"/>
            <a:ext cx="478467" cy="4732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02AF95B-A9CB-7278-D68D-F781D2047B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76552" y="315406"/>
            <a:ext cx="699046" cy="69904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6ED45CE-0686-F842-3712-888480508562}"/>
              </a:ext>
            </a:extLst>
          </p:cNvPr>
          <p:cNvSpPr txBox="1"/>
          <p:nvPr/>
        </p:nvSpPr>
        <p:spPr>
          <a:xfrm>
            <a:off x="1015448" y="614187"/>
            <a:ext cx="52348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Inviter quelques élèves à justifier leurs réponses</a:t>
            </a:r>
          </a:p>
        </p:txBody>
      </p:sp>
      <p:sp>
        <p:nvSpPr>
          <p:cNvPr id="4" name="ZoneTexte 8">
            <a:extLst>
              <a:ext uri="{FF2B5EF4-FFF2-40B4-BE49-F238E27FC236}">
                <a16:creationId xmlns:a16="http://schemas.microsoft.com/office/drawing/2014/main" id="{24ABAE6C-B90F-2C1B-F3DA-85DA977D14D1}"/>
              </a:ext>
            </a:extLst>
          </p:cNvPr>
          <p:cNvSpPr txBox="1"/>
          <p:nvPr/>
        </p:nvSpPr>
        <p:spPr>
          <a:xfrm>
            <a:off x="1165945" y="4739467"/>
            <a:ext cx="3643532" cy="510778"/>
          </a:xfrm>
          <a:prstGeom prst="roundRect">
            <a:avLst/>
          </a:prstGeom>
          <a:noFill/>
          <a:ln>
            <a:solidFill>
              <a:schemeClr val="accent3"/>
            </a:solidFill>
            <a:prstDash val="dash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 b="0">
                <a:solidFill>
                  <a:srgbClr val="000099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 Omnivore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قارت    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5" name="ZoneTexte 9">
            <a:extLst>
              <a:ext uri="{FF2B5EF4-FFF2-40B4-BE49-F238E27FC236}">
                <a16:creationId xmlns:a16="http://schemas.microsoft.com/office/drawing/2014/main" id="{CB75CD40-5294-CDDF-31D4-3BBFB72BF6B2}"/>
              </a:ext>
            </a:extLst>
          </p:cNvPr>
          <p:cNvSpPr txBox="1"/>
          <p:nvPr/>
        </p:nvSpPr>
        <p:spPr>
          <a:xfrm>
            <a:off x="1165945" y="3882702"/>
            <a:ext cx="3643532" cy="510778"/>
          </a:xfrm>
          <a:prstGeom prst="roundRect">
            <a:avLst/>
          </a:prstGeom>
          <a:solidFill>
            <a:srgbClr val="000099"/>
          </a:solidFill>
          <a:ln>
            <a:solidFill>
              <a:schemeClr val="accent3"/>
            </a:solidFill>
            <a:prstDash val="dash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Carnivore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لاحم 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oneTexte 10">
            <a:extLst>
              <a:ext uri="{FF2B5EF4-FFF2-40B4-BE49-F238E27FC236}">
                <a16:creationId xmlns:a16="http://schemas.microsoft.com/office/drawing/2014/main" id="{1A433A2C-C898-D726-28EE-3D48D9E948E0}"/>
              </a:ext>
            </a:extLst>
          </p:cNvPr>
          <p:cNvSpPr txBox="1"/>
          <p:nvPr/>
        </p:nvSpPr>
        <p:spPr>
          <a:xfrm>
            <a:off x="1165945" y="3025012"/>
            <a:ext cx="3643532" cy="510778"/>
          </a:xfrm>
          <a:prstGeom prst="roundRect">
            <a:avLst/>
          </a:prstGeom>
          <a:noFill/>
          <a:ln>
            <a:solidFill>
              <a:schemeClr val="accent3"/>
            </a:solidFill>
            <a:prstDash val="dash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 b="0">
                <a:solidFill>
                  <a:srgbClr val="000099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Herbivore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عاشب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 : coins arrondis 14">
            <a:extLst>
              <a:ext uri="{FF2B5EF4-FFF2-40B4-BE49-F238E27FC236}">
                <a16:creationId xmlns:a16="http://schemas.microsoft.com/office/drawing/2014/main" id="{15E487CD-B1DA-E8CB-3E37-3330FA0162F4}"/>
              </a:ext>
            </a:extLst>
          </p:cNvPr>
          <p:cNvSpPr/>
          <p:nvPr/>
        </p:nvSpPr>
        <p:spPr>
          <a:xfrm>
            <a:off x="5096438" y="3110017"/>
            <a:ext cx="478466" cy="408872"/>
          </a:xfrm>
          <a:prstGeom prst="roundRect">
            <a:avLst/>
          </a:prstGeom>
          <a:noFill/>
          <a:ln w="28575">
            <a:solidFill>
              <a:srgbClr val="0000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 : coins arrondis 15">
            <a:extLst>
              <a:ext uri="{FF2B5EF4-FFF2-40B4-BE49-F238E27FC236}">
                <a16:creationId xmlns:a16="http://schemas.microsoft.com/office/drawing/2014/main" id="{DCC2018D-A41E-6168-6FED-68791ADA9C5D}"/>
              </a:ext>
            </a:extLst>
          </p:cNvPr>
          <p:cNvSpPr/>
          <p:nvPr/>
        </p:nvSpPr>
        <p:spPr>
          <a:xfrm>
            <a:off x="5091340" y="3890588"/>
            <a:ext cx="478466" cy="408872"/>
          </a:xfrm>
          <a:prstGeom prst="roundRect">
            <a:avLst/>
          </a:prstGeom>
          <a:noFill/>
          <a:ln w="28575">
            <a:solidFill>
              <a:srgbClr val="0000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 : coins arrondis 16">
            <a:extLst>
              <a:ext uri="{FF2B5EF4-FFF2-40B4-BE49-F238E27FC236}">
                <a16:creationId xmlns:a16="http://schemas.microsoft.com/office/drawing/2014/main" id="{12E62944-2B7C-17FD-AF2C-C844867FC7A3}"/>
              </a:ext>
            </a:extLst>
          </p:cNvPr>
          <p:cNvSpPr/>
          <p:nvPr/>
        </p:nvSpPr>
        <p:spPr>
          <a:xfrm>
            <a:off x="5091340" y="4766856"/>
            <a:ext cx="478466" cy="408872"/>
          </a:xfrm>
          <a:prstGeom prst="roundRect">
            <a:avLst/>
          </a:prstGeom>
          <a:noFill/>
          <a:ln w="28575">
            <a:solidFill>
              <a:srgbClr val="0000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58496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27D612-5A6E-FB7B-1813-04E561D69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656AA5EC-1462-22F2-03CC-850FA1239C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6746" y="831139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val 81">
            <a:extLst>
              <a:ext uri="{FF2B5EF4-FFF2-40B4-BE49-F238E27FC236}">
                <a16:creationId xmlns:a16="http://schemas.microsoft.com/office/drawing/2014/main" id="{BAF75FA6-C1C2-7616-41AC-B6882A19B397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O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23AC3ECD-C444-8277-7F2D-BED459609C0B}"/>
              </a:ext>
            </a:extLst>
          </p:cNvPr>
          <p:cNvSpPr txBox="1"/>
          <p:nvPr/>
        </p:nvSpPr>
        <p:spPr>
          <a:xfrm>
            <a:off x="951301" y="316873"/>
            <a:ext cx="10184783" cy="39142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Lisez le dialogue ci-dessous qu’est ce que vous en pensez </a:t>
            </a:r>
            <a:r>
              <a:rPr lang="fr-FR" sz="2400" b="0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?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9681AF2-15CD-8833-B7FB-C2B6EC166FF6}"/>
              </a:ext>
            </a:extLst>
          </p:cNvPr>
          <p:cNvSpPr txBox="1"/>
          <p:nvPr/>
        </p:nvSpPr>
        <p:spPr>
          <a:xfrm>
            <a:off x="1432560" y="2367280"/>
            <a:ext cx="314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. </a:t>
            </a:r>
          </a:p>
        </p:txBody>
      </p:sp>
      <p:sp>
        <p:nvSpPr>
          <p:cNvPr id="3" name="AutoShape 4" descr="Hình ảnh Linh Vật Hoạt Hình Của Bác Sĩ Cốc Thí Nghiệm PNG , Hoạt Hình ...">
            <a:extLst>
              <a:ext uri="{FF2B5EF4-FFF2-40B4-BE49-F238E27FC236}">
                <a16:creationId xmlns:a16="http://schemas.microsoft.com/office/drawing/2014/main" id="{0B9BD4F6-DC78-E857-D41D-6936A3F26E2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" name="AutoShape 6" descr="Hình ảnh Linh Vật Hoạt Hình Của Bác Sĩ Cốc Thí Nghiệm PNG , Hoạt Hình ...">
            <a:extLst>
              <a:ext uri="{FF2B5EF4-FFF2-40B4-BE49-F238E27FC236}">
                <a16:creationId xmlns:a16="http://schemas.microsoft.com/office/drawing/2014/main" id="{CEFD4D60-B6BB-53F8-A8FD-DF2D131C938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26" name="Picture 2" descr="Niño en bata de ciencia sobre fondo blanco. | Vector Gratis">
            <a:extLst>
              <a:ext uri="{FF2B5EF4-FFF2-40B4-BE49-F238E27FC236}">
                <a16:creationId xmlns:a16="http://schemas.microsoft.com/office/drawing/2014/main" id="{2488B75A-75C3-30B5-4716-DA740F34B0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626" y="1158240"/>
            <a:ext cx="1846654" cy="4958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Bulle narrative : rectangle à coins arrondis 9">
            <a:extLst>
              <a:ext uri="{FF2B5EF4-FFF2-40B4-BE49-F238E27FC236}">
                <a16:creationId xmlns:a16="http://schemas.microsoft.com/office/drawing/2014/main" id="{E3193396-A12A-1ACA-F8F7-EAB5D352CC21}"/>
              </a:ext>
            </a:extLst>
          </p:cNvPr>
          <p:cNvSpPr/>
          <p:nvPr/>
        </p:nvSpPr>
        <p:spPr>
          <a:xfrm>
            <a:off x="8338955" y="3581400"/>
            <a:ext cx="3413760" cy="1473200"/>
          </a:xfrm>
          <a:prstGeom prst="wedgeRoundRectCallout">
            <a:avLst>
              <a:gd name="adj1" fmla="val -81143"/>
              <a:gd name="adj2" fmla="val -112262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Oui , parce que la vache n’aime pas la viande elle préfère l’herbe .</a:t>
            </a:r>
          </a:p>
        </p:txBody>
      </p:sp>
      <p:sp>
        <p:nvSpPr>
          <p:cNvPr id="11" name="AutoShape 4" descr="Voir les détails de l’image associée. personnage de dessin animé de jolie fille portant une blouse de ...">
            <a:extLst>
              <a:ext uri="{FF2B5EF4-FFF2-40B4-BE49-F238E27FC236}">
                <a16:creationId xmlns:a16="http://schemas.microsoft.com/office/drawing/2014/main" id="{E5B0DABF-6203-BBBF-E819-92AAF5A6FDD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9AF2144-8306-BDE0-CAEA-633BE57429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0767" y="1198880"/>
            <a:ext cx="2569981" cy="5291137"/>
          </a:xfrm>
          <a:prstGeom prst="rect">
            <a:avLst/>
          </a:prstGeom>
        </p:spPr>
      </p:pic>
      <p:sp>
        <p:nvSpPr>
          <p:cNvPr id="7" name="Bulle narrative : rectangle à coins arrondis 6">
            <a:extLst>
              <a:ext uri="{FF2B5EF4-FFF2-40B4-BE49-F238E27FC236}">
                <a16:creationId xmlns:a16="http://schemas.microsoft.com/office/drawing/2014/main" id="{CC0744B3-246B-0818-0AB9-6984DDD8765E}"/>
              </a:ext>
            </a:extLst>
          </p:cNvPr>
          <p:cNvSpPr/>
          <p:nvPr/>
        </p:nvSpPr>
        <p:spPr>
          <a:xfrm>
            <a:off x="254000" y="1042218"/>
            <a:ext cx="2833329" cy="1446981"/>
          </a:xfrm>
          <a:prstGeom prst="wedgeRoundRectCallout">
            <a:avLst>
              <a:gd name="adj1" fmla="val 72406"/>
              <a:gd name="adj2" fmla="val 57917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Pourquoi la vache ne mange pas  la viande comme le chien ?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494BC14-A845-D54F-D009-3ED1C9949618}"/>
              </a:ext>
            </a:extLst>
          </p:cNvPr>
          <p:cNvSpPr txBox="1"/>
          <p:nvPr/>
        </p:nvSpPr>
        <p:spPr>
          <a:xfrm>
            <a:off x="4643120" y="6299200"/>
            <a:ext cx="1107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Malak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731C4B1-E95E-5387-7696-2F0770389BA2}"/>
              </a:ext>
            </a:extLst>
          </p:cNvPr>
          <p:cNvSpPr txBox="1"/>
          <p:nvPr/>
        </p:nvSpPr>
        <p:spPr>
          <a:xfrm>
            <a:off x="7223760" y="6177280"/>
            <a:ext cx="1107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Achraf</a:t>
            </a:r>
          </a:p>
        </p:txBody>
      </p:sp>
    </p:spTree>
    <p:extLst>
      <p:ext uri="{BB962C8B-B14F-4D97-AF65-F5344CB8AC3E}">
        <p14:creationId xmlns:p14="http://schemas.microsoft.com/office/powerpoint/2010/main" val="4597051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3A6E8-B919-8E9C-298B-2C6ECC369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09B9AF08-E14A-B18C-31CF-1EDA527DF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6746" y="831139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val 81">
            <a:extLst>
              <a:ext uri="{FF2B5EF4-FFF2-40B4-BE49-F238E27FC236}">
                <a16:creationId xmlns:a16="http://schemas.microsoft.com/office/drawing/2014/main" id="{C78C0EEC-F140-7A25-EBC7-E06AA3943537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3" name="AutoShape 4" descr="Hình ảnh Linh Vật Hoạt Hình Của Bác Sĩ Cốc Thí Nghiệm PNG , Hoạt Hình ...">
            <a:extLst>
              <a:ext uri="{FF2B5EF4-FFF2-40B4-BE49-F238E27FC236}">
                <a16:creationId xmlns:a16="http://schemas.microsoft.com/office/drawing/2014/main" id="{5B5C5799-DBB2-8A7C-0701-987DE192208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utoShape 6" descr="Hình ảnh Linh Vật Hoạt Hình Của Bác Sĩ Cốc Thí Nghiệm PNG , Hoạt Hình ...">
            <a:extLst>
              <a:ext uri="{FF2B5EF4-FFF2-40B4-BE49-F238E27FC236}">
                <a16:creationId xmlns:a16="http://schemas.microsoft.com/office/drawing/2014/main" id="{F86FBBDD-1C06-3664-EE43-E703CC6C539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Niño en bata de ciencia sobre fondo blanco. | Vector Gratis">
            <a:extLst>
              <a:ext uri="{FF2B5EF4-FFF2-40B4-BE49-F238E27FC236}">
                <a16:creationId xmlns:a16="http://schemas.microsoft.com/office/drawing/2014/main" id="{282B49D6-94B6-678E-1358-2DC2C4533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9586" y="2133600"/>
            <a:ext cx="1509867" cy="4053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utoShape 4" descr="Voir les détails de l’image associée. personnage de dessin animé de jolie fille portant une blouse de ...">
            <a:extLst>
              <a:ext uri="{FF2B5EF4-FFF2-40B4-BE49-F238E27FC236}">
                <a16:creationId xmlns:a16="http://schemas.microsoft.com/office/drawing/2014/main" id="{9C12D99A-37B9-3ADB-61BA-C13B276E502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86F1E75-B43B-413E-F662-6ED20502855F}"/>
              </a:ext>
            </a:extLst>
          </p:cNvPr>
          <p:cNvSpPr txBox="1"/>
          <p:nvPr/>
        </p:nvSpPr>
        <p:spPr>
          <a:xfrm>
            <a:off x="10617200" y="6126480"/>
            <a:ext cx="1107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Achraf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1D15724-9780-1296-28E8-A7E5697A26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8077200" y="1638616"/>
            <a:ext cx="2011680" cy="4668521"/>
          </a:xfrm>
          <a:prstGeom prst="rect">
            <a:avLst/>
          </a:prstGeom>
        </p:spPr>
      </p:pic>
      <p:pic>
        <p:nvPicPr>
          <p:cNvPr id="2050" name="Picture 2" descr="Maestro Animado Vectores, Iconos, Gráficos y Fondos para Descargar Gratis">
            <a:extLst>
              <a:ext uri="{FF2B5EF4-FFF2-40B4-BE49-F238E27FC236}">
                <a16:creationId xmlns:a16="http://schemas.microsoft.com/office/drawing/2014/main" id="{10E35E8B-C791-211F-B699-110B8A0176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4310" y="1259840"/>
            <a:ext cx="2877718" cy="519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Bulle narrative : rectangle à coins arrondis 8">
            <a:extLst>
              <a:ext uri="{FF2B5EF4-FFF2-40B4-BE49-F238E27FC236}">
                <a16:creationId xmlns:a16="http://schemas.microsoft.com/office/drawing/2014/main" id="{931A9422-D238-BF1C-45A6-EA287475D6AD}"/>
              </a:ext>
            </a:extLst>
          </p:cNvPr>
          <p:cNvSpPr/>
          <p:nvPr/>
        </p:nvSpPr>
        <p:spPr>
          <a:xfrm>
            <a:off x="412955" y="1182460"/>
            <a:ext cx="3310685" cy="1656080"/>
          </a:xfrm>
          <a:prstGeom prst="wedgeRoundRectCallout">
            <a:avLst>
              <a:gd name="adj1" fmla="val 83077"/>
              <a:gd name="adj2" fmla="val 26484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Non , cela s’explique par les liens entre la denture de la vache et son régime alimentaire.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2A4B50C-37D1-D7F4-C66A-454E0F10875B}"/>
              </a:ext>
            </a:extLst>
          </p:cNvPr>
          <p:cNvSpPr txBox="1"/>
          <p:nvPr/>
        </p:nvSpPr>
        <p:spPr>
          <a:xfrm>
            <a:off x="8839200" y="6146800"/>
            <a:ext cx="1107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Malak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8C50963-EA53-A4D8-F8D9-2D0E1EFD2792}"/>
              </a:ext>
            </a:extLst>
          </p:cNvPr>
          <p:cNvSpPr txBox="1"/>
          <p:nvPr/>
        </p:nvSpPr>
        <p:spPr>
          <a:xfrm>
            <a:off x="4216400" y="6360160"/>
            <a:ext cx="1666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Enseignant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EC3440A-78CD-5690-FB91-C7C3ABC0131C}"/>
              </a:ext>
            </a:extLst>
          </p:cNvPr>
          <p:cNvSpPr txBox="1"/>
          <p:nvPr/>
        </p:nvSpPr>
        <p:spPr>
          <a:xfrm>
            <a:off x="605864" y="558800"/>
            <a:ext cx="107637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800" b="0" i="1" dirty="0">
                <a:solidFill>
                  <a:schemeClr val="bg2">
                    <a:lumMod val="75000"/>
                  </a:schemeClr>
                </a:solidFill>
              </a:rPr>
              <a:t>Après une brève discussion annoncer aux élèves la réponse de l’enseignant pour amorcer l’objectif de la </a:t>
            </a:r>
            <a:r>
              <a:rPr lang="fr-FR" i="1" dirty="0">
                <a:solidFill>
                  <a:schemeClr val="bg2">
                    <a:lumMod val="75000"/>
                  </a:schemeClr>
                </a:solidFill>
              </a:rPr>
              <a:t>séance.</a:t>
            </a:r>
          </a:p>
        </p:txBody>
      </p:sp>
    </p:spTree>
    <p:extLst>
      <p:ext uri="{BB962C8B-B14F-4D97-AF65-F5344CB8AC3E}">
        <p14:creationId xmlns:p14="http://schemas.microsoft.com/office/powerpoint/2010/main" val="27517164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O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208B667-BB9A-A18E-DD68-DF5D6AFCF4A2}"/>
              </a:ext>
            </a:extLst>
          </p:cNvPr>
          <p:cNvSpPr txBox="1"/>
          <p:nvPr/>
        </p:nvSpPr>
        <p:spPr>
          <a:xfrm>
            <a:off x="979584" y="231430"/>
            <a:ext cx="105742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Dans cette séance nous allons apprendre à mettre en relation la denture d’un animal et son régime alimentaire.</a:t>
            </a:r>
            <a:endParaRPr lang="fr-FR" sz="2000" noProof="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Google Shape;2054;p38">
            <a:extLst>
              <a:ext uri="{FF2B5EF4-FFF2-40B4-BE49-F238E27FC236}">
                <a16:creationId xmlns:a16="http://schemas.microsoft.com/office/drawing/2014/main" id="{73D8A7C2-4E6F-4B28-FC5B-F57148B1C260}"/>
              </a:ext>
            </a:extLst>
          </p:cNvPr>
          <p:cNvSpPr/>
          <p:nvPr/>
        </p:nvSpPr>
        <p:spPr>
          <a:xfrm>
            <a:off x="1440922" y="1921128"/>
            <a:ext cx="9651623" cy="1125148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3DECE45-772F-7DAA-17E9-0EC160E6D68D}"/>
              </a:ext>
            </a:extLst>
          </p:cNvPr>
          <p:cNvSpPr txBox="1"/>
          <p:nvPr/>
        </p:nvSpPr>
        <p:spPr>
          <a:xfrm>
            <a:off x="2067847" y="1981369"/>
            <a:ext cx="88968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 Établir le lien entre la denture d'un animal et son régime alimentaire.</a:t>
            </a:r>
            <a:r>
              <a:rPr lang="fr-FR" sz="3200" dirty="0"/>
              <a:t> </a:t>
            </a:r>
          </a:p>
        </p:txBody>
      </p:sp>
      <p:pic>
        <p:nvPicPr>
          <p:cNvPr id="7" name="Image 15">
            <a:extLst>
              <a:ext uri="{FF2B5EF4-FFF2-40B4-BE49-F238E27FC236}">
                <a16:creationId xmlns:a16="http://schemas.microsoft.com/office/drawing/2014/main" id="{ABD9BBE8-235E-FCE4-96CC-9BA47F52FA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83" y="1656678"/>
            <a:ext cx="805544" cy="805544"/>
          </a:xfrm>
          <a:prstGeom prst="rect">
            <a:avLst/>
          </a:prstGeom>
          <a:ln>
            <a:noFill/>
          </a:ln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B94B1E71-C0E6-4D73-5706-9D7F7C3F298F}"/>
              </a:ext>
            </a:extLst>
          </p:cNvPr>
          <p:cNvGrpSpPr/>
          <p:nvPr/>
        </p:nvGrpSpPr>
        <p:grpSpPr>
          <a:xfrm>
            <a:off x="1940027" y="3200400"/>
            <a:ext cx="7996453" cy="1945620"/>
            <a:chOff x="1940027" y="3200400"/>
            <a:chExt cx="7996453" cy="194562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2CE88233-1439-7CAC-10A9-2DCC14BC8E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94879" y="3200400"/>
              <a:ext cx="2225041" cy="1483360"/>
            </a:xfrm>
            <a:prstGeom prst="rect">
              <a:avLst/>
            </a:prstGeom>
          </p:spPr>
        </p:pic>
        <p:sp>
          <p:nvSpPr>
            <p:cNvPr id="8" name="Flèche : double flèche verticale 7">
              <a:extLst>
                <a:ext uri="{FF2B5EF4-FFF2-40B4-BE49-F238E27FC236}">
                  <a16:creationId xmlns:a16="http://schemas.microsoft.com/office/drawing/2014/main" id="{F3DAAE35-3DA9-9CA6-3AA3-4CF5ECE221FB}"/>
                </a:ext>
              </a:extLst>
            </p:cNvPr>
            <p:cNvSpPr/>
            <p:nvPr/>
          </p:nvSpPr>
          <p:spPr>
            <a:xfrm rot="16200000">
              <a:off x="5729111" y="3788551"/>
              <a:ext cx="708378" cy="1112519"/>
            </a:xfrm>
            <a:prstGeom prst="up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83FEBE4A-88C5-DBB1-E9B0-E514D09370D0}"/>
                </a:ext>
              </a:extLst>
            </p:cNvPr>
            <p:cNvSpPr txBox="1"/>
            <p:nvPr/>
          </p:nvSpPr>
          <p:spPr>
            <a:xfrm>
              <a:off x="1940027" y="3942080"/>
              <a:ext cx="3505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/>
                <a:t>Régime alimentaire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6B350A6A-6296-D8F2-F018-986AACA4315C}"/>
                </a:ext>
              </a:extLst>
            </p:cNvPr>
            <p:cNvSpPr txBox="1"/>
            <p:nvPr/>
          </p:nvSpPr>
          <p:spPr>
            <a:xfrm>
              <a:off x="7569200" y="4622800"/>
              <a:ext cx="23672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/>
                <a:t>Denture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2ED259-DB7F-A4E1-B3DE-2B5CEBFFA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1185197C-A9AF-9E54-4D28-A10D3B14976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A34D9DB2-F924-4F2E-C323-2164AC1A8B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543A490-E6EF-E9C7-B499-B88ABD49E88A}"/>
              </a:ext>
            </a:extLst>
          </p:cNvPr>
          <p:cNvSpPr/>
          <p:nvPr/>
        </p:nvSpPr>
        <p:spPr>
          <a:xfrm>
            <a:off x="3001317" y="2412351"/>
            <a:ext cx="5644657" cy="1224429"/>
          </a:xfrm>
          <a:prstGeom prst="roundRect">
            <a:avLst>
              <a:gd name="adj" fmla="val 28712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 me prépare</a:t>
            </a:r>
          </a:p>
        </p:txBody>
      </p:sp>
      <p:grpSp>
        <p:nvGrpSpPr>
          <p:cNvPr id="5" name="Group 43">
            <a:extLst>
              <a:ext uri="{FF2B5EF4-FFF2-40B4-BE49-F238E27FC236}">
                <a16:creationId xmlns:a16="http://schemas.microsoft.com/office/drawing/2014/main" id="{66D1D40A-F34E-37D1-DBFD-488C3B845A2B}"/>
              </a:ext>
            </a:extLst>
          </p:cNvPr>
          <p:cNvGrpSpPr/>
          <p:nvPr/>
        </p:nvGrpSpPr>
        <p:grpSpPr>
          <a:xfrm>
            <a:off x="9451770" y="5588361"/>
            <a:ext cx="2425142" cy="936370"/>
            <a:chOff x="8796759" y="4917801"/>
            <a:chExt cx="2425142" cy="936370"/>
          </a:xfrm>
        </p:grpSpPr>
        <p:sp>
          <p:nvSpPr>
            <p:cNvPr id="6" name="Oval 41">
              <a:extLst>
                <a:ext uri="{FF2B5EF4-FFF2-40B4-BE49-F238E27FC236}">
                  <a16:creationId xmlns:a16="http://schemas.microsoft.com/office/drawing/2014/main" id="{EE77C7BD-649D-AB1E-6FDE-F766F656EDC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A523725-59FF-AA85-325D-8F27A1C0849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</a:t>
              </a:r>
              <a:r>
                <a:rPr lang="fr-FR" sz="3600" b="1" noProof="0" dirty="0">
                  <a:solidFill>
                    <a:schemeClr val="tx1"/>
                  </a:solidFill>
                </a:rPr>
                <a:t>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16377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058DD0-8105-E364-AA4B-8B9326A98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708A7A62-9DCB-011D-CD21-777CE6D1671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A1E7A243-6CA6-A013-1FB4-9CBDCC7DD7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BFE2DFBA-7E0B-AF18-0A44-243EC5558E25}"/>
              </a:ext>
            </a:extLst>
          </p:cNvPr>
          <p:cNvSpPr txBox="1"/>
          <p:nvPr/>
        </p:nvSpPr>
        <p:spPr>
          <a:xfrm>
            <a:off x="957459" y="212683"/>
            <a:ext cx="99550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Commençons par définir  ce que c’est la denture.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2DDDD81-ACBE-6594-9FBE-A3D0BB28A437}"/>
              </a:ext>
            </a:extLst>
          </p:cNvPr>
          <p:cNvSpPr txBox="1"/>
          <p:nvPr/>
        </p:nvSpPr>
        <p:spPr>
          <a:xfrm>
            <a:off x="629920" y="1086504"/>
            <a:ext cx="7894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La denture d’un animal est l’ensemble de ses dents.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43EC4204-CF64-620E-8DF2-1761EB341D8D}"/>
              </a:ext>
            </a:extLst>
          </p:cNvPr>
          <p:cNvGrpSpPr/>
          <p:nvPr/>
        </p:nvGrpSpPr>
        <p:grpSpPr>
          <a:xfrm>
            <a:off x="5934985" y="1727990"/>
            <a:ext cx="5420881" cy="4369796"/>
            <a:chOff x="4850879" y="1979053"/>
            <a:chExt cx="5420881" cy="4369796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006AF9B7-0B2D-CD6D-F3FA-AEE39DBCAA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953"/>
            <a:stretch/>
          </p:blipFill>
          <p:spPr>
            <a:xfrm>
              <a:off x="4850879" y="1979053"/>
              <a:ext cx="3673361" cy="4369796"/>
            </a:xfrm>
            <a:prstGeom prst="rect">
              <a:avLst/>
            </a:prstGeom>
          </p:spPr>
        </p:pic>
        <p:cxnSp>
          <p:nvCxnSpPr>
            <p:cNvPr id="7" name="Connecteur droit avec flèche 6">
              <a:extLst>
                <a:ext uri="{FF2B5EF4-FFF2-40B4-BE49-F238E27FC236}">
                  <a16:creationId xmlns:a16="http://schemas.microsoft.com/office/drawing/2014/main" id="{77441CB5-1DB9-783A-0ED7-BE6B2E3A3661}"/>
                </a:ext>
              </a:extLst>
            </p:cNvPr>
            <p:cNvCxnSpPr>
              <a:cxnSpLocks/>
              <a:stCxn id="8" idx="1"/>
            </p:cNvCxnSpPr>
            <p:nvPr/>
          </p:nvCxnSpPr>
          <p:spPr>
            <a:xfrm flipH="1">
              <a:off x="8087360" y="5288280"/>
              <a:ext cx="85344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3B6E0AB5-66A9-B2CF-3213-C76DCB1BC26E}"/>
                </a:ext>
              </a:extLst>
            </p:cNvPr>
            <p:cNvSpPr txBox="1"/>
            <p:nvPr/>
          </p:nvSpPr>
          <p:spPr>
            <a:xfrm>
              <a:off x="8940800" y="5100320"/>
              <a:ext cx="1087120" cy="3759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Canine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8E965DA9-D202-4A1D-3EB0-04A760EAB601}"/>
                </a:ext>
              </a:extLst>
            </p:cNvPr>
            <p:cNvSpPr txBox="1"/>
            <p:nvPr/>
          </p:nvSpPr>
          <p:spPr>
            <a:xfrm>
              <a:off x="8879840" y="5547360"/>
              <a:ext cx="1087120" cy="3759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Incisives</a:t>
              </a:r>
            </a:p>
          </p:txBody>
        </p:sp>
        <p:cxnSp>
          <p:nvCxnSpPr>
            <p:cNvPr id="11" name="Connecteur droit avec flèche 10">
              <a:extLst>
                <a:ext uri="{FF2B5EF4-FFF2-40B4-BE49-F238E27FC236}">
                  <a16:creationId xmlns:a16="http://schemas.microsoft.com/office/drawing/2014/main" id="{F7A97320-FE51-6759-FEAA-05A73E927DB3}"/>
                </a:ext>
              </a:extLst>
            </p:cNvPr>
            <p:cNvCxnSpPr>
              <a:cxnSpLocks/>
              <a:stCxn id="10" idx="1"/>
            </p:cNvCxnSpPr>
            <p:nvPr/>
          </p:nvCxnSpPr>
          <p:spPr>
            <a:xfrm flipH="1" flipV="1">
              <a:off x="7782560" y="5704840"/>
              <a:ext cx="1097280" cy="3048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5EF83CEE-45BB-75F1-B4FA-BCB46AC2F6CB}"/>
                </a:ext>
              </a:extLst>
            </p:cNvPr>
            <p:cNvSpPr txBox="1"/>
            <p:nvPr/>
          </p:nvSpPr>
          <p:spPr>
            <a:xfrm>
              <a:off x="8839200" y="4338320"/>
              <a:ext cx="14325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Molaires et prémolaires</a:t>
              </a:r>
            </a:p>
          </p:txBody>
        </p:sp>
        <p:cxnSp>
          <p:nvCxnSpPr>
            <p:cNvPr id="13" name="Connecteur droit avec flèche 12">
              <a:extLst>
                <a:ext uri="{FF2B5EF4-FFF2-40B4-BE49-F238E27FC236}">
                  <a16:creationId xmlns:a16="http://schemas.microsoft.com/office/drawing/2014/main" id="{8C6A4033-9C4D-22A2-435C-64C0BCB8A4E1}"/>
                </a:ext>
              </a:extLst>
            </p:cNvPr>
            <p:cNvCxnSpPr>
              <a:cxnSpLocks/>
              <a:stCxn id="12" idx="1"/>
            </p:cNvCxnSpPr>
            <p:nvPr/>
          </p:nvCxnSpPr>
          <p:spPr>
            <a:xfrm flipH="1" flipV="1">
              <a:off x="7833360" y="4620846"/>
              <a:ext cx="1005840" cy="4064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Accolade fermante 13">
              <a:extLst>
                <a:ext uri="{FF2B5EF4-FFF2-40B4-BE49-F238E27FC236}">
                  <a16:creationId xmlns:a16="http://schemas.microsoft.com/office/drawing/2014/main" id="{D003F289-62CC-02B2-008D-4F601722DDC8}"/>
                </a:ext>
              </a:extLst>
            </p:cNvPr>
            <p:cNvSpPr/>
            <p:nvPr/>
          </p:nvSpPr>
          <p:spPr>
            <a:xfrm rot="20377005">
              <a:off x="7376160" y="4216400"/>
              <a:ext cx="548640" cy="944880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ZoneTexte 14">
            <a:extLst>
              <a:ext uri="{FF2B5EF4-FFF2-40B4-BE49-F238E27FC236}">
                <a16:creationId xmlns:a16="http://schemas.microsoft.com/office/drawing/2014/main" id="{170B8F44-EA85-248E-B198-D6C58C3DBDA2}"/>
              </a:ext>
            </a:extLst>
          </p:cNvPr>
          <p:cNvSpPr txBox="1"/>
          <p:nvPr/>
        </p:nvSpPr>
        <p:spPr>
          <a:xfrm>
            <a:off x="863600" y="3068320"/>
            <a:ext cx="4886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EXEMPLE : la denture d’un chat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9E1ABA6-9858-B61D-2FEA-3BC2D7F98EED}"/>
              </a:ext>
            </a:extLst>
          </p:cNvPr>
          <p:cNvSpPr txBox="1"/>
          <p:nvPr/>
        </p:nvSpPr>
        <p:spPr>
          <a:xfrm>
            <a:off x="7271546" y="6104591"/>
            <a:ext cx="2143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Crane de chat</a:t>
            </a:r>
          </a:p>
        </p:txBody>
      </p:sp>
    </p:spTree>
    <p:extLst>
      <p:ext uri="{BB962C8B-B14F-4D97-AF65-F5344CB8AC3E}">
        <p14:creationId xmlns:p14="http://schemas.microsoft.com/office/powerpoint/2010/main" val="24762719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122496" y="137991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641607" y="5918134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633815" y="5227796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6B194B-D57A-63A8-C98C-8492D6B995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9A519B4B-DF1C-7F28-9570-B3457F45EBF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04A6B4AB-52FC-2055-FD58-94A979C45B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CF0A481F-32FD-2A74-FE04-176FED926AD6}"/>
              </a:ext>
            </a:extLst>
          </p:cNvPr>
          <p:cNvSpPr txBox="1"/>
          <p:nvPr/>
        </p:nvSpPr>
        <p:spPr>
          <a:xfrm>
            <a:off x="916819" y="192363"/>
            <a:ext cx="1047254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Chaque animal a une denture adaptée à son régime alimentaire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Pour montrer </a:t>
            </a:r>
            <a:r>
              <a:rPr lang="fr-FR" sz="2400" b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cette adaptation,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je commence par un exemple d’un carnivore: le chien.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65C5137-A843-B5F1-257D-5041279D2397}"/>
              </a:ext>
            </a:extLst>
          </p:cNvPr>
          <p:cNvSpPr txBox="1"/>
          <p:nvPr/>
        </p:nvSpPr>
        <p:spPr>
          <a:xfrm>
            <a:off x="345440" y="1879600"/>
            <a:ext cx="521208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Le chien a une denture </a:t>
            </a:r>
            <a:r>
              <a:rPr lang="fr-FR" sz="2800" u="sng" dirty="0">
                <a:solidFill>
                  <a:srgbClr val="FF0000"/>
                </a:solidFill>
              </a:rPr>
              <a:t>complète </a:t>
            </a:r>
            <a:r>
              <a:rPr lang="fr-FR" sz="2800" dirty="0"/>
              <a:t>parce qu'elle contient tous les types de dents:</a:t>
            </a:r>
          </a:p>
          <a:p>
            <a:pPr marL="457200" indent="-457200">
              <a:buFontTx/>
              <a:buChar char="-"/>
            </a:pPr>
            <a:r>
              <a:rPr lang="fr-FR" sz="2800" dirty="0"/>
              <a:t>Les incisives </a:t>
            </a:r>
          </a:p>
          <a:p>
            <a:pPr marL="457200" indent="-457200">
              <a:buFontTx/>
              <a:buChar char="-"/>
            </a:pPr>
            <a:r>
              <a:rPr lang="fr-FR" sz="2800" dirty="0"/>
              <a:t>Les canines </a:t>
            </a:r>
          </a:p>
          <a:p>
            <a:pPr marL="457200" indent="-457200">
              <a:buFontTx/>
              <a:buChar char="-"/>
            </a:pPr>
            <a:r>
              <a:rPr lang="fr-FR" sz="2800" dirty="0"/>
              <a:t>Les molaires et prémolaires</a:t>
            </a:r>
          </a:p>
          <a:p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33C156A-B2D1-3650-AA4F-2EF875FA3C5E}"/>
              </a:ext>
            </a:extLst>
          </p:cNvPr>
          <p:cNvSpPr txBox="1"/>
          <p:nvPr/>
        </p:nvSpPr>
        <p:spPr>
          <a:xfrm>
            <a:off x="690880" y="3306356"/>
            <a:ext cx="3860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endParaRPr lang="fr-FR" sz="1800" dirty="0"/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A98E2149-1B66-38AD-8031-5A8846DC395B}"/>
              </a:ext>
            </a:extLst>
          </p:cNvPr>
          <p:cNvGrpSpPr/>
          <p:nvPr/>
        </p:nvGrpSpPr>
        <p:grpSpPr>
          <a:xfrm>
            <a:off x="5415279" y="2032000"/>
            <a:ext cx="6567369" cy="4541519"/>
            <a:chOff x="5505464" y="2032000"/>
            <a:chExt cx="6477185" cy="4541519"/>
          </a:xfrm>
        </p:grpSpPr>
        <p:pic>
          <p:nvPicPr>
            <p:cNvPr id="5" name="Image 4" descr="Une image contenant mammifère, os, texte, crâne&#10;&#10;Le contenu généré par l’IA peut être incorrect.">
              <a:extLst>
                <a:ext uri="{FF2B5EF4-FFF2-40B4-BE49-F238E27FC236}">
                  <a16:creationId xmlns:a16="http://schemas.microsoft.com/office/drawing/2014/main" id="{628E7EB6-7F6E-BD49-0B5C-AAC949CC46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05464" y="2032000"/>
              <a:ext cx="6477185" cy="4541519"/>
            </a:xfrm>
            <a:prstGeom prst="rect">
              <a:avLst/>
            </a:prstGeom>
          </p:spPr>
        </p:pic>
        <p:cxnSp>
          <p:nvCxnSpPr>
            <p:cNvPr id="11" name="Connecteur droit avec flèche 10">
              <a:extLst>
                <a:ext uri="{FF2B5EF4-FFF2-40B4-BE49-F238E27FC236}">
                  <a16:creationId xmlns:a16="http://schemas.microsoft.com/office/drawing/2014/main" id="{5CCA4539-A8C6-3236-2325-FDD4BEEC60E9}"/>
                </a:ext>
              </a:extLst>
            </p:cNvPr>
            <p:cNvCxnSpPr>
              <a:cxnSpLocks/>
            </p:cNvCxnSpPr>
            <p:nvPr/>
          </p:nvCxnSpPr>
          <p:spPr>
            <a:xfrm>
              <a:off x="6697902" y="4023360"/>
              <a:ext cx="446113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857EC517-6234-5A19-46C0-3F0291EA072D}"/>
                </a:ext>
              </a:extLst>
            </p:cNvPr>
            <p:cNvSpPr txBox="1"/>
            <p:nvPr/>
          </p:nvSpPr>
          <p:spPr>
            <a:xfrm>
              <a:off x="5575608" y="3708400"/>
              <a:ext cx="1473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/>
                <a:t>Incisive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23360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CA7278-6BC7-BB10-BBD1-30E9B6BFF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DCF56000-A22E-72DD-8FB5-1EE22AD3398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D82C1753-5308-2B29-F8E9-C97C2E62AD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C66942C6-5246-497F-65A5-B28F64660B6D}"/>
              </a:ext>
            </a:extLst>
          </p:cNvPr>
          <p:cNvSpPr txBox="1"/>
          <p:nvPr/>
        </p:nvSpPr>
        <p:spPr>
          <a:xfrm>
            <a:off x="916819" y="192363"/>
            <a:ext cx="995505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Maintenant je m’intéresse aux indices d’adaptation au régime alimentaire relatif aux incisives.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2894F23-3903-8663-869A-436715EED6F5}"/>
              </a:ext>
            </a:extLst>
          </p:cNvPr>
          <p:cNvSpPr txBox="1"/>
          <p:nvPr/>
        </p:nvSpPr>
        <p:spPr>
          <a:xfrm>
            <a:off x="690880" y="3306356"/>
            <a:ext cx="3860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F6D116C8-BBEE-8A91-8241-539A38841CB4}"/>
              </a:ext>
            </a:extLst>
          </p:cNvPr>
          <p:cNvGrpSpPr/>
          <p:nvPr/>
        </p:nvGrpSpPr>
        <p:grpSpPr>
          <a:xfrm>
            <a:off x="5264848" y="2032000"/>
            <a:ext cx="6717801" cy="4541519"/>
            <a:chOff x="5357098" y="2032000"/>
            <a:chExt cx="6625551" cy="4541519"/>
          </a:xfrm>
        </p:grpSpPr>
        <p:pic>
          <p:nvPicPr>
            <p:cNvPr id="5" name="Image 4" descr="Une image contenant mammifère, os, texte, crâne&#10;&#10;Le contenu généré par l’IA peut être incorrect.">
              <a:extLst>
                <a:ext uri="{FF2B5EF4-FFF2-40B4-BE49-F238E27FC236}">
                  <a16:creationId xmlns:a16="http://schemas.microsoft.com/office/drawing/2014/main" id="{86D29039-70A5-AA6E-04A0-262CAB1F79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05464" y="2032000"/>
              <a:ext cx="6477185" cy="4541519"/>
            </a:xfrm>
            <a:prstGeom prst="rect">
              <a:avLst/>
            </a:prstGeom>
          </p:spPr>
        </p:pic>
        <p:cxnSp>
          <p:nvCxnSpPr>
            <p:cNvPr id="11" name="Connecteur droit avec flèche 10">
              <a:extLst>
                <a:ext uri="{FF2B5EF4-FFF2-40B4-BE49-F238E27FC236}">
                  <a16:creationId xmlns:a16="http://schemas.microsoft.com/office/drawing/2014/main" id="{49C368D9-7E21-D022-D3DB-3917DF4F2C61}"/>
                </a:ext>
              </a:extLst>
            </p:cNvPr>
            <p:cNvCxnSpPr/>
            <p:nvPr/>
          </p:nvCxnSpPr>
          <p:spPr>
            <a:xfrm>
              <a:off x="6518116" y="4023360"/>
              <a:ext cx="619760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8627718D-D71E-9A75-B86D-D65B411FCE5D}"/>
                </a:ext>
              </a:extLst>
            </p:cNvPr>
            <p:cNvSpPr txBox="1"/>
            <p:nvPr/>
          </p:nvSpPr>
          <p:spPr>
            <a:xfrm>
              <a:off x="5357098" y="3688080"/>
              <a:ext cx="1473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Incisive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14D9F9AC-B747-68FC-9825-6D585A2B3675}"/>
              </a:ext>
            </a:extLst>
          </p:cNvPr>
          <p:cNvSpPr txBox="1"/>
          <p:nvPr/>
        </p:nvSpPr>
        <p:spPr>
          <a:xfrm>
            <a:off x="812800" y="2035294"/>
            <a:ext cx="379984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800" b="1" dirty="0"/>
              <a:t>Les incisives: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800" u="sng" dirty="0">
                <a:solidFill>
                  <a:srgbClr val="FF0000"/>
                </a:solidFill>
              </a:rPr>
              <a:t>Petites et pointues </a:t>
            </a:r>
            <a:r>
              <a:rPr lang="fr-FR" sz="2800" dirty="0"/>
              <a:t>servent à couper la viande et racler les os. </a:t>
            </a:r>
          </a:p>
        </p:txBody>
      </p:sp>
    </p:spTree>
    <p:extLst>
      <p:ext uri="{BB962C8B-B14F-4D97-AF65-F5344CB8AC3E}">
        <p14:creationId xmlns:p14="http://schemas.microsoft.com/office/powerpoint/2010/main" val="7577099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3D9F7-4D76-FFC8-5C8F-58C2F6E82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626A7719-C96D-7DA8-8ECD-B0F033E09FCA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952226E5-0322-0559-6B5B-3A259DADC2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FB40B838-30DB-A758-2F27-934C9F06A80E}"/>
              </a:ext>
            </a:extLst>
          </p:cNvPr>
          <p:cNvSpPr txBox="1"/>
          <p:nvPr/>
        </p:nvSpPr>
        <p:spPr>
          <a:xfrm>
            <a:off x="916819" y="192363"/>
            <a:ext cx="995505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Puis je relève les indices d’adaptation au régime alimentaire relatifs aux canines.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0480BCB-A3B4-AEB7-84DB-BF28B4EA0272}"/>
              </a:ext>
            </a:extLst>
          </p:cNvPr>
          <p:cNvSpPr txBox="1"/>
          <p:nvPr/>
        </p:nvSpPr>
        <p:spPr>
          <a:xfrm>
            <a:off x="690880" y="3306356"/>
            <a:ext cx="3860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EFA10E95-00EB-5F86-BA2D-BE67583A38FB}"/>
              </a:ext>
            </a:extLst>
          </p:cNvPr>
          <p:cNvGrpSpPr/>
          <p:nvPr/>
        </p:nvGrpSpPr>
        <p:grpSpPr>
          <a:xfrm>
            <a:off x="5225520" y="2032000"/>
            <a:ext cx="6757129" cy="4541519"/>
            <a:chOff x="5318310" y="2032000"/>
            <a:chExt cx="6664339" cy="4541519"/>
          </a:xfrm>
        </p:grpSpPr>
        <p:pic>
          <p:nvPicPr>
            <p:cNvPr id="5" name="Image 4" descr="Une image contenant mammifère, os, texte, crâne&#10;&#10;Le contenu généré par l’IA peut être incorrect.">
              <a:extLst>
                <a:ext uri="{FF2B5EF4-FFF2-40B4-BE49-F238E27FC236}">
                  <a16:creationId xmlns:a16="http://schemas.microsoft.com/office/drawing/2014/main" id="{853C0E0E-121C-D80F-A1C7-AAA3F5266D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05464" y="2032000"/>
              <a:ext cx="6477185" cy="4541519"/>
            </a:xfrm>
            <a:prstGeom prst="rect">
              <a:avLst/>
            </a:prstGeom>
          </p:spPr>
        </p:pic>
        <p:cxnSp>
          <p:nvCxnSpPr>
            <p:cNvPr id="11" name="Connecteur droit avec flèche 10">
              <a:extLst>
                <a:ext uri="{FF2B5EF4-FFF2-40B4-BE49-F238E27FC236}">
                  <a16:creationId xmlns:a16="http://schemas.microsoft.com/office/drawing/2014/main" id="{F5E359FA-5417-4A5F-1932-761DC23AF592}"/>
                </a:ext>
              </a:extLst>
            </p:cNvPr>
            <p:cNvCxnSpPr/>
            <p:nvPr/>
          </p:nvCxnSpPr>
          <p:spPr>
            <a:xfrm>
              <a:off x="6537510" y="4023360"/>
              <a:ext cx="619760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3766665D-1842-5769-FB6A-5C39F8EFC70F}"/>
                </a:ext>
              </a:extLst>
            </p:cNvPr>
            <p:cNvSpPr txBox="1"/>
            <p:nvPr/>
          </p:nvSpPr>
          <p:spPr>
            <a:xfrm>
              <a:off x="5318310" y="3688080"/>
              <a:ext cx="1473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Incisive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EA1393D4-2C54-3882-615A-5A0DFC3890FB}"/>
              </a:ext>
            </a:extLst>
          </p:cNvPr>
          <p:cNvSpPr txBox="1"/>
          <p:nvPr/>
        </p:nvSpPr>
        <p:spPr>
          <a:xfrm>
            <a:off x="812800" y="2035294"/>
            <a:ext cx="361696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Les canines: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8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longue et pointues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servent à attraper une proie et déchirer la viande. </a:t>
            </a:r>
          </a:p>
        </p:txBody>
      </p:sp>
    </p:spTree>
    <p:extLst>
      <p:ext uri="{BB962C8B-B14F-4D97-AF65-F5344CB8AC3E}">
        <p14:creationId xmlns:p14="http://schemas.microsoft.com/office/powerpoint/2010/main" val="12585496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D687C9-E1EC-2CE0-CC53-35AE7C6F1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3F1E1825-10EB-99E3-6560-B3760AAD2F5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7748D3EE-F368-7F76-8C49-CB91CA6234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353F5F90-E49C-0F8E-C690-F713BC97774C}"/>
              </a:ext>
            </a:extLst>
          </p:cNvPr>
          <p:cNvSpPr txBox="1"/>
          <p:nvPr/>
        </p:nvSpPr>
        <p:spPr>
          <a:xfrm>
            <a:off x="924709" y="343823"/>
            <a:ext cx="99550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Enfin , je relève les indices relatifs aux prémolaires et molaires.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1956F9-8EC2-C6C3-1E9F-E8FEF6E85E3C}"/>
              </a:ext>
            </a:extLst>
          </p:cNvPr>
          <p:cNvSpPr txBox="1"/>
          <p:nvPr/>
        </p:nvSpPr>
        <p:spPr>
          <a:xfrm>
            <a:off x="690880" y="3306356"/>
            <a:ext cx="3860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4D4508F7-17CF-E71F-0931-F561C20FE015}"/>
              </a:ext>
            </a:extLst>
          </p:cNvPr>
          <p:cNvGrpSpPr/>
          <p:nvPr/>
        </p:nvGrpSpPr>
        <p:grpSpPr>
          <a:xfrm>
            <a:off x="5155380" y="2032000"/>
            <a:ext cx="6786629" cy="4541519"/>
            <a:chOff x="5289215" y="2032000"/>
            <a:chExt cx="6693434" cy="4541519"/>
          </a:xfrm>
        </p:grpSpPr>
        <p:pic>
          <p:nvPicPr>
            <p:cNvPr id="5" name="Image 4" descr="Une image contenant mammifère, os, texte, crâne&#10;&#10;Le contenu généré par l’IA peut être incorrect.">
              <a:extLst>
                <a:ext uri="{FF2B5EF4-FFF2-40B4-BE49-F238E27FC236}">
                  <a16:creationId xmlns:a16="http://schemas.microsoft.com/office/drawing/2014/main" id="{3B276C62-2DB1-61C1-3348-5805A52CC2E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05464" y="2032000"/>
              <a:ext cx="6477185" cy="4541519"/>
            </a:xfrm>
            <a:prstGeom prst="rect">
              <a:avLst/>
            </a:prstGeom>
          </p:spPr>
        </p:pic>
        <p:cxnSp>
          <p:nvCxnSpPr>
            <p:cNvPr id="11" name="Connecteur droit avec flèche 10">
              <a:extLst>
                <a:ext uri="{FF2B5EF4-FFF2-40B4-BE49-F238E27FC236}">
                  <a16:creationId xmlns:a16="http://schemas.microsoft.com/office/drawing/2014/main" id="{BB4B64E2-6740-DDD7-5150-4FAB1BD200D1}"/>
                </a:ext>
              </a:extLst>
            </p:cNvPr>
            <p:cNvCxnSpPr/>
            <p:nvPr/>
          </p:nvCxnSpPr>
          <p:spPr>
            <a:xfrm>
              <a:off x="6508415" y="4023360"/>
              <a:ext cx="619760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DB83AEE4-B182-A0D1-C6D9-652347130D5C}"/>
                </a:ext>
              </a:extLst>
            </p:cNvPr>
            <p:cNvSpPr txBox="1"/>
            <p:nvPr/>
          </p:nvSpPr>
          <p:spPr>
            <a:xfrm>
              <a:off x="5289215" y="3688080"/>
              <a:ext cx="1473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Incisive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243292E4-187E-410F-E43B-36B08784DC75}"/>
              </a:ext>
            </a:extLst>
          </p:cNvPr>
          <p:cNvSpPr txBox="1"/>
          <p:nvPr/>
        </p:nvSpPr>
        <p:spPr>
          <a:xfrm>
            <a:off x="355600" y="2218174"/>
            <a:ext cx="458216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Les molaires et prémolaires: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Tranchantes avec des crêtes </a:t>
            </a:r>
            <a:r>
              <a: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servent à écraser la viande et les os</a:t>
            </a:r>
            <a:r>
              <a:rPr lang="fr-FR" sz="2800" dirty="0">
                <a:solidFill>
                  <a:prstClr val="black"/>
                </a:solidFill>
                <a:latin typeface="Calibri" panose="020F0502020204030204"/>
              </a:rPr>
              <a:t>.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5559511F-71F4-1634-73FC-A57E321D295D}"/>
              </a:ext>
            </a:extLst>
          </p:cNvPr>
          <p:cNvSpPr/>
          <p:nvPr/>
        </p:nvSpPr>
        <p:spPr>
          <a:xfrm>
            <a:off x="7741920" y="5212080"/>
            <a:ext cx="1330999" cy="294640"/>
          </a:xfrm>
          <a:custGeom>
            <a:avLst/>
            <a:gdLst>
              <a:gd name="csX0" fmla="*/ 0 w 1330999"/>
              <a:gd name="csY0" fmla="*/ 284480 h 294640"/>
              <a:gd name="csX1" fmla="*/ 50800 w 1330999"/>
              <a:gd name="csY1" fmla="*/ 243840 h 294640"/>
              <a:gd name="csX2" fmla="*/ 60960 w 1330999"/>
              <a:gd name="csY2" fmla="*/ 203200 h 294640"/>
              <a:gd name="csX3" fmla="*/ 81280 w 1330999"/>
              <a:gd name="csY3" fmla="*/ 121920 h 294640"/>
              <a:gd name="csX4" fmla="*/ 152400 w 1330999"/>
              <a:gd name="csY4" fmla="*/ 152400 h 294640"/>
              <a:gd name="csX5" fmla="*/ 172720 w 1330999"/>
              <a:gd name="csY5" fmla="*/ 193040 h 294640"/>
              <a:gd name="csX6" fmla="*/ 203200 w 1330999"/>
              <a:gd name="csY6" fmla="*/ 274320 h 294640"/>
              <a:gd name="csX7" fmla="*/ 243840 w 1330999"/>
              <a:gd name="csY7" fmla="*/ 284480 h 294640"/>
              <a:gd name="csX8" fmla="*/ 274320 w 1330999"/>
              <a:gd name="csY8" fmla="*/ 294640 h 294640"/>
              <a:gd name="csX9" fmla="*/ 294640 w 1330999"/>
              <a:gd name="csY9" fmla="*/ 264160 h 294640"/>
              <a:gd name="csX10" fmla="*/ 304800 w 1330999"/>
              <a:gd name="csY10" fmla="*/ 233680 h 294640"/>
              <a:gd name="csX11" fmla="*/ 335280 w 1330999"/>
              <a:gd name="csY11" fmla="*/ 193040 h 294640"/>
              <a:gd name="csX12" fmla="*/ 355600 w 1330999"/>
              <a:gd name="csY12" fmla="*/ 162560 h 294640"/>
              <a:gd name="csX13" fmla="*/ 365760 w 1330999"/>
              <a:gd name="csY13" fmla="*/ 121920 h 294640"/>
              <a:gd name="csX14" fmla="*/ 396240 w 1330999"/>
              <a:gd name="csY14" fmla="*/ 132080 h 294640"/>
              <a:gd name="csX15" fmla="*/ 406400 w 1330999"/>
              <a:gd name="csY15" fmla="*/ 162560 h 294640"/>
              <a:gd name="csX16" fmla="*/ 416560 w 1330999"/>
              <a:gd name="csY16" fmla="*/ 223520 h 294640"/>
              <a:gd name="csX17" fmla="*/ 447040 w 1330999"/>
              <a:gd name="csY17" fmla="*/ 203200 h 294640"/>
              <a:gd name="csX18" fmla="*/ 487680 w 1330999"/>
              <a:gd name="csY18" fmla="*/ 264160 h 294640"/>
              <a:gd name="csX19" fmla="*/ 518160 w 1330999"/>
              <a:gd name="csY19" fmla="*/ 233680 h 294640"/>
              <a:gd name="csX20" fmla="*/ 548640 w 1330999"/>
              <a:gd name="csY20" fmla="*/ 223520 h 294640"/>
              <a:gd name="csX21" fmla="*/ 558800 w 1330999"/>
              <a:gd name="csY21" fmla="*/ 193040 h 294640"/>
              <a:gd name="csX22" fmla="*/ 589280 w 1330999"/>
              <a:gd name="csY22" fmla="*/ 152400 h 294640"/>
              <a:gd name="csX23" fmla="*/ 619760 w 1330999"/>
              <a:gd name="csY23" fmla="*/ 91440 h 294640"/>
              <a:gd name="csX24" fmla="*/ 650240 w 1330999"/>
              <a:gd name="csY24" fmla="*/ 81280 h 294640"/>
              <a:gd name="csX25" fmla="*/ 701040 w 1330999"/>
              <a:gd name="csY25" fmla="*/ 142240 h 294640"/>
              <a:gd name="csX26" fmla="*/ 711200 w 1330999"/>
              <a:gd name="csY26" fmla="*/ 172720 h 294640"/>
              <a:gd name="csX27" fmla="*/ 741680 w 1330999"/>
              <a:gd name="csY27" fmla="*/ 182880 h 294640"/>
              <a:gd name="csX28" fmla="*/ 772160 w 1330999"/>
              <a:gd name="csY28" fmla="*/ 213360 h 294640"/>
              <a:gd name="csX29" fmla="*/ 792480 w 1330999"/>
              <a:gd name="csY29" fmla="*/ 243840 h 294640"/>
              <a:gd name="csX30" fmla="*/ 822960 w 1330999"/>
              <a:gd name="csY30" fmla="*/ 264160 h 294640"/>
              <a:gd name="csX31" fmla="*/ 822960 w 1330999"/>
              <a:gd name="csY31" fmla="*/ 101600 h 294640"/>
              <a:gd name="csX32" fmla="*/ 863600 w 1330999"/>
              <a:gd name="csY32" fmla="*/ 71120 h 294640"/>
              <a:gd name="csX33" fmla="*/ 894080 w 1330999"/>
              <a:gd name="csY33" fmla="*/ 91440 h 294640"/>
              <a:gd name="csX34" fmla="*/ 914400 w 1330999"/>
              <a:gd name="csY34" fmla="*/ 152400 h 294640"/>
              <a:gd name="csX35" fmla="*/ 924560 w 1330999"/>
              <a:gd name="csY35" fmla="*/ 111760 h 294640"/>
              <a:gd name="csX36" fmla="*/ 965200 w 1330999"/>
              <a:gd name="csY36" fmla="*/ 10160 h 294640"/>
              <a:gd name="csX37" fmla="*/ 1016000 w 1330999"/>
              <a:gd name="csY37" fmla="*/ 0 h 294640"/>
              <a:gd name="csX38" fmla="*/ 1097280 w 1330999"/>
              <a:gd name="csY38" fmla="*/ 10160 h 294640"/>
              <a:gd name="csX39" fmla="*/ 1107440 w 1330999"/>
              <a:gd name="csY39" fmla="*/ 60960 h 294640"/>
              <a:gd name="csX40" fmla="*/ 1137920 w 1330999"/>
              <a:gd name="csY40" fmla="*/ 132080 h 294640"/>
              <a:gd name="csX41" fmla="*/ 1168400 w 1330999"/>
              <a:gd name="csY41" fmla="*/ 152400 h 294640"/>
              <a:gd name="csX42" fmla="*/ 1229360 w 1330999"/>
              <a:gd name="csY42" fmla="*/ 142240 h 294640"/>
              <a:gd name="csX43" fmla="*/ 1259840 w 1330999"/>
              <a:gd name="csY43" fmla="*/ 132080 h 294640"/>
              <a:gd name="csX44" fmla="*/ 1290320 w 1330999"/>
              <a:gd name="csY44" fmla="*/ 152400 h 294640"/>
              <a:gd name="csX45" fmla="*/ 1310640 w 1330999"/>
              <a:gd name="csY45" fmla="*/ 193040 h 294640"/>
              <a:gd name="csX46" fmla="*/ 1330960 w 1330999"/>
              <a:gd name="csY46" fmla="*/ 233680 h 2946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</a:cxnLst>
            <a:rect l="l" t="t" r="r" b="b"/>
            <a:pathLst>
              <a:path w="1330999" h="294640">
                <a:moveTo>
                  <a:pt x="0" y="284480"/>
                </a:moveTo>
                <a:cubicBezTo>
                  <a:pt x="16933" y="270933"/>
                  <a:pt x="37789" y="261188"/>
                  <a:pt x="50800" y="243840"/>
                </a:cubicBezTo>
                <a:cubicBezTo>
                  <a:pt x="59178" y="232669"/>
                  <a:pt x="57931" y="216831"/>
                  <a:pt x="60960" y="203200"/>
                </a:cubicBezTo>
                <a:cubicBezTo>
                  <a:pt x="77307" y="129638"/>
                  <a:pt x="63125" y="176386"/>
                  <a:pt x="81280" y="121920"/>
                </a:cubicBezTo>
                <a:cubicBezTo>
                  <a:pt x="106739" y="128285"/>
                  <a:pt x="133936" y="130243"/>
                  <a:pt x="152400" y="152400"/>
                </a:cubicBezTo>
                <a:cubicBezTo>
                  <a:pt x="162096" y="164035"/>
                  <a:pt x="165947" y="179493"/>
                  <a:pt x="172720" y="193040"/>
                </a:cubicBezTo>
                <a:cubicBezTo>
                  <a:pt x="177143" y="215156"/>
                  <a:pt x="179051" y="258221"/>
                  <a:pt x="203200" y="274320"/>
                </a:cubicBezTo>
                <a:cubicBezTo>
                  <a:pt x="214818" y="282066"/>
                  <a:pt x="230414" y="280644"/>
                  <a:pt x="243840" y="284480"/>
                </a:cubicBezTo>
                <a:cubicBezTo>
                  <a:pt x="254138" y="287422"/>
                  <a:pt x="264160" y="291253"/>
                  <a:pt x="274320" y="294640"/>
                </a:cubicBezTo>
                <a:cubicBezTo>
                  <a:pt x="281093" y="284480"/>
                  <a:pt x="289179" y="275082"/>
                  <a:pt x="294640" y="264160"/>
                </a:cubicBezTo>
                <a:cubicBezTo>
                  <a:pt x="299429" y="254581"/>
                  <a:pt x="299487" y="242979"/>
                  <a:pt x="304800" y="233680"/>
                </a:cubicBezTo>
                <a:cubicBezTo>
                  <a:pt x="313201" y="218978"/>
                  <a:pt x="325438" y="206819"/>
                  <a:pt x="335280" y="193040"/>
                </a:cubicBezTo>
                <a:cubicBezTo>
                  <a:pt x="342377" y="183104"/>
                  <a:pt x="348827" y="172720"/>
                  <a:pt x="355600" y="162560"/>
                </a:cubicBezTo>
                <a:cubicBezTo>
                  <a:pt x="358987" y="149013"/>
                  <a:pt x="354589" y="130298"/>
                  <a:pt x="365760" y="121920"/>
                </a:cubicBezTo>
                <a:cubicBezTo>
                  <a:pt x="374328" y="115494"/>
                  <a:pt x="388667" y="124507"/>
                  <a:pt x="396240" y="132080"/>
                </a:cubicBezTo>
                <a:cubicBezTo>
                  <a:pt x="403813" y="139653"/>
                  <a:pt x="404077" y="152105"/>
                  <a:pt x="406400" y="162560"/>
                </a:cubicBezTo>
                <a:cubicBezTo>
                  <a:pt x="410869" y="182670"/>
                  <a:pt x="413173" y="203200"/>
                  <a:pt x="416560" y="223520"/>
                </a:cubicBezTo>
                <a:cubicBezTo>
                  <a:pt x="426720" y="216747"/>
                  <a:pt x="436438" y="197142"/>
                  <a:pt x="447040" y="203200"/>
                </a:cubicBezTo>
                <a:cubicBezTo>
                  <a:pt x="468244" y="215317"/>
                  <a:pt x="487680" y="264160"/>
                  <a:pt x="487680" y="264160"/>
                </a:cubicBezTo>
                <a:cubicBezTo>
                  <a:pt x="497840" y="254000"/>
                  <a:pt x="506205" y="241650"/>
                  <a:pt x="518160" y="233680"/>
                </a:cubicBezTo>
                <a:cubicBezTo>
                  <a:pt x="527071" y="227739"/>
                  <a:pt x="541067" y="231093"/>
                  <a:pt x="548640" y="223520"/>
                </a:cubicBezTo>
                <a:cubicBezTo>
                  <a:pt x="556213" y="215947"/>
                  <a:pt x="553487" y="202339"/>
                  <a:pt x="558800" y="193040"/>
                </a:cubicBezTo>
                <a:cubicBezTo>
                  <a:pt x="567201" y="178338"/>
                  <a:pt x="579120" y="165947"/>
                  <a:pt x="589280" y="152400"/>
                </a:cubicBezTo>
                <a:cubicBezTo>
                  <a:pt x="595973" y="132321"/>
                  <a:pt x="601855" y="105764"/>
                  <a:pt x="619760" y="91440"/>
                </a:cubicBezTo>
                <a:cubicBezTo>
                  <a:pt x="628123" y="84750"/>
                  <a:pt x="640080" y="84667"/>
                  <a:pt x="650240" y="81280"/>
                </a:cubicBezTo>
                <a:cubicBezTo>
                  <a:pt x="672710" y="103750"/>
                  <a:pt x="686895" y="113950"/>
                  <a:pt x="701040" y="142240"/>
                </a:cubicBezTo>
                <a:cubicBezTo>
                  <a:pt x="705829" y="151819"/>
                  <a:pt x="703627" y="165147"/>
                  <a:pt x="711200" y="172720"/>
                </a:cubicBezTo>
                <a:cubicBezTo>
                  <a:pt x="718773" y="180293"/>
                  <a:pt x="731520" y="179493"/>
                  <a:pt x="741680" y="182880"/>
                </a:cubicBezTo>
                <a:cubicBezTo>
                  <a:pt x="751840" y="193040"/>
                  <a:pt x="762962" y="202322"/>
                  <a:pt x="772160" y="213360"/>
                </a:cubicBezTo>
                <a:cubicBezTo>
                  <a:pt x="779977" y="222741"/>
                  <a:pt x="783846" y="235206"/>
                  <a:pt x="792480" y="243840"/>
                </a:cubicBezTo>
                <a:cubicBezTo>
                  <a:pt x="801114" y="252474"/>
                  <a:pt x="812800" y="257387"/>
                  <a:pt x="822960" y="264160"/>
                </a:cubicBezTo>
                <a:cubicBezTo>
                  <a:pt x="800058" y="195453"/>
                  <a:pt x="784993" y="183863"/>
                  <a:pt x="822960" y="101600"/>
                </a:cubicBezTo>
                <a:cubicBezTo>
                  <a:pt x="830056" y="86225"/>
                  <a:pt x="850053" y="81280"/>
                  <a:pt x="863600" y="71120"/>
                </a:cubicBezTo>
                <a:cubicBezTo>
                  <a:pt x="873760" y="77893"/>
                  <a:pt x="887608" y="81085"/>
                  <a:pt x="894080" y="91440"/>
                </a:cubicBezTo>
                <a:cubicBezTo>
                  <a:pt x="905432" y="109603"/>
                  <a:pt x="914400" y="152400"/>
                  <a:pt x="914400" y="152400"/>
                </a:cubicBezTo>
                <a:cubicBezTo>
                  <a:pt x="917787" y="138853"/>
                  <a:pt x="921531" y="125391"/>
                  <a:pt x="924560" y="111760"/>
                </a:cubicBezTo>
                <a:cubicBezTo>
                  <a:pt x="932049" y="78058"/>
                  <a:pt x="933318" y="34071"/>
                  <a:pt x="965200" y="10160"/>
                </a:cubicBezTo>
                <a:cubicBezTo>
                  <a:pt x="979015" y="-201"/>
                  <a:pt x="999067" y="3387"/>
                  <a:pt x="1016000" y="0"/>
                </a:cubicBezTo>
                <a:cubicBezTo>
                  <a:pt x="1043093" y="3387"/>
                  <a:pt x="1074562" y="-4986"/>
                  <a:pt x="1097280" y="10160"/>
                </a:cubicBezTo>
                <a:cubicBezTo>
                  <a:pt x="1111648" y="19739"/>
                  <a:pt x="1103252" y="44207"/>
                  <a:pt x="1107440" y="60960"/>
                </a:cubicBezTo>
                <a:cubicBezTo>
                  <a:pt x="1111977" y="79110"/>
                  <a:pt x="1127535" y="119618"/>
                  <a:pt x="1137920" y="132080"/>
                </a:cubicBezTo>
                <a:cubicBezTo>
                  <a:pt x="1145737" y="141461"/>
                  <a:pt x="1158240" y="145627"/>
                  <a:pt x="1168400" y="152400"/>
                </a:cubicBezTo>
                <a:cubicBezTo>
                  <a:pt x="1188720" y="149013"/>
                  <a:pt x="1209250" y="146709"/>
                  <a:pt x="1229360" y="142240"/>
                </a:cubicBezTo>
                <a:cubicBezTo>
                  <a:pt x="1239815" y="139917"/>
                  <a:pt x="1249276" y="130319"/>
                  <a:pt x="1259840" y="132080"/>
                </a:cubicBezTo>
                <a:cubicBezTo>
                  <a:pt x="1271885" y="134087"/>
                  <a:pt x="1280160" y="145627"/>
                  <a:pt x="1290320" y="152400"/>
                </a:cubicBezTo>
                <a:cubicBezTo>
                  <a:pt x="1297093" y="165947"/>
                  <a:pt x="1303126" y="179890"/>
                  <a:pt x="1310640" y="193040"/>
                </a:cubicBezTo>
                <a:cubicBezTo>
                  <a:pt x="1332839" y="231888"/>
                  <a:pt x="1330960" y="209770"/>
                  <a:pt x="1330960" y="23368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D10E0B6-3EFC-D19C-BACD-319E34E18520}"/>
              </a:ext>
            </a:extLst>
          </p:cNvPr>
          <p:cNvSpPr txBox="1"/>
          <p:nvPr/>
        </p:nvSpPr>
        <p:spPr>
          <a:xfrm>
            <a:off x="8148320" y="5384800"/>
            <a:ext cx="1148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crêtes</a:t>
            </a:r>
          </a:p>
        </p:txBody>
      </p:sp>
    </p:spTree>
    <p:extLst>
      <p:ext uri="{BB962C8B-B14F-4D97-AF65-F5344CB8AC3E}">
        <p14:creationId xmlns:p14="http://schemas.microsoft.com/office/powerpoint/2010/main" val="7655013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F288F8-38D2-E8A6-B65E-AC8D3B07E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D5530AAB-7DD4-6D83-6AE6-D94BE8B82AB3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59FEB177-ED81-53DA-F3F8-EC48AA2027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BC9A867E-4950-EBA5-5214-DA2CC8FF0841}"/>
              </a:ext>
            </a:extLst>
          </p:cNvPr>
          <p:cNvSpPr txBox="1"/>
          <p:nvPr/>
        </p:nvSpPr>
        <p:spPr>
          <a:xfrm>
            <a:off x="957459" y="253323"/>
            <a:ext cx="995505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Prenons maintenant un exemple d’un herbivore. Je vais établir les liens entre la denture du lapin est son régime alimentaire.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 6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B69D0769-836A-E1CC-80CC-0D87913B86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0720" y="1567835"/>
            <a:ext cx="6217920" cy="4403923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7424021-2E8F-3DAA-60CC-DE63FDEA5122}"/>
              </a:ext>
            </a:extLst>
          </p:cNvPr>
          <p:cNvSpPr txBox="1"/>
          <p:nvPr/>
        </p:nvSpPr>
        <p:spPr>
          <a:xfrm>
            <a:off x="396240" y="2529840"/>
            <a:ext cx="52120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Le lapin a une denture </a:t>
            </a:r>
            <a:r>
              <a:rPr lang="fr-FR" sz="2800" u="sng" dirty="0">
                <a:solidFill>
                  <a:srgbClr val="FF0000"/>
                </a:solidFill>
              </a:rPr>
              <a:t>incomplète </a:t>
            </a:r>
            <a:r>
              <a:rPr lang="fr-FR" sz="2800" dirty="0"/>
              <a:t>parce qu'elle n’a pas de canine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939276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AD47E-DA56-B81B-279E-C7B596A93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F690CD12-E196-DD4D-E202-731544CE943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2C155312-7B51-305F-F257-8AD1C5838B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69376AD-2DC7-5112-37A2-6D5F39E57BD1}"/>
              </a:ext>
            </a:extLst>
          </p:cNvPr>
          <p:cNvSpPr txBox="1"/>
          <p:nvPr/>
        </p:nvSpPr>
        <p:spPr>
          <a:xfrm>
            <a:off x="957459" y="253323"/>
            <a:ext cx="103517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Puis je m’intéresse aux indices relatifs aux incisives, aux canines et aux molaires et prémolaires</a:t>
            </a:r>
            <a:r>
              <a:rPr kumimoji="0" lang="fr-FR" sz="24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du lapin.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 6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B87F4A0D-130B-A204-A7FD-090CAE0D8B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0720" y="1567835"/>
            <a:ext cx="6217920" cy="4403923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889D499-5D6C-ECD4-61EE-C91C01E6F97A}"/>
              </a:ext>
            </a:extLst>
          </p:cNvPr>
          <p:cNvSpPr txBox="1"/>
          <p:nvPr/>
        </p:nvSpPr>
        <p:spPr>
          <a:xfrm>
            <a:off x="396240" y="1666240"/>
            <a:ext cx="53441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Les incisives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ont  </a:t>
            </a:r>
            <a:r>
              <a:rPr kumimoji="0" lang="fr-FR" sz="28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une croissance continue</a:t>
            </a:r>
            <a:endParaRPr kumimoji="0" lang="fr-FR" sz="1800" b="0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1CAFB33-A25C-E96B-C217-4341CC70A111}"/>
              </a:ext>
            </a:extLst>
          </p:cNvPr>
          <p:cNvSpPr txBox="1"/>
          <p:nvPr/>
        </p:nvSpPr>
        <p:spPr>
          <a:xfrm>
            <a:off x="406400" y="4284395"/>
            <a:ext cx="552704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b="1" dirty="0"/>
              <a:t>Molaires  et prémolaires </a:t>
            </a:r>
            <a:r>
              <a:rPr lang="fr-FR" sz="2800" dirty="0"/>
              <a:t>avec </a:t>
            </a:r>
            <a:r>
              <a:rPr lang="fr-FR" sz="2800" u="sng" dirty="0">
                <a:solidFill>
                  <a:srgbClr val="FF0000"/>
                </a:solidFill>
              </a:rPr>
              <a:t>table d’usure</a:t>
            </a:r>
            <a:r>
              <a:rPr lang="fr-FR" sz="2800" dirty="0"/>
              <a:t>, servent à broyer la matière végétale.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8CC92AE-4CFF-9C91-F045-0020B852E473}"/>
              </a:ext>
            </a:extLst>
          </p:cNvPr>
          <p:cNvSpPr txBox="1"/>
          <p:nvPr/>
        </p:nvSpPr>
        <p:spPr>
          <a:xfrm>
            <a:off x="508000" y="3081774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u="sng" dirty="0">
                <a:solidFill>
                  <a:srgbClr val="FF0000"/>
                </a:solidFill>
              </a:rPr>
              <a:t>Barre</a:t>
            </a:r>
            <a:r>
              <a:rPr lang="fr-FR" sz="2800" dirty="0"/>
              <a:t> (absence de canines)</a:t>
            </a:r>
          </a:p>
        </p:txBody>
      </p:sp>
    </p:spTree>
    <p:extLst>
      <p:ext uri="{BB962C8B-B14F-4D97-AF65-F5344CB8AC3E}">
        <p14:creationId xmlns:p14="http://schemas.microsoft.com/office/powerpoint/2010/main" val="25202654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48FAC-4A5B-9F78-9213-173B214244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884BF95E-18D4-9E20-4FE4-F2E48410579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DA2AA893-415F-581E-73C4-0A790B4BE6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4325566-F008-726B-819A-85B30BA6EFF5}"/>
              </a:ext>
            </a:extLst>
          </p:cNvPr>
          <p:cNvSpPr txBox="1"/>
          <p:nvPr/>
        </p:nvSpPr>
        <p:spPr>
          <a:xfrm>
            <a:off x="834867" y="324827"/>
            <a:ext cx="99550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Prenons maintenant un autre exemple d’un herbivore: La vache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671772F-C63A-59BD-6D1F-C3CDDAF011C1}"/>
              </a:ext>
            </a:extLst>
          </p:cNvPr>
          <p:cNvSpPr txBox="1"/>
          <p:nvPr/>
        </p:nvSpPr>
        <p:spPr>
          <a:xfrm>
            <a:off x="375920" y="2418080"/>
            <a:ext cx="53441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Les incisives </a:t>
            </a:r>
            <a:r>
              <a:rPr kumimoji="0" lang="fr-FR" sz="280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supérieures sont absentes.</a:t>
            </a:r>
            <a:endParaRPr kumimoji="0" lang="fr-FR" sz="1800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40AEAFC-E15A-4F93-50A9-4E9AA1AE81DE}"/>
              </a:ext>
            </a:extLst>
          </p:cNvPr>
          <p:cNvSpPr txBox="1"/>
          <p:nvPr/>
        </p:nvSpPr>
        <p:spPr>
          <a:xfrm>
            <a:off x="375920" y="4446955"/>
            <a:ext cx="552704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b="1" dirty="0"/>
              <a:t>Molaires  et prémolaires </a:t>
            </a:r>
            <a:r>
              <a:rPr lang="fr-FR" sz="2800" dirty="0"/>
              <a:t>avec </a:t>
            </a:r>
            <a:r>
              <a:rPr lang="fr-FR" sz="2800" u="sng" dirty="0">
                <a:solidFill>
                  <a:srgbClr val="FF0000"/>
                </a:solidFill>
              </a:rPr>
              <a:t>table d’usure</a:t>
            </a:r>
            <a:r>
              <a:rPr lang="fr-FR" sz="2800" dirty="0"/>
              <a:t>, servent à broyer la matière végétale.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43EB2C2-206C-B9E6-45B1-1C3C8FFA9133}"/>
              </a:ext>
            </a:extLst>
          </p:cNvPr>
          <p:cNvSpPr txBox="1"/>
          <p:nvPr/>
        </p:nvSpPr>
        <p:spPr>
          <a:xfrm>
            <a:off x="386080" y="3599934"/>
            <a:ext cx="45415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u="sng" dirty="0">
                <a:solidFill>
                  <a:srgbClr val="FF0000"/>
                </a:solidFill>
              </a:rPr>
              <a:t>Barre</a:t>
            </a:r>
            <a:r>
              <a:rPr lang="fr-FR" sz="2800" dirty="0"/>
              <a:t> (absence de canines)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C42C4B-23AF-9E0E-AD66-956A3E9AC980}"/>
              </a:ext>
            </a:extLst>
          </p:cNvPr>
          <p:cNvSpPr txBox="1"/>
          <p:nvPr/>
        </p:nvSpPr>
        <p:spPr>
          <a:xfrm>
            <a:off x="314960" y="1137920"/>
            <a:ext cx="57200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/>
              <a:t>La vache a une denture </a:t>
            </a:r>
            <a:r>
              <a:rPr lang="fr-FR" sz="2800" u="sng" dirty="0">
                <a:solidFill>
                  <a:srgbClr val="FF0000"/>
                </a:solidFill>
              </a:rPr>
              <a:t>incomplète </a:t>
            </a:r>
            <a:r>
              <a:rPr lang="fr-FR" sz="2800" dirty="0"/>
              <a:t>parce qu'elle n’a pas de canine</a:t>
            </a:r>
            <a:endParaRPr lang="fr-FR" dirty="0"/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FA696F96-3635-6D8F-E952-3711CB436490}"/>
              </a:ext>
            </a:extLst>
          </p:cNvPr>
          <p:cNvGrpSpPr/>
          <p:nvPr/>
        </p:nvGrpSpPr>
        <p:grpSpPr>
          <a:xfrm>
            <a:off x="6624320" y="1412241"/>
            <a:ext cx="4890688" cy="5195255"/>
            <a:chOff x="6624320" y="1412241"/>
            <a:chExt cx="4890688" cy="5195255"/>
          </a:xfrm>
        </p:grpSpPr>
        <p:pic>
          <p:nvPicPr>
            <p:cNvPr id="5" name="Image 4" descr="Une image contenant texte, mammifère, os, crâne&#10;&#10;Le contenu généré par l’IA peut être incorrect.">
              <a:extLst>
                <a:ext uri="{FF2B5EF4-FFF2-40B4-BE49-F238E27FC236}">
                  <a16:creationId xmlns:a16="http://schemas.microsoft.com/office/drawing/2014/main" id="{FF488935-8C06-E2F6-5CF8-4B21C2AA05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24320" y="1412241"/>
              <a:ext cx="4890688" cy="3562861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88AFFCF7-E0AB-2B75-DAB0-9478E671BF0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H="1">
              <a:off x="7640320" y="4934254"/>
              <a:ext cx="3149600" cy="1673242"/>
            </a:xfrm>
            <a:prstGeom prst="rect">
              <a:avLst/>
            </a:prstGeom>
          </p:spPr>
        </p:pic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1279B02D-17C9-85B6-FECF-5674A62ECBA5}"/>
                </a:ext>
              </a:extLst>
            </p:cNvPr>
            <p:cNvSpPr/>
            <p:nvPr/>
          </p:nvSpPr>
          <p:spPr>
            <a:xfrm rot="364149">
              <a:off x="8331201" y="5171440"/>
              <a:ext cx="934720" cy="629920"/>
            </a:xfrm>
            <a:custGeom>
              <a:avLst/>
              <a:gdLst>
                <a:gd name="csX0" fmla="*/ 101600 w 934720"/>
                <a:gd name="csY0" fmla="*/ 71120 h 629920"/>
                <a:gd name="csX1" fmla="*/ 335280 w 934720"/>
                <a:gd name="csY1" fmla="*/ 60960 h 629920"/>
                <a:gd name="csX2" fmla="*/ 365760 w 934720"/>
                <a:gd name="csY2" fmla="*/ 81280 h 629920"/>
                <a:gd name="csX3" fmla="*/ 396240 w 934720"/>
                <a:gd name="csY3" fmla="*/ 91440 h 629920"/>
                <a:gd name="csX4" fmla="*/ 568960 w 934720"/>
                <a:gd name="csY4" fmla="*/ 111760 h 629920"/>
                <a:gd name="csX5" fmla="*/ 640080 w 934720"/>
                <a:gd name="csY5" fmla="*/ 60960 h 629920"/>
                <a:gd name="csX6" fmla="*/ 680720 w 934720"/>
                <a:gd name="csY6" fmla="*/ 40640 h 629920"/>
                <a:gd name="csX7" fmla="*/ 721360 w 934720"/>
                <a:gd name="csY7" fmla="*/ 71120 h 629920"/>
                <a:gd name="csX8" fmla="*/ 772160 w 934720"/>
                <a:gd name="csY8" fmla="*/ 132080 h 629920"/>
                <a:gd name="csX9" fmla="*/ 833120 w 934720"/>
                <a:gd name="csY9" fmla="*/ 142240 h 629920"/>
                <a:gd name="csX10" fmla="*/ 873760 w 934720"/>
                <a:gd name="csY10" fmla="*/ 152400 h 629920"/>
                <a:gd name="csX11" fmla="*/ 934720 w 934720"/>
                <a:gd name="csY11" fmla="*/ 172720 h 629920"/>
                <a:gd name="csX12" fmla="*/ 924560 w 934720"/>
                <a:gd name="csY12" fmla="*/ 284480 h 629920"/>
                <a:gd name="csX13" fmla="*/ 904240 w 934720"/>
                <a:gd name="csY13" fmla="*/ 314960 h 629920"/>
                <a:gd name="csX14" fmla="*/ 883920 w 934720"/>
                <a:gd name="csY14" fmla="*/ 355600 h 629920"/>
                <a:gd name="csX15" fmla="*/ 863600 w 934720"/>
                <a:gd name="csY15" fmla="*/ 436880 h 629920"/>
                <a:gd name="csX16" fmla="*/ 843280 w 934720"/>
                <a:gd name="csY16" fmla="*/ 508000 h 629920"/>
                <a:gd name="csX17" fmla="*/ 782320 w 934720"/>
                <a:gd name="csY17" fmla="*/ 589280 h 629920"/>
                <a:gd name="csX18" fmla="*/ 751840 w 934720"/>
                <a:gd name="csY18" fmla="*/ 629920 h 629920"/>
                <a:gd name="csX19" fmla="*/ 629920 w 934720"/>
                <a:gd name="csY19" fmla="*/ 589280 h 629920"/>
                <a:gd name="csX20" fmla="*/ 528320 w 934720"/>
                <a:gd name="csY20" fmla="*/ 538480 h 629920"/>
                <a:gd name="csX21" fmla="*/ 487680 w 934720"/>
                <a:gd name="csY21" fmla="*/ 558800 h 629920"/>
                <a:gd name="csX22" fmla="*/ 457200 w 934720"/>
                <a:gd name="csY22" fmla="*/ 629920 h 629920"/>
                <a:gd name="csX23" fmla="*/ 416560 w 934720"/>
                <a:gd name="csY23" fmla="*/ 609600 h 629920"/>
                <a:gd name="csX24" fmla="*/ 386080 w 934720"/>
                <a:gd name="csY24" fmla="*/ 589280 h 629920"/>
                <a:gd name="csX25" fmla="*/ 193040 w 934720"/>
                <a:gd name="csY25" fmla="*/ 558800 h 629920"/>
                <a:gd name="csX26" fmla="*/ 162560 w 934720"/>
                <a:gd name="csY26" fmla="*/ 528320 h 629920"/>
                <a:gd name="csX27" fmla="*/ 101600 w 934720"/>
                <a:gd name="csY27" fmla="*/ 487680 h 629920"/>
                <a:gd name="csX28" fmla="*/ 50800 w 934720"/>
                <a:gd name="csY28" fmla="*/ 426720 h 629920"/>
                <a:gd name="csX29" fmla="*/ 30480 w 934720"/>
                <a:gd name="csY29" fmla="*/ 233680 h 629920"/>
                <a:gd name="csX30" fmla="*/ 10160 w 934720"/>
                <a:gd name="csY30" fmla="*/ 182880 h 629920"/>
                <a:gd name="csX31" fmla="*/ 0 w 934720"/>
                <a:gd name="csY31" fmla="*/ 111760 h 629920"/>
                <a:gd name="csX32" fmla="*/ 10160 w 934720"/>
                <a:gd name="csY32" fmla="*/ 60960 h 629920"/>
                <a:gd name="csX33" fmla="*/ 71120 w 934720"/>
                <a:gd name="csY33" fmla="*/ 20320 h 629920"/>
                <a:gd name="csX34" fmla="*/ 111760 w 934720"/>
                <a:gd name="csY34" fmla="*/ 0 h 629920"/>
                <a:gd name="csX35" fmla="*/ 162560 w 934720"/>
                <a:gd name="csY35" fmla="*/ 10160 h 629920"/>
                <a:gd name="csX36" fmla="*/ 193040 w 934720"/>
                <a:gd name="csY36" fmla="*/ 30480 h 629920"/>
                <a:gd name="csX37" fmla="*/ 233680 w 934720"/>
                <a:gd name="csY37" fmla="*/ 40640 h 629920"/>
                <a:gd name="csX38" fmla="*/ 264160 w 934720"/>
                <a:gd name="csY38" fmla="*/ 50800 h 629920"/>
                <a:gd name="csX39" fmla="*/ 304800 w 934720"/>
                <a:gd name="csY39" fmla="*/ 60960 h 6299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</a:cxnLst>
              <a:rect l="l" t="t" r="r" b="b"/>
              <a:pathLst>
                <a:path w="934720" h="629920">
                  <a:moveTo>
                    <a:pt x="101600" y="71120"/>
                  </a:moveTo>
                  <a:cubicBezTo>
                    <a:pt x="199427" y="31989"/>
                    <a:pt x="166529" y="36853"/>
                    <a:pt x="335280" y="60960"/>
                  </a:cubicBezTo>
                  <a:cubicBezTo>
                    <a:pt x="347368" y="62687"/>
                    <a:pt x="354838" y="75819"/>
                    <a:pt x="365760" y="81280"/>
                  </a:cubicBezTo>
                  <a:cubicBezTo>
                    <a:pt x="375339" y="86069"/>
                    <a:pt x="385649" y="89851"/>
                    <a:pt x="396240" y="91440"/>
                  </a:cubicBezTo>
                  <a:cubicBezTo>
                    <a:pt x="453569" y="100039"/>
                    <a:pt x="511387" y="104987"/>
                    <a:pt x="568960" y="111760"/>
                  </a:cubicBezTo>
                  <a:cubicBezTo>
                    <a:pt x="680342" y="56069"/>
                    <a:pt x="543971" y="129609"/>
                    <a:pt x="640080" y="60960"/>
                  </a:cubicBezTo>
                  <a:cubicBezTo>
                    <a:pt x="652405" y="52157"/>
                    <a:pt x="667173" y="47413"/>
                    <a:pt x="680720" y="40640"/>
                  </a:cubicBezTo>
                  <a:cubicBezTo>
                    <a:pt x="694267" y="50800"/>
                    <a:pt x="709386" y="59146"/>
                    <a:pt x="721360" y="71120"/>
                  </a:cubicBezTo>
                  <a:cubicBezTo>
                    <a:pt x="741871" y="91631"/>
                    <a:pt x="742200" y="118764"/>
                    <a:pt x="772160" y="132080"/>
                  </a:cubicBezTo>
                  <a:cubicBezTo>
                    <a:pt x="790985" y="140447"/>
                    <a:pt x="812920" y="138200"/>
                    <a:pt x="833120" y="142240"/>
                  </a:cubicBezTo>
                  <a:cubicBezTo>
                    <a:pt x="846812" y="144978"/>
                    <a:pt x="860385" y="148388"/>
                    <a:pt x="873760" y="152400"/>
                  </a:cubicBezTo>
                  <a:cubicBezTo>
                    <a:pt x="894276" y="158555"/>
                    <a:pt x="934720" y="172720"/>
                    <a:pt x="934720" y="172720"/>
                  </a:cubicBezTo>
                  <a:cubicBezTo>
                    <a:pt x="931333" y="209973"/>
                    <a:pt x="932398" y="247903"/>
                    <a:pt x="924560" y="284480"/>
                  </a:cubicBezTo>
                  <a:cubicBezTo>
                    <a:pt x="922001" y="296420"/>
                    <a:pt x="910298" y="304358"/>
                    <a:pt x="904240" y="314960"/>
                  </a:cubicBezTo>
                  <a:cubicBezTo>
                    <a:pt x="896726" y="328110"/>
                    <a:pt x="890693" y="342053"/>
                    <a:pt x="883920" y="355600"/>
                  </a:cubicBezTo>
                  <a:cubicBezTo>
                    <a:pt x="863264" y="458881"/>
                    <a:pt x="884428" y="363983"/>
                    <a:pt x="863600" y="436880"/>
                  </a:cubicBezTo>
                  <a:cubicBezTo>
                    <a:pt x="861612" y="443837"/>
                    <a:pt x="849596" y="498075"/>
                    <a:pt x="843280" y="508000"/>
                  </a:cubicBezTo>
                  <a:cubicBezTo>
                    <a:pt x="825098" y="536572"/>
                    <a:pt x="802640" y="562187"/>
                    <a:pt x="782320" y="589280"/>
                  </a:cubicBezTo>
                  <a:lnTo>
                    <a:pt x="751840" y="629920"/>
                  </a:lnTo>
                  <a:cubicBezTo>
                    <a:pt x="658943" y="560247"/>
                    <a:pt x="777044" y="638321"/>
                    <a:pt x="629920" y="589280"/>
                  </a:cubicBezTo>
                  <a:cubicBezTo>
                    <a:pt x="593999" y="577306"/>
                    <a:pt x="528320" y="538480"/>
                    <a:pt x="528320" y="538480"/>
                  </a:cubicBezTo>
                  <a:cubicBezTo>
                    <a:pt x="514773" y="545253"/>
                    <a:pt x="498390" y="548090"/>
                    <a:pt x="487680" y="558800"/>
                  </a:cubicBezTo>
                  <a:cubicBezTo>
                    <a:pt x="475125" y="571355"/>
                    <a:pt x="463272" y="611704"/>
                    <a:pt x="457200" y="629920"/>
                  </a:cubicBezTo>
                  <a:cubicBezTo>
                    <a:pt x="443653" y="623147"/>
                    <a:pt x="429710" y="617114"/>
                    <a:pt x="416560" y="609600"/>
                  </a:cubicBezTo>
                  <a:cubicBezTo>
                    <a:pt x="405958" y="603542"/>
                    <a:pt x="397987" y="591986"/>
                    <a:pt x="386080" y="589280"/>
                  </a:cubicBezTo>
                  <a:cubicBezTo>
                    <a:pt x="322556" y="574843"/>
                    <a:pt x="193040" y="558800"/>
                    <a:pt x="193040" y="558800"/>
                  </a:cubicBezTo>
                  <a:cubicBezTo>
                    <a:pt x="182880" y="548640"/>
                    <a:pt x="173902" y="537141"/>
                    <a:pt x="162560" y="528320"/>
                  </a:cubicBezTo>
                  <a:cubicBezTo>
                    <a:pt x="143283" y="513327"/>
                    <a:pt x="119671" y="504108"/>
                    <a:pt x="101600" y="487680"/>
                  </a:cubicBezTo>
                  <a:cubicBezTo>
                    <a:pt x="82028" y="469887"/>
                    <a:pt x="67733" y="447040"/>
                    <a:pt x="50800" y="426720"/>
                  </a:cubicBezTo>
                  <a:cubicBezTo>
                    <a:pt x="18788" y="298671"/>
                    <a:pt x="76221" y="538623"/>
                    <a:pt x="30480" y="233680"/>
                  </a:cubicBezTo>
                  <a:cubicBezTo>
                    <a:pt x="27775" y="215644"/>
                    <a:pt x="16933" y="199813"/>
                    <a:pt x="10160" y="182880"/>
                  </a:cubicBezTo>
                  <a:cubicBezTo>
                    <a:pt x="6773" y="159173"/>
                    <a:pt x="0" y="135707"/>
                    <a:pt x="0" y="111760"/>
                  </a:cubicBezTo>
                  <a:cubicBezTo>
                    <a:pt x="0" y="94491"/>
                    <a:pt x="2437" y="76406"/>
                    <a:pt x="10160" y="60960"/>
                  </a:cubicBezTo>
                  <a:cubicBezTo>
                    <a:pt x="27584" y="26112"/>
                    <a:pt x="42385" y="32635"/>
                    <a:pt x="71120" y="20320"/>
                  </a:cubicBezTo>
                  <a:cubicBezTo>
                    <a:pt x="85041" y="14354"/>
                    <a:pt x="98213" y="6773"/>
                    <a:pt x="111760" y="0"/>
                  </a:cubicBezTo>
                  <a:cubicBezTo>
                    <a:pt x="128693" y="3387"/>
                    <a:pt x="146391" y="4097"/>
                    <a:pt x="162560" y="10160"/>
                  </a:cubicBezTo>
                  <a:cubicBezTo>
                    <a:pt x="173993" y="14447"/>
                    <a:pt x="181817" y="25670"/>
                    <a:pt x="193040" y="30480"/>
                  </a:cubicBezTo>
                  <a:cubicBezTo>
                    <a:pt x="205875" y="35981"/>
                    <a:pt x="220254" y="36804"/>
                    <a:pt x="233680" y="40640"/>
                  </a:cubicBezTo>
                  <a:cubicBezTo>
                    <a:pt x="243978" y="43582"/>
                    <a:pt x="253862" y="47858"/>
                    <a:pt x="264160" y="50800"/>
                  </a:cubicBezTo>
                  <a:cubicBezTo>
                    <a:pt x="277586" y="54636"/>
                    <a:pt x="304800" y="60960"/>
                    <a:pt x="304800" y="60960"/>
                  </a:cubicBezTo>
                </a:path>
              </a:pathLst>
            </a:custGeom>
            <a:blipFill>
              <a:blip r:embed="rId6"/>
              <a:tile tx="0" ty="0" sx="100000" sy="100000" flip="none" algn="tl"/>
            </a:blip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15" name="Connecteur droit avec flèche 14">
              <a:extLst>
                <a:ext uri="{FF2B5EF4-FFF2-40B4-BE49-F238E27FC236}">
                  <a16:creationId xmlns:a16="http://schemas.microsoft.com/office/drawing/2014/main" id="{DFEAD859-EE8E-0DD2-3748-B7224734A89A}"/>
                </a:ext>
              </a:extLst>
            </p:cNvPr>
            <p:cNvCxnSpPr>
              <a:endCxn id="13" idx="4"/>
            </p:cNvCxnSpPr>
            <p:nvPr/>
          </p:nvCxnSpPr>
          <p:spPr>
            <a:xfrm flipH="1">
              <a:off x="8921076" y="3901440"/>
              <a:ext cx="1635164" cy="1393641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987283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7D4C1-8A31-D059-36FB-EAE691641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3467A7F8-CA95-62CF-5AC5-317E6303B7B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4164477C-93E2-B5AC-AB89-9198C6A55B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E31AF50-6C03-B649-E558-86AE47A40CB7}"/>
              </a:ext>
            </a:extLst>
          </p:cNvPr>
          <p:cNvSpPr txBox="1"/>
          <p:nvPr/>
        </p:nvSpPr>
        <p:spPr>
          <a:xfrm>
            <a:off x="849307" y="243491"/>
            <a:ext cx="1067410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 fin, comparons entre l’adaptation de la denture du lapin  au régime alimentaire et celle de la vache.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 descr="Une image contenant texte, mammifère, os, crâne&#10;&#10;Le contenu généré par l’IA peut être incorrect.">
            <a:extLst>
              <a:ext uri="{FF2B5EF4-FFF2-40B4-BE49-F238E27FC236}">
                <a16:creationId xmlns:a16="http://schemas.microsoft.com/office/drawing/2014/main" id="{5D88300F-E740-567A-F30A-CD62FFD93B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9800" y="2565448"/>
            <a:ext cx="3837453" cy="2583710"/>
          </a:xfrm>
          <a:prstGeom prst="rect">
            <a:avLst/>
          </a:prstGeom>
        </p:spPr>
      </p:pic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37C0E221-2238-E466-B44F-6CC9FDDBD0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6046" y="2565448"/>
            <a:ext cx="3647952" cy="258371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EFE19A0-7D7B-AA06-6486-248BDE5656D5}"/>
              </a:ext>
            </a:extLst>
          </p:cNvPr>
          <p:cNvSpPr txBox="1"/>
          <p:nvPr/>
        </p:nvSpPr>
        <p:spPr>
          <a:xfrm>
            <a:off x="6616454" y="1204874"/>
            <a:ext cx="4043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Le lapin est un herbivore non ruminant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2DCF389-F4CA-CB1E-EC73-F60022CD6C7F}"/>
              </a:ext>
            </a:extLst>
          </p:cNvPr>
          <p:cNvSpPr txBox="1"/>
          <p:nvPr/>
        </p:nvSpPr>
        <p:spPr>
          <a:xfrm>
            <a:off x="950907" y="1190547"/>
            <a:ext cx="4043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La vache est un herbivore  ruminant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AFF45DD-0198-F648-BB58-08BC0B0B1CFD}"/>
              </a:ext>
            </a:extLst>
          </p:cNvPr>
          <p:cNvSpPr txBox="1"/>
          <p:nvPr/>
        </p:nvSpPr>
        <p:spPr>
          <a:xfrm>
            <a:off x="668593" y="1608782"/>
            <a:ext cx="51260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dirty="0"/>
              <a:t>Un ruminant est un herbivore qui fait retourner la nourriture  à partir de l’estomac vers la bouche pour la  remâcher une deuxième fois.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A7E3A81-6D72-8F9B-BE3A-CB6316A96C6C}"/>
              </a:ext>
            </a:extLst>
          </p:cNvPr>
          <p:cNvSpPr txBox="1"/>
          <p:nvPr/>
        </p:nvSpPr>
        <p:spPr>
          <a:xfrm>
            <a:off x="7426960" y="5059680"/>
            <a:ext cx="2479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3200" b="1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E495A18-D0DC-FD88-8385-37806E16E781}"/>
              </a:ext>
            </a:extLst>
          </p:cNvPr>
          <p:cNvSpPr txBox="1"/>
          <p:nvPr/>
        </p:nvSpPr>
        <p:spPr>
          <a:xfrm>
            <a:off x="2936240" y="5090160"/>
            <a:ext cx="2479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3200" b="1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0AC665B-2FB2-F330-E556-CF542E7BD2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2606532"/>
              </p:ext>
            </p:extLst>
          </p:nvPr>
        </p:nvGraphicFramePr>
        <p:xfrm>
          <a:off x="416559" y="5190066"/>
          <a:ext cx="10585737" cy="11463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0057">
                  <a:extLst>
                    <a:ext uri="{9D8B030D-6E8A-4147-A177-3AD203B41FA5}">
                      <a16:colId xmlns:a16="http://schemas.microsoft.com/office/drawing/2014/main" val="2327843129"/>
                    </a:ext>
                  </a:extLst>
                </a:gridCol>
                <a:gridCol w="3991168">
                  <a:extLst>
                    <a:ext uri="{9D8B030D-6E8A-4147-A177-3AD203B41FA5}">
                      <a16:colId xmlns:a16="http://schemas.microsoft.com/office/drawing/2014/main" val="300727418"/>
                    </a:ext>
                  </a:extLst>
                </a:gridCol>
                <a:gridCol w="4464512">
                  <a:extLst>
                    <a:ext uri="{9D8B030D-6E8A-4147-A177-3AD203B41FA5}">
                      <a16:colId xmlns:a16="http://schemas.microsoft.com/office/drawing/2014/main" val="1414140408"/>
                    </a:ext>
                  </a:extLst>
                </a:gridCol>
              </a:tblGrid>
              <a:tr h="11463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dirty="0">
                          <a:solidFill>
                            <a:srgbClr val="FF0000"/>
                          </a:solidFill>
                        </a:rPr>
                        <a:t>Incisives supérieures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dirty="0"/>
                        <a:t>Absentes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dirty="0"/>
                        <a:t>Présentes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1187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85348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162560" y="111760"/>
            <a:ext cx="11958320" cy="6624320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E9896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9451770" y="558836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</a:t>
              </a:r>
              <a:r>
                <a:rPr lang="fr-FR" sz="3600" b="1" noProof="0" dirty="0">
                  <a:solidFill>
                    <a:schemeClr val="tx1"/>
                  </a:solidFill>
                </a:rPr>
                <a:t> min</a:t>
              </a:r>
            </a:p>
          </p:txBody>
        </p:sp>
      </p:grpSp>
      <p:grpSp>
        <p:nvGrpSpPr>
          <p:cNvPr id="5" name="Group 14">
            <a:extLst>
              <a:ext uri="{FF2B5EF4-FFF2-40B4-BE49-F238E27FC236}">
                <a16:creationId xmlns:a16="http://schemas.microsoft.com/office/drawing/2014/main" id="{897F2485-23D9-B2B2-F57E-16FD7892F3C5}"/>
              </a:ext>
            </a:extLst>
          </p:cNvPr>
          <p:cNvGrpSpPr/>
          <p:nvPr/>
        </p:nvGrpSpPr>
        <p:grpSpPr>
          <a:xfrm>
            <a:off x="4372791" y="1797765"/>
            <a:ext cx="4659652" cy="2905447"/>
            <a:chOff x="1641585" y="1048972"/>
            <a:chExt cx="5867403" cy="3260732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E536356-1C70-A4DD-11D3-BC374E11D50E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E9896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B0C8F032-0488-6276-7C44-14A23DBB98EB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E98960"/>
            </a:solidFill>
            <a:ln cap="flat">
              <a:solidFill>
                <a:srgbClr val="E98960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B018600F-454F-07F1-BB50-EAC5167104C5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E9896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4" name="Rectangle 20">
            <a:extLst>
              <a:ext uri="{FF2B5EF4-FFF2-40B4-BE49-F238E27FC236}">
                <a16:creationId xmlns:a16="http://schemas.microsoft.com/office/drawing/2014/main" id="{E56303BC-FA35-1296-33D2-B75B7DB24E99}"/>
              </a:ext>
            </a:extLst>
          </p:cNvPr>
          <p:cNvSpPr/>
          <p:nvPr/>
        </p:nvSpPr>
        <p:spPr>
          <a:xfrm>
            <a:off x="4587732" y="4373956"/>
            <a:ext cx="4145509" cy="57815"/>
          </a:xfrm>
          <a:prstGeom prst="rect">
            <a:avLst/>
          </a:prstGeom>
          <a:solidFill>
            <a:srgbClr val="E98960"/>
          </a:solidFill>
          <a:ln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21">
            <a:extLst>
              <a:ext uri="{FF2B5EF4-FFF2-40B4-BE49-F238E27FC236}">
                <a16:creationId xmlns:a16="http://schemas.microsoft.com/office/drawing/2014/main" id="{C5DABD1F-21CA-E807-52EC-A038184A577E}"/>
              </a:ext>
            </a:extLst>
          </p:cNvPr>
          <p:cNvSpPr/>
          <p:nvPr/>
        </p:nvSpPr>
        <p:spPr>
          <a:xfrm>
            <a:off x="4023532" y="2054554"/>
            <a:ext cx="867138" cy="384316"/>
          </a:xfrm>
          <a:prstGeom prst="rect">
            <a:avLst/>
          </a:prstGeom>
          <a:solidFill>
            <a:srgbClr val="E98960"/>
          </a:solidFill>
          <a:ln w="25402"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Rectangle 23">
            <a:extLst>
              <a:ext uri="{FF2B5EF4-FFF2-40B4-BE49-F238E27FC236}">
                <a16:creationId xmlns:a16="http://schemas.microsoft.com/office/drawing/2014/main" id="{A7D27552-2B9A-7E28-7C7B-716A6DB8049F}"/>
              </a:ext>
            </a:extLst>
          </p:cNvPr>
          <p:cNvSpPr/>
          <p:nvPr/>
        </p:nvSpPr>
        <p:spPr>
          <a:xfrm>
            <a:off x="4100921" y="2059861"/>
            <a:ext cx="789749" cy="369332"/>
          </a:xfrm>
          <a:prstGeom prst="rect">
            <a:avLst/>
          </a:prstGeom>
          <a:noFill/>
          <a:ln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91C2DE76-8417-0353-F29C-66DD89828FF9}"/>
              </a:ext>
            </a:extLst>
          </p:cNvPr>
          <p:cNvSpPr txBox="1"/>
          <p:nvPr/>
        </p:nvSpPr>
        <p:spPr>
          <a:xfrm>
            <a:off x="4739381" y="2742767"/>
            <a:ext cx="3924305" cy="13295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noProof="0" dirty="0">
                <a:solidFill>
                  <a:srgbClr val="E989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Modelage de la tâche</a:t>
            </a:r>
          </a:p>
        </p:txBody>
      </p:sp>
      <p:pic>
        <p:nvPicPr>
          <p:cNvPr id="18" name="Picture 11">
            <a:extLst>
              <a:ext uri="{FF2B5EF4-FFF2-40B4-BE49-F238E27FC236}">
                <a16:creationId xmlns:a16="http://schemas.microsoft.com/office/drawing/2014/main" id="{12B8274E-5CEB-E8E8-69D7-DA52619A7C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007" y="1567314"/>
            <a:ext cx="2687484" cy="268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BF41B2-746E-79FE-3F50-92FFDAC75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E4C7D38F-CC67-DADA-0A54-2BB4CE3EEA9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76D9E9E8-027F-E71A-54C1-49EB8788A7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2B533AD6-AED4-1611-D5E8-7FB98A0AAE8D}"/>
              </a:ext>
            </a:extLst>
          </p:cNvPr>
          <p:cNvSpPr txBox="1"/>
          <p:nvPr/>
        </p:nvSpPr>
        <p:spPr>
          <a:xfrm>
            <a:off x="1051913" y="230219"/>
            <a:ext cx="1008817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Afin de réaliser ma tâche je dois identifier les indices d’adaptation spécifiques </a:t>
            </a:r>
            <a:r>
              <a:rPr lang="fr-FR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à un régime alimentaire</a:t>
            </a:r>
            <a:r>
              <a:rPr lang="fr-FR" sz="2000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d’un animal à partir de sa denture .</a:t>
            </a:r>
            <a:endParaRPr lang="fr-FR" sz="20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B187454E-0BA0-7D69-EDD7-25A587F3020B}"/>
              </a:ext>
            </a:extLst>
          </p:cNvPr>
          <p:cNvCxnSpPr>
            <a:cxnSpLocks/>
          </p:cNvCxnSpPr>
          <p:nvPr/>
        </p:nvCxnSpPr>
        <p:spPr>
          <a:xfrm>
            <a:off x="3749040" y="3562555"/>
            <a:ext cx="428752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4">
            <a:extLst>
              <a:ext uri="{FF2B5EF4-FFF2-40B4-BE49-F238E27FC236}">
                <a16:creationId xmlns:a16="http://schemas.microsoft.com/office/drawing/2014/main" id="{86BBE67A-1C18-8FF7-01EB-681866B2D8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39"/>
          <a:stretch>
            <a:fillRect/>
          </a:stretch>
        </p:blipFill>
        <p:spPr bwMode="auto">
          <a:xfrm>
            <a:off x="232436" y="1936955"/>
            <a:ext cx="3982719" cy="2933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1EAF26DC-E4A0-1EBA-73E3-608A19496BEC}"/>
              </a:ext>
            </a:extLst>
          </p:cNvPr>
          <p:cNvSpPr txBox="1"/>
          <p:nvPr/>
        </p:nvSpPr>
        <p:spPr>
          <a:xfrm>
            <a:off x="8209280" y="2868550"/>
            <a:ext cx="398272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dirty="0"/>
              <a:t>Établir le lien entre la denture d’un animal  et son régime alimentaire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189CD43-BEB0-5FB5-F9A9-E8E2FE6280D3}"/>
              </a:ext>
            </a:extLst>
          </p:cNvPr>
          <p:cNvSpPr txBox="1"/>
          <p:nvPr/>
        </p:nvSpPr>
        <p:spPr>
          <a:xfrm>
            <a:off x="4387876" y="2139016"/>
            <a:ext cx="31292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Identifier les indices d’adaptation à un régime alimentaire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E0B1B6D-D272-9819-2E8A-2E4B10BC17A6}"/>
              </a:ext>
            </a:extLst>
          </p:cNvPr>
          <p:cNvSpPr txBox="1"/>
          <p:nvPr/>
        </p:nvSpPr>
        <p:spPr>
          <a:xfrm>
            <a:off x="477520" y="4578555"/>
            <a:ext cx="2326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Crane d’un animal</a:t>
            </a:r>
          </a:p>
        </p:txBody>
      </p:sp>
    </p:spTree>
    <p:extLst>
      <p:ext uri="{BB962C8B-B14F-4D97-AF65-F5344CB8AC3E}">
        <p14:creationId xmlns:p14="http://schemas.microsoft.com/office/powerpoint/2010/main" val="32667985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85;p29">
            <a:extLst>
              <a:ext uri="{FF2B5EF4-FFF2-40B4-BE49-F238E27FC236}">
                <a16:creationId xmlns:a16="http://schemas.microsoft.com/office/drawing/2014/main" id="{9E7EE8F1-A463-0703-7A59-9DA094A13900}"/>
              </a:ext>
            </a:extLst>
          </p:cNvPr>
          <p:cNvSpPr/>
          <p:nvPr/>
        </p:nvSpPr>
        <p:spPr>
          <a:xfrm>
            <a:off x="948074" y="351425"/>
            <a:ext cx="10526171" cy="47383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Repérage dans le chapitre: Les systèmes organiques  selon l’environnement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65A6F467-35CD-5180-3E39-5D80173183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03213533-4361-2602-FB48-3E76946B7E84}"/>
              </a:ext>
            </a:extLst>
          </p:cNvPr>
          <p:cNvGrpSpPr/>
          <p:nvPr/>
        </p:nvGrpSpPr>
        <p:grpSpPr>
          <a:xfrm>
            <a:off x="2186591" y="2313616"/>
            <a:ext cx="7752871" cy="1524160"/>
            <a:chOff x="1570644" y="3023669"/>
            <a:chExt cx="9014073" cy="2128851"/>
          </a:xfrm>
        </p:grpSpPr>
        <p:sp>
          <p:nvSpPr>
            <p:cNvPr id="13" name="Rectangle : coins arrondis 18 - 3">
              <a:extLst>
                <a:ext uri="{FF2B5EF4-FFF2-40B4-BE49-F238E27FC236}">
                  <a16:creationId xmlns:a16="http://schemas.microsoft.com/office/drawing/2014/main" id="{1C7D4832-E71C-7C45-70FB-DF0D8FFBF7E5}"/>
                </a:ext>
              </a:extLst>
            </p:cNvPr>
            <p:cNvSpPr/>
            <p:nvPr/>
          </p:nvSpPr>
          <p:spPr>
            <a:xfrm>
              <a:off x="3493446" y="3023669"/>
              <a:ext cx="7047729" cy="990257"/>
            </a:xfrm>
            <a:prstGeom prst="roundRect">
              <a:avLst/>
            </a:prstGeom>
            <a:solidFill>
              <a:srgbClr val="54AFE9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Établir le lien entre la denture d'un animal et son régime alimentaire..</a:t>
              </a:r>
            </a:p>
          </p:txBody>
        </p:sp>
        <p:sp>
          <p:nvSpPr>
            <p:cNvPr id="18" name="Rectangle : coins arrondis 18 - 3">
              <a:extLst>
                <a:ext uri="{FF2B5EF4-FFF2-40B4-BE49-F238E27FC236}">
                  <a16:creationId xmlns:a16="http://schemas.microsoft.com/office/drawing/2014/main" id="{33D56ABB-2047-7ADE-F030-61403185012F}"/>
                </a:ext>
              </a:extLst>
            </p:cNvPr>
            <p:cNvSpPr/>
            <p:nvPr/>
          </p:nvSpPr>
          <p:spPr>
            <a:xfrm>
              <a:off x="1603302" y="3040548"/>
              <a:ext cx="1372360" cy="990257"/>
            </a:xfrm>
            <a:prstGeom prst="roundRect">
              <a:avLst/>
            </a:prstGeom>
            <a:solidFill>
              <a:srgbClr val="54AFE9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Tâche 1</a:t>
              </a:r>
            </a:p>
          </p:txBody>
        </p:sp>
        <p:sp>
          <p:nvSpPr>
            <p:cNvPr id="21" name="Rectangle : coins arrondis 18 - 3">
              <a:extLst>
                <a:ext uri="{FF2B5EF4-FFF2-40B4-BE49-F238E27FC236}">
                  <a16:creationId xmlns:a16="http://schemas.microsoft.com/office/drawing/2014/main" id="{9C7B159B-44E4-F102-1C30-591CC461EB4B}"/>
                </a:ext>
              </a:extLst>
            </p:cNvPr>
            <p:cNvSpPr/>
            <p:nvPr/>
          </p:nvSpPr>
          <p:spPr>
            <a:xfrm>
              <a:off x="1570644" y="4162262"/>
              <a:ext cx="1372360" cy="990258"/>
            </a:xfrm>
            <a:prstGeom prst="roundRect">
              <a:avLst/>
            </a:prstGeom>
            <a:solidFill>
              <a:srgbClr val="54AFE9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prstClr val="white"/>
                  </a:solidFill>
                  <a:latin typeface="Calibri"/>
                  <a:ea typeface="Calibri"/>
                  <a:cs typeface="Calibri"/>
                </a:rPr>
                <a:t>Tâche 2</a:t>
              </a:r>
            </a:p>
          </p:txBody>
        </p:sp>
        <p:sp>
          <p:nvSpPr>
            <p:cNvPr id="24" name="Rectangle : coins arrondis 18 - 3">
              <a:extLst>
                <a:ext uri="{FF2B5EF4-FFF2-40B4-BE49-F238E27FC236}">
                  <a16:creationId xmlns:a16="http://schemas.microsoft.com/office/drawing/2014/main" id="{0060AFA5-0C16-1D22-250F-3FEEC97EF93D}"/>
                </a:ext>
              </a:extLst>
            </p:cNvPr>
            <p:cNvSpPr/>
            <p:nvPr/>
          </p:nvSpPr>
          <p:spPr>
            <a:xfrm>
              <a:off x="3536988" y="4160798"/>
              <a:ext cx="7047729" cy="990257"/>
            </a:xfrm>
            <a:prstGeom prst="roundRect">
              <a:avLst/>
            </a:prstGeom>
            <a:solidFill>
              <a:srgbClr val="54AFE9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prstClr val="white"/>
                  </a:solidFill>
                  <a:latin typeface="Calibri"/>
                  <a:ea typeface="Calibri"/>
                  <a:cs typeface="Calibri"/>
                </a:rPr>
                <a:t> Établir les liens entre le tube digestif </a:t>
              </a:r>
            </a:p>
            <a:p>
              <a:pPr algn="ctr" defTabSz="914400"/>
              <a:r>
                <a:rPr lang="fr-FR" b="1" kern="0" dirty="0">
                  <a:solidFill>
                    <a:prstClr val="white"/>
                  </a:solidFill>
                  <a:latin typeface="Calibri"/>
                  <a:ea typeface="Calibri"/>
                  <a:cs typeface="Calibri"/>
                </a:rPr>
                <a:t>d’un animal et son régime alimentaire</a:t>
              </a:r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D30ABCBE-247D-7F52-8C11-58C5747E8415}"/>
              </a:ext>
            </a:extLst>
          </p:cNvPr>
          <p:cNvSpPr/>
          <p:nvPr/>
        </p:nvSpPr>
        <p:spPr>
          <a:xfrm>
            <a:off x="2257711" y="1662536"/>
            <a:ext cx="7752872" cy="574274"/>
          </a:xfrm>
          <a:prstGeom prst="rect">
            <a:avLst/>
          </a:prstGeom>
          <a:solidFill>
            <a:srgbClr val="0034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Séquence 3: Appareil digestif selon l’environnement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6BC92CD-2521-96CD-C4B0-81029FBCAA2C}"/>
              </a:ext>
            </a:extLst>
          </p:cNvPr>
          <p:cNvSpPr/>
          <p:nvPr/>
        </p:nvSpPr>
        <p:spPr>
          <a:xfrm>
            <a:off x="2164080" y="2265680"/>
            <a:ext cx="7924800" cy="812800"/>
          </a:xfrm>
          <a:prstGeom prst="rect">
            <a:avLst/>
          </a:prstGeom>
          <a:noFill/>
          <a:ln w="28575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57109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A89DBC4-6415-DAFF-9551-23D41F27895E}"/>
              </a:ext>
            </a:extLst>
          </p:cNvPr>
          <p:cNvSpPr txBox="1"/>
          <p:nvPr/>
        </p:nvSpPr>
        <p:spPr>
          <a:xfrm>
            <a:off x="410007" y="1851272"/>
            <a:ext cx="817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i="1" u="sng" dirty="0"/>
              <a:t>1ère étape</a:t>
            </a:r>
            <a:r>
              <a:rPr lang="fr-FR" sz="2800" b="1" i="1" dirty="0"/>
              <a:t>: </a:t>
            </a:r>
            <a:r>
              <a:rPr lang="fr-FR" sz="2800" i="1" dirty="0"/>
              <a:t>Préciser si la denture est complète ou non.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C8AFED8-AF4F-F8B8-AD97-AA59DC7BB7EB}"/>
              </a:ext>
            </a:extLst>
          </p:cNvPr>
          <p:cNvSpPr txBox="1"/>
          <p:nvPr/>
        </p:nvSpPr>
        <p:spPr>
          <a:xfrm>
            <a:off x="410007" y="2892652"/>
            <a:ext cx="11673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i="1" u="sng" dirty="0"/>
              <a:t>2ème étape</a:t>
            </a:r>
            <a:r>
              <a:rPr lang="fr-FR" sz="2800" b="1" i="1" dirty="0"/>
              <a:t>:</a:t>
            </a:r>
            <a:r>
              <a:rPr lang="fr-FR" sz="2800" b="1" i="1" baseline="30000" dirty="0"/>
              <a:t> </a:t>
            </a:r>
            <a:r>
              <a:rPr lang="fr-FR" sz="2800" i="1" dirty="0"/>
              <a:t>Relever les indices spécifiques à un régime alimentaire relatif aux: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C518994-5FC8-12C1-DC84-D58707F4F72E}"/>
              </a:ext>
            </a:extLst>
          </p:cNvPr>
          <p:cNvSpPr txBox="1"/>
          <p:nvPr/>
        </p:nvSpPr>
        <p:spPr>
          <a:xfrm>
            <a:off x="2072640" y="3928972"/>
            <a:ext cx="953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i="1" dirty="0"/>
              <a:t> canines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E8B1628-E9E5-DC53-47AF-D29DEFFCA446}"/>
              </a:ext>
            </a:extLst>
          </p:cNvPr>
          <p:cNvSpPr txBox="1"/>
          <p:nvPr/>
        </p:nvSpPr>
        <p:spPr>
          <a:xfrm>
            <a:off x="2052320" y="4416652"/>
            <a:ext cx="953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i="1" dirty="0"/>
              <a:t>molaires et prémolaires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4DBBB89-8E21-FBB8-1D69-35466759FBAD}"/>
              </a:ext>
            </a:extLst>
          </p:cNvPr>
          <p:cNvSpPr txBox="1"/>
          <p:nvPr/>
        </p:nvSpPr>
        <p:spPr>
          <a:xfrm>
            <a:off x="2042159" y="3464906"/>
            <a:ext cx="72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i="1" dirty="0"/>
              <a:t> incisives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D4C11D4-DE67-8871-36A7-39F6731E183F}"/>
              </a:ext>
            </a:extLst>
          </p:cNvPr>
          <p:cNvSpPr txBox="1"/>
          <p:nvPr/>
        </p:nvSpPr>
        <p:spPr>
          <a:xfrm>
            <a:off x="985520" y="101600"/>
            <a:ext cx="1017016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Pour identifier les indices d’adaptation  de la denture à un régime alimentaire</a:t>
            </a:r>
            <a:r>
              <a:rPr lang="fr-FR" sz="2800" dirty="0">
                <a:solidFill>
                  <a:schemeClr val="bg2">
                    <a:lumMod val="75000"/>
                  </a:schemeClr>
                </a:solidFill>
              </a:rPr>
              <a:t>; </a:t>
            </a:r>
            <a:r>
              <a:rPr lang="fr-FR" sz="2400" b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on doit réaliser les étapes  ci-dessous.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E8A4D66-1E23-871C-C99A-4293ED8D9A1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2C0CFCB3-053B-E767-14F1-EC28901E7D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1140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C8842F5-3DB4-3C2F-E131-5812D67EF631}"/>
              </a:ext>
            </a:extLst>
          </p:cNvPr>
          <p:cNvSpPr txBox="1"/>
          <p:nvPr/>
        </p:nvSpPr>
        <p:spPr>
          <a:xfrm>
            <a:off x="965200" y="324827"/>
            <a:ext cx="7701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Prenons maintenant un exemple,  la denture du cheval. </a:t>
            </a:r>
          </a:p>
        </p:txBody>
      </p:sp>
      <p:pic>
        <p:nvPicPr>
          <p:cNvPr id="1026" name="Picture 2" descr="Horse and deer skulls bone clones inc osteological reproductions – Artofit">
            <a:extLst>
              <a:ext uri="{FF2B5EF4-FFF2-40B4-BE49-F238E27FC236}">
                <a16:creationId xmlns:a16="http://schemas.microsoft.com/office/drawing/2014/main" id="{CB3B32EB-0441-A501-DF98-A1388A3EB6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73" y="1430020"/>
            <a:ext cx="4600575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0842D0C-11F5-5461-7BBA-D50A1D296B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6506852"/>
              </p:ext>
            </p:extLst>
          </p:nvPr>
        </p:nvGraphicFramePr>
        <p:xfrm>
          <a:off x="4807974" y="1466193"/>
          <a:ext cx="7079227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62733">
                  <a:extLst>
                    <a:ext uri="{9D8B030D-6E8A-4147-A177-3AD203B41FA5}">
                      <a16:colId xmlns:a16="http://schemas.microsoft.com/office/drawing/2014/main" val="2414366588"/>
                    </a:ext>
                  </a:extLst>
                </a:gridCol>
                <a:gridCol w="2016494">
                  <a:extLst>
                    <a:ext uri="{9D8B030D-6E8A-4147-A177-3AD203B41FA5}">
                      <a16:colId xmlns:a16="http://schemas.microsoft.com/office/drawing/2014/main" val="20332808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Indices d’adaptation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régime alimentaire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814638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800" dirty="0"/>
                        <a:t>Denture : </a:t>
                      </a:r>
                      <a:r>
                        <a:rPr lang="fr-FR" sz="280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Incomplète</a:t>
                      </a: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fr-FR" sz="2800" b="1" dirty="0">
                          <a:solidFill>
                            <a:srgbClr val="FF0000"/>
                          </a:solidFill>
                        </a:rPr>
                        <a:t>Herbivore non ruminant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0671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800" dirty="0"/>
                        <a:t>Incisives : </a:t>
                      </a:r>
                      <a:r>
                        <a:rPr lang="fr-FR" sz="280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ont  une croissance continue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89413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800" dirty="0"/>
                        <a:t>Canines : </a:t>
                      </a:r>
                      <a:r>
                        <a:rPr lang="fr-FR" sz="2800" dirty="0">
                          <a:solidFill>
                            <a:srgbClr val="FF0000"/>
                          </a:solidFill>
                        </a:rPr>
                        <a:t>absentes, présence d’une barre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95694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800" dirty="0"/>
                        <a:t>Molaires et prémolaires: </a:t>
                      </a:r>
                      <a:r>
                        <a:rPr lang="fr-FR" sz="280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table d’usure, servent à broyer la matière végétale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4290277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3F29F28-282B-4B07-776A-A4913AAFAA47}"/>
              </a:ext>
            </a:extLst>
          </p:cNvPr>
          <p:cNvSpPr txBox="1"/>
          <p:nvPr/>
        </p:nvSpPr>
        <p:spPr>
          <a:xfrm>
            <a:off x="1320800" y="4632960"/>
            <a:ext cx="2499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Crane de cheval</a:t>
            </a:r>
          </a:p>
        </p:txBody>
      </p:sp>
      <p:sp>
        <p:nvSpPr>
          <p:cNvPr id="5" name="Oval 7">
            <a:extLst>
              <a:ext uri="{FF2B5EF4-FFF2-40B4-BE49-F238E27FC236}">
                <a16:creationId xmlns:a16="http://schemas.microsoft.com/office/drawing/2014/main" id="{658DD323-4D8C-61B8-C328-7FB13ED9D7F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6" name="Image 9">
            <a:extLst>
              <a:ext uri="{FF2B5EF4-FFF2-40B4-BE49-F238E27FC236}">
                <a16:creationId xmlns:a16="http://schemas.microsoft.com/office/drawing/2014/main" id="{B6270675-C0DD-18BC-8341-D0CF9D928D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9689" y="853728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9833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5283D-1C3B-66D5-27D1-4238389C3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E59C51D-C642-1DDB-EF5F-B545F91AB698}"/>
              </a:ext>
            </a:extLst>
          </p:cNvPr>
          <p:cNvGrpSpPr/>
          <p:nvPr/>
        </p:nvGrpSpPr>
        <p:grpSpPr>
          <a:xfrm>
            <a:off x="121920" y="142240"/>
            <a:ext cx="11938000" cy="6563360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2AC10689-3538-031D-3802-6C268474D71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030A0"/>
            </a:solidFill>
            <a:ln>
              <a:solidFill>
                <a:srgbClr val="7030A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59FA3B0-C0C9-55E3-B2A1-609E84332F6A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100EAE4-D5B0-58C8-BFB8-0BAA58F2E6E5}"/>
              </a:ext>
            </a:extLst>
          </p:cNvPr>
          <p:cNvGrpSpPr/>
          <p:nvPr/>
        </p:nvGrpSpPr>
        <p:grpSpPr>
          <a:xfrm>
            <a:off x="9325079" y="549526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D5EC100-C703-5BF8-D45D-0A631A5A8E6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33031D0-700D-C15C-0602-547A49E0B346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14">
            <a:extLst>
              <a:ext uri="{FF2B5EF4-FFF2-40B4-BE49-F238E27FC236}">
                <a16:creationId xmlns:a16="http://schemas.microsoft.com/office/drawing/2014/main" id="{D48FD848-6B22-CBC8-26A1-AB8FEAE19A0E}"/>
              </a:ext>
            </a:extLst>
          </p:cNvPr>
          <p:cNvGrpSpPr/>
          <p:nvPr/>
        </p:nvGrpSpPr>
        <p:grpSpPr>
          <a:xfrm>
            <a:off x="5062913" y="1699526"/>
            <a:ext cx="4659652" cy="2905447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2D19C3DD-0EBC-9B26-FFB2-4208CB6C5E64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7030A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D6EB2E96-90B4-7C9F-7FA5-54E5A3357C97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7030A0"/>
            </a:solidFill>
            <a:ln cap="flat">
              <a:solidFill>
                <a:srgbClr val="7030A0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2F635428-320E-7FAA-0AE5-45B6050A232C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7030A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0" name="Rectangle 20">
            <a:extLst>
              <a:ext uri="{FF2B5EF4-FFF2-40B4-BE49-F238E27FC236}">
                <a16:creationId xmlns:a16="http://schemas.microsoft.com/office/drawing/2014/main" id="{9D03F9B8-F377-B139-7216-A671E70E6119}"/>
              </a:ext>
            </a:extLst>
          </p:cNvPr>
          <p:cNvSpPr/>
          <p:nvPr/>
        </p:nvSpPr>
        <p:spPr>
          <a:xfrm>
            <a:off x="5277854" y="4275717"/>
            <a:ext cx="4145509" cy="57815"/>
          </a:xfrm>
          <a:prstGeom prst="rect">
            <a:avLst/>
          </a:prstGeom>
          <a:solidFill>
            <a:srgbClr val="7030A0"/>
          </a:solidFill>
          <a:ln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1200" cap="none" spc="0" baseline="0" noProof="0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B724BB5D-38F9-62D3-FBA8-B51BB5AF68FE}"/>
              </a:ext>
            </a:extLst>
          </p:cNvPr>
          <p:cNvSpPr/>
          <p:nvPr/>
        </p:nvSpPr>
        <p:spPr>
          <a:xfrm>
            <a:off x="4713654" y="1956315"/>
            <a:ext cx="867138" cy="384316"/>
          </a:xfrm>
          <a:prstGeom prst="rect">
            <a:avLst/>
          </a:prstGeom>
          <a:solidFill>
            <a:srgbClr val="7030A0"/>
          </a:solidFill>
          <a:ln w="25402"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1200" cap="none" spc="0" baseline="0" noProof="0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F00BEC9F-294C-ED13-3C79-B10011ABC7EA}"/>
              </a:ext>
            </a:extLst>
          </p:cNvPr>
          <p:cNvSpPr/>
          <p:nvPr/>
        </p:nvSpPr>
        <p:spPr>
          <a:xfrm>
            <a:off x="4773422" y="1963807"/>
            <a:ext cx="789749" cy="369332"/>
          </a:xfrm>
          <a:prstGeom prst="rect">
            <a:avLst/>
          </a:prstGeom>
          <a:solidFill>
            <a:srgbClr val="7030A0"/>
          </a:solidFill>
          <a:ln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1200" cap="none" spc="0" baseline="0" noProof="0" dirty="0">
                <a:solidFill>
                  <a:srgbClr val="FFFFFF"/>
                </a:solidFill>
                <a:uFillTx/>
                <a:latin typeface="Arial"/>
                <a:cs typeface="Arial"/>
              </a:rPr>
              <a:t>PGC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2CF6C40C-11B3-918F-D6D6-FE3D501BF5FD}"/>
              </a:ext>
            </a:extLst>
          </p:cNvPr>
          <p:cNvSpPr txBox="1"/>
          <p:nvPr/>
        </p:nvSpPr>
        <p:spPr>
          <a:xfrm>
            <a:off x="5277854" y="2730809"/>
            <a:ext cx="4401901" cy="130035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noProof="0" dirty="0">
                <a:solidFill>
                  <a:srgbClr val="7030A0"/>
                </a:solidFill>
                <a:latin typeface="Arial"/>
              </a:rPr>
              <a:t>Pratique guidée</a:t>
            </a:r>
          </a:p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noProof="0" dirty="0">
                <a:solidFill>
                  <a:srgbClr val="7030A0"/>
                </a:solidFill>
                <a:latin typeface="Arial"/>
              </a:rPr>
              <a:t>collective </a:t>
            </a:r>
            <a:endParaRPr lang="fr-FR" sz="4000" b="1" noProof="0" dirty="0">
              <a:solidFill>
                <a:srgbClr val="7030A0"/>
              </a:solidFill>
              <a:latin typeface="Arial"/>
              <a:cs typeface="Arial"/>
            </a:endParaRPr>
          </a:p>
        </p:txBody>
      </p:sp>
      <p:pic>
        <p:nvPicPr>
          <p:cNvPr id="14" name="Picture 7">
            <a:extLst>
              <a:ext uri="{FF2B5EF4-FFF2-40B4-BE49-F238E27FC236}">
                <a16:creationId xmlns:a16="http://schemas.microsoft.com/office/drawing/2014/main" id="{F9769AB3-E2D7-6AC2-3F2D-73996BD390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565" y="1694883"/>
            <a:ext cx="3060936" cy="306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3331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PGC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F6BB8D40-3374-41FD-A76D-232CB75A9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7850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D_A_01">
            <a:extLst>
              <a:ext uri="{FF2B5EF4-FFF2-40B4-BE49-F238E27FC236}">
                <a16:creationId xmlns:a16="http://schemas.microsoft.com/office/drawing/2014/main" id="{2578E6F7-4ABC-ACE4-0476-D7842CD4373F}"/>
              </a:ext>
            </a:extLst>
          </p:cNvPr>
          <p:cNvSpPr txBox="1"/>
          <p:nvPr/>
        </p:nvSpPr>
        <p:spPr>
          <a:xfrm>
            <a:off x="946412" y="349453"/>
            <a:ext cx="9711428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Nous allons maintenant vérifier si vous avez compris comment  établir la relation entre la denture d’un animal et son régime alimentaire. Voici une première question.</a:t>
            </a:r>
            <a:endParaRPr lang="fr-FR" sz="20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5" name="D_A_02">
            <a:extLst>
              <a:ext uri="{FF2B5EF4-FFF2-40B4-BE49-F238E27FC236}">
                <a16:creationId xmlns:a16="http://schemas.microsoft.com/office/drawing/2014/main" id="{4B5818FA-7BE7-7B30-720D-7F88F0438700}"/>
              </a:ext>
            </a:extLst>
          </p:cNvPr>
          <p:cNvSpPr txBox="1"/>
          <p:nvPr/>
        </p:nvSpPr>
        <p:spPr>
          <a:xfrm>
            <a:off x="834652" y="908253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endParaRPr lang="fr-FR" sz="1600" i="1" noProof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66155E4-B919-9AFE-0975-A357D2A7C100}"/>
              </a:ext>
            </a:extLst>
          </p:cNvPr>
          <p:cNvSpPr/>
          <p:nvPr/>
        </p:nvSpPr>
        <p:spPr>
          <a:xfrm>
            <a:off x="1111833" y="2040645"/>
            <a:ext cx="7265251" cy="578882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fr-FR" sz="2800" b="1" dirty="0">
                <a:solidFill>
                  <a:srgbClr val="0852A4"/>
                </a:solidFill>
                <a:latin typeface="+mj-lt"/>
              </a:rPr>
              <a:t>Chez un herbivore la denture est :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901680D3-AF68-13F1-1B73-027C029885DD}"/>
              </a:ext>
            </a:extLst>
          </p:cNvPr>
          <p:cNvSpPr/>
          <p:nvPr/>
        </p:nvSpPr>
        <p:spPr>
          <a:xfrm>
            <a:off x="3609784" y="3866469"/>
            <a:ext cx="2354834" cy="672429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dirty="0">
                <a:solidFill>
                  <a:schemeClr val="tx1"/>
                </a:solidFill>
              </a:rPr>
              <a:t>b. Incomplète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BE5DEB5-999C-D820-CABA-9857FA5751C6}"/>
              </a:ext>
            </a:extLst>
          </p:cNvPr>
          <p:cNvSpPr/>
          <p:nvPr/>
        </p:nvSpPr>
        <p:spPr>
          <a:xfrm>
            <a:off x="3599624" y="3023189"/>
            <a:ext cx="2343107" cy="682589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dirty="0">
                <a:solidFill>
                  <a:schemeClr val="tx1"/>
                </a:solidFill>
              </a:rPr>
              <a:t>a. Complete  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2CACBB3-CDB8-6C16-4D87-324E72CE8AC7}"/>
              </a:ext>
            </a:extLst>
          </p:cNvPr>
          <p:cNvSpPr/>
          <p:nvPr/>
        </p:nvSpPr>
        <p:spPr>
          <a:xfrm>
            <a:off x="2813450" y="3167298"/>
            <a:ext cx="518161" cy="426720"/>
          </a:xfrm>
          <a:prstGeom prst="roundRect">
            <a:avLst/>
          </a:prstGeom>
          <a:solidFill>
            <a:srgbClr val="D3E8F1"/>
          </a:solidFill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C0BBB1-AB60-D34E-E0D6-3C8B57F0DA65}"/>
              </a:ext>
            </a:extLst>
          </p:cNvPr>
          <p:cNvSpPr/>
          <p:nvPr/>
        </p:nvSpPr>
        <p:spPr>
          <a:xfrm>
            <a:off x="2854090" y="3980098"/>
            <a:ext cx="518161" cy="426720"/>
          </a:xfrm>
          <a:prstGeom prst="roundRect">
            <a:avLst/>
          </a:prstGeom>
          <a:solidFill>
            <a:srgbClr val="D3E8F1"/>
          </a:solidFill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BD1304B-994C-9E0E-43E8-A95C208F1871}"/>
              </a:ext>
            </a:extLst>
          </p:cNvPr>
          <p:cNvSpPr txBox="1"/>
          <p:nvPr/>
        </p:nvSpPr>
        <p:spPr>
          <a:xfrm>
            <a:off x="914400" y="1276128"/>
            <a:ext cx="518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1. Cochez la bonne réponse.</a:t>
            </a:r>
          </a:p>
        </p:txBody>
      </p:sp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7983F5-74E9-3881-85C5-C66F87B707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2C08BB4E-6F4E-D627-63C5-856062580AE5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PGC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10" name="D_A_01">
            <a:extLst>
              <a:ext uri="{FF2B5EF4-FFF2-40B4-BE49-F238E27FC236}">
                <a16:creationId xmlns:a16="http://schemas.microsoft.com/office/drawing/2014/main" id="{648B093F-B3BB-EBD4-D25D-D735D76DCCA6}"/>
              </a:ext>
            </a:extLst>
          </p:cNvPr>
          <p:cNvSpPr txBox="1"/>
          <p:nvPr/>
        </p:nvSpPr>
        <p:spPr>
          <a:xfrm>
            <a:off x="783852" y="227533"/>
            <a:ext cx="9081508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la correction, vérifiez vos réponses.</a:t>
            </a:r>
          </a:p>
        </p:txBody>
      </p:sp>
      <p:sp>
        <p:nvSpPr>
          <p:cNvPr id="55" name="D_A_02">
            <a:extLst>
              <a:ext uri="{FF2B5EF4-FFF2-40B4-BE49-F238E27FC236}">
                <a16:creationId xmlns:a16="http://schemas.microsoft.com/office/drawing/2014/main" id="{8F9C5FC7-B522-F0FB-85DC-9A7E49E6A489}"/>
              </a:ext>
            </a:extLst>
          </p:cNvPr>
          <p:cNvSpPr txBox="1"/>
          <p:nvPr/>
        </p:nvSpPr>
        <p:spPr>
          <a:xfrm>
            <a:off x="783852" y="583133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D5B04EE-F26D-9949-E7B9-9F1E06676F67}"/>
              </a:ext>
            </a:extLst>
          </p:cNvPr>
          <p:cNvSpPr/>
          <p:nvPr/>
        </p:nvSpPr>
        <p:spPr>
          <a:xfrm>
            <a:off x="1133030" y="1797581"/>
            <a:ext cx="10821629" cy="578882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fr-FR" sz="2800" b="1" dirty="0">
                <a:solidFill>
                  <a:srgbClr val="0852A4"/>
                </a:solidFill>
                <a:latin typeface="+mj-lt"/>
              </a:rPr>
              <a:t>Chez un herbivore la denture est :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C3C5380-0465-AB56-4917-7CC5C9D0F9AD}"/>
              </a:ext>
            </a:extLst>
          </p:cNvPr>
          <p:cNvSpPr/>
          <p:nvPr/>
        </p:nvSpPr>
        <p:spPr>
          <a:xfrm>
            <a:off x="2692000" y="3619580"/>
            <a:ext cx="2354834" cy="672429"/>
          </a:xfrm>
          <a:prstGeom prst="round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dirty="0">
                <a:solidFill>
                  <a:schemeClr val="bg1"/>
                </a:solidFill>
              </a:rPr>
              <a:t>b. Incomplète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8BF6543-A8E6-6655-24E9-950899FD530D}"/>
              </a:ext>
            </a:extLst>
          </p:cNvPr>
          <p:cNvSpPr/>
          <p:nvPr/>
        </p:nvSpPr>
        <p:spPr>
          <a:xfrm>
            <a:off x="2681840" y="2776300"/>
            <a:ext cx="2343107" cy="682589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dirty="0">
                <a:solidFill>
                  <a:schemeClr val="tx1"/>
                </a:solidFill>
              </a:rPr>
              <a:t>a. Complete  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A7E60AAA-B8E0-6624-6F10-025BB1C553E5}"/>
              </a:ext>
            </a:extLst>
          </p:cNvPr>
          <p:cNvSpPr/>
          <p:nvPr/>
        </p:nvSpPr>
        <p:spPr>
          <a:xfrm>
            <a:off x="1895666" y="2920409"/>
            <a:ext cx="518161" cy="426720"/>
          </a:xfrm>
          <a:prstGeom prst="roundRect">
            <a:avLst/>
          </a:prstGeom>
          <a:solidFill>
            <a:srgbClr val="D3E8F1"/>
          </a:solidFill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01BB8420-E14B-B9EE-BBDD-642F856768B6}"/>
              </a:ext>
            </a:extLst>
          </p:cNvPr>
          <p:cNvSpPr/>
          <p:nvPr/>
        </p:nvSpPr>
        <p:spPr>
          <a:xfrm>
            <a:off x="1885506" y="3662089"/>
            <a:ext cx="518161" cy="426720"/>
          </a:xfrm>
          <a:prstGeom prst="roundRect">
            <a:avLst/>
          </a:prstGeom>
          <a:solidFill>
            <a:srgbClr val="D3E8F1"/>
          </a:solidFill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2" name="Image 1" descr="Une image contenant logo, Graphique, graphisme, conception&#10;&#10;Description générée automatiquement">
            <a:extLst>
              <a:ext uri="{FF2B5EF4-FFF2-40B4-BE49-F238E27FC236}">
                <a16:creationId xmlns:a16="http://schemas.microsoft.com/office/drawing/2014/main" id="{CE62B9D1-2DAB-B299-1C6C-9B56573210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552" y="3652352"/>
            <a:ext cx="478467" cy="473209"/>
          </a:xfrm>
          <a:prstGeom prst="rect">
            <a:avLst/>
          </a:prstGeom>
        </p:spPr>
      </p:pic>
      <p:pic>
        <p:nvPicPr>
          <p:cNvPr id="7" name="Image 9">
            <a:extLst>
              <a:ext uri="{FF2B5EF4-FFF2-40B4-BE49-F238E27FC236}">
                <a16:creationId xmlns:a16="http://schemas.microsoft.com/office/drawing/2014/main" id="{4B92DBAA-F8C1-13E2-4A18-D66735DBCE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84808" y="818910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6465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139DDB-ED2B-B73C-58BA-F1DC54630E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24">
            <a:extLst>
              <a:ext uri="{FF2B5EF4-FFF2-40B4-BE49-F238E27FC236}">
                <a16:creationId xmlns:a16="http://schemas.microsoft.com/office/drawing/2014/main" id="{153FAA3E-452F-AB1B-5F47-A42405B89DC3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PGC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18" name="D_A_01">
            <a:extLst>
              <a:ext uri="{FF2B5EF4-FFF2-40B4-BE49-F238E27FC236}">
                <a16:creationId xmlns:a16="http://schemas.microsoft.com/office/drawing/2014/main" id="{4BDB7645-84FD-2BBA-A8D4-E1C76A0D8801}"/>
              </a:ext>
            </a:extLst>
          </p:cNvPr>
          <p:cNvSpPr txBox="1"/>
          <p:nvPr/>
        </p:nvSpPr>
        <p:spPr>
          <a:xfrm>
            <a:off x="863880" y="262150"/>
            <a:ext cx="5221959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Voici une deuxième question.</a:t>
            </a:r>
            <a:endParaRPr lang="fr-FR" sz="20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63049A0D-14E9-0C0A-8A73-60B89ECC0E25}"/>
              </a:ext>
            </a:extLst>
          </p:cNvPr>
          <p:cNvSpPr/>
          <p:nvPr/>
        </p:nvSpPr>
        <p:spPr>
          <a:xfrm>
            <a:off x="593133" y="1391679"/>
            <a:ext cx="10821629" cy="1055608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fr-FR" sz="2800" b="1" dirty="0">
                <a:solidFill>
                  <a:srgbClr val="0852A4"/>
                </a:solidFill>
                <a:latin typeface="+mj-lt"/>
              </a:rPr>
              <a:t>2. Reliez entre chaque indice d’adaptation et la dent d’un carnivore correspondante</a:t>
            </a:r>
            <a:r>
              <a:rPr lang="fr-MA" sz="2800" b="1" dirty="0">
                <a:solidFill>
                  <a:srgbClr val="0852A4"/>
                </a:solidFill>
                <a:latin typeface="+mj-lt"/>
              </a:rPr>
              <a:t>:</a:t>
            </a:r>
            <a:r>
              <a:rPr lang="fr-FR" sz="2800" b="1" dirty="0">
                <a:solidFill>
                  <a:srgbClr val="0852A4"/>
                </a:solidFill>
                <a:latin typeface="+mj-lt"/>
              </a:rPr>
              <a:t> 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0016AAAE-B055-63B8-74F3-80A6EB121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7850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09EF84D-646B-0A8F-3CA8-6835B96E9078}"/>
              </a:ext>
            </a:extLst>
          </p:cNvPr>
          <p:cNvSpPr txBox="1"/>
          <p:nvPr/>
        </p:nvSpPr>
        <p:spPr>
          <a:xfrm>
            <a:off x="762000" y="4206241"/>
            <a:ext cx="4521200" cy="497840"/>
          </a:xfrm>
          <a:prstGeom prst="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2.P</a:t>
            </a:r>
            <a:r>
              <a:rPr kumimoji="0" lang="fr-F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etites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pointues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0907415-6506-9BF8-C61E-C7E55E442AEE}"/>
              </a:ext>
            </a:extLst>
          </p:cNvPr>
          <p:cNvSpPr txBox="1"/>
          <p:nvPr/>
        </p:nvSpPr>
        <p:spPr>
          <a:xfrm>
            <a:off x="782320" y="3515361"/>
            <a:ext cx="4490720" cy="497840"/>
          </a:xfrm>
          <a:prstGeom prst="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1.Longues et pointues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4124F07-1006-BB6C-4194-3B9B5EAC1A45}"/>
              </a:ext>
            </a:extLst>
          </p:cNvPr>
          <p:cNvSpPr txBox="1"/>
          <p:nvPr/>
        </p:nvSpPr>
        <p:spPr>
          <a:xfrm>
            <a:off x="751840" y="4886961"/>
            <a:ext cx="4551680" cy="497840"/>
          </a:xfrm>
          <a:prstGeom prst="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3.Tranchantes avec des crêtes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DC92387-E695-DF9F-B7E5-86F43789FA37}"/>
              </a:ext>
            </a:extLst>
          </p:cNvPr>
          <p:cNvSpPr txBox="1"/>
          <p:nvPr/>
        </p:nvSpPr>
        <p:spPr>
          <a:xfrm>
            <a:off x="1198880" y="2682241"/>
            <a:ext cx="3312160" cy="4978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Indices d’adaptation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546A39A-20AE-5C90-6840-1D119498A394}"/>
              </a:ext>
            </a:extLst>
          </p:cNvPr>
          <p:cNvSpPr txBox="1"/>
          <p:nvPr/>
        </p:nvSpPr>
        <p:spPr>
          <a:xfrm>
            <a:off x="7965440" y="2621281"/>
            <a:ext cx="3312160" cy="4978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Dents de carnivore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CBB256C-FA08-D0CA-A946-D7F738E29765}"/>
              </a:ext>
            </a:extLst>
          </p:cNvPr>
          <p:cNvSpPr txBox="1"/>
          <p:nvPr/>
        </p:nvSpPr>
        <p:spPr>
          <a:xfrm>
            <a:off x="7528560" y="4206241"/>
            <a:ext cx="3952240" cy="497840"/>
          </a:xfrm>
          <a:prstGeom prst="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b. C</a:t>
            </a:r>
            <a:r>
              <a:rPr kumimoji="0" lang="fr-F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anines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BD5F1B7-D1C8-47D9-3F4C-D9E6E9140C75}"/>
              </a:ext>
            </a:extLst>
          </p:cNvPr>
          <p:cNvSpPr txBox="1"/>
          <p:nvPr/>
        </p:nvSpPr>
        <p:spPr>
          <a:xfrm>
            <a:off x="7548880" y="3525521"/>
            <a:ext cx="3901440" cy="497840"/>
          </a:xfrm>
          <a:prstGeom prst="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Incisives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2DD30F9-FEA2-71B9-074C-D2FC96DC04F8}"/>
              </a:ext>
            </a:extLst>
          </p:cNvPr>
          <p:cNvSpPr txBox="1"/>
          <p:nvPr/>
        </p:nvSpPr>
        <p:spPr>
          <a:xfrm>
            <a:off x="7518400" y="4897121"/>
            <a:ext cx="4003040" cy="497840"/>
          </a:xfrm>
          <a:prstGeom prst="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c. Molaires et prémolaires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784835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D56EF3-0AC3-BCFE-FDB5-2AC0DD823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DBF56CFD-4063-958A-C125-9BC4E8DB1C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4808" y="818910"/>
            <a:ext cx="583170" cy="583170"/>
          </a:xfrm>
          <a:prstGeom prst="rect">
            <a:avLst/>
          </a:prstGeom>
        </p:spPr>
      </p:pic>
      <p:sp>
        <p:nvSpPr>
          <p:cNvPr id="15" name="Rectangle: Rounded Corners 24">
            <a:extLst>
              <a:ext uri="{FF2B5EF4-FFF2-40B4-BE49-F238E27FC236}">
                <a16:creationId xmlns:a16="http://schemas.microsoft.com/office/drawing/2014/main" id="{BFF8DCEE-BE74-994E-DEFE-2282C05922C8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PGC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18" name="D_A_01">
            <a:extLst>
              <a:ext uri="{FF2B5EF4-FFF2-40B4-BE49-F238E27FC236}">
                <a16:creationId xmlns:a16="http://schemas.microsoft.com/office/drawing/2014/main" id="{52841230-BAD9-F28C-C18B-2D2D537545D6}"/>
              </a:ext>
            </a:extLst>
          </p:cNvPr>
          <p:cNvSpPr txBox="1"/>
          <p:nvPr/>
        </p:nvSpPr>
        <p:spPr>
          <a:xfrm>
            <a:off x="843560" y="150390"/>
            <a:ext cx="5221959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Parfait ! Vérifiez votre réponse.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FBAEB361-B99E-1398-7A26-DF3ADF9E4826}"/>
              </a:ext>
            </a:extLst>
          </p:cNvPr>
          <p:cNvSpPr txBox="1"/>
          <p:nvPr/>
        </p:nvSpPr>
        <p:spPr>
          <a:xfrm>
            <a:off x="924840" y="495830"/>
            <a:ext cx="5221959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Inciter les élèves à justifier leurs réponses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6B7303C-D4E4-0127-260B-C58F73D8C9C5}"/>
              </a:ext>
            </a:extLst>
          </p:cNvPr>
          <p:cNvSpPr txBox="1"/>
          <p:nvPr/>
        </p:nvSpPr>
        <p:spPr>
          <a:xfrm>
            <a:off x="762000" y="3586481"/>
            <a:ext cx="4683760" cy="497840"/>
          </a:xfrm>
          <a:prstGeom prst="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 Petites et pointues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8169A64-4B9C-9F08-B4BA-14C6E56B4603}"/>
              </a:ext>
            </a:extLst>
          </p:cNvPr>
          <p:cNvSpPr txBox="1"/>
          <p:nvPr/>
        </p:nvSpPr>
        <p:spPr>
          <a:xfrm>
            <a:off x="782320" y="2895601"/>
            <a:ext cx="4673600" cy="497840"/>
          </a:xfrm>
          <a:prstGeom prst="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Longues et pointues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6559EE8-CBB6-57D6-4AFF-B451C245CFEB}"/>
              </a:ext>
            </a:extLst>
          </p:cNvPr>
          <p:cNvSpPr txBox="1"/>
          <p:nvPr/>
        </p:nvSpPr>
        <p:spPr>
          <a:xfrm>
            <a:off x="751840" y="4267201"/>
            <a:ext cx="4683760" cy="497840"/>
          </a:xfrm>
          <a:prstGeom prst="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 Tranchantes avec des crêtes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6C74B85-A075-2E07-397E-CAFA7D7E9E84}"/>
              </a:ext>
            </a:extLst>
          </p:cNvPr>
          <p:cNvSpPr txBox="1"/>
          <p:nvPr/>
        </p:nvSpPr>
        <p:spPr>
          <a:xfrm>
            <a:off x="1198880" y="2062481"/>
            <a:ext cx="3312160" cy="4978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Indices d’adaptation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FDB9759-7A9E-C90D-15F8-762DE24F4AB4}"/>
              </a:ext>
            </a:extLst>
          </p:cNvPr>
          <p:cNvSpPr txBox="1"/>
          <p:nvPr/>
        </p:nvSpPr>
        <p:spPr>
          <a:xfrm>
            <a:off x="7965440" y="2001521"/>
            <a:ext cx="3312160" cy="4978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Dents de carnivore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7699808-D170-BF08-2986-02624042ED88}"/>
              </a:ext>
            </a:extLst>
          </p:cNvPr>
          <p:cNvSpPr txBox="1"/>
          <p:nvPr/>
        </p:nvSpPr>
        <p:spPr>
          <a:xfrm>
            <a:off x="7528560" y="3596641"/>
            <a:ext cx="3952240" cy="497840"/>
          </a:xfrm>
          <a:prstGeom prst="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C</a:t>
            </a:r>
            <a:r>
              <a:rPr kumimoji="0" lang="fr-F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anines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372CD31-EB91-D962-AD08-1F175827DD99}"/>
              </a:ext>
            </a:extLst>
          </p:cNvPr>
          <p:cNvSpPr txBox="1"/>
          <p:nvPr/>
        </p:nvSpPr>
        <p:spPr>
          <a:xfrm>
            <a:off x="7548880" y="2905761"/>
            <a:ext cx="3881120" cy="497840"/>
          </a:xfrm>
          <a:prstGeom prst="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Incisives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43C88FA-4C65-7763-8DD3-E79056C79C06}"/>
              </a:ext>
            </a:extLst>
          </p:cNvPr>
          <p:cNvSpPr txBox="1"/>
          <p:nvPr/>
        </p:nvSpPr>
        <p:spPr>
          <a:xfrm>
            <a:off x="7518400" y="4277361"/>
            <a:ext cx="4033520" cy="497840"/>
          </a:xfrm>
          <a:prstGeom prst="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 Molaires et prémolaires </a:t>
            </a:r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6E46E339-2BB1-96AA-4AB6-8CF697E0E5EE}"/>
              </a:ext>
            </a:extLst>
          </p:cNvPr>
          <p:cNvCxnSpPr>
            <a:cxnSpLocks/>
            <a:stCxn id="4" idx="3"/>
            <a:endCxn id="12" idx="1"/>
          </p:cNvCxnSpPr>
          <p:nvPr/>
        </p:nvCxnSpPr>
        <p:spPr>
          <a:xfrm flipV="1">
            <a:off x="5445760" y="3154681"/>
            <a:ext cx="2103120" cy="68072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F37B79AC-5384-5C38-2859-E222675F9147}"/>
              </a:ext>
            </a:extLst>
          </p:cNvPr>
          <p:cNvCxnSpPr>
            <a:cxnSpLocks/>
            <a:stCxn id="5" idx="3"/>
            <a:endCxn id="13" idx="1"/>
          </p:cNvCxnSpPr>
          <p:nvPr/>
        </p:nvCxnSpPr>
        <p:spPr>
          <a:xfrm>
            <a:off x="5435600" y="4516121"/>
            <a:ext cx="2082800" cy="1016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CAD0DED9-3FF0-2563-142C-008F1CEA4F0A}"/>
              </a:ext>
            </a:extLst>
          </p:cNvPr>
          <p:cNvCxnSpPr>
            <a:cxnSpLocks/>
            <a:stCxn id="8" idx="3"/>
            <a:endCxn id="11" idx="1"/>
          </p:cNvCxnSpPr>
          <p:nvPr/>
        </p:nvCxnSpPr>
        <p:spPr>
          <a:xfrm>
            <a:off x="5455920" y="3144521"/>
            <a:ext cx="2072640" cy="70104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46601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8DDA59-A136-D700-5500-FE8AB05B4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218FFD9D-5F98-20F3-1B83-C4A680555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4808" y="818910"/>
            <a:ext cx="583170" cy="583170"/>
          </a:xfrm>
          <a:prstGeom prst="rect">
            <a:avLst/>
          </a:prstGeom>
        </p:spPr>
      </p:pic>
      <p:sp>
        <p:nvSpPr>
          <p:cNvPr id="15" name="Rectangle: Rounded Corners 24">
            <a:extLst>
              <a:ext uri="{FF2B5EF4-FFF2-40B4-BE49-F238E27FC236}">
                <a16:creationId xmlns:a16="http://schemas.microsoft.com/office/drawing/2014/main" id="{94DF5599-DE05-6EBB-6F6F-4E65B229244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PGC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18" name="D_A_01">
            <a:extLst>
              <a:ext uri="{FF2B5EF4-FFF2-40B4-BE49-F238E27FC236}">
                <a16:creationId xmlns:a16="http://schemas.microsoft.com/office/drawing/2014/main" id="{F8B7DED1-195B-7C6D-EA03-46FDC5187AA1}"/>
              </a:ext>
            </a:extLst>
          </p:cNvPr>
          <p:cNvSpPr txBox="1"/>
          <p:nvPr/>
        </p:nvSpPr>
        <p:spPr>
          <a:xfrm>
            <a:off x="935000" y="191030"/>
            <a:ext cx="944852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une autre question . 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6E5E16A4-B70C-9987-E580-BDBFD075417B}"/>
              </a:ext>
            </a:extLst>
          </p:cNvPr>
          <p:cNvSpPr/>
          <p:nvPr/>
        </p:nvSpPr>
        <p:spPr>
          <a:xfrm>
            <a:off x="596769" y="1798320"/>
            <a:ext cx="10998462" cy="578882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0852A4"/>
                </a:solidFill>
                <a:latin typeface="Calibri" panose="020F0502020204030204"/>
              </a:rPr>
              <a:t>3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852A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Détermine</a:t>
            </a:r>
            <a:r>
              <a:rPr lang="fr-FR" sz="2800" b="1" dirty="0">
                <a:solidFill>
                  <a:srgbClr val="0852A4"/>
                </a:solidFill>
                <a:latin typeface="Calibri" panose="020F0502020204030204"/>
              </a:rPr>
              <a:t>z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852A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le régime alimentaire correspondant aux indices suivants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srgbClr val="0852A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852A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52FF71C2-34BF-45CB-4401-15DDCAF11A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7850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2584E31-5377-1A2A-0A13-A095C7FAEBD1}"/>
              </a:ext>
            </a:extLst>
          </p:cNvPr>
          <p:cNvSpPr txBox="1"/>
          <p:nvPr/>
        </p:nvSpPr>
        <p:spPr>
          <a:xfrm>
            <a:off x="1605280" y="3647441"/>
            <a:ext cx="7091680" cy="497840"/>
          </a:xfrm>
          <a:prstGeom prst="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Molaires et prémolaires avec des tables d’usure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D8610AA-817A-FB4C-3988-3A940AC5D90F}"/>
              </a:ext>
            </a:extLst>
          </p:cNvPr>
          <p:cNvSpPr txBox="1"/>
          <p:nvPr/>
        </p:nvSpPr>
        <p:spPr>
          <a:xfrm>
            <a:off x="1676400" y="2875281"/>
            <a:ext cx="7071360" cy="497840"/>
          </a:xfrm>
          <a:prstGeom prst="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Absence des incisives supérieures</a:t>
            </a: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7059415A-C305-5F92-D4C9-2DC65336061D}"/>
              </a:ext>
            </a:extLst>
          </p:cNvPr>
          <p:cNvCxnSpPr/>
          <p:nvPr/>
        </p:nvCxnSpPr>
        <p:spPr>
          <a:xfrm>
            <a:off x="5049520" y="4419600"/>
            <a:ext cx="0" cy="74168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>
            <a:extLst>
              <a:ext uri="{FF2B5EF4-FFF2-40B4-BE49-F238E27FC236}">
                <a16:creationId xmlns:a16="http://schemas.microsoft.com/office/drawing/2014/main" id="{67B461F8-5D6A-E7D2-9AFC-C5EBC12296BE}"/>
              </a:ext>
            </a:extLst>
          </p:cNvPr>
          <p:cNvSpPr txBox="1"/>
          <p:nvPr/>
        </p:nvSpPr>
        <p:spPr>
          <a:xfrm>
            <a:off x="2082800" y="5059680"/>
            <a:ext cx="7071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……………………………………………………………………..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15248521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0D2143-ACF4-F80A-1AE0-8BCBA70E4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CAA0C958-5EB6-5409-9545-EC65C6B28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4808" y="818910"/>
            <a:ext cx="583170" cy="583170"/>
          </a:xfrm>
          <a:prstGeom prst="rect">
            <a:avLst/>
          </a:prstGeom>
        </p:spPr>
      </p:pic>
      <p:sp>
        <p:nvSpPr>
          <p:cNvPr id="15" name="Rectangle: Rounded Corners 24">
            <a:extLst>
              <a:ext uri="{FF2B5EF4-FFF2-40B4-BE49-F238E27FC236}">
                <a16:creationId xmlns:a16="http://schemas.microsoft.com/office/drawing/2014/main" id="{BF1BEDFD-A94E-2113-6178-4FFD90CC3ED7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PGC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18" name="D_A_01">
            <a:extLst>
              <a:ext uri="{FF2B5EF4-FFF2-40B4-BE49-F238E27FC236}">
                <a16:creationId xmlns:a16="http://schemas.microsoft.com/office/drawing/2014/main" id="{A32C1009-3C27-42B1-B6A6-F4BFCBA75858}"/>
              </a:ext>
            </a:extLst>
          </p:cNvPr>
          <p:cNvSpPr txBox="1"/>
          <p:nvPr/>
        </p:nvSpPr>
        <p:spPr>
          <a:xfrm>
            <a:off x="935000" y="191030"/>
            <a:ext cx="944852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Vérifiez votre réponse  . 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6C362390-6C6B-FF42-2BDE-FE657DC160DE}"/>
              </a:ext>
            </a:extLst>
          </p:cNvPr>
          <p:cNvSpPr/>
          <p:nvPr/>
        </p:nvSpPr>
        <p:spPr>
          <a:xfrm>
            <a:off x="463179" y="1949834"/>
            <a:ext cx="10821629" cy="578882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0852A4"/>
                </a:solidFill>
                <a:latin typeface="Calibri" panose="020F0502020204030204"/>
              </a:rPr>
              <a:t>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852A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 régime alimentaire correspondant aux indices suivants est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srgbClr val="0852A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852A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3D125B2-F5EA-B3B5-030E-BA2F934A0E7A}"/>
              </a:ext>
            </a:extLst>
          </p:cNvPr>
          <p:cNvSpPr txBox="1"/>
          <p:nvPr/>
        </p:nvSpPr>
        <p:spPr>
          <a:xfrm>
            <a:off x="1605280" y="3647441"/>
            <a:ext cx="7091680" cy="497840"/>
          </a:xfrm>
          <a:prstGeom prst="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Molaires et prémolaires avec des tables d’usure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AAC99C8-DC09-1E2B-05A9-C57BD865B8E8}"/>
              </a:ext>
            </a:extLst>
          </p:cNvPr>
          <p:cNvSpPr txBox="1"/>
          <p:nvPr/>
        </p:nvSpPr>
        <p:spPr>
          <a:xfrm>
            <a:off x="1676400" y="2875281"/>
            <a:ext cx="7071360" cy="497840"/>
          </a:xfrm>
          <a:prstGeom prst="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Absence des incisives supérieures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E9527755-96C2-4286-67E5-479C03DE52F7}"/>
              </a:ext>
            </a:extLst>
          </p:cNvPr>
          <p:cNvCxnSpPr/>
          <p:nvPr/>
        </p:nvCxnSpPr>
        <p:spPr>
          <a:xfrm>
            <a:off x="5049520" y="4419600"/>
            <a:ext cx="0" cy="7416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B98E0DD2-CD2A-C7C3-8DD0-9AA2E1099E77}"/>
              </a:ext>
            </a:extLst>
          </p:cNvPr>
          <p:cNvSpPr txBox="1"/>
          <p:nvPr/>
        </p:nvSpPr>
        <p:spPr>
          <a:xfrm>
            <a:off x="2082800" y="5059680"/>
            <a:ext cx="7071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Régime alimentaire </a:t>
            </a:r>
            <a:r>
              <a:rPr lang="fr-FR" sz="2800" dirty="0">
                <a:solidFill>
                  <a:srgbClr val="FF0000"/>
                </a:solidFill>
              </a:rPr>
              <a:t>: herbivore ruminant</a:t>
            </a:r>
          </a:p>
        </p:txBody>
      </p:sp>
    </p:spTree>
    <p:extLst>
      <p:ext uri="{BB962C8B-B14F-4D97-AF65-F5344CB8AC3E}">
        <p14:creationId xmlns:p14="http://schemas.microsoft.com/office/powerpoint/2010/main" val="2962791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9F85D6-EE44-BDC3-E096-902343E6F6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2A8ABAEC-3B27-4FD3-53A2-EDF86B291874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PGC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1E4EB65F-3091-2DDC-3E48-CF175BCE98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7850" y="25562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878EF19-7017-D8D4-CFF3-660E97A85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7850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D_A_01">
            <a:extLst>
              <a:ext uri="{FF2B5EF4-FFF2-40B4-BE49-F238E27FC236}">
                <a16:creationId xmlns:a16="http://schemas.microsoft.com/office/drawing/2014/main" id="{F97F7BB8-9DD5-7348-6860-447476E0669F}"/>
              </a:ext>
            </a:extLst>
          </p:cNvPr>
          <p:cNvSpPr txBox="1"/>
          <p:nvPr/>
        </p:nvSpPr>
        <p:spPr>
          <a:xfrm>
            <a:off x="875292" y="186893"/>
            <a:ext cx="6464183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sz="20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</a:t>
            </a:r>
            <a:r>
              <a:rPr lang="fr-F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endParaRPr lang="fr-FR" sz="20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" name="D_A_02">
            <a:extLst>
              <a:ext uri="{FF2B5EF4-FFF2-40B4-BE49-F238E27FC236}">
                <a16:creationId xmlns:a16="http://schemas.microsoft.com/office/drawing/2014/main" id="{74737C94-5612-41B0-2E46-26E470F78303}"/>
              </a:ext>
            </a:extLst>
          </p:cNvPr>
          <p:cNvSpPr txBox="1"/>
          <p:nvPr/>
        </p:nvSpPr>
        <p:spPr>
          <a:xfrm>
            <a:off x="783852" y="583133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noProof="0" dirty="0">
                <a:solidFill>
                  <a:schemeClr val="bg1">
                    <a:lumMod val="65000"/>
                  </a:schemeClr>
                </a:solidFill>
              </a:rPr>
              <a:t>Inviter les élèves à utiliser les ardoises.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3E8B5AA-0A05-3912-439C-373A19F5322E}"/>
              </a:ext>
            </a:extLst>
          </p:cNvPr>
          <p:cNvSpPr txBox="1"/>
          <p:nvPr/>
        </p:nvSpPr>
        <p:spPr>
          <a:xfrm>
            <a:off x="812800" y="1676400"/>
            <a:ext cx="9123680" cy="523220"/>
          </a:xfrm>
          <a:prstGeom prst="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sz="2800" b="1" i="0" u="none" strike="noStrike" cap="none" spc="0" normalizeH="0" baseline="0">
                <a:ln>
                  <a:noFill/>
                </a:ln>
                <a:solidFill>
                  <a:srgbClr val="0852A4"/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r>
              <a:rPr lang="fr-FR" dirty="0"/>
              <a:t>4. Observez le crane ci-dessous et répondez par Vrai ou faux.</a:t>
            </a:r>
          </a:p>
        </p:txBody>
      </p:sp>
      <p:pic>
        <p:nvPicPr>
          <p:cNvPr id="1026" name="Picture 2" descr="Carnivore Teeth Diagram">
            <a:extLst>
              <a:ext uri="{FF2B5EF4-FFF2-40B4-BE49-F238E27FC236}">
                <a16:creationId xmlns:a16="http://schemas.microsoft.com/office/drawing/2014/main" id="{5393BA96-A345-CEB8-94A0-7FD7752821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157" b="89426" l="9916" r="90084">
                        <a14:foregroundMark x1="57806" y1="9668" x2="69198" y2="8459"/>
                        <a14:foregroundMark x1="69198" y1="8459" x2="73629" y2="12085"/>
                        <a14:foregroundMark x1="90084" y1="26586" x2="89662" y2="598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994" y="1889760"/>
            <a:ext cx="5965239" cy="4165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C644003-B9CB-4B03-080B-FE5B40CC0B0C}"/>
              </a:ext>
            </a:extLst>
          </p:cNvPr>
          <p:cNvSpPr txBox="1"/>
          <p:nvPr/>
        </p:nvSpPr>
        <p:spPr>
          <a:xfrm>
            <a:off x="1676400" y="2875281"/>
            <a:ext cx="4815840" cy="497840"/>
          </a:xfrm>
          <a:prstGeom prst="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Une denture  incomplète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208CDFD-12C2-2175-13CF-9030DC7AFD7F}"/>
              </a:ext>
            </a:extLst>
          </p:cNvPr>
          <p:cNvSpPr txBox="1"/>
          <p:nvPr/>
        </p:nvSpPr>
        <p:spPr>
          <a:xfrm>
            <a:off x="1645920" y="3606801"/>
            <a:ext cx="4815840" cy="497840"/>
          </a:xfrm>
          <a:prstGeom prst="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b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Des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canines long et pointues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39A992-CED8-9EEE-34E7-09A1EF831FC1}"/>
              </a:ext>
            </a:extLst>
          </p:cNvPr>
          <p:cNvSpPr txBox="1"/>
          <p:nvPr/>
        </p:nvSpPr>
        <p:spPr>
          <a:xfrm>
            <a:off x="1605280" y="4378961"/>
            <a:ext cx="4815840" cy="497840"/>
          </a:xfrm>
          <a:prstGeom prst="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c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Molaires avec table d’usure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E954940C-1015-8D18-E7B6-864FC220D1E1}"/>
              </a:ext>
            </a:extLst>
          </p:cNvPr>
          <p:cNvSpPr/>
          <p:nvPr/>
        </p:nvSpPr>
        <p:spPr>
          <a:xfrm>
            <a:off x="578794" y="2794001"/>
            <a:ext cx="894080" cy="568960"/>
          </a:xfrm>
          <a:prstGeom prst="roundRect">
            <a:avLst/>
          </a:prstGeom>
          <a:solidFill>
            <a:srgbClr val="D3E8F1"/>
          </a:solidFill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3ADB68B-B0EA-C5DA-9DAA-C48F5D725DB2}"/>
              </a:ext>
            </a:extLst>
          </p:cNvPr>
          <p:cNvSpPr/>
          <p:nvPr/>
        </p:nvSpPr>
        <p:spPr>
          <a:xfrm>
            <a:off x="568634" y="3505201"/>
            <a:ext cx="894080" cy="568960"/>
          </a:xfrm>
          <a:prstGeom prst="roundRect">
            <a:avLst/>
          </a:prstGeom>
          <a:solidFill>
            <a:srgbClr val="D3E8F1"/>
          </a:solidFill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867CD26-D6FC-EAEF-4D3C-752280E7C5B7}"/>
              </a:ext>
            </a:extLst>
          </p:cNvPr>
          <p:cNvSpPr/>
          <p:nvPr/>
        </p:nvSpPr>
        <p:spPr>
          <a:xfrm>
            <a:off x="568634" y="4307841"/>
            <a:ext cx="894080" cy="568960"/>
          </a:xfrm>
          <a:prstGeom prst="roundRect">
            <a:avLst/>
          </a:prstGeom>
          <a:solidFill>
            <a:srgbClr val="D3E8F1"/>
          </a:solidFill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>
              <a:solidFill>
                <a:srgbClr val="002060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174907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5FADE4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5FADE4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05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 (O)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 (M)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collective (PGC)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1D9A78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1D9A78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 (PGB)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 (PA)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DC94DE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DC94DE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 (C)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E15BC-641C-FD3E-E0A4-983E73255A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CD0B132-2633-2650-46E7-6B638DC6D04E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PGC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11" name="D_A_01">
            <a:extLst>
              <a:ext uri="{FF2B5EF4-FFF2-40B4-BE49-F238E27FC236}">
                <a16:creationId xmlns:a16="http://schemas.microsoft.com/office/drawing/2014/main" id="{CC2651C5-6389-BD75-FF16-C63BB34B94BC}"/>
              </a:ext>
            </a:extLst>
          </p:cNvPr>
          <p:cNvSpPr txBox="1"/>
          <p:nvPr/>
        </p:nvSpPr>
        <p:spPr>
          <a:xfrm>
            <a:off x="1058172" y="207213"/>
            <a:ext cx="8400788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Vérifiez vos réponses.</a:t>
            </a:r>
          </a:p>
        </p:txBody>
      </p:sp>
      <p:pic>
        <p:nvPicPr>
          <p:cNvPr id="12" name="Image 9">
            <a:extLst>
              <a:ext uri="{FF2B5EF4-FFF2-40B4-BE49-F238E27FC236}">
                <a16:creationId xmlns:a16="http://schemas.microsoft.com/office/drawing/2014/main" id="{C2B8C942-0FB2-0CE3-16E8-372DFBE35E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4808" y="818910"/>
            <a:ext cx="583170" cy="58317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B91A304-93ED-FD3B-CB5E-E527078DDC0F}"/>
              </a:ext>
            </a:extLst>
          </p:cNvPr>
          <p:cNvSpPr txBox="1"/>
          <p:nvPr/>
        </p:nvSpPr>
        <p:spPr>
          <a:xfrm>
            <a:off x="1919257" y="2760243"/>
            <a:ext cx="4815840" cy="497840"/>
          </a:xfrm>
          <a:prstGeom prst="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Une denture  incomplète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0438302-D450-FECD-8EB5-688F806FC6D0}"/>
              </a:ext>
            </a:extLst>
          </p:cNvPr>
          <p:cNvSpPr txBox="1"/>
          <p:nvPr/>
        </p:nvSpPr>
        <p:spPr>
          <a:xfrm>
            <a:off x="1888777" y="3491763"/>
            <a:ext cx="4815840" cy="497840"/>
          </a:xfrm>
          <a:prstGeom prst="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b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Des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canines long et pointues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1A6557B-71C4-B751-7E40-8BADC0236326}"/>
              </a:ext>
            </a:extLst>
          </p:cNvPr>
          <p:cNvSpPr txBox="1"/>
          <p:nvPr/>
        </p:nvSpPr>
        <p:spPr>
          <a:xfrm>
            <a:off x="1848137" y="4263923"/>
            <a:ext cx="4815840" cy="497840"/>
          </a:xfrm>
          <a:prstGeom prst="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c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Molaires avec table d’usure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044CDDC-DE50-3FD9-C40B-9D985A67F9A7}"/>
              </a:ext>
            </a:extLst>
          </p:cNvPr>
          <p:cNvSpPr/>
          <p:nvPr/>
        </p:nvSpPr>
        <p:spPr>
          <a:xfrm>
            <a:off x="811818" y="2750082"/>
            <a:ext cx="894080" cy="568960"/>
          </a:xfrm>
          <a:prstGeom prst="roundRect">
            <a:avLst/>
          </a:prstGeom>
          <a:solidFill>
            <a:srgbClr val="D3E8F1"/>
          </a:solidFill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faux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E2FEF2B5-FAA8-F58E-DE10-AEFAB1CDAC5A}"/>
              </a:ext>
            </a:extLst>
          </p:cNvPr>
          <p:cNvSpPr/>
          <p:nvPr/>
        </p:nvSpPr>
        <p:spPr>
          <a:xfrm>
            <a:off x="801658" y="3461282"/>
            <a:ext cx="894080" cy="568960"/>
          </a:xfrm>
          <a:prstGeom prst="roundRect">
            <a:avLst/>
          </a:prstGeom>
          <a:solidFill>
            <a:srgbClr val="D3E8F1"/>
          </a:solidFill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vrai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A5EF184-2A06-2005-D0D7-E708378E660B}"/>
              </a:ext>
            </a:extLst>
          </p:cNvPr>
          <p:cNvSpPr/>
          <p:nvPr/>
        </p:nvSpPr>
        <p:spPr>
          <a:xfrm>
            <a:off x="801658" y="4263922"/>
            <a:ext cx="894080" cy="568960"/>
          </a:xfrm>
          <a:prstGeom prst="roundRect">
            <a:avLst/>
          </a:prstGeom>
          <a:solidFill>
            <a:srgbClr val="D3E8F1"/>
          </a:solidFill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faux</a:t>
            </a:r>
          </a:p>
        </p:txBody>
      </p:sp>
      <p:pic>
        <p:nvPicPr>
          <p:cNvPr id="9" name="Picture 2" descr="Carnivore Teeth Diagram">
            <a:extLst>
              <a:ext uri="{FF2B5EF4-FFF2-40B4-BE49-F238E27FC236}">
                <a16:creationId xmlns:a16="http://schemas.microsoft.com/office/drawing/2014/main" id="{02039C42-72E4-7FC4-6518-F4FB21F956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157" b="89426" l="9916" r="90084">
                        <a14:foregroundMark x1="57806" y1="9668" x2="69198" y2="8459"/>
                        <a14:foregroundMark x1="69198" y1="8459" x2="73629" y2="12085"/>
                        <a14:foregroundMark x1="90084" y1="26586" x2="89662" y2="598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74" t="7425" r="5380" b="8783"/>
          <a:stretch>
            <a:fillRect/>
          </a:stretch>
        </p:blipFill>
        <p:spPr bwMode="auto">
          <a:xfrm>
            <a:off x="6735097" y="2261418"/>
            <a:ext cx="5132881" cy="3490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68886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7C6123-C516-4AD6-46E2-09133AA3C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7B03E9F-407A-58BA-DE7A-670283027889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PGC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11" name="D_A_01">
            <a:extLst>
              <a:ext uri="{FF2B5EF4-FFF2-40B4-BE49-F238E27FC236}">
                <a16:creationId xmlns:a16="http://schemas.microsoft.com/office/drawing/2014/main" id="{E0C9798A-FD24-000E-1529-FD52A80E68C2}"/>
              </a:ext>
            </a:extLst>
          </p:cNvPr>
          <p:cNvSpPr txBox="1"/>
          <p:nvPr/>
        </p:nvSpPr>
        <p:spPr>
          <a:xfrm>
            <a:off x="783852" y="227533"/>
            <a:ext cx="6464183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une autre question.</a:t>
            </a:r>
          </a:p>
        </p:txBody>
      </p:sp>
      <p:sp>
        <p:nvSpPr>
          <p:cNvPr id="22" name="D_A_02">
            <a:extLst>
              <a:ext uri="{FF2B5EF4-FFF2-40B4-BE49-F238E27FC236}">
                <a16:creationId xmlns:a16="http://schemas.microsoft.com/office/drawing/2014/main" id="{7B53FD4B-B07F-1B8A-38DB-8453FC25D59A}"/>
              </a:ext>
            </a:extLst>
          </p:cNvPr>
          <p:cNvSpPr txBox="1"/>
          <p:nvPr/>
        </p:nvSpPr>
        <p:spPr>
          <a:xfrm>
            <a:off x="783852" y="583133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E5ECAEA-B477-0201-261B-96277D5A3A51}"/>
              </a:ext>
            </a:extLst>
          </p:cNvPr>
          <p:cNvSpPr/>
          <p:nvPr/>
        </p:nvSpPr>
        <p:spPr>
          <a:xfrm>
            <a:off x="1370371" y="1198639"/>
            <a:ext cx="10821629" cy="578882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srgbClr val="0852A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852A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lang="fr-MA" sz="2800" b="1" dirty="0">
                <a:solidFill>
                  <a:srgbClr val="0852A4"/>
                </a:solidFill>
                <a:latin typeface="Calibri" panose="020F0502020204030204"/>
              </a:rPr>
              <a:t>Complétez le tableau ci-dessous par ce qui convient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852A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4" name="Image 9">
            <a:extLst>
              <a:ext uri="{FF2B5EF4-FFF2-40B4-BE49-F238E27FC236}">
                <a16:creationId xmlns:a16="http://schemas.microsoft.com/office/drawing/2014/main" id="{27086579-34E5-A968-7103-4AB49CEF40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4808" y="940830"/>
            <a:ext cx="583170" cy="583170"/>
          </a:xfrm>
          <a:prstGeom prst="rect">
            <a:avLst/>
          </a:prstGeom>
        </p:spPr>
      </p:pic>
      <p:pic>
        <p:nvPicPr>
          <p:cNvPr id="1026" name="Picture 2" descr="Buffalo Jaw Bone - Etsy">
            <a:extLst>
              <a:ext uri="{FF2B5EF4-FFF2-40B4-BE49-F238E27FC236}">
                <a16:creationId xmlns:a16="http://schemas.microsoft.com/office/drawing/2014/main" id="{77BC91BE-0F94-053B-4B93-A770FDFCC2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20" y="2102484"/>
            <a:ext cx="5063490" cy="4021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8B5D920-1F5F-3567-74CA-9B40B2324B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1460004"/>
              </p:ext>
            </p:extLst>
          </p:nvPr>
        </p:nvGraphicFramePr>
        <p:xfrm>
          <a:off x="5730240" y="3015826"/>
          <a:ext cx="600456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2280">
                  <a:extLst>
                    <a:ext uri="{9D8B030D-6E8A-4147-A177-3AD203B41FA5}">
                      <a16:colId xmlns:a16="http://schemas.microsoft.com/office/drawing/2014/main" val="1959963193"/>
                    </a:ext>
                  </a:extLst>
                </a:gridCol>
                <a:gridCol w="3002280">
                  <a:extLst>
                    <a:ext uri="{9D8B030D-6E8A-4147-A177-3AD203B41FA5}">
                      <a16:colId xmlns:a16="http://schemas.microsoft.com/office/drawing/2014/main" val="1232013916"/>
                    </a:ext>
                  </a:extLst>
                </a:gridCol>
              </a:tblGrid>
              <a:tr h="905934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Indice d’adaptation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Régime alimentaire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3012277"/>
                  </a:ext>
                </a:extLst>
              </a:tr>
              <a:tr h="687882">
                <a:tc>
                  <a:txBody>
                    <a:bodyPr/>
                    <a:lstStyle/>
                    <a:p>
                      <a:r>
                        <a:rPr lang="fr-FR" sz="2800" dirty="0"/>
                        <a:t> </a:t>
                      </a:r>
                    </a:p>
                    <a:p>
                      <a:r>
                        <a:rPr lang="fr-FR" sz="2800" dirty="0"/>
                        <a:t>………………………………………………………..</a:t>
                      </a:r>
                    </a:p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  <a:p>
                      <a:r>
                        <a:rPr lang="fr-FR" sz="2800" dirty="0"/>
                        <a:t>………………………………………………………..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30412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55399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2306B-78FD-9497-EDAD-D5845160C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DE2D6D8-72A0-A589-280F-FDDD6330E727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PGC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11" name="D_A_01">
            <a:extLst>
              <a:ext uri="{FF2B5EF4-FFF2-40B4-BE49-F238E27FC236}">
                <a16:creationId xmlns:a16="http://schemas.microsoft.com/office/drawing/2014/main" id="{4D8F7367-77B2-E68B-C72D-85CFECC102DE}"/>
              </a:ext>
            </a:extLst>
          </p:cNvPr>
          <p:cNvSpPr txBox="1"/>
          <p:nvPr/>
        </p:nvSpPr>
        <p:spPr>
          <a:xfrm>
            <a:off x="783852" y="227533"/>
            <a:ext cx="6464183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fr-FR" sz="2000" dirty="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Parfait!  Vérifiez vos réponses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22" name="D_A_02">
            <a:extLst>
              <a:ext uri="{FF2B5EF4-FFF2-40B4-BE49-F238E27FC236}">
                <a16:creationId xmlns:a16="http://schemas.microsoft.com/office/drawing/2014/main" id="{04B2CB58-6D26-599A-4835-F33654219AE6}"/>
              </a:ext>
            </a:extLst>
          </p:cNvPr>
          <p:cNvSpPr txBox="1"/>
          <p:nvPr/>
        </p:nvSpPr>
        <p:spPr>
          <a:xfrm>
            <a:off x="783852" y="583133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4" name="Image 9">
            <a:extLst>
              <a:ext uri="{FF2B5EF4-FFF2-40B4-BE49-F238E27FC236}">
                <a16:creationId xmlns:a16="http://schemas.microsoft.com/office/drawing/2014/main" id="{ABD3B2E9-B0F9-2016-F724-0BA080C6AF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4808" y="940830"/>
            <a:ext cx="583170" cy="583170"/>
          </a:xfrm>
          <a:prstGeom prst="rect">
            <a:avLst/>
          </a:prstGeom>
        </p:spPr>
      </p:pic>
      <p:pic>
        <p:nvPicPr>
          <p:cNvPr id="1026" name="Picture 2" descr="Buffalo Jaw Bone - Etsy">
            <a:extLst>
              <a:ext uri="{FF2B5EF4-FFF2-40B4-BE49-F238E27FC236}">
                <a16:creationId xmlns:a16="http://schemas.microsoft.com/office/drawing/2014/main" id="{7F0533F5-A658-2C99-7017-82B4C43076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80" y="1503044"/>
            <a:ext cx="5063490" cy="4021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8AAD3DD-961B-3D28-D860-3BB8157CB7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2579008"/>
              </p:ext>
            </p:extLst>
          </p:nvPr>
        </p:nvGraphicFramePr>
        <p:xfrm>
          <a:off x="5781040" y="1959186"/>
          <a:ext cx="600456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2280">
                  <a:extLst>
                    <a:ext uri="{9D8B030D-6E8A-4147-A177-3AD203B41FA5}">
                      <a16:colId xmlns:a16="http://schemas.microsoft.com/office/drawing/2014/main" val="1959963193"/>
                    </a:ext>
                  </a:extLst>
                </a:gridCol>
                <a:gridCol w="3002280">
                  <a:extLst>
                    <a:ext uri="{9D8B030D-6E8A-4147-A177-3AD203B41FA5}">
                      <a16:colId xmlns:a16="http://schemas.microsoft.com/office/drawing/2014/main" val="1232013916"/>
                    </a:ext>
                  </a:extLst>
                </a:gridCol>
              </a:tblGrid>
              <a:tr h="905934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Indice d’adaptation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Régime alimentaire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3012277"/>
                  </a:ext>
                </a:extLst>
              </a:tr>
              <a:tr h="687882">
                <a:tc>
                  <a:txBody>
                    <a:bodyPr/>
                    <a:lstStyle/>
                    <a:p>
                      <a:r>
                        <a:rPr lang="fr-FR" sz="2800" dirty="0"/>
                        <a:t> </a:t>
                      </a:r>
                    </a:p>
                    <a:p>
                      <a:r>
                        <a:rPr lang="fr-FR" sz="2800" dirty="0"/>
                        <a:t>………………………………………………………..</a:t>
                      </a:r>
                    </a:p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  <a:p>
                      <a:r>
                        <a:rPr lang="fr-FR" sz="2800" dirty="0"/>
                        <a:t>………………………………………………………..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3041226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4DBF0701-F1F1-D506-9C02-E3BF08A5BC48}"/>
              </a:ext>
            </a:extLst>
          </p:cNvPr>
          <p:cNvSpPr txBox="1"/>
          <p:nvPr/>
        </p:nvSpPr>
        <p:spPr>
          <a:xfrm>
            <a:off x="5730240" y="3312160"/>
            <a:ext cx="309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Molaire et prémolaires avec des tables d’usure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5AB68C3-F70B-5BDD-3A6A-5B15D2283A0A}"/>
              </a:ext>
            </a:extLst>
          </p:cNvPr>
          <p:cNvSpPr txBox="1"/>
          <p:nvPr/>
        </p:nvSpPr>
        <p:spPr>
          <a:xfrm>
            <a:off x="9347200" y="3271520"/>
            <a:ext cx="1838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herbivore</a:t>
            </a:r>
          </a:p>
        </p:txBody>
      </p:sp>
    </p:spTree>
    <p:extLst>
      <p:ext uri="{BB962C8B-B14F-4D97-AF65-F5344CB8AC3E}">
        <p14:creationId xmlns:p14="http://schemas.microsoft.com/office/powerpoint/2010/main" val="20607172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217621" y="167148"/>
            <a:ext cx="11897031" cy="6548284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9406363" y="5517567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14">
            <a:extLst>
              <a:ext uri="{FF2B5EF4-FFF2-40B4-BE49-F238E27FC236}">
                <a16:creationId xmlns:a16="http://schemas.microsoft.com/office/drawing/2014/main" id="{F0F1821D-0D6A-41E0-8724-D9C7D3D5ADB1}"/>
              </a:ext>
            </a:extLst>
          </p:cNvPr>
          <p:cNvGrpSpPr/>
          <p:nvPr/>
        </p:nvGrpSpPr>
        <p:grpSpPr>
          <a:xfrm>
            <a:off x="4781813" y="1873520"/>
            <a:ext cx="4659652" cy="2905447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C9E93F21-0F17-F348-433B-F065F01ABBF7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1D9A78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CAA3C2C1-ACA9-1179-6445-552B59102A68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1D9A78"/>
            </a:solidFill>
            <a:ln cap="flat">
              <a:solidFill>
                <a:srgbClr val="1D9A78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21C09A1D-3DD5-F163-9319-B49D9F5E2B96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1D9A78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0" name="Rectangle 20">
            <a:extLst>
              <a:ext uri="{FF2B5EF4-FFF2-40B4-BE49-F238E27FC236}">
                <a16:creationId xmlns:a16="http://schemas.microsoft.com/office/drawing/2014/main" id="{F017EFE5-194E-9CD5-4C4B-E1F9924C9E94}"/>
              </a:ext>
            </a:extLst>
          </p:cNvPr>
          <p:cNvSpPr/>
          <p:nvPr/>
        </p:nvSpPr>
        <p:spPr>
          <a:xfrm>
            <a:off x="4996754" y="4449711"/>
            <a:ext cx="4145509" cy="57815"/>
          </a:xfrm>
          <a:prstGeom prst="rect">
            <a:avLst/>
          </a:prstGeom>
          <a:solidFill>
            <a:srgbClr val="1D9A78"/>
          </a:solidFill>
          <a:ln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CF101BFF-AA3D-FDAF-1E85-A7F4EFA703B1}"/>
              </a:ext>
            </a:extLst>
          </p:cNvPr>
          <p:cNvSpPr/>
          <p:nvPr/>
        </p:nvSpPr>
        <p:spPr>
          <a:xfrm>
            <a:off x="4432554" y="2130309"/>
            <a:ext cx="867138" cy="384316"/>
          </a:xfrm>
          <a:prstGeom prst="rect">
            <a:avLst/>
          </a:prstGeom>
          <a:solidFill>
            <a:srgbClr val="1D9A78"/>
          </a:solidFill>
          <a:ln w="25402"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F8AF22EA-1A2C-828A-A5B1-5E8E9778780D}"/>
              </a:ext>
            </a:extLst>
          </p:cNvPr>
          <p:cNvSpPr/>
          <p:nvPr/>
        </p:nvSpPr>
        <p:spPr>
          <a:xfrm>
            <a:off x="4509943" y="2135616"/>
            <a:ext cx="789749" cy="369332"/>
          </a:xfrm>
          <a:prstGeom prst="rect">
            <a:avLst/>
          </a:prstGeom>
          <a:noFill/>
          <a:ln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PGB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6D624DA3-095E-502E-84A1-FC9FD5F8B42A}"/>
              </a:ext>
            </a:extLst>
          </p:cNvPr>
          <p:cNvSpPr txBox="1"/>
          <p:nvPr/>
        </p:nvSpPr>
        <p:spPr>
          <a:xfrm>
            <a:off x="4939862" y="2710597"/>
            <a:ext cx="4401901" cy="118955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noProof="0" dirty="0">
                <a:solidFill>
                  <a:srgbClr val="1D9A78"/>
                </a:solidFill>
                <a:ea typeface="Calibri"/>
                <a:cs typeface="Calibri"/>
              </a:rPr>
              <a:t>Pratique guidée</a:t>
            </a:r>
          </a:p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noProof="0" dirty="0">
                <a:solidFill>
                  <a:srgbClr val="1D9A78"/>
                </a:solidFill>
                <a:ea typeface="Calibri"/>
                <a:cs typeface="Calibri"/>
              </a:rPr>
              <a:t>en binôme</a:t>
            </a:r>
          </a:p>
        </p:txBody>
      </p:sp>
      <p:pic>
        <p:nvPicPr>
          <p:cNvPr id="14" name="Picture 11">
            <a:extLst>
              <a:ext uri="{FF2B5EF4-FFF2-40B4-BE49-F238E27FC236}">
                <a16:creationId xmlns:a16="http://schemas.microsoft.com/office/drawing/2014/main" id="{EA3BF8AE-69DD-1E54-E57C-93F42BDD36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434"/>
          <a:stretch>
            <a:fillRect/>
          </a:stretch>
        </p:blipFill>
        <p:spPr>
          <a:xfrm>
            <a:off x="764793" y="2140586"/>
            <a:ext cx="3471927" cy="279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5875" y="841750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ctangle: Rounded Corners 24">
            <a:extLst>
              <a:ext uri="{FF2B5EF4-FFF2-40B4-BE49-F238E27FC236}">
                <a16:creationId xmlns:a16="http://schemas.microsoft.com/office/drawing/2014/main" id="{D8257095-5886-1650-2D52-19D68B1772E9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B9DA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PGB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D25F34D-3B4F-7467-714F-5D475B4DD2CF}"/>
              </a:ext>
            </a:extLst>
          </p:cNvPr>
          <p:cNvSpPr txBox="1"/>
          <p:nvPr/>
        </p:nvSpPr>
        <p:spPr>
          <a:xfrm>
            <a:off x="1055327" y="156889"/>
            <a:ext cx="1004856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Maintenant, vous allez travailler en binôme. Chacun prend un moment  pour réaliser les activités de la page 54 du livret. Ensuite, vous comparez vos réponses en justifiant.</a:t>
            </a:r>
          </a:p>
          <a:p>
            <a:r>
              <a:rPr lang="fr-FR" b="1" i="1" noProof="0" dirty="0">
                <a:solidFill>
                  <a:schemeClr val="bg2">
                    <a:lumMod val="90000"/>
                  </a:schemeClr>
                </a:solidFill>
              </a:rPr>
              <a:t>Lire et expliquer </a:t>
            </a:r>
            <a:r>
              <a:rPr lang="fr-FR" i="1" noProof="0" dirty="0">
                <a:solidFill>
                  <a:schemeClr val="bg2">
                    <a:lumMod val="90000"/>
                  </a:schemeClr>
                </a:solidFill>
              </a:rPr>
              <a:t>les consignes aux élèves. Puis suivre de près les élèves et apporter de l’aide si nécessaire</a:t>
            </a:r>
            <a:r>
              <a:rPr lang="fr-FR" sz="2000" i="1" noProof="0" dirty="0">
                <a:solidFill>
                  <a:schemeClr val="bg2">
                    <a:lumMod val="90000"/>
                  </a:schemeClr>
                </a:solidFill>
              </a:rPr>
              <a:t>. </a:t>
            </a:r>
          </a:p>
        </p:txBody>
      </p:sp>
      <p:pic>
        <p:nvPicPr>
          <p:cNvPr id="3" name="Image 2" descr="Une image contenant texte, capture d’écran, Site web, Page web&#10;&#10;Le contenu généré par l’IA peut être incorrect.">
            <a:extLst>
              <a:ext uri="{FF2B5EF4-FFF2-40B4-BE49-F238E27FC236}">
                <a16:creationId xmlns:a16="http://schemas.microsoft.com/office/drawing/2014/main" id="{F27F6F6C-5BA6-C4DD-E2D0-C0FAA1B8EB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4953" y="1004520"/>
            <a:ext cx="4619950" cy="5720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3FA10-E755-9100-E9BB-25D455E1D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4">
            <a:extLst>
              <a:ext uri="{FF2B5EF4-FFF2-40B4-BE49-F238E27FC236}">
                <a16:creationId xmlns:a16="http://schemas.microsoft.com/office/drawing/2014/main" id="{93BFF740-9A65-D27D-9C92-4B30CA8D8DE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B9DA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PGB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B454DA3D-07EE-B142-D1E2-9FC5E67D476A}"/>
              </a:ext>
            </a:extLst>
          </p:cNvPr>
          <p:cNvSpPr txBox="1"/>
          <p:nvPr/>
        </p:nvSpPr>
        <p:spPr>
          <a:xfrm>
            <a:off x="761012" y="487315"/>
            <a:ext cx="9031173" cy="37191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7C9E1C-BD1F-1686-5728-22BEB77F8AFB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/>
              <a:t>Temps Écoulé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78BAC771-67F2-CE81-FF15-2E0F1FA296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  <p:sp>
        <p:nvSpPr>
          <p:cNvPr id="7" name="D_A_01">
            <a:extLst>
              <a:ext uri="{FF2B5EF4-FFF2-40B4-BE49-F238E27FC236}">
                <a16:creationId xmlns:a16="http://schemas.microsoft.com/office/drawing/2014/main" id="{32A301B9-4C05-8E60-23F2-B199A79637AD}"/>
              </a:ext>
            </a:extLst>
          </p:cNvPr>
          <p:cNvSpPr txBox="1"/>
          <p:nvPr/>
        </p:nvSpPr>
        <p:spPr>
          <a:xfrm>
            <a:off x="817668" y="114253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Le temps est terminé. Voyons ensemble les réponses correctes .</a:t>
            </a:r>
          </a:p>
        </p:txBody>
      </p:sp>
    </p:spTree>
    <p:extLst>
      <p:ext uri="{BB962C8B-B14F-4D97-AF65-F5344CB8AC3E}">
        <p14:creationId xmlns:p14="http://schemas.microsoft.com/office/powerpoint/2010/main" val="25816501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242A16-3E5A-E70D-0DA9-C29F2506B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4">
            <a:extLst>
              <a:ext uri="{FF2B5EF4-FFF2-40B4-BE49-F238E27FC236}">
                <a16:creationId xmlns:a16="http://schemas.microsoft.com/office/drawing/2014/main" id="{56829C2A-8389-AA2F-B72A-1AB2AB8D5F8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B9DA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PGB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DDBF7D4-84E0-B37B-BE18-CC3EB03311A6}"/>
              </a:ext>
            </a:extLst>
          </p:cNvPr>
          <p:cNvSpPr txBox="1"/>
          <p:nvPr/>
        </p:nvSpPr>
        <p:spPr>
          <a:xfrm>
            <a:off x="1052584" y="177877"/>
            <a:ext cx="7127854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  <a:p>
            <a:r>
              <a:rPr lang="fr-FR" i="1" noProof="0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Invitez les élèves à passer au tableau pour </a:t>
            </a:r>
            <a:r>
              <a:rPr lang="fr-FR" i="1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écrire</a:t>
            </a:r>
            <a:r>
              <a:rPr lang="fr-FR" i="1" noProof="0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 leurs réponses. </a:t>
            </a:r>
            <a:endParaRPr lang="fr-FR" i="1" noProof="0" dirty="0">
              <a:solidFill>
                <a:schemeClr val="bg2">
                  <a:lumMod val="90000"/>
                </a:schemeClr>
              </a:solidFill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211A383C-5C8F-B44F-08CA-664CA75EE7A1}"/>
              </a:ext>
            </a:extLst>
          </p:cNvPr>
          <p:cNvGrpSpPr/>
          <p:nvPr/>
        </p:nvGrpSpPr>
        <p:grpSpPr>
          <a:xfrm>
            <a:off x="11272052" y="820142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783397A-722D-FA7A-A62A-707AB597F8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8426786D-DE51-51C0-EC4E-2F22D03C16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55FBE6E9-F249-4D6D-AF19-CF887EF08E68}"/>
              </a:ext>
            </a:extLst>
          </p:cNvPr>
          <p:cNvGrpSpPr/>
          <p:nvPr/>
        </p:nvGrpSpPr>
        <p:grpSpPr>
          <a:xfrm>
            <a:off x="1081605" y="1504783"/>
            <a:ext cx="10028789" cy="3848433"/>
            <a:chOff x="1081605" y="1504783"/>
            <a:chExt cx="10028789" cy="3848433"/>
          </a:xfrm>
        </p:grpSpPr>
        <p:pic>
          <p:nvPicPr>
            <p:cNvPr id="7" name="Image 6" descr="Une image contenant texte, capture d’écran, Police, nombre&#10;&#10;Le contenu généré par l’IA peut être incorrect.">
              <a:extLst>
                <a:ext uri="{FF2B5EF4-FFF2-40B4-BE49-F238E27FC236}">
                  <a16:creationId xmlns:a16="http://schemas.microsoft.com/office/drawing/2014/main" id="{5AB964A5-9D71-46C2-E22D-9FA4926997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81605" y="1504783"/>
              <a:ext cx="10028789" cy="3848433"/>
            </a:xfrm>
            <a:prstGeom prst="rect">
              <a:avLst/>
            </a:prstGeom>
          </p:spPr>
        </p:pic>
        <p:cxnSp>
          <p:nvCxnSpPr>
            <p:cNvPr id="14" name="Connecteur droit avec flèche 13">
              <a:extLst>
                <a:ext uri="{FF2B5EF4-FFF2-40B4-BE49-F238E27FC236}">
                  <a16:creationId xmlns:a16="http://schemas.microsoft.com/office/drawing/2014/main" id="{582EAF12-B664-BBB7-C685-9D2C34EB4F5E}"/>
                </a:ext>
              </a:extLst>
            </p:cNvPr>
            <p:cNvCxnSpPr/>
            <p:nvPr/>
          </p:nvCxnSpPr>
          <p:spPr>
            <a:xfrm>
              <a:off x="5273040" y="3271520"/>
              <a:ext cx="1747520" cy="792480"/>
            </a:xfrm>
            <a:prstGeom prst="straightConnector1">
              <a:avLst/>
            </a:prstGeom>
            <a:ln w="28575">
              <a:solidFill>
                <a:schemeClr val="accent5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avec flèche 15">
              <a:extLst>
                <a:ext uri="{FF2B5EF4-FFF2-40B4-BE49-F238E27FC236}">
                  <a16:creationId xmlns:a16="http://schemas.microsoft.com/office/drawing/2014/main" id="{CD718B02-C74A-E9DE-E9AC-F5633C4D59A2}"/>
                </a:ext>
              </a:extLst>
            </p:cNvPr>
            <p:cNvCxnSpPr/>
            <p:nvPr/>
          </p:nvCxnSpPr>
          <p:spPr>
            <a:xfrm flipV="1">
              <a:off x="5283200" y="3302000"/>
              <a:ext cx="1737360" cy="731520"/>
            </a:xfrm>
            <a:prstGeom prst="straightConnector1">
              <a:avLst/>
            </a:prstGeom>
            <a:ln w="28575">
              <a:solidFill>
                <a:schemeClr val="accent5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avec flèche 17">
              <a:extLst>
                <a:ext uri="{FF2B5EF4-FFF2-40B4-BE49-F238E27FC236}">
                  <a16:creationId xmlns:a16="http://schemas.microsoft.com/office/drawing/2014/main" id="{E6FCA4E9-D8F8-41F1-D2A8-5B881BAB1360}"/>
                </a:ext>
              </a:extLst>
            </p:cNvPr>
            <p:cNvCxnSpPr/>
            <p:nvPr/>
          </p:nvCxnSpPr>
          <p:spPr>
            <a:xfrm>
              <a:off x="5303520" y="4886960"/>
              <a:ext cx="1666240" cy="0"/>
            </a:xfrm>
            <a:prstGeom prst="straightConnector1">
              <a:avLst/>
            </a:prstGeom>
            <a:ln w="28575">
              <a:solidFill>
                <a:schemeClr val="accent5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756938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DA3C87-D929-2F5E-2BBB-F28E7B774D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66971435-5B6B-0232-4313-75C9FDC95253}"/>
              </a:ext>
            </a:extLst>
          </p:cNvPr>
          <p:cNvSpPr txBox="1"/>
          <p:nvPr/>
        </p:nvSpPr>
        <p:spPr>
          <a:xfrm>
            <a:off x="1107212" y="375521"/>
            <a:ext cx="712785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Voici les réponses.</a:t>
            </a:r>
          </a:p>
        </p:txBody>
      </p:sp>
      <p:sp>
        <p:nvSpPr>
          <p:cNvPr id="2" name="Rectangle: Rounded Corners 24">
            <a:extLst>
              <a:ext uri="{FF2B5EF4-FFF2-40B4-BE49-F238E27FC236}">
                <a16:creationId xmlns:a16="http://schemas.microsoft.com/office/drawing/2014/main" id="{A435479F-BF9B-6870-CABA-6B4D9EAFA8A6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B9DA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PGB</a:t>
            </a:r>
            <a:endParaRPr lang="fr-FR" sz="1200" b="1" noProof="0" dirty="0">
              <a:latin typeface="Dosis Bold" pitchFamily="2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DCE8D247-8B18-9FB6-E642-625DFB5EB701}"/>
              </a:ext>
            </a:extLst>
          </p:cNvPr>
          <p:cNvGrpSpPr/>
          <p:nvPr/>
        </p:nvGrpSpPr>
        <p:grpSpPr>
          <a:xfrm>
            <a:off x="11302532" y="728702"/>
            <a:ext cx="630930" cy="588164"/>
            <a:chOff x="582302" y="4457015"/>
            <a:chExt cx="630930" cy="588164"/>
          </a:xfrm>
        </p:grpSpPr>
        <p:pic>
          <p:nvPicPr>
            <p:cNvPr id="7" name="Picture 7">
              <a:extLst>
                <a:ext uri="{FF2B5EF4-FFF2-40B4-BE49-F238E27FC236}">
                  <a16:creationId xmlns:a16="http://schemas.microsoft.com/office/drawing/2014/main" id="{9047E75B-C9DE-3806-C106-B8801147BC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67D0FAD-E481-3DA5-0F57-B1F38C2D6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1FFD81-648C-5F0F-3C97-431A5FF94A5D}"/>
              </a:ext>
            </a:extLst>
          </p:cNvPr>
          <p:cNvGrpSpPr/>
          <p:nvPr/>
        </p:nvGrpSpPr>
        <p:grpSpPr>
          <a:xfrm>
            <a:off x="745906" y="1521300"/>
            <a:ext cx="10314957" cy="3792379"/>
            <a:chOff x="776386" y="1592420"/>
            <a:chExt cx="10314957" cy="3792379"/>
          </a:xfrm>
        </p:grpSpPr>
        <p:pic>
          <p:nvPicPr>
            <p:cNvPr id="5" name="Image 4" descr="Une image contenant texte, mammifère, os, crâne&#10;&#10;Le contenu généré par l’IA peut être incorrect.">
              <a:extLst>
                <a:ext uri="{FF2B5EF4-FFF2-40B4-BE49-F238E27FC236}">
                  <a16:creationId xmlns:a16="http://schemas.microsoft.com/office/drawing/2014/main" id="{38AAE793-BFB0-A9B0-FA54-8100B87159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76386" y="1592420"/>
              <a:ext cx="10314957" cy="3792379"/>
            </a:xfrm>
            <a:prstGeom prst="rect">
              <a:avLst/>
            </a:prstGeom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BBFCF05A-BB1E-5488-5397-EEEC2073694B}"/>
                </a:ext>
              </a:extLst>
            </p:cNvPr>
            <p:cNvSpPr txBox="1"/>
            <p:nvPr/>
          </p:nvSpPr>
          <p:spPr>
            <a:xfrm>
              <a:off x="2611120" y="3159760"/>
              <a:ext cx="20218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>
                  <a:solidFill>
                    <a:srgbClr val="FF0000"/>
                  </a:solidFill>
                </a:rPr>
                <a:t>Incomplète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6225DFE1-433D-30C7-CCCB-050A3B85E876}"/>
                </a:ext>
              </a:extLst>
            </p:cNvPr>
            <p:cNvSpPr txBox="1"/>
            <p:nvPr/>
          </p:nvSpPr>
          <p:spPr>
            <a:xfrm>
              <a:off x="2590800" y="3657600"/>
              <a:ext cx="4572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>
                  <a:solidFill>
                    <a:srgbClr val="FF0000"/>
                  </a:solidFill>
                </a:rPr>
                <a:t>Pas d’incisives supérieures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2166D7C2-DA35-BD04-F4DB-C5A6476A977A}"/>
                </a:ext>
              </a:extLst>
            </p:cNvPr>
            <p:cNvSpPr txBox="1"/>
            <p:nvPr/>
          </p:nvSpPr>
          <p:spPr>
            <a:xfrm>
              <a:off x="2489200" y="4155440"/>
              <a:ext cx="15849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>
                  <a:solidFill>
                    <a:srgbClr val="FF0000"/>
                  </a:solidFill>
                </a:rPr>
                <a:t>absentes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22E0F766-645F-CB80-F807-FE94F2790709}"/>
                </a:ext>
              </a:extLst>
            </p:cNvPr>
            <p:cNvSpPr txBox="1"/>
            <p:nvPr/>
          </p:nvSpPr>
          <p:spPr>
            <a:xfrm>
              <a:off x="3820160" y="4673600"/>
              <a:ext cx="4572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>
                  <a:solidFill>
                    <a:srgbClr val="FF0000"/>
                  </a:solidFill>
                </a:rPr>
                <a:t>Avec table d’usure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611609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C1794-1FBA-60D7-366E-F8381A8BC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458337CB-D627-AB29-47FD-A935828F4E49}"/>
              </a:ext>
            </a:extLst>
          </p:cNvPr>
          <p:cNvSpPr txBox="1"/>
          <p:nvPr/>
        </p:nvSpPr>
        <p:spPr>
          <a:xfrm>
            <a:off x="1052584" y="177877"/>
            <a:ext cx="7127854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  <a:p>
            <a:r>
              <a:rPr lang="fr-FR" i="1" noProof="0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Invitez les élèves à passer au tableau pour écrire leurs réponses. </a:t>
            </a:r>
            <a:endParaRPr lang="fr-FR" i="1" noProof="0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2" name="Rectangle: Rounded Corners 24">
            <a:extLst>
              <a:ext uri="{FF2B5EF4-FFF2-40B4-BE49-F238E27FC236}">
                <a16:creationId xmlns:a16="http://schemas.microsoft.com/office/drawing/2014/main" id="{D67F9917-DA83-11FB-85E0-3959C86F61E8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B9DA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PGB</a:t>
            </a:r>
            <a:endParaRPr lang="fr-FR" sz="1200" b="1" noProof="0" dirty="0">
              <a:latin typeface="Dosis Bold" pitchFamily="2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1B0D6B1B-1200-5DC7-CC0E-61043E6D893B}"/>
              </a:ext>
            </a:extLst>
          </p:cNvPr>
          <p:cNvGrpSpPr/>
          <p:nvPr/>
        </p:nvGrpSpPr>
        <p:grpSpPr>
          <a:xfrm>
            <a:off x="11302532" y="728702"/>
            <a:ext cx="630930" cy="588164"/>
            <a:chOff x="582302" y="4457015"/>
            <a:chExt cx="630930" cy="588164"/>
          </a:xfrm>
        </p:grpSpPr>
        <p:pic>
          <p:nvPicPr>
            <p:cNvPr id="7" name="Picture 7">
              <a:extLst>
                <a:ext uri="{FF2B5EF4-FFF2-40B4-BE49-F238E27FC236}">
                  <a16:creationId xmlns:a16="http://schemas.microsoft.com/office/drawing/2014/main" id="{20E9BCFF-FF0B-0306-225A-ACE2C330391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473D261-C683-FA0A-51C4-02821E1CF9E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F876481D-98F4-BEA0-E97E-5FB176C18ABD}"/>
              </a:ext>
            </a:extLst>
          </p:cNvPr>
          <p:cNvGrpSpPr/>
          <p:nvPr/>
        </p:nvGrpSpPr>
        <p:grpSpPr>
          <a:xfrm>
            <a:off x="860627" y="1248217"/>
            <a:ext cx="10518573" cy="4442845"/>
            <a:chOff x="952067" y="1034857"/>
            <a:chExt cx="10518573" cy="4442845"/>
          </a:xfrm>
        </p:grpSpPr>
        <p:pic>
          <p:nvPicPr>
            <p:cNvPr id="5" name="Image 4" descr="Une image contenant texte, capture d’écran, mammifère&#10;&#10;Le contenu généré par l’IA peut être incorrect.">
              <a:extLst>
                <a:ext uri="{FF2B5EF4-FFF2-40B4-BE49-F238E27FC236}">
                  <a16:creationId xmlns:a16="http://schemas.microsoft.com/office/drawing/2014/main" id="{E32F9148-4076-6256-5359-990031A671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52067" y="1034857"/>
              <a:ext cx="10518573" cy="4442845"/>
            </a:xfrm>
            <a:prstGeom prst="rect">
              <a:avLst/>
            </a:prstGeom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7C4920C6-0E90-AACA-FDF0-8A2725D9CDE0}"/>
                </a:ext>
              </a:extLst>
            </p:cNvPr>
            <p:cNvSpPr txBox="1"/>
            <p:nvPr/>
          </p:nvSpPr>
          <p:spPr>
            <a:xfrm>
              <a:off x="2794000" y="2692400"/>
              <a:ext cx="20218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FF0000"/>
                  </a:solidFill>
                </a:rPr>
                <a:t>Complète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48AD9E7A-3A04-CF1A-47F5-81593A5619CD}"/>
                </a:ext>
              </a:extLst>
            </p:cNvPr>
            <p:cNvSpPr txBox="1"/>
            <p:nvPr/>
          </p:nvSpPr>
          <p:spPr>
            <a:xfrm>
              <a:off x="2641600" y="3020814"/>
              <a:ext cx="3302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800">
                  <a:solidFill>
                    <a:srgbClr val="FF0000"/>
                  </a:solidFill>
                </a:defRPr>
              </a:lvl1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Petite et pointues servent à couper la viande </a:t>
              </a: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8E4E0760-6F49-83C4-C61D-2D51673EC207}"/>
                </a:ext>
              </a:extLst>
            </p:cNvPr>
            <p:cNvSpPr txBox="1"/>
            <p:nvPr/>
          </p:nvSpPr>
          <p:spPr>
            <a:xfrm>
              <a:off x="2631440" y="3522990"/>
              <a:ext cx="32004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fr-FR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Grande  et pointues  servent</a:t>
              </a:r>
              <a:endParaRPr lang="fr-FR" b="1" dirty="0">
                <a:solidFill>
                  <a:srgbClr val="FF0000"/>
                </a:solidFill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4AC9E3A9-38C5-B1AC-F759-07FA47F4A64A}"/>
                </a:ext>
              </a:extLst>
            </p:cNvPr>
            <p:cNvSpPr txBox="1"/>
            <p:nvPr/>
          </p:nvSpPr>
          <p:spPr>
            <a:xfrm>
              <a:off x="4145280" y="4236720"/>
              <a:ext cx="2143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FF0000"/>
                  </a:solidFill>
                </a:rPr>
                <a:t>Tranchantes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5B444435-C59F-DC2F-DB80-0A0BDD524F7C}"/>
                </a:ext>
              </a:extLst>
            </p:cNvPr>
            <p:cNvSpPr txBox="1"/>
            <p:nvPr/>
          </p:nvSpPr>
          <p:spPr>
            <a:xfrm>
              <a:off x="1635759" y="4460240"/>
              <a:ext cx="4216401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FF0000"/>
                  </a:solidFill>
                </a:rPr>
                <a:t>Avec des crêtes</a:t>
              </a:r>
              <a:r>
                <a:rPr lang="fr-FR" sz="2800" b="1" dirty="0">
                  <a:solidFill>
                    <a:srgbClr val="FF0000"/>
                  </a:solidFill>
                </a:rPr>
                <a:t>. </a:t>
              </a:r>
              <a:r>
                <a:rPr lang="fr-FR" b="1" dirty="0">
                  <a:solidFill>
                    <a:srgbClr val="FF0000"/>
                  </a:solidFill>
                </a:rPr>
                <a:t>Servent à broyer les aliments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1BEA0D6F-DD0E-A616-5B74-4C69A8C07797}"/>
                </a:ext>
              </a:extLst>
            </p:cNvPr>
            <p:cNvSpPr txBox="1"/>
            <p:nvPr/>
          </p:nvSpPr>
          <p:spPr>
            <a:xfrm>
              <a:off x="5801360" y="3657600"/>
              <a:ext cx="1635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FF0000"/>
                  </a:solidFill>
                </a:rPr>
                <a:t>Carnivore</a:t>
              </a: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2131AB65-4C14-0E80-8F4F-5362C445DE86}"/>
              </a:ext>
            </a:extLst>
          </p:cNvPr>
          <p:cNvSpPr txBox="1"/>
          <p:nvPr/>
        </p:nvSpPr>
        <p:spPr>
          <a:xfrm>
            <a:off x="1432560" y="4023360"/>
            <a:ext cx="445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à attraper une proie et déchirer la viande</a:t>
            </a:r>
            <a:r>
              <a:rPr lang="fr-FR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842954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176981" y="147484"/>
            <a:ext cx="11887199" cy="652861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9298204" y="5419246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14">
            <a:extLst>
              <a:ext uri="{FF2B5EF4-FFF2-40B4-BE49-F238E27FC236}">
                <a16:creationId xmlns:a16="http://schemas.microsoft.com/office/drawing/2014/main" id="{F5F64CAC-13D7-467D-A4B4-34A14AD955D4}"/>
              </a:ext>
            </a:extLst>
          </p:cNvPr>
          <p:cNvGrpSpPr/>
          <p:nvPr/>
        </p:nvGrpSpPr>
        <p:grpSpPr>
          <a:xfrm>
            <a:off x="4840807" y="1759083"/>
            <a:ext cx="4659652" cy="2905447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7E7F795A-B2DB-DE21-2292-42F55B54896B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D04444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CB97BCF3-D290-3B5D-4B9B-5C6794830C9D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E4444"/>
            </a:solidFill>
            <a:ln cap="flat">
              <a:solidFill>
                <a:srgbClr val="D04444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39BFE2A6-E996-8EBF-9E52-F656C164550B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D04444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0" name="Rectangle 20">
            <a:extLst>
              <a:ext uri="{FF2B5EF4-FFF2-40B4-BE49-F238E27FC236}">
                <a16:creationId xmlns:a16="http://schemas.microsoft.com/office/drawing/2014/main" id="{2762EB59-F99F-ABE7-A0BD-F72F48D431CA}"/>
              </a:ext>
            </a:extLst>
          </p:cNvPr>
          <p:cNvSpPr/>
          <p:nvPr/>
        </p:nvSpPr>
        <p:spPr>
          <a:xfrm>
            <a:off x="5055748" y="4335274"/>
            <a:ext cx="4145509" cy="57815"/>
          </a:xfrm>
          <a:prstGeom prst="rect">
            <a:avLst/>
          </a:prstGeom>
          <a:solidFill>
            <a:srgbClr val="CE4444"/>
          </a:solidFill>
          <a:ln cap="flat">
            <a:solidFill>
              <a:srgbClr val="D04444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2BB5E3B3-FDF3-25D5-3A40-87C63F041703}"/>
              </a:ext>
            </a:extLst>
          </p:cNvPr>
          <p:cNvSpPr/>
          <p:nvPr/>
        </p:nvSpPr>
        <p:spPr>
          <a:xfrm>
            <a:off x="4491548" y="2015872"/>
            <a:ext cx="867138" cy="384316"/>
          </a:xfrm>
          <a:prstGeom prst="rect">
            <a:avLst/>
          </a:prstGeom>
          <a:solidFill>
            <a:srgbClr val="CE4444"/>
          </a:solidFill>
          <a:ln w="25402" cap="flat">
            <a:solidFill>
              <a:srgbClr val="D04444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D458E109-46D5-E952-4872-746F6C1C6415}"/>
              </a:ext>
            </a:extLst>
          </p:cNvPr>
          <p:cNvSpPr/>
          <p:nvPr/>
        </p:nvSpPr>
        <p:spPr>
          <a:xfrm>
            <a:off x="4568937" y="2021179"/>
            <a:ext cx="789749" cy="369332"/>
          </a:xfrm>
          <a:prstGeom prst="rect">
            <a:avLst/>
          </a:prstGeom>
          <a:noFill/>
          <a:ln cap="flat">
            <a:solidFill>
              <a:srgbClr val="D04444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1A33C23E-B334-2FB8-53E7-D46FADE17328}"/>
              </a:ext>
            </a:extLst>
          </p:cNvPr>
          <p:cNvSpPr txBox="1"/>
          <p:nvPr/>
        </p:nvSpPr>
        <p:spPr>
          <a:xfrm>
            <a:off x="5790147" y="2368535"/>
            <a:ext cx="2758806" cy="166199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kern="0" noProof="0" dirty="0">
                <a:solidFill>
                  <a:srgbClr val="D04444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Pratique autonome et défis</a:t>
            </a:r>
          </a:p>
        </p:txBody>
      </p:sp>
      <p:pic>
        <p:nvPicPr>
          <p:cNvPr id="14" name="Picture 11">
            <a:extLst>
              <a:ext uri="{FF2B5EF4-FFF2-40B4-BE49-F238E27FC236}">
                <a16:creationId xmlns:a16="http://schemas.microsoft.com/office/drawing/2014/main" id="{9CEB9DC8-ECC8-0C14-875A-A672DCDA1A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542" y="1495441"/>
            <a:ext cx="3077099" cy="3077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A7CB9865-A69B-B98E-38B7-3AEEC50413F0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11" name="Google Shape;251;p28">
              <a:extLst>
                <a:ext uri="{FF2B5EF4-FFF2-40B4-BE49-F238E27FC236}">
                  <a16:creationId xmlns:a16="http://schemas.microsoft.com/office/drawing/2014/main" id="{CB5FBDB4-EBBB-7C51-CBEF-80C4372A481C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3" name="Google Shape;252;p28">
              <a:extLst>
                <a:ext uri="{FF2B5EF4-FFF2-40B4-BE49-F238E27FC236}">
                  <a16:creationId xmlns:a16="http://schemas.microsoft.com/office/drawing/2014/main" id="{337A19D2-26D3-9B90-8574-F6D105D8213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5" name="Google Shape;995;p109">
            <a:extLst>
              <a:ext uri="{FF2B5EF4-FFF2-40B4-BE49-F238E27FC236}">
                <a16:creationId xmlns:a16="http://schemas.microsoft.com/office/drawing/2014/main" id="{819229A8-9578-180B-D154-1F149D3EEA87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Supports de l’enseignant</a:t>
            </a:r>
          </a:p>
        </p:txBody>
      </p:sp>
      <p:sp>
        <p:nvSpPr>
          <p:cNvPr id="18" name="Google Shape;996;p109">
            <a:extLst>
              <a:ext uri="{FF2B5EF4-FFF2-40B4-BE49-F238E27FC236}">
                <a16:creationId xmlns:a16="http://schemas.microsoft.com/office/drawing/2014/main" id="{2F4F69E2-8C71-F7DD-0184-85DCDD5217BC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Supports de l’élève</a:t>
            </a:r>
          </a:p>
        </p:txBody>
      </p:sp>
      <p:pic>
        <p:nvPicPr>
          <p:cNvPr id="19" name="Picture 11">
            <a:extLst>
              <a:ext uri="{FF2B5EF4-FFF2-40B4-BE49-F238E27FC236}">
                <a16:creationId xmlns:a16="http://schemas.microsoft.com/office/drawing/2014/main" id="{F10D8EBF-C22D-937F-FEC0-A65F45BDB8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655628" y="4749144"/>
            <a:ext cx="1101650" cy="122738"/>
          </a:xfrm>
          <a:prstGeom prst="rect">
            <a:avLst/>
          </a:prstGeom>
        </p:spPr>
      </p:pic>
      <p:pic>
        <p:nvPicPr>
          <p:cNvPr id="20" name="Picture 21">
            <a:extLst>
              <a:ext uri="{FF2B5EF4-FFF2-40B4-BE49-F238E27FC236}">
                <a16:creationId xmlns:a16="http://schemas.microsoft.com/office/drawing/2014/main" id="{2E88E465-CEA8-67A3-DE6D-549067EFF24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65730" y="2442132"/>
            <a:ext cx="1632389" cy="1164080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16103E98-476B-7878-209D-D81956CDC9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6555546" y="256344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B1A73FB4-4092-023B-E719-786112B7549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81071" y="4902849"/>
            <a:ext cx="401679" cy="386205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EEFF7F11-0A5D-2F0E-8ECB-DF153C1C816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2700" b="4437"/>
          <a:stretch>
            <a:fillRect/>
          </a:stretch>
        </p:blipFill>
        <p:spPr>
          <a:xfrm>
            <a:off x="8634714" y="4110586"/>
            <a:ext cx="1183096" cy="1524862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D86895E4-BCF3-3DBC-4AE9-3E86E9FB91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91652" y="2617893"/>
            <a:ext cx="2404770" cy="1352683"/>
          </a:xfrm>
          <a:prstGeom prst="rect">
            <a:avLst/>
          </a:prstGeom>
        </p:spPr>
      </p:pic>
      <p:pic>
        <p:nvPicPr>
          <p:cNvPr id="26" name="Picture 2" descr="Tableau blanc magnétique d'affichage et d'écriture">
            <a:extLst>
              <a:ext uri="{FF2B5EF4-FFF2-40B4-BE49-F238E27FC236}">
                <a16:creationId xmlns:a16="http://schemas.microsoft.com/office/drawing/2014/main" id="{E0ABF07E-376A-6552-FBE3-069EDAE7CF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092" y="2617894"/>
            <a:ext cx="1803578" cy="1352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Vidéoprojecteur Nec V260">
            <a:extLst>
              <a:ext uri="{FF2B5EF4-FFF2-40B4-BE49-F238E27FC236}">
                <a16:creationId xmlns:a16="http://schemas.microsoft.com/office/drawing/2014/main" id="{5847ABAA-5573-3D45-5CF1-26F5DA425C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53" b="26285"/>
          <a:stretch>
            <a:fillRect/>
          </a:stretch>
        </p:blipFill>
        <p:spPr bwMode="auto">
          <a:xfrm>
            <a:off x="1691652" y="4178563"/>
            <a:ext cx="2404770" cy="121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PC PORTABLE LENOVO I7-13620H 16G 512G SSD WIN 11">
            <a:extLst>
              <a:ext uri="{FF2B5EF4-FFF2-40B4-BE49-F238E27FC236}">
                <a16:creationId xmlns:a16="http://schemas.microsoft.com/office/drawing/2014/main" id="{2C33B00E-1B67-A330-1C65-FF506C1AC7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15" r="6523" b="21193"/>
          <a:stretch>
            <a:fillRect/>
          </a:stretch>
        </p:blipFill>
        <p:spPr bwMode="auto">
          <a:xfrm>
            <a:off x="4187092" y="4185212"/>
            <a:ext cx="1861667" cy="121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8412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PA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4274" y="838200"/>
            <a:ext cx="559562" cy="55956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02B94B2C-4D5D-41A7-97C1-53CD39E8F44B}"/>
              </a:ext>
            </a:extLst>
          </p:cNvPr>
          <p:cNvSpPr txBox="1"/>
          <p:nvPr/>
        </p:nvSpPr>
        <p:spPr>
          <a:xfrm>
            <a:off x="1106341" y="136972"/>
            <a:ext cx="95667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Maintenant, vous allez travailler chacun pour soi; prenez les activités  de la page 55 sur le livret.</a:t>
            </a:r>
            <a:r>
              <a:rPr lang="fr-FR" i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 </a:t>
            </a:r>
            <a:r>
              <a:rPr lang="fr-FR" b="1" dirty="0">
                <a:solidFill>
                  <a:schemeClr val="bg2">
                    <a:lumMod val="50000"/>
                  </a:schemeClr>
                </a:solidFill>
              </a:rPr>
              <a:t>demandez de l'aide en cas de besoin</a:t>
            </a:r>
            <a:r>
              <a:rPr lang="fr-FR" i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FR" b="1" noProof="0" dirty="0">
              <a:solidFill>
                <a:schemeClr val="bg2">
                  <a:lumMod val="50000"/>
                </a:schemeClr>
              </a:solidFill>
              <a:sym typeface="Hammersmith One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76F9F81-1A44-C196-47FF-AAC3F642295E}"/>
              </a:ext>
            </a:extLst>
          </p:cNvPr>
          <p:cNvSpPr txBox="1"/>
          <p:nvPr/>
        </p:nvSpPr>
        <p:spPr>
          <a:xfrm>
            <a:off x="933620" y="712778"/>
            <a:ext cx="956678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Circuler entre les rangs, cibler les élèves en difficultés, Insister sur le travail individuel.</a:t>
            </a:r>
            <a:endParaRPr lang="fr-FR" sz="14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77E933E-62F2-F93E-42CF-CBFC54DD14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7954" y="1105927"/>
            <a:ext cx="5433531" cy="5601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PA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14253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761012" y="487315"/>
            <a:ext cx="9031173" cy="37191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PA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080FA06-9997-AFEB-F25B-A7EDC09F805E}"/>
              </a:ext>
            </a:extLst>
          </p:cNvPr>
          <p:cNvSpPr txBox="1"/>
          <p:nvPr/>
        </p:nvSpPr>
        <p:spPr>
          <a:xfrm>
            <a:off x="1025996" y="216370"/>
            <a:ext cx="7803372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  <a:p>
            <a:r>
              <a:rPr lang="fr-FR" i="1" noProof="0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Invitez les élèves à passer au tableau pour rédiger leurs réponses </a:t>
            </a:r>
            <a:endParaRPr lang="fr-FR" i="1" noProof="0" dirty="0">
              <a:solidFill>
                <a:schemeClr val="bg2">
                  <a:lumMod val="90000"/>
                </a:schemeClr>
              </a:solidFill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8399455D-E1D7-8EA6-3A40-030AC1D10C02}"/>
              </a:ext>
            </a:extLst>
          </p:cNvPr>
          <p:cNvGrpSpPr/>
          <p:nvPr/>
        </p:nvGrpSpPr>
        <p:grpSpPr>
          <a:xfrm>
            <a:off x="11302532" y="728702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C9FD6F28-04C3-4250-EC06-6A5923DD7B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7" name="Picture 7">
              <a:extLst>
                <a:ext uri="{FF2B5EF4-FFF2-40B4-BE49-F238E27FC236}">
                  <a16:creationId xmlns:a16="http://schemas.microsoft.com/office/drawing/2014/main" id="{9D4B6A0D-A1B7-B961-322A-3977D9696B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18B12F10-3321-788B-40A1-FC41BAA9C17F}"/>
              </a:ext>
            </a:extLst>
          </p:cNvPr>
          <p:cNvGrpSpPr/>
          <p:nvPr/>
        </p:nvGrpSpPr>
        <p:grpSpPr>
          <a:xfrm>
            <a:off x="208822" y="1443150"/>
            <a:ext cx="11724640" cy="5094120"/>
            <a:chOff x="710108" y="1164440"/>
            <a:chExt cx="10725805" cy="5094120"/>
          </a:xfrm>
        </p:grpSpPr>
        <p:pic>
          <p:nvPicPr>
            <p:cNvPr id="4" name="Image 3" descr="Une image contenant texte, capture d’écran, os, crâne&#10;&#10;Le contenu généré par l’IA peut être incorrect.">
              <a:extLst>
                <a:ext uri="{FF2B5EF4-FFF2-40B4-BE49-F238E27FC236}">
                  <a16:creationId xmlns:a16="http://schemas.microsoft.com/office/drawing/2014/main" id="{47FD943C-B0D4-D5D3-42D6-0EEDC985CB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2441" r="1768"/>
            <a:stretch>
              <a:fillRect/>
            </a:stretch>
          </p:blipFill>
          <p:spPr>
            <a:xfrm>
              <a:off x="710108" y="1164440"/>
              <a:ext cx="10725805" cy="3452159"/>
            </a:xfrm>
            <a:prstGeom prst="rect">
              <a:avLst/>
            </a:prstGeom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2A928917-A37D-0C95-02B2-11B82A1116C9}"/>
                </a:ext>
              </a:extLst>
            </p:cNvPr>
            <p:cNvSpPr txBox="1"/>
            <p:nvPr/>
          </p:nvSpPr>
          <p:spPr>
            <a:xfrm>
              <a:off x="2620414" y="3007360"/>
              <a:ext cx="20218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FF0000"/>
                  </a:solidFill>
                </a:rPr>
                <a:t>complète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3E919F58-75BE-7D91-59CD-EEEDC3BE6A64}"/>
                </a:ext>
              </a:extLst>
            </p:cNvPr>
            <p:cNvSpPr txBox="1"/>
            <p:nvPr/>
          </p:nvSpPr>
          <p:spPr>
            <a:xfrm>
              <a:off x="2154785" y="4003040"/>
              <a:ext cx="26262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FF0000"/>
                  </a:solidFill>
                </a:rPr>
                <a:t>Grande et tranchantes servent à écraser la viande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464C3C06-CB49-9418-EB2A-D837A6D41472}"/>
                </a:ext>
              </a:extLst>
            </p:cNvPr>
            <p:cNvSpPr txBox="1"/>
            <p:nvPr/>
          </p:nvSpPr>
          <p:spPr>
            <a:xfrm>
              <a:off x="5191760" y="3606800"/>
              <a:ext cx="18389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FF0000"/>
                  </a:solidFill>
                </a:rPr>
                <a:t>Carnivore </a:t>
              </a:r>
            </a:p>
          </p:txBody>
        </p:sp>
        <p:pic>
          <p:nvPicPr>
            <p:cNvPr id="2050" name="Picture 2" descr="Quels soins d’hygiène au quotidien pour les chiens ? - Santé sur le Net ...">
              <a:extLst>
                <a:ext uri="{FF2B5EF4-FFF2-40B4-BE49-F238E27FC236}">
                  <a16:creationId xmlns:a16="http://schemas.microsoft.com/office/drawing/2014/main" id="{8FCEFBEF-E7A1-9C39-FC69-8818F5B864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45774" y="4523714"/>
              <a:ext cx="3690752" cy="1734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74FF386-263A-4BC9-13C3-C28A47381D36}"/>
                </a:ext>
              </a:extLst>
            </p:cNvPr>
            <p:cNvSpPr txBox="1"/>
            <p:nvPr/>
          </p:nvSpPr>
          <p:spPr>
            <a:xfrm>
              <a:off x="1925659" y="3373120"/>
              <a:ext cx="30041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>
                  <a:solidFill>
                    <a:srgbClr val="FF0000"/>
                  </a:solidFill>
                </a:defRPr>
              </a:lvl1pPr>
            </a:lstStyle>
            <a:p>
              <a:r>
                <a:rPr lang="fr-FR" sz="1800" b="1" dirty="0"/>
                <a:t>Petite et pointues servent à couper la viande  et racler les os. 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D03C3D5C-B640-0A5F-592A-626F84205F03}"/>
              </a:ext>
            </a:extLst>
          </p:cNvPr>
          <p:cNvSpPr txBox="1"/>
          <p:nvPr/>
        </p:nvSpPr>
        <p:spPr>
          <a:xfrm>
            <a:off x="5364480" y="5669280"/>
            <a:ext cx="2468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Incisives d’un chien</a:t>
            </a: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E2B25D6C-6372-3418-A3D1-C551490C4C74}"/>
              </a:ext>
            </a:extLst>
          </p:cNvPr>
          <p:cNvCxnSpPr>
            <a:cxnSpLocks/>
          </p:cNvCxnSpPr>
          <p:nvPr/>
        </p:nvCxnSpPr>
        <p:spPr>
          <a:xfrm flipV="1">
            <a:off x="7325360" y="5791200"/>
            <a:ext cx="2103120" cy="1016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F51402-FDD3-8AF9-1B41-9CC8D7441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73D7A39B-4C32-059F-96F7-254CC40A0802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PA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7E06065-0839-7FA2-D834-A41CFD641CD4}"/>
              </a:ext>
            </a:extLst>
          </p:cNvPr>
          <p:cNvSpPr txBox="1"/>
          <p:nvPr/>
        </p:nvSpPr>
        <p:spPr>
          <a:xfrm>
            <a:off x="1025996" y="216370"/>
            <a:ext cx="7803372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  <a:p>
            <a:r>
              <a:rPr lang="fr-FR" i="1" noProof="0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Invitez les élèves à passer au tableau pour rédiger leurs réponses. </a:t>
            </a:r>
            <a:endParaRPr lang="fr-FR" i="1" noProof="0" dirty="0">
              <a:solidFill>
                <a:schemeClr val="bg2">
                  <a:lumMod val="90000"/>
                </a:schemeClr>
              </a:solidFill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C8E7F01D-9CA4-3D51-3B7E-BA6A98671402}"/>
              </a:ext>
            </a:extLst>
          </p:cNvPr>
          <p:cNvGrpSpPr/>
          <p:nvPr/>
        </p:nvGrpSpPr>
        <p:grpSpPr>
          <a:xfrm>
            <a:off x="11302532" y="728702"/>
            <a:ext cx="630930" cy="588164"/>
            <a:chOff x="582302" y="4457015"/>
            <a:chExt cx="630930" cy="588164"/>
          </a:xfrm>
        </p:grpSpPr>
        <p:pic>
          <p:nvPicPr>
            <p:cNvPr id="12" name="Picture 7">
              <a:extLst>
                <a:ext uri="{FF2B5EF4-FFF2-40B4-BE49-F238E27FC236}">
                  <a16:creationId xmlns:a16="http://schemas.microsoft.com/office/drawing/2014/main" id="{4BA3755E-8309-AB88-B539-5F14FCCA46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3" name="Picture 7">
              <a:extLst>
                <a:ext uri="{FF2B5EF4-FFF2-40B4-BE49-F238E27FC236}">
                  <a16:creationId xmlns:a16="http://schemas.microsoft.com/office/drawing/2014/main" id="{5A02ABE5-744B-7DFC-B5E8-DC262E3F65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C67425C0-DA57-2B64-ABFC-524289CFCE2F}"/>
              </a:ext>
            </a:extLst>
          </p:cNvPr>
          <p:cNvGrpSpPr/>
          <p:nvPr/>
        </p:nvGrpSpPr>
        <p:grpSpPr>
          <a:xfrm>
            <a:off x="711200" y="1621645"/>
            <a:ext cx="10913541" cy="3648981"/>
            <a:chOff x="711200" y="1621645"/>
            <a:chExt cx="10913541" cy="3648981"/>
          </a:xfrm>
        </p:grpSpPr>
        <p:pic>
          <p:nvPicPr>
            <p:cNvPr id="3" name="Image 2" descr="Une image contenant texte, capture d’écran&#10;&#10;Le contenu généré par l’IA peut être incorrect.">
              <a:extLst>
                <a:ext uri="{FF2B5EF4-FFF2-40B4-BE49-F238E27FC236}">
                  <a16:creationId xmlns:a16="http://schemas.microsoft.com/office/drawing/2014/main" id="{E1D45240-E059-28A7-D9F6-BD61FAF7EA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11200" y="1621645"/>
              <a:ext cx="10913541" cy="3648981"/>
            </a:xfrm>
            <a:prstGeom prst="rect">
              <a:avLst/>
            </a:prstGeom>
          </p:spPr>
        </p:pic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4F1F180C-63D9-F890-5CC4-1B53C4B18A7F}"/>
                </a:ext>
              </a:extLst>
            </p:cNvPr>
            <p:cNvSpPr txBox="1"/>
            <p:nvPr/>
          </p:nvSpPr>
          <p:spPr>
            <a:xfrm>
              <a:off x="1361440" y="3942080"/>
              <a:ext cx="29159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dirty="0">
                  <a:solidFill>
                    <a:srgbClr val="FF0000"/>
                  </a:solidFill>
                </a:rPr>
                <a:t>Avec table d’usure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C73809D5-A6ED-1087-4693-76FAEC9E84A4}"/>
                </a:ext>
              </a:extLst>
            </p:cNvPr>
            <p:cNvSpPr txBox="1"/>
            <p:nvPr/>
          </p:nvSpPr>
          <p:spPr>
            <a:xfrm>
              <a:off x="5090160" y="3921760"/>
              <a:ext cx="19608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>
                  <a:solidFill>
                    <a:srgbClr val="FF0000"/>
                  </a:solidFill>
                </a:rPr>
                <a:t>herbivore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587857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1C16F-93D4-F160-2750-BDB1283C4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A8E7959D-686A-E6B8-EB6B-A2FE2F518461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PA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4F8AF1D-EEE3-1C82-F8BA-E9E78A9591C4}"/>
              </a:ext>
            </a:extLst>
          </p:cNvPr>
          <p:cNvSpPr txBox="1"/>
          <p:nvPr/>
        </p:nvSpPr>
        <p:spPr>
          <a:xfrm>
            <a:off x="1035829" y="244445"/>
            <a:ext cx="78033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Voici les réponses.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4D12B9F-A00D-2B82-AB38-1496A504717A}"/>
              </a:ext>
            </a:extLst>
          </p:cNvPr>
          <p:cNvGrpSpPr/>
          <p:nvPr/>
        </p:nvGrpSpPr>
        <p:grpSpPr>
          <a:xfrm>
            <a:off x="11302532" y="728702"/>
            <a:ext cx="630930" cy="588164"/>
            <a:chOff x="582302" y="4457015"/>
            <a:chExt cx="630930" cy="588164"/>
          </a:xfrm>
        </p:grpSpPr>
        <p:pic>
          <p:nvPicPr>
            <p:cNvPr id="12" name="Picture 7">
              <a:extLst>
                <a:ext uri="{FF2B5EF4-FFF2-40B4-BE49-F238E27FC236}">
                  <a16:creationId xmlns:a16="http://schemas.microsoft.com/office/drawing/2014/main" id="{CB03C21F-D59B-8839-0276-11B8DE2D1F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3" name="Picture 7">
              <a:extLst>
                <a:ext uri="{FF2B5EF4-FFF2-40B4-BE49-F238E27FC236}">
                  <a16:creationId xmlns:a16="http://schemas.microsoft.com/office/drawing/2014/main" id="{5EDEB675-3AEE-86F6-D98D-564B833030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E2795A4-B565-33D8-6547-277113653481}"/>
              </a:ext>
            </a:extLst>
          </p:cNvPr>
          <p:cNvGrpSpPr/>
          <p:nvPr/>
        </p:nvGrpSpPr>
        <p:grpSpPr>
          <a:xfrm>
            <a:off x="386079" y="1169514"/>
            <a:ext cx="11305181" cy="3839366"/>
            <a:chOff x="386079" y="1169514"/>
            <a:chExt cx="11305181" cy="3839366"/>
          </a:xfrm>
        </p:grpSpPr>
        <p:pic>
          <p:nvPicPr>
            <p:cNvPr id="5" name="Image 4" descr="Une image contenant texte, capture d’écran, Page web, Site web&#10;&#10;Le contenu généré par l’IA peut être incorrect.">
              <a:extLst>
                <a:ext uri="{FF2B5EF4-FFF2-40B4-BE49-F238E27FC236}">
                  <a16:creationId xmlns:a16="http://schemas.microsoft.com/office/drawing/2014/main" id="{8738F3AF-6D86-D7AF-0C62-E50AEEBA2A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6079" y="1169514"/>
              <a:ext cx="11305181" cy="3839366"/>
            </a:xfrm>
            <a:prstGeom prst="rect">
              <a:avLst/>
            </a:prstGeom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EAF34876-0342-F316-FA83-6AB6CB8A3105}"/>
                </a:ext>
              </a:extLst>
            </p:cNvPr>
            <p:cNvSpPr txBox="1"/>
            <p:nvPr/>
          </p:nvSpPr>
          <p:spPr>
            <a:xfrm>
              <a:off x="2550160" y="2966720"/>
              <a:ext cx="20218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dirty="0">
                  <a:solidFill>
                    <a:srgbClr val="FF0000"/>
                  </a:solidFill>
                </a:rPr>
                <a:t>Incomplète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E73F87EB-0657-3A05-512B-8C90031F2E7C}"/>
                </a:ext>
              </a:extLst>
            </p:cNvPr>
            <p:cNvSpPr txBox="1"/>
            <p:nvPr/>
          </p:nvSpPr>
          <p:spPr>
            <a:xfrm>
              <a:off x="2651760" y="4084320"/>
              <a:ext cx="15849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dirty="0">
                  <a:solidFill>
                    <a:srgbClr val="FF0000"/>
                  </a:solidFill>
                </a:rPr>
                <a:t>absentes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49FA522D-2B60-5182-6FFC-4FD2A1DD33C0}"/>
                </a:ext>
              </a:extLst>
            </p:cNvPr>
            <p:cNvSpPr txBox="1"/>
            <p:nvPr/>
          </p:nvSpPr>
          <p:spPr>
            <a:xfrm>
              <a:off x="1930400" y="3566160"/>
              <a:ext cx="30073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800">
                  <a:solidFill>
                    <a:srgbClr val="FF0000"/>
                  </a:solidFill>
                </a:defRPr>
              </a:lvl1pPr>
            </a:lstStyle>
            <a:p>
              <a:pPr>
                <a:spcBef>
                  <a:spcPts val="600"/>
                </a:spcBef>
              </a:pPr>
              <a:r>
                <a:rPr lang="fr-FR" sz="2400" dirty="0"/>
                <a:t>à croissance continue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76758DFD-0592-ADC3-0B09-23D52AF6A087}"/>
                </a:ext>
              </a:extLst>
            </p:cNvPr>
            <p:cNvSpPr txBox="1"/>
            <p:nvPr/>
          </p:nvSpPr>
          <p:spPr>
            <a:xfrm>
              <a:off x="5201920" y="3220720"/>
              <a:ext cx="195072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dirty="0">
                  <a:solidFill>
                    <a:srgbClr val="FF0000"/>
                  </a:solidFill>
                </a:rPr>
                <a:t>Herbivore non ruminant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482042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275303" y="186813"/>
            <a:ext cx="11641393" cy="6420464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9190049" y="5409992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grpSp>
        <p:nvGrpSpPr>
          <p:cNvPr id="5" name="Group 14">
            <a:extLst>
              <a:ext uri="{FF2B5EF4-FFF2-40B4-BE49-F238E27FC236}">
                <a16:creationId xmlns:a16="http://schemas.microsoft.com/office/drawing/2014/main" id="{F5393C6B-E109-A21B-1FE5-74E088A7634D}"/>
              </a:ext>
            </a:extLst>
          </p:cNvPr>
          <p:cNvGrpSpPr/>
          <p:nvPr/>
        </p:nvGrpSpPr>
        <p:grpSpPr>
          <a:xfrm>
            <a:off x="4965906" y="1777270"/>
            <a:ext cx="4659652" cy="2905447"/>
            <a:chOff x="1641585" y="1048972"/>
            <a:chExt cx="5867403" cy="3260732"/>
          </a:xfrm>
        </p:grpSpPr>
        <p:sp>
          <p:nvSpPr>
            <p:cNvPr id="6" name="Rectangle : coins arrondis 10">
              <a:extLst>
                <a:ext uri="{FF2B5EF4-FFF2-40B4-BE49-F238E27FC236}">
                  <a16:creationId xmlns:a16="http://schemas.microsoft.com/office/drawing/2014/main" id="{E7273679-81E2-2465-6DC2-93CA79B0E6F5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A98FC3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50EDBF7D-568D-6236-E857-CB3C9A829074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A98FC3"/>
            </a:solidFill>
            <a:ln cap="flat">
              <a:solidFill>
                <a:srgbClr val="A98FC3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529EA53E-8D82-055E-C1B6-2A1A353B60E5}"/>
                </a:ext>
              </a:extLst>
            </p:cNvPr>
            <p:cNvSpPr/>
            <p:nvPr/>
          </p:nvSpPr>
          <p:spPr>
            <a:xfrm>
              <a:off x="1802505" y="1179663"/>
              <a:ext cx="5542845" cy="2971799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A98FC3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0" name="Rectangle 20">
            <a:extLst>
              <a:ext uri="{FF2B5EF4-FFF2-40B4-BE49-F238E27FC236}">
                <a16:creationId xmlns:a16="http://schemas.microsoft.com/office/drawing/2014/main" id="{8D13C722-305B-8612-0847-FFFADF6980EF}"/>
              </a:ext>
            </a:extLst>
          </p:cNvPr>
          <p:cNvSpPr/>
          <p:nvPr/>
        </p:nvSpPr>
        <p:spPr>
          <a:xfrm>
            <a:off x="5180847" y="4353461"/>
            <a:ext cx="4145509" cy="57815"/>
          </a:xfrm>
          <a:prstGeom prst="rect">
            <a:avLst/>
          </a:prstGeom>
          <a:solidFill>
            <a:srgbClr val="A98FC3"/>
          </a:solidFill>
          <a:ln cap="flat">
            <a:solidFill>
              <a:srgbClr val="A98FC3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46996676-2724-C1BE-DB87-C0FB86461F62}"/>
              </a:ext>
            </a:extLst>
          </p:cNvPr>
          <p:cNvSpPr/>
          <p:nvPr/>
        </p:nvSpPr>
        <p:spPr>
          <a:xfrm>
            <a:off x="4616647" y="2034059"/>
            <a:ext cx="867138" cy="384316"/>
          </a:xfrm>
          <a:prstGeom prst="rect">
            <a:avLst/>
          </a:prstGeom>
          <a:solidFill>
            <a:srgbClr val="A98FC3"/>
          </a:solidFill>
          <a:ln w="25402" cap="flat">
            <a:solidFill>
              <a:srgbClr val="A98FC3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25557640-5717-A08A-3E05-589A21EA2E88}"/>
              </a:ext>
            </a:extLst>
          </p:cNvPr>
          <p:cNvSpPr/>
          <p:nvPr/>
        </p:nvSpPr>
        <p:spPr>
          <a:xfrm>
            <a:off x="4694036" y="2039366"/>
            <a:ext cx="789749" cy="369332"/>
          </a:xfrm>
          <a:prstGeom prst="rect">
            <a:avLst/>
          </a:prstGeom>
          <a:noFill/>
          <a:ln cap="flat">
            <a:solidFill>
              <a:srgbClr val="A98FC3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B2FF636F-4790-5FB6-827E-E6F3377BFFB5}"/>
              </a:ext>
            </a:extLst>
          </p:cNvPr>
          <p:cNvSpPr txBox="1"/>
          <p:nvPr/>
        </p:nvSpPr>
        <p:spPr>
          <a:xfrm>
            <a:off x="5896198" y="2504539"/>
            <a:ext cx="2900561" cy="152791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kern="0" noProof="0" dirty="0">
                <a:solidFill>
                  <a:srgbClr val="A98FC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Clôture de la séance</a:t>
            </a:r>
          </a:p>
        </p:txBody>
      </p:sp>
      <p:pic>
        <p:nvPicPr>
          <p:cNvPr id="14" name="Picture 2" descr="Image générée">
            <a:extLst>
              <a:ext uri="{FF2B5EF4-FFF2-40B4-BE49-F238E27FC236}">
                <a16:creationId xmlns:a16="http://schemas.microsoft.com/office/drawing/2014/main" id="{B119399D-6FEF-1523-1EFB-C5D6461F4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128" y="1794133"/>
            <a:ext cx="2888584" cy="288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L’enseignant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accompagne les élèves à faire un retour sur les moments forts de la séance.</a:t>
            </a:r>
            <a:endParaRPr lang="fr-FR" sz="1400" i="1" noProof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2000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Avant de finir, faisons un petit résumé ensemble ! Alors, Qui peut me rappeler ce qu’on a appris?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C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9" name="Google Shape;2054;p38">
            <a:extLst>
              <a:ext uri="{FF2B5EF4-FFF2-40B4-BE49-F238E27FC236}">
                <a16:creationId xmlns:a16="http://schemas.microsoft.com/office/drawing/2014/main" id="{A18D137A-2EA0-9A57-1732-61052DA3CDF7}"/>
              </a:ext>
            </a:extLst>
          </p:cNvPr>
          <p:cNvSpPr/>
          <p:nvPr/>
        </p:nvSpPr>
        <p:spPr>
          <a:xfrm>
            <a:off x="1522104" y="1259572"/>
            <a:ext cx="9946841" cy="80554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sp>
        <p:nvSpPr>
          <p:cNvPr id="10" name="ZoneTexte 3">
            <a:extLst>
              <a:ext uri="{FF2B5EF4-FFF2-40B4-BE49-F238E27FC236}">
                <a16:creationId xmlns:a16="http://schemas.microsoft.com/office/drawing/2014/main" id="{82D84B53-AA54-0191-BA59-89656FBCD2E4}"/>
              </a:ext>
            </a:extLst>
          </p:cNvPr>
          <p:cNvSpPr txBox="1"/>
          <p:nvPr/>
        </p:nvSpPr>
        <p:spPr>
          <a:xfrm>
            <a:off x="2217302" y="1251800"/>
            <a:ext cx="9210521" cy="805543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sz="2800" dirty="0"/>
              <a:t> Établir le lien entre la denture d'un animal et son régime alimentaire</a:t>
            </a:r>
          </a:p>
        </p:txBody>
      </p:sp>
      <p:pic>
        <p:nvPicPr>
          <p:cNvPr id="11" name="Image 23">
            <a:extLst>
              <a:ext uri="{FF2B5EF4-FFF2-40B4-BE49-F238E27FC236}">
                <a16:creationId xmlns:a16="http://schemas.microsoft.com/office/drawing/2014/main" id="{BC4C4229-D158-77DD-232E-0B4F78CB9D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625" y="1047415"/>
            <a:ext cx="805544" cy="805544"/>
          </a:xfrm>
          <a:prstGeom prst="rect">
            <a:avLst/>
          </a:prstGeom>
        </p:spPr>
      </p:pic>
      <p:pic>
        <p:nvPicPr>
          <p:cNvPr id="3" name="Image 2" descr="Une image contenant text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F7798B1-E41C-871F-1D0C-735E0A97BF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4305" y="2109098"/>
            <a:ext cx="5437135" cy="4482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DCD42A-BE36-9FC3-769F-07A910E7A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8">
            <a:extLst>
              <a:ext uri="{FF2B5EF4-FFF2-40B4-BE49-F238E27FC236}">
                <a16:creationId xmlns:a16="http://schemas.microsoft.com/office/drawing/2014/main" id="{06531BA3-617B-E7D2-613F-C55122A126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700C09C8-9D38-DB1D-B00D-49537F927BA4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C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5C96161-BB51-5053-6B7F-33C4535926EA}"/>
              </a:ext>
            </a:extLst>
          </p:cNvPr>
          <p:cNvSpPr txBox="1"/>
          <p:nvPr/>
        </p:nvSpPr>
        <p:spPr>
          <a:xfrm>
            <a:off x="1574800" y="1107440"/>
            <a:ext cx="817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2800" i="1" dirty="0"/>
              <a:t>Préciser si la denture est complète ou non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702EE66-3833-8040-9D52-7C40C9376454}"/>
              </a:ext>
            </a:extLst>
          </p:cNvPr>
          <p:cNvSpPr txBox="1"/>
          <p:nvPr/>
        </p:nvSpPr>
        <p:spPr>
          <a:xfrm>
            <a:off x="1463040" y="1635760"/>
            <a:ext cx="10525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2800" i="1" dirty="0"/>
              <a:t>Relever les indices spécifiques à un régime alimentaire relatif aux :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4AC3916-9D73-EE96-A24E-118CC987ED6E}"/>
              </a:ext>
            </a:extLst>
          </p:cNvPr>
          <p:cNvSpPr txBox="1"/>
          <p:nvPr/>
        </p:nvSpPr>
        <p:spPr>
          <a:xfrm>
            <a:off x="2204720" y="2519680"/>
            <a:ext cx="953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i="1" dirty="0"/>
              <a:t> canines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F438A71-5440-FD73-BB1A-65FA1FACB3E1}"/>
              </a:ext>
            </a:extLst>
          </p:cNvPr>
          <p:cNvSpPr txBox="1"/>
          <p:nvPr/>
        </p:nvSpPr>
        <p:spPr>
          <a:xfrm>
            <a:off x="2133600" y="2966720"/>
            <a:ext cx="953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i="1" dirty="0"/>
              <a:t>molaires et prémolaires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1B37821-5055-F294-B24C-AE841CF44523}"/>
              </a:ext>
            </a:extLst>
          </p:cNvPr>
          <p:cNvSpPr txBox="1"/>
          <p:nvPr/>
        </p:nvSpPr>
        <p:spPr>
          <a:xfrm>
            <a:off x="2214879" y="2106414"/>
            <a:ext cx="72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i="1" dirty="0"/>
              <a:t> incisives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BC21245-8D3B-C0F7-CED5-1244E8D369E7}"/>
              </a:ext>
            </a:extLst>
          </p:cNvPr>
          <p:cNvSpPr txBox="1"/>
          <p:nvPr/>
        </p:nvSpPr>
        <p:spPr>
          <a:xfrm>
            <a:off x="985520" y="101600"/>
            <a:ext cx="1017016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Pour identifier les indices d’adaptation  de la denture à un régime alimentaire</a:t>
            </a:r>
            <a:r>
              <a:rPr lang="fr-FR" sz="2800" dirty="0">
                <a:solidFill>
                  <a:schemeClr val="bg2">
                    <a:lumMod val="75000"/>
                  </a:schemeClr>
                </a:solidFill>
              </a:rPr>
              <a:t>; </a:t>
            </a:r>
            <a:r>
              <a:rPr lang="fr-FR" sz="2400" b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on doit réaliser les opérations ci-dessous.</a:t>
            </a:r>
          </a:p>
        </p:txBody>
      </p:sp>
      <p:pic>
        <p:nvPicPr>
          <p:cNvPr id="11" name="Picture 2" descr="Horse and deer skulls bone clones inc osteological reproductions – Artofit">
            <a:extLst>
              <a:ext uri="{FF2B5EF4-FFF2-40B4-BE49-F238E27FC236}">
                <a16:creationId xmlns:a16="http://schemas.microsoft.com/office/drawing/2014/main" id="{D9DD9868-8C24-20EF-3E1D-6C7A67FCB2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997" y="4155440"/>
            <a:ext cx="2838724" cy="211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0DBF5ED4-9963-9736-40B4-E2B2590011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8201330"/>
              </p:ext>
            </p:extLst>
          </p:nvPr>
        </p:nvGraphicFramePr>
        <p:xfrm>
          <a:off x="5669280" y="4143586"/>
          <a:ext cx="5445760" cy="2270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26751">
                  <a:extLst>
                    <a:ext uri="{9D8B030D-6E8A-4147-A177-3AD203B41FA5}">
                      <a16:colId xmlns:a16="http://schemas.microsoft.com/office/drawing/2014/main" val="2414366588"/>
                    </a:ext>
                  </a:extLst>
                </a:gridCol>
                <a:gridCol w="1619009">
                  <a:extLst>
                    <a:ext uri="{9D8B030D-6E8A-4147-A177-3AD203B41FA5}">
                      <a16:colId xmlns:a16="http://schemas.microsoft.com/office/drawing/2014/main" val="20332808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Indices d’adaptation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     régime alimentaire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14638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/>
                        <a:t>Denture : </a:t>
                      </a:r>
                      <a:r>
                        <a:rPr lang="fr-FR" sz="160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Incomplète</a:t>
                      </a: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endParaRPr lang="fr-FR" sz="1600" dirty="0"/>
                    </a:p>
                    <a:p>
                      <a:endParaRPr lang="fr-FR" sz="1600" dirty="0"/>
                    </a:p>
                    <a:p>
                      <a:r>
                        <a:rPr lang="fr-FR" sz="1600" dirty="0">
                          <a:solidFill>
                            <a:srgbClr val="FF0000"/>
                          </a:solidFill>
                        </a:rPr>
                        <a:t>Herbivore non ruminant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0671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/>
                        <a:t>Incisives : </a:t>
                      </a:r>
                      <a:r>
                        <a:rPr lang="fr-FR" sz="160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ont  une croissance continue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89413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/>
                        <a:t>Canines : </a:t>
                      </a:r>
                      <a:r>
                        <a:rPr lang="fr-FR" sz="1600" dirty="0">
                          <a:solidFill>
                            <a:srgbClr val="FF0000"/>
                          </a:solidFill>
                        </a:rPr>
                        <a:t>absentes, présence d’une barre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95694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/>
                        <a:t>Molaires et prémolaires: </a:t>
                      </a:r>
                      <a:r>
                        <a:rPr lang="fr-FR" sz="160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table d’usure, servent à broyer la matière végétale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4290277"/>
                  </a:ext>
                </a:extLst>
              </a:tr>
            </a:tbl>
          </a:graphicData>
        </a:graphic>
      </p:graphicFrame>
      <p:sp>
        <p:nvSpPr>
          <p:cNvPr id="13" name="ZoneTexte 12">
            <a:extLst>
              <a:ext uri="{FF2B5EF4-FFF2-40B4-BE49-F238E27FC236}">
                <a16:creationId xmlns:a16="http://schemas.microsoft.com/office/drawing/2014/main" id="{73164AD9-43B6-614A-A3BE-707FBB671391}"/>
              </a:ext>
            </a:extLst>
          </p:cNvPr>
          <p:cNvSpPr txBox="1"/>
          <p:nvPr/>
        </p:nvSpPr>
        <p:spPr>
          <a:xfrm>
            <a:off x="2062480" y="6228080"/>
            <a:ext cx="2499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/>
              <a:t>Crane de cheval</a:t>
            </a:r>
          </a:p>
        </p:txBody>
      </p:sp>
      <p:sp>
        <p:nvSpPr>
          <p:cNvPr id="14" name="Flèche : droite 13">
            <a:extLst>
              <a:ext uri="{FF2B5EF4-FFF2-40B4-BE49-F238E27FC236}">
                <a16:creationId xmlns:a16="http://schemas.microsoft.com/office/drawing/2014/main" id="{DA5AD8F9-8FEB-10E3-2839-CCD4B6413205}"/>
              </a:ext>
            </a:extLst>
          </p:cNvPr>
          <p:cNvSpPr/>
          <p:nvPr/>
        </p:nvSpPr>
        <p:spPr>
          <a:xfrm>
            <a:off x="3881120" y="5201920"/>
            <a:ext cx="1270000" cy="29464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99936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2A2F7-A127-79A6-1FBC-996A60084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1F09585-DAEC-99D9-1383-8C0CAE3B56DB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FR" sz="2400" noProof="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E9D29D1-33A0-F4D5-7BC5-85FA1BCFBE4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FR" sz="2400" noProof="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5" name="Google Shape;2000;p176">
            <a:extLst>
              <a:ext uri="{FF2B5EF4-FFF2-40B4-BE49-F238E27FC236}">
                <a16:creationId xmlns:a16="http://schemas.microsoft.com/office/drawing/2014/main" id="{3CE84197-8550-38EB-5788-01416BBC64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15761" y="96831"/>
            <a:ext cx="7620804" cy="353201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fr-FR" sz="1867" b="1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 on termine par cette carte lexicale.</a:t>
            </a:r>
          </a:p>
        </p:txBody>
      </p:sp>
      <p:grpSp>
        <p:nvGrpSpPr>
          <p:cNvPr id="10" name="Google Shape;2004;p176">
            <a:extLst>
              <a:ext uri="{FF2B5EF4-FFF2-40B4-BE49-F238E27FC236}">
                <a16:creationId xmlns:a16="http://schemas.microsoft.com/office/drawing/2014/main" id="{517EC03A-5F50-A15A-DD2B-A7332603A652}"/>
              </a:ext>
            </a:extLst>
          </p:cNvPr>
          <p:cNvGrpSpPr/>
          <p:nvPr/>
        </p:nvGrpSpPr>
        <p:grpSpPr>
          <a:xfrm>
            <a:off x="378372" y="1263731"/>
            <a:ext cx="11465736" cy="5152485"/>
            <a:chOff x="279385" y="1039998"/>
            <a:chExt cx="8608114" cy="3864365"/>
          </a:xfrm>
        </p:grpSpPr>
        <p:sp>
          <p:nvSpPr>
            <p:cNvPr id="11" name="Google Shape;2005;p176">
              <a:extLst>
                <a:ext uri="{FF2B5EF4-FFF2-40B4-BE49-F238E27FC236}">
                  <a16:creationId xmlns:a16="http://schemas.microsoft.com/office/drawing/2014/main" id="{515B2D7E-A000-12D9-549A-A9369A4345FA}"/>
                </a:ext>
              </a:extLst>
            </p:cNvPr>
            <p:cNvSpPr/>
            <p:nvPr/>
          </p:nvSpPr>
          <p:spPr>
            <a:xfrm>
              <a:off x="324921" y="1441550"/>
              <a:ext cx="8562578" cy="339862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46" cap="flat">
              <a:noFill/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Google Shape;2006;p176">
              <a:extLst>
                <a:ext uri="{FF2B5EF4-FFF2-40B4-BE49-F238E27FC236}">
                  <a16:creationId xmlns:a16="http://schemas.microsoft.com/office/drawing/2014/main" id="{1EDC52B9-6636-608C-9E99-B0C94BCCA5F8}"/>
                </a:ext>
              </a:extLst>
            </p:cNvPr>
            <p:cNvSpPr/>
            <p:nvPr/>
          </p:nvSpPr>
          <p:spPr>
            <a:xfrm>
              <a:off x="3472891" y="2090675"/>
              <a:ext cx="2027023" cy="1287447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19046" cap="flat">
              <a:solidFill>
                <a:srgbClr val="54AFE9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endParaRPr lang="fr-FR" sz="2200" b="1" dirty="0"/>
            </a:p>
          </p:txBody>
        </p:sp>
        <p:sp>
          <p:nvSpPr>
            <p:cNvPr id="13" name="Google Shape;2007;p176">
              <a:extLst>
                <a:ext uri="{FF2B5EF4-FFF2-40B4-BE49-F238E27FC236}">
                  <a16:creationId xmlns:a16="http://schemas.microsoft.com/office/drawing/2014/main" id="{A88638D1-0117-440F-F5A3-3D2C880BB20F}"/>
                </a:ext>
              </a:extLst>
            </p:cNvPr>
            <p:cNvSpPr/>
            <p:nvPr/>
          </p:nvSpPr>
          <p:spPr>
            <a:xfrm>
              <a:off x="480516" y="2096646"/>
              <a:ext cx="2126254" cy="883534"/>
            </a:xfrm>
            <a:custGeom>
              <a:avLst>
                <a:gd name="f0" fmla="val 1749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19046" cap="flat">
              <a:solidFill>
                <a:schemeClr val="accent1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" name="Google Shape;2008;p176">
              <a:extLst>
                <a:ext uri="{FF2B5EF4-FFF2-40B4-BE49-F238E27FC236}">
                  <a16:creationId xmlns:a16="http://schemas.microsoft.com/office/drawing/2014/main" id="{F24B657B-A153-5014-FD22-78DE095C3277}"/>
                </a:ext>
              </a:extLst>
            </p:cNvPr>
            <p:cNvSpPr txBox="1"/>
            <p:nvPr/>
          </p:nvSpPr>
          <p:spPr>
            <a:xfrm>
              <a:off x="3627285" y="1722686"/>
              <a:ext cx="1714500" cy="34621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noProof="0" dirty="0">
                  <a:solidFill>
                    <a:srgbClr val="54AFE9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 tâche :</a:t>
              </a:r>
            </a:p>
          </p:txBody>
        </p:sp>
        <p:sp>
          <p:nvSpPr>
            <p:cNvPr id="24" name="Google Shape;2009;p176">
              <a:extLst>
                <a:ext uri="{FF2B5EF4-FFF2-40B4-BE49-F238E27FC236}">
                  <a16:creationId xmlns:a16="http://schemas.microsoft.com/office/drawing/2014/main" id="{F6A9FC48-6533-6B59-2389-D6B83DB6761B}"/>
                </a:ext>
              </a:extLst>
            </p:cNvPr>
            <p:cNvSpPr txBox="1"/>
            <p:nvPr/>
          </p:nvSpPr>
          <p:spPr>
            <a:xfrm>
              <a:off x="586851" y="1848990"/>
              <a:ext cx="1788990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chemeClr val="accen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Termes thématiques :</a:t>
              </a:r>
            </a:p>
          </p:txBody>
        </p:sp>
        <p:sp>
          <p:nvSpPr>
            <p:cNvPr id="25" name="Google Shape;2010;p176">
              <a:extLst>
                <a:ext uri="{FF2B5EF4-FFF2-40B4-BE49-F238E27FC236}">
                  <a16:creationId xmlns:a16="http://schemas.microsoft.com/office/drawing/2014/main" id="{845532FD-3B1C-7FF9-C92E-6A714278CC5C}"/>
                </a:ext>
              </a:extLst>
            </p:cNvPr>
            <p:cNvSpPr/>
            <p:nvPr/>
          </p:nvSpPr>
          <p:spPr>
            <a:xfrm>
              <a:off x="6446463" y="1515824"/>
              <a:ext cx="2040393" cy="953816"/>
            </a:xfrm>
            <a:prstGeom prst="rect">
              <a:avLst/>
            </a:prstGeom>
            <a:solidFill>
              <a:schemeClr val="tx2">
                <a:lumMod val="10000"/>
                <a:lumOff val="90000"/>
                <a:alpha val="29800"/>
              </a:schemeClr>
            </a:solidFill>
            <a:ln w="19046" cap="flat">
              <a:solidFill>
                <a:schemeClr val="accent1">
                  <a:lumMod val="20000"/>
                  <a:lumOff val="80000"/>
                </a:schemeClr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6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" name="Google Shape;2011;p176">
              <a:extLst>
                <a:ext uri="{FF2B5EF4-FFF2-40B4-BE49-F238E27FC236}">
                  <a16:creationId xmlns:a16="http://schemas.microsoft.com/office/drawing/2014/main" id="{588F9C4D-3F77-3B4D-BBCC-200AF0B7DCF9}"/>
                </a:ext>
              </a:extLst>
            </p:cNvPr>
            <p:cNvSpPr txBox="1"/>
            <p:nvPr/>
          </p:nvSpPr>
          <p:spPr>
            <a:xfrm>
              <a:off x="6436297" y="1473333"/>
              <a:ext cx="1714500" cy="27696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1" kern="0" noProof="0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Verbes de consigne</a:t>
              </a:r>
            </a:p>
          </p:txBody>
        </p:sp>
        <p:sp>
          <p:nvSpPr>
            <p:cNvPr id="27" name="Google Shape;2012;p176">
              <a:extLst>
                <a:ext uri="{FF2B5EF4-FFF2-40B4-BE49-F238E27FC236}">
                  <a16:creationId xmlns:a16="http://schemas.microsoft.com/office/drawing/2014/main" id="{0F142F07-76D1-C674-FFB9-8C3B3FFCA1E6}"/>
                </a:ext>
              </a:extLst>
            </p:cNvPr>
            <p:cNvSpPr/>
            <p:nvPr/>
          </p:nvSpPr>
          <p:spPr>
            <a:xfrm>
              <a:off x="645868" y="3995013"/>
              <a:ext cx="3750693" cy="722997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28575" cap="flat">
              <a:solidFill>
                <a:srgbClr val="DCE6F2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6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8" name="Google Shape;2013;p176">
              <a:extLst>
                <a:ext uri="{FF2B5EF4-FFF2-40B4-BE49-F238E27FC236}">
                  <a16:creationId xmlns:a16="http://schemas.microsoft.com/office/drawing/2014/main" id="{0EC74FB1-6CB4-6E28-56B1-58AF473F71CD}"/>
                </a:ext>
              </a:extLst>
            </p:cNvPr>
            <p:cNvSpPr txBox="1"/>
            <p:nvPr/>
          </p:nvSpPr>
          <p:spPr>
            <a:xfrm>
              <a:off x="630227" y="3698923"/>
              <a:ext cx="2540248" cy="27696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1" kern="0" noProof="0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Structures pour répondre </a:t>
              </a:r>
            </a:p>
          </p:txBody>
        </p:sp>
        <p:sp>
          <p:nvSpPr>
            <p:cNvPr id="29" name="Google Shape;2015;p176">
              <a:extLst>
                <a:ext uri="{FF2B5EF4-FFF2-40B4-BE49-F238E27FC236}">
                  <a16:creationId xmlns:a16="http://schemas.microsoft.com/office/drawing/2014/main" id="{6F28A608-6CD6-C053-EA93-7265147129A4}"/>
                </a:ext>
              </a:extLst>
            </p:cNvPr>
            <p:cNvSpPr txBox="1"/>
            <p:nvPr/>
          </p:nvSpPr>
          <p:spPr>
            <a:xfrm>
              <a:off x="464376" y="2274596"/>
              <a:ext cx="2227542" cy="62321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186265" indent="-194724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1600" b="1" i="1" kern="0" dirty="0">
                  <a:solidFill>
                    <a:srgbClr val="000000"/>
                  </a:solidFill>
                </a:rPr>
                <a:t>Denture </a:t>
              </a:r>
            </a:p>
            <a:p>
              <a:pPr marL="186265" indent="-194724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1600" b="1" i="1" kern="0" dirty="0">
                  <a:solidFill>
                    <a:srgbClr val="000000"/>
                  </a:solidFill>
                </a:rPr>
                <a:t>Régime alimentaire</a:t>
              </a:r>
            </a:p>
            <a:p>
              <a:pPr marL="186265" indent="-194724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1600" b="1" i="1" kern="0" dirty="0">
                  <a:solidFill>
                    <a:srgbClr val="000000"/>
                  </a:solidFill>
                </a:rPr>
                <a:t>adaptation</a:t>
              </a:r>
            </a:p>
          </p:txBody>
        </p:sp>
        <p:sp>
          <p:nvSpPr>
            <p:cNvPr id="30" name="Google Shape;2016;p176">
              <a:extLst>
                <a:ext uri="{FF2B5EF4-FFF2-40B4-BE49-F238E27FC236}">
                  <a16:creationId xmlns:a16="http://schemas.microsoft.com/office/drawing/2014/main" id="{CB9F0762-26E9-C4DB-55C3-1BF94C195335}"/>
                </a:ext>
              </a:extLst>
            </p:cNvPr>
            <p:cNvSpPr txBox="1"/>
            <p:nvPr/>
          </p:nvSpPr>
          <p:spPr>
            <a:xfrm>
              <a:off x="6507542" y="1816605"/>
              <a:ext cx="1947013" cy="43854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7857" indent="-296331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b="1" noProof="0" dirty="0"/>
                <a:t>Etablir le lien</a:t>
              </a:r>
            </a:p>
            <a:p>
              <a:pPr marL="287857" indent="-296331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b="1" noProof="0" dirty="0"/>
                <a:t>Identifier les indices</a:t>
              </a:r>
            </a:p>
          </p:txBody>
        </p:sp>
        <p:sp>
          <p:nvSpPr>
            <p:cNvPr id="31" name="Google Shape;2017;p176">
              <a:extLst>
                <a:ext uri="{FF2B5EF4-FFF2-40B4-BE49-F238E27FC236}">
                  <a16:creationId xmlns:a16="http://schemas.microsoft.com/office/drawing/2014/main" id="{C02B5997-19E3-61A3-620E-54335FF0F114}"/>
                </a:ext>
              </a:extLst>
            </p:cNvPr>
            <p:cNvSpPr/>
            <p:nvPr/>
          </p:nvSpPr>
          <p:spPr>
            <a:xfrm>
              <a:off x="6364535" y="2671174"/>
              <a:ext cx="2463781" cy="987185"/>
            </a:xfrm>
            <a:custGeom>
              <a:avLst>
                <a:gd name="f0" fmla="val 1749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tx2">
                <a:lumMod val="10000"/>
                <a:lumOff val="90000"/>
                <a:alpha val="29800"/>
              </a:schemeClr>
            </a:solidFill>
            <a:ln w="19046" cap="flat">
              <a:solidFill>
                <a:schemeClr val="accent1">
                  <a:lumMod val="20000"/>
                  <a:lumOff val="80000"/>
                </a:schemeClr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6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" name="Google Shape;2018;p176">
              <a:extLst>
                <a:ext uri="{FF2B5EF4-FFF2-40B4-BE49-F238E27FC236}">
                  <a16:creationId xmlns:a16="http://schemas.microsoft.com/office/drawing/2014/main" id="{A2277BA5-12D6-CB00-50AF-E66E41746E0F}"/>
                </a:ext>
              </a:extLst>
            </p:cNvPr>
            <p:cNvSpPr txBox="1"/>
            <p:nvPr/>
          </p:nvSpPr>
          <p:spPr>
            <a:xfrm>
              <a:off x="6464508" y="2597226"/>
              <a:ext cx="1924708" cy="27696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1" kern="0" noProof="0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Vocabulaire scientifique</a:t>
              </a:r>
            </a:p>
          </p:txBody>
        </p:sp>
        <p:sp>
          <p:nvSpPr>
            <p:cNvPr id="33" name="Google Shape;2019;p176">
              <a:extLst>
                <a:ext uri="{FF2B5EF4-FFF2-40B4-BE49-F238E27FC236}">
                  <a16:creationId xmlns:a16="http://schemas.microsoft.com/office/drawing/2014/main" id="{2DFF9117-2DD9-BA12-E9FE-8E059F62D931}"/>
                </a:ext>
              </a:extLst>
            </p:cNvPr>
            <p:cNvSpPr txBox="1"/>
            <p:nvPr/>
          </p:nvSpPr>
          <p:spPr>
            <a:xfrm>
              <a:off x="6364535" y="2767234"/>
              <a:ext cx="2303597" cy="1177208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7857" indent="-296331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1600" b="1" kern="0" dirty="0">
                  <a:solidFill>
                    <a:srgbClr val="000000"/>
                  </a:solidFill>
                </a:rPr>
                <a:t>Incisive- Canine – Molaire et prémolaire ; barre</a:t>
              </a:r>
            </a:p>
            <a:p>
              <a:pPr marL="287857" indent="-296331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1600" b="1" kern="0" dirty="0">
                  <a:solidFill>
                    <a:srgbClr val="000000"/>
                  </a:solidFill>
                </a:rPr>
                <a:t>Indices d’adaptation </a:t>
              </a:r>
            </a:p>
            <a:p>
              <a:pPr marL="287857" indent="-296331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1600" b="1" kern="0" dirty="0">
                  <a:solidFill>
                    <a:srgbClr val="000000"/>
                  </a:solidFill>
                </a:rPr>
                <a:t>Carnivore – herbivore ruminant – non ruminant</a:t>
              </a:r>
            </a:p>
            <a:p>
              <a:pPr defTabSz="1219170">
                <a:buClr>
                  <a:srgbClr val="000000"/>
                </a:buClr>
                <a:buSzPts val="1100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600" b="1" kern="0" dirty="0">
                <a:solidFill>
                  <a:srgbClr val="000000"/>
                </a:solidFill>
              </a:endParaRPr>
            </a:p>
          </p:txBody>
        </p:sp>
        <p:sp>
          <p:nvSpPr>
            <p:cNvPr id="34" name="Google Shape;2022;p176">
              <a:extLst>
                <a:ext uri="{FF2B5EF4-FFF2-40B4-BE49-F238E27FC236}">
                  <a16:creationId xmlns:a16="http://schemas.microsoft.com/office/drawing/2014/main" id="{F67666CD-1432-211F-8D55-38E4B16AD78F}"/>
                </a:ext>
              </a:extLst>
            </p:cNvPr>
            <p:cNvSpPr txBox="1"/>
            <p:nvPr/>
          </p:nvSpPr>
          <p:spPr>
            <a:xfrm>
              <a:off x="645867" y="4063749"/>
              <a:ext cx="3018424" cy="253878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186265" indent="-194724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b="1" i="1" kern="0" noProof="0" dirty="0">
                  <a:solidFill>
                    <a:srgbClr val="000000"/>
                  </a:solidFill>
                </a:rPr>
                <a:t>………..servent à ………………</a:t>
              </a:r>
            </a:p>
          </p:txBody>
        </p:sp>
        <p:cxnSp>
          <p:nvCxnSpPr>
            <p:cNvPr id="35" name="Google Shape;2023;p176">
              <a:extLst>
                <a:ext uri="{FF2B5EF4-FFF2-40B4-BE49-F238E27FC236}">
                  <a16:creationId xmlns:a16="http://schemas.microsoft.com/office/drawing/2014/main" id="{C729895B-DFC1-9A98-4A76-1F0712F21E6E}"/>
                </a:ext>
              </a:extLst>
            </p:cNvPr>
            <p:cNvCxnSpPr>
              <a:cxnSpLocks/>
              <a:stCxn id="12" idx="2"/>
              <a:endCxn id="27" idx="0"/>
            </p:cNvCxnSpPr>
            <p:nvPr/>
          </p:nvCxnSpPr>
          <p:spPr>
            <a:xfrm rot="5400000">
              <a:off x="3195364" y="2703973"/>
              <a:ext cx="616891" cy="1965188"/>
            </a:xfrm>
            <a:prstGeom prst="bentConnector3">
              <a:avLst>
                <a:gd name="adj1" fmla="val 50000"/>
              </a:avLst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  <p:sp>
          <p:nvSpPr>
            <p:cNvPr id="36" name="Google Shape;2024;p176">
              <a:extLst>
                <a:ext uri="{FF2B5EF4-FFF2-40B4-BE49-F238E27FC236}">
                  <a16:creationId xmlns:a16="http://schemas.microsoft.com/office/drawing/2014/main" id="{E6D7A2E2-C398-7966-5CF3-BD21A83E2A26}"/>
                </a:ext>
              </a:extLst>
            </p:cNvPr>
            <p:cNvSpPr/>
            <p:nvPr/>
          </p:nvSpPr>
          <p:spPr>
            <a:xfrm>
              <a:off x="6467553" y="3697635"/>
              <a:ext cx="2027023" cy="822761"/>
            </a:xfrm>
            <a:prstGeom prst="rect">
              <a:avLst/>
            </a:prstGeom>
            <a:solidFill>
              <a:schemeClr val="tx2">
                <a:lumMod val="10000"/>
                <a:lumOff val="90000"/>
                <a:alpha val="29800"/>
              </a:schemeClr>
            </a:solidFill>
            <a:ln w="19046" cap="flat">
              <a:solidFill>
                <a:schemeClr val="accent1">
                  <a:lumMod val="20000"/>
                  <a:lumOff val="80000"/>
                </a:schemeClr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6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7" name="Google Shape;2025;p176">
              <a:extLst>
                <a:ext uri="{FF2B5EF4-FFF2-40B4-BE49-F238E27FC236}">
                  <a16:creationId xmlns:a16="http://schemas.microsoft.com/office/drawing/2014/main" id="{F2CDB572-A32E-29AA-44D5-A9FB070BB556}"/>
                </a:ext>
              </a:extLst>
            </p:cNvPr>
            <p:cNvSpPr txBox="1"/>
            <p:nvPr/>
          </p:nvSpPr>
          <p:spPr>
            <a:xfrm>
              <a:off x="6536310" y="3964135"/>
              <a:ext cx="1714500" cy="27696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1" kern="0" noProof="0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Mots pour décrire</a:t>
              </a:r>
            </a:p>
          </p:txBody>
        </p:sp>
        <p:sp>
          <p:nvSpPr>
            <p:cNvPr id="38" name="Google Shape;2026;p176">
              <a:extLst>
                <a:ext uri="{FF2B5EF4-FFF2-40B4-BE49-F238E27FC236}">
                  <a16:creationId xmlns:a16="http://schemas.microsoft.com/office/drawing/2014/main" id="{687246A2-EEE0-60B2-2F00-432AB4181982}"/>
                </a:ext>
              </a:extLst>
            </p:cNvPr>
            <p:cNvSpPr txBox="1"/>
            <p:nvPr/>
          </p:nvSpPr>
          <p:spPr>
            <a:xfrm>
              <a:off x="6658284" y="4096487"/>
              <a:ext cx="1859176" cy="807876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7857" indent="-296331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b="1" kern="0" noProof="0" dirty="0">
                  <a:solidFill>
                    <a:srgbClr val="000000"/>
                  </a:solidFill>
                </a:rPr>
                <a:t>Petite , pointue</a:t>
              </a:r>
            </a:p>
            <a:p>
              <a:pPr marL="287857" indent="-296331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b="1" kern="0" dirty="0">
                  <a:solidFill>
                    <a:srgbClr val="000000"/>
                  </a:solidFill>
                </a:rPr>
                <a:t>Longue;</a:t>
              </a:r>
            </a:p>
            <a:p>
              <a:pPr marL="287857" indent="-296331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b="1" kern="0" dirty="0">
                  <a:solidFill>
                    <a:srgbClr val="000000"/>
                  </a:solidFill>
                </a:rPr>
                <a:t>tranchante </a:t>
              </a:r>
            </a:p>
            <a:p>
              <a:pPr marL="287857" indent="-296331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b="1" kern="0" dirty="0">
                  <a:solidFill>
                    <a:srgbClr val="000000"/>
                  </a:solidFill>
                </a:rPr>
                <a:t>Avec des crêtes</a:t>
              </a:r>
            </a:p>
          </p:txBody>
        </p:sp>
        <p:cxnSp>
          <p:nvCxnSpPr>
            <p:cNvPr id="39" name="Google Shape;2027;p176">
              <a:extLst>
                <a:ext uri="{FF2B5EF4-FFF2-40B4-BE49-F238E27FC236}">
                  <a16:creationId xmlns:a16="http://schemas.microsoft.com/office/drawing/2014/main" id="{A1CC757C-2C59-F11D-EAE8-D8C7C1C10BCF}"/>
                </a:ext>
              </a:extLst>
            </p:cNvPr>
            <p:cNvCxnSpPr>
              <a:cxnSpLocks/>
              <a:stCxn id="12" idx="1"/>
            </p:cNvCxnSpPr>
            <p:nvPr/>
          </p:nvCxnSpPr>
          <p:spPr>
            <a:xfrm>
              <a:off x="5499914" y="2734399"/>
              <a:ext cx="960011" cy="1308208"/>
            </a:xfrm>
            <a:prstGeom prst="bentConnector3">
              <a:avLst>
                <a:gd name="adj1" fmla="val 50000"/>
              </a:avLst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  <p:sp>
          <p:nvSpPr>
            <p:cNvPr id="40" name="Google Shape;2028;p176">
              <a:extLst>
                <a:ext uri="{FF2B5EF4-FFF2-40B4-BE49-F238E27FC236}">
                  <a16:creationId xmlns:a16="http://schemas.microsoft.com/office/drawing/2014/main" id="{7AD4A3D9-F3F6-E459-A51D-77C7E60824BC}"/>
                </a:ext>
              </a:extLst>
            </p:cNvPr>
            <p:cNvSpPr/>
            <p:nvPr/>
          </p:nvSpPr>
          <p:spPr>
            <a:xfrm>
              <a:off x="279385" y="1039998"/>
              <a:ext cx="8585230" cy="348454"/>
            </a:xfrm>
            <a:prstGeom prst="rect">
              <a:avLst/>
            </a:prstGeom>
            <a:solidFill>
              <a:schemeClr val="accent4"/>
            </a:solidFill>
            <a:ln cap="flat">
              <a:solidFill>
                <a:srgbClr val="DCE6F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 CARTE LEXICALE</a:t>
              </a:r>
              <a:endParaRPr lang="fr-FR" sz="1400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3" name="Google Shape;2031;p176">
              <a:extLst>
                <a:ext uri="{FF2B5EF4-FFF2-40B4-BE49-F238E27FC236}">
                  <a16:creationId xmlns:a16="http://schemas.microsoft.com/office/drawing/2014/main" id="{30A3F6D0-FEAF-8252-E63B-515888D14042}"/>
                </a:ext>
              </a:extLst>
            </p:cNvPr>
            <p:cNvSpPr txBox="1"/>
            <p:nvPr/>
          </p:nvSpPr>
          <p:spPr>
            <a:xfrm>
              <a:off x="7150964" y="1108892"/>
              <a:ext cx="859334" cy="238538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467" b="1" i="1" kern="0" noProof="0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Je retiens</a:t>
              </a:r>
            </a:p>
          </p:txBody>
        </p:sp>
        <p:cxnSp>
          <p:nvCxnSpPr>
            <p:cNvPr id="44" name="Google Shape;2027;p176">
              <a:extLst>
                <a:ext uri="{FF2B5EF4-FFF2-40B4-BE49-F238E27FC236}">
                  <a16:creationId xmlns:a16="http://schemas.microsoft.com/office/drawing/2014/main" id="{8205CB9C-E33C-EE28-63B1-6E879610DEA9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5779183" y="2112856"/>
              <a:ext cx="812104" cy="410631"/>
            </a:xfrm>
            <a:prstGeom prst="bentConnector3">
              <a:avLst>
                <a:gd name="adj1" fmla="val 99261"/>
              </a:avLst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</p:grp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A92B48D5-D09B-FAE0-1CD6-2B517895FC40}"/>
              </a:ext>
            </a:extLst>
          </p:cNvPr>
          <p:cNvCxnSpPr/>
          <p:nvPr/>
        </p:nvCxnSpPr>
        <p:spPr>
          <a:xfrm>
            <a:off x="7971302" y="3522931"/>
            <a:ext cx="546949" cy="0"/>
          </a:xfrm>
          <a:prstGeom prst="line">
            <a:avLst/>
          </a:prstGeom>
          <a:ln w="3175">
            <a:solidFill>
              <a:srgbClr val="54AFE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66CFF554-011B-45E4-CFD2-11FD1629D70D}"/>
              </a:ext>
            </a:extLst>
          </p:cNvPr>
          <p:cNvCxnSpPr>
            <a:cxnSpLocks/>
          </p:cNvCxnSpPr>
          <p:nvPr/>
        </p:nvCxnSpPr>
        <p:spPr>
          <a:xfrm>
            <a:off x="3485887" y="3452248"/>
            <a:ext cx="1157019" cy="0"/>
          </a:xfrm>
          <a:prstGeom prst="line">
            <a:avLst/>
          </a:prstGeom>
          <a:ln w="3175">
            <a:solidFill>
              <a:srgbClr val="54AFE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865024CF-7B56-07CB-EB8B-210B7FCDDA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0174" y="113434"/>
            <a:ext cx="699052" cy="69905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BC65518E-82FB-DD8E-B3A3-2933B3BB9A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3AB8956E-6AF0-D025-3C68-FB0E0521584A}"/>
              </a:ext>
            </a:extLst>
          </p:cNvPr>
          <p:cNvSpPr txBox="1"/>
          <p:nvPr/>
        </p:nvSpPr>
        <p:spPr>
          <a:xfrm>
            <a:off x="771889" y="43069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fr-FR" sz="1800" i="1" noProof="0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Faire participer les élèves à la lecture de la carte.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8FC01C8-A8AD-2A5E-42B0-81D6FEC4945E}"/>
              </a:ext>
            </a:extLst>
          </p:cNvPr>
          <p:cNvSpPr txBox="1"/>
          <p:nvPr/>
        </p:nvSpPr>
        <p:spPr>
          <a:xfrm>
            <a:off x="4602480" y="2931924"/>
            <a:ext cx="25298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7857" indent="-296331" defTabSz="1219170">
              <a:buClr>
                <a:srgbClr val="000000"/>
              </a:buClr>
              <a:buSzPts val="11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kern="0" dirty="0">
                <a:solidFill>
                  <a:srgbClr val="000000"/>
                </a:solidFill>
              </a:rPr>
              <a:t>Établir le lien entre la denture d'un animal et son régime alimentaire</a:t>
            </a:r>
          </a:p>
        </p:txBody>
      </p:sp>
    </p:spTree>
    <p:extLst>
      <p:ext uri="{BB962C8B-B14F-4D97-AF65-F5344CB8AC3E}">
        <p14:creationId xmlns:p14="http://schemas.microsoft.com/office/powerpoint/2010/main" val="35784079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232055" y="186813"/>
            <a:ext cx="11694474" cy="6508955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pic>
        <p:nvPicPr>
          <p:cNvPr id="2" name="Google Shape;1141;p76">
            <a:extLst>
              <a:ext uri="{FF2B5EF4-FFF2-40B4-BE49-F238E27FC236}">
                <a16:creationId xmlns:a16="http://schemas.microsoft.com/office/drawing/2014/main" id="{FDD4F246-B97F-2E21-9620-18B2A9D3567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596959" y="1644450"/>
            <a:ext cx="3694561" cy="36945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ZoneTexte 9">
            <a:extLst>
              <a:ext uri="{FF2B5EF4-FFF2-40B4-BE49-F238E27FC236}">
                <a16:creationId xmlns:a16="http://schemas.microsoft.com/office/drawing/2014/main" id="{EF94CCB1-9147-4D75-6B54-FE296D6B5834}"/>
              </a:ext>
            </a:extLst>
          </p:cNvPr>
          <p:cNvSpPr txBox="1"/>
          <p:nvPr/>
        </p:nvSpPr>
        <p:spPr>
          <a:xfrm>
            <a:off x="5377079" y="1941876"/>
            <a:ext cx="42850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00"/>
              </a:spcAft>
            </a:pPr>
            <a:r>
              <a:rPr lang="fr-FR" sz="2000" noProof="0" dirty="0">
                <a:solidFill>
                  <a:srgbClr val="002060"/>
                </a:solidFill>
              </a:rPr>
              <a:t> </a:t>
            </a:r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</a:rPr>
              <a:t>C’est la fin de notre séance. N’oubliez pas de réviser votre leçon.</a:t>
            </a:r>
          </a:p>
        </p:txBody>
      </p:sp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127322" y="138896"/>
            <a:ext cx="11968222" cy="6609145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9398643" y="5439688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grpSp>
        <p:nvGrpSpPr>
          <p:cNvPr id="7" name="Group 14">
            <a:extLst>
              <a:ext uri="{FF2B5EF4-FFF2-40B4-BE49-F238E27FC236}">
                <a16:creationId xmlns:a16="http://schemas.microsoft.com/office/drawing/2014/main" id="{0C55C71A-7792-DECD-66FB-544CA8F3B063}"/>
              </a:ext>
            </a:extLst>
          </p:cNvPr>
          <p:cNvGrpSpPr/>
          <p:nvPr/>
        </p:nvGrpSpPr>
        <p:grpSpPr>
          <a:xfrm>
            <a:off x="5140645" y="1940770"/>
            <a:ext cx="4659652" cy="2905447"/>
            <a:chOff x="1641585" y="1048972"/>
            <a:chExt cx="5867403" cy="3260732"/>
          </a:xfrm>
        </p:grpSpPr>
        <p:sp>
          <p:nvSpPr>
            <p:cNvPr id="8" name="Rectangle : coins arrondis 10">
              <a:extLst>
                <a:ext uri="{FF2B5EF4-FFF2-40B4-BE49-F238E27FC236}">
                  <a16:creationId xmlns:a16="http://schemas.microsoft.com/office/drawing/2014/main" id="{A6AC923C-4DEF-4937-8499-88931C60CE79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54AFE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Rectangle 18">
              <a:extLst>
                <a:ext uri="{FF2B5EF4-FFF2-40B4-BE49-F238E27FC236}">
                  <a16:creationId xmlns:a16="http://schemas.microsoft.com/office/drawing/2014/main" id="{5FFE3741-A747-835D-0CE9-EAF6727BF786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54AFE9"/>
            </a:solidFill>
            <a:ln cap="flat">
              <a:solidFill>
                <a:srgbClr val="54AFE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" name="Rectangle 19">
              <a:extLst>
                <a:ext uri="{FF2B5EF4-FFF2-40B4-BE49-F238E27FC236}">
                  <a16:creationId xmlns:a16="http://schemas.microsoft.com/office/drawing/2014/main" id="{B5D7422B-7039-461E-81D0-F3E7A5FBAA0E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54AFE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1" name="Rectangle 20">
            <a:extLst>
              <a:ext uri="{FF2B5EF4-FFF2-40B4-BE49-F238E27FC236}">
                <a16:creationId xmlns:a16="http://schemas.microsoft.com/office/drawing/2014/main" id="{0EABD866-6809-526B-1044-FDCBBB59C4E2}"/>
              </a:ext>
            </a:extLst>
          </p:cNvPr>
          <p:cNvSpPr/>
          <p:nvPr/>
        </p:nvSpPr>
        <p:spPr>
          <a:xfrm>
            <a:off x="5355586" y="4516961"/>
            <a:ext cx="4145509" cy="57815"/>
          </a:xfrm>
          <a:prstGeom prst="rect">
            <a:avLst/>
          </a:prstGeom>
          <a:solidFill>
            <a:srgbClr val="54AFE9"/>
          </a:solidFill>
          <a:ln cap="flat">
            <a:solidFill>
              <a:srgbClr val="54AFE9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21">
            <a:extLst>
              <a:ext uri="{FF2B5EF4-FFF2-40B4-BE49-F238E27FC236}">
                <a16:creationId xmlns:a16="http://schemas.microsoft.com/office/drawing/2014/main" id="{9A5D13A3-17E5-857D-B5B3-B97D3606BC91}"/>
              </a:ext>
            </a:extLst>
          </p:cNvPr>
          <p:cNvSpPr/>
          <p:nvPr/>
        </p:nvSpPr>
        <p:spPr>
          <a:xfrm>
            <a:off x="4791386" y="2197559"/>
            <a:ext cx="867138" cy="384316"/>
          </a:xfrm>
          <a:prstGeom prst="rect">
            <a:avLst/>
          </a:prstGeom>
          <a:solidFill>
            <a:srgbClr val="54AFE9"/>
          </a:solidFill>
          <a:ln w="25402" cap="flat">
            <a:solidFill>
              <a:srgbClr val="54AFE9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Rectangle 23">
            <a:extLst>
              <a:ext uri="{FF2B5EF4-FFF2-40B4-BE49-F238E27FC236}">
                <a16:creationId xmlns:a16="http://schemas.microsoft.com/office/drawing/2014/main" id="{C515C9DA-D9D5-2DDB-C628-38EDC3CD6185}"/>
              </a:ext>
            </a:extLst>
          </p:cNvPr>
          <p:cNvSpPr/>
          <p:nvPr/>
        </p:nvSpPr>
        <p:spPr>
          <a:xfrm>
            <a:off x="4851154" y="2205051"/>
            <a:ext cx="789749" cy="369332"/>
          </a:xfrm>
          <a:prstGeom prst="rect">
            <a:avLst/>
          </a:prstGeom>
          <a:noFill/>
          <a:ln cap="flat">
            <a:solidFill>
              <a:srgbClr val="54AFE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328A692F-A852-BD10-C4FC-BE9B70954EAF}"/>
              </a:ext>
            </a:extLst>
          </p:cNvPr>
          <p:cNvSpPr txBox="1"/>
          <p:nvPr/>
        </p:nvSpPr>
        <p:spPr>
          <a:xfrm>
            <a:off x="5982105" y="2693659"/>
            <a:ext cx="3153240" cy="137512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noProof="0" dirty="0">
                <a:solidFill>
                  <a:srgbClr val="54AFE9"/>
                </a:solidFill>
                <a:latin typeface="Arial"/>
              </a:rPr>
              <a:t>Ouverture de la séance </a:t>
            </a:r>
          </a:p>
        </p:txBody>
      </p:sp>
      <p:grpSp>
        <p:nvGrpSpPr>
          <p:cNvPr id="15" name="Group 16">
            <a:extLst>
              <a:ext uri="{FF2B5EF4-FFF2-40B4-BE49-F238E27FC236}">
                <a16:creationId xmlns:a16="http://schemas.microsoft.com/office/drawing/2014/main" id="{7A9F5293-6ABD-1048-6AEE-13E65A0E37B0}"/>
              </a:ext>
            </a:extLst>
          </p:cNvPr>
          <p:cNvGrpSpPr/>
          <p:nvPr/>
        </p:nvGrpSpPr>
        <p:grpSpPr>
          <a:xfrm>
            <a:off x="1716155" y="2298594"/>
            <a:ext cx="2960370" cy="2189798"/>
            <a:chOff x="2136532" y="1667303"/>
            <a:chExt cx="7127574" cy="5120358"/>
          </a:xfrm>
        </p:grpSpPr>
        <p:pic>
          <p:nvPicPr>
            <p:cNvPr id="16" name="Picture 17">
              <a:extLst>
                <a:ext uri="{FF2B5EF4-FFF2-40B4-BE49-F238E27FC236}">
                  <a16:creationId xmlns:a16="http://schemas.microsoft.com/office/drawing/2014/main" id="{1DD0FEAD-A3D5-37CC-B2FC-7ECB9AD946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45293" y="1667303"/>
              <a:ext cx="4418813" cy="2491458"/>
            </a:xfrm>
            <a:prstGeom prst="rect">
              <a:avLst/>
            </a:prstGeom>
          </p:spPr>
        </p:pic>
        <p:pic>
          <p:nvPicPr>
            <p:cNvPr id="17" name="Picture 18">
              <a:extLst>
                <a:ext uri="{FF2B5EF4-FFF2-40B4-BE49-F238E27FC236}">
                  <a16:creationId xmlns:a16="http://schemas.microsoft.com/office/drawing/2014/main" id="{32114822-DE71-415B-3BDF-A6EF242659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6532" y="1740877"/>
              <a:ext cx="5046784" cy="50467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98FE48-F0D9-8842-FBAF-2659FFB58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250;p28">
            <a:extLst>
              <a:ext uri="{FF2B5EF4-FFF2-40B4-BE49-F238E27FC236}">
                <a16:creationId xmlns:a16="http://schemas.microsoft.com/office/drawing/2014/main" id="{1E54F356-CAAD-6901-F95C-16AD87DE55D6}"/>
              </a:ext>
            </a:extLst>
          </p:cNvPr>
          <p:cNvGrpSpPr/>
          <p:nvPr/>
        </p:nvGrpSpPr>
        <p:grpSpPr>
          <a:xfrm>
            <a:off x="1011240" y="1026424"/>
            <a:ext cx="10598950" cy="5258516"/>
            <a:chOff x="530260" y="814620"/>
            <a:chExt cx="7991737" cy="3804525"/>
          </a:xfrm>
        </p:grpSpPr>
        <p:sp>
          <p:nvSpPr>
            <p:cNvPr id="43" name="Google Shape;251;p28">
              <a:extLst>
                <a:ext uri="{FF2B5EF4-FFF2-40B4-BE49-F238E27FC236}">
                  <a16:creationId xmlns:a16="http://schemas.microsoft.com/office/drawing/2014/main" id="{F2476DD3-1B3C-6726-6631-E8BAA5A17286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kern="0" noProof="0" dirty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  <p:sp>
          <p:nvSpPr>
            <p:cNvPr id="46" name="Google Shape;252;p28">
              <a:extLst>
                <a:ext uri="{FF2B5EF4-FFF2-40B4-BE49-F238E27FC236}">
                  <a16:creationId xmlns:a16="http://schemas.microsoft.com/office/drawing/2014/main" id="{1F2CA872-758A-2DFF-AC91-D10B8607A08F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kern="0" noProof="0" dirty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sp>
        <p:nvSpPr>
          <p:cNvPr id="47" name="Google Shape;255;p28">
            <a:extLst>
              <a:ext uri="{FF2B5EF4-FFF2-40B4-BE49-F238E27FC236}">
                <a16:creationId xmlns:a16="http://schemas.microsoft.com/office/drawing/2014/main" id="{D4D7BA43-C763-B742-AD21-1F489B3315E1}"/>
              </a:ext>
            </a:extLst>
          </p:cNvPr>
          <p:cNvSpPr/>
          <p:nvPr/>
        </p:nvSpPr>
        <p:spPr>
          <a:xfrm>
            <a:off x="1608998" y="84901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800" b="1" kern="0" noProof="0" dirty="0">
                <a:solidFill>
                  <a:srgbClr val="44546A"/>
                </a:solidFill>
                <a:ea typeface="Calibri"/>
                <a:cs typeface="Calibri"/>
              </a:rPr>
              <a:t>Contrat de classe</a:t>
            </a:r>
            <a:endParaRPr lang="fr-FR" sz="1600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48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5E05B78F-B9A8-86DB-BB2F-699F882306B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6106558" y="1610613"/>
            <a:ext cx="722734" cy="72273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9" name="Google Shape;1174;p113">
            <a:extLst>
              <a:ext uri="{FF2B5EF4-FFF2-40B4-BE49-F238E27FC236}">
                <a16:creationId xmlns:a16="http://schemas.microsoft.com/office/drawing/2014/main" id="{E9571B92-952E-2E81-A31E-6DE9D077727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6042977" y="2633391"/>
            <a:ext cx="719048" cy="71904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0" name="Google Shape;1175;p113">
            <a:extLst>
              <a:ext uri="{FF2B5EF4-FFF2-40B4-BE49-F238E27FC236}">
                <a16:creationId xmlns:a16="http://schemas.microsoft.com/office/drawing/2014/main" id="{0DBEDD5F-98E1-F763-1417-8D064D467F8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6138725" y="3750615"/>
            <a:ext cx="654713" cy="65471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1" name="Google Shape;1176;p113">
            <a:extLst>
              <a:ext uri="{FF2B5EF4-FFF2-40B4-BE49-F238E27FC236}">
                <a16:creationId xmlns:a16="http://schemas.microsoft.com/office/drawing/2014/main" id="{B9077D76-088C-6EE4-26F3-D3155176AA32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03210" y="4920057"/>
            <a:ext cx="622396" cy="62239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8" name="Google Shape;1333;p128">
            <a:extLst>
              <a:ext uri="{FF2B5EF4-FFF2-40B4-BE49-F238E27FC236}">
                <a16:creationId xmlns:a16="http://schemas.microsoft.com/office/drawing/2014/main" id="{5BF11996-2C70-96E1-32C3-81EA450BA14C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rcRect/>
          <a:stretch>
            <a:fillRect/>
          </a:stretch>
        </p:blipFill>
        <p:spPr>
          <a:xfrm>
            <a:off x="526287" y="14381"/>
            <a:ext cx="969906" cy="96990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0" name="ZoneTexte 59">
            <a:extLst>
              <a:ext uri="{FF2B5EF4-FFF2-40B4-BE49-F238E27FC236}">
                <a16:creationId xmlns:a16="http://schemas.microsoft.com/office/drawing/2014/main" id="{6DE5AB6B-82A6-9FD8-C414-5B7D69E51F34}"/>
              </a:ext>
            </a:extLst>
          </p:cNvPr>
          <p:cNvSpPr txBox="1"/>
          <p:nvPr/>
        </p:nvSpPr>
        <p:spPr>
          <a:xfrm>
            <a:off x="1608998" y="557266"/>
            <a:ext cx="6096000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tabLst/>
              <a:defRPr/>
            </a:pPr>
            <a:r>
              <a:rPr kumimoji="0" lang="fr-FR" sz="1800" b="0" i="1" u="none" strike="noStrike" kern="0" cap="none" spc="0" normalizeH="0" baseline="0" noProof="0" dirty="0">
                <a:ln>
                  <a:noFill/>
                </a:ln>
                <a:solidFill>
                  <a:srgbClr val="AEABAB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Demander à 3 élèves au hasard</a:t>
            </a:r>
          </a:p>
        </p:txBody>
      </p:sp>
    </p:spTree>
    <p:extLst>
      <p:ext uri="{BB962C8B-B14F-4D97-AF65-F5344CB8AC3E}">
        <p14:creationId xmlns:p14="http://schemas.microsoft.com/office/powerpoint/2010/main" val="32998052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98FE48-F0D9-8842-FBAF-2659FFB58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250;p28">
            <a:extLst>
              <a:ext uri="{FF2B5EF4-FFF2-40B4-BE49-F238E27FC236}">
                <a16:creationId xmlns:a16="http://schemas.microsoft.com/office/drawing/2014/main" id="{1E54F356-CAAD-6901-F95C-16AD87DE55D6}"/>
              </a:ext>
            </a:extLst>
          </p:cNvPr>
          <p:cNvGrpSpPr/>
          <p:nvPr/>
        </p:nvGrpSpPr>
        <p:grpSpPr>
          <a:xfrm>
            <a:off x="1011240" y="1026424"/>
            <a:ext cx="10598950" cy="5258516"/>
            <a:chOff x="530260" y="814620"/>
            <a:chExt cx="7991737" cy="3804525"/>
          </a:xfrm>
        </p:grpSpPr>
        <p:sp>
          <p:nvSpPr>
            <p:cNvPr id="43" name="Google Shape;251;p28">
              <a:extLst>
                <a:ext uri="{FF2B5EF4-FFF2-40B4-BE49-F238E27FC236}">
                  <a16:creationId xmlns:a16="http://schemas.microsoft.com/office/drawing/2014/main" id="{F2476DD3-1B3C-6726-6631-E8BAA5A17286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endParaRPr>
            </a:p>
          </p:txBody>
        </p:sp>
        <p:sp>
          <p:nvSpPr>
            <p:cNvPr id="46" name="Google Shape;252;p28">
              <a:extLst>
                <a:ext uri="{FF2B5EF4-FFF2-40B4-BE49-F238E27FC236}">
                  <a16:creationId xmlns:a16="http://schemas.microsoft.com/office/drawing/2014/main" id="{1F2CA872-758A-2DFF-AC91-D10B8607A08F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endParaRPr>
            </a:p>
          </p:txBody>
        </p:sp>
      </p:grpSp>
      <p:sp>
        <p:nvSpPr>
          <p:cNvPr id="47" name="Google Shape;255;p28">
            <a:extLst>
              <a:ext uri="{FF2B5EF4-FFF2-40B4-BE49-F238E27FC236}">
                <a16:creationId xmlns:a16="http://schemas.microsoft.com/office/drawing/2014/main" id="{D4D7BA43-C763-B742-AD21-1F489B3315E1}"/>
              </a:ext>
            </a:extLst>
          </p:cNvPr>
          <p:cNvSpPr/>
          <p:nvPr/>
        </p:nvSpPr>
        <p:spPr>
          <a:xfrm>
            <a:off x="1608998" y="84901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Contrat de classe</a:t>
            </a:r>
            <a:endParaRPr kumimoji="0" lang="fr-FR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48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5E05B78F-B9A8-86DB-BB2F-699F882306B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763163" y="1610613"/>
            <a:ext cx="722734" cy="72273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9" name="Google Shape;1174;p113">
            <a:extLst>
              <a:ext uri="{FF2B5EF4-FFF2-40B4-BE49-F238E27FC236}">
                <a16:creationId xmlns:a16="http://schemas.microsoft.com/office/drawing/2014/main" id="{E9571B92-952E-2E81-A31E-6DE9D077727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699582" y="2633391"/>
            <a:ext cx="719048" cy="71904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0" name="Google Shape;1175;p113">
            <a:extLst>
              <a:ext uri="{FF2B5EF4-FFF2-40B4-BE49-F238E27FC236}">
                <a16:creationId xmlns:a16="http://schemas.microsoft.com/office/drawing/2014/main" id="{0DBEDD5F-98E1-F763-1417-8D064D467F8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795330" y="3750615"/>
            <a:ext cx="654713" cy="65471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1" name="Google Shape;1176;p113">
            <a:extLst>
              <a:ext uri="{FF2B5EF4-FFF2-40B4-BE49-F238E27FC236}">
                <a16:creationId xmlns:a16="http://schemas.microsoft.com/office/drawing/2014/main" id="{B9077D76-088C-6EE4-26F3-D3155176AA32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1859815" y="4920057"/>
            <a:ext cx="622396" cy="6223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4" name="Google Shape;1185;p114">
            <a:extLst>
              <a:ext uri="{FF2B5EF4-FFF2-40B4-BE49-F238E27FC236}">
                <a16:creationId xmlns:a16="http://schemas.microsoft.com/office/drawing/2014/main" id="{84545B88-5E09-2348-9DED-5F6FC73C92CE}"/>
              </a:ext>
            </a:extLst>
          </p:cNvPr>
          <p:cNvSpPr txBox="1"/>
          <p:nvPr/>
        </p:nvSpPr>
        <p:spPr>
          <a:xfrm>
            <a:off x="2609981" y="1860505"/>
            <a:ext cx="7125784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Je participe activement. Je lève la main pour participer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5" name="Google Shape;1186;p114">
            <a:extLst>
              <a:ext uri="{FF2B5EF4-FFF2-40B4-BE49-F238E27FC236}">
                <a16:creationId xmlns:a16="http://schemas.microsoft.com/office/drawing/2014/main" id="{81EEE5FE-50B5-A600-6768-F84C9181AD96}"/>
              </a:ext>
            </a:extLst>
          </p:cNvPr>
          <p:cNvSpPr txBox="1"/>
          <p:nvPr/>
        </p:nvSpPr>
        <p:spPr>
          <a:xfrm>
            <a:off x="2546401" y="2777300"/>
            <a:ext cx="7125784" cy="62320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Je prête attention quand l’enseignant parle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Je prête attention quand d’autres camarades répondent à l’enseignant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6" name="Google Shape;1188;p114">
            <a:extLst>
              <a:ext uri="{FF2B5EF4-FFF2-40B4-BE49-F238E27FC236}">
                <a16:creationId xmlns:a16="http://schemas.microsoft.com/office/drawing/2014/main" id="{4A5CA873-1821-EC47-0D0C-652CC5CD9F0C}"/>
              </a:ext>
            </a:extLst>
          </p:cNvPr>
          <p:cNvSpPr txBox="1"/>
          <p:nvPr/>
        </p:nvSpPr>
        <p:spPr>
          <a:xfrm>
            <a:off x="2577813" y="3924927"/>
            <a:ext cx="7157951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Si quelque chose n’est pas clair, je pose des questions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7" name="Google Shape;1189;p114">
            <a:extLst>
              <a:ext uri="{FF2B5EF4-FFF2-40B4-BE49-F238E27FC236}">
                <a16:creationId xmlns:a16="http://schemas.microsoft.com/office/drawing/2014/main" id="{6414B37D-213A-C491-897A-78794E10B635}"/>
              </a:ext>
            </a:extLst>
          </p:cNvPr>
          <p:cNvSpPr txBox="1"/>
          <p:nvPr/>
        </p:nvSpPr>
        <p:spPr>
          <a:xfrm>
            <a:off x="2609982" y="5081233"/>
            <a:ext cx="7125782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Je fais mes devoirs en classe et à la maison avec sérieux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58" name="Google Shape;1333;p128">
            <a:extLst>
              <a:ext uri="{FF2B5EF4-FFF2-40B4-BE49-F238E27FC236}">
                <a16:creationId xmlns:a16="http://schemas.microsoft.com/office/drawing/2014/main" id="{5BF11996-2C70-96E1-32C3-81EA450BA14C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rcRect/>
          <a:stretch>
            <a:fillRect/>
          </a:stretch>
        </p:blipFill>
        <p:spPr>
          <a:xfrm>
            <a:off x="526287" y="14381"/>
            <a:ext cx="969906" cy="96990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0" name="ZoneTexte 59">
            <a:extLst>
              <a:ext uri="{FF2B5EF4-FFF2-40B4-BE49-F238E27FC236}">
                <a16:creationId xmlns:a16="http://schemas.microsoft.com/office/drawing/2014/main" id="{6DE5AB6B-82A6-9FD8-C414-5B7D69E51F34}"/>
              </a:ext>
            </a:extLst>
          </p:cNvPr>
          <p:cNvSpPr txBox="1"/>
          <p:nvPr/>
        </p:nvSpPr>
        <p:spPr>
          <a:xfrm>
            <a:off x="1608998" y="557266"/>
            <a:ext cx="6096000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tabLst/>
              <a:defRPr/>
            </a:pPr>
            <a:r>
              <a:rPr kumimoji="0" lang="fr-FR" sz="1800" b="0" i="1" u="none" strike="noStrike" kern="0" cap="none" spc="0" normalizeH="0" baseline="0" noProof="0" dirty="0">
                <a:ln>
                  <a:noFill/>
                </a:ln>
                <a:solidFill>
                  <a:srgbClr val="AEABAB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Demander à 3 élèves au hasard</a:t>
            </a:r>
          </a:p>
        </p:txBody>
      </p:sp>
    </p:spTree>
    <p:extLst>
      <p:ext uri="{BB962C8B-B14F-4D97-AF65-F5344CB8AC3E}">
        <p14:creationId xmlns:p14="http://schemas.microsoft.com/office/powerpoint/2010/main" val="41649621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A2EBC3-FA31-0593-0DFA-CC72175F9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312" y="315406"/>
            <a:ext cx="10942090" cy="699046"/>
          </a:xfrm>
        </p:spPr>
        <p:txBody>
          <a:bodyPr>
            <a:noAutofit/>
          </a:bodyPr>
          <a:lstStyle/>
          <a:p>
            <a:r>
              <a:rPr lang="fr-FR" sz="1800" dirty="0"/>
              <a:t>Dans cette séance, nous allons découvrir les relations entre les dents d’un animal et son régime alimentaire. </a:t>
            </a:r>
            <a:br>
              <a:rPr lang="fr-FR" sz="1800" dirty="0"/>
            </a:br>
            <a:r>
              <a:rPr lang="fr-FR" sz="1800" dirty="0"/>
              <a:t>Avant de commencer nous devons nous rappeler ce que nous savons déjà à propos des dents et du régime alimentaire. Levez la main et répondez à la question.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139266F-9BE0-6C5F-3763-A9A57023E89A}"/>
              </a:ext>
            </a:extLst>
          </p:cNvPr>
          <p:cNvSpPr txBox="1"/>
          <p:nvPr/>
        </p:nvSpPr>
        <p:spPr>
          <a:xfrm>
            <a:off x="1358819" y="2736155"/>
            <a:ext cx="94743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Quels sont les différents types de dents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( أسنان)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qu'on a dans la bouche?</a:t>
            </a:r>
          </a:p>
        </p:txBody>
      </p:sp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7364C6F0-9A83-F569-F649-A87475BF4E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5211" y="966369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65907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15315</TotalTime>
  <Words>2134</Words>
  <Application>Microsoft Office PowerPoint</Application>
  <PresentationFormat>Grand écran</PresentationFormat>
  <Paragraphs>399</Paragraphs>
  <Slides>59</Slides>
  <Notes>12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59</vt:i4>
      </vt:variant>
    </vt:vector>
  </HeadingPairs>
  <TitlesOfParts>
    <vt:vector size="71" baseType="lpstr">
      <vt:lpstr>Aptos</vt:lpstr>
      <vt:lpstr>Arial</vt:lpstr>
      <vt:lpstr>Calibri</vt:lpstr>
      <vt:lpstr>Dosis</vt:lpstr>
      <vt:lpstr>Dosis Bold</vt:lpstr>
      <vt:lpstr>Hammersmith One</vt:lpstr>
      <vt:lpstr>Poppins ExtraBold</vt:lpstr>
      <vt:lpstr>Wingdings</vt:lpstr>
      <vt:lpstr>Office Theme</vt:lpstr>
      <vt:lpstr>Custom Design</vt:lpstr>
      <vt:lpstr>1_Custom Design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Dans cette séance, nous allons découvrir les relations entre les dents d’un animal et son régime alimentaire.  Avant de commencer nous devons nous rappeler ce que nous savons déjà à propos des dents et du régime alimentaire. Levez la main et répondez à la question.</vt:lpstr>
      <vt:lpstr>Voici la réponse </vt:lpstr>
      <vt:lpstr>Présentation PowerPoint</vt:lpstr>
      <vt:lpstr>Parfait! Voici la réponse.</vt:lpstr>
      <vt:lpstr>Présentation PowerPoint</vt:lpstr>
      <vt:lpstr>Parfait!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Et on termine par cette carte lexicale.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ahmed el annaoui</cp:lastModifiedBy>
  <cp:revision>1324</cp:revision>
  <cp:lastPrinted>2024-10-05T19:15:58Z</cp:lastPrinted>
  <dcterms:created xsi:type="dcterms:W3CDTF">2024-05-28T10:13:44Z</dcterms:created>
  <dcterms:modified xsi:type="dcterms:W3CDTF">2025-12-12T23:38:29Z</dcterms:modified>
</cp:coreProperties>
</file>