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6"/>
  </p:notesMasterIdLst>
  <p:handoutMasterIdLst>
    <p:handoutMasterId r:id="rId47"/>
  </p:handoutMasterIdLst>
  <p:sldIdLst>
    <p:sldId id="2147483553" r:id="rId4"/>
    <p:sldId id="2147483485" r:id="rId5"/>
    <p:sldId id="2147483396" r:id="rId6"/>
    <p:sldId id="2147483552" r:id="rId7"/>
    <p:sldId id="2147483626" r:id="rId8"/>
    <p:sldId id="256" r:id="rId9"/>
    <p:sldId id="2134806567" r:id="rId10"/>
    <p:sldId id="2147483610" r:id="rId11"/>
    <p:sldId id="2147483598" r:id="rId12"/>
    <p:sldId id="2147483597" r:id="rId13"/>
    <p:sldId id="2134806568" r:id="rId14"/>
    <p:sldId id="2147483594" r:id="rId15"/>
    <p:sldId id="2134805878" r:id="rId16"/>
    <p:sldId id="2147483592" r:id="rId17"/>
    <p:sldId id="2134806573" r:id="rId18"/>
    <p:sldId id="2134805887" r:id="rId19"/>
    <p:sldId id="2147483599" r:id="rId20"/>
    <p:sldId id="2147483600" r:id="rId21"/>
    <p:sldId id="2147483572" r:id="rId22"/>
    <p:sldId id="2147483576" r:id="rId23"/>
    <p:sldId id="2147483573" r:id="rId24"/>
    <p:sldId id="2147483567" r:id="rId25"/>
    <p:sldId id="2147483612" r:id="rId26"/>
    <p:sldId id="2147483606" r:id="rId27"/>
    <p:sldId id="2147483577" r:id="rId28"/>
    <p:sldId id="2147483627" r:id="rId29"/>
    <p:sldId id="2147483586" r:id="rId30"/>
    <p:sldId id="2147483601" r:id="rId31"/>
    <p:sldId id="2147483628" r:id="rId32"/>
    <p:sldId id="2147483629" r:id="rId33"/>
    <p:sldId id="2134806577" r:id="rId34"/>
    <p:sldId id="2134806551" r:id="rId35"/>
    <p:sldId id="2147483602" r:id="rId36"/>
    <p:sldId id="2147483604" r:id="rId37"/>
    <p:sldId id="2147483605" r:id="rId38"/>
    <p:sldId id="2147483607" r:id="rId39"/>
    <p:sldId id="2134806579" r:id="rId40"/>
    <p:sldId id="2134806088" r:id="rId41"/>
    <p:sldId id="2134806582" r:id="rId42"/>
    <p:sldId id="2134806536" r:id="rId43"/>
    <p:sldId id="2134806535" r:id="rId44"/>
    <p:sldId id="213480658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26"/>
            <p14:sldId id="256"/>
          </p14:sldIdLst>
        </p14:section>
        <p14:section name="Contrôle des cahiers des élèves" id="{3349E447-45AA-43EF-A620-CF581E9FA99B}">
          <p14:sldIdLst/>
        </p14:section>
        <p14:section name="Activité rituelle" id="{79315A69-A635-48A2-B9BA-98FE67B817D4}">
          <p14:sldIdLst>
            <p14:sldId id="2134806567"/>
            <p14:sldId id="2147483610"/>
            <p14:sldId id="2147483598"/>
            <p14:sldId id="214748359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47483594"/>
            <p14:sldId id="2134805878"/>
            <p14:sldId id="214748359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47483599"/>
            <p14:sldId id="2147483600"/>
            <p14:sldId id="2147483572"/>
            <p14:sldId id="2147483576"/>
            <p14:sldId id="2147483573"/>
            <p14:sldId id="2147483567"/>
            <p14:sldId id="2147483612"/>
            <p14:sldId id="2147483606"/>
            <p14:sldId id="2147483577"/>
            <p14:sldId id="2147483627"/>
            <p14:sldId id="2147483586"/>
            <p14:sldId id="2147483601"/>
            <p14:sldId id="2147483628"/>
            <p14:sldId id="2147483629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02"/>
            <p14:sldId id="2147483604"/>
            <p14:sldId id="2147483605"/>
            <p14:sldId id="2147483607"/>
          </p14:sldIdLst>
        </p14:section>
        <p14:section name="Pratique autonome" id="{40CD8AAE-F9F0-47C4-A7F7-0976D79B8EC9}">
          <p14:sldIdLst>
            <p14:sldId id="2134806579"/>
            <p14:sldId id="2134806088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5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750"/>
    <a:srgbClr val="DC94DE"/>
    <a:srgbClr val="0040C0"/>
    <a:srgbClr val="5FADE4"/>
    <a:srgbClr val="EB926C"/>
    <a:srgbClr val="FDDF43"/>
    <a:srgbClr val="FF6565"/>
    <a:srgbClr val="B27096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3:56:19.416" idx="5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1T16:01:35.04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  <p:cm authorId="1" dt="2025-09-23T23:27:29.992" idx="2">
    <p:pos x="10" y="146"/>
    <p:text>-125</p:text>
    <p:extLst>
      <p:ext uri="{C676402C-5697-4E1C-873F-D02D1690AC5C}">
        <p15:threadingInfo xmlns:p15="http://schemas.microsoft.com/office/powerpoint/2012/main" timeZoneBias="-60">
          <p15:parentCm authorId="1" idx="1"/>
        </p15:threadingInfo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3:26:29.513" idx="3">
    <p:pos x="10" y="10"/>
    <p:text>c'est tres long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757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799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260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4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comments" Target="../comments/commen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2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4.png"/><Relationship Id="rId7" Type="http://schemas.openxmlformats.org/officeDocument/2006/relationships/image" Target="../media/image57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comments" Target="../comments/comment3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0.png"/><Relationship Id="rId3" Type="http://schemas.openxmlformats.org/officeDocument/2006/relationships/image" Target="../media/image10.jpeg"/><Relationship Id="rId7" Type="http://schemas.openxmlformats.org/officeDocument/2006/relationships/image" Target="../media/image7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.png"/><Relationship Id="rId5" Type="http://schemas.openxmlformats.org/officeDocument/2006/relationships/image" Target="../media/image691.png"/><Relationship Id="rId4" Type="http://schemas.openxmlformats.org/officeDocument/2006/relationships/image" Target="../media/image13.png"/><Relationship Id="rId9" Type="http://schemas.openxmlformats.org/officeDocument/2006/relationships/image" Target="../media/image69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7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0.jpeg"/><Relationship Id="rId7" Type="http://schemas.openxmlformats.org/officeDocument/2006/relationships/image" Target="../media/image7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0.png"/><Relationship Id="rId5" Type="http://schemas.openxmlformats.org/officeDocument/2006/relationships/image" Target="../media/image75.png"/><Relationship Id="rId4" Type="http://schemas.openxmlformats.org/officeDocument/2006/relationships/image" Target="../media/image13.png"/><Relationship Id="rId9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8.png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comments" Target="../comments/comment1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32310"/>
            <a:ext cx="6971977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chemeClr val="bg1"/>
                  </a:solidFill>
                  <a:latin typeface="+mj-lt"/>
                </a:rPr>
                <a:t>tâche 9</a:t>
              </a:r>
              <a:endParaRPr lang="fr-FR" sz="20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dirty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</p:grpSp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-351455" y="1775645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8624299" y="1699875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531213" y="1579454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8692249" y="1766383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8795647" y="2391319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597844" y="3203182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6971977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Leçon 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000" b="1" kern="0" dirty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91396" y="4682328"/>
            <a:ext cx="4265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+mj-lt"/>
              </a:rPr>
              <a:t>Multiplication et division des nombres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354095" y="5404051"/>
            <a:ext cx="4708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+mj-lt"/>
              </a:rPr>
              <a:t>Utiliser la multiplication et la division des nombres pour résoudre des problèmes.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au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40069214"/>
                  </p:ext>
                </p:extLst>
              </p:nvPr>
            </p:nvGraphicFramePr>
            <p:xfrm>
              <a:off x="1714227" y="1251448"/>
              <a:ext cx="8127999" cy="85494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>
                      <a:extLst>
                        <a:ext uri="{9D8B030D-6E8A-4147-A177-3AD203B41FA5}">
                          <a16:colId xmlns:a16="http://schemas.microsoft.com/office/drawing/2014/main" val="3223289387"/>
                        </a:ext>
                      </a:extLst>
                    </a:gridCol>
                    <a:gridCol w="2709333">
                      <a:extLst>
                        <a:ext uri="{9D8B030D-6E8A-4147-A177-3AD203B41FA5}">
                          <a16:colId xmlns:a16="http://schemas.microsoft.com/office/drawing/2014/main" val="1562489483"/>
                        </a:ext>
                      </a:extLst>
                    </a:gridCol>
                    <a:gridCol w="2709333">
                      <a:extLst>
                        <a:ext uri="{9D8B030D-6E8A-4147-A177-3AD203B41FA5}">
                          <a16:colId xmlns:a16="http://schemas.microsoft.com/office/drawing/2014/main" val="3453131153"/>
                        </a:ext>
                      </a:extLst>
                    </a:gridCol>
                  </a:tblGrid>
                  <a:tr h="0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fr-MA" i="1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é</m:t>
                                </m:r>
                                <m:r>
                                  <a:rPr lang="fr-MA" i="1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𝑝𝑒𝑛𝑠𝑒</m:t>
                                </m:r>
                                <m:r>
                                  <a:rPr lang="fr-MA" i="1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i="1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𝑑𝑒</m:t>
                                </m:r>
                                <m:r>
                                  <a:rPr lang="fr-MA" i="1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i="1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𝐿𝑖𝑛𝑎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𝒅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é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𝒑𝒆𝒏𝒔𝒆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𝒅𝒆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𝑹𝒂𝒋𝒂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fr-MA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é</m:t>
                                </m:r>
                                <m:r>
                                  <a:rPr lang="fr-MA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𝑝𝑒𝑛𝑠𝑒</m:t>
                                </m:r>
                                <m:r>
                                  <a:rPr lang="fr-MA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𝑑𝑒</m:t>
                                </m:r>
                                <m:r>
                                  <a:rPr lang="fr-MA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MA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𝑅𝑎𝑗𝑎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0194403"/>
                      </a:ext>
                    </a:extLst>
                  </a:tr>
                  <a:tr h="4891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>
                              <a:solidFill>
                                <a:srgbClr val="0070C0"/>
                              </a:solidFill>
                            </a:rPr>
                            <a:t>Dépense de Raja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>
                              <a:solidFill>
                                <a:srgbClr val="0070C0"/>
                              </a:solidFill>
                            </a:rPr>
                            <a:t>Dépense de Raja</a:t>
                          </a:r>
                          <a:endParaRPr lang="fr-FR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MA" dirty="0">
                              <a:solidFill>
                                <a:srgbClr val="0070C0"/>
                              </a:solidFill>
                            </a:rPr>
                            <a:t>Dépense de Raja</a:t>
                          </a:r>
                          <a:endParaRPr lang="fr-FR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992613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au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40069214"/>
                  </p:ext>
                </p:extLst>
              </p:nvPr>
            </p:nvGraphicFramePr>
            <p:xfrm>
              <a:off x="1714227" y="1251448"/>
              <a:ext cx="8127999" cy="85494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>
                      <a:extLst>
                        <a:ext uri="{9D8B030D-6E8A-4147-A177-3AD203B41FA5}">
                          <a16:colId xmlns:a16="http://schemas.microsoft.com/office/drawing/2014/main" val="3223289387"/>
                        </a:ext>
                      </a:extLst>
                    </a:gridCol>
                    <a:gridCol w="2709333">
                      <a:extLst>
                        <a:ext uri="{9D8B030D-6E8A-4147-A177-3AD203B41FA5}">
                          <a16:colId xmlns:a16="http://schemas.microsoft.com/office/drawing/2014/main" val="1562489483"/>
                        </a:ext>
                      </a:extLst>
                    </a:gridCol>
                    <a:gridCol w="2709333">
                      <a:extLst>
                        <a:ext uri="{9D8B030D-6E8A-4147-A177-3AD203B41FA5}">
                          <a16:colId xmlns:a16="http://schemas.microsoft.com/office/drawing/2014/main" val="3453131153"/>
                        </a:ext>
                      </a:extLst>
                    </a:gridCol>
                  </a:tblGrid>
                  <a:tr h="365760">
                    <a:tc grid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2" t="-1667" r="-50281" b="-13833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000" t="-1667" r="-449" b="-13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0194403"/>
                      </a:ext>
                    </a:extLst>
                  </a:tr>
                  <a:tr h="4891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>
                              <a:solidFill>
                                <a:srgbClr val="0070C0"/>
                              </a:solidFill>
                            </a:rPr>
                            <a:t>Dépense de Raja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MA" dirty="0">
                              <a:solidFill>
                                <a:srgbClr val="0070C0"/>
                              </a:solidFill>
                            </a:rPr>
                            <a:t>Dépense de Raja</a:t>
                          </a:r>
                          <a:endParaRPr lang="fr-FR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MA" dirty="0">
                              <a:solidFill>
                                <a:srgbClr val="0070C0"/>
                              </a:solidFill>
                            </a:rPr>
                            <a:t>Dépense de Raja</a:t>
                          </a:r>
                          <a:endParaRPr lang="fr-FR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992613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ZoneTexte 10"/>
          <p:cNvSpPr txBox="1"/>
          <p:nvPr/>
        </p:nvSpPr>
        <p:spPr>
          <a:xfrm>
            <a:off x="966280" y="2578024"/>
            <a:ext cx="2371387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>
                <a:solidFill>
                  <a:srgbClr val="C00000"/>
                </a:solidFill>
              </a:rPr>
              <a:t>Dépense de Lina</a:t>
            </a:r>
            <a:endParaRPr lang="fr-FR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3662693" y="2578024"/>
                <a:ext cx="437745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693" y="2578024"/>
                <a:ext cx="437745" cy="46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ZoneTexte 19"/>
          <p:cNvSpPr txBox="1"/>
          <p:nvPr/>
        </p:nvSpPr>
        <p:spPr>
          <a:xfrm>
            <a:off x="4374515" y="2578024"/>
            <a:ext cx="2371387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>
                <a:solidFill>
                  <a:srgbClr val="0070C0"/>
                </a:solidFill>
              </a:rPr>
              <a:t>Dépense de Raja</a:t>
            </a:r>
            <a:endParaRPr lang="fr-FR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7130374" y="2578024"/>
                <a:ext cx="836579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374" y="2578024"/>
                <a:ext cx="836579" cy="468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/>
          <p:cNvSpPr txBox="1"/>
          <p:nvPr/>
        </p:nvSpPr>
        <p:spPr>
          <a:xfrm>
            <a:off x="8241030" y="2578024"/>
            <a:ext cx="2714017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/>
              <a:t>Dépense totale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4374515" y="3471649"/>
            <a:ext cx="2371387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>
                <a:solidFill>
                  <a:srgbClr val="0070C0"/>
                </a:solidFill>
              </a:rPr>
              <a:t>Dépense de Raja</a:t>
            </a:r>
            <a:endParaRPr lang="fr-FR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985885" y="3501636"/>
                <a:ext cx="2371387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MA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MA" dirty="0">
                    <a:solidFill>
                      <a:srgbClr val="0070C0"/>
                    </a:solidFill>
                  </a:rPr>
                  <a:t>Dépense de Raja</a:t>
                </a:r>
                <a:endParaRPr lang="fr-F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885" y="3501636"/>
                <a:ext cx="2371387" cy="468000"/>
              </a:xfrm>
              <a:prstGeom prst="rect">
                <a:avLst/>
              </a:prstGeom>
              <a:blipFill>
                <a:blip r:embed="rId5"/>
                <a:stretch>
                  <a:fillRect t="-50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7130374" y="3487259"/>
                <a:ext cx="836579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374" y="3487259"/>
                <a:ext cx="836579" cy="468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/>
          <p:cNvSpPr txBox="1"/>
          <p:nvPr/>
        </p:nvSpPr>
        <p:spPr>
          <a:xfrm>
            <a:off x="8241029" y="3501636"/>
            <a:ext cx="2714017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/>
              <a:t>150</a:t>
            </a:r>
            <a:endParaRPr lang="fr-FR" dirty="0"/>
          </a:p>
        </p:txBody>
      </p:sp>
      <p:cxnSp>
        <p:nvCxnSpPr>
          <p:cNvPr id="30" name="Connecteur droit avec flèche 29"/>
          <p:cNvCxnSpPr/>
          <p:nvPr/>
        </p:nvCxnSpPr>
        <p:spPr>
          <a:xfrm flipH="1">
            <a:off x="2151973" y="3048226"/>
            <a:ext cx="1" cy="389426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H="1">
            <a:off x="9287750" y="3021309"/>
            <a:ext cx="1" cy="389426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H="1">
            <a:off x="5526309" y="3092310"/>
            <a:ext cx="1" cy="389426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2205477" y="4357253"/>
                <a:ext cx="2371387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MA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MA" dirty="0">
                    <a:solidFill>
                      <a:srgbClr val="0070C0"/>
                    </a:solidFill>
                  </a:rPr>
                  <a:t>Dépense de Raja</a:t>
                </a:r>
                <a:endParaRPr lang="fr-F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477" y="4357253"/>
                <a:ext cx="2371387" cy="468000"/>
              </a:xfrm>
              <a:prstGeom prst="rect">
                <a:avLst/>
              </a:prstGeom>
              <a:blipFill>
                <a:blip r:embed="rId7"/>
                <a:stretch>
                  <a:fillRect t="-63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5238343" y="4365274"/>
                <a:ext cx="836579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343" y="4365274"/>
                <a:ext cx="836579" cy="468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ZoneTexte 37"/>
          <p:cNvSpPr txBox="1"/>
          <p:nvPr/>
        </p:nvSpPr>
        <p:spPr>
          <a:xfrm>
            <a:off x="6736401" y="4360763"/>
            <a:ext cx="2714017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/>
              <a:t>150</a:t>
            </a:r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1063477" y="5258911"/>
            <a:ext cx="2371387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>
                <a:solidFill>
                  <a:srgbClr val="0070C0"/>
                </a:solidFill>
              </a:rPr>
              <a:t>Dépense de Raja</a:t>
            </a:r>
            <a:endParaRPr lang="fr-FR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3918314" y="5258911"/>
                <a:ext cx="836579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314" y="5258911"/>
                <a:ext cx="836579" cy="4680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5283115" y="5149896"/>
                <a:ext cx="1750981" cy="61831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=50 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𝐷𝐻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115" y="5149896"/>
                <a:ext cx="1750981" cy="61831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ZoneTexte 40"/>
          <p:cNvSpPr txBox="1"/>
          <p:nvPr/>
        </p:nvSpPr>
        <p:spPr>
          <a:xfrm>
            <a:off x="1063477" y="6010011"/>
            <a:ext cx="2371387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>
                <a:solidFill>
                  <a:srgbClr val="C00000"/>
                </a:solidFill>
              </a:rPr>
              <a:t>Dépense de Lina</a:t>
            </a:r>
            <a:endParaRPr lang="fr-FR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3918314" y="6010011"/>
                <a:ext cx="836579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314" y="6010011"/>
                <a:ext cx="836579" cy="4680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5238343" y="5975629"/>
                <a:ext cx="2478719" cy="46800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×50=100 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𝐷h𝑠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343" y="5975629"/>
                <a:ext cx="2478719" cy="4680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/>
              <p:cNvSpPr txBox="1"/>
              <p:nvPr/>
            </p:nvSpPr>
            <p:spPr>
              <a:xfrm>
                <a:off x="3662693" y="3487259"/>
                <a:ext cx="437745" cy="468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4" name="ZoneTexte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693" y="3487259"/>
                <a:ext cx="437745" cy="4680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cxnSp>
        <p:nvCxnSpPr>
          <p:cNvPr id="3" name="Connecteur droit avec flèche 2"/>
          <p:cNvCxnSpPr>
            <a:stCxn id="23" idx="2"/>
            <a:endCxn id="36" idx="0"/>
          </p:cNvCxnSpPr>
          <p:nvPr/>
        </p:nvCxnSpPr>
        <p:spPr>
          <a:xfrm flipH="1">
            <a:off x="3391171" y="3939649"/>
            <a:ext cx="2169038" cy="417604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>
            <a:stCxn id="24" idx="2"/>
            <a:endCxn id="36" idx="0"/>
          </p:cNvCxnSpPr>
          <p:nvPr/>
        </p:nvCxnSpPr>
        <p:spPr>
          <a:xfrm>
            <a:off x="2171579" y="3969636"/>
            <a:ext cx="1219592" cy="387617"/>
          </a:xfrm>
          <a:prstGeom prst="straightConnector1">
            <a:avLst/>
          </a:prstGeom>
          <a:ln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0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0" grpId="0" animBg="1"/>
      <p:bldP spid="17" grpId="0" animBg="1"/>
      <p:bldP spid="18" grpId="0" animBg="1"/>
      <p:bldP spid="23" grpId="0" animBg="1"/>
      <p:bldP spid="24" grpId="0" animBg="1"/>
      <p:bldP spid="25" grpId="0" animBg="1"/>
      <p:bldP spid="2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31" grpId="0" animBg="1"/>
      <p:bldP spid="41" grpId="0" animBg="1"/>
      <p:bldP spid="42" grpId="0" animBg="1"/>
      <p:bldP spid="32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7999" y="59776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</a:pPr>
            <a:endParaRPr lang="fr-FR" sz="1400" i="1" dirty="0">
              <a:solidFill>
                <a:prstClr val="white">
                  <a:lumMod val="65000"/>
                </a:prstClr>
              </a:solidFill>
            </a:endParaRPr>
          </a:p>
          <a:p>
            <a:pPr lvl="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30s aux élèves pour réfléchir, puis invite deux ou trois d'entre eux à répondre.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3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855167" y="268896"/>
            <a:ext cx="10553700" cy="36327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Exprimez vos avis: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469549" y="4967592"/>
            <a:ext cx="2338309" cy="554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1272295" y="3608251"/>
            <a:ext cx="10097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Combien de garçons et combien de filles y a-t-il dans cette classe ?</a:t>
            </a: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F8CA07-FCD8-9A9F-901B-F32364FDF023}"/>
              </a:ext>
            </a:extLst>
          </p:cNvPr>
          <p:cNvSpPr txBox="1"/>
          <p:nvPr/>
        </p:nvSpPr>
        <p:spPr>
          <a:xfrm>
            <a:off x="1272295" y="2341244"/>
            <a:ext cx="9258999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Dans une classe, il y a 36 élèves. Le nombre de filles est trois fois le nombre de garçons.</a:t>
            </a:r>
          </a:p>
        </p:txBody>
      </p:sp>
    </p:spTree>
    <p:extLst>
      <p:ext uri="{BB962C8B-B14F-4D97-AF65-F5344CB8AC3E}">
        <p14:creationId xmlns:p14="http://schemas.microsoft.com/office/powerpoint/2010/main" val="379869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819150" y="201721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212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786492"/>
            <a:ext cx="9119476" cy="2079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73803" y="3310688"/>
            <a:ext cx="103091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Utiliser la multiplication et la division des nombres pour résoudre des problèmes.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815905" y="35526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À la fin de cette séance vous serrez capables de:</a:t>
            </a:r>
            <a:endParaRPr lang="fr-FR" sz="1200" dirty="0"/>
          </a:p>
          <a:p>
            <a:pPr>
              <a:spcAft>
                <a:spcPts val="400"/>
              </a:spcAft>
            </a:pP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637178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6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87199" y="2140803"/>
            <a:ext cx="10641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À la fin de cette séance, vous serrez capables de résoudre des problèmes en utilisant la multiplication et la division, comme: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078189" y="3612683"/>
            <a:ext cx="7346073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 Leila a trois fois plus de cahiers que de livres. </a:t>
            </a:r>
          </a:p>
          <a:p>
            <a:pPr algn="ctr"/>
            <a:r>
              <a:rPr lang="fr-FR" sz="2800" dirty="0"/>
              <a:t>Elle a en total 15 livres et cahiers.</a:t>
            </a:r>
          </a:p>
          <a:p>
            <a:pPr algn="ctr"/>
            <a:r>
              <a:rPr lang="fr-FR" sz="2400" dirty="0">
                <a:solidFill>
                  <a:srgbClr val="FF0000"/>
                </a:solidFill>
              </a:rPr>
              <a:t>Combien de cahiers et de livres a t- elle?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05CCAA8-D117-327E-1997-25758AB5D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15" b="98642" l="2593" r="9716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  <a14:foregroundMark x1="66790" y1="16667" x2="74444" y2="88642"/>
                        <a14:foregroundMark x1="74444" y1="88642" x2="85309" y2="98765"/>
                        <a14:foregroundMark x1="85926" y1="23086" x2="97160" y2="80864"/>
                        <a14:foregroundMark x1="97160" y1="80864" x2="95185" y2="8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09" t="6882" b="32976"/>
          <a:stretch>
            <a:fillRect/>
          </a:stretch>
        </p:blipFill>
        <p:spPr>
          <a:xfrm>
            <a:off x="1332410" y="3106476"/>
            <a:ext cx="1745779" cy="20233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0288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un exemple de problème.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81" y="1228378"/>
            <a:ext cx="10647727" cy="2416522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765809" y="4106559"/>
            <a:ext cx="10249319" cy="1185705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Déterminer le nombre des élèves de la première année, de la deuxième année et de la troisième année</a:t>
            </a:r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</a:rPr>
              <a:t>je commence par comprendre le problème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 L’enseignant doit explique comment traduire une phrase en relation mathématique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99621" y="1133313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1) Je comprends le problème: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109482" y="1623267"/>
            <a:ext cx="5856051" cy="3961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 nombre total </a:t>
            </a:r>
            <a:r>
              <a:rPr lang="fr-MA" dirty="0" smtClean="0"/>
              <a:t>d’élèves </a:t>
            </a:r>
            <a:r>
              <a:rPr lang="fr-MA" dirty="0"/>
              <a:t>dans le collège est : 700 élèves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514487" y="2195482"/>
            <a:ext cx="9607246" cy="4715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 nombre </a:t>
            </a:r>
            <a:r>
              <a:rPr lang="fr-FR" dirty="0" smtClean="0"/>
              <a:t>d’élèves </a:t>
            </a:r>
            <a:r>
              <a:rPr lang="fr-FR" dirty="0"/>
              <a:t>de 1AC + Le nombre d’élèves de 2AC+ Le nombre d’élèves de 3AC =700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90500" y="3673114"/>
            <a:ext cx="7728840" cy="4520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/>
              <a:t>Le nombre d’élèves de 2AC est le </a:t>
            </a:r>
            <a:r>
              <a:rPr lang="fr-FR" dirty="0" smtClean="0"/>
              <a:t>double du nombre </a:t>
            </a:r>
            <a:r>
              <a:rPr lang="fr-FR" dirty="0"/>
              <a:t>d’élèves de 3AC</a:t>
            </a:r>
            <a:r>
              <a:rPr lang="fr-FR" dirty="0">
                <a:solidFill>
                  <a:srgbClr val="FF0000"/>
                </a:solidFill>
              </a:rPr>
              <a:t> diminué de </a:t>
            </a:r>
            <a:r>
              <a:rPr lang="fr-FR" dirty="0" smtClean="0">
                <a:solidFill>
                  <a:srgbClr val="FF0000"/>
                </a:solidFill>
              </a:rPr>
              <a:t>   			20 </a:t>
            </a:r>
            <a:r>
              <a:rPr lang="fr-FR" dirty="0">
                <a:solidFill>
                  <a:srgbClr val="FF0000"/>
                </a:solidFill>
              </a:rPr>
              <a:t>élèves </a:t>
            </a:r>
          </a:p>
        </p:txBody>
      </p:sp>
      <p:sp>
        <p:nvSpPr>
          <p:cNvPr id="12" name="Flèche droite 11"/>
          <p:cNvSpPr/>
          <p:nvPr/>
        </p:nvSpPr>
        <p:spPr>
          <a:xfrm>
            <a:off x="1961688" y="4523463"/>
            <a:ext cx="984711" cy="70039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3114941" y="4531035"/>
            <a:ext cx="6274340" cy="7003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/>
              <a:t>Si je connais le nombre d’élèves de 3AC, je peux trouver le nombre d’élèves de 1AC et de 2AC.</a:t>
            </a:r>
            <a:endParaRPr lang="fr-FR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295072" y="2843021"/>
            <a:ext cx="6541525" cy="4715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 nombre d’élèves de 1AC est trois fois le nombre d’élèves de 3AC </a:t>
            </a:r>
          </a:p>
        </p:txBody>
      </p:sp>
      <p:cxnSp>
        <p:nvCxnSpPr>
          <p:cNvPr id="10" name="Connecteur droit avec flèche 9"/>
          <p:cNvCxnSpPr>
            <a:cxnSpLocks/>
            <a:stCxn id="25" idx="3"/>
          </p:cNvCxnSpPr>
          <p:nvPr/>
        </p:nvCxnSpPr>
        <p:spPr>
          <a:xfrm>
            <a:off x="6836597" y="3078782"/>
            <a:ext cx="5929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7567093" y="2927093"/>
                <a:ext cx="4329835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Nombre d’élèves de 1AC=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dirty="0"/>
                  <a:t> ceux de 3AC</a:t>
                </a: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7093" y="2927093"/>
                <a:ext cx="4329835" cy="369332"/>
              </a:xfrm>
              <a:prstGeom prst="rect">
                <a:avLst/>
              </a:prstGeom>
              <a:blipFill>
                <a:blip r:embed="rId4"/>
                <a:stretch>
                  <a:fillRect l="-982" t="-6349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8560341" y="3439825"/>
                <a:ext cx="3190672" cy="92333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Nombre d’élèves de 2AC</a:t>
                </a:r>
              </a:p>
              <a:p>
                <a:r>
                  <a:rPr lang="fr-FR" dirty="0"/>
                  <a:t>        </a:t>
                </a:r>
                <a14:m>
                  <m:oMath xmlns:m="http://schemas.openxmlformats.org/officeDocument/2006/math"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dirty="0"/>
                  <a:t> </a:t>
                </a:r>
                <a:r>
                  <a:rPr lang="fr-FR" dirty="0" smtClean="0"/>
                  <a:t>nombre ceux </a:t>
                </a:r>
                <a:r>
                  <a:rPr lang="fr-FR" dirty="0"/>
                  <a:t>de </a:t>
                </a:r>
                <a:r>
                  <a:rPr lang="fr-FR" dirty="0" smtClean="0"/>
                  <a:t>3AC			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−20</m:t>
                    </m:r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341" y="3439825"/>
                <a:ext cx="3190672" cy="923330"/>
              </a:xfrm>
              <a:prstGeom prst="rect">
                <a:avLst/>
              </a:prstGeom>
              <a:blipFill>
                <a:blip r:embed="rId5"/>
                <a:stretch>
                  <a:fillRect l="-1331" t="-2597" r="-5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avec flèche 16"/>
          <p:cNvCxnSpPr>
            <a:stCxn id="11" idx="3"/>
            <a:endCxn id="14" idx="1"/>
          </p:cNvCxnSpPr>
          <p:nvPr/>
        </p:nvCxnSpPr>
        <p:spPr>
          <a:xfrm>
            <a:off x="7919340" y="3899147"/>
            <a:ext cx="641001" cy="234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1961688" y="5559616"/>
            <a:ext cx="8465709" cy="9344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Résoudre ce problème revient à </a:t>
            </a:r>
            <a:r>
              <a:rPr lang="fr-FR" dirty="0" smtClean="0">
                <a:solidFill>
                  <a:srgbClr val="FF0000"/>
                </a:solidFill>
              </a:rPr>
              <a:t>chercher</a:t>
            </a:r>
            <a:r>
              <a:rPr lang="fr-FR" dirty="0" smtClean="0"/>
              <a:t>: </a:t>
            </a:r>
            <a:r>
              <a:rPr lang="fr-FR" dirty="0">
                <a:solidFill>
                  <a:schemeClr val="accent4"/>
                </a:solidFill>
              </a:rPr>
              <a:t>le</a:t>
            </a:r>
            <a:r>
              <a:rPr lang="fr-FR" dirty="0"/>
              <a:t> </a:t>
            </a:r>
            <a:r>
              <a:rPr lang="fr-FR" dirty="0">
                <a:solidFill>
                  <a:srgbClr val="0070C0"/>
                </a:solidFill>
              </a:rPr>
              <a:t>nombre d'élèves de 3AC</a:t>
            </a:r>
            <a:r>
              <a:rPr lang="fr-FR" dirty="0"/>
              <a:t> puis </a:t>
            </a:r>
            <a:r>
              <a:rPr lang="fr-FR" dirty="0">
                <a:solidFill>
                  <a:srgbClr val="0070C0"/>
                </a:solidFill>
              </a:rPr>
              <a:t>le nombre d’élèves de 1AC </a:t>
            </a:r>
            <a:r>
              <a:rPr lang="fr-FR" dirty="0"/>
              <a:t>et </a:t>
            </a:r>
            <a:r>
              <a:rPr lang="fr-FR" dirty="0">
                <a:solidFill>
                  <a:srgbClr val="0070C0"/>
                </a:solidFill>
              </a:rPr>
              <a:t>de 2AC </a:t>
            </a:r>
          </a:p>
        </p:txBody>
      </p:sp>
    </p:spTree>
    <p:extLst>
      <p:ext uri="{BB962C8B-B14F-4D97-AF65-F5344CB8AC3E}">
        <p14:creationId xmlns:p14="http://schemas.microsoft.com/office/powerpoint/2010/main" val="312591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9" grpId="0" animBg="1"/>
      <p:bldP spid="25" grpId="0" animBg="1"/>
      <p:bldP spid="13" grpId="0" animBg="1"/>
      <p:bldP spid="14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Maintenant, je vous montre comment on modélise </a:t>
            </a:r>
            <a:r>
              <a:rPr lang="fr-MA" sz="1600" b="1" dirty="0" smtClean="0">
                <a:solidFill>
                  <a:schemeClr val="bg1">
                    <a:lumMod val="65000"/>
                  </a:schemeClr>
                </a:solidFill>
              </a:rPr>
              <a:t>ce problème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 et traduit les relations précédentes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71651" y="2561496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3) Je modélise :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799031" y="3844561"/>
            <a:ext cx="2762654" cy="50583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Nombre d’élèves de 3AC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631594" y="3883471"/>
            <a:ext cx="1439693" cy="428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à coins arrondis 30"/>
          <p:cNvSpPr/>
          <p:nvPr/>
        </p:nvSpPr>
        <p:spPr>
          <a:xfrm>
            <a:off x="799031" y="4787925"/>
            <a:ext cx="2762654" cy="50583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Nombre d’élèves de 1AC</a:t>
            </a:r>
            <a:endParaRPr lang="fr-FR" dirty="0"/>
          </a:p>
        </p:txBody>
      </p:sp>
      <p:sp>
        <p:nvSpPr>
          <p:cNvPr id="32" name="Rectangle à coins arrondis 31"/>
          <p:cNvSpPr/>
          <p:nvPr/>
        </p:nvSpPr>
        <p:spPr>
          <a:xfrm>
            <a:off x="787577" y="5693264"/>
            <a:ext cx="2762654" cy="50583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Nombre d’élèves de 2AC</a:t>
            </a:r>
            <a:endParaRPr lang="fr-FR" dirty="0"/>
          </a:p>
        </p:txBody>
      </p:sp>
      <p:sp>
        <p:nvSpPr>
          <p:cNvPr id="33" name="Rectangle à coins arrondis 32"/>
          <p:cNvSpPr/>
          <p:nvPr/>
        </p:nvSpPr>
        <p:spPr>
          <a:xfrm>
            <a:off x="6567207" y="4775987"/>
            <a:ext cx="1439693" cy="428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à coins arrondis 33"/>
          <p:cNvSpPr/>
          <p:nvPr/>
        </p:nvSpPr>
        <p:spPr>
          <a:xfrm>
            <a:off x="4638617" y="4809357"/>
            <a:ext cx="1439693" cy="428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à coins arrondis 34"/>
          <p:cNvSpPr/>
          <p:nvPr/>
        </p:nvSpPr>
        <p:spPr>
          <a:xfrm>
            <a:off x="8319274" y="4775987"/>
            <a:ext cx="1439693" cy="428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à coins arrondis 35"/>
          <p:cNvSpPr/>
          <p:nvPr/>
        </p:nvSpPr>
        <p:spPr>
          <a:xfrm>
            <a:off x="6567207" y="5677730"/>
            <a:ext cx="1439693" cy="428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à coins arrondis 36"/>
          <p:cNvSpPr/>
          <p:nvPr/>
        </p:nvSpPr>
        <p:spPr>
          <a:xfrm>
            <a:off x="4631595" y="5677731"/>
            <a:ext cx="1439693" cy="428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à coins arrondis 37"/>
              <p:cNvSpPr/>
              <p:nvPr/>
            </p:nvSpPr>
            <p:spPr>
              <a:xfrm>
                <a:off x="8546488" y="5666400"/>
                <a:ext cx="985267" cy="428017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−20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à coins arrondis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6488" y="5666400"/>
                <a:ext cx="985267" cy="42801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ccolade fermante 10"/>
          <p:cNvSpPr/>
          <p:nvPr/>
        </p:nvSpPr>
        <p:spPr>
          <a:xfrm>
            <a:off x="9758967" y="3804139"/>
            <a:ext cx="447472" cy="2301608"/>
          </a:xfrm>
          <a:prstGeom prst="rightBrace">
            <a:avLst>
              <a:gd name="adj1" fmla="val 73611"/>
              <a:gd name="adj2" fmla="val 5000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à coins arrondis 11"/>
              <p:cNvSpPr/>
              <p:nvPr/>
            </p:nvSpPr>
            <p:spPr>
              <a:xfrm>
                <a:off x="10401290" y="4658226"/>
                <a:ext cx="1485911" cy="46511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700</m:t>
                    </m:r>
                  </m:oMath>
                </a14:m>
                <a:r>
                  <a:rPr lang="fr-MA" dirty="0">
                    <a:solidFill>
                      <a:schemeClr val="accent3"/>
                    </a:solidFill>
                  </a:rPr>
                  <a:t> élèves</a:t>
                </a:r>
                <a:endParaRPr lang="fr-FR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12" name="Rectangle à coins arrondis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1290" y="4658226"/>
                <a:ext cx="1485911" cy="465117"/>
              </a:xfrm>
              <a:prstGeom prst="roundRect">
                <a:avLst/>
              </a:prstGeom>
              <a:blipFill>
                <a:blip r:embed="rId5"/>
                <a:stretch>
                  <a:fillRect r="-1220" b="-89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784082" y="3012289"/>
            <a:ext cx="679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Je représente le nombre d’élèves de 3AC (l’unité) par un rectangle:</a:t>
            </a:r>
            <a:endParaRPr lang="fr-FR" dirty="0"/>
          </a:p>
        </p:txBody>
      </p:sp>
      <p:sp>
        <p:nvSpPr>
          <p:cNvPr id="39" name="Rectangle à coins arrondis 38"/>
          <p:cNvSpPr/>
          <p:nvPr/>
        </p:nvSpPr>
        <p:spPr>
          <a:xfrm>
            <a:off x="7458341" y="3012289"/>
            <a:ext cx="1439693" cy="428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430731" y="1082511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2) Je détermine l’unité :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6198907" y="1674449"/>
            <a:ext cx="684493" cy="51754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7016617" y="1646374"/>
            <a:ext cx="4349883" cy="5534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L’unité est le nombre d’élèves de 3AC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784082" y="1594376"/>
            <a:ext cx="5266080" cy="6460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dirty="0">
                <a:solidFill>
                  <a:schemeClr val="tx1"/>
                </a:solidFill>
              </a:rPr>
              <a:t>Si je connais le nombre d’élèves de 3AC, je peux trouver le nombre d’élèves de 1AC et de 2AC.</a:t>
            </a:r>
          </a:p>
          <a:p>
            <a:pPr algn="ctr"/>
            <a:endParaRPr lang="fr-FR" strike="sngStrik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4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1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11" grpId="0" animBg="1"/>
      <p:bldP spid="12" grpId="0" animBg="1"/>
      <p:bldP spid="13" grpId="0"/>
      <p:bldP spid="39" grpId="0" animBg="1"/>
      <p:bldP spid="22" grpId="0" animBg="1"/>
      <p:bldP spid="23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/>
              <p:nvPr/>
            </p:nvSpPr>
            <p:spPr>
              <a:xfrm>
                <a:off x="774700" y="148617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 err="1">
                    <a:solidFill>
                      <a:schemeClr val="bg1">
                        <a:lumMod val="65000"/>
                      </a:schemeClr>
                    </a:solidFill>
                  </a:rPr>
                  <a:t>J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e fais les calculs</a:t>
                </a:r>
                <a14:m>
                  <m:oMath xmlns:m="http://schemas.openxmlformats.org/officeDocument/2006/math">
                    <m:r>
                      <a:rPr lang="fr-MA" sz="1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48617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2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260620" y="1828838"/>
            <a:ext cx="7029180" cy="75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Les 6 rectangles verts représentent le nombre total </a:t>
            </a:r>
            <a:r>
              <a:rPr lang="fr-MA" dirty="0" smtClean="0"/>
              <a:t>d’élèves </a:t>
            </a:r>
            <a:r>
              <a:rPr lang="fr-MA" dirty="0"/>
              <a:t>du collège augmenté de 20</a:t>
            </a:r>
            <a:endParaRPr lang="fr-FR" dirty="0"/>
          </a:p>
        </p:txBody>
      </p:sp>
      <p:cxnSp>
        <p:nvCxnSpPr>
          <p:cNvPr id="5" name="Connecteur droit avec flèche 4"/>
          <p:cNvCxnSpPr>
            <a:cxnSpLocks/>
            <a:stCxn id="3" idx="3"/>
            <a:endCxn id="6" idx="1"/>
          </p:cNvCxnSpPr>
          <p:nvPr/>
        </p:nvCxnSpPr>
        <p:spPr>
          <a:xfrm flipV="1">
            <a:off x="7289800" y="2202687"/>
            <a:ext cx="844684" cy="4151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à coins arrondis 5"/>
              <p:cNvSpPr/>
              <p:nvPr/>
            </p:nvSpPr>
            <p:spPr>
              <a:xfrm>
                <a:off x="8134484" y="1824687"/>
                <a:ext cx="2651936" cy="75600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700+20=720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à coins arrond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484" y="1824687"/>
                <a:ext cx="2651936" cy="75600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à coins arrondis 8"/>
          <p:cNvSpPr/>
          <p:nvPr/>
        </p:nvSpPr>
        <p:spPr>
          <a:xfrm>
            <a:off x="260620" y="2742954"/>
            <a:ext cx="7029180" cy="75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 rectangle vert représente le nombre </a:t>
            </a:r>
            <a:r>
              <a:rPr lang="fr-MA" dirty="0" smtClean="0"/>
              <a:t>d’ </a:t>
            </a:r>
            <a:r>
              <a:rPr lang="fr-MA" dirty="0"/>
              <a:t>élèves de 3AC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à coins arrondis 9"/>
              <p:cNvSpPr/>
              <p:nvPr/>
            </p:nvSpPr>
            <p:spPr>
              <a:xfrm>
                <a:off x="8089898" y="2740187"/>
                <a:ext cx="2696522" cy="756000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720</m:t>
                          </m:r>
                        </m:num>
                        <m:den>
                          <m:r>
                            <a:rPr lang="fr-M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=120 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à coins arrond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898" y="2740187"/>
                <a:ext cx="2696522" cy="7560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à coins arrondis 13"/>
          <p:cNvSpPr/>
          <p:nvPr/>
        </p:nvSpPr>
        <p:spPr>
          <a:xfrm>
            <a:off x="260620" y="3657070"/>
            <a:ext cx="7029180" cy="75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 le nombre </a:t>
            </a:r>
            <a:r>
              <a:rPr lang="fr-MA" dirty="0" smtClean="0"/>
              <a:t>d’élèves </a:t>
            </a:r>
            <a:r>
              <a:rPr lang="fr-MA" dirty="0"/>
              <a:t>de 1AC est trois fois le nombre </a:t>
            </a:r>
            <a:r>
              <a:rPr lang="fr-MA" dirty="0" smtClean="0"/>
              <a:t>d’ </a:t>
            </a:r>
            <a:r>
              <a:rPr lang="fr-MA" dirty="0"/>
              <a:t>élèves de 3AC</a:t>
            </a:r>
            <a:endParaRPr lang="fr-FR" dirty="0"/>
          </a:p>
        </p:txBody>
      </p:sp>
      <p:cxnSp>
        <p:nvCxnSpPr>
          <p:cNvPr id="15" name="Connecteur droit avec flèche 14"/>
          <p:cNvCxnSpPr>
            <a:cxnSpLocks/>
          </p:cNvCxnSpPr>
          <p:nvPr/>
        </p:nvCxnSpPr>
        <p:spPr>
          <a:xfrm>
            <a:off x="7327224" y="4078589"/>
            <a:ext cx="807260" cy="0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cxnSpLocks/>
            <a:stCxn id="9" idx="3"/>
            <a:endCxn id="10" idx="1"/>
          </p:cNvCxnSpPr>
          <p:nvPr/>
        </p:nvCxnSpPr>
        <p:spPr>
          <a:xfrm flipV="1">
            <a:off x="7289800" y="3118187"/>
            <a:ext cx="800098" cy="2767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à coins arrondis 16"/>
              <p:cNvSpPr/>
              <p:nvPr/>
            </p:nvSpPr>
            <p:spPr>
              <a:xfrm>
                <a:off x="8109286" y="3655687"/>
                <a:ext cx="2677134" cy="756000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360 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à coins arrondis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286" y="3655687"/>
                <a:ext cx="2677134" cy="75600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à coins arrondis 17"/>
          <p:cNvSpPr/>
          <p:nvPr/>
        </p:nvSpPr>
        <p:spPr>
          <a:xfrm>
            <a:off x="260620" y="4571187"/>
            <a:ext cx="7029180" cy="75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 le nombre </a:t>
            </a:r>
            <a:r>
              <a:rPr lang="fr-MA" dirty="0" smtClean="0"/>
              <a:t>d’élèves </a:t>
            </a:r>
            <a:r>
              <a:rPr lang="fr-MA" dirty="0"/>
              <a:t>de 2AC est deux fois le nombre </a:t>
            </a:r>
            <a:r>
              <a:rPr lang="fr-MA" dirty="0" smtClean="0"/>
              <a:t>d’élèves </a:t>
            </a:r>
            <a:r>
              <a:rPr lang="fr-MA" dirty="0"/>
              <a:t>de 3AC diminué de 20</a:t>
            </a:r>
            <a:endParaRPr lang="fr-FR" dirty="0"/>
          </a:p>
        </p:txBody>
      </p:sp>
      <p:cxnSp>
        <p:nvCxnSpPr>
          <p:cNvPr id="19" name="Connecteur droit avec flèche 18"/>
          <p:cNvCxnSpPr>
            <a:cxnSpLocks/>
            <a:endCxn id="20" idx="1"/>
          </p:cNvCxnSpPr>
          <p:nvPr/>
        </p:nvCxnSpPr>
        <p:spPr>
          <a:xfrm>
            <a:off x="7327224" y="4949187"/>
            <a:ext cx="807260" cy="0"/>
          </a:xfrm>
          <a:prstGeom prst="straightConnector1">
            <a:avLst/>
          </a:prstGeom>
          <a:ln w="19050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à coins arrondis 19"/>
              <p:cNvSpPr/>
              <p:nvPr/>
            </p:nvSpPr>
            <p:spPr>
              <a:xfrm>
                <a:off x="8134484" y="4571187"/>
                <a:ext cx="2677134" cy="756000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120−20=220 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à coins arrondis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484" y="4571187"/>
                <a:ext cx="2677134" cy="75600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/>
          <p:cNvSpPr txBox="1"/>
          <p:nvPr/>
        </p:nvSpPr>
        <p:spPr>
          <a:xfrm>
            <a:off x="223736" y="1256779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4) Je fais les calculs :</a:t>
            </a:r>
            <a:endParaRPr lang="fr-FR" dirty="0"/>
          </a:p>
        </p:txBody>
      </p:sp>
      <p:sp>
        <p:nvSpPr>
          <p:cNvPr id="23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4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9209" y="934576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5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0" grpId="0" animBg="1"/>
      <p:bldP spid="14" grpId="0" animBg="1"/>
      <p:bldP spid="17" grpId="0" animBg="1"/>
      <p:bldP spid="18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e vérifie et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réponds </a:t>
            </a:r>
            <a:r>
              <a:rPr lang="fr-FR" sz="1600" b="1" dirty="0">
                <a:solidFill>
                  <a:schemeClr val="bg1">
                    <a:lumMod val="75000"/>
                  </a:schemeClr>
                </a:solidFill>
              </a:rPr>
              <a:t>aux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questions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posées.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34576"/>
            <a:ext cx="583170" cy="58317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74700" y="3744580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6) Je réponds à la question: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87819"/>
              </p:ext>
            </p:extLst>
          </p:nvPr>
        </p:nvGraphicFramePr>
        <p:xfrm>
          <a:off x="1126685" y="4519791"/>
          <a:ext cx="8128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1741774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5362271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MA" sz="2400" b="0" dirty="0">
                          <a:solidFill>
                            <a:schemeClr val="tx1"/>
                          </a:solidFill>
                        </a:rPr>
                        <a:t>le</a:t>
                      </a:r>
                      <a:r>
                        <a:rPr lang="fr-MA" sz="2400" b="0" baseline="0" dirty="0">
                          <a:solidFill>
                            <a:schemeClr val="tx1"/>
                          </a:solidFill>
                        </a:rPr>
                        <a:t> nombre </a:t>
                      </a:r>
                      <a:r>
                        <a:rPr lang="fr-MA" sz="2400" b="0" baseline="0" dirty="0" smtClean="0">
                          <a:solidFill>
                            <a:schemeClr val="tx1"/>
                          </a:solidFill>
                        </a:rPr>
                        <a:t>d’élèves </a:t>
                      </a:r>
                      <a:r>
                        <a:rPr lang="fr-MA" sz="2400" b="0" baseline="0" dirty="0">
                          <a:solidFill>
                            <a:schemeClr val="tx1"/>
                          </a:solidFill>
                        </a:rPr>
                        <a:t>de 3AC</a:t>
                      </a:r>
                      <a:endParaRPr lang="fr-F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2400" b="0" dirty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fr-F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926082"/>
                  </a:ext>
                </a:extLst>
              </a:tr>
              <a:tr h="3551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dirty="0">
                          <a:solidFill>
                            <a:schemeClr val="tx1"/>
                          </a:solidFill>
                        </a:rPr>
                        <a:t>le</a:t>
                      </a:r>
                      <a:r>
                        <a:rPr lang="fr-MA" sz="2400" baseline="0" dirty="0">
                          <a:solidFill>
                            <a:schemeClr val="tx1"/>
                          </a:solidFill>
                        </a:rPr>
                        <a:t> nombre </a:t>
                      </a:r>
                      <a:r>
                        <a:rPr lang="fr-MA" sz="2400" baseline="0" dirty="0" smtClean="0">
                          <a:solidFill>
                            <a:schemeClr val="tx1"/>
                          </a:solidFill>
                        </a:rPr>
                        <a:t>d’élèves </a:t>
                      </a:r>
                      <a:r>
                        <a:rPr lang="fr-MA" sz="2400" baseline="0" dirty="0">
                          <a:solidFill>
                            <a:schemeClr val="tx1"/>
                          </a:solidFill>
                        </a:rPr>
                        <a:t>de 1AC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2400" dirty="0"/>
                        <a:t>360</a:t>
                      </a:r>
                      <a:endParaRPr lang="fr-F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128528"/>
                  </a:ext>
                </a:extLst>
              </a:tr>
              <a:tr h="4183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2400" dirty="0">
                          <a:solidFill>
                            <a:schemeClr val="tx1"/>
                          </a:solidFill>
                        </a:rPr>
                        <a:t>le</a:t>
                      </a:r>
                      <a:r>
                        <a:rPr lang="fr-MA" sz="2400" baseline="0" dirty="0">
                          <a:solidFill>
                            <a:schemeClr val="tx1"/>
                          </a:solidFill>
                        </a:rPr>
                        <a:t> nombre </a:t>
                      </a:r>
                      <a:r>
                        <a:rPr lang="fr-MA" sz="2400" baseline="0" dirty="0" smtClean="0">
                          <a:solidFill>
                            <a:schemeClr val="tx1"/>
                          </a:solidFill>
                        </a:rPr>
                        <a:t>d’élèves </a:t>
                      </a:r>
                      <a:r>
                        <a:rPr lang="fr-MA" sz="2400" baseline="0" dirty="0">
                          <a:solidFill>
                            <a:schemeClr val="tx1"/>
                          </a:solidFill>
                        </a:rPr>
                        <a:t>de 2AC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2400" dirty="0"/>
                        <a:t>220</a:t>
                      </a:r>
                      <a:endParaRPr lang="fr-F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23330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452176" y="1289678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5) Je vérifie: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à coins arrondis 4"/>
              <p:cNvSpPr/>
              <p:nvPr/>
            </p:nvSpPr>
            <p:spPr>
              <a:xfrm>
                <a:off x="1317630" y="2203961"/>
                <a:ext cx="7578903" cy="797668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120+360+220=700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Rectangle à coins arrondis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630" y="2203961"/>
                <a:ext cx="7578903" cy="79766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3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Lisez le problème </a:t>
            </a: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1 min pour lire le problème.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198880" y="2506626"/>
            <a:ext cx="1002044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300 personnes ont assisté à un spectacle. il y’a deux fois plus de femmes que d’hommes. Et il y’a trois fois plus d’enfants que d’hommes  </a:t>
            </a:r>
          </a:p>
        </p:txBody>
      </p:sp>
    </p:spTree>
    <p:extLst>
      <p:ext uri="{BB962C8B-B14F-4D97-AF65-F5344CB8AC3E}">
        <p14:creationId xmlns:p14="http://schemas.microsoft.com/office/powerpoint/2010/main" val="3571602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19434"/>
            <a:ext cx="933233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 smtClean="0">
                <a:solidFill>
                  <a:schemeClr val="bg1">
                    <a:lumMod val="65000"/>
                  </a:schemeClr>
                </a:solidFill>
              </a:rPr>
              <a:t>Complétez 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422400" y="2179685"/>
                <a:ext cx="8778240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/>
                  <a:t>Nombre de femmes =       …………..      </a:t>
                </a:r>
                <a14:m>
                  <m:oMath xmlns:m="http://schemas.openxmlformats.org/officeDocument/2006/math"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𝑛𝑜𝑚𝑏𝑟𝑒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h𝑜𝑚𝑚𝑒𝑠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400" y="2179685"/>
                <a:ext cx="8778240" cy="461665"/>
              </a:xfrm>
              <a:prstGeom prst="rect">
                <a:avLst/>
              </a:prstGeom>
              <a:blipFill>
                <a:blip r:embed="rId2"/>
                <a:stretch>
                  <a:fillRect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425128" y="3185173"/>
                <a:ext cx="8775511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/>
                  <a:t>Nombre d’enfants= …………..  …   </a:t>
                </a:r>
                <a14:m>
                  <m:oMath xmlns:m="http://schemas.openxmlformats.org/officeDocument/2006/math"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…………………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128" y="3185173"/>
                <a:ext cx="8775511" cy="461665"/>
              </a:xfrm>
              <a:prstGeom prst="rect">
                <a:avLst/>
              </a:prstGeom>
              <a:blipFill>
                <a:blip r:embed="rId3"/>
                <a:stretch>
                  <a:fillRect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/>
          <p:cNvSpPr txBox="1"/>
          <p:nvPr/>
        </p:nvSpPr>
        <p:spPr>
          <a:xfrm>
            <a:off x="1422399" y="4134816"/>
            <a:ext cx="877551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Nombre total des spectateurs = …………………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365598" y="5488420"/>
                <a:ext cx="2723042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b="0" dirty="0">
                    <a:ea typeface="Cambria Math" panose="02040503050406030204" pitchFamily="18" charset="0"/>
                  </a:rPr>
                  <a:t>Le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𝑛𝑜𝑚𝑏𝑟𝑒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h𝑜𝑚𝑚𝑒𝑠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98" y="5488420"/>
                <a:ext cx="2723042" cy="369332"/>
              </a:xfrm>
              <a:prstGeom prst="rect">
                <a:avLst/>
              </a:prstGeom>
              <a:blipFill>
                <a:blip r:embed="rId5"/>
                <a:stretch>
                  <a:fillRect t="-6349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3865143" y="5488420"/>
            <a:ext cx="314923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………………………………………….……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97628" y="5442253"/>
            <a:ext cx="266192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……………………………….</a:t>
            </a:r>
          </a:p>
        </p:txBody>
      </p:sp>
      <p:sp>
        <p:nvSpPr>
          <p:cNvPr id="2" name="Ellipse 1"/>
          <p:cNvSpPr/>
          <p:nvPr/>
        </p:nvSpPr>
        <p:spPr>
          <a:xfrm>
            <a:off x="3212197" y="5423926"/>
            <a:ext cx="502919" cy="518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5" name="Ellipse 14"/>
          <p:cNvSpPr/>
          <p:nvPr/>
        </p:nvSpPr>
        <p:spPr>
          <a:xfrm>
            <a:off x="10465157" y="5385306"/>
            <a:ext cx="502919" cy="518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16" name="Ellipse 15"/>
          <p:cNvSpPr/>
          <p:nvPr/>
        </p:nvSpPr>
        <p:spPr>
          <a:xfrm>
            <a:off x="7164400" y="5447900"/>
            <a:ext cx="502919" cy="518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1186160" y="5442253"/>
            <a:ext cx="701041" cy="4154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…….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42072" y="1078574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1) Je comprends le problème:</a:t>
            </a:r>
            <a:endParaRPr lang="fr-FR" dirty="0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28048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364686" y="27816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0437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19434"/>
            <a:ext cx="933233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Voici la réponse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050638" y="2016388"/>
                <a:ext cx="8778240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/>
                  <a:t>Nombre de femmes = </a:t>
                </a:r>
                <a:r>
                  <a:rPr lang="fr-FR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𝑛𝑜𝑚𝑏𝑟𝑒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h𝑜𝑚𝑚𝑒𝑠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638" y="2016388"/>
                <a:ext cx="8778240" cy="461665"/>
              </a:xfrm>
              <a:prstGeom prst="rect">
                <a:avLst/>
              </a:prstGeom>
              <a:blipFill>
                <a:blip r:embed="rId2"/>
                <a:stretch>
                  <a:fillRect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595120" y="3030744"/>
                <a:ext cx="8188960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/>
                  <a:t>Nombre d’enfants= </a:t>
                </a:r>
                <a:r>
                  <a:rPr lang="fr-FR" sz="2400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𝑛𝑜𝑚𝑏𝑟𝑒</m:t>
                    </m:r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h𝑜𝑚𝑚𝑒𝑠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120" y="3030744"/>
                <a:ext cx="8188960" cy="461665"/>
              </a:xfrm>
              <a:prstGeom prst="rect">
                <a:avLst/>
              </a:prstGeom>
              <a:blipFill>
                <a:blip r:embed="rId3"/>
                <a:stretch>
                  <a:fillRect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/>
          <p:cNvSpPr txBox="1"/>
          <p:nvPr/>
        </p:nvSpPr>
        <p:spPr>
          <a:xfrm>
            <a:off x="1915349" y="4156090"/>
            <a:ext cx="705104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Nombre total des spectateurs = …………</a:t>
            </a:r>
            <a:r>
              <a:rPr lang="fr-FR" sz="2400" dirty="0">
                <a:solidFill>
                  <a:srgbClr val="FF0000"/>
                </a:solidFill>
              </a:rPr>
              <a:t>300</a:t>
            </a:r>
            <a:r>
              <a:rPr lang="fr-FR" sz="2400" dirty="0"/>
              <a:t>………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365598" y="5488420"/>
                <a:ext cx="2723042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b="0" dirty="0" smtClean="0">
                    <a:ea typeface="Cambria Math" panose="02040503050406030204" pitchFamily="18" charset="0"/>
                  </a:rPr>
                  <a:t>Le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𝑛𝑜𝑚𝑏𝑟𝑒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h𝑜𝑚𝑚𝑒𝑠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98" y="5488420"/>
                <a:ext cx="2723042" cy="369332"/>
              </a:xfrm>
              <a:prstGeom prst="rect">
                <a:avLst/>
              </a:prstGeom>
              <a:blipFill>
                <a:blip r:embed="rId4"/>
                <a:stretch>
                  <a:fillRect t="-6349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3865143" y="5488420"/>
            <a:ext cx="314923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Nombre de femmes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97628" y="5442253"/>
            <a:ext cx="266192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Nombre d’enfants</a:t>
            </a:r>
          </a:p>
        </p:txBody>
      </p:sp>
      <p:sp>
        <p:nvSpPr>
          <p:cNvPr id="2" name="Ellipse 1"/>
          <p:cNvSpPr/>
          <p:nvPr/>
        </p:nvSpPr>
        <p:spPr>
          <a:xfrm>
            <a:off x="3212197" y="5556246"/>
            <a:ext cx="502919" cy="2336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15" name="Ellipse 14"/>
          <p:cNvSpPr/>
          <p:nvPr/>
        </p:nvSpPr>
        <p:spPr>
          <a:xfrm>
            <a:off x="10465157" y="5517626"/>
            <a:ext cx="502919" cy="2336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=</a:t>
            </a:r>
          </a:p>
        </p:txBody>
      </p:sp>
      <p:sp>
        <p:nvSpPr>
          <p:cNvPr id="16" name="Ellipse 15"/>
          <p:cNvSpPr/>
          <p:nvPr/>
        </p:nvSpPr>
        <p:spPr>
          <a:xfrm>
            <a:off x="7164400" y="5580220"/>
            <a:ext cx="502919" cy="2336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1186160" y="5442253"/>
            <a:ext cx="701041" cy="4154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42072" y="1078574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1) Je comprends le problème:</a:t>
            </a:r>
            <a:endParaRPr lang="fr-FR" dirty="0"/>
          </a:p>
        </p:txBody>
      </p:sp>
      <p:sp>
        <p:nvSpPr>
          <p:cNvPr id="19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364686" y="27816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522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  <p:bldP spid="11" grpId="0" animBg="1"/>
      <p:bldP spid="12" grpId="0" animBg="1"/>
      <p:bldP spid="2" grpId="0" animBg="1"/>
      <p:bldP spid="15" grpId="0" animBg="1"/>
      <p:bldP spid="16" grpId="0" animBg="1"/>
      <p:bldP spid="5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966307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Complétez 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225280" y="2326670"/>
            <a:ext cx="9741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L’unité est …………………………………..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/>
              <a:t>car:</a:t>
            </a:r>
          </a:p>
          <a:p>
            <a:r>
              <a:rPr lang="fr-FR" sz="2400" dirty="0"/>
              <a:t> si je connais le nombre </a:t>
            </a:r>
            <a:r>
              <a:rPr lang="fr-FR" sz="2400" dirty="0" smtClean="0"/>
              <a:t>d’ </a:t>
            </a:r>
            <a:r>
              <a:rPr lang="fr-FR" sz="2400" dirty="0"/>
              <a:t>………….je peux déterminer le nombre de femmes et le nombre </a:t>
            </a:r>
            <a:r>
              <a:rPr lang="fr-FR" sz="2400" dirty="0" smtClean="0"/>
              <a:t>d’enfants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267511" y="1323352"/>
            <a:ext cx="2986391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sz="2000" dirty="0"/>
              <a:t>2) Je détermine l’unité :</a:t>
            </a:r>
            <a:endParaRPr lang="fr-FR" sz="2000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198865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</p:spTree>
    <p:extLst>
      <p:ext uri="{BB962C8B-B14F-4D97-AF65-F5344CB8AC3E}">
        <p14:creationId xmlns:p14="http://schemas.microsoft.com/office/powerpoint/2010/main" val="4196471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 la réponse  et donne les feedbacks nécessaires 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67511" y="1323352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2) Je détermine l’unité :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FADCF67-7184-929A-2BB4-892CDCDCC34B}"/>
              </a:ext>
            </a:extLst>
          </p:cNvPr>
          <p:cNvSpPr txBox="1"/>
          <p:nvPr/>
        </p:nvSpPr>
        <p:spPr>
          <a:xfrm>
            <a:off x="1225280" y="2326670"/>
            <a:ext cx="9741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L’unité est …………………………………..  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/>
              <a:t>car:</a:t>
            </a:r>
          </a:p>
          <a:p>
            <a:r>
              <a:rPr lang="fr-FR" sz="2400" dirty="0"/>
              <a:t> si je connais le nombre </a:t>
            </a:r>
            <a:r>
              <a:rPr lang="fr-FR" sz="2400" dirty="0" smtClean="0"/>
              <a:t>d’ </a:t>
            </a:r>
            <a:r>
              <a:rPr lang="fr-FR" sz="2400" dirty="0"/>
              <a:t>………….     je peux déterminer le nombre de femmes et le nombre </a:t>
            </a:r>
            <a:r>
              <a:rPr lang="fr-FR" sz="2400" dirty="0" smtClean="0"/>
              <a:t>d’enfants</a:t>
            </a:r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0E4393-37DF-5C2E-3F3D-EF91F968F728}"/>
              </a:ext>
            </a:extLst>
          </p:cNvPr>
          <p:cNvSpPr txBox="1"/>
          <p:nvPr/>
        </p:nvSpPr>
        <p:spPr>
          <a:xfrm>
            <a:off x="267511" y="1323352"/>
            <a:ext cx="2986391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sz="2000" dirty="0"/>
              <a:t>2) Je détermine l’unité :</a:t>
            </a:r>
            <a:endParaRPr lang="fr-FR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AD2225-8E6E-CDD3-FB90-85AF6091DAD1}"/>
              </a:ext>
            </a:extLst>
          </p:cNvPr>
          <p:cNvSpPr txBox="1"/>
          <p:nvPr/>
        </p:nvSpPr>
        <p:spPr>
          <a:xfrm>
            <a:off x="2529056" y="2332048"/>
            <a:ext cx="31097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le nombre </a:t>
            </a:r>
            <a:r>
              <a:rPr lang="fr-FR" sz="2400" dirty="0" smtClean="0">
                <a:solidFill>
                  <a:srgbClr val="FF0000"/>
                </a:solidFill>
              </a:rPr>
              <a:t>d’hommes</a:t>
            </a:r>
            <a:endParaRPr lang="fr-FR"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BA143A-9D1E-1DCE-728C-273F17B92BFE}"/>
              </a:ext>
            </a:extLst>
          </p:cNvPr>
          <p:cNvSpPr txBox="1"/>
          <p:nvPr/>
        </p:nvSpPr>
        <p:spPr>
          <a:xfrm>
            <a:off x="4719806" y="2696001"/>
            <a:ext cx="13317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hommes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8884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1732015" y="198865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94080" y="2475357"/>
            <a:ext cx="28549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Nombre </a:t>
            </a:r>
            <a:r>
              <a:rPr lang="fr-FR" dirty="0" smtClean="0"/>
              <a:t>d’hommes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431300" y="2475357"/>
            <a:ext cx="904456" cy="39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894080" y="3398492"/>
            <a:ext cx="285496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Nombre de femmes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94080" y="4403297"/>
            <a:ext cx="285496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Nombre d’enfants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14518" y="1734374"/>
            <a:ext cx="8206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Dessinez les rectangles qui représentent chaque groupe de spectateurs:</a:t>
            </a:r>
          </a:p>
        </p:txBody>
      </p:sp>
      <p:sp>
        <p:nvSpPr>
          <p:cNvPr id="13" name="Accolade fermante 12"/>
          <p:cNvSpPr/>
          <p:nvPr/>
        </p:nvSpPr>
        <p:spPr>
          <a:xfrm>
            <a:off x="9221258" y="2489093"/>
            <a:ext cx="286809" cy="2214798"/>
          </a:xfrm>
          <a:prstGeom prst="rightBrace">
            <a:avLst>
              <a:gd name="adj1" fmla="val 7428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9838352" y="3398492"/>
                <a:ext cx="1042391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………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8352" y="3398492"/>
                <a:ext cx="104239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699" y="280235"/>
            <a:ext cx="7775913" cy="3556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Dessinez les rectangles qui représentent </a:t>
            </a:r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</a:rPr>
              <a:t> le nombre des spectateurs  chaque groupe  </a:t>
            </a:r>
            <a:endParaRPr lang="fr-FR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42072" y="1078574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3) Je modélise :</a:t>
            </a:r>
            <a:endParaRPr lang="fr-FR" dirty="0"/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198865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</p:spTree>
    <p:extLst>
      <p:ext uri="{BB962C8B-B14F-4D97-AF65-F5344CB8AC3E}">
        <p14:creationId xmlns:p14="http://schemas.microsoft.com/office/powerpoint/2010/main" val="399996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1732015" y="198865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94080" y="2475357"/>
            <a:ext cx="28549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Nombre </a:t>
            </a:r>
            <a:r>
              <a:rPr lang="fr-FR" dirty="0" smtClean="0"/>
              <a:t>d’hommes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431300" y="2475357"/>
            <a:ext cx="904456" cy="39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894080" y="3398492"/>
            <a:ext cx="285496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Nombre de femmes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94080" y="4403297"/>
            <a:ext cx="285496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Nombre d’enfants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14518" y="1734374"/>
            <a:ext cx="8206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Dessinez les rectangles qui représentent chaque groupe de spectateurs:</a:t>
            </a:r>
          </a:p>
        </p:txBody>
      </p:sp>
      <p:sp>
        <p:nvSpPr>
          <p:cNvPr id="13" name="Accolade fermante 12"/>
          <p:cNvSpPr/>
          <p:nvPr/>
        </p:nvSpPr>
        <p:spPr>
          <a:xfrm>
            <a:off x="9221258" y="2489093"/>
            <a:ext cx="286809" cy="2214798"/>
          </a:xfrm>
          <a:prstGeom prst="rightBrace">
            <a:avLst>
              <a:gd name="adj1" fmla="val 7428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9838352" y="3398492"/>
                <a:ext cx="1042391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300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8352" y="3398492"/>
                <a:ext cx="104239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à coins arrondis 15"/>
          <p:cNvSpPr/>
          <p:nvPr/>
        </p:nvSpPr>
        <p:spPr>
          <a:xfrm>
            <a:off x="6566559" y="3398492"/>
            <a:ext cx="904456" cy="39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4417906" y="3398492"/>
            <a:ext cx="904456" cy="39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8083650" y="4403297"/>
            <a:ext cx="904456" cy="39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6556637" y="4403297"/>
            <a:ext cx="904456" cy="39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4431300" y="4403297"/>
            <a:ext cx="904456" cy="39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80235"/>
            <a:ext cx="6563360" cy="3556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</a:rPr>
              <a:t>Voici la réponse </a:t>
            </a:r>
            <a:endParaRPr lang="fr-FR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42072" y="1078574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3) Je modélise :</a:t>
            </a:r>
            <a:endParaRPr lang="fr-FR" dirty="0"/>
          </a:p>
        </p:txBody>
      </p:sp>
      <p:sp>
        <p:nvSpPr>
          <p:cNvPr id="23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4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Complétez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 question par question 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et évaluer les élèves puis affiche la réponse et donne le feedback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542072" y="1607558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Les 6 rectangles verts représentent le nombre total des spectateurs: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8260610" y="1625605"/>
                <a:ext cx="243297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………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300</m:t>
                    </m:r>
                  </m:oMath>
                </a14:m>
                <a:r>
                  <a:rPr lang="fr-FR" dirty="0"/>
                  <a:t>………</a:t>
                </a: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610" y="1625605"/>
                <a:ext cx="2432974" cy="369332"/>
              </a:xfrm>
              <a:prstGeom prst="rect">
                <a:avLst/>
              </a:prstGeom>
              <a:blipFill>
                <a:blip r:embed="rId2"/>
                <a:stretch>
                  <a:fillRect l="-1746" t="-8065" b="-241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à coins arrondis 11"/>
          <p:cNvSpPr/>
          <p:nvPr/>
        </p:nvSpPr>
        <p:spPr>
          <a:xfrm>
            <a:off x="542072" y="2436568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 rectangle vert représente le nombre </a:t>
            </a:r>
            <a:r>
              <a:rPr lang="fr-MA" dirty="0" smtClean="0"/>
              <a:t>d’hommes</a:t>
            </a:r>
            <a:r>
              <a:rPr lang="fr-MA" dirty="0"/>
              <a:t>: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542072" y="3265578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 nombre de femmes est représenté par 2 rectangles: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542072" y="4094589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 nombre </a:t>
            </a:r>
            <a:r>
              <a:rPr lang="fr-MA" dirty="0" smtClean="0"/>
              <a:t>d’enfants </a:t>
            </a:r>
            <a:r>
              <a:rPr lang="fr-MA" dirty="0"/>
              <a:t>est représenté par 3 rectangles: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8270058" y="4141979"/>
                <a:ext cx="2423526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……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50=150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058" y="4141979"/>
                <a:ext cx="2423526" cy="369332"/>
              </a:xfrm>
              <a:prstGeom prst="rect">
                <a:avLst/>
              </a:prstGeom>
              <a:blipFill>
                <a:blip r:embed="rId3"/>
                <a:stretch>
                  <a:fillRect l="-2005" t="-6349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8231287" y="2396566"/>
                <a:ext cx="2432974" cy="48577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      ……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300</m:t>
                        </m:r>
                      </m:num>
                      <m:den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=50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……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287" y="2396566"/>
                <a:ext cx="2432974" cy="485774"/>
              </a:xfrm>
              <a:prstGeom prst="rect">
                <a:avLst/>
              </a:prstGeom>
              <a:blipFill>
                <a:blip r:embed="rId4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8231287" y="3327494"/>
                <a:ext cx="2462297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…</a:t>
                </a:r>
                <a14:m>
                  <m:oMath xmlns:m="http://schemas.openxmlformats.org/officeDocument/2006/math">
                    <m:r>
                      <a:rPr lang="fr-FR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50=100 </m:t>
                    </m:r>
                    <m:r>
                      <a:rPr lang="fr-FR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..</m:t>
                    </m:r>
                    <m:r>
                      <a:rPr lang="fr-FR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287" y="3327494"/>
                <a:ext cx="2462297" cy="369332"/>
              </a:xfrm>
              <a:prstGeom prst="rect">
                <a:avLst/>
              </a:prstGeom>
              <a:blipFill>
                <a:blip r:embed="rId5"/>
                <a:stretch>
                  <a:fillRect l="-1724" t="-8065" b="-241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/>
          <p:cNvSpPr txBox="1"/>
          <p:nvPr/>
        </p:nvSpPr>
        <p:spPr>
          <a:xfrm>
            <a:off x="542072" y="1078574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4) Je fais les calculs: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440582" y="4724409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5) Je vérifie: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1805426" y="5295544"/>
                <a:ext cx="8492247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dirty="0"/>
                  <a:t>                   …………..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+100+ ………..= ……………..</m:t>
                    </m:r>
                  </m:oMath>
                </a14:m>
                <a:endParaRPr lang="fr-MA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426" y="5295544"/>
                <a:ext cx="8492247" cy="369332"/>
              </a:xfrm>
              <a:prstGeom prst="rect">
                <a:avLst/>
              </a:prstGeom>
              <a:blipFill>
                <a:blip r:embed="rId7"/>
                <a:stretch>
                  <a:fillRect t="-8065" b="-241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198865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1882627" y="5947773"/>
                <a:ext cx="8492247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                   </a:t>
                </a:r>
                <a:r>
                  <a:rPr lang="fr-MA" sz="2400" dirty="0" smtClean="0">
                    <a:solidFill>
                      <a:srgbClr val="FF0000"/>
                    </a:solidFill>
                  </a:rPr>
                  <a:t>………</a:t>
                </a:r>
                <a14:m>
                  <m:oMath xmlns:m="http://schemas.openxmlformats.org/officeDocument/2006/math">
                    <m:r>
                      <a:rPr lang="fr-MA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fr-MA" sz="2400" dirty="0">
                    <a:solidFill>
                      <a:srgbClr val="FF0000"/>
                    </a:solidFill>
                  </a:rPr>
                  <a:t>…..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+100+ ……150…..= ………300……..</m:t>
                    </m:r>
                  </m:oMath>
                </a14:m>
                <a:endParaRPr lang="fr-MA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627" y="5947773"/>
                <a:ext cx="8492247" cy="461665"/>
              </a:xfrm>
              <a:prstGeom prst="rect">
                <a:avLst/>
              </a:prstGeom>
              <a:blipFill>
                <a:blip r:embed="rId9"/>
                <a:stretch>
                  <a:fillRect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721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1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Complétez.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774700" y="2249777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 le nombre </a:t>
            </a:r>
            <a:r>
              <a:rPr lang="fr-MA" dirty="0" smtClean="0"/>
              <a:t>d’hommes </a:t>
            </a:r>
            <a:r>
              <a:rPr lang="fr-MA" dirty="0"/>
              <a:t>est:  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74700" y="3204019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 nombre de femmes est: 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774700" y="4099499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 nombre </a:t>
            </a:r>
            <a:r>
              <a:rPr lang="fr-MA" dirty="0" smtClean="0"/>
              <a:t>d’enfants </a:t>
            </a:r>
            <a:r>
              <a:rPr lang="fr-MA" dirty="0"/>
              <a:t>est: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542072" y="1078574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6) Je réponds à la question: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5702788" y="2308462"/>
            <a:ext cx="1625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……………..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5877413" y="3216555"/>
            <a:ext cx="127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………………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953997" y="4128841"/>
            <a:ext cx="1374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…………….</a:t>
            </a:r>
            <a:endParaRPr lang="fr-FR" dirty="0"/>
          </a:p>
        </p:txBody>
      </p:sp>
      <p:sp>
        <p:nvSpPr>
          <p:cNvPr id="23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question et évaluer les élèves puis affiche la réponse et donne le feedback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198865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6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FFE2AFA5-7DEF-38D8-BDD1-76AEF8185550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pPr marL="152404" marR="0" lvl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b="1" i="0" u="none" strike="noStrike" kern="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48074" y="2258412"/>
            <a:ext cx="10265100" cy="828000"/>
            <a:chOff x="963450" y="2259806"/>
            <a:chExt cx="10265100" cy="828000"/>
          </a:xfrm>
        </p:grpSpPr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</a:t>
              </a:r>
              <a:r>
                <a:rPr lang="fr-MA" dirty="0">
                  <a:solidFill>
                    <a:schemeClr val="bg1"/>
                  </a:solidFill>
                </a:rPr>
                <a:t>2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highlight>
                  <a:srgbClr val="FFFF00"/>
                </a:highlight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MA" b="1" dirty="0">
                  <a:solidFill>
                    <a:schemeClr val="tx1"/>
                  </a:solidFill>
                  <a:latin typeface="Arial"/>
                </a:rPr>
                <a:t>Reconnaitre la nécessité de la racine carrée</a:t>
              </a: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</p:grp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8DDFDABA-484E-F91A-3A01-B2943296092B}"/>
              </a:ext>
            </a:extLst>
          </p:cNvPr>
          <p:cNvSpPr/>
          <p:nvPr/>
        </p:nvSpPr>
        <p:spPr>
          <a:xfrm>
            <a:off x="963450" y="424930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70C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</a:t>
            </a:r>
            <a:r>
              <a:rPr lang="fr-FR" dirty="0">
                <a:solidFill>
                  <a:schemeClr val="bg1"/>
                </a:solidFill>
              </a:rPr>
              <a:t>4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48074" y="3230412"/>
            <a:ext cx="10378643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</a:t>
              </a:r>
              <a:r>
                <a:rPr lang="fr-MA" dirty="0">
                  <a:solidFill>
                    <a:schemeClr val="bg1"/>
                  </a:solidFill>
                </a:rPr>
                <a:t>3</a:t>
              </a:r>
              <a:endParaRPr lang="fr-FR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82875" y="1311520"/>
            <a:ext cx="10256392" cy="1800000"/>
            <a:chOff x="972158" y="1287806"/>
            <a:chExt cx="10256392" cy="1800000"/>
          </a:xfrm>
          <a:solidFill>
            <a:schemeClr val="accent1"/>
          </a:solidFill>
        </p:grpSpPr>
        <p:sp>
          <p:nvSpPr>
            <p:cNvPr id="27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72158" y="1287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dirty="0">
                  <a:solidFill>
                    <a:schemeClr val="bg1"/>
                  </a:solidFill>
                </a:rPr>
                <a:t>séance 1</a:t>
              </a:r>
            </a:p>
          </p:txBody>
        </p:sp>
        <p:sp>
          <p:nvSpPr>
            <p:cNvPr id="28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</p:grpSp>
      <p:sp>
        <p:nvSpPr>
          <p:cNvPr id="29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38846" y="229375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dirty="0"/>
              <a:t>Appliquer les règles de priorités des calculs avec parenthèses</a:t>
            </a:r>
            <a:endParaRPr lang="fr-FR" b="1" dirty="0">
              <a:latin typeface="Arial"/>
            </a:endParaRPr>
          </a:p>
        </p:txBody>
      </p:sp>
      <p:sp>
        <p:nvSpPr>
          <p:cNvPr id="30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8" y="321308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dirty="0"/>
              <a:t>Appliquer les règles de distributivité</a:t>
            </a:r>
            <a:endParaRPr lang="fr-FR" b="1" dirty="0">
              <a:latin typeface="Arial"/>
            </a:endParaRPr>
          </a:p>
        </p:txBody>
      </p:sp>
      <p:sp>
        <p:nvSpPr>
          <p:cNvPr id="3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38846" y="528254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latin typeface="Arial"/>
              </a:rPr>
              <a:t> </a:t>
            </a:r>
            <a:r>
              <a:rPr lang="fr-FR" dirty="0">
                <a:latin typeface="Arial"/>
              </a:rPr>
              <a:t>consolidation</a:t>
            </a:r>
          </a:p>
        </p:txBody>
      </p:sp>
      <p:sp>
        <p:nvSpPr>
          <p:cNvPr id="36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2223" y="424930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/>
              <a:t>Utiliser la multiplication et la division des nombres pour résoudre des problèmes.</a:t>
            </a:r>
            <a:endParaRPr lang="fr-FR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2223" y="13405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/>
              <a:t>Appliquer les règles de priorités des calculs sans parenthèses</a:t>
            </a:r>
            <a:endParaRPr lang="fr-FR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Compléter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774700" y="2249777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 le nombre </a:t>
            </a:r>
            <a:r>
              <a:rPr lang="fr-MA" dirty="0" smtClean="0"/>
              <a:t>d’hommes </a:t>
            </a:r>
            <a:r>
              <a:rPr lang="fr-MA" dirty="0"/>
              <a:t>est:  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74700" y="3204019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 nombre de femmes est: 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774700" y="4099499"/>
            <a:ext cx="7249268" cy="4280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Le nombre </a:t>
            </a:r>
            <a:r>
              <a:rPr lang="fr-MA" dirty="0" smtClean="0"/>
              <a:t>d’enfants </a:t>
            </a:r>
            <a:r>
              <a:rPr lang="fr-MA" dirty="0"/>
              <a:t>est: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542072" y="1078574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6) Je réponds à la question: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5702788" y="2308462"/>
            <a:ext cx="1625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50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877413" y="3216555"/>
            <a:ext cx="127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953997" y="4128841"/>
            <a:ext cx="1374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150</a:t>
            </a:r>
          </a:p>
        </p:txBody>
      </p:sp>
      <p:sp>
        <p:nvSpPr>
          <p:cNvPr id="23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question et évaluer les élèves puis affiche la réponse et donne le feedback</a:t>
            </a:r>
          </a:p>
        </p:txBody>
      </p:sp>
      <p:pic>
        <p:nvPicPr>
          <p:cNvPr id="15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5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" grpId="0"/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227653" y="668866"/>
            <a:ext cx="10563836" cy="31890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5min au travail individuel puis une 2min de discussion. Il circule pour contrôler et donner des indications en cas de blocage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561717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420" y="1478439"/>
            <a:ext cx="10393680" cy="238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les feedbacks nécessaires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350520" y="1140969"/>
            <a:ext cx="21971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1) Je comprends: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820420" y="1962030"/>
            <a:ext cx="7863840" cy="52832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Les dépenses totales=…</a:t>
            </a:r>
            <a:r>
              <a:rPr lang="fr-FR" dirty="0">
                <a:solidFill>
                  <a:srgbClr val="FF0000"/>
                </a:solidFill>
              </a:rPr>
              <a:t>660 </a:t>
            </a:r>
            <a:r>
              <a:rPr lang="fr-FR" dirty="0" err="1">
                <a:solidFill>
                  <a:srgbClr val="FF0000"/>
                </a:solidFill>
              </a:rPr>
              <a:t>Dhs</a:t>
            </a:r>
            <a:r>
              <a:rPr lang="fr-FR" dirty="0"/>
              <a:t>…..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à coins arrondis 9"/>
              <p:cNvSpPr/>
              <p:nvPr/>
            </p:nvSpPr>
            <p:spPr>
              <a:xfrm>
                <a:off x="820420" y="2682306"/>
                <a:ext cx="7863840" cy="528320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Les dépenses de Salma=…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é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𝑝𝑒𝑛𝑠𝑒𝑠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𝐴𝑙𝑖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à coins arrond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20" y="2682306"/>
                <a:ext cx="7863840" cy="528320"/>
              </a:xfrm>
              <a:prstGeom prst="roundRect">
                <a:avLst/>
              </a:prstGeom>
              <a:blipFill>
                <a:blip r:embed="rId5"/>
                <a:stretch>
                  <a:fillRect b="-11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à coins arrondis 10"/>
              <p:cNvSpPr/>
              <p:nvPr/>
            </p:nvSpPr>
            <p:spPr>
              <a:xfrm>
                <a:off x="820420" y="3452369"/>
                <a:ext cx="7863840" cy="52832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Les dépenses de Dounia=…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é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𝑝𝑒𝑛𝑠𝑒𝑠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𝐴𝑙𝑖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+60 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𝐷h𝑠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…..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à coins arrondis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20" y="3452369"/>
                <a:ext cx="7863840" cy="528320"/>
              </a:xfrm>
              <a:prstGeom prst="roundRect">
                <a:avLst/>
              </a:prstGeom>
              <a:blipFill>
                <a:blip r:embed="rId6"/>
                <a:stretch>
                  <a:fillRect b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à coins arrondis 11"/>
              <p:cNvSpPr/>
              <p:nvPr/>
            </p:nvSpPr>
            <p:spPr>
              <a:xfrm>
                <a:off x="701040" y="4874736"/>
                <a:ext cx="2316480" cy="52832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é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𝑝𝑒𝑛𝑠𝑒𝑠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𝐴𝑙𝑖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à coins arrondis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" y="4874736"/>
                <a:ext cx="2316480" cy="52832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à coins arrondis 12"/>
              <p:cNvSpPr/>
              <p:nvPr/>
            </p:nvSpPr>
            <p:spPr>
              <a:xfrm>
                <a:off x="7039300" y="4874736"/>
                <a:ext cx="2973617" cy="52832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é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𝑝𝑒𝑛𝑠𝑒𝑠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𝑑𝑜𝑢𝑛𝑖𝑎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à coins arrondis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300" y="4874736"/>
                <a:ext cx="2973617" cy="52832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à coins arrondis 13"/>
              <p:cNvSpPr/>
              <p:nvPr/>
            </p:nvSpPr>
            <p:spPr>
              <a:xfrm>
                <a:off x="3580610" y="4874736"/>
                <a:ext cx="2895600" cy="52832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é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𝑝𝑒𝑛𝑠𝑒𝑠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𝑆𝑎𝑙𝑚𝑎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….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à coins arrondis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610" y="4874736"/>
                <a:ext cx="2895600" cy="528320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lipse 8"/>
          <p:cNvSpPr/>
          <p:nvPr/>
        </p:nvSpPr>
        <p:spPr>
          <a:xfrm>
            <a:off x="3088391" y="4926568"/>
            <a:ext cx="416560" cy="415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+</a:t>
            </a:r>
          </a:p>
        </p:txBody>
      </p:sp>
      <p:sp>
        <p:nvSpPr>
          <p:cNvPr id="18" name="Ellipse 17"/>
          <p:cNvSpPr/>
          <p:nvPr/>
        </p:nvSpPr>
        <p:spPr>
          <a:xfrm>
            <a:off x="10159447" y="4936682"/>
            <a:ext cx="416560" cy="415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=</a:t>
            </a:r>
          </a:p>
        </p:txBody>
      </p:sp>
      <p:sp>
        <p:nvSpPr>
          <p:cNvPr id="19" name="Ellipse 18"/>
          <p:cNvSpPr/>
          <p:nvPr/>
        </p:nvSpPr>
        <p:spPr>
          <a:xfrm>
            <a:off x="6567401" y="4926568"/>
            <a:ext cx="416560" cy="415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+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10718663" y="4822712"/>
            <a:ext cx="1123457" cy="5321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660 </a:t>
            </a:r>
            <a:r>
              <a:rPr lang="fr-FR" dirty="0" err="1">
                <a:solidFill>
                  <a:srgbClr val="FF0000"/>
                </a:solidFill>
              </a:rPr>
              <a:t>Dhs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9043517" y="2447114"/>
            <a:ext cx="2766626" cy="91908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Unité: </a:t>
            </a:r>
            <a:r>
              <a:rPr lang="fr-FR" dirty="0">
                <a:solidFill>
                  <a:srgbClr val="FF0000"/>
                </a:solidFill>
              </a:rPr>
              <a:t>les dépenses de Ali</a:t>
            </a:r>
          </a:p>
        </p:txBody>
      </p:sp>
    </p:spTree>
    <p:extLst>
      <p:ext uri="{BB962C8B-B14F-4D97-AF65-F5344CB8AC3E}">
        <p14:creationId xmlns:p14="http://schemas.microsoft.com/office/powerpoint/2010/main" val="100865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9" grpId="0" animBg="1"/>
      <p:bldP spid="18" grpId="0" animBg="1"/>
      <p:bldP spid="19" grpId="0" animBg="1"/>
      <p:bldP spid="15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444725" y="1219226"/>
            <a:ext cx="21971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3) Je modélise: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124428" y="2659811"/>
            <a:ext cx="3050829" cy="504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Les dépenses de Ali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à coins arrondis 9"/>
              <p:cNvSpPr/>
              <p:nvPr/>
            </p:nvSpPr>
            <p:spPr>
              <a:xfrm>
                <a:off x="1124428" y="3568719"/>
                <a:ext cx="3097128" cy="50400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Les dépenses de Salma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à coins arrond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428" y="3568719"/>
                <a:ext cx="3097128" cy="504000"/>
              </a:xfrm>
              <a:prstGeom prst="roundRect">
                <a:avLst/>
              </a:prstGeom>
              <a:blipFill>
                <a:blip r:embed="rId5"/>
                <a:stretch>
                  <a:fillRect b="-47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à coins arrondis 10"/>
              <p:cNvSpPr/>
              <p:nvPr/>
            </p:nvSpPr>
            <p:spPr>
              <a:xfrm>
                <a:off x="1161162" y="4406881"/>
                <a:ext cx="3050829" cy="50400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Les dépenses de Dounia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à coins arrondis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162" y="4406881"/>
                <a:ext cx="3050829" cy="504000"/>
              </a:xfrm>
              <a:prstGeom prst="roundRect">
                <a:avLst/>
              </a:prstGeom>
              <a:blipFill>
                <a:blip r:embed="rId6"/>
                <a:stretch>
                  <a:fillRect b="-35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à coins arrondis 15"/>
          <p:cNvSpPr/>
          <p:nvPr/>
        </p:nvSpPr>
        <p:spPr>
          <a:xfrm>
            <a:off x="4837024" y="2655723"/>
            <a:ext cx="1041721" cy="50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7674751" y="3582583"/>
            <a:ext cx="1041721" cy="50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6255888" y="3590642"/>
            <a:ext cx="1041721" cy="50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4837025" y="3590643"/>
            <a:ext cx="1041721" cy="50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4871749" y="4418456"/>
            <a:ext cx="1041721" cy="50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fermante 16"/>
          <p:cNvSpPr/>
          <p:nvPr/>
        </p:nvSpPr>
        <p:spPr>
          <a:xfrm>
            <a:off x="9366665" y="2387600"/>
            <a:ext cx="497592" cy="2534856"/>
          </a:xfrm>
          <a:prstGeom prst="rightBrace">
            <a:avLst>
              <a:gd name="adj1" fmla="val 55054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/>
        </p:nvSpPr>
        <p:spPr>
          <a:xfrm>
            <a:off x="6902599" y="4406881"/>
            <a:ext cx="1041721" cy="504000"/>
          </a:xfrm>
          <a:prstGeom prst="roundRect">
            <a:avLst/>
          </a:prstGeom>
          <a:solidFill>
            <a:srgbClr val="F587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+60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à coins arrondis 25"/>
              <p:cNvSpPr/>
              <p:nvPr/>
            </p:nvSpPr>
            <p:spPr>
              <a:xfrm>
                <a:off x="10222456" y="3481330"/>
                <a:ext cx="1041721" cy="36822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660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à coins arrondis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2456" y="3481330"/>
                <a:ext cx="1041721" cy="36822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738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6" grpId="0" animBg="1"/>
      <p:bldP spid="20" grpId="0" animBg="1"/>
      <p:bldP spid="21" grpId="0" animBg="1"/>
      <p:bldP spid="22" grpId="0" animBg="1"/>
      <p:bldP spid="23" grpId="0" animBg="1"/>
      <p:bldP spid="17" grpId="0" animBg="1"/>
      <p:bldP spid="25" grpId="0" animBg="1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414019" y="1274358"/>
            <a:ext cx="340433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4) Je fais les calculs: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583620" y="1928892"/>
            <a:ext cx="8468597" cy="64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Les cinq rectangles représentent les dépenses totales des trois amis diminués de 60 </a:t>
            </a:r>
            <a:r>
              <a:rPr lang="fr-FR" dirty="0" err="1"/>
              <a:t>Dhs</a:t>
            </a:r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à coins arrondis 9"/>
              <p:cNvSpPr/>
              <p:nvPr/>
            </p:nvSpPr>
            <p:spPr>
              <a:xfrm>
                <a:off x="583620" y="2811803"/>
                <a:ext cx="8468596" cy="64800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Un rectangle vert représente les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é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𝑝𝑒𝑛𝑠𝑒𝑠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𝐴𝑙𝑖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à coins arrond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20" y="2811803"/>
                <a:ext cx="8468596" cy="64800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à coins arrondis 10"/>
          <p:cNvSpPr/>
          <p:nvPr/>
        </p:nvSpPr>
        <p:spPr>
          <a:xfrm>
            <a:off x="583620" y="4577626"/>
            <a:ext cx="8468596" cy="64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 rectangle vert et le rectangle orange représentent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605282" y="5880160"/>
            <a:ext cx="1835489" cy="5283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 120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à coins arrondis 12"/>
              <p:cNvSpPr/>
              <p:nvPr/>
            </p:nvSpPr>
            <p:spPr>
              <a:xfrm>
                <a:off x="7201458" y="5849114"/>
                <a:ext cx="2394424" cy="52832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à coins arrondis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1458" y="5849114"/>
                <a:ext cx="2394424" cy="52832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à coins arrondis 13"/>
              <p:cNvSpPr/>
              <p:nvPr/>
            </p:nvSpPr>
            <p:spPr>
              <a:xfrm>
                <a:off x="3978305" y="5880160"/>
                <a:ext cx="1846337" cy="52832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360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à coins arrondis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305" y="5880160"/>
                <a:ext cx="1846337" cy="52832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lipse 8"/>
          <p:cNvSpPr/>
          <p:nvPr/>
        </p:nvSpPr>
        <p:spPr>
          <a:xfrm>
            <a:off x="2912841" y="5880159"/>
            <a:ext cx="519134" cy="528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+</a:t>
            </a:r>
          </a:p>
        </p:txBody>
      </p:sp>
      <p:sp>
        <p:nvSpPr>
          <p:cNvPr id="18" name="Ellipse 17"/>
          <p:cNvSpPr/>
          <p:nvPr/>
        </p:nvSpPr>
        <p:spPr>
          <a:xfrm>
            <a:off x="9851901" y="5880159"/>
            <a:ext cx="447800" cy="4438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=</a:t>
            </a:r>
          </a:p>
        </p:txBody>
      </p:sp>
      <p:sp>
        <p:nvSpPr>
          <p:cNvPr id="19" name="Ellipse 18"/>
          <p:cNvSpPr/>
          <p:nvPr/>
        </p:nvSpPr>
        <p:spPr>
          <a:xfrm>
            <a:off x="6253483" y="5880159"/>
            <a:ext cx="519134" cy="528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+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9360554" y="1997049"/>
            <a:ext cx="1123457" cy="5321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600 </a:t>
            </a:r>
            <a:r>
              <a:rPr lang="fr-FR" dirty="0" err="1">
                <a:solidFill>
                  <a:srgbClr val="FF0000"/>
                </a:solidFill>
              </a:rPr>
              <a:t>Dhs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à coins arrondis 19"/>
              <p:cNvSpPr/>
              <p:nvPr/>
            </p:nvSpPr>
            <p:spPr>
              <a:xfrm>
                <a:off x="9299752" y="2862256"/>
                <a:ext cx="2057364" cy="53218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600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=120 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𝐷h𝑠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à coins arrondis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752" y="2862256"/>
                <a:ext cx="2057364" cy="53218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à coins arrondis 20"/>
          <p:cNvSpPr/>
          <p:nvPr/>
        </p:nvSpPr>
        <p:spPr>
          <a:xfrm>
            <a:off x="9299752" y="4632233"/>
            <a:ext cx="2179697" cy="5321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120+60=180 </a:t>
            </a:r>
            <a:r>
              <a:rPr lang="fr-FR" dirty="0" err="1">
                <a:solidFill>
                  <a:srgbClr val="FF0000"/>
                </a:solidFill>
              </a:rPr>
              <a:t>Dhs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583620" y="3694714"/>
            <a:ext cx="8468596" cy="64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Les trois rectangles verts représentent les dépenses de Salma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à coins arrondis 22"/>
              <p:cNvSpPr/>
              <p:nvPr/>
            </p:nvSpPr>
            <p:spPr>
              <a:xfrm>
                <a:off x="9328499" y="3742654"/>
                <a:ext cx="2179697" cy="53218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</a:rPr>
                  <a:t>120=360 Dhs</a:t>
                </a:r>
              </a:p>
            </p:txBody>
          </p:sp>
        </mc:Choice>
        <mc:Fallback xmlns="">
          <p:sp>
            <p:nvSpPr>
              <p:cNvPr id="23" name="Rectangle à coins arrondis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499" y="3742654"/>
                <a:ext cx="2179697" cy="532182"/>
              </a:xfrm>
              <a:prstGeom prst="roundRect">
                <a:avLst/>
              </a:prstGeom>
              <a:blipFill>
                <a:blip r:embed="rId9"/>
                <a:stretch>
                  <a:fillRect b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à coins arrondis 23"/>
          <p:cNvSpPr/>
          <p:nvPr/>
        </p:nvSpPr>
        <p:spPr>
          <a:xfrm>
            <a:off x="10681888" y="5845252"/>
            <a:ext cx="1123457" cy="5321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660 DHS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414019" y="5352704"/>
            <a:ext cx="21971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5) Je vérifie:</a:t>
            </a:r>
          </a:p>
        </p:txBody>
      </p:sp>
    </p:spTree>
    <p:extLst>
      <p:ext uri="{BB962C8B-B14F-4D97-AF65-F5344CB8AC3E}">
        <p14:creationId xmlns:p14="http://schemas.microsoft.com/office/powerpoint/2010/main" val="344187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9" grpId="0" animBg="1"/>
      <p:bldP spid="18" grpId="0" animBg="1"/>
      <p:bldP spid="19" grpId="0" animBg="1"/>
      <p:bldP spid="1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320877" y="1233962"/>
            <a:ext cx="340433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6) Je réponds à la question: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à coins arrondis 9"/>
              <p:cNvSpPr/>
              <p:nvPr/>
            </p:nvSpPr>
            <p:spPr>
              <a:xfrm>
                <a:off x="2023047" y="2490125"/>
                <a:ext cx="7863840" cy="52832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𝐴𝑙𝑖</m:t>
                    </m:r>
                  </m:oMath>
                </a14:m>
                <a:r>
                  <a:rPr lang="fr-FR" dirty="0"/>
                  <a:t> a dépensé  </a:t>
                </a:r>
                <a:r>
                  <a:rPr lang="fr-FR" dirty="0">
                    <a:solidFill>
                      <a:srgbClr val="FF0000"/>
                    </a:solidFill>
                  </a:rPr>
                  <a:t>120 DHS</a:t>
                </a:r>
              </a:p>
            </p:txBody>
          </p:sp>
        </mc:Choice>
        <mc:Fallback xmlns="">
          <p:sp>
            <p:nvSpPr>
              <p:cNvPr id="10" name="Rectangle à coins arrond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047" y="2490125"/>
                <a:ext cx="7863840" cy="528320"/>
              </a:xfrm>
              <a:prstGeom prst="roundRect">
                <a:avLst/>
              </a:prstGeom>
              <a:blipFill>
                <a:blip r:embed="rId5"/>
                <a:stretch>
                  <a:fillRect b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à coins arrondis 10"/>
          <p:cNvSpPr/>
          <p:nvPr/>
        </p:nvSpPr>
        <p:spPr>
          <a:xfrm>
            <a:off x="2023047" y="4374397"/>
            <a:ext cx="7863840" cy="5283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Dounia a dépensé </a:t>
            </a:r>
            <a:r>
              <a:rPr lang="fr-FR" dirty="0">
                <a:solidFill>
                  <a:srgbClr val="FF0000"/>
                </a:solidFill>
              </a:rPr>
              <a:t>180 DHS</a:t>
            </a:r>
          </a:p>
        </p:txBody>
      </p:sp>
      <p:sp>
        <p:nvSpPr>
          <p:cNvPr id="22" name="Rectangle à coins arrondis 21"/>
          <p:cNvSpPr/>
          <p:nvPr/>
        </p:nvSpPr>
        <p:spPr>
          <a:xfrm>
            <a:off x="2023047" y="3432261"/>
            <a:ext cx="7863840" cy="5283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Salma a dépensé </a:t>
            </a:r>
            <a:r>
              <a:rPr lang="fr-FR" dirty="0">
                <a:solidFill>
                  <a:srgbClr val="FF0000"/>
                </a:solidFill>
              </a:rPr>
              <a:t>360 DHS</a:t>
            </a:r>
          </a:p>
        </p:txBody>
      </p:sp>
    </p:spTree>
    <p:extLst>
      <p:ext uri="{BB962C8B-B14F-4D97-AF65-F5344CB8AC3E}">
        <p14:creationId xmlns:p14="http://schemas.microsoft.com/office/powerpoint/2010/main" val="2283599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155885"/>
            <a:ext cx="559562" cy="559565"/>
          </a:xfrm>
          <a:prstGeom prst="rect">
            <a:avLst/>
          </a:prstGeom>
        </p:spPr>
      </p:pic>
      <p:sp>
        <p:nvSpPr>
          <p:cNvPr id="8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598896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480" y="1569375"/>
            <a:ext cx="10741306" cy="356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19102" y="62627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1011202" y="179662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604017" y="1203422"/>
            <a:ext cx="9676562" cy="4622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Pour résoudre un problème en utilisant la multiplication et la division, je suis les étapes suivantes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535427" y="1821708"/>
            <a:ext cx="11010426" cy="6200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68775" y="1947062"/>
            <a:ext cx="21971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1) Je comprends: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185049" y="1980334"/>
            <a:ext cx="7355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lis le problème en traduisant les phrases en relation mathématiques 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535427" y="2686300"/>
            <a:ext cx="11010427" cy="6382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668775" y="2820736"/>
            <a:ext cx="242533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2) Je détermine l’unité :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3347053" y="2706457"/>
            <a:ext cx="810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détermine une </a:t>
            </a:r>
            <a:r>
              <a:rPr lang="fr-FR" dirty="0" smtClean="0"/>
              <a:t>valeur comme unité </a:t>
            </a:r>
            <a:r>
              <a:rPr lang="fr-FR" dirty="0"/>
              <a:t>avec laquelle je peux exprimer tous les autres </a:t>
            </a:r>
            <a:r>
              <a:rPr lang="fr-FR" dirty="0" smtClean="0"/>
              <a:t>valeurs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35427" y="3569055"/>
            <a:ext cx="11048576" cy="48232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668775" y="3511864"/>
            <a:ext cx="21971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3) Je modélise: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969078" y="3614448"/>
            <a:ext cx="7910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représente l’unité par un rectangle et les autres </a:t>
            </a:r>
            <a:r>
              <a:rPr lang="fr-FR" dirty="0" smtClean="0"/>
              <a:t>autre </a:t>
            </a:r>
            <a:r>
              <a:rPr lang="fr-FR" dirty="0"/>
              <a:t>en fonction de l’unité</a:t>
            </a:r>
          </a:p>
        </p:txBody>
      </p:sp>
      <p:sp>
        <p:nvSpPr>
          <p:cNvPr id="18" name="Rectangle à coins arrondis 17"/>
          <p:cNvSpPr/>
          <p:nvPr/>
        </p:nvSpPr>
        <p:spPr>
          <a:xfrm>
            <a:off x="535427" y="5760384"/>
            <a:ext cx="11048576" cy="54261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668775" y="5859066"/>
            <a:ext cx="298639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5) Je réponds à la question: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35427" y="4295927"/>
            <a:ext cx="11048576" cy="4290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668775" y="4307267"/>
            <a:ext cx="204986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dirty="0"/>
              <a:t>4) Je fais les calculs: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3059267" y="4378261"/>
            <a:ext cx="810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J’exploite 3) pour  calculer les différentes </a:t>
            </a:r>
            <a:r>
              <a:rPr lang="fr-FR" dirty="0" smtClean="0"/>
              <a:t>valeurs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3721294" y="5847023"/>
            <a:ext cx="6819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réponds aux questions posées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535427" y="4969543"/>
            <a:ext cx="11067574" cy="54629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668775" y="5076666"/>
            <a:ext cx="21971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6) Je vérifie: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2999082" y="5056916"/>
            <a:ext cx="8337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vérifier si mes calculs sont justes et cohérentes avec les données du problème 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0" grpId="0" animBg="1"/>
      <p:bldP spid="11" grpId="0"/>
      <p:bldP spid="12" grpId="0" animBg="1"/>
      <p:bldP spid="13" grpId="0" animBg="1"/>
      <p:bldP spid="14" grpId="0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 animBg="1"/>
      <p:bldP spid="25" grpId="0" animBg="1"/>
      <p:bldP spid="2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44546" y="578799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9" y="1766097"/>
            <a:ext cx="10562119" cy="31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C14F4E-A161-4BB7-89EF-A6827F713CDD}"/>
              </a:ext>
            </a:extLst>
          </p:cNvPr>
          <p:cNvSpPr/>
          <p:nvPr/>
        </p:nvSpPr>
        <p:spPr>
          <a:xfrm>
            <a:off x="5124450" y="6106499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" y="1373283"/>
            <a:ext cx="10640875" cy="375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51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5775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lisez le problème et répondez  à la question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34" y="1969973"/>
            <a:ext cx="2225233" cy="58679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22034" y="2688590"/>
            <a:ext cx="956816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MA" sz="2400" dirty="0"/>
              <a:t>Pour fêter l’anniversaire de leur mère, Lina a dépensé deux </a:t>
            </a:r>
            <a:r>
              <a:rPr lang="fr-MA" sz="2400" dirty="0" smtClean="0"/>
              <a:t>fois plus </a:t>
            </a:r>
            <a:r>
              <a:rPr lang="fr-MA" sz="2400" dirty="0"/>
              <a:t>que sa sœur Raja. toutes les deux ont dépensé 150 </a:t>
            </a:r>
            <a:r>
              <a:rPr lang="fr-MA" sz="2400" dirty="0" err="1"/>
              <a:t>Dhs</a:t>
            </a:r>
            <a:r>
              <a:rPr lang="fr-MA" sz="2400" dirty="0"/>
              <a:t>.</a:t>
            </a:r>
            <a:r>
              <a:rPr lang="fr-FR" sz="2400" dirty="0"/>
              <a:t> Combien chacune a-t-elle dépensé ?</a:t>
            </a:r>
            <a:r>
              <a:rPr lang="fr-MA" sz="2400" dirty="0"/>
              <a:t>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729666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11625</TotalTime>
  <Words>2147</Words>
  <Application>Microsoft Office PowerPoint</Application>
  <PresentationFormat>Grand écran</PresentationFormat>
  <Paragraphs>357</Paragraphs>
  <Slides>42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42</vt:i4>
      </vt:variant>
    </vt:vector>
  </HeadingPairs>
  <TitlesOfParts>
    <vt:vector size="52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pc</cp:lastModifiedBy>
  <cp:revision>1331</cp:revision>
  <cp:lastPrinted>2024-10-05T19:15:58Z</cp:lastPrinted>
  <dcterms:created xsi:type="dcterms:W3CDTF">2024-05-28T10:13:44Z</dcterms:created>
  <dcterms:modified xsi:type="dcterms:W3CDTF">2025-11-26T10:35:31Z</dcterms:modified>
</cp:coreProperties>
</file>