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4"/>
  </p:notesMasterIdLst>
  <p:handoutMasterIdLst>
    <p:handoutMasterId r:id="rId65"/>
  </p:handoutMasterIdLst>
  <p:sldIdLst>
    <p:sldId id="308" r:id="rId2"/>
    <p:sldId id="288" r:id="rId3"/>
    <p:sldId id="289" r:id="rId4"/>
    <p:sldId id="286" r:id="rId5"/>
    <p:sldId id="287" r:id="rId6"/>
    <p:sldId id="264" r:id="rId7"/>
    <p:sldId id="290" r:id="rId8"/>
    <p:sldId id="292" r:id="rId9"/>
    <p:sldId id="293" r:id="rId10"/>
    <p:sldId id="258" r:id="rId11"/>
    <p:sldId id="294" r:id="rId12"/>
    <p:sldId id="411" r:id="rId13"/>
    <p:sldId id="412" r:id="rId14"/>
    <p:sldId id="413" r:id="rId15"/>
    <p:sldId id="414" r:id="rId16"/>
    <p:sldId id="415" r:id="rId17"/>
    <p:sldId id="377" r:id="rId18"/>
    <p:sldId id="378" r:id="rId19"/>
    <p:sldId id="296" r:id="rId20"/>
    <p:sldId id="379" r:id="rId21"/>
    <p:sldId id="315" r:id="rId22"/>
    <p:sldId id="397" r:id="rId23"/>
    <p:sldId id="416" r:id="rId24"/>
    <p:sldId id="389" r:id="rId25"/>
    <p:sldId id="417" r:id="rId26"/>
    <p:sldId id="450" r:id="rId27"/>
    <p:sldId id="451" r:id="rId28"/>
    <p:sldId id="452" r:id="rId29"/>
    <p:sldId id="453" r:id="rId30"/>
    <p:sldId id="454" r:id="rId31"/>
    <p:sldId id="455" r:id="rId32"/>
    <p:sldId id="270" r:id="rId33"/>
    <p:sldId id="271" r:id="rId34"/>
    <p:sldId id="434" r:id="rId35"/>
    <p:sldId id="425" r:id="rId36"/>
    <p:sldId id="441" r:id="rId37"/>
    <p:sldId id="456" r:id="rId38"/>
    <p:sldId id="457" r:id="rId39"/>
    <p:sldId id="458" r:id="rId40"/>
    <p:sldId id="459" r:id="rId41"/>
    <p:sldId id="460" r:id="rId42"/>
    <p:sldId id="461" r:id="rId43"/>
    <p:sldId id="462" r:id="rId44"/>
    <p:sldId id="463" r:id="rId45"/>
    <p:sldId id="390" r:id="rId46"/>
    <p:sldId id="260" r:id="rId47"/>
    <p:sldId id="465" r:id="rId48"/>
    <p:sldId id="466" r:id="rId49"/>
    <p:sldId id="467" r:id="rId50"/>
    <p:sldId id="300" r:id="rId51"/>
    <p:sldId id="301" r:id="rId52"/>
    <p:sldId id="444" r:id="rId53"/>
    <p:sldId id="281" r:id="rId54"/>
    <p:sldId id="303" r:id="rId55"/>
    <p:sldId id="304" r:id="rId56"/>
    <p:sldId id="282" r:id="rId57"/>
    <p:sldId id="305" r:id="rId58"/>
    <p:sldId id="262" r:id="rId59"/>
    <p:sldId id="408" r:id="rId60"/>
    <p:sldId id="464" r:id="rId61"/>
    <p:sldId id="350" r:id="rId62"/>
    <p:sldId id="351" r:id="rId6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17008B6-3FFD-4BDC-8186-F55938689B22}">
          <p14:sldIdLst>
            <p14:sldId id="308"/>
            <p14:sldId id="288"/>
            <p14:sldId id="289"/>
            <p14:sldId id="286"/>
            <p14:sldId id="287"/>
            <p14:sldId id="264"/>
            <p14:sldId id="290"/>
            <p14:sldId id="292"/>
          </p14:sldIdLst>
        </p14:section>
        <p14:section name="Ouverture de la séance" id="{2EB02A95-5B55-41FB-8E86-2A90C4C55040}">
          <p14:sldIdLst>
            <p14:sldId id="293"/>
            <p14:sldId id="258"/>
          </p14:sldIdLst>
        </p14:section>
        <p14:section name="Discussion informelle" id="{424B5FE0-E67A-49E0-BAF3-0DF201233B69}">
          <p14:sldIdLst>
            <p14:sldId id="294"/>
            <p14:sldId id="411"/>
            <p14:sldId id="412"/>
            <p14:sldId id="413"/>
            <p14:sldId id="414"/>
            <p14:sldId id="415"/>
          </p14:sldIdLst>
        </p14:section>
        <p14:section name="Contrôle des cahiers" id="{D246771F-C8AA-4F75-BAD7-8024CAB55D79}">
          <p14:sldIdLst>
            <p14:sldId id="377"/>
            <p14:sldId id="378"/>
          </p14:sldIdLst>
        </p14:section>
        <p14:section name="Déclaration de l’objectif" id="{096B6BF6-20D6-43DE-B358-982838B98259}">
          <p14:sldIdLst/>
        </p14:section>
        <p14:section name="Activation des prérequis" id="{AABAC4B8-876D-405C-A4F3-62D5E02336D1}">
          <p14:sldIdLst>
            <p14:sldId id="296"/>
            <p14:sldId id="379"/>
            <p14:sldId id="315"/>
            <p14:sldId id="397"/>
            <p14:sldId id="416"/>
            <p14:sldId id="389"/>
            <p14:sldId id="417"/>
            <p14:sldId id="450"/>
            <p14:sldId id="451"/>
            <p14:sldId id="452"/>
            <p14:sldId id="453"/>
            <p14:sldId id="454"/>
            <p14:sldId id="455"/>
            <p14:sldId id="270"/>
            <p14:sldId id="271"/>
          </p14:sldIdLst>
        </p14:section>
        <p14:section name="Modelage" id="{6D007598-4F88-4283-9E36-970C44D688AD}">
          <p14:sldIdLst>
            <p14:sldId id="434"/>
            <p14:sldId id="425"/>
            <p14:sldId id="441"/>
            <p14:sldId id="456"/>
            <p14:sldId id="457"/>
            <p14:sldId id="458"/>
            <p14:sldId id="459"/>
            <p14:sldId id="460"/>
            <p14:sldId id="461"/>
            <p14:sldId id="462"/>
            <p14:sldId id="463"/>
            <p14:sldId id="390"/>
            <p14:sldId id="260"/>
            <p14:sldId id="465"/>
            <p14:sldId id="466"/>
            <p14:sldId id="467"/>
          </p14:sldIdLst>
        </p14:section>
        <p14:section name="Pratique en binôme" id="{B5D45BF5-6276-4DCA-B0C6-B46ADF983B36}">
          <p14:sldIdLst>
            <p14:sldId id="300"/>
            <p14:sldId id="301"/>
            <p14:sldId id="444"/>
            <p14:sldId id="281"/>
          </p14:sldIdLst>
        </p14:section>
        <p14:section name="Pratique autonome" id="{89211873-F649-4A72-AB32-DC4F4703E8C4}">
          <p14:sldIdLst>
            <p14:sldId id="303"/>
            <p14:sldId id="304"/>
            <p14:sldId id="282"/>
          </p14:sldIdLst>
        </p14:section>
        <p14:section name="Clôture de la séance" id="{EBCF91DF-0CDC-4636-96C9-6E6A8A771057}">
          <p14:sldIdLst>
            <p14:sldId id="305"/>
            <p14:sldId id="262"/>
            <p14:sldId id="408"/>
            <p14:sldId id="464"/>
            <p14:sldId id="350"/>
            <p14:sldId id="35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6FA9"/>
    <a:srgbClr val="33CC33"/>
    <a:srgbClr val="FF3399"/>
    <a:srgbClr val="BFE0D2"/>
    <a:srgbClr val="94CFB7"/>
    <a:srgbClr val="156082"/>
    <a:srgbClr val="F19D19"/>
    <a:srgbClr val="DCEAF7"/>
    <a:srgbClr val="7F7F7F"/>
    <a:srgbClr val="DCE6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286" autoAdjust="0"/>
    <p:restoredTop sz="94660"/>
  </p:normalViewPr>
  <p:slideViewPr>
    <p:cSldViewPr snapToGrid="0">
      <p:cViewPr varScale="1">
        <p:scale>
          <a:sx n="71" d="100"/>
          <a:sy n="71" d="100"/>
        </p:scale>
        <p:origin x="53" y="230"/>
      </p:cViewPr>
      <p:guideLst/>
    </p:cSldViewPr>
  </p:slideViewPr>
  <p:notesTextViewPr>
    <p:cViewPr>
      <p:scale>
        <a:sx n="1" d="1"/>
        <a:sy n="1" d="1"/>
      </p:scale>
      <p:origin x="0" y="0"/>
    </p:cViewPr>
  </p:notesTextViewPr>
  <p:notesViewPr>
    <p:cSldViewPr snapToGrid="0">
      <p:cViewPr>
        <p:scale>
          <a:sx n="53" d="100"/>
          <a:sy n="53" d="100"/>
        </p:scale>
        <p:origin x="2648" y="3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CA5832-8482-8A13-D616-D4DC4E0008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BE1AF20E-8CB3-9A78-DAA5-452D3E71FC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F2FC19-8473-42DA-A224-417563F70EEA}" type="datetimeFigureOut">
              <a:rPr lang="fr-FR" smtClean="0"/>
              <a:t>13/04/2026</a:t>
            </a:fld>
            <a:endParaRPr lang="fr-FR"/>
          </a:p>
        </p:txBody>
      </p:sp>
      <p:sp>
        <p:nvSpPr>
          <p:cNvPr id="4" name="Footer Placeholder 3">
            <a:extLst>
              <a:ext uri="{FF2B5EF4-FFF2-40B4-BE49-F238E27FC236}">
                <a16:creationId xmlns:a16="http://schemas.microsoft.com/office/drawing/2014/main" id="{2B9D4D5A-5873-3B93-7107-421D27E9FC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149A08A6-BCEB-76AD-D845-2FB6B36FF1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00F93E-B376-4B8D-8801-C9B277E79C77}" type="slidenum">
              <a:rPr lang="fr-FR" smtClean="0"/>
              <a:t>‹N°›</a:t>
            </a:fld>
            <a:endParaRPr lang="fr-FR"/>
          </a:p>
        </p:txBody>
      </p:sp>
    </p:spTree>
    <p:extLst>
      <p:ext uri="{BB962C8B-B14F-4D97-AF65-F5344CB8AC3E}">
        <p14:creationId xmlns:p14="http://schemas.microsoft.com/office/powerpoint/2010/main" val="1702707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45F59-58A7-4602-A285-8B7522B6192F}" type="datetimeFigureOut">
              <a:rPr lang="fr-FR" smtClean="0"/>
              <a:t>13/04/2026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4B3F7-B838-4AD4-9179-ECE6A67C82A7}" type="slidenum">
              <a:rPr lang="fr-FR" smtClean="0"/>
              <a:t>‹N°›</a:t>
            </a:fld>
            <a:endParaRPr lang="fr-FR"/>
          </a:p>
        </p:txBody>
      </p:sp>
    </p:spTree>
    <p:extLst>
      <p:ext uri="{BB962C8B-B14F-4D97-AF65-F5344CB8AC3E}">
        <p14:creationId xmlns:p14="http://schemas.microsoft.com/office/powerpoint/2010/main" val="311143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FA4B3F7-B838-4AD4-9179-ECE6A67C82A7}" type="slidenum">
              <a:rPr lang="fr-FR" smtClean="0"/>
              <a:t>11</a:t>
            </a:fld>
            <a:endParaRPr lang="fr-FR"/>
          </a:p>
        </p:txBody>
      </p:sp>
    </p:spTree>
    <p:extLst>
      <p:ext uri="{BB962C8B-B14F-4D97-AF65-F5344CB8AC3E}">
        <p14:creationId xmlns:p14="http://schemas.microsoft.com/office/powerpoint/2010/main" val="317119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5: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5" name="Google Shape;33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21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2" name="Google Shape;34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94894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812646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png"/><Relationship Id="rId10" Type="http://schemas.microsoft.com/office/2007/relationships/hdphoto" Target="../media/hdphoto3.wdp"/><Relationship Id="rId4" Type="http://schemas.openxmlformats.org/officeDocument/2006/relationships/image" Target="../media/image14.png"/><Relationship Id="rId9" Type="http://schemas.openxmlformats.org/officeDocument/2006/relationships/image" Target="../media/image19.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11.png"/><Relationship Id="rId2"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hyperlink" Target="https://drive.google.com/drive/folders/15A4aThGXboZ7RlTminYue4etFTXwyFRM?usp=drive_link" TargetMode="External"/><Relationship Id="rId5" Type="http://schemas.openxmlformats.org/officeDocument/2006/relationships/image" Target="../media/image27.svg"/><Relationship Id="rId4" Type="http://schemas.openxmlformats.org/officeDocument/2006/relationships/image" Target="../media/image26.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gif"/><Relationship Id="rId1" Type="http://schemas.openxmlformats.org/officeDocument/2006/relationships/slideMaster" Target="../slideMasters/slideMaster1.xml"/><Relationship Id="rId5" Type="http://schemas.openxmlformats.org/officeDocument/2006/relationships/image" Target="../media/image10.png"/><Relationship Id="rId4" Type="http://schemas.microsoft.com/office/2007/relationships/hdphoto" Target="../media/hdphoto4.wdp"/></Relationships>
</file>

<file path=ppt/slideLayouts/_rels/slideLayout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5.png"/><Relationship Id="rId1" Type="http://schemas.openxmlformats.org/officeDocument/2006/relationships/slideMaster" Target="../slideMasters/slideMaster1.xml"/><Relationship Id="rId4" Type="http://schemas.openxmlformats.org/officeDocument/2006/relationships/image" Target="../media/image36.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0.gif"/><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7.wdp"/></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9.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6.svg"/><Relationship Id="rId4" Type="http://schemas.openxmlformats.org/officeDocument/2006/relationships/image" Target="../media/image5.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dirty="0">
                <a:solidFill>
                  <a:srgbClr val="FFFFFF"/>
                </a:solidFill>
                <a:latin typeface="Calibri"/>
                <a:ea typeface="Calibri"/>
                <a:cs typeface="Calibri"/>
              </a:rPr>
              <a:t>Niveau</a:t>
            </a:r>
            <a:r>
              <a:rPr lang="fr-FR" sz="1200" b="1" dirty="0">
                <a:solidFill>
                  <a:srgbClr val="FFFFFF"/>
                </a:solidFill>
                <a:latin typeface="Dosis"/>
                <a:ea typeface="Dosis"/>
                <a:cs typeface="Dosis"/>
              </a:rPr>
              <a:t>    </a:t>
            </a:r>
            <a:r>
              <a:rPr lang="fr-FR" sz="1000" b="1" dirty="0">
                <a:solidFill>
                  <a:srgbClr val="FFFFFF"/>
                </a:solidFill>
                <a:latin typeface="Dosis"/>
                <a:ea typeface="Dosis"/>
                <a:cs typeface="Dosis"/>
              </a:rPr>
              <a:t>            </a:t>
            </a:r>
            <a:r>
              <a:rPr lang="fr-FR" sz="1200" b="1" dirty="0">
                <a:solidFill>
                  <a:srgbClr val="FFFFFF"/>
                </a:solidFill>
                <a:latin typeface="Dosis"/>
                <a:ea typeface="Dosis"/>
                <a:cs typeface="Dosis"/>
              </a:rPr>
              <a:t>             </a:t>
            </a:r>
            <a:endParaRPr lang="fr-FR" sz="1100" dirty="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AC</a:t>
            </a:r>
          </a:p>
        </p:txBody>
      </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pic>
        <p:nvPicPr>
          <p:cNvPr id="37" name="Image 36">
            <a:extLst>
              <a:ext uri="{FF2B5EF4-FFF2-40B4-BE49-F238E27FC236}">
                <a16:creationId xmlns:a16="http://schemas.microsoft.com/office/drawing/2014/main" id="{837B2A9C-AEBD-FDF9-BC64-EAACB3B217F0}"/>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backgroundRemoval t="4785" b="94922" l="3125" r="93229">
                        <a14:foregroundMark x1="9049" y1="58594" x2="8594" y2="74023"/>
                        <a14:foregroundMark x1="4427" y1="77734" x2="15234" y2="91602"/>
                        <a14:foregroundMark x1="15234" y1="91602" x2="15625" y2="91895"/>
                        <a14:foregroundMark x1="3320" y1="77441" x2="4167" y2="82031"/>
                        <a14:foregroundMark x1="29492" y1="94922" x2="43359" y2="91016"/>
                        <a14:foregroundMark x1="43359" y1="91016" x2="43424" y2="91016"/>
                        <a14:foregroundMark x1="51563" y1="92773" x2="55143" y2="88379"/>
                        <a14:foregroundMark x1="85612" y1="86426" x2="93424" y2="78613"/>
                        <a14:foregroundMark x1="93424" y1="78613" x2="90039" y2="90918"/>
                        <a14:foregroundMark x1="57878" y1="8105" x2="75065" y2="8105"/>
                        <a14:foregroundMark x1="25521" y1="6836" x2="32747" y2="6836"/>
                        <a14:foregroundMark x1="58073" y1="5273" x2="66862" y2="4297"/>
                        <a14:foregroundMark x1="66862" y1="4297" x2="72331" y2="5469"/>
                        <a14:foregroundMark x1="72331" y1="5469" x2="73763" y2="4785"/>
                      </a14:backgroundRemoval>
                    </a14:imgEffect>
                  </a14:imgLayer>
                </a14:imgProps>
              </a:ext>
              <a:ext uri="{28A0092B-C50C-407E-A947-70E740481C1C}">
                <a14:useLocalDpi xmlns:a14="http://schemas.microsoft.com/office/drawing/2010/main" val="0"/>
              </a:ext>
            </a:extLst>
          </a:blip>
          <a:stretch>
            <a:fillRect/>
          </a:stretch>
        </p:blipFill>
        <p:spPr>
          <a:xfrm>
            <a:off x="7696201" y="3429000"/>
            <a:ext cx="4495799" cy="2997200"/>
          </a:xfrm>
          <a:prstGeom prst="rect">
            <a:avLst/>
          </a:prstGeom>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356925"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7" y="1378425"/>
            <a:ext cx="4993200" cy="831600"/>
          </a:xfrm>
          <a:prstGeom prst="rect">
            <a:avLst/>
          </a:prstGeom>
          <a:noFill/>
        </p:spPr>
        <p:txBody>
          <a:bodyPr wrap="square" rtlCol="0">
            <a:spAutoFit/>
          </a:bodyPr>
          <a:lstStyle/>
          <a:p>
            <a:pPr lvl="0"/>
            <a:r>
              <a:rPr lang="en-US" sz="5400" b="1" i="0" u="none" strike="noStrike" kern="0" cap="none" spc="0" baseline="0" dirty="0">
                <a:solidFill>
                  <a:srgbClr val="002060"/>
                </a:solidFill>
                <a:uFillTx/>
                <a:latin typeface="Calibri"/>
                <a:cs typeface="Calibri"/>
              </a:rPr>
              <a:t>Mathématiques</a:t>
            </a:r>
            <a:endParaRPr lang="fr-FR" sz="5400" b="1" i="0" u="none" strike="noStrike" kern="0" cap="none" spc="0" baseline="0" dirty="0">
              <a:solidFill>
                <a:srgbClr val="002060"/>
              </a:solidFill>
              <a:uFillTx/>
              <a:latin typeface="Calibri"/>
              <a:cs typeface="Calibri"/>
            </a:endParaRP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22000"/>
          </a:xfrm>
          <a:prstGeom prst="rect">
            <a:avLst/>
          </a:prstGeom>
          <a:noFill/>
        </p:spPr>
        <p:txBody>
          <a:bodyPr wrap="square" rtlCol="0">
            <a:spAutoFit/>
          </a:bodyPr>
          <a:lstStyle/>
          <a:p>
            <a:pPr lvl="0"/>
            <a:r>
              <a:rPr lang="en-US" sz="3000" b="1" i="0" u="none" strike="noStrike" kern="0" cap="none" spc="0" baseline="0" dirty="0">
                <a:solidFill>
                  <a:srgbClr val="0070C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070C0"/>
              </a:solidFill>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81250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cstate="hq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78124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dirty="0"/>
          </a:p>
        </p:txBody>
      </p:sp>
      <p:sp>
        <p:nvSpPr>
          <p:cNvPr id="48" name="Picture Placeholder 46">
            <a:extLst>
              <a:ext uri="{FF2B5EF4-FFF2-40B4-BE49-F238E27FC236}">
                <a16:creationId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dirty="0"/>
          </a:p>
        </p:txBody>
      </p:sp>
      <p:sp>
        <p:nvSpPr>
          <p:cNvPr id="49" name="Picture Placeholder 46">
            <a:extLst>
              <a:ext uri="{FF2B5EF4-FFF2-40B4-BE49-F238E27FC236}">
                <a16:creationId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dirty="0"/>
          </a:p>
        </p:txBody>
      </p:sp>
      <p:pic>
        <p:nvPicPr>
          <p:cNvPr id="50" name="Picture 49" descr="Image générée">
            <a:extLst>
              <a:ext uri="{FF2B5EF4-FFF2-40B4-BE49-F238E27FC236}">
                <a16:creationId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615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pérage dans la semain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la semaine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600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6" name="Google Shape;288;p29">
            <a:extLst>
              <a:ext uri="{FF2B5EF4-FFF2-40B4-BE49-F238E27FC236}">
                <a16:creationId xmlns:a16="http://schemas.microsoft.com/office/drawing/2014/main" id="{DB0419AF-12E8-4B75-B2A3-79C60BD7B153}"/>
              </a:ext>
            </a:extLst>
          </p:cNvPr>
          <p:cNvSpPr/>
          <p:nvPr userDrawn="1"/>
        </p:nvSpPr>
        <p:spPr>
          <a:xfrm>
            <a:off x="2217704" y="1122970"/>
            <a:ext cx="9506272" cy="107279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7" name="Google Shape;289;p29">
            <a:extLst>
              <a:ext uri="{FF2B5EF4-FFF2-40B4-BE49-F238E27FC236}">
                <a16:creationId xmlns:a16="http://schemas.microsoft.com/office/drawing/2014/main" id="{6032A094-4B75-9B75-81F8-5C0A96A7FEC5}"/>
              </a:ext>
            </a:extLst>
          </p:cNvPr>
          <p:cNvSpPr/>
          <p:nvPr userDrawn="1"/>
        </p:nvSpPr>
        <p:spPr>
          <a:xfrm>
            <a:off x="412308" y="1122972"/>
            <a:ext cx="1606147" cy="107279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sp>
        <p:nvSpPr>
          <p:cNvPr id="8" name="Google Shape;292;p29">
            <a:extLst>
              <a:ext uri="{FF2B5EF4-FFF2-40B4-BE49-F238E27FC236}">
                <a16:creationId xmlns:a16="http://schemas.microsoft.com/office/drawing/2014/main" id="{A96B0953-8A9F-2B58-6DE2-1051EC9FAB64}"/>
              </a:ext>
            </a:extLst>
          </p:cNvPr>
          <p:cNvSpPr/>
          <p:nvPr userDrawn="1"/>
        </p:nvSpPr>
        <p:spPr>
          <a:xfrm>
            <a:off x="2235200" y="3629540"/>
            <a:ext cx="9515672" cy="1758781"/>
          </a:xfrm>
          <a:custGeom>
            <a:avLst>
              <a:gd name="f0" fmla="val 29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a16="http://schemas.microsoft.com/office/drawing/2014/main" id="{544EDA35-E020-83A7-38E8-D3AF7F799FEF}"/>
              </a:ext>
            </a:extLst>
          </p:cNvPr>
          <p:cNvSpPr/>
          <p:nvPr userDrawn="1"/>
        </p:nvSpPr>
        <p:spPr>
          <a:xfrm>
            <a:off x="412307" y="3629540"/>
            <a:ext cx="1606147" cy="1758781"/>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Google Shape;288;p29">
            <a:extLst>
              <a:ext uri="{FF2B5EF4-FFF2-40B4-BE49-F238E27FC236}">
                <a16:creationId xmlns:a16="http://schemas.microsoft.com/office/drawing/2014/main" id="{0B97DB80-C7BB-9267-7FC7-A40947A692A0}"/>
              </a:ext>
            </a:extLst>
          </p:cNvPr>
          <p:cNvSpPr/>
          <p:nvPr userDrawn="1"/>
        </p:nvSpPr>
        <p:spPr>
          <a:xfrm>
            <a:off x="2244600" y="5631768"/>
            <a:ext cx="9506272" cy="98178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alt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 name="Google Shape;289;p29">
            <a:extLst>
              <a:ext uri="{FF2B5EF4-FFF2-40B4-BE49-F238E27FC236}">
                <a16:creationId xmlns:a16="http://schemas.microsoft.com/office/drawing/2014/main" id="{E0B8569E-54AF-1B54-B073-0433F038D5A6}"/>
              </a:ext>
            </a:extLst>
          </p:cNvPr>
          <p:cNvSpPr/>
          <p:nvPr userDrawn="1"/>
        </p:nvSpPr>
        <p:spPr>
          <a:xfrm>
            <a:off x="412308" y="5631768"/>
            <a:ext cx="1606147" cy="981787"/>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2" name="Google Shape;853;p104">
            <a:extLst>
              <a:ext uri="{FF2B5EF4-FFF2-40B4-BE49-F238E27FC236}">
                <a16:creationId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a16="http://schemas.microsoft.com/office/drawing/2014/main" id="{48DD3D7D-51E7-9A1D-BDA1-1A57D1ED1119}"/>
              </a:ext>
            </a:extLst>
          </p:cNvPr>
          <p:cNvSpPr/>
          <p:nvPr userDrawn="1"/>
        </p:nvSpPr>
        <p:spPr>
          <a:xfrm>
            <a:off x="2208304" y="2439216"/>
            <a:ext cx="9506272" cy="94687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indent="-287850" defTabSz="1219140">
              <a:buClr>
                <a:srgbClr val="000000"/>
              </a:buClr>
              <a:buSzPts val="1200"/>
              <a:buFont typeface="Arial"/>
              <a:buChar char="•"/>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14" name="Google Shape;289;p29">
            <a:extLst>
              <a:ext uri="{FF2B5EF4-FFF2-40B4-BE49-F238E27FC236}">
                <a16:creationId xmlns:a16="http://schemas.microsoft.com/office/drawing/2014/main" id="{8F2A31FA-AF00-D81F-2074-6BDAD3556153}"/>
              </a:ext>
            </a:extLst>
          </p:cNvPr>
          <p:cNvSpPr/>
          <p:nvPr userDrawn="1"/>
        </p:nvSpPr>
        <p:spPr>
          <a:xfrm>
            <a:off x="402908" y="2439216"/>
            <a:ext cx="1606147" cy="94687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pic>
        <p:nvPicPr>
          <p:cNvPr id="15" name="Picture 14" descr="Image générée">
            <a:extLst>
              <a:ext uri="{FF2B5EF4-FFF2-40B4-BE49-F238E27FC236}">
                <a16:creationId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178AE3B1-E6F8-42FE-A6B9-960A499B711F}"/>
              </a:ext>
            </a:extLst>
          </p:cNvPr>
          <p:cNvSpPr>
            <a:spLocks noGrp="1"/>
          </p:cNvSpPr>
          <p:nvPr>
            <p:ph type="body" sz="quarter" idx="19" hasCustomPrompt="1"/>
          </p:nvPr>
        </p:nvSpPr>
        <p:spPr>
          <a:xfrm>
            <a:off x="2233324" y="1132548"/>
            <a:ext cx="9463104" cy="1071438"/>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p:txBody>
      </p:sp>
      <p:sp>
        <p:nvSpPr>
          <p:cNvPr id="17" name="Text Placeholder 3">
            <a:extLst>
              <a:ext uri="{FF2B5EF4-FFF2-40B4-BE49-F238E27FC236}">
                <a16:creationId xmlns:a16="http://schemas.microsoft.com/office/drawing/2014/main" id="{A16C0127-9DD3-53F9-FE9C-ABA1D6CA430D}"/>
              </a:ext>
            </a:extLst>
          </p:cNvPr>
          <p:cNvSpPr>
            <a:spLocks noGrp="1"/>
          </p:cNvSpPr>
          <p:nvPr>
            <p:ph type="body" sz="quarter" idx="20" hasCustomPrompt="1"/>
          </p:nvPr>
        </p:nvSpPr>
        <p:spPr>
          <a:xfrm>
            <a:off x="2217704" y="2440832"/>
            <a:ext cx="9478724" cy="945261"/>
          </a:xfrm>
        </p:spPr>
        <p:txBody>
          <a:bodyPr numCol="2" anchor="ctr"/>
          <a:lstStyle>
            <a:lvl1pPr>
              <a:buFont typeface="Arial" panose="020B0604020202020204" pitchFamily="34" charset="0"/>
              <a:buChar char="•"/>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Xxx</a:t>
            </a:r>
            <a:endParaRPr lang="en-US" dirty="0"/>
          </a:p>
          <a:p>
            <a:pPr lvl="0"/>
            <a:r>
              <a:rPr lang="en-US" dirty="0" err="1"/>
              <a:t>Xxx</a:t>
            </a:r>
            <a:endParaRPr lang="fr-FR" dirty="0"/>
          </a:p>
        </p:txBody>
      </p:sp>
      <p:sp>
        <p:nvSpPr>
          <p:cNvPr id="18" name="Text Placeholder 3">
            <a:extLst>
              <a:ext uri="{FF2B5EF4-FFF2-40B4-BE49-F238E27FC236}">
                <a16:creationId xmlns:a16="http://schemas.microsoft.com/office/drawing/2014/main" id="{5D6A8BE8-89D1-5F22-6D3C-99F0799F8DEB}"/>
              </a:ext>
            </a:extLst>
          </p:cNvPr>
          <p:cNvSpPr>
            <a:spLocks noGrp="1"/>
          </p:cNvSpPr>
          <p:nvPr>
            <p:ph type="body" sz="quarter" idx="21" hasCustomPrompt="1"/>
          </p:nvPr>
        </p:nvSpPr>
        <p:spPr>
          <a:xfrm>
            <a:off x="2235852" y="3654221"/>
            <a:ext cx="9478724" cy="1734100"/>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a:p>
            <a:pPr lvl="0"/>
            <a:r>
              <a:rPr lang="fr-FR" dirty="0"/>
              <a:t>Les outils (par exemple: carte lexicale…) </a:t>
            </a:r>
          </a:p>
          <a:p>
            <a:pPr lvl="0"/>
            <a:r>
              <a:rPr lang="fr-FR" dirty="0"/>
              <a:t>Xxx</a:t>
            </a:r>
          </a:p>
        </p:txBody>
      </p:sp>
      <p:sp>
        <p:nvSpPr>
          <p:cNvPr id="19" name="Text Placeholder 3">
            <a:extLst>
              <a:ext uri="{FF2B5EF4-FFF2-40B4-BE49-F238E27FC236}">
                <a16:creationId xmlns:a16="http://schemas.microsoft.com/office/drawing/2014/main" id="{3B12E37B-916D-345C-AD9E-B136ED1D8842}"/>
              </a:ext>
            </a:extLst>
          </p:cNvPr>
          <p:cNvSpPr>
            <a:spLocks noGrp="1"/>
          </p:cNvSpPr>
          <p:nvPr>
            <p:ph type="body" sz="quarter" idx="22" hasCustomPrompt="1"/>
          </p:nvPr>
        </p:nvSpPr>
        <p:spPr>
          <a:xfrm>
            <a:off x="2253062" y="5636360"/>
            <a:ext cx="9478724" cy="977195"/>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Pendant le feedback, attirer l’attention des élèves sur les erreurs fréquentes :</a:t>
            </a:r>
          </a:p>
          <a:p>
            <a:pPr lvl="0"/>
            <a:r>
              <a:rPr lang="fr-FR" dirty="0"/>
              <a:t>Xxx</a:t>
            </a:r>
          </a:p>
        </p:txBody>
      </p:sp>
      <p:sp>
        <p:nvSpPr>
          <p:cNvPr id="20" name="Google Shape;853;p104">
            <a:extLst>
              <a:ext uri="{FF2B5EF4-FFF2-40B4-BE49-F238E27FC236}">
                <a16:creationId xmlns:a16="http://schemas.microsoft.com/office/drawing/2014/main" id="{6564A30E-7F1C-F926-A721-DAD6689EFEF4}"/>
              </a:ext>
            </a:extLst>
          </p:cNvPr>
          <p:cNvSpPr/>
          <p:nvPr userDrawn="1"/>
        </p:nvSpPr>
        <p:spPr>
          <a:xfrm>
            <a:off x="412307" y="2439293"/>
            <a:ext cx="1605600" cy="946800"/>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dirty="0">
                <a:latin typeface="Calibri" panose="020F0502020204030204" pitchFamily="34" charset="0"/>
                <a:cs typeface="Calibri" panose="020F0502020204030204" pitchFamily="34" charset="0"/>
              </a:rPr>
              <a:t>Notions clés</a:t>
            </a:r>
          </a:p>
        </p:txBody>
      </p:sp>
      <p:sp>
        <p:nvSpPr>
          <p:cNvPr id="21" name="Google Shape;853;p104">
            <a:extLst>
              <a:ext uri="{FF2B5EF4-FFF2-40B4-BE49-F238E27FC236}">
                <a16:creationId xmlns:a16="http://schemas.microsoft.com/office/drawing/2014/main" id="{7A967060-6080-8657-C168-AAAA345A0B5E}"/>
              </a:ext>
            </a:extLst>
          </p:cNvPr>
          <p:cNvSpPr/>
          <p:nvPr userDrawn="1"/>
        </p:nvSpPr>
        <p:spPr>
          <a:xfrm>
            <a:off x="403455" y="1132547"/>
            <a:ext cx="1605600" cy="1063221"/>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sz="2000" b="1" dirty="0" err="1">
                <a:latin typeface="Calibri" panose="020F0502020204030204" pitchFamily="34" charset="0"/>
                <a:cs typeface="Calibri" panose="020F0502020204030204" pitchFamily="34" charset="0"/>
              </a:rPr>
              <a:t>Tâches</a:t>
            </a:r>
            <a:r>
              <a:rPr lang="en-US" sz="2000" b="1" dirty="0">
                <a:latin typeface="Calibri" panose="020F0502020204030204" pitchFamily="34" charset="0"/>
                <a:cs typeface="Calibri" panose="020F0502020204030204" pitchFamily="34" charset="0"/>
              </a:rPr>
              <a:t> à </a:t>
            </a:r>
            <a:r>
              <a:rPr lang="en-US" sz="2000" b="1" dirty="0" err="1">
                <a:latin typeface="Calibri" panose="020F0502020204030204" pitchFamily="34" charset="0"/>
                <a:cs typeface="Calibri" panose="020F0502020204030204" pitchFamily="34" charset="0"/>
              </a:rPr>
              <a:t>réussir</a:t>
            </a:r>
            <a:endParaRPr lang="fr-FR" sz="2000" b="1" dirty="0">
              <a:latin typeface="Calibri" panose="020F0502020204030204" pitchFamily="34" charset="0"/>
              <a:cs typeface="Calibri" panose="020F0502020204030204" pitchFamily="34" charset="0"/>
            </a:endParaRPr>
          </a:p>
        </p:txBody>
      </p:sp>
      <p:sp>
        <p:nvSpPr>
          <p:cNvPr id="22" name="Google Shape;853;p104">
            <a:extLst>
              <a:ext uri="{FF2B5EF4-FFF2-40B4-BE49-F238E27FC236}">
                <a16:creationId xmlns:a16="http://schemas.microsoft.com/office/drawing/2014/main" id="{302794D7-B75D-443C-FA67-7588362F1440}"/>
              </a:ext>
            </a:extLst>
          </p:cNvPr>
          <p:cNvSpPr/>
          <p:nvPr userDrawn="1"/>
        </p:nvSpPr>
        <p:spPr>
          <a:xfrm>
            <a:off x="412307" y="3654221"/>
            <a:ext cx="1605600" cy="173410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3" name="Google Shape;853;p104">
            <a:extLst>
              <a:ext uri="{FF2B5EF4-FFF2-40B4-BE49-F238E27FC236}">
                <a16:creationId xmlns:a16="http://schemas.microsoft.com/office/drawing/2014/main" id="{B8608167-4931-94B1-F0EE-D3DA4408EBF1}"/>
              </a:ext>
            </a:extLst>
          </p:cNvPr>
          <p:cNvSpPr/>
          <p:nvPr userDrawn="1"/>
        </p:nvSpPr>
        <p:spPr>
          <a:xfrm>
            <a:off x="412307" y="5636360"/>
            <a:ext cx="1605600" cy="977195"/>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Eléments de feedback</a:t>
            </a: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153500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6"/>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003568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15 min</a:t>
            </a:r>
            <a:endParaRPr lang="fr-FR" dirty="0"/>
          </a:p>
        </p:txBody>
      </p:sp>
      <p:sp>
        <p:nvSpPr>
          <p:cNvPr id="63" name="Text Placeholder 59">
            <a:extLst>
              <a:ext uri="{FF2B5EF4-FFF2-40B4-BE49-F238E27FC236}">
                <a16:creationId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7 min</a:t>
            </a:r>
            <a:endParaRPr lang="fr-FR" dirty="0"/>
          </a:p>
        </p:txBody>
      </p:sp>
      <p:sp>
        <p:nvSpPr>
          <p:cNvPr id="65" name="Text Placeholder 59">
            <a:extLst>
              <a:ext uri="{FF2B5EF4-FFF2-40B4-BE49-F238E27FC236}">
                <a16:creationId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2561190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499334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3436087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3355754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01919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06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07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77473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698121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guidée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3803474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081084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607061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81815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9143533" y="5148686"/>
            <a:ext cx="132465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7 min</a:t>
            </a:r>
            <a:endParaRPr lang="fr-FR" dirty="0"/>
          </a:p>
        </p:txBody>
      </p:sp>
    </p:spTree>
    <p:extLst>
      <p:ext uri="{BB962C8B-B14F-4D97-AF65-F5344CB8AC3E}">
        <p14:creationId xmlns:p14="http://schemas.microsoft.com/office/powerpoint/2010/main" val="2214278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41289260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9110087" y="5229083"/>
            <a:ext cx="1250065"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1433733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dirty="0"/>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3"/>
                  </a:ext>
                </a:extLst>
              </a:blip>
              <a:stretch>
                <a:fillRect l="-101449" t="-1678"/>
              </a:stretch>
            </a:blipFill>
            <a:ln cap="rnd">
              <a:noFill/>
              <a:prstDash val="solid"/>
              <a:round/>
            </a:ln>
          </p:spPr>
          <p:txBody>
            <a:bodyPr/>
            <a:lstStyle/>
            <a:p>
              <a:endParaRPr lang="fr-FR" dirty="0"/>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369496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20381092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13/04/2026</a:t>
            </a:fld>
            <a:endParaRPr lang="fr-FR"/>
          </a:p>
        </p:txBody>
      </p:sp>
      <p:sp>
        <p:nvSpPr>
          <p:cNvPr id="5" name="Espace réservé du pied de page 4">
            <a:extLst>
              <a:ext uri="{FF2B5EF4-FFF2-40B4-BE49-F238E27FC236}">
                <a16:creationId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5695530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13/04/2026</a:t>
            </a:fld>
            <a:endParaRPr lang="fr-FR"/>
          </a:p>
        </p:txBody>
      </p:sp>
      <p:sp>
        <p:nvSpPr>
          <p:cNvPr id="5" name="Espace réservé du pied de page 4">
            <a:extLst>
              <a:ext uri="{FF2B5EF4-FFF2-40B4-BE49-F238E27FC236}">
                <a16:creationId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1511630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13/04/2026</a:t>
            </a:fld>
            <a:endParaRPr lang="fr-FR"/>
          </a:p>
        </p:txBody>
      </p:sp>
      <p:sp>
        <p:nvSpPr>
          <p:cNvPr id="5" name="Espace réservé du pied de page 4">
            <a:extLst>
              <a:ext uri="{FF2B5EF4-FFF2-40B4-BE49-F238E27FC236}">
                <a16:creationId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139084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13/04/2026</a:t>
            </a:fld>
            <a:endParaRPr lang="fr-FR"/>
          </a:p>
        </p:txBody>
      </p:sp>
      <p:sp>
        <p:nvSpPr>
          <p:cNvPr id="6" name="Espace réservé du pied de page 5">
            <a:extLst>
              <a:ext uri="{FF2B5EF4-FFF2-40B4-BE49-F238E27FC236}">
                <a16:creationId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6576775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13/04/2026</a:t>
            </a:fld>
            <a:endParaRPr lang="fr-FR"/>
          </a:p>
        </p:txBody>
      </p:sp>
      <p:sp>
        <p:nvSpPr>
          <p:cNvPr id="8" name="Espace réservé du pied de page 7">
            <a:extLst>
              <a:ext uri="{FF2B5EF4-FFF2-40B4-BE49-F238E27FC236}">
                <a16:creationId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76834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13/04/2026</a:t>
            </a:fld>
            <a:endParaRPr lang="fr-FR"/>
          </a:p>
        </p:txBody>
      </p:sp>
      <p:sp>
        <p:nvSpPr>
          <p:cNvPr id="4" name="Espace réservé du pied de page 3">
            <a:extLst>
              <a:ext uri="{FF2B5EF4-FFF2-40B4-BE49-F238E27FC236}">
                <a16:creationId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440956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13/04/2026</a:t>
            </a:fld>
            <a:endParaRPr lang="fr-FR"/>
          </a:p>
        </p:txBody>
      </p:sp>
      <p:sp>
        <p:nvSpPr>
          <p:cNvPr id="3" name="Espace réservé du pied de page 2">
            <a:extLst>
              <a:ext uri="{FF2B5EF4-FFF2-40B4-BE49-F238E27FC236}">
                <a16:creationId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5050117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13/04/2026</a:t>
            </a:fld>
            <a:endParaRPr lang="fr-FR"/>
          </a:p>
        </p:txBody>
      </p:sp>
      <p:sp>
        <p:nvSpPr>
          <p:cNvPr id="6" name="Espace réservé du pied de page 5">
            <a:extLst>
              <a:ext uri="{FF2B5EF4-FFF2-40B4-BE49-F238E27FC236}">
                <a16:creationId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8356510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13/04/2026</a:t>
            </a:fld>
            <a:endParaRPr lang="fr-FR"/>
          </a:p>
        </p:txBody>
      </p:sp>
      <p:sp>
        <p:nvSpPr>
          <p:cNvPr id="6" name="Espace réservé du pied de page 5">
            <a:extLst>
              <a:ext uri="{FF2B5EF4-FFF2-40B4-BE49-F238E27FC236}">
                <a16:creationId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21736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5550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13/04/2026</a:t>
            </a:fld>
            <a:endParaRPr lang="fr-FR"/>
          </a:p>
        </p:txBody>
      </p:sp>
      <p:sp>
        <p:nvSpPr>
          <p:cNvPr id="5" name="Espace réservé du pied de page 4">
            <a:extLst>
              <a:ext uri="{FF2B5EF4-FFF2-40B4-BE49-F238E27FC236}">
                <a16:creationId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6813315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13/04/2026</a:t>
            </a:fld>
            <a:endParaRPr lang="fr-FR"/>
          </a:p>
        </p:txBody>
      </p:sp>
      <p:sp>
        <p:nvSpPr>
          <p:cNvPr id="5" name="Espace réservé du pied de page 4">
            <a:extLst>
              <a:ext uri="{FF2B5EF4-FFF2-40B4-BE49-F238E27FC236}">
                <a16:creationId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9017436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er diapos">
  <p:cSld name="1er diapos">
    <p:spTree>
      <p:nvGrpSpPr>
        <p:cNvPr id="1" name="Shape 49"/>
        <p:cNvGrpSpPr/>
        <p:nvPr/>
      </p:nvGrpSpPr>
      <p:grpSpPr>
        <a:xfrm>
          <a:off x="0" y="0"/>
          <a:ext cx="0" cy="0"/>
          <a:chOff x="0" y="0"/>
          <a:chExt cx="0" cy="0"/>
        </a:xfrm>
      </p:grpSpPr>
      <p:grpSp>
        <p:nvGrpSpPr>
          <p:cNvPr id="50" name="Google Shape;50;p42"/>
          <p:cNvGrpSpPr/>
          <p:nvPr/>
        </p:nvGrpSpPr>
        <p:grpSpPr>
          <a:xfrm>
            <a:off x="0" y="2"/>
            <a:ext cx="12192000" cy="6858001"/>
            <a:chOff x="0" y="0"/>
            <a:chExt cx="13716000" cy="10287000"/>
          </a:xfrm>
        </p:grpSpPr>
        <p:sp>
          <p:nvSpPr>
            <p:cNvPr id="51" name="Google Shape;51;p42"/>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2" name="Google Shape;52;p42"/>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3" name="Google Shape;53;p42"/>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54" name="Google Shape;54;p42"/>
          <p:cNvGrpSpPr/>
          <p:nvPr/>
        </p:nvGrpSpPr>
        <p:grpSpPr>
          <a:xfrm>
            <a:off x="11779125" y="129890"/>
            <a:ext cx="232364" cy="375234"/>
            <a:chOff x="3292012" y="1302714"/>
            <a:chExt cx="867138" cy="473009"/>
          </a:xfrm>
        </p:grpSpPr>
        <p:sp>
          <p:nvSpPr>
            <p:cNvPr id="55" name="Google Shape;55;p42"/>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56" name="Google Shape;56;p42"/>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57" name="Google Shape;57;p42"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153768043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2eme diapos">
  <p:cSld name="2eme diapos">
    <p:spTree>
      <p:nvGrpSpPr>
        <p:cNvPr id="1" name="Shape 58"/>
        <p:cNvGrpSpPr/>
        <p:nvPr/>
      </p:nvGrpSpPr>
      <p:grpSpPr>
        <a:xfrm>
          <a:off x="0" y="0"/>
          <a:ext cx="0" cy="0"/>
          <a:chOff x="0" y="0"/>
          <a:chExt cx="0" cy="0"/>
        </a:xfrm>
      </p:grpSpPr>
      <p:grpSp>
        <p:nvGrpSpPr>
          <p:cNvPr id="59" name="Google Shape;59;p43"/>
          <p:cNvGrpSpPr/>
          <p:nvPr/>
        </p:nvGrpSpPr>
        <p:grpSpPr>
          <a:xfrm>
            <a:off x="0" y="2"/>
            <a:ext cx="12192000" cy="6858001"/>
            <a:chOff x="0" y="0"/>
            <a:chExt cx="13716000" cy="10287000"/>
          </a:xfrm>
        </p:grpSpPr>
        <p:sp>
          <p:nvSpPr>
            <p:cNvPr id="60" name="Google Shape;60;p43"/>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1" name="Google Shape;61;p43"/>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2" name="Google Shape;62;p43"/>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63" name="Google Shape;63;p43"/>
          <p:cNvGrpSpPr/>
          <p:nvPr/>
        </p:nvGrpSpPr>
        <p:grpSpPr>
          <a:xfrm>
            <a:off x="11779125" y="129890"/>
            <a:ext cx="232364" cy="375234"/>
            <a:chOff x="3292012" y="1302714"/>
            <a:chExt cx="867138" cy="473009"/>
          </a:xfrm>
        </p:grpSpPr>
        <p:sp>
          <p:nvSpPr>
            <p:cNvPr id="64" name="Google Shape;64;p43"/>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65" name="Google Shape;65;p43"/>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66" name="Google Shape;66;p43"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25026305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39662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1240576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99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7194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dirty="0">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dirty="0">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7">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3520114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13/04/2026</a:t>
            </a:fld>
            <a:endParaRPr lang="fr-FR" dirty="0"/>
          </a:p>
        </p:txBody>
      </p:sp>
      <p:sp>
        <p:nvSpPr>
          <p:cNvPr id="5" name="Espace réservé du pied de page 4">
            <a:extLst>
              <a:ext uri="{FF2B5EF4-FFF2-40B4-BE49-F238E27FC236}">
                <a16:creationId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dirty="0"/>
          </a:p>
        </p:txBody>
      </p:sp>
      <p:sp>
        <p:nvSpPr>
          <p:cNvPr id="6" name="Espace réservé du numéro de diapositive 5">
            <a:extLst>
              <a:ext uri="{FF2B5EF4-FFF2-40B4-BE49-F238E27FC236}">
                <a16:creationId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dirty="0"/>
          </a:p>
        </p:txBody>
      </p:sp>
    </p:spTree>
    <p:extLst>
      <p:ext uri="{BB962C8B-B14F-4D97-AF65-F5344CB8AC3E}">
        <p14:creationId xmlns:p14="http://schemas.microsoft.com/office/powerpoint/2010/main" val="1312416514"/>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1" r:id="rId3"/>
    <p:sldLayoutId id="2147483662" r:id="rId4"/>
    <p:sldLayoutId id="2147483663" r:id="rId5"/>
    <p:sldLayoutId id="2147483664" r:id="rId6"/>
    <p:sldLayoutId id="2147483665" r:id="rId7"/>
    <p:sldLayoutId id="2147483674" r:id="rId8"/>
    <p:sldLayoutId id="2147483675" r:id="rId9"/>
    <p:sldLayoutId id="2147483676" r:id="rId10"/>
    <p:sldLayoutId id="2147483677" r:id="rId11"/>
    <p:sldLayoutId id="2147483678" r:id="rId12"/>
    <p:sldLayoutId id="2147483698" r:id="rId13"/>
    <p:sldLayoutId id="2147483680" r:id="rId14"/>
    <p:sldLayoutId id="2147483681"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701" r:id="rId30"/>
    <p:sldLayoutId id="2147483699" r:id="rId31"/>
    <p:sldLayoutId id="2147483700" r:id="rId32"/>
    <p:sldLayoutId id="2147483682" r:id="rId33"/>
    <p:sldLayoutId id="2147483683" r:id="rId34"/>
    <p:sldLayoutId id="2147483653" r:id="rId35"/>
    <p:sldLayoutId id="2147483654" r:id="rId36"/>
    <p:sldLayoutId id="2147483655" r:id="rId37"/>
    <p:sldLayoutId id="2147483656" r:id="rId38"/>
    <p:sldLayoutId id="2147483657" r:id="rId39"/>
    <p:sldLayoutId id="2147483658" r:id="rId40"/>
    <p:sldLayoutId id="2147483659" r:id="rId41"/>
    <p:sldLayoutId id="2147483702" r:id="rId42"/>
    <p:sldLayoutId id="2147483703"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4.png"/><Relationship Id="rId1" Type="http://schemas.openxmlformats.org/officeDocument/2006/relationships/slideLayout" Target="../slideLayouts/slideLayout3.xml"/><Relationship Id="rId5" Type="http://schemas.openxmlformats.org/officeDocument/2006/relationships/image" Target="../media/image58.png"/><Relationship Id="rId4" Type="http://schemas.openxmlformats.org/officeDocument/2006/relationships/image" Target="../media/image57.png"/></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4.png"/><Relationship Id="rId1" Type="http://schemas.openxmlformats.org/officeDocument/2006/relationships/slideLayout" Target="../slideLayouts/slideLayout3.xml"/><Relationship Id="rId5" Type="http://schemas.openxmlformats.org/officeDocument/2006/relationships/image" Target="../media/image60.png"/><Relationship Id="rId4" Type="http://schemas.openxmlformats.org/officeDocument/2006/relationships/image" Target="../media/image59.png"/></Relationships>
</file>

<file path=ppt/slides/_rels/slide3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4.png"/><Relationship Id="rId1" Type="http://schemas.openxmlformats.org/officeDocument/2006/relationships/slideLayout" Target="../slideLayouts/slideLayout3.xml"/><Relationship Id="rId5" Type="http://schemas.openxmlformats.org/officeDocument/2006/relationships/image" Target="../media/image62.png"/><Relationship Id="rId4" Type="http://schemas.openxmlformats.org/officeDocument/2006/relationships/image" Target="../media/image61.png"/></Relationships>
</file>

<file path=ppt/slides/_rels/slide3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4.png"/><Relationship Id="rId1" Type="http://schemas.openxmlformats.org/officeDocument/2006/relationships/slideLayout" Target="../slideLayouts/slideLayout3.xml"/><Relationship Id="rId5" Type="http://schemas.openxmlformats.org/officeDocument/2006/relationships/image" Target="../media/image64.png"/><Relationship Id="rId4" Type="http://schemas.openxmlformats.org/officeDocument/2006/relationships/image" Target="../media/image63.png"/></Relationships>
</file>

<file path=ppt/slides/_rels/slide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1.xml"/><Relationship Id="rId4" Type="http://schemas.openxmlformats.org/officeDocument/2006/relationships/image" Target="../media/image43.png"/></Relationships>
</file>

<file path=ppt/slides/_rels/slide4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4.png"/><Relationship Id="rId1" Type="http://schemas.openxmlformats.org/officeDocument/2006/relationships/slideLayout" Target="../slideLayouts/slideLayout3.xml"/><Relationship Id="rId5" Type="http://schemas.openxmlformats.org/officeDocument/2006/relationships/image" Target="../media/image66.png"/><Relationship Id="rId4" Type="http://schemas.openxmlformats.org/officeDocument/2006/relationships/image" Target="../media/image65.png"/></Relationships>
</file>

<file path=ppt/slides/_rels/slide4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4.png"/><Relationship Id="rId1" Type="http://schemas.openxmlformats.org/officeDocument/2006/relationships/slideLayout" Target="../slideLayouts/slideLayout3.xml"/><Relationship Id="rId5" Type="http://schemas.openxmlformats.org/officeDocument/2006/relationships/image" Target="../media/image68.png"/><Relationship Id="rId4" Type="http://schemas.openxmlformats.org/officeDocument/2006/relationships/image" Target="../media/image67.png"/></Relationships>
</file>

<file path=ppt/slides/_rels/slide4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14.png"/><Relationship Id="rId1" Type="http://schemas.openxmlformats.org/officeDocument/2006/relationships/slideLayout" Target="../slideLayouts/slideLayout3.xml"/><Relationship Id="rId5" Type="http://schemas.openxmlformats.org/officeDocument/2006/relationships/image" Target="../media/image70.png"/><Relationship Id="rId4" Type="http://schemas.openxmlformats.org/officeDocument/2006/relationships/image" Target="../media/image69.png"/></Relationships>
</file>

<file path=ppt/slides/_rels/slide4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14.png"/><Relationship Id="rId1" Type="http://schemas.openxmlformats.org/officeDocument/2006/relationships/slideLayout" Target="../slideLayouts/slideLayout3.xml"/><Relationship Id="rId5" Type="http://schemas.openxmlformats.org/officeDocument/2006/relationships/image" Target="../media/image71.png"/><Relationship Id="rId4" Type="http://schemas.openxmlformats.org/officeDocument/2006/relationships/image" Target="../media/image67.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5.xml"/><Relationship Id="rId5" Type="http://schemas.openxmlformats.org/officeDocument/2006/relationships/image" Target="../media/image73.png"/><Relationship Id="rId4" Type="http://schemas.openxmlformats.org/officeDocument/2006/relationships/image" Target="../media/image72.png"/></Relationships>
</file>

<file path=ppt/slides/_rels/slide5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5.xml"/><Relationship Id="rId4" Type="http://schemas.openxmlformats.org/officeDocument/2006/relationships/image" Target="../media/image74.png"/></Relationships>
</file>

<file path=ppt/slides/_rels/slide5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5.xml"/><Relationship Id="rId4" Type="http://schemas.openxmlformats.org/officeDocument/2006/relationships/image" Target="../media/image75.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5.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8.xml"/></Relationships>
</file>

<file path=ppt/slides/_rels/slide56.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77.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8.xml.rels><?xml version="1.0" encoding="UTF-8" standalone="yes"?>
<Relationships xmlns="http://schemas.openxmlformats.org/package/2006/relationships"><Relationship Id="rId3" Type="http://schemas.openxmlformats.org/officeDocument/2006/relationships/hyperlink" Target="https://pixabay.com/fr/question-point-d-interrogation-1015308/" TargetMode="External"/><Relationship Id="rId2" Type="http://schemas.openxmlformats.org/officeDocument/2006/relationships/image" Target="../media/image78.jp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drive/folders/1EL5AcbXKLcZcptBw8zodh5LsuwwjlMQY?usp=drive_link" TargetMode="Externa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FEA15-69D0-A51C-B0B6-70FD8D1867D3}"/>
              </a:ext>
            </a:extLst>
          </p:cNvPr>
          <p:cNvSpPr>
            <a:spLocks noGrp="1"/>
          </p:cNvSpPr>
          <p:nvPr>
            <p:ph type="body" sz="quarter" idx="14"/>
          </p:nvPr>
        </p:nvSpPr>
        <p:spPr/>
        <p:txBody>
          <a:bodyPr/>
          <a:lstStyle/>
          <a:p>
            <a:r>
              <a:rPr lang="en-US" dirty="0"/>
              <a:t>1</a:t>
            </a:r>
            <a:endParaRPr lang="fr-FR" dirty="0"/>
          </a:p>
        </p:txBody>
      </p:sp>
      <p:sp>
        <p:nvSpPr>
          <p:cNvPr id="8" name="Text Placeholder 7">
            <a:extLst>
              <a:ext uri="{FF2B5EF4-FFF2-40B4-BE49-F238E27FC236}">
                <a16:creationId xmlns:a16="http://schemas.microsoft.com/office/drawing/2014/main" id="{246B463C-2C20-EB38-B568-79C9E3645676}"/>
              </a:ext>
            </a:extLst>
          </p:cNvPr>
          <p:cNvSpPr>
            <a:spLocks noGrp="1"/>
          </p:cNvSpPr>
          <p:nvPr>
            <p:ph type="body" sz="quarter" idx="19"/>
          </p:nvPr>
        </p:nvSpPr>
        <p:spPr/>
        <p:txBody>
          <a:bodyPr/>
          <a:lstStyle/>
          <a:p>
            <a:r>
              <a:rPr lang="fr-FR" dirty="0"/>
              <a:t>4</a:t>
            </a:r>
          </a:p>
        </p:txBody>
      </p:sp>
      <p:grpSp>
        <p:nvGrpSpPr>
          <p:cNvPr id="27" name="Groupe 26">
            <a:extLst>
              <a:ext uri="{FF2B5EF4-FFF2-40B4-BE49-F238E27FC236}">
                <a16:creationId xmlns:a16="http://schemas.microsoft.com/office/drawing/2014/main" id="{4665E728-B129-706A-BDB1-22B94D41AFBF}"/>
              </a:ext>
            </a:extLst>
          </p:cNvPr>
          <p:cNvGrpSpPr/>
          <p:nvPr/>
        </p:nvGrpSpPr>
        <p:grpSpPr>
          <a:xfrm>
            <a:off x="166256" y="4635489"/>
            <a:ext cx="7210237" cy="522000"/>
            <a:chOff x="304312" y="4531839"/>
            <a:chExt cx="5990003" cy="696796"/>
          </a:xfrm>
        </p:grpSpPr>
        <p:sp>
          <p:nvSpPr>
            <p:cNvPr id="28" name="Google Shape;223;p26">
              <a:extLst>
                <a:ext uri="{FF2B5EF4-FFF2-40B4-BE49-F238E27FC236}">
                  <a16:creationId xmlns:a16="http://schemas.microsoft.com/office/drawing/2014/main" id="{A46CB91A-EBEB-F991-CD39-28DB7BAB45BE}"/>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68570" tIns="34271" rIns="68570" bIns="34271" anchor="ctr" anchorCtr="0" compatLnSpc="1">
              <a:noAutofit/>
            </a:bodyPr>
            <a:lstStyle/>
            <a:p>
              <a:pPr defTabSz="914378">
                <a:buClrTx/>
              </a:pPr>
              <a:endParaRPr lang="fr-FR" sz="1800" b="1" dirty="0">
                <a:solidFill>
                  <a:srgbClr val="FFFFFF"/>
                </a:solidFill>
                <a:latin typeface="Calibri"/>
                <a:ea typeface="Calibri"/>
                <a:cs typeface="Calibri"/>
              </a:endParaRPr>
            </a:p>
          </p:txBody>
        </p:sp>
        <p:sp>
          <p:nvSpPr>
            <p:cNvPr id="29" name="Google Shape;735;p98">
              <a:extLst>
                <a:ext uri="{FF2B5EF4-FFF2-40B4-BE49-F238E27FC236}">
                  <a16:creationId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grpSp>
        <p:nvGrpSpPr>
          <p:cNvPr id="31" name="Groupe 30">
            <a:extLst>
              <a:ext uri="{FF2B5EF4-FFF2-40B4-BE49-F238E27FC236}">
                <a16:creationId xmlns:a16="http://schemas.microsoft.com/office/drawing/2014/main" id="{CF462A6B-5C20-3975-F90E-B1FC46965C44}"/>
              </a:ext>
            </a:extLst>
          </p:cNvPr>
          <p:cNvGrpSpPr/>
          <p:nvPr/>
        </p:nvGrpSpPr>
        <p:grpSpPr>
          <a:xfrm>
            <a:off x="166256" y="5289788"/>
            <a:ext cx="6798228" cy="815447"/>
            <a:chOff x="304312" y="5304657"/>
            <a:chExt cx="5990003" cy="696796"/>
          </a:xfrm>
        </p:grpSpPr>
        <p:sp>
          <p:nvSpPr>
            <p:cNvPr id="32" name="Google Shape;224;p26">
              <a:extLst>
                <a:ext uri="{FF2B5EF4-FFF2-40B4-BE49-F238E27FC236}">
                  <a16:creationId xmlns:a16="http://schemas.microsoft.com/office/drawing/2014/main" id="{DEB7DF84-BD99-EC95-89FA-F9508B730598}"/>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68570" tIns="34271" rIns="68570" bIns="34271" anchor="ctr" anchorCtr="0" compatLnSpc="1">
              <a:noAutofit/>
            </a:bodyPr>
            <a:lstStyle/>
            <a:p>
              <a:pPr defTabSz="914378">
                <a:buClrTx/>
                <a:defRPr sz="1800" b="0" i="0" u="none" strike="noStrike" kern="0" cap="none" spc="0" baseline="0">
                  <a:solidFill>
                    <a:srgbClr val="000000"/>
                  </a:solidFill>
                  <a:uFillTx/>
                </a:defRPr>
              </a:pPr>
              <a:r>
                <a:rPr lang="fr-FR" sz="1800" b="1" dirty="0">
                  <a:solidFill>
                    <a:srgbClr val="FFFFFF"/>
                  </a:solidFill>
                  <a:latin typeface="Calibri"/>
                  <a:ea typeface="Calibri"/>
                  <a:cs typeface="Calibri"/>
                </a:rPr>
                <a:t> </a:t>
              </a:r>
              <a:r>
                <a:rPr lang="fr-FR" sz="2000" b="1" dirty="0">
                  <a:solidFill>
                    <a:srgbClr val="FFFFFF"/>
                  </a:solidFill>
                  <a:latin typeface="Calibri"/>
                  <a:ea typeface="Calibri"/>
                  <a:cs typeface="Calibri"/>
                </a:rPr>
                <a:t> </a:t>
              </a:r>
            </a:p>
          </p:txBody>
        </p:sp>
        <p:sp>
          <p:nvSpPr>
            <p:cNvPr id="33" name="Google Shape;742;p98">
              <a:extLst>
                <a:ext uri="{FF2B5EF4-FFF2-40B4-BE49-F238E27FC236}">
                  <a16:creationId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sp>
        <p:nvSpPr>
          <p:cNvPr id="9" name="Espace réservé du texte 43">
            <a:extLst>
              <a:ext uri="{FF2B5EF4-FFF2-40B4-BE49-F238E27FC236}">
                <a16:creationId xmlns:a16="http://schemas.microsoft.com/office/drawing/2014/main" id="{7DEC17B5-AD7F-BD47-F7CF-DD89EBC16D6B}"/>
              </a:ext>
            </a:extLst>
          </p:cNvPr>
          <p:cNvSpPr txBox="1">
            <a:spLocks/>
          </p:cNvSpPr>
          <p:nvPr/>
        </p:nvSpPr>
        <p:spPr>
          <a:xfrm>
            <a:off x="2120815" y="4591216"/>
            <a:ext cx="4843667"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0" name="Espace réservé du texte 43">
            <a:extLst>
              <a:ext uri="{FF2B5EF4-FFF2-40B4-BE49-F238E27FC236}">
                <a16:creationId xmlns:a16="http://schemas.microsoft.com/office/drawing/2014/main" id="{DD979FC7-7D7A-BA7E-4DF0-D43F0F90D5D7}"/>
              </a:ext>
            </a:extLst>
          </p:cNvPr>
          <p:cNvSpPr txBox="1">
            <a:spLocks/>
          </p:cNvSpPr>
          <p:nvPr/>
        </p:nvSpPr>
        <p:spPr>
          <a:xfrm>
            <a:off x="271217" y="4635488"/>
            <a:ext cx="1288409" cy="477727"/>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Leçon</a:t>
            </a:r>
            <a:r>
              <a:rPr lang="en-US" dirty="0"/>
              <a:t> 12 </a:t>
            </a:r>
          </a:p>
        </p:txBody>
      </p:sp>
      <p:sp>
        <p:nvSpPr>
          <p:cNvPr id="11" name="Espace réservé du texte 43">
            <a:extLst>
              <a:ext uri="{FF2B5EF4-FFF2-40B4-BE49-F238E27FC236}">
                <a16:creationId xmlns:a16="http://schemas.microsoft.com/office/drawing/2014/main" id="{9A565E53-78F6-3990-8269-7E3C33DC136E}"/>
              </a:ext>
            </a:extLst>
          </p:cNvPr>
          <p:cNvSpPr txBox="1">
            <a:spLocks/>
          </p:cNvSpPr>
          <p:nvPr/>
        </p:nvSpPr>
        <p:spPr>
          <a:xfrm>
            <a:off x="271217" y="5288319"/>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Tâche 6 </a:t>
            </a:r>
          </a:p>
        </p:txBody>
      </p:sp>
      <p:sp>
        <p:nvSpPr>
          <p:cNvPr id="12" name="Espace réservé du texte 43">
            <a:extLst>
              <a:ext uri="{FF2B5EF4-FFF2-40B4-BE49-F238E27FC236}">
                <a16:creationId xmlns:a16="http://schemas.microsoft.com/office/drawing/2014/main" id="{9D40EE84-97BD-1D2C-C9FD-BC704A6339F3}"/>
              </a:ext>
            </a:extLst>
          </p:cNvPr>
          <p:cNvSpPr txBox="1">
            <a:spLocks/>
          </p:cNvSpPr>
          <p:nvPr/>
        </p:nvSpPr>
        <p:spPr>
          <a:xfrm>
            <a:off x="2120815" y="5288319"/>
            <a:ext cx="5360640" cy="816917"/>
          </a:xfrm>
          <a:prstGeom prst="rect">
            <a:avLst/>
          </a:prstGeom>
          <a:solidFill>
            <a:schemeClr val="accent1">
              <a:lumMod val="60000"/>
              <a:lumOff val="40000"/>
            </a:schemeClr>
          </a:solidFill>
        </p:spPr>
        <p:txBody>
          <a:bodyPr anchor="ctr">
            <a:no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dirty="0">
                <a:solidFill>
                  <a:schemeClr val="bg1"/>
                </a:solidFill>
              </a:rPr>
              <a:t>Utiliser le pourcentage et la vitesse moyenne pour résoudre des problèmes</a:t>
            </a:r>
            <a:endParaRPr lang="fr-FR" b="0" dirty="0"/>
          </a:p>
        </p:txBody>
      </p:sp>
      <p:sp>
        <p:nvSpPr>
          <p:cNvPr id="3" name="ZoneTexte 2"/>
          <p:cNvSpPr txBox="1"/>
          <p:nvPr/>
        </p:nvSpPr>
        <p:spPr>
          <a:xfrm>
            <a:off x="2205716" y="4702411"/>
            <a:ext cx="4673864" cy="400110"/>
          </a:xfrm>
          <a:prstGeom prst="rect">
            <a:avLst/>
          </a:prstGeom>
          <a:noFill/>
        </p:spPr>
        <p:txBody>
          <a:bodyPr wrap="square" rtlCol="0">
            <a:spAutoFit/>
          </a:bodyPr>
          <a:lstStyle/>
          <a:p>
            <a:r>
              <a:rPr lang="fr-FR" sz="2000" b="1" dirty="0">
                <a:solidFill>
                  <a:schemeClr val="bg1"/>
                </a:solidFill>
              </a:rPr>
              <a:t>Fonctions et proportionnalité</a:t>
            </a:r>
            <a:endParaRPr lang="fr-FR" sz="2000" b="1" dirty="0">
              <a:solidFill>
                <a:schemeClr val="bg1"/>
              </a:solidFill>
              <a:latin typeface="Arial" panose="020B0604020202020204" pitchFamily="34" charset="0"/>
              <a:cs typeface="Arial" panose="020B0604020202020204" pitchFamily="34" charset="0"/>
              <a:sym typeface="Arial"/>
            </a:endParaRPr>
          </a:p>
        </p:txBody>
      </p:sp>
    </p:spTree>
    <p:extLst>
      <p:ext uri="{BB962C8B-B14F-4D97-AF65-F5344CB8AC3E}">
        <p14:creationId xmlns:p14="http://schemas.microsoft.com/office/powerpoint/2010/main" val="3027004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B6F5DF-0766-C867-1810-88D60798CD41}"/>
              </a:ext>
            </a:extLst>
          </p:cNvPr>
          <p:cNvSpPr>
            <a:spLocks noGrp="1"/>
          </p:cNvSpPr>
          <p:nvPr>
            <p:ph type="title"/>
          </p:nvPr>
        </p:nvSpPr>
        <p:spPr/>
        <p:txBody>
          <a:bodyPr/>
          <a:lstStyle/>
          <a:p>
            <a:r>
              <a:rPr lang="fr-MA" dirty="0">
                <a:latin typeface="Calibri" panose="020F0502020204030204"/>
              </a:rPr>
              <a:t>Bonjour! Prêts pour démarrer notre séance? Allons-y!</a:t>
            </a:r>
            <a:endParaRPr lang="fr-FR" dirty="0"/>
          </a:p>
        </p:txBody>
      </p:sp>
      <p:pic>
        <p:nvPicPr>
          <p:cNvPr id="6" name="Google Shape;5926;p4" descr="Une fusée Soyouz décolle vers l'ISS avec un Russe et un Américain à bord, fusée  qui décolle - heartfeltfuneralcompany.co.uk">
            <a:extLst>
              <a:ext uri="{FF2B5EF4-FFF2-40B4-BE49-F238E27FC236}">
                <a16:creationId xmlns:a16="http://schemas.microsoft.com/office/drawing/2014/main" id="{D838B08A-7DEA-CBC4-308E-04C430712264}"/>
              </a:ext>
            </a:extLst>
          </p:cNvPr>
          <p:cNvPicPr preferRelativeResize="0"/>
          <p:nvPr/>
        </p:nvPicPr>
        <p:blipFill rotWithShape="1">
          <a:blip r:embed="rId2">
            <a:alphaModFix/>
          </a:blip>
          <a:srcRect l="12628" r="42945"/>
          <a:stretch/>
        </p:blipFill>
        <p:spPr>
          <a:xfrm>
            <a:off x="3948453" y="1699037"/>
            <a:ext cx="4295093" cy="3951537"/>
          </a:xfrm>
          <a:prstGeom prst="ellipse">
            <a:avLst/>
          </a:prstGeom>
          <a:noFill/>
          <a:ln>
            <a:noFill/>
          </a:ln>
        </p:spPr>
      </p:pic>
    </p:spTree>
    <p:extLst>
      <p:ext uri="{BB962C8B-B14F-4D97-AF65-F5344CB8AC3E}">
        <p14:creationId xmlns:p14="http://schemas.microsoft.com/office/powerpoint/2010/main" val="3763986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B1F6A-5117-74A4-6783-8DF71E620B20}"/>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3837393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D8041-AFD0-EC8F-4767-653E10C7C3AD}"/>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A3087E42-B6FC-1FEB-0375-2861A503F9C7}"/>
              </a:ext>
            </a:extLst>
          </p:cNvPr>
          <p:cNvSpPr>
            <a:spLocks noGrp="1"/>
          </p:cNvSpPr>
          <p:nvPr>
            <p:ph type="title"/>
          </p:nvPr>
        </p:nvSpPr>
        <p:spPr/>
        <p:txBody>
          <a:bodyPr/>
          <a:lstStyle/>
          <a:p>
            <a:r>
              <a:rPr lang="fr-FR" sz="1400" dirty="0"/>
              <a:t>Qui peut me rappeler la signification de ces icônes?</a:t>
            </a:r>
          </a:p>
        </p:txBody>
      </p:sp>
      <p:sp>
        <p:nvSpPr>
          <p:cNvPr id="7" name="Espace réservé du contenu 6">
            <a:extLst>
              <a:ext uri="{FF2B5EF4-FFF2-40B4-BE49-F238E27FC236}">
                <a16:creationId xmlns:a16="http://schemas.microsoft.com/office/drawing/2014/main" id="{F9CF1D3E-11D4-06CF-449D-FDD59A8E3291}"/>
              </a:ext>
            </a:extLst>
          </p:cNvPr>
          <p:cNvSpPr>
            <a:spLocks noGrp="1"/>
          </p:cNvSpPr>
          <p:nvPr>
            <p:ph sz="quarter" idx="11"/>
          </p:nvPr>
        </p:nvSpPr>
        <p:spPr/>
        <p:txBody>
          <a:bodyPr/>
          <a:lstStyle/>
          <a:p>
            <a:pPr marL="0" indent="0">
              <a:buNone/>
            </a:pPr>
            <a:r>
              <a:rPr lang="fr-FR" dirty="0"/>
              <a:t>Demander à 3 élèves au hasard</a:t>
            </a:r>
          </a:p>
        </p:txBody>
      </p:sp>
      <p:pic>
        <p:nvPicPr>
          <p:cNvPr id="3" name="Google Shape;1333;p128">
            <a:extLst>
              <a:ext uri="{FF2B5EF4-FFF2-40B4-BE49-F238E27FC236}">
                <a16:creationId xmlns:a16="http://schemas.microsoft.com/office/drawing/2014/main" id="{1600A8E5-AA19-C28B-A8C6-E18278701B8D}"/>
              </a:ext>
            </a:extLst>
          </p:cNvPr>
          <p:cNvPicPr>
            <a:picLocks noChangeAspect="1"/>
          </p:cNvPicPr>
          <p:nvPr/>
        </p:nvPicPr>
        <p:blipFill>
          <a:blip r:embed="rId2">
            <a:alphaModFix/>
          </a:blip>
          <a:srcRect/>
          <a:stretch>
            <a:fillRect/>
          </a:stretch>
        </p:blipFill>
        <p:spPr>
          <a:xfrm>
            <a:off x="11081316" y="225184"/>
            <a:ext cx="452042" cy="452042"/>
          </a:xfrm>
          <a:prstGeom prst="rect">
            <a:avLst/>
          </a:prstGeom>
          <a:noFill/>
          <a:ln cap="flat">
            <a:noFill/>
          </a:ln>
        </p:spPr>
      </p:pic>
      <p:pic>
        <p:nvPicPr>
          <p:cNvPr id="4" name="Picture 2" descr="Lever la main - Icônes mains et gestes gratuites">
            <a:extLst>
              <a:ext uri="{FF2B5EF4-FFF2-40B4-BE49-F238E27FC236}">
                <a16:creationId xmlns:a16="http://schemas.microsoft.com/office/drawing/2014/main" id="{9AFF33DD-B83A-33FD-353D-23B3E03FAF92}"/>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334;p53">
            <a:extLst>
              <a:ext uri="{FF2B5EF4-FFF2-40B4-BE49-F238E27FC236}">
                <a16:creationId xmlns:a16="http://schemas.microsoft.com/office/drawing/2014/main" id="{96998D86-26BB-3555-4565-4D53E3CA8AFB}"/>
              </a:ext>
            </a:extLst>
          </p:cNvPr>
          <p:cNvSpPr txBox="1"/>
          <p:nvPr/>
        </p:nvSpPr>
        <p:spPr>
          <a:xfrm>
            <a:off x="1830626" y="4599182"/>
            <a:ext cx="4793732" cy="400003"/>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endParaRPr lang="fr-FR" altLang="fr-FR" sz="2000" kern="0" dirty="0">
              <a:solidFill>
                <a:srgbClr val="000000"/>
              </a:solidFill>
              <a:latin typeface="Arial" panose="020B0604020202020204" pitchFamily="34" charset="0"/>
              <a:cs typeface="Arial"/>
              <a:sym typeface="Arial"/>
            </a:endParaRPr>
          </a:p>
        </p:txBody>
      </p:sp>
      <p:pic>
        <p:nvPicPr>
          <p:cNvPr id="10" name="Google Shape;338;p53">
            <a:extLst>
              <a:ext uri="{FF2B5EF4-FFF2-40B4-BE49-F238E27FC236}">
                <a16:creationId xmlns:a16="http://schemas.microsoft.com/office/drawing/2014/main" id="{9BE30B5E-4528-7D0A-65D2-835EBE8EDC18}"/>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pic>
        <p:nvPicPr>
          <p:cNvPr id="14" name="Google Shape;339;p53">
            <a:extLst>
              <a:ext uri="{FF2B5EF4-FFF2-40B4-BE49-F238E27FC236}">
                <a16:creationId xmlns:a16="http://schemas.microsoft.com/office/drawing/2014/main" id="{BFCD77B2-03B8-733A-EFBD-F70E12985123}"/>
              </a:ext>
            </a:extLst>
          </p:cNvPr>
          <p:cNvPicPr preferRelativeResize="0"/>
          <p:nvPr/>
        </p:nvPicPr>
        <p:blipFill rotWithShape="1">
          <a:blip r:embed="rId5">
            <a:alphaModFix/>
          </a:blip>
          <a:srcRect/>
          <a:stretch/>
        </p:blipFill>
        <p:spPr>
          <a:xfrm>
            <a:off x="1830626" y="2337160"/>
            <a:ext cx="2698265" cy="1911238"/>
          </a:xfrm>
          <a:prstGeom prst="rect">
            <a:avLst/>
          </a:prstGeom>
          <a:noFill/>
          <a:ln>
            <a:noFill/>
          </a:ln>
        </p:spPr>
      </p:pic>
    </p:spTree>
    <p:extLst>
      <p:ext uri="{BB962C8B-B14F-4D97-AF65-F5344CB8AC3E}">
        <p14:creationId xmlns:p14="http://schemas.microsoft.com/office/powerpoint/2010/main" val="24583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AD81F-A8A8-9564-007E-461B2FB75773}"/>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02614D42-7FE6-EB25-5F8B-302BFA425AFB}"/>
              </a:ext>
            </a:extLst>
          </p:cNvPr>
          <p:cNvSpPr>
            <a:spLocks noGrp="1"/>
          </p:cNvSpPr>
          <p:nvPr>
            <p:ph type="title"/>
          </p:nvPr>
        </p:nvSpPr>
        <p:spPr/>
        <p:txBody>
          <a:bodyPr/>
          <a:lstStyle/>
          <a:p>
            <a:r>
              <a:rPr lang="fr-FR" dirty="0"/>
              <a:t>Très bien.</a:t>
            </a:r>
          </a:p>
        </p:txBody>
      </p:sp>
      <p:sp>
        <p:nvSpPr>
          <p:cNvPr id="3" name="ZoneTexte 2">
            <a:extLst>
              <a:ext uri="{FF2B5EF4-FFF2-40B4-BE49-F238E27FC236}">
                <a16:creationId xmlns:a16="http://schemas.microsoft.com/office/drawing/2014/main" id="{65D81306-DB6A-674B-353D-A18F2BBCD018}"/>
              </a:ext>
            </a:extLst>
          </p:cNvPr>
          <p:cNvSpPr txBox="1"/>
          <p:nvPr/>
        </p:nvSpPr>
        <p:spPr>
          <a:xfrm>
            <a:off x="1830626" y="4541453"/>
            <a:ext cx="3771982" cy="369332"/>
          </a:xfrm>
          <a:prstGeom prst="rect">
            <a:avLst/>
          </a:prstGeom>
          <a:noFill/>
        </p:spPr>
        <p:txBody>
          <a:bodyPr wrap="square">
            <a:spAutoFit/>
          </a:bodyPr>
          <a:lstStyle/>
          <a:p>
            <a:pPr defTabSz="1219170">
              <a:buClr>
                <a:srgbClr val="44546A"/>
              </a:buClr>
              <a:buSzPts val="1600"/>
            </a:pPr>
            <a:r>
              <a:rPr lang="fr-FR" altLang="fr-FR" b="1" kern="0" dirty="0">
                <a:solidFill>
                  <a:srgbClr val="44546A"/>
                </a:solidFill>
                <a:latin typeface="Calibri"/>
                <a:cs typeface="Calibri"/>
                <a:sym typeface="Arial"/>
              </a:rPr>
              <a:t>Je travaille en binômes</a:t>
            </a:r>
          </a:p>
        </p:txBody>
      </p:sp>
      <p:sp>
        <p:nvSpPr>
          <p:cNvPr id="4" name="Google Shape;1186;p114">
            <a:extLst>
              <a:ext uri="{FF2B5EF4-FFF2-40B4-BE49-F238E27FC236}">
                <a16:creationId xmlns:a16="http://schemas.microsoft.com/office/drawing/2014/main" id="{8A93EA5F-9764-F178-F46D-D9ECEB8B5A3D}"/>
              </a:ext>
            </a:extLst>
          </p:cNvPr>
          <p:cNvSpPr txBox="1"/>
          <p:nvPr/>
        </p:nvSpPr>
        <p:spPr>
          <a:xfrm>
            <a:off x="7245354" y="4910785"/>
            <a:ext cx="4400362" cy="346210"/>
          </a:xfrm>
          <a:prstGeom prst="rect">
            <a:avLst/>
          </a:prstGeom>
          <a:noFill/>
          <a:ln cap="flat">
            <a:noFill/>
          </a:ln>
        </p:spPr>
        <p:txBody>
          <a:bodyPr vert="horz" wrap="square" lIns="68570" tIns="34271" rIns="68570" bIns="34271" anchor="t" anchorCtr="0" compatLnSpc="1">
            <a:spAutoFit/>
          </a:bodyPr>
          <a:lstStyle/>
          <a:p>
            <a:pPr defTabSz="1219170" eaLnBrk="0" fontAlgn="base" hangingPunct="0">
              <a:spcBef>
                <a:spcPct val="0"/>
              </a:spcBef>
              <a:spcAft>
                <a:spcPct val="0"/>
              </a:spcAft>
            </a:pPr>
            <a:r>
              <a:rPr lang="fr-FR" altLang="fr-FR" b="1" kern="0" dirty="0">
                <a:solidFill>
                  <a:srgbClr val="44546A"/>
                </a:solidFill>
                <a:latin typeface="Calibri"/>
                <a:cs typeface="Calibri"/>
                <a:sym typeface="Arial"/>
              </a:rPr>
              <a:t>Les élèves travaillent en autonomie</a:t>
            </a:r>
            <a:endParaRPr lang="fr-FR" altLang="fr-FR" kern="0" dirty="0">
              <a:solidFill>
                <a:srgbClr val="000000"/>
              </a:solidFill>
              <a:latin typeface="Arial" panose="020B0604020202020204" pitchFamily="34" charset="0"/>
              <a:cs typeface="Arial"/>
              <a:sym typeface="Arial"/>
            </a:endParaRPr>
          </a:p>
        </p:txBody>
      </p:sp>
      <p:pic>
        <p:nvPicPr>
          <p:cNvPr id="2" name="Image 8">
            <a:extLst>
              <a:ext uri="{FF2B5EF4-FFF2-40B4-BE49-F238E27FC236}">
                <a16:creationId xmlns:a16="http://schemas.microsoft.com/office/drawing/2014/main" id="{6A46C68C-DA66-630B-474B-0E8A4D2F4C60}"/>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8" name="Google Shape;339;p53">
            <a:extLst>
              <a:ext uri="{FF2B5EF4-FFF2-40B4-BE49-F238E27FC236}">
                <a16:creationId xmlns:a16="http://schemas.microsoft.com/office/drawing/2014/main" id="{93DC3FA3-9F7D-C4E0-1C04-7B6D7D0896D2}"/>
              </a:ext>
            </a:extLst>
          </p:cNvPr>
          <p:cNvPicPr preferRelativeResize="0"/>
          <p:nvPr/>
        </p:nvPicPr>
        <p:blipFill rotWithShape="1">
          <a:blip r:embed="rId3">
            <a:alphaModFix/>
          </a:blip>
          <a:srcRect/>
          <a:stretch/>
        </p:blipFill>
        <p:spPr>
          <a:xfrm>
            <a:off x="1830626" y="2337160"/>
            <a:ext cx="2698265" cy="1911238"/>
          </a:xfrm>
          <a:prstGeom prst="rect">
            <a:avLst/>
          </a:prstGeom>
          <a:noFill/>
          <a:ln>
            <a:noFill/>
          </a:ln>
        </p:spPr>
      </p:pic>
      <p:pic>
        <p:nvPicPr>
          <p:cNvPr id="9" name="Google Shape;338;p53">
            <a:extLst>
              <a:ext uri="{FF2B5EF4-FFF2-40B4-BE49-F238E27FC236}">
                <a16:creationId xmlns:a16="http://schemas.microsoft.com/office/drawing/2014/main" id="{F74CBCC4-97EB-8A6E-60FA-9F41AFB5BDCA}"/>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sp>
        <p:nvSpPr>
          <p:cNvPr id="10" name="Espace réservé du contenu 6">
            <a:extLst>
              <a:ext uri="{FF2B5EF4-FFF2-40B4-BE49-F238E27FC236}">
                <a16:creationId xmlns:a16="http://schemas.microsoft.com/office/drawing/2014/main" id="{438B9D92-A7CF-DA1A-8606-AFB07BBA0438}"/>
              </a:ext>
            </a:extLst>
          </p:cNvPr>
          <p:cNvSpPr>
            <a:spLocks noGrp="1"/>
          </p:cNvSpPr>
          <p:nvPr>
            <p:ph sz="quarter" idx="11"/>
          </p:nvPr>
        </p:nvSpPr>
        <p:spPr/>
        <p:txBody>
          <a:bodyPr/>
          <a:lstStyle/>
          <a:p>
            <a:pPr marL="0" indent="0"/>
            <a:r>
              <a:rPr lang="fr-MA" dirty="0"/>
              <a:t>L’enseignant incite les élèves à prendre conscient de ces comportement en classe et en dehors de la classe</a:t>
            </a:r>
            <a:endParaRPr lang="fr-FR" dirty="0"/>
          </a:p>
          <a:p>
            <a:pPr marL="0" indent="0">
              <a:buNone/>
            </a:pPr>
            <a:endParaRPr lang="fr-FR" dirty="0">
              <a:solidFill>
                <a:srgbClr val="AEABAB"/>
              </a:solidFill>
            </a:endParaRPr>
          </a:p>
        </p:txBody>
      </p:sp>
    </p:spTree>
    <p:extLst>
      <p:ext uri="{BB962C8B-B14F-4D97-AF65-F5344CB8AC3E}">
        <p14:creationId xmlns:p14="http://schemas.microsoft.com/office/powerpoint/2010/main" val="1827493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pic>
        <p:nvPicPr>
          <p:cNvPr id="337" name="Google Shape;337;p15"/>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38" name="Google Shape;338;p15"/>
          <p:cNvSpPr txBox="1"/>
          <p:nvPr/>
        </p:nvSpPr>
        <p:spPr>
          <a:xfrm>
            <a:off x="694395" y="190902"/>
            <a:ext cx="11055645" cy="615499"/>
          </a:xfrm>
          <a:prstGeom prst="rect">
            <a:avLst/>
          </a:prstGeom>
          <a:noFill/>
          <a:ln>
            <a:noFill/>
          </a:ln>
        </p:spPr>
        <p:txBody>
          <a:bodyPr spcFirstLastPara="1" wrap="square" lIns="121900" tIns="60933" rIns="121900" bIns="60933" anchor="t" anchorCtr="0">
            <a:spAutoFit/>
          </a:bodyPr>
          <a:lstStyle/>
          <a:p>
            <a:r>
              <a:rPr lang="fr-FR" sz="1600" b="1">
                <a:solidFill>
                  <a:schemeClr val="dk1"/>
                </a:solidFill>
                <a:latin typeface="Calibri"/>
                <a:ea typeface="Calibri"/>
                <a:cs typeface="Calibri"/>
                <a:sym typeface="Calibri"/>
              </a:rPr>
              <a:t>Voici une situation en classe. Que remarquez-vous ? Ce comportement est-il approprié ? Pourquoi ? Que faudrait-il améliorer ou changer ?</a:t>
            </a:r>
            <a:endParaRPr sz="2400"/>
          </a:p>
        </p:txBody>
      </p:sp>
      <p:sp>
        <p:nvSpPr>
          <p:cNvPr id="339" name="Google Shape;339;p15"/>
          <p:cNvSpPr txBox="1"/>
          <p:nvPr/>
        </p:nvSpPr>
        <p:spPr>
          <a:xfrm>
            <a:off x="961477" y="707261"/>
            <a:ext cx="8224720" cy="338500"/>
          </a:xfrm>
          <a:prstGeom prst="rect">
            <a:avLst/>
          </a:prstGeom>
          <a:noFill/>
          <a:ln>
            <a:noFill/>
          </a:ln>
        </p:spPr>
        <p:txBody>
          <a:bodyPr spcFirstLastPara="1" wrap="square" lIns="121900" tIns="60933" rIns="121900" bIns="60933" anchor="t" anchorCtr="0">
            <a:spAutoFit/>
          </a:bodyPr>
          <a:lstStyle/>
          <a:p>
            <a:r>
              <a:rPr lang="fr-FR" sz="1400" i="1">
                <a:solidFill>
                  <a:schemeClr val="dk1"/>
                </a:solidFill>
                <a:latin typeface="Calibri"/>
                <a:ea typeface="Calibri"/>
                <a:cs typeface="Calibri"/>
                <a:sym typeface="Calibri"/>
              </a:rPr>
              <a:t>Demander à 3 élèves au hasard en justifiant leurs réponses</a:t>
            </a:r>
            <a:endParaRPr sz="2400"/>
          </a:p>
        </p:txBody>
      </p:sp>
    </p:spTree>
    <p:extLst>
      <p:ext uri="{BB962C8B-B14F-4D97-AF65-F5344CB8AC3E}">
        <p14:creationId xmlns:p14="http://schemas.microsoft.com/office/powerpoint/2010/main" val="4006526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4" name="Google Shape;344;p16"/>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45" name="Google Shape;345;p16"/>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C’est un mauvais comportement. L’élève n’est pas attentif.</a:t>
            </a:r>
            <a:endParaRPr sz="2400"/>
          </a:p>
        </p:txBody>
      </p:sp>
      <p:sp>
        <p:nvSpPr>
          <p:cNvPr id="346" name="Google Shape;346;p16"/>
          <p:cNvSpPr txBox="1"/>
          <p:nvPr/>
        </p:nvSpPr>
        <p:spPr>
          <a:xfrm>
            <a:off x="3276600" y="5628018"/>
            <a:ext cx="5976285" cy="615499"/>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L’élève bavarde ou chuchote pendant que son camarade donne une réponse.</a:t>
            </a:r>
            <a:endParaRPr sz="1600" b="1">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937035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p17"/>
          <p:cNvPicPr preferRelativeResize="0"/>
          <p:nvPr/>
        </p:nvPicPr>
        <p:blipFill rotWithShape="1">
          <a:blip r:embed="rId3">
            <a:alphaModFix/>
          </a:blip>
          <a:srcRect/>
          <a:stretch/>
        </p:blipFill>
        <p:spPr>
          <a:xfrm>
            <a:off x="4071731" y="1608483"/>
            <a:ext cx="3641035" cy="3641035"/>
          </a:xfrm>
          <a:prstGeom prst="rect">
            <a:avLst/>
          </a:prstGeom>
          <a:noFill/>
          <a:ln>
            <a:noFill/>
          </a:ln>
        </p:spPr>
      </p:pic>
      <p:sp>
        <p:nvSpPr>
          <p:cNvPr id="352" name="Google Shape;352;p17"/>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Voici le bon comportement:</a:t>
            </a:r>
            <a:endParaRPr sz="2400"/>
          </a:p>
        </p:txBody>
      </p:sp>
      <p:sp>
        <p:nvSpPr>
          <p:cNvPr id="353" name="Google Shape;353;p17"/>
          <p:cNvSpPr txBox="1"/>
          <p:nvPr/>
        </p:nvSpPr>
        <p:spPr>
          <a:xfrm>
            <a:off x="3200400" y="5498379"/>
            <a:ext cx="7360920" cy="861720"/>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Faire attention lorsqu'un autre élève parle n'est pas une simple règle de politesse. C'est une stratégie d'apprentissage active, un acte de respect qui construit la confiance du groupe, et une compétence sociale fondamentale pour le futur.</a:t>
            </a:r>
            <a:endParaRPr sz="2400"/>
          </a:p>
        </p:txBody>
      </p:sp>
    </p:spTree>
    <p:extLst>
      <p:ext uri="{BB962C8B-B14F-4D97-AF65-F5344CB8AC3E}">
        <p14:creationId xmlns:p14="http://schemas.microsoft.com/office/powerpoint/2010/main" val="2048836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9CD532-0E3B-0905-4DBC-441E9874D0A2}"/>
              </a:ext>
            </a:extLst>
          </p:cNvPr>
          <p:cNvSpPr>
            <a:spLocks noGrp="1"/>
          </p:cNvSpPr>
          <p:nvPr>
            <p:ph type="body" sz="quarter" idx="10"/>
          </p:nvPr>
        </p:nvSpPr>
        <p:spPr/>
        <p:txBody>
          <a:bodyPr/>
          <a:lstStyle/>
          <a:p>
            <a:endParaRPr lang="fr-FR" dirty="0"/>
          </a:p>
        </p:txBody>
      </p:sp>
    </p:spTree>
    <p:extLst>
      <p:ext uri="{BB962C8B-B14F-4D97-AF65-F5344CB8AC3E}">
        <p14:creationId xmlns:p14="http://schemas.microsoft.com/office/powerpoint/2010/main" val="19994174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9BD5B2-7762-593D-23DF-48AD015EA170}"/>
              </a:ext>
            </a:extLst>
          </p:cNvPr>
          <p:cNvSpPr>
            <a:spLocks noGrp="1"/>
          </p:cNvSpPr>
          <p:nvPr>
            <p:ph type="title"/>
          </p:nvPr>
        </p:nvSpPr>
        <p:spPr/>
        <p:txBody>
          <a:bodyPr/>
          <a:lstStyle/>
          <a:p>
            <a:r>
              <a:rPr lang="fr-FR" dirty="0"/>
              <a:t>On commence par la correction de l’exercice maison de la séance précédente.</a:t>
            </a:r>
          </a:p>
        </p:txBody>
      </p:sp>
      <p:sp>
        <p:nvSpPr>
          <p:cNvPr id="16" name="Content Placeholder 15">
            <a:extLst>
              <a:ext uri="{FF2B5EF4-FFF2-40B4-BE49-F238E27FC236}">
                <a16:creationId xmlns:a16="http://schemas.microsoft.com/office/drawing/2014/main" id="{085E4A41-1064-F24C-023F-22A5E29EA9B4}"/>
              </a:ext>
            </a:extLst>
          </p:cNvPr>
          <p:cNvSpPr>
            <a:spLocks noGrp="1"/>
          </p:cNvSpPr>
          <p:nvPr>
            <p:ph sz="quarter" idx="11"/>
          </p:nvPr>
        </p:nvSpPr>
        <p:spPr/>
        <p:txBody>
          <a:bodyPr/>
          <a:lstStyle/>
          <a:p>
            <a:r>
              <a:rPr lang="fr-FR" dirty="0">
                <a:latin typeface="Calibri" panose="020F0502020204030204"/>
              </a:rPr>
              <a:t>L’enseignant contrôle les réalisations d’un échantillon d’élèves avant de passer à la correction au tableau. Il fait un rappel de définitions ou d’erreurs fréquentes .</a:t>
            </a:r>
            <a:endParaRPr lang="fr-FR" dirty="0"/>
          </a:p>
        </p:txBody>
      </p:sp>
      <p:sp>
        <p:nvSpPr>
          <p:cNvPr id="17" name="Text Placeholder 16">
            <a:extLst>
              <a:ext uri="{FF2B5EF4-FFF2-40B4-BE49-F238E27FC236}">
                <a16:creationId xmlns:a16="http://schemas.microsoft.com/office/drawing/2014/main" id="{6FAA6584-8557-0CE2-085A-8632A12501A2}"/>
              </a:ext>
            </a:extLst>
          </p:cNvPr>
          <p:cNvSpPr>
            <a:spLocks noGrp="1"/>
          </p:cNvSpPr>
          <p:nvPr>
            <p:ph type="body" sz="quarter" idx="12"/>
          </p:nvPr>
        </p:nvSpPr>
        <p:spPr/>
        <p:txBody>
          <a:bodyPr/>
          <a:lstStyle/>
          <a:p>
            <a:r>
              <a:rPr lang="fr-FR" dirty="0"/>
              <a:t>Page:99</a:t>
            </a:r>
          </a:p>
        </p:txBody>
      </p:sp>
      <p:pic>
        <p:nvPicPr>
          <p:cNvPr id="5" name="Picture 52">
            <a:extLst>
              <a:ext uri="{FF2B5EF4-FFF2-40B4-BE49-F238E27FC236}">
                <a16:creationId xmlns:a16="http://schemas.microsoft.com/office/drawing/2014/main" id="{F905DF4D-BE2A-A7D3-B5B9-13E9F3B9E7B7}"/>
              </a:ext>
            </a:extLst>
          </p:cNvPr>
          <p:cNvPicPr>
            <a:picLocks noChangeAspect="1"/>
          </p:cNvPicPr>
          <p:nvPr/>
        </p:nvPicPr>
        <p:blipFill>
          <a:blip r:embed="rId2">
            <a:duotone>
              <a:schemeClr val="accent2">
                <a:shade val="45000"/>
                <a:satMod val="135000"/>
              </a:schemeClr>
              <a:prstClr val="white"/>
            </a:duotone>
          </a:blip>
          <a:stretch>
            <a:fillRect/>
          </a:stretch>
        </p:blipFill>
        <p:spPr>
          <a:xfrm>
            <a:off x="11655045" y="457806"/>
            <a:ext cx="404207" cy="412994"/>
          </a:xfrm>
          <a:prstGeom prst="ellipse">
            <a:avLst/>
          </a:prstGeom>
          <a:solidFill>
            <a:srgbClr val="FFC000"/>
          </a:solidFill>
          <a:ln>
            <a:noFill/>
          </a:ln>
        </p:spPr>
      </p:pic>
      <p:pic>
        <p:nvPicPr>
          <p:cNvPr id="6" name="Image 5">
            <a:extLst>
              <a:ext uri="{FF2B5EF4-FFF2-40B4-BE49-F238E27FC236}">
                <a16:creationId xmlns:a16="http://schemas.microsoft.com/office/drawing/2014/main" id="{B9390FC6-F1E9-5299-7020-3A13B1B037C1}"/>
              </a:ext>
            </a:extLst>
          </p:cNvPr>
          <p:cNvPicPr>
            <a:picLocks noChangeAspect="1"/>
          </p:cNvPicPr>
          <p:nvPr/>
        </p:nvPicPr>
        <p:blipFill>
          <a:blip r:embed="rId3"/>
          <a:stretch>
            <a:fillRect/>
          </a:stretch>
        </p:blipFill>
        <p:spPr>
          <a:xfrm>
            <a:off x="630613" y="1836210"/>
            <a:ext cx="10676724" cy="3185580"/>
          </a:xfrm>
          <a:prstGeom prst="rect">
            <a:avLst/>
          </a:prstGeom>
        </p:spPr>
      </p:pic>
    </p:spTree>
    <p:extLst>
      <p:ext uri="{BB962C8B-B14F-4D97-AF65-F5344CB8AC3E}">
        <p14:creationId xmlns:p14="http://schemas.microsoft.com/office/powerpoint/2010/main" val="30841316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8251AF-3382-19E1-031C-98C58BB3E45D}"/>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1795830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840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 Répondez par vrai ou faux, levez vos mains pour répondre. </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choisit 5 élèves au hasard pour répondre</a:t>
            </a:r>
          </a:p>
          <a:p>
            <a:r>
              <a:rPr lang="fr-FR" dirty="0">
                <a:solidFill>
                  <a:prstClr val="white">
                    <a:lumMod val="65000"/>
                  </a:prstClr>
                </a:solidFill>
                <a:latin typeface="Calibri" panose="020F0502020204030204"/>
              </a:rPr>
              <a:t>.</a:t>
            </a:r>
          </a:p>
        </p:txBody>
      </p:sp>
      <p:grpSp>
        <p:nvGrpSpPr>
          <p:cNvPr id="9" name="Groupe 8">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5" name="Google Shape;15880;p58">
            <a:extLst>
              <a:ext uri="{FF2B5EF4-FFF2-40B4-BE49-F238E27FC236}">
                <a16:creationId xmlns:a16="http://schemas.microsoft.com/office/drawing/2014/main" id="{EF0767D7-BD76-C86B-744C-50B2CB574513}"/>
              </a:ext>
            </a:extLst>
          </p:cNvPr>
          <p:cNvSpPr txBox="1">
            <a:spLocks/>
          </p:cNvSpPr>
          <p:nvPr/>
        </p:nvSpPr>
        <p:spPr>
          <a:xfrm>
            <a:off x="1643063" y="2185988"/>
            <a:ext cx="8715375" cy="1068650"/>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1425" tIns="45700"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Hammersmith One"/>
              <a:buNone/>
              <a:defRPr sz="2000" b="0" i="0" u="none" strike="noStrike" cap="none">
                <a:solidFill>
                  <a:schemeClr val="dk1"/>
                </a:solidFill>
                <a:latin typeface="Hammersmith One"/>
                <a:ea typeface="Hammersmith One"/>
                <a:cs typeface="Hammersmith One"/>
                <a:sym typeface="Hammersmith One"/>
              </a:defRPr>
            </a:lvl1pPr>
            <a:lvl2pPr marR="0" lvl="1"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2pPr>
            <a:lvl3pPr marR="0" lvl="2"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3pPr>
            <a:lvl4pPr marR="0" lvl="3"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4pPr>
            <a:lvl5pPr marR="0" lvl="4"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5pPr>
            <a:lvl6pPr marR="0" lvl="5"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6pPr>
            <a:lvl7pPr marR="0" lvl="6"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7pPr>
            <a:lvl8pPr marR="0" lvl="7"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8pPr>
            <a:lvl9pPr marR="0" lvl="8"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9pPr>
          </a:lstStyle>
          <a:p>
            <a:pPr lvl="0" algn="ctr" defTabSz="914400">
              <a:buClr>
                <a:srgbClr val="000000"/>
              </a:buClr>
              <a:defRPr/>
            </a:pPr>
            <a:r>
              <a:rPr lang="fr-FR" sz="2800" b="1" kern="0" dirty="0">
                <a:solidFill>
                  <a:srgbClr val="000000"/>
                </a:solidFill>
                <a:latin typeface="+mj-lt"/>
                <a:cs typeface="Poppins ExtraBold" panose="020B0604020202020204" charset="0"/>
              </a:rPr>
              <a:t>5% de 840 Dh est 42 Dh</a:t>
            </a:r>
          </a:p>
        </p:txBody>
      </p:sp>
      <p:sp>
        <p:nvSpPr>
          <p:cNvPr id="6" name="Rectangle 5">
            <a:extLst>
              <a:ext uri="{FF2B5EF4-FFF2-40B4-BE49-F238E27FC236}">
                <a16:creationId xmlns:a16="http://schemas.microsoft.com/office/drawing/2014/main" id="{E112D7E5-BD56-C42C-A204-EC5638D3DCE9}"/>
              </a:ext>
            </a:extLst>
          </p:cNvPr>
          <p:cNvSpPr/>
          <p:nvPr/>
        </p:nvSpPr>
        <p:spPr>
          <a:xfrm>
            <a:off x="1643063" y="3429000"/>
            <a:ext cx="2221774" cy="726141"/>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b="1" dirty="0">
                <a:solidFill>
                  <a:schemeClr val="tx1"/>
                </a:solidFill>
              </a:rPr>
              <a:t>Vrai</a:t>
            </a:r>
          </a:p>
        </p:txBody>
      </p:sp>
      <p:sp>
        <p:nvSpPr>
          <p:cNvPr id="7" name="Rectangle 6">
            <a:extLst>
              <a:ext uri="{FF2B5EF4-FFF2-40B4-BE49-F238E27FC236}">
                <a16:creationId xmlns:a16="http://schemas.microsoft.com/office/drawing/2014/main" id="{86FCD87B-C655-7BBD-BD04-0C55CD8B2C5C}"/>
              </a:ext>
            </a:extLst>
          </p:cNvPr>
          <p:cNvSpPr/>
          <p:nvPr/>
        </p:nvSpPr>
        <p:spPr>
          <a:xfrm>
            <a:off x="8136664" y="3429000"/>
            <a:ext cx="2221774" cy="726141"/>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b="1" dirty="0">
                <a:solidFill>
                  <a:schemeClr val="tx1"/>
                </a:solidFill>
              </a:rPr>
              <a:t>Faux</a:t>
            </a:r>
          </a:p>
        </p:txBody>
      </p:sp>
    </p:spTree>
    <p:extLst>
      <p:ext uri="{BB962C8B-B14F-4D97-AF65-F5344CB8AC3E}">
        <p14:creationId xmlns:p14="http://schemas.microsoft.com/office/powerpoint/2010/main" val="20596111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2A455-1387-DB7B-B57E-AD49BE0130CD}"/>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re 1">
                <a:extLst>
                  <a:ext uri="{FF2B5EF4-FFF2-40B4-BE49-F238E27FC236}">
                    <a16:creationId xmlns:a16="http://schemas.microsoft.com/office/drawing/2014/main" id="{05E887EB-903F-5023-D6C8-1DBC074AF66A}"/>
                  </a:ext>
                </a:extLst>
              </p:cNvPr>
              <p:cNvSpPr>
                <a:spLocks noGrp="1"/>
              </p:cNvSpPr>
              <p:nvPr>
                <p:ph type="title"/>
              </p:nvPr>
            </p:nvSpPr>
            <p:spPr>
              <a:xfrm>
                <a:off x="778058" y="318293"/>
                <a:ext cx="10529279" cy="350045"/>
              </a:xfrm>
            </p:spPr>
            <p:txBody>
              <a:bodyPr/>
              <a:lstStyle/>
              <a:p>
                <a:pPr defTabSz="342900">
                  <a:spcAft>
                    <a:spcPts val="300"/>
                  </a:spcAft>
                  <a:buClrTx/>
                  <a:defRPr/>
                </a:pPr>
                <a:r>
                  <a:rPr kumimoji="0" lang="fr-MA" sz="1600" b="1" i="0" u="none" strike="noStrike" kern="1200" cap="none" spc="0" normalizeH="0" baseline="0" noProof="0" dirty="0">
                    <a:ln>
                      <a:noFill/>
                    </a:ln>
                    <a:solidFill>
                      <a:schemeClr val="tx1"/>
                    </a:solidFill>
                    <a:effectLst/>
                    <a:uLnTx/>
                    <a:uFillTx/>
                    <a:latin typeface="Calibri" panose="020F0502020204030204"/>
                    <a:ea typeface="+mj-ea"/>
                    <a:cs typeface="+mj-cs"/>
                  </a:rPr>
                  <a:t>La réponse est :vrai car </a:t>
                </a:r>
                <a14:m>
                  <m:oMath xmlns:m="http://schemas.openxmlformats.org/officeDocument/2006/math">
                    <m:f>
                      <m:fPr>
                        <m:ctrlPr>
                          <a:rPr kumimoji="0" lang="fr-MA" sz="1600" b="1" i="1" u="none" strike="noStrike" kern="1200" cap="none" spc="0" normalizeH="0" baseline="0" noProof="0" smtClean="0">
                            <a:ln>
                              <a:noFill/>
                            </a:ln>
                            <a:solidFill>
                              <a:schemeClr val="tx1"/>
                            </a:solidFill>
                            <a:effectLst/>
                            <a:uLnTx/>
                            <a:uFillTx/>
                            <a:latin typeface="Cambria Math" panose="02040503050406030204" pitchFamily="18" charset="0"/>
                            <a:ea typeface="+mj-ea"/>
                            <a:cs typeface="+mj-cs"/>
                          </a:rPr>
                        </m:ctrlPr>
                      </m:fPr>
                      <m:num>
                        <m:r>
                          <a:rPr kumimoji="0" lang="fr-FR" sz="1600" b="1" i="1" u="none" strike="noStrike" kern="1200" cap="none" spc="0" normalizeH="0" baseline="0" noProof="0" smtClean="0">
                            <a:ln>
                              <a:noFill/>
                            </a:ln>
                            <a:solidFill>
                              <a:schemeClr val="tx1"/>
                            </a:solidFill>
                            <a:effectLst/>
                            <a:uLnTx/>
                            <a:uFillTx/>
                            <a:latin typeface="Cambria Math" panose="02040503050406030204" pitchFamily="18" charset="0"/>
                            <a:ea typeface="+mj-ea"/>
                            <a:cs typeface="+mj-cs"/>
                          </a:rPr>
                          <m:t>𝟓</m:t>
                        </m:r>
                      </m:num>
                      <m:den>
                        <m:r>
                          <a:rPr kumimoji="0" lang="fr-FR" sz="1600" b="1" i="1" u="none" strike="noStrike" kern="1200" cap="none" spc="0" normalizeH="0" baseline="0" noProof="0" smtClean="0">
                            <a:ln>
                              <a:noFill/>
                            </a:ln>
                            <a:solidFill>
                              <a:schemeClr val="tx1"/>
                            </a:solidFill>
                            <a:effectLst/>
                            <a:uLnTx/>
                            <a:uFillTx/>
                            <a:latin typeface="Cambria Math" panose="02040503050406030204" pitchFamily="18" charset="0"/>
                            <a:ea typeface="+mj-ea"/>
                            <a:cs typeface="+mj-cs"/>
                          </a:rPr>
                          <m:t>𝟏𝟎𝟎</m:t>
                        </m:r>
                      </m:den>
                    </m:f>
                    <m:r>
                      <a:rPr kumimoji="0" lang="fr-MA" sz="1600" b="1"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cs typeface="+mj-cs"/>
                      </a:rPr>
                      <m:t>×</m:t>
                    </m:r>
                    <m:r>
                      <a:rPr kumimoji="0" lang="fr-FR" sz="1600" b="1"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cs typeface="+mj-cs"/>
                      </a:rPr>
                      <m:t>𝟖𝟒𝟎</m:t>
                    </m:r>
                    <m:r>
                      <a:rPr kumimoji="0" lang="fr-FR" sz="1600" b="1"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cs typeface="+mj-cs"/>
                      </a:rPr>
                      <m:t>=</m:t>
                    </m:r>
                    <m:r>
                      <a:rPr kumimoji="0" lang="fr-FR" sz="1600" b="1"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cs typeface="+mj-cs"/>
                      </a:rPr>
                      <m:t>𝟓</m:t>
                    </m:r>
                    <m:r>
                      <a:rPr kumimoji="0" lang="fr-FR" sz="1600" b="1"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cs typeface="+mj-cs"/>
                      </a:rPr>
                      <m:t>×</m:t>
                    </m:r>
                    <m:r>
                      <a:rPr kumimoji="0" lang="fr-FR" sz="1600" b="1"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cs typeface="+mj-cs"/>
                      </a:rPr>
                      <m:t>𝟖</m:t>
                    </m:r>
                    <m:r>
                      <a:rPr kumimoji="0" lang="fr-FR" sz="1600" b="1"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cs typeface="+mj-cs"/>
                      </a:rPr>
                      <m:t>,</m:t>
                    </m:r>
                    <m:r>
                      <a:rPr kumimoji="0" lang="fr-FR" sz="1600" b="1"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cs typeface="+mj-cs"/>
                      </a:rPr>
                      <m:t>𝟒</m:t>
                    </m:r>
                    <m:r>
                      <a:rPr kumimoji="0" lang="fr-FR" sz="1600" b="1"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cs typeface="+mj-cs"/>
                      </a:rPr>
                      <m:t>=</m:t>
                    </m:r>
                    <m:r>
                      <a:rPr kumimoji="0" lang="fr-FR" sz="1600" b="1"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cs typeface="+mj-cs"/>
                      </a:rPr>
                      <m:t>𝟒𝟐</m:t>
                    </m:r>
                  </m:oMath>
                </a14:m>
                <a:r>
                  <a:rPr lang="fr-FR" sz="1400" dirty="0">
                    <a:solidFill>
                      <a:schemeClr val="bg2">
                        <a:lumMod val="50000"/>
                      </a:schemeClr>
                    </a:solidFill>
                    <a:latin typeface="Calibri" panose="020F0502020204030204"/>
                  </a:rPr>
                  <a:t>.</a:t>
                </a:r>
              </a:p>
            </p:txBody>
          </p:sp>
        </mc:Choice>
        <mc:Fallback xmlns="">
          <p:sp>
            <p:nvSpPr>
              <p:cNvPr id="2" name="Titre 1">
                <a:extLst>
                  <a:ext uri="{FF2B5EF4-FFF2-40B4-BE49-F238E27FC236}">
                    <a16:creationId xmlns:a16="http://schemas.microsoft.com/office/drawing/2014/main" id="{05E887EB-903F-5023-D6C8-1DBC074AF66A}"/>
                  </a:ext>
                </a:extLst>
              </p:cNvPr>
              <p:cNvSpPr>
                <a:spLocks noGrp="1" noRot="1" noChangeAspect="1" noMove="1" noResize="1" noEditPoints="1" noAdjustHandles="1" noChangeArrowheads="1" noChangeShapeType="1" noTextEdit="1"/>
              </p:cNvSpPr>
              <p:nvPr>
                <p:ph type="title"/>
              </p:nvPr>
            </p:nvSpPr>
            <p:spPr>
              <a:xfrm>
                <a:off x="778058" y="318293"/>
                <a:ext cx="10529279" cy="350045"/>
              </a:xfrm>
              <a:blipFill>
                <a:blip r:embed="rId2"/>
                <a:stretch>
                  <a:fillRect l="-347" t="-5172" b="-17241"/>
                </a:stretch>
              </a:blipFill>
            </p:spPr>
            <p:txBody>
              <a:bodyPr/>
              <a:lstStyle/>
              <a:p>
                <a:r>
                  <a:rPr lang="fr-FR">
                    <a:noFill/>
                  </a:rPr>
                  <a:t> </a:t>
                </a:r>
              </a:p>
            </p:txBody>
          </p:sp>
        </mc:Fallback>
      </mc:AlternateContent>
      <p:sp>
        <p:nvSpPr>
          <p:cNvPr id="4" name="Espace réservé du contenu 3">
            <a:extLst>
              <a:ext uri="{FF2B5EF4-FFF2-40B4-BE49-F238E27FC236}">
                <a16:creationId xmlns:a16="http://schemas.microsoft.com/office/drawing/2014/main" id="{E88EB62F-C2FF-3902-DE89-DABA5348C07A}"/>
              </a:ext>
            </a:extLst>
          </p:cNvPr>
          <p:cNvSpPr>
            <a:spLocks noGrp="1"/>
          </p:cNvSpPr>
          <p:nvPr>
            <p:ph sz="quarter" idx="11"/>
          </p:nvPr>
        </p:nvSpPr>
        <p:spPr/>
        <p:txBody>
          <a:bodyPr/>
          <a:lstStyle/>
          <a:p>
            <a:pPr marL="0" marR="0" lvl="0" indent="0" algn="l" defTabSz="914400" rtl="0" eaLnBrk="1" fontAlgn="auto" latinLnBrk="0" hangingPunct="1">
              <a:lnSpc>
                <a:spcPct val="90000"/>
              </a:lnSpc>
              <a:spcBef>
                <a:spcPts val="1000"/>
              </a:spcBef>
              <a:spcAft>
                <a:spcPts val="400"/>
              </a:spcAft>
              <a:buClrTx/>
              <a:buSzTx/>
              <a:buFont typeface="Arial" panose="020B0604020202020204" pitchFamily="34" charset="0"/>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L’enseignant affiche et lit la réponse et donne un rappel explicatif</a:t>
            </a:r>
          </a:p>
          <a:p>
            <a:pPr defTabSz="342900">
              <a:spcAft>
                <a:spcPts val="300"/>
              </a:spcAft>
              <a:buClrTx/>
              <a:defRPr/>
            </a:pPr>
            <a:endParaRPr lang="fr-FR" dirty="0">
              <a:solidFill>
                <a:prstClr val="white">
                  <a:lumMod val="65000"/>
                </a:prstClr>
              </a:solidFill>
              <a:latin typeface="Calibri" panose="020F0502020204030204"/>
            </a:endParaRPr>
          </a:p>
        </p:txBody>
      </p:sp>
      <p:pic>
        <p:nvPicPr>
          <p:cNvPr id="3" name="Image 8">
            <a:extLst>
              <a:ext uri="{FF2B5EF4-FFF2-40B4-BE49-F238E27FC236}">
                <a16:creationId xmlns:a16="http://schemas.microsoft.com/office/drawing/2014/main" id="{E28CAB86-30AD-6D64-22FE-9A1ECAD5BA5D}"/>
              </a:ext>
            </a:extLst>
          </p:cNvPr>
          <p:cNvPicPr>
            <a:picLocks noChangeAspect="1"/>
          </p:cNvPicPr>
          <p:nvPr/>
        </p:nvPicPr>
        <p:blipFill>
          <a:blip r:embed="rId3"/>
          <a:stretch>
            <a:fillRect/>
          </a:stretch>
        </p:blipFill>
        <p:spPr>
          <a:xfrm>
            <a:off x="11645716" y="505406"/>
            <a:ext cx="325863" cy="325863"/>
          </a:xfrm>
          <a:prstGeom prst="rect">
            <a:avLst/>
          </a:prstGeom>
        </p:spPr>
      </p:pic>
      <p:sp>
        <p:nvSpPr>
          <p:cNvPr id="6" name="Google Shape;15880;p58">
            <a:extLst>
              <a:ext uri="{FF2B5EF4-FFF2-40B4-BE49-F238E27FC236}">
                <a16:creationId xmlns:a16="http://schemas.microsoft.com/office/drawing/2014/main" id="{D4D89371-F939-E9AF-09B4-3344B1CFAA62}"/>
              </a:ext>
            </a:extLst>
          </p:cNvPr>
          <p:cNvSpPr txBox="1">
            <a:spLocks/>
          </p:cNvSpPr>
          <p:nvPr/>
        </p:nvSpPr>
        <p:spPr>
          <a:xfrm>
            <a:off x="2066448" y="2371725"/>
            <a:ext cx="7965894" cy="882913"/>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1425" tIns="45700"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Hammersmith One"/>
              <a:buNone/>
              <a:defRPr sz="2000" b="0" i="0" u="none" strike="noStrike" cap="none">
                <a:solidFill>
                  <a:schemeClr val="dk1"/>
                </a:solidFill>
                <a:latin typeface="Hammersmith One"/>
                <a:ea typeface="Hammersmith One"/>
                <a:cs typeface="Hammersmith One"/>
                <a:sym typeface="Hammersmith One"/>
              </a:defRPr>
            </a:lvl1pPr>
            <a:lvl2pPr marR="0" lvl="1"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2pPr>
            <a:lvl3pPr marR="0" lvl="2"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3pPr>
            <a:lvl4pPr marR="0" lvl="3"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4pPr>
            <a:lvl5pPr marR="0" lvl="4"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5pPr>
            <a:lvl6pPr marR="0" lvl="5"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6pPr>
            <a:lvl7pPr marR="0" lvl="6"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7pPr>
            <a:lvl8pPr marR="0" lvl="7"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8pPr>
            <a:lvl9pPr marR="0" lvl="8"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9pPr>
          </a:lstStyle>
          <a:p>
            <a:pPr lvl="0" algn="ctr" defTabSz="914400">
              <a:buClr>
                <a:srgbClr val="000000"/>
              </a:buClr>
              <a:defRPr/>
            </a:pPr>
            <a:r>
              <a:rPr lang="fr-FR" sz="2800" b="1" kern="0">
                <a:solidFill>
                  <a:srgbClr val="000000"/>
                </a:solidFill>
                <a:cs typeface="Poppins ExtraBold" panose="020B0604020202020204" charset="0"/>
              </a:rPr>
              <a:t>5% de 840 Dh est 42 Dh</a:t>
            </a:r>
            <a:endParaRPr lang="fr-FR" sz="2800" b="1" kern="0" dirty="0">
              <a:solidFill>
                <a:srgbClr val="000000"/>
              </a:solidFill>
              <a:cs typeface="Poppins ExtraBold" panose="020B0604020202020204" charset="0"/>
            </a:endParaRPr>
          </a:p>
        </p:txBody>
      </p:sp>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4D06CE11-F49A-EEF0-CC9C-2F0BCE16A449}"/>
                  </a:ext>
                </a:extLst>
              </p:cNvPr>
              <p:cNvSpPr/>
              <p:nvPr/>
            </p:nvSpPr>
            <p:spPr>
              <a:xfrm>
                <a:off x="5172427" y="3405735"/>
                <a:ext cx="2221774" cy="726141"/>
              </a:xfrm>
              <a:prstGeom prst="rect">
                <a:avLst/>
              </a:prstGeom>
              <a:solidFill>
                <a:srgbClr val="1D6FA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m:rPr>
                          <m:nor/>
                        </m:rPr>
                        <a:rPr lang="fr-MA" sz="2000" b="1" i="0" dirty="0" smtClean="0">
                          <a:solidFill>
                            <a:schemeClr val="bg1"/>
                          </a:solidFill>
                          <a:latin typeface="Cambria Math" panose="02040503050406030204" pitchFamily="18" charset="0"/>
                        </a:rPr>
                        <m:t>Vrai</m:t>
                      </m:r>
                    </m:oMath>
                  </m:oMathPara>
                </a14:m>
                <a:endParaRPr lang="fr-MA" sz="2000" b="1" dirty="0">
                  <a:solidFill>
                    <a:schemeClr val="bg1"/>
                  </a:solidFill>
                </a:endParaRPr>
              </a:p>
            </p:txBody>
          </p:sp>
        </mc:Choice>
        <mc:Fallback xmlns="">
          <p:sp>
            <p:nvSpPr>
              <p:cNvPr id="8" name="Rectangle 7">
                <a:extLst>
                  <a:ext uri="{FF2B5EF4-FFF2-40B4-BE49-F238E27FC236}">
                    <a16:creationId xmlns:a16="http://schemas.microsoft.com/office/drawing/2014/main" id="{4D06CE11-F49A-EEF0-CC9C-2F0BCE16A449}"/>
                  </a:ext>
                </a:extLst>
              </p:cNvPr>
              <p:cNvSpPr>
                <a:spLocks noRot="1" noChangeAspect="1" noMove="1" noResize="1" noEditPoints="1" noAdjustHandles="1" noChangeArrowheads="1" noChangeShapeType="1" noTextEdit="1"/>
              </p:cNvSpPr>
              <p:nvPr/>
            </p:nvSpPr>
            <p:spPr>
              <a:xfrm>
                <a:off x="5172427" y="3405735"/>
                <a:ext cx="2221774" cy="726141"/>
              </a:xfrm>
              <a:prstGeom prst="rect">
                <a:avLst/>
              </a:prstGeom>
              <a:blipFill>
                <a:blip r:embed="rId4"/>
                <a:stretch>
                  <a:fillRect/>
                </a:stretch>
              </a:blipFill>
              <a:ln>
                <a:solidFill>
                  <a:schemeClr val="tx1"/>
                </a:solidFill>
              </a:ln>
            </p:spPr>
            <p:txBody>
              <a:bodyPr/>
              <a:lstStyle/>
              <a:p>
                <a:r>
                  <a:rPr lang="fr-FR">
                    <a:noFill/>
                  </a:rPr>
                  <a:t> </a:t>
                </a:r>
              </a:p>
            </p:txBody>
          </p:sp>
        </mc:Fallback>
      </mc:AlternateContent>
    </p:spTree>
    <p:extLst>
      <p:ext uri="{BB962C8B-B14F-4D97-AF65-F5344CB8AC3E}">
        <p14:creationId xmlns:p14="http://schemas.microsoft.com/office/powerpoint/2010/main" val="42095942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8058" y="318293"/>
            <a:ext cx="10529279" cy="401258"/>
          </a:xfrm>
        </p:spPr>
        <p:txBody>
          <a:bodyPr/>
          <a:lstStyle/>
          <a:p>
            <a:r>
              <a:rPr lang="fr-FR" dirty="0">
                <a:latin typeface="Calibri" panose="020F0502020204030204"/>
              </a:rPr>
              <a:t>Répondez par vrai ou faux, levez vos mains pour répondre</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694931" y="719551"/>
            <a:ext cx="10529705" cy="735175"/>
          </a:xfrm>
        </p:spPr>
        <p:txBody>
          <a:bodyPr/>
          <a:lstStyle/>
          <a:p>
            <a:r>
              <a:rPr lang="fr-FR" dirty="0">
                <a:solidFill>
                  <a:prstClr val="white">
                    <a:lumMod val="65000"/>
                  </a:prstClr>
                </a:solidFill>
                <a:latin typeface="Calibri" panose="020F0502020204030204"/>
              </a:rPr>
              <a:t>L’enseignant choisit 5 élèves au hasard pour répondre</a:t>
            </a:r>
          </a:p>
          <a:p>
            <a:endParaRPr lang="fr-FR" dirty="0">
              <a:solidFill>
                <a:prstClr val="white">
                  <a:lumMod val="65000"/>
                </a:prstClr>
              </a:solidFill>
              <a:latin typeface="Calibri" panose="020F0502020204030204"/>
            </a:endParaRPr>
          </a:p>
        </p:txBody>
      </p:sp>
      <p:grpSp>
        <p:nvGrpSpPr>
          <p:cNvPr id="9" name="Groupe 8">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Google Shape;15880;p58">
            <a:extLst>
              <a:ext uri="{FF2B5EF4-FFF2-40B4-BE49-F238E27FC236}">
                <a16:creationId xmlns:a16="http://schemas.microsoft.com/office/drawing/2014/main" id="{A638F165-D3E4-15F8-D8C7-10CFB52ABA08}"/>
              </a:ext>
            </a:extLst>
          </p:cNvPr>
          <p:cNvSpPr txBox="1">
            <a:spLocks/>
          </p:cNvSpPr>
          <p:nvPr/>
        </p:nvSpPr>
        <p:spPr>
          <a:xfrm>
            <a:off x="2066448" y="2525228"/>
            <a:ext cx="7965894" cy="729410"/>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1425" tIns="45700"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Hammersmith One"/>
              <a:buNone/>
              <a:defRPr sz="2000" b="0" i="0" u="none" strike="noStrike" cap="none">
                <a:solidFill>
                  <a:schemeClr val="dk1"/>
                </a:solidFill>
                <a:latin typeface="Hammersmith One"/>
                <a:ea typeface="Hammersmith One"/>
                <a:cs typeface="Hammersmith One"/>
                <a:sym typeface="Hammersmith One"/>
              </a:defRPr>
            </a:lvl1pPr>
            <a:lvl2pPr marR="0" lvl="1"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2pPr>
            <a:lvl3pPr marR="0" lvl="2"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3pPr>
            <a:lvl4pPr marR="0" lvl="3"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4pPr>
            <a:lvl5pPr marR="0" lvl="4"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5pPr>
            <a:lvl6pPr marR="0" lvl="5"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6pPr>
            <a:lvl7pPr marR="0" lvl="6"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7pPr>
            <a:lvl8pPr marR="0" lvl="7"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8pPr>
            <a:lvl9pPr marR="0" lvl="8"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9pPr>
          </a:lstStyle>
          <a:p>
            <a:pPr lvl="0" algn="ctr" defTabSz="914400">
              <a:buClr>
                <a:srgbClr val="000000"/>
              </a:buClr>
              <a:defRPr/>
            </a:pPr>
            <a:r>
              <a:rPr lang="fr-FR" sz="2800" b="1" kern="0" dirty="0">
                <a:solidFill>
                  <a:srgbClr val="000000"/>
                </a:solidFill>
                <a:cs typeface="Poppins ExtraBold" panose="020B0604020202020204" charset="0"/>
              </a:rPr>
              <a:t>60% de 840 </a:t>
            </a:r>
            <a:r>
              <a:rPr lang="fr-FR" sz="2800" b="1" kern="0" dirty="0" err="1">
                <a:solidFill>
                  <a:srgbClr val="000000"/>
                </a:solidFill>
                <a:cs typeface="Poppins ExtraBold" panose="020B0604020202020204" charset="0"/>
              </a:rPr>
              <a:t>Dh</a:t>
            </a:r>
            <a:r>
              <a:rPr lang="fr-FR" sz="2800" b="1" kern="0" dirty="0">
                <a:solidFill>
                  <a:srgbClr val="000000"/>
                </a:solidFill>
                <a:cs typeface="Poppins ExtraBold" panose="020B0604020202020204" charset="0"/>
              </a:rPr>
              <a:t> est 405 </a:t>
            </a:r>
            <a:r>
              <a:rPr lang="fr-FR" sz="2800" b="1" kern="0" dirty="0" err="1">
                <a:solidFill>
                  <a:srgbClr val="000000"/>
                </a:solidFill>
                <a:cs typeface="Poppins ExtraBold" panose="020B0604020202020204" charset="0"/>
              </a:rPr>
              <a:t>Dh</a:t>
            </a:r>
            <a:endParaRPr lang="fr-FR" sz="2800" b="1" kern="0" dirty="0">
              <a:solidFill>
                <a:srgbClr val="000000"/>
              </a:solidFill>
              <a:cs typeface="Poppins ExtraBold" panose="020B0604020202020204" charset="0"/>
            </a:endParaRPr>
          </a:p>
        </p:txBody>
      </p:sp>
      <p:sp>
        <p:nvSpPr>
          <p:cNvPr id="7" name="Rectangle 6">
            <a:extLst>
              <a:ext uri="{FF2B5EF4-FFF2-40B4-BE49-F238E27FC236}">
                <a16:creationId xmlns:a16="http://schemas.microsoft.com/office/drawing/2014/main" id="{A852E34D-2815-DA1C-EAF8-0E5EF83BE143}"/>
              </a:ext>
            </a:extLst>
          </p:cNvPr>
          <p:cNvSpPr/>
          <p:nvPr/>
        </p:nvSpPr>
        <p:spPr>
          <a:xfrm>
            <a:off x="2066448" y="3371850"/>
            <a:ext cx="2221774" cy="726141"/>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b="1" dirty="0">
                <a:solidFill>
                  <a:schemeClr val="tx1"/>
                </a:solidFill>
              </a:rPr>
              <a:t>Vrai</a:t>
            </a:r>
          </a:p>
        </p:txBody>
      </p:sp>
      <p:sp>
        <p:nvSpPr>
          <p:cNvPr id="8" name="Rectangle 7">
            <a:extLst>
              <a:ext uri="{FF2B5EF4-FFF2-40B4-BE49-F238E27FC236}">
                <a16:creationId xmlns:a16="http://schemas.microsoft.com/office/drawing/2014/main" id="{77D59989-AAD7-F86F-B50A-196E37DC3461}"/>
              </a:ext>
            </a:extLst>
          </p:cNvPr>
          <p:cNvSpPr/>
          <p:nvPr/>
        </p:nvSpPr>
        <p:spPr>
          <a:xfrm>
            <a:off x="7810568" y="3392020"/>
            <a:ext cx="2221774" cy="726141"/>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b="1" dirty="0">
                <a:solidFill>
                  <a:schemeClr val="tx1"/>
                </a:solidFill>
              </a:rPr>
              <a:t>Faux</a:t>
            </a:r>
          </a:p>
        </p:txBody>
      </p:sp>
    </p:spTree>
    <p:extLst>
      <p:ext uri="{BB962C8B-B14F-4D97-AF65-F5344CB8AC3E}">
        <p14:creationId xmlns:p14="http://schemas.microsoft.com/office/powerpoint/2010/main" val="1868202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8058" y="318293"/>
                <a:ext cx="10529279" cy="512976"/>
              </a:xfrm>
            </p:spPr>
            <p:txBody>
              <a:bodyPr/>
              <a:lstStyle/>
              <a:p>
                <a:r>
                  <a:rPr kumimoji="0" lang="fr-MA" sz="1600" b="1" i="0" u="none" strike="noStrike" kern="1200" cap="none" spc="0" normalizeH="0" baseline="0" noProof="0" dirty="0">
                    <a:ln>
                      <a:noFill/>
                    </a:ln>
                    <a:solidFill>
                      <a:schemeClr val="tx1"/>
                    </a:solidFill>
                    <a:effectLst/>
                    <a:uLnTx/>
                    <a:uFillTx/>
                    <a:latin typeface="Calibri" panose="020F0502020204030204"/>
                    <a:ea typeface="+mj-ea"/>
                    <a:cs typeface="+mj-cs"/>
                  </a:rPr>
                  <a:t>La réponse est Faux car</a:t>
                </a:r>
                <a14:m>
                  <m:oMath xmlns:m="http://schemas.openxmlformats.org/officeDocument/2006/math">
                    <m:f>
                      <m:fPr>
                        <m:ctrlPr>
                          <a:rPr kumimoji="0" lang="fr-MA" sz="1600" b="1" i="1" u="none" strike="noStrike" kern="1200" cap="none" spc="0" normalizeH="0" baseline="0" noProof="0" smtClean="0">
                            <a:ln>
                              <a:noFill/>
                            </a:ln>
                            <a:solidFill>
                              <a:schemeClr val="tx1"/>
                            </a:solidFill>
                            <a:effectLst/>
                            <a:uLnTx/>
                            <a:uFillTx/>
                            <a:latin typeface="Cambria Math" panose="02040503050406030204" pitchFamily="18" charset="0"/>
                            <a:ea typeface="+mj-ea"/>
                            <a:cs typeface="+mj-cs"/>
                          </a:rPr>
                        </m:ctrlPr>
                      </m:fPr>
                      <m:num>
                        <m:r>
                          <a:rPr kumimoji="0" lang="fr-FR" sz="1600" b="1" i="1" u="none" strike="noStrike" kern="1200" cap="none" spc="0" normalizeH="0" baseline="0" noProof="0" smtClean="0">
                            <a:ln>
                              <a:noFill/>
                            </a:ln>
                            <a:solidFill>
                              <a:schemeClr val="tx1"/>
                            </a:solidFill>
                            <a:effectLst/>
                            <a:uLnTx/>
                            <a:uFillTx/>
                            <a:latin typeface="Cambria Math" panose="02040503050406030204" pitchFamily="18" charset="0"/>
                            <a:ea typeface="+mj-ea"/>
                            <a:cs typeface="+mj-cs"/>
                          </a:rPr>
                          <m:t>𝟔𝟎</m:t>
                        </m:r>
                      </m:num>
                      <m:den>
                        <m:r>
                          <a:rPr kumimoji="0" lang="fr-FR" sz="1600" b="1" i="1" u="none" strike="noStrike" kern="1200" cap="none" spc="0" normalizeH="0" baseline="0" noProof="0" smtClean="0">
                            <a:ln>
                              <a:noFill/>
                            </a:ln>
                            <a:solidFill>
                              <a:schemeClr val="tx1"/>
                            </a:solidFill>
                            <a:effectLst/>
                            <a:uLnTx/>
                            <a:uFillTx/>
                            <a:latin typeface="Cambria Math" panose="02040503050406030204" pitchFamily="18" charset="0"/>
                            <a:ea typeface="+mj-ea"/>
                            <a:cs typeface="+mj-cs"/>
                          </a:rPr>
                          <m:t>𝟏𝟎𝟎</m:t>
                        </m:r>
                      </m:den>
                    </m:f>
                    <m:r>
                      <a:rPr kumimoji="0" lang="fr-MA" sz="1600" b="1"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cs typeface="+mj-cs"/>
                      </a:rPr>
                      <m:t>×</m:t>
                    </m:r>
                    <m:r>
                      <a:rPr kumimoji="0" lang="fr-FR" sz="1600" b="1"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cs typeface="+mj-cs"/>
                      </a:rPr>
                      <m:t>𝟖𝟒𝟎</m:t>
                    </m:r>
                    <m:r>
                      <a:rPr kumimoji="0" lang="fr-FR" sz="1600" b="1"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cs typeface="+mj-cs"/>
                      </a:rPr>
                      <m:t>=</m:t>
                    </m:r>
                    <m:r>
                      <a:rPr kumimoji="0" lang="fr-FR" sz="1600" b="1"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cs typeface="+mj-cs"/>
                      </a:rPr>
                      <m:t>𝟎</m:t>
                    </m:r>
                    <m:r>
                      <a:rPr kumimoji="0" lang="fr-FR" sz="1600" b="1"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cs typeface="+mj-cs"/>
                      </a:rPr>
                      <m:t>,</m:t>
                    </m:r>
                    <m:r>
                      <a:rPr kumimoji="0" lang="fr-FR" sz="1600" b="1"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cs typeface="+mj-cs"/>
                      </a:rPr>
                      <m:t>𝟔</m:t>
                    </m:r>
                    <m:r>
                      <a:rPr kumimoji="0" lang="fr-FR" sz="1600" b="1"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cs typeface="+mj-cs"/>
                      </a:rPr>
                      <m:t>×</m:t>
                    </m:r>
                    <m:r>
                      <a:rPr kumimoji="0" lang="fr-FR" sz="1600" b="1"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cs typeface="+mj-cs"/>
                      </a:rPr>
                      <m:t>𝟖𝟒𝟎</m:t>
                    </m:r>
                    <m:r>
                      <a:rPr kumimoji="0" lang="fr-FR" sz="1600" b="1"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cs typeface="+mj-cs"/>
                      </a:rPr>
                      <m:t>=</m:t>
                    </m:r>
                    <m:r>
                      <a:rPr kumimoji="0" lang="fr-FR" sz="1600" b="1"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cs typeface="+mj-cs"/>
                      </a:rPr>
                      <m:t>𝟓𝟎𝟒</m:t>
                    </m:r>
                  </m:oMath>
                </a14:m>
                <a:endParaRPr lang="fr-FR" dirty="0">
                  <a:solidFill>
                    <a:schemeClr val="tx1"/>
                  </a:solidFill>
                </a:endParaRPr>
              </a:p>
            </p:txBody>
          </p:sp>
        </mc:Choice>
        <mc:Fallback xmlns="">
          <p:sp>
            <p:nvSpPr>
              <p:cNvPr id="2" name="Titre 1">
                <a:extLst>
                  <a:ext uri="{FF2B5EF4-FFF2-40B4-BE49-F238E27FC236}">
                    <a16:creationId xmlns:a16="http://schemas.microsoft.com/office/drawing/2014/main" id="{8002F600-3F3E-1EB9-917A-5176E54D1DA7}"/>
                  </a:ext>
                </a:extLst>
              </p:cNvPr>
              <p:cNvSpPr>
                <a:spLocks noGrp="1" noRot="1" noChangeAspect="1" noMove="1" noResize="1" noEditPoints="1" noAdjustHandles="1" noChangeArrowheads="1" noChangeShapeType="1" noTextEdit="1"/>
              </p:cNvSpPr>
              <p:nvPr>
                <p:ph type="title"/>
              </p:nvPr>
            </p:nvSpPr>
            <p:spPr>
              <a:xfrm>
                <a:off x="778058" y="318293"/>
                <a:ext cx="10529279" cy="512976"/>
              </a:xfrm>
              <a:blipFill>
                <a:blip r:embed="rId2"/>
                <a:stretch>
                  <a:fillRect l="-347"/>
                </a:stretch>
              </a:blipFill>
            </p:spPr>
            <p:txBody>
              <a:bodyPr/>
              <a:lstStyle/>
              <a:p>
                <a:r>
                  <a:rPr lang="fr-FR">
                    <a:noFill/>
                  </a:rPr>
                  <a:t> </a:t>
                </a:r>
              </a:p>
            </p:txBody>
          </p:sp>
        </mc:Fallback>
      </mc:AlternateContent>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439679" y="752504"/>
            <a:ext cx="10529705" cy="431219"/>
          </a:xfrm>
        </p:spPr>
        <p:txBody>
          <a:bodyPr/>
          <a:lstStyle/>
          <a:p>
            <a:pPr marL="0" marR="0" lvl="0" indent="0" algn="l" defTabSz="914400" rtl="0" eaLnBrk="1" fontAlgn="auto" latinLnBrk="0" hangingPunct="1">
              <a:lnSpc>
                <a:spcPct val="90000"/>
              </a:lnSpc>
              <a:spcBef>
                <a:spcPts val="1000"/>
              </a:spcBef>
              <a:spcAft>
                <a:spcPts val="400"/>
              </a:spcAft>
              <a:buClrTx/>
              <a:buSzTx/>
              <a:buFont typeface="Arial" panose="020B0604020202020204" pitchFamily="34" charset="0"/>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L’enseignant affiche et lit la réponse et donne un rappel explicatif</a:t>
            </a:r>
          </a:p>
        </p:txBody>
      </p:sp>
      <p:pic>
        <p:nvPicPr>
          <p:cNvPr id="16" name="Image 8">
            <a:extLst>
              <a:ext uri="{FF2B5EF4-FFF2-40B4-BE49-F238E27FC236}">
                <a16:creationId xmlns:a16="http://schemas.microsoft.com/office/drawing/2014/main" id="{E28CAB86-30AD-6D64-22FE-9A1ECAD5BA5D}"/>
              </a:ext>
            </a:extLst>
          </p:cNvPr>
          <p:cNvPicPr>
            <a:picLocks noChangeAspect="1"/>
          </p:cNvPicPr>
          <p:nvPr/>
        </p:nvPicPr>
        <p:blipFill>
          <a:blip r:embed="rId3"/>
          <a:stretch>
            <a:fillRect/>
          </a:stretch>
        </p:blipFill>
        <p:spPr>
          <a:xfrm>
            <a:off x="11645716" y="505406"/>
            <a:ext cx="325863" cy="325863"/>
          </a:xfrm>
          <a:prstGeom prst="rect">
            <a:avLst/>
          </a:prstGeom>
        </p:spPr>
      </p:pic>
      <p:sp>
        <p:nvSpPr>
          <p:cNvPr id="6" name="Google Shape;15880;p58">
            <a:extLst>
              <a:ext uri="{FF2B5EF4-FFF2-40B4-BE49-F238E27FC236}">
                <a16:creationId xmlns:a16="http://schemas.microsoft.com/office/drawing/2014/main" id="{AD4FE6E3-7312-E9BB-5A57-54FB1DF47A51}"/>
              </a:ext>
            </a:extLst>
          </p:cNvPr>
          <p:cNvSpPr txBox="1">
            <a:spLocks/>
          </p:cNvSpPr>
          <p:nvPr/>
        </p:nvSpPr>
        <p:spPr>
          <a:xfrm>
            <a:off x="2066448" y="2214563"/>
            <a:ext cx="7965894" cy="1082937"/>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1425" tIns="45700"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Hammersmith One"/>
              <a:buNone/>
              <a:defRPr sz="2000" b="0" i="0" u="none" strike="noStrike" cap="none">
                <a:solidFill>
                  <a:schemeClr val="dk1"/>
                </a:solidFill>
                <a:latin typeface="Hammersmith One"/>
                <a:ea typeface="Hammersmith One"/>
                <a:cs typeface="Hammersmith One"/>
                <a:sym typeface="Hammersmith One"/>
              </a:defRPr>
            </a:lvl1pPr>
            <a:lvl2pPr marR="0" lvl="1"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2pPr>
            <a:lvl3pPr marR="0" lvl="2"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3pPr>
            <a:lvl4pPr marR="0" lvl="3"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4pPr>
            <a:lvl5pPr marR="0" lvl="4"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5pPr>
            <a:lvl6pPr marR="0" lvl="5"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6pPr>
            <a:lvl7pPr marR="0" lvl="6"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7pPr>
            <a:lvl8pPr marR="0" lvl="7"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8pPr>
            <a:lvl9pPr marR="0" lvl="8"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9pPr>
          </a:lstStyle>
          <a:p>
            <a:pPr lvl="0" algn="ctr" defTabSz="914400">
              <a:buClr>
                <a:srgbClr val="000000"/>
              </a:buClr>
              <a:defRPr/>
            </a:pPr>
            <a:r>
              <a:rPr lang="fr-FR" sz="2800" b="1" kern="0">
                <a:solidFill>
                  <a:srgbClr val="000000"/>
                </a:solidFill>
                <a:cs typeface="Poppins ExtraBold" panose="020B0604020202020204" charset="0"/>
              </a:rPr>
              <a:t>60% de 840 Dh est 405 Dh</a:t>
            </a:r>
            <a:endParaRPr lang="fr-FR" sz="2800" b="1" kern="0" dirty="0">
              <a:solidFill>
                <a:srgbClr val="000000"/>
              </a:solidFill>
              <a:cs typeface="Poppins ExtraBold" panose="020B0604020202020204" charset="0"/>
            </a:endParaRPr>
          </a:p>
        </p:txBody>
      </p:sp>
      <p:sp>
        <p:nvSpPr>
          <p:cNvPr id="7" name="Rectangle 6">
            <a:extLst>
              <a:ext uri="{FF2B5EF4-FFF2-40B4-BE49-F238E27FC236}">
                <a16:creationId xmlns:a16="http://schemas.microsoft.com/office/drawing/2014/main" id="{E9D2376C-0A05-1664-AA26-E85987C7E598}"/>
              </a:ext>
            </a:extLst>
          </p:cNvPr>
          <p:cNvSpPr/>
          <p:nvPr/>
        </p:nvSpPr>
        <p:spPr>
          <a:xfrm>
            <a:off x="5172427" y="3429000"/>
            <a:ext cx="2221774" cy="726141"/>
          </a:xfrm>
          <a:prstGeom prst="rect">
            <a:avLst/>
          </a:prstGeom>
          <a:solidFill>
            <a:srgbClr val="1D6FA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b="1" dirty="0">
                <a:solidFill>
                  <a:schemeClr val="bg1"/>
                </a:solidFill>
              </a:rPr>
              <a:t>Faux</a:t>
            </a:r>
          </a:p>
        </p:txBody>
      </p:sp>
    </p:spTree>
    <p:extLst>
      <p:ext uri="{BB962C8B-B14F-4D97-AF65-F5344CB8AC3E}">
        <p14:creationId xmlns:p14="http://schemas.microsoft.com/office/powerpoint/2010/main" val="25672835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8058" y="272111"/>
            <a:ext cx="10529279" cy="306172"/>
          </a:xfrm>
        </p:spPr>
        <p:txBody>
          <a:bodyPr/>
          <a:lstStyle/>
          <a:p>
            <a:r>
              <a:rPr lang="fr-FR" sz="1400" dirty="0">
                <a:latin typeface="Calibri" panose="020F0502020204030204"/>
              </a:rPr>
              <a:t>Choisissez la bonne réponse, levez vos mains pour répondre</a:t>
            </a: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759586" y="668338"/>
            <a:ext cx="10529705" cy="268287"/>
          </a:xfrm>
        </p:spPr>
        <p:txBody>
          <a:bodyPr/>
          <a:lstStyle/>
          <a:p>
            <a:r>
              <a:rPr lang="fr-FR" dirty="0">
                <a:solidFill>
                  <a:prstClr val="white">
                    <a:lumMod val="65000"/>
                  </a:prstClr>
                </a:solidFill>
                <a:latin typeface="Calibri" panose="020F0502020204030204"/>
              </a:rPr>
              <a:t>L’enseignant choisit 5 élèves au hasard pour répondre</a:t>
            </a:r>
          </a:p>
        </p:txBody>
      </p:sp>
      <p:grpSp>
        <p:nvGrpSpPr>
          <p:cNvPr id="16" name="Groupe 15">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7"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8" name="Rectangle 17">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6" name="Google Shape;15880;p58">
            <a:extLst>
              <a:ext uri="{FF2B5EF4-FFF2-40B4-BE49-F238E27FC236}">
                <a16:creationId xmlns:a16="http://schemas.microsoft.com/office/drawing/2014/main" id="{3562687F-BFF5-2E0F-A15E-52A5333158A1}"/>
              </a:ext>
            </a:extLst>
          </p:cNvPr>
          <p:cNvSpPr txBox="1">
            <a:spLocks/>
          </p:cNvSpPr>
          <p:nvPr/>
        </p:nvSpPr>
        <p:spPr>
          <a:xfrm>
            <a:off x="1293765" y="2596666"/>
            <a:ext cx="9072563" cy="729410"/>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1425" tIns="45700"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Hammersmith One"/>
              <a:buNone/>
              <a:defRPr sz="2000" b="0" i="0" u="none" strike="noStrike" cap="none">
                <a:solidFill>
                  <a:schemeClr val="dk1"/>
                </a:solidFill>
                <a:latin typeface="Hammersmith One"/>
                <a:ea typeface="Hammersmith One"/>
                <a:cs typeface="Hammersmith One"/>
                <a:sym typeface="Hammersmith One"/>
              </a:defRPr>
            </a:lvl1pPr>
            <a:lvl2pPr marR="0" lvl="1"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2pPr>
            <a:lvl3pPr marR="0" lvl="2"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3pPr>
            <a:lvl4pPr marR="0" lvl="3"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4pPr>
            <a:lvl5pPr marR="0" lvl="4"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5pPr>
            <a:lvl6pPr marR="0" lvl="5"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6pPr>
            <a:lvl7pPr marR="0" lvl="6"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7pPr>
            <a:lvl8pPr marR="0" lvl="7"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8pPr>
            <a:lvl9pPr marR="0" lvl="8"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9pPr>
          </a:lstStyle>
          <a:p>
            <a:pPr lvl="0" algn="ctr" defTabSz="914400">
              <a:buClr>
                <a:srgbClr val="000000"/>
              </a:buClr>
              <a:defRPr/>
            </a:pPr>
            <a:r>
              <a:rPr lang="fr-FR" sz="2400" b="1" dirty="0"/>
              <a:t>Une proportion de 37,5% correspond à une proportion de:</a:t>
            </a:r>
            <a:endParaRPr lang="fr-FR" sz="3200" b="1" kern="0" dirty="0">
              <a:solidFill>
                <a:srgbClr val="000000"/>
              </a:solidFill>
              <a:cs typeface="Poppins ExtraBold" panose="020B0604020202020204" charset="0"/>
            </a:endParaRPr>
          </a:p>
        </p:txBody>
      </p:sp>
      <p:sp>
        <p:nvSpPr>
          <p:cNvPr id="7" name="Rectangle 6">
            <a:extLst>
              <a:ext uri="{FF2B5EF4-FFF2-40B4-BE49-F238E27FC236}">
                <a16:creationId xmlns:a16="http://schemas.microsoft.com/office/drawing/2014/main" id="{4C7A5532-9772-E9DF-BFED-8D7E1F8289DA}"/>
              </a:ext>
            </a:extLst>
          </p:cNvPr>
          <p:cNvSpPr/>
          <p:nvPr/>
        </p:nvSpPr>
        <p:spPr>
          <a:xfrm>
            <a:off x="1293765" y="3429000"/>
            <a:ext cx="2221774" cy="726141"/>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800" b="1" dirty="0">
                <a:solidFill>
                  <a:schemeClr val="tx1"/>
                </a:solidFill>
              </a:rPr>
              <a:t>5 sur 9</a:t>
            </a:r>
          </a:p>
        </p:txBody>
      </p:sp>
      <p:sp>
        <p:nvSpPr>
          <p:cNvPr id="8" name="Rectangle 7">
            <a:extLst>
              <a:ext uri="{FF2B5EF4-FFF2-40B4-BE49-F238E27FC236}">
                <a16:creationId xmlns:a16="http://schemas.microsoft.com/office/drawing/2014/main" id="{2AD96660-2A6A-AD04-4706-46AB43CE9D69}"/>
              </a:ext>
            </a:extLst>
          </p:cNvPr>
          <p:cNvSpPr/>
          <p:nvPr/>
        </p:nvSpPr>
        <p:spPr>
          <a:xfrm>
            <a:off x="7810568" y="3429000"/>
            <a:ext cx="2221774" cy="726141"/>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chemeClr val="tx1"/>
                </a:solidFill>
              </a:rPr>
              <a:t>3 sur 8</a:t>
            </a:r>
          </a:p>
        </p:txBody>
      </p:sp>
      <p:sp>
        <p:nvSpPr>
          <p:cNvPr id="9" name="Rectangle 8">
            <a:extLst>
              <a:ext uri="{FF2B5EF4-FFF2-40B4-BE49-F238E27FC236}">
                <a16:creationId xmlns:a16="http://schemas.microsoft.com/office/drawing/2014/main" id="{D2BBEF7F-A6DB-F820-1DA8-9C3D33365C37}"/>
              </a:ext>
            </a:extLst>
          </p:cNvPr>
          <p:cNvSpPr/>
          <p:nvPr/>
        </p:nvSpPr>
        <p:spPr>
          <a:xfrm>
            <a:off x="4719160" y="3429000"/>
            <a:ext cx="2221774" cy="726141"/>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chemeClr val="tx1"/>
                </a:solidFill>
              </a:rPr>
              <a:t>4 Sur 9</a:t>
            </a:r>
          </a:p>
        </p:txBody>
      </p:sp>
    </p:spTree>
    <p:extLst>
      <p:ext uri="{BB962C8B-B14F-4D97-AF65-F5344CB8AC3E}">
        <p14:creationId xmlns:p14="http://schemas.microsoft.com/office/powerpoint/2010/main" val="8510717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7632" y="128017"/>
            <a:ext cx="10529279" cy="540320"/>
          </a:xfrm>
        </p:spPr>
        <p:txBody>
          <a:bodyPr/>
          <a:lstStyle/>
          <a:p>
            <a:r>
              <a:rPr lang="fr-FR" dirty="0">
                <a:latin typeface="Calibri" panose="020F0502020204030204"/>
              </a:rPr>
              <a:t> </a:t>
            </a:r>
            <a:r>
              <a:rPr lang="fr-FR" sz="1400" dirty="0">
                <a:latin typeface="Calibri" panose="020F0502020204030204"/>
              </a:rPr>
              <a:t>La bonne réponse est 3 sur 8 qui est égal 0,375</a:t>
            </a: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777206" y="534193"/>
            <a:ext cx="10529705" cy="268287"/>
          </a:xfrm>
        </p:spPr>
        <p:txBody>
          <a:bodyPr/>
          <a:lstStyle/>
          <a:p>
            <a:r>
              <a:rPr lang="fr-FR" dirty="0">
                <a:solidFill>
                  <a:prstClr val="white">
                    <a:lumMod val="65000"/>
                  </a:prstClr>
                </a:solidFill>
                <a:latin typeface="Calibri" panose="020F0502020204030204"/>
              </a:rPr>
              <a:t>L’enseignant affiche et lit la réponse et donne un rappel explicatif</a:t>
            </a:r>
          </a:p>
          <a:p>
            <a:r>
              <a:rPr lang="fr-FR" dirty="0">
                <a:solidFill>
                  <a:prstClr val="white">
                    <a:lumMod val="65000"/>
                  </a:prstClr>
                </a:solidFill>
                <a:latin typeface="Calibri" panose="020F0502020204030204"/>
              </a:rPr>
              <a:t>.  </a:t>
            </a:r>
          </a:p>
        </p:txBody>
      </p:sp>
      <p:pic>
        <p:nvPicPr>
          <p:cNvPr id="12"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3" name="Google Shape;15880;p58">
            <a:extLst>
              <a:ext uri="{FF2B5EF4-FFF2-40B4-BE49-F238E27FC236}">
                <a16:creationId xmlns:a16="http://schemas.microsoft.com/office/drawing/2014/main" id="{E43974D7-0D06-226C-E6EE-30DAC69AC908}"/>
              </a:ext>
            </a:extLst>
          </p:cNvPr>
          <p:cNvSpPr txBox="1">
            <a:spLocks/>
          </p:cNvSpPr>
          <p:nvPr/>
        </p:nvSpPr>
        <p:spPr>
          <a:xfrm>
            <a:off x="1647861" y="1894114"/>
            <a:ext cx="8877777" cy="1400078"/>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1425" tIns="45700"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Hammersmith One"/>
              <a:buNone/>
              <a:defRPr sz="2000" b="0" i="0" u="none" strike="noStrike" cap="none">
                <a:solidFill>
                  <a:schemeClr val="dk1"/>
                </a:solidFill>
                <a:latin typeface="Hammersmith One"/>
                <a:ea typeface="Hammersmith One"/>
                <a:cs typeface="Hammersmith One"/>
                <a:sym typeface="Hammersmith One"/>
              </a:defRPr>
            </a:lvl1pPr>
            <a:lvl2pPr marR="0" lvl="1"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2pPr>
            <a:lvl3pPr marR="0" lvl="2"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3pPr>
            <a:lvl4pPr marR="0" lvl="3"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4pPr>
            <a:lvl5pPr marR="0" lvl="4"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5pPr>
            <a:lvl6pPr marR="0" lvl="5"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6pPr>
            <a:lvl7pPr marR="0" lvl="6"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7pPr>
            <a:lvl8pPr marR="0" lvl="7"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8pPr>
            <a:lvl9pPr marR="0" lvl="8"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9pPr>
          </a:lstStyle>
          <a:p>
            <a:pPr lvl="0" algn="ctr" defTabSz="914400">
              <a:buClr>
                <a:srgbClr val="000000"/>
              </a:buClr>
              <a:defRPr/>
            </a:pPr>
            <a:r>
              <a:rPr lang="fr-FR" sz="2800" b="1" dirty="0"/>
              <a:t>Une proportion de 37,5% correspond à une proportion de:</a:t>
            </a:r>
            <a:endParaRPr lang="fr-FR" sz="3600" b="1" kern="0" dirty="0">
              <a:solidFill>
                <a:srgbClr val="000000"/>
              </a:solidFill>
              <a:cs typeface="Poppins ExtraBold" panose="020B0604020202020204" charset="0"/>
            </a:endParaRPr>
          </a:p>
        </p:txBody>
      </p:sp>
      <p:sp>
        <p:nvSpPr>
          <p:cNvPr id="6" name="Rectangle 5">
            <a:extLst>
              <a:ext uri="{FF2B5EF4-FFF2-40B4-BE49-F238E27FC236}">
                <a16:creationId xmlns:a16="http://schemas.microsoft.com/office/drawing/2014/main" id="{E3D723C6-7316-394E-C9A3-07E2FA81BB8E}"/>
              </a:ext>
            </a:extLst>
          </p:cNvPr>
          <p:cNvSpPr/>
          <p:nvPr/>
        </p:nvSpPr>
        <p:spPr>
          <a:xfrm>
            <a:off x="4985113" y="3429000"/>
            <a:ext cx="2221774" cy="726141"/>
          </a:xfrm>
          <a:prstGeom prst="rect">
            <a:avLst/>
          </a:prstGeom>
          <a:solidFill>
            <a:srgbClr val="1D6FA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800" b="1" dirty="0">
                <a:solidFill>
                  <a:schemeClr val="tx1"/>
                </a:solidFill>
              </a:rPr>
              <a:t>3 sur 8</a:t>
            </a:r>
          </a:p>
        </p:txBody>
      </p:sp>
    </p:spTree>
    <p:extLst>
      <p:ext uri="{BB962C8B-B14F-4D97-AF65-F5344CB8AC3E}">
        <p14:creationId xmlns:p14="http://schemas.microsoft.com/office/powerpoint/2010/main" val="17637118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6C3DA-A63C-9767-FB45-401ED5C172D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0D2990F-BEC7-7EB8-F40E-CAB802B8C915}"/>
              </a:ext>
            </a:extLst>
          </p:cNvPr>
          <p:cNvSpPr>
            <a:spLocks noGrp="1"/>
          </p:cNvSpPr>
          <p:nvPr>
            <p:ph type="title"/>
          </p:nvPr>
        </p:nvSpPr>
        <p:spPr>
          <a:xfrm>
            <a:off x="777632" y="128017"/>
            <a:ext cx="10529279" cy="540320"/>
          </a:xfrm>
        </p:spPr>
        <p:txBody>
          <a:bodyPr/>
          <a:lstStyle/>
          <a:p>
            <a:r>
              <a:rPr lang="fr-FR" dirty="0">
                <a:latin typeface="Calibri" panose="020F0502020204030204"/>
              </a:rPr>
              <a:t>Répondez par vrai ou faux, levez vos mains pour répondre</a:t>
            </a:r>
            <a:endParaRPr lang="fr-FR" sz="1400" dirty="0"/>
          </a:p>
        </p:txBody>
      </p:sp>
      <p:sp>
        <p:nvSpPr>
          <p:cNvPr id="4" name="Espace réservé du contenu 3">
            <a:extLst>
              <a:ext uri="{FF2B5EF4-FFF2-40B4-BE49-F238E27FC236}">
                <a16:creationId xmlns:a16="http://schemas.microsoft.com/office/drawing/2014/main" id="{C234ED64-7A21-BE05-DD07-785DEAC63A1D}"/>
              </a:ext>
            </a:extLst>
          </p:cNvPr>
          <p:cNvSpPr>
            <a:spLocks noGrp="1"/>
          </p:cNvSpPr>
          <p:nvPr>
            <p:ph sz="quarter" idx="11"/>
          </p:nvPr>
        </p:nvSpPr>
        <p:spPr>
          <a:xfrm>
            <a:off x="777206" y="534193"/>
            <a:ext cx="10529705" cy="268287"/>
          </a:xfrm>
        </p:spPr>
        <p:txBody>
          <a:bodyPr/>
          <a:lstStyle/>
          <a:p>
            <a:r>
              <a:rPr lang="fr-FR" dirty="0">
                <a:solidFill>
                  <a:prstClr val="white">
                    <a:lumMod val="65000"/>
                  </a:prstClr>
                </a:solidFill>
                <a:latin typeface="Calibri" panose="020F0502020204030204"/>
              </a:rPr>
              <a:t>L’enseignant choisit 5 élèves au hasard pour répondre</a:t>
            </a:r>
          </a:p>
          <a:p>
            <a:r>
              <a:rPr lang="fr-FR" dirty="0">
                <a:solidFill>
                  <a:prstClr val="white">
                    <a:lumMod val="65000"/>
                  </a:prstClr>
                </a:solidFill>
                <a:latin typeface="Calibri" panose="020F0502020204030204"/>
              </a:rPr>
              <a:t>.  </a:t>
            </a:r>
          </a:p>
        </p:txBody>
      </p:sp>
      <p:pic>
        <p:nvPicPr>
          <p:cNvPr id="12" name="Image 8">
            <a:extLst>
              <a:ext uri="{FF2B5EF4-FFF2-40B4-BE49-F238E27FC236}">
                <a16:creationId xmlns:a16="http://schemas.microsoft.com/office/drawing/2014/main" id="{FA6453A3-3434-8052-5783-FB4DD93CA101}"/>
              </a:ext>
            </a:extLst>
          </p:cNvPr>
          <p:cNvPicPr>
            <a:picLocks noChangeAspect="1"/>
          </p:cNvPicPr>
          <p:nvPr/>
        </p:nvPicPr>
        <p:blipFill>
          <a:blip r:embed="rId2"/>
          <a:stretch>
            <a:fillRect/>
          </a:stretch>
        </p:blipFill>
        <p:spPr>
          <a:xfrm>
            <a:off x="11645716" y="505406"/>
            <a:ext cx="325863" cy="325863"/>
          </a:xfrm>
          <a:prstGeom prst="rect">
            <a:avLst/>
          </a:prstGeom>
        </p:spPr>
      </p:pic>
      <p:sp>
        <p:nvSpPr>
          <p:cNvPr id="5" name="Google Shape;15880;p58">
            <a:extLst>
              <a:ext uri="{FF2B5EF4-FFF2-40B4-BE49-F238E27FC236}">
                <a16:creationId xmlns:a16="http://schemas.microsoft.com/office/drawing/2014/main" id="{FD13A1D5-32AB-739C-C719-82CC57026003}"/>
              </a:ext>
            </a:extLst>
          </p:cNvPr>
          <p:cNvSpPr txBox="1">
            <a:spLocks/>
          </p:cNvSpPr>
          <p:nvPr/>
        </p:nvSpPr>
        <p:spPr>
          <a:xfrm>
            <a:off x="1643063" y="2185988"/>
            <a:ext cx="8715375" cy="1068650"/>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1425" tIns="45700"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Hammersmith One"/>
              <a:buNone/>
              <a:defRPr sz="2000" b="0" i="0" u="none" strike="noStrike" cap="none">
                <a:solidFill>
                  <a:schemeClr val="dk1"/>
                </a:solidFill>
                <a:latin typeface="Hammersmith One"/>
                <a:ea typeface="Hammersmith One"/>
                <a:cs typeface="Hammersmith One"/>
                <a:sym typeface="Hammersmith One"/>
              </a:defRPr>
            </a:lvl1pPr>
            <a:lvl2pPr marR="0" lvl="1"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2pPr>
            <a:lvl3pPr marR="0" lvl="2"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3pPr>
            <a:lvl4pPr marR="0" lvl="3"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4pPr>
            <a:lvl5pPr marR="0" lvl="4"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5pPr>
            <a:lvl6pPr marR="0" lvl="5"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6pPr>
            <a:lvl7pPr marR="0" lvl="6"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7pPr>
            <a:lvl8pPr marR="0" lvl="7"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8pPr>
            <a:lvl9pPr marR="0" lvl="8"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9pPr>
          </a:lstStyle>
          <a:p>
            <a:pPr lvl="0" algn="ctr" defTabSz="914400">
              <a:buClr>
                <a:srgbClr val="000000"/>
              </a:buClr>
              <a:defRPr/>
            </a:pPr>
            <a:r>
              <a:rPr lang="fr-FR" sz="2400" b="1" dirty="0"/>
              <a:t>Si v est la vitesse, d la distance et t le temps alors v = d/t</a:t>
            </a:r>
            <a:endParaRPr lang="fr-FR" sz="3200" b="1" kern="0" dirty="0">
              <a:solidFill>
                <a:srgbClr val="000000"/>
              </a:solidFill>
              <a:latin typeface="+mj-lt"/>
              <a:cs typeface="Poppins ExtraBold" panose="020B0604020202020204" charset="0"/>
            </a:endParaRPr>
          </a:p>
        </p:txBody>
      </p:sp>
      <p:sp>
        <p:nvSpPr>
          <p:cNvPr id="7" name="Rectangle 6">
            <a:extLst>
              <a:ext uri="{FF2B5EF4-FFF2-40B4-BE49-F238E27FC236}">
                <a16:creationId xmlns:a16="http://schemas.microsoft.com/office/drawing/2014/main" id="{1DE333BE-83FD-BCDB-F1B6-D8B2C912641B}"/>
              </a:ext>
            </a:extLst>
          </p:cNvPr>
          <p:cNvSpPr/>
          <p:nvPr/>
        </p:nvSpPr>
        <p:spPr>
          <a:xfrm>
            <a:off x="1643063" y="3429000"/>
            <a:ext cx="2221774" cy="726141"/>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b="1" dirty="0">
                <a:solidFill>
                  <a:schemeClr val="tx1"/>
                </a:solidFill>
              </a:rPr>
              <a:t>Vrai</a:t>
            </a:r>
          </a:p>
        </p:txBody>
      </p:sp>
      <p:sp>
        <p:nvSpPr>
          <p:cNvPr id="8" name="Rectangle 7">
            <a:extLst>
              <a:ext uri="{FF2B5EF4-FFF2-40B4-BE49-F238E27FC236}">
                <a16:creationId xmlns:a16="http://schemas.microsoft.com/office/drawing/2014/main" id="{593F3B55-37CA-ED39-8AB8-C50CFD261056}"/>
              </a:ext>
            </a:extLst>
          </p:cNvPr>
          <p:cNvSpPr/>
          <p:nvPr/>
        </p:nvSpPr>
        <p:spPr>
          <a:xfrm>
            <a:off x="8136664" y="3429000"/>
            <a:ext cx="2221774" cy="726141"/>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b="1" dirty="0">
                <a:solidFill>
                  <a:schemeClr val="tx1"/>
                </a:solidFill>
              </a:rPr>
              <a:t>Faux</a:t>
            </a:r>
          </a:p>
        </p:txBody>
      </p:sp>
    </p:spTree>
    <p:extLst>
      <p:ext uri="{BB962C8B-B14F-4D97-AF65-F5344CB8AC3E}">
        <p14:creationId xmlns:p14="http://schemas.microsoft.com/office/powerpoint/2010/main" val="38390546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1C9F4-F318-D627-1A23-B7C2F3A571F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6BCFB30-0226-BACA-C953-A1EA2A53C464}"/>
              </a:ext>
            </a:extLst>
          </p:cNvPr>
          <p:cNvSpPr>
            <a:spLocks noGrp="1"/>
          </p:cNvSpPr>
          <p:nvPr>
            <p:ph type="title"/>
          </p:nvPr>
        </p:nvSpPr>
        <p:spPr>
          <a:xfrm>
            <a:off x="777632" y="128017"/>
            <a:ext cx="10529279" cy="406176"/>
          </a:xfrm>
        </p:spPr>
        <p:txBody>
          <a:bodyPr/>
          <a:lstStyle/>
          <a:p>
            <a:r>
              <a:rPr lang="fr-FR" dirty="0">
                <a:latin typeface="Calibri" panose="020F0502020204030204"/>
              </a:rPr>
              <a:t>La réponse est :vrai </a:t>
            </a:r>
            <a:endParaRPr lang="fr-FR" sz="1400" dirty="0"/>
          </a:p>
        </p:txBody>
      </p:sp>
      <p:sp>
        <p:nvSpPr>
          <p:cNvPr id="4" name="Espace réservé du contenu 3">
            <a:extLst>
              <a:ext uri="{FF2B5EF4-FFF2-40B4-BE49-F238E27FC236}">
                <a16:creationId xmlns:a16="http://schemas.microsoft.com/office/drawing/2014/main" id="{2C005310-A63A-CEF6-6796-46E509CCB2A7}"/>
              </a:ext>
            </a:extLst>
          </p:cNvPr>
          <p:cNvSpPr>
            <a:spLocks noGrp="1"/>
          </p:cNvSpPr>
          <p:nvPr>
            <p:ph sz="quarter" idx="11"/>
          </p:nvPr>
        </p:nvSpPr>
        <p:spPr>
          <a:xfrm>
            <a:off x="777206" y="534193"/>
            <a:ext cx="10529705" cy="268287"/>
          </a:xfrm>
        </p:spPr>
        <p:txBody>
          <a:bodyPr/>
          <a:lstStyle/>
          <a:p>
            <a:r>
              <a:rPr lang="fr-FR" dirty="0">
                <a:solidFill>
                  <a:prstClr val="white">
                    <a:lumMod val="65000"/>
                  </a:prstClr>
                </a:solidFill>
                <a:latin typeface="Calibri" panose="020F0502020204030204"/>
              </a:rPr>
              <a:t>L’enseignant affiche et lit la réponse et donne un rappel explicatif</a:t>
            </a:r>
          </a:p>
          <a:p>
            <a:r>
              <a:rPr lang="fr-FR" dirty="0">
                <a:solidFill>
                  <a:prstClr val="white">
                    <a:lumMod val="65000"/>
                  </a:prstClr>
                </a:solidFill>
                <a:latin typeface="Calibri" panose="020F0502020204030204"/>
              </a:rPr>
              <a:t>.  </a:t>
            </a:r>
          </a:p>
        </p:txBody>
      </p:sp>
      <p:pic>
        <p:nvPicPr>
          <p:cNvPr id="12" name="Image 8">
            <a:extLst>
              <a:ext uri="{FF2B5EF4-FFF2-40B4-BE49-F238E27FC236}">
                <a16:creationId xmlns:a16="http://schemas.microsoft.com/office/drawing/2014/main" id="{FCFFAABD-3A57-3C0C-C450-A446C48293A8}"/>
              </a:ext>
            </a:extLst>
          </p:cNvPr>
          <p:cNvPicPr>
            <a:picLocks noChangeAspect="1"/>
          </p:cNvPicPr>
          <p:nvPr/>
        </p:nvPicPr>
        <p:blipFill>
          <a:blip r:embed="rId2"/>
          <a:stretch>
            <a:fillRect/>
          </a:stretch>
        </p:blipFill>
        <p:spPr>
          <a:xfrm>
            <a:off x="11645716" y="505406"/>
            <a:ext cx="325863" cy="325863"/>
          </a:xfrm>
          <a:prstGeom prst="rect">
            <a:avLst/>
          </a:prstGeom>
        </p:spPr>
      </p:pic>
      <p:sp>
        <p:nvSpPr>
          <p:cNvPr id="3" name="Google Shape;15880;p58">
            <a:extLst>
              <a:ext uri="{FF2B5EF4-FFF2-40B4-BE49-F238E27FC236}">
                <a16:creationId xmlns:a16="http://schemas.microsoft.com/office/drawing/2014/main" id="{8A0065F2-DF1C-8410-F1F6-2648DC3D5C3D}"/>
              </a:ext>
            </a:extLst>
          </p:cNvPr>
          <p:cNvSpPr txBox="1">
            <a:spLocks/>
          </p:cNvSpPr>
          <p:nvPr/>
        </p:nvSpPr>
        <p:spPr>
          <a:xfrm>
            <a:off x="2066447" y="2371725"/>
            <a:ext cx="8592027" cy="882913"/>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1425" tIns="45700"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Hammersmith One"/>
              <a:buNone/>
              <a:defRPr sz="2000" b="0" i="0" u="none" strike="noStrike" cap="none">
                <a:solidFill>
                  <a:schemeClr val="dk1"/>
                </a:solidFill>
                <a:latin typeface="Hammersmith One"/>
                <a:ea typeface="Hammersmith One"/>
                <a:cs typeface="Hammersmith One"/>
                <a:sym typeface="Hammersmith One"/>
              </a:defRPr>
            </a:lvl1pPr>
            <a:lvl2pPr marR="0" lvl="1"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2pPr>
            <a:lvl3pPr marR="0" lvl="2"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3pPr>
            <a:lvl4pPr marR="0" lvl="3"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4pPr>
            <a:lvl5pPr marR="0" lvl="4"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5pPr>
            <a:lvl6pPr marR="0" lvl="5"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6pPr>
            <a:lvl7pPr marR="0" lvl="6"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7pPr>
            <a:lvl8pPr marR="0" lvl="7"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8pPr>
            <a:lvl9pPr marR="0" lvl="8"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9pPr>
          </a:lstStyle>
          <a:p>
            <a:pPr lvl="0" algn="ctr" defTabSz="914400">
              <a:buClr>
                <a:srgbClr val="000000"/>
              </a:buClr>
              <a:defRPr/>
            </a:pPr>
            <a:r>
              <a:rPr lang="fr-FR" sz="2800" b="1"/>
              <a:t>Si v est la vitesse, d la distance et t le temps alors v = d/t</a:t>
            </a:r>
            <a:endParaRPr lang="fr-FR" sz="3600" b="1" kern="0" dirty="0">
              <a:solidFill>
                <a:srgbClr val="000000"/>
              </a:solidFill>
              <a:cs typeface="Poppins ExtraBold" panose="020B0604020202020204" charset="0"/>
            </a:endParaRPr>
          </a:p>
        </p:txBody>
      </p:sp>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1A1BD5A7-3F38-7243-2AEA-EF42EF445040}"/>
                  </a:ext>
                </a:extLst>
              </p:cNvPr>
              <p:cNvSpPr/>
              <p:nvPr/>
            </p:nvSpPr>
            <p:spPr>
              <a:xfrm>
                <a:off x="5172427" y="3405735"/>
                <a:ext cx="2221774" cy="726141"/>
              </a:xfrm>
              <a:prstGeom prst="rect">
                <a:avLst/>
              </a:prstGeom>
              <a:solidFill>
                <a:srgbClr val="1D6FA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m:rPr>
                          <m:nor/>
                        </m:rPr>
                        <a:rPr lang="fr-MA" sz="2000" b="1" i="0" dirty="0" smtClean="0">
                          <a:solidFill>
                            <a:schemeClr val="bg1"/>
                          </a:solidFill>
                          <a:latin typeface="Cambria Math" panose="02040503050406030204" pitchFamily="18" charset="0"/>
                        </a:rPr>
                        <m:t>Vrai</m:t>
                      </m:r>
                    </m:oMath>
                  </m:oMathPara>
                </a14:m>
                <a:endParaRPr lang="fr-MA" sz="2000" b="1" dirty="0">
                  <a:solidFill>
                    <a:schemeClr val="bg1"/>
                  </a:solidFill>
                </a:endParaRPr>
              </a:p>
            </p:txBody>
          </p:sp>
        </mc:Choice>
        <mc:Fallback xmlns="">
          <p:sp>
            <p:nvSpPr>
              <p:cNvPr id="6" name="Rectangle 5">
                <a:extLst>
                  <a:ext uri="{FF2B5EF4-FFF2-40B4-BE49-F238E27FC236}">
                    <a16:creationId xmlns:a16="http://schemas.microsoft.com/office/drawing/2014/main" id="{1A1BD5A7-3F38-7243-2AEA-EF42EF445040}"/>
                  </a:ext>
                </a:extLst>
              </p:cNvPr>
              <p:cNvSpPr>
                <a:spLocks noRot="1" noChangeAspect="1" noMove="1" noResize="1" noEditPoints="1" noAdjustHandles="1" noChangeArrowheads="1" noChangeShapeType="1" noTextEdit="1"/>
              </p:cNvSpPr>
              <p:nvPr/>
            </p:nvSpPr>
            <p:spPr>
              <a:xfrm>
                <a:off x="5172427" y="3405735"/>
                <a:ext cx="2221774" cy="726141"/>
              </a:xfrm>
              <a:prstGeom prst="rect">
                <a:avLst/>
              </a:prstGeom>
              <a:blipFill>
                <a:blip r:embed="rId3"/>
                <a:stretch>
                  <a:fillRect/>
                </a:stretch>
              </a:blipFill>
              <a:ln>
                <a:solidFill>
                  <a:schemeClr val="tx1"/>
                </a:solidFill>
              </a:ln>
            </p:spPr>
            <p:txBody>
              <a:bodyPr/>
              <a:lstStyle/>
              <a:p>
                <a:r>
                  <a:rPr lang="fr-FR">
                    <a:noFill/>
                  </a:rPr>
                  <a:t> </a:t>
                </a:r>
              </a:p>
            </p:txBody>
          </p:sp>
        </mc:Fallback>
      </mc:AlternateContent>
    </p:spTree>
    <p:extLst>
      <p:ext uri="{BB962C8B-B14F-4D97-AF65-F5344CB8AC3E}">
        <p14:creationId xmlns:p14="http://schemas.microsoft.com/office/powerpoint/2010/main" val="23367119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3B10E-93D3-022F-ACAF-4B2BB85974C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7A8B0A0-0D04-10F7-A154-97F2DE1575A1}"/>
              </a:ext>
            </a:extLst>
          </p:cNvPr>
          <p:cNvSpPr>
            <a:spLocks noGrp="1"/>
          </p:cNvSpPr>
          <p:nvPr>
            <p:ph type="title"/>
          </p:nvPr>
        </p:nvSpPr>
        <p:spPr>
          <a:xfrm>
            <a:off x="777632" y="128017"/>
            <a:ext cx="10529279" cy="406176"/>
          </a:xfrm>
        </p:spPr>
        <p:txBody>
          <a:bodyPr/>
          <a:lstStyle/>
          <a:p>
            <a:r>
              <a:rPr lang="fr-FR" dirty="0">
                <a:latin typeface="Calibri" panose="020F0502020204030204"/>
              </a:rPr>
              <a:t>Répondez par vrai ou faux, levez vos mains pour répondre</a:t>
            </a:r>
            <a:endParaRPr lang="fr-FR" sz="1400" dirty="0"/>
          </a:p>
        </p:txBody>
      </p:sp>
      <p:sp>
        <p:nvSpPr>
          <p:cNvPr id="4" name="Espace réservé du contenu 3">
            <a:extLst>
              <a:ext uri="{FF2B5EF4-FFF2-40B4-BE49-F238E27FC236}">
                <a16:creationId xmlns:a16="http://schemas.microsoft.com/office/drawing/2014/main" id="{D7E2AA95-6ECB-8A2E-4B83-E07ED7AD12C6}"/>
              </a:ext>
            </a:extLst>
          </p:cNvPr>
          <p:cNvSpPr>
            <a:spLocks noGrp="1"/>
          </p:cNvSpPr>
          <p:nvPr>
            <p:ph sz="quarter" idx="11"/>
          </p:nvPr>
        </p:nvSpPr>
        <p:spPr>
          <a:xfrm>
            <a:off x="777206" y="534193"/>
            <a:ext cx="10529705" cy="268287"/>
          </a:xfrm>
        </p:spPr>
        <p:txBody>
          <a:bodyPr/>
          <a:lstStyle/>
          <a:p>
            <a:r>
              <a:rPr lang="fr-FR" dirty="0">
                <a:solidFill>
                  <a:prstClr val="white">
                    <a:lumMod val="65000"/>
                  </a:prstClr>
                </a:solidFill>
                <a:latin typeface="Calibri" panose="020F0502020204030204"/>
              </a:rPr>
              <a:t>L’enseignant choisit 5 élèves au hasard pour répondre</a:t>
            </a:r>
          </a:p>
          <a:p>
            <a:r>
              <a:rPr lang="fr-FR" dirty="0">
                <a:solidFill>
                  <a:prstClr val="white">
                    <a:lumMod val="65000"/>
                  </a:prstClr>
                </a:solidFill>
                <a:latin typeface="Calibri" panose="020F0502020204030204"/>
              </a:rPr>
              <a:t>.  </a:t>
            </a:r>
          </a:p>
        </p:txBody>
      </p:sp>
      <p:pic>
        <p:nvPicPr>
          <p:cNvPr id="12" name="Image 8">
            <a:extLst>
              <a:ext uri="{FF2B5EF4-FFF2-40B4-BE49-F238E27FC236}">
                <a16:creationId xmlns:a16="http://schemas.microsoft.com/office/drawing/2014/main" id="{D1D4444B-F0DC-D75E-F4C1-2C892C844CAA}"/>
              </a:ext>
            </a:extLst>
          </p:cNvPr>
          <p:cNvPicPr>
            <a:picLocks noChangeAspect="1"/>
          </p:cNvPicPr>
          <p:nvPr/>
        </p:nvPicPr>
        <p:blipFill>
          <a:blip r:embed="rId2"/>
          <a:stretch>
            <a:fillRect/>
          </a:stretch>
        </p:blipFill>
        <p:spPr>
          <a:xfrm>
            <a:off x="11645716" y="505406"/>
            <a:ext cx="325863" cy="325863"/>
          </a:xfrm>
          <a:prstGeom prst="rect">
            <a:avLst/>
          </a:prstGeom>
        </p:spPr>
      </p:pic>
      <p:sp>
        <p:nvSpPr>
          <p:cNvPr id="5" name="Google Shape;15880;p58">
            <a:extLst>
              <a:ext uri="{FF2B5EF4-FFF2-40B4-BE49-F238E27FC236}">
                <a16:creationId xmlns:a16="http://schemas.microsoft.com/office/drawing/2014/main" id="{55E5B609-364B-4E8B-8E69-9E8C71D19EBC}"/>
              </a:ext>
            </a:extLst>
          </p:cNvPr>
          <p:cNvSpPr txBox="1">
            <a:spLocks/>
          </p:cNvSpPr>
          <p:nvPr/>
        </p:nvSpPr>
        <p:spPr>
          <a:xfrm>
            <a:off x="1343025" y="2185988"/>
            <a:ext cx="9358313" cy="1068650"/>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1425" tIns="45700"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Hammersmith One"/>
              <a:buNone/>
              <a:defRPr sz="2000" b="0" i="0" u="none" strike="noStrike" cap="none">
                <a:solidFill>
                  <a:schemeClr val="dk1"/>
                </a:solidFill>
                <a:latin typeface="Hammersmith One"/>
                <a:ea typeface="Hammersmith One"/>
                <a:cs typeface="Hammersmith One"/>
                <a:sym typeface="Hammersmith One"/>
              </a:defRPr>
            </a:lvl1pPr>
            <a:lvl2pPr marR="0" lvl="1"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2pPr>
            <a:lvl3pPr marR="0" lvl="2"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3pPr>
            <a:lvl4pPr marR="0" lvl="3"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4pPr>
            <a:lvl5pPr marR="0" lvl="4"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5pPr>
            <a:lvl6pPr marR="0" lvl="5"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6pPr>
            <a:lvl7pPr marR="0" lvl="6"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7pPr>
            <a:lvl8pPr marR="0" lvl="7"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8pPr>
            <a:lvl9pPr marR="0" lvl="8"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9pPr>
          </a:lstStyle>
          <a:p>
            <a:pPr lvl="0" algn="ctr" defTabSz="914400">
              <a:buClr>
                <a:srgbClr val="000000"/>
              </a:buClr>
              <a:defRPr/>
            </a:pPr>
            <a:r>
              <a:rPr lang="fr-FR" sz="2400" b="1" dirty="0"/>
              <a:t>J'ai parcouru 70 km en une heure. La vitesse moyenne en km/h est 75:</a:t>
            </a:r>
            <a:endParaRPr lang="fr-FR" sz="3200" b="1" kern="0" dirty="0">
              <a:solidFill>
                <a:srgbClr val="000000"/>
              </a:solidFill>
              <a:latin typeface="+mj-lt"/>
              <a:cs typeface="Poppins ExtraBold" panose="020B0604020202020204" charset="0"/>
            </a:endParaRPr>
          </a:p>
        </p:txBody>
      </p:sp>
      <p:sp>
        <p:nvSpPr>
          <p:cNvPr id="7" name="Rectangle 6">
            <a:extLst>
              <a:ext uri="{FF2B5EF4-FFF2-40B4-BE49-F238E27FC236}">
                <a16:creationId xmlns:a16="http://schemas.microsoft.com/office/drawing/2014/main" id="{20FC7306-1F26-9D88-9BA1-2349BEE6AB0F}"/>
              </a:ext>
            </a:extLst>
          </p:cNvPr>
          <p:cNvSpPr/>
          <p:nvPr/>
        </p:nvSpPr>
        <p:spPr>
          <a:xfrm>
            <a:off x="1643063" y="3429000"/>
            <a:ext cx="2221774" cy="726141"/>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b="1" dirty="0">
                <a:solidFill>
                  <a:schemeClr val="tx1"/>
                </a:solidFill>
              </a:rPr>
              <a:t>Vrai</a:t>
            </a:r>
          </a:p>
        </p:txBody>
      </p:sp>
      <p:sp>
        <p:nvSpPr>
          <p:cNvPr id="8" name="Rectangle 7">
            <a:extLst>
              <a:ext uri="{FF2B5EF4-FFF2-40B4-BE49-F238E27FC236}">
                <a16:creationId xmlns:a16="http://schemas.microsoft.com/office/drawing/2014/main" id="{F1A1439B-A438-2621-64F5-27BFD2F867E2}"/>
              </a:ext>
            </a:extLst>
          </p:cNvPr>
          <p:cNvSpPr/>
          <p:nvPr/>
        </p:nvSpPr>
        <p:spPr>
          <a:xfrm>
            <a:off x="8136664" y="3429000"/>
            <a:ext cx="2221774" cy="726141"/>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b="1" dirty="0">
                <a:solidFill>
                  <a:schemeClr val="tx1"/>
                </a:solidFill>
              </a:rPr>
              <a:t>Faux</a:t>
            </a:r>
          </a:p>
        </p:txBody>
      </p:sp>
    </p:spTree>
    <p:extLst>
      <p:ext uri="{BB962C8B-B14F-4D97-AF65-F5344CB8AC3E}">
        <p14:creationId xmlns:p14="http://schemas.microsoft.com/office/powerpoint/2010/main" val="7862684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0F471-D8AB-B290-CCB8-ABA24B8CB5C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F5E9165-0852-FE40-1F62-9ACE064E416A}"/>
              </a:ext>
            </a:extLst>
          </p:cNvPr>
          <p:cNvSpPr>
            <a:spLocks noGrp="1"/>
          </p:cNvSpPr>
          <p:nvPr>
            <p:ph type="title"/>
          </p:nvPr>
        </p:nvSpPr>
        <p:spPr>
          <a:xfrm>
            <a:off x="777632" y="128017"/>
            <a:ext cx="10529279" cy="406176"/>
          </a:xfrm>
        </p:spPr>
        <p:txBody>
          <a:bodyPr/>
          <a:lstStyle/>
          <a:p>
            <a:r>
              <a:rPr lang="fr-FR" dirty="0">
                <a:latin typeface="Calibri" panose="020F0502020204030204"/>
              </a:rPr>
              <a:t>La réponse est :Faux car j’ai parcouru 70 Km en une heure et pas 75 Km en une heure</a:t>
            </a:r>
            <a:endParaRPr lang="fr-FR" sz="1400" dirty="0"/>
          </a:p>
        </p:txBody>
      </p:sp>
      <p:sp>
        <p:nvSpPr>
          <p:cNvPr id="4" name="Espace réservé du contenu 3">
            <a:extLst>
              <a:ext uri="{FF2B5EF4-FFF2-40B4-BE49-F238E27FC236}">
                <a16:creationId xmlns:a16="http://schemas.microsoft.com/office/drawing/2014/main" id="{077EB015-0977-6E4B-BAF5-250EBA7BE13F}"/>
              </a:ext>
            </a:extLst>
          </p:cNvPr>
          <p:cNvSpPr>
            <a:spLocks noGrp="1"/>
          </p:cNvSpPr>
          <p:nvPr>
            <p:ph sz="quarter" idx="11"/>
          </p:nvPr>
        </p:nvSpPr>
        <p:spPr>
          <a:xfrm>
            <a:off x="777206" y="534193"/>
            <a:ext cx="10529705" cy="268287"/>
          </a:xfrm>
        </p:spPr>
        <p:txBody>
          <a:bodyPr/>
          <a:lstStyle/>
          <a:p>
            <a:r>
              <a:rPr lang="fr-FR" dirty="0">
                <a:solidFill>
                  <a:prstClr val="white">
                    <a:lumMod val="65000"/>
                  </a:prstClr>
                </a:solidFill>
                <a:latin typeface="Calibri" panose="020F0502020204030204"/>
              </a:rPr>
              <a:t>L’enseignant affiche et lit la réponse et donne un rappel explicatif</a:t>
            </a:r>
          </a:p>
          <a:p>
            <a:r>
              <a:rPr lang="fr-FR" dirty="0">
                <a:solidFill>
                  <a:prstClr val="white">
                    <a:lumMod val="65000"/>
                  </a:prstClr>
                </a:solidFill>
                <a:latin typeface="Calibri" panose="020F0502020204030204"/>
              </a:rPr>
              <a:t>.  </a:t>
            </a:r>
          </a:p>
        </p:txBody>
      </p:sp>
      <p:pic>
        <p:nvPicPr>
          <p:cNvPr id="12" name="Image 8">
            <a:extLst>
              <a:ext uri="{FF2B5EF4-FFF2-40B4-BE49-F238E27FC236}">
                <a16:creationId xmlns:a16="http://schemas.microsoft.com/office/drawing/2014/main" id="{C427A833-3EAA-9261-86FC-6EEDFB0EA9E5}"/>
              </a:ext>
            </a:extLst>
          </p:cNvPr>
          <p:cNvPicPr>
            <a:picLocks noChangeAspect="1"/>
          </p:cNvPicPr>
          <p:nvPr/>
        </p:nvPicPr>
        <p:blipFill>
          <a:blip r:embed="rId2"/>
          <a:stretch>
            <a:fillRect/>
          </a:stretch>
        </p:blipFill>
        <p:spPr>
          <a:xfrm>
            <a:off x="11645716" y="505406"/>
            <a:ext cx="325863" cy="325863"/>
          </a:xfrm>
          <a:prstGeom prst="rect">
            <a:avLst/>
          </a:prstGeom>
        </p:spPr>
      </p:pic>
      <p:sp>
        <p:nvSpPr>
          <p:cNvPr id="3" name="Google Shape;15880;p58">
            <a:extLst>
              <a:ext uri="{FF2B5EF4-FFF2-40B4-BE49-F238E27FC236}">
                <a16:creationId xmlns:a16="http://schemas.microsoft.com/office/drawing/2014/main" id="{A686C810-EC0C-7D09-4A6E-3C2355DA10A8}"/>
              </a:ext>
            </a:extLst>
          </p:cNvPr>
          <p:cNvSpPr txBox="1">
            <a:spLocks/>
          </p:cNvSpPr>
          <p:nvPr/>
        </p:nvSpPr>
        <p:spPr>
          <a:xfrm>
            <a:off x="614363" y="2371725"/>
            <a:ext cx="10646671" cy="882913"/>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1425" tIns="45700"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Hammersmith One"/>
              <a:buNone/>
              <a:defRPr sz="2000" b="0" i="0" u="none" strike="noStrike" cap="none">
                <a:solidFill>
                  <a:schemeClr val="dk1"/>
                </a:solidFill>
                <a:latin typeface="Hammersmith One"/>
                <a:ea typeface="Hammersmith One"/>
                <a:cs typeface="Hammersmith One"/>
                <a:sym typeface="Hammersmith One"/>
              </a:defRPr>
            </a:lvl1pPr>
            <a:lvl2pPr marR="0" lvl="1"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2pPr>
            <a:lvl3pPr marR="0" lvl="2"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3pPr>
            <a:lvl4pPr marR="0" lvl="3"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4pPr>
            <a:lvl5pPr marR="0" lvl="4"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5pPr>
            <a:lvl6pPr marR="0" lvl="5"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6pPr>
            <a:lvl7pPr marR="0" lvl="6"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7pPr>
            <a:lvl8pPr marR="0" lvl="7"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8pPr>
            <a:lvl9pPr marR="0" lvl="8"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9pPr>
          </a:lstStyle>
          <a:p>
            <a:pPr lvl="0" algn="ctr" defTabSz="914400">
              <a:buClr>
                <a:srgbClr val="000000"/>
              </a:buClr>
              <a:defRPr/>
            </a:pPr>
            <a:r>
              <a:rPr lang="fr-FR" sz="2800" b="1" dirty="0"/>
              <a:t>J'ai parcouru 70 km en une heure. La vitesse moyenne en km/h est 75</a:t>
            </a:r>
            <a:endParaRPr lang="fr-FR" sz="3600" b="1" kern="0" dirty="0">
              <a:solidFill>
                <a:srgbClr val="000000"/>
              </a:solidFill>
              <a:cs typeface="Poppins ExtraBold" panose="020B0604020202020204" charset="0"/>
            </a:endParaRPr>
          </a:p>
        </p:txBody>
      </p:sp>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8D6DEE43-CDE7-1B6F-A694-38113D401453}"/>
                  </a:ext>
                </a:extLst>
              </p:cNvPr>
              <p:cNvSpPr/>
              <p:nvPr/>
            </p:nvSpPr>
            <p:spPr>
              <a:xfrm>
                <a:off x="5090163" y="3344737"/>
                <a:ext cx="2221774" cy="726141"/>
              </a:xfrm>
              <a:prstGeom prst="rect">
                <a:avLst/>
              </a:prstGeom>
              <a:solidFill>
                <a:srgbClr val="1D6FA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m:rPr>
                          <m:nor/>
                        </m:rPr>
                        <a:rPr lang="fr-FR" sz="2000" b="1" i="0" dirty="0" smtClean="0">
                          <a:solidFill>
                            <a:schemeClr val="bg1"/>
                          </a:solidFill>
                          <a:latin typeface="Cambria Math" panose="02040503050406030204" pitchFamily="18" charset="0"/>
                        </a:rPr>
                        <m:t>Faux</m:t>
                      </m:r>
                    </m:oMath>
                  </m:oMathPara>
                </a14:m>
                <a:endParaRPr lang="fr-MA" sz="2000" b="1" dirty="0">
                  <a:solidFill>
                    <a:schemeClr val="bg1"/>
                  </a:solidFill>
                </a:endParaRPr>
              </a:p>
            </p:txBody>
          </p:sp>
        </mc:Choice>
        <mc:Fallback xmlns="">
          <p:sp>
            <p:nvSpPr>
              <p:cNvPr id="6" name="Rectangle 5">
                <a:extLst>
                  <a:ext uri="{FF2B5EF4-FFF2-40B4-BE49-F238E27FC236}">
                    <a16:creationId xmlns:a16="http://schemas.microsoft.com/office/drawing/2014/main" id="{8D6DEE43-CDE7-1B6F-A694-38113D401453}"/>
                  </a:ext>
                </a:extLst>
              </p:cNvPr>
              <p:cNvSpPr>
                <a:spLocks noRot="1" noChangeAspect="1" noMove="1" noResize="1" noEditPoints="1" noAdjustHandles="1" noChangeArrowheads="1" noChangeShapeType="1" noTextEdit="1"/>
              </p:cNvSpPr>
              <p:nvPr/>
            </p:nvSpPr>
            <p:spPr>
              <a:xfrm>
                <a:off x="5090163" y="3344737"/>
                <a:ext cx="2221774" cy="726141"/>
              </a:xfrm>
              <a:prstGeom prst="rect">
                <a:avLst/>
              </a:prstGeom>
              <a:blipFill>
                <a:blip r:embed="rId3"/>
                <a:stretch>
                  <a:fillRect/>
                </a:stretch>
              </a:blipFill>
              <a:ln>
                <a:solidFill>
                  <a:schemeClr val="tx1"/>
                </a:solidFill>
              </a:ln>
            </p:spPr>
            <p:txBody>
              <a:bodyPr/>
              <a:lstStyle/>
              <a:p>
                <a:r>
                  <a:rPr lang="fr-FR">
                    <a:noFill/>
                  </a:rPr>
                  <a:t> </a:t>
                </a:r>
              </a:p>
            </p:txBody>
          </p:sp>
        </mc:Fallback>
      </mc:AlternateContent>
    </p:spTree>
    <p:extLst>
      <p:ext uri="{BB962C8B-B14F-4D97-AF65-F5344CB8AC3E}">
        <p14:creationId xmlns:p14="http://schemas.microsoft.com/office/powerpoint/2010/main" val="40035454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623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F0064F-B68B-F0A2-9BFE-3D4EC13BB3E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AD8ED67-71CE-B0B6-3CC5-DFD31D612AE1}"/>
              </a:ext>
            </a:extLst>
          </p:cNvPr>
          <p:cNvSpPr>
            <a:spLocks noGrp="1"/>
          </p:cNvSpPr>
          <p:nvPr>
            <p:ph type="title"/>
          </p:nvPr>
        </p:nvSpPr>
        <p:spPr>
          <a:xfrm>
            <a:off x="777632" y="128017"/>
            <a:ext cx="10529279" cy="406176"/>
          </a:xfrm>
        </p:spPr>
        <p:txBody>
          <a:bodyPr/>
          <a:lstStyle/>
          <a:p>
            <a:r>
              <a:rPr lang="fr-FR" dirty="0">
                <a:latin typeface="Calibri" panose="020F0502020204030204"/>
              </a:rPr>
              <a:t>Choisissez la bonne réponse, levez vos mains pour répondre</a:t>
            </a:r>
            <a:endParaRPr lang="fr-FR" sz="1400" dirty="0"/>
          </a:p>
        </p:txBody>
      </p:sp>
      <p:sp>
        <p:nvSpPr>
          <p:cNvPr id="4" name="Espace réservé du contenu 3">
            <a:extLst>
              <a:ext uri="{FF2B5EF4-FFF2-40B4-BE49-F238E27FC236}">
                <a16:creationId xmlns:a16="http://schemas.microsoft.com/office/drawing/2014/main" id="{6EFDDFD0-120F-890A-3DE6-34A8642A4B3F}"/>
              </a:ext>
            </a:extLst>
          </p:cNvPr>
          <p:cNvSpPr>
            <a:spLocks noGrp="1"/>
          </p:cNvSpPr>
          <p:nvPr>
            <p:ph sz="quarter" idx="11"/>
          </p:nvPr>
        </p:nvSpPr>
        <p:spPr>
          <a:xfrm>
            <a:off x="777206" y="534193"/>
            <a:ext cx="10529705" cy="268287"/>
          </a:xfrm>
        </p:spPr>
        <p:txBody>
          <a:bodyPr/>
          <a:lstStyle/>
          <a:p>
            <a:r>
              <a:rPr lang="fr-FR" dirty="0">
                <a:solidFill>
                  <a:prstClr val="white">
                    <a:lumMod val="65000"/>
                  </a:prstClr>
                </a:solidFill>
                <a:latin typeface="Calibri" panose="020F0502020204030204"/>
              </a:rPr>
              <a:t>L’enseignant choisit 5 élèves au hasard pour répondre</a:t>
            </a:r>
          </a:p>
          <a:p>
            <a:r>
              <a:rPr lang="fr-FR" dirty="0">
                <a:solidFill>
                  <a:prstClr val="white">
                    <a:lumMod val="65000"/>
                  </a:prstClr>
                </a:solidFill>
                <a:latin typeface="Calibri" panose="020F0502020204030204"/>
              </a:rPr>
              <a:t>.  </a:t>
            </a:r>
          </a:p>
        </p:txBody>
      </p:sp>
      <p:pic>
        <p:nvPicPr>
          <p:cNvPr id="12" name="Image 8">
            <a:extLst>
              <a:ext uri="{FF2B5EF4-FFF2-40B4-BE49-F238E27FC236}">
                <a16:creationId xmlns:a16="http://schemas.microsoft.com/office/drawing/2014/main" id="{2A08402D-DBA4-13A6-5427-0D3FA9D03BD0}"/>
              </a:ext>
            </a:extLst>
          </p:cNvPr>
          <p:cNvPicPr>
            <a:picLocks noChangeAspect="1"/>
          </p:cNvPicPr>
          <p:nvPr/>
        </p:nvPicPr>
        <p:blipFill>
          <a:blip r:embed="rId2"/>
          <a:stretch>
            <a:fillRect/>
          </a:stretch>
        </p:blipFill>
        <p:spPr>
          <a:xfrm>
            <a:off x="11645716" y="505406"/>
            <a:ext cx="325863" cy="325863"/>
          </a:xfrm>
          <a:prstGeom prst="rect">
            <a:avLst/>
          </a:prstGeom>
        </p:spPr>
      </p:pic>
      <p:sp>
        <p:nvSpPr>
          <p:cNvPr id="5" name="Google Shape;15880;p58">
            <a:extLst>
              <a:ext uri="{FF2B5EF4-FFF2-40B4-BE49-F238E27FC236}">
                <a16:creationId xmlns:a16="http://schemas.microsoft.com/office/drawing/2014/main" id="{F62FBAA0-2C05-B63B-125A-B7BCC7786CB0}"/>
              </a:ext>
            </a:extLst>
          </p:cNvPr>
          <p:cNvSpPr txBox="1">
            <a:spLocks/>
          </p:cNvSpPr>
          <p:nvPr/>
        </p:nvSpPr>
        <p:spPr>
          <a:xfrm>
            <a:off x="514351" y="1735494"/>
            <a:ext cx="11044238" cy="1502063"/>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1425" tIns="45700"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Hammersmith One"/>
              <a:buNone/>
              <a:defRPr sz="2000" b="0" i="0" u="none" strike="noStrike" cap="none">
                <a:solidFill>
                  <a:schemeClr val="dk1"/>
                </a:solidFill>
                <a:latin typeface="Hammersmith One"/>
                <a:ea typeface="Hammersmith One"/>
                <a:cs typeface="Hammersmith One"/>
                <a:sym typeface="Hammersmith One"/>
              </a:defRPr>
            </a:lvl1pPr>
            <a:lvl2pPr marR="0" lvl="1"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2pPr>
            <a:lvl3pPr marR="0" lvl="2"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3pPr>
            <a:lvl4pPr marR="0" lvl="3"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4pPr>
            <a:lvl5pPr marR="0" lvl="4"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5pPr>
            <a:lvl6pPr marR="0" lvl="5"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6pPr>
            <a:lvl7pPr marR="0" lvl="6"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7pPr>
            <a:lvl8pPr marR="0" lvl="7"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8pPr>
            <a:lvl9pPr marR="0" lvl="8"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9pPr>
          </a:lstStyle>
          <a:p>
            <a:pPr lvl="0" algn="ctr" defTabSz="914400">
              <a:buClr>
                <a:srgbClr val="000000"/>
              </a:buClr>
              <a:defRPr/>
            </a:pPr>
            <a:r>
              <a:rPr lang="fr-FR" sz="2400" b="1" kern="0" dirty="0">
                <a:solidFill>
                  <a:srgbClr val="000000"/>
                </a:solidFill>
                <a:cs typeface="Poppins ExtraBold" panose="020B0604020202020204" charset="0"/>
              </a:rPr>
              <a:t>Amine met deux heures pour aller chez ses parents à son rythme ordinaire.</a:t>
            </a:r>
          </a:p>
          <a:p>
            <a:pPr lvl="0" algn="ctr" defTabSz="914400">
              <a:buClr>
                <a:srgbClr val="000000"/>
              </a:buClr>
              <a:defRPr/>
            </a:pPr>
            <a:r>
              <a:rPr lang="fr-FR" sz="2400" b="1" kern="0" dirty="0">
                <a:solidFill>
                  <a:srgbClr val="000000"/>
                </a:solidFill>
                <a:cs typeface="Poppins ExtraBold" panose="020B0604020202020204" charset="0"/>
              </a:rPr>
              <a:t>S’il roule trois plus vite, il mettra:</a:t>
            </a:r>
          </a:p>
        </p:txBody>
      </p:sp>
      <p:sp>
        <p:nvSpPr>
          <p:cNvPr id="7" name="Rectangle 6">
            <a:extLst>
              <a:ext uri="{FF2B5EF4-FFF2-40B4-BE49-F238E27FC236}">
                <a16:creationId xmlns:a16="http://schemas.microsoft.com/office/drawing/2014/main" id="{CC3CFE72-A666-333A-68A8-BA349B02C05E}"/>
              </a:ext>
            </a:extLst>
          </p:cNvPr>
          <p:cNvSpPr/>
          <p:nvPr/>
        </p:nvSpPr>
        <p:spPr>
          <a:xfrm>
            <a:off x="514351" y="3549125"/>
            <a:ext cx="2221774" cy="726141"/>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chemeClr val="tx1"/>
                </a:solidFill>
              </a:rPr>
              <a:t>1h20mn</a:t>
            </a:r>
          </a:p>
        </p:txBody>
      </p:sp>
      <p:sp>
        <p:nvSpPr>
          <p:cNvPr id="8" name="Rectangle 7">
            <a:extLst>
              <a:ext uri="{FF2B5EF4-FFF2-40B4-BE49-F238E27FC236}">
                <a16:creationId xmlns:a16="http://schemas.microsoft.com/office/drawing/2014/main" id="{A403E4B7-6C8A-4C96-09A7-3B1F70047686}"/>
              </a:ext>
            </a:extLst>
          </p:cNvPr>
          <p:cNvSpPr/>
          <p:nvPr/>
        </p:nvSpPr>
        <p:spPr>
          <a:xfrm>
            <a:off x="9336815" y="3488683"/>
            <a:ext cx="2221774" cy="726141"/>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chemeClr val="tx1"/>
                </a:solidFill>
              </a:rPr>
              <a:t>40mn</a:t>
            </a:r>
          </a:p>
        </p:txBody>
      </p:sp>
      <p:sp>
        <p:nvSpPr>
          <p:cNvPr id="9" name="Rectangle 8">
            <a:extLst>
              <a:ext uri="{FF2B5EF4-FFF2-40B4-BE49-F238E27FC236}">
                <a16:creationId xmlns:a16="http://schemas.microsoft.com/office/drawing/2014/main" id="{3DC0A958-D3BF-4A8E-0CCE-CE4003B474E2}"/>
              </a:ext>
            </a:extLst>
          </p:cNvPr>
          <p:cNvSpPr/>
          <p:nvPr/>
        </p:nvSpPr>
        <p:spPr>
          <a:xfrm>
            <a:off x="4733448" y="3549126"/>
            <a:ext cx="2221774" cy="726141"/>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chemeClr val="tx1"/>
                </a:solidFill>
              </a:rPr>
              <a:t>6h</a:t>
            </a:r>
          </a:p>
        </p:txBody>
      </p:sp>
    </p:spTree>
    <p:extLst>
      <p:ext uri="{BB962C8B-B14F-4D97-AF65-F5344CB8AC3E}">
        <p14:creationId xmlns:p14="http://schemas.microsoft.com/office/powerpoint/2010/main" val="24774852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972FB-14A2-4FAA-6DDC-ED4D8DD35A30}"/>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re 1">
                <a:extLst>
                  <a:ext uri="{FF2B5EF4-FFF2-40B4-BE49-F238E27FC236}">
                    <a16:creationId xmlns:a16="http://schemas.microsoft.com/office/drawing/2014/main" id="{C47135AC-9C5D-B033-3157-2E05C0836DDD}"/>
                  </a:ext>
                </a:extLst>
              </p:cNvPr>
              <p:cNvSpPr>
                <a:spLocks noGrp="1"/>
              </p:cNvSpPr>
              <p:nvPr>
                <p:ph type="title"/>
              </p:nvPr>
            </p:nvSpPr>
            <p:spPr>
              <a:xfrm>
                <a:off x="777632" y="204848"/>
                <a:ext cx="10529279" cy="406176"/>
              </a:xfrm>
            </p:spPr>
            <p:txBody>
              <a:bodyPr/>
              <a:lstStyle/>
              <a:p>
                <a:r>
                  <a:rPr kumimoji="0" lang="fr-MA" sz="1600" b="1" i="0" u="none" strike="noStrike" kern="1200" cap="none" spc="0" normalizeH="0" baseline="0" noProof="0" dirty="0">
                    <a:ln>
                      <a:noFill/>
                    </a:ln>
                    <a:solidFill>
                      <a:schemeClr val="tx1"/>
                    </a:solidFill>
                    <a:effectLst/>
                    <a:uLnTx/>
                    <a:uFillTx/>
                    <a:latin typeface="Calibri" panose="020F0502020204030204"/>
                    <a:ea typeface="+mj-ea"/>
                    <a:cs typeface="+mj-cs"/>
                  </a:rPr>
                  <a:t>La bonne réponse est </a:t>
                </a:r>
                <a:r>
                  <a:rPr kumimoji="0" lang="fr-FR" sz="1600" b="1" i="0" u="none" strike="noStrike" kern="1200" cap="none" spc="0" normalizeH="0" baseline="0" noProof="0" dirty="0">
                    <a:ln>
                      <a:noFill/>
                    </a:ln>
                    <a:solidFill>
                      <a:schemeClr val="tx1"/>
                    </a:solidFill>
                    <a:effectLst/>
                    <a:uLnTx/>
                    <a:uFillTx/>
                    <a:latin typeface="Calibri" panose="020F0502020204030204"/>
                    <a:ea typeface="+mj-ea"/>
                    <a:cs typeface="+mj-cs"/>
                  </a:rPr>
                  <a:t>40mn=</a:t>
                </a:r>
                <a14:m>
                  <m:oMath xmlns:m="http://schemas.openxmlformats.org/officeDocument/2006/math">
                    <m:f>
                      <m:fPr>
                        <m:ctrlPr>
                          <a:rPr kumimoji="0" lang="fr-FR" sz="1600" b="1" i="1" u="none" strike="noStrike" kern="1200" cap="none" spc="0" normalizeH="0" baseline="0" noProof="0" smtClean="0">
                            <a:ln>
                              <a:noFill/>
                            </a:ln>
                            <a:solidFill>
                              <a:schemeClr val="tx1"/>
                            </a:solidFill>
                            <a:effectLst/>
                            <a:uLnTx/>
                            <a:uFillTx/>
                            <a:latin typeface="Cambria Math" panose="02040503050406030204" pitchFamily="18" charset="0"/>
                            <a:ea typeface="+mj-ea"/>
                            <a:cs typeface="+mj-cs"/>
                          </a:rPr>
                        </m:ctrlPr>
                      </m:fPr>
                      <m:num>
                        <m:r>
                          <a:rPr kumimoji="0" lang="fr-FR" sz="1600" b="1" i="1" u="none" strike="noStrike" kern="1200" cap="none" spc="0" normalizeH="0" baseline="0" noProof="0" smtClean="0">
                            <a:ln>
                              <a:noFill/>
                            </a:ln>
                            <a:solidFill>
                              <a:schemeClr val="tx1"/>
                            </a:solidFill>
                            <a:effectLst/>
                            <a:uLnTx/>
                            <a:uFillTx/>
                            <a:latin typeface="Cambria Math" panose="02040503050406030204" pitchFamily="18" charset="0"/>
                            <a:ea typeface="+mj-ea"/>
                            <a:cs typeface="+mj-cs"/>
                          </a:rPr>
                          <m:t>𝟐</m:t>
                        </m:r>
                        <m:r>
                          <a:rPr kumimoji="0" lang="fr-FR" sz="1600" b="1" i="1" u="none" strike="noStrike" kern="1200" cap="none" spc="0" normalizeH="0" baseline="0" noProof="0" smtClean="0">
                            <a:ln>
                              <a:noFill/>
                            </a:ln>
                            <a:solidFill>
                              <a:schemeClr val="tx1"/>
                            </a:solidFill>
                            <a:effectLst/>
                            <a:uLnTx/>
                            <a:uFillTx/>
                            <a:latin typeface="Cambria Math" panose="02040503050406030204" pitchFamily="18" charset="0"/>
                            <a:ea typeface="+mj-ea"/>
                            <a:cs typeface="+mj-cs"/>
                          </a:rPr>
                          <m:t>𝒉</m:t>
                        </m:r>
                      </m:num>
                      <m:den>
                        <m:r>
                          <a:rPr kumimoji="0" lang="fr-FR" sz="1600" b="1" i="1" u="none" strike="noStrike" kern="1200" cap="none" spc="0" normalizeH="0" baseline="0" noProof="0" smtClean="0">
                            <a:ln>
                              <a:noFill/>
                            </a:ln>
                            <a:solidFill>
                              <a:schemeClr val="tx1"/>
                            </a:solidFill>
                            <a:effectLst/>
                            <a:uLnTx/>
                            <a:uFillTx/>
                            <a:latin typeface="Cambria Math" panose="02040503050406030204" pitchFamily="18" charset="0"/>
                            <a:ea typeface="+mj-ea"/>
                            <a:cs typeface="+mj-cs"/>
                          </a:rPr>
                          <m:t>𝟑</m:t>
                        </m:r>
                      </m:den>
                    </m:f>
                    <m:r>
                      <a:rPr kumimoji="0" lang="fr-FR" sz="1600" b="1" i="1" u="none" strike="noStrike" kern="1200" cap="none" spc="0" normalizeH="0" baseline="0" noProof="0" smtClean="0">
                        <a:ln>
                          <a:noFill/>
                        </a:ln>
                        <a:solidFill>
                          <a:schemeClr val="tx1"/>
                        </a:solidFill>
                        <a:effectLst/>
                        <a:uLnTx/>
                        <a:uFillTx/>
                        <a:latin typeface="Cambria Math" panose="02040503050406030204" pitchFamily="18" charset="0"/>
                        <a:ea typeface="+mj-ea"/>
                        <a:cs typeface="+mj-cs"/>
                      </a:rPr>
                      <m:t>=</m:t>
                    </m:r>
                    <m:f>
                      <m:fPr>
                        <m:ctrlPr>
                          <a:rPr kumimoji="0" lang="fr-FR" sz="1600" b="1" i="1" u="none" strike="noStrike" kern="1200" cap="none" spc="0" normalizeH="0" baseline="0" noProof="0" smtClean="0">
                            <a:ln>
                              <a:noFill/>
                            </a:ln>
                            <a:solidFill>
                              <a:schemeClr val="tx1"/>
                            </a:solidFill>
                            <a:effectLst/>
                            <a:uLnTx/>
                            <a:uFillTx/>
                            <a:latin typeface="Cambria Math" panose="02040503050406030204" pitchFamily="18" charset="0"/>
                            <a:ea typeface="+mj-ea"/>
                            <a:cs typeface="+mj-cs"/>
                          </a:rPr>
                        </m:ctrlPr>
                      </m:fPr>
                      <m:num>
                        <m:r>
                          <a:rPr kumimoji="0" lang="fr-FR" sz="1600" b="1" i="1" u="none" strike="noStrike" kern="1200" cap="none" spc="0" normalizeH="0" baseline="0" noProof="0" smtClean="0">
                            <a:ln>
                              <a:noFill/>
                            </a:ln>
                            <a:solidFill>
                              <a:schemeClr val="tx1"/>
                            </a:solidFill>
                            <a:effectLst/>
                            <a:uLnTx/>
                            <a:uFillTx/>
                            <a:latin typeface="Cambria Math" panose="02040503050406030204" pitchFamily="18" charset="0"/>
                            <a:ea typeface="+mj-ea"/>
                            <a:cs typeface="+mj-cs"/>
                          </a:rPr>
                          <m:t>𝟏𝟐𝟎</m:t>
                        </m:r>
                        <m:r>
                          <a:rPr kumimoji="0" lang="fr-FR" sz="1600" b="1" i="1" u="none" strike="noStrike" kern="1200" cap="none" spc="0" normalizeH="0" baseline="0" noProof="0" smtClean="0">
                            <a:ln>
                              <a:noFill/>
                            </a:ln>
                            <a:solidFill>
                              <a:schemeClr val="tx1"/>
                            </a:solidFill>
                            <a:effectLst/>
                            <a:uLnTx/>
                            <a:uFillTx/>
                            <a:latin typeface="Cambria Math" panose="02040503050406030204" pitchFamily="18" charset="0"/>
                            <a:ea typeface="+mj-ea"/>
                            <a:cs typeface="+mj-cs"/>
                          </a:rPr>
                          <m:t>𝒎𝒏</m:t>
                        </m:r>
                      </m:num>
                      <m:den>
                        <m:r>
                          <a:rPr kumimoji="0" lang="fr-FR" sz="1600" b="1" i="1" u="none" strike="noStrike" kern="1200" cap="none" spc="0" normalizeH="0" baseline="0" noProof="0" smtClean="0">
                            <a:ln>
                              <a:noFill/>
                            </a:ln>
                            <a:solidFill>
                              <a:schemeClr val="tx1"/>
                            </a:solidFill>
                            <a:effectLst/>
                            <a:uLnTx/>
                            <a:uFillTx/>
                            <a:latin typeface="Cambria Math" panose="02040503050406030204" pitchFamily="18" charset="0"/>
                            <a:ea typeface="+mj-ea"/>
                            <a:cs typeface="+mj-cs"/>
                          </a:rPr>
                          <m:t>𝟑</m:t>
                        </m:r>
                      </m:den>
                    </m:f>
                  </m:oMath>
                </a14:m>
                <a:endParaRPr lang="fr-FR" sz="1400" dirty="0">
                  <a:solidFill>
                    <a:schemeClr val="tx1"/>
                  </a:solidFill>
                </a:endParaRPr>
              </a:p>
            </p:txBody>
          </p:sp>
        </mc:Choice>
        <mc:Fallback xmlns="">
          <p:sp>
            <p:nvSpPr>
              <p:cNvPr id="2" name="Titre 1">
                <a:extLst>
                  <a:ext uri="{FF2B5EF4-FFF2-40B4-BE49-F238E27FC236}">
                    <a16:creationId xmlns:a16="http://schemas.microsoft.com/office/drawing/2014/main" id="{C47135AC-9C5D-B033-3157-2E05C0836DDD}"/>
                  </a:ext>
                </a:extLst>
              </p:cNvPr>
              <p:cNvSpPr>
                <a:spLocks noGrp="1" noRot="1" noChangeAspect="1" noMove="1" noResize="1" noEditPoints="1" noAdjustHandles="1" noChangeArrowheads="1" noChangeShapeType="1" noTextEdit="1"/>
              </p:cNvSpPr>
              <p:nvPr>
                <p:ph type="title"/>
              </p:nvPr>
            </p:nvSpPr>
            <p:spPr>
              <a:xfrm>
                <a:off x="777632" y="204848"/>
                <a:ext cx="10529279" cy="406176"/>
              </a:xfrm>
              <a:blipFill>
                <a:blip r:embed="rId2"/>
                <a:stretch>
                  <a:fillRect l="-347" b="-9091"/>
                </a:stretch>
              </a:blipFill>
            </p:spPr>
            <p:txBody>
              <a:bodyPr/>
              <a:lstStyle/>
              <a:p>
                <a:r>
                  <a:rPr lang="fr-FR">
                    <a:noFill/>
                  </a:rPr>
                  <a:t> </a:t>
                </a:r>
              </a:p>
            </p:txBody>
          </p:sp>
        </mc:Fallback>
      </mc:AlternateContent>
      <p:sp>
        <p:nvSpPr>
          <p:cNvPr id="4" name="Espace réservé du contenu 3">
            <a:extLst>
              <a:ext uri="{FF2B5EF4-FFF2-40B4-BE49-F238E27FC236}">
                <a16:creationId xmlns:a16="http://schemas.microsoft.com/office/drawing/2014/main" id="{9B7F54C8-53F0-61FF-A3DA-728C0944B2D2}"/>
              </a:ext>
            </a:extLst>
          </p:cNvPr>
          <p:cNvSpPr>
            <a:spLocks noGrp="1"/>
          </p:cNvSpPr>
          <p:nvPr>
            <p:ph sz="quarter" idx="11"/>
          </p:nvPr>
        </p:nvSpPr>
        <p:spPr>
          <a:xfrm>
            <a:off x="777632" y="681066"/>
            <a:ext cx="10529705" cy="268287"/>
          </a:xfrm>
        </p:spPr>
        <p:txBody>
          <a:bodyPr/>
          <a:lstStyle/>
          <a:p>
            <a:r>
              <a:rPr lang="fr-FR" dirty="0">
                <a:solidFill>
                  <a:prstClr val="white">
                    <a:lumMod val="65000"/>
                  </a:prstClr>
                </a:solidFill>
                <a:latin typeface="Calibri" panose="020F0502020204030204"/>
              </a:rPr>
              <a:t>L’enseignant affiche et lit la réponse et donne un rappel explicatif</a:t>
            </a:r>
          </a:p>
          <a:p>
            <a:r>
              <a:rPr lang="fr-FR" dirty="0">
                <a:solidFill>
                  <a:prstClr val="white">
                    <a:lumMod val="65000"/>
                  </a:prstClr>
                </a:solidFill>
                <a:latin typeface="Calibri" panose="020F0502020204030204"/>
              </a:rPr>
              <a:t>.  </a:t>
            </a:r>
          </a:p>
        </p:txBody>
      </p:sp>
      <p:pic>
        <p:nvPicPr>
          <p:cNvPr id="12" name="Image 8">
            <a:extLst>
              <a:ext uri="{FF2B5EF4-FFF2-40B4-BE49-F238E27FC236}">
                <a16:creationId xmlns:a16="http://schemas.microsoft.com/office/drawing/2014/main" id="{CA4CF172-FF86-6BD4-9E98-798592808644}"/>
              </a:ext>
            </a:extLst>
          </p:cNvPr>
          <p:cNvPicPr>
            <a:picLocks noChangeAspect="1"/>
          </p:cNvPicPr>
          <p:nvPr/>
        </p:nvPicPr>
        <p:blipFill>
          <a:blip r:embed="rId3"/>
          <a:stretch>
            <a:fillRect/>
          </a:stretch>
        </p:blipFill>
        <p:spPr>
          <a:xfrm>
            <a:off x="11645716" y="505406"/>
            <a:ext cx="325863" cy="325863"/>
          </a:xfrm>
          <a:prstGeom prst="rect">
            <a:avLst/>
          </a:prstGeom>
        </p:spPr>
      </p:pic>
      <p:sp>
        <p:nvSpPr>
          <p:cNvPr id="3" name="Google Shape;15880;p58">
            <a:extLst>
              <a:ext uri="{FF2B5EF4-FFF2-40B4-BE49-F238E27FC236}">
                <a16:creationId xmlns:a16="http://schemas.microsoft.com/office/drawing/2014/main" id="{0A0472FB-01A2-434E-03C3-22A5857F6F9F}"/>
              </a:ext>
            </a:extLst>
          </p:cNvPr>
          <p:cNvSpPr txBox="1">
            <a:spLocks/>
          </p:cNvSpPr>
          <p:nvPr/>
        </p:nvSpPr>
        <p:spPr>
          <a:xfrm>
            <a:off x="428625" y="2525228"/>
            <a:ext cx="11357361" cy="729410"/>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1425" tIns="45700"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Hammersmith One"/>
              <a:buNone/>
              <a:defRPr sz="2000" b="0" i="0" u="none" strike="noStrike" cap="none">
                <a:solidFill>
                  <a:schemeClr val="dk1"/>
                </a:solidFill>
                <a:latin typeface="Hammersmith One"/>
                <a:ea typeface="Hammersmith One"/>
                <a:cs typeface="Hammersmith One"/>
                <a:sym typeface="Hammersmith One"/>
              </a:defRPr>
            </a:lvl1pPr>
            <a:lvl2pPr marR="0" lvl="1"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2pPr>
            <a:lvl3pPr marR="0" lvl="2"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3pPr>
            <a:lvl4pPr marR="0" lvl="3"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4pPr>
            <a:lvl5pPr marR="0" lvl="4"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5pPr>
            <a:lvl6pPr marR="0" lvl="5"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6pPr>
            <a:lvl7pPr marR="0" lvl="6"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7pPr>
            <a:lvl8pPr marR="0" lvl="7"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8pPr>
            <a:lvl9pPr marR="0" lvl="8"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9pPr>
          </a:lstStyle>
          <a:p>
            <a:pPr lvl="0" algn="ctr" defTabSz="914400">
              <a:buClr>
                <a:srgbClr val="000000"/>
              </a:buClr>
              <a:defRPr/>
            </a:pPr>
            <a:r>
              <a:rPr lang="fr-FR" sz="2400" b="1" kern="0" dirty="0">
                <a:solidFill>
                  <a:srgbClr val="000000"/>
                </a:solidFill>
                <a:cs typeface="Poppins ExtraBold" panose="020B0604020202020204" charset="0"/>
              </a:rPr>
              <a:t>Amine met deux heures pour aller chez ses parents à son rythme ordinaire.</a:t>
            </a:r>
          </a:p>
          <a:p>
            <a:pPr lvl="0" algn="ctr" defTabSz="914400">
              <a:buClr>
                <a:srgbClr val="000000"/>
              </a:buClr>
              <a:defRPr/>
            </a:pPr>
            <a:r>
              <a:rPr lang="fr-FR" sz="2400" b="1" kern="0" dirty="0">
                <a:solidFill>
                  <a:srgbClr val="000000"/>
                </a:solidFill>
                <a:cs typeface="Poppins ExtraBold" panose="020B0604020202020204" charset="0"/>
              </a:rPr>
              <a:t>S’il roule trois plus vite, il mettra:</a:t>
            </a:r>
          </a:p>
        </p:txBody>
      </p:sp>
      <p:sp>
        <p:nvSpPr>
          <p:cNvPr id="6" name="Rectangle 5">
            <a:extLst>
              <a:ext uri="{FF2B5EF4-FFF2-40B4-BE49-F238E27FC236}">
                <a16:creationId xmlns:a16="http://schemas.microsoft.com/office/drawing/2014/main" id="{D3D4208A-0268-8903-922E-71A1F95474DF}"/>
              </a:ext>
            </a:extLst>
          </p:cNvPr>
          <p:cNvSpPr/>
          <p:nvPr/>
        </p:nvSpPr>
        <p:spPr>
          <a:xfrm>
            <a:off x="5058127" y="3605760"/>
            <a:ext cx="2221774" cy="726141"/>
          </a:xfrm>
          <a:prstGeom prst="rect">
            <a:avLst/>
          </a:prstGeom>
          <a:solidFill>
            <a:srgbClr val="1D6FA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chemeClr val="tx1"/>
                </a:solidFill>
              </a:rPr>
              <a:t>40 mn</a:t>
            </a:r>
          </a:p>
        </p:txBody>
      </p:sp>
    </p:spTree>
    <p:extLst>
      <p:ext uri="{BB962C8B-B14F-4D97-AF65-F5344CB8AC3E}">
        <p14:creationId xmlns:p14="http://schemas.microsoft.com/office/powerpoint/2010/main" val="24356765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36CC49-5EB1-0659-3408-C0AC69921968}"/>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26621847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196E3F-9CD2-DEEA-A12B-B61E5CCB5168}"/>
              </a:ext>
            </a:extLst>
          </p:cNvPr>
          <p:cNvSpPr>
            <a:spLocks noGrp="1"/>
          </p:cNvSpPr>
          <p:nvPr>
            <p:ph type="title"/>
          </p:nvPr>
        </p:nvSpPr>
        <p:spPr/>
        <p:txBody>
          <a:bodyPr/>
          <a:lstStyle/>
          <a:p>
            <a:r>
              <a:rPr lang="fr-FR" dirty="0">
                <a:latin typeface="Calibri" panose="020F0502020204030204"/>
              </a:rPr>
              <a:t>A la fin de cette séance, vous serez capable d’:</a:t>
            </a:r>
            <a:endParaRPr lang="fr-FR" dirty="0"/>
          </a:p>
        </p:txBody>
      </p:sp>
      <p:sp>
        <p:nvSpPr>
          <p:cNvPr id="4" name="Espace réservé du contenu 3">
            <a:extLst>
              <a:ext uri="{FF2B5EF4-FFF2-40B4-BE49-F238E27FC236}">
                <a16:creationId xmlns:a16="http://schemas.microsoft.com/office/drawing/2014/main" id="{8B5044B5-AC58-0818-8785-9884D0BA530D}"/>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donne 30s aux élèves pour réfléchir, puis invite deux ou trois d'entre eux à répondre.</a:t>
            </a:r>
          </a:p>
        </p:txBody>
      </p:sp>
      <p:pic>
        <p:nvPicPr>
          <p:cNvPr id="14" name="Picture 2" descr="Lever la main - Icônes mains et gestes gratuites">
            <a:extLst>
              <a:ext uri="{FF2B5EF4-FFF2-40B4-BE49-F238E27FC236}">
                <a16:creationId xmlns:a16="http://schemas.microsoft.com/office/drawing/2014/main" id="{18C2F648-5CC3-A984-016B-D362A91F7724}"/>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4" descr="&quot;Made in Space&quot; : quand la NASA imprime des objets dans l'espace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 name="AutoShape 2">
            <a:extLst>
              <a:ext uri="{FF2B5EF4-FFF2-40B4-BE49-F238E27FC236}">
                <a16:creationId xmlns:a16="http://schemas.microsoft.com/office/drawing/2014/main" id="{8AE6B0CF-3B8B-4DC3-487C-C8656F500373}"/>
              </a:ext>
            </a:extLst>
          </p:cNvPr>
          <p:cNvSpPr>
            <a:spLocks noChangeAspect="1" noChangeArrowheads="1"/>
          </p:cNvSpPr>
          <p:nvPr/>
        </p:nvSpPr>
        <p:spPr bwMode="auto">
          <a:xfrm>
            <a:off x="6083852" y="2279373"/>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endParaRPr lang="fr-FR" sz="1200"/>
          </a:p>
        </p:txBody>
      </p:sp>
      <p:sp>
        <p:nvSpPr>
          <p:cNvPr id="9" name="ZoneTexte 8">
            <a:extLst>
              <a:ext uri="{FF2B5EF4-FFF2-40B4-BE49-F238E27FC236}">
                <a16:creationId xmlns:a16="http://schemas.microsoft.com/office/drawing/2014/main" id="{60E1AEB1-1C1B-4F2A-1E54-24E648998B51}"/>
              </a:ext>
            </a:extLst>
          </p:cNvPr>
          <p:cNvSpPr txBox="1"/>
          <p:nvPr/>
        </p:nvSpPr>
        <p:spPr>
          <a:xfrm>
            <a:off x="1822387" y="2761912"/>
            <a:ext cx="9597674" cy="830997"/>
          </a:xfrm>
          <a:prstGeom prst="rect">
            <a:avLst/>
          </a:prstGeom>
          <a:noFill/>
        </p:spPr>
        <p:txBody>
          <a:bodyPr wrap="square" rtlCol="0">
            <a:spAutoFit/>
          </a:bodyPr>
          <a:lstStyle/>
          <a:p>
            <a:r>
              <a:rPr lang="fr-FR" sz="2400" b="1" dirty="0">
                <a:solidFill>
                  <a:schemeClr val="accent1">
                    <a:lumMod val="50000"/>
                  </a:schemeClr>
                </a:solidFill>
              </a:rPr>
              <a:t>Utiliser le pourcentage et la vitesse moyenne pour résoudre des problèmes</a:t>
            </a:r>
            <a:endParaRPr lang="fr-FR" sz="2400" dirty="0"/>
          </a:p>
        </p:txBody>
      </p:sp>
      <p:sp>
        <p:nvSpPr>
          <p:cNvPr id="10" name="Rounded Rectangle 5">
            <a:extLst>
              <a:ext uri="{FF2B5EF4-FFF2-40B4-BE49-F238E27FC236}">
                <a16:creationId xmlns:a16="http://schemas.microsoft.com/office/drawing/2014/main" id="{9212BB6D-9036-8F45-2AA7-F92A624555EF}"/>
              </a:ext>
            </a:extLst>
          </p:cNvPr>
          <p:cNvSpPr/>
          <p:nvPr/>
        </p:nvSpPr>
        <p:spPr>
          <a:xfrm>
            <a:off x="1442390" y="2654153"/>
            <a:ext cx="10179603" cy="1046516"/>
          </a:xfrm>
          <a:prstGeom prst="roundRect">
            <a:avLst>
              <a:gd name="adj" fmla="val 50000"/>
            </a:avLst>
          </a:prstGeom>
          <a:noFill/>
          <a:ln>
            <a:solidFill>
              <a:srgbClr val="72B5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23">
            <a:extLst>
              <a:ext uri="{FF2B5EF4-FFF2-40B4-BE49-F238E27FC236}">
                <a16:creationId xmlns:a16="http://schemas.microsoft.com/office/drawing/2014/main" id="{9B3C32A8-3F21-1402-747E-0B258B8537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907" y="2501234"/>
            <a:ext cx="805544" cy="805544"/>
          </a:xfrm>
          <a:prstGeom prst="rect">
            <a:avLst/>
          </a:prstGeom>
        </p:spPr>
      </p:pic>
    </p:spTree>
    <p:extLst>
      <p:ext uri="{BB962C8B-B14F-4D97-AF65-F5344CB8AC3E}">
        <p14:creationId xmlns:p14="http://schemas.microsoft.com/office/powerpoint/2010/main" val="39720236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r>
              <a:rPr lang="fr-FR" dirty="0"/>
              <a:t>4 min</a:t>
            </a:r>
          </a:p>
        </p:txBody>
      </p:sp>
    </p:spTree>
    <p:extLst>
      <p:ext uri="{BB962C8B-B14F-4D97-AF65-F5344CB8AC3E}">
        <p14:creationId xmlns:p14="http://schemas.microsoft.com/office/powerpoint/2010/main" val="35328524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MA" dirty="0"/>
              <a:t>Voici un premier  exemple pour vous montrer  comment utiliser la vitesse moyenne pour résoudre un problème. </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xfrm>
            <a:off x="1029862" y="607336"/>
            <a:ext cx="10277475" cy="268287"/>
          </a:xfrm>
        </p:spPr>
        <p:txBody>
          <a:bodyPr/>
          <a:lstStyle/>
          <a:p>
            <a:r>
              <a:rPr lang="fr-FR" dirty="0">
                <a:solidFill>
                  <a:prstClr val="white">
                    <a:lumMod val="65000"/>
                  </a:prstClr>
                </a:solidFill>
                <a:latin typeface="Calibri" panose="020F0502020204030204"/>
              </a:rPr>
              <a:t>L’enseignant explique le problème et traduit les mots qui posent difficulté </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6" name="Image 5">
            <a:extLst>
              <a:ext uri="{FF2B5EF4-FFF2-40B4-BE49-F238E27FC236}">
                <a16:creationId xmlns:a16="http://schemas.microsoft.com/office/drawing/2014/main" id="{053065E0-0E93-5E79-F0C5-8C21E898247F}"/>
              </a:ext>
            </a:extLst>
          </p:cNvPr>
          <p:cNvPicPr>
            <a:picLocks noChangeAspect="1"/>
          </p:cNvPicPr>
          <p:nvPr/>
        </p:nvPicPr>
        <p:blipFill>
          <a:blip r:embed="rId3"/>
          <a:stretch>
            <a:fillRect/>
          </a:stretch>
        </p:blipFill>
        <p:spPr>
          <a:xfrm>
            <a:off x="615242" y="1318847"/>
            <a:ext cx="10692095" cy="1756339"/>
          </a:xfrm>
          <a:prstGeom prst="rect">
            <a:avLst/>
          </a:prstGeom>
        </p:spPr>
      </p:pic>
      <p:sp>
        <p:nvSpPr>
          <p:cNvPr id="7" name="ZoneTexte 6">
            <a:extLst>
              <a:ext uri="{FF2B5EF4-FFF2-40B4-BE49-F238E27FC236}">
                <a16:creationId xmlns:a16="http://schemas.microsoft.com/office/drawing/2014/main" id="{820298FD-4493-2833-AEB6-6A03D73D777B}"/>
              </a:ext>
            </a:extLst>
          </p:cNvPr>
          <p:cNvSpPr txBox="1"/>
          <p:nvPr/>
        </p:nvSpPr>
        <p:spPr>
          <a:xfrm>
            <a:off x="1945533" y="4124528"/>
            <a:ext cx="6799634" cy="400110"/>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Pour résoudre ce problème je vais suivre les étapes suivantes:</a:t>
            </a:r>
          </a:p>
        </p:txBody>
      </p:sp>
    </p:spTree>
    <p:extLst>
      <p:ext uri="{BB962C8B-B14F-4D97-AF65-F5344CB8AC3E}">
        <p14:creationId xmlns:p14="http://schemas.microsoft.com/office/powerpoint/2010/main" val="34168337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MA" dirty="0"/>
              <a:t>L’étape 1 : j’identifie les données</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xfrm>
            <a:off x="1029862" y="607336"/>
            <a:ext cx="10277475" cy="268287"/>
          </a:xfrm>
        </p:spPr>
        <p:txBody>
          <a:bodyPr/>
          <a:lstStyle/>
          <a:p>
            <a:r>
              <a:rPr lang="fr-FR" dirty="0">
                <a:solidFill>
                  <a:prstClr val="white">
                    <a:lumMod val="65000"/>
                  </a:prstClr>
                </a:solidFill>
                <a:latin typeface="Calibri" panose="020F0502020204030204"/>
              </a:rPr>
              <a:t>L’enseignant explique</a:t>
            </a: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Image 2">
            <a:extLst>
              <a:ext uri="{FF2B5EF4-FFF2-40B4-BE49-F238E27FC236}">
                <a16:creationId xmlns:a16="http://schemas.microsoft.com/office/drawing/2014/main" id="{FB332451-CFD2-9C58-1BD3-5258CAB67F73}"/>
              </a:ext>
            </a:extLst>
          </p:cNvPr>
          <p:cNvPicPr>
            <a:picLocks noChangeAspect="1"/>
          </p:cNvPicPr>
          <p:nvPr/>
        </p:nvPicPr>
        <p:blipFill>
          <a:blip r:embed="rId3"/>
          <a:stretch>
            <a:fillRect/>
          </a:stretch>
        </p:blipFill>
        <p:spPr>
          <a:xfrm>
            <a:off x="1934089" y="1050561"/>
            <a:ext cx="7368173" cy="1210334"/>
          </a:xfrm>
          <a:prstGeom prst="rect">
            <a:avLst/>
          </a:prstGeom>
        </p:spPr>
      </p:pic>
      <p:pic>
        <p:nvPicPr>
          <p:cNvPr id="7" name="Image 6">
            <a:extLst>
              <a:ext uri="{FF2B5EF4-FFF2-40B4-BE49-F238E27FC236}">
                <a16:creationId xmlns:a16="http://schemas.microsoft.com/office/drawing/2014/main" id="{15AF9C54-C1C6-0087-EF79-B239A174848C}"/>
              </a:ext>
            </a:extLst>
          </p:cNvPr>
          <p:cNvPicPr>
            <a:picLocks noChangeAspect="1"/>
          </p:cNvPicPr>
          <p:nvPr/>
        </p:nvPicPr>
        <p:blipFill>
          <a:blip r:embed="rId4"/>
          <a:stretch>
            <a:fillRect/>
          </a:stretch>
        </p:blipFill>
        <p:spPr>
          <a:xfrm>
            <a:off x="313775" y="2688809"/>
            <a:ext cx="5423604" cy="917841"/>
          </a:xfrm>
          <a:prstGeom prst="rect">
            <a:avLst/>
          </a:prstGeom>
        </p:spPr>
      </p:pic>
      <p:pic>
        <p:nvPicPr>
          <p:cNvPr id="11" name="Image 10">
            <a:extLst>
              <a:ext uri="{FF2B5EF4-FFF2-40B4-BE49-F238E27FC236}">
                <a16:creationId xmlns:a16="http://schemas.microsoft.com/office/drawing/2014/main" id="{B3457E81-B0DD-A620-BDF7-CEA68B300A40}"/>
              </a:ext>
            </a:extLst>
          </p:cNvPr>
          <p:cNvPicPr>
            <a:picLocks noChangeAspect="1"/>
          </p:cNvPicPr>
          <p:nvPr/>
        </p:nvPicPr>
        <p:blipFill>
          <a:blip r:embed="rId5"/>
          <a:stretch>
            <a:fillRect/>
          </a:stretch>
        </p:blipFill>
        <p:spPr>
          <a:xfrm>
            <a:off x="313775" y="3896431"/>
            <a:ext cx="11671008" cy="1109410"/>
          </a:xfrm>
          <a:prstGeom prst="rect">
            <a:avLst/>
          </a:prstGeom>
        </p:spPr>
      </p:pic>
    </p:spTree>
    <p:extLst>
      <p:ext uri="{BB962C8B-B14F-4D97-AF65-F5344CB8AC3E}">
        <p14:creationId xmlns:p14="http://schemas.microsoft.com/office/powerpoint/2010/main" val="16091198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DF8BF-F5F3-3B48-AC2A-2FD4AA0F050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1ACDF9E-206D-4C92-0855-7F48F87CC5C0}"/>
              </a:ext>
            </a:extLst>
          </p:cNvPr>
          <p:cNvSpPr>
            <a:spLocks noGrp="1"/>
          </p:cNvSpPr>
          <p:nvPr>
            <p:ph type="title"/>
          </p:nvPr>
        </p:nvSpPr>
        <p:spPr/>
        <p:txBody>
          <a:bodyPr/>
          <a:lstStyle/>
          <a:p>
            <a:r>
              <a:rPr lang="fr-MA" dirty="0"/>
              <a:t>L’étape 2 : je fais les conversions pour avoir les mems unités</a:t>
            </a:r>
            <a:endParaRPr lang="fr-FR" dirty="0"/>
          </a:p>
        </p:txBody>
      </p:sp>
      <p:sp>
        <p:nvSpPr>
          <p:cNvPr id="4" name="Espace réservé du contenu 3">
            <a:extLst>
              <a:ext uri="{FF2B5EF4-FFF2-40B4-BE49-F238E27FC236}">
                <a16:creationId xmlns:a16="http://schemas.microsoft.com/office/drawing/2014/main" id="{15AF37B9-2262-6423-9928-A88B44A83933}"/>
              </a:ext>
            </a:extLst>
          </p:cNvPr>
          <p:cNvSpPr>
            <a:spLocks noGrp="1"/>
          </p:cNvSpPr>
          <p:nvPr>
            <p:ph sz="quarter" idx="11"/>
          </p:nvPr>
        </p:nvSpPr>
        <p:spPr>
          <a:xfrm>
            <a:off x="1029862" y="607336"/>
            <a:ext cx="10277475" cy="268287"/>
          </a:xfrm>
        </p:spPr>
        <p:txBody>
          <a:bodyPr/>
          <a:lstStyle/>
          <a:p>
            <a:r>
              <a:rPr lang="fr-FR" dirty="0">
                <a:solidFill>
                  <a:prstClr val="white">
                    <a:lumMod val="65000"/>
                  </a:prstClr>
                </a:solidFill>
                <a:latin typeface="Calibri" panose="020F0502020204030204"/>
              </a:rPr>
              <a:t>L’enseignant explique</a:t>
            </a:r>
          </a:p>
        </p:txBody>
      </p:sp>
      <p:pic>
        <p:nvPicPr>
          <p:cNvPr id="5" name="Google Shape;289;p51">
            <a:extLst>
              <a:ext uri="{FF2B5EF4-FFF2-40B4-BE49-F238E27FC236}">
                <a16:creationId xmlns:a16="http://schemas.microsoft.com/office/drawing/2014/main" id="{241F32D5-9838-8193-770A-90D86447915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Image 2">
            <a:extLst>
              <a:ext uri="{FF2B5EF4-FFF2-40B4-BE49-F238E27FC236}">
                <a16:creationId xmlns:a16="http://schemas.microsoft.com/office/drawing/2014/main" id="{4990A988-EF3F-A95D-0854-8081CF20A474}"/>
              </a:ext>
            </a:extLst>
          </p:cNvPr>
          <p:cNvPicPr>
            <a:picLocks noChangeAspect="1"/>
          </p:cNvPicPr>
          <p:nvPr/>
        </p:nvPicPr>
        <p:blipFill>
          <a:blip r:embed="rId3"/>
          <a:stretch>
            <a:fillRect/>
          </a:stretch>
        </p:blipFill>
        <p:spPr>
          <a:xfrm>
            <a:off x="1934089" y="1050561"/>
            <a:ext cx="7368173" cy="1210334"/>
          </a:xfrm>
          <a:prstGeom prst="rect">
            <a:avLst/>
          </a:prstGeom>
        </p:spPr>
      </p:pic>
      <p:pic>
        <p:nvPicPr>
          <p:cNvPr id="8" name="Image 7">
            <a:extLst>
              <a:ext uri="{FF2B5EF4-FFF2-40B4-BE49-F238E27FC236}">
                <a16:creationId xmlns:a16="http://schemas.microsoft.com/office/drawing/2014/main" id="{6730BDFB-E8EC-AA73-82A9-AAF0A8DE9B9C}"/>
              </a:ext>
            </a:extLst>
          </p:cNvPr>
          <p:cNvPicPr>
            <a:picLocks noChangeAspect="1"/>
          </p:cNvPicPr>
          <p:nvPr/>
        </p:nvPicPr>
        <p:blipFill>
          <a:blip r:embed="rId4"/>
          <a:stretch>
            <a:fillRect/>
          </a:stretch>
        </p:blipFill>
        <p:spPr>
          <a:xfrm>
            <a:off x="373291" y="2464850"/>
            <a:ext cx="8928971" cy="822105"/>
          </a:xfrm>
          <a:prstGeom prst="rect">
            <a:avLst/>
          </a:prstGeom>
        </p:spPr>
      </p:pic>
      <p:pic>
        <p:nvPicPr>
          <p:cNvPr id="10" name="Image 9">
            <a:extLst>
              <a:ext uri="{FF2B5EF4-FFF2-40B4-BE49-F238E27FC236}">
                <a16:creationId xmlns:a16="http://schemas.microsoft.com/office/drawing/2014/main" id="{908B8EE1-F9F8-F370-B35F-D8D72A1B91AE}"/>
              </a:ext>
            </a:extLst>
          </p:cNvPr>
          <p:cNvPicPr>
            <a:picLocks noChangeAspect="1"/>
          </p:cNvPicPr>
          <p:nvPr/>
        </p:nvPicPr>
        <p:blipFill>
          <a:blip r:embed="rId5"/>
          <a:stretch>
            <a:fillRect/>
          </a:stretch>
        </p:blipFill>
        <p:spPr>
          <a:xfrm>
            <a:off x="312752" y="3571046"/>
            <a:ext cx="10994585" cy="1015216"/>
          </a:xfrm>
          <a:prstGeom prst="rect">
            <a:avLst/>
          </a:prstGeom>
        </p:spPr>
      </p:pic>
    </p:spTree>
    <p:extLst>
      <p:ext uri="{BB962C8B-B14F-4D97-AF65-F5344CB8AC3E}">
        <p14:creationId xmlns:p14="http://schemas.microsoft.com/office/powerpoint/2010/main" val="11022715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EF9548-92A3-3D80-0250-AA004E5988B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147BD33-DBBA-F7B3-3736-F841035FCA46}"/>
              </a:ext>
            </a:extLst>
          </p:cNvPr>
          <p:cNvSpPr>
            <a:spLocks noGrp="1"/>
          </p:cNvSpPr>
          <p:nvPr>
            <p:ph type="title"/>
          </p:nvPr>
        </p:nvSpPr>
        <p:spPr/>
        <p:txBody>
          <a:bodyPr/>
          <a:lstStyle/>
          <a:p>
            <a:r>
              <a:rPr lang="fr-MA" dirty="0"/>
              <a:t>L’étape 3 : j’utilise la formule de calcul de la vitesse</a:t>
            </a:r>
            <a:endParaRPr lang="fr-FR" dirty="0"/>
          </a:p>
        </p:txBody>
      </p:sp>
      <p:sp>
        <p:nvSpPr>
          <p:cNvPr id="4" name="Espace réservé du contenu 3">
            <a:extLst>
              <a:ext uri="{FF2B5EF4-FFF2-40B4-BE49-F238E27FC236}">
                <a16:creationId xmlns:a16="http://schemas.microsoft.com/office/drawing/2014/main" id="{289231F1-9752-1DEF-D319-41763001DA52}"/>
              </a:ext>
            </a:extLst>
          </p:cNvPr>
          <p:cNvSpPr>
            <a:spLocks noGrp="1"/>
          </p:cNvSpPr>
          <p:nvPr>
            <p:ph sz="quarter" idx="11"/>
          </p:nvPr>
        </p:nvSpPr>
        <p:spPr>
          <a:xfrm>
            <a:off x="1029862" y="607336"/>
            <a:ext cx="10277475" cy="268287"/>
          </a:xfrm>
        </p:spPr>
        <p:txBody>
          <a:bodyPr/>
          <a:lstStyle/>
          <a:p>
            <a:r>
              <a:rPr lang="fr-FR" dirty="0">
                <a:solidFill>
                  <a:prstClr val="white">
                    <a:lumMod val="65000"/>
                  </a:prstClr>
                </a:solidFill>
                <a:latin typeface="Calibri" panose="020F0502020204030204"/>
              </a:rPr>
              <a:t>L’enseignant explique</a:t>
            </a:r>
          </a:p>
        </p:txBody>
      </p:sp>
      <p:pic>
        <p:nvPicPr>
          <p:cNvPr id="5" name="Google Shape;289;p51">
            <a:extLst>
              <a:ext uri="{FF2B5EF4-FFF2-40B4-BE49-F238E27FC236}">
                <a16:creationId xmlns:a16="http://schemas.microsoft.com/office/drawing/2014/main" id="{F2299472-423C-8399-7BBC-3229321644F0}"/>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Image 2">
            <a:extLst>
              <a:ext uri="{FF2B5EF4-FFF2-40B4-BE49-F238E27FC236}">
                <a16:creationId xmlns:a16="http://schemas.microsoft.com/office/drawing/2014/main" id="{993574E8-3C32-A538-6235-BE64AC5EF455}"/>
              </a:ext>
            </a:extLst>
          </p:cNvPr>
          <p:cNvPicPr>
            <a:picLocks noChangeAspect="1"/>
          </p:cNvPicPr>
          <p:nvPr/>
        </p:nvPicPr>
        <p:blipFill>
          <a:blip r:embed="rId3"/>
          <a:stretch>
            <a:fillRect/>
          </a:stretch>
        </p:blipFill>
        <p:spPr>
          <a:xfrm>
            <a:off x="1934089" y="1050561"/>
            <a:ext cx="7368173" cy="1210334"/>
          </a:xfrm>
          <a:prstGeom prst="rect">
            <a:avLst/>
          </a:prstGeom>
        </p:spPr>
      </p:pic>
      <p:pic>
        <p:nvPicPr>
          <p:cNvPr id="7" name="Image 6">
            <a:extLst>
              <a:ext uri="{FF2B5EF4-FFF2-40B4-BE49-F238E27FC236}">
                <a16:creationId xmlns:a16="http://schemas.microsoft.com/office/drawing/2014/main" id="{5504B4A0-9B85-FC2F-1F65-E45FEA099E0E}"/>
              </a:ext>
            </a:extLst>
          </p:cNvPr>
          <p:cNvPicPr>
            <a:picLocks noChangeAspect="1"/>
          </p:cNvPicPr>
          <p:nvPr/>
        </p:nvPicPr>
        <p:blipFill>
          <a:blip r:embed="rId4"/>
          <a:stretch>
            <a:fillRect/>
          </a:stretch>
        </p:blipFill>
        <p:spPr>
          <a:xfrm>
            <a:off x="273082" y="2514093"/>
            <a:ext cx="6963350" cy="788304"/>
          </a:xfrm>
          <a:prstGeom prst="rect">
            <a:avLst/>
          </a:prstGeom>
        </p:spPr>
      </p:pic>
      <p:pic>
        <p:nvPicPr>
          <p:cNvPr id="11" name="Image 10">
            <a:extLst>
              <a:ext uri="{FF2B5EF4-FFF2-40B4-BE49-F238E27FC236}">
                <a16:creationId xmlns:a16="http://schemas.microsoft.com/office/drawing/2014/main" id="{826AAFB0-7817-5C23-0A47-75CD111F903A}"/>
              </a:ext>
            </a:extLst>
          </p:cNvPr>
          <p:cNvPicPr>
            <a:picLocks noChangeAspect="1"/>
          </p:cNvPicPr>
          <p:nvPr/>
        </p:nvPicPr>
        <p:blipFill>
          <a:blip r:embed="rId5"/>
          <a:stretch>
            <a:fillRect/>
          </a:stretch>
        </p:blipFill>
        <p:spPr>
          <a:xfrm>
            <a:off x="2995107" y="3555595"/>
            <a:ext cx="5734319" cy="2177938"/>
          </a:xfrm>
          <a:prstGeom prst="rect">
            <a:avLst/>
          </a:prstGeom>
        </p:spPr>
      </p:pic>
    </p:spTree>
    <p:extLst>
      <p:ext uri="{BB962C8B-B14F-4D97-AF65-F5344CB8AC3E}">
        <p14:creationId xmlns:p14="http://schemas.microsoft.com/office/powerpoint/2010/main" val="29586143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0AA13-0576-AB2B-D732-FC94ED7EB5B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0A349AD-17D2-ECE2-C404-4B7AE190445E}"/>
              </a:ext>
            </a:extLst>
          </p:cNvPr>
          <p:cNvSpPr>
            <a:spLocks noGrp="1"/>
          </p:cNvSpPr>
          <p:nvPr>
            <p:ph type="title"/>
          </p:nvPr>
        </p:nvSpPr>
        <p:spPr/>
        <p:txBody>
          <a:bodyPr/>
          <a:lstStyle/>
          <a:p>
            <a:r>
              <a:rPr lang="fr-MA" dirty="0"/>
              <a:t>L’étape 4 : </a:t>
            </a:r>
            <a:r>
              <a:rPr lang="fr-FR" dirty="0"/>
              <a:t> Je remplace les distances et la durée par leurs valeurs numériques en respectant les unités</a:t>
            </a:r>
          </a:p>
        </p:txBody>
      </p:sp>
      <p:sp>
        <p:nvSpPr>
          <p:cNvPr id="4" name="Espace réservé du contenu 3">
            <a:extLst>
              <a:ext uri="{FF2B5EF4-FFF2-40B4-BE49-F238E27FC236}">
                <a16:creationId xmlns:a16="http://schemas.microsoft.com/office/drawing/2014/main" id="{A611C7E2-D611-7769-FF15-1854EB1CAF09}"/>
              </a:ext>
            </a:extLst>
          </p:cNvPr>
          <p:cNvSpPr>
            <a:spLocks noGrp="1"/>
          </p:cNvSpPr>
          <p:nvPr>
            <p:ph sz="quarter" idx="11"/>
          </p:nvPr>
        </p:nvSpPr>
        <p:spPr>
          <a:xfrm>
            <a:off x="1029862" y="607336"/>
            <a:ext cx="10277475" cy="268287"/>
          </a:xfrm>
        </p:spPr>
        <p:txBody>
          <a:bodyPr/>
          <a:lstStyle/>
          <a:p>
            <a:r>
              <a:rPr lang="fr-FR" dirty="0">
                <a:solidFill>
                  <a:prstClr val="white">
                    <a:lumMod val="65000"/>
                  </a:prstClr>
                </a:solidFill>
                <a:latin typeface="Calibri" panose="020F0502020204030204"/>
              </a:rPr>
              <a:t>L’enseignant explique</a:t>
            </a:r>
          </a:p>
        </p:txBody>
      </p:sp>
      <p:pic>
        <p:nvPicPr>
          <p:cNvPr id="5" name="Google Shape;289;p51">
            <a:extLst>
              <a:ext uri="{FF2B5EF4-FFF2-40B4-BE49-F238E27FC236}">
                <a16:creationId xmlns:a16="http://schemas.microsoft.com/office/drawing/2014/main" id="{CFDEFC44-6F75-E4DC-6035-14BFB607F7A5}"/>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Image 2">
            <a:extLst>
              <a:ext uri="{FF2B5EF4-FFF2-40B4-BE49-F238E27FC236}">
                <a16:creationId xmlns:a16="http://schemas.microsoft.com/office/drawing/2014/main" id="{F191A3A2-55F6-0A40-6F4D-DB14EF27BBA0}"/>
              </a:ext>
            </a:extLst>
          </p:cNvPr>
          <p:cNvPicPr>
            <a:picLocks noChangeAspect="1"/>
          </p:cNvPicPr>
          <p:nvPr/>
        </p:nvPicPr>
        <p:blipFill>
          <a:blip r:embed="rId3"/>
          <a:stretch>
            <a:fillRect/>
          </a:stretch>
        </p:blipFill>
        <p:spPr>
          <a:xfrm>
            <a:off x="1934089" y="1050561"/>
            <a:ext cx="7368173" cy="1210334"/>
          </a:xfrm>
          <a:prstGeom prst="rect">
            <a:avLst/>
          </a:prstGeom>
        </p:spPr>
      </p:pic>
      <p:pic>
        <p:nvPicPr>
          <p:cNvPr id="8" name="Image 7">
            <a:extLst>
              <a:ext uri="{FF2B5EF4-FFF2-40B4-BE49-F238E27FC236}">
                <a16:creationId xmlns:a16="http://schemas.microsoft.com/office/drawing/2014/main" id="{712E19A1-4012-37D1-8E71-6BE33DEA66DA}"/>
              </a:ext>
            </a:extLst>
          </p:cNvPr>
          <p:cNvPicPr>
            <a:picLocks noChangeAspect="1"/>
          </p:cNvPicPr>
          <p:nvPr/>
        </p:nvPicPr>
        <p:blipFill>
          <a:blip r:embed="rId4"/>
          <a:stretch>
            <a:fillRect/>
          </a:stretch>
        </p:blipFill>
        <p:spPr>
          <a:xfrm>
            <a:off x="2969001" y="3937292"/>
            <a:ext cx="5020784" cy="2094231"/>
          </a:xfrm>
          <a:prstGeom prst="rect">
            <a:avLst/>
          </a:prstGeom>
        </p:spPr>
      </p:pic>
      <p:pic>
        <p:nvPicPr>
          <p:cNvPr id="10" name="Image 9">
            <a:extLst>
              <a:ext uri="{FF2B5EF4-FFF2-40B4-BE49-F238E27FC236}">
                <a16:creationId xmlns:a16="http://schemas.microsoft.com/office/drawing/2014/main" id="{C52C9167-1B4D-648C-D54F-B013EA2BF340}"/>
              </a:ext>
            </a:extLst>
          </p:cNvPr>
          <p:cNvPicPr>
            <a:picLocks noChangeAspect="1"/>
          </p:cNvPicPr>
          <p:nvPr/>
        </p:nvPicPr>
        <p:blipFill>
          <a:blip r:embed="rId5"/>
          <a:stretch>
            <a:fillRect/>
          </a:stretch>
        </p:blipFill>
        <p:spPr>
          <a:xfrm>
            <a:off x="491214" y="2552020"/>
            <a:ext cx="9012672" cy="1210334"/>
          </a:xfrm>
          <a:prstGeom prst="rect">
            <a:avLst/>
          </a:prstGeom>
        </p:spPr>
      </p:pic>
    </p:spTree>
    <p:extLst>
      <p:ext uri="{BB962C8B-B14F-4D97-AF65-F5344CB8AC3E}">
        <p14:creationId xmlns:p14="http://schemas.microsoft.com/office/powerpoint/2010/main" val="7476114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Placeholder 12" descr="A cartoon of a child and child&#10;&#10;AI-generated content may be incorrect.">
            <a:extLst>
              <a:ext uri="{FF2B5EF4-FFF2-40B4-BE49-F238E27FC236}">
                <a16:creationId xmlns:a16="http://schemas.microsoft.com/office/drawing/2014/main" id="{C4630898-4DF7-00FC-0442-466A92C3724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95" b="2495"/>
          <a:stretch>
            <a:fillRect/>
          </a:stretch>
        </p:blipFill>
        <p:spPr/>
      </p:pic>
      <p:pic>
        <p:nvPicPr>
          <p:cNvPr id="9" name="Picture Placeholder 8" descr="A set of yellow measuring instruments&#10;&#10;AI-generated content may be incorrect.">
            <a:extLst>
              <a:ext uri="{FF2B5EF4-FFF2-40B4-BE49-F238E27FC236}">
                <a16:creationId xmlns:a16="http://schemas.microsoft.com/office/drawing/2014/main" id="{14F46C15-0783-6AD0-2BC9-A75E1A27D4D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44" b="344"/>
          <a:stretch>
            <a:fillRect/>
          </a:stretch>
        </p:blipFill>
        <p:spPr/>
      </p:pic>
      <p:pic>
        <p:nvPicPr>
          <p:cNvPr id="15" name="Picture Placeholder 14" descr="A screen shot of a book&#10;&#10;AI-generated content may be incorrect.">
            <a:extLst>
              <a:ext uri="{FF2B5EF4-FFF2-40B4-BE49-F238E27FC236}">
                <a16:creationId xmlns:a16="http://schemas.microsoft.com/office/drawing/2014/main" id="{A28C2C76-706D-EBCF-B7E6-DA47A0F478D3}"/>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416" r="1416"/>
          <a:stretch>
            <a:fillRect/>
          </a:stretch>
        </p:blipFill>
        <p:spPr/>
      </p:pic>
    </p:spTree>
    <p:extLst>
      <p:ext uri="{BB962C8B-B14F-4D97-AF65-F5344CB8AC3E}">
        <p14:creationId xmlns:p14="http://schemas.microsoft.com/office/powerpoint/2010/main" val="27691808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F939F-4141-D9FA-58F7-0DF5811183D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1997570-5952-5969-C8F3-89E00F840BF3}"/>
              </a:ext>
            </a:extLst>
          </p:cNvPr>
          <p:cNvSpPr>
            <a:spLocks noGrp="1"/>
          </p:cNvSpPr>
          <p:nvPr>
            <p:ph type="title"/>
          </p:nvPr>
        </p:nvSpPr>
        <p:spPr/>
        <p:txBody>
          <a:bodyPr/>
          <a:lstStyle/>
          <a:p>
            <a:r>
              <a:rPr lang="fr-MA" dirty="0"/>
              <a:t>L’étape 5 : </a:t>
            </a:r>
            <a:r>
              <a:rPr lang="fr-FR" dirty="0"/>
              <a:t> Je fais les calculs et je conclus</a:t>
            </a:r>
          </a:p>
        </p:txBody>
      </p:sp>
      <p:sp>
        <p:nvSpPr>
          <p:cNvPr id="4" name="Espace réservé du contenu 3">
            <a:extLst>
              <a:ext uri="{FF2B5EF4-FFF2-40B4-BE49-F238E27FC236}">
                <a16:creationId xmlns:a16="http://schemas.microsoft.com/office/drawing/2014/main" id="{334E9470-4502-AAD9-3D9C-754BE66BA939}"/>
              </a:ext>
            </a:extLst>
          </p:cNvPr>
          <p:cNvSpPr>
            <a:spLocks noGrp="1"/>
          </p:cNvSpPr>
          <p:nvPr>
            <p:ph sz="quarter" idx="11"/>
          </p:nvPr>
        </p:nvSpPr>
        <p:spPr>
          <a:xfrm>
            <a:off x="1029862" y="607336"/>
            <a:ext cx="10277475" cy="268287"/>
          </a:xfrm>
        </p:spPr>
        <p:txBody>
          <a:bodyPr/>
          <a:lstStyle/>
          <a:p>
            <a:r>
              <a:rPr lang="fr-FR" dirty="0">
                <a:solidFill>
                  <a:prstClr val="white">
                    <a:lumMod val="65000"/>
                  </a:prstClr>
                </a:solidFill>
                <a:latin typeface="Calibri" panose="020F0502020204030204"/>
              </a:rPr>
              <a:t>L’enseignant explique</a:t>
            </a:r>
          </a:p>
        </p:txBody>
      </p:sp>
      <p:pic>
        <p:nvPicPr>
          <p:cNvPr id="5" name="Google Shape;289;p51">
            <a:extLst>
              <a:ext uri="{FF2B5EF4-FFF2-40B4-BE49-F238E27FC236}">
                <a16:creationId xmlns:a16="http://schemas.microsoft.com/office/drawing/2014/main" id="{FF3A000E-1FF7-5457-C66A-7C6E9E4A21E5}"/>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Image 2">
            <a:extLst>
              <a:ext uri="{FF2B5EF4-FFF2-40B4-BE49-F238E27FC236}">
                <a16:creationId xmlns:a16="http://schemas.microsoft.com/office/drawing/2014/main" id="{FF983CC1-A8A3-6E2E-11FA-C0381AF4A68C}"/>
              </a:ext>
            </a:extLst>
          </p:cNvPr>
          <p:cNvPicPr>
            <a:picLocks noChangeAspect="1"/>
          </p:cNvPicPr>
          <p:nvPr/>
        </p:nvPicPr>
        <p:blipFill>
          <a:blip r:embed="rId3"/>
          <a:stretch>
            <a:fillRect/>
          </a:stretch>
        </p:blipFill>
        <p:spPr>
          <a:xfrm>
            <a:off x="1934089" y="1050561"/>
            <a:ext cx="7368173" cy="1210334"/>
          </a:xfrm>
          <a:prstGeom prst="rect">
            <a:avLst/>
          </a:prstGeom>
        </p:spPr>
      </p:pic>
      <p:pic>
        <p:nvPicPr>
          <p:cNvPr id="7" name="Image 6">
            <a:extLst>
              <a:ext uri="{FF2B5EF4-FFF2-40B4-BE49-F238E27FC236}">
                <a16:creationId xmlns:a16="http://schemas.microsoft.com/office/drawing/2014/main" id="{7AD05165-AD1D-E447-E843-67A389CB4AD3}"/>
              </a:ext>
            </a:extLst>
          </p:cNvPr>
          <p:cNvPicPr>
            <a:picLocks noChangeAspect="1"/>
          </p:cNvPicPr>
          <p:nvPr/>
        </p:nvPicPr>
        <p:blipFill>
          <a:blip r:embed="rId4"/>
          <a:stretch>
            <a:fillRect/>
          </a:stretch>
        </p:blipFill>
        <p:spPr>
          <a:xfrm>
            <a:off x="280455" y="2348818"/>
            <a:ext cx="6586466" cy="1080182"/>
          </a:xfrm>
          <a:prstGeom prst="rect">
            <a:avLst/>
          </a:prstGeom>
        </p:spPr>
      </p:pic>
      <p:pic>
        <p:nvPicPr>
          <p:cNvPr id="11" name="Image 10">
            <a:extLst>
              <a:ext uri="{FF2B5EF4-FFF2-40B4-BE49-F238E27FC236}">
                <a16:creationId xmlns:a16="http://schemas.microsoft.com/office/drawing/2014/main" id="{4F30ACB2-42AF-94F9-A0A6-2FB3A4CB3DCB}"/>
              </a:ext>
            </a:extLst>
          </p:cNvPr>
          <p:cNvPicPr>
            <a:picLocks noChangeAspect="1"/>
          </p:cNvPicPr>
          <p:nvPr/>
        </p:nvPicPr>
        <p:blipFill>
          <a:blip r:embed="rId5"/>
          <a:stretch>
            <a:fillRect/>
          </a:stretch>
        </p:blipFill>
        <p:spPr>
          <a:xfrm>
            <a:off x="2122388" y="3612367"/>
            <a:ext cx="6417778" cy="1969477"/>
          </a:xfrm>
          <a:prstGeom prst="rect">
            <a:avLst/>
          </a:prstGeom>
        </p:spPr>
      </p:pic>
    </p:spTree>
    <p:extLst>
      <p:ext uri="{BB962C8B-B14F-4D97-AF65-F5344CB8AC3E}">
        <p14:creationId xmlns:p14="http://schemas.microsoft.com/office/powerpoint/2010/main" val="23392447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CAB49-3038-5AEB-72EF-DCA8A756A8B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5C1981C-3D5D-DEC3-2F63-6C96F6B78373}"/>
              </a:ext>
            </a:extLst>
          </p:cNvPr>
          <p:cNvSpPr>
            <a:spLocks noGrp="1"/>
          </p:cNvSpPr>
          <p:nvPr>
            <p:ph type="title"/>
          </p:nvPr>
        </p:nvSpPr>
        <p:spPr/>
        <p:txBody>
          <a:bodyPr/>
          <a:lstStyle/>
          <a:p>
            <a:r>
              <a:rPr lang="fr-MA" dirty="0"/>
              <a:t>Voici un deuxième   exemple pour vous montrer  comment utiliser le pourcentage pour résoudre un problème. </a:t>
            </a:r>
            <a:endParaRPr lang="fr-FR" dirty="0"/>
          </a:p>
        </p:txBody>
      </p:sp>
      <p:sp>
        <p:nvSpPr>
          <p:cNvPr id="4" name="Espace réservé du contenu 3">
            <a:extLst>
              <a:ext uri="{FF2B5EF4-FFF2-40B4-BE49-F238E27FC236}">
                <a16:creationId xmlns:a16="http://schemas.microsoft.com/office/drawing/2014/main" id="{29A70F10-C5C7-8847-DA73-C3D7D3ADB21C}"/>
              </a:ext>
            </a:extLst>
          </p:cNvPr>
          <p:cNvSpPr>
            <a:spLocks noGrp="1"/>
          </p:cNvSpPr>
          <p:nvPr>
            <p:ph sz="quarter" idx="11"/>
          </p:nvPr>
        </p:nvSpPr>
        <p:spPr>
          <a:xfrm>
            <a:off x="1029862" y="607336"/>
            <a:ext cx="10277475" cy="268287"/>
          </a:xfrm>
        </p:spPr>
        <p:txBody>
          <a:bodyPr/>
          <a:lstStyle/>
          <a:p>
            <a:r>
              <a:rPr lang="fr-FR" dirty="0">
                <a:solidFill>
                  <a:prstClr val="white">
                    <a:lumMod val="65000"/>
                  </a:prstClr>
                </a:solidFill>
                <a:latin typeface="Calibri" panose="020F0502020204030204"/>
              </a:rPr>
              <a:t>L’enseignant explique le problème et traduit les mots qui posent difficulté </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AFC93917-3DE1-FDAA-1501-2F97085B934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7" name="ZoneTexte 6">
            <a:extLst>
              <a:ext uri="{FF2B5EF4-FFF2-40B4-BE49-F238E27FC236}">
                <a16:creationId xmlns:a16="http://schemas.microsoft.com/office/drawing/2014/main" id="{3529EE8D-725D-EFC7-12A8-7C45A7BCED27}"/>
              </a:ext>
            </a:extLst>
          </p:cNvPr>
          <p:cNvSpPr txBox="1"/>
          <p:nvPr/>
        </p:nvSpPr>
        <p:spPr>
          <a:xfrm>
            <a:off x="1945533" y="4124528"/>
            <a:ext cx="6799634"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Pour résoudre ce problème je vais suivre les étapes suivantes:</a:t>
            </a:r>
          </a:p>
        </p:txBody>
      </p:sp>
      <p:pic>
        <p:nvPicPr>
          <p:cNvPr id="8" name="Image 7">
            <a:extLst>
              <a:ext uri="{FF2B5EF4-FFF2-40B4-BE49-F238E27FC236}">
                <a16:creationId xmlns:a16="http://schemas.microsoft.com/office/drawing/2014/main" id="{AA0D673B-E15E-9BF1-F76B-853EE4CB29C7}"/>
              </a:ext>
            </a:extLst>
          </p:cNvPr>
          <p:cNvPicPr>
            <a:picLocks noChangeAspect="1"/>
          </p:cNvPicPr>
          <p:nvPr/>
        </p:nvPicPr>
        <p:blipFill>
          <a:blip r:embed="rId3"/>
          <a:stretch>
            <a:fillRect/>
          </a:stretch>
        </p:blipFill>
        <p:spPr>
          <a:xfrm>
            <a:off x="509692" y="1652018"/>
            <a:ext cx="11563233" cy="2162907"/>
          </a:xfrm>
          <a:prstGeom prst="rect">
            <a:avLst/>
          </a:prstGeom>
        </p:spPr>
      </p:pic>
    </p:spTree>
    <p:extLst>
      <p:ext uri="{BB962C8B-B14F-4D97-AF65-F5344CB8AC3E}">
        <p14:creationId xmlns:p14="http://schemas.microsoft.com/office/powerpoint/2010/main" val="40885470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C1058-A2A8-D9E2-A298-4C0C05929C6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D4580E5-DD26-7980-43CF-CFBC075BBCDE}"/>
              </a:ext>
            </a:extLst>
          </p:cNvPr>
          <p:cNvSpPr>
            <a:spLocks noGrp="1"/>
          </p:cNvSpPr>
          <p:nvPr>
            <p:ph type="title"/>
          </p:nvPr>
        </p:nvSpPr>
        <p:spPr/>
        <p:txBody>
          <a:bodyPr/>
          <a:lstStyle/>
          <a:p>
            <a:r>
              <a:rPr lang="fr-MA" dirty="0"/>
              <a:t>L’étape 1 : j’identifie les données</a:t>
            </a:r>
            <a:endParaRPr lang="fr-FR" dirty="0"/>
          </a:p>
        </p:txBody>
      </p:sp>
      <p:sp>
        <p:nvSpPr>
          <p:cNvPr id="4" name="Espace réservé du contenu 3">
            <a:extLst>
              <a:ext uri="{FF2B5EF4-FFF2-40B4-BE49-F238E27FC236}">
                <a16:creationId xmlns:a16="http://schemas.microsoft.com/office/drawing/2014/main" id="{1663AD96-488A-CD52-2DE9-7ACEBD7560F0}"/>
              </a:ext>
            </a:extLst>
          </p:cNvPr>
          <p:cNvSpPr>
            <a:spLocks noGrp="1"/>
          </p:cNvSpPr>
          <p:nvPr>
            <p:ph sz="quarter" idx="11"/>
          </p:nvPr>
        </p:nvSpPr>
        <p:spPr>
          <a:xfrm>
            <a:off x="1029862" y="607336"/>
            <a:ext cx="10277475" cy="268287"/>
          </a:xfrm>
        </p:spPr>
        <p:txBody>
          <a:bodyPr/>
          <a:lstStyle/>
          <a:p>
            <a:r>
              <a:rPr lang="fr-FR" dirty="0">
                <a:solidFill>
                  <a:prstClr val="white">
                    <a:lumMod val="65000"/>
                  </a:prstClr>
                </a:solidFill>
                <a:latin typeface="Calibri" panose="020F0502020204030204"/>
              </a:rPr>
              <a:t>L’enseignant explique</a:t>
            </a:r>
          </a:p>
        </p:txBody>
      </p:sp>
      <p:pic>
        <p:nvPicPr>
          <p:cNvPr id="5" name="Google Shape;289;p51">
            <a:extLst>
              <a:ext uri="{FF2B5EF4-FFF2-40B4-BE49-F238E27FC236}">
                <a16:creationId xmlns:a16="http://schemas.microsoft.com/office/drawing/2014/main" id="{12F17C69-59E8-0401-4E04-25DF347D6A83}"/>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7" name="Image 6">
            <a:extLst>
              <a:ext uri="{FF2B5EF4-FFF2-40B4-BE49-F238E27FC236}">
                <a16:creationId xmlns:a16="http://schemas.microsoft.com/office/drawing/2014/main" id="{EDF4A203-AB04-ECC8-B567-24DCAEE2A1F7}"/>
              </a:ext>
            </a:extLst>
          </p:cNvPr>
          <p:cNvPicPr>
            <a:picLocks noChangeAspect="1"/>
          </p:cNvPicPr>
          <p:nvPr/>
        </p:nvPicPr>
        <p:blipFill>
          <a:blip r:embed="rId3"/>
          <a:stretch>
            <a:fillRect/>
          </a:stretch>
        </p:blipFill>
        <p:spPr>
          <a:xfrm>
            <a:off x="313775" y="2688809"/>
            <a:ext cx="5423604" cy="917841"/>
          </a:xfrm>
          <a:prstGeom prst="rect">
            <a:avLst/>
          </a:prstGeom>
        </p:spPr>
      </p:pic>
      <p:pic>
        <p:nvPicPr>
          <p:cNvPr id="8" name="Image 7">
            <a:extLst>
              <a:ext uri="{FF2B5EF4-FFF2-40B4-BE49-F238E27FC236}">
                <a16:creationId xmlns:a16="http://schemas.microsoft.com/office/drawing/2014/main" id="{8F6EDA11-5226-26CB-83B5-C8468D806BF7}"/>
              </a:ext>
            </a:extLst>
          </p:cNvPr>
          <p:cNvPicPr>
            <a:picLocks noChangeAspect="1"/>
          </p:cNvPicPr>
          <p:nvPr/>
        </p:nvPicPr>
        <p:blipFill>
          <a:blip r:embed="rId4"/>
          <a:stretch>
            <a:fillRect/>
          </a:stretch>
        </p:blipFill>
        <p:spPr>
          <a:xfrm>
            <a:off x="2426979" y="1160605"/>
            <a:ext cx="6620799" cy="1238423"/>
          </a:xfrm>
          <a:prstGeom prst="rect">
            <a:avLst/>
          </a:prstGeom>
        </p:spPr>
      </p:pic>
      <p:pic>
        <p:nvPicPr>
          <p:cNvPr id="10" name="Image 9">
            <a:extLst>
              <a:ext uri="{FF2B5EF4-FFF2-40B4-BE49-F238E27FC236}">
                <a16:creationId xmlns:a16="http://schemas.microsoft.com/office/drawing/2014/main" id="{58DBD79C-1846-0BEA-7817-50B550BC8A6E}"/>
              </a:ext>
            </a:extLst>
          </p:cNvPr>
          <p:cNvPicPr>
            <a:picLocks noChangeAspect="1"/>
          </p:cNvPicPr>
          <p:nvPr/>
        </p:nvPicPr>
        <p:blipFill>
          <a:blip r:embed="rId5"/>
          <a:stretch>
            <a:fillRect/>
          </a:stretch>
        </p:blipFill>
        <p:spPr>
          <a:xfrm>
            <a:off x="302366" y="3977025"/>
            <a:ext cx="11587267" cy="808415"/>
          </a:xfrm>
          <a:prstGeom prst="rect">
            <a:avLst/>
          </a:prstGeom>
        </p:spPr>
      </p:pic>
    </p:spTree>
    <p:extLst>
      <p:ext uri="{BB962C8B-B14F-4D97-AF65-F5344CB8AC3E}">
        <p14:creationId xmlns:p14="http://schemas.microsoft.com/office/powerpoint/2010/main" val="33715242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C473C-F7E8-A7EB-AB3F-1E38A2AA1BE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9F1C1D7-29CB-CF97-4552-4BF35FB45160}"/>
              </a:ext>
            </a:extLst>
          </p:cNvPr>
          <p:cNvSpPr>
            <a:spLocks noGrp="1"/>
          </p:cNvSpPr>
          <p:nvPr>
            <p:ph type="title"/>
          </p:nvPr>
        </p:nvSpPr>
        <p:spPr/>
        <p:txBody>
          <a:bodyPr/>
          <a:lstStyle/>
          <a:p>
            <a:r>
              <a:rPr lang="fr-MA" dirty="0"/>
              <a:t>L’étape 2 : j’identifie la partie et le total du pourcentage</a:t>
            </a:r>
            <a:endParaRPr lang="fr-FR" dirty="0"/>
          </a:p>
        </p:txBody>
      </p:sp>
      <p:sp>
        <p:nvSpPr>
          <p:cNvPr id="4" name="Espace réservé du contenu 3">
            <a:extLst>
              <a:ext uri="{FF2B5EF4-FFF2-40B4-BE49-F238E27FC236}">
                <a16:creationId xmlns:a16="http://schemas.microsoft.com/office/drawing/2014/main" id="{D7615B95-2665-F317-BFCB-6893829EB24A}"/>
              </a:ext>
            </a:extLst>
          </p:cNvPr>
          <p:cNvSpPr>
            <a:spLocks noGrp="1"/>
          </p:cNvSpPr>
          <p:nvPr>
            <p:ph sz="quarter" idx="11"/>
          </p:nvPr>
        </p:nvSpPr>
        <p:spPr>
          <a:xfrm>
            <a:off x="1029862" y="607336"/>
            <a:ext cx="10277475" cy="268287"/>
          </a:xfrm>
        </p:spPr>
        <p:txBody>
          <a:bodyPr/>
          <a:lstStyle/>
          <a:p>
            <a:r>
              <a:rPr lang="fr-FR" dirty="0">
                <a:solidFill>
                  <a:prstClr val="white">
                    <a:lumMod val="65000"/>
                  </a:prstClr>
                </a:solidFill>
                <a:latin typeface="Calibri" panose="020F0502020204030204"/>
              </a:rPr>
              <a:t>L’enseignant explique</a:t>
            </a:r>
          </a:p>
        </p:txBody>
      </p:sp>
      <p:pic>
        <p:nvPicPr>
          <p:cNvPr id="5" name="Google Shape;289;p51">
            <a:extLst>
              <a:ext uri="{FF2B5EF4-FFF2-40B4-BE49-F238E27FC236}">
                <a16:creationId xmlns:a16="http://schemas.microsoft.com/office/drawing/2014/main" id="{F0F189E6-6AFC-8F2C-282B-654D8B4BCC12}"/>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7" name="Image 6">
            <a:extLst>
              <a:ext uri="{FF2B5EF4-FFF2-40B4-BE49-F238E27FC236}">
                <a16:creationId xmlns:a16="http://schemas.microsoft.com/office/drawing/2014/main" id="{C9033815-68CF-2A66-89DF-54CCE158AB0F}"/>
              </a:ext>
            </a:extLst>
          </p:cNvPr>
          <p:cNvPicPr>
            <a:picLocks noChangeAspect="1"/>
          </p:cNvPicPr>
          <p:nvPr/>
        </p:nvPicPr>
        <p:blipFill>
          <a:blip r:embed="rId3"/>
          <a:stretch>
            <a:fillRect/>
          </a:stretch>
        </p:blipFill>
        <p:spPr>
          <a:xfrm>
            <a:off x="2152554" y="1084381"/>
            <a:ext cx="6620799" cy="1238423"/>
          </a:xfrm>
          <a:prstGeom prst="rect">
            <a:avLst/>
          </a:prstGeom>
        </p:spPr>
      </p:pic>
      <p:pic>
        <p:nvPicPr>
          <p:cNvPr id="11" name="Image 10">
            <a:extLst>
              <a:ext uri="{FF2B5EF4-FFF2-40B4-BE49-F238E27FC236}">
                <a16:creationId xmlns:a16="http://schemas.microsoft.com/office/drawing/2014/main" id="{6805B63F-C87A-4288-2CDA-80FA4D35603A}"/>
              </a:ext>
            </a:extLst>
          </p:cNvPr>
          <p:cNvPicPr>
            <a:picLocks noChangeAspect="1"/>
          </p:cNvPicPr>
          <p:nvPr/>
        </p:nvPicPr>
        <p:blipFill>
          <a:blip r:embed="rId4"/>
          <a:stretch>
            <a:fillRect/>
          </a:stretch>
        </p:blipFill>
        <p:spPr>
          <a:xfrm>
            <a:off x="606799" y="2846490"/>
            <a:ext cx="6893032" cy="582510"/>
          </a:xfrm>
          <a:prstGeom prst="rect">
            <a:avLst/>
          </a:prstGeom>
        </p:spPr>
      </p:pic>
      <p:pic>
        <p:nvPicPr>
          <p:cNvPr id="13" name="Image 12">
            <a:extLst>
              <a:ext uri="{FF2B5EF4-FFF2-40B4-BE49-F238E27FC236}">
                <a16:creationId xmlns:a16="http://schemas.microsoft.com/office/drawing/2014/main" id="{2459ABEA-EB9E-DB8D-C8FC-A8F3632EAFB8}"/>
              </a:ext>
            </a:extLst>
          </p:cNvPr>
          <p:cNvPicPr>
            <a:picLocks noChangeAspect="1"/>
          </p:cNvPicPr>
          <p:nvPr/>
        </p:nvPicPr>
        <p:blipFill>
          <a:blip r:embed="rId5"/>
          <a:stretch>
            <a:fillRect/>
          </a:stretch>
        </p:blipFill>
        <p:spPr>
          <a:xfrm>
            <a:off x="606799" y="3834093"/>
            <a:ext cx="10750256" cy="701104"/>
          </a:xfrm>
          <a:prstGeom prst="rect">
            <a:avLst/>
          </a:prstGeom>
        </p:spPr>
      </p:pic>
    </p:spTree>
    <p:extLst>
      <p:ext uri="{BB962C8B-B14F-4D97-AF65-F5344CB8AC3E}">
        <p14:creationId xmlns:p14="http://schemas.microsoft.com/office/powerpoint/2010/main" val="10487895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0CCF9-F710-436F-2190-A8C31016BC3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5708E53-D00D-B3B4-F6DD-6FE5F37EC67F}"/>
              </a:ext>
            </a:extLst>
          </p:cNvPr>
          <p:cNvSpPr>
            <a:spLocks noGrp="1"/>
          </p:cNvSpPr>
          <p:nvPr>
            <p:ph type="title"/>
          </p:nvPr>
        </p:nvSpPr>
        <p:spPr/>
        <p:txBody>
          <a:bodyPr/>
          <a:lstStyle/>
          <a:p>
            <a:r>
              <a:rPr lang="fr-MA" dirty="0"/>
              <a:t>L’étape 5 : </a:t>
            </a:r>
            <a:r>
              <a:rPr lang="fr-FR" dirty="0"/>
              <a:t> Je fais les calculs et je conclus</a:t>
            </a:r>
          </a:p>
        </p:txBody>
      </p:sp>
      <p:sp>
        <p:nvSpPr>
          <p:cNvPr id="4" name="Espace réservé du contenu 3">
            <a:extLst>
              <a:ext uri="{FF2B5EF4-FFF2-40B4-BE49-F238E27FC236}">
                <a16:creationId xmlns:a16="http://schemas.microsoft.com/office/drawing/2014/main" id="{29088A2B-2D0D-799B-6089-107226BBC0BC}"/>
              </a:ext>
            </a:extLst>
          </p:cNvPr>
          <p:cNvSpPr>
            <a:spLocks noGrp="1"/>
          </p:cNvSpPr>
          <p:nvPr>
            <p:ph sz="quarter" idx="11"/>
          </p:nvPr>
        </p:nvSpPr>
        <p:spPr>
          <a:xfrm>
            <a:off x="1029862" y="607336"/>
            <a:ext cx="10277475" cy="268287"/>
          </a:xfrm>
        </p:spPr>
        <p:txBody>
          <a:bodyPr/>
          <a:lstStyle/>
          <a:p>
            <a:r>
              <a:rPr lang="fr-FR" dirty="0">
                <a:solidFill>
                  <a:prstClr val="white">
                    <a:lumMod val="65000"/>
                  </a:prstClr>
                </a:solidFill>
                <a:latin typeface="Calibri" panose="020F0502020204030204"/>
              </a:rPr>
              <a:t>L’enseignant explique</a:t>
            </a:r>
          </a:p>
        </p:txBody>
      </p:sp>
      <p:pic>
        <p:nvPicPr>
          <p:cNvPr id="5" name="Google Shape;289;p51">
            <a:extLst>
              <a:ext uri="{FF2B5EF4-FFF2-40B4-BE49-F238E27FC236}">
                <a16:creationId xmlns:a16="http://schemas.microsoft.com/office/drawing/2014/main" id="{2F7992DC-DE4C-87D8-98E0-A174C322C848}"/>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7" name="Image 6">
            <a:extLst>
              <a:ext uri="{FF2B5EF4-FFF2-40B4-BE49-F238E27FC236}">
                <a16:creationId xmlns:a16="http://schemas.microsoft.com/office/drawing/2014/main" id="{DAEA5427-7D7A-CD98-47F9-91E58901B9D6}"/>
              </a:ext>
            </a:extLst>
          </p:cNvPr>
          <p:cNvPicPr>
            <a:picLocks noChangeAspect="1"/>
          </p:cNvPicPr>
          <p:nvPr/>
        </p:nvPicPr>
        <p:blipFill>
          <a:blip r:embed="rId3"/>
          <a:stretch>
            <a:fillRect/>
          </a:stretch>
        </p:blipFill>
        <p:spPr>
          <a:xfrm>
            <a:off x="280455" y="2348818"/>
            <a:ext cx="6586466" cy="1080182"/>
          </a:xfrm>
          <a:prstGeom prst="rect">
            <a:avLst/>
          </a:prstGeom>
        </p:spPr>
      </p:pic>
      <p:pic>
        <p:nvPicPr>
          <p:cNvPr id="6" name="Image 5">
            <a:extLst>
              <a:ext uri="{FF2B5EF4-FFF2-40B4-BE49-F238E27FC236}">
                <a16:creationId xmlns:a16="http://schemas.microsoft.com/office/drawing/2014/main" id="{A1A7FCC5-47BF-86FE-E7CC-FE79653FE054}"/>
              </a:ext>
            </a:extLst>
          </p:cNvPr>
          <p:cNvPicPr>
            <a:picLocks noChangeAspect="1"/>
          </p:cNvPicPr>
          <p:nvPr/>
        </p:nvPicPr>
        <p:blipFill>
          <a:blip r:embed="rId4"/>
          <a:stretch>
            <a:fillRect/>
          </a:stretch>
        </p:blipFill>
        <p:spPr>
          <a:xfrm>
            <a:off x="2426979" y="1160605"/>
            <a:ext cx="6620799" cy="1238423"/>
          </a:xfrm>
          <a:prstGeom prst="rect">
            <a:avLst/>
          </a:prstGeom>
        </p:spPr>
      </p:pic>
      <p:pic>
        <p:nvPicPr>
          <p:cNvPr id="9" name="Image 8">
            <a:extLst>
              <a:ext uri="{FF2B5EF4-FFF2-40B4-BE49-F238E27FC236}">
                <a16:creationId xmlns:a16="http://schemas.microsoft.com/office/drawing/2014/main" id="{8BFFA240-96D9-D278-2D1D-58077FD90CCB}"/>
              </a:ext>
            </a:extLst>
          </p:cNvPr>
          <p:cNvPicPr>
            <a:picLocks noChangeAspect="1"/>
          </p:cNvPicPr>
          <p:nvPr/>
        </p:nvPicPr>
        <p:blipFill>
          <a:blip r:embed="rId5"/>
          <a:stretch>
            <a:fillRect/>
          </a:stretch>
        </p:blipFill>
        <p:spPr>
          <a:xfrm>
            <a:off x="404446" y="3992414"/>
            <a:ext cx="11304954" cy="1199562"/>
          </a:xfrm>
          <a:prstGeom prst="rect">
            <a:avLst/>
          </a:prstGeom>
        </p:spPr>
      </p:pic>
    </p:spTree>
    <p:extLst>
      <p:ext uri="{BB962C8B-B14F-4D97-AF65-F5344CB8AC3E}">
        <p14:creationId xmlns:p14="http://schemas.microsoft.com/office/powerpoint/2010/main" val="37203760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r>
              <a:rPr lang="fr-FR" dirty="0"/>
              <a:t>10 min</a:t>
            </a:r>
          </a:p>
        </p:txBody>
      </p:sp>
    </p:spTree>
    <p:extLst>
      <p:ext uri="{BB962C8B-B14F-4D97-AF65-F5344CB8AC3E}">
        <p14:creationId xmlns:p14="http://schemas.microsoft.com/office/powerpoint/2010/main" val="9835491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br>
              <a:rPr lang="fr-FR" dirty="0"/>
            </a:br>
            <a:r>
              <a:rPr lang="fr-FR" dirty="0"/>
              <a:t>Classer convenablement les étapes  pour résoudre un problème avec la vitesse moyenne</a:t>
            </a:r>
            <a:br>
              <a:rPr lang="fr-FR" dirty="0"/>
            </a:br>
            <a:endParaRPr lang="fr-FR" dirty="0"/>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196494"/>
            <a:ext cx="10727579" cy="377434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ZoneTexte 2"/>
          <p:cNvSpPr txBox="1"/>
          <p:nvPr/>
        </p:nvSpPr>
        <p:spPr>
          <a:xfrm>
            <a:off x="1642108" y="1307144"/>
            <a:ext cx="7980218" cy="338554"/>
          </a:xfrm>
          <a:prstGeom prst="rect">
            <a:avLst/>
          </a:prstGeom>
          <a:solidFill>
            <a:schemeClr val="tx2">
              <a:lumMod val="25000"/>
              <a:lumOff val="75000"/>
            </a:schemeClr>
          </a:solidFill>
        </p:spPr>
        <p:txBody>
          <a:bodyPr wrap="square" rtlCol="0">
            <a:spAutoFit/>
          </a:bodyPr>
          <a:lstStyle/>
          <a:p>
            <a:pPr algn="ctr"/>
            <a:r>
              <a:rPr lang="fr-FR" sz="1600" b="1" dirty="0">
                <a:solidFill>
                  <a:prstClr val="black"/>
                </a:solidFill>
                <a:latin typeface="Calibri" panose="020F0502020204030204" pitchFamily="34" charset="0"/>
                <a:ea typeface="+mj-ea"/>
                <a:cs typeface="Calibri" panose="020F0502020204030204" pitchFamily="34" charset="0"/>
              </a:rPr>
              <a:t>Classer convenablement les étapes suivantes</a:t>
            </a:r>
            <a:endParaRPr lang="fr-FR" sz="2000" dirty="0">
              <a:latin typeface="Calibri" panose="020F0502020204030204" pitchFamily="34" charset="0"/>
              <a:cs typeface="Calibri" panose="020F0502020204030204" pitchFamily="34" charset="0"/>
            </a:endParaRPr>
          </a:p>
        </p:txBody>
      </p:sp>
      <p:sp>
        <p:nvSpPr>
          <p:cNvPr id="7" name="ZoneTexte 6">
            <a:extLst>
              <a:ext uri="{FF2B5EF4-FFF2-40B4-BE49-F238E27FC236}">
                <a16:creationId xmlns:a16="http://schemas.microsoft.com/office/drawing/2014/main" id="{D039FD3C-2671-285C-75E7-299AE1D524A9}"/>
              </a:ext>
            </a:extLst>
          </p:cNvPr>
          <p:cNvSpPr txBox="1"/>
          <p:nvPr/>
        </p:nvSpPr>
        <p:spPr>
          <a:xfrm>
            <a:off x="1848255" y="3107304"/>
            <a:ext cx="6101860" cy="369332"/>
          </a:xfrm>
          <a:prstGeom prst="rect">
            <a:avLst/>
          </a:prstGeom>
          <a:noFill/>
        </p:spPr>
        <p:txBody>
          <a:bodyPr wrap="square">
            <a:spAutoFit/>
          </a:bodyPr>
          <a:lstStyle/>
          <a:p>
            <a:r>
              <a:rPr lang="fr-FR" dirty="0"/>
              <a:t>J’identifie les données</a:t>
            </a:r>
          </a:p>
        </p:txBody>
      </p:sp>
      <p:sp>
        <p:nvSpPr>
          <p:cNvPr id="17" name="ZoneTexte 16">
            <a:extLst>
              <a:ext uri="{FF2B5EF4-FFF2-40B4-BE49-F238E27FC236}">
                <a16:creationId xmlns:a16="http://schemas.microsoft.com/office/drawing/2014/main" id="{FDD39DD2-7881-E3D0-DFCC-792570E94499}"/>
              </a:ext>
            </a:extLst>
          </p:cNvPr>
          <p:cNvSpPr txBox="1"/>
          <p:nvPr/>
        </p:nvSpPr>
        <p:spPr>
          <a:xfrm>
            <a:off x="1848255" y="2538817"/>
            <a:ext cx="6101860" cy="369332"/>
          </a:xfrm>
          <a:prstGeom prst="rect">
            <a:avLst/>
          </a:prstGeom>
          <a:noFill/>
        </p:spPr>
        <p:txBody>
          <a:bodyPr wrap="square">
            <a:spAutoFit/>
          </a:bodyPr>
          <a:lstStyle/>
          <a:p>
            <a:r>
              <a:rPr lang="fr-FR" dirty="0"/>
              <a:t> Je fais les conversions pour avoir les mêmes unités  </a:t>
            </a:r>
          </a:p>
        </p:txBody>
      </p:sp>
      <p:sp>
        <p:nvSpPr>
          <p:cNvPr id="19" name="ZoneTexte 18">
            <a:extLst>
              <a:ext uri="{FF2B5EF4-FFF2-40B4-BE49-F238E27FC236}">
                <a16:creationId xmlns:a16="http://schemas.microsoft.com/office/drawing/2014/main" id="{4CD769E7-FC63-06FF-03E3-1108668251B8}"/>
              </a:ext>
            </a:extLst>
          </p:cNvPr>
          <p:cNvSpPr txBox="1"/>
          <p:nvPr/>
        </p:nvSpPr>
        <p:spPr>
          <a:xfrm>
            <a:off x="1773937" y="4320427"/>
            <a:ext cx="6101860" cy="369332"/>
          </a:xfrm>
          <a:prstGeom prst="rect">
            <a:avLst/>
          </a:prstGeom>
          <a:noFill/>
        </p:spPr>
        <p:txBody>
          <a:bodyPr wrap="square">
            <a:spAutoFit/>
          </a:bodyPr>
          <a:lstStyle/>
          <a:p>
            <a:r>
              <a:rPr lang="fr-FR" dirty="0"/>
              <a:t> J’utilise la formule de calcul de la vitesse</a:t>
            </a:r>
          </a:p>
        </p:txBody>
      </p:sp>
      <p:sp>
        <p:nvSpPr>
          <p:cNvPr id="21" name="ZoneTexte 20">
            <a:extLst>
              <a:ext uri="{FF2B5EF4-FFF2-40B4-BE49-F238E27FC236}">
                <a16:creationId xmlns:a16="http://schemas.microsoft.com/office/drawing/2014/main" id="{E979E083-8EC0-C2B0-D62D-D0E7087D9779}"/>
              </a:ext>
            </a:extLst>
          </p:cNvPr>
          <p:cNvSpPr txBox="1"/>
          <p:nvPr/>
        </p:nvSpPr>
        <p:spPr>
          <a:xfrm>
            <a:off x="1848255" y="1977858"/>
            <a:ext cx="9645110" cy="369332"/>
          </a:xfrm>
          <a:prstGeom prst="rect">
            <a:avLst/>
          </a:prstGeom>
          <a:noFill/>
        </p:spPr>
        <p:txBody>
          <a:bodyPr wrap="square">
            <a:spAutoFit/>
          </a:bodyPr>
          <a:lstStyle/>
          <a:p>
            <a:r>
              <a:rPr lang="fr-FR" dirty="0"/>
              <a:t>Je remplace les distances et la durée par leurs valeurs numériques en respectant les unités</a:t>
            </a:r>
          </a:p>
        </p:txBody>
      </p:sp>
      <p:sp>
        <p:nvSpPr>
          <p:cNvPr id="23" name="ZoneTexte 22">
            <a:extLst>
              <a:ext uri="{FF2B5EF4-FFF2-40B4-BE49-F238E27FC236}">
                <a16:creationId xmlns:a16="http://schemas.microsoft.com/office/drawing/2014/main" id="{147B8E15-7893-DF34-F9EF-B7738C3E563D}"/>
              </a:ext>
            </a:extLst>
          </p:cNvPr>
          <p:cNvSpPr txBox="1"/>
          <p:nvPr/>
        </p:nvSpPr>
        <p:spPr>
          <a:xfrm>
            <a:off x="1773937" y="3707857"/>
            <a:ext cx="6101860" cy="369332"/>
          </a:xfrm>
          <a:prstGeom prst="rect">
            <a:avLst/>
          </a:prstGeom>
          <a:noFill/>
        </p:spPr>
        <p:txBody>
          <a:bodyPr wrap="square">
            <a:spAutoFit/>
          </a:bodyPr>
          <a:lstStyle/>
          <a:p>
            <a:r>
              <a:rPr lang="fr-FR" dirty="0"/>
              <a:t> Je fais les calculs et je conclus</a:t>
            </a:r>
          </a:p>
        </p:txBody>
      </p:sp>
      <p:sp>
        <p:nvSpPr>
          <p:cNvPr id="24" name="Organigramme : Affichage 23">
            <a:extLst>
              <a:ext uri="{FF2B5EF4-FFF2-40B4-BE49-F238E27FC236}">
                <a16:creationId xmlns:a16="http://schemas.microsoft.com/office/drawing/2014/main" id="{FAB13B24-3967-94A3-37D1-993BF6866232}"/>
              </a:ext>
            </a:extLst>
          </p:cNvPr>
          <p:cNvSpPr/>
          <p:nvPr/>
        </p:nvSpPr>
        <p:spPr>
          <a:xfrm>
            <a:off x="1118681" y="1977858"/>
            <a:ext cx="418289" cy="369332"/>
          </a:xfrm>
          <a:prstGeom prst="flowChartDisplay">
            <a:avLst/>
          </a:prstGeom>
          <a:solidFill>
            <a:schemeClr val="bg1"/>
          </a:solidFill>
          <a:ln w="41275">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25" name="Organigramme : Affichage 24">
            <a:extLst>
              <a:ext uri="{FF2B5EF4-FFF2-40B4-BE49-F238E27FC236}">
                <a16:creationId xmlns:a16="http://schemas.microsoft.com/office/drawing/2014/main" id="{85641B10-E149-C628-6D59-B996E9074B94}"/>
              </a:ext>
            </a:extLst>
          </p:cNvPr>
          <p:cNvSpPr/>
          <p:nvPr/>
        </p:nvSpPr>
        <p:spPr>
          <a:xfrm>
            <a:off x="1118679" y="2513359"/>
            <a:ext cx="418289" cy="369332"/>
          </a:xfrm>
          <a:prstGeom prst="flowChartDisplay">
            <a:avLst/>
          </a:prstGeom>
          <a:solidFill>
            <a:schemeClr val="bg1"/>
          </a:solidFill>
          <a:ln w="41275">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B</a:t>
            </a:r>
          </a:p>
        </p:txBody>
      </p:sp>
      <p:sp>
        <p:nvSpPr>
          <p:cNvPr id="26" name="Organigramme : Affichage 25">
            <a:extLst>
              <a:ext uri="{FF2B5EF4-FFF2-40B4-BE49-F238E27FC236}">
                <a16:creationId xmlns:a16="http://schemas.microsoft.com/office/drawing/2014/main" id="{7F5ABB4D-868B-30A1-C316-E1864AF9C8D2}"/>
              </a:ext>
            </a:extLst>
          </p:cNvPr>
          <p:cNvSpPr/>
          <p:nvPr/>
        </p:nvSpPr>
        <p:spPr>
          <a:xfrm>
            <a:off x="1118679" y="3153820"/>
            <a:ext cx="418289" cy="369332"/>
          </a:xfrm>
          <a:prstGeom prst="flowChartDisplay">
            <a:avLst/>
          </a:prstGeom>
          <a:solidFill>
            <a:schemeClr val="bg1"/>
          </a:solidFill>
          <a:ln w="41275">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C</a:t>
            </a:r>
          </a:p>
        </p:txBody>
      </p:sp>
      <p:sp>
        <p:nvSpPr>
          <p:cNvPr id="27" name="Organigramme : Affichage 26">
            <a:extLst>
              <a:ext uri="{FF2B5EF4-FFF2-40B4-BE49-F238E27FC236}">
                <a16:creationId xmlns:a16="http://schemas.microsoft.com/office/drawing/2014/main" id="{D060C184-0300-64E2-925F-50415AC04490}"/>
              </a:ext>
            </a:extLst>
          </p:cNvPr>
          <p:cNvSpPr/>
          <p:nvPr/>
        </p:nvSpPr>
        <p:spPr>
          <a:xfrm>
            <a:off x="1118679" y="3737123"/>
            <a:ext cx="418289" cy="369332"/>
          </a:xfrm>
          <a:prstGeom prst="flowChartDisplay">
            <a:avLst/>
          </a:prstGeom>
          <a:solidFill>
            <a:schemeClr val="bg1"/>
          </a:solidFill>
          <a:ln w="41275">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D</a:t>
            </a:r>
          </a:p>
        </p:txBody>
      </p:sp>
      <p:sp>
        <p:nvSpPr>
          <p:cNvPr id="28" name="Organigramme : Affichage 27">
            <a:extLst>
              <a:ext uri="{FF2B5EF4-FFF2-40B4-BE49-F238E27FC236}">
                <a16:creationId xmlns:a16="http://schemas.microsoft.com/office/drawing/2014/main" id="{A30A68B8-466E-3C61-C557-1F8ACBC3EA10}"/>
              </a:ext>
            </a:extLst>
          </p:cNvPr>
          <p:cNvSpPr/>
          <p:nvPr/>
        </p:nvSpPr>
        <p:spPr>
          <a:xfrm>
            <a:off x="1107805" y="4320427"/>
            <a:ext cx="418289" cy="369332"/>
          </a:xfrm>
          <a:prstGeom prst="flowChartDisplay">
            <a:avLst/>
          </a:prstGeom>
          <a:solidFill>
            <a:schemeClr val="bg1"/>
          </a:solidFill>
          <a:ln w="41275">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E</a:t>
            </a:r>
          </a:p>
        </p:txBody>
      </p:sp>
      <p:sp>
        <p:nvSpPr>
          <p:cNvPr id="29" name="Organigramme : Affichage 28">
            <a:extLst>
              <a:ext uri="{FF2B5EF4-FFF2-40B4-BE49-F238E27FC236}">
                <a16:creationId xmlns:a16="http://schemas.microsoft.com/office/drawing/2014/main" id="{C593020B-71EE-293D-08A4-6AF315C45526}"/>
              </a:ext>
            </a:extLst>
          </p:cNvPr>
          <p:cNvSpPr/>
          <p:nvPr/>
        </p:nvSpPr>
        <p:spPr>
          <a:xfrm>
            <a:off x="791425" y="5487034"/>
            <a:ext cx="654508" cy="612350"/>
          </a:xfrm>
          <a:prstGeom prst="flowChartDisplay">
            <a:avLst/>
          </a:prstGeom>
          <a:solidFill>
            <a:schemeClr val="bg1"/>
          </a:solidFill>
          <a:ln w="41275">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t>
            </a:r>
          </a:p>
        </p:txBody>
      </p:sp>
      <p:sp>
        <p:nvSpPr>
          <p:cNvPr id="30" name="Organigramme : Affichage 29">
            <a:extLst>
              <a:ext uri="{FF2B5EF4-FFF2-40B4-BE49-F238E27FC236}">
                <a16:creationId xmlns:a16="http://schemas.microsoft.com/office/drawing/2014/main" id="{6DA64D63-33E1-4F74-60AA-1E9295C1AC96}"/>
              </a:ext>
            </a:extLst>
          </p:cNvPr>
          <p:cNvSpPr/>
          <p:nvPr/>
        </p:nvSpPr>
        <p:spPr>
          <a:xfrm>
            <a:off x="3506361" y="5467342"/>
            <a:ext cx="654508" cy="612350"/>
          </a:xfrm>
          <a:prstGeom prst="flowChartDisplay">
            <a:avLst/>
          </a:prstGeom>
          <a:solidFill>
            <a:schemeClr val="bg1"/>
          </a:solidFill>
          <a:ln w="41275">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t>
            </a:r>
          </a:p>
        </p:txBody>
      </p:sp>
      <p:sp>
        <p:nvSpPr>
          <p:cNvPr id="31" name="Organigramme : Affichage 30">
            <a:extLst>
              <a:ext uri="{FF2B5EF4-FFF2-40B4-BE49-F238E27FC236}">
                <a16:creationId xmlns:a16="http://schemas.microsoft.com/office/drawing/2014/main" id="{EE55C058-E577-6BEB-1937-3CA8A8876E05}"/>
              </a:ext>
            </a:extLst>
          </p:cNvPr>
          <p:cNvSpPr/>
          <p:nvPr/>
        </p:nvSpPr>
        <p:spPr>
          <a:xfrm>
            <a:off x="5794066" y="5468963"/>
            <a:ext cx="654508" cy="612350"/>
          </a:xfrm>
          <a:prstGeom prst="flowChartDisplay">
            <a:avLst/>
          </a:prstGeom>
          <a:solidFill>
            <a:schemeClr val="bg1"/>
          </a:solidFill>
          <a:ln w="41275">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t>
            </a:r>
          </a:p>
        </p:txBody>
      </p:sp>
      <p:sp>
        <p:nvSpPr>
          <p:cNvPr id="32" name="Organigramme : Affichage 31">
            <a:extLst>
              <a:ext uri="{FF2B5EF4-FFF2-40B4-BE49-F238E27FC236}">
                <a16:creationId xmlns:a16="http://schemas.microsoft.com/office/drawing/2014/main" id="{655F8308-20C6-123A-0859-7C0DF030FD32}"/>
              </a:ext>
            </a:extLst>
          </p:cNvPr>
          <p:cNvSpPr/>
          <p:nvPr/>
        </p:nvSpPr>
        <p:spPr>
          <a:xfrm>
            <a:off x="8409025" y="5446023"/>
            <a:ext cx="654508" cy="612350"/>
          </a:xfrm>
          <a:prstGeom prst="flowChartDisplay">
            <a:avLst/>
          </a:prstGeom>
          <a:solidFill>
            <a:schemeClr val="bg1"/>
          </a:solidFill>
          <a:ln w="41275">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t>
            </a:r>
          </a:p>
        </p:txBody>
      </p:sp>
      <p:sp>
        <p:nvSpPr>
          <p:cNvPr id="33" name="Organigramme : Affichage 32">
            <a:extLst>
              <a:ext uri="{FF2B5EF4-FFF2-40B4-BE49-F238E27FC236}">
                <a16:creationId xmlns:a16="http://schemas.microsoft.com/office/drawing/2014/main" id="{C4CDE4D4-06E4-9EC3-695E-91B55CDC7408}"/>
              </a:ext>
            </a:extLst>
          </p:cNvPr>
          <p:cNvSpPr/>
          <p:nvPr/>
        </p:nvSpPr>
        <p:spPr>
          <a:xfrm>
            <a:off x="10652829" y="5467342"/>
            <a:ext cx="654508" cy="612350"/>
          </a:xfrm>
          <a:prstGeom prst="flowChartDisplay">
            <a:avLst/>
          </a:prstGeom>
          <a:solidFill>
            <a:schemeClr val="bg1"/>
          </a:solidFill>
          <a:ln w="41275">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t>
            </a:r>
          </a:p>
        </p:txBody>
      </p:sp>
      <p:sp>
        <p:nvSpPr>
          <p:cNvPr id="34" name="Flèche : droite 33">
            <a:extLst>
              <a:ext uri="{FF2B5EF4-FFF2-40B4-BE49-F238E27FC236}">
                <a16:creationId xmlns:a16="http://schemas.microsoft.com/office/drawing/2014/main" id="{40E27008-C441-E8A6-629F-473E8DD8D06B}"/>
              </a:ext>
            </a:extLst>
          </p:cNvPr>
          <p:cNvSpPr/>
          <p:nvPr/>
        </p:nvSpPr>
        <p:spPr>
          <a:xfrm>
            <a:off x="1848255" y="5658522"/>
            <a:ext cx="1186974" cy="421170"/>
          </a:xfrm>
          <a:prstGeom prst="rightArrow">
            <a:avLst/>
          </a:prstGeom>
          <a:solidFill>
            <a:srgbClr val="1D6FA9"/>
          </a:solidFill>
          <a:ln>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Flèche : droite 34">
            <a:extLst>
              <a:ext uri="{FF2B5EF4-FFF2-40B4-BE49-F238E27FC236}">
                <a16:creationId xmlns:a16="http://schemas.microsoft.com/office/drawing/2014/main" id="{1BDBA060-C833-11F4-A2B8-82EE7A978E13}"/>
              </a:ext>
            </a:extLst>
          </p:cNvPr>
          <p:cNvSpPr/>
          <p:nvPr/>
        </p:nvSpPr>
        <p:spPr>
          <a:xfrm>
            <a:off x="4383980" y="5637203"/>
            <a:ext cx="1186974" cy="421170"/>
          </a:xfrm>
          <a:prstGeom prst="rightArrow">
            <a:avLst/>
          </a:prstGeom>
          <a:solidFill>
            <a:srgbClr val="1D6FA9"/>
          </a:solidFill>
          <a:ln>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Flèche : droite 35">
            <a:extLst>
              <a:ext uri="{FF2B5EF4-FFF2-40B4-BE49-F238E27FC236}">
                <a16:creationId xmlns:a16="http://schemas.microsoft.com/office/drawing/2014/main" id="{18D76A38-8C06-4F96-3706-032F7BBE7747}"/>
              </a:ext>
            </a:extLst>
          </p:cNvPr>
          <p:cNvSpPr/>
          <p:nvPr/>
        </p:nvSpPr>
        <p:spPr>
          <a:xfrm>
            <a:off x="6835312" y="5637203"/>
            <a:ext cx="1186974" cy="421170"/>
          </a:xfrm>
          <a:prstGeom prst="rightArrow">
            <a:avLst/>
          </a:prstGeom>
          <a:solidFill>
            <a:srgbClr val="1D6FA9"/>
          </a:solidFill>
          <a:ln>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Flèche : droite 36">
            <a:extLst>
              <a:ext uri="{FF2B5EF4-FFF2-40B4-BE49-F238E27FC236}">
                <a16:creationId xmlns:a16="http://schemas.microsoft.com/office/drawing/2014/main" id="{D9923BF7-5DB4-9405-6548-C7F5732DA1DC}"/>
              </a:ext>
            </a:extLst>
          </p:cNvPr>
          <p:cNvSpPr/>
          <p:nvPr/>
        </p:nvSpPr>
        <p:spPr>
          <a:xfrm>
            <a:off x="9264694" y="5595382"/>
            <a:ext cx="1186974" cy="421170"/>
          </a:xfrm>
          <a:prstGeom prst="rightArrow">
            <a:avLst/>
          </a:prstGeom>
          <a:solidFill>
            <a:srgbClr val="1D6FA9"/>
          </a:solidFill>
          <a:ln>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2382437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4568B-F387-BD8B-BDE2-4C3AA50A28C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87845A2-5447-DF6F-EE49-A1E79DE2C069}"/>
              </a:ext>
            </a:extLst>
          </p:cNvPr>
          <p:cNvSpPr>
            <a:spLocks noGrp="1"/>
          </p:cNvSpPr>
          <p:nvPr>
            <p:ph type="title"/>
          </p:nvPr>
        </p:nvSpPr>
        <p:spPr/>
        <p:txBody>
          <a:bodyPr/>
          <a:lstStyle/>
          <a:p>
            <a:br>
              <a:rPr lang="fr-FR" dirty="0"/>
            </a:br>
            <a:r>
              <a:rPr lang="fr-FR" dirty="0"/>
              <a:t>Voici le bon classement des étapes  pour résoudre un problème avec la vitesse moyenne</a:t>
            </a:r>
            <a:br>
              <a:rPr lang="fr-FR" dirty="0"/>
            </a:br>
            <a:endParaRPr lang="fr-FR" dirty="0"/>
          </a:p>
        </p:txBody>
      </p:sp>
      <p:sp>
        <p:nvSpPr>
          <p:cNvPr id="4" name="Espace réservé du contenu 3">
            <a:extLst>
              <a:ext uri="{FF2B5EF4-FFF2-40B4-BE49-F238E27FC236}">
                <a16:creationId xmlns:a16="http://schemas.microsoft.com/office/drawing/2014/main" id="{A73DFC2A-FDC0-7C2F-7836-8B1214E2018F}"/>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endParaRPr lang="fr-FR" dirty="0"/>
          </a:p>
        </p:txBody>
      </p:sp>
      <p:sp>
        <p:nvSpPr>
          <p:cNvPr id="9" name="Rectangle 8">
            <a:extLst>
              <a:ext uri="{FF2B5EF4-FFF2-40B4-BE49-F238E27FC236}">
                <a16:creationId xmlns:a16="http://schemas.microsoft.com/office/drawing/2014/main" id="{D9BA40FF-50B6-2392-3747-BAA6F4E8CD1D}"/>
              </a:ext>
            </a:extLst>
          </p:cNvPr>
          <p:cNvSpPr/>
          <p:nvPr/>
        </p:nvSpPr>
        <p:spPr>
          <a:xfrm>
            <a:off x="579758" y="1196494"/>
            <a:ext cx="10727579" cy="317405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6F10E16E-223C-C352-B403-9ED0C30CA0B8}"/>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02652788-86ED-B973-E67C-70C7B4463B6C}"/>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994407E5-995B-76AC-16ED-0AC5EDADAFE9}"/>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7" name="ZoneTexte 6">
            <a:extLst>
              <a:ext uri="{FF2B5EF4-FFF2-40B4-BE49-F238E27FC236}">
                <a16:creationId xmlns:a16="http://schemas.microsoft.com/office/drawing/2014/main" id="{A325F067-534D-53F7-85B4-6B255EA6D609}"/>
              </a:ext>
            </a:extLst>
          </p:cNvPr>
          <p:cNvSpPr txBox="1"/>
          <p:nvPr/>
        </p:nvSpPr>
        <p:spPr>
          <a:xfrm>
            <a:off x="1848255" y="2612607"/>
            <a:ext cx="6101860" cy="369332"/>
          </a:xfrm>
          <a:prstGeom prst="rect">
            <a:avLst/>
          </a:prstGeom>
          <a:noFill/>
        </p:spPr>
        <p:txBody>
          <a:bodyPr wrap="square">
            <a:spAutoFit/>
          </a:bodyPr>
          <a:lstStyle/>
          <a:p>
            <a:r>
              <a:rPr lang="fr-FR" dirty="0"/>
              <a:t>J’identifie les données</a:t>
            </a:r>
          </a:p>
        </p:txBody>
      </p:sp>
      <p:sp>
        <p:nvSpPr>
          <p:cNvPr id="17" name="ZoneTexte 16">
            <a:extLst>
              <a:ext uri="{FF2B5EF4-FFF2-40B4-BE49-F238E27FC236}">
                <a16:creationId xmlns:a16="http://schemas.microsoft.com/office/drawing/2014/main" id="{5B15A801-F593-27F2-F309-E6F4DDE411D0}"/>
              </a:ext>
            </a:extLst>
          </p:cNvPr>
          <p:cNvSpPr txBox="1"/>
          <p:nvPr/>
        </p:nvSpPr>
        <p:spPr>
          <a:xfrm>
            <a:off x="1848255" y="2044120"/>
            <a:ext cx="6101860" cy="369332"/>
          </a:xfrm>
          <a:prstGeom prst="rect">
            <a:avLst/>
          </a:prstGeom>
          <a:noFill/>
        </p:spPr>
        <p:txBody>
          <a:bodyPr wrap="square">
            <a:spAutoFit/>
          </a:bodyPr>
          <a:lstStyle/>
          <a:p>
            <a:r>
              <a:rPr lang="fr-FR" dirty="0"/>
              <a:t> Je fais les conversions pour avoir les mêmes unités  </a:t>
            </a:r>
          </a:p>
        </p:txBody>
      </p:sp>
      <p:sp>
        <p:nvSpPr>
          <p:cNvPr id="19" name="ZoneTexte 18">
            <a:extLst>
              <a:ext uri="{FF2B5EF4-FFF2-40B4-BE49-F238E27FC236}">
                <a16:creationId xmlns:a16="http://schemas.microsoft.com/office/drawing/2014/main" id="{69AA99A4-7C14-DDD8-AAD2-544D3B0A4E07}"/>
              </a:ext>
            </a:extLst>
          </p:cNvPr>
          <p:cNvSpPr txBox="1"/>
          <p:nvPr/>
        </p:nvSpPr>
        <p:spPr>
          <a:xfrm>
            <a:off x="1773937" y="3825730"/>
            <a:ext cx="6101860" cy="369332"/>
          </a:xfrm>
          <a:prstGeom prst="rect">
            <a:avLst/>
          </a:prstGeom>
          <a:noFill/>
        </p:spPr>
        <p:txBody>
          <a:bodyPr wrap="square">
            <a:spAutoFit/>
          </a:bodyPr>
          <a:lstStyle/>
          <a:p>
            <a:r>
              <a:rPr lang="fr-FR" dirty="0"/>
              <a:t> J’utilise la formule de calcul de la vitesse</a:t>
            </a:r>
          </a:p>
        </p:txBody>
      </p:sp>
      <p:sp>
        <p:nvSpPr>
          <p:cNvPr id="21" name="ZoneTexte 20">
            <a:extLst>
              <a:ext uri="{FF2B5EF4-FFF2-40B4-BE49-F238E27FC236}">
                <a16:creationId xmlns:a16="http://schemas.microsoft.com/office/drawing/2014/main" id="{72D2AD05-E7FA-A66A-EB91-D4447057A71F}"/>
              </a:ext>
            </a:extLst>
          </p:cNvPr>
          <p:cNvSpPr txBox="1"/>
          <p:nvPr/>
        </p:nvSpPr>
        <p:spPr>
          <a:xfrm>
            <a:off x="1848255" y="1483161"/>
            <a:ext cx="9645110" cy="369332"/>
          </a:xfrm>
          <a:prstGeom prst="rect">
            <a:avLst/>
          </a:prstGeom>
          <a:noFill/>
        </p:spPr>
        <p:txBody>
          <a:bodyPr wrap="square">
            <a:spAutoFit/>
          </a:bodyPr>
          <a:lstStyle/>
          <a:p>
            <a:r>
              <a:rPr lang="fr-FR" dirty="0"/>
              <a:t>Je remplace les distances et la durée par leurs valeurs numériques en respectant les unités</a:t>
            </a:r>
          </a:p>
        </p:txBody>
      </p:sp>
      <p:sp>
        <p:nvSpPr>
          <p:cNvPr id="23" name="ZoneTexte 22">
            <a:extLst>
              <a:ext uri="{FF2B5EF4-FFF2-40B4-BE49-F238E27FC236}">
                <a16:creationId xmlns:a16="http://schemas.microsoft.com/office/drawing/2014/main" id="{9B79C427-C67B-784C-BBAD-30C4825C85F0}"/>
              </a:ext>
            </a:extLst>
          </p:cNvPr>
          <p:cNvSpPr txBox="1"/>
          <p:nvPr/>
        </p:nvSpPr>
        <p:spPr>
          <a:xfrm>
            <a:off x="1773937" y="3213160"/>
            <a:ext cx="6101860" cy="369332"/>
          </a:xfrm>
          <a:prstGeom prst="rect">
            <a:avLst/>
          </a:prstGeom>
          <a:noFill/>
        </p:spPr>
        <p:txBody>
          <a:bodyPr wrap="square">
            <a:spAutoFit/>
          </a:bodyPr>
          <a:lstStyle/>
          <a:p>
            <a:r>
              <a:rPr lang="fr-FR" dirty="0"/>
              <a:t> Je fais les calculs et je conclus</a:t>
            </a:r>
          </a:p>
        </p:txBody>
      </p:sp>
      <p:sp>
        <p:nvSpPr>
          <p:cNvPr id="24" name="Organigramme : Affichage 23">
            <a:extLst>
              <a:ext uri="{FF2B5EF4-FFF2-40B4-BE49-F238E27FC236}">
                <a16:creationId xmlns:a16="http://schemas.microsoft.com/office/drawing/2014/main" id="{E9DB850A-40F3-0F4B-AAE1-9323607461C7}"/>
              </a:ext>
            </a:extLst>
          </p:cNvPr>
          <p:cNvSpPr/>
          <p:nvPr/>
        </p:nvSpPr>
        <p:spPr>
          <a:xfrm>
            <a:off x="1118681" y="1483161"/>
            <a:ext cx="418289" cy="369332"/>
          </a:xfrm>
          <a:prstGeom prst="flowChartDisplay">
            <a:avLst/>
          </a:prstGeom>
          <a:solidFill>
            <a:schemeClr val="bg1"/>
          </a:solidFill>
          <a:ln w="41275">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25" name="Organigramme : Affichage 24">
            <a:extLst>
              <a:ext uri="{FF2B5EF4-FFF2-40B4-BE49-F238E27FC236}">
                <a16:creationId xmlns:a16="http://schemas.microsoft.com/office/drawing/2014/main" id="{2099B40D-D108-5726-3704-179BCC219760}"/>
              </a:ext>
            </a:extLst>
          </p:cNvPr>
          <p:cNvSpPr/>
          <p:nvPr/>
        </p:nvSpPr>
        <p:spPr>
          <a:xfrm>
            <a:off x="1118679" y="2018662"/>
            <a:ext cx="418289" cy="369332"/>
          </a:xfrm>
          <a:prstGeom prst="flowChartDisplay">
            <a:avLst/>
          </a:prstGeom>
          <a:solidFill>
            <a:schemeClr val="bg1"/>
          </a:solidFill>
          <a:ln w="41275">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B</a:t>
            </a:r>
          </a:p>
        </p:txBody>
      </p:sp>
      <p:sp>
        <p:nvSpPr>
          <p:cNvPr id="26" name="Organigramme : Affichage 25">
            <a:extLst>
              <a:ext uri="{FF2B5EF4-FFF2-40B4-BE49-F238E27FC236}">
                <a16:creationId xmlns:a16="http://schemas.microsoft.com/office/drawing/2014/main" id="{5DCC135B-3914-8F6D-DF42-C9714588983C}"/>
              </a:ext>
            </a:extLst>
          </p:cNvPr>
          <p:cNvSpPr/>
          <p:nvPr/>
        </p:nvSpPr>
        <p:spPr>
          <a:xfrm>
            <a:off x="1118679" y="2659123"/>
            <a:ext cx="418289" cy="369332"/>
          </a:xfrm>
          <a:prstGeom prst="flowChartDisplay">
            <a:avLst/>
          </a:prstGeom>
          <a:solidFill>
            <a:schemeClr val="bg1"/>
          </a:solidFill>
          <a:ln w="41275">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C</a:t>
            </a:r>
          </a:p>
        </p:txBody>
      </p:sp>
      <p:sp>
        <p:nvSpPr>
          <p:cNvPr id="27" name="Organigramme : Affichage 26">
            <a:extLst>
              <a:ext uri="{FF2B5EF4-FFF2-40B4-BE49-F238E27FC236}">
                <a16:creationId xmlns:a16="http://schemas.microsoft.com/office/drawing/2014/main" id="{943A345B-AFD6-30CF-B894-BF3C5B14F354}"/>
              </a:ext>
            </a:extLst>
          </p:cNvPr>
          <p:cNvSpPr/>
          <p:nvPr/>
        </p:nvSpPr>
        <p:spPr>
          <a:xfrm>
            <a:off x="1118679" y="3242426"/>
            <a:ext cx="418289" cy="369332"/>
          </a:xfrm>
          <a:prstGeom prst="flowChartDisplay">
            <a:avLst/>
          </a:prstGeom>
          <a:solidFill>
            <a:schemeClr val="bg1"/>
          </a:solidFill>
          <a:ln w="41275">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D</a:t>
            </a:r>
          </a:p>
        </p:txBody>
      </p:sp>
      <p:sp>
        <p:nvSpPr>
          <p:cNvPr id="28" name="Organigramme : Affichage 27">
            <a:extLst>
              <a:ext uri="{FF2B5EF4-FFF2-40B4-BE49-F238E27FC236}">
                <a16:creationId xmlns:a16="http://schemas.microsoft.com/office/drawing/2014/main" id="{326B6495-924B-5FA5-70DD-2CC207EACCDE}"/>
              </a:ext>
            </a:extLst>
          </p:cNvPr>
          <p:cNvSpPr/>
          <p:nvPr/>
        </p:nvSpPr>
        <p:spPr>
          <a:xfrm>
            <a:off x="1107805" y="3825730"/>
            <a:ext cx="418289" cy="369332"/>
          </a:xfrm>
          <a:prstGeom prst="flowChartDisplay">
            <a:avLst/>
          </a:prstGeom>
          <a:solidFill>
            <a:schemeClr val="bg1"/>
          </a:solidFill>
          <a:ln w="41275">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E</a:t>
            </a:r>
          </a:p>
        </p:txBody>
      </p:sp>
      <p:sp>
        <p:nvSpPr>
          <p:cNvPr id="29" name="Organigramme : Affichage 28">
            <a:extLst>
              <a:ext uri="{FF2B5EF4-FFF2-40B4-BE49-F238E27FC236}">
                <a16:creationId xmlns:a16="http://schemas.microsoft.com/office/drawing/2014/main" id="{119A6D5B-DEBE-87D7-6262-642E38A1C092}"/>
              </a:ext>
            </a:extLst>
          </p:cNvPr>
          <p:cNvSpPr/>
          <p:nvPr/>
        </p:nvSpPr>
        <p:spPr>
          <a:xfrm>
            <a:off x="579758" y="4961230"/>
            <a:ext cx="654508" cy="612350"/>
          </a:xfrm>
          <a:prstGeom prst="flowChartDisplay">
            <a:avLst/>
          </a:prstGeom>
          <a:solidFill>
            <a:schemeClr val="bg1"/>
          </a:solidFill>
          <a:ln w="41275">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C</a:t>
            </a:r>
          </a:p>
        </p:txBody>
      </p:sp>
      <p:sp>
        <p:nvSpPr>
          <p:cNvPr id="30" name="Organigramme : Affichage 29">
            <a:extLst>
              <a:ext uri="{FF2B5EF4-FFF2-40B4-BE49-F238E27FC236}">
                <a16:creationId xmlns:a16="http://schemas.microsoft.com/office/drawing/2014/main" id="{D93FB365-0287-1E33-9F39-9CAB1BFD3380}"/>
              </a:ext>
            </a:extLst>
          </p:cNvPr>
          <p:cNvSpPr/>
          <p:nvPr/>
        </p:nvSpPr>
        <p:spPr>
          <a:xfrm>
            <a:off x="3265511" y="4941538"/>
            <a:ext cx="654508" cy="612350"/>
          </a:xfrm>
          <a:prstGeom prst="flowChartDisplay">
            <a:avLst/>
          </a:prstGeom>
          <a:solidFill>
            <a:schemeClr val="bg1"/>
          </a:solidFill>
          <a:ln w="41275">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B</a:t>
            </a:r>
          </a:p>
        </p:txBody>
      </p:sp>
      <p:sp>
        <p:nvSpPr>
          <p:cNvPr id="31" name="Organigramme : Affichage 30">
            <a:extLst>
              <a:ext uri="{FF2B5EF4-FFF2-40B4-BE49-F238E27FC236}">
                <a16:creationId xmlns:a16="http://schemas.microsoft.com/office/drawing/2014/main" id="{05C03951-95C4-1A5D-ABB7-FCDDB6366C8C}"/>
              </a:ext>
            </a:extLst>
          </p:cNvPr>
          <p:cNvSpPr/>
          <p:nvPr/>
        </p:nvSpPr>
        <p:spPr>
          <a:xfrm>
            <a:off x="5582399" y="4943159"/>
            <a:ext cx="654508" cy="612350"/>
          </a:xfrm>
          <a:prstGeom prst="flowChartDisplay">
            <a:avLst/>
          </a:prstGeom>
          <a:solidFill>
            <a:schemeClr val="bg1"/>
          </a:solidFill>
          <a:ln w="41275">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E</a:t>
            </a:r>
          </a:p>
        </p:txBody>
      </p:sp>
      <p:sp>
        <p:nvSpPr>
          <p:cNvPr id="32" name="Organigramme : Affichage 31">
            <a:extLst>
              <a:ext uri="{FF2B5EF4-FFF2-40B4-BE49-F238E27FC236}">
                <a16:creationId xmlns:a16="http://schemas.microsoft.com/office/drawing/2014/main" id="{1D6B31B9-9AED-B2FA-52DF-C68177B51883}"/>
              </a:ext>
            </a:extLst>
          </p:cNvPr>
          <p:cNvSpPr/>
          <p:nvPr/>
        </p:nvSpPr>
        <p:spPr>
          <a:xfrm>
            <a:off x="8197358" y="4920219"/>
            <a:ext cx="654508" cy="612350"/>
          </a:xfrm>
          <a:prstGeom prst="flowChartDisplay">
            <a:avLst/>
          </a:prstGeom>
          <a:solidFill>
            <a:schemeClr val="bg1"/>
          </a:solidFill>
          <a:ln w="41275">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33" name="Organigramme : Affichage 32">
            <a:extLst>
              <a:ext uri="{FF2B5EF4-FFF2-40B4-BE49-F238E27FC236}">
                <a16:creationId xmlns:a16="http://schemas.microsoft.com/office/drawing/2014/main" id="{9D277ABC-8B8C-09DE-0AC7-CB0CC8138E24}"/>
              </a:ext>
            </a:extLst>
          </p:cNvPr>
          <p:cNvSpPr/>
          <p:nvPr/>
        </p:nvSpPr>
        <p:spPr>
          <a:xfrm>
            <a:off x="10441162" y="4941538"/>
            <a:ext cx="654508" cy="612350"/>
          </a:xfrm>
          <a:prstGeom prst="flowChartDisplay">
            <a:avLst/>
          </a:prstGeom>
          <a:solidFill>
            <a:schemeClr val="bg1"/>
          </a:solidFill>
          <a:ln w="41275">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D</a:t>
            </a:r>
          </a:p>
        </p:txBody>
      </p:sp>
      <p:sp>
        <p:nvSpPr>
          <p:cNvPr id="34" name="Flèche : droite 33">
            <a:extLst>
              <a:ext uri="{FF2B5EF4-FFF2-40B4-BE49-F238E27FC236}">
                <a16:creationId xmlns:a16="http://schemas.microsoft.com/office/drawing/2014/main" id="{04C55740-BC4B-285B-1D18-74FF12BFEF0E}"/>
              </a:ext>
            </a:extLst>
          </p:cNvPr>
          <p:cNvSpPr/>
          <p:nvPr/>
        </p:nvSpPr>
        <p:spPr>
          <a:xfrm>
            <a:off x="1636588" y="5132718"/>
            <a:ext cx="1186974" cy="421170"/>
          </a:xfrm>
          <a:prstGeom prst="rightArrow">
            <a:avLst/>
          </a:prstGeom>
          <a:solidFill>
            <a:srgbClr val="1D6FA9"/>
          </a:solidFill>
          <a:ln>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Flèche : droite 34">
            <a:extLst>
              <a:ext uri="{FF2B5EF4-FFF2-40B4-BE49-F238E27FC236}">
                <a16:creationId xmlns:a16="http://schemas.microsoft.com/office/drawing/2014/main" id="{B35CB172-E8F4-02A9-F6BC-8793375E062C}"/>
              </a:ext>
            </a:extLst>
          </p:cNvPr>
          <p:cNvSpPr/>
          <p:nvPr/>
        </p:nvSpPr>
        <p:spPr>
          <a:xfrm>
            <a:off x="4172313" y="5111399"/>
            <a:ext cx="1186974" cy="421170"/>
          </a:xfrm>
          <a:prstGeom prst="rightArrow">
            <a:avLst/>
          </a:prstGeom>
          <a:solidFill>
            <a:srgbClr val="1D6FA9"/>
          </a:solidFill>
          <a:ln>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Flèche : droite 35">
            <a:extLst>
              <a:ext uri="{FF2B5EF4-FFF2-40B4-BE49-F238E27FC236}">
                <a16:creationId xmlns:a16="http://schemas.microsoft.com/office/drawing/2014/main" id="{CE080B94-67C4-0BC7-1D51-2BDB5DA5D41E}"/>
              </a:ext>
            </a:extLst>
          </p:cNvPr>
          <p:cNvSpPr/>
          <p:nvPr/>
        </p:nvSpPr>
        <p:spPr>
          <a:xfrm>
            <a:off x="6623645" y="5111399"/>
            <a:ext cx="1186974" cy="421170"/>
          </a:xfrm>
          <a:prstGeom prst="rightArrow">
            <a:avLst/>
          </a:prstGeom>
          <a:solidFill>
            <a:srgbClr val="1D6FA9"/>
          </a:solidFill>
          <a:ln>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Flèche : droite 36">
            <a:extLst>
              <a:ext uri="{FF2B5EF4-FFF2-40B4-BE49-F238E27FC236}">
                <a16:creationId xmlns:a16="http://schemas.microsoft.com/office/drawing/2014/main" id="{668C95DC-7815-3DBE-FFBF-609259548269}"/>
              </a:ext>
            </a:extLst>
          </p:cNvPr>
          <p:cNvSpPr/>
          <p:nvPr/>
        </p:nvSpPr>
        <p:spPr>
          <a:xfrm>
            <a:off x="9053027" y="5069578"/>
            <a:ext cx="1186974" cy="421170"/>
          </a:xfrm>
          <a:prstGeom prst="rightArrow">
            <a:avLst/>
          </a:prstGeom>
          <a:solidFill>
            <a:srgbClr val="1D6FA9"/>
          </a:solidFill>
          <a:ln>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8998659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06099-C8D3-B274-CC2D-C2A7E43E160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816E316-D3EA-3725-B6DC-09E21B093E36}"/>
              </a:ext>
            </a:extLst>
          </p:cNvPr>
          <p:cNvSpPr>
            <a:spLocks noGrp="1"/>
          </p:cNvSpPr>
          <p:nvPr>
            <p:ph type="title"/>
          </p:nvPr>
        </p:nvSpPr>
        <p:spPr/>
        <p:txBody>
          <a:bodyPr/>
          <a:lstStyle/>
          <a:p>
            <a:br>
              <a:rPr lang="fr-FR" dirty="0"/>
            </a:br>
            <a:r>
              <a:rPr lang="fr-FR" dirty="0"/>
              <a:t>Classer convenablement les étapes  pour résoudre un problème avec les pourcentages</a:t>
            </a:r>
            <a:br>
              <a:rPr lang="fr-FR" dirty="0"/>
            </a:br>
            <a:endParaRPr lang="fr-FR" dirty="0"/>
          </a:p>
        </p:txBody>
      </p:sp>
      <p:sp>
        <p:nvSpPr>
          <p:cNvPr id="4" name="Espace réservé du contenu 3">
            <a:extLst>
              <a:ext uri="{FF2B5EF4-FFF2-40B4-BE49-F238E27FC236}">
                <a16:creationId xmlns:a16="http://schemas.microsoft.com/office/drawing/2014/main" id="{01CC5445-DA0B-6B01-DB93-E8F54A71CDB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endParaRPr lang="fr-FR" dirty="0"/>
          </a:p>
        </p:txBody>
      </p:sp>
      <p:sp>
        <p:nvSpPr>
          <p:cNvPr id="9" name="Rectangle 8">
            <a:extLst>
              <a:ext uri="{FF2B5EF4-FFF2-40B4-BE49-F238E27FC236}">
                <a16:creationId xmlns:a16="http://schemas.microsoft.com/office/drawing/2014/main" id="{3601D6A3-90DB-9EA4-FFDD-CD36FE262A62}"/>
              </a:ext>
            </a:extLst>
          </p:cNvPr>
          <p:cNvSpPr/>
          <p:nvPr/>
        </p:nvSpPr>
        <p:spPr>
          <a:xfrm>
            <a:off x="579758" y="1220134"/>
            <a:ext cx="10727579" cy="2505552"/>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DAE859F7-55F2-6002-0B73-3CA4CB121632}"/>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708887A1-FF8E-6484-259E-B708040BF30D}"/>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4B95E970-DDDC-6FD7-72BC-1CD81728BD27}"/>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ZoneTexte 2">
            <a:extLst>
              <a:ext uri="{FF2B5EF4-FFF2-40B4-BE49-F238E27FC236}">
                <a16:creationId xmlns:a16="http://schemas.microsoft.com/office/drawing/2014/main" id="{4B58A8E8-EF66-6C5B-4347-9ED6663A4E03}"/>
              </a:ext>
            </a:extLst>
          </p:cNvPr>
          <p:cNvSpPr txBox="1"/>
          <p:nvPr/>
        </p:nvSpPr>
        <p:spPr>
          <a:xfrm>
            <a:off x="1642108" y="1307144"/>
            <a:ext cx="7980218" cy="338554"/>
          </a:xfrm>
          <a:prstGeom prst="rect">
            <a:avLst/>
          </a:prstGeom>
          <a:solidFill>
            <a:schemeClr val="tx2">
              <a:lumMod val="25000"/>
              <a:lumOff val="75000"/>
            </a:schemeClr>
          </a:solidFill>
        </p:spPr>
        <p:txBody>
          <a:bodyPr wrap="square" rtlCol="0">
            <a:spAutoFit/>
          </a:bodyPr>
          <a:lstStyle/>
          <a:p>
            <a:pPr algn="ctr"/>
            <a:r>
              <a:rPr lang="fr-FR" sz="1600" b="1" dirty="0">
                <a:solidFill>
                  <a:prstClr val="black"/>
                </a:solidFill>
                <a:latin typeface="Calibri" panose="020F0502020204030204" pitchFamily="34" charset="0"/>
                <a:ea typeface="+mj-ea"/>
                <a:cs typeface="Calibri" panose="020F0502020204030204" pitchFamily="34" charset="0"/>
              </a:rPr>
              <a:t>Classer convenablement les étapes suivantes</a:t>
            </a:r>
            <a:endParaRPr lang="fr-FR" sz="2000" dirty="0">
              <a:latin typeface="Calibri" panose="020F0502020204030204" pitchFamily="34" charset="0"/>
              <a:cs typeface="Calibri" panose="020F0502020204030204" pitchFamily="34" charset="0"/>
            </a:endParaRPr>
          </a:p>
        </p:txBody>
      </p:sp>
      <p:sp>
        <p:nvSpPr>
          <p:cNvPr id="7" name="ZoneTexte 6">
            <a:extLst>
              <a:ext uri="{FF2B5EF4-FFF2-40B4-BE49-F238E27FC236}">
                <a16:creationId xmlns:a16="http://schemas.microsoft.com/office/drawing/2014/main" id="{EE08AFA0-BF3C-3E83-3483-B67381336C0A}"/>
              </a:ext>
            </a:extLst>
          </p:cNvPr>
          <p:cNvSpPr txBox="1"/>
          <p:nvPr/>
        </p:nvSpPr>
        <p:spPr>
          <a:xfrm>
            <a:off x="1848255" y="3107304"/>
            <a:ext cx="6101860" cy="369332"/>
          </a:xfrm>
          <a:prstGeom prst="rect">
            <a:avLst/>
          </a:prstGeom>
          <a:noFill/>
        </p:spPr>
        <p:txBody>
          <a:bodyPr wrap="square">
            <a:spAutoFit/>
          </a:bodyPr>
          <a:lstStyle/>
          <a:p>
            <a:r>
              <a:rPr lang="fr-FR" dirty="0"/>
              <a:t>J’identifie les données</a:t>
            </a:r>
          </a:p>
        </p:txBody>
      </p:sp>
      <p:sp>
        <p:nvSpPr>
          <p:cNvPr id="17" name="ZoneTexte 16">
            <a:extLst>
              <a:ext uri="{FF2B5EF4-FFF2-40B4-BE49-F238E27FC236}">
                <a16:creationId xmlns:a16="http://schemas.microsoft.com/office/drawing/2014/main" id="{D3627D4A-DE3D-5002-4203-2C581A463BA3}"/>
              </a:ext>
            </a:extLst>
          </p:cNvPr>
          <p:cNvSpPr txBox="1"/>
          <p:nvPr/>
        </p:nvSpPr>
        <p:spPr>
          <a:xfrm>
            <a:off x="1848255" y="2538817"/>
            <a:ext cx="6101860" cy="369332"/>
          </a:xfrm>
          <a:prstGeom prst="rect">
            <a:avLst/>
          </a:prstGeom>
          <a:noFill/>
        </p:spPr>
        <p:txBody>
          <a:bodyPr wrap="square">
            <a:spAutoFit/>
          </a:bodyPr>
          <a:lstStyle/>
          <a:p>
            <a:r>
              <a:rPr lang="fr-FR" dirty="0"/>
              <a:t>Je fais les calculs et je conclus</a:t>
            </a:r>
          </a:p>
        </p:txBody>
      </p:sp>
      <p:sp>
        <p:nvSpPr>
          <p:cNvPr id="21" name="ZoneTexte 20">
            <a:extLst>
              <a:ext uri="{FF2B5EF4-FFF2-40B4-BE49-F238E27FC236}">
                <a16:creationId xmlns:a16="http://schemas.microsoft.com/office/drawing/2014/main" id="{F2970597-7B65-B452-6377-DA2B5683BA41}"/>
              </a:ext>
            </a:extLst>
          </p:cNvPr>
          <p:cNvSpPr txBox="1"/>
          <p:nvPr/>
        </p:nvSpPr>
        <p:spPr>
          <a:xfrm>
            <a:off x="1848255" y="1977858"/>
            <a:ext cx="9645110" cy="369332"/>
          </a:xfrm>
          <a:prstGeom prst="rect">
            <a:avLst/>
          </a:prstGeom>
          <a:noFill/>
        </p:spPr>
        <p:txBody>
          <a:bodyPr wrap="square">
            <a:spAutoFit/>
          </a:bodyPr>
          <a:lstStyle/>
          <a:p>
            <a:r>
              <a:rPr lang="fr-FR" dirty="0"/>
              <a:t>J’identifie la partie et le total du pourcentage</a:t>
            </a:r>
          </a:p>
        </p:txBody>
      </p:sp>
      <p:sp>
        <p:nvSpPr>
          <p:cNvPr id="24" name="Organigramme : Affichage 23">
            <a:extLst>
              <a:ext uri="{FF2B5EF4-FFF2-40B4-BE49-F238E27FC236}">
                <a16:creationId xmlns:a16="http://schemas.microsoft.com/office/drawing/2014/main" id="{2EDF06C6-331B-21C6-4338-BFA40250063A}"/>
              </a:ext>
            </a:extLst>
          </p:cNvPr>
          <p:cNvSpPr/>
          <p:nvPr/>
        </p:nvSpPr>
        <p:spPr>
          <a:xfrm>
            <a:off x="1118681" y="1977858"/>
            <a:ext cx="418289" cy="369332"/>
          </a:xfrm>
          <a:prstGeom prst="flowChartDisplay">
            <a:avLst/>
          </a:prstGeom>
          <a:solidFill>
            <a:schemeClr val="bg1"/>
          </a:solidFill>
          <a:ln w="41275">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25" name="Organigramme : Affichage 24">
            <a:extLst>
              <a:ext uri="{FF2B5EF4-FFF2-40B4-BE49-F238E27FC236}">
                <a16:creationId xmlns:a16="http://schemas.microsoft.com/office/drawing/2014/main" id="{204C1E0F-9417-460C-0E6B-2D0362D9F87D}"/>
              </a:ext>
            </a:extLst>
          </p:cNvPr>
          <p:cNvSpPr/>
          <p:nvPr/>
        </p:nvSpPr>
        <p:spPr>
          <a:xfrm>
            <a:off x="1118679" y="2513359"/>
            <a:ext cx="418289" cy="369332"/>
          </a:xfrm>
          <a:prstGeom prst="flowChartDisplay">
            <a:avLst/>
          </a:prstGeom>
          <a:solidFill>
            <a:schemeClr val="bg1"/>
          </a:solidFill>
          <a:ln w="41275">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B</a:t>
            </a:r>
          </a:p>
        </p:txBody>
      </p:sp>
      <p:sp>
        <p:nvSpPr>
          <p:cNvPr id="26" name="Organigramme : Affichage 25">
            <a:extLst>
              <a:ext uri="{FF2B5EF4-FFF2-40B4-BE49-F238E27FC236}">
                <a16:creationId xmlns:a16="http://schemas.microsoft.com/office/drawing/2014/main" id="{8FFC8190-4291-B7BA-3760-C14075E54AA3}"/>
              </a:ext>
            </a:extLst>
          </p:cNvPr>
          <p:cNvSpPr/>
          <p:nvPr/>
        </p:nvSpPr>
        <p:spPr>
          <a:xfrm>
            <a:off x="1118679" y="3153820"/>
            <a:ext cx="418289" cy="369332"/>
          </a:xfrm>
          <a:prstGeom prst="flowChartDisplay">
            <a:avLst/>
          </a:prstGeom>
          <a:solidFill>
            <a:schemeClr val="bg1"/>
          </a:solidFill>
          <a:ln w="41275">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C</a:t>
            </a:r>
          </a:p>
        </p:txBody>
      </p:sp>
      <p:sp>
        <p:nvSpPr>
          <p:cNvPr id="29" name="Organigramme : Affichage 28">
            <a:extLst>
              <a:ext uri="{FF2B5EF4-FFF2-40B4-BE49-F238E27FC236}">
                <a16:creationId xmlns:a16="http://schemas.microsoft.com/office/drawing/2014/main" id="{8078D5A3-0A94-A360-4A69-C6AE843B9B23}"/>
              </a:ext>
            </a:extLst>
          </p:cNvPr>
          <p:cNvSpPr/>
          <p:nvPr/>
        </p:nvSpPr>
        <p:spPr>
          <a:xfrm>
            <a:off x="3053810" y="4196927"/>
            <a:ext cx="654508" cy="612350"/>
          </a:xfrm>
          <a:prstGeom prst="flowChartDisplay">
            <a:avLst/>
          </a:prstGeom>
          <a:solidFill>
            <a:schemeClr val="bg1"/>
          </a:solidFill>
          <a:ln w="41275">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t>
            </a:r>
          </a:p>
        </p:txBody>
      </p:sp>
      <p:sp>
        <p:nvSpPr>
          <p:cNvPr id="30" name="Organigramme : Affichage 29">
            <a:extLst>
              <a:ext uri="{FF2B5EF4-FFF2-40B4-BE49-F238E27FC236}">
                <a16:creationId xmlns:a16="http://schemas.microsoft.com/office/drawing/2014/main" id="{5244E45E-735A-5AC0-5E4F-2751932B3D13}"/>
              </a:ext>
            </a:extLst>
          </p:cNvPr>
          <p:cNvSpPr/>
          <p:nvPr/>
        </p:nvSpPr>
        <p:spPr>
          <a:xfrm>
            <a:off x="5768746" y="4177235"/>
            <a:ext cx="654508" cy="612350"/>
          </a:xfrm>
          <a:prstGeom prst="flowChartDisplay">
            <a:avLst/>
          </a:prstGeom>
          <a:solidFill>
            <a:schemeClr val="bg1"/>
          </a:solidFill>
          <a:ln w="41275">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t>
            </a:r>
          </a:p>
        </p:txBody>
      </p:sp>
      <p:sp>
        <p:nvSpPr>
          <p:cNvPr id="31" name="Organigramme : Affichage 30">
            <a:extLst>
              <a:ext uri="{FF2B5EF4-FFF2-40B4-BE49-F238E27FC236}">
                <a16:creationId xmlns:a16="http://schemas.microsoft.com/office/drawing/2014/main" id="{EDDC9120-9A4A-8CB3-CEF0-5F5BBDAC3C3C}"/>
              </a:ext>
            </a:extLst>
          </p:cNvPr>
          <p:cNvSpPr/>
          <p:nvPr/>
        </p:nvSpPr>
        <p:spPr>
          <a:xfrm>
            <a:off x="8056451" y="4178856"/>
            <a:ext cx="654508" cy="612350"/>
          </a:xfrm>
          <a:prstGeom prst="flowChartDisplay">
            <a:avLst/>
          </a:prstGeom>
          <a:solidFill>
            <a:schemeClr val="bg1"/>
          </a:solidFill>
          <a:ln w="41275">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t>
            </a:r>
          </a:p>
        </p:txBody>
      </p:sp>
      <p:sp>
        <p:nvSpPr>
          <p:cNvPr id="34" name="Flèche : droite 33">
            <a:extLst>
              <a:ext uri="{FF2B5EF4-FFF2-40B4-BE49-F238E27FC236}">
                <a16:creationId xmlns:a16="http://schemas.microsoft.com/office/drawing/2014/main" id="{14A4E0B8-6AE9-6D24-BEAE-98E39DD972AA}"/>
              </a:ext>
            </a:extLst>
          </p:cNvPr>
          <p:cNvSpPr/>
          <p:nvPr/>
        </p:nvSpPr>
        <p:spPr>
          <a:xfrm>
            <a:off x="4110640" y="4368415"/>
            <a:ext cx="1186974" cy="421170"/>
          </a:xfrm>
          <a:prstGeom prst="rightArrow">
            <a:avLst/>
          </a:prstGeom>
          <a:solidFill>
            <a:srgbClr val="1D6FA9"/>
          </a:solidFill>
          <a:ln>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Flèche : droite 34">
            <a:extLst>
              <a:ext uri="{FF2B5EF4-FFF2-40B4-BE49-F238E27FC236}">
                <a16:creationId xmlns:a16="http://schemas.microsoft.com/office/drawing/2014/main" id="{15AA4482-6A4E-C1D2-E5AB-885B4D545548}"/>
              </a:ext>
            </a:extLst>
          </p:cNvPr>
          <p:cNvSpPr/>
          <p:nvPr/>
        </p:nvSpPr>
        <p:spPr>
          <a:xfrm>
            <a:off x="6646365" y="4347096"/>
            <a:ext cx="1186974" cy="421170"/>
          </a:xfrm>
          <a:prstGeom prst="rightArrow">
            <a:avLst/>
          </a:prstGeom>
          <a:solidFill>
            <a:srgbClr val="1D6FA9"/>
          </a:solidFill>
          <a:ln>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3978605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C4994-02B0-B782-D803-C799D5161EF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5546826-D1F2-BC2F-AC8E-3D16CBC962CC}"/>
              </a:ext>
            </a:extLst>
          </p:cNvPr>
          <p:cNvSpPr>
            <a:spLocks noGrp="1"/>
          </p:cNvSpPr>
          <p:nvPr>
            <p:ph type="title"/>
          </p:nvPr>
        </p:nvSpPr>
        <p:spPr/>
        <p:txBody>
          <a:bodyPr/>
          <a:lstStyle/>
          <a:p>
            <a:br>
              <a:rPr lang="fr-FR" dirty="0"/>
            </a:br>
            <a:r>
              <a:rPr kumimoji="0" lang="fr-FR" sz="1600" b="1" i="0" u="none" strike="noStrike" kern="1200" cap="none" spc="0" normalizeH="0" baseline="0" noProof="0" dirty="0">
                <a:ln>
                  <a:noFill/>
                </a:ln>
                <a:solidFill>
                  <a:prstClr val="black"/>
                </a:solidFill>
                <a:effectLst/>
                <a:uLnTx/>
                <a:uFillTx/>
                <a:latin typeface="Calibri" panose="020F0502020204030204" pitchFamily="34" charset="0"/>
                <a:ea typeface="+mj-ea"/>
                <a:cs typeface="Calibri" panose="020F0502020204030204" pitchFamily="34" charset="0"/>
              </a:rPr>
              <a:t>Voici le bon classement des </a:t>
            </a:r>
            <a:r>
              <a:rPr lang="fr-FR" dirty="0"/>
              <a:t>étapes  pour résoudre un problème avec les pourcentages</a:t>
            </a:r>
            <a:br>
              <a:rPr lang="fr-FR" dirty="0"/>
            </a:br>
            <a:endParaRPr lang="fr-FR" dirty="0"/>
          </a:p>
        </p:txBody>
      </p:sp>
      <p:sp>
        <p:nvSpPr>
          <p:cNvPr id="4" name="Espace réservé du contenu 3">
            <a:extLst>
              <a:ext uri="{FF2B5EF4-FFF2-40B4-BE49-F238E27FC236}">
                <a16:creationId xmlns:a16="http://schemas.microsoft.com/office/drawing/2014/main" id="{8EDE3CD0-01F8-8C5A-2F27-78CC2CCD0A5B}"/>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endParaRPr lang="fr-FR" dirty="0"/>
          </a:p>
        </p:txBody>
      </p:sp>
      <p:sp>
        <p:nvSpPr>
          <p:cNvPr id="9" name="Rectangle 8">
            <a:extLst>
              <a:ext uri="{FF2B5EF4-FFF2-40B4-BE49-F238E27FC236}">
                <a16:creationId xmlns:a16="http://schemas.microsoft.com/office/drawing/2014/main" id="{DD335A39-4E68-2690-E3A4-46AE2BDFB605}"/>
              </a:ext>
            </a:extLst>
          </p:cNvPr>
          <p:cNvSpPr/>
          <p:nvPr/>
        </p:nvSpPr>
        <p:spPr>
          <a:xfrm>
            <a:off x="579758" y="1220134"/>
            <a:ext cx="10727579" cy="2505552"/>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92B28658-1A4E-7A5B-1F4B-094C8D341199}"/>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12F9AC32-0548-C360-6130-337BF96CFA79}"/>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D238993B-AC37-019D-60E4-AE7254540A0F}"/>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7" name="ZoneTexte 6">
            <a:extLst>
              <a:ext uri="{FF2B5EF4-FFF2-40B4-BE49-F238E27FC236}">
                <a16:creationId xmlns:a16="http://schemas.microsoft.com/office/drawing/2014/main" id="{04C6B456-022E-BA2E-22C4-AB1BBBC27DEE}"/>
              </a:ext>
            </a:extLst>
          </p:cNvPr>
          <p:cNvSpPr txBox="1"/>
          <p:nvPr/>
        </p:nvSpPr>
        <p:spPr>
          <a:xfrm>
            <a:off x="1848255" y="3107304"/>
            <a:ext cx="6101860" cy="369332"/>
          </a:xfrm>
          <a:prstGeom prst="rect">
            <a:avLst/>
          </a:prstGeom>
          <a:noFill/>
        </p:spPr>
        <p:txBody>
          <a:bodyPr wrap="square">
            <a:spAutoFit/>
          </a:bodyPr>
          <a:lstStyle/>
          <a:p>
            <a:r>
              <a:rPr lang="fr-FR" dirty="0"/>
              <a:t>J’identifie les données</a:t>
            </a:r>
          </a:p>
        </p:txBody>
      </p:sp>
      <p:sp>
        <p:nvSpPr>
          <p:cNvPr id="17" name="ZoneTexte 16">
            <a:extLst>
              <a:ext uri="{FF2B5EF4-FFF2-40B4-BE49-F238E27FC236}">
                <a16:creationId xmlns:a16="http://schemas.microsoft.com/office/drawing/2014/main" id="{3FBD0C19-EC9F-893B-2833-9AEE07FBEEEA}"/>
              </a:ext>
            </a:extLst>
          </p:cNvPr>
          <p:cNvSpPr txBox="1"/>
          <p:nvPr/>
        </p:nvSpPr>
        <p:spPr>
          <a:xfrm>
            <a:off x="1848255" y="2538817"/>
            <a:ext cx="6101860" cy="369332"/>
          </a:xfrm>
          <a:prstGeom prst="rect">
            <a:avLst/>
          </a:prstGeom>
          <a:noFill/>
        </p:spPr>
        <p:txBody>
          <a:bodyPr wrap="square">
            <a:spAutoFit/>
          </a:bodyPr>
          <a:lstStyle/>
          <a:p>
            <a:r>
              <a:rPr lang="fr-FR" dirty="0"/>
              <a:t>Je fais les calculs et je conclus</a:t>
            </a:r>
          </a:p>
        </p:txBody>
      </p:sp>
      <p:sp>
        <p:nvSpPr>
          <p:cNvPr id="21" name="ZoneTexte 20">
            <a:extLst>
              <a:ext uri="{FF2B5EF4-FFF2-40B4-BE49-F238E27FC236}">
                <a16:creationId xmlns:a16="http://schemas.microsoft.com/office/drawing/2014/main" id="{EB930A19-5916-CF66-E33E-F26596B99C42}"/>
              </a:ext>
            </a:extLst>
          </p:cNvPr>
          <p:cNvSpPr txBox="1"/>
          <p:nvPr/>
        </p:nvSpPr>
        <p:spPr>
          <a:xfrm>
            <a:off x="1848255" y="1977858"/>
            <a:ext cx="9645110" cy="369332"/>
          </a:xfrm>
          <a:prstGeom prst="rect">
            <a:avLst/>
          </a:prstGeom>
          <a:noFill/>
        </p:spPr>
        <p:txBody>
          <a:bodyPr wrap="square">
            <a:spAutoFit/>
          </a:bodyPr>
          <a:lstStyle/>
          <a:p>
            <a:r>
              <a:rPr lang="fr-FR" dirty="0"/>
              <a:t>J’identifie la partie et le total du pourcentage</a:t>
            </a:r>
          </a:p>
        </p:txBody>
      </p:sp>
      <p:sp>
        <p:nvSpPr>
          <p:cNvPr id="24" name="Organigramme : Affichage 23">
            <a:extLst>
              <a:ext uri="{FF2B5EF4-FFF2-40B4-BE49-F238E27FC236}">
                <a16:creationId xmlns:a16="http://schemas.microsoft.com/office/drawing/2014/main" id="{81502A22-2833-3207-AB36-D7F8FD0F6568}"/>
              </a:ext>
            </a:extLst>
          </p:cNvPr>
          <p:cNvSpPr/>
          <p:nvPr/>
        </p:nvSpPr>
        <p:spPr>
          <a:xfrm>
            <a:off x="1118681" y="1977858"/>
            <a:ext cx="418289" cy="369332"/>
          </a:xfrm>
          <a:prstGeom prst="flowChartDisplay">
            <a:avLst/>
          </a:prstGeom>
          <a:solidFill>
            <a:schemeClr val="bg1"/>
          </a:solidFill>
          <a:ln w="41275">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25" name="Organigramme : Affichage 24">
            <a:extLst>
              <a:ext uri="{FF2B5EF4-FFF2-40B4-BE49-F238E27FC236}">
                <a16:creationId xmlns:a16="http://schemas.microsoft.com/office/drawing/2014/main" id="{176E9A6A-45EF-ABCB-740D-C066CC6AD90E}"/>
              </a:ext>
            </a:extLst>
          </p:cNvPr>
          <p:cNvSpPr/>
          <p:nvPr/>
        </p:nvSpPr>
        <p:spPr>
          <a:xfrm>
            <a:off x="1118679" y="2513359"/>
            <a:ext cx="418289" cy="369332"/>
          </a:xfrm>
          <a:prstGeom prst="flowChartDisplay">
            <a:avLst/>
          </a:prstGeom>
          <a:solidFill>
            <a:schemeClr val="bg1"/>
          </a:solidFill>
          <a:ln w="41275">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B</a:t>
            </a:r>
          </a:p>
        </p:txBody>
      </p:sp>
      <p:sp>
        <p:nvSpPr>
          <p:cNvPr id="26" name="Organigramme : Affichage 25">
            <a:extLst>
              <a:ext uri="{FF2B5EF4-FFF2-40B4-BE49-F238E27FC236}">
                <a16:creationId xmlns:a16="http://schemas.microsoft.com/office/drawing/2014/main" id="{2BF319E5-FA32-1B80-1820-64ED50A6BEA2}"/>
              </a:ext>
            </a:extLst>
          </p:cNvPr>
          <p:cNvSpPr/>
          <p:nvPr/>
        </p:nvSpPr>
        <p:spPr>
          <a:xfrm>
            <a:off x="1118679" y="3153820"/>
            <a:ext cx="418289" cy="369332"/>
          </a:xfrm>
          <a:prstGeom prst="flowChartDisplay">
            <a:avLst/>
          </a:prstGeom>
          <a:solidFill>
            <a:schemeClr val="bg1"/>
          </a:solidFill>
          <a:ln w="41275">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C</a:t>
            </a:r>
          </a:p>
        </p:txBody>
      </p:sp>
      <p:sp>
        <p:nvSpPr>
          <p:cNvPr id="29" name="Organigramme : Affichage 28">
            <a:extLst>
              <a:ext uri="{FF2B5EF4-FFF2-40B4-BE49-F238E27FC236}">
                <a16:creationId xmlns:a16="http://schemas.microsoft.com/office/drawing/2014/main" id="{5E1549A7-9AF2-E6F6-892D-1FC82D46B0D4}"/>
              </a:ext>
            </a:extLst>
          </p:cNvPr>
          <p:cNvSpPr/>
          <p:nvPr/>
        </p:nvSpPr>
        <p:spPr>
          <a:xfrm>
            <a:off x="3053810" y="4196927"/>
            <a:ext cx="654508" cy="612350"/>
          </a:xfrm>
          <a:prstGeom prst="flowChartDisplay">
            <a:avLst/>
          </a:prstGeom>
          <a:solidFill>
            <a:schemeClr val="bg1"/>
          </a:solidFill>
          <a:ln w="41275">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C</a:t>
            </a:r>
          </a:p>
        </p:txBody>
      </p:sp>
      <p:sp>
        <p:nvSpPr>
          <p:cNvPr id="30" name="Organigramme : Affichage 29">
            <a:extLst>
              <a:ext uri="{FF2B5EF4-FFF2-40B4-BE49-F238E27FC236}">
                <a16:creationId xmlns:a16="http://schemas.microsoft.com/office/drawing/2014/main" id="{34930C27-4171-1749-180B-8EC17AD496BE}"/>
              </a:ext>
            </a:extLst>
          </p:cNvPr>
          <p:cNvSpPr/>
          <p:nvPr/>
        </p:nvSpPr>
        <p:spPr>
          <a:xfrm>
            <a:off x="5768746" y="4177235"/>
            <a:ext cx="654508" cy="612350"/>
          </a:xfrm>
          <a:prstGeom prst="flowChartDisplay">
            <a:avLst/>
          </a:prstGeom>
          <a:solidFill>
            <a:schemeClr val="bg1"/>
          </a:solidFill>
          <a:ln w="41275">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A</a:t>
            </a:r>
          </a:p>
        </p:txBody>
      </p:sp>
      <p:sp>
        <p:nvSpPr>
          <p:cNvPr id="31" name="Organigramme : Affichage 30">
            <a:extLst>
              <a:ext uri="{FF2B5EF4-FFF2-40B4-BE49-F238E27FC236}">
                <a16:creationId xmlns:a16="http://schemas.microsoft.com/office/drawing/2014/main" id="{2B599CE8-F884-C323-5468-CDA625F4E88F}"/>
              </a:ext>
            </a:extLst>
          </p:cNvPr>
          <p:cNvSpPr/>
          <p:nvPr/>
        </p:nvSpPr>
        <p:spPr>
          <a:xfrm>
            <a:off x="8056451" y="4178856"/>
            <a:ext cx="654508" cy="612350"/>
          </a:xfrm>
          <a:prstGeom prst="flowChartDisplay">
            <a:avLst/>
          </a:prstGeom>
          <a:solidFill>
            <a:schemeClr val="bg1"/>
          </a:solidFill>
          <a:ln w="41275">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B</a:t>
            </a:r>
          </a:p>
        </p:txBody>
      </p:sp>
      <p:sp>
        <p:nvSpPr>
          <p:cNvPr id="34" name="Flèche : droite 33">
            <a:extLst>
              <a:ext uri="{FF2B5EF4-FFF2-40B4-BE49-F238E27FC236}">
                <a16:creationId xmlns:a16="http://schemas.microsoft.com/office/drawing/2014/main" id="{CB2B2C9F-CC26-952A-F449-3674DB5144E1}"/>
              </a:ext>
            </a:extLst>
          </p:cNvPr>
          <p:cNvSpPr/>
          <p:nvPr/>
        </p:nvSpPr>
        <p:spPr>
          <a:xfrm>
            <a:off x="4110640" y="4368415"/>
            <a:ext cx="1186974" cy="421170"/>
          </a:xfrm>
          <a:prstGeom prst="rightArrow">
            <a:avLst/>
          </a:prstGeom>
          <a:solidFill>
            <a:srgbClr val="1D6FA9"/>
          </a:solidFill>
          <a:ln>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Flèche : droite 34">
            <a:extLst>
              <a:ext uri="{FF2B5EF4-FFF2-40B4-BE49-F238E27FC236}">
                <a16:creationId xmlns:a16="http://schemas.microsoft.com/office/drawing/2014/main" id="{269B9F52-061C-1241-EB5F-1DDFCBEB1465}"/>
              </a:ext>
            </a:extLst>
          </p:cNvPr>
          <p:cNvSpPr/>
          <p:nvPr/>
        </p:nvSpPr>
        <p:spPr>
          <a:xfrm>
            <a:off x="6646365" y="4347096"/>
            <a:ext cx="1186974" cy="421170"/>
          </a:xfrm>
          <a:prstGeom prst="rightArrow">
            <a:avLst/>
          </a:prstGeom>
          <a:solidFill>
            <a:srgbClr val="1D6FA9"/>
          </a:solidFill>
          <a:ln>
            <a:solidFill>
              <a:srgbClr val="1D6F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5893072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Google Shape;286;p29">
            <a:extLst>
              <a:ext uri="{FF2B5EF4-FFF2-40B4-BE49-F238E27FC236}">
                <a16:creationId xmlns:a16="http://schemas.microsoft.com/office/drawing/2014/main" id="{ABDCD58E-FB84-201F-97D0-4B520E132A8C}"/>
              </a:ext>
            </a:extLst>
          </p:cNvPr>
          <p:cNvSpPr/>
          <p:nvPr/>
        </p:nvSpPr>
        <p:spPr>
          <a:xfrm>
            <a:off x="3010420" y="1762095"/>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sz="2000" b="1" dirty="0">
                <a:solidFill>
                  <a:schemeClr val="bg1">
                    <a:lumMod val="50000"/>
                  </a:schemeClr>
                </a:solidFill>
              </a:rPr>
              <a:t>Lire un graphe </a:t>
            </a:r>
          </a:p>
        </p:txBody>
      </p:sp>
      <p:sp>
        <p:nvSpPr>
          <p:cNvPr id="15" name="Google Shape;289;p29">
            <a:extLst>
              <a:ext uri="{FF2B5EF4-FFF2-40B4-BE49-F238E27FC236}">
                <a16:creationId xmlns:a16="http://schemas.microsoft.com/office/drawing/2014/main" id="{85F375F5-004F-F064-1F4E-54D59B70D8FA}"/>
              </a:ext>
            </a:extLst>
          </p:cNvPr>
          <p:cNvSpPr/>
          <p:nvPr/>
        </p:nvSpPr>
        <p:spPr>
          <a:xfrm>
            <a:off x="1342224" y="5659257"/>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a:endParaRPr lang="fr-FR" sz="2000" b="1" dirty="0">
              <a:solidFill>
                <a:schemeClr val="bg1">
                  <a:lumMod val="50000"/>
                </a:schemeClr>
              </a:solidFill>
              <a:sym typeface="Arial"/>
            </a:endParaRPr>
          </a:p>
        </p:txBody>
      </p:sp>
      <p:sp>
        <p:nvSpPr>
          <p:cNvPr id="16" name="Google Shape;291;p29">
            <a:extLst>
              <a:ext uri="{FF2B5EF4-FFF2-40B4-BE49-F238E27FC236}">
                <a16:creationId xmlns:a16="http://schemas.microsoft.com/office/drawing/2014/main" id="{ADD5BB2C-B97C-AC7F-2FD4-315C808D858B}"/>
              </a:ext>
            </a:extLst>
          </p:cNvPr>
          <p:cNvSpPr/>
          <p:nvPr/>
        </p:nvSpPr>
        <p:spPr>
          <a:xfrm>
            <a:off x="1321651" y="4730249"/>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17" name="Google Shape;293;p29">
            <a:extLst>
              <a:ext uri="{FF2B5EF4-FFF2-40B4-BE49-F238E27FC236}">
                <a16:creationId xmlns:a16="http://schemas.microsoft.com/office/drawing/2014/main" id="{EE321337-206A-A690-7375-D168168C42F0}"/>
              </a:ext>
            </a:extLst>
          </p:cNvPr>
          <p:cNvSpPr/>
          <p:nvPr/>
        </p:nvSpPr>
        <p:spPr>
          <a:xfrm>
            <a:off x="1320452" y="3760538"/>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sz="2000" b="1" dirty="0">
                <a:solidFill>
                  <a:schemeClr val="bg1">
                    <a:lumMod val="50000"/>
                  </a:schemeClr>
                </a:solidFill>
                <a:sym typeface="Arial"/>
              </a:rPr>
              <a:t>Tâche 5</a:t>
            </a:r>
          </a:p>
        </p:txBody>
      </p:sp>
      <p:sp>
        <p:nvSpPr>
          <p:cNvPr id="18" name="Google Shape;291;p29">
            <a:extLst>
              <a:ext uri="{FF2B5EF4-FFF2-40B4-BE49-F238E27FC236}">
                <a16:creationId xmlns:a16="http://schemas.microsoft.com/office/drawing/2014/main" id="{C292A691-6A85-6748-2155-87E370E3EA1E}"/>
              </a:ext>
            </a:extLst>
          </p:cNvPr>
          <p:cNvSpPr/>
          <p:nvPr/>
        </p:nvSpPr>
        <p:spPr>
          <a:xfrm>
            <a:off x="1306929" y="2773984"/>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sz="2000" b="1" dirty="0">
                <a:solidFill>
                  <a:schemeClr val="bg1">
                    <a:lumMod val="50000"/>
                  </a:schemeClr>
                </a:solidFill>
                <a:latin typeface="Arial" panose="020B0604020202020204" pitchFamily="34" charset="0"/>
                <a:cs typeface="Arial" panose="020B0604020202020204" pitchFamily="34" charset="0"/>
                <a:sym typeface="Arial"/>
              </a:rPr>
              <a:t>Tâche 4</a:t>
            </a:r>
          </a:p>
        </p:txBody>
      </p:sp>
      <p:sp>
        <p:nvSpPr>
          <p:cNvPr id="19" name="Google Shape;289;p29">
            <a:extLst>
              <a:ext uri="{FF2B5EF4-FFF2-40B4-BE49-F238E27FC236}">
                <a16:creationId xmlns:a16="http://schemas.microsoft.com/office/drawing/2014/main" id="{4017964E-FA83-761C-86B1-3E5647955B13}"/>
              </a:ext>
            </a:extLst>
          </p:cNvPr>
          <p:cNvSpPr/>
          <p:nvPr/>
        </p:nvSpPr>
        <p:spPr>
          <a:xfrm>
            <a:off x="1357806" y="1850835"/>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sz="2000" b="1" dirty="0">
                <a:solidFill>
                  <a:schemeClr val="bg1">
                    <a:lumMod val="65000"/>
                  </a:schemeClr>
                </a:solidFill>
                <a:latin typeface="Arial" panose="020B0604020202020204" pitchFamily="34" charset="0"/>
                <a:cs typeface="Arial" panose="020B0604020202020204" pitchFamily="34" charset="0"/>
                <a:sym typeface="Arial"/>
              </a:rPr>
              <a:t>Tâche 3</a:t>
            </a:r>
          </a:p>
        </p:txBody>
      </p:sp>
      <p:sp>
        <p:nvSpPr>
          <p:cNvPr id="20" name="Google Shape;292;p29">
            <a:extLst>
              <a:ext uri="{FF2B5EF4-FFF2-40B4-BE49-F238E27FC236}">
                <a16:creationId xmlns:a16="http://schemas.microsoft.com/office/drawing/2014/main" id="{D06668B3-CDDA-352E-AEE0-24A484BF68E6}"/>
              </a:ext>
            </a:extLst>
          </p:cNvPr>
          <p:cNvSpPr/>
          <p:nvPr/>
        </p:nvSpPr>
        <p:spPr>
          <a:xfrm>
            <a:off x="2991543" y="5597659"/>
            <a:ext cx="8111946" cy="82022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lumMod val="50000"/>
                  </a:prstClr>
                </a:solidFill>
                <a:effectLst/>
                <a:uLnTx/>
                <a:uFillTx/>
                <a:latin typeface="Aptos" panose="02110004020202020204"/>
                <a:ea typeface="+mn-ea"/>
                <a:cs typeface="+mn-cs"/>
              </a:rPr>
              <a:t>Consolidation</a:t>
            </a:r>
          </a:p>
        </p:txBody>
      </p:sp>
      <p:sp>
        <p:nvSpPr>
          <p:cNvPr id="21" name="Google Shape;292;p29">
            <a:extLst>
              <a:ext uri="{FF2B5EF4-FFF2-40B4-BE49-F238E27FC236}">
                <a16:creationId xmlns:a16="http://schemas.microsoft.com/office/drawing/2014/main" id="{A4B2D5EF-B2D1-FD9E-B26A-6CC6935619CF}"/>
              </a:ext>
            </a:extLst>
          </p:cNvPr>
          <p:cNvSpPr/>
          <p:nvPr/>
        </p:nvSpPr>
        <p:spPr>
          <a:xfrm>
            <a:off x="2991543" y="3668847"/>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sz="2000" b="1" dirty="0">
                <a:solidFill>
                  <a:schemeClr val="bg1">
                    <a:lumMod val="50000"/>
                  </a:schemeClr>
                </a:solidFill>
              </a:rPr>
              <a:t>Représenter graphiquement une relation de proportionnalité </a:t>
            </a:r>
          </a:p>
        </p:txBody>
      </p:sp>
      <p:sp>
        <p:nvSpPr>
          <p:cNvPr id="22" name="Google Shape;292;p29">
            <a:extLst>
              <a:ext uri="{FF2B5EF4-FFF2-40B4-BE49-F238E27FC236}">
                <a16:creationId xmlns:a16="http://schemas.microsoft.com/office/drawing/2014/main" id="{1345C3FC-2AC4-C7BA-A11F-5818CA7455A4}"/>
              </a:ext>
            </a:extLst>
          </p:cNvPr>
          <p:cNvSpPr/>
          <p:nvPr/>
        </p:nvSpPr>
        <p:spPr>
          <a:xfrm>
            <a:off x="3010420" y="2727982"/>
            <a:ext cx="81107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sz="2000" b="1" dirty="0">
                <a:solidFill>
                  <a:schemeClr val="bg1">
                    <a:lumMod val="50000"/>
                  </a:schemeClr>
                </a:solidFill>
              </a:rPr>
              <a:t>Reconnaitre la proportionnalité avec les nombres négatifs</a:t>
            </a:r>
            <a:endParaRPr lang="fr-FR" sz="2000" b="1" dirty="0">
              <a:sym typeface="Arial"/>
            </a:endParaRPr>
          </a:p>
        </p:txBody>
      </p:sp>
      <p:sp>
        <p:nvSpPr>
          <p:cNvPr id="23" name="Google Shape;292;p29">
            <a:extLst>
              <a:ext uri="{FF2B5EF4-FFF2-40B4-BE49-F238E27FC236}">
                <a16:creationId xmlns:a16="http://schemas.microsoft.com/office/drawing/2014/main" id="{BF8E1DED-2DE7-54AB-A58D-2A5E90AF3AD5}"/>
              </a:ext>
            </a:extLst>
          </p:cNvPr>
          <p:cNvSpPr/>
          <p:nvPr/>
        </p:nvSpPr>
        <p:spPr>
          <a:xfrm>
            <a:off x="2991543" y="4693305"/>
            <a:ext cx="814850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black"/>
                </a:solidFill>
                <a:effectLst/>
                <a:uLnTx/>
                <a:uFillTx/>
                <a:latin typeface="Aptos" panose="02110004020202020204"/>
                <a:ea typeface="+mn-ea"/>
                <a:cs typeface="+mn-cs"/>
              </a:rPr>
              <a:t>Utiliser le pourcentage et la vitesse moyenne pour résoudre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black"/>
                </a:solidFill>
                <a:effectLst/>
                <a:uLnTx/>
                <a:uFillTx/>
                <a:latin typeface="Aptos" panose="02110004020202020204"/>
                <a:ea typeface="+mn-ea"/>
                <a:cs typeface="+mn-cs"/>
              </a:rPr>
              <a:t>des problèmes</a:t>
            </a:r>
            <a:endParaRPr kumimoji="0" lang="fr-FR" sz="2000" b="1" i="0" u="none" strike="noStrike" kern="1200" cap="none" spc="0" normalizeH="0" baseline="0" noProof="0" dirty="0">
              <a:ln>
                <a:noFill/>
              </a:ln>
              <a:solidFill>
                <a:prstClr val="black"/>
              </a:solidFill>
              <a:effectLst/>
              <a:uLnTx/>
              <a:uFillTx/>
              <a:latin typeface="Aptos" panose="02110004020202020204"/>
              <a:ea typeface="+mn-ea"/>
              <a:cs typeface="+mn-cs"/>
              <a:sym typeface="Arial"/>
            </a:endParaRPr>
          </a:p>
        </p:txBody>
      </p:sp>
      <p:sp>
        <p:nvSpPr>
          <p:cNvPr id="25" name="Rectangle 24">
            <a:extLst>
              <a:ext uri="{FF2B5EF4-FFF2-40B4-BE49-F238E27FC236}">
                <a16:creationId xmlns:a16="http://schemas.microsoft.com/office/drawing/2014/main" id="{E2D8B298-C52A-F641-FE46-F63A5D014E5F}"/>
              </a:ext>
            </a:extLst>
          </p:cNvPr>
          <p:cNvSpPr/>
          <p:nvPr/>
        </p:nvSpPr>
        <p:spPr>
          <a:xfrm>
            <a:off x="1181554" y="1080983"/>
            <a:ext cx="10321337" cy="554477"/>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b="1" dirty="0">
              <a:solidFill>
                <a:prstClr val="white"/>
              </a:solidFill>
              <a:latin typeface="Arial" panose="020B0604020202020204" pitchFamily="34" charset="0"/>
              <a:cs typeface="Arial" panose="020B0604020202020204" pitchFamily="34" charset="0"/>
              <a:sym typeface="Arial"/>
            </a:endParaRPr>
          </a:p>
        </p:txBody>
      </p:sp>
      <p:sp>
        <p:nvSpPr>
          <p:cNvPr id="31" name="Text Placeholder 30">
            <a:extLst>
              <a:ext uri="{FF2B5EF4-FFF2-40B4-BE49-F238E27FC236}">
                <a16:creationId xmlns:a16="http://schemas.microsoft.com/office/drawing/2014/main" id="{ACE85E0A-429A-B51A-FED1-DABE33E433BE}"/>
              </a:ext>
            </a:extLst>
          </p:cNvPr>
          <p:cNvSpPr txBox="1">
            <a:spLocks/>
          </p:cNvSpPr>
          <p:nvPr/>
        </p:nvSpPr>
        <p:spPr>
          <a:xfrm>
            <a:off x="1588655" y="1124515"/>
            <a:ext cx="9360054" cy="554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r>
              <a:rPr lang="en-US" dirty="0" err="1"/>
              <a:t>Leçon</a:t>
            </a:r>
            <a:r>
              <a:rPr lang="en-US" dirty="0"/>
              <a:t> 12:         </a:t>
            </a:r>
            <a:r>
              <a:rPr lang="fr-FR" dirty="0"/>
              <a:t>Fonctions et proportionnalité</a:t>
            </a:r>
            <a:endParaRPr lang="fr-FR" dirty="0">
              <a:solidFill>
                <a:prstClr val="white"/>
              </a:solidFill>
              <a:latin typeface="Arial" panose="020B0604020202020204" pitchFamily="34" charset="0"/>
              <a:cs typeface="Arial" panose="020B0604020202020204" pitchFamily="34" charset="0"/>
              <a:sym typeface="Arial"/>
            </a:endParaRPr>
          </a:p>
          <a:p>
            <a:endParaRPr lang="fr-FR" dirty="0"/>
          </a:p>
        </p:txBody>
      </p:sp>
      <p:sp>
        <p:nvSpPr>
          <p:cNvPr id="33" name="Text Placeholder 30">
            <a:extLst>
              <a:ext uri="{FF2B5EF4-FFF2-40B4-BE49-F238E27FC236}">
                <a16:creationId xmlns:a16="http://schemas.microsoft.com/office/drawing/2014/main" id="{74B77D63-73E9-1593-011E-46752471AACE}"/>
              </a:ext>
            </a:extLst>
          </p:cNvPr>
          <p:cNvSpPr txBox="1">
            <a:spLocks/>
          </p:cNvSpPr>
          <p:nvPr/>
        </p:nvSpPr>
        <p:spPr>
          <a:xfrm>
            <a:off x="1357806" y="1725150"/>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endParaRPr lang="fr-FR" b="1" dirty="0">
              <a:sym typeface="Arial"/>
            </a:endParaRPr>
          </a:p>
        </p:txBody>
      </p:sp>
      <p:sp>
        <p:nvSpPr>
          <p:cNvPr id="34" name="Text Placeholder 30">
            <a:extLst>
              <a:ext uri="{FF2B5EF4-FFF2-40B4-BE49-F238E27FC236}">
                <a16:creationId xmlns:a16="http://schemas.microsoft.com/office/drawing/2014/main" id="{5A5473BC-EC26-52C1-01CB-9DB741F8195B}"/>
              </a:ext>
            </a:extLst>
          </p:cNvPr>
          <p:cNvSpPr txBox="1">
            <a:spLocks/>
          </p:cNvSpPr>
          <p:nvPr/>
        </p:nvSpPr>
        <p:spPr>
          <a:xfrm>
            <a:off x="1357806" y="5659754"/>
            <a:ext cx="1227600" cy="734400"/>
          </a:xfrm>
          <a:prstGeom prst="rect">
            <a:avLst/>
          </a:pr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defPPr>
              <a:defRPr lang="fr-FR"/>
            </a:defPPr>
            <a:lvl1pPr algn="ctr">
              <a:defRPr sz="2000" b="1">
                <a:solidFill>
                  <a:schemeClr val="bg1">
                    <a:lumMod val="50000"/>
                  </a:schemeClr>
                </a:solidFill>
              </a:defRPr>
            </a:lvl1pPr>
          </a:lstStyle>
          <a:p>
            <a:r>
              <a:rPr lang="fr-FR" dirty="0">
                <a:solidFill>
                  <a:schemeClr val="bg2">
                    <a:lumMod val="50000"/>
                  </a:schemeClr>
                </a:solidFill>
                <a:sym typeface="Arial"/>
              </a:rPr>
              <a:t>C 11</a:t>
            </a:r>
          </a:p>
        </p:txBody>
      </p:sp>
      <p:sp>
        <p:nvSpPr>
          <p:cNvPr id="35" name="Text Placeholder 30">
            <a:extLst>
              <a:ext uri="{FF2B5EF4-FFF2-40B4-BE49-F238E27FC236}">
                <a16:creationId xmlns:a16="http://schemas.microsoft.com/office/drawing/2014/main" id="{73E5BBA2-961A-BE45-24C4-7E95127A3713}"/>
              </a:ext>
            </a:extLst>
          </p:cNvPr>
          <p:cNvSpPr txBox="1">
            <a:spLocks/>
          </p:cNvSpPr>
          <p:nvPr/>
        </p:nvSpPr>
        <p:spPr>
          <a:xfrm>
            <a:off x="1342223" y="3761969"/>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endParaRPr lang="fr-FR" dirty="0">
              <a:solidFill>
                <a:schemeClr val="bg1">
                  <a:lumMod val="65000"/>
                </a:schemeClr>
              </a:solidFill>
              <a:sym typeface="Arial"/>
            </a:endParaRPr>
          </a:p>
        </p:txBody>
      </p:sp>
      <p:sp>
        <p:nvSpPr>
          <p:cNvPr id="36" name="Text Placeholder 30">
            <a:extLst>
              <a:ext uri="{FF2B5EF4-FFF2-40B4-BE49-F238E27FC236}">
                <a16:creationId xmlns:a16="http://schemas.microsoft.com/office/drawing/2014/main" id="{5F879908-CFB2-F5B3-9CE2-A65F5F3E6223}"/>
              </a:ext>
            </a:extLst>
          </p:cNvPr>
          <p:cNvSpPr txBox="1">
            <a:spLocks/>
          </p:cNvSpPr>
          <p:nvPr/>
        </p:nvSpPr>
        <p:spPr>
          <a:xfrm>
            <a:off x="3115952" y="1788112"/>
            <a:ext cx="8144401"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1800" dirty="0">
              <a:solidFill>
                <a:schemeClr val="bg2">
                  <a:lumMod val="75000"/>
                </a:schemeClr>
              </a:solidFill>
              <a:sym typeface="Arial"/>
            </a:endParaRPr>
          </a:p>
        </p:txBody>
      </p:sp>
      <p:sp>
        <p:nvSpPr>
          <p:cNvPr id="37" name="Text Placeholder 30">
            <a:extLst>
              <a:ext uri="{FF2B5EF4-FFF2-40B4-BE49-F238E27FC236}">
                <a16:creationId xmlns:a16="http://schemas.microsoft.com/office/drawing/2014/main" id="{E5613986-D276-9B3C-5DB2-6BC9EC6464B6}"/>
              </a:ext>
            </a:extLst>
          </p:cNvPr>
          <p:cNvSpPr txBox="1">
            <a:spLocks/>
          </p:cNvSpPr>
          <p:nvPr/>
        </p:nvSpPr>
        <p:spPr>
          <a:xfrm>
            <a:off x="3167034" y="2610870"/>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dirty="0">
              <a:solidFill>
                <a:prstClr val="black"/>
              </a:solidFill>
              <a:sym typeface="Arial"/>
            </a:endParaRPr>
          </a:p>
        </p:txBody>
      </p:sp>
      <p:sp>
        <p:nvSpPr>
          <p:cNvPr id="38" name="Text Placeholder 30">
            <a:extLst>
              <a:ext uri="{FF2B5EF4-FFF2-40B4-BE49-F238E27FC236}">
                <a16:creationId xmlns:a16="http://schemas.microsoft.com/office/drawing/2014/main" id="{EBDE91BD-63FD-5B1F-6DD1-B92C2E29D06E}"/>
              </a:ext>
            </a:extLst>
          </p:cNvPr>
          <p:cNvSpPr txBox="1">
            <a:spLocks/>
          </p:cNvSpPr>
          <p:nvPr/>
        </p:nvSpPr>
        <p:spPr>
          <a:xfrm>
            <a:off x="3167034" y="3497922"/>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1600" b="1" dirty="0">
              <a:solidFill>
                <a:prstClr val="black"/>
              </a:solidFill>
              <a:sym typeface="Arial"/>
            </a:endParaRPr>
          </a:p>
        </p:txBody>
      </p:sp>
      <p:sp>
        <p:nvSpPr>
          <p:cNvPr id="57" name="Text Placeholder 56">
            <a:extLst>
              <a:ext uri="{FF2B5EF4-FFF2-40B4-BE49-F238E27FC236}">
                <a16:creationId xmlns:a16="http://schemas.microsoft.com/office/drawing/2014/main" id="{E5BB8188-B4EF-6660-AB63-219894C8D82B}"/>
              </a:ext>
            </a:extLst>
          </p:cNvPr>
          <p:cNvSpPr txBox="1">
            <a:spLocks/>
          </p:cNvSpPr>
          <p:nvPr/>
        </p:nvSpPr>
        <p:spPr>
          <a:xfrm>
            <a:off x="1320452" y="2793074"/>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solidFill>
                <a:schemeClr val="bg1">
                  <a:lumMod val="65000"/>
                </a:schemeClr>
              </a:solidFill>
            </a:endParaRPr>
          </a:p>
        </p:txBody>
      </p:sp>
      <p:sp>
        <p:nvSpPr>
          <p:cNvPr id="58" name="Text Placeholder 56">
            <a:extLst>
              <a:ext uri="{FF2B5EF4-FFF2-40B4-BE49-F238E27FC236}">
                <a16:creationId xmlns:a16="http://schemas.microsoft.com/office/drawing/2014/main" id="{DEA8D192-0ACB-D289-1C7C-02D71D351638}"/>
              </a:ext>
            </a:extLst>
          </p:cNvPr>
          <p:cNvSpPr txBox="1">
            <a:spLocks/>
          </p:cNvSpPr>
          <p:nvPr/>
        </p:nvSpPr>
        <p:spPr>
          <a:xfrm>
            <a:off x="3133380" y="5680036"/>
            <a:ext cx="8109547" cy="734400"/>
          </a:xfrm>
          <a:prstGeom prst="rect">
            <a:avLst/>
          </a:prstGeom>
        </p:spPr>
        <p:txBody>
          <a:bodyPr anchor="ctr"/>
          <a:lstStyle>
            <a:lvl1pPr marL="228600" indent="-228600" algn="ctr" defTabSz="685783"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defTabSz="685783"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Aptos" panose="02110004020202020204"/>
              <a:ea typeface="+mn-ea"/>
              <a:cs typeface="+mn-cs"/>
              <a:sym typeface="Arial"/>
            </a:endParaRPr>
          </a:p>
        </p:txBody>
      </p:sp>
      <p:sp>
        <p:nvSpPr>
          <p:cNvPr id="59" name="Text Placeholder 30">
            <a:extLst>
              <a:ext uri="{FF2B5EF4-FFF2-40B4-BE49-F238E27FC236}">
                <a16:creationId xmlns:a16="http://schemas.microsoft.com/office/drawing/2014/main" id="{FC010466-58C6-D15B-C6EC-229C11D5FFF2}"/>
              </a:ext>
            </a:extLst>
          </p:cNvPr>
          <p:cNvSpPr txBox="1">
            <a:spLocks/>
          </p:cNvSpPr>
          <p:nvPr/>
        </p:nvSpPr>
        <p:spPr>
          <a:xfrm>
            <a:off x="3133380" y="5103730"/>
            <a:ext cx="81504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2000" dirty="0">
              <a:solidFill>
                <a:prstClr val="black"/>
              </a:solidFill>
              <a:sym typeface="Arial"/>
            </a:endParaRPr>
          </a:p>
        </p:txBody>
      </p:sp>
      <p:sp>
        <p:nvSpPr>
          <p:cNvPr id="24" name="Google Shape;293;p29">
            <a:extLst>
              <a:ext uri="{FF2B5EF4-FFF2-40B4-BE49-F238E27FC236}">
                <a16:creationId xmlns:a16="http://schemas.microsoft.com/office/drawing/2014/main" id="{EE321337-206A-A690-7375-D168168C42F0}"/>
              </a:ext>
            </a:extLst>
          </p:cNvPr>
          <p:cNvSpPr/>
          <p:nvPr/>
        </p:nvSpPr>
        <p:spPr>
          <a:xfrm>
            <a:off x="1320452" y="4728997"/>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sz="2000" b="1" dirty="0">
                <a:sym typeface="Arial"/>
              </a:rPr>
              <a:t>Tâche 6</a:t>
            </a:r>
          </a:p>
        </p:txBody>
      </p:sp>
    </p:spTree>
    <p:extLst>
      <p:ext uri="{BB962C8B-B14F-4D97-AF65-F5344CB8AC3E}">
        <p14:creationId xmlns:p14="http://schemas.microsoft.com/office/powerpoint/2010/main" val="21333520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409BA-7DCC-47B3-ECB6-05CE4B95B653}"/>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279120445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76670-7AF6-3112-DC34-1F8F28E6ABD5}"/>
              </a:ext>
            </a:extLst>
          </p:cNvPr>
          <p:cNvSpPr>
            <a:spLocks noGrp="1"/>
          </p:cNvSpPr>
          <p:nvPr>
            <p:ph type="title"/>
          </p:nvPr>
        </p:nvSpPr>
        <p:spPr/>
        <p:txBody>
          <a:bodyPr/>
          <a:lstStyle/>
          <a:p>
            <a:r>
              <a:rPr lang="fr-FR" sz="1400" dirty="0"/>
              <a:t>Travaillez individuellement puis discutez en binômes vos réponses, corriger d’abord l’énoncé de l’exercice.</a:t>
            </a:r>
          </a:p>
        </p:txBody>
      </p:sp>
      <p:sp>
        <p:nvSpPr>
          <p:cNvPr id="3" name="Content Placeholder 2">
            <a:extLst>
              <a:ext uri="{FF2B5EF4-FFF2-40B4-BE49-F238E27FC236}">
                <a16:creationId xmlns:a16="http://schemas.microsoft.com/office/drawing/2014/main" id="{EB5C8CCA-6F1B-2248-6F0F-5B940B576ECD}"/>
              </a:ext>
            </a:extLst>
          </p:cNvPr>
          <p:cNvSpPr>
            <a:spLocks noGrp="1"/>
          </p:cNvSpPr>
          <p:nvPr>
            <p:ph sz="quarter" idx="11"/>
          </p:nvPr>
        </p:nvSpPr>
        <p:spPr/>
        <p:txBody>
          <a:bodyPr/>
          <a:lstStyle/>
          <a:p>
            <a:r>
              <a:rPr lang="fr-FR" dirty="0"/>
              <a:t>L'enseignant accorde 2 min au travail individuel puis une minute de discussion. Il circule pour contrôler et donner des indications en cas de besoin.</a:t>
            </a:r>
          </a:p>
        </p:txBody>
      </p:sp>
      <p:sp>
        <p:nvSpPr>
          <p:cNvPr id="5" name="Text Placeholder 4">
            <a:extLst>
              <a:ext uri="{FF2B5EF4-FFF2-40B4-BE49-F238E27FC236}">
                <a16:creationId xmlns:a16="http://schemas.microsoft.com/office/drawing/2014/main" id="{B42B24A7-8E03-B0A5-EEE1-4F39731B4241}"/>
              </a:ext>
            </a:extLst>
          </p:cNvPr>
          <p:cNvSpPr>
            <a:spLocks noGrp="1"/>
          </p:cNvSpPr>
          <p:nvPr>
            <p:ph type="body" sz="quarter" idx="12"/>
          </p:nvPr>
        </p:nvSpPr>
        <p:spPr>
          <a:xfrm>
            <a:off x="5307379" y="6258231"/>
            <a:ext cx="1225550" cy="471488"/>
          </a:xfrm>
        </p:spPr>
        <p:txBody>
          <a:bodyPr/>
          <a:lstStyle/>
          <a:p>
            <a:r>
              <a:rPr lang="en-US" dirty="0"/>
              <a:t>Page:101</a:t>
            </a:r>
            <a:endParaRPr lang="fr-FR" dirty="0"/>
          </a:p>
        </p:txBody>
      </p:sp>
      <p:grpSp>
        <p:nvGrpSpPr>
          <p:cNvPr id="7" name="Groupe 6">
            <a:extLst>
              <a:ext uri="{FF2B5EF4-FFF2-40B4-BE49-F238E27FC236}">
                <a16:creationId xmlns:a16="http://schemas.microsoft.com/office/drawing/2014/main" id="{EFDF6F72-3F28-DC47-1FBC-04C5428A1B6F}"/>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EC587377-321B-159E-FD2A-15A514F91940}"/>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575A0D97-D457-5375-1C4C-269D02480697}"/>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12" name="Image 11">
            <a:extLst>
              <a:ext uri="{FF2B5EF4-FFF2-40B4-BE49-F238E27FC236}">
                <a16:creationId xmlns:a16="http://schemas.microsoft.com/office/drawing/2014/main" id="{D1A83A27-EA75-229D-0BA2-B4B04EFB28FD}"/>
              </a:ext>
            </a:extLst>
          </p:cNvPr>
          <p:cNvPicPr>
            <a:picLocks noChangeAspect="1"/>
          </p:cNvPicPr>
          <p:nvPr/>
        </p:nvPicPr>
        <p:blipFill>
          <a:blip r:embed="rId4"/>
          <a:stretch>
            <a:fillRect/>
          </a:stretch>
        </p:blipFill>
        <p:spPr>
          <a:xfrm>
            <a:off x="2783796" y="1165225"/>
            <a:ext cx="6624407" cy="5093006"/>
          </a:xfrm>
          <a:prstGeom prst="rect">
            <a:avLst/>
          </a:prstGeom>
        </p:spPr>
      </p:pic>
      <p:sp>
        <p:nvSpPr>
          <p:cNvPr id="4" name="Rectangle 3">
            <a:extLst>
              <a:ext uri="{FF2B5EF4-FFF2-40B4-BE49-F238E27FC236}">
                <a16:creationId xmlns:a16="http://schemas.microsoft.com/office/drawing/2014/main" id="{E0145561-3F1B-FC2A-F74E-F302A9C0E1DC}"/>
              </a:ext>
            </a:extLst>
          </p:cNvPr>
          <p:cNvSpPr/>
          <p:nvPr/>
        </p:nvSpPr>
        <p:spPr>
          <a:xfrm>
            <a:off x="6532929" y="3604151"/>
            <a:ext cx="1032401" cy="3950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m/min</a:t>
            </a:r>
          </a:p>
        </p:txBody>
      </p:sp>
      <p:sp>
        <p:nvSpPr>
          <p:cNvPr id="6" name="Rectangle 5">
            <a:extLst>
              <a:ext uri="{FF2B5EF4-FFF2-40B4-BE49-F238E27FC236}">
                <a16:creationId xmlns:a16="http://schemas.microsoft.com/office/drawing/2014/main" id="{F09B603A-D634-9595-F781-9820128B76C8}"/>
              </a:ext>
            </a:extLst>
          </p:cNvPr>
          <p:cNvSpPr/>
          <p:nvPr/>
        </p:nvSpPr>
        <p:spPr>
          <a:xfrm>
            <a:off x="4548042" y="2702811"/>
            <a:ext cx="466928" cy="29493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m</a:t>
            </a:r>
          </a:p>
        </p:txBody>
      </p:sp>
      <p:sp>
        <p:nvSpPr>
          <p:cNvPr id="10" name="Rectangle 9">
            <a:extLst>
              <a:ext uri="{FF2B5EF4-FFF2-40B4-BE49-F238E27FC236}">
                <a16:creationId xmlns:a16="http://schemas.microsoft.com/office/drawing/2014/main" id="{28119C69-97BB-C26A-468B-A174854230EE}"/>
              </a:ext>
            </a:extLst>
          </p:cNvPr>
          <p:cNvSpPr/>
          <p:nvPr/>
        </p:nvSpPr>
        <p:spPr>
          <a:xfrm>
            <a:off x="7831300" y="2187696"/>
            <a:ext cx="466928" cy="29493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h</a:t>
            </a:r>
          </a:p>
        </p:txBody>
      </p:sp>
      <p:sp>
        <p:nvSpPr>
          <p:cNvPr id="11" name="Rectangle 10">
            <a:extLst>
              <a:ext uri="{FF2B5EF4-FFF2-40B4-BE49-F238E27FC236}">
                <a16:creationId xmlns:a16="http://schemas.microsoft.com/office/drawing/2014/main" id="{83357900-0FA0-BA98-5EEB-10C25AA44A74}"/>
              </a:ext>
            </a:extLst>
          </p:cNvPr>
          <p:cNvSpPr/>
          <p:nvPr/>
        </p:nvSpPr>
        <p:spPr>
          <a:xfrm>
            <a:off x="7831300" y="2702811"/>
            <a:ext cx="671208" cy="33204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min</a:t>
            </a:r>
          </a:p>
        </p:txBody>
      </p:sp>
      <p:pic>
        <p:nvPicPr>
          <p:cNvPr id="14" name="Image 13">
            <a:extLst>
              <a:ext uri="{FF2B5EF4-FFF2-40B4-BE49-F238E27FC236}">
                <a16:creationId xmlns:a16="http://schemas.microsoft.com/office/drawing/2014/main" id="{2F1E4AF5-08C0-7FF9-0272-A03D2A582826}"/>
              </a:ext>
            </a:extLst>
          </p:cNvPr>
          <p:cNvPicPr>
            <a:picLocks noChangeAspect="1"/>
          </p:cNvPicPr>
          <p:nvPr/>
        </p:nvPicPr>
        <p:blipFill>
          <a:blip r:embed="rId5"/>
          <a:stretch>
            <a:fillRect/>
          </a:stretch>
        </p:blipFill>
        <p:spPr>
          <a:xfrm>
            <a:off x="5751546" y="3182090"/>
            <a:ext cx="688908" cy="493819"/>
          </a:xfrm>
          <a:prstGeom prst="rect">
            <a:avLst/>
          </a:prstGeom>
        </p:spPr>
      </p:pic>
    </p:spTree>
    <p:extLst>
      <p:ext uri="{BB962C8B-B14F-4D97-AF65-F5344CB8AC3E}">
        <p14:creationId xmlns:p14="http://schemas.microsoft.com/office/powerpoint/2010/main" val="26318861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A4B570-872A-5BD3-9D35-EF24EAA7BF15}"/>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L’enseignant circule entre les rangs et contrôle les livrets.</a:t>
            </a:r>
          </a:p>
        </p:txBody>
      </p:sp>
      <p:grpSp>
        <p:nvGrpSpPr>
          <p:cNvPr id="7" name="Groupe 6">
            <a:extLst>
              <a:ext uri="{FF2B5EF4-FFF2-40B4-BE49-F238E27FC236}">
                <a16:creationId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A8E0EDB3-5752-9B72-F9FB-A8D0057A2EF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E761F61E-26C7-2381-5AD1-D035191A4A1B}"/>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grpSp>
        <p:nvGrpSpPr>
          <p:cNvPr id="13" name="Groupe 12">
            <a:extLst>
              <a:ext uri="{FF2B5EF4-FFF2-40B4-BE49-F238E27FC236}">
                <a16:creationId xmlns:a16="http://schemas.microsoft.com/office/drawing/2014/main" id="{E3F55D5A-2A78-F7BF-B8F4-6061552E1C47}"/>
              </a:ext>
            </a:extLst>
          </p:cNvPr>
          <p:cNvGrpSpPr/>
          <p:nvPr/>
        </p:nvGrpSpPr>
        <p:grpSpPr>
          <a:xfrm>
            <a:off x="241012" y="1355197"/>
            <a:ext cx="11709976" cy="4796858"/>
            <a:chOff x="241012" y="3867063"/>
            <a:chExt cx="11709976" cy="4796858"/>
          </a:xfrm>
        </p:grpSpPr>
        <p:pic>
          <p:nvPicPr>
            <p:cNvPr id="5" name="Image 4">
              <a:extLst>
                <a:ext uri="{FF2B5EF4-FFF2-40B4-BE49-F238E27FC236}">
                  <a16:creationId xmlns:a16="http://schemas.microsoft.com/office/drawing/2014/main" id="{516C45A8-50D0-D4A6-B818-3E4E7DF09894}"/>
                </a:ext>
              </a:extLst>
            </p:cNvPr>
            <p:cNvPicPr>
              <a:picLocks noChangeAspect="1"/>
            </p:cNvPicPr>
            <p:nvPr/>
          </p:nvPicPr>
          <p:blipFill>
            <a:blip r:embed="rId4"/>
            <a:stretch>
              <a:fillRect/>
            </a:stretch>
          </p:blipFill>
          <p:spPr>
            <a:xfrm>
              <a:off x="241012" y="3867063"/>
              <a:ext cx="11709976" cy="4796858"/>
            </a:xfrm>
            <a:prstGeom prst="rect">
              <a:avLst/>
            </a:prstGeom>
          </p:spPr>
        </p:pic>
        <p:sp>
          <p:nvSpPr>
            <p:cNvPr id="10" name="Rectangle 9">
              <a:extLst>
                <a:ext uri="{FF2B5EF4-FFF2-40B4-BE49-F238E27FC236}">
                  <a16:creationId xmlns:a16="http://schemas.microsoft.com/office/drawing/2014/main" id="{78783852-DC3A-9AA5-2A36-F5515E5152C3}"/>
                </a:ext>
              </a:extLst>
            </p:cNvPr>
            <p:cNvSpPr/>
            <p:nvPr/>
          </p:nvSpPr>
          <p:spPr>
            <a:xfrm>
              <a:off x="9315855" y="5786085"/>
              <a:ext cx="466928" cy="29493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h</a:t>
              </a:r>
            </a:p>
          </p:txBody>
        </p:sp>
        <p:sp>
          <p:nvSpPr>
            <p:cNvPr id="11" name="Rectangle 10">
              <a:extLst>
                <a:ext uri="{FF2B5EF4-FFF2-40B4-BE49-F238E27FC236}">
                  <a16:creationId xmlns:a16="http://schemas.microsoft.com/office/drawing/2014/main" id="{4C776FE5-9CCE-CC65-4A9D-0BDB9BCDC990}"/>
                </a:ext>
              </a:extLst>
            </p:cNvPr>
            <p:cNvSpPr/>
            <p:nvPr/>
          </p:nvSpPr>
          <p:spPr>
            <a:xfrm>
              <a:off x="9285051" y="6613171"/>
              <a:ext cx="671208" cy="33204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min</a:t>
              </a:r>
            </a:p>
          </p:txBody>
        </p:sp>
        <p:sp>
          <p:nvSpPr>
            <p:cNvPr id="12" name="Rectangle 11">
              <a:extLst>
                <a:ext uri="{FF2B5EF4-FFF2-40B4-BE49-F238E27FC236}">
                  <a16:creationId xmlns:a16="http://schemas.microsoft.com/office/drawing/2014/main" id="{D8A3B8DE-A9C6-C421-FDE3-B2CA7401FA06}"/>
                </a:ext>
              </a:extLst>
            </p:cNvPr>
            <p:cNvSpPr/>
            <p:nvPr/>
          </p:nvSpPr>
          <p:spPr>
            <a:xfrm>
              <a:off x="3579854" y="6613171"/>
              <a:ext cx="466928" cy="29493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m</a:t>
              </a:r>
            </a:p>
          </p:txBody>
        </p:sp>
      </p:grpSp>
      <p:sp>
        <p:nvSpPr>
          <p:cNvPr id="3" name="ZoneTexte 2">
            <a:extLst>
              <a:ext uri="{FF2B5EF4-FFF2-40B4-BE49-F238E27FC236}">
                <a16:creationId xmlns:a16="http://schemas.microsoft.com/office/drawing/2014/main" id="{9D895AFC-A5F8-5D27-1966-D140F936A609}"/>
              </a:ext>
            </a:extLst>
          </p:cNvPr>
          <p:cNvSpPr txBox="1"/>
          <p:nvPr/>
        </p:nvSpPr>
        <p:spPr>
          <a:xfrm>
            <a:off x="2723745" y="3287949"/>
            <a:ext cx="671208" cy="307777"/>
          </a:xfrm>
          <a:prstGeom prst="rect">
            <a:avLst/>
          </a:prstGeom>
          <a:noFill/>
        </p:spPr>
        <p:txBody>
          <a:bodyPr wrap="square" rtlCol="0">
            <a:spAutoFit/>
          </a:bodyPr>
          <a:lstStyle/>
          <a:p>
            <a:pPr algn="l"/>
            <a:r>
              <a:rPr lang="fr-FR" sz="1400" b="1" dirty="0">
                <a:solidFill>
                  <a:srgbClr val="FF0000"/>
                </a:solidFill>
                <a:latin typeface="Calibri" panose="020F0502020204030204" pitchFamily="34" charset="0"/>
                <a:cs typeface="Calibri" panose="020F0502020204030204" pitchFamily="34" charset="0"/>
              </a:rPr>
              <a:t>42195</a:t>
            </a:r>
          </a:p>
        </p:txBody>
      </p:sp>
      <p:sp>
        <p:nvSpPr>
          <p:cNvPr id="6" name="ZoneTexte 5">
            <a:extLst>
              <a:ext uri="{FF2B5EF4-FFF2-40B4-BE49-F238E27FC236}">
                <a16:creationId xmlns:a16="http://schemas.microsoft.com/office/drawing/2014/main" id="{F4248846-1296-D07D-953C-24FD567C47D4}"/>
              </a:ext>
            </a:extLst>
          </p:cNvPr>
          <p:cNvSpPr txBox="1"/>
          <p:nvPr/>
        </p:nvSpPr>
        <p:spPr>
          <a:xfrm>
            <a:off x="8576362" y="3178061"/>
            <a:ext cx="961932" cy="307777"/>
          </a:xfrm>
          <a:prstGeom prst="rect">
            <a:avLst/>
          </a:prstGeom>
          <a:noFill/>
        </p:spPr>
        <p:txBody>
          <a:bodyPr wrap="square" rtlCol="0">
            <a:spAutoFit/>
          </a:bodyPr>
          <a:lstStyle/>
          <a:p>
            <a:pPr algn="l"/>
            <a:r>
              <a:rPr lang="fr-FR" sz="1400" b="1" dirty="0">
                <a:solidFill>
                  <a:srgbClr val="FF0000"/>
                </a:solidFill>
                <a:latin typeface="Calibri" panose="020F0502020204030204" pitchFamily="34" charset="0"/>
                <a:cs typeface="Calibri" panose="020F0502020204030204" pitchFamily="34" charset="0"/>
              </a:rPr>
              <a:t>3h 45 min</a:t>
            </a:r>
          </a:p>
        </p:txBody>
      </p:sp>
      <p:sp>
        <p:nvSpPr>
          <p:cNvPr id="14" name="ZoneTexte 13">
            <a:extLst>
              <a:ext uri="{FF2B5EF4-FFF2-40B4-BE49-F238E27FC236}">
                <a16:creationId xmlns:a16="http://schemas.microsoft.com/office/drawing/2014/main" id="{D563A7F7-97D9-8558-4FC7-ACF55F26386E}"/>
              </a:ext>
            </a:extLst>
          </p:cNvPr>
          <p:cNvSpPr txBox="1"/>
          <p:nvPr/>
        </p:nvSpPr>
        <p:spPr>
          <a:xfrm>
            <a:off x="2723745" y="4125577"/>
            <a:ext cx="671208" cy="307777"/>
          </a:xfrm>
          <a:prstGeom prst="rect">
            <a:avLst/>
          </a:prstGeom>
          <a:noFill/>
        </p:spPr>
        <p:txBody>
          <a:bodyPr wrap="square" rtlCol="0">
            <a:spAutoFit/>
          </a:bodyPr>
          <a:lstStyle/>
          <a:p>
            <a:pPr algn="l"/>
            <a:r>
              <a:rPr lang="fr-FR" sz="1400" b="1" dirty="0">
                <a:solidFill>
                  <a:srgbClr val="FF0000"/>
                </a:solidFill>
                <a:latin typeface="Calibri" panose="020F0502020204030204" pitchFamily="34" charset="0"/>
                <a:cs typeface="Calibri" panose="020F0502020204030204" pitchFamily="34" charset="0"/>
              </a:rPr>
              <a:t>42195</a:t>
            </a:r>
          </a:p>
        </p:txBody>
      </p:sp>
      <p:sp>
        <p:nvSpPr>
          <p:cNvPr id="15" name="ZoneTexte 14">
            <a:extLst>
              <a:ext uri="{FF2B5EF4-FFF2-40B4-BE49-F238E27FC236}">
                <a16:creationId xmlns:a16="http://schemas.microsoft.com/office/drawing/2014/main" id="{0095CA1D-54F8-99E2-FFA0-85EE568120AF}"/>
              </a:ext>
            </a:extLst>
          </p:cNvPr>
          <p:cNvSpPr txBox="1"/>
          <p:nvPr/>
        </p:nvSpPr>
        <p:spPr>
          <a:xfrm>
            <a:off x="8633222" y="4135542"/>
            <a:ext cx="671208" cy="307777"/>
          </a:xfrm>
          <a:prstGeom prst="rect">
            <a:avLst/>
          </a:prstGeom>
          <a:noFill/>
        </p:spPr>
        <p:txBody>
          <a:bodyPr wrap="square" rtlCol="0">
            <a:spAutoFit/>
          </a:bodyPr>
          <a:lstStyle/>
          <a:p>
            <a:pPr algn="l"/>
            <a:r>
              <a:rPr lang="fr-FR" sz="1400" b="1" dirty="0">
                <a:solidFill>
                  <a:srgbClr val="FF0000"/>
                </a:solidFill>
                <a:latin typeface="Calibri" panose="020F0502020204030204" pitchFamily="34" charset="0"/>
                <a:cs typeface="Calibri" panose="020F0502020204030204" pitchFamily="34" charset="0"/>
              </a:rPr>
              <a:t>225</a:t>
            </a:r>
          </a:p>
        </p:txBody>
      </p:sp>
      <p:sp>
        <p:nvSpPr>
          <p:cNvPr id="16" name="ZoneTexte 15">
            <a:extLst>
              <a:ext uri="{FF2B5EF4-FFF2-40B4-BE49-F238E27FC236}">
                <a16:creationId xmlns:a16="http://schemas.microsoft.com/office/drawing/2014/main" id="{664C502F-E1AC-9AE0-B199-C675FD3D5D99}"/>
              </a:ext>
            </a:extLst>
          </p:cNvPr>
          <p:cNvSpPr txBox="1"/>
          <p:nvPr/>
        </p:nvSpPr>
        <p:spPr>
          <a:xfrm>
            <a:off x="10846213" y="4989450"/>
            <a:ext cx="671208" cy="307777"/>
          </a:xfrm>
          <a:prstGeom prst="rect">
            <a:avLst/>
          </a:prstGeom>
          <a:noFill/>
        </p:spPr>
        <p:txBody>
          <a:bodyPr wrap="square" rtlCol="0">
            <a:spAutoFit/>
          </a:bodyPr>
          <a:lstStyle/>
          <a:p>
            <a:pPr algn="l"/>
            <a:r>
              <a:rPr lang="fr-FR" sz="1400" b="1" dirty="0">
                <a:solidFill>
                  <a:srgbClr val="FF0000"/>
                </a:solidFill>
                <a:latin typeface="Calibri" panose="020F0502020204030204" pitchFamily="34" charset="0"/>
                <a:cs typeface="Calibri" panose="020F0502020204030204" pitchFamily="34" charset="0"/>
              </a:rPr>
              <a:t>42195</a:t>
            </a:r>
          </a:p>
        </p:txBody>
      </p:sp>
      <p:sp>
        <p:nvSpPr>
          <p:cNvPr id="17" name="ZoneTexte 16">
            <a:extLst>
              <a:ext uri="{FF2B5EF4-FFF2-40B4-BE49-F238E27FC236}">
                <a16:creationId xmlns:a16="http://schemas.microsoft.com/office/drawing/2014/main" id="{668899CE-6EEE-1E9A-A30C-9E11848F2146}"/>
              </a:ext>
            </a:extLst>
          </p:cNvPr>
          <p:cNvSpPr txBox="1"/>
          <p:nvPr/>
        </p:nvSpPr>
        <p:spPr>
          <a:xfrm>
            <a:off x="10928573" y="5376982"/>
            <a:ext cx="671208" cy="307777"/>
          </a:xfrm>
          <a:prstGeom prst="rect">
            <a:avLst/>
          </a:prstGeom>
          <a:noFill/>
        </p:spPr>
        <p:txBody>
          <a:bodyPr wrap="square" rtlCol="0">
            <a:spAutoFit/>
          </a:bodyPr>
          <a:lstStyle/>
          <a:p>
            <a:pPr algn="l"/>
            <a:r>
              <a:rPr lang="fr-FR" sz="1400" b="1" dirty="0">
                <a:solidFill>
                  <a:srgbClr val="FF0000"/>
                </a:solidFill>
                <a:latin typeface="Calibri" panose="020F0502020204030204" pitchFamily="34" charset="0"/>
                <a:cs typeface="Calibri" panose="020F0502020204030204" pitchFamily="34" charset="0"/>
              </a:rPr>
              <a:t>225</a:t>
            </a:r>
          </a:p>
        </p:txBody>
      </p:sp>
      <p:sp>
        <p:nvSpPr>
          <p:cNvPr id="18" name="ZoneTexte 17">
            <a:extLst>
              <a:ext uri="{FF2B5EF4-FFF2-40B4-BE49-F238E27FC236}">
                <a16:creationId xmlns:a16="http://schemas.microsoft.com/office/drawing/2014/main" id="{374997F9-9DCD-40AF-759C-FCE17C94D2AC}"/>
              </a:ext>
            </a:extLst>
          </p:cNvPr>
          <p:cNvSpPr txBox="1"/>
          <p:nvPr/>
        </p:nvSpPr>
        <p:spPr>
          <a:xfrm>
            <a:off x="5015025" y="5631129"/>
            <a:ext cx="671208" cy="307777"/>
          </a:xfrm>
          <a:prstGeom prst="rect">
            <a:avLst/>
          </a:prstGeom>
          <a:noFill/>
        </p:spPr>
        <p:txBody>
          <a:bodyPr wrap="square" rtlCol="0">
            <a:spAutoFit/>
          </a:bodyPr>
          <a:lstStyle/>
          <a:p>
            <a:pPr algn="l"/>
            <a:r>
              <a:rPr lang="fr-FR" sz="1400" b="1" dirty="0">
                <a:solidFill>
                  <a:srgbClr val="FF0000"/>
                </a:solidFill>
                <a:latin typeface="Calibri" panose="020F0502020204030204" pitchFamily="34" charset="0"/>
                <a:cs typeface="Calibri" panose="020F0502020204030204" pitchFamily="34" charset="0"/>
              </a:rPr>
              <a:t>42195</a:t>
            </a:r>
          </a:p>
        </p:txBody>
      </p:sp>
      <p:sp>
        <p:nvSpPr>
          <p:cNvPr id="19" name="ZoneTexte 18">
            <a:extLst>
              <a:ext uri="{FF2B5EF4-FFF2-40B4-BE49-F238E27FC236}">
                <a16:creationId xmlns:a16="http://schemas.microsoft.com/office/drawing/2014/main" id="{9E91E33A-8738-7239-9FDE-B0361083EF27}"/>
              </a:ext>
            </a:extLst>
          </p:cNvPr>
          <p:cNvSpPr txBox="1"/>
          <p:nvPr/>
        </p:nvSpPr>
        <p:spPr>
          <a:xfrm>
            <a:off x="5175025" y="5938906"/>
            <a:ext cx="671208" cy="307777"/>
          </a:xfrm>
          <a:prstGeom prst="rect">
            <a:avLst/>
          </a:prstGeom>
          <a:noFill/>
        </p:spPr>
        <p:txBody>
          <a:bodyPr wrap="square" rtlCol="0">
            <a:spAutoFit/>
          </a:bodyPr>
          <a:lstStyle/>
          <a:p>
            <a:pPr algn="l"/>
            <a:r>
              <a:rPr lang="fr-FR" sz="1400" b="1" dirty="0">
                <a:solidFill>
                  <a:srgbClr val="FF0000"/>
                </a:solidFill>
                <a:latin typeface="Calibri" panose="020F0502020204030204" pitchFamily="34" charset="0"/>
                <a:cs typeface="Calibri" panose="020F0502020204030204" pitchFamily="34" charset="0"/>
              </a:rPr>
              <a:t>225</a:t>
            </a:r>
          </a:p>
        </p:txBody>
      </p:sp>
      <p:sp>
        <p:nvSpPr>
          <p:cNvPr id="20" name="ZoneTexte 19">
            <a:extLst>
              <a:ext uri="{FF2B5EF4-FFF2-40B4-BE49-F238E27FC236}">
                <a16:creationId xmlns:a16="http://schemas.microsoft.com/office/drawing/2014/main" id="{E9CB0F50-A99D-84C4-C512-EC95C171E8A6}"/>
              </a:ext>
            </a:extLst>
          </p:cNvPr>
          <p:cNvSpPr txBox="1"/>
          <p:nvPr/>
        </p:nvSpPr>
        <p:spPr>
          <a:xfrm>
            <a:off x="6345768" y="5785017"/>
            <a:ext cx="797309" cy="307777"/>
          </a:xfrm>
          <a:prstGeom prst="rect">
            <a:avLst/>
          </a:prstGeom>
          <a:noFill/>
        </p:spPr>
        <p:txBody>
          <a:bodyPr wrap="square" rtlCol="0">
            <a:spAutoFit/>
          </a:bodyPr>
          <a:lstStyle/>
          <a:p>
            <a:pPr algn="l"/>
            <a:r>
              <a:rPr lang="fr-FR" sz="1400" b="1" dirty="0">
                <a:solidFill>
                  <a:srgbClr val="FF0000"/>
                </a:solidFill>
                <a:latin typeface="Calibri" panose="020F0502020204030204" pitchFamily="34" charset="0"/>
                <a:cs typeface="Calibri" panose="020F0502020204030204" pitchFamily="34" charset="0"/>
              </a:rPr>
              <a:t>187,33</a:t>
            </a:r>
          </a:p>
        </p:txBody>
      </p:sp>
      <p:sp>
        <p:nvSpPr>
          <p:cNvPr id="21" name="Rectangle 20">
            <a:extLst>
              <a:ext uri="{FF2B5EF4-FFF2-40B4-BE49-F238E27FC236}">
                <a16:creationId xmlns:a16="http://schemas.microsoft.com/office/drawing/2014/main" id="{DFE938DE-4D8A-D1E2-AF77-F5B91BBF69F5}"/>
              </a:ext>
            </a:extLst>
          </p:cNvPr>
          <p:cNvSpPr/>
          <p:nvPr/>
        </p:nvSpPr>
        <p:spPr>
          <a:xfrm>
            <a:off x="7143077" y="5705861"/>
            <a:ext cx="1032401" cy="3950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m/min</a:t>
            </a:r>
          </a:p>
        </p:txBody>
      </p:sp>
    </p:spTree>
    <p:extLst>
      <p:ext uri="{BB962C8B-B14F-4D97-AF65-F5344CB8AC3E}">
        <p14:creationId xmlns:p14="http://schemas.microsoft.com/office/powerpoint/2010/main" val="1199199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14" grpId="0"/>
      <p:bldP spid="15" grpId="0"/>
      <p:bldP spid="16" grpId="0"/>
      <p:bldP spid="17" grpId="0"/>
      <p:bldP spid="18" grpId="0"/>
      <p:bldP spid="19" grpId="0"/>
      <p:bldP spid="20"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A4B570-872A-5BD3-9D35-EF24EAA7BF15}"/>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L’enseignant circule entre les rangs et contrôle les livrets.</a:t>
            </a:r>
          </a:p>
        </p:txBody>
      </p:sp>
      <p:grpSp>
        <p:nvGrpSpPr>
          <p:cNvPr id="7" name="Groupe 6">
            <a:extLst>
              <a:ext uri="{FF2B5EF4-FFF2-40B4-BE49-F238E27FC236}">
                <a16:creationId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A8E0EDB3-5752-9B72-F9FB-A8D0057A2EF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E761F61E-26C7-2381-5AD1-D035191A4A1B}"/>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15" name="Image 14">
            <a:extLst>
              <a:ext uri="{FF2B5EF4-FFF2-40B4-BE49-F238E27FC236}">
                <a16:creationId xmlns:a16="http://schemas.microsoft.com/office/drawing/2014/main" id="{3E08785C-9073-E1FC-1712-0F834D17CFD7}"/>
              </a:ext>
            </a:extLst>
          </p:cNvPr>
          <p:cNvPicPr>
            <a:picLocks noChangeAspect="1"/>
          </p:cNvPicPr>
          <p:nvPr/>
        </p:nvPicPr>
        <p:blipFill>
          <a:blip r:embed="rId4"/>
          <a:stretch>
            <a:fillRect/>
          </a:stretch>
        </p:blipFill>
        <p:spPr>
          <a:xfrm>
            <a:off x="310172" y="1459524"/>
            <a:ext cx="11571655" cy="4185138"/>
          </a:xfrm>
          <a:prstGeom prst="rect">
            <a:avLst/>
          </a:prstGeom>
        </p:spPr>
      </p:pic>
      <p:sp>
        <p:nvSpPr>
          <p:cNvPr id="3" name="ZoneTexte 2">
            <a:extLst>
              <a:ext uri="{FF2B5EF4-FFF2-40B4-BE49-F238E27FC236}">
                <a16:creationId xmlns:a16="http://schemas.microsoft.com/office/drawing/2014/main" id="{50068BC8-B065-F6EC-1E38-0DF54F3FF3E3}"/>
              </a:ext>
            </a:extLst>
          </p:cNvPr>
          <p:cNvSpPr txBox="1"/>
          <p:nvPr/>
        </p:nvSpPr>
        <p:spPr>
          <a:xfrm>
            <a:off x="3883510" y="3429000"/>
            <a:ext cx="494851"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50</a:t>
            </a:r>
          </a:p>
        </p:txBody>
      </p:sp>
      <p:sp>
        <p:nvSpPr>
          <p:cNvPr id="6" name="ZoneTexte 5">
            <a:extLst>
              <a:ext uri="{FF2B5EF4-FFF2-40B4-BE49-F238E27FC236}">
                <a16:creationId xmlns:a16="http://schemas.microsoft.com/office/drawing/2014/main" id="{03A97E5A-CC09-664B-CC75-C626318CCBF1}"/>
              </a:ext>
            </a:extLst>
          </p:cNvPr>
          <p:cNvSpPr txBox="1"/>
          <p:nvPr/>
        </p:nvSpPr>
        <p:spPr>
          <a:xfrm>
            <a:off x="10769326" y="3429000"/>
            <a:ext cx="494851"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30</a:t>
            </a:r>
          </a:p>
        </p:txBody>
      </p:sp>
      <p:sp>
        <p:nvSpPr>
          <p:cNvPr id="10" name="ZoneTexte 9">
            <a:extLst>
              <a:ext uri="{FF2B5EF4-FFF2-40B4-BE49-F238E27FC236}">
                <a16:creationId xmlns:a16="http://schemas.microsoft.com/office/drawing/2014/main" id="{90F9AD43-F01C-8CE7-3B13-94FC7D5BCFFC}"/>
              </a:ext>
            </a:extLst>
          </p:cNvPr>
          <p:cNvSpPr txBox="1"/>
          <p:nvPr/>
        </p:nvSpPr>
        <p:spPr>
          <a:xfrm>
            <a:off x="4616823" y="4259132"/>
            <a:ext cx="494851"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50</a:t>
            </a:r>
          </a:p>
        </p:txBody>
      </p:sp>
      <p:sp>
        <p:nvSpPr>
          <p:cNvPr id="11" name="ZoneTexte 10">
            <a:extLst>
              <a:ext uri="{FF2B5EF4-FFF2-40B4-BE49-F238E27FC236}">
                <a16:creationId xmlns:a16="http://schemas.microsoft.com/office/drawing/2014/main" id="{D6ECDBC0-5B82-DCAA-FD34-A6CAAA8B7CA8}"/>
              </a:ext>
            </a:extLst>
          </p:cNvPr>
          <p:cNvSpPr txBox="1"/>
          <p:nvPr/>
        </p:nvSpPr>
        <p:spPr>
          <a:xfrm>
            <a:off x="5294555" y="4259132"/>
            <a:ext cx="494851"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30</a:t>
            </a:r>
          </a:p>
        </p:txBody>
      </p:sp>
      <p:sp>
        <p:nvSpPr>
          <p:cNvPr id="12" name="ZoneTexte 11">
            <a:extLst>
              <a:ext uri="{FF2B5EF4-FFF2-40B4-BE49-F238E27FC236}">
                <a16:creationId xmlns:a16="http://schemas.microsoft.com/office/drawing/2014/main" id="{DBF8825A-04F3-854E-C2B9-C6DC55E0FBD0}"/>
              </a:ext>
            </a:extLst>
          </p:cNvPr>
          <p:cNvSpPr txBox="1"/>
          <p:nvPr/>
        </p:nvSpPr>
        <p:spPr>
          <a:xfrm>
            <a:off x="6095999" y="4259132"/>
            <a:ext cx="494851"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20</a:t>
            </a:r>
          </a:p>
        </p:txBody>
      </p:sp>
      <p:sp>
        <p:nvSpPr>
          <p:cNvPr id="13" name="ZoneTexte 12">
            <a:extLst>
              <a:ext uri="{FF2B5EF4-FFF2-40B4-BE49-F238E27FC236}">
                <a16:creationId xmlns:a16="http://schemas.microsoft.com/office/drawing/2014/main" id="{7EDD3B02-24D1-DC7F-0105-B3F8B2401DB3}"/>
              </a:ext>
            </a:extLst>
          </p:cNvPr>
          <p:cNvSpPr txBox="1"/>
          <p:nvPr/>
        </p:nvSpPr>
        <p:spPr>
          <a:xfrm>
            <a:off x="10388098" y="4259132"/>
            <a:ext cx="494851"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50</a:t>
            </a:r>
          </a:p>
        </p:txBody>
      </p:sp>
      <p:sp>
        <p:nvSpPr>
          <p:cNvPr id="14" name="ZoneTexte 13">
            <a:extLst>
              <a:ext uri="{FF2B5EF4-FFF2-40B4-BE49-F238E27FC236}">
                <a16:creationId xmlns:a16="http://schemas.microsoft.com/office/drawing/2014/main" id="{F472BB7B-18BD-FE3B-6E37-466630F22EAD}"/>
              </a:ext>
            </a:extLst>
          </p:cNvPr>
          <p:cNvSpPr txBox="1"/>
          <p:nvPr/>
        </p:nvSpPr>
        <p:spPr>
          <a:xfrm>
            <a:off x="8607910" y="4998366"/>
            <a:ext cx="494851"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20</a:t>
            </a:r>
          </a:p>
        </p:txBody>
      </p:sp>
      <p:sp>
        <p:nvSpPr>
          <p:cNvPr id="16" name="ZoneTexte 15">
            <a:extLst>
              <a:ext uri="{FF2B5EF4-FFF2-40B4-BE49-F238E27FC236}">
                <a16:creationId xmlns:a16="http://schemas.microsoft.com/office/drawing/2014/main" id="{310846D5-EB4C-1230-2B19-65F2C46BD870}"/>
              </a:ext>
            </a:extLst>
          </p:cNvPr>
          <p:cNvSpPr txBox="1"/>
          <p:nvPr/>
        </p:nvSpPr>
        <p:spPr>
          <a:xfrm>
            <a:off x="8607910" y="5444607"/>
            <a:ext cx="494851"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50</a:t>
            </a:r>
          </a:p>
        </p:txBody>
      </p:sp>
      <p:sp>
        <p:nvSpPr>
          <p:cNvPr id="17" name="ZoneTexte 16">
            <a:extLst>
              <a:ext uri="{FF2B5EF4-FFF2-40B4-BE49-F238E27FC236}">
                <a16:creationId xmlns:a16="http://schemas.microsoft.com/office/drawing/2014/main" id="{2E036462-0580-B976-84E5-CDDC4993F73B}"/>
              </a:ext>
            </a:extLst>
          </p:cNvPr>
          <p:cNvSpPr txBox="1"/>
          <p:nvPr/>
        </p:nvSpPr>
        <p:spPr>
          <a:xfrm>
            <a:off x="9522310" y="5198421"/>
            <a:ext cx="600636"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100</a:t>
            </a:r>
          </a:p>
        </p:txBody>
      </p:sp>
      <p:sp>
        <p:nvSpPr>
          <p:cNvPr id="18" name="ZoneTexte 17">
            <a:extLst>
              <a:ext uri="{FF2B5EF4-FFF2-40B4-BE49-F238E27FC236}">
                <a16:creationId xmlns:a16="http://schemas.microsoft.com/office/drawing/2014/main" id="{80636C24-B35E-60DA-55E9-7F5F9A943814}"/>
              </a:ext>
            </a:extLst>
          </p:cNvPr>
          <p:cNvSpPr txBox="1"/>
          <p:nvPr/>
        </p:nvSpPr>
        <p:spPr>
          <a:xfrm>
            <a:off x="10521900" y="5198421"/>
            <a:ext cx="494851" cy="400110"/>
          </a:xfrm>
          <a:prstGeom prst="rect">
            <a:avLst/>
          </a:prstGeom>
          <a:noFill/>
        </p:spPr>
        <p:txBody>
          <a:bodyPr wrap="square" rtlCol="0">
            <a:spAutoFit/>
          </a:bodyPr>
          <a:lstStyle/>
          <a:p>
            <a:pPr algn="l"/>
            <a:r>
              <a:rPr lang="fr-FR" sz="2000" b="1" dirty="0">
                <a:solidFill>
                  <a:srgbClr val="FF0000"/>
                </a:solidFill>
                <a:latin typeface="Calibri" panose="020F0502020204030204" pitchFamily="34" charset="0"/>
                <a:cs typeface="Calibri" panose="020F0502020204030204" pitchFamily="34" charset="0"/>
              </a:rPr>
              <a:t>40</a:t>
            </a:r>
          </a:p>
        </p:txBody>
      </p:sp>
    </p:spTree>
    <p:extLst>
      <p:ext uri="{BB962C8B-B14F-4D97-AF65-F5344CB8AC3E}">
        <p14:creationId xmlns:p14="http://schemas.microsoft.com/office/powerpoint/2010/main" val="185018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10" grpId="0"/>
      <p:bldP spid="11" grpId="0"/>
      <p:bldP spid="12" grpId="0"/>
      <p:bldP spid="13" grpId="0"/>
      <p:bldP spid="14" grpId="0"/>
      <p:bldP spid="16" grpId="0"/>
      <p:bldP spid="17" grpId="0"/>
      <p:bldP spid="18"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15EDF-9F2E-4806-BDF5-4E27FF2B3058}"/>
              </a:ext>
            </a:extLst>
          </p:cNvPr>
          <p:cNvSpPr>
            <a:spLocks noGrp="1"/>
          </p:cNvSpPr>
          <p:nvPr>
            <p:ph type="body" sz="quarter" idx="10"/>
          </p:nvPr>
        </p:nvSpPr>
        <p:spPr/>
        <p:txBody>
          <a:bodyPr>
            <a:normAutofit fontScale="92500" lnSpcReduction="20000"/>
          </a:bodyPr>
          <a:lstStyle/>
          <a:p>
            <a:r>
              <a:rPr lang="en-US" dirty="0"/>
              <a:t>7 min</a:t>
            </a:r>
            <a:endParaRPr lang="fr-FR" dirty="0"/>
          </a:p>
        </p:txBody>
      </p:sp>
    </p:spTree>
    <p:extLst>
      <p:ext uri="{BB962C8B-B14F-4D97-AF65-F5344CB8AC3E}">
        <p14:creationId xmlns:p14="http://schemas.microsoft.com/office/powerpoint/2010/main" val="392163364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ED51A-7629-BA79-27C9-0C95BD6D388F}"/>
              </a:ext>
            </a:extLst>
          </p:cNvPr>
          <p:cNvSpPr>
            <a:spLocks noGrp="1"/>
          </p:cNvSpPr>
          <p:nvPr>
            <p:ph type="title"/>
          </p:nvPr>
        </p:nvSpPr>
        <p:spPr/>
        <p:txBody>
          <a:bodyPr/>
          <a:lstStyle/>
          <a:p>
            <a:r>
              <a:rPr lang="fr-FR" dirty="0">
                <a:latin typeface="Calibri" panose="020F0502020204030204"/>
              </a:rPr>
              <a:t>Prenez votre livret et votre crayon, puis répondez individuellement aux exercices. Vous avez 10 min</a:t>
            </a:r>
            <a:endParaRPr lang="fr-FR" dirty="0"/>
          </a:p>
        </p:txBody>
      </p:sp>
      <p:sp>
        <p:nvSpPr>
          <p:cNvPr id="3" name="Content Placeholder 2">
            <a:extLst>
              <a:ext uri="{FF2B5EF4-FFF2-40B4-BE49-F238E27FC236}">
                <a16:creationId xmlns:a16="http://schemas.microsoft.com/office/drawing/2014/main" id="{851E842B-82E6-0B07-32A8-B667ABE3410F}"/>
              </a:ext>
            </a:extLst>
          </p:cNvPr>
          <p:cNvSpPr>
            <a:spLocks noGrp="1"/>
          </p:cNvSpPr>
          <p:nvPr>
            <p:ph sz="quarter" idx="11"/>
          </p:nvPr>
        </p:nvSpPr>
        <p:spPr/>
        <p:txBody>
          <a:bodyPr/>
          <a:lstStyle/>
          <a:p>
            <a:r>
              <a:rPr lang="fr-FR" dirty="0"/>
              <a:t>L’enseignant vérifie les productions des élèves, donne une aide individuelle en cas de difficulté et oriente les élèves ayant terminé vers le défi.</a:t>
            </a:r>
          </a:p>
        </p:txBody>
      </p:sp>
      <p:sp>
        <p:nvSpPr>
          <p:cNvPr id="5" name="Text Placeholder 4">
            <a:extLst>
              <a:ext uri="{FF2B5EF4-FFF2-40B4-BE49-F238E27FC236}">
                <a16:creationId xmlns:a16="http://schemas.microsoft.com/office/drawing/2014/main" id="{2127A3CD-6572-6BF7-DB44-4FCF2FFC0FA5}"/>
              </a:ext>
            </a:extLst>
          </p:cNvPr>
          <p:cNvSpPr>
            <a:spLocks noGrp="1"/>
          </p:cNvSpPr>
          <p:nvPr>
            <p:ph type="body" sz="quarter" idx="12"/>
          </p:nvPr>
        </p:nvSpPr>
        <p:spPr/>
        <p:txBody>
          <a:bodyPr/>
          <a:lstStyle/>
          <a:p>
            <a:r>
              <a:rPr lang="en-US" dirty="0"/>
              <a:t>Page:101</a:t>
            </a:r>
            <a:endParaRPr lang="fr-FR" dirty="0"/>
          </a:p>
        </p:txBody>
      </p:sp>
      <p:pic>
        <p:nvPicPr>
          <p:cNvPr id="7" name="Image 6">
            <a:extLst>
              <a:ext uri="{FF2B5EF4-FFF2-40B4-BE49-F238E27FC236}">
                <a16:creationId xmlns:a16="http://schemas.microsoft.com/office/drawing/2014/main" id="{747C31E1-E113-6444-9452-E6A01B6320A7}"/>
              </a:ext>
            </a:extLst>
          </p:cNvPr>
          <p:cNvPicPr>
            <a:picLocks noChangeAspect="1"/>
          </p:cNvPicPr>
          <p:nvPr/>
        </p:nvPicPr>
        <p:blipFill>
          <a:blip r:embed="rId2"/>
          <a:stretch>
            <a:fillRect/>
          </a:stretch>
        </p:blipFill>
        <p:spPr>
          <a:xfrm>
            <a:off x="341229" y="1769972"/>
            <a:ext cx="11651462" cy="2962495"/>
          </a:xfrm>
          <a:prstGeom prst="rect">
            <a:avLst/>
          </a:prstGeom>
        </p:spPr>
      </p:pic>
    </p:spTree>
    <p:extLst>
      <p:ext uri="{BB962C8B-B14F-4D97-AF65-F5344CB8AC3E}">
        <p14:creationId xmlns:p14="http://schemas.microsoft.com/office/powerpoint/2010/main" val="19466346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F702D-E31E-41F6-A9F2-0110C6999E93}"/>
              </a:ext>
            </a:extLst>
          </p:cNvPr>
          <p:cNvSpPr>
            <a:spLocks noGrp="1"/>
          </p:cNvSpPr>
          <p:nvPr>
            <p:ph type="title"/>
          </p:nvPr>
        </p:nvSpPr>
        <p:spPr/>
        <p:txBody>
          <a:bodyPr/>
          <a:lstStyle/>
          <a:p>
            <a:r>
              <a:rPr lang="fr-FR" dirty="0"/>
              <a:t>Le temps est terminé. Voyons ensemble la solution des exercices.</a:t>
            </a:r>
          </a:p>
        </p:txBody>
      </p:sp>
      <p:sp>
        <p:nvSpPr>
          <p:cNvPr id="4" name="Espace réservé du contenu 3">
            <a:extLst>
              <a:ext uri="{FF2B5EF4-FFF2-40B4-BE49-F238E27FC236}">
                <a16:creationId xmlns:a16="http://schemas.microsoft.com/office/drawing/2014/main" id="{2BCE28B2-1622-6E99-568F-1EFFB62345DF}"/>
              </a:ext>
            </a:extLst>
          </p:cNvPr>
          <p:cNvSpPr>
            <a:spLocks noGrp="1"/>
          </p:cNvSpPr>
          <p:nvPr>
            <p:ph sz="quarter" idx="11"/>
          </p:nvPr>
        </p:nvSpPr>
        <p:spPr/>
        <p:txBody>
          <a:bodyPr/>
          <a:lstStyle/>
          <a:p>
            <a:r>
              <a:rPr lang="fr-FR" dirty="0"/>
              <a:t>L’enseignant accorde 5 min pour donner l’occasion aux élèves de présenter leurs productions et corrige au tableau.</a:t>
            </a:r>
          </a:p>
        </p:txBody>
      </p:sp>
      <p:sp>
        <p:nvSpPr>
          <p:cNvPr id="6" name="Rectangle 5">
            <a:extLst>
              <a:ext uri="{FF2B5EF4-FFF2-40B4-BE49-F238E27FC236}">
                <a16:creationId xmlns:a16="http://schemas.microsoft.com/office/drawing/2014/main" id="{52E72CE3-C657-21C6-3C34-9BEB31750C24}"/>
              </a:ext>
            </a:extLst>
          </p:cNvPr>
          <p:cNvSpPr/>
          <p:nvPr/>
        </p:nvSpPr>
        <p:spPr>
          <a:xfrm>
            <a:off x="4663973" y="1864949"/>
            <a:ext cx="3054554" cy="707886"/>
          </a:xfrm>
          <a:prstGeom prst="rect">
            <a:avLst/>
          </a:prstGeom>
        </p:spPr>
        <p:txBody>
          <a:bodyPr wrap="none">
            <a:spAutoFit/>
          </a:bodyPr>
          <a:lstStyle/>
          <a:p>
            <a:r>
              <a:rPr lang="fr-FR" sz="4000" b="1" dirty="0"/>
              <a:t>Temps Écoulé</a:t>
            </a:r>
          </a:p>
        </p:txBody>
      </p:sp>
      <p:pic>
        <p:nvPicPr>
          <p:cNvPr id="7" name="Picture 3">
            <a:extLst>
              <a:ext uri="{FF2B5EF4-FFF2-40B4-BE49-F238E27FC236}">
                <a16:creationId xmlns:a16="http://schemas.microsoft.com/office/drawing/2014/main" id="{E7F5F7DD-76DF-C28B-AB8E-C5D7DAFA830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101379913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8B1F65-01C9-1E82-3B29-C068CFA644D2}"/>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38959518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p:txBody>
          <a:bodyPr/>
          <a:lstStyle/>
          <a:p>
            <a:r>
              <a:rPr lang="fr-FR" dirty="0"/>
              <a:t>Qui peut me dire ce que nous avons appris aujourd’hui? </a:t>
            </a:r>
          </a:p>
        </p:txBody>
      </p:sp>
      <p:pic>
        <p:nvPicPr>
          <p:cNvPr id="6" name="Content Placeholder 5" descr="A cartoon character leaning on a question mark&#10;&#10;AI-generated content may be incorrect.">
            <a:extLst>
              <a:ext uri="{FF2B5EF4-FFF2-40B4-BE49-F238E27FC236}">
                <a16:creationId xmlns:a16="http://schemas.microsoft.com/office/drawing/2014/main" id="{6AD1D3F8-1CDC-7248-5FEC-0D554A729A16}"/>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659079" y="1620151"/>
            <a:ext cx="4245769" cy="4245769"/>
          </a:xfrm>
        </p:spPr>
      </p:pic>
      <p:sp>
        <p:nvSpPr>
          <p:cNvPr id="5"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p:txBody>
          <a:bodyPr/>
          <a:lstStyle/>
          <a:p>
            <a:r>
              <a:rPr lang="fr-FR" dirty="0"/>
              <a:t>L’enseignant encourage les à exprimer ce qu’ils ont appris avec leurs propres mots</a:t>
            </a:r>
          </a:p>
        </p:txBody>
      </p:sp>
    </p:spTree>
    <p:extLst>
      <p:ext uri="{BB962C8B-B14F-4D97-AF65-F5344CB8AC3E}">
        <p14:creationId xmlns:p14="http://schemas.microsoft.com/office/powerpoint/2010/main" val="89221806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a:xfrm>
            <a:off x="899990" y="290742"/>
            <a:ext cx="10277091" cy="350505"/>
          </a:xfrm>
        </p:spPr>
        <p:txBody>
          <a:bodyPr/>
          <a:lstStyle/>
          <a:p>
            <a:r>
              <a:rPr lang="fr-FR" dirty="0"/>
              <a:t>Dans cette séance nous avons appris ce comment résoudre un problème en utilisant la vitesse moyenne.</a:t>
            </a:r>
          </a:p>
        </p:txBody>
      </p:sp>
      <p:sp>
        <p:nvSpPr>
          <p:cNvPr id="4" name="Espace réservé du contenu 3">
            <a:extLst>
              <a:ext uri="{FF2B5EF4-FFF2-40B4-BE49-F238E27FC236}">
                <a16:creationId xmlns:a16="http://schemas.microsoft.com/office/drawing/2014/main" id="{3A1B7982-BEB1-2B9F-D93A-EEFBE215EBA3}"/>
              </a:ext>
            </a:extLst>
          </p:cNvPr>
          <p:cNvSpPr>
            <a:spLocks noGrp="1"/>
          </p:cNvSpPr>
          <p:nvPr>
            <p:ph sz="quarter" idx="11"/>
          </p:nvPr>
        </p:nvSpPr>
        <p:spPr/>
        <p:txBody>
          <a:bodyPr/>
          <a:lstStyle/>
          <a:p>
            <a:r>
              <a:rPr lang="fr-FR" dirty="0"/>
              <a:t>L’enseignant donne un rappel de la séance.</a:t>
            </a:r>
          </a:p>
        </p:txBody>
      </p:sp>
      <p:pic>
        <p:nvPicPr>
          <p:cNvPr id="3" name="Image 8">
            <a:extLst>
              <a:ext uri="{FF2B5EF4-FFF2-40B4-BE49-F238E27FC236}">
                <a16:creationId xmlns:a16="http://schemas.microsoft.com/office/drawing/2014/main" id="{3696F571-E77A-2B69-0A3B-0C63C6C8AE98}"/>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8" name="Image 7">
            <a:extLst>
              <a:ext uri="{FF2B5EF4-FFF2-40B4-BE49-F238E27FC236}">
                <a16:creationId xmlns:a16="http://schemas.microsoft.com/office/drawing/2014/main" id="{BAB10828-3C2A-5D9C-BD76-4D6372FBA3F3}"/>
              </a:ext>
            </a:extLst>
          </p:cNvPr>
          <p:cNvPicPr>
            <a:picLocks noChangeAspect="1"/>
          </p:cNvPicPr>
          <p:nvPr/>
        </p:nvPicPr>
        <p:blipFill>
          <a:blip r:embed="rId3"/>
          <a:stretch>
            <a:fillRect/>
          </a:stretch>
        </p:blipFill>
        <p:spPr>
          <a:xfrm>
            <a:off x="2780837" y="1035008"/>
            <a:ext cx="6630325" cy="5430008"/>
          </a:xfrm>
          <a:prstGeom prst="rect">
            <a:avLst/>
          </a:prstGeom>
        </p:spPr>
      </p:pic>
    </p:spTree>
    <p:extLst>
      <p:ext uri="{BB962C8B-B14F-4D97-AF65-F5344CB8AC3E}">
        <p14:creationId xmlns:p14="http://schemas.microsoft.com/office/powerpoint/2010/main" val="18266470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E9E1303-75FA-E1BB-782A-7979A997A59D}"/>
              </a:ext>
            </a:extLst>
          </p:cNvPr>
          <p:cNvSpPr>
            <a:spLocks noGrp="1"/>
          </p:cNvSpPr>
          <p:nvPr>
            <p:ph type="body" sz="quarter" idx="19"/>
          </p:nvPr>
        </p:nvSpPr>
        <p:spPr>
          <a:xfrm>
            <a:off x="2233324" y="1173018"/>
            <a:ext cx="9463104" cy="1030968"/>
          </a:xfrm>
        </p:spPr>
        <p:txBody>
          <a:bodyPr>
            <a:noAutofit/>
          </a:bodyPr>
          <a:lstStyle/>
          <a:p>
            <a:pPr lvl="0"/>
            <a:endParaRPr lang="fr-FR" sz="1400" b="1" dirty="0"/>
          </a:p>
          <a:p>
            <a:pPr marL="285750" lvl="0" indent="-285750">
              <a:buFont typeface="Arial" panose="020B0604020202020204" pitchFamily="34" charset="0"/>
              <a:buChar char="•"/>
            </a:pPr>
            <a:r>
              <a:rPr lang="fr-FR" sz="1400" dirty="0"/>
              <a:t>Utiliser le pourcentage et la vitesse moyenne pour résoudre des problèmes</a:t>
            </a:r>
          </a:p>
          <a:p>
            <a:pPr marL="285750" lvl="0" indent="-285750">
              <a:buFont typeface="Arial" panose="020B0604020202020204" pitchFamily="34" charset="0"/>
              <a:buChar char="•"/>
            </a:pPr>
            <a:endParaRPr lang="fr-FR" sz="1400" dirty="0"/>
          </a:p>
        </p:txBody>
      </p:sp>
      <p:sp>
        <p:nvSpPr>
          <p:cNvPr id="11" name="Text Placeholder 10">
            <a:extLst>
              <a:ext uri="{FF2B5EF4-FFF2-40B4-BE49-F238E27FC236}">
                <a16:creationId xmlns:a16="http://schemas.microsoft.com/office/drawing/2014/main" id="{13D30661-92FC-A4F4-7B45-AF5FB31A6BFE}"/>
              </a:ext>
            </a:extLst>
          </p:cNvPr>
          <p:cNvSpPr>
            <a:spLocks noGrp="1"/>
          </p:cNvSpPr>
          <p:nvPr>
            <p:ph type="body" sz="quarter" idx="20"/>
          </p:nvPr>
        </p:nvSpPr>
        <p:spPr>
          <a:xfrm>
            <a:off x="2235852" y="2452025"/>
            <a:ext cx="9478724" cy="945261"/>
          </a:xfrm>
        </p:spPr>
        <p:txBody>
          <a:bodyPr>
            <a:normAutofit/>
          </a:bodyPr>
          <a:lstStyle/>
          <a:p>
            <a:r>
              <a:rPr lang="en-US" dirty="0"/>
              <a:t>Vitesse Moyenne</a:t>
            </a:r>
          </a:p>
          <a:p>
            <a:r>
              <a:rPr lang="en-US" dirty="0" err="1"/>
              <a:t>Pourcentage</a:t>
            </a:r>
            <a:endParaRPr lang="en-US" dirty="0"/>
          </a:p>
        </p:txBody>
      </p:sp>
      <p:sp>
        <p:nvSpPr>
          <p:cNvPr id="12" name="Text Placeholder 11">
            <a:extLst>
              <a:ext uri="{FF2B5EF4-FFF2-40B4-BE49-F238E27FC236}">
                <a16:creationId xmlns:a16="http://schemas.microsoft.com/office/drawing/2014/main" id="{00735017-59C1-7D4C-2715-C166FA9BE463}"/>
              </a:ext>
            </a:extLst>
          </p:cNvPr>
          <p:cNvSpPr>
            <a:spLocks noGrp="1"/>
          </p:cNvSpPr>
          <p:nvPr>
            <p:ph type="body" sz="quarter" idx="21"/>
          </p:nvPr>
        </p:nvSpPr>
        <p:spPr/>
        <p:txBody>
          <a:bodyPr>
            <a:normAutofit/>
          </a:bodyPr>
          <a:lstStyle/>
          <a:p>
            <a:pPr lvl="0"/>
            <a:r>
              <a:rPr lang="fr-FR" b="1" dirty="0"/>
              <a:t>L’élève doit être capable de :</a:t>
            </a:r>
          </a:p>
          <a:p>
            <a:pPr marL="285750" lvl="0" indent="-285750">
              <a:buFont typeface="Arial" panose="020B0604020202020204" pitchFamily="34" charset="0"/>
              <a:buChar char="•"/>
            </a:pPr>
            <a:r>
              <a:rPr lang="fr-FR" dirty="0"/>
              <a:t>Utiliser la formule de la vitesse moyenne</a:t>
            </a:r>
          </a:p>
          <a:p>
            <a:pPr marL="285750" lvl="0" indent="-285750">
              <a:buFont typeface="Arial" panose="020B0604020202020204" pitchFamily="34" charset="0"/>
              <a:buChar char="•"/>
            </a:pPr>
            <a:r>
              <a:rPr lang="fr-FR" dirty="0"/>
              <a:t>Utiliser la formule du pourcentage</a:t>
            </a:r>
          </a:p>
        </p:txBody>
      </p:sp>
      <p:sp>
        <p:nvSpPr>
          <p:cNvPr id="13" name="Text Placeholder 12">
            <a:extLst>
              <a:ext uri="{FF2B5EF4-FFF2-40B4-BE49-F238E27FC236}">
                <a16:creationId xmlns:a16="http://schemas.microsoft.com/office/drawing/2014/main" id="{8B60F9AE-58B6-307B-B137-FB59B00029D1}"/>
              </a:ext>
            </a:extLst>
          </p:cNvPr>
          <p:cNvSpPr>
            <a:spLocks noGrp="1"/>
          </p:cNvSpPr>
          <p:nvPr>
            <p:ph type="body" sz="quarter" idx="22"/>
          </p:nvPr>
        </p:nvSpPr>
        <p:spPr/>
        <p:txBody>
          <a:bodyPr>
            <a:normAutofit fontScale="92500" lnSpcReduction="10000"/>
          </a:bodyPr>
          <a:lstStyle/>
          <a:p>
            <a:pPr lvl="0"/>
            <a:r>
              <a:rPr lang="fr-FR" b="1" dirty="0"/>
              <a:t>Pendant le feedback, attirer l’attention des élèves sur les erreurs fréquentes :</a:t>
            </a:r>
          </a:p>
          <a:p>
            <a:pPr marL="285750" lvl="0" indent="-285750">
              <a:buFont typeface="Arial" panose="020B0604020202020204" pitchFamily="34" charset="0"/>
              <a:buChar char="•"/>
            </a:pPr>
            <a:r>
              <a:rPr lang="fr-MA" dirty="0"/>
              <a:t>Aligner les unités de mesure entre distance et temps.</a:t>
            </a:r>
          </a:p>
          <a:p>
            <a:pPr marL="285750" lvl="0" indent="-285750">
              <a:buFont typeface="Arial" panose="020B0604020202020204" pitchFamily="34" charset="0"/>
              <a:buChar char="•"/>
            </a:pPr>
            <a:r>
              <a:rPr lang="fr-MA" dirty="0"/>
              <a:t>Ne pas confondre la partie et le total d’un pourcentage.</a:t>
            </a:r>
          </a:p>
        </p:txBody>
      </p:sp>
    </p:spTree>
    <p:extLst>
      <p:ext uri="{BB962C8B-B14F-4D97-AF65-F5344CB8AC3E}">
        <p14:creationId xmlns:p14="http://schemas.microsoft.com/office/powerpoint/2010/main" val="154435147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BBDFD5-3C70-71AF-9100-953F855E6EE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375FB9A-231C-E594-09CC-F59A6A4588F6}"/>
              </a:ext>
            </a:extLst>
          </p:cNvPr>
          <p:cNvSpPr>
            <a:spLocks noGrp="1"/>
          </p:cNvSpPr>
          <p:nvPr>
            <p:ph type="title"/>
          </p:nvPr>
        </p:nvSpPr>
        <p:spPr>
          <a:xfrm>
            <a:off x="899990" y="290742"/>
            <a:ext cx="10277091" cy="350505"/>
          </a:xfrm>
        </p:spPr>
        <p:txBody>
          <a:bodyPr/>
          <a:lstStyle/>
          <a:p>
            <a:r>
              <a:rPr lang="fr-FR" dirty="0"/>
              <a:t>Dans cette séance nous avons appris aussi  comment résoudre un problème en utilisant le pourcentage</a:t>
            </a:r>
          </a:p>
        </p:txBody>
      </p:sp>
      <p:sp>
        <p:nvSpPr>
          <p:cNvPr id="4" name="Espace réservé du contenu 3">
            <a:extLst>
              <a:ext uri="{FF2B5EF4-FFF2-40B4-BE49-F238E27FC236}">
                <a16:creationId xmlns:a16="http://schemas.microsoft.com/office/drawing/2014/main" id="{F70BB63A-97A1-F677-7424-2283F1D46A5E}"/>
              </a:ext>
            </a:extLst>
          </p:cNvPr>
          <p:cNvSpPr>
            <a:spLocks noGrp="1"/>
          </p:cNvSpPr>
          <p:nvPr>
            <p:ph sz="quarter" idx="11"/>
          </p:nvPr>
        </p:nvSpPr>
        <p:spPr/>
        <p:txBody>
          <a:bodyPr/>
          <a:lstStyle/>
          <a:p>
            <a:r>
              <a:rPr lang="fr-FR" dirty="0"/>
              <a:t>L’enseignant donne un rappel de la séance.</a:t>
            </a:r>
          </a:p>
        </p:txBody>
      </p:sp>
      <p:pic>
        <p:nvPicPr>
          <p:cNvPr id="3" name="Image 8">
            <a:extLst>
              <a:ext uri="{FF2B5EF4-FFF2-40B4-BE49-F238E27FC236}">
                <a16:creationId xmlns:a16="http://schemas.microsoft.com/office/drawing/2014/main" id="{B020439C-DB48-1D62-A65D-780611461295}"/>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8" name="Image 7">
            <a:extLst>
              <a:ext uri="{FF2B5EF4-FFF2-40B4-BE49-F238E27FC236}">
                <a16:creationId xmlns:a16="http://schemas.microsoft.com/office/drawing/2014/main" id="{B6F0AE2F-951A-850E-429A-79F8EBBEB7A1}"/>
              </a:ext>
            </a:extLst>
          </p:cNvPr>
          <p:cNvPicPr>
            <a:picLocks noChangeAspect="1"/>
          </p:cNvPicPr>
          <p:nvPr/>
        </p:nvPicPr>
        <p:blipFill>
          <a:blip r:embed="rId3"/>
          <a:stretch>
            <a:fillRect/>
          </a:stretch>
        </p:blipFill>
        <p:spPr>
          <a:xfrm>
            <a:off x="1838094" y="1054579"/>
            <a:ext cx="8857756" cy="5317038"/>
          </a:xfrm>
          <a:prstGeom prst="rect">
            <a:avLst/>
          </a:prstGeom>
        </p:spPr>
      </p:pic>
    </p:spTree>
    <p:extLst>
      <p:ext uri="{BB962C8B-B14F-4D97-AF65-F5344CB8AC3E}">
        <p14:creationId xmlns:p14="http://schemas.microsoft.com/office/powerpoint/2010/main" val="178847176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B001E-AE73-78FE-41EA-0A162EDC7EB5}"/>
              </a:ext>
            </a:extLst>
          </p:cNvPr>
          <p:cNvSpPr>
            <a:spLocks noGrp="1"/>
          </p:cNvSpPr>
          <p:nvPr>
            <p:ph type="title"/>
          </p:nvPr>
        </p:nvSpPr>
        <p:spPr/>
        <p:txBody>
          <a:bodyPr/>
          <a:lstStyle/>
          <a:p>
            <a:r>
              <a:rPr lang="fr-FR" dirty="0"/>
              <a:t>Voici l’exercice à faire à la maison pour la séance prochaine.</a:t>
            </a:r>
          </a:p>
        </p:txBody>
      </p:sp>
      <p:sp>
        <p:nvSpPr>
          <p:cNvPr id="4" name="Espace réservé du contenu 3">
            <a:extLst>
              <a:ext uri="{FF2B5EF4-FFF2-40B4-BE49-F238E27FC236}">
                <a16:creationId xmlns:a16="http://schemas.microsoft.com/office/drawing/2014/main" id="{6E2F889E-E50C-4F58-F23F-45CD8C1E5E1D}"/>
              </a:ext>
            </a:extLst>
          </p:cNvPr>
          <p:cNvSpPr>
            <a:spLocks noGrp="1"/>
          </p:cNvSpPr>
          <p:nvPr>
            <p:ph sz="quarter" idx="11"/>
          </p:nvPr>
        </p:nvSpPr>
        <p:spPr/>
        <p:txBody>
          <a:bodyPr/>
          <a:lstStyle/>
          <a:p>
            <a:r>
              <a:rPr lang="fr-FR" dirty="0"/>
              <a:t>L’enseignant incite les élèves à faire l’exercice à la maison, puis clôt la séance..</a:t>
            </a:r>
          </a:p>
        </p:txBody>
      </p:sp>
      <p:sp>
        <p:nvSpPr>
          <p:cNvPr id="6" name="ZoneTexte 5"/>
          <p:cNvSpPr txBox="1"/>
          <p:nvPr/>
        </p:nvSpPr>
        <p:spPr>
          <a:xfrm>
            <a:off x="5443736" y="5816453"/>
            <a:ext cx="1450109" cy="415636"/>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Page:101</a:t>
            </a:r>
          </a:p>
        </p:txBody>
      </p:sp>
      <p:pic>
        <p:nvPicPr>
          <p:cNvPr id="7" name="Image 6">
            <a:extLst>
              <a:ext uri="{FF2B5EF4-FFF2-40B4-BE49-F238E27FC236}">
                <a16:creationId xmlns:a16="http://schemas.microsoft.com/office/drawing/2014/main" id="{3191FF1F-8C39-6891-A888-2BA2B6E7A27D}"/>
              </a:ext>
            </a:extLst>
          </p:cNvPr>
          <p:cNvPicPr>
            <a:picLocks noChangeAspect="1"/>
          </p:cNvPicPr>
          <p:nvPr/>
        </p:nvPicPr>
        <p:blipFill>
          <a:blip r:embed="rId2"/>
          <a:stretch>
            <a:fillRect/>
          </a:stretch>
        </p:blipFill>
        <p:spPr>
          <a:xfrm>
            <a:off x="437744" y="1480955"/>
            <a:ext cx="11391089" cy="3921766"/>
          </a:xfrm>
          <a:prstGeom prst="rect">
            <a:avLst/>
          </a:prstGeom>
        </p:spPr>
      </p:pic>
    </p:spTree>
    <p:extLst>
      <p:ext uri="{BB962C8B-B14F-4D97-AF65-F5344CB8AC3E}">
        <p14:creationId xmlns:p14="http://schemas.microsoft.com/office/powerpoint/2010/main" val="340403156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p:txBody>
          <a:bodyPr/>
          <a:lstStyle/>
          <a:p>
            <a:r>
              <a:rPr lang="fr-FR" i="1" dirty="0">
                <a:solidFill>
                  <a:prstClr val="black"/>
                </a:solidFill>
                <a:latin typeface="Calibri" panose="020F0502020204030204"/>
              </a:rPr>
              <a:t>C’est la fin de notre séance. N’oubliez pas de réviser votre leçon</a:t>
            </a:r>
            <a:endParaRPr lang="fr-FR" dirty="0"/>
          </a:p>
        </p:txBody>
      </p:sp>
      <p:sp>
        <p:nvSpPr>
          <p:cNvPr id="6" name="Espace réservé du contenu 3"/>
          <p:cNvSpPr>
            <a:spLocks noGrp="1"/>
          </p:cNvSpPr>
          <p:nvPr>
            <p:ph sz="quarter" idx="11"/>
          </p:nvPr>
        </p:nvSpPr>
        <p:spPr/>
        <p:txBody>
          <a:bodyPr/>
          <a:lstStyle/>
          <a:p>
            <a:r>
              <a:rPr lang="fr-FR" dirty="0"/>
              <a:t>L’enseignant incite les élèves à faire l’exercice à la maison, puis clôt la séance..</a:t>
            </a:r>
          </a:p>
          <a:p>
            <a:endParaRPr lang="fr-FR" dirty="0"/>
          </a:p>
        </p:txBody>
      </p:sp>
      <p:pic>
        <p:nvPicPr>
          <p:cNvPr id="8" name="Image 7">
            <a:extLst>
              <a:ext uri="{FF2B5EF4-FFF2-40B4-BE49-F238E27FC236}">
                <a16:creationId xmlns:a16="http://schemas.microsoft.com/office/drawing/2014/main" id="{4B143794-8AA3-EFB9-E92B-489E9E7461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2865" y="1006851"/>
            <a:ext cx="5936259" cy="5182811"/>
          </a:xfrm>
          <a:prstGeom prst="rect">
            <a:avLst/>
          </a:prstGeom>
        </p:spPr>
      </p:pic>
    </p:spTree>
    <p:extLst>
      <p:ext uri="{BB962C8B-B14F-4D97-AF65-F5344CB8AC3E}">
        <p14:creationId xmlns:p14="http://schemas.microsoft.com/office/powerpoint/2010/main" val="339299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02162E-6615-C435-D3B5-F9D4D8FC547B}"/>
              </a:ext>
            </a:extLst>
          </p:cNvPr>
          <p:cNvSpPr>
            <a:spLocks noGrp="1"/>
          </p:cNvSpPr>
          <p:nvPr>
            <p:ph type="body" sz="quarter" idx="10"/>
          </p:nvPr>
        </p:nvSpPr>
        <p:spPr>
          <a:xfrm>
            <a:off x="253322" y="3190552"/>
            <a:ext cx="2873248" cy="2835344"/>
          </a:xfrm>
        </p:spPr>
        <p:txBody>
          <a:bodyPr>
            <a:noAutofit/>
          </a:bodyPr>
          <a:lstStyle/>
          <a:p>
            <a:pPr algn="just"/>
            <a:r>
              <a:rPr lang="fr-FR" sz="1200" dirty="0"/>
              <a:t>Le feedback ne doit pas être un jugement sur l’élève ni sur ses capacités</a:t>
            </a:r>
          </a:p>
          <a:p>
            <a:pPr algn="just"/>
            <a:r>
              <a:rPr lang="fr-FR" sz="1200" dirty="0"/>
              <a:t>Le feedback est une opportunité d’apprentissage pour les élèves en exploitant des erreurs ou de bonnes réponses</a:t>
            </a:r>
          </a:p>
          <a:p>
            <a:pPr algn="just"/>
            <a:r>
              <a:rPr lang="fr-FR" sz="1200" dirty="0"/>
              <a:t>Le feedback permet aux élèves d’être conscients des critères de réussite d’une tâche </a:t>
            </a:r>
          </a:p>
          <a:p>
            <a:pPr algn="just"/>
            <a:r>
              <a:rPr lang="fr-FR" sz="1200" dirty="0"/>
              <a:t>Le feedback encourage les élèves à identifier les erreurs à ne pas reproduire, ou alors les bonnes pratiques à renforcer</a:t>
            </a:r>
          </a:p>
        </p:txBody>
      </p:sp>
      <p:sp>
        <p:nvSpPr>
          <p:cNvPr id="3" name="Text Placeholder 2">
            <a:extLst>
              <a:ext uri="{FF2B5EF4-FFF2-40B4-BE49-F238E27FC236}">
                <a16:creationId xmlns:a16="http://schemas.microsoft.com/office/drawing/2014/main" id="{A01C8524-423A-CC26-F5E6-826429CC90D9}"/>
              </a:ext>
            </a:extLst>
          </p:cNvPr>
          <p:cNvSpPr>
            <a:spLocks noGrp="1"/>
          </p:cNvSpPr>
          <p:nvPr>
            <p:ph type="body" sz="quarter" idx="11"/>
          </p:nvPr>
        </p:nvSpPr>
        <p:spPr>
          <a:xfrm>
            <a:off x="3627796" y="3190551"/>
            <a:ext cx="3759199" cy="2835344"/>
          </a:xfrm>
        </p:spPr>
        <p:txBody>
          <a:bodyPr>
            <a:normAutofit/>
          </a:bodyPr>
          <a:lstStyle/>
          <a:p>
            <a:pPr algn="just"/>
            <a:r>
              <a:rPr lang="fr-FR" sz="1400" dirty="0"/>
              <a:t>Demander aux élèves de justifier leurs réponses et de verbaliser leur raisonnement</a:t>
            </a:r>
          </a:p>
          <a:p>
            <a:pPr algn="just"/>
            <a:r>
              <a:rPr lang="fr-FR" sz="1400" dirty="0"/>
              <a:t>Donner des feedbacks aux élèves de manière instantanée à chaque fois que l’occasion se présente (ne pas laisser passer des erreurs)</a:t>
            </a:r>
          </a:p>
          <a:p>
            <a:pPr algn="just"/>
            <a:r>
              <a:rPr lang="fr-FR" sz="1400" dirty="0"/>
              <a:t>Donner un feedback spécifique, détaillé et objectif aux élèves:</a:t>
            </a:r>
          </a:p>
          <a:p>
            <a:pPr lvl="1" algn="just">
              <a:buFont typeface="Wingdings" panose="05000000000000000000" pitchFamily="2" charset="2"/>
              <a:buChar char="ü"/>
            </a:pPr>
            <a:r>
              <a:rPr lang="fr-FR" sz="1400" dirty="0"/>
              <a:t>« Voici pourquoi c’est une bonne réponse »; « Voici ce que tu as bien fait … »</a:t>
            </a:r>
          </a:p>
          <a:p>
            <a:pPr lvl="1" algn="just">
              <a:buFont typeface="Wingdings" panose="05000000000000000000" pitchFamily="2" charset="2"/>
              <a:buChar char="ü"/>
            </a:pPr>
            <a:r>
              <a:rPr lang="fr-FR" sz="1400" dirty="0"/>
              <a:t>« Voici pourquoi c’est une réponse incomplète. Voici l’erreur »</a:t>
            </a:r>
          </a:p>
        </p:txBody>
      </p:sp>
      <p:sp>
        <p:nvSpPr>
          <p:cNvPr id="4" name="Text Placeholder 3">
            <a:extLst>
              <a:ext uri="{FF2B5EF4-FFF2-40B4-BE49-F238E27FC236}">
                <a16:creationId xmlns:a16="http://schemas.microsoft.com/office/drawing/2014/main" id="{D3931108-6E1E-A80D-8E1A-D3ADCD2D3079}"/>
              </a:ext>
            </a:extLst>
          </p:cNvPr>
          <p:cNvSpPr>
            <a:spLocks noGrp="1"/>
          </p:cNvSpPr>
          <p:nvPr>
            <p:ph type="body" sz="quarter" idx="12"/>
          </p:nvPr>
        </p:nvSpPr>
        <p:spPr>
          <a:xfrm>
            <a:off x="7816647" y="3190551"/>
            <a:ext cx="3779300" cy="2835344"/>
          </a:xfrm>
        </p:spPr>
        <p:txBody>
          <a:bodyPr>
            <a:normAutofit/>
          </a:bodyPr>
          <a:lstStyle/>
          <a:p>
            <a:pPr algn="just"/>
            <a:r>
              <a:rPr lang="fr-FR" sz="1400" dirty="0"/>
              <a:t>Ne pas donner de feedback ou donner du feedback de manière occasionnelle seulement</a:t>
            </a:r>
          </a:p>
          <a:p>
            <a:pPr algn="just"/>
            <a:r>
              <a:rPr lang="fr-FR" sz="1400" dirty="0"/>
              <a:t>Donner un feedback générique sans préciser pourquoi: « Bien »; « C’est faux » ; « Excellent »</a:t>
            </a:r>
          </a:p>
          <a:p>
            <a:pPr algn="just"/>
            <a:r>
              <a:rPr lang="fr-FR" sz="1400" dirty="0"/>
              <a:t>Porter un jugement de valeur sur l’élève: « Tu es intelligent »; « Tu es paresseux »; …</a:t>
            </a:r>
          </a:p>
          <a:p>
            <a:pPr algn="just"/>
            <a:r>
              <a:rPr lang="fr-FR" sz="1400" dirty="0"/>
              <a:t>S’adresser uniquement à l’élève concerné</a:t>
            </a:r>
          </a:p>
        </p:txBody>
      </p:sp>
      <p:sp>
        <p:nvSpPr>
          <p:cNvPr id="8" name="Text Placeholder 7">
            <a:extLst>
              <a:ext uri="{FF2B5EF4-FFF2-40B4-BE49-F238E27FC236}">
                <a16:creationId xmlns:a16="http://schemas.microsoft.com/office/drawing/2014/main" id="{BBB4D9A9-6B13-24B6-C677-7C7FC8FBA5FD}"/>
              </a:ext>
            </a:extLst>
          </p:cNvPr>
          <p:cNvSpPr>
            <a:spLocks noGrp="1"/>
          </p:cNvSpPr>
          <p:nvPr>
            <p:ph type="body" sz="quarter" idx="13"/>
          </p:nvPr>
        </p:nvSpPr>
        <p:spPr>
          <a:xfrm>
            <a:off x="5648039" y="6218581"/>
            <a:ext cx="4493835" cy="332277"/>
          </a:xfrm>
        </p:spPr>
        <p:txBody>
          <a:bodyPr/>
          <a:lstStyle/>
          <a:p>
            <a:r>
              <a:rPr lang="fr-FR" kern="0" dirty="0">
                <a:solidFill>
                  <a:srgbClr val="000000"/>
                </a:solidFill>
                <a:sym typeface="Arial"/>
              </a:rPr>
              <a:t>« </a:t>
            </a:r>
            <a:r>
              <a:rPr lang="fr-FR" kern="0" dirty="0">
                <a:solidFill>
                  <a:srgbClr val="000000"/>
                </a:solidFill>
                <a:sym typeface="Arial"/>
                <a:hlinkClick r:id="rId2"/>
              </a:rPr>
              <a:t>Banque des pratiques pédagogiques efficaces </a:t>
            </a:r>
            <a:r>
              <a:rPr lang="fr-FR" kern="0" dirty="0">
                <a:solidFill>
                  <a:srgbClr val="000000"/>
                </a:solidFill>
                <a:sym typeface="Arial"/>
              </a:rPr>
              <a:t>»</a:t>
            </a:r>
          </a:p>
        </p:txBody>
      </p:sp>
    </p:spTree>
    <p:extLst>
      <p:ext uri="{BB962C8B-B14F-4D97-AF65-F5344CB8AC3E}">
        <p14:creationId xmlns:p14="http://schemas.microsoft.com/office/powerpoint/2010/main" val="2284601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6DED1F-E8FA-A1FE-9C4D-8848890EB22B}"/>
              </a:ext>
            </a:extLst>
          </p:cNvPr>
          <p:cNvSpPr>
            <a:spLocks noGrp="1"/>
          </p:cNvSpPr>
          <p:nvPr>
            <p:ph type="body" sz="quarter" idx="10"/>
          </p:nvPr>
        </p:nvSpPr>
        <p:spPr/>
        <p:txBody>
          <a:bodyPr/>
          <a:lstStyle/>
          <a:p>
            <a:endParaRPr lang="fr-FR" dirty="0"/>
          </a:p>
        </p:txBody>
      </p:sp>
      <p:sp>
        <p:nvSpPr>
          <p:cNvPr id="3" name="Text Placeholder 2">
            <a:extLst>
              <a:ext uri="{FF2B5EF4-FFF2-40B4-BE49-F238E27FC236}">
                <a16:creationId xmlns:a16="http://schemas.microsoft.com/office/drawing/2014/main" id="{4F1B72B7-595C-352E-A002-BC30F0A3FF7D}"/>
              </a:ext>
            </a:extLst>
          </p:cNvPr>
          <p:cNvSpPr>
            <a:spLocks noGrp="1"/>
          </p:cNvSpPr>
          <p:nvPr>
            <p:ph type="body" sz="quarter" idx="11"/>
          </p:nvPr>
        </p:nvSpPr>
        <p:spPr/>
        <p:txBody>
          <a:bodyPr/>
          <a:lstStyle/>
          <a:p>
            <a:endParaRPr lang="fr-FR" dirty="0"/>
          </a:p>
        </p:txBody>
      </p:sp>
      <p:sp>
        <p:nvSpPr>
          <p:cNvPr id="4" name="Text Placeholder 3">
            <a:extLst>
              <a:ext uri="{FF2B5EF4-FFF2-40B4-BE49-F238E27FC236}">
                <a16:creationId xmlns:a16="http://schemas.microsoft.com/office/drawing/2014/main" id="{2362C5F7-6700-6B26-1943-A8A45E94CFD7}"/>
              </a:ext>
            </a:extLst>
          </p:cNvPr>
          <p:cNvSpPr>
            <a:spLocks noGrp="1"/>
          </p:cNvSpPr>
          <p:nvPr>
            <p:ph type="body" sz="quarter" idx="12"/>
          </p:nvPr>
        </p:nvSpPr>
        <p:spPr/>
        <p:txBody>
          <a:bodyPr/>
          <a:lstStyle/>
          <a:p>
            <a:endParaRPr lang="fr-FR" dirty="0"/>
          </a:p>
        </p:txBody>
      </p:sp>
      <p:sp>
        <p:nvSpPr>
          <p:cNvPr id="5" name="Text Placeholder 4">
            <a:extLst>
              <a:ext uri="{FF2B5EF4-FFF2-40B4-BE49-F238E27FC236}">
                <a16:creationId xmlns:a16="http://schemas.microsoft.com/office/drawing/2014/main" id="{0B35B39A-E37B-7515-3A0F-CD987323FF21}"/>
              </a:ext>
            </a:extLst>
          </p:cNvPr>
          <p:cNvSpPr>
            <a:spLocks noGrp="1"/>
          </p:cNvSpPr>
          <p:nvPr>
            <p:ph type="body" sz="quarter" idx="13"/>
          </p:nvPr>
        </p:nvSpPr>
        <p:spPr/>
        <p:txBody>
          <a:bodyPr/>
          <a:lstStyle/>
          <a:p>
            <a:endParaRPr lang="fr-FR" dirty="0"/>
          </a:p>
        </p:txBody>
      </p:sp>
      <p:sp>
        <p:nvSpPr>
          <p:cNvPr id="6" name="Text Placeholder 5">
            <a:extLst>
              <a:ext uri="{FF2B5EF4-FFF2-40B4-BE49-F238E27FC236}">
                <a16:creationId xmlns:a16="http://schemas.microsoft.com/office/drawing/2014/main" id="{DCD682AE-CA97-F16E-C451-D3E806BD04FF}"/>
              </a:ext>
            </a:extLst>
          </p:cNvPr>
          <p:cNvSpPr>
            <a:spLocks noGrp="1"/>
          </p:cNvSpPr>
          <p:nvPr>
            <p:ph type="body" sz="quarter" idx="14"/>
          </p:nvPr>
        </p:nvSpPr>
        <p:spPr/>
        <p:txBody>
          <a:bodyPr/>
          <a:lstStyle/>
          <a:p>
            <a:endParaRPr lang="fr-FR" dirty="0"/>
          </a:p>
        </p:txBody>
      </p:sp>
      <p:sp>
        <p:nvSpPr>
          <p:cNvPr id="7" name="Text Placeholder 6">
            <a:extLst>
              <a:ext uri="{FF2B5EF4-FFF2-40B4-BE49-F238E27FC236}">
                <a16:creationId xmlns:a16="http://schemas.microsoft.com/office/drawing/2014/main" id="{497366E0-3DFF-DDCD-E342-D424E5371FC3}"/>
              </a:ext>
            </a:extLst>
          </p:cNvPr>
          <p:cNvSpPr>
            <a:spLocks noGrp="1"/>
          </p:cNvSpPr>
          <p:nvPr>
            <p:ph type="body" sz="quarter" idx="15"/>
          </p:nvPr>
        </p:nvSpPr>
        <p:spPr/>
        <p:txBody>
          <a:bodyPr/>
          <a:lstStyle/>
          <a:p>
            <a:endParaRPr lang="fr-FR" dirty="0"/>
          </a:p>
        </p:txBody>
      </p:sp>
    </p:spTree>
    <p:extLst>
      <p:ext uri="{BB962C8B-B14F-4D97-AF65-F5344CB8AC3E}">
        <p14:creationId xmlns:p14="http://schemas.microsoft.com/office/powerpoint/2010/main" val="185770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BFFC17-0CD6-89B0-27FC-84C8A6549EE0}"/>
              </a:ext>
            </a:extLst>
          </p:cNvPr>
          <p:cNvSpPr>
            <a:spLocks noGrp="1"/>
          </p:cNvSpPr>
          <p:nvPr>
            <p:ph type="body" sz="quarter" idx="10"/>
          </p:nvPr>
        </p:nvSpPr>
        <p:spPr/>
        <p:txBody>
          <a:bodyPr>
            <a:normAutofit fontScale="92500" lnSpcReduction="20000"/>
          </a:bodyPr>
          <a:lstStyle/>
          <a:p>
            <a:r>
              <a:rPr lang="en-US" dirty="0"/>
              <a:t>10 min</a:t>
            </a:r>
            <a:endParaRPr lang="fr-FR" dirty="0"/>
          </a:p>
        </p:txBody>
      </p:sp>
    </p:spTree>
    <p:extLst>
      <p:ext uri="{BB962C8B-B14F-4D97-AF65-F5344CB8AC3E}">
        <p14:creationId xmlns:p14="http://schemas.microsoft.com/office/powerpoint/2010/main" val="187130771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11311</TotalTime>
  <Words>1915</Words>
  <Application>Microsoft Office PowerPoint</Application>
  <PresentationFormat>Grand écran</PresentationFormat>
  <Paragraphs>266</Paragraphs>
  <Slides>62</Slides>
  <Notes>4</Notes>
  <HiddenSlides>7</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62</vt:i4>
      </vt:variant>
    </vt:vector>
  </HeadingPairs>
  <TitlesOfParts>
    <vt:vector size="72" baseType="lpstr">
      <vt:lpstr>Aptos</vt:lpstr>
      <vt:lpstr>Aptos Display</vt:lpstr>
      <vt:lpstr>Arial</vt:lpstr>
      <vt:lpstr>Calibri</vt:lpstr>
      <vt:lpstr>Cambria Math</vt:lpstr>
      <vt:lpstr>Dosis</vt:lpstr>
      <vt:lpstr>Georgia</vt:lpstr>
      <vt:lpstr>Poppins ExtraBold</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Qui peut me rappeler la signification de ces icônes?</vt:lpstr>
      <vt:lpstr>Très bien.</vt:lpstr>
      <vt:lpstr>Présentation PowerPoint</vt:lpstr>
      <vt:lpstr>Présentation PowerPoint</vt:lpstr>
      <vt:lpstr>Présentation PowerPoint</vt:lpstr>
      <vt:lpstr>Présentation PowerPoint</vt:lpstr>
      <vt:lpstr>On commence par la correction de l’exercice maison de la séance précédente.</vt:lpstr>
      <vt:lpstr>Présentation PowerPoint</vt:lpstr>
      <vt:lpstr> Répondez par vrai ou faux, levez vos mains pour répondre. </vt:lpstr>
      <vt:lpstr>La réponse est :vrai car 5/100×840=5×8,4=42.</vt:lpstr>
      <vt:lpstr>Répondez par vrai ou faux, levez vos mains pour répondre</vt:lpstr>
      <vt:lpstr>La réponse est Faux car60/100×840=0,6×840=504</vt:lpstr>
      <vt:lpstr>Choisissez la bonne réponse, levez vos mains pour répondre</vt:lpstr>
      <vt:lpstr> La bonne réponse est 3 sur 8 qui est égal 0,375</vt:lpstr>
      <vt:lpstr>Répondez par vrai ou faux, levez vos mains pour répondre</vt:lpstr>
      <vt:lpstr>La réponse est :vrai </vt:lpstr>
      <vt:lpstr>Répondez par vrai ou faux, levez vos mains pour répondre</vt:lpstr>
      <vt:lpstr>La réponse est :Faux car j’ai parcouru 70 Km en une heure et pas 75 Km en une heure</vt:lpstr>
      <vt:lpstr>Choisissez la bonne réponse, levez vos mains pour répondre</vt:lpstr>
      <vt:lpstr>La bonne réponse est 40mn=2h/3=120mn/3</vt:lpstr>
      <vt:lpstr>Présentation PowerPoint</vt:lpstr>
      <vt:lpstr>A la fin de cette séance, vous serez capable d’:</vt:lpstr>
      <vt:lpstr>Présentation PowerPoint</vt:lpstr>
      <vt:lpstr>Voici un premier  exemple pour vous montrer  comment utiliser la vitesse moyenne pour résoudre un problème. </vt:lpstr>
      <vt:lpstr>L’étape 1 : j’identifie les données</vt:lpstr>
      <vt:lpstr>L’étape 2 : je fais les conversions pour avoir les mems unités</vt:lpstr>
      <vt:lpstr>L’étape 3 : j’utilise la formule de calcul de la vitesse</vt:lpstr>
      <vt:lpstr>L’étape 4 :  Je remplace les distances et la durée par leurs valeurs numériques en respectant les unités</vt:lpstr>
      <vt:lpstr>L’étape 5 :  Je fais les calculs et je conclus</vt:lpstr>
      <vt:lpstr>Voici un deuxième   exemple pour vous montrer  comment utiliser le pourcentage pour résoudre un problème. </vt:lpstr>
      <vt:lpstr>L’étape 1 : j’identifie les données</vt:lpstr>
      <vt:lpstr>L’étape 2 : j’identifie la partie et le total du pourcentage</vt:lpstr>
      <vt:lpstr>L’étape 5 :  Je fais les calculs et je conclus</vt:lpstr>
      <vt:lpstr>Présentation PowerPoint</vt:lpstr>
      <vt:lpstr> Classer convenablement les étapes  pour résoudre un problème avec la vitesse moyenne </vt:lpstr>
      <vt:lpstr> Voici le bon classement des étapes  pour résoudre un problème avec la vitesse moyenne </vt:lpstr>
      <vt:lpstr> Classer convenablement les étapes  pour résoudre un problème avec les pourcentages </vt:lpstr>
      <vt:lpstr> Voici le bon classement des étapes  pour résoudre un problème avec les pourcentages </vt:lpstr>
      <vt:lpstr>Présentation PowerPoint</vt:lpstr>
      <vt:lpstr>Travaillez individuellement puis discutez en binômes vos réponses, corriger d’abord l’énoncé de l’exercice.</vt:lpstr>
      <vt:lpstr>Prenez la correction sur vos livrets.</vt:lpstr>
      <vt:lpstr>Prenez la correction sur vos livrets.</vt:lpstr>
      <vt:lpstr>Présentation PowerPoint</vt:lpstr>
      <vt:lpstr>Prenez votre livret et votre crayon, puis répondez individuellement aux exercices. Vous avez 10 min</vt:lpstr>
      <vt:lpstr>Le temps est terminé. Voyons ensemble la solution des exercices.</vt:lpstr>
      <vt:lpstr>Présentation PowerPoint</vt:lpstr>
      <vt:lpstr>Qui peut me dire ce que nous avons appris aujourd’hui? </vt:lpstr>
      <vt:lpstr>Dans cette séance nous avons appris ce comment résoudre un problème en utilisant la vitesse moyenne.</vt:lpstr>
      <vt:lpstr>Dans cette séance nous avons appris aussi  comment résoudre un problème en utilisant le pourcentage</vt:lpstr>
      <vt:lpstr>Voici l’exercice à faire à la maison pour la séance prochaine.</vt:lpstr>
      <vt:lpstr>C’est la fin de notre séance. N’oubliez pas de réviser votre leçon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AMINE RADOUANE - ENSEIGNANT</cp:lastModifiedBy>
  <cp:revision>747</cp:revision>
  <dcterms:created xsi:type="dcterms:W3CDTF">2025-11-03T10:55:47Z</dcterms:created>
  <dcterms:modified xsi:type="dcterms:W3CDTF">2026-04-13T12:26:20Z</dcterms:modified>
</cp:coreProperties>
</file>