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2.xml" ContentType="application/vnd.openxmlformats-officedocument.presentationml.notesSlide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1"/>
  </p:notesMasterIdLst>
  <p:handoutMasterIdLst>
    <p:handoutMasterId r:id="rId52"/>
  </p:handoutMasterIdLst>
  <p:sldIdLst>
    <p:sldId id="2147483553" r:id="rId4"/>
    <p:sldId id="2147483485" r:id="rId5"/>
    <p:sldId id="2147483396" r:id="rId6"/>
    <p:sldId id="2147483552" r:id="rId7"/>
    <p:sldId id="2147483626" r:id="rId8"/>
    <p:sldId id="256" r:id="rId9"/>
    <p:sldId id="2134806567" r:id="rId10"/>
    <p:sldId id="2147483555" r:id="rId11"/>
    <p:sldId id="2134806558" r:id="rId12"/>
    <p:sldId id="2147483556" r:id="rId13"/>
    <p:sldId id="2147483563" r:id="rId14"/>
    <p:sldId id="2147483598" r:id="rId15"/>
    <p:sldId id="2147483597" r:id="rId16"/>
    <p:sldId id="2134806568" r:id="rId17"/>
    <p:sldId id="2147483594" r:id="rId18"/>
    <p:sldId id="2134805878" r:id="rId19"/>
    <p:sldId id="2147483592" r:id="rId20"/>
    <p:sldId id="2134806573" r:id="rId21"/>
    <p:sldId id="2134805887" r:id="rId22"/>
    <p:sldId id="2147483599" r:id="rId23"/>
    <p:sldId id="2147483600" r:id="rId24"/>
    <p:sldId id="2147483572" r:id="rId25"/>
    <p:sldId id="2147483576" r:id="rId26"/>
    <p:sldId id="2147483573" r:id="rId27"/>
    <p:sldId id="2147483577" r:id="rId28"/>
    <p:sldId id="2147483567" r:id="rId29"/>
    <p:sldId id="2147483578" r:id="rId30"/>
    <p:sldId id="2147483580" r:id="rId31"/>
    <p:sldId id="2147483581" r:id="rId32"/>
    <p:sldId id="2147483582" r:id="rId33"/>
    <p:sldId id="2147483584" r:id="rId34"/>
    <p:sldId id="2147483586" r:id="rId35"/>
    <p:sldId id="2147483585" r:id="rId36"/>
    <p:sldId id="2147483587" r:id="rId37"/>
    <p:sldId id="2147483595" r:id="rId38"/>
    <p:sldId id="2147483596" r:id="rId39"/>
    <p:sldId id="2147483601" r:id="rId40"/>
    <p:sldId id="2147483602" r:id="rId41"/>
    <p:sldId id="2134806577" r:id="rId42"/>
    <p:sldId id="2134806551" r:id="rId43"/>
    <p:sldId id="2147483590" r:id="rId44"/>
    <p:sldId id="2134806579" r:id="rId45"/>
    <p:sldId id="2134806088" r:id="rId46"/>
    <p:sldId id="2134806582" r:id="rId47"/>
    <p:sldId id="2134806536" r:id="rId48"/>
    <p:sldId id="2134806535" r:id="rId49"/>
    <p:sldId id="2134806584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626"/>
            <p14:sldId id="256"/>
          </p14:sldIdLst>
        </p14:section>
        <p14:section name="Contrôle des cahiers des élèves" id="{3349E447-45AA-43EF-A620-CF581E9FA99B}">
          <p14:sldIdLst/>
        </p14:section>
        <p14:section name="Activité rituelle" id="{79315A69-A635-48A2-B9BA-98FE67B817D4}">
          <p14:sldIdLst>
            <p14:sldId id="2134806567"/>
            <p14:sldId id="2147483555"/>
            <p14:sldId id="2134806558"/>
            <p14:sldId id="2147483556"/>
            <p14:sldId id="2147483563"/>
            <p14:sldId id="2147483598"/>
            <p14:sldId id="2147483597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47483594"/>
            <p14:sldId id="2134805878"/>
            <p14:sldId id="2147483592"/>
          </p14:sldIdLst>
        </p14:section>
        <p14:section name="Tâche principale" id="{A2A5D278-252D-471E-A046-E0EEBB7C2D2B}">
          <p14:sldIdLst>
            <p14:sldId id="2134806573"/>
            <p14:sldId id="2134805887"/>
            <p14:sldId id="2147483599"/>
            <p14:sldId id="2147483600"/>
            <p14:sldId id="2147483572"/>
            <p14:sldId id="2147483576"/>
            <p14:sldId id="2147483573"/>
            <p14:sldId id="2147483577"/>
            <p14:sldId id="2147483567"/>
            <p14:sldId id="2147483578"/>
            <p14:sldId id="2147483580"/>
            <p14:sldId id="2147483581"/>
            <p14:sldId id="2147483582"/>
            <p14:sldId id="2147483584"/>
            <p14:sldId id="2147483586"/>
            <p14:sldId id="2147483585"/>
            <p14:sldId id="2147483587"/>
            <p14:sldId id="2147483595"/>
            <p14:sldId id="2147483596"/>
            <p14:sldId id="2147483601"/>
            <p14:sldId id="2147483602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590"/>
          </p14:sldIdLst>
        </p14:section>
        <p14:section name="Pratique autonome" id="{40CD8AAE-F9F0-47C4-A7F7-0976D79B8EC9}">
          <p14:sldIdLst>
            <p14:sldId id="2134806579"/>
            <p14:sldId id="2134806088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5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C0"/>
    <a:srgbClr val="5FADE4"/>
    <a:srgbClr val="F58750"/>
    <a:srgbClr val="EB926C"/>
    <a:srgbClr val="FDDF43"/>
    <a:srgbClr val="FF6565"/>
    <a:srgbClr val="DC94DE"/>
    <a:srgbClr val="B27096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03" autoAdjust="0"/>
    <p:restoredTop sz="94690" autoAdjust="0"/>
  </p:normalViewPr>
  <p:slideViewPr>
    <p:cSldViewPr snapToGrid="0">
      <p:cViewPr varScale="1">
        <p:scale>
          <a:sx n="79" d="100"/>
          <a:sy n="79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commentAuthors" Target="commentAuthor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9-24T13:56:19.416" idx="5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9-21T16:01:35.040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  <p:cm authorId="1" dt="2025-09-23T23:27:29.992" idx="2">
    <p:pos x="10" y="146"/>
    <p:text>-125</p:text>
    <p:extLst>
      <p:ext uri="{C676402C-5697-4E1C-873F-D02D1690AC5C}">
        <p15:threadingInfo xmlns:p15="http://schemas.microsoft.com/office/powerpoint/2012/main" timeZoneBias="-60">
          <p15:parentCm authorId="1" idx="1"/>
        </p15:threadingInfo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9-24T13:26:29.513" idx="3">
    <p:pos x="10" y="10"/>
    <p:text>c'est tres long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9-24T13:27:03.768" idx="4">
    <p:pos x="10" y="10"/>
    <p:text>de meme c'est tres long, si vous avez des proposition</p:text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26/11/2025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2606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0.png"/><Relationship Id="rId3" Type="http://schemas.openxmlformats.org/officeDocument/2006/relationships/image" Target="../media/image27.png"/><Relationship Id="rId7" Type="http://schemas.openxmlformats.org/officeDocument/2006/relationships/image" Target="../media/image36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0.png"/><Relationship Id="rId5" Type="http://schemas.openxmlformats.org/officeDocument/2006/relationships/image" Target="../media/image340.png"/><Relationship Id="rId10" Type="http://schemas.openxmlformats.org/officeDocument/2006/relationships/image" Target="../media/image40.png"/><Relationship Id="rId4" Type="http://schemas.openxmlformats.org/officeDocument/2006/relationships/image" Target="../media/image330.png"/><Relationship Id="rId9" Type="http://schemas.openxmlformats.org/officeDocument/2006/relationships/image" Target="../media/image38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7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0.png"/><Relationship Id="rId2" Type="http://schemas.openxmlformats.org/officeDocument/2006/relationships/image" Target="../media/image7.png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471.png"/><Relationship Id="rId15" Type="http://schemas.openxmlformats.org/officeDocument/2006/relationships/image" Target="../media/image59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6.png"/><Relationship Id="rId3" Type="http://schemas.openxmlformats.org/officeDocument/2006/relationships/image" Target="../media/image570.png"/><Relationship Id="rId7" Type="http://schemas.openxmlformats.org/officeDocument/2006/relationships/image" Target="../media/image61.png"/><Relationship Id="rId12" Type="http://schemas.openxmlformats.org/officeDocument/2006/relationships/image" Target="../media/image590.png"/><Relationship Id="rId17" Type="http://schemas.openxmlformats.org/officeDocument/2006/relationships/comments" Target="../comments/comment2.xml"/><Relationship Id="rId2" Type="http://schemas.openxmlformats.org/officeDocument/2006/relationships/image" Target="../media/image7.png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00.png"/><Relationship Id="rId11" Type="http://schemas.openxmlformats.org/officeDocument/2006/relationships/image" Target="../media/image65.png"/><Relationship Id="rId5" Type="http://schemas.openxmlformats.org/officeDocument/2006/relationships/image" Target="../media/image470.png"/><Relationship Id="rId15" Type="http://schemas.openxmlformats.org/officeDocument/2006/relationships/image" Target="../media/image68.png"/><Relationship Id="rId10" Type="http://schemas.openxmlformats.org/officeDocument/2006/relationships/image" Target="../media/image64.png"/><Relationship Id="rId4" Type="http://schemas.openxmlformats.org/officeDocument/2006/relationships/image" Target="../media/image580.png"/><Relationship Id="rId9" Type="http://schemas.openxmlformats.org/officeDocument/2006/relationships/image" Target="../media/image63.png"/><Relationship Id="rId14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13" Type="http://schemas.openxmlformats.org/officeDocument/2006/relationships/image" Target="../media/image76.png"/><Relationship Id="rId3" Type="http://schemas.openxmlformats.org/officeDocument/2006/relationships/image" Target="../media/image660.png"/><Relationship Id="rId7" Type="http://schemas.openxmlformats.org/officeDocument/2006/relationships/image" Target="../media/image71.png"/><Relationship Id="rId12" Type="http://schemas.openxmlformats.org/officeDocument/2006/relationships/image" Target="../media/image7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0.png"/><Relationship Id="rId11" Type="http://schemas.openxmlformats.org/officeDocument/2006/relationships/image" Target="../media/image74.png"/><Relationship Id="rId5" Type="http://schemas.openxmlformats.org/officeDocument/2006/relationships/image" Target="../media/image680.png"/><Relationship Id="rId10" Type="http://schemas.openxmlformats.org/officeDocument/2006/relationships/image" Target="../media/image73.png"/><Relationship Id="rId4" Type="http://schemas.openxmlformats.org/officeDocument/2006/relationships/image" Target="../media/image70.png"/><Relationship Id="rId9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7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2.png"/><Relationship Id="rId7" Type="http://schemas.openxmlformats.org/officeDocument/2006/relationships/image" Target="../media/image85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80.png"/><Relationship Id="rId11" Type="http://schemas.openxmlformats.org/officeDocument/2006/relationships/image" Target="../media/image88.png"/><Relationship Id="rId5" Type="http://schemas.openxmlformats.org/officeDocument/2006/relationships/image" Target="../media/image84.png"/><Relationship Id="rId10" Type="http://schemas.openxmlformats.org/officeDocument/2006/relationships/image" Target="../media/image87.png"/><Relationship Id="rId4" Type="http://schemas.openxmlformats.org/officeDocument/2006/relationships/image" Target="../media/image83.png"/><Relationship Id="rId9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30.png"/><Relationship Id="rId7" Type="http://schemas.openxmlformats.org/officeDocument/2006/relationships/image" Target="../media/image9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image" Target="../media/image7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comments" Target="../comments/comment1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comments" Target="../comments/commen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70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09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80.png"/><Relationship Id="rId5" Type="http://schemas.openxmlformats.org/officeDocument/2006/relationships/image" Target="../media/image116.png"/><Relationship Id="rId4" Type="http://schemas.openxmlformats.org/officeDocument/2006/relationships/image" Target="../media/image1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5" Type="http://schemas.openxmlformats.org/officeDocument/2006/relationships/comments" Target="../comments/comment4.xml"/><Relationship Id="rId4" Type="http://schemas.openxmlformats.org/officeDocument/2006/relationships/image" Target="../media/image11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6971977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+mj-lt"/>
                  <a:ea typeface="Calibri"/>
                  <a:cs typeface="Calibri"/>
                </a:rPr>
                <a:t> </a:t>
              </a:r>
              <a:r>
                <a:rPr lang="fr-FR" sz="2000" b="1" kern="0" dirty="0" smtClean="0">
                  <a:solidFill>
                    <a:srgbClr val="FFFFFF"/>
                  </a:solidFill>
                  <a:latin typeface="+mj-lt"/>
                  <a:ea typeface="Calibri"/>
                  <a:cs typeface="Calibri"/>
                </a:rPr>
                <a:t>tâche </a:t>
              </a:r>
              <a:r>
                <a:rPr lang="fr-FR" sz="2000" b="1" kern="0" dirty="0">
                  <a:solidFill>
                    <a:srgbClr val="FFFFFF"/>
                  </a:solidFill>
                  <a:latin typeface="+mj-lt"/>
                  <a:ea typeface="Calibri"/>
                  <a:cs typeface="Calibri"/>
                </a:rPr>
                <a:t>8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FFFFFF"/>
                </a:solidFill>
                <a:latin typeface="+mj-lt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dirty="0">
                <a:solidFill>
                  <a:srgbClr val="FFFFFF"/>
                </a:solidFill>
                <a:latin typeface="+mj-lt"/>
                <a:ea typeface="Calibri"/>
                <a:cs typeface="Calibri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6971977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+mj-lt"/>
                  <a:ea typeface="Calibri"/>
                  <a:cs typeface="Calibri"/>
                </a:rPr>
                <a:t>Leçon  3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FFFFFF"/>
                </a:solidFill>
                <a:latin typeface="+mj-lt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000" b="1" kern="0" dirty="0">
                <a:solidFill>
                  <a:srgbClr val="FFFFFF"/>
                </a:solidFill>
                <a:latin typeface="+mj-lt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Rectangle 1"/>
          <p:cNvSpPr/>
          <p:nvPr/>
        </p:nvSpPr>
        <p:spPr>
          <a:xfrm>
            <a:off x="2691396" y="4682328"/>
            <a:ext cx="42654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  <a:latin typeface="+mj-lt"/>
              </a:rPr>
              <a:t>Multiplication et division des nombres</a:t>
            </a:r>
          </a:p>
        </p:txBody>
      </p:sp>
      <p:sp>
        <p:nvSpPr>
          <p:cNvPr id="4" name="Rectangle 3"/>
          <p:cNvSpPr/>
          <p:nvPr/>
        </p:nvSpPr>
        <p:spPr>
          <a:xfrm>
            <a:off x="2787575" y="5404051"/>
            <a:ext cx="40341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  <a:latin typeface="+mj-lt"/>
              </a:rPr>
              <a:t>Appliquer les règles de distributivité</a:t>
            </a:r>
          </a:p>
        </p:txBody>
      </p:sp>
      <p:sp>
        <p:nvSpPr>
          <p:cNvPr id="5" name="Google Shape;731;p98">
            <a:extLst>
              <a:ext uri="{FF2B5EF4-FFF2-40B4-BE49-F238E27FC236}">
                <a16:creationId xmlns:a16="http://schemas.microsoft.com/office/drawing/2014/main" id="{29A4969A-6A72-2CD2-4F86-4A2D1E57D819}"/>
              </a:ext>
            </a:extLst>
          </p:cNvPr>
          <p:cNvSpPr txBox="1"/>
          <p:nvPr/>
        </p:nvSpPr>
        <p:spPr>
          <a:xfrm>
            <a:off x="-375234" y="1703972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Google Shape;738;p98">
            <a:extLst>
              <a:ext uri="{FF2B5EF4-FFF2-40B4-BE49-F238E27FC236}">
                <a16:creationId xmlns:a16="http://schemas.microsoft.com/office/drawing/2014/main" id="{2445AB30-1C33-6076-67DC-68BF65248ADE}"/>
              </a:ext>
            </a:extLst>
          </p:cNvPr>
          <p:cNvSpPr txBox="1"/>
          <p:nvPr/>
        </p:nvSpPr>
        <p:spPr>
          <a:xfrm>
            <a:off x="8670776" y="1658910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Google Shape;743;p98">
            <a:extLst>
              <a:ext uri="{FF2B5EF4-FFF2-40B4-BE49-F238E27FC236}">
                <a16:creationId xmlns:a16="http://schemas.microsoft.com/office/drawing/2014/main" id="{10199E15-72BE-D670-AC73-2D2515071C0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577690" y="1538489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Google Shape;744;p98">
            <a:extLst>
              <a:ext uri="{FF2B5EF4-FFF2-40B4-BE49-F238E27FC236}">
                <a16:creationId xmlns:a16="http://schemas.microsoft.com/office/drawing/2014/main" id="{FFC13489-4106-AE46-40FF-D415F77CF3E5}"/>
              </a:ext>
            </a:extLst>
          </p:cNvPr>
          <p:cNvSpPr txBox="1"/>
          <p:nvPr/>
        </p:nvSpPr>
        <p:spPr>
          <a:xfrm>
            <a:off x="8738726" y="1725418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745;p98">
            <a:extLst>
              <a:ext uri="{FF2B5EF4-FFF2-40B4-BE49-F238E27FC236}">
                <a16:creationId xmlns:a16="http://schemas.microsoft.com/office/drawing/2014/main" id="{5B891C88-003A-C311-9176-18D2C59C6063}"/>
              </a:ext>
            </a:extLst>
          </p:cNvPr>
          <p:cNvSpPr txBox="1"/>
          <p:nvPr/>
        </p:nvSpPr>
        <p:spPr>
          <a:xfrm>
            <a:off x="8842124" y="2350354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Google Shape;223;p26">
            <a:extLst>
              <a:ext uri="{FF2B5EF4-FFF2-40B4-BE49-F238E27FC236}">
                <a16:creationId xmlns:a16="http://schemas.microsoft.com/office/drawing/2014/main" id="{21B4C522-EAC9-F9F6-6604-E657F6245260}"/>
              </a:ext>
            </a:extLst>
          </p:cNvPr>
          <p:cNvSpPr/>
          <p:nvPr/>
        </p:nvSpPr>
        <p:spPr>
          <a:xfrm>
            <a:off x="320535" y="3184507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1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0C2F2B4F-1BED-2936-6F6E-265A06B2C1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calculez 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5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7999" y="59776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les élèves à lever leurs ardoises.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761260" y="2682913"/>
                <a:ext cx="46527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6−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12−</m:t>
                          </m:r>
                          <m:d>
                            <m:dPr>
                              <m:ctrlPr>
                                <a:rPr lang="fr-F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18</m:t>
                              </m:r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÷3+5×2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fr-FR" sz="2400" dirty="0"/>
                            <m:t> 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2682913"/>
                <a:ext cx="465274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A27F0721-D756-7EDB-D752-410BDD2607F7}"/>
              </a:ext>
            </a:extLst>
          </p:cNvPr>
          <p:cNvSpPr txBox="1"/>
          <p:nvPr/>
        </p:nvSpPr>
        <p:spPr>
          <a:xfrm>
            <a:off x="761260" y="1759583"/>
            <a:ext cx="1351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Calculez 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62D924-B28E-5520-32CC-BF63DB48E07D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4020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réponse et fait le feedback.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4759961" y="2682913"/>
                <a:ext cx="360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12−(6+10)</m:t>
                          </m:r>
                        </m:e>
                      </m:d>
                    </m:oMath>
                  </m:oMathPara>
                </a14:m>
                <a:endParaRPr lang="fr-FR" sz="24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9961" y="2682913"/>
                <a:ext cx="3606800" cy="461665"/>
              </a:xfrm>
              <a:prstGeom prst="rect">
                <a:avLst/>
              </a:prstGeom>
              <a:blipFill>
                <a:blip r:embed="rId3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152495B-C16A-E818-64E8-0E45B814B295}"/>
                  </a:ext>
                </a:extLst>
              </p:cNvPr>
              <p:cNvSpPr txBox="1"/>
              <p:nvPr/>
            </p:nvSpPr>
            <p:spPr>
              <a:xfrm>
                <a:off x="761260" y="2682913"/>
                <a:ext cx="46527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6−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12−</m:t>
                          </m:r>
                          <m:d>
                            <m:dPr>
                              <m:ctrlPr>
                                <a:rPr lang="fr-F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18</m:t>
                              </m:r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÷3+5×2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fr-FR" sz="2400" dirty="0"/>
                            <m:t> 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152495B-C16A-E818-64E8-0E45B814B2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2682913"/>
                <a:ext cx="465274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3397DAE6-68BA-B6FE-882C-D2753F008A85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1FEEDF5-F1A8-C44F-215F-A3AE99825A08}"/>
                  </a:ext>
                </a:extLst>
              </p:cNvPr>
              <p:cNvSpPr txBox="1"/>
              <p:nvPr/>
            </p:nvSpPr>
            <p:spPr>
              <a:xfrm>
                <a:off x="4933002" y="3429000"/>
                <a:ext cx="25634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=6−(12−16)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1FEEDF5-F1A8-C44F-215F-A3AE99825A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3002" y="3429000"/>
                <a:ext cx="2563492" cy="461665"/>
              </a:xfrm>
              <a:prstGeom prst="rect">
                <a:avLst/>
              </a:prstGeom>
              <a:blipFill>
                <a:blip r:embed="rId5"/>
                <a:stretch>
                  <a:fillRect b="-17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865CFDB-7E97-DFC1-1479-83F83F97D95D}"/>
                  </a:ext>
                </a:extLst>
              </p:cNvPr>
              <p:cNvSpPr txBox="1"/>
              <p:nvPr/>
            </p:nvSpPr>
            <p:spPr>
              <a:xfrm>
                <a:off x="4759961" y="4140543"/>
                <a:ext cx="2258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=6−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865CFDB-7E97-DFC1-1479-83F83F97D9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9961" y="4140543"/>
                <a:ext cx="2258692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124BCE7-F31D-0708-5133-C1B2AF1190BB}"/>
                  </a:ext>
                </a:extLst>
              </p:cNvPr>
              <p:cNvSpPr txBox="1"/>
              <p:nvPr/>
            </p:nvSpPr>
            <p:spPr>
              <a:xfrm>
                <a:off x="4759961" y="4852086"/>
                <a:ext cx="18624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=6+4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124BCE7-F31D-0708-5133-C1B2AF1190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9961" y="4852086"/>
                <a:ext cx="1862451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1DAB437-4070-4216-6B20-9A5DFCCF412B}"/>
                  </a:ext>
                </a:extLst>
              </p:cNvPr>
              <p:cNvSpPr txBox="1"/>
              <p:nvPr/>
            </p:nvSpPr>
            <p:spPr>
              <a:xfrm>
                <a:off x="3967481" y="5516037"/>
                <a:ext cx="30511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1DAB437-4070-4216-6B20-9A5DFCCF41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7481" y="5516037"/>
                <a:ext cx="3051172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21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6" grpId="0"/>
      <p:bldP spid="7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noProof="0" dirty="0" smtClean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C</a:t>
            </a:r>
            <a:r>
              <a:rPr lang="fr-FR" sz="1600" b="1" dirty="0" err="1" smtClean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omplétez</a:t>
            </a:r>
            <a:r>
              <a:rPr lang="fr-FR" sz="1600" b="1" dirty="0" smtClean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856" y="1428970"/>
            <a:ext cx="8957083" cy="3464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66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réponse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856" y="1428970"/>
            <a:ext cx="8957083" cy="34640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6400800" y="2869660"/>
                <a:ext cx="10797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fr-FR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2869660"/>
                <a:ext cx="107977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6546715" y="3516549"/>
                <a:ext cx="9046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6715" y="3516549"/>
                <a:ext cx="90467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6400800" y="4163438"/>
                <a:ext cx="13910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fr-FR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fr-FR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>
                  <a:solidFill>
                    <a:srgbClr val="0040C0"/>
                  </a:solidFill>
                </a:endParaRP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4163438"/>
                <a:ext cx="1391055" cy="369332"/>
              </a:xfrm>
              <a:prstGeom prst="rect">
                <a:avLst/>
              </a:prstGeom>
              <a:blipFill>
                <a:blip r:embed="rId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7480570" y="4519137"/>
                <a:ext cx="3375498" cy="369332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fr-FR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b="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fr-FR" b="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b="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fr-FR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570" y="4519137"/>
                <a:ext cx="337549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2141131" y="3516549"/>
                <a:ext cx="10797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fr-FR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1131" y="3516549"/>
                <a:ext cx="107977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3934840" y="3522413"/>
                <a:ext cx="9046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4840" y="3522413"/>
                <a:ext cx="90467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2681016" y="5024315"/>
                <a:ext cx="13910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fr-FR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fr-FR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>
                  <a:solidFill>
                    <a:srgbClr val="0040C0"/>
                  </a:solidFill>
                </a:endParaRPr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016" y="5024315"/>
                <a:ext cx="1391055" cy="369332"/>
              </a:xfrm>
              <a:prstGeom prst="rect">
                <a:avLst/>
              </a:prstGeom>
              <a:blipFill>
                <a:blip r:embed="rId1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807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4" grpId="0"/>
      <p:bldP spid="6" grpId="0" animBg="1"/>
      <p:bldP spid="13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7999" y="59776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les élèves à lever leurs ardoises.</a:t>
            </a:r>
          </a:p>
        </p:txBody>
      </p:sp>
      <p:sp>
        <p:nvSpPr>
          <p:cNvPr id="13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1001676" y="140681"/>
            <a:ext cx="10553700" cy="45684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à votre </a:t>
            </a:r>
            <a:r>
              <a:rPr lang="fr-FR" sz="1600" b="1" dirty="0" err="1" smtClean="0">
                <a:solidFill>
                  <a:schemeClr val="bg1">
                    <a:lumMod val="65000"/>
                  </a:schemeClr>
                </a:solidFill>
              </a:rPr>
              <a:t>avis,si</a:t>
            </a:r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 on les calcule,  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les deux expressions sont- elles égales?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8469549" y="4967592"/>
            <a:ext cx="2338309" cy="554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ZoneTexte 2"/>
          <p:cNvSpPr txBox="1"/>
          <p:nvPr/>
        </p:nvSpPr>
        <p:spPr>
          <a:xfrm>
            <a:off x="2560968" y="2048306"/>
            <a:ext cx="7070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À votre avis, </a:t>
            </a:r>
            <a:r>
              <a:rPr lang="fr-FR" sz="2400" dirty="0" smtClean="0"/>
              <a:t>si on les calcule, les </a:t>
            </a:r>
            <a:r>
              <a:rPr lang="fr-FR" sz="2400" dirty="0"/>
              <a:t>deux expressions sont – elles égales?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2881008" y="3040977"/>
                <a:ext cx="62743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1250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×(215+120)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008" y="3040977"/>
                <a:ext cx="6274341" cy="461665"/>
              </a:xfrm>
              <a:prstGeom prst="rect">
                <a:avLst/>
              </a:prstGeom>
              <a:blipFill>
                <a:blip r:embed="rId2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2788149" y="3971877"/>
                <a:ext cx="62743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1250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×215+1250×120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8149" y="3971877"/>
                <a:ext cx="6274341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869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83207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212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786492"/>
            <a:ext cx="9119476" cy="20795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90233" y="3344128"/>
            <a:ext cx="50321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latin typeface="CIDFont+F2"/>
              </a:rPr>
              <a:t>Appliquer les règles de distributivité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F12169F3-1E1E-5674-AF58-0D9FDBFD6406}"/>
                  </a:ext>
                </a:extLst>
              </p:cNvPr>
              <p:cNvSpPr txBox="1"/>
              <p:nvPr/>
            </p:nvSpPr>
            <p:spPr>
              <a:xfrm>
                <a:off x="815905" y="355263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>
                  <a:spcAft>
                    <a:spcPts val="400"/>
                  </a:spcAft>
                </a:pPr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À la fin de cette séance vous serrez capables </a:t>
                </a:r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d’effectuer </a:t>
                </a:r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de différentes façons </a:t>
                </a:r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des calculs comme:</a:t>
                </a:r>
                <a14:m>
                  <m:oMath xmlns:m="http://schemas.openxmlformats.org/officeDocument/2006/math">
                    <m:r>
                      <a:rPr lang="fr-FR" sz="1200" i="1">
                        <a:latin typeface="Cambria Math" panose="02040503050406030204" pitchFamily="18" charset="0"/>
                      </a:rPr>
                      <m:t>1250</m:t>
                    </m:r>
                    <m:r>
                      <a:rPr lang="fr-FR" sz="1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×(215+120)</m:t>
                    </m:r>
                  </m:oMath>
                </a14:m>
                <a:endParaRPr lang="fr-FR" sz="1200" dirty="0"/>
              </a:p>
              <a:p>
                <a:pPr>
                  <a:spcAft>
                    <a:spcPts val="400"/>
                  </a:spcAft>
                </a:pPr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F12169F3-1E1E-5674-AF58-0D9FDBFD64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905" y="355263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l="-347" t="-154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637178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sp>
        <p:nvSpPr>
          <p:cNvPr id="16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ZoneTexte 9"/>
              <p:cNvSpPr txBox="1"/>
              <p:nvPr/>
            </p:nvSpPr>
            <p:spPr>
              <a:xfrm>
                <a:off x="2587555" y="3017966"/>
                <a:ext cx="62743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1250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×(215+120)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7555" y="3017966"/>
                <a:ext cx="6274341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643973" y="2017582"/>
            <a:ext cx="81615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latin typeface="Calibri" panose="020F0502020204030204" pitchFamily="34" charset="0"/>
              </a:rPr>
              <a:t>À la fin de cette séance vous serrez capables d’effectuer de différentes façons des calculs comme </a:t>
            </a:r>
            <a:r>
              <a:rPr lang="fr-FR" b="1" dirty="0" smtClean="0">
                <a:latin typeface="Calibri" panose="020F0502020204030204" pitchFamily="34" charset="0"/>
              </a:rPr>
              <a:t>:</a:t>
            </a:r>
            <a:endParaRPr lang="fr-F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88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xmlns="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MA" sz="1600" b="1" dirty="0">
                <a:solidFill>
                  <a:schemeClr val="bg1">
                    <a:lumMod val="65000"/>
                  </a:schemeClr>
                </a:solidFill>
              </a:rPr>
              <a:t>Maintenant je vous montre comment développer une expression numérique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1386189" y="1978995"/>
                <a:ext cx="5111887" cy="510778"/>
              </a:xfrm>
              <a:prstGeom prst="roundRect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MA" sz="2400" dirty="0"/>
                  <a:t> 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10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MA" sz="24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=40+30</m:t>
                    </m:r>
                  </m:oMath>
                </a14:m>
                <a:endParaRPr lang="fr-MA" sz="24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189" y="1978995"/>
                <a:ext cx="5111887" cy="510778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1386190" y="1382104"/>
                <a:ext cx="5111886" cy="510778"/>
              </a:xfrm>
              <a:prstGeom prst="roundRect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4+3</m:t>
                          </m:r>
                        </m:e>
                      </m:d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=10×</m:t>
                      </m:r>
                      <m:r>
                        <a:rPr lang="fr-MA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190" y="1382104"/>
                <a:ext cx="5111886" cy="51077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6498076" y="3290355"/>
                <a:ext cx="2227635" cy="51077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4+3</m:t>
                          </m:r>
                        </m:e>
                      </m:d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8076" y="3290355"/>
                <a:ext cx="2227635" cy="51077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350575" y="3088198"/>
                <a:ext cx="5077838" cy="919401"/>
              </a:xfrm>
              <a:prstGeom prst="roundRect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MA" sz="2400" dirty="0"/>
                  <a:t>Les deux expressions donnent le même résultat: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solidFill>
                          <a:srgbClr val="F58750"/>
                        </a:solidFill>
                        <a:latin typeface="Cambria Math" panose="02040503050406030204" pitchFamily="18" charset="0"/>
                      </a:rPr>
                      <m:t>70</m:t>
                    </m:r>
                  </m:oMath>
                </a14:m>
                <a:endParaRPr lang="fr-FR" sz="2400" dirty="0">
                  <a:solidFill>
                    <a:srgbClr val="F58750"/>
                  </a:solidFill>
                </a:endParaRPr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75" y="3088198"/>
                <a:ext cx="5077838" cy="919401"/>
              </a:xfrm>
              <a:prstGeom prst="roundRect">
                <a:avLst/>
              </a:prstGeom>
              <a:blipFill>
                <a:blip r:embed="rId6"/>
                <a:stretch>
                  <a:fillRect l="-959" b="-9211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Flèche droite rayée 15"/>
          <p:cNvSpPr/>
          <p:nvPr/>
        </p:nvSpPr>
        <p:spPr>
          <a:xfrm flipV="1">
            <a:off x="2503169" y="5811635"/>
            <a:ext cx="1524409" cy="577480"/>
          </a:xfrm>
          <a:prstGeom prst="stripedRightArrow">
            <a:avLst/>
          </a:prstGeom>
          <a:solidFill>
            <a:srgbClr val="5FADE4"/>
          </a:solidFill>
          <a:ln w="28575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5FADE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6712085" y="1355573"/>
                <a:ext cx="1546698" cy="510778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=70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2085" y="1355573"/>
                <a:ext cx="1546698" cy="510778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6712085" y="2026593"/>
                <a:ext cx="1546698" cy="510778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=70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2085" y="2026593"/>
                <a:ext cx="1546698" cy="510778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à coins arrondis 19"/>
              <p:cNvSpPr/>
              <p:nvPr/>
            </p:nvSpPr>
            <p:spPr>
              <a:xfrm>
                <a:off x="4191720" y="5565362"/>
                <a:ext cx="5269403" cy="856034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MA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fr-MA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fr-MA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Rectangle à coins arrondis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720" y="5565362"/>
                <a:ext cx="5269403" cy="856034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Flèche droite rayée 27"/>
          <p:cNvSpPr/>
          <p:nvPr/>
        </p:nvSpPr>
        <p:spPr>
          <a:xfrm flipV="1">
            <a:off x="5647877" y="3272247"/>
            <a:ext cx="676396" cy="510778"/>
          </a:xfrm>
          <a:prstGeom prst="stripedRightArrow">
            <a:avLst/>
          </a:prstGeom>
          <a:solidFill>
            <a:srgbClr val="5FADE4"/>
          </a:solidFill>
          <a:ln w="28575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5FADE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350575" y="4383395"/>
                <a:ext cx="3591557" cy="510778"/>
              </a:xfrm>
              <a:prstGeom prst="roundRect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4+3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75" y="4383395"/>
                <a:ext cx="3591557" cy="510778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6617798" y="4336475"/>
                <a:ext cx="5269403" cy="510778"/>
              </a:xfrm>
              <a:prstGeom prst="roundRect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MA" sz="2400" dirty="0"/>
                  <a:t> </a:t>
                </a:r>
                <a:r>
                  <a:rPr lang="fr-MA" sz="2400" dirty="0">
                    <a:solidFill>
                      <a:srgbClr val="004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10</m:t>
                    </m:r>
                    <m:r>
                      <a:rPr lang="fr-MA" sz="24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  <m:r>
                      <a:rPr lang="fr-MA" sz="24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+10×</m:t>
                    </m:r>
                    <m:r>
                      <a:rPr lang="fr-M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endParaRPr lang="fr-MA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7798" y="4336475"/>
                <a:ext cx="5269403" cy="510778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lèche droite 2"/>
          <p:cNvSpPr/>
          <p:nvPr/>
        </p:nvSpPr>
        <p:spPr>
          <a:xfrm>
            <a:off x="4063394" y="4204410"/>
            <a:ext cx="2260879" cy="919401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développement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8839073" y="3380627"/>
                <a:ext cx="703762" cy="369332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9073" y="3380627"/>
                <a:ext cx="70376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9656197" y="3380627"/>
                <a:ext cx="54474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6197" y="3380627"/>
                <a:ext cx="544749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10266351" y="3399367"/>
                <a:ext cx="3577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6351" y="3399367"/>
                <a:ext cx="357781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/>
              <p:cNvSpPr txBox="1"/>
              <p:nvPr/>
            </p:nvSpPr>
            <p:spPr>
              <a:xfrm>
                <a:off x="10527621" y="3376028"/>
                <a:ext cx="781587" cy="369332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7621" y="3376028"/>
                <a:ext cx="781587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/>
              <p:cNvSpPr txBox="1"/>
              <p:nvPr/>
            </p:nvSpPr>
            <p:spPr>
              <a:xfrm>
                <a:off x="11386256" y="3376028"/>
                <a:ext cx="569104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86256" y="3376028"/>
                <a:ext cx="569104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096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8" grpId="0" animBg="1"/>
      <p:bldP spid="19" grpId="0" animBg="1"/>
      <p:bldP spid="21" grpId="0" animBg="1"/>
      <p:bldP spid="3" grpId="0" animBg="1"/>
      <p:bldP spid="22" grpId="0" animBg="1"/>
      <p:bldP spid="23" grpId="0" animBg="1"/>
      <p:bldP spid="24" grpId="0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MA" sz="1600" b="1" dirty="0">
                <a:solidFill>
                  <a:schemeClr val="bg1">
                    <a:lumMod val="65000"/>
                  </a:schemeClr>
                </a:solidFill>
              </a:rPr>
              <a:t>Maintenant je vous montre comment développer une expression numérique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1386189" y="1978995"/>
                <a:ext cx="5111887" cy="510778"/>
              </a:xfrm>
              <a:prstGeom prst="roundRect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MA" sz="2400" dirty="0"/>
                  <a:t>  </a:t>
                </a:r>
                <a14:m>
                  <m:oMath xmlns:m="http://schemas.openxmlformats.org/officeDocument/2006/math">
                    <m:r>
                      <a:rPr lang="fr-MA" sz="240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×8−</m:t>
                    </m:r>
                    <m:r>
                      <a:rPr lang="fr-MA" sz="24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×2=40−10</m:t>
                    </m:r>
                  </m:oMath>
                </a14:m>
                <a:endParaRPr lang="fr-MA" sz="24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189" y="1978995"/>
                <a:ext cx="5111887" cy="510778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1386190" y="1382104"/>
                <a:ext cx="5111886" cy="510778"/>
              </a:xfrm>
              <a:prstGeom prst="roundRect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8−2</m:t>
                          </m:r>
                        </m:e>
                      </m:d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=5×</m:t>
                      </m:r>
                      <m:r>
                        <a:rPr lang="fr-MA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190" y="1382104"/>
                <a:ext cx="5111886" cy="51077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6202839" y="3446065"/>
                <a:ext cx="2088728" cy="51077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8−2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2839" y="3446065"/>
                <a:ext cx="2088728" cy="51077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616563" y="3107549"/>
                <a:ext cx="4249861" cy="919401"/>
              </a:xfrm>
              <a:prstGeom prst="roundRect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MA" sz="2400" dirty="0"/>
                  <a:t>Les deux expressions donnent le même résultat: </a:t>
                </a:r>
                <a14:m>
                  <m:oMath xmlns:m="http://schemas.openxmlformats.org/officeDocument/2006/math">
                    <m:r>
                      <a:rPr lang="fr-MA" sz="2400" i="1" dirty="0">
                        <a:solidFill>
                          <a:srgbClr val="F5875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fr-MA" sz="2400" i="1" dirty="0" smtClean="0">
                        <a:solidFill>
                          <a:srgbClr val="F5875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fr-FR" sz="2400" dirty="0">
                  <a:solidFill>
                    <a:srgbClr val="F58750"/>
                  </a:solidFill>
                </a:endParaRPr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563" y="3107549"/>
                <a:ext cx="4249861" cy="919401"/>
              </a:xfrm>
              <a:prstGeom prst="roundRect">
                <a:avLst/>
              </a:prstGeom>
              <a:blipFill>
                <a:blip r:embed="rId6"/>
                <a:stretch>
                  <a:fillRect l="-1001" b="-8497"/>
                </a:stretch>
              </a:blipFill>
              <a:ln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Flèche droite rayée 15"/>
          <p:cNvSpPr/>
          <p:nvPr/>
        </p:nvSpPr>
        <p:spPr>
          <a:xfrm flipV="1">
            <a:off x="2625324" y="5899069"/>
            <a:ext cx="1524409" cy="577480"/>
          </a:xfrm>
          <a:prstGeom prst="stripedRightArrow">
            <a:avLst/>
          </a:prstGeom>
          <a:solidFill>
            <a:srgbClr val="5FADE4"/>
          </a:solidFill>
          <a:ln w="28575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5FADE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6712085" y="1355573"/>
                <a:ext cx="1546698" cy="510778"/>
              </a:xfrm>
              <a:prstGeom prst="roundRect">
                <a:avLst/>
              </a:prstGeom>
              <a:solidFill>
                <a:srgbClr val="EB926C"/>
              </a:solidFill>
              <a:ln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=30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2085" y="1355573"/>
                <a:ext cx="1546698" cy="510778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6712085" y="2026593"/>
                <a:ext cx="1546698" cy="510778"/>
              </a:xfrm>
              <a:prstGeom prst="roundRect">
                <a:avLst/>
              </a:prstGeom>
              <a:solidFill>
                <a:srgbClr val="EB926C"/>
              </a:solidFill>
              <a:ln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=30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2085" y="2026593"/>
                <a:ext cx="1546698" cy="510778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à coins arrondis 19"/>
              <p:cNvSpPr/>
              <p:nvPr/>
            </p:nvSpPr>
            <p:spPr>
              <a:xfrm>
                <a:off x="4444132" y="5620515"/>
                <a:ext cx="4818179" cy="856034"/>
              </a:xfrm>
              <a:prstGeom prst="roundRect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MA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fr-MA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Rectangle à coins arrondis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132" y="5620515"/>
                <a:ext cx="4818179" cy="856034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Flèche droite rayée 20"/>
          <p:cNvSpPr/>
          <p:nvPr/>
        </p:nvSpPr>
        <p:spPr>
          <a:xfrm flipV="1">
            <a:off x="5183996" y="3303038"/>
            <a:ext cx="736581" cy="595385"/>
          </a:xfrm>
          <a:prstGeom prst="stripedRightArrow">
            <a:avLst/>
          </a:prstGeom>
          <a:solidFill>
            <a:srgbClr val="5FADE4"/>
          </a:solidFill>
          <a:ln w="28575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5FADE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1012645" y="4586324"/>
                <a:ext cx="3139359" cy="510778"/>
              </a:xfrm>
              <a:prstGeom prst="roundRect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8−2</m:t>
                          </m:r>
                        </m:e>
                      </m:d>
                    </m:oMath>
                  </m:oMathPara>
                </a14:m>
                <a:endParaRPr lang="fr-FR" sz="24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645" y="4586324"/>
                <a:ext cx="3139359" cy="510778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7399073" y="4615942"/>
                <a:ext cx="3398323" cy="510778"/>
              </a:xfrm>
              <a:prstGeom prst="roundRect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MA" sz="2400" dirty="0"/>
                  <a:t>  </a:t>
                </a:r>
                <a14:m>
                  <m:oMath xmlns:m="http://schemas.openxmlformats.org/officeDocument/2006/math">
                    <m:r>
                      <a:rPr lang="fr-MA" sz="240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×8−</m:t>
                    </m:r>
                    <m:r>
                      <a:rPr lang="fr-MA" sz="24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×2</m:t>
                    </m:r>
                  </m:oMath>
                </a14:m>
                <a:endParaRPr lang="fr-MA" sz="24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9073" y="4615942"/>
                <a:ext cx="3398323" cy="510778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lèche droite 2"/>
          <p:cNvSpPr/>
          <p:nvPr/>
        </p:nvSpPr>
        <p:spPr>
          <a:xfrm>
            <a:off x="4444132" y="4526040"/>
            <a:ext cx="2662813" cy="59538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développement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9626554" y="3567249"/>
                <a:ext cx="54474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6554" y="3567249"/>
                <a:ext cx="544749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10225913" y="3540868"/>
                <a:ext cx="3696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5913" y="3540868"/>
                <a:ext cx="369651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11324603" y="3553961"/>
                <a:ext cx="569104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4603" y="3553961"/>
                <a:ext cx="569104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8684807" y="3562193"/>
                <a:ext cx="826853" cy="369332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4807" y="3562193"/>
                <a:ext cx="826853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/>
          <p:cNvSpPr txBox="1"/>
          <p:nvPr/>
        </p:nvSpPr>
        <p:spPr>
          <a:xfrm>
            <a:off x="5637178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10649870" y="3555457"/>
                <a:ext cx="620427" cy="369332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9870" y="3555457"/>
                <a:ext cx="620427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1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3" grpId="0" animBg="1"/>
      <p:bldP spid="24" grpId="0" animBg="1"/>
      <p:bldP spid="3" grpId="0" animBg="1"/>
      <p:bldP spid="6" grpId="0" animBg="1"/>
      <p:bldP spid="7" grpId="0"/>
      <p:bldP spid="11" grpId="0" animBg="1"/>
      <p:bldP spid="12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MA" sz="1600" b="1" dirty="0">
                <a:solidFill>
                  <a:schemeClr val="bg1">
                    <a:lumMod val="65000"/>
                  </a:schemeClr>
                </a:solidFill>
              </a:rPr>
              <a:t>Voici un </a:t>
            </a:r>
            <a:r>
              <a:rPr lang="fr-MA" sz="1600" b="1" dirty="0" smtClean="0">
                <a:solidFill>
                  <a:schemeClr val="bg1">
                    <a:lumMod val="65000"/>
                  </a:schemeClr>
                </a:solidFill>
              </a:rPr>
              <a:t>résumé </a:t>
            </a:r>
            <a:r>
              <a:rPr lang="fr-MA" sz="1600" b="1" dirty="0">
                <a:solidFill>
                  <a:schemeClr val="bg1">
                    <a:lumMod val="65000"/>
                  </a:schemeClr>
                </a:solidFill>
              </a:rPr>
              <a:t>et des exemples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476973" y="1390723"/>
            <a:ext cx="4463501" cy="132802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sz="2400" dirty="0"/>
              <a:t> développer une expression c’est transformer un produit en une somme ou en  une différence:      </a:t>
            </a:r>
            <a:endParaRPr lang="fr-FR" sz="2400" dirty="0">
              <a:solidFill>
                <a:srgbClr val="00B0F0"/>
              </a:solidFill>
            </a:endParaRPr>
          </a:p>
        </p:txBody>
      </p:sp>
      <p:sp>
        <p:nvSpPr>
          <p:cNvPr id="28" name="Flèche droite rayée 27"/>
          <p:cNvSpPr/>
          <p:nvPr/>
        </p:nvSpPr>
        <p:spPr>
          <a:xfrm flipV="1">
            <a:off x="5054290" y="1632674"/>
            <a:ext cx="1172371" cy="870842"/>
          </a:xfrm>
          <a:prstGeom prst="stripedRightArrow">
            <a:avLst/>
          </a:prstGeom>
          <a:solidFill>
            <a:srgbClr val="5FADE4"/>
          </a:solidFill>
          <a:ln w="28575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5FADE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à coins arrondis 21"/>
              <p:cNvSpPr/>
              <p:nvPr/>
            </p:nvSpPr>
            <p:spPr>
              <a:xfrm>
                <a:off x="6340477" y="1418793"/>
                <a:ext cx="5049269" cy="1143951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457200" indent="-457200" algn="ctr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fr-MA" sz="28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fr-MA" sz="28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MA" sz="2800" b="0" i="1" smtClean="0">
                            <a:solidFill>
                              <a:srgbClr val="004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sz="2800" b="0" i="1" smtClean="0">
                            <a:solidFill>
                              <a:srgbClr val="004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fr-MA" sz="2800" b="0" i="1" smtClean="0">
                            <a:solidFill>
                              <a:srgbClr val="004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fr-MA" sz="2800" b="0" i="1" smtClean="0">
                            <a:solidFill>
                              <a:srgbClr val="004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fr-MA" sz="28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MA" sz="28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fr-MA" sz="28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sz="28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fr-MA" sz="28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MA" sz="28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fr-MA" sz="28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sz="28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endParaRPr lang="fr-MA" sz="2800" b="0" i="1" dirty="0">
                  <a:solidFill>
                    <a:srgbClr val="0040C0"/>
                  </a:solidFill>
                  <a:latin typeface="Cambria Math" panose="02040503050406030204" pitchFamily="18" charset="0"/>
                </a:endParaRPr>
              </a:p>
              <a:p>
                <a:pPr marL="457200" indent="-457200" algn="ctr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fr-MA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fr-MA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MA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fr-MA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fr-MA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fr-MA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MA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fr-MA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fr-MA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MA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fr-MA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Rectangle à coins arrondis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0477" y="1418793"/>
                <a:ext cx="5049269" cy="114395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Imag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3822722"/>
            <a:ext cx="4078697" cy="5788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6750923" y="4541659"/>
                <a:ext cx="404938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sz="2400" dirty="0"/>
                  <a:t>2) Je développe: </a:t>
                </a:r>
                <a14:m>
                  <m:oMath xmlns:m="http://schemas.openxmlformats.org/officeDocument/2006/math">
                    <m:r>
                      <a:rPr lang="fr-MA" sz="24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×(9−1)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0923" y="4541659"/>
                <a:ext cx="4049382" cy="461665"/>
              </a:xfrm>
              <a:prstGeom prst="rect">
                <a:avLst/>
              </a:prstGeom>
              <a:blipFill>
                <a:blip r:embed="rId5"/>
                <a:stretch>
                  <a:fillRect l="-2256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/>
              <p:cNvSpPr txBox="1"/>
              <p:nvPr/>
            </p:nvSpPr>
            <p:spPr>
              <a:xfrm>
                <a:off x="335306" y="5252566"/>
                <a:ext cx="25389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MA" sz="2400" i="1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M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×(9+1)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06" y="5252566"/>
                <a:ext cx="2538919" cy="461665"/>
              </a:xfrm>
              <a:prstGeom prst="rect">
                <a:avLst/>
              </a:prstGeom>
              <a:blipFill>
                <a:blip r:embed="rId6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/>
              <p:cNvSpPr txBox="1"/>
              <p:nvPr/>
            </p:nvSpPr>
            <p:spPr>
              <a:xfrm>
                <a:off x="2617179" y="5236444"/>
                <a:ext cx="17430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×9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7179" y="5236444"/>
                <a:ext cx="1743071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/>
              <p:cNvSpPr txBox="1"/>
              <p:nvPr/>
            </p:nvSpPr>
            <p:spPr>
              <a:xfrm>
                <a:off x="643632" y="4577373"/>
                <a:ext cx="44611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sz="2400" dirty="0"/>
                  <a:t>1) Je développe: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×(9+1)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7" name="ZoneTexte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632" y="4577373"/>
                <a:ext cx="4461187" cy="461665"/>
              </a:xfrm>
              <a:prstGeom prst="rect">
                <a:avLst/>
              </a:prstGeom>
              <a:blipFill>
                <a:blip r:embed="rId8"/>
                <a:stretch>
                  <a:fillRect l="-2189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6639031" y="5272882"/>
                <a:ext cx="21429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i="1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M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×(9+1)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9031" y="5272882"/>
                <a:ext cx="2142948" cy="461665"/>
              </a:xfrm>
              <a:prstGeom prst="rect">
                <a:avLst/>
              </a:prstGeom>
              <a:blipFill>
                <a:blip r:embed="rId9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/>
              <p:cNvSpPr txBox="1"/>
              <p:nvPr/>
            </p:nvSpPr>
            <p:spPr>
              <a:xfrm>
                <a:off x="8417108" y="5272882"/>
                <a:ext cx="26436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×9−5×1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0" name="ZoneTexte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7108" y="5272882"/>
                <a:ext cx="2643652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476973" y="3014022"/>
                <a:ext cx="4461187" cy="578882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MA" sz="2800" dirty="0"/>
                  <a:t>Produit: </a:t>
                </a:r>
                <a14:m>
                  <m:oMath xmlns:m="http://schemas.openxmlformats.org/officeDocument/2006/math">
                    <m:r>
                      <a:rPr lang="fr-MA" sz="28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fr-M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×(7+2)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973" y="3014022"/>
                <a:ext cx="4461187" cy="578882"/>
              </a:xfrm>
              <a:prstGeom prst="roundRect">
                <a:avLst/>
              </a:prstGeom>
              <a:blipFill>
                <a:blip r:embed="rId11"/>
                <a:stretch>
                  <a:fillRect l="-2044" t="-3093" b="-237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lèche droite 4"/>
          <p:cNvSpPr/>
          <p:nvPr/>
        </p:nvSpPr>
        <p:spPr>
          <a:xfrm>
            <a:off x="5145731" y="2932231"/>
            <a:ext cx="1605192" cy="6878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Je développe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6902046" y="3014022"/>
                <a:ext cx="3926131" cy="510778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MA" sz="2400" dirty="0"/>
                  <a:t>Somme:     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×7+5×2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2046" y="3014022"/>
                <a:ext cx="3926131" cy="510778"/>
              </a:xfrm>
              <a:prstGeom prst="roundRect">
                <a:avLst/>
              </a:prstGeom>
              <a:blipFill>
                <a:blip r:embed="rId12"/>
                <a:stretch>
                  <a:fillRect l="-1548" t="-2326" b="-209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6745BD8-2723-0EA1-CA37-9329E246C032}"/>
              </a:ext>
            </a:extLst>
          </p:cNvPr>
          <p:cNvCxnSpPr/>
          <p:nvPr/>
        </p:nvCxnSpPr>
        <p:spPr>
          <a:xfrm>
            <a:off x="6211421" y="4410261"/>
            <a:ext cx="0" cy="168461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4374948" y="5232263"/>
                <a:ext cx="17780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fr-M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(−4)×1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4948" y="5232263"/>
                <a:ext cx="1778077" cy="461665"/>
              </a:xfrm>
              <a:prstGeom prst="rect">
                <a:avLst/>
              </a:prstGeom>
              <a:blipFill>
                <a:blip r:embed="rId13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14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4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8" grpId="0" animBg="1"/>
      <p:bldP spid="22" grpId="0" animBg="1"/>
      <p:bldP spid="24" grpId="0"/>
      <p:bldP spid="25" grpId="0"/>
      <p:bldP spid="26" grpId="0"/>
      <p:bldP spid="27" grpId="0"/>
      <p:bldP spid="29" grpId="0"/>
      <p:bldP spid="30" grpId="0"/>
      <p:bldP spid="3" grpId="0" animBg="1"/>
      <p:bldP spid="5" grpId="0" animBg="1"/>
      <p:bldP spid="6" grpId="0" animBg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37EF2ADE-B959-5993-A71F-4320DC335AB1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développez </a:t>
                </a:r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:</a:t>
                </a:r>
                <a14:m>
                  <m:oMath xmlns:m="http://schemas.openxmlformats.org/officeDocument/2006/math">
                    <m:r>
                      <a:rPr lang="fr-MA" sz="1600" b="1" i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fr-MA" sz="1600" b="1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×(</m:t>
                    </m:r>
                    <m:r>
                      <a:rPr lang="fr-MA" sz="1600" b="1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fr-MA" sz="1600" b="1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MA" sz="1600" b="1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fr-MA" sz="1600" b="1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MA" sz="1600" b="1" i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fr-MA" sz="1600" b="1" i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MA" sz="1600" b="1" i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fr-MA" sz="1600" b="1" i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).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37EF2ADE-B959-5993-A71F-4320DC335A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l="-2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6BB8D40-3374-41FD-A76D-232CB75A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365598" y="3219442"/>
                <a:ext cx="4996894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×(3,5+1,3)</m:t>
                      </m:r>
                    </m:oMath>
                  </m:oMathPara>
                </a14:m>
                <a:endParaRPr lang="fr-MA" sz="24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598" y="3219442"/>
                <a:ext cx="4996894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E8EBD9A9-2BDA-CCFC-79E2-5E34D9C6C2A1}"/>
              </a:ext>
            </a:extLst>
          </p:cNvPr>
          <p:cNvSpPr txBox="1"/>
          <p:nvPr/>
        </p:nvSpPr>
        <p:spPr>
          <a:xfrm>
            <a:off x="761260" y="1759583"/>
            <a:ext cx="1715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2400" dirty="0"/>
              <a:t>Développer: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3CDB33-15E2-C0FC-A97F-FB41419C516B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415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8360113" cy="2921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la réponse et donne le feedback</a:t>
            </a: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34576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3789824" y="3219441"/>
                <a:ext cx="3433936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=10×3,5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10×1,3</m:t>
                      </m:r>
                    </m:oMath>
                  </m:oMathPara>
                </a14:m>
                <a:endParaRPr lang="fr-FR" sz="24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9824" y="3219441"/>
                <a:ext cx="343393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8091CA3-E0AB-246D-FFAA-A5130997A400}"/>
                  </a:ext>
                </a:extLst>
              </p:cNvPr>
              <p:cNvSpPr txBox="1"/>
              <p:nvPr/>
            </p:nvSpPr>
            <p:spPr>
              <a:xfrm>
                <a:off x="365598" y="3219442"/>
                <a:ext cx="4996894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×(3,5+1,3)</m:t>
                      </m:r>
                    </m:oMath>
                  </m:oMathPara>
                </a14:m>
                <a:endParaRPr lang="fr-MA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8091CA3-E0AB-246D-FFAA-A5130997A4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598" y="3219442"/>
                <a:ext cx="4996894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740E26D5-80DC-B81B-16D5-E304D1C4819E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403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37EF2ADE-B959-5993-A71F-4320DC335AB1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Développez: </a:t>
                </a:r>
                <a14:m>
                  <m:oMath xmlns:m="http://schemas.openxmlformats.org/officeDocument/2006/math">
                    <m:r>
                      <a:rPr lang="fr-MA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fr-MA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×(</m:t>
                    </m:r>
                    <m:r>
                      <a:rPr lang="fr-MA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  <m:r>
                      <a:rPr lang="fr-MA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MA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</m:t>
                    </m:r>
                    <m:r>
                      <a:rPr lang="fr-MA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MA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fr-MA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MA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fr-MA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37EF2ADE-B959-5993-A71F-4320DC335A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l="-2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6BB8D40-3374-41FD-A76D-232CB75A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2A84503-5319-BCEE-E2A6-1082B34144BB}"/>
              </a:ext>
            </a:extLst>
          </p:cNvPr>
          <p:cNvSpPr txBox="1"/>
          <p:nvPr/>
        </p:nvSpPr>
        <p:spPr>
          <a:xfrm>
            <a:off x="761260" y="1759583"/>
            <a:ext cx="1715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2400" dirty="0"/>
              <a:t>Développer: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80490F-5EA7-9827-6B00-D3BBA5406168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C14D464-5CA1-1F56-3D98-82E556BDB511}"/>
                  </a:ext>
                </a:extLst>
              </p:cNvPr>
              <p:cNvSpPr txBox="1"/>
              <p:nvPr/>
            </p:nvSpPr>
            <p:spPr>
              <a:xfrm>
                <a:off x="365598" y="3219442"/>
                <a:ext cx="4996894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MA" sz="2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MA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8,6−5,3</m:t>
                          </m:r>
                        </m:e>
                      </m:d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C14D464-5CA1-1F56-3D98-82E556BDB5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598" y="3219442"/>
                <a:ext cx="4996894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160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 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8360113" cy="2921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la réponse et donne un feedback </a:t>
            </a: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F3BF708-141A-87F7-48D8-1BF5E36B2F34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81E0F22-1C41-7323-D143-4C023779930F}"/>
                  </a:ext>
                </a:extLst>
              </p:cNvPr>
              <p:cNvSpPr txBox="1"/>
              <p:nvPr/>
            </p:nvSpPr>
            <p:spPr>
              <a:xfrm>
                <a:off x="365598" y="3219442"/>
                <a:ext cx="4996894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MA" sz="2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MA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8,6−5,3</m:t>
                          </m:r>
                        </m:e>
                      </m:d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81E0F22-1C41-7323-D143-4C02377993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598" y="3219442"/>
                <a:ext cx="4996894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9A431E0-ED29-FEC3-021A-4483CA5F838E}"/>
                  </a:ext>
                </a:extLst>
              </p:cNvPr>
              <p:cNvSpPr txBox="1"/>
              <p:nvPr/>
            </p:nvSpPr>
            <p:spPr>
              <a:xfrm>
                <a:off x="3789824" y="3219441"/>
                <a:ext cx="3433936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2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10×8,6−10×5,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9A431E0-ED29-FEC3-021A-4483CA5F8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9824" y="3219441"/>
                <a:ext cx="343393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84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MA" sz="1600" b="1" dirty="0">
                <a:solidFill>
                  <a:schemeClr val="bg1">
                    <a:lumMod val="65000"/>
                  </a:schemeClr>
                </a:solidFill>
              </a:rPr>
              <a:t>Maintenant je vous montre comment factoriser une expression 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la démarche.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6807644" y="1911482"/>
                <a:ext cx="3608962" cy="919401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fr-MA" sz="2400" b="0" dirty="0">
                  <a:ea typeface="Cambria Math" panose="02040503050406030204" pitchFamily="18" charset="0"/>
                </a:endParaRPr>
              </a:p>
              <a:p>
                <a:r>
                  <a:rPr lang="fr-MA" sz="2400" dirty="0"/>
                  <a:t>            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7644" y="1911482"/>
                <a:ext cx="3608962" cy="91940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5317212" y="2009953"/>
                <a:ext cx="1001949" cy="6463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3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7212" y="2009953"/>
                <a:ext cx="100194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1453641" y="1873419"/>
                <a:ext cx="3375088" cy="919401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/>
              </a:p>
              <a:p>
                <a:r>
                  <a:rPr lang="fr-MA" sz="2400" dirty="0"/>
                  <a:t>           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×(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3641" y="1873419"/>
                <a:ext cx="3375088" cy="919401"/>
              </a:xfrm>
              <a:prstGeom prst="roundRect">
                <a:avLst/>
              </a:prstGeom>
              <a:blipFill>
                <a:blip r:embed="rId4"/>
                <a:stretch>
                  <a:fillRect b="-326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Flèche courbée vers le bas 9"/>
          <p:cNvSpPr/>
          <p:nvPr/>
        </p:nvSpPr>
        <p:spPr>
          <a:xfrm>
            <a:off x="4221608" y="1241709"/>
            <a:ext cx="3975469" cy="61320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Flèche courbée vers le bas 14"/>
          <p:cNvSpPr/>
          <p:nvPr/>
        </p:nvSpPr>
        <p:spPr>
          <a:xfrm rot="10800000">
            <a:off x="4182893" y="2661601"/>
            <a:ext cx="3876286" cy="543166"/>
          </a:xfrm>
          <a:prstGeom prst="curved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922196" y="1419348"/>
            <a:ext cx="2071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dirty="0">
                <a:solidFill>
                  <a:srgbClr val="00B050"/>
                </a:solidFill>
              </a:rPr>
              <a:t> je développe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5037159" y="2774524"/>
            <a:ext cx="2344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dirty="0"/>
              <a:t> </a:t>
            </a:r>
            <a:r>
              <a:rPr lang="fr-MA" dirty="0">
                <a:solidFill>
                  <a:srgbClr val="00B0F0"/>
                </a:solidFill>
              </a:rPr>
              <a:t>je factorise</a:t>
            </a:r>
            <a:endParaRPr lang="fr-FR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Ellipse 13"/>
              <p:cNvSpPr/>
              <p:nvPr/>
            </p:nvSpPr>
            <p:spPr>
              <a:xfrm>
                <a:off x="8171716" y="2750063"/>
                <a:ext cx="2232427" cy="952236"/>
              </a:xfrm>
              <a:prstGeom prst="ellipse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fr-MA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fr-MA" dirty="0"/>
                  <a:t>:  le facteur commun</a:t>
                </a:r>
                <a:endParaRPr lang="fr-FR" dirty="0"/>
              </a:p>
            </p:txBody>
          </p:sp>
        </mc:Choice>
        <mc:Fallback xmlns="">
          <p:sp>
            <p:nvSpPr>
              <p:cNvPr id="14" name="Ellips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1716" y="2750063"/>
                <a:ext cx="2232427" cy="952236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388937" y="3501200"/>
                <a:ext cx="54692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b="1" i="1" u="sng" dirty="0">
                    <a:latin typeface="+mj-lt"/>
                  </a:rPr>
                  <a:t>Exemple</a:t>
                </a:r>
                <a:r>
                  <a:rPr lang="fr-MA" b="1" i="1" dirty="0">
                    <a:latin typeface="+mj-lt"/>
                  </a:rPr>
                  <a:t>:  </a:t>
                </a:r>
                <a:r>
                  <a:rPr lang="fr-MA" b="1" i="0" dirty="0">
                    <a:latin typeface="+mj-lt"/>
                  </a:rPr>
                  <a:t>je factorise l′expression</a:t>
                </a:r>
                <a14:m>
                  <m:oMath xmlns:m="http://schemas.openxmlformats.org/officeDocument/2006/math">
                    <m:r>
                      <a:rPr lang="fr-MA" b="1" i="1" smtClean="0">
                        <a:latin typeface="Cambria Math" panose="02040503050406030204" pitchFamily="18" charset="0"/>
                      </a:rPr>
                      <m:t>:     </m:t>
                    </m:r>
                    <m:r>
                      <a:rPr lang="fr-MA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M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  <m:r>
                      <a:rPr lang="fr-M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M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fr-M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𝟏𝟐</m:t>
                    </m:r>
                  </m:oMath>
                </a14:m>
                <a:endParaRPr lang="fr-MA" b="1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937" y="3501200"/>
                <a:ext cx="5469251" cy="369332"/>
              </a:xfrm>
              <a:prstGeom prst="rect">
                <a:avLst/>
              </a:prstGeom>
              <a:blipFill>
                <a:blip r:embed="rId6"/>
                <a:stretch>
                  <a:fillRect l="-1003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ZoneTexte 17"/>
          <p:cNvSpPr txBox="1"/>
          <p:nvPr/>
        </p:nvSpPr>
        <p:spPr>
          <a:xfrm>
            <a:off x="1566223" y="4841642"/>
            <a:ext cx="8540815" cy="4086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MA" dirty="0"/>
              <a:t>Factoriser une expression c’est transformer une somme  ou une différence en un produit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1408203" y="5628085"/>
                <a:ext cx="3608962" cy="715089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MA" b="1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fr-MA" b="1" i="1" smtClean="0">
                          <a:latin typeface="Cambria Math" panose="02040503050406030204" pitchFamily="18" charset="0"/>
                        </a:rPr>
                        <m:t>𝒖𝒏𝒆</m:t>
                      </m:r>
                      <m:r>
                        <a:rPr lang="fr-MA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MA" b="1" i="1" smtClean="0">
                          <a:latin typeface="Cambria Math" panose="02040503050406030204" pitchFamily="18" charset="0"/>
                        </a:rPr>
                        <m:t>𝒔𝒐𝒎𝒎𝒆</m:t>
                      </m:r>
                      <m:r>
                        <a:rPr lang="fr-MA" b="1" i="1" smtClean="0"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fr-MA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M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fr-M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MA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fr-M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fr-MA" b="1" dirty="0">
                  <a:ea typeface="Cambria Math" panose="02040503050406030204" pitchFamily="18" charset="0"/>
                </a:endParaRPr>
              </a:p>
              <a:p>
                <a:pPr algn="ctr"/>
                <a:r>
                  <a:rPr lang="fr-MA" b="1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3</a:t>
                </a:r>
                <a:r>
                  <a:rPr lang="fr-MA" b="1" dirty="0">
                    <a:ea typeface="Cambria Math" panose="02040503050406030204" pitchFamily="18" charset="0"/>
                  </a:rPr>
                  <a:t> est le facteur commun</a:t>
                </a:r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8203" y="5628085"/>
                <a:ext cx="3608962" cy="715089"/>
              </a:xfrm>
              <a:prstGeom prst="roundRect">
                <a:avLst/>
              </a:prstGeom>
              <a:blipFill>
                <a:blip r:embed="rId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Flèche droite 19"/>
          <p:cNvSpPr/>
          <p:nvPr/>
        </p:nvSpPr>
        <p:spPr>
          <a:xfrm>
            <a:off x="5325666" y="5760979"/>
            <a:ext cx="2003897" cy="6008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Factorisation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7638064" y="5819796"/>
                <a:ext cx="3064623" cy="408623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MA" dirty="0"/>
                  <a:t>Produit: </a:t>
                </a:r>
                <a14:m>
                  <m:oMath xmlns:m="http://schemas.openxmlformats.org/officeDocument/2006/math">
                    <m:r>
                      <a:rPr lang="fr-MA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M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×(</m:t>
                    </m:r>
                    <m:r>
                      <a:rPr lang="fr-M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  <m:r>
                      <a:rPr lang="fr-M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M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𝟏𝟐</m:t>
                    </m:r>
                    <m:r>
                      <a:rPr lang="fr-M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fr-FR" b="1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8064" y="5819796"/>
                <a:ext cx="3064623" cy="408623"/>
              </a:xfrm>
              <a:prstGeom prst="roundRect">
                <a:avLst/>
              </a:prstGeom>
              <a:blipFill>
                <a:blip r:embed="rId8"/>
                <a:stretch>
                  <a:fillRect l="-792" t="-2899" b="-159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6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09209" y="94430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855086" y="4055199"/>
                <a:ext cx="4902620" cy="408623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MA" dirty="0">
                    <a:ea typeface="Cambria Math" panose="02040503050406030204" pitchFamily="18" charset="0"/>
                  </a:rPr>
                  <a:t>Je repère le facteur commun: </a:t>
                </a:r>
                <a14:m>
                  <m:oMath xmlns:m="http://schemas.openxmlformats.org/officeDocument/2006/math">
                    <m:r>
                      <a:rPr lang="fr-MA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endParaRPr lang="fr-MA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086" y="4055199"/>
                <a:ext cx="4902620" cy="408623"/>
              </a:xfrm>
              <a:prstGeom prst="roundRect">
                <a:avLst/>
              </a:prstGeom>
              <a:blipFill>
                <a:blip r:embed="rId10"/>
                <a:stretch>
                  <a:fillRect l="-248" t="-1449" b="-159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6432358" y="4018749"/>
                <a:ext cx="4937648" cy="408623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MA" dirty="0">
                    <a:ea typeface="Cambria Math" panose="02040503050406030204" pitchFamily="18" charset="0"/>
                  </a:rPr>
                  <a:t>Je factorise: </a:t>
                </a:r>
                <a14:m>
                  <m:oMath xmlns:m="http://schemas.openxmlformats.org/officeDocument/2006/math">
                    <m:r>
                      <a:rPr lang="fr-MA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fr-M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×8+</m:t>
                    </m:r>
                    <m:r>
                      <a:rPr lang="fr-MA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fr-M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×12=</m:t>
                    </m:r>
                    <m:r>
                      <a:rPr lang="fr-MA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fr-M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×(8+12)</m:t>
                    </m:r>
                  </m:oMath>
                </a14:m>
                <a:endParaRPr lang="fr-MA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2358" y="4018749"/>
                <a:ext cx="4937648" cy="408623"/>
              </a:xfrm>
              <a:prstGeom prst="roundRect">
                <a:avLst/>
              </a:prstGeom>
              <a:blipFill>
                <a:blip r:embed="rId11"/>
                <a:stretch>
                  <a:fillRect l="-246" t="-1449" b="-173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043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5" grpId="0" animBg="1"/>
      <p:bldP spid="12" grpId="0"/>
      <p:bldP spid="17" grpId="0"/>
      <p:bldP spid="14" grpId="0" animBg="1"/>
      <p:bldP spid="16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257231"/>
            <a:ext cx="10553700" cy="3572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Maintenant, je vous montre comment utiliser la factorisation pour calculer des </a:t>
            </a:r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expressions 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astucieusement 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8360113" cy="2921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la réponse et donne le feedback</a:t>
            </a: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4430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700394" y="1324316"/>
                <a:ext cx="86673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b="1" i="1" u="sng" dirty="0">
                    <a:solidFill>
                      <a:srgbClr val="0070C0"/>
                    </a:solidFill>
                  </a:rPr>
                  <a:t>Exemple1</a:t>
                </a:r>
                <a:r>
                  <a:rPr lang="fr-MA" b="0" dirty="0">
                    <a:solidFill>
                      <a:srgbClr val="0070C0"/>
                    </a:solidFill>
                  </a:rPr>
                  <a:t>:        </a:t>
                </a:r>
                <a:r>
                  <a:rPr lang="fr-MA" sz="2400" b="0" dirty="0"/>
                  <a:t>Calculer</a:t>
                </a:r>
                <a:r>
                  <a:rPr lang="fr-MA" b="0" dirty="0"/>
                  <a:t>: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  235,25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×998+235,25×2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394" y="1324316"/>
                <a:ext cx="8667344" cy="461665"/>
              </a:xfrm>
              <a:prstGeom prst="rect">
                <a:avLst/>
              </a:prstGeom>
              <a:blipFill>
                <a:blip r:embed="rId3"/>
                <a:stretch>
                  <a:fillRect l="-633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953311" y="2001601"/>
            <a:ext cx="777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MA" sz="2400" dirty="0"/>
              <a:t>Je repère un facteur commun: </a:t>
            </a:r>
            <a:r>
              <a:rPr lang="fr-MA" sz="2400" dirty="0">
                <a:solidFill>
                  <a:srgbClr val="FF0000"/>
                </a:solidFill>
              </a:rPr>
              <a:t>235,25</a:t>
            </a:r>
            <a:r>
              <a:rPr lang="fr-MA" sz="2400" dirty="0"/>
              <a:t> puis je factorise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06232" y="2698275"/>
                <a:ext cx="4216938" cy="510778"/>
              </a:xfrm>
              <a:prstGeom prst="round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235,25</m:t>
                      </m:r>
                      <m:r>
                        <a:rPr lang="fr-M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×998+</m:t>
                      </m:r>
                      <m:r>
                        <a:rPr lang="fr-MA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235,25</m:t>
                      </m:r>
                      <m:r>
                        <a:rPr lang="fr-M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232" y="2698275"/>
                <a:ext cx="4216938" cy="51077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5718377" y="2707524"/>
                <a:ext cx="3506821" cy="510778"/>
              </a:xfrm>
              <a:prstGeom prst="round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235,25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×(998+2)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8377" y="2707524"/>
                <a:ext cx="3506821" cy="510778"/>
              </a:xfrm>
              <a:prstGeom prst="roundRect">
                <a:avLst/>
              </a:prstGeom>
              <a:blipFill>
                <a:blip r:embed="rId5"/>
                <a:stretch>
                  <a:fillRect b="-930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2877902" y="3458395"/>
                <a:ext cx="6347296" cy="510778"/>
              </a:xfrm>
              <a:prstGeom prst="round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235,25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98+2</m:t>
                          </m:r>
                        </m:e>
                      </m:d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=235,25×100=23525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902" y="3458395"/>
                <a:ext cx="6347296" cy="510778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8"/>
          <p:cNvSpPr txBox="1"/>
          <p:nvPr/>
        </p:nvSpPr>
        <p:spPr>
          <a:xfrm>
            <a:off x="953311" y="3482952"/>
            <a:ext cx="2519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MA" sz="2400" dirty="0"/>
              <a:t>Je calcule: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873059" y="4302886"/>
                <a:ext cx="86673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b="1" i="1" u="sng" dirty="0">
                    <a:solidFill>
                      <a:srgbClr val="0070C0"/>
                    </a:solidFill>
                  </a:rPr>
                  <a:t>Exemple2:</a:t>
                </a:r>
                <a:r>
                  <a:rPr lang="fr-MA" b="1" i="1" dirty="0">
                    <a:solidFill>
                      <a:srgbClr val="0070C0"/>
                    </a:solidFill>
                  </a:rPr>
                  <a:t>        </a:t>
                </a:r>
                <a:r>
                  <a:rPr lang="fr-MA" sz="2400" b="0" dirty="0"/>
                  <a:t>Calculer</a:t>
                </a:r>
                <a:r>
                  <a:rPr lang="fr-MA" b="0" dirty="0"/>
                  <a:t>: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  45,65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×105−46,65×5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059" y="4302886"/>
                <a:ext cx="8667344" cy="461665"/>
              </a:xfrm>
              <a:prstGeom prst="rect">
                <a:avLst/>
              </a:prstGeom>
              <a:blipFill>
                <a:blip r:embed="rId7"/>
                <a:stretch>
                  <a:fillRect l="-563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1422671" y="5206373"/>
                <a:ext cx="3784060" cy="510778"/>
              </a:xfrm>
              <a:prstGeom prst="round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i="1">
                          <a:latin typeface="Cambria Math" panose="02040503050406030204" pitchFamily="18" charset="0"/>
                        </a:rPr>
                        <m:t>45,65</m:t>
                      </m:r>
                      <m:r>
                        <a:rPr lang="fr-M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×105−46,65×5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671" y="5206373"/>
                <a:ext cx="3784060" cy="510778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5429530" y="5206373"/>
                <a:ext cx="4197485" cy="510778"/>
              </a:xfrm>
              <a:prstGeom prst="round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=46,65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×(105−5)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9530" y="5206373"/>
                <a:ext cx="4197485" cy="510778"/>
              </a:xfrm>
              <a:prstGeom prst="roundRect">
                <a:avLst/>
              </a:prstGeom>
              <a:blipFill>
                <a:blip r:embed="rId9"/>
                <a:stretch>
                  <a:fillRect b="-930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5429529" y="5975300"/>
                <a:ext cx="4197485" cy="510778"/>
              </a:xfrm>
              <a:prstGeom prst="round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=46,65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×100=4665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9529" y="5975300"/>
                <a:ext cx="4197485" cy="510778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36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11" grpId="0" animBg="1"/>
      <p:bldP spid="9" grpId="0"/>
      <p:bldP spid="13" grpId="0"/>
      <p:bldP spid="10" grpId="0" animBg="1"/>
      <p:bldP spid="12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177800"/>
            <a:ext cx="357356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des exemples.</a:t>
            </a:r>
          </a:p>
        </p:txBody>
      </p:sp>
      <p:sp>
        <p:nvSpPr>
          <p:cNvPr id="14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leurs ardoises et invite un élève à expliquer sa démarche.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597" y="917051"/>
            <a:ext cx="3445189" cy="58317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3E17D4A-82CF-EAEB-60BF-C8C8FCC30E51}"/>
              </a:ext>
            </a:extLst>
          </p:cNvPr>
          <p:cNvGrpSpPr/>
          <p:nvPr/>
        </p:nvGrpSpPr>
        <p:grpSpPr>
          <a:xfrm>
            <a:off x="556029" y="1872779"/>
            <a:ext cx="2313629" cy="461665"/>
            <a:chOff x="556029" y="1669638"/>
            <a:chExt cx="2313629" cy="461665"/>
          </a:xfrm>
        </p:grpSpPr>
        <p:sp>
          <p:nvSpPr>
            <p:cNvPr id="6" name="Ellipse 5"/>
            <p:cNvSpPr/>
            <p:nvPr/>
          </p:nvSpPr>
          <p:spPr>
            <a:xfrm>
              <a:off x="556029" y="1669638"/>
              <a:ext cx="505837" cy="46166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dirty="0"/>
                <a:t>1</a:t>
              </a:r>
              <a:endParaRPr lang="fr-FR" dirty="0"/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1196502" y="1731472"/>
              <a:ext cx="16731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dirty="0"/>
                <a:t>Je factorise:</a:t>
              </a:r>
              <a:endParaRPr lang="fr-F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5731674" y="2660540"/>
                <a:ext cx="4435813" cy="510778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MA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×25−</m:t>
                    </m:r>
                    <m:r>
                      <a:rPr lang="fr-MA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×7=3×(25−7)</m:t>
                    </m:r>
                  </m:oMath>
                </a14:m>
                <a:r>
                  <a:rPr lang="fr-MA" sz="2400" dirty="0"/>
                  <a:t>                          </a:t>
                </a:r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1674" y="2660540"/>
                <a:ext cx="4435813" cy="510778"/>
              </a:xfrm>
              <a:prstGeom prst="roundRect">
                <a:avLst/>
              </a:prstGeom>
              <a:blipFill>
                <a:blip r:embed="rId3"/>
                <a:stretch>
                  <a:fillRect b="-104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690664" y="2660540"/>
                <a:ext cx="4773038" cy="510778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MA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×12+</m:t>
                    </m:r>
                    <m:r>
                      <a:rPr lang="fr-MA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×4=</m:t>
                    </m:r>
                    <m:r>
                      <a:rPr lang="fr-MA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×(12+4)</m:t>
                    </m:r>
                  </m:oMath>
                </a14:m>
                <a:r>
                  <a:rPr lang="fr-MA" sz="2400" dirty="0"/>
                  <a:t>                          </a:t>
                </a:r>
                <a:endParaRPr lang="fr-FR" sz="24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664" y="2660540"/>
                <a:ext cx="4773038" cy="510778"/>
              </a:xfrm>
              <a:prstGeom prst="roundRect">
                <a:avLst/>
              </a:prstGeom>
              <a:blipFill>
                <a:blip r:embed="rId4"/>
                <a:stretch>
                  <a:fillRect b="-104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e 2">
            <a:extLst>
              <a:ext uri="{FF2B5EF4-FFF2-40B4-BE49-F238E27FC236}">
                <a16:creationId xmlns:a16="http://schemas.microsoft.com/office/drawing/2014/main" id="{0538D983-4121-A956-7F5B-5183D5235ED9}"/>
              </a:ext>
            </a:extLst>
          </p:cNvPr>
          <p:cNvGrpSpPr/>
          <p:nvPr/>
        </p:nvGrpSpPr>
        <p:grpSpPr>
          <a:xfrm>
            <a:off x="556029" y="3630332"/>
            <a:ext cx="5606951" cy="461665"/>
            <a:chOff x="638206" y="3331167"/>
            <a:chExt cx="5606951" cy="461665"/>
          </a:xfrm>
        </p:grpSpPr>
        <p:sp>
          <p:nvSpPr>
            <p:cNvPr id="18" name="Ellipse 17"/>
            <p:cNvSpPr/>
            <p:nvPr/>
          </p:nvSpPr>
          <p:spPr>
            <a:xfrm>
              <a:off x="638206" y="3331167"/>
              <a:ext cx="505838" cy="46166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dirty="0"/>
                <a:t>2</a:t>
              </a:r>
              <a:endParaRPr lang="fr-FR" dirty="0"/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1196502" y="3373614"/>
              <a:ext cx="504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dirty="0"/>
                <a:t>Je calcule astucieusement</a:t>
              </a:r>
              <a:endParaRPr lang="fr-F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556030" y="4304383"/>
                <a:ext cx="4860722" cy="1464231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MA" sz="2000" b="0" i="1" smtClean="0">
                          <a:latin typeface="Cambria Math" panose="02040503050406030204" pitchFamily="18" charset="0"/>
                        </a:rPr>
                        <m:t>7,23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×99=7,23×</m:t>
                      </m:r>
                      <m:d>
                        <m:dPr>
                          <m:ctrlP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100−1</m:t>
                          </m:r>
                        </m:e>
                      </m:d>
                    </m:oMath>
                  </m:oMathPara>
                </a14:m>
                <a:endParaRPr lang="fr-MA" sz="2000" b="0" dirty="0">
                  <a:ea typeface="Cambria Math" panose="02040503050406030204" pitchFamily="18" charset="0"/>
                </a:endParaRPr>
              </a:p>
              <a:p>
                <a:r>
                  <a:rPr lang="fr-MA" sz="2000" dirty="0"/>
                  <a:t>                    </a:t>
                </a:r>
                <a14:m>
                  <m:oMath xmlns:m="http://schemas.openxmlformats.org/officeDocument/2006/math">
                    <m:r>
                      <a:rPr lang="fr-MA" sz="2000" b="0" i="1" smtClean="0">
                        <a:latin typeface="Cambria Math" panose="02040503050406030204" pitchFamily="18" charset="0"/>
                      </a:rPr>
                      <m:t>=7,23</m:t>
                    </m:r>
                    <m:r>
                      <a:rPr lang="fr-M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×100−7,23×1</m:t>
                    </m:r>
                  </m:oMath>
                </a14:m>
                <a:endParaRPr lang="fr-MA" sz="2000" b="0" dirty="0">
                  <a:ea typeface="Cambria Math" panose="02040503050406030204" pitchFamily="18" charset="0"/>
                </a:endParaRPr>
              </a:p>
              <a:p>
                <a:r>
                  <a:rPr lang="fr-MA" sz="2000" dirty="0"/>
                  <a:t>                    </a:t>
                </a:r>
                <a14:m>
                  <m:oMath xmlns:m="http://schemas.openxmlformats.org/officeDocument/2006/math">
                    <m:r>
                      <a:rPr lang="fr-M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000" b="0" i="0" smtClean="0">
                        <a:latin typeface="Cambria Math" panose="02040503050406030204" pitchFamily="18" charset="0"/>
                      </a:rPr>
                      <m:t>723−7,23</m:t>
                    </m:r>
                  </m:oMath>
                </a14:m>
                <a:endParaRPr lang="fr-MA" sz="2000" b="0" dirty="0"/>
              </a:p>
              <a:p>
                <a:r>
                  <a:rPr lang="fr-MA" sz="2000" dirty="0"/>
                  <a:t>                    </a:t>
                </a:r>
                <a14:m>
                  <m:oMath xmlns:m="http://schemas.openxmlformats.org/officeDocument/2006/math">
                    <m:r>
                      <a:rPr lang="fr-MA" sz="2000" b="0" i="1" smtClean="0">
                        <a:latin typeface="Cambria Math" panose="02040503050406030204" pitchFamily="18" charset="0"/>
                      </a:rPr>
                      <m:t>=715,77</m:t>
                    </m:r>
                  </m:oMath>
                </a14:m>
                <a:endParaRPr lang="fr-FR" sz="20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030" y="4304383"/>
                <a:ext cx="4860722" cy="1464231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5731674" y="4304383"/>
                <a:ext cx="6001966" cy="1464231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MA" sz="2000" b="0" i="1" smtClean="0">
                          <a:latin typeface="Cambria Math" panose="02040503050406030204" pitchFamily="18" charset="0"/>
                        </a:rPr>
                        <m:t>2,026</m:t>
                      </m:r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×1006−2,026×6=2,026×</m:t>
                      </m:r>
                      <m:d>
                        <m:dPr>
                          <m:ctrlP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1006−6</m:t>
                          </m:r>
                        </m:e>
                      </m:d>
                    </m:oMath>
                  </m:oMathPara>
                </a14:m>
                <a:endParaRPr lang="fr-MA" sz="2000" b="0" dirty="0">
                  <a:ea typeface="Cambria Math" panose="02040503050406030204" pitchFamily="18" charset="0"/>
                </a:endParaRPr>
              </a:p>
              <a:p>
                <a:r>
                  <a:rPr lang="fr-MA" sz="2000" dirty="0">
                    <a:ea typeface="Cambria Math" panose="02040503050406030204" pitchFamily="18" charset="0"/>
                  </a:rPr>
                  <a:t>                                                      </a:t>
                </a:r>
                <a14:m>
                  <m:oMath xmlns:m="http://schemas.openxmlformats.org/officeDocument/2006/math">
                    <m:r>
                      <a:rPr lang="fr-M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=2,026×1000</m:t>
                    </m:r>
                  </m:oMath>
                </a14:m>
                <a:endParaRPr lang="fr-MA" sz="2000" b="0" dirty="0">
                  <a:ea typeface="Cambria Math" panose="02040503050406030204" pitchFamily="18" charset="0"/>
                </a:endParaRPr>
              </a:p>
              <a:p>
                <a:r>
                  <a:rPr lang="fr-MA" sz="2000" b="0" dirty="0">
                    <a:ea typeface="Cambria Math" panose="02040503050406030204" pitchFamily="18" charset="0"/>
                  </a:rPr>
                  <a:t>                                                       </a:t>
                </a:r>
                <a14:m>
                  <m:oMath xmlns:m="http://schemas.openxmlformats.org/officeDocument/2006/math">
                    <m:r>
                      <a:rPr lang="fr-M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=2026</m:t>
                    </m:r>
                  </m:oMath>
                </a14:m>
                <a:endParaRPr lang="fr-MA" sz="2000" b="0" dirty="0">
                  <a:ea typeface="Cambria Math" panose="02040503050406030204" pitchFamily="18" charset="0"/>
                </a:endParaRPr>
              </a:p>
              <a:p>
                <a:endParaRPr lang="fr-FR" sz="2000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1674" y="4304383"/>
                <a:ext cx="6001966" cy="1464231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9209" y="944304"/>
            <a:ext cx="583170" cy="583170"/>
          </a:xfrm>
          <a:prstGeom prst="rect">
            <a:avLst/>
          </a:prstGeom>
        </p:spPr>
      </p:pic>
      <p:sp>
        <p:nvSpPr>
          <p:cNvPr id="23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91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16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pour chaque puissance et demande aux élèves de lever leurs ardoises et invite un élève à expliquer la démarche.</a:t>
            </a:r>
          </a:p>
        </p:txBody>
      </p:sp>
      <p:sp>
        <p:nvSpPr>
          <p:cNvPr id="14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177800"/>
            <a:ext cx="357356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Factorisez 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0F65D68-3026-5C48-692E-A0280A8133C5}"/>
              </a:ext>
            </a:extLst>
          </p:cNvPr>
          <p:cNvSpPr txBox="1"/>
          <p:nvPr/>
        </p:nvSpPr>
        <p:spPr>
          <a:xfrm>
            <a:off x="761260" y="1759583"/>
            <a:ext cx="1577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2400" dirty="0"/>
              <a:t>Factorisez 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33A0B0-A1A5-7EAC-5015-291DFC9D5728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7B251FD-0820-51EA-599A-792A9FE728CD}"/>
                  </a:ext>
                </a:extLst>
              </p:cNvPr>
              <p:cNvSpPr txBox="1"/>
              <p:nvPr/>
            </p:nvSpPr>
            <p:spPr>
              <a:xfrm>
                <a:off x="62860" y="2727000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MA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800" b="0" i="1" smtClean="0"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fr-M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×18+</m:t>
                      </m:r>
                      <m:d>
                        <m:dPr>
                          <m:ctrlPr>
                            <a:rPr lang="fr-M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fr-M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×5</m:t>
                      </m:r>
                    </m:oMath>
                  </m:oMathPara>
                </a14:m>
                <a:endParaRPr lang="fr-MA" sz="28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7B251FD-0820-51EA-599A-792A9FE728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0" y="2727000"/>
                <a:ext cx="609600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411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86;p29">
            <a:extLst>
              <a:ext uri="{FF2B5EF4-FFF2-40B4-BE49-F238E27FC236}">
                <a16:creationId xmlns:a16="http://schemas.microsoft.com/office/drawing/2014/main" id="{FFE2AFA5-7DEF-38D8-BDD1-76AEF8185550}"/>
              </a:ext>
            </a:extLst>
          </p:cNvPr>
          <p:cNvSpPr/>
          <p:nvPr/>
        </p:nvSpPr>
        <p:spPr>
          <a:xfrm>
            <a:off x="2428129" y="1311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68570" tIns="34271" rIns="68570" bIns="34271" anchor="ctr" anchorCtr="0" compatLnSpc="1">
            <a:noAutofit/>
          </a:bodyPr>
          <a:lstStyle/>
          <a:p>
            <a:pPr marL="152404" marR="0" lvl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b="1" i="0" u="none" strike="noStrike" kern="0" cap="none" spc="0" baseline="0" dirty="0"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2</a:t>
              </a:r>
              <a:endPara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MA" b="1" dirty="0">
                  <a:solidFill>
                    <a:schemeClr val="tx1"/>
                  </a:solidFill>
                  <a:latin typeface="Arial"/>
                </a:rPr>
                <a:t>Reconnaitre la nécessité de la racine carrée</a:t>
              </a:r>
              <a:endParaRPr lang="fr-FR" b="1" dirty="0">
                <a:solidFill>
                  <a:schemeClr val="tx1"/>
                </a:solidFill>
                <a:latin typeface="Arial"/>
              </a:endParaRPr>
            </a:p>
          </p:txBody>
        </p:sp>
      </p:grp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8DDFDABA-484E-F91A-3A01-B2943296092B}"/>
              </a:ext>
            </a:extLst>
          </p:cNvPr>
          <p:cNvSpPr/>
          <p:nvPr/>
        </p:nvSpPr>
        <p:spPr>
          <a:xfrm>
            <a:off x="963450" y="4249304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</a:t>
            </a:r>
            <a:r>
              <a: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4</a:t>
            </a:r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48074" y="3230412"/>
            <a:ext cx="10378643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0C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3</a:t>
              </a:r>
              <a:endPara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82875" y="1311520"/>
            <a:ext cx="10256392" cy="1800000"/>
            <a:chOff x="972158" y="1287806"/>
            <a:chExt cx="10256392" cy="1800000"/>
          </a:xfrm>
          <a:solidFill>
            <a:schemeClr val="accent1"/>
          </a:solidFill>
        </p:grpSpPr>
        <p:sp>
          <p:nvSpPr>
            <p:cNvPr id="27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72158" y="1287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1</a:t>
              </a:r>
              <a:endPara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chemeClr val="tx1"/>
                </a:solidFill>
                <a:latin typeface="Arial"/>
              </a:endParaRPr>
            </a:p>
          </p:txBody>
        </p:sp>
      </p:grpSp>
      <p:sp>
        <p:nvSpPr>
          <p:cNvPr id="29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38846" y="229375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dirty="0"/>
              <a:t>Appliquer les règles de priorités des calculs avec parenthèses</a:t>
            </a:r>
            <a:endParaRPr lang="fr-FR" b="1" dirty="0">
              <a:latin typeface="Arial"/>
            </a:endParaRPr>
          </a:p>
        </p:txBody>
      </p:sp>
      <p:sp>
        <p:nvSpPr>
          <p:cNvPr id="30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526296" y="3233197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/>
              <a:t>Appliquer les règles de distributivité</a:t>
            </a:r>
            <a:endParaRPr lang="fr-FR" b="1" dirty="0">
              <a:latin typeface="Arial"/>
            </a:endParaRPr>
          </a:p>
        </p:txBody>
      </p:sp>
      <p:sp>
        <p:nvSpPr>
          <p:cNvPr id="35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38846" y="528254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b="1">
                <a:latin typeface="Arial"/>
              </a:rPr>
              <a:t> </a:t>
            </a:r>
            <a:r>
              <a:rPr lang="fr-FR">
                <a:latin typeface="Arial"/>
              </a:rPr>
              <a:t>consolidation 4</a:t>
            </a:r>
            <a:endParaRPr lang="fr-FR" dirty="0">
              <a:latin typeface="Arial"/>
            </a:endParaRPr>
          </a:p>
        </p:txBody>
      </p:sp>
      <p:sp>
        <p:nvSpPr>
          <p:cNvPr id="36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72223" y="424930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dirty="0"/>
              <a:t>Utiliser la multiplication et la division des nombres pour résoudre des problèmes.</a:t>
            </a:r>
            <a:endParaRPr lang="fr-FR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72223" y="134051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/>
              <a:t>Appliquer les règles de priorités des calculs sans parenthèses</a:t>
            </a:r>
            <a:endParaRPr lang="fr-FR" b="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177800"/>
            <a:ext cx="357356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réponse.</a:t>
            </a:r>
          </a:p>
        </p:txBody>
      </p:sp>
      <p:sp>
        <p:nvSpPr>
          <p:cNvPr id="14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pour chaque puissance et demande aux élèves de lever leurs ardoises et invite un élève à expliquer la démarche.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3724234" y="2727000"/>
                <a:ext cx="4743531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=(−7)(18+5)</m:t>
                      </m:r>
                    </m:oMath>
                  </m:oMathPara>
                </a14:m>
                <a:endParaRPr lang="fr-MA" sz="24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4234" y="2727000"/>
                <a:ext cx="4743531" cy="461665"/>
              </a:xfrm>
              <a:prstGeom prst="rect">
                <a:avLst/>
              </a:prstGeom>
              <a:blipFill>
                <a:blip r:embed="rId3"/>
                <a:stretch>
                  <a:fillRect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6D7CBC45-46BA-2EBE-60DF-6427F2E1FBA6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7660B994-33A7-358F-3222-07660E0D6DB2}"/>
                  </a:ext>
                </a:extLst>
              </p:cNvPr>
              <p:cNvSpPr txBox="1"/>
              <p:nvPr/>
            </p:nvSpPr>
            <p:spPr>
              <a:xfrm>
                <a:off x="62860" y="2727000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MA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800" b="0" i="1" smtClean="0"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fr-M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×18+</m:t>
                      </m:r>
                      <m:d>
                        <m:dPr>
                          <m:ctrlPr>
                            <a:rPr lang="fr-M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fr-M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×5</m:t>
                      </m:r>
                    </m:oMath>
                  </m:oMathPara>
                </a14:m>
                <a:endParaRPr lang="fr-MA" sz="28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7660B994-33A7-358F-3222-07660E0D6D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0" y="2727000"/>
                <a:ext cx="609600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073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pour chaque puissance et demande aux élèves de lever leurs ardoises et invite un élève à expliquer la démarche.</a:t>
            </a:r>
          </a:p>
        </p:txBody>
      </p:sp>
      <p:sp>
        <p:nvSpPr>
          <p:cNvPr id="14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837929" y="231615"/>
            <a:ext cx="3573564" cy="34749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MA" sz="1600" b="1" dirty="0">
                <a:solidFill>
                  <a:schemeClr val="bg1">
                    <a:lumMod val="65000"/>
                  </a:schemeClr>
                </a:solidFill>
              </a:rPr>
              <a:t>factorisez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9F22D7A-456D-D4B4-5DEB-95B15157C6F5}"/>
              </a:ext>
            </a:extLst>
          </p:cNvPr>
          <p:cNvSpPr txBox="1"/>
          <p:nvPr/>
        </p:nvSpPr>
        <p:spPr>
          <a:xfrm>
            <a:off x="761260" y="1759583"/>
            <a:ext cx="1577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2400" dirty="0"/>
              <a:t>Factorisez 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878889-1255-B363-831E-F26B075429B8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8C0B7E4-E168-B765-1365-54DCAFD87430}"/>
                  </a:ext>
                </a:extLst>
              </p:cNvPr>
              <p:cNvSpPr txBox="1"/>
              <p:nvPr/>
            </p:nvSpPr>
            <p:spPr>
              <a:xfrm>
                <a:off x="62860" y="2727000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i="1">
                          <a:latin typeface="Cambria Math" panose="02040503050406030204" pitchFamily="18" charset="0"/>
                        </a:rPr>
                        <m:t>3,25×4−3,25×19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8C0B7E4-E168-B765-1365-54DCAFD874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0" y="2727000"/>
                <a:ext cx="609600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173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257231"/>
            <a:ext cx="10553700" cy="3572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8360113" cy="2921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la réponse et donne le feedback</a:t>
            </a: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4430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4038275" y="2757777"/>
                <a:ext cx="4115449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=3,25×(4−19)</m:t>
                      </m:r>
                    </m:oMath>
                  </m:oMathPara>
                </a14:m>
                <a:endParaRPr lang="fr-MA" sz="24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275" y="2757777"/>
                <a:ext cx="4115449" cy="461665"/>
              </a:xfrm>
              <a:prstGeom prst="rect">
                <a:avLst/>
              </a:prstGeom>
              <a:blipFill>
                <a:blip r:embed="rId3"/>
                <a:stretch>
                  <a:fillRect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DC916D2E-9C7C-70DF-4BF7-FE4F5CC897FC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E40A0E9-7879-E2A5-809C-13FAF5502E37}"/>
                  </a:ext>
                </a:extLst>
              </p:cNvPr>
              <p:cNvSpPr txBox="1"/>
              <p:nvPr/>
            </p:nvSpPr>
            <p:spPr>
              <a:xfrm>
                <a:off x="62860" y="2727000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i="1">
                          <a:latin typeface="Cambria Math" panose="02040503050406030204" pitchFamily="18" charset="0"/>
                        </a:rPr>
                        <m:t>3,25×4−3,25×19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E40A0E9-7879-E2A5-809C-13FAF5502E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0" y="2727000"/>
                <a:ext cx="609600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234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pour chaque puissance et demande aux élèves de lever leurs ardoises et invite un élève à expliquer la démarche.</a:t>
            </a:r>
          </a:p>
        </p:txBody>
      </p:sp>
      <p:sp>
        <p:nvSpPr>
          <p:cNvPr id="14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852522" y="247945"/>
            <a:ext cx="3573564" cy="31831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factorisez 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1020431" y="2973370"/>
                <a:ext cx="3719209" cy="7861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−6×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MA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431" y="2973370"/>
                <a:ext cx="3719209" cy="7861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0BC55C5C-251F-EDDA-72AB-9B0E66633A36}"/>
              </a:ext>
            </a:extLst>
          </p:cNvPr>
          <p:cNvSpPr txBox="1"/>
          <p:nvPr/>
        </p:nvSpPr>
        <p:spPr>
          <a:xfrm>
            <a:off x="761260" y="1759583"/>
            <a:ext cx="1577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2400" dirty="0"/>
              <a:t>Factorisez 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85307A-EEA2-5043-8FF0-91B026E302D6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968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257231"/>
            <a:ext cx="10553700" cy="3572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8360113" cy="2921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la réponse et donne le feedback</a:t>
            </a: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4430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3428766" y="2973369"/>
                <a:ext cx="3140089" cy="7861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=6×(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MA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766" y="2973369"/>
                <a:ext cx="3140089" cy="7861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3639252-4FB4-1000-9635-E8C3E07A5A00}"/>
                  </a:ext>
                </a:extLst>
              </p:cNvPr>
              <p:cNvSpPr txBox="1"/>
              <p:nvPr/>
            </p:nvSpPr>
            <p:spPr>
              <a:xfrm>
                <a:off x="1020431" y="2973370"/>
                <a:ext cx="3719209" cy="7861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−6×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MA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3639252-4FB4-1000-9635-E8C3E07A5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431" y="2973370"/>
                <a:ext cx="3719209" cy="7861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142A750D-2132-F579-0B1A-23D45562ABA7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881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pour chaque puissance et demande aux élèves de lever leurs ardoises et invite un élève à expliquer la démarche.</a:t>
            </a:r>
          </a:p>
        </p:txBody>
      </p:sp>
      <p:sp>
        <p:nvSpPr>
          <p:cNvPr id="14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852522" y="247945"/>
            <a:ext cx="3573564" cy="31831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Calculez astucieusement 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501346" y="2988610"/>
                <a:ext cx="388757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45,2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×9+45,2</m:t>
                      </m:r>
                    </m:oMath>
                  </m:oMathPara>
                </a14:m>
                <a:endParaRPr lang="fr-MA" sz="24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346" y="2988610"/>
                <a:ext cx="3887578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8B1C0C01-D7E3-77ED-C428-27DC2A11CE51}"/>
              </a:ext>
            </a:extLst>
          </p:cNvPr>
          <p:cNvSpPr txBox="1"/>
          <p:nvPr/>
        </p:nvSpPr>
        <p:spPr>
          <a:xfrm>
            <a:off x="761260" y="1759583"/>
            <a:ext cx="3331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2400" dirty="0"/>
              <a:t>Calculez astucieusement: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A6FAC3-923A-11C6-79B1-990EA9C267F0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244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257231"/>
            <a:ext cx="10553700" cy="3572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8360113" cy="2921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la réponse et donne le feedback</a:t>
            </a: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4430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3452959" y="2988610"/>
                <a:ext cx="466778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sz="2800" dirty="0"/>
                  <a:t> </a:t>
                </a:r>
                <a14:m>
                  <m:oMath xmlns:m="http://schemas.openxmlformats.org/officeDocument/2006/math">
                    <m:r>
                      <a:rPr lang="fr-FR" sz="2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800" b="0" i="1" smtClean="0">
                        <a:latin typeface="Cambria Math" panose="02040503050406030204" pitchFamily="18" charset="0"/>
                      </a:rPr>
                      <m:t>45,2</m:t>
                    </m:r>
                    <m:r>
                      <a:rPr lang="fr-M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×9+45,2×1</m:t>
                    </m:r>
                  </m:oMath>
                </a14:m>
                <a:endParaRPr lang="fr-MA" sz="28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2959" y="2988610"/>
                <a:ext cx="466778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F058CD7A-2F94-E61B-9B38-65B0BEFF7B20}"/>
                  </a:ext>
                </a:extLst>
              </p:cNvPr>
              <p:cNvSpPr txBox="1"/>
              <p:nvPr/>
            </p:nvSpPr>
            <p:spPr>
              <a:xfrm>
                <a:off x="501346" y="2988610"/>
                <a:ext cx="388757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45,2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×9+45,2</m:t>
                      </m:r>
                    </m:oMath>
                  </m:oMathPara>
                </a14:m>
                <a:endParaRPr lang="fr-MA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F058CD7A-2F94-E61B-9B38-65B0BEFF7B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346" y="2988610"/>
                <a:ext cx="3887578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94D00841-6A8F-BB3A-20F5-468C16783EB1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9A8BDE07-71B0-D67D-0C29-1E3B991FD27F}"/>
                  </a:ext>
                </a:extLst>
              </p:cNvPr>
              <p:cNvSpPr txBox="1"/>
              <p:nvPr/>
            </p:nvSpPr>
            <p:spPr>
              <a:xfrm>
                <a:off x="3119853" y="3573092"/>
                <a:ext cx="35400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=45,2×</m:t>
                      </m:r>
                      <m:d>
                        <m:dPr>
                          <m:ctrlPr>
                            <a:rPr lang="fr-M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9+1</m:t>
                          </m:r>
                        </m:e>
                      </m:d>
                    </m:oMath>
                  </m:oMathPara>
                </a14:m>
                <a:endParaRPr lang="fr-MA" sz="28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9A8BDE07-71B0-D67D-0C29-1E3B991FD2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9853" y="3573092"/>
                <a:ext cx="354002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263A4F6-17DA-1826-F198-F7CD83A61A91}"/>
                  </a:ext>
                </a:extLst>
              </p:cNvPr>
              <p:cNvSpPr txBox="1"/>
              <p:nvPr/>
            </p:nvSpPr>
            <p:spPr>
              <a:xfrm>
                <a:off x="2846693" y="4279192"/>
                <a:ext cx="340286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0" i="1" smtClean="0">
                          <a:latin typeface="Cambria Math" panose="02040503050406030204" pitchFamily="18" charset="0"/>
                        </a:rPr>
                        <m:t>=45,2</m:t>
                      </m:r>
                      <m:r>
                        <a:rPr lang="fr-M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×10</m:t>
                      </m:r>
                    </m:oMath>
                  </m:oMathPara>
                </a14:m>
                <a:endParaRPr lang="fr-MA" sz="28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263A4F6-17DA-1826-F198-F7CD83A61A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6693" y="4279192"/>
                <a:ext cx="340286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F1A7246-6520-70B9-15AC-B0BC4DA40DE5}"/>
                  </a:ext>
                </a:extLst>
              </p:cNvPr>
              <p:cNvSpPr txBox="1"/>
              <p:nvPr/>
            </p:nvSpPr>
            <p:spPr>
              <a:xfrm>
                <a:off x="2445135" y="5057071"/>
                <a:ext cx="33571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=452</m:t>
                      </m:r>
                    </m:oMath>
                  </m:oMathPara>
                </a14:m>
                <a:endParaRPr lang="fr-MA" sz="28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F1A7246-6520-70B9-15AC-B0BC4DA40D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5135" y="5057071"/>
                <a:ext cx="335714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318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5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pour chaque puissance et demande aux élèves de lever leurs ardoises et invite un élève à expliquer la démarche.</a:t>
            </a:r>
          </a:p>
        </p:txBody>
      </p:sp>
      <p:sp>
        <p:nvSpPr>
          <p:cNvPr id="14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852522" y="247945"/>
            <a:ext cx="3573564" cy="31831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Calculez astucieusement 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852522" y="2757777"/>
                <a:ext cx="45535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54,89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×102−54,89×2</m:t>
                      </m:r>
                    </m:oMath>
                  </m:oMathPara>
                </a14:m>
                <a:endParaRPr lang="fr-MA" sz="24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522" y="2757777"/>
                <a:ext cx="4553517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F6DE3BA0-B07C-65D3-AFE8-504998D81BC6}"/>
              </a:ext>
            </a:extLst>
          </p:cNvPr>
          <p:cNvSpPr txBox="1"/>
          <p:nvPr/>
        </p:nvSpPr>
        <p:spPr>
          <a:xfrm>
            <a:off x="761260" y="1759583"/>
            <a:ext cx="3331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2400" dirty="0"/>
              <a:t>Calculez astucieusement: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A72C18-BBA5-39AC-A671-A0365437DC88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525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257231"/>
            <a:ext cx="10553700" cy="3572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365598" y="629581"/>
            <a:ext cx="8360113" cy="2921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la réponse et donne le feedback</a:t>
            </a:r>
          </a:p>
        </p:txBody>
      </p:sp>
      <p:pic>
        <p:nvPicPr>
          <p:cNvPr id="8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4430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4545654" y="2757776"/>
                <a:ext cx="34373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=54,89×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102−2</m:t>
                          </m:r>
                        </m:e>
                      </m:d>
                    </m:oMath>
                  </m:oMathPara>
                </a14:m>
                <a:endParaRPr lang="fr-MA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5654" y="2757776"/>
                <a:ext cx="343738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78E72F08-62E3-BFFA-53D7-F9B2EF7DB652}"/>
                  </a:ext>
                </a:extLst>
              </p:cNvPr>
              <p:cNvSpPr txBox="1"/>
              <p:nvPr/>
            </p:nvSpPr>
            <p:spPr>
              <a:xfrm>
                <a:off x="852522" y="2757777"/>
                <a:ext cx="45535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54,89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×102−54,89×2</m:t>
                      </m:r>
                    </m:oMath>
                  </m:oMathPara>
                </a14:m>
                <a:endParaRPr lang="fr-MA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78E72F08-62E3-BFFA-53D7-F9B2EF7DB6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522" y="2757777"/>
                <a:ext cx="4553517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F6D3E594-9D9E-5A7B-CB9F-4C9793B812B8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611713D-D8D7-DD5C-EF4D-834925E83F7D}"/>
                  </a:ext>
                </a:extLst>
              </p:cNvPr>
              <p:cNvSpPr txBox="1"/>
              <p:nvPr/>
            </p:nvSpPr>
            <p:spPr>
              <a:xfrm>
                <a:off x="4252006" y="3555845"/>
                <a:ext cx="32765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=45,89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×100</m:t>
                      </m:r>
                    </m:oMath>
                  </m:oMathPara>
                </a14:m>
                <a:endParaRPr lang="fr-MA" sz="24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611713D-D8D7-DD5C-EF4D-834925E83F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2006" y="3555845"/>
                <a:ext cx="3276554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4F67321-891B-5272-6820-01E04DDFCF05}"/>
                  </a:ext>
                </a:extLst>
              </p:cNvPr>
              <p:cNvSpPr txBox="1"/>
              <p:nvPr/>
            </p:nvSpPr>
            <p:spPr>
              <a:xfrm>
                <a:off x="4008166" y="4353913"/>
                <a:ext cx="30174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=4589</m:t>
                      </m:r>
                    </m:oMath>
                  </m:oMathPara>
                </a14:m>
                <a:endParaRPr lang="fr-MA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4F67321-891B-5272-6820-01E04DDFCF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8166" y="4353913"/>
                <a:ext cx="301747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963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227653" y="668866"/>
            <a:ext cx="10563836" cy="31890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5min au travail individuel puis une 2min de discussion. Il circule pour contrôler et donner des indications en cas de blocage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5617174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49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6480" y="1478440"/>
            <a:ext cx="9676562" cy="39677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7455875" y="2763297"/>
                <a:ext cx="653143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MA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fr-MA" sz="1400" dirty="0"/>
                  <a:t>(7-5)</a:t>
                </a:r>
                <a:endParaRPr lang="fr-FR" sz="14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5875" y="2763297"/>
                <a:ext cx="653143" cy="307777"/>
              </a:xfrm>
              <a:prstGeom prst="rect">
                <a:avLst/>
              </a:prstGeom>
              <a:blipFill>
                <a:blip r:embed="rId6"/>
                <a:stretch>
                  <a:fillRect t="-1961" r="-2804" b="-196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420" y="1215851"/>
            <a:ext cx="10443757" cy="4682532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537020" y="2753246"/>
            <a:ext cx="592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(-13)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4543530" y="2753246"/>
            <a:ext cx="592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/>
              <p:cNvSpPr txBox="1"/>
              <p:nvPr/>
            </p:nvSpPr>
            <p:spPr>
              <a:xfrm>
                <a:off x="8575418" y="2753247"/>
                <a:ext cx="59285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1" name="ZoneTexte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5418" y="2753247"/>
                <a:ext cx="592854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ZoneTexte 70"/>
              <p:cNvSpPr txBox="1"/>
              <p:nvPr/>
            </p:nvSpPr>
            <p:spPr>
              <a:xfrm>
                <a:off x="9581928" y="2753248"/>
                <a:ext cx="59285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MA" sz="1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fr-MA" sz="1400" dirty="0">
                    <a:solidFill>
                      <a:srgbClr val="FF0000"/>
                    </a:solidFill>
                  </a:rPr>
                  <a:t>5</a:t>
                </a:r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1" name="ZoneTexte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1928" y="2753248"/>
                <a:ext cx="592854" cy="307777"/>
              </a:xfrm>
              <a:prstGeom prst="rect">
                <a:avLst/>
              </a:prstGeom>
              <a:blipFill>
                <a:blip r:embed="rId7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ZoneTexte 71"/>
          <p:cNvSpPr txBox="1"/>
          <p:nvPr/>
        </p:nvSpPr>
        <p:spPr>
          <a:xfrm>
            <a:off x="4543530" y="3748035"/>
            <a:ext cx="3918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4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3" name="ZoneTexte 72"/>
          <p:cNvSpPr txBox="1"/>
          <p:nvPr/>
        </p:nvSpPr>
        <p:spPr>
          <a:xfrm>
            <a:off x="4874602" y="3748035"/>
            <a:ext cx="592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   10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4" name="ZoneTexte 73"/>
          <p:cNvSpPr txBox="1"/>
          <p:nvPr/>
        </p:nvSpPr>
        <p:spPr>
          <a:xfrm>
            <a:off x="8490858" y="3748034"/>
            <a:ext cx="592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8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5" name="ZoneTexte 74"/>
          <p:cNvSpPr txBox="1"/>
          <p:nvPr/>
        </p:nvSpPr>
        <p:spPr>
          <a:xfrm>
            <a:off x="9168272" y="3748034"/>
            <a:ext cx="592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5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6" name="ZoneTexte 75"/>
          <p:cNvSpPr txBox="1"/>
          <p:nvPr/>
        </p:nvSpPr>
        <p:spPr>
          <a:xfrm>
            <a:off x="3950676" y="4742824"/>
            <a:ext cx="592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1000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7" name="ZoneTexte 76"/>
          <p:cNvSpPr txBox="1"/>
          <p:nvPr/>
        </p:nvSpPr>
        <p:spPr>
          <a:xfrm>
            <a:off x="4874602" y="4702632"/>
            <a:ext cx="592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5,581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8" name="ZoneTexte 77"/>
          <p:cNvSpPr txBox="1"/>
          <p:nvPr/>
        </p:nvSpPr>
        <p:spPr>
          <a:xfrm>
            <a:off x="6117249" y="4702633"/>
            <a:ext cx="592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5,581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9" name="ZoneTexte 78"/>
          <p:cNvSpPr txBox="1"/>
          <p:nvPr/>
        </p:nvSpPr>
        <p:spPr>
          <a:xfrm>
            <a:off x="6710103" y="4702631"/>
            <a:ext cx="592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5581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0" name="ZoneTexte 79"/>
          <p:cNvSpPr txBox="1"/>
          <p:nvPr/>
        </p:nvSpPr>
        <p:spPr>
          <a:xfrm>
            <a:off x="7302957" y="4702631"/>
            <a:ext cx="592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5,581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1" name="ZoneTexte 80"/>
          <p:cNvSpPr txBox="1"/>
          <p:nvPr/>
        </p:nvSpPr>
        <p:spPr>
          <a:xfrm>
            <a:off x="7967230" y="4708952"/>
            <a:ext cx="12010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5575,419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2" name="ZoneTexte 81"/>
          <p:cNvSpPr txBox="1"/>
          <p:nvPr/>
        </p:nvSpPr>
        <p:spPr>
          <a:xfrm>
            <a:off x="3950676" y="5216032"/>
            <a:ext cx="592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3,89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3" name="ZoneTexte 82"/>
          <p:cNvSpPr txBox="1"/>
          <p:nvPr/>
        </p:nvSpPr>
        <p:spPr>
          <a:xfrm>
            <a:off x="4638989" y="5235660"/>
            <a:ext cx="592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106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4" name="ZoneTexte 83"/>
          <p:cNvSpPr txBox="1"/>
          <p:nvPr/>
        </p:nvSpPr>
        <p:spPr>
          <a:xfrm>
            <a:off x="5516022" y="5216031"/>
            <a:ext cx="592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3,89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5" name="ZoneTexte 84"/>
          <p:cNvSpPr txBox="1"/>
          <p:nvPr/>
        </p:nvSpPr>
        <p:spPr>
          <a:xfrm>
            <a:off x="6117249" y="5229710"/>
            <a:ext cx="592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100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6" name="ZoneTexte 85"/>
          <p:cNvSpPr txBox="1"/>
          <p:nvPr/>
        </p:nvSpPr>
        <p:spPr>
          <a:xfrm>
            <a:off x="6710103" y="5216030"/>
            <a:ext cx="592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389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7466122" y="2753246"/>
            <a:ext cx="69564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MA" sz="1400" dirty="0"/>
              <a:t>(7-5)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80461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0" grpId="0"/>
      <p:bldP spid="41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155885"/>
            <a:ext cx="559562" cy="559565"/>
          </a:xfrm>
          <a:prstGeom prst="rect">
            <a:avLst/>
          </a:prstGeom>
        </p:spPr>
      </p:pic>
      <p:sp>
        <p:nvSpPr>
          <p:cNvPr id="8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5988963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49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68" y="1406769"/>
            <a:ext cx="9996750" cy="400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19102" y="62627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9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1011202" y="179662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201" y="1377694"/>
            <a:ext cx="10212807" cy="445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44546" y="5787996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49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699" y="1406587"/>
            <a:ext cx="10389020" cy="421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370DD5-4CD1-721A-E206-8B988DAD2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3637" y="2887937"/>
            <a:ext cx="1721310" cy="2348766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6168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xmlns="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calculez 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5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les élèves à lever leurs ardoises.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380675" y="2859556"/>
                <a:ext cx="5060005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5−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4−(3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×2−2)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675" y="2859556"/>
                <a:ext cx="5060005" cy="461665"/>
              </a:xfrm>
              <a:prstGeom prst="rect">
                <a:avLst/>
              </a:prstGeom>
              <a:blipFill>
                <a:blip r:embed="rId3"/>
                <a:stretch>
                  <a:fillRect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9673F537-2BC8-B37A-79DE-4048A3BE6A85}"/>
              </a:ext>
            </a:extLst>
          </p:cNvPr>
          <p:cNvSpPr txBox="1"/>
          <p:nvPr/>
        </p:nvSpPr>
        <p:spPr>
          <a:xfrm>
            <a:off x="761260" y="1759583"/>
            <a:ext cx="1351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Calculez 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401CC9-9246-D0AA-4E98-7DB34E2719B4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3618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la réponse et fait le feedback sur les erreurs observées.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4128510" y="2859556"/>
                <a:ext cx="3047585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2400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=5−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4−(6−2)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510" y="2859556"/>
                <a:ext cx="3047585" cy="461665"/>
              </a:xfrm>
              <a:prstGeom prst="rect">
                <a:avLst/>
              </a:prstGeom>
              <a:blipFill>
                <a:blip r:embed="rId3"/>
                <a:stretch>
                  <a:fillRect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2E2BBB0-9688-458F-EF47-A1248178EDAB}"/>
                  </a:ext>
                </a:extLst>
              </p:cNvPr>
              <p:cNvSpPr txBox="1"/>
              <p:nvPr/>
            </p:nvSpPr>
            <p:spPr>
              <a:xfrm>
                <a:off x="380675" y="2859556"/>
                <a:ext cx="5060005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5−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4−(3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×2−2)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2E2BBB0-9688-458F-EF47-A1248178ED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675" y="2859556"/>
                <a:ext cx="5060005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0F94B0E0-7A2F-BCBF-821D-9E4B91C430BC}"/>
              </a:ext>
            </a:extLst>
          </p:cNvPr>
          <p:cNvSpPr/>
          <p:nvPr/>
        </p:nvSpPr>
        <p:spPr>
          <a:xfrm>
            <a:off x="761260" y="2221248"/>
            <a:ext cx="10795200" cy="3756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BB56E34-3D35-C0DF-2424-9ECED817BB2B}"/>
                  </a:ext>
                </a:extLst>
              </p:cNvPr>
              <p:cNvSpPr txBox="1"/>
              <p:nvPr/>
            </p:nvSpPr>
            <p:spPr>
              <a:xfrm>
                <a:off x="3270765" y="3584414"/>
                <a:ext cx="3937756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2400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=5−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4−4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BB56E34-3D35-C0DF-2424-9ECED817BB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0765" y="3584414"/>
                <a:ext cx="393775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5B7ADB68-62B6-CCA0-29E0-0976CC06AD3D}"/>
                  </a:ext>
                </a:extLst>
              </p:cNvPr>
              <p:cNvSpPr txBox="1"/>
              <p:nvPr/>
            </p:nvSpPr>
            <p:spPr>
              <a:xfrm>
                <a:off x="3087885" y="4276525"/>
                <a:ext cx="3723656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2400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=5−0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5B7ADB68-62B6-CCA0-29E0-0976CC06AD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885" y="4276525"/>
                <a:ext cx="3723656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0BF29C7-632D-8E67-6B49-71445BA1D78B}"/>
                  </a:ext>
                </a:extLst>
              </p:cNvPr>
              <p:cNvSpPr txBox="1"/>
              <p:nvPr/>
            </p:nvSpPr>
            <p:spPr>
              <a:xfrm>
                <a:off x="3270765" y="4896280"/>
                <a:ext cx="2962396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2400"/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0BF29C7-632D-8E67-6B49-71445BA1D7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0765" y="4896280"/>
                <a:ext cx="2962396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10753</TotalTime>
  <Words>1677</Words>
  <Application>Microsoft Office PowerPoint</Application>
  <PresentationFormat>Grand écran</PresentationFormat>
  <Paragraphs>338</Paragraphs>
  <Slides>47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47</vt:i4>
      </vt:variant>
    </vt:vector>
  </HeadingPairs>
  <TitlesOfParts>
    <vt:vector size="59" baseType="lpstr">
      <vt:lpstr>Aptos</vt:lpstr>
      <vt:lpstr>Arial</vt:lpstr>
      <vt:lpstr>Calibri</vt:lpstr>
      <vt:lpstr>Cambria Math</vt:lpstr>
      <vt:lpstr>CIDFont+F2</vt:lpstr>
      <vt:lpstr>Dosis</vt:lpstr>
      <vt:lpstr>Dosis Bold</vt:lpstr>
      <vt:lpstr>Poppins ExtraBold</vt:lpstr>
      <vt:lpstr>Times New Roman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pc</cp:lastModifiedBy>
  <cp:revision>1252</cp:revision>
  <cp:lastPrinted>2024-10-05T19:15:58Z</cp:lastPrinted>
  <dcterms:created xsi:type="dcterms:W3CDTF">2024-05-28T10:13:44Z</dcterms:created>
  <dcterms:modified xsi:type="dcterms:W3CDTF">2025-11-26T10:33:41Z</dcterms:modified>
</cp:coreProperties>
</file>