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2"/>
  </p:notesMasterIdLst>
  <p:handoutMasterIdLst>
    <p:handoutMasterId r:id="rId73"/>
  </p:handoutMasterIdLst>
  <p:sldIdLst>
    <p:sldId id="308" r:id="rId2"/>
    <p:sldId id="288" r:id="rId3"/>
    <p:sldId id="289" r:id="rId4"/>
    <p:sldId id="286" r:id="rId5"/>
    <p:sldId id="2147483431" r:id="rId6"/>
    <p:sldId id="264" r:id="rId7"/>
    <p:sldId id="290" r:id="rId8"/>
    <p:sldId id="292" r:id="rId9"/>
    <p:sldId id="293" r:id="rId10"/>
    <p:sldId id="258" r:id="rId11"/>
    <p:sldId id="294" r:id="rId12"/>
    <p:sldId id="256" r:id="rId13"/>
    <p:sldId id="265" r:id="rId14"/>
    <p:sldId id="257" r:id="rId15"/>
    <p:sldId id="266" r:id="rId16"/>
    <p:sldId id="285" r:id="rId17"/>
    <p:sldId id="295" r:id="rId18"/>
    <p:sldId id="267" r:id="rId19"/>
    <p:sldId id="296" r:id="rId20"/>
    <p:sldId id="268" r:id="rId21"/>
    <p:sldId id="269" r:id="rId22"/>
    <p:sldId id="314" r:id="rId23"/>
    <p:sldId id="315" r:id="rId24"/>
    <p:sldId id="309" r:id="rId25"/>
    <p:sldId id="310" r:id="rId26"/>
    <p:sldId id="297" r:id="rId27"/>
    <p:sldId id="270" r:id="rId28"/>
    <p:sldId id="271" r:id="rId29"/>
    <p:sldId id="272" r:id="rId30"/>
    <p:sldId id="2147483412" r:id="rId31"/>
    <p:sldId id="313" r:id="rId32"/>
    <p:sldId id="259" r:id="rId33"/>
    <p:sldId id="274" r:id="rId34"/>
    <p:sldId id="275" r:id="rId35"/>
    <p:sldId id="276" r:id="rId36"/>
    <p:sldId id="2147483413" r:id="rId37"/>
    <p:sldId id="2147483415" r:id="rId38"/>
    <p:sldId id="2147483416" r:id="rId39"/>
    <p:sldId id="2147483417" r:id="rId40"/>
    <p:sldId id="2147483418" r:id="rId41"/>
    <p:sldId id="2147483419" r:id="rId42"/>
    <p:sldId id="2147483420" r:id="rId43"/>
    <p:sldId id="2147483421" r:id="rId44"/>
    <p:sldId id="2147483422" r:id="rId45"/>
    <p:sldId id="2147483423" r:id="rId46"/>
    <p:sldId id="2147483424" r:id="rId47"/>
    <p:sldId id="2147483414" r:id="rId48"/>
    <p:sldId id="277" r:id="rId49"/>
    <p:sldId id="318" r:id="rId50"/>
    <p:sldId id="319" r:id="rId51"/>
    <p:sldId id="299" r:id="rId52"/>
    <p:sldId id="260" r:id="rId53"/>
    <p:sldId id="279" r:id="rId54"/>
    <p:sldId id="322" r:id="rId55"/>
    <p:sldId id="323" r:id="rId56"/>
    <p:sldId id="2147483425" r:id="rId57"/>
    <p:sldId id="2147483426" r:id="rId58"/>
    <p:sldId id="2147483427" r:id="rId59"/>
    <p:sldId id="2147483428" r:id="rId60"/>
    <p:sldId id="300" r:id="rId61"/>
    <p:sldId id="301" r:id="rId62"/>
    <p:sldId id="281" r:id="rId63"/>
    <p:sldId id="303" r:id="rId64"/>
    <p:sldId id="304" r:id="rId65"/>
    <p:sldId id="282" r:id="rId66"/>
    <p:sldId id="305" r:id="rId67"/>
    <p:sldId id="262" r:id="rId68"/>
    <p:sldId id="283" r:id="rId69"/>
    <p:sldId id="284" r:id="rId70"/>
    <p:sldId id="291" r:id="rId7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017008B6-3FFD-4BDC-8186-F55938689B22}">
          <p14:sldIdLst>
            <p14:sldId id="308"/>
            <p14:sldId id="288"/>
            <p14:sldId id="289"/>
            <p14:sldId id="286"/>
            <p14:sldId id="2147483431"/>
            <p14:sldId id="264"/>
            <p14:sldId id="290"/>
            <p14:sldId id="292"/>
          </p14:sldIdLst>
        </p14:section>
        <p14:section name="Ouverture de la séance" id="{2EB02A95-5B55-41FB-8E86-2A90C4C55040}">
          <p14:sldIdLst>
            <p14:sldId id="293"/>
            <p14:sldId id="258"/>
          </p14:sldIdLst>
        </p14:section>
        <p14:section name="Discussion informelle" id="{424B5FE0-E67A-49E0-BAF3-0DF201233B69}">
          <p14:sldIdLst>
            <p14:sldId id="294"/>
            <p14:sldId id="256"/>
            <p14:sldId id="265"/>
            <p14:sldId id="257"/>
            <p14:sldId id="266"/>
            <p14:sldId id="285"/>
          </p14:sldIdLst>
        </p14:section>
        <p14:section name="Contrôle des cahiers" id="{D246771F-C8AA-4F75-BAD7-8024CAB55D79}">
          <p14:sldIdLst>
            <p14:sldId id="295"/>
            <p14:sldId id="267"/>
          </p14:sldIdLst>
        </p14:section>
        <p14:section name="Activation des prérequis" id="{8E8D053C-3AAA-4FF0-9D84-FCA59ECBA887}">
          <p14:sldIdLst>
            <p14:sldId id="296"/>
            <p14:sldId id="268"/>
            <p14:sldId id="269"/>
            <p14:sldId id="314"/>
            <p14:sldId id="315"/>
            <p14:sldId id="309"/>
            <p14:sldId id="310"/>
            <p14:sldId id="297"/>
          </p14:sldIdLst>
        </p14:section>
        <p14:section name="Déclaration de l’objectif" id="{096B6BF6-20D6-43DE-B358-982838B98259}">
          <p14:sldIdLst>
            <p14:sldId id="270"/>
            <p14:sldId id="271"/>
            <p14:sldId id="272"/>
          </p14:sldIdLst>
        </p14:section>
        <p14:section name="Modelage" id="{6D007598-4F88-4283-9E36-970C44D688AD}">
          <p14:sldIdLst>
            <p14:sldId id="2147483412"/>
            <p14:sldId id="313"/>
            <p14:sldId id="259"/>
            <p14:sldId id="274"/>
            <p14:sldId id="275"/>
            <p14:sldId id="276"/>
            <p14:sldId id="2147483413"/>
            <p14:sldId id="2147483415"/>
            <p14:sldId id="2147483416"/>
            <p14:sldId id="2147483417"/>
            <p14:sldId id="2147483418"/>
            <p14:sldId id="2147483419"/>
            <p14:sldId id="2147483420"/>
            <p14:sldId id="2147483421"/>
            <p14:sldId id="2147483422"/>
            <p14:sldId id="2147483423"/>
            <p14:sldId id="2147483424"/>
            <p14:sldId id="2147483414"/>
            <p14:sldId id="277"/>
            <p14:sldId id="318"/>
            <p14:sldId id="319"/>
          </p14:sldIdLst>
        </p14:section>
        <p14:section name="Pratique collective" id="{CF34AB29-930A-422C-8BB3-41EE66488593}">
          <p14:sldIdLst>
            <p14:sldId id="299"/>
            <p14:sldId id="260"/>
            <p14:sldId id="279"/>
            <p14:sldId id="322"/>
            <p14:sldId id="323"/>
            <p14:sldId id="2147483425"/>
            <p14:sldId id="2147483426"/>
            <p14:sldId id="2147483427"/>
            <p14:sldId id="2147483428"/>
          </p14:sldIdLst>
        </p14:section>
        <p14:section name="Pratique en binôme" id="{B5D45BF5-6276-4DCA-B0C6-B46ADF983B36}">
          <p14:sldIdLst>
            <p14:sldId id="300"/>
            <p14:sldId id="301"/>
            <p14:sldId id="281"/>
          </p14:sldIdLst>
        </p14:section>
        <p14:section name="Pratique autonome" id="{89211873-F649-4A72-AB32-DC4F4703E8C4}">
          <p14:sldIdLst>
            <p14:sldId id="303"/>
            <p14:sldId id="304"/>
            <p14:sldId id="282"/>
          </p14:sldIdLst>
        </p14:section>
        <p14:section name="Clôture de la séance" id="{EBCF91DF-0CDC-4636-96C9-6E6A8A771057}">
          <p14:sldIdLst>
            <p14:sldId id="305"/>
            <p14:sldId id="262"/>
            <p14:sldId id="283"/>
            <p14:sldId id="284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6FA9"/>
    <a:srgbClr val="156082"/>
    <a:srgbClr val="DCEAF7"/>
    <a:srgbClr val="7F7F7F"/>
    <a:srgbClr val="F19D19"/>
    <a:srgbClr val="DCE6F2"/>
    <a:srgbClr val="C8F5E8"/>
    <a:srgbClr val="E0EFE9"/>
    <a:srgbClr val="BFE0D2"/>
    <a:srgbClr val="94C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58" autoAdjust="0"/>
    <p:restoredTop sz="94660"/>
  </p:normalViewPr>
  <p:slideViewPr>
    <p:cSldViewPr snapToGrid="0">
      <p:cViewPr varScale="1">
        <p:scale>
          <a:sx n="79" d="100"/>
          <a:sy n="79" d="100"/>
        </p:scale>
        <p:origin x="62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53" d="100"/>
          <a:sy n="53" d="100"/>
        </p:scale>
        <p:origin x="2648" y="3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BCA5832-8482-8A13-D616-D4DC4E00088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1AF20E-8CB3-9A78-DAA5-452D3E71FC8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F2FC19-8473-42DA-A224-417563F70EEA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9D4D5A-5873-3B93-7107-421D27E9FC9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49A08A6-BCEB-76AD-D845-2FB6B36FF1D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00F93E-B376-4B8D-8801-C9B277E79C7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27077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8945F59-58A7-4602-A285-8B7522B6192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A4B3F7-B838-4AD4-9179-ECE6A67C82A7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114391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A4B3F7-B838-4AD4-9179-ECE6A67C82A7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11907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10" Type="http://schemas.microsoft.com/office/2007/relationships/hdphoto" Target="../media/hdphoto3.wdp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11.png"/><Relationship Id="rId2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28.sv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6" Type="http://schemas.openxmlformats.org/officeDocument/2006/relationships/hyperlink" Target="https://drive.google.com/drive/folders/15A4aThGXboZ7RlTminYue4etFTXwyFRM?usp=drive_link" TargetMode="External"/><Relationship Id="rId5" Type="http://schemas.openxmlformats.org/officeDocument/2006/relationships/image" Target="../media/image27.svg"/><Relationship Id="rId4" Type="http://schemas.openxmlformats.org/officeDocument/2006/relationships/image" Target="../media/image26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microsoft.com/office/2007/relationships/hdphoto" Target="../media/hdphoto4.wdp"/></Relationships>
</file>

<file path=ppt/slideLayouts/_rels/slideLayout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7.wdp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8.wdp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9.wdp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gif"/><Relationship Id="rId1" Type="http://schemas.openxmlformats.org/officeDocument/2006/relationships/slideMaster" Target="../slideMasters/slideMaster1.xml"/><Relationship Id="rId4" Type="http://schemas.microsoft.com/office/2007/relationships/hdphoto" Target="../media/hdphoto4.wdp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microsoft.com/office/2007/relationships/hdphoto" Target="../media/hdphoto2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5" Type="http://schemas.openxmlformats.org/officeDocument/2006/relationships/image" Target="../media/image6.svg"/><Relationship Id="rId4" Type="http://schemas.openxmlformats.org/officeDocument/2006/relationships/image" Target="../media/image5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age de gar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738;p98">
            <a:extLst>
              <a:ext uri="{FF2B5EF4-FFF2-40B4-BE49-F238E27FC236}">
                <a16:creationId xmlns:a16="http://schemas.microsoft.com/office/drawing/2014/main" id="{1530F5E6-2DBF-5246-2FFD-73AE39131B49}"/>
              </a:ext>
            </a:extLst>
          </p:cNvPr>
          <p:cNvSpPr txBox="1"/>
          <p:nvPr userDrawn="1"/>
        </p:nvSpPr>
        <p:spPr>
          <a:xfrm>
            <a:off x="10470737" y="135102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>
                <a:solidFill>
                  <a:srgbClr val="FFFFFF"/>
                </a:solidFill>
                <a:latin typeface="Calibri"/>
                <a:ea typeface="Calibri"/>
                <a:cs typeface="Calibri"/>
              </a:rPr>
              <a:t>Niveau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</a:t>
            </a:r>
            <a:r>
              <a:rPr lang="fr-FR" sz="10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</a:t>
            </a:r>
            <a:r>
              <a:rPr lang="fr-FR" sz="1200" b="1">
                <a:solidFill>
                  <a:srgbClr val="FFFFFF"/>
                </a:solidFill>
                <a:latin typeface="Dosis"/>
                <a:ea typeface="Dosis"/>
                <a:cs typeface="Dosis"/>
              </a:rPr>
              <a:t>             </a:t>
            </a:r>
            <a:endParaRPr lang="fr-FR" sz="1100"/>
          </a:p>
        </p:txBody>
      </p:sp>
      <p:pic>
        <p:nvPicPr>
          <p:cNvPr id="24" name="Google Shape;743;p98">
            <a:extLst>
              <a:ext uri="{FF2B5EF4-FFF2-40B4-BE49-F238E27FC236}">
                <a16:creationId xmlns:a16="http://schemas.microsoft.com/office/drawing/2014/main" id="{3C8FAB56-B905-B4D3-C85A-B1EC177899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0400923" y="1260711"/>
            <a:ext cx="1519859" cy="12177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5" name="Google Shape;744;p98">
            <a:extLst>
              <a:ext uri="{FF2B5EF4-FFF2-40B4-BE49-F238E27FC236}">
                <a16:creationId xmlns:a16="http://schemas.microsoft.com/office/drawing/2014/main" id="{E352CC90-04F9-4FEC-7808-329A389DB36D}"/>
              </a:ext>
            </a:extLst>
          </p:cNvPr>
          <p:cNvSpPr txBox="1"/>
          <p:nvPr userDrawn="1"/>
        </p:nvSpPr>
        <p:spPr>
          <a:xfrm>
            <a:off x="10521700" y="1400907"/>
            <a:ext cx="1278303" cy="44319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914378">
              <a:lnSpc>
                <a:spcPct val="183502"/>
              </a:lnSpc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Niveau</a:t>
            </a:r>
            <a:r>
              <a:rPr lang="fr-FR" sz="1600" b="1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       </a:t>
            </a:r>
            <a:endParaRPr lang="fr-FR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6" name="Google Shape;745;p98">
            <a:extLst>
              <a:ext uri="{FF2B5EF4-FFF2-40B4-BE49-F238E27FC236}">
                <a16:creationId xmlns:a16="http://schemas.microsoft.com/office/drawing/2014/main" id="{3902D7DD-335C-B83B-FBF0-3461CEB92A0F}"/>
              </a:ext>
            </a:extLst>
          </p:cNvPr>
          <p:cNvSpPr txBox="1"/>
          <p:nvPr userDrawn="1"/>
        </p:nvSpPr>
        <p:spPr>
          <a:xfrm>
            <a:off x="10599248" y="1869610"/>
            <a:ext cx="1123203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1" compatLnSpc="1">
            <a:spAutoFit/>
          </a:bodyPr>
          <a:lstStyle/>
          <a:p>
            <a:pPr algn="ctr"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FCBF18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AC</a:t>
            </a:r>
          </a:p>
        </p:txBody>
      </p:sp>
      <p:pic>
        <p:nvPicPr>
          <p:cNvPr id="35" name="Google Shape;730;p98" descr="الصفحة الرئيسية">
            <a:extLst>
              <a:ext uri="{FF2B5EF4-FFF2-40B4-BE49-F238E27FC236}">
                <a16:creationId xmlns:a16="http://schemas.microsoft.com/office/drawing/2014/main" id="{022D203A-7644-5D55-624B-311DEAA3376B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3668233" y="0"/>
            <a:ext cx="4855535" cy="736270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837B2A9C-AEBD-FDF9-BC64-EAACB3B217F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785" b="94922" l="3125" r="93229">
                        <a14:foregroundMark x1="9049" y1="58594" x2="8594" y2="74023"/>
                        <a14:foregroundMark x1="4427" y1="77734" x2="15234" y2="91602"/>
                        <a14:foregroundMark x1="15234" y1="91602" x2="15625" y2="91895"/>
                        <a14:foregroundMark x1="3320" y1="77441" x2="4167" y2="82031"/>
                        <a14:foregroundMark x1="29492" y1="94922" x2="43359" y2="91016"/>
                        <a14:foregroundMark x1="43359" y1="91016" x2="43424" y2="91016"/>
                        <a14:foregroundMark x1="51563" y1="92773" x2="55143" y2="88379"/>
                        <a14:foregroundMark x1="85612" y1="86426" x2="93424" y2="78613"/>
                        <a14:foregroundMark x1="93424" y1="78613" x2="90039" y2="90918"/>
                        <a14:foregroundMark x1="57878" y1="8105" x2="75065" y2="8105"/>
                        <a14:foregroundMark x1="25521" y1="6836" x2="32747" y2="6836"/>
                        <a14:foregroundMark x1="58073" y1="5273" x2="66862" y2="4297"/>
                        <a14:foregroundMark x1="66862" y1="4297" x2="72331" y2="5469"/>
                        <a14:foregroundMark x1="72331" y1="5469" x2="73763" y2="478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201" y="3429000"/>
            <a:ext cx="4495799" cy="2997200"/>
          </a:xfrm>
          <a:prstGeom prst="rect">
            <a:avLst/>
          </a:prstGeom>
        </p:spPr>
      </p:pic>
      <p:sp>
        <p:nvSpPr>
          <p:cNvPr id="45" name="Espace réservé du texte 43">
            <a:extLst>
              <a:ext uri="{FF2B5EF4-FFF2-40B4-BE49-F238E27FC236}">
                <a16:creationId xmlns:a16="http://schemas.microsoft.com/office/drawing/2014/main" id="{7F5E0C99-8D40-CBB2-766A-71315942127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803924" y="1882678"/>
            <a:ext cx="356925" cy="346211"/>
          </a:xfrm>
        </p:spPr>
        <p:txBody>
          <a:bodyPr>
            <a:noAutofit/>
          </a:bodyPr>
          <a:lstStyle>
            <a:lvl1pPr marL="0" indent="0" algn="ctr" defTabSz="914378" rtl="0" eaLnBrk="1" latinLnBrk="0" hangingPunct="1">
              <a:buClrTx/>
              <a:buNone/>
              <a:defRPr lang="fr-FR" sz="1800" b="1" i="0" u="none" strike="noStrike" kern="0" cap="none" spc="0" baseline="0" dirty="0">
                <a:solidFill>
                  <a:srgbClr val="FCBF18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F167873-4F2A-2E68-9DEA-31794E958BD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86856" y="2366503"/>
            <a:ext cx="409473" cy="522000"/>
          </a:xfrm>
        </p:spPr>
        <p:txBody>
          <a:bodyPr/>
          <a:lstStyle>
            <a:lvl1pPr>
              <a:buNone/>
              <a:defRPr lang="fr-FR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E42638-5610-A241-4463-6A085A6F726B}"/>
              </a:ext>
            </a:extLst>
          </p:cNvPr>
          <p:cNvSpPr txBox="1"/>
          <p:nvPr userDrawn="1"/>
        </p:nvSpPr>
        <p:spPr>
          <a:xfrm>
            <a:off x="391997" y="1378425"/>
            <a:ext cx="4993200" cy="831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5400" b="1" i="0" u="none" strike="noStrike" kern="0" cap="none" spc="0" baseline="0" dirty="0">
                <a:solidFill>
                  <a:srgbClr val="002060"/>
                </a:solidFill>
                <a:uFillTx/>
                <a:latin typeface="Calibri"/>
                <a:cs typeface="Calibri"/>
              </a:rPr>
              <a:t>Mathématiques</a:t>
            </a:r>
            <a:endParaRPr lang="fr-FR" sz="5400" b="1" i="0" u="none" strike="noStrike" kern="0" cap="none" spc="0" baseline="0" dirty="0">
              <a:solidFill>
                <a:srgbClr val="002060"/>
              </a:solidFill>
              <a:uFillTx/>
              <a:latin typeface="Calibri"/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017F484-2477-B3F9-BE05-6957BC8C2899}"/>
              </a:ext>
            </a:extLst>
          </p:cNvPr>
          <p:cNvSpPr txBox="1"/>
          <p:nvPr userDrawn="1"/>
        </p:nvSpPr>
        <p:spPr>
          <a:xfrm>
            <a:off x="391997" y="2305050"/>
            <a:ext cx="1519200" cy="52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sz="3000" b="1" i="0" u="none" strike="noStrike" kern="0" cap="none" spc="0" baseline="0" dirty="0">
                <a:solidFill>
                  <a:srgbClr val="0070C0"/>
                </a:solidFill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Période</a:t>
            </a:r>
            <a:endParaRPr lang="fr-FR" sz="3000" b="1" i="0" u="none" strike="noStrike" kern="0" cap="none" spc="0" baseline="0" dirty="0">
              <a:solidFill>
                <a:srgbClr val="0070C0"/>
              </a:solidFill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81250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élèv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20">
            <a:extLst>
              <a:ext uri="{FF2B5EF4-FFF2-40B4-BE49-F238E27FC236}">
                <a16:creationId xmlns:a16="http://schemas.microsoft.com/office/drawing/2014/main" id="{455484CA-69F8-E897-4194-227636DCF03E}"/>
              </a:ext>
            </a:extLst>
          </p:cNvPr>
          <p:cNvGrpSpPr/>
          <p:nvPr userDrawn="1"/>
        </p:nvGrpSpPr>
        <p:grpSpPr>
          <a:xfrm>
            <a:off x="863927" y="4507781"/>
            <a:ext cx="5760430" cy="603600"/>
            <a:chOff x="647945" y="3380837"/>
            <a:chExt cx="4320322" cy="452700"/>
          </a:xfrm>
        </p:grpSpPr>
        <p:sp>
          <p:nvSpPr>
            <p:cNvPr id="3" name="Google Shape;334;p53">
              <a:extLst>
                <a:ext uri="{FF2B5EF4-FFF2-40B4-BE49-F238E27FC236}">
                  <a16:creationId xmlns:a16="http://schemas.microsoft.com/office/drawing/2014/main" id="{F98C3186-68F4-DA75-23D3-C638DE9F3D4C}"/>
                </a:ext>
              </a:extLst>
            </p:cNvPr>
            <p:cNvSpPr txBox="1"/>
            <p:nvPr/>
          </p:nvSpPr>
          <p:spPr>
            <a:xfrm>
              <a:off x="1372968" y="3457186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autonomie</a:t>
              </a:r>
              <a:endParaRPr lang="fr-FR" altLang="fr-FR"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4" name="Google Shape;338;p53">
              <a:extLst>
                <a:ext uri="{FF2B5EF4-FFF2-40B4-BE49-F238E27FC236}">
                  <a16:creationId xmlns:a16="http://schemas.microsoft.com/office/drawing/2014/main" id="{EE8B5758-FC32-6DBC-FA34-8AD293E331F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647945" y="3380837"/>
              <a:ext cx="460215" cy="4527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" name="Groupe 19">
            <a:extLst>
              <a:ext uri="{FF2B5EF4-FFF2-40B4-BE49-F238E27FC236}">
                <a16:creationId xmlns:a16="http://schemas.microsoft.com/office/drawing/2014/main" id="{6A2A93EC-87F6-95D1-5797-17C55B688302}"/>
              </a:ext>
            </a:extLst>
          </p:cNvPr>
          <p:cNvGrpSpPr/>
          <p:nvPr userDrawn="1"/>
        </p:nvGrpSpPr>
        <p:grpSpPr>
          <a:xfrm>
            <a:off x="884384" y="3752370"/>
            <a:ext cx="10372677" cy="498415"/>
            <a:chOff x="663288" y="2814277"/>
            <a:chExt cx="7779508" cy="373811"/>
          </a:xfrm>
        </p:grpSpPr>
        <p:sp>
          <p:nvSpPr>
            <p:cNvPr id="19" name="Google Shape;335;p53">
              <a:extLst>
                <a:ext uri="{FF2B5EF4-FFF2-40B4-BE49-F238E27FC236}">
                  <a16:creationId xmlns:a16="http://schemas.microsoft.com/office/drawing/2014/main" id="{16265EDD-5F5E-B918-CCF9-5A4977E0A2E1}"/>
                </a:ext>
              </a:extLst>
            </p:cNvPr>
            <p:cNvSpPr txBox="1"/>
            <p:nvPr/>
          </p:nvSpPr>
          <p:spPr>
            <a:xfrm>
              <a:off x="1372969" y="2851181"/>
              <a:ext cx="7069827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-FR" altLang="fr-FR" sz="2000" b="1" kern="0" dirty="0">
                  <a:solidFill>
                    <a:srgbClr val="44546A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rPr>
                <a:t>Les élèves travaillent en binômes</a:t>
              </a:r>
            </a:p>
          </p:txBody>
        </p:sp>
        <p:pic>
          <p:nvPicPr>
            <p:cNvPr id="20" name="Google Shape;339;p53">
              <a:extLst>
                <a:ext uri="{FF2B5EF4-FFF2-40B4-BE49-F238E27FC236}">
                  <a16:creationId xmlns:a16="http://schemas.microsoft.com/office/drawing/2014/main" id="{43A7DB30-C267-63FA-52A5-387FE7EB2813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663288" y="2814277"/>
              <a:ext cx="413750" cy="373811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1" name="Groupe 17">
            <a:extLst>
              <a:ext uri="{FF2B5EF4-FFF2-40B4-BE49-F238E27FC236}">
                <a16:creationId xmlns:a16="http://schemas.microsoft.com/office/drawing/2014/main" id="{AB8F74CF-5AE3-7B7C-8F1A-7138C5479B0F}"/>
              </a:ext>
            </a:extLst>
          </p:cNvPr>
          <p:cNvGrpSpPr/>
          <p:nvPr userDrawn="1"/>
        </p:nvGrpSpPr>
        <p:grpSpPr>
          <a:xfrm>
            <a:off x="887673" y="2319672"/>
            <a:ext cx="6840126" cy="498414"/>
            <a:chOff x="657162" y="1688359"/>
            <a:chExt cx="5130094" cy="373810"/>
          </a:xfrm>
        </p:grpSpPr>
        <p:pic>
          <p:nvPicPr>
            <p:cNvPr id="22" name="Google Shape;289;p51">
              <a:extLst>
                <a:ext uri="{FF2B5EF4-FFF2-40B4-BE49-F238E27FC236}">
                  <a16:creationId xmlns:a16="http://schemas.microsoft.com/office/drawing/2014/main" id="{AF9116B7-A8C5-1AC9-6D6A-06E46B310BA3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657162" y="1688359"/>
              <a:ext cx="417704" cy="37381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" name="Google Shape;290;p51">
              <a:extLst>
                <a:ext uri="{FF2B5EF4-FFF2-40B4-BE49-F238E27FC236}">
                  <a16:creationId xmlns:a16="http://schemas.microsoft.com/office/drawing/2014/main" id="{7C2661D8-C739-826A-F71A-B0D3928B2B2F}"/>
                </a:ext>
              </a:extLst>
            </p:cNvPr>
            <p:cNvSpPr txBox="1"/>
            <p:nvPr/>
          </p:nvSpPr>
          <p:spPr>
            <a:xfrm>
              <a:off x="1364376" y="1725263"/>
              <a:ext cx="4422880" cy="3000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écoutent l’enseignant avec attention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4" name="Groupe 16">
            <a:extLst>
              <a:ext uri="{FF2B5EF4-FFF2-40B4-BE49-F238E27FC236}">
                <a16:creationId xmlns:a16="http://schemas.microsoft.com/office/drawing/2014/main" id="{55116010-721E-395D-81F9-3AB0089260C9}"/>
              </a:ext>
            </a:extLst>
          </p:cNvPr>
          <p:cNvGrpSpPr/>
          <p:nvPr userDrawn="1"/>
        </p:nvGrpSpPr>
        <p:grpSpPr>
          <a:xfrm>
            <a:off x="954798" y="1692132"/>
            <a:ext cx="5669559" cy="426303"/>
            <a:chOff x="716099" y="1269098"/>
            <a:chExt cx="4252169" cy="319727"/>
          </a:xfrm>
        </p:grpSpPr>
        <p:sp>
          <p:nvSpPr>
            <p:cNvPr id="25" name="Google Shape;293;p51">
              <a:extLst>
                <a:ext uri="{FF2B5EF4-FFF2-40B4-BE49-F238E27FC236}">
                  <a16:creationId xmlns:a16="http://schemas.microsoft.com/office/drawing/2014/main" id="{7032D0E0-EBEC-53E8-0B49-48526A3D36F9}"/>
                </a:ext>
              </a:extLst>
            </p:cNvPr>
            <p:cNvSpPr txBox="1"/>
            <p:nvPr/>
          </p:nvSpPr>
          <p:spPr>
            <a:xfrm>
              <a:off x="1372969" y="1278960"/>
              <a:ext cx="3595299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lèvent la main pour participer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pic>
          <p:nvPicPr>
            <p:cNvPr id="26" name="Google Shape;294;p51" descr="Lever la main - Icônes mains et gestes gratuites">
              <a:extLst>
                <a:ext uri="{FF2B5EF4-FFF2-40B4-BE49-F238E27FC236}">
                  <a16:creationId xmlns:a16="http://schemas.microsoft.com/office/drawing/2014/main" id="{2ACEC901-186A-BF79-835B-E57B82F459EF}"/>
                </a:ext>
              </a:extLst>
            </p:cNvPr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716099" y="1269098"/>
              <a:ext cx="405665" cy="319727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7" name="Groupe 4">
            <a:extLst>
              <a:ext uri="{FF2B5EF4-FFF2-40B4-BE49-F238E27FC236}">
                <a16:creationId xmlns:a16="http://schemas.microsoft.com/office/drawing/2014/main" id="{A476E449-2EDB-16AA-E1CA-9C17502AAE06}"/>
              </a:ext>
            </a:extLst>
          </p:cNvPr>
          <p:cNvGrpSpPr/>
          <p:nvPr userDrawn="1"/>
        </p:nvGrpSpPr>
        <p:grpSpPr>
          <a:xfrm>
            <a:off x="863575" y="916351"/>
            <a:ext cx="6681334" cy="603600"/>
            <a:chOff x="915782" y="892042"/>
            <a:chExt cx="6681334" cy="603600"/>
          </a:xfrm>
        </p:grpSpPr>
        <p:sp>
          <p:nvSpPr>
            <p:cNvPr id="28" name="Google Shape;333;p53">
              <a:extLst>
                <a:ext uri="{FF2B5EF4-FFF2-40B4-BE49-F238E27FC236}">
                  <a16:creationId xmlns:a16="http://schemas.microsoft.com/office/drawing/2014/main" id="{DFD7CD4B-7B90-E1D3-21AD-ACB5739F4ED9}"/>
                </a:ext>
              </a:extLst>
            </p:cNvPr>
            <p:cNvSpPr txBox="1"/>
            <p:nvPr/>
          </p:nvSpPr>
          <p:spPr>
            <a:xfrm>
              <a:off x="1882832" y="949173"/>
              <a:ext cx="5714284" cy="4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00" tIns="45667" rIns="91400" bIns="45667" anchor="t" anchorCtr="0">
              <a:spAutoFit/>
            </a:bodyPr>
            <a:lstStyle/>
            <a:p>
              <a:pPr defTabSz="1219170">
                <a:buClr>
                  <a:srgbClr val="44546A"/>
                </a:buClr>
                <a:buSzPts val="1600"/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élèves utilisent l’ardoise pour répondre</a:t>
              </a:r>
              <a:endParaRPr sz="20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29" name="Groupe 26">
              <a:extLst>
                <a:ext uri="{FF2B5EF4-FFF2-40B4-BE49-F238E27FC236}">
                  <a16:creationId xmlns:a16="http://schemas.microsoft.com/office/drawing/2014/main" id="{A0ECEF0B-4454-0780-970F-F29223465F33}"/>
                </a:ext>
              </a:extLst>
            </p:cNvPr>
            <p:cNvGrpSpPr/>
            <p:nvPr/>
          </p:nvGrpSpPr>
          <p:grpSpPr>
            <a:xfrm>
              <a:off x="915782" y="892042"/>
              <a:ext cx="632111" cy="603600"/>
              <a:chOff x="779845" y="4335989"/>
              <a:chExt cx="442253" cy="575842"/>
            </a:xfrm>
          </p:grpSpPr>
          <p:pic>
            <p:nvPicPr>
              <p:cNvPr id="30" name="Google Shape;307;p51" descr="Une image contenant Dessin animé, clipart, Animation, illustration&#10;&#10;Description générée automatiquement">
                <a:extLst>
                  <a:ext uri="{FF2B5EF4-FFF2-40B4-BE49-F238E27FC236}">
                    <a16:creationId xmlns:a16="http://schemas.microsoft.com/office/drawing/2014/main" id="{631B41C6-5093-1874-B93F-DF1E71265567}"/>
                  </a:ext>
                </a:extLst>
              </p:cNvPr>
              <p:cNvPicPr preferRelativeResize="0"/>
              <p:nvPr/>
            </p:nvPicPr>
            <p:blipFill rotWithShape="1">
              <a:blip r:embed="rId6">
                <a:alphaModFix/>
              </a:blip>
              <a:srcRect l="18242" t="9344" r="18458" b="23864"/>
              <a:stretch/>
            </p:blipFill>
            <p:spPr>
              <a:xfrm>
                <a:off x="779845" y="4335989"/>
                <a:ext cx="442253" cy="575842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B7B9C88E-B244-D0E5-DBC7-CAAEF4B2E030}"/>
                  </a:ext>
                </a:extLst>
              </p:cNvPr>
              <p:cNvSpPr/>
              <p:nvPr/>
            </p:nvSpPr>
            <p:spPr>
              <a:xfrm>
                <a:off x="1078544" y="4438901"/>
                <a:ext cx="126559" cy="89253"/>
              </a:xfrm>
              <a:prstGeom prst="rect">
                <a:avLst/>
              </a:prstGeom>
              <a:solidFill>
                <a:srgbClr val="268B69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170">
                  <a:buClr>
                    <a:srgbClr val="000000"/>
                  </a:buClr>
                </a:pPr>
                <a:endParaRPr lang="fr-FR" sz="1867" kern="0" dirty="0">
                  <a:solidFill>
                    <a:srgbClr val="FFFFFF"/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Arial"/>
                </a:endParaRPr>
              </a:p>
            </p:txBody>
          </p:sp>
        </p:grpSp>
      </p:grpSp>
      <p:grpSp>
        <p:nvGrpSpPr>
          <p:cNvPr id="32" name="Groupe 18">
            <a:extLst>
              <a:ext uri="{FF2B5EF4-FFF2-40B4-BE49-F238E27FC236}">
                <a16:creationId xmlns:a16="http://schemas.microsoft.com/office/drawing/2014/main" id="{F3573989-899D-DD36-F65B-31E027EEE3BF}"/>
              </a:ext>
            </a:extLst>
          </p:cNvPr>
          <p:cNvGrpSpPr/>
          <p:nvPr userDrawn="1"/>
        </p:nvGrpSpPr>
        <p:grpSpPr>
          <a:xfrm>
            <a:off x="915782" y="3014983"/>
            <a:ext cx="8342891" cy="482880"/>
            <a:chOff x="686836" y="2261237"/>
            <a:chExt cx="6257168" cy="362160"/>
          </a:xfrm>
        </p:grpSpPr>
        <p:sp>
          <p:nvSpPr>
            <p:cNvPr id="33" name="Google Shape;295;p51">
              <a:extLst>
                <a:ext uri="{FF2B5EF4-FFF2-40B4-BE49-F238E27FC236}">
                  <a16:creationId xmlns:a16="http://schemas.microsoft.com/office/drawing/2014/main" id="{6D8A138A-8404-BF79-B7CE-ED709CE3DE1C}"/>
                </a:ext>
              </a:extLst>
            </p:cNvPr>
            <p:cNvSpPr txBox="1"/>
            <p:nvPr/>
          </p:nvSpPr>
          <p:spPr>
            <a:xfrm>
              <a:off x="1372968" y="2323395"/>
              <a:ext cx="5571036" cy="30000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33" tIns="45667" rIns="91433" bIns="45667" anchor="t" anchorCtr="0">
              <a:spAutoFit/>
            </a:bodyPr>
            <a:lstStyle/>
            <a:p>
              <a:pPr defTabSz="1219170">
                <a:buClr>
                  <a:srgbClr val="000000"/>
                </a:buClr>
              </a:pPr>
              <a:r>
                <a:rPr lang="fr" sz="20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Les élèvent gardent des traces écrites sur les livrets ou leurs cahiers</a:t>
              </a:r>
              <a:endParaRPr sz="1467" kern="0" dirty="0">
                <a:solidFill>
                  <a:srgbClr val="000000"/>
                </a:solidFill>
                <a:latin typeface="Calibri" panose="020F0502020204030204" pitchFamily="34" charset="0"/>
                <a:ea typeface="Arial"/>
                <a:cs typeface="Calibri" panose="020F0502020204030204" pitchFamily="34" charset="0"/>
                <a:sym typeface="Arial"/>
              </a:endParaRPr>
            </a:p>
          </p:txBody>
        </p:sp>
        <p:grpSp>
          <p:nvGrpSpPr>
            <p:cNvPr id="34" name="Groupe 37">
              <a:extLst>
                <a:ext uri="{FF2B5EF4-FFF2-40B4-BE49-F238E27FC236}">
                  <a16:creationId xmlns:a16="http://schemas.microsoft.com/office/drawing/2014/main" id="{D258F6F1-54E9-CC65-6804-B72492331640}"/>
                </a:ext>
              </a:extLst>
            </p:cNvPr>
            <p:cNvGrpSpPr/>
            <p:nvPr/>
          </p:nvGrpSpPr>
          <p:grpSpPr>
            <a:xfrm>
              <a:off x="686836" y="2261237"/>
              <a:ext cx="413750" cy="353971"/>
              <a:chOff x="10280460" y="4850932"/>
              <a:chExt cx="630930" cy="588164"/>
            </a:xfrm>
          </p:grpSpPr>
          <p:pic>
            <p:nvPicPr>
              <p:cNvPr id="35" name="Picture 7">
                <a:extLst>
                  <a:ext uri="{FF2B5EF4-FFF2-40B4-BE49-F238E27FC236}">
                    <a16:creationId xmlns:a16="http://schemas.microsoft.com/office/drawing/2014/main" id="{D769BB9A-B098-79E1-8239-99CA09660C4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36" name="Picture 7">
                <a:extLst>
                  <a:ext uri="{FF2B5EF4-FFF2-40B4-BE49-F238E27FC236}">
                    <a16:creationId xmlns:a16="http://schemas.microsoft.com/office/drawing/2014/main" id="{C784C1E5-128D-2566-862A-59901DE4B6A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sp>
        <p:nvSpPr>
          <p:cNvPr id="37" name="Google Shape;291;p51">
            <a:extLst>
              <a:ext uri="{FF2B5EF4-FFF2-40B4-BE49-F238E27FC236}">
                <a16:creationId xmlns:a16="http://schemas.microsoft.com/office/drawing/2014/main" id="{A40F8BC1-7C32-736A-15E5-657A517D14A8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l’élève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Google Shape;335;p53">
            <a:extLst>
              <a:ext uri="{FF2B5EF4-FFF2-40B4-BE49-F238E27FC236}">
                <a16:creationId xmlns:a16="http://schemas.microsoft.com/office/drawing/2014/main" id="{2369AF76-2833-62D1-EB9E-5C27BDD16343}"/>
              </a:ext>
            </a:extLst>
          </p:cNvPr>
          <p:cNvSpPr txBox="1"/>
          <p:nvPr userDrawn="1"/>
        </p:nvSpPr>
        <p:spPr>
          <a:xfrm>
            <a:off x="1830624" y="5422784"/>
            <a:ext cx="4867240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-MA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</a:t>
            </a: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es élèves passent au tableau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9" name="Picture 1">
            <a:extLst>
              <a:ext uri="{FF2B5EF4-FFF2-40B4-BE49-F238E27FC236}">
                <a16:creationId xmlns:a16="http://schemas.microsoft.com/office/drawing/2014/main" id="{6AE998C4-B93B-EDF2-241A-2D56A1D7A190}"/>
              </a:ext>
            </a:extLst>
          </p:cNvPr>
          <p:cNvPicPr>
            <a:picLocks noChangeAspect="1"/>
          </p:cNvPicPr>
          <p:nvPr userDrawn="1"/>
        </p:nvPicPr>
        <p:blipFill>
          <a:blip r:embed="rId9" cstate="hq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3418" b="97852" l="9961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575" y="5298758"/>
            <a:ext cx="648055" cy="648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12407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ériel nécessair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oogle Shape;250;p28">
            <a:extLst>
              <a:ext uri="{FF2B5EF4-FFF2-40B4-BE49-F238E27FC236}">
                <a16:creationId xmlns:a16="http://schemas.microsoft.com/office/drawing/2014/main" id="{A8360E5E-9716-211B-4AB4-F30E96005C08}"/>
              </a:ext>
            </a:extLst>
          </p:cNvPr>
          <p:cNvGrpSpPr/>
          <p:nvPr userDrawn="1"/>
        </p:nvGrpSpPr>
        <p:grpSpPr>
          <a:xfrm>
            <a:off x="1306286" y="1032992"/>
            <a:ext cx="9579427" cy="5403036"/>
            <a:chOff x="1619475" y="1029778"/>
            <a:chExt cx="6095701" cy="3804525"/>
          </a:xfrm>
        </p:grpSpPr>
        <p:sp>
          <p:nvSpPr>
            <p:cNvPr id="7" name="Google Shape;251;p28">
              <a:extLst>
                <a:ext uri="{FF2B5EF4-FFF2-40B4-BE49-F238E27FC236}">
                  <a16:creationId xmlns:a16="http://schemas.microsoft.com/office/drawing/2014/main" id="{FA17CCFF-EE09-3EC4-5D73-7FB52CE5990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8" name="Google Shape;252;p28">
              <a:extLst>
                <a:ext uri="{FF2B5EF4-FFF2-40B4-BE49-F238E27FC236}">
                  <a16:creationId xmlns:a16="http://schemas.microsoft.com/office/drawing/2014/main" id="{ECBB120E-536C-8FEB-869A-62ABAFAC3241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9" name="Google Shape;255;p28">
            <a:extLst>
              <a:ext uri="{FF2B5EF4-FFF2-40B4-BE49-F238E27FC236}">
                <a16:creationId xmlns:a16="http://schemas.microsoft.com/office/drawing/2014/main" id="{A70412DC-1D3C-A7CC-7D08-6DA571BCD97C}"/>
              </a:ext>
            </a:extLst>
          </p:cNvPr>
          <p:cNvSpPr/>
          <p:nvPr userDrawn="1"/>
        </p:nvSpPr>
        <p:spPr>
          <a:xfrm>
            <a:off x="948075" y="18148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457189"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nécessaire</a:t>
            </a:r>
          </a:p>
        </p:txBody>
      </p:sp>
      <p:sp>
        <p:nvSpPr>
          <p:cNvPr id="10" name="Google Shape;995;p109">
            <a:extLst>
              <a:ext uri="{FF2B5EF4-FFF2-40B4-BE49-F238E27FC236}">
                <a16:creationId xmlns:a16="http://schemas.microsoft.com/office/drawing/2014/main" id="{22D538A4-3182-65C8-6ABA-050037FC3F41}"/>
              </a:ext>
            </a:extLst>
          </p:cNvPr>
          <p:cNvSpPr txBox="1"/>
          <p:nvPr userDrawn="1"/>
        </p:nvSpPr>
        <p:spPr>
          <a:xfrm>
            <a:off x="1508625" y="1416789"/>
            <a:ext cx="4266849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l’enseignant</a:t>
            </a:r>
          </a:p>
        </p:txBody>
      </p:sp>
      <p:sp>
        <p:nvSpPr>
          <p:cNvPr id="11" name="Google Shape;996;p109">
            <a:extLst>
              <a:ext uri="{FF2B5EF4-FFF2-40B4-BE49-F238E27FC236}">
                <a16:creationId xmlns:a16="http://schemas.microsoft.com/office/drawing/2014/main" id="{66364002-3C43-EA1F-98DB-2415C1736FA0}"/>
              </a:ext>
            </a:extLst>
          </p:cNvPr>
          <p:cNvSpPr txBox="1"/>
          <p:nvPr userDrawn="1"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Matériel de l’élève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0826B0B-A604-22AA-6B36-0CE111A53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8544238" y="4865352"/>
            <a:ext cx="1564020" cy="1742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8EC4882-7C52-C087-E415-A9FE7DECFDE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8786281" y="2316888"/>
            <a:ext cx="1478097" cy="1109845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0BC54C1-3967-5578-4E72-B4CAFC18A08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492110" y="5381605"/>
            <a:ext cx="413335" cy="397411"/>
          </a:xfrm>
          <a:prstGeom prst="rect">
            <a:avLst/>
          </a:prstGeom>
        </p:spPr>
      </p:pic>
      <p:pic>
        <p:nvPicPr>
          <p:cNvPr id="40" name="Picture 4">
            <a:extLst>
              <a:ext uri="{FF2B5EF4-FFF2-40B4-BE49-F238E27FC236}">
                <a16:creationId xmlns:a16="http://schemas.microsoft.com/office/drawing/2014/main" id="{CC630518-916E-ACA4-D8BB-8D1B317C61B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75" y="4700745"/>
            <a:ext cx="1491516" cy="108039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10">
            <a:extLst>
              <a:ext uri="{FF2B5EF4-FFF2-40B4-BE49-F238E27FC236}">
                <a16:creationId xmlns:a16="http://schemas.microsoft.com/office/drawing/2014/main" id="{136304CA-9344-CA01-AF56-88EE7AC7B643}"/>
              </a:ext>
            </a:extLst>
          </p:cNvPr>
          <p:cNvSpPr txBox="1"/>
          <p:nvPr userDrawn="1"/>
        </p:nvSpPr>
        <p:spPr>
          <a:xfrm>
            <a:off x="8617364" y="3426733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Cahier de l’élève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33213196-BB7D-7049-E6FD-D6A3E6F126B3}"/>
              </a:ext>
            </a:extLst>
          </p:cNvPr>
          <p:cNvSpPr/>
          <p:nvPr userDrawn="1"/>
        </p:nvSpPr>
        <p:spPr>
          <a:xfrm>
            <a:off x="4218715" y="3878375"/>
            <a:ext cx="1349291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Fiche technique de préparation de la séance</a:t>
            </a:r>
          </a:p>
        </p:txBody>
      </p:sp>
      <p:pic>
        <p:nvPicPr>
          <p:cNvPr id="43" name="Image 20">
            <a:extLst>
              <a:ext uri="{FF2B5EF4-FFF2-40B4-BE49-F238E27FC236}">
                <a16:creationId xmlns:a16="http://schemas.microsoft.com/office/drawing/2014/main" id="{F7D6FA7E-4E73-2155-87D8-FD7655791AF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4010586" y="2316888"/>
            <a:ext cx="1765551" cy="1457749"/>
          </a:xfrm>
          <a:prstGeom prst="rect">
            <a:avLst/>
          </a:prstGeom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4" name="Rectangle 43">
            <a:extLst>
              <a:ext uri="{FF2B5EF4-FFF2-40B4-BE49-F238E27FC236}">
                <a16:creationId xmlns:a16="http://schemas.microsoft.com/office/drawing/2014/main" id="{035B0005-5CB7-5851-ED75-A8F4E9987C07}"/>
              </a:ext>
            </a:extLst>
          </p:cNvPr>
          <p:cNvSpPr/>
          <p:nvPr userDrawn="1"/>
        </p:nvSpPr>
        <p:spPr>
          <a:xfrm>
            <a:off x="2118499" y="3514273"/>
            <a:ext cx="1349291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Support PPT</a:t>
            </a:r>
          </a:p>
        </p:txBody>
      </p:sp>
      <p:sp>
        <p:nvSpPr>
          <p:cNvPr id="45" name="ZoneTexte 24">
            <a:extLst>
              <a:ext uri="{FF2B5EF4-FFF2-40B4-BE49-F238E27FC236}">
                <a16:creationId xmlns:a16="http://schemas.microsoft.com/office/drawing/2014/main" id="{212D7E7D-188B-E302-A4A1-B9D9218ED360}"/>
              </a:ext>
            </a:extLst>
          </p:cNvPr>
          <p:cNvSpPr txBox="1"/>
          <p:nvPr userDrawn="1"/>
        </p:nvSpPr>
        <p:spPr>
          <a:xfrm>
            <a:off x="6383334" y="3948484"/>
            <a:ext cx="19074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170">
              <a:buClr>
                <a:srgbClr val="000000"/>
              </a:buClr>
            </a:pPr>
            <a:r>
              <a:rPr lang="fr-FR" sz="11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Livret</a:t>
            </a:r>
          </a:p>
        </p:txBody>
      </p:sp>
      <p:sp>
        <p:nvSpPr>
          <p:cNvPr id="47" name="Picture Placeholder 46">
            <a:extLst>
              <a:ext uri="{FF2B5EF4-FFF2-40B4-BE49-F238E27FC236}">
                <a16:creationId xmlns:a16="http://schemas.microsoft.com/office/drawing/2014/main" id="{E158C153-CEB9-6B25-4344-46AB868B415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73800" y="2320200"/>
            <a:ext cx="1976400" cy="1108800"/>
          </a:xfrm>
        </p:spPr>
        <p:txBody>
          <a:bodyPr/>
          <a:lstStyle/>
          <a:p>
            <a:endParaRPr lang="fr-FR"/>
          </a:p>
        </p:txBody>
      </p:sp>
      <p:sp>
        <p:nvSpPr>
          <p:cNvPr id="48" name="Picture Placeholder 46">
            <a:extLst>
              <a:ext uri="{FF2B5EF4-FFF2-40B4-BE49-F238E27FC236}">
                <a16:creationId xmlns:a16="http://schemas.microsoft.com/office/drawing/2014/main" id="{F5AA724E-4917-3B05-FA7A-466E7FD5919B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847600" y="4260622"/>
            <a:ext cx="1828800" cy="1728000"/>
          </a:xfrm>
        </p:spPr>
        <p:txBody>
          <a:bodyPr/>
          <a:lstStyle/>
          <a:p>
            <a:endParaRPr lang="fr-FR"/>
          </a:p>
        </p:txBody>
      </p:sp>
      <p:sp>
        <p:nvSpPr>
          <p:cNvPr id="49" name="Picture Placeholder 46">
            <a:extLst>
              <a:ext uri="{FF2B5EF4-FFF2-40B4-BE49-F238E27FC236}">
                <a16:creationId xmlns:a16="http://schemas.microsoft.com/office/drawing/2014/main" id="{824CE353-F760-8F0B-B724-42EC32B6F9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770034" y="2373367"/>
            <a:ext cx="1134000" cy="1587600"/>
          </a:xfrm>
        </p:spPr>
        <p:txBody>
          <a:bodyPr/>
          <a:lstStyle/>
          <a:p>
            <a:endParaRPr lang="fr-FR"/>
          </a:p>
        </p:txBody>
      </p:sp>
      <p:pic>
        <p:nvPicPr>
          <p:cNvPr id="50" name="Picture 49" descr="Image générée">
            <a:extLst>
              <a:ext uri="{FF2B5EF4-FFF2-40B4-BE49-F238E27FC236}">
                <a16:creationId xmlns:a16="http://schemas.microsoft.com/office/drawing/2014/main" id="{5F3834D9-D25B-1AA0-4467-FDDA80A5FD8A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96151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pérage dans la semain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Repérage dans la semaine</a:t>
            </a:r>
            <a:endParaRPr lang="fr-FR" sz="3200" i="1" kern="0" dirty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76009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entations didactiques">
    <p:bg>
      <p:bgPr>
        <a:solidFill>
          <a:srgbClr val="DCEAF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88;p29">
            <a:extLst>
              <a:ext uri="{FF2B5EF4-FFF2-40B4-BE49-F238E27FC236}">
                <a16:creationId xmlns:a16="http://schemas.microsoft.com/office/drawing/2014/main" id="{DB0419AF-12E8-4B75-B2A3-79C60BD7B153}"/>
              </a:ext>
            </a:extLst>
          </p:cNvPr>
          <p:cNvSpPr/>
          <p:nvPr userDrawn="1"/>
        </p:nvSpPr>
        <p:spPr>
          <a:xfrm>
            <a:off x="2217704" y="1122970"/>
            <a:ext cx="9506272" cy="1072799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289;p29">
            <a:extLst>
              <a:ext uri="{FF2B5EF4-FFF2-40B4-BE49-F238E27FC236}">
                <a16:creationId xmlns:a16="http://schemas.microsoft.com/office/drawing/2014/main" id="{6032A094-4B75-9B75-81F8-5C0A96A7FEC5}"/>
              </a:ext>
            </a:extLst>
          </p:cNvPr>
          <p:cNvSpPr/>
          <p:nvPr userDrawn="1"/>
        </p:nvSpPr>
        <p:spPr>
          <a:xfrm>
            <a:off x="412308" y="1122972"/>
            <a:ext cx="1606147" cy="107279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l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Google Shape;292;p29">
            <a:extLst>
              <a:ext uri="{FF2B5EF4-FFF2-40B4-BE49-F238E27FC236}">
                <a16:creationId xmlns:a16="http://schemas.microsoft.com/office/drawing/2014/main" id="{A96B0953-8A9F-2B58-6DE2-1051EC9FAB64}"/>
              </a:ext>
            </a:extLst>
          </p:cNvPr>
          <p:cNvSpPr/>
          <p:nvPr userDrawn="1"/>
        </p:nvSpPr>
        <p:spPr>
          <a:xfrm>
            <a:off x="2235200" y="3629540"/>
            <a:ext cx="9515672" cy="1758781"/>
          </a:xfrm>
          <a:custGeom>
            <a:avLst>
              <a:gd name="f0" fmla="val 29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9" name="Google Shape;293;p29">
            <a:extLst>
              <a:ext uri="{FF2B5EF4-FFF2-40B4-BE49-F238E27FC236}">
                <a16:creationId xmlns:a16="http://schemas.microsoft.com/office/drawing/2014/main" id="{544EDA35-E020-83A7-38E8-D3AF7F799FEF}"/>
              </a:ext>
            </a:extLst>
          </p:cNvPr>
          <p:cNvSpPr/>
          <p:nvPr userDrawn="1"/>
        </p:nvSpPr>
        <p:spPr>
          <a:xfrm>
            <a:off x="412307" y="3629540"/>
            <a:ext cx="1606147" cy="1758781"/>
          </a:xfrm>
          <a:custGeom>
            <a:avLst>
              <a:gd name="f0" fmla="val 177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288;p29">
            <a:extLst>
              <a:ext uri="{FF2B5EF4-FFF2-40B4-BE49-F238E27FC236}">
                <a16:creationId xmlns:a16="http://schemas.microsoft.com/office/drawing/2014/main" id="{0B97DB80-C7BB-9267-7FC7-A40947A692A0}"/>
              </a:ext>
            </a:extLst>
          </p:cNvPr>
          <p:cNvSpPr/>
          <p:nvPr userDrawn="1"/>
        </p:nvSpPr>
        <p:spPr>
          <a:xfrm>
            <a:off x="2244600" y="5631768"/>
            <a:ext cx="9506272" cy="98178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40">
              <a:buClr>
                <a:srgbClr val="000000"/>
              </a:buClr>
              <a:buSzPts val="1200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alt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1" name="Google Shape;289;p29">
            <a:extLst>
              <a:ext uri="{FF2B5EF4-FFF2-40B4-BE49-F238E27FC236}">
                <a16:creationId xmlns:a16="http://schemas.microsoft.com/office/drawing/2014/main" id="{E0B8569E-54AF-1B54-B073-0433F038D5A6}"/>
              </a:ext>
            </a:extLst>
          </p:cNvPr>
          <p:cNvSpPr/>
          <p:nvPr userDrawn="1"/>
        </p:nvSpPr>
        <p:spPr>
          <a:xfrm>
            <a:off x="412308" y="5631768"/>
            <a:ext cx="1606147" cy="981787"/>
          </a:xfrm>
          <a:custGeom>
            <a:avLst>
              <a:gd name="f0" fmla="val 2135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2" name="Google Shape;853;p104">
            <a:extLst>
              <a:ext uri="{FF2B5EF4-FFF2-40B4-BE49-F238E27FC236}">
                <a16:creationId xmlns:a16="http://schemas.microsoft.com/office/drawing/2014/main" id="{C295CB38-5765-1953-FCB3-90200B7911C4}"/>
              </a:ext>
            </a:extLst>
          </p:cNvPr>
          <p:cNvSpPr/>
          <p:nvPr userDrawn="1"/>
        </p:nvSpPr>
        <p:spPr>
          <a:xfrm>
            <a:off x="825760" y="226972"/>
            <a:ext cx="9932872" cy="49410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Orientations didactiques pour cette séance</a:t>
            </a:r>
            <a:endParaRPr lang="en-US" sz="2400" kern="0" dirty="0">
              <a:solidFill>
                <a:srgbClr val="44546A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3" name="Google Shape;288;p29">
            <a:extLst>
              <a:ext uri="{FF2B5EF4-FFF2-40B4-BE49-F238E27FC236}">
                <a16:creationId xmlns:a16="http://schemas.microsoft.com/office/drawing/2014/main" id="{48DD3D7D-51E7-9A1D-BDA1-1A57D1ED1119}"/>
              </a:ext>
            </a:extLst>
          </p:cNvPr>
          <p:cNvSpPr/>
          <p:nvPr userDrawn="1"/>
        </p:nvSpPr>
        <p:spPr>
          <a:xfrm>
            <a:off x="2208304" y="2439216"/>
            <a:ext cx="9506272" cy="946877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numCol="2" anchor="ctr" anchorCtr="0" compatLnSpc="1">
            <a:noAutofit/>
          </a:bodyPr>
          <a:lstStyle/>
          <a:p>
            <a:pPr marL="287850" indent="-287850" defTabSz="1219140">
              <a:buClr>
                <a:srgbClr val="000000"/>
              </a:buClr>
              <a:buSzPts val="1200"/>
              <a:buFont typeface="Arial"/>
              <a:buChar char="•"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14" name="Google Shape;289;p29">
            <a:extLst>
              <a:ext uri="{FF2B5EF4-FFF2-40B4-BE49-F238E27FC236}">
                <a16:creationId xmlns:a16="http://schemas.microsoft.com/office/drawing/2014/main" id="{8F2A31FA-AF00-D81F-2074-6BDAD3556153}"/>
              </a:ext>
            </a:extLst>
          </p:cNvPr>
          <p:cNvSpPr/>
          <p:nvPr userDrawn="1"/>
        </p:nvSpPr>
        <p:spPr>
          <a:xfrm>
            <a:off x="402908" y="2439216"/>
            <a:ext cx="1606147" cy="946877"/>
          </a:xfrm>
          <a:custGeom>
            <a:avLst>
              <a:gd name="f0" fmla="val 1963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C7E4F6"/>
          </a:solidFill>
          <a:ln w="19050" cap="flat">
            <a:solidFill>
              <a:schemeClr val="accent1"/>
            </a:solidFill>
            <a:prstDash val="solid"/>
            <a:miter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5" name="Picture 14" descr="Image générée">
            <a:extLst>
              <a:ext uri="{FF2B5EF4-FFF2-40B4-BE49-F238E27FC236}">
                <a16:creationId xmlns:a16="http://schemas.microsoft.com/office/drawing/2014/main" id="{381B1BC2-8735-DB66-B5F6-3C1A854D65AE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178AE3B1-E6F8-42FE-A6B9-960A499B711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2233324" y="1132548"/>
            <a:ext cx="9463104" cy="1071438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A16C0127-9DD3-53F9-FE9C-ABA1D6CA430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2217704" y="2440832"/>
            <a:ext cx="9478724" cy="945261"/>
          </a:xfrm>
        </p:spPr>
        <p:txBody>
          <a:bodyPr numCol="2" anchor="ctr"/>
          <a:lstStyle>
            <a:lvl1pPr>
              <a:buFont typeface="Arial" panose="020B0604020202020204" pitchFamily="34" charset="0"/>
              <a:buChar char="•"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  <a:endParaRPr lang="fr-FR" dirty="0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5D6A8BE8-89D1-5F22-6D3C-99F0799F8DEB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235852" y="3654221"/>
            <a:ext cx="9478724" cy="1734100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Les stratégies enseignées pendant le modelage et pratiques pendant la séance sont :</a:t>
            </a:r>
          </a:p>
          <a:p>
            <a:pPr lvl="0"/>
            <a:r>
              <a:rPr lang="fr-FR" dirty="0"/>
              <a:t>Xxx</a:t>
            </a:r>
          </a:p>
          <a:p>
            <a:pPr lvl="0"/>
            <a:r>
              <a:rPr lang="fr-FR" dirty="0"/>
              <a:t>Les outils (par exemple: carte lexicale…) 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3B12E37B-916D-345C-AD9E-B136ED1D884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253062" y="5636360"/>
            <a:ext cx="9478724" cy="977195"/>
          </a:xfrm>
        </p:spPr>
        <p:txBody>
          <a:bodyPr anchor="ctr"/>
          <a:lstStyle>
            <a:lvl1pPr>
              <a:buFont typeface="Arial" panose="020B0604020202020204" pitchFamily="34" charset="0"/>
              <a:buNone/>
              <a:defRPr sz="1800" b="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Pendant le feedback, attirer l’attention des élèves sur les erreurs fréquentes :</a:t>
            </a:r>
          </a:p>
          <a:p>
            <a:pPr lvl="0"/>
            <a:r>
              <a:rPr lang="fr-FR" dirty="0"/>
              <a:t>Xxx</a:t>
            </a:r>
          </a:p>
        </p:txBody>
      </p:sp>
      <p:sp>
        <p:nvSpPr>
          <p:cNvPr id="20" name="Google Shape;853;p104">
            <a:extLst>
              <a:ext uri="{FF2B5EF4-FFF2-40B4-BE49-F238E27FC236}">
                <a16:creationId xmlns:a16="http://schemas.microsoft.com/office/drawing/2014/main" id="{6564A30E-7F1C-F926-A721-DAD6689EFEF4}"/>
              </a:ext>
            </a:extLst>
          </p:cNvPr>
          <p:cNvSpPr/>
          <p:nvPr userDrawn="1"/>
        </p:nvSpPr>
        <p:spPr>
          <a:xfrm>
            <a:off x="412307" y="2439293"/>
            <a:ext cx="1605600" cy="9468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Notions clés</a:t>
            </a:r>
          </a:p>
        </p:txBody>
      </p:sp>
      <p:sp>
        <p:nvSpPr>
          <p:cNvPr id="21" name="Google Shape;853;p104">
            <a:extLst>
              <a:ext uri="{FF2B5EF4-FFF2-40B4-BE49-F238E27FC236}">
                <a16:creationId xmlns:a16="http://schemas.microsoft.com/office/drawing/2014/main" id="{7A967060-6080-8657-C168-AAAA345A0B5E}"/>
              </a:ext>
            </a:extLst>
          </p:cNvPr>
          <p:cNvSpPr/>
          <p:nvPr userDrawn="1"/>
        </p:nvSpPr>
        <p:spPr>
          <a:xfrm>
            <a:off x="403455" y="1132547"/>
            <a:ext cx="1605600" cy="106322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Tâches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 à </a:t>
            </a:r>
            <a:r>
              <a:rPr lang="en-US" sz="2000" b="1" dirty="0" err="1">
                <a:latin typeface="Calibri" panose="020F0502020204030204" pitchFamily="34" charset="0"/>
                <a:cs typeface="Calibri" panose="020F0502020204030204" pitchFamily="34" charset="0"/>
              </a:rPr>
              <a:t>réussir</a:t>
            </a:r>
            <a:endParaRPr lang="fr-FR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Google Shape;853;p104">
            <a:extLst>
              <a:ext uri="{FF2B5EF4-FFF2-40B4-BE49-F238E27FC236}">
                <a16:creationId xmlns:a16="http://schemas.microsoft.com/office/drawing/2014/main" id="{302794D7-B75D-443C-FA67-7588362F1440}"/>
              </a:ext>
            </a:extLst>
          </p:cNvPr>
          <p:cNvSpPr/>
          <p:nvPr userDrawn="1"/>
        </p:nvSpPr>
        <p:spPr>
          <a:xfrm>
            <a:off x="412307" y="3654221"/>
            <a:ext cx="1605600" cy="1734100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Stratégies et outils didactiques</a:t>
            </a:r>
          </a:p>
        </p:txBody>
      </p:sp>
      <p:sp>
        <p:nvSpPr>
          <p:cNvPr id="23" name="Google Shape;853;p104">
            <a:extLst>
              <a:ext uri="{FF2B5EF4-FFF2-40B4-BE49-F238E27FC236}">
                <a16:creationId xmlns:a16="http://schemas.microsoft.com/office/drawing/2014/main" id="{B8608167-4931-94B1-F0EE-D3DA4408EBF1}"/>
              </a:ext>
            </a:extLst>
          </p:cNvPr>
          <p:cNvSpPr/>
          <p:nvPr userDrawn="1"/>
        </p:nvSpPr>
        <p:spPr>
          <a:xfrm>
            <a:off x="412307" y="5636360"/>
            <a:ext cx="1605600" cy="977195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algn="ctr"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000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Eléments de feedback</a:t>
            </a:r>
            <a:endParaRPr lang="fr-FR" sz="2000" kern="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5350063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Pédagogique Effica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85;p29">
            <a:extLst>
              <a:ext uri="{FF2B5EF4-FFF2-40B4-BE49-F238E27FC236}">
                <a16:creationId xmlns:a16="http://schemas.microsoft.com/office/drawing/2014/main" id="{3D3C752E-7364-0AD3-55D8-FB1A781365A4}"/>
              </a:ext>
            </a:extLst>
          </p:cNvPr>
          <p:cNvSpPr/>
          <p:nvPr userDrawn="1"/>
        </p:nvSpPr>
        <p:spPr>
          <a:xfrm>
            <a:off x="948074" y="165260"/>
            <a:ext cx="7935199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Pratique Pédagogique Efficace de la Semaine</a:t>
            </a: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CF5C0282-B23A-202E-2F8D-447ACDC57782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à coins arrondis 2">
            <a:extLst>
              <a:ext uri="{FF2B5EF4-FFF2-40B4-BE49-F238E27FC236}">
                <a16:creationId xmlns:a16="http://schemas.microsoft.com/office/drawing/2014/main" id="{07817361-C8BF-DC04-5CC1-00D7EE33E80A}"/>
              </a:ext>
            </a:extLst>
          </p:cNvPr>
          <p:cNvSpPr/>
          <p:nvPr userDrawn="1"/>
        </p:nvSpPr>
        <p:spPr>
          <a:xfrm>
            <a:off x="304800" y="1262245"/>
            <a:ext cx="11291147" cy="55978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Donner un feedback de manière efficace aux élèves</a:t>
            </a:r>
          </a:p>
        </p:txBody>
      </p:sp>
      <p:sp>
        <p:nvSpPr>
          <p:cNvPr id="7" name="Rectangle à coins arrondis 13">
            <a:extLst>
              <a:ext uri="{FF2B5EF4-FFF2-40B4-BE49-F238E27FC236}">
                <a16:creationId xmlns:a16="http://schemas.microsoft.com/office/drawing/2014/main" id="{710314CC-0AB6-DA63-763A-7BA531C34D31}"/>
              </a:ext>
            </a:extLst>
          </p:cNvPr>
          <p:cNvSpPr/>
          <p:nvPr userDrawn="1"/>
        </p:nvSpPr>
        <p:spPr>
          <a:xfrm>
            <a:off x="304800" y="2628796"/>
            <a:ext cx="2873248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Pourquoi c’est important ?</a:t>
            </a:r>
          </a:p>
        </p:txBody>
      </p:sp>
      <p:pic>
        <p:nvPicPr>
          <p:cNvPr id="8" name="Image 18">
            <a:extLst>
              <a:ext uri="{FF2B5EF4-FFF2-40B4-BE49-F238E27FC236}">
                <a16:creationId xmlns:a16="http://schemas.microsoft.com/office/drawing/2014/main" id="{BE35A20A-79A6-BC4C-B761-793B343AFC4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41874" y="1158017"/>
            <a:ext cx="1137399" cy="751840"/>
          </a:xfrm>
          <a:prstGeom prst="rect">
            <a:avLst/>
          </a:prstGeom>
          <a:ln w="38100">
            <a:solidFill>
              <a:srgbClr val="156082"/>
            </a:solidFill>
          </a:ln>
        </p:spPr>
      </p:pic>
      <p:sp>
        <p:nvSpPr>
          <p:cNvPr id="9" name="Rectangle à coins arrondis 22">
            <a:extLst>
              <a:ext uri="{FF2B5EF4-FFF2-40B4-BE49-F238E27FC236}">
                <a16:creationId xmlns:a16="http://schemas.microsoft.com/office/drawing/2014/main" id="{231233C5-A6EF-A81F-8794-ECA65494280A}"/>
              </a:ext>
            </a:extLst>
          </p:cNvPr>
          <p:cNvSpPr/>
          <p:nvPr userDrawn="1"/>
        </p:nvSpPr>
        <p:spPr>
          <a:xfrm>
            <a:off x="362779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Bonnes pratiques</a:t>
            </a:r>
          </a:p>
        </p:txBody>
      </p:sp>
      <p:sp>
        <p:nvSpPr>
          <p:cNvPr id="10" name="Rectangle à coins arrondis 23">
            <a:extLst>
              <a:ext uri="{FF2B5EF4-FFF2-40B4-BE49-F238E27FC236}">
                <a16:creationId xmlns:a16="http://schemas.microsoft.com/office/drawing/2014/main" id="{224B6940-5456-5257-0478-EEF645943074}"/>
              </a:ext>
            </a:extLst>
          </p:cNvPr>
          <p:cNvSpPr/>
          <p:nvPr userDrawn="1"/>
        </p:nvSpPr>
        <p:spPr>
          <a:xfrm>
            <a:off x="7836747" y="2628796"/>
            <a:ext cx="3759200" cy="389965"/>
          </a:xfrm>
          <a:prstGeom prst="roundRect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buClr>
                <a:srgbClr val="000000"/>
              </a:buClr>
            </a:pPr>
            <a:r>
              <a:rPr lang="fr-FR" sz="1600" b="1" kern="0" dirty="0">
                <a:solidFill>
                  <a:srgbClr val="0F9ED5">
                    <a:lumMod val="5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Pratiques à éviter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5BE10E1-FAE9-07F0-EE56-E170BA07A2EC}"/>
              </a:ext>
            </a:extLst>
          </p:cNvPr>
          <p:cNvSpPr/>
          <p:nvPr userDrawn="1"/>
        </p:nvSpPr>
        <p:spPr>
          <a:xfrm>
            <a:off x="304800" y="6150185"/>
            <a:ext cx="11291147" cy="677333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Pour plus d’informations Veuillez consulter le lien Suivant : </a:t>
            </a:r>
          </a:p>
          <a:p>
            <a:pPr marL="380990" indent="-380990" defTabSz="1219170"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Autres questions ? Veuillez Contacter l’inspecteur encadrant</a:t>
            </a:r>
          </a:p>
        </p:txBody>
      </p:sp>
      <p:pic>
        <p:nvPicPr>
          <p:cNvPr id="42" name="Graphic 41" descr="Handshake with solid fill">
            <a:extLst>
              <a:ext uri="{FF2B5EF4-FFF2-40B4-BE49-F238E27FC236}">
                <a16:creationId xmlns:a16="http://schemas.microsoft.com/office/drawing/2014/main" id="{43B73333-66C9-B016-85F3-57ED66A47B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221083" y="1993815"/>
            <a:ext cx="549076" cy="549076"/>
          </a:xfrm>
          <a:prstGeom prst="rect">
            <a:avLst/>
          </a:prstGeom>
        </p:spPr>
      </p:pic>
      <p:pic>
        <p:nvPicPr>
          <p:cNvPr id="44" name="Graphic 43" descr="No sign with solid fill">
            <a:extLst>
              <a:ext uri="{FF2B5EF4-FFF2-40B4-BE49-F238E27FC236}">
                <a16:creationId xmlns:a16="http://schemas.microsoft.com/office/drawing/2014/main" id="{010C90E2-D2BB-4844-7DD3-B8E18C29F8E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40956" y="2013585"/>
            <a:ext cx="500918" cy="500918"/>
          </a:xfrm>
          <a:prstGeom prst="rect">
            <a:avLst/>
          </a:prstGeom>
        </p:spPr>
      </p:pic>
      <p:sp>
        <p:nvSpPr>
          <p:cNvPr id="50" name="Text Placeholder 49">
            <a:extLst>
              <a:ext uri="{FF2B5EF4-FFF2-40B4-BE49-F238E27FC236}">
                <a16:creationId xmlns:a16="http://schemas.microsoft.com/office/drawing/2014/main" id="{99ABF8C0-44A0-D350-70D7-F757FE2866E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53322" y="3190552"/>
            <a:ext cx="2873248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1" name="Text Placeholder 49">
            <a:extLst>
              <a:ext uri="{FF2B5EF4-FFF2-40B4-BE49-F238E27FC236}">
                <a16:creationId xmlns:a16="http://schemas.microsoft.com/office/drawing/2014/main" id="{93ED2D80-264B-2858-5374-3ACA0D7E430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627796" y="3190551"/>
            <a:ext cx="3759199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2" name="Text Placeholder 49">
            <a:extLst>
              <a:ext uri="{FF2B5EF4-FFF2-40B4-BE49-F238E27FC236}">
                <a16:creationId xmlns:a16="http://schemas.microsoft.com/office/drawing/2014/main" id="{F3B207E1-EF2D-9BAB-F462-3268E1DEBFE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16647" y="3190551"/>
            <a:ext cx="3779300" cy="1591105"/>
          </a:xfrm>
        </p:spPr>
        <p:txBody>
          <a:bodyPr>
            <a:normAutofit/>
          </a:bodyPr>
          <a:lstStyle>
            <a:lvl1pPr>
              <a:buFont typeface="Arial" panose="020B0604020202020204" pitchFamily="34" charset="0"/>
              <a:buChar char="•"/>
              <a:defRPr sz="18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/>
              <a:t>Xxx</a:t>
            </a:r>
          </a:p>
          <a:p>
            <a:pPr lvl="0"/>
            <a:r>
              <a:rPr lang="en-US" dirty="0" err="1"/>
              <a:t>Xx</a:t>
            </a:r>
            <a:endParaRPr lang="en-US" dirty="0"/>
          </a:p>
          <a:p>
            <a:pPr lvl="0"/>
            <a:r>
              <a:rPr lang="en-US" dirty="0" err="1"/>
              <a:t>Xx</a:t>
            </a:r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0863B3-86D2-D6DA-8984-19E4C3B97364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648039" y="6238017"/>
            <a:ext cx="4493835" cy="389965"/>
          </a:xfrm>
        </p:spPr>
        <p:txBody>
          <a:bodyPr>
            <a:normAutofit/>
          </a:bodyPr>
          <a:lstStyle>
            <a:lvl1pPr marL="228600" marR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12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«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  <a:hlinkClick r:id="rId6"/>
              </a:rPr>
              <a:t>Banque des pratiques pédagogiques efficaces </a:t>
            </a:r>
            <a:r>
              <a:rPr lang="fr-FR" sz="1600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rPr>
              <a:t>»</a:t>
            </a:r>
          </a:p>
        </p:txBody>
      </p:sp>
      <p:pic>
        <p:nvPicPr>
          <p:cNvPr id="11" name="Graphic 10" descr="Bullseye with solid fill">
            <a:extLst>
              <a:ext uri="{FF2B5EF4-FFF2-40B4-BE49-F238E27FC236}">
                <a16:creationId xmlns:a16="http://schemas.microsoft.com/office/drawing/2014/main" id="{DA838800-BA03-865C-FAC5-9BCCC281F09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39746" y="2014103"/>
            <a:ext cx="500400" cy="5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568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ructure de la séance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oogle Shape;250;p28">
            <a:extLst>
              <a:ext uri="{FF2B5EF4-FFF2-40B4-BE49-F238E27FC236}">
                <a16:creationId xmlns:a16="http://schemas.microsoft.com/office/drawing/2014/main" id="{AB71405C-E132-F074-752A-522052544B0D}"/>
              </a:ext>
            </a:extLst>
          </p:cNvPr>
          <p:cNvGrpSpPr/>
          <p:nvPr userDrawn="1"/>
        </p:nvGrpSpPr>
        <p:grpSpPr>
          <a:xfrm>
            <a:off x="1945490" y="1011968"/>
            <a:ext cx="8301023" cy="5193545"/>
            <a:chOff x="1619475" y="1029778"/>
            <a:chExt cx="6095701" cy="3804525"/>
          </a:xfrm>
        </p:grpSpPr>
        <p:sp>
          <p:nvSpPr>
            <p:cNvPr id="5" name="Google Shape;251;p28">
              <a:extLst>
                <a:ext uri="{FF2B5EF4-FFF2-40B4-BE49-F238E27FC236}">
                  <a16:creationId xmlns:a16="http://schemas.microsoft.com/office/drawing/2014/main" id="{424CAD94-9BC3-9334-E90D-3BB5EE56D37F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7D76BE51-F758-84BB-A089-AD0F5E8B552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</p:grpSp>
      <p:sp>
        <p:nvSpPr>
          <p:cNvPr id="12" name="Google Shape;255;p28">
            <a:extLst>
              <a:ext uri="{FF2B5EF4-FFF2-40B4-BE49-F238E27FC236}">
                <a16:creationId xmlns:a16="http://schemas.microsoft.com/office/drawing/2014/main" id="{7DA7A975-0BFA-0171-FB29-113FAAFBB3EE}"/>
              </a:ext>
            </a:extLst>
          </p:cNvPr>
          <p:cNvSpPr/>
          <p:nvPr userDrawn="1"/>
        </p:nvSpPr>
        <p:spPr>
          <a:xfrm>
            <a:off x="963315" y="165262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Structure de la séance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3" name="Picture 2" descr="Image générée">
            <a:extLst>
              <a:ext uri="{FF2B5EF4-FFF2-40B4-BE49-F238E27FC236}">
                <a16:creationId xmlns:a16="http://schemas.microsoft.com/office/drawing/2014/main" id="{A1C7E789-651D-CC90-8513-248F5C858B81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2" y="30483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3FE43CA-6C2F-0686-9241-631290B69727}"/>
              </a:ext>
            </a:extLst>
          </p:cNvPr>
          <p:cNvGrpSpPr/>
          <p:nvPr userDrawn="1"/>
        </p:nvGrpSpPr>
        <p:grpSpPr>
          <a:xfrm>
            <a:off x="2336946" y="1407978"/>
            <a:ext cx="7518111" cy="548005"/>
            <a:chOff x="1764463" y="1060636"/>
            <a:chExt cx="5638583" cy="411004"/>
          </a:xfrm>
        </p:grpSpPr>
        <p:sp>
          <p:nvSpPr>
            <p:cNvPr id="17" name="Google Shape;275;p28">
              <a:extLst>
                <a:ext uri="{FF2B5EF4-FFF2-40B4-BE49-F238E27FC236}">
                  <a16:creationId xmlns:a16="http://schemas.microsoft.com/office/drawing/2014/main" id="{08E6331C-0B84-F58D-2A65-7DFAB9994FF1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/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1</a:t>
              </a:r>
            </a:p>
          </p:txBody>
        </p:sp>
        <p:sp>
          <p:nvSpPr>
            <p:cNvPr id="18" name="Google Shape;276;p28">
              <a:extLst>
                <a:ext uri="{FF2B5EF4-FFF2-40B4-BE49-F238E27FC236}">
                  <a16:creationId xmlns:a16="http://schemas.microsoft.com/office/drawing/2014/main" id="{521BD7C7-59D6-F138-978F-4AB155889227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0" name="Google Shape;278;p28">
              <a:extLst>
                <a:ext uri="{FF2B5EF4-FFF2-40B4-BE49-F238E27FC236}">
                  <a16:creationId xmlns:a16="http://schemas.microsoft.com/office/drawing/2014/main" id="{256F3608-8BCC-D992-72CC-8A7F795FDC1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chemeClr val="accent6">
                  <a:lumMod val="40000"/>
                  <a:lumOff val="60000"/>
                </a:schemeClr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21" name="Google Shape;277;p28">
              <a:extLst>
                <a:ext uri="{FF2B5EF4-FFF2-40B4-BE49-F238E27FC236}">
                  <a16:creationId xmlns:a16="http://schemas.microsoft.com/office/drawing/2014/main" id="{3CB598B3-3A75-3B5B-656D-CB59D4B85F3C}"/>
                </a:ext>
              </a:extLst>
            </p:cNvPr>
            <p:cNvSpPr txBox="1"/>
            <p:nvPr/>
          </p:nvSpPr>
          <p:spPr>
            <a:xfrm>
              <a:off x="2214439" y="1112834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Ouverture de la séance</a:t>
              </a:r>
            </a:p>
          </p:txBody>
        </p:sp>
      </p:grpSp>
      <p:sp>
        <p:nvSpPr>
          <p:cNvPr id="22" name="Google Shape;275;p28">
            <a:extLst>
              <a:ext uri="{FF2B5EF4-FFF2-40B4-BE49-F238E27FC236}">
                <a16:creationId xmlns:a16="http://schemas.microsoft.com/office/drawing/2014/main" id="{13B66026-2F1C-8EEC-C55A-3E2267A81F31}"/>
              </a:ext>
            </a:extLst>
          </p:cNvPr>
          <p:cNvSpPr/>
          <p:nvPr userDrawn="1"/>
        </p:nvSpPr>
        <p:spPr>
          <a:xfrm>
            <a:off x="2336945" y="2310757"/>
            <a:ext cx="395203" cy="395203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solidFill>
            <a:srgbClr val="C00000"/>
          </a:solidFill>
          <a:ln cap="flat">
            <a:noFill/>
            <a:prstDash val="solid"/>
          </a:ln>
        </p:spPr>
        <p:txBody>
          <a:bodyPr vert="horz" wrap="square" lIns="68567" tIns="34271" rIns="68567" bIns="34271" anchor="ctr" anchorCtr="1" compatLnSpc="1">
            <a:noAutofit/>
          </a:bodyPr>
          <a:lstStyle/>
          <a:p>
            <a:pPr algn="ctr"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133" b="1" kern="0" dirty="0">
                <a:solidFill>
                  <a:srgbClr val="FFFFFF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2</a:t>
            </a:r>
            <a:endParaRPr lang="fr-FR" sz="14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sp>
        <p:nvSpPr>
          <p:cNvPr id="23" name="Google Shape;276;p28">
            <a:extLst>
              <a:ext uri="{FF2B5EF4-FFF2-40B4-BE49-F238E27FC236}">
                <a16:creationId xmlns:a16="http://schemas.microsoft.com/office/drawing/2014/main" id="{35EE909F-5B77-43E5-71AF-AA17BE0B6885}"/>
              </a:ext>
            </a:extLst>
          </p:cNvPr>
          <p:cNvSpPr/>
          <p:nvPr userDrawn="1"/>
        </p:nvSpPr>
        <p:spPr>
          <a:xfrm>
            <a:off x="2860122" y="2234356"/>
            <a:ext cx="6994935" cy="548005"/>
          </a:xfrm>
          <a:custGeom>
            <a:avLst/>
            <a:gdLst>
              <a:gd name="f0" fmla="val 10800000"/>
              <a:gd name="f1" fmla="val 5400000"/>
              <a:gd name="f2" fmla="val 16200000"/>
              <a:gd name="f3" fmla="val w"/>
              <a:gd name="f4" fmla="val h"/>
              <a:gd name="f5" fmla="val ss"/>
              <a:gd name="f6" fmla="val 0"/>
              <a:gd name="f7" fmla="abs f3"/>
              <a:gd name="f8" fmla="abs f4"/>
              <a:gd name="f9" fmla="abs f5"/>
              <a:gd name="f10" fmla="val f6"/>
              <a:gd name="f11" fmla="?: f7 f3 1"/>
              <a:gd name="f12" fmla="?: f8 f4 1"/>
              <a:gd name="f13" fmla="?: f9 f5 1"/>
              <a:gd name="f14" fmla="*/ f11 1 21600"/>
              <a:gd name="f15" fmla="*/ f12 1 21600"/>
              <a:gd name="f16" fmla="*/ 21600 f11 1"/>
              <a:gd name="f17" fmla="*/ 21600 f12 1"/>
              <a:gd name="f18" fmla="min f15 f14"/>
              <a:gd name="f19" fmla="*/ f16 1 f13"/>
              <a:gd name="f20" fmla="*/ f17 1 f13"/>
              <a:gd name="f21" fmla="val f19"/>
              <a:gd name="f22" fmla="val f20"/>
              <a:gd name="f23" fmla="*/ f10 f18 1"/>
              <a:gd name="f24" fmla="+- f22 0 f10"/>
              <a:gd name="f25" fmla="+- f21 0 f10"/>
              <a:gd name="f26" fmla="*/ f21 f18 1"/>
              <a:gd name="f27" fmla="*/ f22 f18 1"/>
              <a:gd name="f28" fmla="min f25 f24"/>
              <a:gd name="f29" fmla="*/ f28 1 6"/>
              <a:gd name="f30" fmla="+- f21 0 f29"/>
              <a:gd name="f31" fmla="+- f22 0 f29"/>
              <a:gd name="f32" fmla="*/ f29 29289 1"/>
              <a:gd name="f33" fmla="*/ f29 f18 1"/>
              <a:gd name="f34" fmla="*/ f32 1 100000"/>
              <a:gd name="f35" fmla="*/ f30 f18 1"/>
              <a:gd name="f36" fmla="*/ f31 f18 1"/>
              <a:gd name="f37" fmla="+- f21 0 f34"/>
              <a:gd name="f38" fmla="+- f22 0 f34"/>
              <a:gd name="f39" fmla="*/ f34 f18 1"/>
              <a:gd name="f40" fmla="*/ f37 f18 1"/>
              <a:gd name="f41" fmla="*/ f38 f18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39" t="f39" r="f40" b="f41"/>
            <a:pathLst>
              <a:path>
                <a:moveTo>
                  <a:pt x="f23" y="f33"/>
                </a:moveTo>
                <a:arcTo wR="f33" hR="f33" stAng="f0" swAng="f1"/>
                <a:lnTo>
                  <a:pt x="f35" y="f23"/>
                </a:lnTo>
                <a:arcTo wR="f33" hR="f33" stAng="f2" swAng="f1"/>
                <a:lnTo>
                  <a:pt x="f26" y="f36"/>
                </a:lnTo>
                <a:arcTo wR="f33" hR="f33" stAng="f6" swAng="f1"/>
                <a:lnTo>
                  <a:pt x="f33" y="f27"/>
                </a:lnTo>
                <a:arcTo wR="f33" hR="f33" stAng="f1" swAng="f1"/>
                <a:close/>
              </a:path>
            </a:pathLst>
          </a:custGeom>
          <a:solidFill>
            <a:srgbClr val="F2F2F2"/>
          </a:solidFill>
          <a:ln w="28575" cap="flat">
            <a:solidFill>
              <a:srgbClr val="C00000"/>
            </a:solidFill>
            <a:prstDash val="solid"/>
          </a:ln>
        </p:spPr>
        <p:txBody>
          <a:bodyPr vert="horz" wrap="square" lIns="91427" tIns="45695" rIns="91427" bIns="45695" anchor="ctr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2000" b="1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6" name="Google Shape;278;p28">
            <a:extLst>
              <a:ext uri="{FF2B5EF4-FFF2-40B4-BE49-F238E27FC236}">
                <a16:creationId xmlns:a16="http://schemas.microsoft.com/office/drawing/2014/main" id="{131447B8-88F5-B917-3031-E64441CCE5E4}"/>
              </a:ext>
            </a:extLst>
          </p:cNvPr>
          <p:cNvSpPr/>
          <p:nvPr userDrawn="1"/>
        </p:nvSpPr>
        <p:spPr>
          <a:xfrm>
            <a:off x="9301364" y="2248560"/>
            <a:ext cx="519597" cy="519597"/>
          </a:xfrm>
          <a:custGeom>
            <a:avLst/>
            <a:gdLst>
              <a:gd name="f0" fmla="val 21600000"/>
              <a:gd name="f1" fmla="val 10800000"/>
              <a:gd name="f2" fmla="val 5400000"/>
              <a:gd name="f3" fmla="val 18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+- 0 0 -360"/>
              <a:gd name="f10" fmla="+- 0 0 -180"/>
              <a:gd name="f11" fmla="abs f4"/>
              <a:gd name="f12" fmla="abs f5"/>
              <a:gd name="f13" fmla="abs f6"/>
              <a:gd name="f14" fmla="val f7"/>
              <a:gd name="f15" fmla="+- 2700000 f2 0"/>
              <a:gd name="f16" fmla="*/ f9 f1 1"/>
              <a:gd name="f17" fmla="*/ f10 f1 1"/>
              <a:gd name="f18" fmla="?: f11 f4 1"/>
              <a:gd name="f19" fmla="?: f12 f5 1"/>
              <a:gd name="f20" fmla="?: f13 f6 1"/>
              <a:gd name="f21" fmla="*/ f15 f8 1"/>
              <a:gd name="f22" fmla="*/ f16 1 f3"/>
              <a:gd name="f23" fmla="*/ f17 1 f3"/>
              <a:gd name="f24" fmla="*/ f18 1 21600"/>
              <a:gd name="f25" fmla="*/ f19 1 21600"/>
              <a:gd name="f26" fmla="*/ 21600 f18 1"/>
              <a:gd name="f27" fmla="*/ 21600 f19 1"/>
              <a:gd name="f28" fmla="*/ f21 1 f1"/>
              <a:gd name="f29" fmla="+- f22 0 f2"/>
              <a:gd name="f30" fmla="+- f23 0 f2"/>
              <a:gd name="f31" fmla="min f25 f24"/>
              <a:gd name="f32" fmla="*/ f26 1 f20"/>
              <a:gd name="f33" fmla="*/ f27 1 f20"/>
              <a:gd name="f34" fmla="+- 0 0 f28"/>
              <a:gd name="f35" fmla="val f32"/>
              <a:gd name="f36" fmla="val f33"/>
              <a:gd name="f37" fmla="+- 0 0 f34"/>
              <a:gd name="f38" fmla="*/ f14 f31 1"/>
              <a:gd name="f39" fmla="+- f36 0 f14"/>
              <a:gd name="f40" fmla="+- f35 0 f14"/>
              <a:gd name="f41" fmla="*/ f37 f1 1"/>
              <a:gd name="f42" fmla="*/ f39 1 2"/>
              <a:gd name="f43" fmla="*/ f40 1 2"/>
              <a:gd name="f44" fmla="*/ f41 1 f8"/>
              <a:gd name="f45" fmla="+- f14 f42 0"/>
              <a:gd name="f46" fmla="+- f14 f43 0"/>
              <a:gd name="f47" fmla="+- f44 0 f2"/>
              <a:gd name="f48" fmla="*/ f43 f31 1"/>
              <a:gd name="f49" fmla="*/ f42 f31 1"/>
              <a:gd name="f50" fmla="cos 1 f47"/>
              <a:gd name="f51" fmla="sin 1 f47"/>
              <a:gd name="f52" fmla="*/ f45 f31 1"/>
              <a:gd name="f53" fmla="+- 0 0 f50"/>
              <a:gd name="f54" fmla="+- 0 0 f51"/>
              <a:gd name="f55" fmla="+- 0 0 f53"/>
              <a:gd name="f56" fmla="+- 0 0 f54"/>
              <a:gd name="f57" fmla="*/ f55 f43 1"/>
              <a:gd name="f58" fmla="*/ f56 f42 1"/>
              <a:gd name="f59" fmla="+- f46 0 f57"/>
              <a:gd name="f60" fmla="+- f46 f57 0"/>
              <a:gd name="f61" fmla="+- f45 0 f58"/>
              <a:gd name="f62" fmla="+- f45 f58 0"/>
              <a:gd name="f63" fmla="*/ f59 f31 1"/>
              <a:gd name="f64" fmla="*/ f61 f31 1"/>
              <a:gd name="f65" fmla="*/ f60 f31 1"/>
              <a:gd name="f66" fmla="*/ f62 f31 1"/>
            </a:gdLst>
            <a:ahLst/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29">
                <a:pos x="f63" y="f64"/>
              </a:cxn>
              <a:cxn ang="f30">
                <a:pos x="f63" y="f66"/>
              </a:cxn>
              <a:cxn ang="f30">
                <a:pos x="f65" y="f66"/>
              </a:cxn>
              <a:cxn ang="f29">
                <a:pos x="f65" y="f64"/>
              </a:cxn>
            </a:cxnLst>
            <a:rect l="f63" t="f64" r="f65" b="f66"/>
            <a:pathLst>
              <a:path>
                <a:moveTo>
                  <a:pt x="f38" y="f52"/>
                </a:moveTo>
                <a:arcTo wR="f48" hR="f49" stAng="f1" swAng="f0"/>
                <a:close/>
              </a:path>
            </a:pathLst>
          </a:custGeom>
          <a:blipFill>
            <a:blip r:embed="rId3">
              <a:alphaModFix/>
            </a:blip>
            <a:stretch>
              <a:fillRect/>
            </a:stretch>
          </a:blipFill>
          <a:ln w="9528" cap="flat">
            <a:solidFill>
              <a:srgbClr val="FFFFFF"/>
            </a:solidFill>
            <a:prstDash val="solid"/>
            <a:miter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kern="0">
              <a:solidFill>
                <a:srgbClr val="44546A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28" name="Google Shape;277;p28">
            <a:extLst>
              <a:ext uri="{FF2B5EF4-FFF2-40B4-BE49-F238E27FC236}">
                <a16:creationId xmlns:a16="http://schemas.microsoft.com/office/drawing/2014/main" id="{94B8B070-367E-06E9-E0A9-6E278B2B32BC}"/>
              </a:ext>
            </a:extLst>
          </p:cNvPr>
          <p:cNvSpPr txBox="1"/>
          <p:nvPr userDrawn="1"/>
        </p:nvSpPr>
        <p:spPr>
          <a:xfrm>
            <a:off x="2930042" y="2318590"/>
            <a:ext cx="5296572" cy="46161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27" tIns="45695" rIns="91427" bIns="45695" anchor="t" anchorCtr="0" compatLnSpc="1">
            <a:spAutoFit/>
          </a:bodyPr>
          <a:lstStyle/>
          <a:p>
            <a:pPr defTabSz="121911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dirty="0">
                <a:solidFill>
                  <a:srgbClr val="44546A"/>
                </a:solidFill>
                <a:latin typeface="Calibri" panose="020F0502020204030204" pitchFamily="34" charset="0"/>
                <a:ea typeface="Poppins ExtraBold"/>
                <a:cs typeface="Calibri" panose="020F0502020204030204" pitchFamily="34" charset="0"/>
                <a:sym typeface="Arial"/>
              </a:rPr>
              <a:t>Modelage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484A0DD3-A018-7BDC-5E24-9925ADE4860D}"/>
              </a:ext>
            </a:extLst>
          </p:cNvPr>
          <p:cNvGrpSpPr/>
          <p:nvPr userDrawn="1"/>
        </p:nvGrpSpPr>
        <p:grpSpPr>
          <a:xfrm>
            <a:off x="2336946" y="3060735"/>
            <a:ext cx="7518111" cy="548005"/>
            <a:chOff x="1764463" y="1060636"/>
            <a:chExt cx="5638583" cy="411004"/>
          </a:xfrm>
        </p:grpSpPr>
        <p:sp>
          <p:nvSpPr>
            <p:cNvPr id="30" name="Google Shape;275;p28">
              <a:extLst>
                <a:ext uri="{FF2B5EF4-FFF2-40B4-BE49-F238E27FC236}">
                  <a16:creationId xmlns:a16="http://schemas.microsoft.com/office/drawing/2014/main" id="{EE0B76E1-6822-AE01-6764-F5FB75D528E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F9ED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3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1" name="Google Shape;276;p28">
              <a:extLst>
                <a:ext uri="{FF2B5EF4-FFF2-40B4-BE49-F238E27FC236}">
                  <a16:creationId xmlns:a16="http://schemas.microsoft.com/office/drawing/2014/main" id="{FA1826B2-60AC-A0B9-0CF8-1D592120006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F9ED5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3" name="Google Shape;278;p28">
              <a:extLst>
                <a:ext uri="{FF2B5EF4-FFF2-40B4-BE49-F238E27FC236}">
                  <a16:creationId xmlns:a16="http://schemas.microsoft.com/office/drawing/2014/main" id="{070F7352-D540-A174-1DC1-79CEFBB4D70D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4" name="Google Shape;277;p28">
              <a:extLst>
                <a:ext uri="{FF2B5EF4-FFF2-40B4-BE49-F238E27FC236}">
                  <a16:creationId xmlns:a16="http://schemas.microsoft.com/office/drawing/2014/main" id="{36DE7B8F-39E3-8D2B-2B8B-410700C8C37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collective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7BB5DC2-04A1-3B98-9B4A-6A1DFDCBE183}"/>
              </a:ext>
            </a:extLst>
          </p:cNvPr>
          <p:cNvGrpSpPr/>
          <p:nvPr userDrawn="1"/>
        </p:nvGrpSpPr>
        <p:grpSpPr>
          <a:xfrm>
            <a:off x="2336946" y="3887114"/>
            <a:ext cx="7518111" cy="548005"/>
            <a:chOff x="1764463" y="1060636"/>
            <a:chExt cx="5638583" cy="411004"/>
          </a:xfrm>
        </p:grpSpPr>
        <p:sp>
          <p:nvSpPr>
            <p:cNvPr id="36" name="Google Shape;275;p28">
              <a:extLst>
                <a:ext uri="{FF2B5EF4-FFF2-40B4-BE49-F238E27FC236}">
                  <a16:creationId xmlns:a16="http://schemas.microsoft.com/office/drawing/2014/main" id="{DE53882E-663B-ACF6-4055-29CE20FCBAD6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70C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4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7" name="Google Shape;276;p28">
              <a:extLst>
                <a:ext uri="{FF2B5EF4-FFF2-40B4-BE49-F238E27FC236}">
                  <a16:creationId xmlns:a16="http://schemas.microsoft.com/office/drawing/2014/main" id="{FD13BDDE-0F3A-173D-BB5D-4BDF593AB9A4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0070C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39" name="Google Shape;278;p28">
              <a:extLst>
                <a:ext uri="{FF2B5EF4-FFF2-40B4-BE49-F238E27FC236}">
                  <a16:creationId xmlns:a16="http://schemas.microsoft.com/office/drawing/2014/main" id="{9AE8B48F-9157-ADAC-2056-9DCC817229F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0" name="Google Shape;277;p28">
              <a:extLst>
                <a:ext uri="{FF2B5EF4-FFF2-40B4-BE49-F238E27FC236}">
                  <a16:creationId xmlns:a16="http://schemas.microsoft.com/office/drawing/2014/main" id="{97A7A3E6-D824-B5AB-142A-0A76180C6E2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en binôme</a:t>
              </a: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D1C3A7F-72C7-633D-F6E7-0C21959DAABF}"/>
              </a:ext>
            </a:extLst>
          </p:cNvPr>
          <p:cNvGrpSpPr/>
          <p:nvPr userDrawn="1"/>
        </p:nvGrpSpPr>
        <p:grpSpPr>
          <a:xfrm>
            <a:off x="2336946" y="4713491"/>
            <a:ext cx="7518111" cy="548005"/>
            <a:chOff x="1764463" y="1060636"/>
            <a:chExt cx="5638583" cy="411004"/>
          </a:xfrm>
        </p:grpSpPr>
        <p:sp>
          <p:nvSpPr>
            <p:cNvPr id="43" name="Google Shape;275;p28">
              <a:extLst>
                <a:ext uri="{FF2B5EF4-FFF2-40B4-BE49-F238E27FC236}">
                  <a16:creationId xmlns:a16="http://schemas.microsoft.com/office/drawing/2014/main" id="{D7E88F6C-134A-2D52-8809-D16E173DEB8B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8BC145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5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5" name="Google Shape;276;p28">
              <a:extLst>
                <a:ext uri="{FF2B5EF4-FFF2-40B4-BE49-F238E27FC236}">
                  <a16:creationId xmlns:a16="http://schemas.microsoft.com/office/drawing/2014/main" id="{14CB13DE-5B8A-7209-0929-3CD0EEAF6D9B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92D05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8" name="Google Shape;278;p28">
              <a:extLst>
                <a:ext uri="{FF2B5EF4-FFF2-40B4-BE49-F238E27FC236}">
                  <a16:creationId xmlns:a16="http://schemas.microsoft.com/office/drawing/2014/main" id="{DFEE628A-E51B-AAB4-D7B0-ED8582314510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49" name="Google Shape;277;p28">
              <a:extLst>
                <a:ext uri="{FF2B5EF4-FFF2-40B4-BE49-F238E27FC236}">
                  <a16:creationId xmlns:a16="http://schemas.microsoft.com/office/drawing/2014/main" id="{5A277F9A-C52D-C449-7586-9EA90403EDFC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Pratique autonome</a:t>
              </a:r>
            </a:p>
          </p:txBody>
        </p:sp>
      </p:grpSp>
      <p:grpSp>
        <p:nvGrpSpPr>
          <p:cNvPr id="53" name="Group 52">
            <a:extLst>
              <a:ext uri="{FF2B5EF4-FFF2-40B4-BE49-F238E27FC236}">
                <a16:creationId xmlns:a16="http://schemas.microsoft.com/office/drawing/2014/main" id="{38609008-8598-8DA3-5CF0-36C7F92580DF}"/>
              </a:ext>
            </a:extLst>
          </p:cNvPr>
          <p:cNvGrpSpPr/>
          <p:nvPr userDrawn="1"/>
        </p:nvGrpSpPr>
        <p:grpSpPr>
          <a:xfrm>
            <a:off x="2336946" y="5539871"/>
            <a:ext cx="7518111" cy="548005"/>
            <a:chOff x="1764463" y="1060636"/>
            <a:chExt cx="5638583" cy="411004"/>
          </a:xfrm>
        </p:grpSpPr>
        <p:sp>
          <p:nvSpPr>
            <p:cNvPr id="54" name="Google Shape;275;p28">
              <a:extLst>
                <a:ext uri="{FF2B5EF4-FFF2-40B4-BE49-F238E27FC236}">
                  <a16:creationId xmlns:a16="http://schemas.microsoft.com/office/drawing/2014/main" id="{7A5BFF89-3876-69CC-9A25-265205B19B7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F19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dirty="0">
                  <a:solidFill>
                    <a:srgbClr val="FFFFFF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Arial"/>
                </a:rPr>
                <a:t>6</a:t>
              </a:r>
              <a:endParaRPr lang="fr-FR" sz="1467" kern="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5" name="Google Shape;276;p28">
              <a:extLst>
                <a:ext uri="{FF2B5EF4-FFF2-40B4-BE49-F238E27FC236}">
                  <a16:creationId xmlns:a16="http://schemas.microsoft.com/office/drawing/2014/main" id="{516AE221-2B10-10F0-74F7-99F581D8E5AE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F19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7" name="Google Shape;278;p28">
              <a:extLst>
                <a:ext uri="{FF2B5EF4-FFF2-40B4-BE49-F238E27FC236}">
                  <a16:creationId xmlns:a16="http://schemas.microsoft.com/office/drawing/2014/main" id="{C06BF0CF-9607-5CE3-2B1B-82BB78BA62F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3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endParaRPr>
            </a:p>
          </p:txBody>
        </p:sp>
        <p:sp>
          <p:nvSpPr>
            <p:cNvPr id="58" name="Google Shape;277;p28">
              <a:extLst>
                <a:ext uri="{FF2B5EF4-FFF2-40B4-BE49-F238E27FC236}">
                  <a16:creationId xmlns:a16="http://schemas.microsoft.com/office/drawing/2014/main" id="{392280B0-7590-3FE1-5000-E5BA3C9C5BC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34621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1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dirty="0">
                  <a:solidFill>
                    <a:srgbClr val="44546A"/>
                  </a:solidFill>
                  <a:latin typeface="Calibri" panose="020F0502020204030204" pitchFamily="34" charset="0"/>
                  <a:ea typeface="Poppins ExtraBold"/>
                  <a:cs typeface="Calibri" panose="020F0502020204030204" pitchFamily="34" charset="0"/>
                  <a:sym typeface="Arial"/>
                </a:rPr>
                <a:t>Clôture</a:t>
              </a:r>
            </a:p>
          </p:txBody>
        </p:sp>
      </p:grpSp>
      <p:sp>
        <p:nvSpPr>
          <p:cNvPr id="60" name="Text Placeholder 59">
            <a:extLst>
              <a:ext uri="{FF2B5EF4-FFF2-40B4-BE49-F238E27FC236}">
                <a16:creationId xmlns:a16="http://schemas.microsoft.com/office/drawing/2014/main" id="{2997086D-6002-18E9-088F-7D2FC79B25E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879221" y="1447571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1" name="Text Placeholder 59">
            <a:extLst>
              <a:ext uri="{FF2B5EF4-FFF2-40B4-BE49-F238E27FC236}">
                <a16:creationId xmlns:a16="http://schemas.microsoft.com/office/drawing/2014/main" id="{13288093-8A60-FA70-C6FB-7D69FB80D89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879221" y="2277958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2" name="Text Placeholder 59">
            <a:extLst>
              <a:ext uri="{FF2B5EF4-FFF2-40B4-BE49-F238E27FC236}">
                <a16:creationId xmlns:a16="http://schemas.microsoft.com/office/drawing/2014/main" id="{A3A18267-30BE-A144-8A47-7EDFF6042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7879220" y="310433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  <p:sp>
        <p:nvSpPr>
          <p:cNvPr id="63" name="Text Placeholder 59">
            <a:extLst>
              <a:ext uri="{FF2B5EF4-FFF2-40B4-BE49-F238E27FC236}">
                <a16:creationId xmlns:a16="http://schemas.microsoft.com/office/drawing/2014/main" id="{69911D84-D37E-215F-8EF0-B39B19B6F1A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879219" y="3928027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  <p:sp>
        <p:nvSpPr>
          <p:cNvPr id="64" name="Text Placeholder 59">
            <a:extLst>
              <a:ext uri="{FF2B5EF4-FFF2-40B4-BE49-F238E27FC236}">
                <a16:creationId xmlns:a16="http://schemas.microsoft.com/office/drawing/2014/main" id="{DBCF547F-8119-1ABE-E176-4FEDF97A3CC1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879218" y="475709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  <p:sp>
        <p:nvSpPr>
          <p:cNvPr id="65" name="Text Placeholder 59">
            <a:extLst>
              <a:ext uri="{FF2B5EF4-FFF2-40B4-BE49-F238E27FC236}">
                <a16:creationId xmlns:a16="http://schemas.microsoft.com/office/drawing/2014/main" id="{4E6C3199-30EC-380B-E406-0655DBA57A7E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879217" y="5583473"/>
            <a:ext cx="1147653" cy="460800"/>
          </a:xfrm>
        </p:spPr>
        <p:txBody>
          <a:bodyPr>
            <a:normAutofit/>
          </a:bodyPr>
          <a:lstStyle>
            <a:lvl1pPr>
              <a:buNone/>
              <a:defRPr lang="fr-FR" sz="2400" b="1" i="0" u="none" strike="noStrike" kern="0" cap="none" spc="0" baseline="0" dirty="0">
                <a:solidFill>
                  <a:srgbClr val="44546A"/>
                </a:solidFill>
                <a:uFillTx/>
                <a:latin typeface="Calibri" panose="020F0502020204030204" pitchFamily="34" charset="0"/>
                <a:ea typeface="Poppins ExtraBold"/>
                <a:cs typeface="Calibri" panose="020F0502020204030204" pitchFamily="34" charset="0"/>
              </a:defRPr>
            </a:lvl1pPr>
            <a:lvl2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611909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uver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Ouverture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pic>
        <p:nvPicPr>
          <p:cNvPr id="15" name="Google Shape;1333;p128">
            <a:extLst>
              <a:ext uri="{FF2B5EF4-FFF2-40B4-BE49-F238E27FC236}">
                <a16:creationId xmlns:a16="http://schemas.microsoft.com/office/drawing/2014/main" id="{E4A7273E-67E2-0C23-0C4F-F01019D0FF6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6261214" y="1609414"/>
            <a:ext cx="649253" cy="649253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993343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cussion informel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993162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Discussion informelle</a:t>
            </a:r>
          </a:p>
        </p:txBody>
      </p:sp>
      <p:pic>
        <p:nvPicPr>
          <p:cNvPr id="13" name="Picture 1">
            <a:extLst>
              <a:ext uri="{FF2B5EF4-FFF2-40B4-BE49-F238E27FC236}">
                <a16:creationId xmlns:a16="http://schemas.microsoft.com/office/drawing/2014/main" id="{81DC4E81-0C61-B93A-A49E-EEE6F672BA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103" y="1875577"/>
            <a:ext cx="2856443" cy="285644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Freeform 17">
            <a:extLst>
              <a:ext uri="{FF2B5EF4-FFF2-40B4-BE49-F238E27FC236}">
                <a16:creationId xmlns:a16="http://schemas.microsoft.com/office/drawing/2014/main" id="{C744DE00-AF1E-C1C2-374B-720BC4F53728}"/>
              </a:ext>
            </a:extLst>
          </p:cNvPr>
          <p:cNvSpPr>
            <a:spLocks noEditPoints="1"/>
          </p:cNvSpPr>
          <p:nvPr userDrawn="1"/>
        </p:nvSpPr>
        <p:spPr bwMode="auto">
          <a:xfrm>
            <a:off x="1890297" y="1779907"/>
            <a:ext cx="691824" cy="704171"/>
          </a:xfrm>
          <a:custGeom>
            <a:avLst/>
            <a:gdLst>
              <a:gd name="T0" fmla="*/ 1830 w 2759"/>
              <a:gd name="T1" fmla="*/ 1151 h 2558"/>
              <a:gd name="T2" fmla="*/ 2122 w 2759"/>
              <a:gd name="T3" fmla="*/ 851 h 2558"/>
              <a:gd name="T4" fmla="*/ 1243 w 2759"/>
              <a:gd name="T5" fmla="*/ 851 h 2558"/>
              <a:gd name="T6" fmla="*/ 1533 w 2759"/>
              <a:gd name="T7" fmla="*/ 1151 h 2558"/>
              <a:gd name="T8" fmla="*/ 1243 w 2759"/>
              <a:gd name="T9" fmla="*/ 851 h 2558"/>
              <a:gd name="T10" fmla="*/ 655 w 2759"/>
              <a:gd name="T11" fmla="*/ 1151 h 2558"/>
              <a:gd name="T12" fmla="*/ 946 w 2759"/>
              <a:gd name="T13" fmla="*/ 851 h 2558"/>
              <a:gd name="T14" fmla="*/ 1379 w 2759"/>
              <a:gd name="T15" fmla="*/ 0 h 2558"/>
              <a:gd name="T16" fmla="*/ 1584 w 2759"/>
              <a:gd name="T17" fmla="*/ 11 h 2558"/>
              <a:gd name="T18" fmla="*/ 1778 w 2759"/>
              <a:gd name="T19" fmla="*/ 43 h 2558"/>
              <a:gd name="T20" fmla="*/ 1962 w 2759"/>
              <a:gd name="T21" fmla="*/ 97 h 2558"/>
              <a:gd name="T22" fmla="*/ 2131 w 2759"/>
              <a:gd name="T23" fmla="*/ 168 h 2558"/>
              <a:gd name="T24" fmla="*/ 2285 w 2759"/>
              <a:gd name="T25" fmla="*/ 255 h 2558"/>
              <a:gd name="T26" fmla="*/ 2421 w 2759"/>
              <a:gd name="T27" fmla="*/ 357 h 2558"/>
              <a:gd name="T28" fmla="*/ 2536 w 2759"/>
              <a:gd name="T29" fmla="*/ 473 h 2558"/>
              <a:gd name="T30" fmla="*/ 2630 w 2759"/>
              <a:gd name="T31" fmla="*/ 600 h 2558"/>
              <a:gd name="T32" fmla="*/ 2700 w 2759"/>
              <a:gd name="T33" fmla="*/ 738 h 2558"/>
              <a:gd name="T34" fmla="*/ 2744 w 2759"/>
              <a:gd name="T35" fmla="*/ 884 h 2558"/>
              <a:gd name="T36" fmla="*/ 2759 w 2759"/>
              <a:gd name="T37" fmla="*/ 1038 h 2558"/>
              <a:gd name="T38" fmla="*/ 2744 w 2759"/>
              <a:gd name="T39" fmla="*/ 1191 h 2558"/>
              <a:gd name="T40" fmla="*/ 2700 w 2759"/>
              <a:gd name="T41" fmla="*/ 1338 h 2558"/>
              <a:gd name="T42" fmla="*/ 2630 w 2759"/>
              <a:gd name="T43" fmla="*/ 1476 h 2558"/>
              <a:gd name="T44" fmla="*/ 2536 w 2759"/>
              <a:gd name="T45" fmla="*/ 1604 h 2558"/>
              <a:gd name="T46" fmla="*/ 2421 w 2759"/>
              <a:gd name="T47" fmla="*/ 1720 h 2558"/>
              <a:gd name="T48" fmla="*/ 2285 w 2759"/>
              <a:gd name="T49" fmla="*/ 1822 h 2558"/>
              <a:gd name="T50" fmla="*/ 2131 w 2759"/>
              <a:gd name="T51" fmla="*/ 1909 h 2558"/>
              <a:gd name="T52" fmla="*/ 1962 w 2759"/>
              <a:gd name="T53" fmla="*/ 1980 h 2558"/>
              <a:gd name="T54" fmla="*/ 1778 w 2759"/>
              <a:gd name="T55" fmla="*/ 2032 h 2558"/>
              <a:gd name="T56" fmla="*/ 1584 w 2759"/>
              <a:gd name="T57" fmla="*/ 2066 h 2558"/>
              <a:gd name="T58" fmla="*/ 1379 w 2759"/>
              <a:gd name="T59" fmla="*/ 2077 h 2558"/>
              <a:gd name="T60" fmla="*/ 1221 w 2759"/>
              <a:gd name="T61" fmla="*/ 2068 h 2558"/>
              <a:gd name="T62" fmla="*/ 1067 w 2759"/>
              <a:gd name="T63" fmla="*/ 2045 h 2558"/>
              <a:gd name="T64" fmla="*/ 250 w 2759"/>
              <a:gd name="T65" fmla="*/ 2558 h 2558"/>
              <a:gd name="T66" fmla="*/ 518 w 2759"/>
              <a:gd name="T67" fmla="*/ 1847 h 2558"/>
              <a:gd name="T68" fmla="*/ 381 w 2759"/>
              <a:gd name="T69" fmla="*/ 1752 h 2558"/>
              <a:gd name="T70" fmla="*/ 261 w 2759"/>
              <a:gd name="T71" fmla="*/ 1644 h 2558"/>
              <a:gd name="T72" fmla="*/ 163 w 2759"/>
              <a:gd name="T73" fmla="*/ 1526 h 2558"/>
              <a:gd name="T74" fmla="*/ 85 w 2759"/>
              <a:gd name="T75" fmla="*/ 1396 h 2558"/>
              <a:gd name="T76" fmla="*/ 32 w 2759"/>
              <a:gd name="T77" fmla="*/ 1259 h 2558"/>
              <a:gd name="T78" fmla="*/ 3 w 2759"/>
              <a:gd name="T79" fmla="*/ 1113 h 2558"/>
              <a:gd name="T80" fmla="*/ 3 w 2759"/>
              <a:gd name="T81" fmla="*/ 960 h 2558"/>
              <a:gd name="T82" fmla="*/ 33 w 2759"/>
              <a:gd name="T83" fmla="*/ 810 h 2558"/>
              <a:gd name="T84" fmla="*/ 90 w 2759"/>
              <a:gd name="T85" fmla="*/ 668 h 2558"/>
              <a:gd name="T86" fmla="*/ 172 w 2759"/>
              <a:gd name="T87" fmla="*/ 535 h 2558"/>
              <a:gd name="T88" fmla="*/ 277 w 2759"/>
              <a:gd name="T89" fmla="*/ 413 h 2558"/>
              <a:gd name="T90" fmla="*/ 404 w 2759"/>
              <a:gd name="T91" fmla="*/ 304 h 2558"/>
              <a:gd name="T92" fmla="*/ 549 w 2759"/>
              <a:gd name="T93" fmla="*/ 208 h 2558"/>
              <a:gd name="T94" fmla="*/ 711 w 2759"/>
              <a:gd name="T95" fmla="*/ 129 h 2558"/>
              <a:gd name="T96" fmla="*/ 888 w 2759"/>
              <a:gd name="T97" fmla="*/ 68 h 2558"/>
              <a:gd name="T98" fmla="*/ 1077 w 2759"/>
              <a:gd name="T99" fmla="*/ 25 h 2558"/>
              <a:gd name="T100" fmla="*/ 1276 w 2759"/>
              <a:gd name="T101" fmla="*/ 3 h 25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759" h="2558">
                <a:moveTo>
                  <a:pt x="1830" y="851"/>
                </a:moveTo>
                <a:lnTo>
                  <a:pt x="1830" y="1151"/>
                </a:lnTo>
                <a:lnTo>
                  <a:pt x="2122" y="1151"/>
                </a:lnTo>
                <a:lnTo>
                  <a:pt x="2122" y="851"/>
                </a:lnTo>
                <a:lnTo>
                  <a:pt x="1830" y="851"/>
                </a:lnTo>
                <a:close/>
                <a:moveTo>
                  <a:pt x="1243" y="851"/>
                </a:moveTo>
                <a:lnTo>
                  <a:pt x="1243" y="1151"/>
                </a:lnTo>
                <a:lnTo>
                  <a:pt x="1533" y="1151"/>
                </a:lnTo>
                <a:lnTo>
                  <a:pt x="1533" y="851"/>
                </a:lnTo>
                <a:lnTo>
                  <a:pt x="1243" y="851"/>
                </a:lnTo>
                <a:close/>
                <a:moveTo>
                  <a:pt x="655" y="851"/>
                </a:moveTo>
                <a:lnTo>
                  <a:pt x="655" y="1151"/>
                </a:lnTo>
                <a:lnTo>
                  <a:pt x="946" y="1151"/>
                </a:lnTo>
                <a:lnTo>
                  <a:pt x="946" y="851"/>
                </a:lnTo>
                <a:lnTo>
                  <a:pt x="655" y="851"/>
                </a:lnTo>
                <a:close/>
                <a:moveTo>
                  <a:pt x="1379" y="0"/>
                </a:moveTo>
                <a:lnTo>
                  <a:pt x="1483" y="3"/>
                </a:lnTo>
                <a:lnTo>
                  <a:pt x="1584" y="11"/>
                </a:lnTo>
                <a:lnTo>
                  <a:pt x="1682" y="25"/>
                </a:lnTo>
                <a:lnTo>
                  <a:pt x="1778" y="43"/>
                </a:lnTo>
                <a:lnTo>
                  <a:pt x="1871" y="68"/>
                </a:lnTo>
                <a:lnTo>
                  <a:pt x="1962" y="97"/>
                </a:lnTo>
                <a:lnTo>
                  <a:pt x="2048" y="129"/>
                </a:lnTo>
                <a:lnTo>
                  <a:pt x="2131" y="168"/>
                </a:lnTo>
                <a:lnTo>
                  <a:pt x="2209" y="208"/>
                </a:lnTo>
                <a:lnTo>
                  <a:pt x="2285" y="255"/>
                </a:lnTo>
                <a:lnTo>
                  <a:pt x="2355" y="304"/>
                </a:lnTo>
                <a:lnTo>
                  <a:pt x="2421" y="357"/>
                </a:lnTo>
                <a:lnTo>
                  <a:pt x="2481" y="413"/>
                </a:lnTo>
                <a:lnTo>
                  <a:pt x="2536" y="473"/>
                </a:lnTo>
                <a:lnTo>
                  <a:pt x="2586" y="535"/>
                </a:lnTo>
                <a:lnTo>
                  <a:pt x="2630" y="600"/>
                </a:lnTo>
                <a:lnTo>
                  <a:pt x="2668" y="668"/>
                </a:lnTo>
                <a:lnTo>
                  <a:pt x="2700" y="738"/>
                </a:lnTo>
                <a:lnTo>
                  <a:pt x="2725" y="810"/>
                </a:lnTo>
                <a:lnTo>
                  <a:pt x="2744" y="884"/>
                </a:lnTo>
                <a:lnTo>
                  <a:pt x="2754" y="960"/>
                </a:lnTo>
                <a:lnTo>
                  <a:pt x="2759" y="1038"/>
                </a:lnTo>
                <a:lnTo>
                  <a:pt x="2754" y="1116"/>
                </a:lnTo>
                <a:lnTo>
                  <a:pt x="2744" y="1191"/>
                </a:lnTo>
                <a:lnTo>
                  <a:pt x="2725" y="1266"/>
                </a:lnTo>
                <a:lnTo>
                  <a:pt x="2700" y="1338"/>
                </a:lnTo>
                <a:lnTo>
                  <a:pt x="2668" y="1409"/>
                </a:lnTo>
                <a:lnTo>
                  <a:pt x="2630" y="1476"/>
                </a:lnTo>
                <a:lnTo>
                  <a:pt x="2586" y="1541"/>
                </a:lnTo>
                <a:lnTo>
                  <a:pt x="2536" y="1604"/>
                </a:lnTo>
                <a:lnTo>
                  <a:pt x="2481" y="1663"/>
                </a:lnTo>
                <a:lnTo>
                  <a:pt x="2421" y="1720"/>
                </a:lnTo>
                <a:lnTo>
                  <a:pt x="2355" y="1772"/>
                </a:lnTo>
                <a:lnTo>
                  <a:pt x="2285" y="1822"/>
                </a:lnTo>
                <a:lnTo>
                  <a:pt x="2209" y="1867"/>
                </a:lnTo>
                <a:lnTo>
                  <a:pt x="2131" y="1909"/>
                </a:lnTo>
                <a:lnTo>
                  <a:pt x="2048" y="1948"/>
                </a:lnTo>
                <a:lnTo>
                  <a:pt x="1962" y="1980"/>
                </a:lnTo>
                <a:lnTo>
                  <a:pt x="1871" y="2009"/>
                </a:lnTo>
                <a:lnTo>
                  <a:pt x="1778" y="2032"/>
                </a:lnTo>
                <a:lnTo>
                  <a:pt x="1682" y="2052"/>
                </a:lnTo>
                <a:lnTo>
                  <a:pt x="1584" y="2066"/>
                </a:lnTo>
                <a:lnTo>
                  <a:pt x="1483" y="2074"/>
                </a:lnTo>
                <a:lnTo>
                  <a:pt x="1379" y="2077"/>
                </a:lnTo>
                <a:lnTo>
                  <a:pt x="1300" y="2074"/>
                </a:lnTo>
                <a:lnTo>
                  <a:pt x="1221" y="2068"/>
                </a:lnTo>
                <a:lnTo>
                  <a:pt x="1143" y="2059"/>
                </a:lnTo>
                <a:lnTo>
                  <a:pt x="1067" y="2045"/>
                </a:lnTo>
                <a:lnTo>
                  <a:pt x="993" y="2030"/>
                </a:lnTo>
                <a:lnTo>
                  <a:pt x="250" y="2558"/>
                </a:lnTo>
                <a:lnTo>
                  <a:pt x="592" y="1890"/>
                </a:lnTo>
                <a:lnTo>
                  <a:pt x="518" y="1847"/>
                </a:lnTo>
                <a:lnTo>
                  <a:pt x="447" y="1801"/>
                </a:lnTo>
                <a:lnTo>
                  <a:pt x="381" y="1752"/>
                </a:lnTo>
                <a:lnTo>
                  <a:pt x="319" y="1700"/>
                </a:lnTo>
                <a:lnTo>
                  <a:pt x="261" y="1644"/>
                </a:lnTo>
                <a:lnTo>
                  <a:pt x="209" y="1586"/>
                </a:lnTo>
                <a:lnTo>
                  <a:pt x="163" y="1526"/>
                </a:lnTo>
                <a:lnTo>
                  <a:pt x="121" y="1462"/>
                </a:lnTo>
                <a:lnTo>
                  <a:pt x="85" y="1396"/>
                </a:lnTo>
                <a:lnTo>
                  <a:pt x="55" y="1328"/>
                </a:lnTo>
                <a:lnTo>
                  <a:pt x="32" y="1259"/>
                </a:lnTo>
                <a:lnTo>
                  <a:pt x="14" y="1187"/>
                </a:lnTo>
                <a:lnTo>
                  <a:pt x="3" y="1113"/>
                </a:lnTo>
                <a:lnTo>
                  <a:pt x="0" y="1038"/>
                </a:lnTo>
                <a:lnTo>
                  <a:pt x="3" y="960"/>
                </a:lnTo>
                <a:lnTo>
                  <a:pt x="15" y="884"/>
                </a:lnTo>
                <a:lnTo>
                  <a:pt x="33" y="810"/>
                </a:lnTo>
                <a:lnTo>
                  <a:pt x="59" y="738"/>
                </a:lnTo>
                <a:lnTo>
                  <a:pt x="90" y="668"/>
                </a:lnTo>
                <a:lnTo>
                  <a:pt x="128" y="600"/>
                </a:lnTo>
                <a:lnTo>
                  <a:pt x="172" y="535"/>
                </a:lnTo>
                <a:lnTo>
                  <a:pt x="222" y="473"/>
                </a:lnTo>
                <a:lnTo>
                  <a:pt x="277" y="413"/>
                </a:lnTo>
                <a:lnTo>
                  <a:pt x="338" y="357"/>
                </a:lnTo>
                <a:lnTo>
                  <a:pt x="404" y="304"/>
                </a:lnTo>
                <a:lnTo>
                  <a:pt x="474" y="255"/>
                </a:lnTo>
                <a:lnTo>
                  <a:pt x="549" y="208"/>
                </a:lnTo>
                <a:lnTo>
                  <a:pt x="629" y="168"/>
                </a:lnTo>
                <a:lnTo>
                  <a:pt x="711" y="129"/>
                </a:lnTo>
                <a:lnTo>
                  <a:pt x="798" y="97"/>
                </a:lnTo>
                <a:lnTo>
                  <a:pt x="888" y="68"/>
                </a:lnTo>
                <a:lnTo>
                  <a:pt x="981" y="43"/>
                </a:lnTo>
                <a:lnTo>
                  <a:pt x="1077" y="25"/>
                </a:lnTo>
                <a:lnTo>
                  <a:pt x="1176" y="11"/>
                </a:lnTo>
                <a:lnTo>
                  <a:pt x="1276" y="3"/>
                </a:lnTo>
                <a:lnTo>
                  <a:pt x="1379" y="0"/>
                </a:lnTo>
                <a:close/>
              </a:path>
            </a:pathLst>
          </a:custGeom>
          <a:solidFill>
            <a:srgbClr val="F7C475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5" name="Freeform 18">
            <a:extLst>
              <a:ext uri="{FF2B5EF4-FFF2-40B4-BE49-F238E27FC236}">
                <a16:creationId xmlns:a16="http://schemas.microsoft.com/office/drawing/2014/main" id="{87772EAF-D513-9472-B872-5A7B64B000FE}"/>
              </a:ext>
            </a:extLst>
          </p:cNvPr>
          <p:cNvSpPr>
            <a:spLocks/>
          </p:cNvSpPr>
          <p:nvPr userDrawn="1"/>
        </p:nvSpPr>
        <p:spPr bwMode="auto">
          <a:xfrm rot="21039827">
            <a:off x="2207633" y="1946096"/>
            <a:ext cx="584715" cy="634720"/>
          </a:xfrm>
          <a:custGeom>
            <a:avLst/>
            <a:gdLst>
              <a:gd name="T0" fmla="*/ 1716 w 2331"/>
              <a:gd name="T1" fmla="*/ 35 h 2303"/>
              <a:gd name="T2" fmla="*/ 1866 w 2331"/>
              <a:gd name="T3" fmla="*/ 117 h 2303"/>
              <a:gd name="T4" fmla="*/ 1999 w 2331"/>
              <a:gd name="T5" fmla="*/ 214 h 2303"/>
              <a:gd name="T6" fmla="*/ 2113 w 2331"/>
              <a:gd name="T7" fmla="*/ 324 h 2303"/>
              <a:gd name="T8" fmla="*/ 2204 w 2331"/>
              <a:gd name="T9" fmla="*/ 446 h 2303"/>
              <a:gd name="T10" fmla="*/ 2273 w 2331"/>
              <a:gd name="T11" fmla="*/ 579 h 2303"/>
              <a:gd name="T12" fmla="*/ 2316 w 2331"/>
              <a:gd name="T13" fmla="*/ 719 h 2303"/>
              <a:gd name="T14" fmla="*/ 2331 w 2331"/>
              <a:gd name="T15" fmla="*/ 867 h 2303"/>
              <a:gd name="T16" fmla="*/ 2317 w 2331"/>
              <a:gd name="T17" fmla="*/ 1007 h 2303"/>
              <a:gd name="T18" fmla="*/ 2279 w 2331"/>
              <a:gd name="T19" fmla="*/ 1141 h 2303"/>
              <a:gd name="T20" fmla="*/ 2217 w 2331"/>
              <a:gd name="T21" fmla="*/ 1268 h 2303"/>
              <a:gd name="T22" fmla="*/ 2133 w 2331"/>
              <a:gd name="T23" fmla="*/ 1385 h 2303"/>
              <a:gd name="T24" fmla="*/ 2030 w 2331"/>
              <a:gd name="T25" fmla="*/ 1492 h 2303"/>
              <a:gd name="T26" fmla="*/ 1908 w 2331"/>
              <a:gd name="T27" fmla="*/ 1588 h 2303"/>
              <a:gd name="T28" fmla="*/ 1771 w 2331"/>
              <a:gd name="T29" fmla="*/ 1672 h 2303"/>
              <a:gd name="T30" fmla="*/ 1392 w 2331"/>
              <a:gd name="T31" fmla="*/ 1805 h 2303"/>
              <a:gd name="T32" fmla="*/ 1251 w 2331"/>
              <a:gd name="T33" fmla="*/ 1831 h 2303"/>
              <a:gd name="T34" fmla="*/ 1104 w 2331"/>
              <a:gd name="T35" fmla="*/ 1846 h 2303"/>
              <a:gd name="T36" fmla="*/ 924 w 2331"/>
              <a:gd name="T37" fmla="*/ 1845 h 2303"/>
              <a:gd name="T38" fmla="*/ 724 w 2331"/>
              <a:gd name="T39" fmla="*/ 1821 h 2303"/>
              <a:gd name="T40" fmla="*/ 536 w 2331"/>
              <a:gd name="T41" fmla="*/ 1775 h 2303"/>
              <a:gd name="T42" fmla="*/ 361 w 2331"/>
              <a:gd name="T43" fmla="*/ 1709 h 2303"/>
              <a:gd name="T44" fmla="*/ 202 w 2331"/>
              <a:gd name="T45" fmla="*/ 1624 h 2303"/>
              <a:gd name="T46" fmla="*/ 63 w 2331"/>
              <a:gd name="T47" fmla="*/ 1524 h 2303"/>
              <a:gd name="T48" fmla="*/ 17 w 2331"/>
              <a:gd name="T49" fmla="*/ 1469 h 2303"/>
              <a:gd name="T50" fmla="*/ 144 w 2331"/>
              <a:gd name="T51" fmla="*/ 1468 h 2303"/>
              <a:gd name="T52" fmla="*/ 363 w 2331"/>
              <a:gd name="T53" fmla="*/ 1445 h 2303"/>
              <a:gd name="T54" fmla="*/ 569 w 2331"/>
              <a:gd name="T55" fmla="*/ 1402 h 2303"/>
              <a:gd name="T56" fmla="*/ 765 w 2331"/>
              <a:gd name="T57" fmla="*/ 1341 h 2303"/>
              <a:gd name="T58" fmla="*/ 946 w 2331"/>
              <a:gd name="T59" fmla="*/ 1261 h 2303"/>
              <a:gd name="T60" fmla="*/ 1112 w 2331"/>
              <a:gd name="T61" fmla="*/ 1164 h 2303"/>
              <a:gd name="T62" fmla="*/ 1259 w 2331"/>
              <a:gd name="T63" fmla="*/ 1053 h 2303"/>
              <a:gd name="T64" fmla="*/ 1387 w 2331"/>
              <a:gd name="T65" fmla="*/ 928 h 2303"/>
              <a:gd name="T66" fmla="*/ 1493 w 2331"/>
              <a:gd name="T67" fmla="*/ 791 h 2303"/>
              <a:gd name="T68" fmla="*/ 1576 w 2331"/>
              <a:gd name="T69" fmla="*/ 644 h 2303"/>
              <a:gd name="T70" fmla="*/ 1633 w 2331"/>
              <a:gd name="T71" fmla="*/ 488 h 2303"/>
              <a:gd name="T72" fmla="*/ 1663 w 2331"/>
              <a:gd name="T73" fmla="*/ 324 h 2303"/>
              <a:gd name="T74" fmla="*/ 1664 w 2331"/>
              <a:gd name="T75" fmla="*/ 178 h 2303"/>
              <a:gd name="T76" fmla="*/ 1648 w 2331"/>
              <a:gd name="T77" fmla="*/ 58 h 2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2331" h="2303">
                <a:moveTo>
                  <a:pt x="1634" y="0"/>
                </a:moveTo>
                <a:lnTo>
                  <a:pt x="1716" y="35"/>
                </a:lnTo>
                <a:lnTo>
                  <a:pt x="1793" y="73"/>
                </a:lnTo>
                <a:lnTo>
                  <a:pt x="1866" y="117"/>
                </a:lnTo>
                <a:lnTo>
                  <a:pt x="1935" y="164"/>
                </a:lnTo>
                <a:lnTo>
                  <a:pt x="1999" y="214"/>
                </a:lnTo>
                <a:lnTo>
                  <a:pt x="2058" y="267"/>
                </a:lnTo>
                <a:lnTo>
                  <a:pt x="2113" y="324"/>
                </a:lnTo>
                <a:lnTo>
                  <a:pt x="2161" y="385"/>
                </a:lnTo>
                <a:lnTo>
                  <a:pt x="2204" y="446"/>
                </a:lnTo>
                <a:lnTo>
                  <a:pt x="2242" y="511"/>
                </a:lnTo>
                <a:lnTo>
                  <a:pt x="2273" y="579"/>
                </a:lnTo>
                <a:lnTo>
                  <a:pt x="2298" y="648"/>
                </a:lnTo>
                <a:lnTo>
                  <a:pt x="2316" y="719"/>
                </a:lnTo>
                <a:lnTo>
                  <a:pt x="2326" y="792"/>
                </a:lnTo>
                <a:lnTo>
                  <a:pt x="2331" y="867"/>
                </a:lnTo>
                <a:lnTo>
                  <a:pt x="2328" y="938"/>
                </a:lnTo>
                <a:lnTo>
                  <a:pt x="2317" y="1007"/>
                </a:lnTo>
                <a:lnTo>
                  <a:pt x="2302" y="1075"/>
                </a:lnTo>
                <a:lnTo>
                  <a:pt x="2279" y="1141"/>
                </a:lnTo>
                <a:lnTo>
                  <a:pt x="2251" y="1206"/>
                </a:lnTo>
                <a:lnTo>
                  <a:pt x="2217" y="1268"/>
                </a:lnTo>
                <a:lnTo>
                  <a:pt x="2177" y="1328"/>
                </a:lnTo>
                <a:lnTo>
                  <a:pt x="2133" y="1385"/>
                </a:lnTo>
                <a:lnTo>
                  <a:pt x="2083" y="1440"/>
                </a:lnTo>
                <a:lnTo>
                  <a:pt x="2030" y="1492"/>
                </a:lnTo>
                <a:lnTo>
                  <a:pt x="1971" y="1542"/>
                </a:lnTo>
                <a:lnTo>
                  <a:pt x="1908" y="1588"/>
                </a:lnTo>
                <a:lnTo>
                  <a:pt x="1841" y="1631"/>
                </a:lnTo>
                <a:lnTo>
                  <a:pt x="1771" y="1672"/>
                </a:lnTo>
                <a:lnTo>
                  <a:pt x="2095" y="2303"/>
                </a:lnTo>
                <a:lnTo>
                  <a:pt x="1392" y="1805"/>
                </a:lnTo>
                <a:lnTo>
                  <a:pt x="1322" y="1818"/>
                </a:lnTo>
                <a:lnTo>
                  <a:pt x="1251" y="1831"/>
                </a:lnTo>
                <a:lnTo>
                  <a:pt x="1178" y="1841"/>
                </a:lnTo>
                <a:lnTo>
                  <a:pt x="1104" y="1846"/>
                </a:lnTo>
                <a:lnTo>
                  <a:pt x="1028" y="1848"/>
                </a:lnTo>
                <a:lnTo>
                  <a:pt x="924" y="1845"/>
                </a:lnTo>
                <a:lnTo>
                  <a:pt x="824" y="1836"/>
                </a:lnTo>
                <a:lnTo>
                  <a:pt x="724" y="1821"/>
                </a:lnTo>
                <a:lnTo>
                  <a:pt x="628" y="1801"/>
                </a:lnTo>
                <a:lnTo>
                  <a:pt x="536" y="1775"/>
                </a:lnTo>
                <a:lnTo>
                  <a:pt x="446" y="1745"/>
                </a:lnTo>
                <a:lnTo>
                  <a:pt x="361" y="1709"/>
                </a:lnTo>
                <a:lnTo>
                  <a:pt x="280" y="1670"/>
                </a:lnTo>
                <a:lnTo>
                  <a:pt x="202" y="1624"/>
                </a:lnTo>
                <a:lnTo>
                  <a:pt x="130" y="1577"/>
                </a:lnTo>
                <a:lnTo>
                  <a:pt x="63" y="1524"/>
                </a:lnTo>
                <a:lnTo>
                  <a:pt x="0" y="1468"/>
                </a:lnTo>
                <a:lnTo>
                  <a:pt x="17" y="1469"/>
                </a:lnTo>
                <a:lnTo>
                  <a:pt x="34" y="1471"/>
                </a:lnTo>
                <a:lnTo>
                  <a:pt x="144" y="1468"/>
                </a:lnTo>
                <a:lnTo>
                  <a:pt x="255" y="1459"/>
                </a:lnTo>
                <a:lnTo>
                  <a:pt x="363" y="1445"/>
                </a:lnTo>
                <a:lnTo>
                  <a:pt x="468" y="1427"/>
                </a:lnTo>
                <a:lnTo>
                  <a:pt x="569" y="1402"/>
                </a:lnTo>
                <a:lnTo>
                  <a:pt x="669" y="1373"/>
                </a:lnTo>
                <a:lnTo>
                  <a:pt x="765" y="1341"/>
                </a:lnTo>
                <a:lnTo>
                  <a:pt x="858" y="1303"/>
                </a:lnTo>
                <a:lnTo>
                  <a:pt x="946" y="1261"/>
                </a:lnTo>
                <a:lnTo>
                  <a:pt x="1031" y="1214"/>
                </a:lnTo>
                <a:lnTo>
                  <a:pt x="1112" y="1164"/>
                </a:lnTo>
                <a:lnTo>
                  <a:pt x="1188" y="1110"/>
                </a:lnTo>
                <a:lnTo>
                  <a:pt x="1259" y="1053"/>
                </a:lnTo>
                <a:lnTo>
                  <a:pt x="1326" y="992"/>
                </a:lnTo>
                <a:lnTo>
                  <a:pt x="1387" y="928"/>
                </a:lnTo>
                <a:lnTo>
                  <a:pt x="1443" y="861"/>
                </a:lnTo>
                <a:lnTo>
                  <a:pt x="1493" y="791"/>
                </a:lnTo>
                <a:lnTo>
                  <a:pt x="1538" y="719"/>
                </a:lnTo>
                <a:lnTo>
                  <a:pt x="1576" y="644"/>
                </a:lnTo>
                <a:lnTo>
                  <a:pt x="1607" y="567"/>
                </a:lnTo>
                <a:lnTo>
                  <a:pt x="1633" y="488"/>
                </a:lnTo>
                <a:lnTo>
                  <a:pt x="1651" y="407"/>
                </a:lnTo>
                <a:lnTo>
                  <a:pt x="1663" y="324"/>
                </a:lnTo>
                <a:lnTo>
                  <a:pt x="1666" y="239"/>
                </a:lnTo>
                <a:lnTo>
                  <a:pt x="1664" y="178"/>
                </a:lnTo>
                <a:lnTo>
                  <a:pt x="1658" y="117"/>
                </a:lnTo>
                <a:lnTo>
                  <a:pt x="1648" y="58"/>
                </a:lnTo>
                <a:lnTo>
                  <a:pt x="1634" y="0"/>
                </a:lnTo>
                <a:close/>
              </a:path>
            </a:pathLst>
          </a:custGeom>
          <a:solidFill>
            <a:srgbClr val="F19D19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121920" tIns="60960" rIns="121920" bIns="60960" numCol="1" anchor="t" anchorCtr="0" compatLnSpc="1">
            <a:prstTxWarp prst="textNoShape">
              <a:avLst/>
            </a:prstTxWarp>
          </a:bodyPr>
          <a:lstStyle/>
          <a:p>
            <a:pPr defTabSz="1219170">
              <a:defRPr/>
            </a:pPr>
            <a:endParaRPr lang="en-US" sz="2400" dirty="0">
              <a:solidFill>
                <a:prstClr val="black"/>
              </a:solidFill>
              <a:latin typeface="Georgia"/>
              <a:cs typeface="Arial" panose="020B0604020202020204" pitchFamily="34" charset="0"/>
            </a:endParaRP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360870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16464" y="2131992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Contrôle des cahiers et correction des devoirs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3" name="Image 11" descr="Une image contenant Visage humain, personne, habits, dessin&#10;&#10;Le contenu généré par l’IA peut être incorrect.">
            <a:extLst>
              <a:ext uri="{FF2B5EF4-FFF2-40B4-BE49-F238E27FC236}">
                <a16:creationId xmlns:a16="http://schemas.microsoft.com/office/drawing/2014/main" id="{566E1B4D-074A-EFA3-17EB-A3834A0427C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743" y="1746941"/>
            <a:ext cx="3766659" cy="376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575491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ctivation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25419" y="1840616"/>
            <a:ext cx="5985399" cy="208794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400" b="1" kern="0" dirty="0">
                <a:solidFill>
                  <a:srgbClr val="F19D19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Activation des prérequis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pic>
        <p:nvPicPr>
          <p:cNvPr id="2" name="Image 2">
            <a:extLst>
              <a:ext uri="{FF2B5EF4-FFF2-40B4-BE49-F238E27FC236}">
                <a16:creationId xmlns:a16="http://schemas.microsoft.com/office/drawing/2014/main" id="{1801F4AF-8932-E23F-A90D-D75E958CBA2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99616" y="1583362"/>
            <a:ext cx="3843765" cy="3843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199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Ouver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9280651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nthèse des prérequ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Synthèse des prérequis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5264150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une synthèse des prérequis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207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éclaration de l’objecti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4">
            <a:extLst>
              <a:ext uri="{FF2B5EF4-FFF2-40B4-BE49-F238E27FC236}">
                <a16:creationId xmlns:a16="http://schemas.microsoft.com/office/drawing/2014/main" id="{D4A94119-B9E6-E96A-A12B-529FE16C84B8}"/>
              </a:ext>
            </a:extLst>
          </p:cNvPr>
          <p:cNvGrpSpPr/>
          <p:nvPr userDrawn="1"/>
        </p:nvGrpSpPr>
        <p:grpSpPr>
          <a:xfrm>
            <a:off x="4855028" y="1394568"/>
            <a:ext cx="6212869" cy="3873929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5CE73ED6-57DB-F035-9995-7C9C196424C6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82B6DACF-280D-2756-60C8-F5BD1A351F6E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F19D19"/>
            </a:solidFill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dirty="0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813EFAA7-27D8-3E75-F51C-10815A95BDC3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F19D1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121920" tIns="60960" rIns="121920" bIns="60960" anchor="ctr" anchorCtr="1" compatLnSpc="1">
              <a:noAutofit/>
            </a:bodyPr>
            <a:lstStyle/>
            <a:p>
              <a:pPr algn="ctr" defTabSz="914377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" name="Rectangle 21">
            <a:extLst>
              <a:ext uri="{FF2B5EF4-FFF2-40B4-BE49-F238E27FC236}">
                <a16:creationId xmlns:a16="http://schemas.microsoft.com/office/drawing/2014/main" id="{79E76426-95CC-886B-3398-5674B9F770C7}"/>
              </a:ext>
            </a:extLst>
          </p:cNvPr>
          <p:cNvSpPr/>
          <p:nvPr userDrawn="1"/>
        </p:nvSpPr>
        <p:spPr>
          <a:xfrm>
            <a:off x="4389349" y="1736952"/>
            <a:ext cx="1156184" cy="512421"/>
          </a:xfrm>
          <a:prstGeom prst="rect">
            <a:avLst/>
          </a:prstGeom>
          <a:solidFill>
            <a:srgbClr val="F19D19"/>
          </a:solidFill>
          <a:ln w="25402"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ctr" anchorCtr="1" compatLnSpc="1">
            <a:no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2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949F60C0-596E-DBC1-59EA-DBFEB47614CA}"/>
              </a:ext>
            </a:extLst>
          </p:cNvPr>
          <p:cNvSpPr/>
          <p:nvPr userDrawn="1"/>
        </p:nvSpPr>
        <p:spPr>
          <a:xfrm>
            <a:off x="4469041" y="1746942"/>
            <a:ext cx="1052999" cy="49244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121920" tIns="60960" rIns="121920" bIns="60960" anchor="t" anchorCtr="0" compatLnSpc="1">
            <a:spAutoFit/>
          </a:bodyPr>
          <a:lstStyle/>
          <a:p>
            <a:pPr algn="ctr" defTabSz="914377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24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endParaRPr lang="fr-FR" sz="2400" b="1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2" name="TextBox 6">
            <a:extLst>
              <a:ext uri="{FF2B5EF4-FFF2-40B4-BE49-F238E27FC236}">
                <a16:creationId xmlns:a16="http://schemas.microsoft.com/office/drawing/2014/main" id="{A1B1C0D5-A55C-F91A-DCEA-4CA80F728291}"/>
              </a:ext>
            </a:extLst>
          </p:cNvPr>
          <p:cNvSpPr txBox="1"/>
          <p:nvPr userDrawn="1"/>
        </p:nvSpPr>
        <p:spPr>
          <a:xfrm>
            <a:off x="5001813" y="2239385"/>
            <a:ext cx="5985399" cy="170130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31218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Déclaration de l’objectif </a:t>
            </a:r>
            <a:b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</a:br>
            <a:r>
              <a:rPr lang="fr-FR" sz="4400" b="1" i="0" u="none" strike="noStrike" kern="0" cap="none" spc="0" baseline="0" dirty="0">
                <a:solidFill>
                  <a:srgbClr val="F19D19"/>
                </a:solidFill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de la séance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DE715A8F-9B73-5888-A762-BC0CAF8C0C46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025419" y="4219335"/>
            <a:ext cx="5869201" cy="418862"/>
          </a:xfrm>
        </p:spPr>
        <p:txBody>
          <a:bodyPr>
            <a:noAutofit/>
          </a:bodyPr>
          <a:lstStyle>
            <a:lvl1pPr algn="ctr">
              <a:buNone/>
              <a:defRPr sz="2000" i="1">
                <a:solidFill>
                  <a:srgbClr val="7F7F7F"/>
                </a:solidFill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20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  <p:grpSp>
        <p:nvGrpSpPr>
          <p:cNvPr id="3" name="Groupe 1">
            <a:extLst>
              <a:ext uri="{FF2B5EF4-FFF2-40B4-BE49-F238E27FC236}">
                <a16:creationId xmlns:a16="http://schemas.microsoft.com/office/drawing/2014/main" id="{2DE31D31-74FF-5927-3B7C-DF53EAFFDF93}"/>
              </a:ext>
            </a:extLst>
          </p:cNvPr>
          <p:cNvGrpSpPr/>
          <p:nvPr userDrawn="1"/>
        </p:nvGrpSpPr>
        <p:grpSpPr>
          <a:xfrm>
            <a:off x="1204787" y="2139690"/>
            <a:ext cx="2432604" cy="2689799"/>
            <a:chOff x="1169970" y="1521517"/>
            <a:chExt cx="2675209" cy="2958054"/>
          </a:xfrm>
        </p:grpSpPr>
        <p:pic>
          <p:nvPicPr>
            <p:cNvPr id="4" name="Picture 1">
              <a:extLst>
                <a:ext uri="{FF2B5EF4-FFF2-40B4-BE49-F238E27FC236}">
                  <a16:creationId xmlns:a16="http://schemas.microsoft.com/office/drawing/2014/main" id="{A64A780A-A595-A463-4E76-42D8AE0D8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69970" y="1804362"/>
              <a:ext cx="2675209" cy="2675209"/>
            </a:xfrm>
            <a:prstGeom prst="rect">
              <a:avLst/>
            </a:prstGeom>
          </p:spPr>
        </p:pic>
        <p:pic>
          <p:nvPicPr>
            <p:cNvPr id="5" name="Google Shape;1205;p11">
              <a:extLst>
                <a:ext uri="{FF2B5EF4-FFF2-40B4-BE49-F238E27FC236}">
                  <a16:creationId xmlns:a16="http://schemas.microsoft.com/office/drawing/2014/main" id="{CEECF5B1-A983-36B2-1E0A-1DE0AB11762A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2671488" y="1521517"/>
              <a:ext cx="1173691" cy="1173691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774736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delage">
    <p:bg>
      <p:bgPr>
        <a:gradFill flip="none" rotWithShape="1">
          <a:gsLst>
            <a:gs pos="0">
              <a:schemeClr val="bg1"/>
            </a:gs>
            <a:gs pos="71000">
              <a:schemeClr val="bg1"/>
            </a:gs>
            <a:gs pos="85000">
              <a:srgbClr val="FF0000"/>
            </a:gs>
            <a:gs pos="100000">
              <a:srgbClr val="C00000"/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D9C82A8D-28C0-EB5E-3709-AF311F8D01CD}"/>
              </a:ext>
            </a:extLst>
          </p:cNvPr>
          <p:cNvGrpSpPr/>
          <p:nvPr userDrawn="1"/>
        </p:nvGrpSpPr>
        <p:grpSpPr>
          <a:xfrm>
            <a:off x="812158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F189926-0EF4-AA79-2B18-4601E9F8A8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rgbClr val="C0000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75D9E3C6-7F1C-98B2-DE3E-BEA5903BEC4E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275B312E-EE1D-91E7-D2A4-94C6C58C9E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sp>
        <p:nvSpPr>
          <p:cNvPr id="12" name="ZoneTexte 12">
            <a:extLst>
              <a:ext uri="{FF2B5EF4-FFF2-40B4-BE49-F238E27FC236}">
                <a16:creationId xmlns:a16="http://schemas.microsoft.com/office/drawing/2014/main" id="{928CA9CB-1960-5BE9-8BA5-06D197E76037}"/>
              </a:ext>
            </a:extLst>
          </p:cNvPr>
          <p:cNvSpPr txBox="1"/>
          <p:nvPr userDrawn="1"/>
        </p:nvSpPr>
        <p:spPr>
          <a:xfrm>
            <a:off x="2858328" y="3954018"/>
            <a:ext cx="609765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C00000"/>
                </a:solidFill>
                <a:latin typeface="Calibri" panose="020F0502020204030204"/>
              </a:rPr>
              <a:t>Modelage</a:t>
            </a:r>
          </a:p>
        </p:txBody>
      </p:sp>
      <p:pic>
        <p:nvPicPr>
          <p:cNvPr id="13" name="Image 5">
            <a:extLst>
              <a:ext uri="{FF2B5EF4-FFF2-40B4-BE49-F238E27FC236}">
                <a16:creationId xmlns:a16="http://schemas.microsoft.com/office/drawing/2014/main" id="{8F67DF80-3377-88C2-8858-2773AE1645F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344253" y="1192462"/>
            <a:ext cx="3503492" cy="2545921"/>
          </a:xfrm>
          <a:prstGeom prst="rect">
            <a:avLst/>
          </a:prstGeom>
        </p:spPr>
      </p:pic>
      <p:grpSp>
        <p:nvGrpSpPr>
          <p:cNvPr id="14" name="Groupe 9">
            <a:extLst>
              <a:ext uri="{FF2B5EF4-FFF2-40B4-BE49-F238E27FC236}">
                <a16:creationId xmlns:a16="http://schemas.microsoft.com/office/drawing/2014/main" id="{7D66805A-4845-FD80-804A-C183910E655C}"/>
              </a:ext>
            </a:extLst>
          </p:cNvPr>
          <p:cNvGrpSpPr/>
          <p:nvPr userDrawn="1"/>
        </p:nvGrpSpPr>
        <p:grpSpPr>
          <a:xfrm>
            <a:off x="5759801" y="1145404"/>
            <a:ext cx="591112" cy="561273"/>
            <a:chOff x="277892" y="2322046"/>
            <a:chExt cx="828656" cy="786827"/>
          </a:xfrm>
        </p:grpSpPr>
        <p:sp>
          <p:nvSpPr>
            <p:cNvPr id="15" name="Freeform 2">
              <a:extLst>
                <a:ext uri="{FF2B5EF4-FFF2-40B4-BE49-F238E27FC236}">
                  <a16:creationId xmlns:a16="http://schemas.microsoft.com/office/drawing/2014/main" id="{E2D83DE9-3B8E-3EA6-79DA-4EDDD8844EC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16" name="Freeform 4">
              <a:extLst>
                <a:ext uri="{FF2B5EF4-FFF2-40B4-BE49-F238E27FC236}">
                  <a16:creationId xmlns:a16="http://schemas.microsoft.com/office/drawing/2014/main" id="{02566BFB-6FF0-C108-1D4D-9FEF91C910F7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17" name="Text Placeholder 23">
            <a:extLst>
              <a:ext uri="{FF2B5EF4-FFF2-40B4-BE49-F238E27FC236}">
                <a16:creationId xmlns:a16="http://schemas.microsoft.com/office/drawing/2014/main" id="{F11AACC7-6BBA-FB2F-ED06-97D2C944B0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81211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collective">
    <p:bg>
      <p:bgPr>
        <a:gradFill>
          <a:gsLst>
            <a:gs pos="100000">
              <a:schemeClr val="accent4">
                <a:lumMod val="0"/>
                <a:lumOff val="100000"/>
              </a:schemeClr>
            </a:gs>
            <a:gs pos="21000">
              <a:schemeClr val="accent4">
                <a:lumMod val="0"/>
                <a:lumOff val="100000"/>
              </a:schemeClr>
            </a:gs>
            <a:gs pos="41000">
              <a:srgbClr val="1D6FA9"/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818CB3E-F584-78E1-8764-EFFBC0C304CB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40E721E3-A192-7DDF-411F-CD6F3A7CBB5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F9ED5"/>
            </a:solidFill>
            <a:ln>
              <a:solidFill>
                <a:srgbClr val="0F9ED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70F1763-EFA5-6D9D-B9D5-3013F318A333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F9ED5"/>
                  </a:solidFill>
                  <a:latin typeface="Calibri" panose="020F0502020204030204"/>
                </a:rPr>
                <a:t>Pratique guidée collective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62ED4730-5EB5-C846-AAF0-FA87753C74CD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">
            <a:extLst>
              <a:ext uri="{FF2B5EF4-FFF2-40B4-BE49-F238E27FC236}">
                <a16:creationId xmlns:a16="http://schemas.microsoft.com/office/drawing/2014/main" id="{79E6CAA1-6560-6DE7-7F6D-A94F7B9BA8E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506" y="1398207"/>
            <a:ext cx="2206989" cy="2206989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A6DA47B5-A346-C69B-BDB7-D323D564389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3803474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en binôme">
    <p:bg>
      <p:bgPr>
        <a:gradFill>
          <a:gsLst>
            <a:gs pos="8000">
              <a:srgbClr val="16537F"/>
            </a:gs>
            <a:gs pos="100000">
              <a:srgbClr val="16537F"/>
            </a:gs>
            <a:gs pos="39000">
              <a:schemeClr val="accent4">
                <a:lumMod val="0"/>
                <a:lumOff val="100000"/>
              </a:schemeClr>
            </a:gs>
            <a:gs pos="73000">
              <a:srgbClr val="16537F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3D8193AB-FB1F-142E-2002-6FE9DEB2BFD0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364162B8-DB3E-A677-B3B0-423DFF0BE754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0070C0"/>
            </a:solidFill>
            <a:ln>
              <a:solidFill>
                <a:srgbClr val="0070C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F2A46882-096C-691E-AA66-E1636863F4D9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400" b="1" dirty="0">
                <a:solidFill>
                  <a:srgbClr val="0070C0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0070C0"/>
                  </a:solidFill>
                  <a:latin typeface="Calibri" panose="020F0502020204030204"/>
                </a:rPr>
                <a:t>Pratique en binôme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979E02AC-1272-F890-A1D4-24BE30689B03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BC77F27D-3D28-E243-22FE-1AF96E5D095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9577" y="1244095"/>
            <a:ext cx="2494771" cy="2494771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FE9A70FA-56D5-E562-AB92-2D1AAFB7722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799191" y="5236960"/>
            <a:ext cx="148634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15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8108497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'exercice à travail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0706111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rrection de l'exerci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Espace réservé du contenu 12">
            <a:extLst>
              <a:ext uri="{FF2B5EF4-FFF2-40B4-BE49-F238E27FC236}">
                <a16:creationId xmlns:a16="http://schemas.microsoft.com/office/drawing/2014/main" id="{DAF3345B-F972-61D2-B05E-3D1433CCAC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Correction de l'exercice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C8A755D0-1152-1698-AF19-075EF3D3A0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81815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atique autonome">
    <p:bg>
      <p:bgPr>
        <a:gradFill>
          <a:gsLst>
            <a:gs pos="74000">
              <a:schemeClr val="accent2">
                <a:lumMod val="0"/>
                <a:lumOff val="100000"/>
              </a:schemeClr>
            </a:gs>
            <a:gs pos="2000">
              <a:srgbClr val="8BC145"/>
            </a:gs>
            <a:gs pos="91000">
              <a:srgbClr val="8BC145"/>
            </a:gs>
          </a:gsLst>
          <a:path path="shap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56B7B771-D9E6-7703-B664-984A50A9B632}"/>
              </a:ext>
            </a:extLst>
          </p:cNvPr>
          <p:cNvGrpSpPr/>
          <p:nvPr userDrawn="1"/>
        </p:nvGrpSpPr>
        <p:grpSpPr>
          <a:xfrm>
            <a:off x="812159" y="829917"/>
            <a:ext cx="10567685" cy="5198169"/>
            <a:chOff x="2184400" y="1402025"/>
            <a:chExt cx="7823200" cy="4942038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0593496A-7222-9DC4-B8A3-41363F57615D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8BC145"/>
            </a:solidFill>
            <a:ln>
              <a:solidFill>
                <a:srgbClr val="8BC145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00DE2B5-C21D-C983-F082-F6DB19AA8B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endParaRPr lang="fr-FR" sz="4000" b="1" dirty="0">
                <a:solidFill>
                  <a:prstClr val="black"/>
                </a:solidFill>
                <a:latin typeface="Calibri" panose="020F0502020204030204"/>
              </a:endParaRPr>
            </a:p>
            <a:p>
              <a:pPr algn="ctr" defTabSz="457189">
                <a:defRPr/>
              </a:pPr>
              <a:r>
                <a:rPr lang="fr-FR" sz="4400" b="1" dirty="0">
                  <a:solidFill>
                    <a:srgbClr val="8BC145"/>
                  </a:solidFill>
                  <a:latin typeface="Calibri" panose="020F0502020204030204"/>
                </a:rPr>
                <a:t>Pratique autonome</a:t>
              </a:r>
            </a:p>
          </p:txBody>
        </p:sp>
      </p:grpSp>
      <p:sp>
        <p:nvSpPr>
          <p:cNvPr id="10" name="Oval 9">
            <a:extLst>
              <a:ext uri="{FF2B5EF4-FFF2-40B4-BE49-F238E27FC236}">
                <a16:creationId xmlns:a16="http://schemas.microsoft.com/office/drawing/2014/main" id="{874E8214-1EA9-2524-0E0A-6BE86BDF2C26}"/>
              </a:ext>
            </a:extLst>
          </p:cNvPr>
          <p:cNvSpPr/>
          <p:nvPr/>
        </p:nvSpPr>
        <p:spPr>
          <a:xfrm>
            <a:off x="10366088" y="5002108"/>
            <a:ext cx="649878" cy="649879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922D62D-2CC4-E988-BDFA-75264CC076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599" y="1158197"/>
            <a:ext cx="2270803" cy="2270803"/>
          </a:xfrm>
          <a:prstGeom prst="rect">
            <a:avLst/>
          </a:prstGeom>
        </p:spPr>
      </p:pic>
      <p:sp>
        <p:nvSpPr>
          <p:cNvPr id="13" name="Text Placeholder 23">
            <a:extLst>
              <a:ext uri="{FF2B5EF4-FFF2-40B4-BE49-F238E27FC236}">
                <a16:creationId xmlns:a16="http://schemas.microsoft.com/office/drawing/2014/main" id="{450EC0AC-AE50-353B-FC81-2F80EE9A46B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43533" y="5148686"/>
            <a:ext cx="1324651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427869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9DD1B16D-1996-B134-78C1-F1BCCE89F2A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l'exercice à travailler ou capture d’écran du livret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61AB2B-C65C-FE07-DA69-7E8AF9FA44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89260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ôture de la séance">
    <p:bg>
      <p:bgPr>
        <a:gradFill flip="none" rotWithShape="1">
          <a:gsLst>
            <a:gs pos="0">
              <a:srgbClr val="F19D19"/>
            </a:gs>
            <a:gs pos="3000">
              <a:schemeClr val="bg1"/>
            </a:gs>
            <a:gs pos="94000">
              <a:srgbClr val="F19D19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B36071C-69BD-8B52-E223-853887477D5C}"/>
              </a:ext>
            </a:extLst>
          </p:cNvPr>
          <p:cNvGrpSpPr/>
          <p:nvPr userDrawn="1"/>
        </p:nvGrpSpPr>
        <p:grpSpPr>
          <a:xfrm>
            <a:off x="812158" y="844906"/>
            <a:ext cx="10567685" cy="5198169"/>
            <a:chOff x="2184399" y="1402024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30E84589-2A8B-6DA5-BD19-35EAD8086FB3}"/>
                </a:ext>
              </a:extLst>
            </p:cNvPr>
            <p:cNvSpPr/>
            <p:nvPr/>
          </p:nvSpPr>
          <p:spPr>
            <a:xfrm>
              <a:off x="2184399" y="1402024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F19D19"/>
            </a:solidFill>
            <a:ln>
              <a:solidFill>
                <a:srgbClr val="F19D19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189">
                <a:defRPr/>
              </a:pPr>
              <a:endParaRPr lang="fr-FR" sz="1200" dirty="0">
                <a:solidFill>
                  <a:prstClr val="white"/>
                </a:solidFill>
                <a:latin typeface="Calibri" panose="020F0502020204030204"/>
                <a:sym typeface="Arial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355DB502-9EC4-94FE-09A9-2932EC699550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 defTabSz="457189">
                <a:defRPr/>
              </a:pPr>
              <a:endParaRPr lang="fr-FR" sz="5600" b="1" dirty="0">
                <a:solidFill>
                  <a:prstClr val="black"/>
                </a:solidFill>
                <a:latin typeface="Calibri" panose="020F0502020204030204"/>
                <a:sym typeface="Arial"/>
              </a:endParaRPr>
            </a:p>
          </p:txBody>
        </p:sp>
      </p:grpSp>
      <p:sp>
        <p:nvSpPr>
          <p:cNvPr id="8" name="Oval 7">
            <a:extLst>
              <a:ext uri="{FF2B5EF4-FFF2-40B4-BE49-F238E27FC236}">
                <a16:creationId xmlns:a16="http://schemas.microsoft.com/office/drawing/2014/main" id="{70E61D70-E72A-6F05-21DF-0092CA22ECB1}"/>
              </a:ext>
            </a:extLst>
          </p:cNvPr>
          <p:cNvSpPr/>
          <p:nvPr/>
        </p:nvSpPr>
        <p:spPr>
          <a:xfrm>
            <a:off x="10285532" y="4917801"/>
            <a:ext cx="936370" cy="936371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pPr defTabSz="457189">
              <a:defRPr/>
            </a:pPr>
            <a:endParaRPr lang="fr-FR" sz="1200" dirty="0">
              <a:solidFill>
                <a:prstClr val="white">
                  <a:hueOff val="0"/>
                  <a:satOff val="0"/>
                  <a:lumOff val="0"/>
                  <a:alphaOff val="0"/>
                </a:prstClr>
              </a:solidFill>
              <a:latin typeface="Calibri" panose="020F0502020204030204"/>
              <a:sym typeface="Arial"/>
            </a:endParaRPr>
          </a:p>
        </p:txBody>
      </p:sp>
      <p:sp>
        <p:nvSpPr>
          <p:cNvPr id="10" name="ZoneTexte 4">
            <a:extLst>
              <a:ext uri="{FF2B5EF4-FFF2-40B4-BE49-F238E27FC236}">
                <a16:creationId xmlns:a16="http://schemas.microsoft.com/office/drawing/2014/main" id="{12A4C6F5-3FFF-2B1F-31AC-921674941D10}"/>
              </a:ext>
            </a:extLst>
          </p:cNvPr>
          <p:cNvSpPr txBox="1"/>
          <p:nvPr userDrawn="1"/>
        </p:nvSpPr>
        <p:spPr>
          <a:xfrm>
            <a:off x="946951" y="3651380"/>
            <a:ext cx="1029810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457189">
              <a:defRPr/>
            </a:pPr>
            <a:r>
              <a:rPr lang="fr-FR" sz="4400" b="1" dirty="0">
                <a:solidFill>
                  <a:srgbClr val="F19D19"/>
                </a:solidFill>
                <a:latin typeface="Calibri" panose="020F0502020204030204"/>
                <a:cs typeface="Arial"/>
                <a:sym typeface="Arial"/>
              </a:rPr>
              <a:t>Clôture de la séance</a:t>
            </a:r>
          </a:p>
        </p:txBody>
      </p:sp>
      <p:pic>
        <p:nvPicPr>
          <p:cNvPr id="14" name="Picture 18">
            <a:extLst>
              <a:ext uri="{FF2B5EF4-FFF2-40B4-BE49-F238E27FC236}">
                <a16:creationId xmlns:a16="http://schemas.microsoft.com/office/drawing/2014/main" id="{D5A0386F-993C-99A4-372C-F8760E58AB3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58" b="100000" l="2344" r="99023">
                        <a14:backgroundMark x1="57227" y1="8496" x2="56836" y2="420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3623" y="1310778"/>
            <a:ext cx="2096135" cy="2158333"/>
          </a:xfrm>
          <a:prstGeom prst="rect">
            <a:avLst/>
          </a:prstGeom>
        </p:spPr>
      </p:pic>
      <p:sp>
        <p:nvSpPr>
          <p:cNvPr id="24" name="Text Placeholder 23">
            <a:extLst>
              <a:ext uri="{FF2B5EF4-FFF2-40B4-BE49-F238E27FC236}">
                <a16:creationId xmlns:a16="http://schemas.microsoft.com/office/drawing/2014/main" id="{22A6E60A-C6B2-D1FE-AB7C-E35AE8892EF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110087" y="5229083"/>
            <a:ext cx="1250065" cy="503301"/>
          </a:xfrm>
        </p:spPr>
        <p:txBody>
          <a:bodyPr anchor="ctr"/>
          <a:lstStyle>
            <a:lvl1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buNone/>
              <a:defRPr sz="3600" b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en-US" dirty="0"/>
              <a:t>3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337332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Model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C22727D2-BE22-8622-92D4-25E68C3F1FFB}"/>
              </a:ext>
            </a:extLst>
          </p:cNvPr>
          <p:cNvGrpSpPr/>
          <p:nvPr userDrawn="1"/>
        </p:nvGrpSpPr>
        <p:grpSpPr>
          <a:xfrm>
            <a:off x="326095" y="267178"/>
            <a:ext cx="523639" cy="458540"/>
            <a:chOff x="277892" y="2322046"/>
            <a:chExt cx="828656" cy="786827"/>
          </a:xfrm>
        </p:grpSpPr>
        <p:sp>
          <p:nvSpPr>
            <p:cNvPr id="3" name="Freeform 2">
              <a:extLst>
                <a:ext uri="{FF2B5EF4-FFF2-40B4-BE49-F238E27FC236}">
                  <a16:creationId xmlns:a16="http://schemas.microsoft.com/office/drawing/2014/main" id="{41196D48-55A6-0E12-52D3-8A9CEC441622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2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ADF35ECF-4AD4-1636-C7D9-4EF43C28A373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BDC5D4E5-59CF-DD84-D4E9-422961FC3B66}"/>
              </a:ext>
            </a:extLst>
          </p:cNvPr>
          <p:cNvSpPr txBox="1"/>
          <p:nvPr userDrawn="1"/>
        </p:nvSpPr>
        <p:spPr>
          <a:xfrm>
            <a:off x="11748194" y="95600"/>
            <a:ext cx="274643" cy="30777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49680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voir maison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Espace réservé du contenu 12">
            <a:extLst>
              <a:ext uri="{FF2B5EF4-FFF2-40B4-BE49-F238E27FC236}">
                <a16:creationId xmlns:a16="http://schemas.microsoft.com/office/drawing/2014/main" id="{C76A0BA3-F678-6E27-051B-2A913F5D5DE5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Ici, vous mettez le devoir à faire à la maison ou la capture d’écran du livret.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BF74FCE-19AA-2ABA-0F7A-5BFE91FC403D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3810925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27D6CB4-D5E0-255A-D1DC-2090D98B6F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07C596B-9060-C73D-988B-933619E2C50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D925645-3992-73C1-B7D9-83B3414DA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D6A59ED-4700-4062-BF8B-2CC57435B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E9F18B-8E77-9500-6820-87AF5B160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955300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6CA458F-2512-35F6-17BC-106AB25104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36E1150-90A2-9F92-2182-EAEED0D411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3A9A9C4-7B64-F690-48DE-91AA2D0A99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731C833-F5F1-19BE-0FC1-22A56E5CB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21557C-E8E2-88A7-3931-25BBB92AE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511630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8FD7C76-CA2B-57C8-5B7E-DB8C99C9B0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685EAB4-90DB-C44B-3AF0-0122A8A671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E3346BB-CFF7-AD6B-201A-FCF11EC82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F7BDABC-576B-CBBB-3AF1-CFD797E6B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DF6E42-1452-3011-0330-A7AC647788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084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1013A38-1EBE-A72A-4B94-A778570E4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661F48A-18E1-FE2C-22D9-A835F3976C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1AF196C-C1D3-2EE1-A515-B6A7FA4D72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63FCDA3-0D1C-069E-B43B-AF1C7E2CA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DE20BDA-C5FC-A025-D6F6-EA5CD4B55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DE8B263-4A71-39DD-5C76-0BBAAC67D6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767751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A397850-407C-3ED9-DCC1-B9B859DD46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DCE57CD9-B92D-DB20-5A9F-BDE10F3128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FCE6B9E-2F01-D160-23F0-D69401DFC1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D1249E26-B33C-4CC0-6A07-C69C8EDBD0D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D4D1B625-4F39-843A-9038-BFE6319213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5744FDA-B113-EB64-D3C8-ACAA4372C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6789C29A-4CC1-DDCD-96B2-4D97D2506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9D6D1AF8-30BB-FFA4-8602-8B4B38F80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683404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0AB53BB-3E3D-063F-B297-D62AC04417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FFF0F35-A834-44FB-3385-235A2609B4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10CADCD-6655-1E71-E9E7-519A7BDBA3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52623ADB-4151-BE8E-26E1-9A457A981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4409568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21F509CF-6FEC-2EE9-9B15-9A20EE2088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92B67623-D981-F7B4-3FB0-0E1E0375D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9D62BB9-AC39-EF12-765A-46767DFA6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501171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7DDCB1-A8E4-F8B0-F5A7-24D6B10A37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FEF833B-6463-E8C5-F183-3B5DB3DB47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CF26C76-1698-47EF-8D75-6991869C54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DB30515-19F5-BC27-083C-985C1D3A4C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34D5ED6-F0CE-7DE2-BDA4-126FC35000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35274F0-D15B-62AE-743F-E7FEDDD64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3565102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205A142-2C20-AFC9-9698-9A9981E5CB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43BF5DE-ACA4-E552-2A87-01F046D20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74701E04-9A33-A8A6-6CA8-601B9E71B2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A385318D-7A1F-774E-8C7D-646E8D428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2B1F594-F245-3490-1986-61461F012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392BD1E-4AD7-A5A0-CA43-D84AFDB9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7362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F9ED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35F82235-1647-48CF-0D02-D2A4A746DF20}"/>
              </a:ext>
            </a:extLst>
          </p:cNvPr>
          <p:cNvSpPr txBox="1"/>
          <p:nvPr userDrawn="1"/>
        </p:nvSpPr>
        <p:spPr>
          <a:xfrm>
            <a:off x="11597589" y="56566"/>
            <a:ext cx="598963" cy="369332"/>
          </a:xfrm>
          <a:prstGeom prst="rect">
            <a:avLst/>
          </a:prstGeom>
          <a:solidFill>
            <a:srgbClr val="0F9ED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PC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65550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DE023BC-6740-9B98-BA88-E73BC905D3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D15FC6-78AA-2F20-9213-ED07B9D135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F61B4A9-ACC0-878C-EEC8-D510BF67EE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96C4B90-192C-B2DA-EE2D-91CAD5924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A9DFAEF-7D14-9A4E-659C-8F6A371B6C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68133156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42A9420-E15E-6F2E-09B5-6D70440220A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FB2B366-540E-57E6-117D-53B623E054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1C4DCEE-3C92-99E5-AEDF-6005AA3673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DF65CC-A58F-7C98-A121-99B978E75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7630D65-F02F-F89B-2B64-2FD2F71A6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1743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318293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68338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ZoneTexte 1">
            <a:extLst>
              <a:ext uri="{FF2B5EF4-FFF2-40B4-BE49-F238E27FC236}">
                <a16:creationId xmlns:a16="http://schemas.microsoft.com/office/drawing/2014/main" id="{AFEB51F1-EE59-4177-2E45-6A3D374ED31C}"/>
              </a:ext>
            </a:extLst>
          </p:cNvPr>
          <p:cNvSpPr txBox="1"/>
          <p:nvPr userDrawn="1"/>
        </p:nvSpPr>
        <p:spPr>
          <a:xfrm>
            <a:off x="11651062" y="51409"/>
            <a:ext cx="506619" cy="369332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PB</a:t>
            </a:r>
            <a:endParaRPr lang="fr-FR" b="1" dirty="0">
              <a:solidFill>
                <a:schemeClr val="bg1"/>
              </a:solidFill>
            </a:endParaRP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2823E6B-E4C9-AC4F-40B9-7A67B828478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1563" y="450975"/>
            <a:ext cx="469925" cy="438719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662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P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8BC14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5304" y="271092"/>
            <a:ext cx="10372033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935304" y="621137"/>
            <a:ext cx="10372459" cy="29932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pic>
        <p:nvPicPr>
          <p:cNvPr id="12" name="Picture 3" descr="Image générée">
            <a:extLst>
              <a:ext uri="{FF2B5EF4-FFF2-40B4-BE49-F238E27FC236}">
                <a16:creationId xmlns:a16="http://schemas.microsoft.com/office/drawing/2014/main" id="{9311A8E7-1BEB-6169-71A4-76FA60FF38E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14">
            <a:extLst>
              <a:ext uri="{FF2B5EF4-FFF2-40B4-BE49-F238E27FC236}">
                <a16:creationId xmlns:a16="http://schemas.microsoft.com/office/drawing/2014/main" id="{7A1103BD-B492-77B8-1443-0A5E7329BA9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1277" y="423251"/>
            <a:ext cx="490171" cy="490174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5825CA6D-D1FD-C4B1-80FB-84C3F37E7D43}"/>
              </a:ext>
            </a:extLst>
          </p:cNvPr>
          <p:cNvSpPr txBox="1"/>
          <p:nvPr userDrawn="1"/>
        </p:nvSpPr>
        <p:spPr>
          <a:xfrm>
            <a:off x="11609717" y="111415"/>
            <a:ext cx="453292" cy="307777"/>
          </a:xfrm>
          <a:prstGeom prst="rect">
            <a:avLst/>
          </a:prstGeom>
          <a:solidFill>
            <a:srgbClr val="8BC145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PA</a:t>
            </a:r>
            <a:endParaRPr lang="fr-FR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576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Clô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30246" y="318293"/>
            <a:ext cx="10277091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530225" y="1136650"/>
            <a:ext cx="11179175" cy="5389563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030288" y="668338"/>
            <a:ext cx="1027747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sp>
        <p:nvSpPr>
          <p:cNvPr id="18" name="Rectangle 23">
            <a:extLst>
              <a:ext uri="{FF2B5EF4-FFF2-40B4-BE49-F238E27FC236}">
                <a16:creationId xmlns:a16="http://schemas.microsoft.com/office/drawing/2014/main" id="{1186D531-053D-7666-CC80-C267D50E17B6}"/>
              </a:ext>
            </a:extLst>
          </p:cNvPr>
          <p:cNvSpPr/>
          <p:nvPr/>
        </p:nvSpPr>
        <p:spPr>
          <a:xfrm>
            <a:off x="11810035" y="23011"/>
            <a:ext cx="291709" cy="369333"/>
          </a:xfrm>
          <a:prstGeom prst="rect">
            <a:avLst/>
          </a:prstGeom>
          <a:solidFill>
            <a:srgbClr val="F19D19"/>
          </a:solidFill>
          <a:ln cap="flat">
            <a:solidFill>
              <a:srgbClr val="F19D1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99966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rôle des cahi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6C6EFBC9-F45C-0094-1451-AD65828E9C1D}"/>
              </a:ext>
            </a:extLst>
          </p:cNvPr>
          <p:cNvGrpSpPr/>
          <p:nvPr userDrawn="1"/>
        </p:nvGrpSpPr>
        <p:grpSpPr>
          <a:xfrm>
            <a:off x="0" y="1"/>
            <a:ext cx="12192000" cy="6858001"/>
            <a:chOff x="0" y="0"/>
            <a:chExt cx="13716000" cy="102870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1949DC2-27FD-1D28-7DF7-20CC2D9C701A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19D19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8" name="Rectangle : coins arrondis 7">
              <a:extLst>
                <a:ext uri="{FF2B5EF4-FFF2-40B4-BE49-F238E27FC236}">
                  <a16:creationId xmlns:a16="http://schemas.microsoft.com/office/drawing/2014/main" id="{940A5E76-9551-70D8-B478-8D26AB4A462E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MA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8">
              <a:extLst>
                <a:ext uri="{FF2B5EF4-FFF2-40B4-BE49-F238E27FC236}">
                  <a16:creationId xmlns:a16="http://schemas.microsoft.com/office/drawing/2014/main" id="{24385F2D-FB5B-566A-8027-E4710625D31F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66">
                <a:defRPr/>
              </a:pPr>
              <a:endParaRPr lang="fr-FR" sz="1351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1" name="Titre 10">
            <a:extLst>
              <a:ext uri="{FF2B5EF4-FFF2-40B4-BE49-F238E27FC236}">
                <a16:creationId xmlns:a16="http://schemas.microsoft.com/office/drawing/2014/main" id="{D9755348-4D08-9013-C1A4-5BF8E9D7A4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78058" y="318293"/>
            <a:ext cx="10529279" cy="267549"/>
          </a:xfrm>
        </p:spPr>
        <p:txBody>
          <a:bodyPr>
            <a:noAutofit/>
          </a:bodyPr>
          <a:lstStyle>
            <a:lvl1pPr>
              <a:defRPr sz="1600" b="1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contrôle les réalisations d’un échantillon d’élèves avant de passer à la correction au tableau</a:t>
            </a:r>
            <a:endParaRPr lang="fr-FR" dirty="0"/>
          </a:p>
        </p:txBody>
      </p:sp>
      <p:sp>
        <p:nvSpPr>
          <p:cNvPr id="13" name="Espace réservé du contenu 12">
            <a:extLst>
              <a:ext uri="{FF2B5EF4-FFF2-40B4-BE49-F238E27FC236}">
                <a16:creationId xmlns:a16="http://schemas.microsoft.com/office/drawing/2014/main" id="{41CA9381-B4AF-599B-6665-E1DFFAF8B2AC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530225" y="1136650"/>
            <a:ext cx="11174095" cy="4413251"/>
          </a:xfrm>
        </p:spPr>
        <p:txBody>
          <a:bodyPr>
            <a:normAutofit/>
          </a:bodyPr>
          <a:lstStyle>
            <a:lvl1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Ici vous mettez le devoir à corriger ou capture d’écran du livret</a:t>
            </a:r>
          </a:p>
        </p:txBody>
      </p:sp>
      <p:sp>
        <p:nvSpPr>
          <p:cNvPr id="15" name="Espace réservé du contenu 14">
            <a:extLst>
              <a:ext uri="{FF2B5EF4-FFF2-40B4-BE49-F238E27FC236}">
                <a16:creationId xmlns:a16="http://schemas.microsoft.com/office/drawing/2014/main" id="{EE12FA86-FAE8-7CFE-F902-A44D632F628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778058" y="668338"/>
            <a:ext cx="10529705" cy="268287"/>
          </a:xfrm>
        </p:spPr>
        <p:txBody>
          <a:bodyPr>
            <a:noAutofit/>
          </a:bodyPr>
          <a:lstStyle>
            <a:lvl1pPr>
              <a:buNone/>
              <a:defRPr sz="1050" i="1">
                <a:latin typeface="Calibri" panose="020F0502020204030204" pitchFamily="34" charset="0"/>
                <a:cs typeface="Calibri" panose="020F0502020204030204" pitchFamily="34" charset="0"/>
              </a:defRPr>
            </a:lvl1pPr>
            <a:lvl2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2pPr>
            <a:lvl3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3pPr>
            <a:lvl4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4pPr>
            <a:lvl5pPr>
              <a:defRPr sz="1200" i="1">
                <a:latin typeface="Calibri" panose="020F0502020204030204" pitchFamily="34" charset="0"/>
                <a:cs typeface="Calibri" panose="020F0502020204030204" pitchFamily="34" charset="0"/>
              </a:defRPr>
            </a:lvl5pPr>
          </a:lstStyle>
          <a:p>
            <a:pPr lvl="0"/>
            <a:r>
              <a:rPr lang="fr-FR" dirty="0"/>
              <a:t>Cliquez pour modifier les styles du texte du masque</a:t>
            </a:r>
          </a:p>
        </p:txBody>
      </p: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AD4587D5-89C6-F512-4A53-E3E619575663}"/>
              </a:ext>
            </a:extLst>
          </p:cNvPr>
          <p:cNvGrpSpPr/>
          <p:nvPr userDrawn="1"/>
        </p:nvGrpSpPr>
        <p:grpSpPr>
          <a:xfrm>
            <a:off x="11779124" y="79508"/>
            <a:ext cx="232364" cy="304873"/>
            <a:chOff x="3292012" y="1302714"/>
            <a:chExt cx="867138" cy="384316"/>
          </a:xfrm>
          <a:solidFill>
            <a:srgbClr val="F19D19"/>
          </a:solidFill>
        </p:grpSpPr>
        <p:sp>
          <p:nvSpPr>
            <p:cNvPr id="17" name="Rectangle 21">
              <a:extLst>
                <a:ext uri="{FF2B5EF4-FFF2-40B4-BE49-F238E27FC236}">
                  <a16:creationId xmlns:a16="http://schemas.microsoft.com/office/drawing/2014/main" id="{3A3A2A6A-E104-4E3B-4ED5-30600249ADE8}"/>
                </a:ext>
              </a:extLst>
            </p:cNvPr>
            <p:cNvSpPr/>
            <p:nvPr/>
          </p:nvSpPr>
          <p:spPr>
            <a:xfrm>
              <a:off x="3292012" y="1302714"/>
              <a:ext cx="867138" cy="384316"/>
            </a:xfrm>
            <a:prstGeom prst="rect">
              <a:avLst/>
            </a:prstGeom>
            <a:grpFill/>
            <a:ln w="25402"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7C475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1186D531-053D-7666-CC80-C267D50E17B6}"/>
                </a:ext>
              </a:extLst>
            </p:cNvPr>
            <p:cNvSpPr/>
            <p:nvPr/>
          </p:nvSpPr>
          <p:spPr>
            <a:xfrm>
              <a:off x="3351780" y="1310206"/>
              <a:ext cx="789749" cy="369332"/>
            </a:xfrm>
            <a:prstGeom prst="rect">
              <a:avLst/>
            </a:prstGeom>
            <a:grpFill/>
            <a:ln cap="flat">
              <a:solidFill>
                <a:srgbClr val="F19D19"/>
              </a:solidFill>
              <a:prstDash val="solid"/>
            </a:ln>
          </p:spPr>
          <p:txBody>
            <a:bodyPr vert="horz" wrap="square" lIns="91440" tIns="45720" rIns="91440" bIns="45720" anchor="t" anchorCtr="0" compatLnSpc="1">
              <a:sp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Arial"/>
                </a:rPr>
                <a:t>O</a:t>
              </a:r>
              <a:endPara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endParaRPr>
            </a:p>
          </p:txBody>
        </p:sp>
      </p:grpSp>
      <p:pic>
        <p:nvPicPr>
          <p:cNvPr id="19" name="Picture 3" descr="Image générée">
            <a:extLst>
              <a:ext uri="{FF2B5EF4-FFF2-40B4-BE49-F238E27FC236}">
                <a16:creationId xmlns:a16="http://schemas.microsoft.com/office/drawing/2014/main" id="{C6149983-48F3-9444-C7A1-EC8BC3ECAC57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26" t="25227" r="75345" b="62431"/>
          <a:stretch>
            <a:fillRect/>
          </a:stretch>
        </p:blipFill>
        <p:spPr bwMode="auto">
          <a:xfrm>
            <a:off x="233374" y="168983"/>
            <a:ext cx="506620" cy="503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BAB172-2F58-33A8-7C80-58366D5F18E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483225" y="5953918"/>
            <a:ext cx="1225550" cy="471488"/>
          </a:xfrm>
        </p:spPr>
        <p:txBody>
          <a:bodyPr/>
          <a:lstStyle>
            <a:lvl1pPr>
              <a:buNone/>
              <a:defRPr sz="2000">
                <a:latin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Page 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Xx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9440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cônes pour l’enseignant"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321;p52">
            <a:extLst>
              <a:ext uri="{FF2B5EF4-FFF2-40B4-BE49-F238E27FC236}">
                <a16:creationId xmlns:a16="http://schemas.microsoft.com/office/drawing/2014/main" id="{72ADEC78-C166-E7B6-0228-F3ECC0331BC2}"/>
              </a:ext>
            </a:extLst>
          </p:cNvPr>
          <p:cNvSpPr txBox="1"/>
          <p:nvPr userDrawn="1"/>
        </p:nvSpPr>
        <p:spPr>
          <a:xfrm>
            <a:off x="2151695" y="1298921"/>
            <a:ext cx="4239248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Pages réservées à l’enseignant(e)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7" name="Google Shape;322;p52">
            <a:extLst>
              <a:ext uri="{FF2B5EF4-FFF2-40B4-BE49-F238E27FC236}">
                <a16:creationId xmlns:a16="http://schemas.microsoft.com/office/drawing/2014/main" id="{E4C322F2-106E-8B8C-D527-BEB0DA3609BD}"/>
              </a:ext>
            </a:extLst>
          </p:cNvPr>
          <p:cNvSpPr txBox="1"/>
          <p:nvPr userDrawn="1"/>
        </p:nvSpPr>
        <p:spPr>
          <a:xfrm>
            <a:off x="2151695" y="2226131"/>
            <a:ext cx="8241199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Modelage de la tâche par l’enseignant (explicitation à haute voix)</a:t>
            </a:r>
            <a:endParaRPr sz="1467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8" name="Google Shape;318;p52" descr="Image générée">
            <a:extLst>
              <a:ext uri="{FF2B5EF4-FFF2-40B4-BE49-F238E27FC236}">
                <a16:creationId xmlns:a16="http://schemas.microsoft.com/office/drawing/2014/main" id="{AA7CEDC4-4EAD-5796-C8DE-A3FE218AEFCB}"/>
              </a:ext>
            </a:extLst>
          </p:cNvPr>
          <p:cNvPicPr preferRelativeResize="0"/>
          <p:nvPr userDrawn="1"/>
        </p:nvPicPr>
        <p:blipFill rotWithShape="1">
          <a:blip r:embed="rId2">
            <a:alphaModFix/>
          </a:blip>
          <a:srcRect t="23545" r="71114" b="60700"/>
          <a:stretch/>
        </p:blipFill>
        <p:spPr>
          <a:xfrm>
            <a:off x="992594" y="2946687"/>
            <a:ext cx="1035476" cy="85435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22;p52">
            <a:extLst>
              <a:ext uri="{FF2B5EF4-FFF2-40B4-BE49-F238E27FC236}">
                <a16:creationId xmlns:a16="http://schemas.microsoft.com/office/drawing/2014/main" id="{B506BC51-2309-B11A-BF8E-62D4306DA8F0}"/>
              </a:ext>
            </a:extLst>
          </p:cNvPr>
          <p:cNvSpPr txBox="1"/>
          <p:nvPr userDrawn="1"/>
        </p:nvSpPr>
        <p:spPr>
          <a:xfrm>
            <a:off x="2151695" y="3159518"/>
            <a:ext cx="9359384" cy="4000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500"/>
            </a:pPr>
            <a:r>
              <a:rPr lang="fr" sz="20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Consignes et explications données aux élèves – hors modelage (à dire à haute voix)</a:t>
            </a:r>
            <a:endParaRPr sz="2000" kern="0" dirty="0">
              <a:solidFill>
                <a:srgbClr val="000000"/>
              </a:solidFill>
              <a:latin typeface="Calibri" panose="020F0502020204030204" pitchFamily="34" charset="0"/>
              <a:ea typeface="Arial"/>
              <a:cs typeface="Calibri" panose="020F0502020204030204" pitchFamily="34" charset="0"/>
              <a:sym typeface="Arial"/>
            </a:endParaRPr>
          </a:p>
        </p:txBody>
      </p:sp>
      <p:sp>
        <p:nvSpPr>
          <p:cNvPr id="10" name="Google Shape;332;p53">
            <a:extLst>
              <a:ext uri="{FF2B5EF4-FFF2-40B4-BE49-F238E27FC236}">
                <a16:creationId xmlns:a16="http://schemas.microsoft.com/office/drawing/2014/main" id="{73DA3CC4-D07A-FD24-06B2-470FF6AFCBFE}"/>
              </a:ext>
            </a:extLst>
          </p:cNvPr>
          <p:cNvSpPr txBox="1"/>
          <p:nvPr userDrawn="1"/>
        </p:nvSpPr>
        <p:spPr>
          <a:xfrm>
            <a:off x="2151695" y="400551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Rappel du contrat de classe 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pic>
        <p:nvPicPr>
          <p:cNvPr id="11" name="Google Shape;336;p53">
            <a:extLst>
              <a:ext uri="{FF2B5EF4-FFF2-40B4-BE49-F238E27FC236}">
                <a16:creationId xmlns:a16="http://schemas.microsoft.com/office/drawing/2014/main" id="{707D932E-E30A-7595-2289-FC158DAB3283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1127953" y="4033935"/>
            <a:ext cx="753729" cy="60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291;p51">
            <a:extLst>
              <a:ext uri="{FF2B5EF4-FFF2-40B4-BE49-F238E27FC236}">
                <a16:creationId xmlns:a16="http://schemas.microsoft.com/office/drawing/2014/main" id="{B102DBF7-8612-EAB2-F4F6-FE2824A33C62}"/>
              </a:ext>
            </a:extLst>
          </p:cNvPr>
          <p:cNvSpPr/>
          <p:nvPr userDrawn="1"/>
        </p:nvSpPr>
        <p:spPr>
          <a:xfrm>
            <a:off x="63503" y="27983"/>
            <a:ext cx="8241200" cy="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33" tIns="45667" rIns="91433" bIns="45667" anchor="t" anchorCtr="0">
            <a:noAutofit/>
          </a:bodyPr>
          <a:lstStyle/>
          <a:p>
            <a:pPr defTabSz="1219170">
              <a:buClr>
                <a:srgbClr val="44546A"/>
              </a:buClr>
              <a:buSzPts val="2400"/>
            </a:pPr>
            <a:r>
              <a:rPr lang="fr-FR" sz="3200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Icônes pour l’enseignant</a:t>
            </a:r>
            <a:endParaRPr lang="fr-FR"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  <p:grpSp>
        <p:nvGrpSpPr>
          <p:cNvPr id="13" name="Groupe 3">
            <a:extLst>
              <a:ext uri="{FF2B5EF4-FFF2-40B4-BE49-F238E27FC236}">
                <a16:creationId xmlns:a16="http://schemas.microsoft.com/office/drawing/2014/main" id="{7C8BB474-F23B-5C87-47EF-B73EA69BFC17}"/>
              </a:ext>
            </a:extLst>
          </p:cNvPr>
          <p:cNvGrpSpPr/>
          <p:nvPr userDrawn="1"/>
        </p:nvGrpSpPr>
        <p:grpSpPr>
          <a:xfrm>
            <a:off x="1153868" y="2019636"/>
            <a:ext cx="814489" cy="699291"/>
            <a:chOff x="277892" y="2322046"/>
            <a:chExt cx="828656" cy="786827"/>
          </a:xfrm>
        </p:grpSpPr>
        <p:sp>
          <p:nvSpPr>
            <p:cNvPr id="14" name="Freeform 2">
              <a:extLst>
                <a:ext uri="{FF2B5EF4-FFF2-40B4-BE49-F238E27FC236}">
                  <a16:creationId xmlns:a16="http://schemas.microsoft.com/office/drawing/2014/main" id="{410781AD-EC8B-9893-FFEA-ADFD5BF9DD5C}"/>
                </a:ext>
              </a:extLst>
            </p:cNvPr>
            <p:cNvSpPr/>
            <p:nvPr/>
          </p:nvSpPr>
          <p:spPr>
            <a:xfrm>
              <a:off x="277892" y="2557025"/>
              <a:ext cx="685139" cy="551848"/>
            </a:xfrm>
            <a:custGeom>
              <a:avLst/>
              <a:gdLst/>
              <a:ahLst/>
              <a:cxnLst/>
              <a:rect l="l" t="t" r="r" b="b"/>
              <a:pathLst>
                <a:path w="3423710" h="2757643">
                  <a:moveTo>
                    <a:pt x="0" y="0"/>
                  </a:moveTo>
                  <a:lnTo>
                    <a:pt x="3423710" y="0"/>
                  </a:lnTo>
                  <a:lnTo>
                    <a:pt x="3423710" y="2757643"/>
                  </a:lnTo>
                  <a:lnTo>
                    <a:pt x="0" y="275764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5" name="Freeform 4">
              <a:extLst>
                <a:ext uri="{FF2B5EF4-FFF2-40B4-BE49-F238E27FC236}">
                  <a16:creationId xmlns:a16="http://schemas.microsoft.com/office/drawing/2014/main" id="{50FDC7F3-F5D0-66D4-CD0D-B9EC4EE2A3C9}"/>
                </a:ext>
              </a:extLst>
            </p:cNvPr>
            <p:cNvSpPr/>
            <p:nvPr/>
          </p:nvSpPr>
          <p:spPr>
            <a:xfrm rot="19669694">
              <a:off x="819513" y="2322046"/>
              <a:ext cx="287035" cy="499407"/>
            </a:xfrm>
            <a:custGeom>
              <a:avLst/>
              <a:gdLst/>
              <a:ahLst/>
              <a:cxnLst/>
              <a:rect l="l" t="t" r="r" b="b"/>
              <a:pathLst>
                <a:path w="1193350" h="2076288">
                  <a:moveTo>
                    <a:pt x="0" y="0"/>
                  </a:moveTo>
                  <a:lnTo>
                    <a:pt x="1193350" y="0"/>
                  </a:lnTo>
                  <a:lnTo>
                    <a:pt x="1193350" y="2076287"/>
                  </a:lnTo>
                  <a:lnTo>
                    <a:pt x="0" y="207628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alphaModFix amt="72000"/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101449" t="-1678"/>
              </a:stretch>
            </a:blip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fr-FR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27D9024-1749-B2A5-B66C-218973707C9F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1153867" y="1023539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2">
            <a:extLst>
              <a:ext uri="{FF2B5EF4-FFF2-40B4-BE49-F238E27FC236}">
                <a16:creationId xmlns:a16="http://schemas.microsoft.com/office/drawing/2014/main" id="{99F2DA21-0D6B-EEDA-E4D7-20FE6425D166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98230" y="4942460"/>
            <a:ext cx="590757" cy="6036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sp>
        <p:nvSpPr>
          <p:cNvPr id="18" name="Google Shape;332;p53">
            <a:extLst>
              <a:ext uri="{FF2B5EF4-FFF2-40B4-BE49-F238E27FC236}">
                <a16:creationId xmlns:a16="http://schemas.microsoft.com/office/drawing/2014/main" id="{D8F68E27-C54B-2365-46CC-80826021819A}"/>
              </a:ext>
            </a:extLst>
          </p:cNvPr>
          <p:cNvSpPr txBox="1"/>
          <p:nvPr userDrawn="1"/>
        </p:nvSpPr>
        <p:spPr>
          <a:xfrm>
            <a:off x="2064863" y="5034031"/>
            <a:ext cx="3971611" cy="420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00" tIns="45667" rIns="91400" bIns="45667" anchor="t" anchorCtr="0">
            <a:spAutoFit/>
          </a:bodyPr>
          <a:lstStyle/>
          <a:p>
            <a:pPr defTabSz="1219170">
              <a:buClr>
                <a:srgbClr val="44546A"/>
              </a:buClr>
              <a:buSzPts val="1600"/>
            </a:pPr>
            <a:r>
              <a:rPr lang="fr" sz="2133" b="1" kern="0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Correction du devoir maison</a:t>
            </a:r>
            <a:endParaRPr sz="1867" kern="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35201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868B7D6-72FD-23EC-C6E6-953B0A5B95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D1DA3A3-D9BA-C806-C100-A31FE09116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7BC0920-3829-AA94-F2C5-CFE7152D4DB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03B0BB0-0C34-4B10-ACDF-EACD0FA6154F}" type="datetimeFigureOut">
              <a:rPr lang="fr-FR" smtClean="0"/>
              <a:t>15/04/2026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D3EB402-30F3-6FBA-D48E-6957733E9D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BA3FC22-293D-2F1B-E36D-B1660CD5CA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96BB794-D201-4EBE-865A-45FE0EF738B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124165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98" r:id="rId13"/>
    <p:sldLayoutId id="2147483680" r:id="rId14"/>
    <p:sldLayoutId id="2147483681" r:id="rId15"/>
    <p:sldLayoutId id="2147483684" r:id="rId16"/>
    <p:sldLayoutId id="2147483685" r:id="rId17"/>
    <p:sldLayoutId id="2147483686" r:id="rId18"/>
    <p:sldLayoutId id="2147483687" r:id="rId19"/>
    <p:sldLayoutId id="2147483688" r:id="rId20"/>
    <p:sldLayoutId id="2147483689" r:id="rId21"/>
    <p:sldLayoutId id="2147483690" r:id="rId22"/>
    <p:sldLayoutId id="2147483691" r:id="rId23"/>
    <p:sldLayoutId id="2147483692" r:id="rId24"/>
    <p:sldLayoutId id="2147483693" r:id="rId25"/>
    <p:sldLayoutId id="2147483694" r:id="rId26"/>
    <p:sldLayoutId id="2147483695" r:id="rId27"/>
    <p:sldLayoutId id="2147483696" r:id="rId28"/>
    <p:sldLayoutId id="2147483697" r:id="rId29"/>
    <p:sldLayoutId id="2147483701" r:id="rId30"/>
    <p:sldLayoutId id="2147483699" r:id="rId31"/>
    <p:sldLayoutId id="2147483700" r:id="rId32"/>
    <p:sldLayoutId id="2147483682" r:id="rId33"/>
    <p:sldLayoutId id="2147483683" r:id="rId34"/>
    <p:sldLayoutId id="2147483653" r:id="rId35"/>
    <p:sldLayoutId id="2147483654" r:id="rId36"/>
    <p:sldLayoutId id="2147483655" r:id="rId37"/>
    <p:sldLayoutId id="2147483656" r:id="rId38"/>
    <p:sldLayoutId id="2147483657" r:id="rId39"/>
    <p:sldLayoutId id="2147483658" r:id="rId40"/>
    <p:sldLayoutId id="2147483659" r:id="rId4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0.png"/><Relationship Id="rId5" Type="http://schemas.openxmlformats.org/officeDocument/2006/relationships/image" Target="../media/image560.png"/><Relationship Id="rId4" Type="http://schemas.openxmlformats.org/officeDocument/2006/relationships/image" Target="../media/image550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0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89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1.png"/><Relationship Id="rId4" Type="http://schemas.openxmlformats.org/officeDocument/2006/relationships/image" Target="../media/image60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65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14.png"/><Relationship Id="rId7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Relationship Id="rId9" Type="http://schemas.openxmlformats.org/officeDocument/2006/relationships/image" Target="../media/image72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3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3.png"/><Relationship Id="rId3" Type="http://schemas.openxmlformats.org/officeDocument/2006/relationships/image" Target="../media/image14.png"/><Relationship Id="rId7" Type="http://schemas.openxmlformats.org/officeDocument/2006/relationships/image" Target="../media/image92.png"/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5.png"/><Relationship Id="rId5" Type="http://schemas.openxmlformats.org/officeDocument/2006/relationships/image" Target="../media/image83.png"/><Relationship Id="rId4" Type="http://schemas.openxmlformats.org/officeDocument/2006/relationships/image" Target="../media/image81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5.png"/><Relationship Id="rId4" Type="http://schemas.openxmlformats.org/officeDocument/2006/relationships/image" Target="../media/image9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3.png"/><Relationship Id="rId5" Type="http://schemas.openxmlformats.org/officeDocument/2006/relationships/image" Target="../media/image102.png"/><Relationship Id="rId4" Type="http://schemas.openxmlformats.org/officeDocument/2006/relationships/image" Target="../media/image101.pn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3.png"/><Relationship Id="rId4" Type="http://schemas.openxmlformats.org/officeDocument/2006/relationships/image" Target="../media/image10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3.png"/><Relationship Id="rId5" Type="http://schemas.openxmlformats.org/officeDocument/2006/relationships/image" Target="../media/image108.png"/><Relationship Id="rId4" Type="http://schemas.openxmlformats.org/officeDocument/2006/relationships/image" Target="../media/image1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0.png"/><Relationship Id="rId5" Type="http://schemas.openxmlformats.org/officeDocument/2006/relationships/image" Target="../media/image83.png"/><Relationship Id="rId4" Type="http://schemas.openxmlformats.org/officeDocument/2006/relationships/image" Target="../media/image109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5.png"/><Relationship Id="rId3" Type="http://schemas.openxmlformats.org/officeDocument/2006/relationships/image" Target="../media/image112.png"/><Relationship Id="rId7" Type="http://schemas.openxmlformats.org/officeDocument/2006/relationships/image" Target="../media/image83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1.png"/><Relationship Id="rId5" Type="http://schemas.openxmlformats.org/officeDocument/2006/relationships/image" Target="../media/image106.png"/><Relationship Id="rId4" Type="http://schemas.openxmlformats.org/officeDocument/2006/relationships/image" Target="../media/image1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118.png"/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3.png"/><Relationship Id="rId5" Type="http://schemas.openxmlformats.org/officeDocument/2006/relationships/image" Target="../media/image114.png"/><Relationship Id="rId4" Type="http://schemas.openxmlformats.org/officeDocument/2006/relationships/image" Target="../media/image11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18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3.png"/><Relationship Id="rId5" Type="http://schemas.openxmlformats.org/officeDocument/2006/relationships/image" Target="../media/image117.png"/><Relationship Id="rId4" Type="http://schemas.openxmlformats.org/officeDocument/2006/relationships/image" Target="../media/image1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19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19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28.xml"/></Relationships>
</file>

<file path=ppt/slides/_rels/slide65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122.jp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6.png"/><Relationship Id="rId5" Type="http://schemas.openxmlformats.org/officeDocument/2006/relationships/image" Target="../media/image125.png"/><Relationship Id="rId4" Type="http://schemas.openxmlformats.org/officeDocument/2006/relationships/image" Target="../media/image124.png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drive.google.com/drive/folders/1EL5AcbXKLcZcptBw8zodh5LsuwwjlMQY?usp=drive_link" TargetMode="External"/><Relationship Id="rId1" Type="http://schemas.openxmlformats.org/officeDocument/2006/relationships/slideLayout" Target="../slideLayouts/slideLayout14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16FEA15-69D0-A51C-B0B6-70FD8D1867D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1</a:t>
            </a:r>
            <a:endParaRPr lang="fr-FR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46B463C-2C20-EB38-B568-79C9E3645676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fr-FR" dirty="0"/>
              <a:t>4</a:t>
            </a: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4665E728-B129-706A-BDB1-22B94D41AFBF}"/>
              </a:ext>
            </a:extLst>
          </p:cNvPr>
          <p:cNvGrpSpPr/>
          <p:nvPr/>
        </p:nvGrpSpPr>
        <p:grpSpPr>
          <a:xfrm>
            <a:off x="271218" y="4592685"/>
            <a:ext cx="6693265" cy="522000"/>
            <a:chOff x="304312" y="4531839"/>
            <a:chExt cx="5990003" cy="696796"/>
          </a:xfrm>
        </p:grpSpPr>
        <p:sp>
          <p:nvSpPr>
            <p:cNvPr id="28" name="Google Shape;223;p26">
              <a:extLst>
                <a:ext uri="{FF2B5EF4-FFF2-40B4-BE49-F238E27FC236}">
                  <a16:creationId xmlns:a16="http://schemas.microsoft.com/office/drawing/2014/main" id="{A46CB91A-EBEB-F991-CD39-28DB7BAB45BE}"/>
                </a:ext>
              </a:extLst>
            </p:cNvPr>
            <p:cNvSpPr/>
            <p:nvPr/>
          </p:nvSpPr>
          <p:spPr>
            <a:xfrm>
              <a:off x="304312" y="4531839"/>
              <a:ext cx="5990003" cy="696796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3" cap="flat">
              <a:noFill/>
              <a:prstDash val="solid"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</a:pPr>
              <a:endParaRPr lang="fr-FR" sz="1800" b="1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735;p98">
              <a:extLst>
                <a:ext uri="{FF2B5EF4-FFF2-40B4-BE49-F238E27FC236}">
                  <a16:creationId xmlns:a16="http://schemas.microsoft.com/office/drawing/2014/main" id="{AD1724B8-EA3E-2F08-C15C-29C1D1553FDD}"/>
                </a:ext>
              </a:extLst>
            </p:cNvPr>
            <p:cNvSpPr/>
            <p:nvPr/>
          </p:nvSpPr>
          <p:spPr>
            <a:xfrm>
              <a:off x="1853337" y="4607219"/>
              <a:ext cx="59640" cy="546036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CF462A6B-5C20-3975-F90E-B1FC46965C44}"/>
              </a:ext>
            </a:extLst>
          </p:cNvPr>
          <p:cNvGrpSpPr/>
          <p:nvPr/>
        </p:nvGrpSpPr>
        <p:grpSpPr>
          <a:xfrm>
            <a:off x="271218" y="5289789"/>
            <a:ext cx="6693265" cy="522000"/>
            <a:chOff x="304312" y="5304657"/>
            <a:chExt cx="5990003" cy="696796"/>
          </a:xfrm>
        </p:grpSpPr>
        <p:sp>
          <p:nvSpPr>
            <p:cNvPr id="32" name="Google Shape;224;p26">
              <a:extLst>
                <a:ext uri="{FF2B5EF4-FFF2-40B4-BE49-F238E27FC236}">
                  <a16:creationId xmlns:a16="http://schemas.microsoft.com/office/drawing/2014/main" id="{DEB7DF84-BD99-EC95-89FA-F9508B730598}"/>
                </a:ext>
              </a:extLst>
            </p:cNvPr>
            <p:cNvSpPr/>
            <p:nvPr/>
          </p:nvSpPr>
          <p:spPr>
            <a:xfrm>
              <a:off x="304312" y="5304657"/>
              <a:ext cx="5990003" cy="696796"/>
            </a:xfrm>
            <a:prstGeom prst="rect">
              <a:avLst/>
            </a:prstGeom>
            <a:solidFill>
              <a:srgbClr val="54AFE9"/>
            </a:solidFill>
            <a:ln w="38103" cap="flat">
              <a:noFill/>
              <a:prstDash val="solid"/>
            </a:ln>
            <a:effectLst/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  <a:r>
                <a:rPr lang="fr-FR" sz="2000" b="1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 </a:t>
              </a:r>
            </a:p>
          </p:txBody>
        </p:sp>
        <p:sp>
          <p:nvSpPr>
            <p:cNvPr id="33" name="Google Shape;742;p98">
              <a:extLst>
                <a:ext uri="{FF2B5EF4-FFF2-40B4-BE49-F238E27FC236}">
                  <a16:creationId xmlns:a16="http://schemas.microsoft.com/office/drawing/2014/main" id="{2683E674-65A3-93A9-1D16-D4E9E60AFC0F}"/>
                </a:ext>
              </a:extLst>
            </p:cNvPr>
            <p:cNvSpPr/>
            <p:nvPr/>
          </p:nvSpPr>
          <p:spPr>
            <a:xfrm>
              <a:off x="1850355" y="5380322"/>
              <a:ext cx="65604" cy="545467"/>
            </a:xfrm>
            <a:custGeom>
              <a:avLst>
                <a:gd name="f0" fmla="val 108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378">
                <a:buClrTx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70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9" name="Espace réservé du texte 43">
            <a:extLst>
              <a:ext uri="{FF2B5EF4-FFF2-40B4-BE49-F238E27FC236}">
                <a16:creationId xmlns:a16="http://schemas.microsoft.com/office/drawing/2014/main" id="{7DEC17B5-AD7F-BD47-F7CF-DD89EBC16D6B}"/>
              </a:ext>
            </a:extLst>
          </p:cNvPr>
          <p:cNvSpPr txBox="1">
            <a:spLocks/>
          </p:cNvSpPr>
          <p:nvPr/>
        </p:nvSpPr>
        <p:spPr>
          <a:xfrm>
            <a:off x="2120815" y="4591216"/>
            <a:ext cx="4843667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Fonctions</a:t>
            </a:r>
            <a:r>
              <a:rPr lang="en-US" dirty="0"/>
              <a:t> et </a:t>
            </a:r>
            <a:r>
              <a:rPr lang="en-US" dirty="0" err="1"/>
              <a:t>proportionnalité</a:t>
            </a:r>
            <a:endParaRPr lang="en-US" dirty="0"/>
          </a:p>
        </p:txBody>
      </p:sp>
      <p:sp>
        <p:nvSpPr>
          <p:cNvPr id="10" name="Espace réservé du texte 43">
            <a:extLst>
              <a:ext uri="{FF2B5EF4-FFF2-40B4-BE49-F238E27FC236}">
                <a16:creationId xmlns:a16="http://schemas.microsoft.com/office/drawing/2014/main" id="{DD979FC7-7D7A-BA7E-4DF0-D43F0F90D5D7}"/>
              </a:ext>
            </a:extLst>
          </p:cNvPr>
          <p:cNvSpPr txBox="1">
            <a:spLocks/>
          </p:cNvSpPr>
          <p:nvPr/>
        </p:nvSpPr>
        <p:spPr>
          <a:xfrm>
            <a:off x="271217" y="4591216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/>
              <a:t>Leçon</a:t>
            </a:r>
            <a:r>
              <a:rPr lang="en-US" dirty="0"/>
              <a:t> 12 </a:t>
            </a:r>
          </a:p>
        </p:txBody>
      </p:sp>
      <p:sp>
        <p:nvSpPr>
          <p:cNvPr id="11" name="Espace réservé du texte 43">
            <a:extLst>
              <a:ext uri="{FF2B5EF4-FFF2-40B4-BE49-F238E27FC236}">
                <a16:creationId xmlns:a16="http://schemas.microsoft.com/office/drawing/2014/main" id="{9A565E53-78F6-3990-8269-7E3C33DC136E}"/>
              </a:ext>
            </a:extLst>
          </p:cNvPr>
          <p:cNvSpPr txBox="1">
            <a:spLocks/>
          </p:cNvSpPr>
          <p:nvPr/>
        </p:nvSpPr>
        <p:spPr>
          <a:xfrm>
            <a:off x="271217" y="5288319"/>
            <a:ext cx="1288409" cy="52199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342900" rtl="0" eaLnBrk="1" latinLnBrk="0" hangingPunct="1">
              <a:lnSpc>
                <a:spcPct val="90000"/>
              </a:lnSpc>
              <a:spcBef>
                <a:spcPts val="1000"/>
              </a:spcBef>
              <a:buClrTx/>
              <a:buFont typeface="Arial" panose="020B0604020202020204" pitchFamily="34" charset="0"/>
              <a:buNone/>
              <a:defRPr lang="fr-FR" sz="1800" b="1" kern="1200" dirty="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dirty="0"/>
              <a:t>Tâche 5 </a:t>
            </a:r>
          </a:p>
        </p:txBody>
      </p:sp>
      <p:sp>
        <p:nvSpPr>
          <p:cNvPr id="12" name="Espace réservé du texte 43">
            <a:extLst>
              <a:ext uri="{FF2B5EF4-FFF2-40B4-BE49-F238E27FC236}">
                <a16:creationId xmlns:a16="http://schemas.microsoft.com/office/drawing/2014/main" id="{9D40EE84-97BD-1D2C-C9FD-BC704A6339F3}"/>
              </a:ext>
            </a:extLst>
          </p:cNvPr>
          <p:cNvSpPr txBox="1">
            <a:spLocks/>
          </p:cNvSpPr>
          <p:nvPr/>
        </p:nvSpPr>
        <p:spPr>
          <a:xfrm>
            <a:off x="2120815" y="5288319"/>
            <a:ext cx="4843667" cy="521999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>
            <a:lvl1pPr marL="0" marR="0" indent="0" algn="l" defTabSz="3429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1800" b="1" kern="1200">
                <a:solidFill>
                  <a:srgbClr val="FFFFFF"/>
                </a:solidFill>
                <a:latin typeface="Calibri"/>
                <a:ea typeface="Calibri"/>
                <a:cs typeface="Calibri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fr-FR" dirty="0"/>
              <a:t>Représenter graphiquement une relation de proportionnalité</a:t>
            </a:r>
          </a:p>
        </p:txBody>
      </p:sp>
    </p:spTree>
    <p:extLst>
      <p:ext uri="{BB962C8B-B14F-4D97-AF65-F5344CB8AC3E}">
        <p14:creationId xmlns:p14="http://schemas.microsoft.com/office/powerpoint/2010/main" val="30270045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BB6F5DF-0766-C867-1810-88D60798C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MA" dirty="0">
                <a:latin typeface="Calibri" panose="020F0502020204030204"/>
              </a:rPr>
              <a:t>Bonjour! Prêts pour démarrer notre séance? Allons-y!</a:t>
            </a:r>
            <a:endParaRPr lang="fr-FR" dirty="0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7AD43FBD-3D96-5C11-B29E-7B7C90DACC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6" name="Google Shape;5926;p4" descr="Une fusée Soyouz décolle vers l'ISS avec un Russe et un Américain à bord, fusée  qui décolle - heartfeltfuneralcompany.co.uk">
            <a:extLst>
              <a:ext uri="{FF2B5EF4-FFF2-40B4-BE49-F238E27FC236}">
                <a16:creationId xmlns:a16="http://schemas.microsoft.com/office/drawing/2014/main" id="{D838B08A-7DEA-CBC4-308E-04C43071226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 l="12628" r="42945"/>
          <a:stretch/>
        </p:blipFill>
        <p:spPr>
          <a:xfrm>
            <a:off x="3948453" y="1699037"/>
            <a:ext cx="4295093" cy="3951537"/>
          </a:xfrm>
          <a:prstGeom prst="ellipse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63986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59B1F6A-5117-74A4-6783-8DF71E620B2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837393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8BFAD14A-5CD2-F115-D5F1-55A9E4D4C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rappeler la signification de ces icônes?</a:t>
            </a:r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FF79423D-A211-E359-3ADA-88468D534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</a:t>
            </a: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9F98256E-5527-DC36-48D6-418FD8A63E4F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730133DB-1135-1E01-7978-D36D96088783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3" name="Google Shape;1333;p128">
            <a:extLst>
              <a:ext uri="{FF2B5EF4-FFF2-40B4-BE49-F238E27FC236}">
                <a16:creationId xmlns:a16="http://schemas.microsoft.com/office/drawing/2014/main" id="{1EE48F6D-F006-8CF3-F155-FBE9DEF41A91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" name="Picture 2" descr="Lever la main - Icônes mains et gestes gratuites">
            <a:extLst>
              <a:ext uri="{FF2B5EF4-FFF2-40B4-BE49-F238E27FC236}">
                <a16:creationId xmlns:a16="http://schemas.microsoft.com/office/drawing/2014/main" id="{40CF9AB9-32F9-D1BE-825C-8DA659EFA2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70909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2FCFF5-44F3-ECD3-CD6F-0C38F88310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re 4">
            <a:extLst>
              <a:ext uri="{FF2B5EF4-FFF2-40B4-BE49-F238E27FC236}">
                <a16:creationId xmlns:a16="http://schemas.microsoft.com/office/drawing/2014/main" id="{DB545A46-849B-F9C1-A55E-C3B41BAEE2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Espace réservé du contenu 6">
            <a:extLst>
              <a:ext uri="{FF2B5EF4-FFF2-40B4-BE49-F238E27FC236}">
                <a16:creationId xmlns:a16="http://schemas.microsoft.com/office/drawing/2014/main" id="{888A8C63-1272-1FEA-2FC1-240FA8B16AB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9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0539993E-512D-55A5-D681-31356781B0F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2133600" y="2115480"/>
            <a:ext cx="1756042" cy="1756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10" name="Google Shape;1174;p113">
            <a:extLst>
              <a:ext uri="{FF2B5EF4-FFF2-40B4-BE49-F238E27FC236}">
                <a16:creationId xmlns:a16="http://schemas.microsoft.com/office/drawing/2014/main" id="{59FEE208-2B5A-6403-1725-A52EA619FD8B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8677197" y="2115480"/>
            <a:ext cx="1747084" cy="1747084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E251DD0-AFBA-78FA-88A3-99DEA1591817}"/>
              </a:ext>
            </a:extLst>
          </p:cNvPr>
          <p:cNvSpPr txBox="1"/>
          <p:nvPr/>
        </p:nvSpPr>
        <p:spPr>
          <a:xfrm>
            <a:off x="1468611" y="4077885"/>
            <a:ext cx="377198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participe activement.</a:t>
            </a: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00" b="1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Je lève la main pour participer</a:t>
            </a:r>
            <a:endParaRPr lang="fr-FR" sz="1200" dirty="0"/>
          </a:p>
        </p:txBody>
      </p:sp>
      <p:sp>
        <p:nvSpPr>
          <p:cNvPr id="4" name="Google Shape;1186;p114">
            <a:extLst>
              <a:ext uri="{FF2B5EF4-FFF2-40B4-BE49-F238E27FC236}">
                <a16:creationId xmlns:a16="http://schemas.microsoft.com/office/drawing/2014/main" id="{BA912C29-713E-AEE3-8DAC-6D0BEE26707E}"/>
              </a:ext>
            </a:extLst>
          </p:cNvPr>
          <p:cNvSpPr txBox="1"/>
          <p:nvPr/>
        </p:nvSpPr>
        <p:spPr>
          <a:xfrm>
            <a:off x="7350558" y="4077885"/>
            <a:ext cx="4400362" cy="900208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l’enseignant parle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defTabSz="914378">
              <a:buClrTx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dirty="0">
                <a:solidFill>
                  <a:srgbClr val="44546A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</a:rPr>
              <a:t>Je prête attention quand d’autres camarades répondent à l’enseignant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" name="Image 8">
            <a:extLst>
              <a:ext uri="{FF2B5EF4-FFF2-40B4-BE49-F238E27FC236}">
                <a16:creationId xmlns:a16="http://schemas.microsoft.com/office/drawing/2014/main" id="{C1F8369D-D9F1-260D-479C-3D7615A8CD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9243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ED9EE0F-7BF8-0933-E140-43035A872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une situation en classe. Que remarquez-vous ? Ce comportement est-il approprié ? Pourquoi ? Que faudrait-il améliorer ou changer ?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F512EDA7-2AA9-F227-251C-248049C3776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rgbClr val="AEABAB"/>
                </a:solidFill>
              </a:rPr>
              <a:t>Demander à 3 élèves au hasard en justifiant leurs réponses</a:t>
            </a:r>
          </a:p>
        </p:txBody>
      </p:sp>
      <p:pic>
        <p:nvPicPr>
          <p:cNvPr id="7" name="Google Shape;1333;p128">
            <a:extLst>
              <a:ext uri="{FF2B5EF4-FFF2-40B4-BE49-F238E27FC236}">
                <a16:creationId xmlns:a16="http://schemas.microsoft.com/office/drawing/2014/main" id="{1663B590-049D-FBC5-115B-76383C1CE62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081316" y="225184"/>
            <a:ext cx="452042" cy="45204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8" name="Picture 2" descr="Lever la main - Icônes mains et gestes gratuites">
            <a:extLst>
              <a:ext uri="{FF2B5EF4-FFF2-40B4-BE49-F238E27FC236}">
                <a16:creationId xmlns:a16="http://schemas.microsoft.com/office/drawing/2014/main" id="{9E68E381-F390-CFAD-1EA5-DD3C65B47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89416" y="461518"/>
            <a:ext cx="431416" cy="431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Image 6">
            <a:extLst>
              <a:ext uri="{FF2B5EF4-FFF2-40B4-BE49-F238E27FC236}">
                <a16:creationId xmlns:a16="http://schemas.microsoft.com/office/drawing/2014/main" id="{71E9D15B-3288-1418-8C55-D2D79C3ABDD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5705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736DF-44D0-3B99-F897-8CD91D8AD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BA38871-8CE2-E490-1DB3-76FEDC726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C’est un mauvais comportement. L’élève n’est pas attentif.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F8A74BA-AD66-0C46-FC08-81F7652E937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srgbClr val="AEABAB"/>
              </a:solidFill>
            </a:endParaRP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F37BA870-5E81-76EE-1DF9-963D888584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10" name="ZoneTexte 10">
            <a:extLst>
              <a:ext uri="{FF2B5EF4-FFF2-40B4-BE49-F238E27FC236}">
                <a16:creationId xmlns:a16="http://schemas.microsoft.com/office/drawing/2014/main" id="{11F69D1D-4E87-AB30-D67D-E31013DC38CE}"/>
              </a:ext>
            </a:extLst>
          </p:cNvPr>
          <p:cNvSpPr txBox="1"/>
          <p:nvPr/>
        </p:nvSpPr>
        <p:spPr>
          <a:xfrm>
            <a:off x="3483763" y="5585777"/>
            <a:ext cx="6847353" cy="6669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1219170">
              <a:buClr>
                <a:srgbClr val="000000"/>
              </a:buClr>
            </a:pPr>
            <a:r>
              <a:rPr lang="fr-FR" sz="1867" b="1" kern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Arial"/>
              </a:rPr>
              <a:t>L'élève est distrait pendant l'explication : il regarde ailleurs et ne prête pas attention à l'enseignant.</a:t>
            </a:r>
          </a:p>
        </p:txBody>
      </p:sp>
      <p:pic>
        <p:nvPicPr>
          <p:cNvPr id="11" name="Image 1">
            <a:extLst>
              <a:ext uri="{FF2B5EF4-FFF2-40B4-BE49-F238E27FC236}">
                <a16:creationId xmlns:a16="http://schemas.microsoft.com/office/drawing/2014/main" id="{04E7B0AF-C820-9B74-222E-D3EF518396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877" y="1264658"/>
            <a:ext cx="4900247" cy="406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62284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6CEE50-4919-109A-9103-ADEE1E988B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kern="0" dirty="0">
                <a:solidFill>
                  <a:srgbClr val="000000"/>
                </a:solidFill>
                <a:ea typeface="Calibri" panose="020F0502020204030204" pitchFamily="34" charset="0"/>
                <a:sym typeface="Arial"/>
              </a:rPr>
              <a:t>Voici le comportement attendu</a:t>
            </a:r>
            <a:endParaRPr lang="fr-FR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CCFC5FB-D0D2-0BEC-71D3-B8AA939D5F6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27AF1E7-AFBE-5E1F-1C5A-C784A92569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81667" y="1508086"/>
            <a:ext cx="4864456" cy="403054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797DCE9-10BF-C515-7002-3F9C70EF8331}"/>
              </a:ext>
            </a:extLst>
          </p:cNvPr>
          <p:cNvSpPr txBox="1"/>
          <p:nvPr/>
        </p:nvSpPr>
        <p:spPr>
          <a:xfrm>
            <a:off x="3473565" y="5694597"/>
            <a:ext cx="5280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</a:t>
            </a:r>
            <a:r>
              <a:rPr lang="fr-FR" sz="16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reconcentration</a:t>
            </a:r>
            <a:r>
              <a:rPr lang="fr-FR" sz="16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passe aussi par le corps. Changer de posture envoie un signal d'alerte au cerveau pour l'inciter à écouter.</a:t>
            </a:r>
          </a:p>
        </p:txBody>
      </p:sp>
    </p:spTree>
    <p:extLst>
      <p:ext uri="{BB962C8B-B14F-4D97-AF65-F5344CB8AC3E}">
        <p14:creationId xmlns:p14="http://schemas.microsoft.com/office/powerpoint/2010/main" val="3539049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59CD532-0E3B-0905-4DBC-441E9874D0A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54552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E9BD5B2-7762-593D-23DF-48AD015EA1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On commence par la correction de l’exercice maison de la séance précédente.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085E4A41-1064-F24C-023F-22A5E29EA9B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fr-FR" dirty="0">
                <a:latin typeface="Calibri" panose="020F0502020204030204"/>
              </a:rPr>
              <a:t>L’enseignant contrôle les réalisations d’un échantillon d’élèves avant de passer à la correction au tableau. </a:t>
            </a: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 panose="020F0502020204030204" pitchFamily="34" charset="0"/>
              </a:rPr>
              <a:t>Il fait un Rappel de définitions ou d’erreurs fréquentes etc.</a:t>
            </a:r>
          </a:p>
          <a:p>
            <a:endParaRPr lang="fr-FR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6FAA6584-8557-0CE2-085A-8632A12501A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fr-FR" dirty="0"/>
              <a:t>97</a:t>
            </a:r>
          </a:p>
        </p:txBody>
      </p:sp>
      <p:pic>
        <p:nvPicPr>
          <p:cNvPr id="5" name="Picture 52">
            <a:extLst>
              <a:ext uri="{FF2B5EF4-FFF2-40B4-BE49-F238E27FC236}">
                <a16:creationId xmlns:a16="http://schemas.microsoft.com/office/drawing/2014/main" id="{F905DF4D-BE2A-A7D3-B5B9-13E9F3B9E7B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11655045" y="457806"/>
            <a:ext cx="404207" cy="41299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</p:pic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6A9A7AC9-0936-ED46-E279-ABE62ED78D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5262" y="1857580"/>
            <a:ext cx="9964924" cy="3370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27921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D8251AF-3382-19E1-031C-98C58BB3E45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958302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9840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C808D3F-4C8E-08E1-39EC-556A6D13E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Observez puis complétez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3C26055-B3B8-4231-7D1D-DD6B5F9B4D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2A12E1C1-DE4D-D3B5-A98E-A7FD1BD94DA3}"/>
              </a:ext>
            </a:extLst>
          </p:cNvPr>
          <p:cNvSpPr txBox="1"/>
          <p:nvPr/>
        </p:nvSpPr>
        <p:spPr>
          <a:xfrm>
            <a:off x="1581847" y="2924585"/>
            <a:ext cx="4939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Le point</a:t>
            </a:r>
            <a:r>
              <a:rPr lang="fr-FR" sz="1800" b="1" kern="0" dirty="0">
                <a:solidFill>
                  <a:srgbClr val="00B0F0"/>
                </a:solidFill>
                <a:latin typeface="Calibri"/>
                <a:ea typeface="+mn-ea"/>
                <a:cs typeface="Calibri"/>
                <a:sym typeface="Calibri"/>
              </a:rPr>
              <a:t> </a:t>
            </a:r>
            <a:r>
              <a:rPr lang="fr-FR" sz="1800" b="1" i="0" kern="0" dirty="0">
                <a:solidFill>
                  <a:srgbClr val="00B0F0"/>
                </a:solidFill>
                <a:latin typeface="+mj-lt"/>
                <a:ea typeface="+mn-ea"/>
                <a:cs typeface="Calibri"/>
                <a:sym typeface="Calibri"/>
              </a:rPr>
              <a:t>A</a:t>
            </a:r>
            <a:r>
              <a:rPr lang="fr-FR" sz="1800" b="1" kern="0" dirty="0">
                <a:solidFill>
                  <a:srgbClr val="00B0F0"/>
                </a:solidFill>
                <a:latin typeface="Calibri"/>
                <a:ea typeface="+mn-ea"/>
                <a:cs typeface="Calibri"/>
                <a:sym typeface="Calibri"/>
              </a:rPr>
              <a:t> </a:t>
            </a:r>
            <a:r>
              <a:rPr lang="fr-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a pour cordonnées le couple (…;…)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E610B1A-EE2C-160B-0D48-AB996F5826E1}"/>
              </a:ext>
            </a:extLst>
          </p:cNvPr>
          <p:cNvSpPr/>
          <p:nvPr/>
        </p:nvSpPr>
        <p:spPr>
          <a:xfrm>
            <a:off x="955963" y="2576945"/>
            <a:ext cx="5735781" cy="121573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3AF4DC0-553D-25BE-A592-7BE9C1A0A8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BE09986B-F3E5-363C-A04F-E78AC497E47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B099A18-EA2F-F3F1-9722-EA13F3CDDE8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916ABC92-8582-C2AC-BEEB-FB4169E8A5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0278" y="1417445"/>
            <a:ext cx="3025402" cy="4160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5538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A2DB28-C0D0-A7E6-BA86-9514ED4ED0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44D2AC0-C9AC-D6AB-6F4C-A240D8635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on se déplace droit et verticalement pour déterminer la 1</a:t>
            </a:r>
            <a:r>
              <a:rPr lang="fr-FR" baseline="30000" dirty="0">
                <a:latin typeface="Calibri" panose="020F0502020204030204"/>
              </a:rPr>
              <a:t>ère</a:t>
            </a:r>
            <a:r>
              <a:rPr lang="fr-FR" dirty="0">
                <a:latin typeface="Calibri" panose="020F0502020204030204"/>
              </a:rPr>
              <a:t> coordonnée et on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se déplace droit et </a:t>
            </a:r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horizon</a:t>
            </a:r>
            <a:r>
              <a:rPr kumimoji="0" lang="fr-FR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lement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 pour déterminer la 2</a:t>
            </a:r>
            <a:r>
              <a:rPr kumimoji="0" lang="fr-FR" sz="1600" b="1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ère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 coordonnée</a:t>
            </a:r>
            <a:r>
              <a:rPr lang="fr-FR" dirty="0">
                <a:latin typeface="Calibri" panose="020F0502020204030204"/>
              </a:rPr>
              <a:t>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56AA572-DDFF-69BB-05E5-B854253ED06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D5E08F41-3F1D-F266-8ADA-977119EE35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091C9F14-A067-0C93-9B78-1397DEF81266}"/>
                  </a:ext>
                </a:extLst>
              </p:cNvPr>
              <p:cNvSpPr txBox="1"/>
              <p:nvPr/>
            </p:nvSpPr>
            <p:spPr>
              <a:xfrm>
                <a:off x="1311683" y="2945367"/>
                <a:ext cx="49393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:r>
                  <a:rPr lang="fr-FR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Le point </a:t>
                </a:r>
                <a:r>
                  <a:rPr lang="fr-FR" sz="1800" b="1" i="0" kern="0" dirty="0">
                    <a:solidFill>
                      <a:srgbClr val="00B0F0"/>
                    </a:solidFill>
                    <a:latin typeface="+mj-lt"/>
                    <a:ea typeface="+mn-ea"/>
                    <a:cs typeface="Calibri"/>
                    <a:sym typeface="Calibri"/>
                  </a:rPr>
                  <a:t>A</a:t>
                </a:r>
                <a:r>
                  <a:rPr lang="fr-FR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 a pour cordonnées le couple (</a:t>
                </a:r>
                <a14:m>
                  <m:oMath xmlns:m="http://schemas.openxmlformats.org/officeDocument/2006/math">
                    <m:r>
                      <a:rPr lang="fr-FR" sz="1800" b="1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Calibri"/>
                        <a:sym typeface="Calibri"/>
                      </a:rPr>
                      <m:t>𝟐</m:t>
                    </m:r>
                    <m:r>
                      <a:rPr lang="fr-FR" sz="1800" b="1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ea typeface="+mn-ea"/>
                        <a:cs typeface="Calibri"/>
                        <a:sym typeface="Calibri"/>
                      </a:rPr>
                      <m:t> </m:t>
                    </m:r>
                  </m:oMath>
                </a14:m>
                <a:r>
                  <a:rPr lang="fr-FR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; </a:t>
                </a:r>
                <a14:m>
                  <m:oMath xmlns:m="http://schemas.openxmlformats.org/officeDocument/2006/math">
                    <m:r>
                      <a:rPr lang="fr-FR" sz="1800" b="1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Calibri"/>
                        <a:sym typeface="Calibri"/>
                      </a:rPr>
                      <m:t>𝟑</m:t>
                    </m:r>
                  </m:oMath>
                </a14:m>
                <a:r>
                  <a:rPr lang="fr-FR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)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091C9F14-A067-0C93-9B78-1397DEF812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11683" y="2945367"/>
                <a:ext cx="4939393" cy="369332"/>
              </a:xfrm>
              <a:prstGeom prst="rect">
                <a:avLst/>
              </a:prstGeom>
              <a:blipFill>
                <a:blip r:embed="rId3"/>
                <a:stretch>
                  <a:fillRect l="-988" t="-8197" b="-2623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F49ED125-F34F-6EB1-1795-A6B0953BFF32}"/>
              </a:ext>
            </a:extLst>
          </p:cNvPr>
          <p:cNvSpPr/>
          <p:nvPr/>
        </p:nvSpPr>
        <p:spPr>
          <a:xfrm>
            <a:off x="685799" y="2597727"/>
            <a:ext cx="5735781" cy="121573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7803495-600F-169A-C8A4-FD20FCBD05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43917" y="1304059"/>
            <a:ext cx="3368332" cy="3673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4960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06A702-128B-CB7E-4F18-7FB08108F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D2E9B47-A24F-8986-5BE7-6C9BDBE50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Observez puis complétez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A9EE07D-97B8-9E0C-8AF4-D5AF38835A4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1A04BC-7DB2-3A2B-47B2-A33AE10BCF98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DF320A96-CA9D-1919-4EBC-70B7DE4B13D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57E42AE-BE0B-F3B7-E375-8EF79E8C7422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ZoneTexte 2">
            <a:extLst>
              <a:ext uri="{FF2B5EF4-FFF2-40B4-BE49-F238E27FC236}">
                <a16:creationId xmlns:a16="http://schemas.microsoft.com/office/drawing/2014/main" id="{9D3C28AA-5DAE-495A-0DE0-F10FBAA288F4}"/>
              </a:ext>
            </a:extLst>
          </p:cNvPr>
          <p:cNvSpPr txBox="1"/>
          <p:nvPr/>
        </p:nvSpPr>
        <p:spPr>
          <a:xfrm>
            <a:off x="1581847" y="2924585"/>
            <a:ext cx="49393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342900">
              <a:buClrTx/>
            </a:pPr>
            <a:r>
              <a:rPr lang="fr-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Le point</a:t>
            </a:r>
            <a:r>
              <a:rPr lang="fr-FR" sz="1800" b="1" kern="0" dirty="0">
                <a:solidFill>
                  <a:srgbClr val="00B0F0"/>
                </a:solidFill>
                <a:latin typeface="Calibri"/>
                <a:ea typeface="+mn-ea"/>
                <a:cs typeface="Calibri"/>
                <a:sym typeface="Calibri"/>
              </a:rPr>
              <a:t> B </a:t>
            </a:r>
            <a:r>
              <a:rPr lang="fr-FR" sz="1800" b="1" kern="0" dirty="0">
                <a:solidFill>
                  <a:srgbClr val="000000"/>
                </a:solidFill>
                <a:latin typeface="Calibri"/>
                <a:ea typeface="+mn-ea"/>
                <a:cs typeface="Calibri"/>
                <a:sym typeface="Calibri"/>
              </a:rPr>
              <a:t>a pour cordonnées le couple (…;…)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038E529-5523-F306-A6C2-AC237CDCE9E3}"/>
              </a:ext>
            </a:extLst>
          </p:cNvPr>
          <p:cNvSpPr/>
          <p:nvPr/>
        </p:nvSpPr>
        <p:spPr>
          <a:xfrm>
            <a:off x="955963" y="2576945"/>
            <a:ext cx="5735781" cy="121573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E035DCDF-1B22-39F8-1F73-A337F43F2E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6927" y="1177159"/>
            <a:ext cx="3843723" cy="3961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899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82A455-1387-DB7B-B57E-AD49BE013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E887EB-903F-5023-D6C8-1DBC074AF6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latin typeface="Calibri" panose="020F0502020204030204"/>
              </a:rPr>
              <a:t>Rappelez vous, on se déplace droit et verticalement pour déterminer la 1ère coordonnée et on se déplace droit et </a:t>
            </a:r>
            <a:r>
              <a:rPr lang="fr-FR" dirty="0" err="1">
                <a:latin typeface="Calibri" panose="020F0502020204030204"/>
              </a:rPr>
              <a:t>horizonlement</a:t>
            </a:r>
            <a:r>
              <a:rPr lang="fr-FR" dirty="0">
                <a:latin typeface="Calibri" panose="020F0502020204030204"/>
              </a:rPr>
              <a:t> pour déterminer la 2ère coordonnée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88EB62F-C2FF-3902-DE89-DABA5348C0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defTabSz="342900">
              <a:spcAft>
                <a:spcPts val="300"/>
              </a:spcAft>
              <a:buClrTx/>
              <a:defRPr/>
            </a:pPr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L'enseignant affiche et explique la solution. Il donne ensuite le feedback ciblé en attirant l'attention des élèves sur les erreurs les plus fréquentes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28CAB86-30AD-6D64-22FE-9A1ECAD5BA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52CF7B2-4913-6A50-C1F8-6A866604B38B}"/>
                  </a:ext>
                </a:extLst>
              </p:cNvPr>
              <p:cNvSpPr txBox="1"/>
              <p:nvPr/>
            </p:nvSpPr>
            <p:spPr>
              <a:xfrm>
                <a:off x="1581847" y="2924585"/>
                <a:ext cx="493939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342900">
                  <a:buClrTx/>
                </a:pPr>
                <a:r>
                  <a:rPr lang="fr-FR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Le point</a:t>
                </a:r>
                <a:r>
                  <a:rPr lang="fr-FR" sz="1800" b="1" kern="0" dirty="0">
                    <a:solidFill>
                      <a:srgbClr val="00B0F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 B </a:t>
                </a:r>
                <a:r>
                  <a:rPr lang="fr-FR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a pour cordonnées le couple (</a:t>
                </a:r>
                <a14:m>
                  <m:oMath xmlns:m="http://schemas.openxmlformats.org/officeDocument/2006/math">
                    <m:r>
                      <a:rPr lang="fr-FR" sz="1800" b="1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Calibri"/>
                        <a:sym typeface="Calibri"/>
                      </a:rPr>
                      <m:t>−</m:t>
                    </m:r>
                    <m:r>
                      <a:rPr lang="fr-FR" sz="1800" b="1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Calibri"/>
                        <a:sym typeface="Calibri"/>
                      </a:rPr>
                      <m:t>𝟐</m:t>
                    </m:r>
                  </m:oMath>
                </a14:m>
                <a:r>
                  <a:rPr lang="fr-FR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 ; </a:t>
                </a:r>
                <a14:m>
                  <m:oMath xmlns:m="http://schemas.openxmlformats.org/officeDocument/2006/math">
                    <m:r>
                      <a:rPr lang="fr-FR" sz="1800" b="1" i="1" kern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+mn-ea"/>
                        <a:cs typeface="Calibri"/>
                        <a:sym typeface="Calibri"/>
                      </a:rPr>
                      <m:t>𝟑</m:t>
                    </m:r>
                  </m:oMath>
                </a14:m>
                <a:r>
                  <a:rPr lang="fr-FR" sz="1800" b="1" kern="0" dirty="0">
                    <a:solidFill>
                      <a:srgbClr val="000000"/>
                    </a:solidFill>
                    <a:latin typeface="Calibri"/>
                    <a:ea typeface="+mn-ea"/>
                    <a:cs typeface="Calibri"/>
                    <a:sym typeface="Calibri"/>
                  </a:rPr>
                  <a:t>)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C52CF7B2-4913-6A50-C1F8-6A866604B3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81847" y="2924585"/>
                <a:ext cx="4939393" cy="369332"/>
              </a:xfrm>
              <a:prstGeom prst="rect">
                <a:avLst/>
              </a:prstGeom>
              <a:blipFill>
                <a:blip r:embed="rId3"/>
                <a:stretch>
                  <a:fillRect l="-986" t="-10000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46EB2BEA-2FDB-A678-64AD-E96DEF74CC83}"/>
              </a:ext>
            </a:extLst>
          </p:cNvPr>
          <p:cNvSpPr/>
          <p:nvPr/>
        </p:nvSpPr>
        <p:spPr>
          <a:xfrm>
            <a:off x="955963" y="2576945"/>
            <a:ext cx="5735781" cy="1215737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342900">
              <a:buClrTx/>
            </a:pPr>
            <a:endParaRPr lang="fr-FR" sz="1350" kern="12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599EB77-69B6-A327-5033-CE1AD4DBED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46730" y="1219200"/>
            <a:ext cx="3725753" cy="3933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9594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CFA97-95F8-D298-AAB0-A9889DC54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graphe ci-dessous indique la température en fonction de l’heure. Répondez aux questions suivantes en complétant les phrases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E8D059B-E1E9-7E0A-1426-60A682D8939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donne 30s aux élèves pour réfléchir, puis invite deux ou trois d'entre eux à répondre.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59C6A76D-C609-3FCD-D2FB-7EF6C1A89715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6E733ED-3E1B-8B45-8882-A23FF61BE2F5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300CD8D-D1F0-2A4E-0066-8B7DA65EA39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pic>
        <p:nvPicPr>
          <p:cNvPr id="6" name="Image 5">
            <a:extLst>
              <a:ext uri="{FF2B5EF4-FFF2-40B4-BE49-F238E27FC236}">
                <a16:creationId xmlns:a16="http://schemas.microsoft.com/office/drawing/2014/main" id="{A3F0F775-064E-F9CF-7091-C49A82576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9082" y="1995875"/>
            <a:ext cx="10287230" cy="286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2262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879C2D-56E3-AA5F-F175-B2A2874DD1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51647-318E-DFA9-10D3-75A80F7445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repère l’heure sur l’axe des abscisses, Je monte tout droit jusqu’à la courbe puis je la température sur l’axe des ordonnées.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E106E6A-E39B-F0DB-7A69-9BEFAB65055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affiche et explique les réponses.</a:t>
            </a:r>
          </a:p>
        </p:txBody>
      </p:sp>
      <p:pic>
        <p:nvPicPr>
          <p:cNvPr id="17" name="Image 8">
            <a:extLst>
              <a:ext uri="{FF2B5EF4-FFF2-40B4-BE49-F238E27FC236}">
                <a16:creationId xmlns:a16="http://schemas.microsoft.com/office/drawing/2014/main" id="{7EBE11A9-8DD5-4B26-33EC-E558E01D0E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4E2EFFC-2A62-F38E-E7E9-0F3F378274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2385" y="1995875"/>
            <a:ext cx="10287230" cy="286625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2128251A-B3E8-57C5-9A6D-0A0AF9E30930}"/>
                  </a:ext>
                </a:extLst>
              </p:cNvPr>
              <p:cNvSpPr txBox="1"/>
              <p:nvPr/>
            </p:nvSpPr>
            <p:spPr>
              <a:xfrm>
                <a:off x="5191298" y="3107113"/>
                <a:ext cx="75230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10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°C</a:t>
                </a:r>
              </a:p>
            </p:txBody>
          </p:sp>
        </mc:Choice>
        <mc:Fallback xmlns=""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2128251A-B3E8-57C5-9A6D-0A0AF9E309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1298" y="3107113"/>
                <a:ext cx="752301" cy="400110"/>
              </a:xfrm>
              <a:prstGeom prst="rect">
                <a:avLst/>
              </a:prstGeom>
              <a:blipFill>
                <a:blip r:embed="rId4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74954C87-D2A7-9421-0AD9-5097B8F3F6B3}"/>
                  </a:ext>
                </a:extLst>
              </p:cNvPr>
              <p:cNvSpPr txBox="1"/>
              <p:nvPr/>
            </p:nvSpPr>
            <p:spPr>
              <a:xfrm>
                <a:off x="5219006" y="3581634"/>
                <a:ext cx="75230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10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°C</a:t>
                </a:r>
              </a:p>
            </p:txBody>
          </p:sp>
        </mc:Choice>
        <mc:Fallback xmlns="">
          <p:sp>
            <p:nvSpPr>
              <p:cNvPr id="11" name="ZoneTexte 10">
                <a:extLst>
                  <a:ext uri="{FF2B5EF4-FFF2-40B4-BE49-F238E27FC236}">
                    <a16:creationId xmlns:a16="http://schemas.microsoft.com/office/drawing/2014/main" id="{74954C87-D2A7-9421-0AD9-5097B8F3F6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9006" y="3581634"/>
                <a:ext cx="752301" cy="400110"/>
              </a:xfrm>
              <a:prstGeom prst="rect">
                <a:avLst/>
              </a:prstGeom>
              <a:blipFill>
                <a:blip r:embed="rId5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4F2D6A0D-0FA5-D299-05FF-8C41C0F58B0E}"/>
                  </a:ext>
                </a:extLst>
              </p:cNvPr>
              <p:cNvSpPr txBox="1"/>
              <p:nvPr/>
            </p:nvSpPr>
            <p:spPr>
              <a:xfrm>
                <a:off x="4529740" y="4035373"/>
                <a:ext cx="752301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14:m>
                  <m:oMath xmlns:m="http://schemas.openxmlformats.org/officeDocument/2006/math">
                    <m:r>
                      <a:rPr lang="fr-FR" sz="20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Calibri" panose="020F0502020204030204" pitchFamily="34" charset="0"/>
                      </a:rPr>
                      <m:t>25</m:t>
                    </m:r>
                  </m:oMath>
                </a14:m>
                <a:r>
                  <a:rPr lang="fr-FR" sz="20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°C</a:t>
                </a:r>
              </a:p>
            </p:txBody>
          </p:sp>
        </mc:Choice>
        <mc:Fallback xmlns="">
          <p:sp>
            <p:nvSpPr>
              <p:cNvPr id="18" name="ZoneTexte 17">
                <a:extLst>
                  <a:ext uri="{FF2B5EF4-FFF2-40B4-BE49-F238E27FC236}">
                    <a16:creationId xmlns:a16="http://schemas.microsoft.com/office/drawing/2014/main" id="{4F2D6A0D-0FA5-D299-05FF-8C41C0F58B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9740" y="4035373"/>
                <a:ext cx="752301" cy="400110"/>
              </a:xfrm>
              <a:prstGeom prst="rect">
                <a:avLst/>
              </a:prstGeom>
              <a:blipFill>
                <a:blip r:embed="rId6"/>
                <a:stretch>
                  <a:fillRect t="-9091" b="-25758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ZoneTexte 18">
            <a:extLst>
              <a:ext uri="{FF2B5EF4-FFF2-40B4-BE49-F238E27FC236}">
                <a16:creationId xmlns:a16="http://schemas.microsoft.com/office/drawing/2014/main" id="{370F0CF2-3A86-55CC-E3B1-39EF5D78BFB5}"/>
              </a:ext>
            </a:extLst>
          </p:cNvPr>
          <p:cNvSpPr txBox="1"/>
          <p:nvPr/>
        </p:nvSpPr>
        <p:spPr>
          <a:xfrm>
            <a:off x="9869993" y="3532700"/>
            <a:ext cx="116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abscisses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3842A18A-216E-3C33-F3B7-CEBEC989801F}"/>
              </a:ext>
            </a:extLst>
          </p:cNvPr>
          <p:cNvSpPr txBox="1"/>
          <p:nvPr/>
        </p:nvSpPr>
        <p:spPr>
          <a:xfrm>
            <a:off x="7414705" y="2663486"/>
            <a:ext cx="15350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ordonnées</a:t>
            </a:r>
          </a:p>
        </p:txBody>
      </p: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E4EA4224-5F27-4AFB-4779-6087C689F6B7}"/>
              </a:ext>
            </a:extLst>
          </p:cNvPr>
          <p:cNvCxnSpPr>
            <a:cxnSpLocks/>
          </p:cNvCxnSpPr>
          <p:nvPr/>
        </p:nvCxnSpPr>
        <p:spPr>
          <a:xfrm flipV="1">
            <a:off x="6418729" y="3907167"/>
            <a:ext cx="0" cy="576015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Connecteur droit avec flèche 25">
            <a:extLst>
              <a:ext uri="{FF2B5EF4-FFF2-40B4-BE49-F238E27FC236}">
                <a16:creationId xmlns:a16="http://schemas.microsoft.com/office/drawing/2014/main" id="{C39F315A-73BA-E519-F7B5-9DC6DA4663F1}"/>
              </a:ext>
            </a:extLst>
          </p:cNvPr>
          <p:cNvCxnSpPr>
            <a:cxnSpLocks/>
          </p:cNvCxnSpPr>
          <p:nvPr/>
        </p:nvCxnSpPr>
        <p:spPr>
          <a:xfrm flipV="1">
            <a:off x="8582810" y="3919713"/>
            <a:ext cx="0" cy="576015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8F4C1C3B-7CCE-C9DD-D1DE-67FFCB326E8E}"/>
              </a:ext>
            </a:extLst>
          </p:cNvPr>
          <p:cNvCxnSpPr>
            <a:cxnSpLocks/>
          </p:cNvCxnSpPr>
          <p:nvPr/>
        </p:nvCxnSpPr>
        <p:spPr>
          <a:xfrm flipH="1">
            <a:off x="6418729" y="3951987"/>
            <a:ext cx="2164081" cy="0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0" name="Connecteur droit avec flèche 29">
            <a:extLst>
              <a:ext uri="{FF2B5EF4-FFF2-40B4-BE49-F238E27FC236}">
                <a16:creationId xmlns:a16="http://schemas.microsoft.com/office/drawing/2014/main" id="{DF6F03AC-7954-644C-EFAD-58BB0F57D28D}"/>
              </a:ext>
            </a:extLst>
          </p:cNvPr>
          <p:cNvCxnSpPr>
            <a:cxnSpLocks/>
          </p:cNvCxnSpPr>
          <p:nvPr/>
        </p:nvCxnSpPr>
        <p:spPr>
          <a:xfrm flipV="1">
            <a:off x="9660365" y="3107113"/>
            <a:ext cx="0" cy="1379645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2" name="Connecteur droit avec flèche 31">
            <a:extLst>
              <a:ext uri="{FF2B5EF4-FFF2-40B4-BE49-F238E27FC236}">
                <a16:creationId xmlns:a16="http://schemas.microsoft.com/office/drawing/2014/main" id="{137C0866-4A5E-1DEF-222E-C43DB923BAA4}"/>
              </a:ext>
            </a:extLst>
          </p:cNvPr>
          <p:cNvCxnSpPr>
            <a:cxnSpLocks/>
          </p:cNvCxnSpPr>
          <p:nvPr/>
        </p:nvCxnSpPr>
        <p:spPr>
          <a:xfrm flipH="1">
            <a:off x="6418729" y="3136190"/>
            <a:ext cx="3252402" cy="0"/>
          </a:xfrm>
          <a:prstGeom prst="straightConnector1">
            <a:avLst/>
          </a:prstGeom>
          <a:ln w="3810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2737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8" grpId="0"/>
      <p:bldP spid="19" grpId="0"/>
      <p:bldP spid="20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B7653F-4A6A-1321-8932-7EA9B4CC7E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Parfait! On se rappelle ce qui suit: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8C3318-3A21-BB1F-19F6-3DD7EFF9DC3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6F80BED-28B4-4D7E-B7AE-4C0B84119984}"/>
              </a:ext>
            </a:extLst>
          </p:cNvPr>
          <p:cNvSpPr/>
          <p:nvPr/>
        </p:nvSpPr>
        <p:spPr>
          <a:xfrm>
            <a:off x="876334" y="1172585"/>
            <a:ext cx="10727579" cy="4238512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185BC2A-9019-3BFC-092C-929666CB3F37}"/>
              </a:ext>
            </a:extLst>
          </p:cNvPr>
          <p:cNvSpPr txBox="1"/>
          <p:nvPr/>
        </p:nvSpPr>
        <p:spPr>
          <a:xfrm>
            <a:off x="1229359" y="2836549"/>
            <a:ext cx="96187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L’abscisse d’un point détermine sa position verticale.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03CC1A6-11AA-D6E1-8DEF-1DB20B10DF49}"/>
              </a:ext>
            </a:extLst>
          </p:cNvPr>
          <p:cNvSpPr txBox="1"/>
          <p:nvPr/>
        </p:nvSpPr>
        <p:spPr>
          <a:xfrm>
            <a:off x="1225895" y="3696242"/>
            <a:ext cx="100897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L’ordonnée d’un point détermine sa position horizontale.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E1CB063-13C2-40DE-F329-106D0585ECD7}"/>
              </a:ext>
            </a:extLst>
          </p:cNvPr>
          <p:cNvSpPr txBox="1"/>
          <p:nvPr/>
        </p:nvSpPr>
        <p:spPr>
          <a:xfrm>
            <a:off x="1225895" y="2053763"/>
            <a:ext cx="96222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Courier New" panose="02070309020205020404" pitchFamily="49" charset="0"/>
              <a:buChar char="o"/>
            </a:pPr>
            <a:r>
              <a:rPr 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L’axe des abscisses est horizontal et l’axe des ordonnées est vertical. 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5669CB8B-24D5-2012-162E-50D7C01202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65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636CC49-5EB1-0659-3408-C0AC69921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2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21847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3196E3F-9CD2-DEEA-A12B-B61E5CCB5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Exprimez vos avis sur la question suivante: 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B5044B5-AC58-0818-8785-9884D0BA530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donne 30s aux élèves pour réfléchir, puis invite deux ou trois d'entre eux à répondre.</a:t>
            </a: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18C2F648-5CC3-A984-016B-D362A91F77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EB91FED8-C717-306E-32F3-B94F84117236}"/>
              </a:ext>
            </a:extLst>
          </p:cNvPr>
          <p:cNvSpPr/>
          <p:nvPr/>
        </p:nvSpPr>
        <p:spPr>
          <a:xfrm>
            <a:off x="1620982" y="2577806"/>
            <a:ext cx="8146473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C8A3AE2-6B91-35A5-98BB-DFB7FCC7D4F9}"/>
                  </a:ext>
                </a:extLst>
              </p:cNvPr>
              <p:cNvSpPr txBox="1"/>
              <p:nvPr/>
            </p:nvSpPr>
            <p:spPr>
              <a:xfrm>
                <a:off x="1844386" y="3033107"/>
                <a:ext cx="7699663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l" defTabSz="3429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Comment peut-ont tracer le graphe d’une relation de proportionnalité </a:t>
                </a:r>
                <a14:m>
                  <m:oMath xmlns:m="http://schemas.openxmlformats.org/officeDocument/2006/math">
                    <m:r>
                      <a:rPr kumimoji="0" lang="fr-FR" sz="1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𝒚</m:t>
                    </m:r>
                    <m:r>
                      <a:rPr kumimoji="0" lang="fr-FR" sz="1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fr-FR" sz="18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𝒂𝒙</m:t>
                    </m:r>
                  </m:oMath>
                </a14:m>
                <a:r>
                  <a:rPr kumimoji="0" lang="fr-FR" sz="1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? </a:t>
                </a:r>
              </a:p>
            </p:txBody>
          </p:sp>
        </mc:Choice>
        <mc:Fallback xmlns="">
          <p:sp>
            <p:nvSpPr>
              <p:cNvPr id="5" name="ZoneTexte 4">
                <a:extLst>
                  <a:ext uri="{FF2B5EF4-FFF2-40B4-BE49-F238E27FC236}">
                    <a16:creationId xmlns:a16="http://schemas.microsoft.com/office/drawing/2014/main" id="{3C8A3AE2-6B91-35A5-98BB-DFB7FCC7D4F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4386" y="3033107"/>
                <a:ext cx="7699663" cy="369332"/>
              </a:xfrm>
              <a:prstGeom prst="rect">
                <a:avLst/>
              </a:prstGeom>
              <a:blipFill>
                <a:blip r:embed="rId3"/>
                <a:stretch>
                  <a:fillRect l="-713" t="-10000" r="-1108" b="-26667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202361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BEB86C-4442-D24A-E747-B211145C93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F7C58FD-9ECA-FC9A-7F25-8D712CFD76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A la fin de cette séance, vous serez capables de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54EA4B3D-C5A8-E4EC-ADF3-C1DBE765D7C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14" name="Picture 2" descr="Lever la main - Icônes mains et gestes gratuites">
            <a:extLst>
              <a:ext uri="{FF2B5EF4-FFF2-40B4-BE49-F238E27FC236}">
                <a16:creationId xmlns:a16="http://schemas.microsoft.com/office/drawing/2014/main" id="{8CE0C3EB-3558-15A6-B86E-F866E8D3ED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87878" y="505209"/>
            <a:ext cx="312328" cy="31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30D94698-1125-ADFD-0132-E121DBDB57F3}"/>
              </a:ext>
            </a:extLst>
          </p:cNvPr>
          <p:cNvSpPr/>
          <p:nvPr/>
        </p:nvSpPr>
        <p:spPr>
          <a:xfrm>
            <a:off x="1839103" y="2515461"/>
            <a:ext cx="7720534" cy="1279934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DE43B72-94D4-B38A-2320-45BA4551F9DB}"/>
              </a:ext>
            </a:extLst>
          </p:cNvPr>
          <p:cNvSpPr txBox="1"/>
          <p:nvPr/>
        </p:nvSpPr>
        <p:spPr>
          <a:xfrm>
            <a:off x="2861800" y="2870408"/>
            <a:ext cx="62718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tracer le graphe d’une relation de proportionnalité 𝒚=𝒂𝒙</a:t>
            </a:r>
          </a:p>
        </p:txBody>
      </p:sp>
    </p:spTree>
    <p:extLst>
      <p:ext uri="{BB962C8B-B14F-4D97-AF65-F5344CB8AC3E}">
        <p14:creationId xmlns:p14="http://schemas.microsoft.com/office/powerpoint/2010/main" val="2855367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6239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2E6F77C-F03C-A753-C6D8-0D2BED3BCD5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4 min</a:t>
            </a:r>
          </a:p>
        </p:txBody>
      </p:sp>
      <p:sp>
        <p:nvSpPr>
          <p:cNvPr id="3" name="Rectangle 2"/>
          <p:cNvSpPr/>
          <p:nvPr/>
        </p:nvSpPr>
        <p:spPr>
          <a:xfrm>
            <a:off x="2692400" y="3931920"/>
            <a:ext cx="7593132" cy="7213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Définitions et propriétés</a:t>
            </a:r>
          </a:p>
        </p:txBody>
      </p:sp>
    </p:spTree>
    <p:extLst>
      <p:ext uri="{BB962C8B-B14F-4D97-AF65-F5344CB8AC3E}">
        <p14:creationId xmlns:p14="http://schemas.microsoft.com/office/powerpoint/2010/main" val="357388048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5A5A88-C535-1E31-A303-ACE52146A2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284AA1DB-B099-DD36-86F5-121235085B1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Je vous montre comment représenter graphiquement  la relation de proportionnalité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dirty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284AA1DB-B099-DD36-86F5-121235085B1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B95985A-819D-B405-1E6A-1144B07B18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indique qu’il va représenter quelques points dont les coordonnées (𝑥 ;𝑦) vérifient la relation 𝑦=2𝑥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63CFA937-3C45-41A1-0FEF-19A4B1FF7CA9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5">
                <a:extLst>
                  <a:ext uri="{FF2B5EF4-FFF2-40B4-BE49-F238E27FC236}">
                    <a16:creationId xmlns:a16="http://schemas.microsoft.com/office/drawing/2014/main" id="{A7BFD1F0-5708-64CA-A1BF-567C04368719}"/>
                  </a:ext>
                </a:extLst>
              </p:cNvPr>
              <p:cNvSpPr txBox="1"/>
              <p:nvPr/>
            </p:nvSpPr>
            <p:spPr>
              <a:xfrm>
                <a:off x="1015447" y="1434678"/>
                <a:ext cx="9695071" cy="714732"/>
              </a:xfrm>
              <a:prstGeom prst="roundRect">
                <a:avLst>
                  <a:gd name="adj" fmla="val 3128"/>
                </a:avLst>
              </a:prstGeom>
              <a:solidFill>
                <a:srgbClr val="D2EEFA"/>
              </a:solid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wrap="square" rtlCol="0">
                <a:spAutoFit/>
              </a:bodyPr>
              <a:lstStyle/>
              <a:p>
                <a:r>
                  <a:rPr lang="fr-FR" sz="2000" dirty="0">
                    <a:latin typeface="+mj-lt"/>
                  </a:rPr>
                  <a:t>Le tableau ci-dessous comporte des valeurs de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000" dirty="0">
                    <a:latin typeface="+mj-lt"/>
                  </a:rPr>
                  <a:t> et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fr-FR" sz="2000" dirty="0">
                    <a:latin typeface="+mj-lt"/>
                  </a:rPr>
                  <a:t> liés par la relation de proportionnalité </a:t>
                </a:r>
                <a14:m>
                  <m:oMath xmlns:m="http://schemas.openxmlformats.org/officeDocument/2006/math"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fr-FR" sz="20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2000" dirty="0">
                    <a:latin typeface="+mj-lt"/>
                  </a:rPr>
                  <a:t> </a:t>
                </a:r>
              </a:p>
            </p:txBody>
          </p:sp>
        </mc:Choice>
        <mc:Fallback xmlns="">
          <p:sp>
            <p:nvSpPr>
              <p:cNvPr id="3" name="TextBox 25">
                <a:extLst>
                  <a:ext uri="{FF2B5EF4-FFF2-40B4-BE49-F238E27FC236}">
                    <a16:creationId xmlns:a16="http://schemas.microsoft.com/office/drawing/2014/main" id="{A7BFD1F0-5708-64CA-A1BF-567C043687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447" y="1434678"/>
                <a:ext cx="9695071" cy="714732"/>
              </a:xfrm>
              <a:prstGeom prst="roundRect">
                <a:avLst>
                  <a:gd name="adj" fmla="val 3128"/>
                </a:avLst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bg1">
                    <a:lumMod val="95000"/>
                  </a:schemeClr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au 4">
                <a:extLst>
                  <a:ext uri="{FF2B5EF4-FFF2-40B4-BE49-F238E27FC236}">
                    <a16:creationId xmlns:a16="http://schemas.microsoft.com/office/drawing/2014/main" id="{B79A5194-9473-0A2A-6077-EB868687D14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59720092"/>
                  </p:ext>
                </p:extLst>
              </p:nvPr>
            </p:nvGraphicFramePr>
            <p:xfrm>
              <a:off x="2310020" y="3058160"/>
              <a:ext cx="8127996" cy="741680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677333">
                      <a:extLst>
                        <a:ext uri="{9D8B030D-6E8A-4147-A177-3AD203B41FA5}">
                          <a16:colId xmlns:a16="http://schemas.microsoft.com/office/drawing/2014/main" val="2137087067"/>
                        </a:ext>
                      </a:extLst>
                    </a:gridCol>
                    <a:gridCol w="1354666">
                      <a:extLst>
                        <a:ext uri="{9D8B030D-6E8A-4147-A177-3AD203B41FA5}">
                          <a16:colId xmlns:a16="http://schemas.microsoft.com/office/drawing/2014/main" val="3170461391"/>
                        </a:ext>
                      </a:extLst>
                    </a:gridCol>
                    <a:gridCol w="677333">
                      <a:extLst>
                        <a:ext uri="{9D8B030D-6E8A-4147-A177-3AD203B41FA5}">
                          <a16:colId xmlns:a16="http://schemas.microsoft.com/office/drawing/2014/main" val="3731392579"/>
                        </a:ext>
                      </a:extLst>
                    </a:gridCol>
                    <a:gridCol w="677333">
                      <a:extLst>
                        <a:ext uri="{9D8B030D-6E8A-4147-A177-3AD203B41FA5}">
                          <a16:colId xmlns:a16="http://schemas.microsoft.com/office/drawing/2014/main" val="3320512714"/>
                        </a:ext>
                      </a:extLst>
                    </a:gridCol>
                    <a:gridCol w="677333">
                      <a:extLst>
                        <a:ext uri="{9D8B030D-6E8A-4147-A177-3AD203B41FA5}">
                          <a16:colId xmlns:a16="http://schemas.microsoft.com/office/drawing/2014/main" val="3891367328"/>
                        </a:ext>
                      </a:extLst>
                    </a:gridCol>
                    <a:gridCol w="677333">
                      <a:extLst>
                        <a:ext uri="{9D8B030D-6E8A-4147-A177-3AD203B41FA5}">
                          <a16:colId xmlns:a16="http://schemas.microsoft.com/office/drawing/2014/main" val="3615841027"/>
                        </a:ext>
                      </a:extLst>
                    </a:gridCol>
                    <a:gridCol w="677333">
                      <a:extLst>
                        <a:ext uri="{9D8B030D-6E8A-4147-A177-3AD203B41FA5}">
                          <a16:colId xmlns:a16="http://schemas.microsoft.com/office/drawing/2014/main" val="1794649798"/>
                        </a:ext>
                      </a:extLst>
                    </a:gridCol>
                    <a:gridCol w="677333">
                      <a:extLst>
                        <a:ext uri="{9D8B030D-6E8A-4147-A177-3AD203B41FA5}">
                          <a16:colId xmlns:a16="http://schemas.microsoft.com/office/drawing/2014/main" val="2095231903"/>
                        </a:ext>
                      </a:extLst>
                    </a:gridCol>
                    <a:gridCol w="677333">
                      <a:extLst>
                        <a:ext uri="{9D8B030D-6E8A-4147-A177-3AD203B41FA5}">
                          <a16:colId xmlns:a16="http://schemas.microsoft.com/office/drawing/2014/main" val="3888621100"/>
                        </a:ext>
                      </a:extLst>
                    </a:gridCol>
                    <a:gridCol w="677333">
                      <a:extLst>
                        <a:ext uri="{9D8B030D-6E8A-4147-A177-3AD203B41FA5}">
                          <a16:colId xmlns:a16="http://schemas.microsoft.com/office/drawing/2014/main" val="725661679"/>
                        </a:ext>
                      </a:extLst>
                    </a:gridCol>
                    <a:gridCol w="677333">
                      <a:extLst>
                        <a:ext uri="{9D8B030D-6E8A-4147-A177-3AD203B41FA5}">
                          <a16:colId xmlns:a16="http://schemas.microsoft.com/office/drawing/2014/main" val="414550370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…</m:t>
                                </m:r>
                              </m:oMath>
                            </m:oMathPara>
                          </a14:m>
                          <a:endParaRPr lang="fr-FR" b="1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𝟒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…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169747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…</m:t>
                                </m:r>
                              </m:oMath>
                            </m:oMathPara>
                          </a14:m>
                          <a:endParaRPr lang="fr-FR" b="0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−6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−4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8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…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2783846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au 4">
                <a:extLst>
                  <a:ext uri="{FF2B5EF4-FFF2-40B4-BE49-F238E27FC236}">
                    <a16:creationId xmlns:a16="http://schemas.microsoft.com/office/drawing/2014/main" id="{B79A5194-9473-0A2A-6077-EB868687D14F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4159720092"/>
                  </p:ext>
                </p:extLst>
              </p:nvPr>
            </p:nvGraphicFramePr>
            <p:xfrm>
              <a:off x="2310020" y="3058160"/>
              <a:ext cx="8127996" cy="741680"/>
            </p:xfrm>
            <a:graphic>
              <a:graphicData uri="http://schemas.openxmlformats.org/drawingml/2006/table">
                <a:tbl>
                  <a:tblPr firstRow="1" bandRow="1">
                    <a:tableStyleId>{F5AB1C69-6EDB-4FF4-983F-18BD219EF322}</a:tableStyleId>
                  </a:tblPr>
                  <a:tblGrid>
                    <a:gridCol w="677333">
                      <a:extLst>
                        <a:ext uri="{9D8B030D-6E8A-4147-A177-3AD203B41FA5}">
                          <a16:colId xmlns:a16="http://schemas.microsoft.com/office/drawing/2014/main" val="2137087067"/>
                        </a:ext>
                      </a:extLst>
                    </a:gridCol>
                    <a:gridCol w="1354666">
                      <a:extLst>
                        <a:ext uri="{9D8B030D-6E8A-4147-A177-3AD203B41FA5}">
                          <a16:colId xmlns:a16="http://schemas.microsoft.com/office/drawing/2014/main" val="3170461391"/>
                        </a:ext>
                      </a:extLst>
                    </a:gridCol>
                    <a:gridCol w="677333">
                      <a:extLst>
                        <a:ext uri="{9D8B030D-6E8A-4147-A177-3AD203B41FA5}">
                          <a16:colId xmlns:a16="http://schemas.microsoft.com/office/drawing/2014/main" val="3731392579"/>
                        </a:ext>
                      </a:extLst>
                    </a:gridCol>
                    <a:gridCol w="677333">
                      <a:extLst>
                        <a:ext uri="{9D8B030D-6E8A-4147-A177-3AD203B41FA5}">
                          <a16:colId xmlns:a16="http://schemas.microsoft.com/office/drawing/2014/main" val="3320512714"/>
                        </a:ext>
                      </a:extLst>
                    </a:gridCol>
                    <a:gridCol w="677333">
                      <a:extLst>
                        <a:ext uri="{9D8B030D-6E8A-4147-A177-3AD203B41FA5}">
                          <a16:colId xmlns:a16="http://schemas.microsoft.com/office/drawing/2014/main" val="3891367328"/>
                        </a:ext>
                      </a:extLst>
                    </a:gridCol>
                    <a:gridCol w="677333">
                      <a:extLst>
                        <a:ext uri="{9D8B030D-6E8A-4147-A177-3AD203B41FA5}">
                          <a16:colId xmlns:a16="http://schemas.microsoft.com/office/drawing/2014/main" val="3615841027"/>
                        </a:ext>
                      </a:extLst>
                    </a:gridCol>
                    <a:gridCol w="677333">
                      <a:extLst>
                        <a:ext uri="{9D8B030D-6E8A-4147-A177-3AD203B41FA5}">
                          <a16:colId xmlns:a16="http://schemas.microsoft.com/office/drawing/2014/main" val="1794649798"/>
                        </a:ext>
                      </a:extLst>
                    </a:gridCol>
                    <a:gridCol w="677333">
                      <a:extLst>
                        <a:ext uri="{9D8B030D-6E8A-4147-A177-3AD203B41FA5}">
                          <a16:colId xmlns:a16="http://schemas.microsoft.com/office/drawing/2014/main" val="2095231903"/>
                        </a:ext>
                      </a:extLst>
                    </a:gridCol>
                    <a:gridCol w="677333">
                      <a:extLst>
                        <a:ext uri="{9D8B030D-6E8A-4147-A177-3AD203B41FA5}">
                          <a16:colId xmlns:a16="http://schemas.microsoft.com/office/drawing/2014/main" val="3888621100"/>
                        </a:ext>
                      </a:extLst>
                    </a:gridCol>
                    <a:gridCol w="677333">
                      <a:extLst>
                        <a:ext uri="{9D8B030D-6E8A-4147-A177-3AD203B41FA5}">
                          <a16:colId xmlns:a16="http://schemas.microsoft.com/office/drawing/2014/main" val="725661679"/>
                        </a:ext>
                      </a:extLst>
                    </a:gridCol>
                    <a:gridCol w="677333">
                      <a:extLst>
                        <a:ext uri="{9D8B030D-6E8A-4147-A177-3AD203B41FA5}">
                          <a16:colId xmlns:a16="http://schemas.microsoft.com/office/drawing/2014/main" val="4145503700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901" t="-1613" r="-1106306" b="-1032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50224" t="-1613" r="-450673" b="-1032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301802" t="-1613" r="-805405" b="-1032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401802" t="-1613" r="-705405" b="-1032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497321" t="-1613" r="-599107" b="-1032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602703" t="-1613" r="-504505" b="-1032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702703" t="-1613" r="-404505" b="-1032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802703" t="-1613" r="-304505" b="-1032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894643" t="-1613" r="-201786" b="-1032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1003604" t="-1613" r="-103604" b="-10322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1103604" t="-1613" r="-3604" b="-10322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169747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901" t="-103279" r="-1106306" b="-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50224" t="-103279" r="-450673" b="-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301802" t="-103279" r="-805405" b="-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401802" t="-103279" r="-705405" b="-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497321" t="-103279" r="-599107" b="-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602703" t="-103279" r="-504505" b="-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702703" t="-103279" r="-404505" b="-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802703" t="-103279" r="-304505" b="-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894643" t="-103279" r="-201786" b="-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1003604" t="-103279" r="-103604" b="-491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blipFill>
                          <a:blip r:embed="rId5"/>
                          <a:stretch>
                            <a:fillRect l="-1103604" t="-103279" r="-3604" b="-491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78384665"/>
                      </a:ext>
                    </a:extLst>
                  </a:tr>
                </a:tbl>
              </a:graphicData>
            </a:graphic>
          </p:graphicFrame>
        </mc:Fallback>
      </mc:AlternateContent>
      <p:grpSp>
        <p:nvGrpSpPr>
          <p:cNvPr id="6" name="Groupe 5">
            <a:extLst>
              <a:ext uri="{FF2B5EF4-FFF2-40B4-BE49-F238E27FC236}">
                <a16:creationId xmlns:a16="http://schemas.microsoft.com/office/drawing/2014/main" id="{6532830A-605B-38B8-011F-463A8B3327BF}"/>
              </a:ext>
            </a:extLst>
          </p:cNvPr>
          <p:cNvGrpSpPr/>
          <p:nvPr/>
        </p:nvGrpSpPr>
        <p:grpSpPr>
          <a:xfrm>
            <a:off x="559744" y="3017339"/>
            <a:ext cx="1750276" cy="823321"/>
            <a:chOff x="963289" y="2605679"/>
            <a:chExt cx="1750276" cy="823321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Ellipse 6">
                  <a:extLst>
                    <a:ext uri="{FF2B5EF4-FFF2-40B4-BE49-F238E27FC236}">
                      <a16:creationId xmlns:a16="http://schemas.microsoft.com/office/drawing/2014/main" id="{C611884C-651A-53F7-08C4-B4CA703BD017}"/>
                    </a:ext>
                  </a:extLst>
                </p:cNvPr>
                <p:cNvSpPr/>
                <p:nvPr/>
              </p:nvSpPr>
              <p:spPr>
                <a:xfrm>
                  <a:off x="963289" y="2605679"/>
                  <a:ext cx="1468703" cy="82332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12700" cap="flat" cmpd="sng" algn="ctr">
                  <a:solidFill>
                    <a:srgbClr val="70AD47"/>
                  </a:solidFill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marL="0" marR="0" lvl="0" indent="0" algn="ctr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400" i="1" kern="0" noProof="0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r>
                          <a:rPr kumimoji="0" lang="fr-FR" sz="2400" b="0" i="1" u="none" strike="noStrike" kern="0" cap="none" spc="0" normalizeH="0" baseline="0" noProof="0" dirty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+mn-cs"/>
                          </a:rPr>
                          <m:t>×…</m:t>
                        </m:r>
                      </m:oMath>
                    </m:oMathPara>
                  </a14:m>
                  <a:endParaRPr kumimoji="0" lang="fr-FR" sz="24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cs typeface="+mn-cs"/>
                  </a:endParaRPr>
                </a:p>
              </p:txBody>
            </p:sp>
          </mc:Choice>
          <mc:Fallback xmlns="">
            <p:sp>
              <p:nvSpPr>
                <p:cNvPr id="9" name="Ellipse 8">
                  <a:extLst>
                    <a:ext uri="{FF2B5EF4-FFF2-40B4-BE49-F238E27FC236}">
                      <a16:creationId xmlns:a16="http://schemas.microsoft.com/office/drawing/2014/main" id="{6FDAE66D-B0DC-D004-E127-6D0094C9590A}"/>
                    </a:ext>
                  </a:extLst>
                </p:cNvPr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63289" y="2605679"/>
                  <a:ext cx="1468703" cy="823321"/>
                </a:xfrm>
                <a:prstGeom prst="ellipse">
                  <a:avLst/>
                </a:prstGeom>
                <a:blipFill>
                  <a:blip r:embed="rId7"/>
                  <a:stretch>
                    <a:fillRect/>
                  </a:stretch>
                </a:blipFill>
                <a:ln w="12700" cap="flat" cmpd="sng" algn="ctr">
                  <a:solidFill>
                    <a:srgbClr val="70AD47"/>
                  </a:solidFill>
                  <a:prstDash val="solid"/>
                  <a:miter lim="800000"/>
                </a:ln>
                <a:effectLst/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8" name="Connecteur : en arc 7">
              <a:extLst>
                <a:ext uri="{FF2B5EF4-FFF2-40B4-BE49-F238E27FC236}">
                  <a16:creationId xmlns:a16="http://schemas.microsoft.com/office/drawing/2014/main" id="{504BD3A5-C2CC-4F5C-3E1D-595D540F39FA}"/>
                </a:ext>
              </a:extLst>
            </p:cNvPr>
            <p:cNvCxnSpPr>
              <a:cxnSpLocks/>
            </p:cNvCxnSpPr>
            <p:nvPr/>
          </p:nvCxnSpPr>
          <p:spPr>
            <a:xfrm>
              <a:off x="2713131" y="2754733"/>
              <a:ext cx="434" cy="595986"/>
            </a:xfrm>
            <a:prstGeom prst="curvedConnector3">
              <a:avLst>
                <a:gd name="adj1" fmla="val -62789343"/>
              </a:avLst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813719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A86C2109-6376-CBCB-6809-8B8CE8E2678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Je représente dans un repère orthonormé ces points dont les coordonnées (𝒙 ;𝒚) vérifient la relation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A86C2109-6376-CBCB-6809-8B8CE8E267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7" t="-27273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D89D53E-978D-EA28-6509-338A2B27F4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L’enseignant indique que les coordonnées de ces points sont organisées dans le tableau ci-dessous et explique comment on les place un par un</a:t>
            </a:r>
          </a:p>
          <a:p>
            <a:endParaRPr lang="fr-FR" dirty="0">
              <a:solidFill>
                <a:prstClr val="white">
                  <a:lumMod val="65000"/>
                </a:prstClr>
              </a:solidFill>
              <a:latin typeface="Calibri" panose="020F0502020204030204"/>
            </a:endParaRPr>
          </a:p>
        </p:txBody>
      </p:sp>
      <p:pic>
        <p:nvPicPr>
          <p:cNvPr id="5" name="Google Shape;289;p51">
            <a:extLst>
              <a:ext uri="{FF2B5EF4-FFF2-40B4-BE49-F238E27FC236}">
                <a16:creationId xmlns:a16="http://schemas.microsoft.com/office/drawing/2014/main" id="{D09B3BAE-E4D7-1516-4381-9A945BEE420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5">
                <a:extLst>
                  <a:ext uri="{FF2B5EF4-FFF2-40B4-BE49-F238E27FC236}">
                    <a16:creationId xmlns:a16="http://schemas.microsoft.com/office/drawing/2014/main" id="{1C027128-C6EA-4E4C-16D9-E2BC6E27BD27}"/>
                  </a:ext>
                </a:extLst>
              </p:cNvPr>
              <p:cNvSpPr txBox="1"/>
              <p:nvPr/>
            </p:nvSpPr>
            <p:spPr>
              <a:xfrm>
                <a:off x="339455" y="2292347"/>
                <a:ext cx="5853527" cy="1646992"/>
              </a:xfrm>
              <a:prstGeom prst="roundRect">
                <a:avLst>
                  <a:gd name="adj" fmla="val 3128"/>
                </a:avLst>
              </a:prstGeom>
              <a:solidFill>
                <a:srgbClr val="D2EEFA"/>
              </a:solidFill>
              <a:ln w="12700" cap="flat" cmpd="sng" algn="ctr">
                <a:solidFill>
                  <a:sysClr val="window" lastClr="FFFFFF">
                    <a:lumMod val="95000"/>
                  </a:sysClr>
                </a:solidFill>
                <a:prstDash val="solid"/>
                <a:miter lim="800000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Je représente dans un repère orthonormé les points de coordonnées: </a:t>
                </a:r>
              </a:p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fr-FR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fr-FR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−3 ;−6</m:t>
                          </m:r>
                        </m:e>
                      </m:d>
                      <m:r>
                        <a:rPr kumimoji="0" lang="fr-FR" sz="20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, </m:t>
                      </m:r>
                      <m:d>
                        <m:dPr>
                          <m:ctrlPr>
                            <a:rPr kumimoji="0" lang="fr-FR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fr-FR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−2 ;−4</m:t>
                          </m:r>
                        </m:e>
                      </m:d>
                      <m:r>
                        <a:rPr kumimoji="0" lang="fr-FR" sz="20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 </m:t>
                      </m:r>
                      <m:d>
                        <m:dPr>
                          <m:ctrlPr>
                            <a:rPr kumimoji="0" lang="fr-FR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fr-FR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−1 ;−2</m:t>
                          </m:r>
                        </m:e>
                      </m:d>
                      <m:r>
                        <a:rPr kumimoji="0" lang="fr-FR" sz="20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, </m:t>
                      </m:r>
                    </m:oMath>
                  </m:oMathPara>
                </a14:m>
                <a:endParaRPr kumimoji="0" lang="fr-FR" sz="20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fr-FR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fr-FR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0 ;0</m:t>
                          </m:r>
                        </m:e>
                      </m:d>
                      <m:r>
                        <a:rPr kumimoji="0" lang="fr-FR" sz="20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 </m:t>
                      </m:r>
                    </m:oMath>
                  </m:oMathPara>
                </a14:m>
                <a:endParaRPr kumimoji="0" lang="fr-FR" sz="20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fr-FR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fr-FR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 ;2</m:t>
                          </m:r>
                        </m:e>
                      </m:d>
                      <m:r>
                        <a:rPr kumimoji="0" lang="fr-FR" sz="20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, </m:t>
                      </m:r>
                      <m:d>
                        <m:dPr>
                          <m:ctrlPr>
                            <a:rPr kumimoji="0" lang="fr-FR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fr-FR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 ;4 </m:t>
                          </m:r>
                        </m:e>
                      </m:d>
                      <m:r>
                        <a:rPr kumimoji="0" lang="fr-FR" sz="2000" b="0" i="1" u="none" strike="noStrike" kern="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 </m:t>
                      </m:r>
                      <m:d>
                        <m:dPr>
                          <m:ctrlPr>
                            <a:rPr kumimoji="0" lang="fr-FR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fr-FR" sz="2000" b="0" i="1" u="none" strike="noStrike" kern="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 ;6</m:t>
                          </m:r>
                        </m:e>
                      </m:d>
                    </m:oMath>
                  </m:oMathPara>
                </a14:m>
                <a:endParaRPr kumimoji="0" lang="fr-FR" sz="2000" b="0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mbria Math" panose="02040503050406030204" pitchFamily="18" charset="0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5">
                <a:extLst>
                  <a:ext uri="{FF2B5EF4-FFF2-40B4-BE49-F238E27FC236}">
                    <a16:creationId xmlns:a16="http://schemas.microsoft.com/office/drawing/2014/main" id="{1C027128-C6EA-4E4C-16D9-E2BC6E27BD2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9455" y="2292347"/>
                <a:ext cx="5853527" cy="1646992"/>
              </a:xfrm>
              <a:prstGeom prst="roundRect">
                <a:avLst>
                  <a:gd name="adj" fmla="val 3128"/>
                </a:avLst>
              </a:prstGeom>
              <a:blipFill>
                <a:blip r:embed="rId4"/>
                <a:stretch>
                  <a:fillRect/>
                </a:stretch>
              </a:blipFill>
              <a:ln w="12700" cap="flat" cmpd="sng" algn="ctr">
                <a:solidFill>
                  <a:sysClr val="window" lastClr="FFFFFF">
                    <a:lumMod val="95000"/>
                  </a:sysClr>
                </a:solidFill>
                <a:prstDash val="solid"/>
                <a:miter lim="800000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48971EBA-8F47-95EA-ECBB-A59D59AB650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44692299"/>
                  </p:ext>
                </p:extLst>
              </p:nvPr>
            </p:nvGraphicFramePr>
            <p:xfrm>
              <a:off x="317497" y="1184645"/>
              <a:ext cx="6675587" cy="741680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1026221">
                      <a:extLst>
                        <a:ext uri="{9D8B030D-6E8A-4147-A177-3AD203B41FA5}">
                          <a16:colId xmlns:a16="http://schemas.microsoft.com/office/drawing/2014/main" val="2137087067"/>
                        </a:ext>
                      </a:extLst>
                    </a:gridCol>
                    <a:gridCol w="642675">
                      <a:extLst>
                        <a:ext uri="{9D8B030D-6E8A-4147-A177-3AD203B41FA5}">
                          <a16:colId xmlns:a16="http://schemas.microsoft.com/office/drawing/2014/main" val="3170461391"/>
                        </a:ext>
                      </a:extLst>
                    </a:gridCol>
                    <a:gridCol w="556299">
                      <a:extLst>
                        <a:ext uri="{9D8B030D-6E8A-4147-A177-3AD203B41FA5}">
                          <a16:colId xmlns:a16="http://schemas.microsoft.com/office/drawing/2014/main" val="3731392579"/>
                        </a:ext>
                      </a:extLst>
                    </a:gridCol>
                    <a:gridCol w="556299">
                      <a:extLst>
                        <a:ext uri="{9D8B030D-6E8A-4147-A177-3AD203B41FA5}">
                          <a16:colId xmlns:a16="http://schemas.microsoft.com/office/drawing/2014/main" val="3320512714"/>
                        </a:ext>
                      </a:extLst>
                    </a:gridCol>
                    <a:gridCol w="556299">
                      <a:extLst>
                        <a:ext uri="{9D8B030D-6E8A-4147-A177-3AD203B41FA5}">
                          <a16:colId xmlns:a16="http://schemas.microsoft.com/office/drawing/2014/main" val="3891367328"/>
                        </a:ext>
                      </a:extLst>
                    </a:gridCol>
                    <a:gridCol w="556299">
                      <a:extLst>
                        <a:ext uri="{9D8B030D-6E8A-4147-A177-3AD203B41FA5}">
                          <a16:colId xmlns:a16="http://schemas.microsoft.com/office/drawing/2014/main" val="3615841027"/>
                        </a:ext>
                      </a:extLst>
                    </a:gridCol>
                    <a:gridCol w="556299">
                      <a:extLst>
                        <a:ext uri="{9D8B030D-6E8A-4147-A177-3AD203B41FA5}">
                          <a16:colId xmlns:a16="http://schemas.microsoft.com/office/drawing/2014/main" val="1794649798"/>
                        </a:ext>
                      </a:extLst>
                    </a:gridCol>
                    <a:gridCol w="556299">
                      <a:extLst>
                        <a:ext uri="{9D8B030D-6E8A-4147-A177-3AD203B41FA5}">
                          <a16:colId xmlns:a16="http://schemas.microsoft.com/office/drawing/2014/main" val="2095231903"/>
                        </a:ext>
                      </a:extLst>
                    </a:gridCol>
                    <a:gridCol w="556299">
                      <a:extLst>
                        <a:ext uri="{9D8B030D-6E8A-4147-A177-3AD203B41FA5}">
                          <a16:colId xmlns:a16="http://schemas.microsoft.com/office/drawing/2014/main" val="3888621100"/>
                        </a:ext>
                      </a:extLst>
                    </a:gridCol>
                    <a:gridCol w="1112598">
                      <a:extLst>
                        <a:ext uri="{9D8B030D-6E8A-4147-A177-3AD203B41FA5}">
                          <a16:colId xmlns:a16="http://schemas.microsoft.com/office/drawing/2014/main" val="72566167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𝒙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36AFCE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…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36AFCE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36AFCE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36AFCE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36AFCE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𝟎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36AFCE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36AFCE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36AFCE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36AFCE"/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b="1" kern="1200">
                              <a:solidFill>
                                <a:schemeClr val="lt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…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36AFCE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16974705"/>
                      </a:ext>
                    </a:extLst>
                  </a:tr>
                  <a:tr h="370840"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36AFCE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…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36AFCE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−6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36AFCE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−4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36AFCE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−2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36AFCE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36AFCE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36AFCE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36AFCE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6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36AFCE">
                            <a:tint val="40000"/>
                          </a:srgbClr>
                        </a:solidFill>
                      </a:tcPr>
                    </a:tc>
                    <a:tc>
                      <a:txBody>
                        <a:bodyPr/>
                        <a:lstStyle>
                          <a:lvl1pPr marL="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1pPr>
                          <a:lvl2pPr marL="457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2pPr>
                          <a:lvl3pPr marL="914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3pPr>
                          <a:lvl4pPr marL="1371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4pPr>
                          <a:lvl5pPr marL="18288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5pPr>
                          <a:lvl6pPr marL="22860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6pPr>
                          <a:lvl7pPr marL="27432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7pPr>
                          <a:lvl8pPr marL="32004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8pPr>
                          <a:lvl9pPr marL="3657600" algn="l" defTabSz="914400" rtl="0" eaLnBrk="1" latinLnBrk="0" hangingPunct="1">
                            <a:defRPr sz="1800" kern="1200">
                              <a:solidFill>
                                <a:schemeClr val="dk1"/>
                              </a:solidFill>
                              <a:latin typeface="Calibri" panose="020F0502020204030204"/>
                            </a:defRPr>
                          </a:lvl9pPr>
                        </a:lstStyle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fr-FR" b="0" i="1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…</m:t>
                                </m:r>
                              </m:oMath>
                            </m:oMathPara>
                          </a14:m>
                          <a:endParaRPr lang="fr-FR" dirty="0">
                            <a:solidFill>
                              <a:srgbClr val="FF0000"/>
                            </a:solidFill>
                          </a:endParaRPr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solidFill>
                          <a:srgbClr val="36AFCE">
                            <a:tint val="40000"/>
                          </a:srgbClr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78384665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au 5">
                <a:extLst>
                  <a:ext uri="{FF2B5EF4-FFF2-40B4-BE49-F238E27FC236}">
                    <a16:creationId xmlns:a16="http://schemas.microsoft.com/office/drawing/2014/main" id="{48971EBA-8F47-95EA-ECBB-A59D59AB650A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044692299"/>
                  </p:ext>
                </p:extLst>
              </p:nvPr>
            </p:nvGraphicFramePr>
            <p:xfrm>
              <a:off x="317497" y="1184645"/>
              <a:ext cx="6675587" cy="741680"/>
            </p:xfrm>
            <a:graphic>
              <a:graphicData uri="http://schemas.openxmlformats.org/drawingml/2006/table">
                <a:tbl>
                  <a:tblPr firstRow="1" bandRow="1"/>
                  <a:tblGrid>
                    <a:gridCol w="1026221">
                      <a:extLst>
                        <a:ext uri="{9D8B030D-6E8A-4147-A177-3AD203B41FA5}">
                          <a16:colId xmlns:a16="http://schemas.microsoft.com/office/drawing/2014/main" val="2137087067"/>
                        </a:ext>
                      </a:extLst>
                    </a:gridCol>
                    <a:gridCol w="642675">
                      <a:extLst>
                        <a:ext uri="{9D8B030D-6E8A-4147-A177-3AD203B41FA5}">
                          <a16:colId xmlns:a16="http://schemas.microsoft.com/office/drawing/2014/main" val="3170461391"/>
                        </a:ext>
                      </a:extLst>
                    </a:gridCol>
                    <a:gridCol w="556299">
                      <a:extLst>
                        <a:ext uri="{9D8B030D-6E8A-4147-A177-3AD203B41FA5}">
                          <a16:colId xmlns:a16="http://schemas.microsoft.com/office/drawing/2014/main" val="3731392579"/>
                        </a:ext>
                      </a:extLst>
                    </a:gridCol>
                    <a:gridCol w="556299">
                      <a:extLst>
                        <a:ext uri="{9D8B030D-6E8A-4147-A177-3AD203B41FA5}">
                          <a16:colId xmlns:a16="http://schemas.microsoft.com/office/drawing/2014/main" val="3320512714"/>
                        </a:ext>
                      </a:extLst>
                    </a:gridCol>
                    <a:gridCol w="556299">
                      <a:extLst>
                        <a:ext uri="{9D8B030D-6E8A-4147-A177-3AD203B41FA5}">
                          <a16:colId xmlns:a16="http://schemas.microsoft.com/office/drawing/2014/main" val="3891367328"/>
                        </a:ext>
                      </a:extLst>
                    </a:gridCol>
                    <a:gridCol w="556299">
                      <a:extLst>
                        <a:ext uri="{9D8B030D-6E8A-4147-A177-3AD203B41FA5}">
                          <a16:colId xmlns:a16="http://schemas.microsoft.com/office/drawing/2014/main" val="3615841027"/>
                        </a:ext>
                      </a:extLst>
                    </a:gridCol>
                    <a:gridCol w="556299">
                      <a:extLst>
                        <a:ext uri="{9D8B030D-6E8A-4147-A177-3AD203B41FA5}">
                          <a16:colId xmlns:a16="http://schemas.microsoft.com/office/drawing/2014/main" val="1794649798"/>
                        </a:ext>
                      </a:extLst>
                    </a:gridCol>
                    <a:gridCol w="556299">
                      <a:extLst>
                        <a:ext uri="{9D8B030D-6E8A-4147-A177-3AD203B41FA5}">
                          <a16:colId xmlns:a16="http://schemas.microsoft.com/office/drawing/2014/main" val="2095231903"/>
                        </a:ext>
                      </a:extLst>
                    </a:gridCol>
                    <a:gridCol w="556299">
                      <a:extLst>
                        <a:ext uri="{9D8B030D-6E8A-4147-A177-3AD203B41FA5}">
                          <a16:colId xmlns:a16="http://schemas.microsoft.com/office/drawing/2014/main" val="3888621100"/>
                        </a:ext>
                      </a:extLst>
                    </a:gridCol>
                    <a:gridCol w="1112598">
                      <a:extLst>
                        <a:ext uri="{9D8B030D-6E8A-4147-A177-3AD203B41FA5}">
                          <a16:colId xmlns:a16="http://schemas.microsoft.com/office/drawing/2014/main" val="725661679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595" t="-1639" r="-554762" b="-10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59434" t="-1639" r="-779245" b="-10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302198" t="-1639" r="-807692" b="-10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397826" t="-1639" r="-698913" b="-10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503297" t="-1639" r="-606593" b="-10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603297" t="-1639" r="-506593" b="-10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695652" t="-1639" r="-401087" b="-10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804396" t="-1639" r="-305495" b="-10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904396" t="-1639" r="-205495" b="-10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12700" cmpd="sng">
                          <a:solidFill>
                            <a:sysClr val="window" lastClr="FFFFFF"/>
                          </a:solidFill>
                        </a:lnT>
                        <a:lnB w="381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499454" t="-1639" r="-2186" b="-10655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1697470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595" t="-101639" r="-554762" b="-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159434" t="-101639" r="-779245" b="-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302198" t="-101639" r="-807692" b="-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397826" t="-101639" r="-698913" b="-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503297" t="-101639" r="-606593" b="-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603297" t="-101639" r="-506593" b="-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695652" t="-101639" r="-401087" b="-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804396" t="-101639" r="-305495" b="-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904396" t="-101639" r="-205495" b="-655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fr-FR"/>
                        </a:p>
                      </a:txBody>
                      <a:tcPr>
                        <a:lnL w="12700" cmpd="sng">
                          <a:solidFill>
                            <a:sysClr val="window" lastClr="FFFFFF"/>
                          </a:solidFill>
                        </a:lnL>
                        <a:lnR w="12700" cmpd="sng">
                          <a:solidFill>
                            <a:sysClr val="window" lastClr="FFFFFF"/>
                          </a:solidFill>
                        </a:lnR>
                        <a:lnT w="38100" cmpd="sng">
                          <a:solidFill>
                            <a:sysClr val="window" lastClr="FFFFFF"/>
                          </a:solidFill>
                        </a:lnT>
                        <a:lnB w="12700" cmpd="sng">
                          <a:solidFill>
                            <a:sysClr val="window" lastClr="FFFFFF"/>
                          </a:solidFill>
                        </a:lnB>
                        <a:lnTlToBr w="12700" cmpd="sng">
                          <a:noFill/>
                          <a:prstDash val="solid"/>
                        </a:lnTlToBr>
                        <a:lnBlToTr w="12700" cmpd="sng">
                          <a:noFill/>
                          <a:prstDash val="solid"/>
                        </a:lnBlToTr>
                        <a:blipFill>
                          <a:blip r:embed="rId5"/>
                          <a:stretch>
                            <a:fillRect l="-499454" t="-101639" r="-2186" b="-655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278384665"/>
                      </a:ext>
                    </a:extLst>
                  </a:tr>
                </a:tbl>
              </a:graphicData>
            </a:graphic>
          </p:graphicFrame>
        </mc:Fallback>
      </mc:AlternateContent>
      <p:pic>
        <p:nvPicPr>
          <p:cNvPr id="7" name="Image 6">
            <a:extLst>
              <a:ext uri="{FF2B5EF4-FFF2-40B4-BE49-F238E27FC236}">
                <a16:creationId xmlns:a16="http://schemas.microsoft.com/office/drawing/2014/main" id="{956F4852-5694-FDFD-7F14-FB79513508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77186" y="1398759"/>
            <a:ext cx="3299746" cy="435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2610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AE26B48-DD49-8FA5-73A7-1D7C654F7F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j-ea"/>
                <a:cs typeface="+mj-cs"/>
              </a:rPr>
              <a:t>Je remarque que tous ces points sont sur une même droite qui passe par l’origine.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0CD2DE6D-ECBF-D8D8-C993-4DE93740D27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indique, en pointant chaque point, qu’ils sont  tous sur la même droite et que celle-ci passe par l’origine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B4EAB9DA-654D-F7BF-3AF3-BC2CD2CCDBCF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TextBox 25">
            <a:extLst>
              <a:ext uri="{FF2B5EF4-FFF2-40B4-BE49-F238E27FC236}">
                <a16:creationId xmlns:a16="http://schemas.microsoft.com/office/drawing/2014/main" id="{28B6205A-FF95-F352-6B08-DA7AA7287645}"/>
              </a:ext>
            </a:extLst>
          </p:cNvPr>
          <p:cNvSpPr txBox="1"/>
          <p:nvPr/>
        </p:nvSpPr>
        <p:spPr>
          <a:xfrm>
            <a:off x="673690" y="2677840"/>
            <a:ext cx="6224764" cy="714732"/>
          </a:xfrm>
          <a:prstGeom prst="roundRect">
            <a:avLst>
              <a:gd name="adj" fmla="val 3128"/>
            </a:avLst>
          </a:prstGeom>
          <a:solidFill>
            <a:srgbClr val="D2EEFA"/>
          </a:solidFill>
          <a:ln w="12700" cap="flat" cmpd="sng" algn="ctr">
            <a:solidFill>
              <a:sysClr val="window" lastClr="FFFFFF">
                <a:lumMod val="95000"/>
              </a:sysClr>
            </a:solidFill>
            <a:prstDash val="solid"/>
            <a:miter lim="800000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Tous les points sont sur une même droite qui passe par l’origine du repère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6DC70598-B497-3EBA-28D0-CAE5E34175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9925" y="1366345"/>
            <a:ext cx="3292125" cy="4372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5368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8FED4DC-4D24-49F9-47BD-729AD9D435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Je vais vérifier que le point de coordonnées (𝟎,𝟓 ;𝟏) est sur la même droite.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BD8B40-CD58-1B43-CB76-A861CE5E35E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devant ses élèves que 2×0,5=1 et que le point de coordonnées (0,5  ;𝟏) est sur la même droite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0669E6B1-1B70-976E-CBEA-81DA3071FB56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5">
                <a:extLst>
                  <a:ext uri="{FF2B5EF4-FFF2-40B4-BE49-F238E27FC236}">
                    <a16:creationId xmlns:a16="http://schemas.microsoft.com/office/drawing/2014/main" id="{CBB48BF5-1E54-0EBA-7880-49CF00FF731B}"/>
                  </a:ext>
                </a:extLst>
              </p:cNvPr>
              <p:cNvSpPr txBox="1"/>
              <p:nvPr/>
            </p:nvSpPr>
            <p:spPr>
              <a:xfrm>
                <a:off x="402092" y="3069021"/>
                <a:ext cx="7270460" cy="714732"/>
              </a:xfrm>
              <a:prstGeom prst="roundRect">
                <a:avLst>
                  <a:gd name="adj" fmla="val 3128"/>
                </a:avLst>
              </a:prstGeom>
              <a:solidFill>
                <a:srgbClr val="D2EEFA"/>
              </a:solidFill>
              <a:ln w="12700" cap="flat" cmpd="sng" algn="ctr">
                <a:solidFill>
                  <a:sysClr val="window" lastClr="FFFFFF">
                    <a:lumMod val="95000"/>
                  </a:sysClr>
                </a:solidFill>
                <a:prstDash val="solid"/>
                <a:miter lim="800000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fr-FR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Si je considère un autre point dont les coordonnés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(</m:t>
                    </m:r>
                    <m:r>
                      <a:rPr kumimoji="0" lang="fr-FR" sz="20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fr-FR" sz="20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;</m:t>
                    </m:r>
                    <m:r>
                      <a:rPr kumimoji="0" lang="fr-FR" sz="20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𝑦</m:t>
                    </m:r>
                    <m:r>
                      <a:rPr kumimoji="0" lang="fr-FR" sz="20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)</m:t>
                    </m:r>
                  </m:oMath>
                </a14:m>
                <a:r>
                  <a:rPr kumimoji="0" lang="fr-FR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vérifient </a:t>
                </a:r>
                <a14:m>
                  <m:oMath xmlns:m="http://schemas.openxmlformats.org/officeDocument/2006/math">
                    <m:r>
                      <a:rPr kumimoji="0" lang="fr-FR" sz="20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𝑦</m:t>
                    </m:r>
                    <m:r>
                      <a:rPr kumimoji="0" lang="fr-FR" sz="20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=2</m:t>
                    </m:r>
                    <m:r>
                      <a:rPr kumimoji="0" lang="fr-FR" sz="20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𝑥</m:t>
                    </m:r>
                    <m:r>
                      <a:rPr kumimoji="0" lang="fr-FR" sz="2000" b="0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 </m:t>
                    </m:r>
                  </m:oMath>
                </a14:m>
                <a:r>
                  <a:rPr kumimoji="0" lang="fr-FR" sz="2000" b="0" i="0" u="none" strike="noStrike" kern="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 il sera sur cette même droite.</a:t>
                </a:r>
              </a:p>
            </p:txBody>
          </p:sp>
        </mc:Choice>
        <mc:Fallback xmlns="">
          <p:sp>
            <p:nvSpPr>
              <p:cNvPr id="3" name="TextBox 25">
                <a:extLst>
                  <a:ext uri="{FF2B5EF4-FFF2-40B4-BE49-F238E27FC236}">
                    <a16:creationId xmlns:a16="http://schemas.microsoft.com/office/drawing/2014/main" id="{CBB48BF5-1E54-0EBA-7880-49CF00FF731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092" y="3069021"/>
                <a:ext cx="7270460" cy="714732"/>
              </a:xfrm>
              <a:prstGeom prst="roundRect">
                <a:avLst>
                  <a:gd name="adj" fmla="val 3128"/>
                </a:avLst>
              </a:prstGeom>
              <a:blipFill>
                <a:blip r:embed="rId3"/>
                <a:stretch>
                  <a:fillRect/>
                </a:stretch>
              </a:blipFill>
              <a:ln w="12700" cap="flat" cmpd="sng" algn="ctr">
                <a:solidFill>
                  <a:sysClr val="window" lastClr="FFFFFF">
                    <a:lumMod val="95000"/>
                  </a:sysClr>
                </a:solidFill>
                <a:prstDash val="solid"/>
                <a:miter lim="800000"/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Image 4">
            <a:extLst>
              <a:ext uri="{FF2B5EF4-FFF2-40B4-BE49-F238E27FC236}">
                <a16:creationId xmlns:a16="http://schemas.microsoft.com/office/drawing/2014/main" id="{1D5D7BB8-CBA6-C3B0-3C62-AAA6D905FD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19392" y="1452043"/>
            <a:ext cx="2659174" cy="3953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77261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6D344-8C10-3972-57CC-2D48F0103F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7E97F11D-AC14-0A7F-DBCA-F13A2009CF2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Le graphique de la relation </a:t>
                </a:r>
                <a14:m>
                  <m:oMath xmlns:m="http://schemas.openxmlformats.org/officeDocument/2006/math">
                    <m:r>
                      <a:rPr lang="fr-FR" i="1" dirty="0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𝒂𝒙</m:t>
                    </m:r>
                    <m:r>
                      <a:rPr lang="fr-FR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est une droite qui passe par l’origine du repère.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7E97F11D-AC14-0A7F-DBCA-F13A2009CF2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F39839A-14C4-9A20-5704-7395FB7B5607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indique que si on représente d’autres exemples on obtiendra toujours une droite qui passe par l’origine O du repère</a:t>
            </a:r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4E23C21B-91EA-E344-19F6-4975E1DF138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D3CDFB3-0C14-7FB3-332A-34A5A4A785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246" y="1531604"/>
            <a:ext cx="4874175" cy="47553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4C56174-1303-22A3-2982-D0C523EDC3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30246" y="2740279"/>
            <a:ext cx="4676038" cy="267485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682F838-4176-9C98-2C9C-3A71AB963C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18955" y="2874021"/>
            <a:ext cx="3675445" cy="314047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22149EC-EFB1-DADD-5E5E-8333E234B8E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94571" y="3429000"/>
            <a:ext cx="1099661" cy="317019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E708BB2-D9FD-CE21-C525-EBCBFB31822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53154" y="4068366"/>
            <a:ext cx="4230229" cy="317019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0143410-C6DD-572F-F7FB-D684B190D56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53154" y="4880767"/>
            <a:ext cx="4626502" cy="30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1424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D52CC6-4718-A8D1-AC20-C4D87DDD70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B7B772-2DAD-FC07-FC79-0EF0729E4A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5 min</a:t>
            </a:r>
          </a:p>
        </p:txBody>
      </p:sp>
    </p:spTree>
    <p:extLst>
      <p:ext uri="{BB962C8B-B14F-4D97-AF65-F5344CB8AC3E}">
        <p14:creationId xmlns:p14="http://schemas.microsoft.com/office/powerpoint/2010/main" val="2514393727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BB23E9-91DB-C5BB-82E6-E6E0C450C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440D0F-2B4F-FCB0-56C9-DB31D66C6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Répondez par vrai ou faux.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712D80-788E-FAFA-25F5-B03FCC1A631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B0666636-7B13-F0E1-BF77-958352CC95C2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F703CC9-7B94-8562-9284-66B4B7CC92CD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8019C09-E72D-462F-54A0-6951ADF0EA39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0CC81565-8CB1-F250-7DC9-C6EEE76DD30D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>
                  <a:buClr>
                    <a:srgbClr val="000000"/>
                  </a:buClr>
                  <a:defRPr/>
                </a:pPr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Le graphe de la relation </a:t>
                </a:r>
                <a14:m>
                  <m:oMath xmlns:m="http://schemas.openxmlformats.org/officeDocument/2006/math"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𝒚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𝟑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𝒙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 </m:t>
                    </m:r>
                  </m:oMath>
                </a14:m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est une droite qui passe par l’origine</a:t>
                </a: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0CC81565-8CB1-F250-7DC9-C6EEE76DD30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AD08B013-2BB9-F598-322E-9F8073A75194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AFD51AFB-8C1D-39DD-BF04-59234EB275E0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8232801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D3961-BAC3-2D48-C2BF-C8DFE5F60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D3CF79D-41D1-8484-C1E5-C433D4B8E3E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latin typeface="Calibri" panose="020F0502020204030204"/>
                  </a:rPr>
                  <a:t>La relation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dirty="0">
                    <a:latin typeface="Calibri" panose="020F0502020204030204"/>
                  </a:rPr>
                  <a:t> est une relation de proportionnalité, son graphe est une droite qui passe par l’origine du repère.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D3CF79D-41D1-8484-C1E5-C433D4B8E3E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4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56B987C-A470-91DA-B3A0-BAA6D51E747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lit la réponse et rappelle le résultat ci-dessus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51B1BCD1-F710-45B2-38C1-30C79F78F09C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>
                  <a:buClr>
                    <a:srgbClr val="000000"/>
                  </a:buClr>
                  <a:defRPr/>
                </a:pPr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Le graphe de la relation </a:t>
                </a:r>
                <a14:m>
                  <m:oMath xmlns:m="http://schemas.openxmlformats.org/officeDocument/2006/math">
                    <m:r>
                      <a:rPr lang="fr-FR" sz="18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𝒚</m:t>
                    </m:r>
                    <m:r>
                      <a:rPr lang="fr-FR" sz="18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18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𝟑</m:t>
                    </m:r>
                    <m:r>
                      <a:rPr lang="fr-FR" sz="18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𝒙</m:t>
                    </m:r>
                    <m:r>
                      <a:rPr lang="fr-FR" sz="1800" i="1" kern="0" dirty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 </m:t>
                    </m:r>
                  </m:oMath>
                </a14:m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est une droite qui passe par l’origine</a:t>
                </a: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51B1BCD1-F710-45B2-38C1-30C79F78F09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33B19323-95E0-A9B5-8FB4-170839960AA1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E08D9E06-1CEE-CE45-7425-4BD88D6F4C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975368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8FE59-C6DE-5039-CBCB-6093FF382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A8BECB3-B68D-1074-5F7C-90CF05B98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Répondez par vrai ou faux.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A2E093-3096-7B51-2BFD-268A29326C01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EB3178F2-63F8-2ACE-DA27-FB83ED18E42B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5C01794E-0638-345E-2B4B-145FECD22AC3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0C39DDD-32BC-9B11-1B17-46C738F06536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95314197-06B1-DE04-20A7-F28B7DB29701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>
                  <a:buClr>
                    <a:srgbClr val="000000"/>
                  </a:buClr>
                  <a:defRPr/>
                </a:pPr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Le graphe de la relation </a:t>
                </a:r>
                <a14:m>
                  <m:oMath xmlns:m="http://schemas.openxmlformats.org/officeDocument/2006/math"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𝒚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=−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𝟑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𝒙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 </m:t>
                    </m:r>
                  </m:oMath>
                </a14:m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est une droite qui passe par l’origine</a:t>
                </a: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95314197-06B1-DE04-20A7-F28B7DB2970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4C17ACA6-19C4-C4B7-0928-CE1690F4C132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DBB8E48D-82E5-2CD5-00BC-F9D9F47443FA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185235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artoon of a child and child&#10;&#10;AI-generated content may be incorrect.">
            <a:extLst>
              <a:ext uri="{FF2B5EF4-FFF2-40B4-BE49-F238E27FC236}">
                <a16:creationId xmlns:a16="http://schemas.microsoft.com/office/drawing/2014/main" id="{C4630898-4DF7-00FC-0442-466A92C3724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95" b="2495"/>
          <a:stretch>
            <a:fillRect/>
          </a:stretch>
        </p:blipFill>
        <p:spPr/>
      </p:pic>
      <p:pic>
        <p:nvPicPr>
          <p:cNvPr id="9" name="Picture Placeholder 8" descr="A set of yellow measuring instruments&#10;&#10;AI-generated content may be incorrect.">
            <a:extLst>
              <a:ext uri="{FF2B5EF4-FFF2-40B4-BE49-F238E27FC236}">
                <a16:creationId xmlns:a16="http://schemas.microsoft.com/office/drawing/2014/main" id="{14F46C15-0783-6AD0-2BC9-A75E1A27D4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4" b="344"/>
          <a:stretch>
            <a:fillRect/>
          </a:stretch>
        </p:blipFill>
        <p:spPr/>
      </p:pic>
      <p:pic>
        <p:nvPicPr>
          <p:cNvPr id="15" name="Picture Placeholder 14" descr="A screen shot of a book&#10;&#10;AI-generated content may be incorrect.">
            <a:extLst>
              <a:ext uri="{FF2B5EF4-FFF2-40B4-BE49-F238E27FC236}">
                <a16:creationId xmlns:a16="http://schemas.microsoft.com/office/drawing/2014/main" id="{A28C2C76-706D-EBCF-B7E6-DA47A0F478D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6" r="141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76918081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DB48DC-9E03-C4DE-CFDF-B3B8195373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C2A41CA9-220D-038E-5A81-ED43CBBF26A4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La relation </a:t>
                </a:r>
                <a14:m>
                  <m:oMath xmlns:m="http://schemas.openxmlformats.org/officeDocument/2006/math">
                    <m:r>
                      <a:rPr lang="fr-FR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 est une relation de proportionnalité, son graphe est une droite qui passe par l’origine du repère.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C2A41CA9-220D-038E-5A81-ED43CBBF26A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4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B6C39D4-3664-00D3-0830-8B94340E2AA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L’enseignant lit la réponse et rappelle le résultat ci-dessus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0B7A1A0F-79AA-B227-BB7D-D046FB2A298A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>
                  <a:buClr>
                    <a:srgbClr val="000000"/>
                  </a:buClr>
                  <a:defRPr/>
                </a:pPr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Le graphe de la relation </a:t>
                </a:r>
                <a14:m>
                  <m:oMath xmlns:m="http://schemas.openxmlformats.org/officeDocument/2006/math"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𝒚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=−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𝟑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𝒙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 </m:t>
                    </m:r>
                  </m:oMath>
                </a14:m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est une droite qui passe par l’origine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0B7A1A0F-79AA-B227-BB7D-D046FB2A29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BAA0AB3-C045-4C1F-D150-C381CA8BAF97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E4A5553-EC27-C775-E34F-93C07622DE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74533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9C6D3-F7BD-7540-5892-4816A03123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3CB7764-338B-6400-AA2C-00A50FCB0F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Répondez par vrai ou faux.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1F39E3-0BBB-45FC-B1A5-3DE0E51489C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FE81F154-6544-68E6-9EF0-2594317EF5F6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3860942-F345-B1F9-2361-289393E867B0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EFD1BE4D-1647-4320-3C2F-3DB89F975A7D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2276B437-A054-E40E-55FF-DCD4CAAEE75E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>
                  <a:buClr>
                    <a:srgbClr val="000000"/>
                  </a:buClr>
                  <a:defRPr/>
                </a:pPr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Une droite qui passe par l’origine d’un repère est une représentation graphique de la relation </a:t>
                </a:r>
                <a14:m>
                  <m:oMath xmlns:m="http://schemas.openxmlformats.org/officeDocument/2006/math"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𝒚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𝟑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𝒙</m:t>
                    </m:r>
                  </m:oMath>
                </a14:m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.</a:t>
                </a: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2276B437-A054-E40E-55FF-DCD4CAAEE75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827546D9-3DEB-50CC-5386-1BB9CC3491C5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CCD5C37A-A338-144C-1F2B-A7666C04038D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3070573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13B526-ED2A-6717-E42C-D0C77BD2D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11C323-61A1-94DC-CDBD-9D4C680D76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prstClr val="black"/>
                </a:solidFill>
                <a:latin typeface="Calibri" panose="020F0502020204030204"/>
              </a:rPr>
              <a:t>Plusieurs droites passent par l’origine du repère.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0686C12-23DB-D35A-F049-416C966F926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L’enseignant utilise la figure ci-dessous pour expliquer pourquoi c’est faux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B5E40855-2DC3-BB54-D3A9-C62B1AB1385F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>
                  <a:buClr>
                    <a:srgbClr val="000000"/>
                  </a:buClr>
                  <a:defRPr/>
                </a:pPr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Une droite qui passe par l’origine d’un repère est une représentation graphique de la relation </a:t>
                </a:r>
                <a14:m>
                  <m:oMath xmlns:m="http://schemas.openxmlformats.org/officeDocument/2006/math"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𝒚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𝟑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𝒙</m:t>
                    </m:r>
                  </m:oMath>
                </a14:m>
                <a:endParaRPr lang="fr-FR" sz="1800" kern="0" dirty="0">
                  <a:solidFill>
                    <a:srgbClr val="000000"/>
                  </a:solidFill>
                  <a:sym typeface="Calibri"/>
                </a:endParaRP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B5E40855-2DC3-BB54-D3A9-C62B1AB138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DC586F03-1472-64FF-EA21-34D1B468A3E6}"/>
              </a:ext>
            </a:extLst>
          </p:cNvPr>
          <p:cNvSpPr/>
          <p:nvPr/>
        </p:nvSpPr>
        <p:spPr>
          <a:xfrm>
            <a:off x="4222936" y="3703251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C345C81A-D71E-1157-5619-B803072667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14F33743-5D0B-3B3A-DD1D-D693F73A528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05898" y="3819637"/>
            <a:ext cx="2301439" cy="23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1829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E1A206-ABDC-C371-36F7-6F967A1A97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3CFC430-1F36-DE3B-8A17-531268F7E5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Répondez par vrai ou faux.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A94C89-3699-61D3-AB96-DF44A032235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C47A0455-DDDF-6B00-8495-43F6B244C4E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AD46BBCA-2539-01B9-2B5D-7DD1C382BA14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D0F66A8-B4D7-0BE7-81B0-46F433101EF8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372EB31C-B5E6-A8AF-DC40-BE406B80CAAC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>
                  <a:buClr>
                    <a:srgbClr val="000000"/>
                  </a:buClr>
                  <a:defRPr/>
                </a:pPr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Le graphe de la relation </a:t>
                </a:r>
                <a14:m>
                  <m:oMath xmlns:m="http://schemas.openxmlformats.org/officeDocument/2006/math"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𝒚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𝟑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𝒙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 </m:t>
                    </m:r>
                  </m:oMath>
                </a14:m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𝐞𝐬𝐭 𝐥a droite qui passe par l’origine du repère et le point de coordonnées (𝟏 ;𝟑)</a:t>
                </a: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372EB31C-B5E6-A8AF-DC40-BE406B80CAA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9257A086-4E3E-7FBE-9806-722EF671A9E6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D747D2BD-8D6F-CCE9-8FAB-8CFCB51FB286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2077480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D3C423-CF4D-0183-060C-381A985CB1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20D974B6-6C05-256E-C388-AFE6392BDE9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Nous vérifions que </a:t>
                </a:r>
                <a14:m>
                  <m:oMath xmlns:m="http://schemas.openxmlformats.org/officeDocument/2006/math">
                    <m:r>
                      <a:rPr lang="fr-FR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𝟑</m:t>
                    </m:r>
                    <m:r>
                      <a:rPr lang="fr-FR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fr-FR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b="1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20D974B6-6C05-256E-C388-AFE6392BDE9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4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A2716524-E972-F7D4-2F07-DBA1FB1CD325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L’enseignant lit la réponse et explique pourquoi c’est vrai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249E12B9-7AB6-F01A-3BBF-AE194F4E5D7C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>
                  <a:buClr>
                    <a:srgbClr val="000000"/>
                  </a:buClr>
                  <a:defRPr/>
                </a:pPr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Le graphe de la relation </a:t>
                </a:r>
                <a14:m>
                  <m:oMath xmlns:m="http://schemas.openxmlformats.org/officeDocument/2006/math"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𝒚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𝟑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𝒙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 </m:t>
                    </m:r>
                  </m:oMath>
                </a14:m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𝐞𝐬𝐭 𝐥a droite qui passe par l’origine du repère et le point de coordonnées (𝟏 ;𝟑)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249E12B9-7AB6-F01A-3BBF-AE194F4E5D7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 8">
            <a:extLst>
              <a:ext uri="{FF2B5EF4-FFF2-40B4-BE49-F238E27FC236}">
                <a16:creationId xmlns:a16="http://schemas.microsoft.com/office/drawing/2014/main" id="{92F4046C-299E-6FDD-D15A-6771FFDD85B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p:sp>
        <p:nvSpPr>
          <p:cNvPr id="6" name="Google Shape;266;p44">
            <a:extLst>
              <a:ext uri="{FF2B5EF4-FFF2-40B4-BE49-F238E27FC236}">
                <a16:creationId xmlns:a16="http://schemas.microsoft.com/office/drawing/2014/main" id="{7328209E-49C7-3E6E-41E1-94FB4323AD57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600" b="1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9810528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7055E6-2526-437A-F1D9-B401615D9C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43F1FDC-EB01-A953-410D-9D6791D7C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 </a:t>
            </a: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j-ea"/>
                <a:cs typeface="Calibri" panose="020F0502020204030204" pitchFamily="34" charset="0"/>
              </a:rPr>
              <a:t>Répondez par vrai ou faux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7918CF7-A8D9-CD4F-9A04-90A47DE6E84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30 secondes de réflexion aux élèves. Ensuite, il leur demande de consigner leurs réponses sur les ardoises.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10580ECC-452B-5058-8852-19382BA1BA1A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0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968C6E58-7502-42D5-B79A-26C1C8E6A52F}"/>
                </a:ext>
              </a:extLst>
            </p:cNvPr>
            <p:cNvPicPr preferRelativeResize="0"/>
            <p:nvPr/>
          </p:nvPicPr>
          <p:blipFill rotWithShape="1">
            <a:blip r:embed="rId2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86254D0-EBE4-0E24-46BA-357B8799234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3635E5BF-DAEC-821A-C585-9A71FC192E02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>
                  <a:buClr>
                    <a:srgbClr val="000000"/>
                  </a:buClr>
                  <a:defRPr/>
                </a:pPr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Le graphe de la relation </a:t>
                </a:r>
                <a14:m>
                  <m:oMath xmlns:m="http://schemas.openxmlformats.org/officeDocument/2006/math"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𝒚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𝟒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𝒙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 </m:t>
                    </m:r>
                  </m:oMath>
                </a14:m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𝐞𝐬𝐭 𝐥a droite qui passe par l’origine du repère et le point de coordonnées (𝟐 ;𝟕)</a:t>
                </a: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3635E5BF-DAEC-821A-C585-9A71FC192E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14A788AA-1311-84B2-490A-C3472C0D108F}"/>
              </a:ext>
            </a:extLst>
          </p:cNvPr>
          <p:cNvSpPr/>
          <p:nvPr/>
        </p:nvSpPr>
        <p:spPr>
          <a:xfrm>
            <a:off x="2996809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Vrai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267;p44">
            <a:extLst>
              <a:ext uri="{FF2B5EF4-FFF2-40B4-BE49-F238E27FC236}">
                <a16:creationId xmlns:a16="http://schemas.microsoft.com/office/drawing/2014/main" id="{5A732560-9E55-571B-08EC-D6991F4E9952}"/>
              </a:ext>
            </a:extLst>
          </p:cNvPr>
          <p:cNvSpPr/>
          <p:nvPr/>
        </p:nvSpPr>
        <p:spPr>
          <a:xfrm>
            <a:off x="7216780" y="4066932"/>
            <a:ext cx="1978411" cy="726583"/>
          </a:xfrm>
          <a:prstGeom prst="rect">
            <a:avLst/>
          </a:prstGeom>
          <a:solidFill>
            <a:srgbClr val="EEEEEE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5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5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021841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661E21-AD07-6C6D-20E1-32F56473AD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46BB0BC-94A3-E557-F5DC-F8416EB129B4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>
                    <a:solidFill>
                      <a:prstClr val="black"/>
                    </a:solidFill>
                    <a:latin typeface="Calibri" panose="020F0502020204030204"/>
                  </a:rPr>
                  <a:t>Nous vérifions que </a:t>
                </a:r>
                <a14:m>
                  <m:oMath xmlns:m="http://schemas.openxmlformats.org/officeDocument/2006/math">
                    <m:r>
                      <a:rPr lang="fr-FR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7≠</m:t>
                    </m:r>
                    <m:r>
                      <a:rPr lang="fr-FR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𝟒</m:t>
                    </m:r>
                    <m:r>
                      <a:rPr lang="fr-FR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fr-FR" i="1" dirty="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fr-FR" dirty="0">
                  <a:solidFill>
                    <a:prstClr val="black"/>
                  </a:solidFill>
                  <a:latin typeface="Calibri" panose="020F0502020204030204"/>
                </a:endParaRP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646BB0BC-94A3-E557-F5DC-F8416EB129B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4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C6B56278-BA37-AB60-A081-5E2CADF9A63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05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L’enseignant lit la réponse et explique pourquoi c’est faux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25B1E7C8-7CCD-48D4-C9D8-85E4F07CC9E0}"/>
                  </a:ext>
                </a:extLst>
              </p:cNvPr>
              <p:cNvSpPr txBox="1"/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solidFill>
                <a:srgbClr val="FFFFFF"/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3475" tIns="93475" rIns="93475" bIns="9347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algn="ctr">
                  <a:defRPr sz="1840" b="1">
                    <a:latin typeface="Calibri"/>
                    <a:ea typeface="Calibri"/>
                    <a:cs typeface="Calibri"/>
                  </a:defRPr>
                </a:lvl1pPr>
              </a:lstStyle>
              <a:p>
                <a:pPr lvl="0">
                  <a:buClr>
                    <a:srgbClr val="000000"/>
                  </a:buClr>
                  <a:defRPr/>
                </a:pPr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Le graphe de la relation </a:t>
                </a:r>
                <a14:m>
                  <m:oMath xmlns:m="http://schemas.openxmlformats.org/officeDocument/2006/math"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𝒚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=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𝟒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𝒙</m:t>
                    </m:r>
                    <m:r>
                      <a:rPr lang="fr-FR" sz="1800" i="1" kern="0" dirty="0" smtClean="0">
                        <a:solidFill>
                          <a:srgbClr val="000000"/>
                        </a:solidFill>
                        <a:latin typeface="Cambria Math" panose="02040503050406030204" pitchFamily="18" charset="0"/>
                        <a:sym typeface="Calibri"/>
                      </a:rPr>
                      <m:t> </m:t>
                    </m:r>
                  </m:oMath>
                </a14:m>
                <a:r>
                  <a:rPr lang="fr-FR" sz="1800" kern="0" dirty="0">
                    <a:solidFill>
                      <a:srgbClr val="000000"/>
                    </a:solidFill>
                    <a:sym typeface="Calibri"/>
                  </a:rPr>
                  <a:t>𝐞𝐬𝐭 𝐥a droite qui passe par l’origine du repère et le point de coordonnées (𝟐 ;𝟕)</a:t>
                </a:r>
              </a:p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8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/>
                  <a:ea typeface="Calibri"/>
                  <a:cs typeface="Calibri"/>
                  <a:sym typeface="Arial"/>
                </a:endParaRPr>
              </a:p>
            </p:txBody>
          </p:sp>
        </mc:Choice>
        <mc:Fallback xmlns="">
          <p:sp>
            <p:nvSpPr>
              <p:cNvPr id="16" name="Google Shape;265;p44">
                <a:extLst>
                  <a:ext uri="{FF2B5EF4-FFF2-40B4-BE49-F238E27FC236}">
                    <a16:creationId xmlns:a16="http://schemas.microsoft.com/office/drawing/2014/main" id="{25B1E7C8-7CCD-48D4-C9D8-85E4F07CC9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3428" y="2428889"/>
                <a:ext cx="7092719" cy="1010011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Google Shape;266;p44">
            <a:extLst>
              <a:ext uri="{FF2B5EF4-FFF2-40B4-BE49-F238E27FC236}">
                <a16:creationId xmlns:a16="http://schemas.microsoft.com/office/drawing/2014/main" id="{A524CC6F-A345-A0C3-D54A-63B9B1640A79}"/>
              </a:ext>
            </a:extLst>
          </p:cNvPr>
          <p:cNvSpPr/>
          <p:nvPr/>
        </p:nvSpPr>
        <p:spPr>
          <a:xfrm>
            <a:off x="4222936" y="3703251"/>
            <a:ext cx="1978411" cy="726583"/>
          </a:xfrm>
          <a:prstGeom prst="rect">
            <a:avLst/>
          </a:prstGeom>
          <a:solidFill>
            <a:srgbClr val="156082"/>
          </a:solidFill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68575" tIns="34275" rIns="68575" bIns="34275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  <a:tabLst/>
              <a:defRPr/>
            </a:pPr>
            <a:r>
              <a:rPr kumimoji="0" lang="fr" sz="16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Faux</a:t>
            </a:r>
            <a:endParaRPr kumimoji="0" sz="1600" b="1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A646ED43-44E6-A291-543F-9CA41290C2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35235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D3DD80-FDCF-0FBF-26BA-9349165812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8914E87-9371-0684-04B5-073873C7599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6 min</a:t>
            </a:r>
          </a:p>
        </p:txBody>
      </p:sp>
    </p:spTree>
    <p:extLst>
      <p:ext uri="{BB962C8B-B14F-4D97-AF65-F5344CB8AC3E}">
        <p14:creationId xmlns:p14="http://schemas.microsoft.com/office/powerpoint/2010/main" val="422248971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16AAF-97FC-2AFD-CF59-78A3789DD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570CB950-88D5-D12B-4DCB-39579F21EBEE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Maintenant, je vous montre comment tracer le graphe de la relation de proportionnalité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dirty="0"/>
                  <a:t> en utilisant deux points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570CB950-88D5-D12B-4DCB-39579F21EBE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7" t="-63636" b="-79545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E0068DF-8101-3795-6D58-C26F4B85CE2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que c’est une droite et  pour tracer une droite nous avons besoin de deux points seulement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AF24453F-295A-60D0-9882-C545A36377E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88A6ADEF-D5C5-DD3B-8DE0-C5276F9529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698" y="1438918"/>
            <a:ext cx="3298984" cy="356647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E190B91-25FC-64CF-0C3F-84F8C2E904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80133" y="1101880"/>
            <a:ext cx="2248857" cy="189221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7BB8DB2-6461-BCD8-0B2D-2A593F77852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7851" y="2941548"/>
            <a:ext cx="6171972" cy="124826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1207E0C7-2772-51EA-DC16-4EC88802ED9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52698" y="4880080"/>
            <a:ext cx="4527435" cy="45571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6A2D1FD-EE04-4553-AE73-86AC0A04FD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10519" y="4508253"/>
            <a:ext cx="2248857" cy="2149788"/>
          </a:xfrm>
          <a:prstGeom prst="rect">
            <a:avLst/>
          </a:prstGeom>
        </p:spPr>
      </p:pic>
      <p:sp>
        <p:nvSpPr>
          <p:cNvPr id="15" name="Flèche : droite 14">
            <a:extLst>
              <a:ext uri="{FF2B5EF4-FFF2-40B4-BE49-F238E27FC236}">
                <a16:creationId xmlns:a16="http://schemas.microsoft.com/office/drawing/2014/main" id="{A8EC036C-8EC7-13D8-5C42-F82BDF7417C2}"/>
              </a:ext>
            </a:extLst>
          </p:cNvPr>
          <p:cNvSpPr/>
          <p:nvPr/>
        </p:nvSpPr>
        <p:spPr>
          <a:xfrm rot="5997895">
            <a:off x="7096385" y="4078270"/>
            <a:ext cx="947391" cy="134441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0739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B56BD2-8C68-A70B-4872-29CC27123A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67CB36-7EC2-095F-98ED-257B7433A5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J’ai déterminé le premier point. Le 2</a:t>
            </a:r>
            <a:r>
              <a:rPr lang="fr-FR" baseline="30000" dirty="0"/>
              <a:t>ème</a:t>
            </a:r>
            <a:r>
              <a:rPr lang="fr-FR" dirty="0"/>
              <a:t> point c’est l’origine O du repère.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Espace réservé du contenu 3">
                <a:extLst>
                  <a:ext uri="{FF2B5EF4-FFF2-40B4-BE49-F238E27FC236}">
                    <a16:creationId xmlns:a16="http://schemas.microsoft.com/office/drawing/2014/main" id="{90296B59-D242-179E-C15F-02AE2F732A65}"/>
                  </a:ext>
                </a:extLst>
              </p:cNvPr>
              <p:cNvSpPr>
                <a:spLocks noGrp="1"/>
              </p:cNvSpPr>
              <p:nvPr>
                <p:ph sz="quarter" idx="11"/>
              </p:nvPr>
            </p:nvSpPr>
            <p:spPr/>
            <p:txBody>
              <a:bodyPr/>
              <a:lstStyle/>
              <a:p>
                <a:r>
                  <a:rPr lang="fr-FR" dirty="0"/>
                  <a:t>L’enseignant rappelle que le graphe de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=2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dirty="0"/>
                  <a:t> est une droite qui passe par l’origine du repère. </a:t>
                </a:r>
              </a:p>
              <a:p>
                <a:endParaRPr lang="fr-FR" dirty="0"/>
              </a:p>
            </p:txBody>
          </p:sp>
        </mc:Choice>
        <mc:Fallback xmlns="">
          <p:sp>
            <p:nvSpPr>
              <p:cNvPr id="4" name="Espace réservé du contenu 3">
                <a:extLst>
                  <a:ext uri="{FF2B5EF4-FFF2-40B4-BE49-F238E27FC236}">
                    <a16:creationId xmlns:a16="http://schemas.microsoft.com/office/drawing/2014/main" id="{90296B59-D242-179E-C15F-02AE2F732A6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1"/>
              </p:nvPr>
            </p:nvSpPr>
            <p:spPr>
              <a:blipFill>
                <a:blip r:embed="rId2"/>
                <a:stretch>
                  <a:fillRect t="-4545" b="-2273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39F40BBD-6272-54AB-D8B2-C9649A5E93C3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4B19EC51-5EA9-7D98-28D7-314CEF797C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1905" y="2637881"/>
            <a:ext cx="5854953" cy="36655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DB16A77-E471-0E16-65D9-430AF9537E5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89792" y="2138727"/>
            <a:ext cx="2229044" cy="2030906"/>
          </a:xfrm>
          <a:prstGeom prst="rect">
            <a:avLst/>
          </a:prstGeom>
        </p:spPr>
      </p:pic>
      <p:sp>
        <p:nvSpPr>
          <p:cNvPr id="8" name="Flèche : droite 7">
            <a:extLst>
              <a:ext uri="{FF2B5EF4-FFF2-40B4-BE49-F238E27FC236}">
                <a16:creationId xmlns:a16="http://schemas.microsoft.com/office/drawing/2014/main" id="{5AD7B75F-58CA-9DE7-1D00-D15F00FE77EF}"/>
              </a:ext>
            </a:extLst>
          </p:cNvPr>
          <p:cNvSpPr/>
          <p:nvPr/>
        </p:nvSpPr>
        <p:spPr>
          <a:xfrm rot="2848625">
            <a:off x="9081048" y="2753936"/>
            <a:ext cx="947391" cy="134441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10" name="Flèche : droite 9">
            <a:extLst>
              <a:ext uri="{FF2B5EF4-FFF2-40B4-BE49-F238E27FC236}">
                <a16:creationId xmlns:a16="http://schemas.microsoft.com/office/drawing/2014/main" id="{5EC865B8-182B-9BFE-2DA2-FCA22BE0ABF1}"/>
              </a:ext>
            </a:extLst>
          </p:cNvPr>
          <p:cNvSpPr/>
          <p:nvPr/>
        </p:nvSpPr>
        <p:spPr>
          <a:xfrm rot="2848625">
            <a:off x="9630619" y="1964834"/>
            <a:ext cx="947391" cy="134441"/>
          </a:xfrm>
          <a:prstGeom prst="rightArrow">
            <a:avLst/>
          </a:prstGeom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b="1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11484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86;p29">
            <a:extLst>
              <a:ext uri="{FF2B5EF4-FFF2-40B4-BE49-F238E27FC236}">
                <a16:creationId xmlns:a16="http://schemas.microsoft.com/office/drawing/2014/main" id="{ABDCD58E-FB84-201F-97D0-4B520E132A8C}"/>
              </a:ext>
            </a:extLst>
          </p:cNvPr>
          <p:cNvSpPr/>
          <p:nvPr/>
        </p:nvSpPr>
        <p:spPr>
          <a:xfrm>
            <a:off x="3010420" y="1762095"/>
            <a:ext cx="8145605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Lire un graphe </a:t>
            </a: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5" name="Google Shape;289;p29">
            <a:extLst>
              <a:ext uri="{FF2B5EF4-FFF2-40B4-BE49-F238E27FC236}">
                <a16:creationId xmlns:a16="http://schemas.microsoft.com/office/drawing/2014/main" id="{85F375F5-004F-F064-1F4E-54D59B70D8FA}"/>
              </a:ext>
            </a:extLst>
          </p:cNvPr>
          <p:cNvSpPr/>
          <p:nvPr/>
        </p:nvSpPr>
        <p:spPr>
          <a:xfrm>
            <a:off x="1342224" y="5659257"/>
            <a:ext cx="133632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C11</a:t>
            </a:r>
          </a:p>
        </p:txBody>
      </p:sp>
      <p:sp>
        <p:nvSpPr>
          <p:cNvPr id="16" name="Google Shape;291;p29">
            <a:extLst>
              <a:ext uri="{FF2B5EF4-FFF2-40B4-BE49-F238E27FC236}">
                <a16:creationId xmlns:a16="http://schemas.microsoft.com/office/drawing/2014/main" id="{ADD5BB2C-B97C-AC7F-2FD4-315C808D858B}"/>
              </a:ext>
            </a:extLst>
          </p:cNvPr>
          <p:cNvSpPr/>
          <p:nvPr/>
        </p:nvSpPr>
        <p:spPr>
          <a:xfrm>
            <a:off x="1321651" y="4730249"/>
            <a:ext cx="122645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2000" b="0" i="0" u="none" strike="noStrike" kern="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Calibri" panose="020F0502020204030204" pitchFamily="34" charset="0"/>
              <a:ea typeface="Calibri"/>
              <a:cs typeface="Calibri" panose="020F0502020204030204" pitchFamily="34" charset="0"/>
              <a:sym typeface="Arial"/>
            </a:endParaRPr>
          </a:p>
        </p:txBody>
      </p:sp>
      <p:sp>
        <p:nvSpPr>
          <p:cNvPr id="17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0452" y="3760538"/>
            <a:ext cx="1358093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defTabSz="685783"/>
            <a:r>
              <a:rPr lang="fr-FR" sz="2000" b="1" dirty="0">
                <a:solidFill>
                  <a:prstClr val="black"/>
                </a:solidFill>
                <a:latin typeface="Aptos" panose="02110004020202020204"/>
                <a:sym typeface="Arial"/>
              </a:rPr>
              <a:t>Tâche 5</a:t>
            </a:r>
          </a:p>
        </p:txBody>
      </p:sp>
      <p:sp>
        <p:nvSpPr>
          <p:cNvPr id="18" name="Google Shape;291;p29">
            <a:extLst>
              <a:ext uri="{FF2B5EF4-FFF2-40B4-BE49-F238E27FC236}">
                <a16:creationId xmlns:a16="http://schemas.microsoft.com/office/drawing/2014/main" id="{C292A691-6A85-6748-2155-87E370E3EA1E}"/>
              </a:ext>
            </a:extLst>
          </p:cNvPr>
          <p:cNvSpPr/>
          <p:nvPr/>
        </p:nvSpPr>
        <p:spPr>
          <a:xfrm>
            <a:off x="1306929" y="2773984"/>
            <a:ext cx="137161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Tâche 4</a:t>
            </a:r>
          </a:p>
        </p:txBody>
      </p:sp>
      <p:sp>
        <p:nvSpPr>
          <p:cNvPr id="19" name="Google Shape;289;p29">
            <a:extLst>
              <a:ext uri="{FF2B5EF4-FFF2-40B4-BE49-F238E27FC236}">
                <a16:creationId xmlns:a16="http://schemas.microsoft.com/office/drawing/2014/main" id="{4017964E-FA83-761C-86B1-3E5647955B13}"/>
              </a:ext>
            </a:extLst>
          </p:cNvPr>
          <p:cNvSpPr/>
          <p:nvPr/>
        </p:nvSpPr>
        <p:spPr>
          <a:xfrm>
            <a:off x="1357806" y="1850835"/>
            <a:ext cx="1320739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  <a:sym typeface="Arial"/>
              </a:rPr>
              <a:t>Tâche 3</a:t>
            </a:r>
          </a:p>
        </p:txBody>
      </p:sp>
      <p:sp>
        <p:nvSpPr>
          <p:cNvPr id="20" name="Google Shape;292;p29">
            <a:extLst>
              <a:ext uri="{FF2B5EF4-FFF2-40B4-BE49-F238E27FC236}">
                <a16:creationId xmlns:a16="http://schemas.microsoft.com/office/drawing/2014/main" id="{D06668B3-CDDA-352E-AEE0-24A484BF68E6}"/>
              </a:ext>
            </a:extLst>
          </p:cNvPr>
          <p:cNvSpPr/>
          <p:nvPr/>
        </p:nvSpPr>
        <p:spPr>
          <a:xfrm>
            <a:off x="2991543" y="5597659"/>
            <a:ext cx="8111946" cy="820220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consolidation</a:t>
            </a:r>
          </a:p>
        </p:txBody>
      </p:sp>
      <p:sp>
        <p:nvSpPr>
          <p:cNvPr id="21" name="Google Shape;292;p29">
            <a:extLst>
              <a:ext uri="{FF2B5EF4-FFF2-40B4-BE49-F238E27FC236}">
                <a16:creationId xmlns:a16="http://schemas.microsoft.com/office/drawing/2014/main" id="{A4B2D5EF-B2D1-FD9E-B26A-6CC6935619CF}"/>
              </a:ext>
            </a:extLst>
          </p:cNvPr>
          <p:cNvSpPr/>
          <p:nvPr/>
        </p:nvSpPr>
        <p:spPr>
          <a:xfrm>
            <a:off x="2991543" y="3668847"/>
            <a:ext cx="81119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defTabSz="685783"/>
            <a:r>
              <a:rPr lang="fr-FR" sz="2000" b="1" dirty="0">
                <a:solidFill>
                  <a:prstClr val="black"/>
                </a:solidFill>
                <a:latin typeface="Aptos" panose="02110004020202020204"/>
              </a:rPr>
              <a:t>Représenter graphiquement une relation de proportionnalité </a:t>
            </a:r>
          </a:p>
        </p:txBody>
      </p:sp>
      <p:sp>
        <p:nvSpPr>
          <p:cNvPr id="22" name="Google Shape;292;p29">
            <a:extLst>
              <a:ext uri="{FF2B5EF4-FFF2-40B4-BE49-F238E27FC236}">
                <a16:creationId xmlns:a16="http://schemas.microsoft.com/office/drawing/2014/main" id="{1345C3FC-2AC4-C7BA-A11F-5818CA7455A4}"/>
              </a:ext>
            </a:extLst>
          </p:cNvPr>
          <p:cNvSpPr/>
          <p:nvPr/>
        </p:nvSpPr>
        <p:spPr>
          <a:xfrm>
            <a:off x="3167035" y="2807784"/>
            <a:ext cx="8110746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gradFill flip="none" rotWithShape="1">
            <a:gsLst>
              <a:gs pos="0">
                <a:srgbClr val="94CFB7"/>
              </a:gs>
              <a:gs pos="50000">
                <a:srgbClr val="BFE0D2"/>
              </a:gs>
              <a:gs pos="100000">
                <a:srgbClr val="E0EFE9"/>
              </a:gs>
            </a:gsLst>
            <a:lin ang="0" scaled="1"/>
            <a:tileRect/>
          </a:gradFill>
          <a:ln w="9528" cap="flat">
            <a:solidFill>
              <a:srgbClr val="000000"/>
            </a:solidFill>
            <a:prstDash val="solid"/>
            <a:miter/>
          </a:ln>
        </p:spPr>
        <p:txBody>
          <a:bodyPr vert="horz" wrap="square" lIns="68571" tIns="34271" rIns="68571" bIns="34271" anchor="ctr" anchorCtr="0" compatLnSpc="1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Reconnaitre la proportionnalité avec les nombres négatifs</a:t>
            </a:r>
          </a:p>
        </p:txBody>
      </p:sp>
      <p:sp>
        <p:nvSpPr>
          <p:cNvPr id="23" name="Google Shape;292;p29">
            <a:extLst>
              <a:ext uri="{FF2B5EF4-FFF2-40B4-BE49-F238E27FC236}">
                <a16:creationId xmlns:a16="http://schemas.microsoft.com/office/drawing/2014/main" id="{BF8E1DED-2DE7-54AB-A58D-2A5E90AF3AD5}"/>
              </a:ext>
            </a:extLst>
          </p:cNvPr>
          <p:cNvSpPr/>
          <p:nvPr/>
        </p:nvSpPr>
        <p:spPr>
          <a:xfrm>
            <a:off x="2991543" y="4693305"/>
            <a:ext cx="8148501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Résolution de problèmes graphiques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2D8B298-C52A-F641-FE46-F63A5D014E5F}"/>
              </a:ext>
            </a:extLst>
          </p:cNvPr>
          <p:cNvSpPr/>
          <p:nvPr/>
        </p:nvSpPr>
        <p:spPr>
          <a:xfrm>
            <a:off x="1181554" y="1080983"/>
            <a:ext cx="10321337" cy="554477"/>
          </a:xfrm>
          <a:prstGeom prst="rect">
            <a:avLst/>
          </a:prstGeom>
          <a:solidFill>
            <a:srgbClr val="1D6FA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</p:txBody>
      </p:sp>
      <p:sp>
        <p:nvSpPr>
          <p:cNvPr id="31" name="Text Placeholder 30">
            <a:extLst>
              <a:ext uri="{FF2B5EF4-FFF2-40B4-BE49-F238E27FC236}">
                <a16:creationId xmlns:a16="http://schemas.microsoft.com/office/drawing/2014/main" id="{ACE85E0A-429A-B51A-FED1-DABE33E433BE}"/>
              </a:ext>
            </a:extLst>
          </p:cNvPr>
          <p:cNvSpPr txBox="1">
            <a:spLocks/>
          </p:cNvSpPr>
          <p:nvPr/>
        </p:nvSpPr>
        <p:spPr>
          <a:xfrm>
            <a:off x="1588655" y="1124515"/>
            <a:ext cx="9360054" cy="55440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Leçon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12:        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Fonctions et proportionnalité</a:t>
            </a: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  <a:sym typeface="Arial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8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33" name="Text Placeholder 30">
            <a:extLst>
              <a:ext uri="{FF2B5EF4-FFF2-40B4-BE49-F238E27FC236}">
                <a16:creationId xmlns:a16="http://schemas.microsoft.com/office/drawing/2014/main" id="{74B77D63-73E9-1593-011E-46752471AACE}"/>
              </a:ext>
            </a:extLst>
          </p:cNvPr>
          <p:cNvSpPr txBox="1">
            <a:spLocks/>
          </p:cNvSpPr>
          <p:nvPr/>
        </p:nvSpPr>
        <p:spPr>
          <a:xfrm>
            <a:off x="1357806" y="1725150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4" name="Text Placeholder 30">
            <a:extLst>
              <a:ext uri="{FF2B5EF4-FFF2-40B4-BE49-F238E27FC236}">
                <a16:creationId xmlns:a16="http://schemas.microsoft.com/office/drawing/2014/main" id="{5A5473BC-EC26-52C1-01CB-9DB741F8195B}"/>
              </a:ext>
            </a:extLst>
          </p:cNvPr>
          <p:cNvSpPr txBox="1">
            <a:spLocks/>
          </p:cNvSpPr>
          <p:nvPr/>
        </p:nvSpPr>
        <p:spPr>
          <a:xfrm>
            <a:off x="1342223" y="5659257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5" name="Text Placeholder 30">
            <a:extLst>
              <a:ext uri="{FF2B5EF4-FFF2-40B4-BE49-F238E27FC236}">
                <a16:creationId xmlns:a16="http://schemas.microsoft.com/office/drawing/2014/main" id="{73E5BBA2-961A-BE45-24C4-7E95127A3713}"/>
              </a:ext>
            </a:extLst>
          </p:cNvPr>
          <p:cNvSpPr txBox="1">
            <a:spLocks/>
          </p:cNvSpPr>
          <p:nvPr/>
        </p:nvSpPr>
        <p:spPr>
          <a:xfrm>
            <a:off x="1342223" y="3761969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6" name="Text Placeholder 30">
            <a:extLst>
              <a:ext uri="{FF2B5EF4-FFF2-40B4-BE49-F238E27FC236}">
                <a16:creationId xmlns:a16="http://schemas.microsoft.com/office/drawing/2014/main" id="{5F879908-CFB2-F5B3-9CE2-A65F5F3E6223}"/>
              </a:ext>
            </a:extLst>
          </p:cNvPr>
          <p:cNvSpPr txBox="1">
            <a:spLocks/>
          </p:cNvSpPr>
          <p:nvPr/>
        </p:nvSpPr>
        <p:spPr>
          <a:xfrm>
            <a:off x="3115952" y="1788112"/>
            <a:ext cx="8144401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srgbClr val="E8E8E8">
                  <a:lumMod val="75000"/>
                </a:srgb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7" name="Text Placeholder 30">
            <a:extLst>
              <a:ext uri="{FF2B5EF4-FFF2-40B4-BE49-F238E27FC236}">
                <a16:creationId xmlns:a16="http://schemas.microsoft.com/office/drawing/2014/main" id="{E5613986-D276-9B3C-5DB2-6BC9EC6464B6}"/>
              </a:ext>
            </a:extLst>
          </p:cNvPr>
          <p:cNvSpPr txBox="1">
            <a:spLocks/>
          </p:cNvSpPr>
          <p:nvPr/>
        </p:nvSpPr>
        <p:spPr>
          <a:xfrm>
            <a:off x="3167034" y="2610870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38" name="Text Placeholder 30">
            <a:extLst>
              <a:ext uri="{FF2B5EF4-FFF2-40B4-BE49-F238E27FC236}">
                <a16:creationId xmlns:a16="http://schemas.microsoft.com/office/drawing/2014/main" id="{EBDE91BD-63FD-5B1F-6DD1-B92C2E29D06E}"/>
              </a:ext>
            </a:extLst>
          </p:cNvPr>
          <p:cNvSpPr txBox="1">
            <a:spLocks/>
          </p:cNvSpPr>
          <p:nvPr/>
        </p:nvSpPr>
        <p:spPr>
          <a:xfrm>
            <a:off x="3167034" y="3497922"/>
            <a:ext cx="81107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0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57" name="Text Placeholder 56">
            <a:extLst>
              <a:ext uri="{FF2B5EF4-FFF2-40B4-BE49-F238E27FC236}">
                <a16:creationId xmlns:a16="http://schemas.microsoft.com/office/drawing/2014/main" id="{E5BB8188-B4EF-6660-AB63-219894C8D82B}"/>
              </a:ext>
            </a:extLst>
          </p:cNvPr>
          <p:cNvSpPr txBox="1">
            <a:spLocks/>
          </p:cNvSpPr>
          <p:nvPr/>
        </p:nvSpPr>
        <p:spPr>
          <a:xfrm>
            <a:off x="1320452" y="2793074"/>
            <a:ext cx="1227600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58" name="Text Placeholder 56">
            <a:extLst>
              <a:ext uri="{FF2B5EF4-FFF2-40B4-BE49-F238E27FC236}">
                <a16:creationId xmlns:a16="http://schemas.microsoft.com/office/drawing/2014/main" id="{DEA8D192-0ACB-D289-1C7C-02D71D351638}"/>
              </a:ext>
            </a:extLst>
          </p:cNvPr>
          <p:cNvSpPr txBox="1">
            <a:spLocks/>
          </p:cNvSpPr>
          <p:nvPr/>
        </p:nvSpPr>
        <p:spPr>
          <a:xfrm>
            <a:off x="3133380" y="5680036"/>
            <a:ext cx="8109547" cy="734400"/>
          </a:xfrm>
          <a:prstGeom prst="rect">
            <a:avLst/>
          </a:prstGeom>
        </p:spPr>
        <p:txBody>
          <a:bodyPr anchor="ctr"/>
          <a:lstStyle>
            <a:lvl1pPr marL="228600" indent="-228600" algn="ctr" defTabSz="685783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rgbClr val="7F7F7F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59" name="Text Placeholder 30">
            <a:extLst>
              <a:ext uri="{FF2B5EF4-FFF2-40B4-BE49-F238E27FC236}">
                <a16:creationId xmlns:a16="http://schemas.microsoft.com/office/drawing/2014/main" id="{FC010466-58C6-D15B-C6EC-229C11D5FFF2}"/>
              </a:ext>
            </a:extLst>
          </p:cNvPr>
          <p:cNvSpPr txBox="1">
            <a:spLocks/>
          </p:cNvSpPr>
          <p:nvPr/>
        </p:nvSpPr>
        <p:spPr>
          <a:xfrm>
            <a:off x="3133380" y="5103730"/>
            <a:ext cx="8150400" cy="73440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28600" indent="-22860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b="1" kern="1200">
                <a:solidFill>
                  <a:schemeClr val="bg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ctr" defTabSz="685783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  <a:sym typeface="Arial"/>
            </a:endParaRPr>
          </a:p>
        </p:txBody>
      </p:sp>
      <p:sp>
        <p:nvSpPr>
          <p:cNvPr id="24" name="Google Shape;293;p29">
            <a:extLst>
              <a:ext uri="{FF2B5EF4-FFF2-40B4-BE49-F238E27FC236}">
                <a16:creationId xmlns:a16="http://schemas.microsoft.com/office/drawing/2014/main" id="{EE321337-206A-A690-7375-D168168C42F0}"/>
              </a:ext>
            </a:extLst>
          </p:cNvPr>
          <p:cNvSpPr/>
          <p:nvPr/>
        </p:nvSpPr>
        <p:spPr>
          <a:xfrm>
            <a:off x="1320452" y="4728997"/>
            <a:ext cx="1358093" cy="735395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chemeClr val="bg1">
              <a:lumMod val="75000"/>
            </a:schemeClr>
          </a:solidFill>
          <a:ln w="9528" cap="flat">
            <a:solidFill>
              <a:srgbClr val="44546A"/>
            </a:solidFill>
            <a:prstDash val="solid"/>
            <a:miter/>
          </a:ln>
        </p:spPr>
        <p:txBody>
          <a:bodyPr vert="horz" wrap="square" lIns="68571" tIns="34271" rIns="68571" bIns="34271" anchor="ctr" anchorCtr="1" compatLnSpc="1">
            <a:noAutofit/>
          </a:bodyPr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000" b="0" i="0" u="none" strike="noStrike" kern="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Arial"/>
              </a:rPr>
              <a:t>Tâche 6</a:t>
            </a:r>
          </a:p>
        </p:txBody>
      </p:sp>
    </p:spTree>
    <p:extLst>
      <p:ext uri="{BB962C8B-B14F-4D97-AF65-F5344CB8AC3E}">
        <p14:creationId xmlns:p14="http://schemas.microsoft.com/office/powerpoint/2010/main" val="4964090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A4D09D-29A1-9AAA-6218-7A8C2B661A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BB1B16F4-B743-DB15-56D8-E8E9B03C5B9A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j-ea"/>
                    <a:cs typeface="Calibri" panose="020F0502020204030204" pitchFamily="34" charset="0"/>
                  </a:rPr>
                  <a:t>Voici la synthèse pour tracer le graphe de la relation de proportionnalité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  <a:cs typeface="Calibri" panose="020F0502020204030204" pitchFamily="34" charset="0"/>
                      </a:rPr>
                      <m:t>𝒚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  <a:cs typeface="Calibri" panose="020F0502020204030204" pitchFamily="34" charset="0"/>
                      </a:rPr>
                      <m:t>=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  <a:cs typeface="Calibri" panose="020F0502020204030204" pitchFamily="34" charset="0"/>
                      </a:rPr>
                      <m:t>𝒂𝒙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  <a:cs typeface="Calibri" panose="020F0502020204030204" pitchFamily="34" charset="0"/>
                      </a:rPr>
                      <m:t>.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BB1B16F4-B743-DB15-56D8-E8E9B03C5B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E3A2A1E-B03B-CB83-9DB8-C0E5318D43E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que c’est une droite qui passe par l’origine et que pour tracer une droite nous avons besoin de deux points</a:t>
            </a:r>
          </a:p>
          <a:p>
            <a:endParaRPr lang="fr-FR" dirty="0"/>
          </a:p>
        </p:txBody>
      </p:sp>
      <p:pic>
        <p:nvPicPr>
          <p:cNvPr id="9" name="Google Shape;289;p51">
            <a:extLst>
              <a:ext uri="{FF2B5EF4-FFF2-40B4-BE49-F238E27FC236}">
                <a16:creationId xmlns:a16="http://schemas.microsoft.com/office/drawing/2014/main" id="{EB35A900-E9B6-0EE0-3F00-8BB244949C5A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Google Shape;15880;p58">
                <a:extLst>
                  <a:ext uri="{FF2B5EF4-FFF2-40B4-BE49-F238E27FC236}">
                    <a16:creationId xmlns:a16="http://schemas.microsoft.com/office/drawing/2014/main" id="{77CEE6E4-9428-3BC8-0AE5-52075AB0DE1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4915" y="2664024"/>
                <a:ext cx="10789853" cy="752475"/>
              </a:xfrm>
              <a:prstGeom prst="rect">
                <a:avLst/>
              </a:prstGeom>
              <a:solidFill>
                <a:srgbClr val="F19D19">
                  <a:lumMod val="40000"/>
                  <a:lumOff val="60000"/>
                </a:srgbClr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 lang="en-US"/>
                </a:defPPr>
                <a:lvl1pPr marR="0" lvl="0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Hammersmith One"/>
                  <a:buNone/>
                  <a:defRPr sz="2400" b="1" i="0" u="none" strike="noStrike" kern="0" cap="none">
                    <a:solidFill>
                      <a:srgbClr val="000000"/>
                    </a:solidFill>
                    <a:latin typeface="+mj-lt"/>
                    <a:ea typeface="Hammersmith One"/>
                    <a:cs typeface="Poppins ExtraBold" panose="020B0604020202020204" charset="0"/>
                  </a:defRPr>
                </a:lvl1pPr>
                <a:lvl2pPr marR="0" lvl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2pPr>
                <a:lvl3pPr marR="0" lvl="2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3pPr>
                <a:lvl4pPr marR="0" lvl="3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4pPr>
                <a:lvl5pPr marR="0" lvl="4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5pPr>
                <a:lvl6pPr marR="0" lvl="5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6pPr>
                <a:lvl7pPr marR="0" lvl="6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7pPr>
                <a:lvl8pPr marR="0" lvl="7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8pPr>
                <a:lvl9pPr marR="0" lvl="8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9pPr>
              </a:lstStyle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Hammersmith One"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cs typeface="Poppins ExtraBold" panose="020B0604020202020204" charset="0"/>
                  </a:rPr>
                  <a:t> 2. Je choisis un nombre </a:t>
                </a:r>
                <a14:m>
                  <m:oMath xmlns:m="http://schemas.openxmlformats.org/officeDocument/2006/math">
                    <m:r>
                      <a:rPr kumimoji="0" lang="fr-FR" sz="20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cs typeface="Poppins ExtraBold" panose="020B0604020202020204" charset="0"/>
                  </a:rPr>
                  <a:t> et je calcule </a:t>
                </a:r>
                <a14:m>
                  <m:oMath xmlns:m="http://schemas.openxmlformats.org/officeDocument/2006/math">
                    <m:r>
                      <a:rPr kumimoji="0" lang="fr-FR" sz="20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𝒚</m:t>
                    </m:r>
                  </m:oMath>
                </a14:m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Poppins ExtraBold" panose="020B0604020202020204" charset="0"/>
                </a:endParaRPr>
              </a:p>
            </p:txBody>
          </p:sp>
        </mc:Choice>
        <mc:Fallback xmlns="">
          <p:sp>
            <p:nvSpPr>
              <p:cNvPr id="8" name="Google Shape;15880;p58">
                <a:extLst>
                  <a:ext uri="{FF2B5EF4-FFF2-40B4-BE49-F238E27FC236}">
                    <a16:creationId xmlns:a16="http://schemas.microsoft.com/office/drawing/2014/main" id="{77CEE6E4-9428-3BC8-0AE5-52075AB0DE1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915" y="2664024"/>
                <a:ext cx="10789853" cy="752475"/>
              </a:xfrm>
              <a:prstGeom prst="rect">
                <a:avLst/>
              </a:prstGeom>
              <a:blipFill>
                <a:blip r:embed="rId4"/>
                <a:stretch>
                  <a:fillRect l="-56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Google Shape;15880;p58">
                <a:extLst>
                  <a:ext uri="{FF2B5EF4-FFF2-40B4-BE49-F238E27FC236}">
                    <a16:creationId xmlns:a16="http://schemas.microsoft.com/office/drawing/2014/main" id="{32764951-70DB-BE73-4010-27980BE9A53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4914" y="3795914"/>
                <a:ext cx="10789853" cy="752475"/>
              </a:xfrm>
              <a:prstGeom prst="rect">
                <a:avLst/>
              </a:prstGeom>
              <a:solidFill>
                <a:srgbClr val="F19D19">
                  <a:lumMod val="40000"/>
                  <a:lumOff val="60000"/>
                </a:srgbClr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 lang="en-US"/>
                </a:defPPr>
                <a:lvl1pPr marR="0" lvl="0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Hammersmith One"/>
                  <a:buNone/>
                  <a:defRPr sz="2400" b="1" i="0" u="none" strike="noStrike" kern="0" cap="none">
                    <a:solidFill>
                      <a:srgbClr val="000000"/>
                    </a:solidFill>
                    <a:latin typeface="+mj-lt"/>
                    <a:ea typeface="Hammersmith One"/>
                    <a:cs typeface="Poppins ExtraBold" panose="020B0604020202020204" charset="0"/>
                  </a:defRPr>
                </a:lvl1pPr>
                <a:lvl2pPr marR="0" lvl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2pPr>
                <a:lvl3pPr marR="0" lvl="2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3pPr>
                <a:lvl4pPr marR="0" lvl="3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4pPr>
                <a:lvl5pPr marR="0" lvl="4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5pPr>
                <a:lvl6pPr marR="0" lvl="5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6pPr>
                <a:lvl7pPr marR="0" lvl="6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7pPr>
                <a:lvl8pPr marR="0" lvl="7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8pPr>
                <a:lvl9pPr marR="0" lvl="8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9pPr>
              </a:lstStyle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Hammersmith One"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cs typeface="Poppins ExtraBold" panose="020B0604020202020204" charset="0"/>
                  </a:rPr>
                  <a:t> 3. Je place le point </a:t>
                </a:r>
                <a14:m>
                  <m:oMath xmlns:m="http://schemas.openxmlformats.org/officeDocument/2006/math">
                    <m:r>
                      <a:rPr kumimoji="0" lang="fr-FR" sz="20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cs typeface="Poppins ExtraBold" panose="020B0604020202020204" charset="0"/>
                  </a:rPr>
                  <a:t> de coordonnées  </a:t>
                </a:r>
                <a14:m>
                  <m:oMath xmlns:m="http://schemas.openxmlformats.org/officeDocument/2006/math">
                    <m:r>
                      <a:rPr kumimoji="0" lang="fr-FR" sz="2000" b="1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(</m:t>
                    </m:r>
                    <m:r>
                      <a:rPr kumimoji="0" lang="fr-FR" sz="20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𝒙</m:t>
                    </m:r>
                    <m:r>
                      <a:rPr kumimoji="0" lang="fr-FR" sz="20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 ;</m:t>
                    </m:r>
                    <m:r>
                      <a:rPr kumimoji="0" lang="fr-FR" sz="20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𝒚</m:t>
                    </m:r>
                    <m:r>
                      <a:rPr kumimoji="0" lang="fr-FR" sz="20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Poppins ExtraBold" panose="020B0604020202020204" charset="0"/>
                </a:endParaRPr>
              </a:p>
            </p:txBody>
          </p:sp>
        </mc:Choice>
        <mc:Fallback xmlns="">
          <p:sp>
            <p:nvSpPr>
              <p:cNvPr id="10" name="Google Shape;15880;p58">
                <a:extLst>
                  <a:ext uri="{FF2B5EF4-FFF2-40B4-BE49-F238E27FC236}">
                    <a16:creationId xmlns:a16="http://schemas.microsoft.com/office/drawing/2014/main" id="{32764951-70DB-BE73-4010-27980BE9A53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914" y="3795914"/>
                <a:ext cx="10789853" cy="752475"/>
              </a:xfrm>
              <a:prstGeom prst="rect">
                <a:avLst/>
              </a:prstGeom>
              <a:blipFill>
                <a:blip r:embed="rId5"/>
                <a:stretch>
                  <a:fillRect l="-56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Google Shape;15880;p58">
                <a:extLst>
                  <a:ext uri="{FF2B5EF4-FFF2-40B4-BE49-F238E27FC236}">
                    <a16:creationId xmlns:a16="http://schemas.microsoft.com/office/drawing/2014/main" id="{E87744B4-FF62-2577-85DB-637E96BA200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1182" y="4798857"/>
                <a:ext cx="10789853" cy="752475"/>
              </a:xfrm>
              <a:prstGeom prst="rect">
                <a:avLst/>
              </a:prstGeom>
              <a:solidFill>
                <a:srgbClr val="F19D19">
                  <a:lumMod val="40000"/>
                  <a:lumOff val="60000"/>
                </a:srgbClr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 lang="en-US"/>
                </a:defPPr>
                <a:lvl1pPr marR="0" lvl="0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Hammersmith One"/>
                  <a:buNone/>
                  <a:defRPr sz="2400" b="1" i="0" u="none" strike="noStrike" kern="0" cap="none">
                    <a:solidFill>
                      <a:srgbClr val="000000"/>
                    </a:solidFill>
                    <a:latin typeface="+mj-lt"/>
                    <a:ea typeface="Hammersmith One"/>
                    <a:cs typeface="Poppins ExtraBold" panose="020B0604020202020204" charset="0"/>
                  </a:defRPr>
                </a:lvl1pPr>
                <a:lvl2pPr marR="0" lvl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2pPr>
                <a:lvl3pPr marR="0" lvl="2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3pPr>
                <a:lvl4pPr marR="0" lvl="3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4pPr>
                <a:lvl5pPr marR="0" lvl="4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5pPr>
                <a:lvl6pPr marR="0" lvl="5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6pPr>
                <a:lvl7pPr marR="0" lvl="6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7pPr>
                <a:lvl8pPr marR="0" lvl="7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8pPr>
                <a:lvl9pPr marR="0" lvl="8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9pPr>
              </a:lstStyle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Hammersmith One"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cs typeface="Poppins ExtraBold" panose="020B0604020202020204" charset="0"/>
                  </a:rPr>
                  <a:t> 4. Je trace la droite qui passe par l’origine et le point </a:t>
                </a:r>
                <a14:m>
                  <m:oMath xmlns:m="http://schemas.openxmlformats.org/officeDocument/2006/math">
                    <m:r>
                      <a:rPr kumimoji="0" lang="fr-FR" sz="20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𝑨</m:t>
                    </m:r>
                    <m:r>
                      <a:rPr kumimoji="0" lang="fr-FR" sz="20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(</m:t>
                    </m:r>
                    <m:r>
                      <a:rPr kumimoji="0" lang="fr-FR" sz="20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𝒙</m:t>
                    </m:r>
                    <m:r>
                      <a:rPr kumimoji="0" lang="fr-FR" sz="20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;</m:t>
                    </m:r>
                    <m:r>
                      <a:rPr kumimoji="0" lang="fr-FR" sz="20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𝒚</m:t>
                    </m:r>
                    <m:r>
                      <a:rPr kumimoji="0" lang="fr-FR" sz="20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Poppins ExtraBold" panose="020B0604020202020204" charset="0"/>
                </a:endParaRPr>
              </a:p>
            </p:txBody>
          </p:sp>
        </mc:Choice>
        <mc:Fallback xmlns="">
          <p:sp>
            <p:nvSpPr>
              <p:cNvPr id="11" name="Google Shape;15880;p58">
                <a:extLst>
                  <a:ext uri="{FF2B5EF4-FFF2-40B4-BE49-F238E27FC236}">
                    <a16:creationId xmlns:a16="http://schemas.microsoft.com/office/drawing/2014/main" id="{E87744B4-FF62-2577-85DB-637E96BA20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182" y="4798857"/>
                <a:ext cx="10789853" cy="7524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Google Shape;15880;p58">
            <a:extLst>
              <a:ext uri="{FF2B5EF4-FFF2-40B4-BE49-F238E27FC236}">
                <a16:creationId xmlns:a16="http://schemas.microsoft.com/office/drawing/2014/main" id="{1A2C409D-4C09-0C12-7711-661D15705D40}"/>
              </a:ext>
            </a:extLst>
          </p:cNvPr>
          <p:cNvSpPr txBox="1">
            <a:spLocks/>
          </p:cNvSpPr>
          <p:nvPr/>
        </p:nvSpPr>
        <p:spPr>
          <a:xfrm>
            <a:off x="473759" y="1648895"/>
            <a:ext cx="10789853" cy="752475"/>
          </a:xfrm>
          <a:prstGeom prst="rect">
            <a:avLst/>
          </a:prstGeom>
          <a:solidFill>
            <a:srgbClr val="F19D19">
              <a:lumMod val="40000"/>
              <a:lumOff val="60000"/>
            </a:srgbClr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kern="0" cap="none">
                <a:solidFill>
                  <a:srgbClr val="000000"/>
                </a:solidFill>
                <a:latin typeface="+mj-lt"/>
                <a:ea typeface="Hammersmith One"/>
                <a:cs typeface="Poppins ExtraBold" panose="020B060402020202020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Hammersmith One"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cs typeface="Poppins ExtraBold" panose="020B0604020202020204" charset="0"/>
              </a:rPr>
              <a:t>1. Je trace un repère orthonormé</a:t>
            </a:r>
          </a:p>
        </p:txBody>
      </p:sp>
    </p:spTree>
    <p:extLst>
      <p:ext uri="{BB962C8B-B14F-4D97-AF65-F5344CB8AC3E}">
        <p14:creationId xmlns:p14="http://schemas.microsoft.com/office/powerpoint/2010/main" val="1061468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 animBg="1"/>
      <p:bldP spid="12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7B4A8C-16BD-3081-9EB2-D06F8AD13F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fr-FR" dirty="0"/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151728834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AA9092B5-CF6C-11D5-4962-77F7D632359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Complétez pour tracer le graphe de la relation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AA9092B5-CF6C-11D5-4962-77F7D632359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4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8E54B5D7-58CB-5BE1-8431-BB7A916762FA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2BA9B860-B743-6E27-705F-575FDA886FF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8B758A61-9329-E599-4A2B-C0AF9A6DC212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A7D0976-A478-F34E-6598-AD29E0FDD4EB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Google Shape;15880;p58">
            <a:extLst>
              <a:ext uri="{FF2B5EF4-FFF2-40B4-BE49-F238E27FC236}">
                <a16:creationId xmlns:a16="http://schemas.microsoft.com/office/drawing/2014/main" id="{422BEC5C-C26A-9FA3-4B6E-84CC384A9533}"/>
              </a:ext>
            </a:extLst>
          </p:cNvPr>
          <p:cNvSpPr txBox="1">
            <a:spLocks/>
          </p:cNvSpPr>
          <p:nvPr/>
        </p:nvSpPr>
        <p:spPr>
          <a:xfrm>
            <a:off x="1159559" y="3052762"/>
            <a:ext cx="7223407" cy="752475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kern="0" cap="none">
                <a:solidFill>
                  <a:srgbClr val="000000"/>
                </a:solidFill>
                <a:latin typeface="+mj-lt"/>
                <a:ea typeface="Hammersmith One"/>
                <a:cs typeface="Poppins ExtraBold" panose="020B060402020202020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lvl="0" defTabSz="457200">
              <a:buClrTx/>
              <a:buSzTx/>
              <a:defRPr/>
            </a:pPr>
            <a:r>
              <a:rPr lang="fr-FR" sz="2000" dirty="0"/>
              <a:t>1. </a:t>
            </a:r>
            <a:r>
              <a:rPr kumimoji="0" lang="fr-FR" sz="2000" b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Poppins ExtraBold" panose="020B0604020202020204" charset="0"/>
              </a:rPr>
              <a:t>Je </a:t>
            </a:r>
            <a:r>
              <a:rPr lang="fr-FR" sz="2000" dirty="0"/>
              <a:t>trace un repère ........................</a:t>
            </a: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cs typeface="Poppins ExtraBold" panose="020B060402020202020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8243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C56454-1B75-D4FA-4200-0D5AC2EF10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8666108-1734-7F75-220F-889054387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 Je trace un repère orthonormé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D738EF9-4F4D-BC18-8539-18E1DCCC232E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montre le repère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B8A11916-8A8E-AA31-7A33-71A7226E2F84}"/>
              </a:ext>
            </a:extLst>
          </p:cNvPr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5880;p58">
            <a:extLst>
              <a:ext uri="{FF2B5EF4-FFF2-40B4-BE49-F238E27FC236}">
                <a16:creationId xmlns:a16="http://schemas.microsoft.com/office/drawing/2014/main" id="{522FD0EB-668B-500A-B16C-BB7072B25289}"/>
              </a:ext>
            </a:extLst>
          </p:cNvPr>
          <p:cNvSpPr txBox="1">
            <a:spLocks/>
          </p:cNvSpPr>
          <p:nvPr/>
        </p:nvSpPr>
        <p:spPr>
          <a:xfrm>
            <a:off x="1159559" y="3052762"/>
            <a:ext cx="7223407" cy="752475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kern="0" cap="none">
                <a:solidFill>
                  <a:srgbClr val="000000"/>
                </a:solidFill>
                <a:latin typeface="+mj-lt"/>
                <a:ea typeface="Hammersmith One"/>
                <a:cs typeface="Poppins ExtraBold" panose="020B060402020202020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lvl="0" defTabSz="457200">
              <a:buClrTx/>
              <a:buSzTx/>
              <a:defRPr/>
            </a:pPr>
            <a:r>
              <a:rPr lang="fr-FR" sz="2000" dirty="0"/>
              <a:t>1. </a:t>
            </a:r>
            <a:r>
              <a:rPr kumimoji="0" lang="fr-FR" sz="2000" b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Poppins ExtraBold" panose="020B0604020202020204" charset="0"/>
              </a:rPr>
              <a:t>Je </a:t>
            </a:r>
            <a:r>
              <a:rPr lang="fr-FR" sz="2000" dirty="0"/>
              <a:t>trace un </a:t>
            </a:r>
            <a:r>
              <a:rPr lang="fr-FR" sz="2000" dirty="0">
                <a:solidFill>
                  <a:schemeClr val="tx1"/>
                </a:solidFill>
              </a:rPr>
              <a:t>repère</a:t>
            </a:r>
            <a:r>
              <a:rPr lang="fr-FR" sz="2000" dirty="0">
                <a:solidFill>
                  <a:srgbClr val="FF0000"/>
                </a:solidFill>
              </a:rPr>
              <a:t> orthonormé</a:t>
            </a: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5419352-3EB9-3370-FDF3-7AB444962E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31251" y="2482894"/>
            <a:ext cx="2248857" cy="189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4050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D92FC0-34FD-B20C-98BF-D0271D274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B93C3801-3695-37F1-4B73-89A25B12FD21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j-ea"/>
                    <a:cs typeface="Calibri" panose="020F0502020204030204" pitchFamily="34" charset="0"/>
                  </a:rPr>
                  <a:t>Complétez pour tracer le graphe de la relation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</a:rPr>
                      <m:t>𝒚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</a:rPr>
                      <m:t>=−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</a:rPr>
                      <m:t>𝟐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</a:rPr>
                      <m:t>𝒙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B93C3801-3695-37F1-4B73-89A25B12FD2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4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1369D27-439C-4D54-2C35-6734F7D0247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BAB95225-C29F-0DE9-95E8-0916A14DD1E3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FFA46E02-B47F-760C-0B26-29962507BBE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B982F19E-B016-33BC-D33B-98389AFE5075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Google Shape;15880;p58">
            <a:extLst>
              <a:ext uri="{FF2B5EF4-FFF2-40B4-BE49-F238E27FC236}">
                <a16:creationId xmlns:a16="http://schemas.microsoft.com/office/drawing/2014/main" id="{9129622D-C3CE-4F46-83E3-EF28FD4243AE}"/>
              </a:ext>
            </a:extLst>
          </p:cNvPr>
          <p:cNvSpPr txBox="1">
            <a:spLocks/>
          </p:cNvSpPr>
          <p:nvPr/>
        </p:nvSpPr>
        <p:spPr>
          <a:xfrm>
            <a:off x="754314" y="1379826"/>
            <a:ext cx="7223407" cy="752475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kern="0" cap="none">
                <a:solidFill>
                  <a:srgbClr val="000000"/>
                </a:solidFill>
                <a:latin typeface="+mj-lt"/>
                <a:ea typeface="Hammersmith One"/>
                <a:cs typeface="Poppins ExtraBold" panose="020B060402020202020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lvl="0" defTabSz="457200">
              <a:buClrTx/>
              <a:buSzTx/>
              <a:defRPr/>
            </a:pPr>
            <a:r>
              <a:rPr lang="fr-FR" sz="2000" dirty="0"/>
              <a:t>1. </a:t>
            </a:r>
            <a:r>
              <a:rPr kumimoji="0" lang="fr-FR" sz="2000" b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Poppins ExtraBold" panose="020B0604020202020204" charset="0"/>
              </a:rPr>
              <a:t>Je </a:t>
            </a:r>
            <a:r>
              <a:rPr lang="fr-FR" sz="2000" dirty="0"/>
              <a:t>trace un </a:t>
            </a:r>
            <a:r>
              <a:rPr lang="fr-FR" sz="2000" dirty="0">
                <a:solidFill>
                  <a:schemeClr val="tx1"/>
                </a:solidFill>
              </a:rPr>
              <a:t>repère orthonormé</a:t>
            </a: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15880;p58">
                <a:extLst>
                  <a:ext uri="{FF2B5EF4-FFF2-40B4-BE49-F238E27FC236}">
                    <a16:creationId xmlns:a16="http://schemas.microsoft.com/office/drawing/2014/main" id="{9E35499B-EC7A-532A-CD43-1CF04E0C92A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5470" y="2550047"/>
                <a:ext cx="7212251" cy="752475"/>
              </a:xfrm>
              <a:prstGeom prst="rect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 lang="en-US"/>
                </a:defPPr>
                <a:lvl1pPr marR="0" lvl="0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Hammersmith One"/>
                  <a:buNone/>
                  <a:defRPr sz="2400" b="1" i="0" u="none" strike="noStrike" kern="0" cap="none">
                    <a:solidFill>
                      <a:srgbClr val="000000"/>
                    </a:solidFill>
                    <a:latin typeface="+mj-lt"/>
                    <a:ea typeface="Hammersmith One"/>
                    <a:cs typeface="Poppins ExtraBold" panose="020B0604020202020204" charset="0"/>
                  </a:defRPr>
                </a:lvl1pPr>
                <a:lvl2pPr marR="0" lvl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2pPr>
                <a:lvl3pPr marR="0" lvl="2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3pPr>
                <a:lvl4pPr marR="0" lvl="3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4pPr>
                <a:lvl5pPr marR="0" lvl="4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5pPr>
                <a:lvl6pPr marR="0" lvl="5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6pPr>
                <a:lvl7pPr marR="0" lvl="6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7pPr>
                <a:lvl8pPr marR="0" lvl="7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8pPr>
                <a:lvl9pPr marR="0" lvl="8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9pPr>
              </a:lstStyle>
              <a:p>
                <a:pPr defTabSz="457200">
                  <a:buClrTx/>
                  <a:buSzTx/>
                  <a:defRPr/>
                </a:pPr>
                <a:r>
                  <a:rPr kumimoji="0" lang="fr-FR" sz="2000" b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Poppins ExtraBold" panose="020B0604020202020204" charset="0"/>
                  </a:rPr>
                  <a:t> 2. Je choisis </a:t>
                </a:r>
                <a14:m>
                  <m:oMath xmlns:m="http://schemas.openxmlformats.org/officeDocument/2006/math">
                    <m:r>
                      <a:rPr kumimoji="0" lang="fr-FR" sz="20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Poppins ExtraBold" panose="020B0604020202020204" charset="0"/>
                      </a:rPr>
                      <m:t>𝒙</m:t>
                    </m:r>
                    <m:r>
                      <a:rPr kumimoji="0" lang="fr-FR" sz="2000" b="1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Poppins ExtraBold" panose="020B0604020202020204" charset="0"/>
                      </a:rPr>
                      <m:t>=−</m:t>
                    </m:r>
                    <m:r>
                      <a:rPr kumimoji="0" lang="fr-FR" sz="2000" b="1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Poppins ExtraBold" panose="020B0604020202020204" charset="0"/>
                      </a:rPr>
                      <m:t>𝟏</m:t>
                    </m:r>
                  </m:oMath>
                </a14:m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cs typeface="Poppins ExtraBold" panose="020B0604020202020204" charset="0"/>
                  </a:rPr>
                  <a:t> et je calcule </a:t>
                </a:r>
                <a14:m>
                  <m:oMath xmlns:m="http://schemas.openxmlformats.org/officeDocument/2006/math">
                    <m:r>
                      <a:rPr lang="fr-FR" sz="2000" kern="12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𝐲</m:t>
                    </m:r>
                    <m:r>
                      <a:rPr lang="fr-FR" sz="2000" i="1" kern="12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b="1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………</m:t>
                    </m:r>
                  </m:oMath>
                </a14:m>
                <a:endParaRPr lang="fr-FR" sz="2000" kern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Google Shape;15880;p58">
                <a:extLst>
                  <a:ext uri="{FF2B5EF4-FFF2-40B4-BE49-F238E27FC236}">
                    <a16:creationId xmlns:a16="http://schemas.microsoft.com/office/drawing/2014/main" id="{9E35499B-EC7A-532A-CD43-1CF04E0C92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470" y="2550047"/>
                <a:ext cx="7212251" cy="752475"/>
              </a:xfrm>
              <a:prstGeom prst="rect">
                <a:avLst/>
              </a:prstGeom>
              <a:blipFill>
                <a:blip r:embed="rId4"/>
                <a:stretch>
                  <a:fillRect l="-169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32EA207C-8C98-950D-12C5-E0C43AC455E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77673" y="1379826"/>
            <a:ext cx="2248857" cy="189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8337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B5E2CE-3199-C301-0DAA-A851396F9A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4D94B72B-C6F4-B3C3-36A9-A9D3829D4ABC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 Pour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𝒙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=−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r>
                  <a:rPr lang="fr-FR" dirty="0"/>
                  <a:t> nous obtenons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4D94B72B-C6F4-B3C3-36A9-A9D3829D4AB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Espace réservé du contenu 3">
                <a:extLst>
                  <a:ext uri="{FF2B5EF4-FFF2-40B4-BE49-F238E27FC236}">
                    <a16:creationId xmlns:a16="http://schemas.microsoft.com/office/drawing/2014/main" id="{71672958-3892-06DC-F803-18EB4BDCD20A}"/>
                  </a:ext>
                </a:extLst>
              </p:cNvPr>
              <p:cNvSpPr>
                <a:spLocks noGrp="1"/>
              </p:cNvSpPr>
              <p:nvPr>
                <p:ph sz="quarter" idx="11"/>
              </p:nvPr>
            </p:nvSpPr>
            <p:spPr/>
            <p:txBody>
              <a:bodyPr/>
              <a:lstStyle/>
              <a:p>
                <a:r>
                  <a:rPr lang="fr-FR" dirty="0"/>
                  <a:t>L'enseignant rappelle que pour calculer la valeur de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fr-FR" dirty="0"/>
                  <a:t> on remplace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dirty="0"/>
                  <a:t> par la valeur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(−1)</m:t>
                    </m:r>
                  </m:oMath>
                </a14:m>
                <a:r>
                  <a:rPr lang="fr-FR" dirty="0"/>
                  <a:t> dans la relation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=−2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4" name="Espace réservé du contenu 3">
                <a:extLst>
                  <a:ext uri="{FF2B5EF4-FFF2-40B4-BE49-F238E27FC236}">
                    <a16:creationId xmlns:a16="http://schemas.microsoft.com/office/drawing/2014/main" id="{71672958-3892-06DC-F803-18EB4BDCD20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1"/>
              </p:nvPr>
            </p:nvSpPr>
            <p:spPr>
              <a:blipFill>
                <a:blip r:embed="rId3"/>
                <a:stretch>
                  <a:fillRect t="-40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38EBFB1E-DBB2-63A3-481B-90C1979846B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15880;p58">
            <a:extLst>
              <a:ext uri="{FF2B5EF4-FFF2-40B4-BE49-F238E27FC236}">
                <a16:creationId xmlns:a16="http://schemas.microsoft.com/office/drawing/2014/main" id="{C5BC25AE-757E-542F-A89D-292C7B323B15}"/>
              </a:ext>
            </a:extLst>
          </p:cNvPr>
          <p:cNvSpPr txBox="1">
            <a:spLocks/>
          </p:cNvSpPr>
          <p:nvPr/>
        </p:nvSpPr>
        <p:spPr>
          <a:xfrm>
            <a:off x="754314" y="1379826"/>
            <a:ext cx="7223407" cy="752475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kern="0" cap="none">
                <a:solidFill>
                  <a:srgbClr val="000000"/>
                </a:solidFill>
                <a:latin typeface="+mj-lt"/>
                <a:ea typeface="Hammersmith One"/>
                <a:cs typeface="Poppins ExtraBold" panose="020B060402020202020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lvl="0" defTabSz="457200">
              <a:buClrTx/>
              <a:buSzTx/>
              <a:defRPr/>
            </a:pPr>
            <a:r>
              <a:rPr lang="fr-FR" sz="2000" dirty="0"/>
              <a:t>1. </a:t>
            </a:r>
            <a:r>
              <a:rPr kumimoji="0" lang="fr-FR" sz="2000" b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Poppins ExtraBold" panose="020B0604020202020204" charset="0"/>
              </a:rPr>
              <a:t>Je </a:t>
            </a:r>
            <a:r>
              <a:rPr lang="fr-FR" sz="2000" dirty="0"/>
              <a:t>trace un </a:t>
            </a:r>
            <a:r>
              <a:rPr lang="fr-FR" sz="2000" dirty="0">
                <a:solidFill>
                  <a:schemeClr val="tx1"/>
                </a:solidFill>
              </a:rPr>
              <a:t>repère orthonormé</a:t>
            </a: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15880;p58">
                <a:extLst>
                  <a:ext uri="{FF2B5EF4-FFF2-40B4-BE49-F238E27FC236}">
                    <a16:creationId xmlns:a16="http://schemas.microsoft.com/office/drawing/2014/main" id="{0D850564-3D69-CDD4-D4B9-E89214CB0E17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5470" y="2550047"/>
                <a:ext cx="7212251" cy="752475"/>
              </a:xfrm>
              <a:prstGeom prst="rect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 lang="en-US"/>
                </a:defPPr>
                <a:lvl1pPr marR="0" lvl="0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Hammersmith One"/>
                  <a:buNone/>
                  <a:defRPr sz="2400" b="1" i="0" u="none" strike="noStrike" kern="0" cap="none">
                    <a:solidFill>
                      <a:srgbClr val="000000"/>
                    </a:solidFill>
                    <a:latin typeface="+mj-lt"/>
                    <a:ea typeface="Hammersmith One"/>
                    <a:cs typeface="Poppins ExtraBold" panose="020B0604020202020204" charset="0"/>
                  </a:defRPr>
                </a:lvl1pPr>
                <a:lvl2pPr marR="0" lvl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2pPr>
                <a:lvl3pPr marR="0" lvl="2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3pPr>
                <a:lvl4pPr marR="0" lvl="3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4pPr>
                <a:lvl5pPr marR="0" lvl="4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5pPr>
                <a:lvl6pPr marR="0" lvl="5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6pPr>
                <a:lvl7pPr marR="0" lvl="6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7pPr>
                <a:lvl8pPr marR="0" lvl="7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8pPr>
                <a:lvl9pPr marR="0" lvl="8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9pPr>
              </a:lstStyle>
              <a:p>
                <a:pPr defTabSz="457200">
                  <a:buClrTx/>
                  <a:buSzTx/>
                  <a:defRPr/>
                </a:pPr>
                <a:r>
                  <a:rPr kumimoji="0" lang="fr-FR" sz="2000" b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Poppins ExtraBold" panose="020B0604020202020204" charset="0"/>
                  </a:rPr>
                  <a:t> 2. Je choisis </a:t>
                </a:r>
                <a14:m>
                  <m:oMath xmlns:m="http://schemas.openxmlformats.org/officeDocument/2006/math">
                    <m:r>
                      <a:rPr kumimoji="0" lang="fr-FR" sz="20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Poppins ExtraBold" panose="020B0604020202020204" charset="0"/>
                      </a:rPr>
                      <m:t>𝒙</m:t>
                    </m:r>
                    <m:r>
                      <a:rPr kumimoji="0" lang="fr-FR" sz="2000" b="1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Poppins ExtraBold" panose="020B0604020202020204" charset="0"/>
                      </a:rPr>
                      <m:t>=</m:t>
                    </m:r>
                    <m:r>
                      <a:rPr kumimoji="0" lang="fr-FR" sz="2000" b="1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Poppins ExtraBold" panose="020B0604020202020204" charset="0"/>
                      </a:rPr>
                      <m:t>𝟏</m:t>
                    </m:r>
                  </m:oMath>
                </a14:m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cs typeface="Poppins ExtraBold" panose="020B0604020202020204" charset="0"/>
                  </a:rPr>
                  <a:t> et je calcule </a:t>
                </a:r>
                <a14:m>
                  <m:oMath xmlns:m="http://schemas.openxmlformats.org/officeDocument/2006/math">
                    <m:r>
                      <a:rPr lang="fr-FR" sz="2000" kern="12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𝐲</m:t>
                    </m:r>
                    <m:r>
                      <a:rPr lang="fr-FR" sz="2000" i="1" kern="12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b="1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000" b="1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fr-FR" sz="20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 kern="12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sz="2000" b="1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(−</m:t>
                    </m:r>
                    <m:r>
                      <a:rPr lang="fr-FR" sz="2000" b="1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𝟐</m:t>
                    </m:r>
                    <m:r>
                      <a:rPr lang="fr-FR" sz="2000" b="1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fr-FR" sz="2000" i="1" kern="12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b="1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fr-FR" sz="2000" kern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7" name="Google Shape;15880;p58">
                <a:extLst>
                  <a:ext uri="{FF2B5EF4-FFF2-40B4-BE49-F238E27FC236}">
                    <a16:creationId xmlns:a16="http://schemas.microsoft.com/office/drawing/2014/main" id="{0D850564-3D69-CDD4-D4B9-E89214CB0E1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470" y="2550047"/>
                <a:ext cx="7212251" cy="752475"/>
              </a:xfrm>
              <a:prstGeom prst="rect">
                <a:avLst/>
              </a:prstGeom>
              <a:blipFill>
                <a:blip r:embed="rId5"/>
                <a:stretch>
                  <a:fillRect l="-169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Image 7">
            <a:extLst>
              <a:ext uri="{FF2B5EF4-FFF2-40B4-BE49-F238E27FC236}">
                <a16:creationId xmlns:a16="http://schemas.microsoft.com/office/drawing/2014/main" id="{1F3418AB-2C9F-D63D-E72E-FD7579016AC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77673" y="1287940"/>
            <a:ext cx="2248857" cy="189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055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A399B-D589-B90A-9C02-147EA2437F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92E4ADC6-4F92-F0BD-07DB-AF056B0EA57F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j-ea"/>
                    <a:cs typeface="Calibri" panose="020F0502020204030204" pitchFamily="34" charset="0"/>
                  </a:rPr>
                  <a:t>Complétez pour tracer le graphe de la relation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</a:rPr>
                      <m:t>𝒚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</a:rPr>
                      <m:t>=−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</a:rPr>
                      <m:t>𝟐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</a:rPr>
                      <m:t>𝒙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92E4ADC6-4F92-F0BD-07DB-AF056B0EA5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4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C1CD29B-E283-684C-DCE6-B766130F6ECB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E1B41C2F-23AA-A642-133B-BAD7A23FAADC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08E3F8B9-588F-0DB4-2A85-B8A5F681A932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9A2A608-2331-E46D-8EAC-050149EA4994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3" name="Google Shape;15880;p58">
            <a:extLst>
              <a:ext uri="{FF2B5EF4-FFF2-40B4-BE49-F238E27FC236}">
                <a16:creationId xmlns:a16="http://schemas.microsoft.com/office/drawing/2014/main" id="{E0894A4B-1CC9-81F1-97A0-A5E7D3ED4C81}"/>
              </a:ext>
            </a:extLst>
          </p:cNvPr>
          <p:cNvSpPr txBox="1">
            <a:spLocks/>
          </p:cNvSpPr>
          <p:nvPr/>
        </p:nvSpPr>
        <p:spPr>
          <a:xfrm>
            <a:off x="765470" y="1415749"/>
            <a:ext cx="5915029" cy="752475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kern="0" cap="none">
                <a:solidFill>
                  <a:srgbClr val="000000"/>
                </a:solidFill>
                <a:latin typeface="+mj-lt"/>
                <a:ea typeface="Hammersmith One"/>
                <a:cs typeface="Poppins ExtraBold" panose="020B060402020202020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lvl="0" defTabSz="457200">
              <a:buClrTx/>
              <a:buSzTx/>
              <a:defRPr/>
            </a:pPr>
            <a:r>
              <a:rPr lang="fr-FR" sz="2000" dirty="0"/>
              <a:t>1. </a:t>
            </a:r>
            <a:r>
              <a:rPr kumimoji="0" lang="fr-FR" sz="2000" b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Poppins ExtraBold" panose="020B0604020202020204" charset="0"/>
              </a:rPr>
              <a:t>Je </a:t>
            </a:r>
            <a:r>
              <a:rPr lang="fr-FR" sz="2000" dirty="0"/>
              <a:t>trace un </a:t>
            </a:r>
            <a:r>
              <a:rPr lang="fr-FR" sz="2000" dirty="0">
                <a:solidFill>
                  <a:schemeClr val="tx1"/>
                </a:solidFill>
              </a:rPr>
              <a:t>repère orthonormé</a:t>
            </a: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15880;p58">
                <a:extLst>
                  <a:ext uri="{FF2B5EF4-FFF2-40B4-BE49-F238E27FC236}">
                    <a16:creationId xmlns:a16="http://schemas.microsoft.com/office/drawing/2014/main" id="{ABF32BDD-7B4F-43D8-3AD1-25C6D4D3D81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5470" y="2550047"/>
                <a:ext cx="5915029" cy="752475"/>
              </a:xfrm>
              <a:prstGeom prst="rect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 lang="en-US"/>
                </a:defPPr>
                <a:lvl1pPr marR="0" lvl="0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Hammersmith One"/>
                  <a:buNone/>
                  <a:defRPr sz="2400" b="1" i="0" u="none" strike="noStrike" kern="0" cap="none">
                    <a:solidFill>
                      <a:srgbClr val="000000"/>
                    </a:solidFill>
                    <a:latin typeface="+mj-lt"/>
                    <a:ea typeface="Hammersmith One"/>
                    <a:cs typeface="Poppins ExtraBold" panose="020B0604020202020204" charset="0"/>
                  </a:defRPr>
                </a:lvl1pPr>
                <a:lvl2pPr marR="0" lvl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2pPr>
                <a:lvl3pPr marR="0" lvl="2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3pPr>
                <a:lvl4pPr marR="0" lvl="3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4pPr>
                <a:lvl5pPr marR="0" lvl="4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5pPr>
                <a:lvl6pPr marR="0" lvl="5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6pPr>
                <a:lvl7pPr marR="0" lvl="6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7pPr>
                <a:lvl8pPr marR="0" lvl="7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8pPr>
                <a:lvl9pPr marR="0" lvl="8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9pPr>
              </a:lstStyle>
              <a:p>
                <a:pPr defTabSz="457200">
                  <a:buClrTx/>
                  <a:buSzTx/>
                  <a:defRPr/>
                </a:pPr>
                <a:r>
                  <a:rPr kumimoji="0" lang="fr-FR" sz="2000" b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Poppins ExtraBold" panose="020B0604020202020204" charset="0"/>
                  </a:rPr>
                  <a:t> 2. Je choisis </a:t>
                </a:r>
                <a14:m>
                  <m:oMath xmlns:m="http://schemas.openxmlformats.org/officeDocument/2006/math">
                    <m:r>
                      <a:rPr kumimoji="0" lang="fr-FR" sz="20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Poppins ExtraBold" panose="020B0604020202020204" charset="0"/>
                      </a:rPr>
                      <m:t>𝒙</m:t>
                    </m:r>
                    <m:r>
                      <a:rPr kumimoji="0" lang="fr-FR" sz="2000" b="1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Poppins ExtraBold" panose="020B0604020202020204" charset="0"/>
                      </a:rPr>
                      <m:t>=</m:t>
                    </m:r>
                    <m:r>
                      <a:rPr kumimoji="0" lang="fr-FR" sz="2000" b="1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Poppins ExtraBold" panose="020B0604020202020204" charset="0"/>
                      </a:rPr>
                      <m:t>𝟏</m:t>
                    </m:r>
                  </m:oMath>
                </a14:m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cs typeface="Poppins ExtraBold" panose="020B0604020202020204" charset="0"/>
                  </a:rPr>
                  <a:t> et je calcule </a:t>
                </a:r>
                <a14:m>
                  <m:oMath xmlns:m="http://schemas.openxmlformats.org/officeDocument/2006/math">
                    <m:r>
                      <a:rPr lang="fr-FR" sz="2000" kern="12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𝐲</m:t>
                    </m:r>
                    <m:r>
                      <a:rPr lang="fr-FR" sz="2000" i="1" kern="12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b="1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000" b="1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fr-FR" sz="20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 kern="12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fr-FR" sz="2000" b="1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(−</m:t>
                    </m:r>
                    <m:r>
                      <a:rPr lang="fr-FR" sz="2000" b="1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fr-FR" sz="2000" b="1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  <m:r>
                      <a:rPr lang="fr-FR" sz="2000" i="1" kern="12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b="1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fr-FR" sz="2000" kern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Google Shape;15880;p58">
                <a:extLst>
                  <a:ext uri="{FF2B5EF4-FFF2-40B4-BE49-F238E27FC236}">
                    <a16:creationId xmlns:a16="http://schemas.microsoft.com/office/drawing/2014/main" id="{ABF32BDD-7B4F-43D8-3AD1-25C6D4D3D81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470" y="2550047"/>
                <a:ext cx="5915029" cy="752475"/>
              </a:xfrm>
              <a:prstGeom prst="rect">
                <a:avLst/>
              </a:prstGeom>
              <a:blipFill>
                <a:blip r:embed="rId4"/>
                <a:stretch>
                  <a:fillRect l="-206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 5">
            <a:extLst>
              <a:ext uri="{FF2B5EF4-FFF2-40B4-BE49-F238E27FC236}">
                <a16:creationId xmlns:a16="http://schemas.microsoft.com/office/drawing/2014/main" id="{EE867785-63CA-04D0-3C92-2D5453841F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93116" y="1973454"/>
            <a:ext cx="3459780" cy="291109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15880;p58">
                <a:extLst>
                  <a:ext uri="{FF2B5EF4-FFF2-40B4-BE49-F238E27FC236}">
                    <a16:creationId xmlns:a16="http://schemas.microsoft.com/office/drawing/2014/main" id="{124AFAEA-6BCB-5E56-C660-3854FC0356F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5470" y="3837478"/>
                <a:ext cx="5915029" cy="752475"/>
              </a:xfrm>
              <a:prstGeom prst="rect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 lang="en-US"/>
                </a:defPPr>
                <a:lvl1pPr marR="0" lvl="0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Hammersmith One"/>
                  <a:buNone/>
                  <a:defRPr sz="2400" b="1" i="0" u="none" strike="noStrike" kern="0" cap="none">
                    <a:solidFill>
                      <a:srgbClr val="000000"/>
                    </a:solidFill>
                    <a:latin typeface="+mj-lt"/>
                    <a:ea typeface="Hammersmith One"/>
                    <a:cs typeface="Poppins ExtraBold" panose="020B0604020202020204" charset="0"/>
                  </a:defRPr>
                </a:lvl1pPr>
                <a:lvl2pPr marR="0" lvl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2pPr>
                <a:lvl3pPr marR="0" lvl="2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3pPr>
                <a:lvl4pPr marR="0" lvl="3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4pPr>
                <a:lvl5pPr marR="0" lvl="4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5pPr>
                <a:lvl6pPr marR="0" lvl="5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6pPr>
                <a:lvl7pPr marR="0" lvl="6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7pPr>
                <a:lvl8pPr marR="0" lvl="7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8pPr>
                <a:lvl9pPr marR="0" lvl="8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9pPr>
              </a:lstStyle>
              <a:p>
                <a:pPr lvl="0" defTabSz="457200">
                  <a:buClrTx/>
                  <a:buSzTx/>
                  <a:defRPr/>
                </a:pPr>
                <a:r>
                  <a:rPr kumimoji="0" lang="fr-FR" sz="2000" b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Poppins ExtraBold" panose="020B0604020202020204" charset="0"/>
                  </a:rPr>
                  <a:t> 3. Je place</a:t>
                </a:r>
                <a:r>
                  <a:rPr kumimoji="0" lang="fr-FR" sz="2000" b="1" u="none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Poppins ExtraBold" panose="020B0604020202020204" charset="0"/>
                  </a:rPr>
                  <a:t> le point </a:t>
                </a:r>
                <a14:m>
                  <m:oMath xmlns:m="http://schemas.openxmlformats.org/officeDocument/2006/math">
                    <m:r>
                      <a:rPr kumimoji="0" lang="fr-FR" sz="2000" b="1" i="1" u="none" strike="noStrike" kern="0" cap="none" spc="0" normalizeH="0" noProof="0" smtClean="0">
                        <a:ln>
                          <a:noFill/>
                        </a:ln>
                        <a:solidFill>
                          <a:srgbClr val="0852A4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Poppins ExtraBold" panose="020B0604020202020204" charset="0"/>
                      </a:rPr>
                      <m:t>𝑨</m:t>
                    </m:r>
                  </m:oMath>
                </a14:m>
                <a:r>
                  <a:rPr kumimoji="0" lang="fr-FR" sz="2000" b="1" u="none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Poppins ExtraBold" panose="020B0604020202020204" charset="0"/>
                  </a:rPr>
                  <a:t> de coordonnées </a:t>
                </a:r>
                <a:r>
                  <a:rPr kumimoji="0" lang="fr-FR" sz="2000" b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Poppins ExtraBold" panose="020B0604020202020204" charset="0"/>
                  </a:rPr>
                  <a:t> </a:t>
                </a:r>
                <a14:m>
                  <m:oMath xmlns:m="http://schemas.openxmlformats.org/officeDocument/2006/math">
                    <m:r>
                      <a:rPr kumimoji="0" lang="fr-FR" sz="2000" b="1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Poppins ExtraBold" panose="020B0604020202020204" charset="0"/>
                      </a:rPr>
                      <m:t>(</m:t>
                    </m:r>
                    <m:r>
                      <a:rPr kumimoji="0" lang="fr-FR" sz="20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Poppins ExtraBold" panose="020B0604020202020204" charset="0"/>
                      </a:rPr>
                      <m:t>…;…)</m:t>
                    </m:r>
                  </m:oMath>
                </a14:m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Poppins ExtraBold" panose="020B0604020202020204" charset="0"/>
                </a:endParaRPr>
              </a:p>
            </p:txBody>
          </p:sp>
        </mc:Choice>
        <mc:Fallback xmlns="">
          <p:sp>
            <p:nvSpPr>
              <p:cNvPr id="7" name="Google Shape;15880;p58">
                <a:extLst>
                  <a:ext uri="{FF2B5EF4-FFF2-40B4-BE49-F238E27FC236}">
                    <a16:creationId xmlns:a16="http://schemas.microsoft.com/office/drawing/2014/main" id="{124AFAEA-6BCB-5E56-C660-3854FC0356F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470" y="3837478"/>
                <a:ext cx="5915029" cy="752475"/>
              </a:xfrm>
              <a:prstGeom prst="rect">
                <a:avLst/>
              </a:prstGeom>
              <a:blipFill>
                <a:blip r:embed="rId6"/>
                <a:stretch>
                  <a:fillRect l="-206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94664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F97E6E-7CB2-C45C-2F88-1819643EFD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7B3F43B1-30FD-17FE-0408-95D992168065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935304" y="318293"/>
                <a:ext cx="10372033" cy="326286"/>
              </a:xfrm>
            </p:spPr>
            <p:txBody>
              <a:bodyPr/>
              <a:lstStyle/>
              <a:p>
                <a:r>
                  <a:rPr lang="fr-FR" dirty="0"/>
                  <a:t> Je repère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(−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FR" dirty="0"/>
                  <a:t>sur l’axe des abscisses et je monte tout droit. Je repère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fr-FR" dirty="0"/>
                  <a:t> sur l’axe des ordonnée et je me déplace </a:t>
                </a:r>
                <a:r>
                  <a:rPr lang="fr-FR" dirty="0">
                    <a:solidFill>
                      <a:srgbClr val="FF0000"/>
                    </a:solidFill>
                  </a:rPr>
                  <a:t>horizontalement</a:t>
                </a:r>
                <a:r>
                  <a:rPr lang="fr-FR" dirty="0"/>
                  <a:t>. Le point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lang="fr-FR" dirty="0"/>
                  <a:t> est le point de rencontre.</a:t>
                </a:r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7B3F43B1-30FD-17FE-0408-95D99216806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935304" y="318293"/>
                <a:ext cx="10372033" cy="326286"/>
              </a:xfrm>
              <a:blipFill>
                <a:blip r:embed="rId2"/>
                <a:stretch>
                  <a:fillRect l="-294" t="-44444" b="-53704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Espace réservé du contenu 3">
                <a:extLst>
                  <a:ext uri="{FF2B5EF4-FFF2-40B4-BE49-F238E27FC236}">
                    <a16:creationId xmlns:a16="http://schemas.microsoft.com/office/drawing/2014/main" id="{F5BDFB82-547A-8756-FA89-954B97306B9F}"/>
                  </a:ext>
                </a:extLst>
              </p:cNvPr>
              <p:cNvSpPr>
                <a:spLocks noGrp="1"/>
              </p:cNvSpPr>
              <p:nvPr>
                <p:ph sz="quarter" idx="11"/>
              </p:nvPr>
            </p:nvSpPr>
            <p:spPr/>
            <p:txBody>
              <a:bodyPr/>
              <a:lstStyle/>
              <a:p>
                <a:r>
                  <a:rPr lang="fr-FR" dirty="0"/>
                  <a:t>L'enseignant explique comment placer le point </a:t>
                </a:r>
                <a14:m>
                  <m:oMath xmlns:m="http://schemas.openxmlformats.org/officeDocument/2006/math">
                    <m:r>
                      <a:rPr lang="fr-FR" b="0" i="1" smtClean="0"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4" name="Espace réservé du contenu 3">
                <a:extLst>
                  <a:ext uri="{FF2B5EF4-FFF2-40B4-BE49-F238E27FC236}">
                    <a16:creationId xmlns:a16="http://schemas.microsoft.com/office/drawing/2014/main" id="{F5BDFB82-547A-8756-FA89-954B97306B9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quarter" idx="11"/>
              </p:nvPr>
            </p:nvSpPr>
            <p:spPr>
              <a:blipFill>
                <a:blip r:embed="rId3"/>
                <a:stretch>
                  <a:fillRect t="-4082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A4B82B65-57D7-C029-4C54-A9CA5120336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Google Shape;15880;p58">
            <a:extLst>
              <a:ext uri="{FF2B5EF4-FFF2-40B4-BE49-F238E27FC236}">
                <a16:creationId xmlns:a16="http://schemas.microsoft.com/office/drawing/2014/main" id="{0E65B202-4E39-9C48-7AC1-8295E202354B}"/>
              </a:ext>
            </a:extLst>
          </p:cNvPr>
          <p:cNvSpPr txBox="1">
            <a:spLocks/>
          </p:cNvSpPr>
          <p:nvPr/>
        </p:nvSpPr>
        <p:spPr>
          <a:xfrm>
            <a:off x="765470" y="1415749"/>
            <a:ext cx="6001089" cy="752475"/>
          </a:xfrm>
          <a:prstGeom prst="rect">
            <a:avLst/>
          </a:prstGeom>
          <a:noFill/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kern="0" cap="none">
                <a:solidFill>
                  <a:srgbClr val="000000"/>
                </a:solidFill>
                <a:latin typeface="+mj-lt"/>
                <a:ea typeface="Hammersmith One"/>
                <a:cs typeface="Poppins ExtraBold" panose="020B060402020202020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lvl="0" defTabSz="457200">
              <a:buClrTx/>
              <a:buSzTx/>
              <a:defRPr/>
            </a:pPr>
            <a:r>
              <a:rPr lang="fr-FR" sz="2000" dirty="0"/>
              <a:t>1. </a:t>
            </a:r>
            <a:r>
              <a:rPr kumimoji="0" lang="fr-FR" sz="2000" b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Poppins ExtraBold" panose="020B0604020202020204" charset="0"/>
              </a:rPr>
              <a:t>Je </a:t>
            </a:r>
            <a:r>
              <a:rPr lang="fr-FR" sz="2000" dirty="0"/>
              <a:t>trace un </a:t>
            </a:r>
            <a:r>
              <a:rPr lang="fr-FR" sz="2000" dirty="0">
                <a:solidFill>
                  <a:schemeClr val="tx1"/>
                </a:solidFill>
              </a:rPr>
              <a:t>repère orthonormé.</a:t>
            </a:r>
            <a:endParaRPr kumimoji="0" lang="fr-FR" sz="20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15880;p58">
                <a:extLst>
                  <a:ext uri="{FF2B5EF4-FFF2-40B4-BE49-F238E27FC236}">
                    <a16:creationId xmlns:a16="http://schemas.microsoft.com/office/drawing/2014/main" id="{A8EFA350-2720-BFDD-6A98-858D9C2B03D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5470" y="2550047"/>
                <a:ext cx="6001090" cy="752475"/>
              </a:xfrm>
              <a:prstGeom prst="rect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 lang="en-US"/>
                </a:defPPr>
                <a:lvl1pPr marR="0" lvl="0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Hammersmith One"/>
                  <a:buNone/>
                  <a:defRPr sz="2400" b="1" i="0" u="none" strike="noStrike" kern="0" cap="none">
                    <a:solidFill>
                      <a:srgbClr val="000000"/>
                    </a:solidFill>
                    <a:latin typeface="+mj-lt"/>
                    <a:ea typeface="Hammersmith One"/>
                    <a:cs typeface="Poppins ExtraBold" panose="020B0604020202020204" charset="0"/>
                  </a:defRPr>
                </a:lvl1pPr>
                <a:lvl2pPr marR="0" lvl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2pPr>
                <a:lvl3pPr marR="0" lvl="2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3pPr>
                <a:lvl4pPr marR="0" lvl="3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4pPr>
                <a:lvl5pPr marR="0" lvl="4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5pPr>
                <a:lvl6pPr marR="0" lvl="5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6pPr>
                <a:lvl7pPr marR="0" lvl="6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7pPr>
                <a:lvl8pPr marR="0" lvl="7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8pPr>
                <a:lvl9pPr marR="0" lvl="8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9pPr>
              </a:lstStyle>
              <a:p>
                <a:pPr defTabSz="457200">
                  <a:buClrTx/>
                  <a:buSzTx/>
                  <a:defRPr/>
                </a:pPr>
                <a:r>
                  <a:rPr kumimoji="0" lang="fr-FR" sz="2000" b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Poppins ExtraBold" panose="020B0604020202020204" charset="0"/>
                  </a:rPr>
                  <a:t> 2. Je choisis </a:t>
                </a:r>
                <a14:m>
                  <m:oMath xmlns:m="http://schemas.openxmlformats.org/officeDocument/2006/math">
                    <m:r>
                      <a:rPr kumimoji="0" lang="fr-FR" sz="20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Poppins ExtraBold" panose="020B0604020202020204" charset="0"/>
                      </a:rPr>
                      <m:t>𝒙</m:t>
                    </m:r>
                    <m:r>
                      <a:rPr kumimoji="0" lang="fr-FR" sz="2000" b="1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Poppins ExtraBold" panose="020B0604020202020204" charset="0"/>
                      </a:rPr>
                      <m:t>=</m:t>
                    </m:r>
                    <m:r>
                      <a:rPr kumimoji="0" lang="fr-FR" sz="2000" b="1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Poppins ExtraBold" panose="020B0604020202020204" charset="0"/>
                      </a:rPr>
                      <m:t>𝟏</m:t>
                    </m:r>
                  </m:oMath>
                </a14:m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cs typeface="Poppins ExtraBold" panose="020B0604020202020204" charset="0"/>
                  </a:rPr>
                  <a:t> et je calcule </a:t>
                </a:r>
                <a14:m>
                  <m:oMath xmlns:m="http://schemas.openxmlformats.org/officeDocument/2006/math">
                    <m:r>
                      <a:rPr lang="fr-FR" sz="2000" kern="12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𝐲</m:t>
                    </m:r>
                    <m:r>
                      <a:rPr lang="fr-FR" sz="2000" i="1" kern="12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b="1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fr-FR" sz="2000" b="1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r>
                  <a:rPr lang="fr-FR" sz="20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fr-FR" sz="2000" i="1" kern="120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d>
                      <m:dPr>
                        <m:ctrlPr>
                          <a:rPr lang="fr-FR" sz="2000" b="1" i="1" kern="120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000" b="1" i="1" kern="120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fr-FR" sz="2000" b="1" i="1" kern="1200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𝟏</m:t>
                        </m:r>
                      </m:e>
                    </m:d>
                    <m:r>
                      <a:rPr lang="fr-FR" sz="2000" i="1" kern="120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sz="2000" b="1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𝟐</m:t>
                    </m:r>
                    <m:r>
                      <a:rPr lang="fr-FR" sz="2000" b="1" i="1" kern="1200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fr-FR" sz="2000" kern="12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Google Shape;15880;p58">
                <a:extLst>
                  <a:ext uri="{FF2B5EF4-FFF2-40B4-BE49-F238E27FC236}">
                    <a16:creationId xmlns:a16="http://schemas.microsoft.com/office/drawing/2014/main" id="{A8EFA350-2720-BFDD-6A98-858D9C2B03D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470" y="2550047"/>
                <a:ext cx="6001090" cy="752475"/>
              </a:xfrm>
              <a:prstGeom prst="rect">
                <a:avLst/>
              </a:prstGeom>
              <a:blipFill>
                <a:blip r:embed="rId5"/>
                <a:stretch>
                  <a:fillRect t="-4724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15880;p58">
                <a:extLst>
                  <a:ext uri="{FF2B5EF4-FFF2-40B4-BE49-F238E27FC236}">
                    <a16:creationId xmlns:a16="http://schemas.microsoft.com/office/drawing/2014/main" id="{BF5578CF-EB0A-9932-F77E-35D98906FE7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5470" y="3837478"/>
                <a:ext cx="6001088" cy="752475"/>
              </a:xfrm>
              <a:prstGeom prst="rect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 lang="en-US"/>
                </a:defPPr>
                <a:lvl1pPr marR="0" lvl="0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Hammersmith One"/>
                  <a:buNone/>
                  <a:defRPr sz="2400" b="1" i="0" u="none" strike="noStrike" kern="0" cap="none">
                    <a:solidFill>
                      <a:srgbClr val="000000"/>
                    </a:solidFill>
                    <a:latin typeface="+mj-lt"/>
                    <a:ea typeface="Hammersmith One"/>
                    <a:cs typeface="Poppins ExtraBold" panose="020B0604020202020204" charset="0"/>
                  </a:defRPr>
                </a:lvl1pPr>
                <a:lvl2pPr marR="0" lvl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2pPr>
                <a:lvl3pPr marR="0" lvl="2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3pPr>
                <a:lvl4pPr marR="0" lvl="3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4pPr>
                <a:lvl5pPr marR="0" lvl="4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5pPr>
                <a:lvl6pPr marR="0" lvl="5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6pPr>
                <a:lvl7pPr marR="0" lvl="6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7pPr>
                <a:lvl8pPr marR="0" lvl="7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8pPr>
                <a:lvl9pPr marR="0" lvl="8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9pPr>
              </a:lstStyle>
              <a:p>
                <a:pPr lvl="0" defTabSz="457200">
                  <a:buClrTx/>
                  <a:buSzTx/>
                  <a:defRPr/>
                </a:pPr>
                <a:r>
                  <a:rPr kumimoji="0" lang="fr-FR" sz="2000" b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Poppins ExtraBold" panose="020B0604020202020204" charset="0"/>
                  </a:rPr>
                  <a:t> 3. Je place</a:t>
                </a:r>
                <a:r>
                  <a:rPr kumimoji="0" lang="fr-FR" sz="2000" b="1" u="none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Poppins ExtraBold" panose="020B0604020202020204" charset="0"/>
                  </a:rPr>
                  <a:t> le point </a:t>
                </a:r>
                <a14:m>
                  <m:oMath xmlns:m="http://schemas.openxmlformats.org/officeDocument/2006/math">
                    <m:r>
                      <a:rPr kumimoji="0" lang="fr-FR" sz="2000" b="1" i="1" u="none" strike="noStrike" kern="0" cap="none" spc="0" normalizeH="0" noProof="0" smtClean="0">
                        <a:ln>
                          <a:noFill/>
                        </a:ln>
                        <a:solidFill>
                          <a:srgbClr val="0852A4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Poppins ExtraBold" panose="020B0604020202020204" charset="0"/>
                      </a:rPr>
                      <m:t>𝑨</m:t>
                    </m:r>
                  </m:oMath>
                </a14:m>
                <a:r>
                  <a:rPr kumimoji="0" lang="fr-FR" sz="2000" b="1" u="none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Poppins ExtraBold" panose="020B0604020202020204" charset="0"/>
                  </a:rPr>
                  <a:t> de coordonnées </a:t>
                </a:r>
                <a:r>
                  <a:rPr kumimoji="0" lang="fr-FR" sz="2000" b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Poppins ExtraBold" panose="020B060402020202020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fr-FR" sz="2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Poppins ExtraBold" panose="020B0604020202020204" charset="0"/>
                          </a:rPr>
                        </m:ctrlPr>
                      </m:dPr>
                      <m:e>
                        <m:r>
                          <a:rPr kumimoji="0" lang="fr-FR" sz="2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Poppins ExtraBold" panose="020B0604020202020204" charset="0"/>
                          </a:rPr>
                          <m:t>−</m:t>
                        </m:r>
                        <m:r>
                          <a:rPr kumimoji="0" lang="fr-FR" sz="2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Poppins ExtraBold" panose="020B0604020202020204" charset="0"/>
                          </a:rPr>
                          <m:t>𝟏</m:t>
                        </m:r>
                        <m:r>
                          <a:rPr kumimoji="0" lang="fr-FR" sz="2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Poppins ExtraBold" panose="020B0604020202020204" charset="0"/>
                          </a:rPr>
                          <m:t> ;</m:t>
                        </m:r>
                        <m:r>
                          <a:rPr kumimoji="0" lang="fr-FR" sz="2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FF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Poppins ExtraBold" panose="020B0604020202020204" charset="0"/>
                          </a:rPr>
                          <m:t>𝟐</m:t>
                        </m:r>
                      </m:e>
                    </m:d>
                    <m:r>
                      <a:rPr kumimoji="0" lang="fr-FR" sz="20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Poppins ExtraBold" panose="020B0604020202020204" charset="0"/>
                      </a:rPr>
                      <m:t>.</m:t>
                    </m:r>
                  </m:oMath>
                </a14:m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Poppins ExtraBold" panose="020B0604020202020204" charset="0"/>
                </a:endParaRPr>
              </a:p>
            </p:txBody>
          </p:sp>
        </mc:Choice>
        <mc:Fallback xmlns="">
          <p:sp>
            <p:nvSpPr>
              <p:cNvPr id="7" name="Google Shape;15880;p58">
                <a:extLst>
                  <a:ext uri="{FF2B5EF4-FFF2-40B4-BE49-F238E27FC236}">
                    <a16:creationId xmlns:a16="http://schemas.microsoft.com/office/drawing/2014/main" id="{BF5578CF-EB0A-9932-F77E-35D98906FE7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5470" y="3837478"/>
                <a:ext cx="6001088" cy="752475"/>
              </a:xfrm>
              <a:prstGeom prst="rect">
                <a:avLst/>
              </a:prstGeom>
              <a:blipFill>
                <a:blip r:embed="rId6"/>
                <a:stretch>
                  <a:fillRect t="-3175" r="-3242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Groupe 19">
            <a:extLst>
              <a:ext uri="{FF2B5EF4-FFF2-40B4-BE49-F238E27FC236}">
                <a16:creationId xmlns:a16="http://schemas.microsoft.com/office/drawing/2014/main" id="{2E8A2BB5-08BF-2FE8-E197-490E94A4B1D2}"/>
              </a:ext>
            </a:extLst>
          </p:cNvPr>
          <p:cNvGrpSpPr/>
          <p:nvPr/>
        </p:nvGrpSpPr>
        <p:grpSpPr>
          <a:xfrm>
            <a:off x="7693116" y="1706559"/>
            <a:ext cx="3459780" cy="3177987"/>
            <a:chOff x="7693116" y="1706559"/>
            <a:chExt cx="3459780" cy="3177987"/>
          </a:xfrm>
        </p:grpSpPr>
        <p:grpSp>
          <p:nvGrpSpPr>
            <p:cNvPr id="18" name="Groupe 17">
              <a:extLst>
                <a:ext uri="{FF2B5EF4-FFF2-40B4-BE49-F238E27FC236}">
                  <a16:creationId xmlns:a16="http://schemas.microsoft.com/office/drawing/2014/main" id="{AB191096-3C34-4DD2-1E27-0DCE04FB85AD}"/>
                </a:ext>
              </a:extLst>
            </p:cNvPr>
            <p:cNvGrpSpPr/>
            <p:nvPr/>
          </p:nvGrpSpPr>
          <p:grpSpPr>
            <a:xfrm>
              <a:off x="7693116" y="1706559"/>
              <a:ext cx="3459780" cy="3177987"/>
              <a:chOff x="7693116" y="1706559"/>
              <a:chExt cx="3459780" cy="3177987"/>
            </a:xfrm>
          </p:grpSpPr>
          <p:grpSp>
            <p:nvGrpSpPr>
              <p:cNvPr id="10" name="Groupe 9">
                <a:extLst>
                  <a:ext uri="{FF2B5EF4-FFF2-40B4-BE49-F238E27FC236}">
                    <a16:creationId xmlns:a16="http://schemas.microsoft.com/office/drawing/2014/main" id="{072FA6CE-55DA-A1D2-6BAD-778F6F118746}"/>
                  </a:ext>
                </a:extLst>
              </p:cNvPr>
              <p:cNvGrpSpPr/>
              <p:nvPr/>
            </p:nvGrpSpPr>
            <p:grpSpPr>
              <a:xfrm>
                <a:off x="7693116" y="1706559"/>
                <a:ext cx="3459780" cy="3177987"/>
                <a:chOff x="7693116" y="1706559"/>
                <a:chExt cx="3459780" cy="3177987"/>
              </a:xfrm>
            </p:grpSpPr>
            <p:pic>
              <p:nvPicPr>
                <p:cNvPr id="8" name="Image 7">
                  <a:extLst>
                    <a:ext uri="{FF2B5EF4-FFF2-40B4-BE49-F238E27FC236}">
                      <a16:creationId xmlns:a16="http://schemas.microsoft.com/office/drawing/2014/main" id="{4D17578D-C6F3-D952-5CBD-0D78750699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7693116" y="1973454"/>
                  <a:ext cx="3459780" cy="2911092"/>
                </a:xfrm>
                <a:prstGeom prst="rect">
                  <a:avLst/>
                </a:prstGeom>
              </p:spPr>
            </p:pic>
            <p:sp>
              <p:nvSpPr>
                <p:cNvPr id="9" name="ZoneTexte 8">
                  <a:extLst>
                    <a:ext uri="{FF2B5EF4-FFF2-40B4-BE49-F238E27FC236}">
                      <a16:creationId xmlns:a16="http://schemas.microsoft.com/office/drawing/2014/main" id="{1A78B7A3-DA6F-BE23-B398-EB581FE636CF}"/>
                    </a:ext>
                  </a:extLst>
                </p:cNvPr>
                <p:cNvSpPr txBox="1"/>
                <p:nvPr/>
              </p:nvSpPr>
              <p:spPr>
                <a:xfrm>
                  <a:off x="8563087" y="1706559"/>
                  <a:ext cx="279698" cy="9233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l"/>
                  <a:r>
                    <a:rPr lang="fr-FR" sz="5400" dirty="0">
                      <a:solidFill>
                        <a:srgbClr val="FF0000"/>
                      </a:solidFill>
                      <a:latin typeface="Calibri" panose="020F0502020204030204" pitchFamily="34" charset="0"/>
                      <a:cs typeface="Calibri" panose="020F0502020204030204" pitchFamily="34" charset="0"/>
                    </a:rPr>
                    <a:t>.</a:t>
                  </a:r>
                </a:p>
              </p:txBody>
            </p:sp>
          </p:grpSp>
          <p:cxnSp>
            <p:nvCxnSpPr>
              <p:cNvPr id="12" name="Connecteur droit avec flèche 11">
                <a:extLst>
                  <a:ext uri="{FF2B5EF4-FFF2-40B4-BE49-F238E27FC236}">
                    <a16:creationId xmlns:a16="http://schemas.microsoft.com/office/drawing/2014/main" id="{74174542-57D6-AD11-B469-040AF7654975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8739041" y="2421082"/>
                <a:ext cx="0" cy="1264752"/>
              </a:xfrm>
              <a:prstGeom prst="straightConnector1">
                <a:avLst/>
              </a:prstGeom>
              <a:ln w="19050">
                <a:solidFill>
                  <a:schemeClr val="accent1">
                    <a:lumMod val="60000"/>
                    <a:lumOff val="40000"/>
                  </a:schemeClr>
                </a:solidFill>
                <a:prstDash val="sysDash"/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  <p:cxnSp>
            <p:nvCxnSpPr>
              <p:cNvPr id="13" name="Connecteur droit avec flèche 12">
                <a:extLst>
                  <a:ext uri="{FF2B5EF4-FFF2-40B4-BE49-F238E27FC236}">
                    <a16:creationId xmlns:a16="http://schemas.microsoft.com/office/drawing/2014/main" id="{C15947A9-4159-309F-6827-C5C01C82672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8871635" y="2359103"/>
                <a:ext cx="491679" cy="0"/>
              </a:xfrm>
              <a:prstGeom prst="straightConnector1">
                <a:avLst/>
              </a:prstGeom>
              <a:ln w="19050">
                <a:solidFill>
                  <a:schemeClr val="accent1">
                    <a:lumMod val="60000"/>
                    <a:lumOff val="40000"/>
                  </a:schemeClr>
                </a:solidFill>
                <a:prstDash val="sysDash"/>
                <a:tailEnd type="triangle"/>
              </a:ln>
            </p:spPr>
            <p:style>
              <a:lnRef idx="1">
                <a:schemeClr val="accent2"/>
              </a:lnRef>
              <a:fillRef idx="0">
                <a:schemeClr val="accent2"/>
              </a:fillRef>
              <a:effectRef idx="0">
                <a:schemeClr val="accent2"/>
              </a:effectRef>
              <a:fontRef idx="minor">
                <a:schemeClr val="tx1"/>
              </a:fontRef>
            </p:style>
          </p:cxn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9" name="ZoneTexte 18">
                  <a:extLst>
                    <a:ext uri="{FF2B5EF4-FFF2-40B4-BE49-F238E27FC236}">
                      <a16:creationId xmlns:a16="http://schemas.microsoft.com/office/drawing/2014/main" id="{4904AFD4-8134-30BE-50EE-AD64E087D2F0}"/>
                    </a:ext>
                  </a:extLst>
                </p:cNvPr>
                <p:cNvSpPr txBox="1"/>
                <p:nvPr/>
              </p:nvSpPr>
              <p:spPr>
                <a:xfrm>
                  <a:off x="8535652" y="1935234"/>
                  <a:ext cx="40677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solidFill>
                              <a:srgbClr val="1D6FA9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𝐴</m:t>
                        </m:r>
                      </m:oMath>
                    </m:oMathPara>
                  </a14:m>
                  <a:endParaRPr lang="fr-FR" sz="2000" dirty="0">
                    <a:solidFill>
                      <a:srgbClr val="1D6FA9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9" name="ZoneTexte 18">
                  <a:extLst>
                    <a:ext uri="{FF2B5EF4-FFF2-40B4-BE49-F238E27FC236}">
                      <a16:creationId xmlns:a16="http://schemas.microsoft.com/office/drawing/2014/main" id="{4904AFD4-8134-30BE-50EE-AD64E087D2F0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535652" y="1935234"/>
                  <a:ext cx="406778" cy="400110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1302631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E6DA6F-065B-5447-3250-8F40A890F1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C7673C7B-93C1-23C8-121E-818F4AE9D252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kumimoji="0" lang="fr-FR" sz="16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 pitchFamily="34" charset="0"/>
                    <a:ea typeface="+mj-ea"/>
                    <a:cs typeface="Calibri" panose="020F0502020204030204" pitchFamily="34" charset="0"/>
                  </a:rPr>
                  <a:t>Complétez pour tracer le graphe de la relation </a:t>
                </a:r>
                <a14:m>
                  <m:oMath xmlns:m="http://schemas.openxmlformats.org/officeDocument/2006/math"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</a:rPr>
                      <m:t>𝒚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</a:rPr>
                      <m:t>=−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</a:rPr>
                      <m:t>𝟐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</a:rPr>
                      <m:t>𝒙</m:t>
                    </m:r>
                    <m:r>
                      <a:rPr kumimoji="0" lang="fr-FR" sz="16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j-ea"/>
                      </a:rPr>
                      <m:t>.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C7673C7B-93C1-23C8-121E-818F4AE9D25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4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9BE4355-FFF6-687C-A2FA-286E0D04C008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choisit au hasard deux élèves pour justifier oralement leurs réponses.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66C0B0E1-4309-BD2F-FAFC-2620171FB82F}"/>
              </a:ext>
            </a:extLst>
          </p:cNvPr>
          <p:cNvGrpSpPr/>
          <p:nvPr/>
        </p:nvGrpSpPr>
        <p:grpSpPr>
          <a:xfrm>
            <a:off x="11493365" y="427318"/>
            <a:ext cx="497596" cy="431295"/>
            <a:chOff x="779844" y="4335989"/>
            <a:chExt cx="563238" cy="575842"/>
          </a:xfrm>
        </p:grpSpPr>
        <p:pic>
          <p:nvPicPr>
            <p:cNvPr id="11" name="Google Shape;307;p51" descr="Une image contenant Dessin animé, clipart, Animation, illustration&#10;&#10;Description générée automatiquement">
              <a:extLst>
                <a:ext uri="{FF2B5EF4-FFF2-40B4-BE49-F238E27FC236}">
                  <a16:creationId xmlns:a16="http://schemas.microsoft.com/office/drawing/2014/main" id="{4BF0F79D-E808-624B-5076-2A8FF441120A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l="18242" t="9344" r="18458" b="23864"/>
            <a:stretch/>
          </p:blipFill>
          <p:spPr>
            <a:xfrm>
              <a:off x="779844" y="4335989"/>
              <a:ext cx="563238" cy="57584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08B10CD-B25F-9B29-470E-4B88DCBF6D03}"/>
                </a:ext>
              </a:extLst>
            </p:cNvPr>
            <p:cNvSpPr/>
            <p:nvPr/>
          </p:nvSpPr>
          <p:spPr>
            <a:xfrm>
              <a:off x="1146883" y="4430870"/>
              <a:ext cx="160172" cy="106680"/>
            </a:xfrm>
            <a:prstGeom prst="rect">
              <a:avLst/>
            </a:prstGeom>
            <a:solidFill>
              <a:srgbClr val="268B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15880;p58">
                <a:extLst>
                  <a:ext uri="{FF2B5EF4-FFF2-40B4-BE49-F238E27FC236}">
                    <a16:creationId xmlns:a16="http://schemas.microsoft.com/office/drawing/2014/main" id="{0B70B366-AE37-4CFB-3660-929FDCD70EC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9084" y="1749382"/>
                <a:ext cx="6001088" cy="752475"/>
              </a:xfrm>
              <a:prstGeom prst="rect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 lang="en-US"/>
                </a:defPPr>
                <a:lvl1pPr marR="0" lvl="0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Hammersmith One"/>
                  <a:buNone/>
                  <a:defRPr sz="2400" b="1" i="0" u="none" strike="noStrike" kern="0" cap="none">
                    <a:solidFill>
                      <a:srgbClr val="000000"/>
                    </a:solidFill>
                    <a:latin typeface="+mj-lt"/>
                    <a:ea typeface="Hammersmith One"/>
                    <a:cs typeface="Poppins ExtraBold" panose="020B0604020202020204" charset="0"/>
                  </a:defRPr>
                </a:lvl1pPr>
                <a:lvl2pPr marR="0" lvl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2pPr>
                <a:lvl3pPr marR="0" lvl="2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3pPr>
                <a:lvl4pPr marR="0" lvl="3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4pPr>
                <a:lvl5pPr marR="0" lvl="4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5pPr>
                <a:lvl6pPr marR="0" lvl="5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6pPr>
                <a:lvl7pPr marR="0" lvl="6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7pPr>
                <a:lvl8pPr marR="0" lvl="7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8pPr>
                <a:lvl9pPr marR="0" lvl="8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9pPr>
              </a:lstStyle>
              <a:p>
                <a:pPr lvl="0" defTabSz="457200">
                  <a:buClrTx/>
                  <a:buSzTx/>
                  <a:defRPr/>
                </a:pPr>
                <a:r>
                  <a:rPr kumimoji="0" lang="fr-FR" sz="2000" b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Poppins ExtraBold" panose="020B0604020202020204" charset="0"/>
                  </a:rPr>
                  <a:t> 3. Je place</a:t>
                </a:r>
                <a:r>
                  <a:rPr kumimoji="0" lang="fr-FR" sz="2000" b="1" u="none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Poppins ExtraBold" panose="020B0604020202020204" charset="0"/>
                  </a:rPr>
                  <a:t> le point </a:t>
                </a:r>
                <a14:m>
                  <m:oMath xmlns:m="http://schemas.openxmlformats.org/officeDocument/2006/math">
                    <m:r>
                      <a:rPr kumimoji="0" lang="fr-FR" sz="2000" b="1" i="1" u="none" strike="noStrike" kern="0" cap="none" spc="0" normalizeH="0" noProof="0" smtClean="0">
                        <a:ln>
                          <a:noFill/>
                        </a:ln>
                        <a:solidFill>
                          <a:srgbClr val="0852A4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Poppins ExtraBold" panose="020B0604020202020204" charset="0"/>
                      </a:rPr>
                      <m:t>𝑨</m:t>
                    </m:r>
                  </m:oMath>
                </a14:m>
                <a:r>
                  <a:rPr kumimoji="0" lang="fr-FR" sz="2000" b="1" u="none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Poppins ExtraBold" panose="020B0604020202020204" charset="0"/>
                  </a:rPr>
                  <a:t> de coordonnées </a:t>
                </a:r>
                <a:r>
                  <a:rPr kumimoji="0" lang="fr-FR" sz="2000" b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Poppins ExtraBold" panose="020B060402020202020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fr-FR" sz="2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Poppins ExtraBold" panose="020B0604020202020204" charset="0"/>
                          </a:rPr>
                        </m:ctrlPr>
                      </m:dPr>
                      <m:e>
                        <m:r>
                          <a:rPr kumimoji="0" lang="fr-FR" sz="2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Poppins ExtraBold" panose="020B0604020202020204" charset="0"/>
                          </a:rPr>
                          <m:t>−</m:t>
                        </m:r>
                        <m:r>
                          <a:rPr kumimoji="0" lang="fr-FR" sz="2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Poppins ExtraBold" panose="020B0604020202020204" charset="0"/>
                          </a:rPr>
                          <m:t>𝟏</m:t>
                        </m:r>
                        <m:r>
                          <a:rPr kumimoji="0" lang="fr-FR" sz="2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Poppins ExtraBold" panose="020B0604020202020204" charset="0"/>
                          </a:rPr>
                          <m:t> ;</m:t>
                        </m:r>
                        <m:r>
                          <a:rPr kumimoji="0" lang="fr-FR" sz="2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Poppins ExtraBold" panose="020B0604020202020204" charset="0"/>
                          </a:rPr>
                          <m:t>𝟐</m:t>
                        </m:r>
                      </m:e>
                    </m:d>
                    <m:r>
                      <a:rPr kumimoji="0" lang="fr-FR" sz="20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Poppins ExtraBold" panose="020B0604020202020204" charset="0"/>
                      </a:rPr>
                      <m:t>.</m:t>
                    </m:r>
                  </m:oMath>
                </a14:m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Poppins ExtraBold" panose="020B0604020202020204" charset="0"/>
                </a:endParaRPr>
              </a:p>
            </p:txBody>
          </p:sp>
        </mc:Choice>
        <mc:Fallback xmlns="">
          <p:sp>
            <p:nvSpPr>
              <p:cNvPr id="6" name="Google Shape;15880;p58">
                <a:extLst>
                  <a:ext uri="{FF2B5EF4-FFF2-40B4-BE49-F238E27FC236}">
                    <a16:creationId xmlns:a16="http://schemas.microsoft.com/office/drawing/2014/main" id="{0B70B366-AE37-4CFB-3660-929FDCD70EC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084" y="1749382"/>
                <a:ext cx="6001088" cy="752475"/>
              </a:xfrm>
              <a:prstGeom prst="rect">
                <a:avLst/>
              </a:prstGeom>
              <a:blipFill>
                <a:blip r:embed="rId4"/>
                <a:stretch>
                  <a:fillRect t="-2381" r="-3343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Google Shape;15880;p58">
                <a:extLst>
                  <a:ext uri="{FF2B5EF4-FFF2-40B4-BE49-F238E27FC236}">
                    <a16:creationId xmlns:a16="http://schemas.microsoft.com/office/drawing/2014/main" id="{F9373F75-6BE5-B3E5-9AAA-EF348DDB08ED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9084" y="3129855"/>
                <a:ext cx="7225984" cy="752475"/>
              </a:xfrm>
              <a:prstGeom prst="rect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 lang="en-US"/>
                </a:defPPr>
                <a:lvl1pPr marR="0" lvl="0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Hammersmith One"/>
                  <a:buNone/>
                  <a:defRPr sz="2400" b="1" i="0" u="none" strike="noStrike" kern="0" cap="none">
                    <a:solidFill>
                      <a:srgbClr val="000000"/>
                    </a:solidFill>
                    <a:latin typeface="+mj-lt"/>
                    <a:ea typeface="Hammersmith One"/>
                    <a:cs typeface="Poppins ExtraBold" panose="020B0604020202020204" charset="0"/>
                  </a:defRPr>
                </a:lvl1pPr>
                <a:lvl2pPr marR="0" lvl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2pPr>
                <a:lvl3pPr marR="0" lvl="2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3pPr>
                <a:lvl4pPr marR="0" lvl="3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4pPr>
                <a:lvl5pPr marR="0" lvl="4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5pPr>
                <a:lvl6pPr marR="0" lvl="5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6pPr>
                <a:lvl7pPr marR="0" lvl="6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7pPr>
                <a:lvl8pPr marR="0" lvl="7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8pPr>
                <a:lvl9pPr marR="0" lvl="8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9pPr>
              </a:lstStyle>
              <a:p>
                <a:pPr lvl="0" defTabSz="457200">
                  <a:buClrTx/>
                  <a:buSzTx/>
                  <a:defRPr/>
                </a:pPr>
                <a:r>
                  <a:rPr kumimoji="0" lang="fr-FR" sz="2000" b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Poppins ExtraBold" panose="020B0604020202020204" charset="0"/>
                  </a:rPr>
                  <a:t> 4. Je </a:t>
                </a:r>
                <a:r>
                  <a:rPr lang="fr-FR" sz="2000" dirty="0"/>
                  <a:t>trace la droite qui passe par l’origine </a:t>
                </a:r>
                <a14:m>
                  <m:oMath xmlns:m="http://schemas.openxmlformats.org/officeDocument/2006/math">
                    <m:r>
                      <a:rPr lang="fr-FR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𝒐</m:t>
                    </m:r>
                  </m:oMath>
                </a14:m>
                <a:r>
                  <a:rPr lang="fr-FR" sz="2000" dirty="0"/>
                  <a:t> et le point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solidFill>
                          <a:srgbClr val="0852A4"/>
                        </a:solidFill>
                        <a:latin typeface="Cambria Math" panose="02040503050406030204" pitchFamily="18" charset="0"/>
                      </a:rPr>
                      <m:t>𝑨</m:t>
                    </m:r>
                    <m:d>
                      <m:dPr>
                        <m:ctrlPr>
                          <a:rPr lang="fr-FR" sz="2000" b="1" i="1" smtClean="0">
                            <a:solidFill>
                              <a:srgbClr val="0852A4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000" b="1" i="1" smtClean="0">
                            <a:latin typeface="Cambria Math" panose="02040503050406030204" pitchFamily="18" charset="0"/>
                          </a:rPr>
                          <m:t>…;…</m:t>
                        </m:r>
                      </m:e>
                    </m:d>
                    <m:r>
                      <a:rPr lang="fr-FR" sz="2000" b="1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Poppins ExtraBold" panose="020B0604020202020204" charset="0"/>
                </a:endParaRPr>
              </a:p>
            </p:txBody>
          </p:sp>
        </mc:Choice>
        <mc:Fallback xmlns="">
          <p:sp>
            <p:nvSpPr>
              <p:cNvPr id="16" name="Google Shape;15880;p58">
                <a:extLst>
                  <a:ext uri="{FF2B5EF4-FFF2-40B4-BE49-F238E27FC236}">
                    <a16:creationId xmlns:a16="http://schemas.microsoft.com/office/drawing/2014/main" id="{F9373F75-6BE5-B3E5-9AAA-EF348DDB08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084" y="3129855"/>
                <a:ext cx="7225984" cy="752475"/>
              </a:xfrm>
              <a:prstGeom prst="rect">
                <a:avLst/>
              </a:prstGeom>
              <a:blipFill>
                <a:blip r:embed="rId5"/>
                <a:stretch>
                  <a:fillRect t="-5512" r="-2441" b="-11024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9" name="Groupe 18">
            <a:extLst>
              <a:ext uri="{FF2B5EF4-FFF2-40B4-BE49-F238E27FC236}">
                <a16:creationId xmlns:a16="http://schemas.microsoft.com/office/drawing/2014/main" id="{140C59F1-07C3-FA87-74BB-7675CAF0E5C8}"/>
              </a:ext>
            </a:extLst>
          </p:cNvPr>
          <p:cNvGrpSpPr/>
          <p:nvPr/>
        </p:nvGrpSpPr>
        <p:grpSpPr>
          <a:xfrm>
            <a:off x="8139925" y="1550695"/>
            <a:ext cx="3459780" cy="3177987"/>
            <a:chOff x="8139925" y="1550695"/>
            <a:chExt cx="3459780" cy="3177987"/>
          </a:xfrm>
        </p:grpSpPr>
        <p:grpSp>
          <p:nvGrpSpPr>
            <p:cNvPr id="8" name="Groupe 7">
              <a:extLst>
                <a:ext uri="{FF2B5EF4-FFF2-40B4-BE49-F238E27FC236}">
                  <a16:creationId xmlns:a16="http://schemas.microsoft.com/office/drawing/2014/main" id="{523D75CC-6D80-F95A-5098-50BF550B45B4}"/>
                </a:ext>
              </a:extLst>
            </p:cNvPr>
            <p:cNvGrpSpPr/>
            <p:nvPr/>
          </p:nvGrpSpPr>
          <p:grpSpPr>
            <a:xfrm>
              <a:off x="8139925" y="1550695"/>
              <a:ext cx="3459780" cy="3177987"/>
              <a:chOff x="7693116" y="1706559"/>
              <a:chExt cx="3459780" cy="3177987"/>
            </a:xfrm>
          </p:grpSpPr>
          <p:pic>
            <p:nvPicPr>
              <p:cNvPr id="14" name="Image 13">
                <a:extLst>
                  <a:ext uri="{FF2B5EF4-FFF2-40B4-BE49-F238E27FC236}">
                    <a16:creationId xmlns:a16="http://schemas.microsoft.com/office/drawing/2014/main" id="{5E0DA431-0D30-159F-B5C4-06624B979DB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693116" y="1973454"/>
                <a:ext cx="3459780" cy="2911092"/>
              </a:xfrm>
              <a:prstGeom prst="rect">
                <a:avLst/>
              </a:prstGeom>
            </p:spPr>
          </p:pic>
          <p:sp>
            <p:nvSpPr>
              <p:cNvPr id="15" name="ZoneTexte 14">
                <a:extLst>
                  <a:ext uri="{FF2B5EF4-FFF2-40B4-BE49-F238E27FC236}">
                    <a16:creationId xmlns:a16="http://schemas.microsoft.com/office/drawing/2014/main" id="{3738F290-D5F9-6AAC-0AE6-9281AF7B1CC2}"/>
                  </a:ext>
                </a:extLst>
              </p:cNvPr>
              <p:cNvSpPr txBox="1"/>
              <p:nvPr/>
            </p:nvSpPr>
            <p:spPr>
              <a:xfrm>
                <a:off x="8563087" y="1706559"/>
                <a:ext cx="27969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54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7" name="ZoneTexte 16">
                  <a:extLst>
                    <a:ext uri="{FF2B5EF4-FFF2-40B4-BE49-F238E27FC236}">
                      <a16:creationId xmlns:a16="http://schemas.microsoft.com/office/drawing/2014/main" id="{90390368-3C09-18C0-658C-DA3FA8E23E4E}"/>
                    </a:ext>
                  </a:extLst>
                </p:cNvPr>
                <p:cNvSpPr txBox="1"/>
                <p:nvPr/>
              </p:nvSpPr>
              <p:spPr>
                <a:xfrm>
                  <a:off x="8967138" y="1812305"/>
                  <a:ext cx="40677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solidFill>
                              <a:srgbClr val="1D6FA9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𝐴</m:t>
                        </m:r>
                      </m:oMath>
                    </m:oMathPara>
                  </a14:m>
                  <a:endParaRPr lang="fr-FR" sz="2000" dirty="0">
                    <a:solidFill>
                      <a:srgbClr val="1D6FA9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17" name="ZoneTexte 16">
                  <a:extLst>
                    <a:ext uri="{FF2B5EF4-FFF2-40B4-BE49-F238E27FC236}">
                      <a16:creationId xmlns:a16="http://schemas.microsoft.com/office/drawing/2014/main" id="{90390368-3C09-18C0-658C-DA3FA8E23E4E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67138" y="1812305"/>
                  <a:ext cx="406778" cy="40011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2553373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6" grpId="0" animBg="1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A36598-F89C-9BDE-7738-6901875C85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C79917D5-667D-4AC5-776C-B6AFE23C3192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 Je trace la droite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𝑶𝑨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C79917D5-667D-4AC5-776C-B6AFE23C319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B10BAEF-DA8A-4ECE-E1B8-B918C82DED4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rappelle qu’une droite est déterminée par la donnée de deux de ses points.</a:t>
            </a:r>
          </a:p>
        </p:txBody>
      </p:sp>
      <p:pic>
        <p:nvPicPr>
          <p:cNvPr id="14" name="Google Shape;289;p51">
            <a:extLst>
              <a:ext uri="{FF2B5EF4-FFF2-40B4-BE49-F238E27FC236}">
                <a16:creationId xmlns:a16="http://schemas.microsoft.com/office/drawing/2014/main" id="{5F9FD633-416C-FED6-804C-ED680E4953C5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709400" y="505152"/>
            <a:ext cx="363525" cy="326372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Google Shape;15880;p58">
                <a:extLst>
                  <a:ext uri="{FF2B5EF4-FFF2-40B4-BE49-F238E27FC236}">
                    <a16:creationId xmlns:a16="http://schemas.microsoft.com/office/drawing/2014/main" id="{B23E23B0-B0AE-0A4C-F00D-9EC9B01FB52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9084" y="1749382"/>
                <a:ext cx="6001088" cy="752475"/>
              </a:xfrm>
              <a:prstGeom prst="rect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 lang="en-US"/>
                </a:defPPr>
                <a:lvl1pPr marR="0" lvl="0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Hammersmith One"/>
                  <a:buNone/>
                  <a:defRPr sz="2400" b="1" i="0" u="none" strike="noStrike" kern="0" cap="none">
                    <a:solidFill>
                      <a:srgbClr val="000000"/>
                    </a:solidFill>
                    <a:latin typeface="+mj-lt"/>
                    <a:ea typeface="Hammersmith One"/>
                    <a:cs typeface="Poppins ExtraBold" panose="020B0604020202020204" charset="0"/>
                  </a:defRPr>
                </a:lvl1pPr>
                <a:lvl2pPr marR="0" lvl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2pPr>
                <a:lvl3pPr marR="0" lvl="2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3pPr>
                <a:lvl4pPr marR="0" lvl="3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4pPr>
                <a:lvl5pPr marR="0" lvl="4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5pPr>
                <a:lvl6pPr marR="0" lvl="5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6pPr>
                <a:lvl7pPr marR="0" lvl="6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7pPr>
                <a:lvl8pPr marR="0" lvl="7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8pPr>
                <a:lvl9pPr marR="0" lvl="8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9pPr>
              </a:lstStyle>
              <a:p>
                <a:pPr lvl="0" defTabSz="457200">
                  <a:buClrTx/>
                  <a:buSzTx/>
                  <a:defRPr/>
                </a:pPr>
                <a:r>
                  <a:rPr kumimoji="0" lang="fr-FR" sz="2000" b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Poppins ExtraBold" panose="020B0604020202020204" charset="0"/>
                  </a:rPr>
                  <a:t> 3. Je place</a:t>
                </a:r>
                <a:r>
                  <a:rPr kumimoji="0" lang="fr-FR" sz="2000" b="1" u="none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Poppins ExtraBold" panose="020B0604020202020204" charset="0"/>
                  </a:rPr>
                  <a:t> le point </a:t>
                </a:r>
                <a14:m>
                  <m:oMath xmlns:m="http://schemas.openxmlformats.org/officeDocument/2006/math">
                    <m:r>
                      <a:rPr kumimoji="0" lang="fr-FR" sz="2000" b="1" i="1" u="none" strike="noStrike" kern="0" cap="none" spc="0" normalizeH="0" noProof="0" smtClean="0">
                        <a:ln>
                          <a:noFill/>
                        </a:ln>
                        <a:solidFill>
                          <a:srgbClr val="0852A4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Poppins ExtraBold" panose="020B0604020202020204" charset="0"/>
                      </a:rPr>
                      <m:t>𝑨</m:t>
                    </m:r>
                  </m:oMath>
                </a14:m>
                <a:r>
                  <a:rPr kumimoji="0" lang="fr-FR" sz="2000" b="1" u="none" strike="noStrike" kern="0" cap="none" spc="0" normalizeH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Poppins ExtraBold" panose="020B0604020202020204" charset="0"/>
                  </a:rPr>
                  <a:t> de coordonnées </a:t>
                </a:r>
                <a:r>
                  <a:rPr kumimoji="0" lang="fr-FR" sz="2000" b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Poppins ExtraBold" panose="020B0604020202020204" charset="0"/>
                  </a:rPr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fr-FR" sz="2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Poppins ExtraBold" panose="020B0604020202020204" charset="0"/>
                          </a:rPr>
                        </m:ctrlPr>
                      </m:dPr>
                      <m:e>
                        <m:r>
                          <a:rPr kumimoji="0" lang="fr-FR" sz="2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Poppins ExtraBold" panose="020B0604020202020204" charset="0"/>
                          </a:rPr>
                          <m:t>−</m:t>
                        </m:r>
                        <m:r>
                          <a:rPr kumimoji="0" lang="fr-FR" sz="2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Poppins ExtraBold" panose="020B0604020202020204" charset="0"/>
                          </a:rPr>
                          <m:t>𝟏</m:t>
                        </m:r>
                        <m:r>
                          <a:rPr kumimoji="0" lang="fr-FR" sz="2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Poppins ExtraBold" panose="020B0604020202020204" charset="0"/>
                          </a:rPr>
                          <m:t> ;</m:t>
                        </m:r>
                        <m:r>
                          <a:rPr kumimoji="0" lang="fr-FR" sz="2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Poppins ExtraBold" panose="020B0604020202020204" charset="0"/>
                          </a:rPr>
                          <m:t>𝟐</m:t>
                        </m:r>
                      </m:e>
                    </m:d>
                    <m:r>
                      <a:rPr kumimoji="0" lang="fr-FR" sz="2000" b="1" i="0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cs typeface="Poppins ExtraBold" panose="020B0604020202020204" charset="0"/>
                      </a:rPr>
                      <m:t>.</m:t>
                    </m:r>
                  </m:oMath>
                </a14:m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Poppins ExtraBold" panose="020B0604020202020204" charset="0"/>
                </a:endParaRPr>
              </a:p>
            </p:txBody>
          </p:sp>
        </mc:Choice>
        <mc:Fallback xmlns="">
          <p:sp>
            <p:nvSpPr>
              <p:cNvPr id="3" name="Google Shape;15880;p58">
                <a:extLst>
                  <a:ext uri="{FF2B5EF4-FFF2-40B4-BE49-F238E27FC236}">
                    <a16:creationId xmlns:a16="http://schemas.microsoft.com/office/drawing/2014/main" id="{B23E23B0-B0AE-0A4C-F00D-9EC9B01FB52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084" y="1749382"/>
                <a:ext cx="6001088" cy="752475"/>
              </a:xfrm>
              <a:prstGeom prst="rect">
                <a:avLst/>
              </a:prstGeom>
              <a:blipFill>
                <a:blip r:embed="rId4"/>
                <a:stretch>
                  <a:fillRect t="-2381" r="-3343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15880;p58">
                <a:extLst>
                  <a:ext uri="{FF2B5EF4-FFF2-40B4-BE49-F238E27FC236}">
                    <a16:creationId xmlns:a16="http://schemas.microsoft.com/office/drawing/2014/main" id="{26F6F979-1110-6B00-2FBA-8AECDF10191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9084" y="3129855"/>
                <a:ext cx="7225984" cy="752475"/>
              </a:xfrm>
              <a:prstGeom prst="rect">
                <a:avLst/>
              </a:prstGeom>
              <a:noFill/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 lang="en-US"/>
                </a:defPPr>
                <a:lvl1pPr marR="0" lvl="0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Hammersmith One"/>
                  <a:buNone/>
                  <a:defRPr sz="2400" b="1" i="0" u="none" strike="noStrike" kern="0" cap="none">
                    <a:solidFill>
                      <a:srgbClr val="000000"/>
                    </a:solidFill>
                    <a:latin typeface="+mj-lt"/>
                    <a:ea typeface="Hammersmith One"/>
                    <a:cs typeface="Poppins ExtraBold" panose="020B0604020202020204" charset="0"/>
                  </a:defRPr>
                </a:lvl1pPr>
                <a:lvl2pPr marR="0" lvl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2pPr>
                <a:lvl3pPr marR="0" lvl="2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3pPr>
                <a:lvl4pPr marR="0" lvl="3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4pPr>
                <a:lvl5pPr marR="0" lvl="4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5pPr>
                <a:lvl6pPr marR="0" lvl="5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6pPr>
                <a:lvl7pPr marR="0" lvl="6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7pPr>
                <a:lvl8pPr marR="0" lvl="7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8pPr>
                <a:lvl9pPr marR="0" lvl="8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9pPr>
              </a:lstStyle>
              <a:p>
                <a:pPr lvl="0" defTabSz="457200">
                  <a:buClrTx/>
                  <a:buSzTx/>
                  <a:defRPr/>
                </a:pPr>
                <a:r>
                  <a:rPr kumimoji="0" lang="fr-FR" sz="2000" b="1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Poppins ExtraBold" panose="020B0604020202020204" charset="0"/>
                  </a:rPr>
                  <a:t> 4. Je </a:t>
                </a:r>
                <a:r>
                  <a:rPr lang="fr-FR" sz="2000" dirty="0"/>
                  <a:t>trace la droite qui passe par l’origine </a:t>
                </a:r>
                <a14:m>
                  <m:oMath xmlns:m="http://schemas.openxmlformats.org/officeDocument/2006/math">
                    <m:r>
                      <a:rPr lang="fr-FR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𝒐</m:t>
                    </m:r>
                  </m:oMath>
                </a14:m>
                <a:r>
                  <a:rPr lang="fr-FR" sz="2000" dirty="0"/>
                  <a:t> et le point </a:t>
                </a:r>
                <a14:m>
                  <m:oMath xmlns:m="http://schemas.openxmlformats.org/officeDocument/2006/math">
                    <m:r>
                      <a:rPr lang="fr-FR" sz="2000" b="1" i="1" smtClean="0">
                        <a:solidFill>
                          <a:schemeClr val="tx2">
                            <a:lumMod val="50000"/>
                            <a:lumOff val="50000"/>
                          </a:schemeClr>
                        </a:solidFill>
                        <a:latin typeface="Cambria Math" panose="02040503050406030204" pitchFamily="18" charset="0"/>
                      </a:rPr>
                      <m:t>𝑨</m:t>
                    </m:r>
                    <m:d>
                      <m:dPr>
                        <m:ctrlPr>
                          <a:rPr lang="fr-FR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lang="fr-FR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</m:d>
                    <m:r>
                      <a:rPr lang="fr-FR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Poppins ExtraBold" panose="020B0604020202020204" charset="0"/>
                </a:endParaRPr>
              </a:p>
            </p:txBody>
          </p:sp>
        </mc:Choice>
        <mc:Fallback xmlns="">
          <p:sp>
            <p:nvSpPr>
              <p:cNvPr id="5" name="Google Shape;15880;p58">
                <a:extLst>
                  <a:ext uri="{FF2B5EF4-FFF2-40B4-BE49-F238E27FC236}">
                    <a16:creationId xmlns:a16="http://schemas.microsoft.com/office/drawing/2014/main" id="{26F6F979-1110-6B00-2FBA-8AECDF1019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9084" y="3129855"/>
                <a:ext cx="7225984" cy="752475"/>
              </a:xfrm>
              <a:prstGeom prst="rect">
                <a:avLst/>
              </a:prstGeom>
              <a:blipFill>
                <a:blip r:embed="rId5"/>
                <a:stretch>
                  <a:fillRect t="-5512" r="-2441" b="-11024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6" name="Groupe 5">
            <a:extLst>
              <a:ext uri="{FF2B5EF4-FFF2-40B4-BE49-F238E27FC236}">
                <a16:creationId xmlns:a16="http://schemas.microsoft.com/office/drawing/2014/main" id="{06D5A932-F3BF-F70E-6017-2A8E38C3E624}"/>
              </a:ext>
            </a:extLst>
          </p:cNvPr>
          <p:cNvGrpSpPr/>
          <p:nvPr/>
        </p:nvGrpSpPr>
        <p:grpSpPr>
          <a:xfrm>
            <a:off x="8139925" y="1550695"/>
            <a:ext cx="3459780" cy="3177987"/>
            <a:chOff x="8139925" y="1550695"/>
            <a:chExt cx="3459780" cy="3177987"/>
          </a:xfrm>
        </p:grpSpPr>
        <p:grpSp>
          <p:nvGrpSpPr>
            <p:cNvPr id="7" name="Groupe 6">
              <a:extLst>
                <a:ext uri="{FF2B5EF4-FFF2-40B4-BE49-F238E27FC236}">
                  <a16:creationId xmlns:a16="http://schemas.microsoft.com/office/drawing/2014/main" id="{11875AE4-19CD-72AB-4A80-83840DF31F69}"/>
                </a:ext>
              </a:extLst>
            </p:cNvPr>
            <p:cNvGrpSpPr/>
            <p:nvPr/>
          </p:nvGrpSpPr>
          <p:grpSpPr>
            <a:xfrm>
              <a:off x="8139925" y="1550695"/>
              <a:ext cx="3459780" cy="3177987"/>
              <a:chOff x="7693116" y="1706559"/>
              <a:chExt cx="3459780" cy="3177987"/>
            </a:xfrm>
          </p:grpSpPr>
          <p:pic>
            <p:nvPicPr>
              <p:cNvPr id="9" name="Image 8">
                <a:extLst>
                  <a:ext uri="{FF2B5EF4-FFF2-40B4-BE49-F238E27FC236}">
                    <a16:creationId xmlns:a16="http://schemas.microsoft.com/office/drawing/2014/main" id="{F3281631-EEBB-2264-71AD-2C2C422962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693116" y="1973454"/>
                <a:ext cx="3459780" cy="2911092"/>
              </a:xfrm>
              <a:prstGeom prst="rect">
                <a:avLst/>
              </a:prstGeom>
            </p:spPr>
          </p:pic>
          <p:sp>
            <p:nvSpPr>
              <p:cNvPr id="10" name="ZoneTexte 9">
                <a:extLst>
                  <a:ext uri="{FF2B5EF4-FFF2-40B4-BE49-F238E27FC236}">
                    <a16:creationId xmlns:a16="http://schemas.microsoft.com/office/drawing/2014/main" id="{05AF7648-04E4-E1B9-7D3B-C11609E8FE5F}"/>
                  </a:ext>
                </a:extLst>
              </p:cNvPr>
              <p:cNvSpPr txBox="1"/>
              <p:nvPr/>
            </p:nvSpPr>
            <p:spPr>
              <a:xfrm>
                <a:off x="8563087" y="1706559"/>
                <a:ext cx="279698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l"/>
                <a:r>
                  <a:rPr lang="fr-FR" sz="5400" dirty="0">
                    <a:solidFill>
                      <a:srgbClr val="FF0000"/>
                    </a:solidFill>
                    <a:latin typeface="Calibri" panose="020F0502020204030204" pitchFamily="34" charset="0"/>
                    <a:cs typeface="Calibri" panose="020F0502020204030204" pitchFamily="34" charset="0"/>
                  </a:rPr>
                  <a:t>.</a:t>
                </a:r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8" name="ZoneTexte 7">
                  <a:extLst>
                    <a:ext uri="{FF2B5EF4-FFF2-40B4-BE49-F238E27FC236}">
                      <a16:creationId xmlns:a16="http://schemas.microsoft.com/office/drawing/2014/main" id="{7A10742B-3918-44A6-BF2F-47A93D9EE078}"/>
                    </a:ext>
                  </a:extLst>
                </p:cNvPr>
                <p:cNvSpPr txBox="1"/>
                <p:nvPr/>
              </p:nvSpPr>
              <p:spPr>
                <a:xfrm>
                  <a:off x="8967138" y="1812305"/>
                  <a:ext cx="406778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l"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fr-FR" sz="2000" b="0" i="1" smtClean="0">
                            <a:solidFill>
                              <a:srgbClr val="1D6FA9"/>
                            </a:solidFill>
                            <a:latin typeface="Cambria Math" panose="02040503050406030204" pitchFamily="18" charset="0"/>
                            <a:cs typeface="Calibri" panose="020F0502020204030204" pitchFamily="34" charset="0"/>
                          </a:rPr>
                          <m:t>𝐴</m:t>
                        </m:r>
                      </m:oMath>
                    </m:oMathPara>
                  </a14:m>
                  <a:endParaRPr lang="fr-FR" sz="2000" dirty="0">
                    <a:solidFill>
                      <a:srgbClr val="1D6FA9"/>
                    </a:solidFill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</mc:Choice>
          <mc:Fallback xmlns="">
            <p:sp>
              <p:nvSpPr>
                <p:cNvPr id="8" name="ZoneTexte 7">
                  <a:extLst>
                    <a:ext uri="{FF2B5EF4-FFF2-40B4-BE49-F238E27FC236}">
                      <a16:creationId xmlns:a16="http://schemas.microsoft.com/office/drawing/2014/main" id="{7A10742B-3918-44A6-BF2F-47A93D9EE07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67138" y="1812305"/>
                  <a:ext cx="406778" cy="400110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fr-FR">
                      <a:noFill/>
                    </a:rPr>
                    <a:t> </a:t>
                  </a:r>
                </a:p>
              </p:txBody>
            </p:sp>
          </mc:Fallback>
        </mc:AlternateContent>
      </p:grp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B7502BB1-4E40-4917-5716-82799513CDAA}"/>
              </a:ext>
            </a:extLst>
          </p:cNvPr>
          <p:cNvCxnSpPr>
            <a:cxnSpLocks/>
          </p:cNvCxnSpPr>
          <p:nvPr/>
        </p:nvCxnSpPr>
        <p:spPr>
          <a:xfrm>
            <a:off x="8977529" y="1812305"/>
            <a:ext cx="1444553" cy="2833281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7113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E9E1303-75FA-E1BB-782A-7979A997A59D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Représenter graphiquement une relation de proportionnalité 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3D30661-92FC-A4F4-7B45-AF5FB31A6BF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err="1"/>
              <a:t>Abscisse</a:t>
            </a:r>
            <a:endParaRPr lang="en-US" dirty="0"/>
          </a:p>
          <a:p>
            <a:r>
              <a:rPr lang="en-US" dirty="0" err="1"/>
              <a:t>Coordonnée</a:t>
            </a:r>
            <a:r>
              <a:rPr lang="en-US" dirty="0"/>
              <a:t> d’un point</a:t>
            </a:r>
          </a:p>
          <a:p>
            <a:r>
              <a:rPr lang="en-US" dirty="0" err="1"/>
              <a:t>Ordonnée</a:t>
            </a:r>
            <a:endParaRPr lang="en-US" dirty="0"/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Relation de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proportionnalité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0735017-59C1-7D4C-2715-C166FA9BE463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>
            <a:normAutofit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l’élève doit être capable de: </a:t>
            </a:r>
            <a:endParaRPr lang="fr-FR" b="1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Calculer l’ordonnée d’un point sachant son abscisse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Placer un point sachant ses coordonnées.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B60F9AE-58B6-307B-B137-FB59B00029D1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fr-FR" b="1" dirty="0"/>
              <a:t>Pendant le feedback, attirer l’attention des élèves sur les erreurs fréquentes 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Confusion entre les axes;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Confusion entre l’abscisse et l’ordonnée.</a:t>
            </a:r>
          </a:p>
        </p:txBody>
      </p:sp>
    </p:spTree>
    <p:extLst>
      <p:ext uri="{BB962C8B-B14F-4D97-AF65-F5344CB8AC3E}">
        <p14:creationId xmlns:p14="http://schemas.microsoft.com/office/powerpoint/2010/main" val="15443514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D3409BA-7DCC-47B3-ECB6-05CE4B95B65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9120445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76670-7AF6-3112-DC34-1F8F28E6AB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Travaillez individuellement puis discutez en binômes vos réponses.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5C8CCA-6F1B-2248-6F0F-5B940B576EC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L'enseignant accorde 2 min au travail individuel puis une minute de discussion. Il circule pour contrôler et donner des indications en cas de besoin.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42B24A7-8E03-B0A5-EEE1-4F39731B42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08545" y="6189662"/>
            <a:ext cx="1225550" cy="471488"/>
          </a:xfrm>
        </p:spPr>
        <p:txBody>
          <a:bodyPr/>
          <a:lstStyle/>
          <a:p>
            <a:r>
              <a:rPr lang="en-US" dirty="0"/>
              <a:t>Page 99</a:t>
            </a:r>
            <a:endParaRPr lang="fr-FR" dirty="0"/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EFDF6F72-3F28-DC47-1FBC-04C5428A1B6F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EC587377-321B-159E-FD2A-15A514F9194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575A0D97-D457-5375-1C4C-269D0248069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11" name="Image 10">
            <a:extLst>
              <a:ext uri="{FF2B5EF4-FFF2-40B4-BE49-F238E27FC236}">
                <a16:creationId xmlns:a16="http://schemas.microsoft.com/office/drawing/2014/main" id="{93A72293-D522-9F13-1E3E-ED867779B0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65869" y="1094328"/>
            <a:ext cx="7285351" cy="4968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86144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2CEDDD-76AE-D7E1-44B5-7337A46F5B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FA4B570-872A-5BD3-9D35-EF24EAA7B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Prenez la correction sur vos livrets.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CA1C34-7F99-5799-2B19-301F16BE4F7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L'enseignant accorde 2 min au travail individuel puis une minute de discussion. Il circule pour contrôler et donner des indications en cas </a:t>
            </a:r>
            <a:r>
              <a:rPr lang="fr-FR" dirty="0">
                <a:solidFill>
                  <a:prstClr val="white">
                    <a:lumMod val="65000"/>
                  </a:prstClr>
                </a:solidFill>
              </a:rPr>
              <a:t>de besoin</a:t>
            </a:r>
            <a:r>
              <a:rPr lang="fr-FR" dirty="0">
                <a:solidFill>
                  <a:schemeClr val="bg1">
                    <a:lumMod val="65000"/>
                  </a:schemeClr>
                </a:solidFill>
              </a:rPr>
              <a:t>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7BB3CCF7-B9F6-F1D2-F9B4-1A9E3F2BAD9E}"/>
              </a:ext>
            </a:extLst>
          </p:cNvPr>
          <p:cNvGrpSpPr/>
          <p:nvPr/>
        </p:nvGrpSpPr>
        <p:grpSpPr>
          <a:xfrm>
            <a:off x="10633247" y="187919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8E0EDB3-5752-9B72-F9FB-A8D0057A2EF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E761F61E-26C7-2381-5AD1-D035191A4A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9B64D14D-A695-6FA7-95E0-E1B5123387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36033" y="1050161"/>
            <a:ext cx="7285351" cy="496867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62C7F725-F808-D63D-81C3-11ECDFCDA7FF}"/>
              </a:ext>
            </a:extLst>
          </p:cNvPr>
          <p:cNvSpPr txBox="1"/>
          <p:nvPr/>
        </p:nvSpPr>
        <p:spPr>
          <a:xfrm>
            <a:off x="4604327" y="2560320"/>
            <a:ext cx="264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66B38B8-CA55-887C-80A7-F0AD35A1369C}"/>
              </a:ext>
            </a:extLst>
          </p:cNvPr>
          <p:cNvSpPr txBox="1"/>
          <p:nvPr/>
        </p:nvSpPr>
        <p:spPr>
          <a:xfrm>
            <a:off x="4611253" y="2878976"/>
            <a:ext cx="264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2BECF88-1011-FC3C-C848-E8E353FF22A1}"/>
              </a:ext>
            </a:extLst>
          </p:cNvPr>
          <p:cNvSpPr txBox="1"/>
          <p:nvPr/>
        </p:nvSpPr>
        <p:spPr>
          <a:xfrm>
            <a:off x="4287819" y="4758488"/>
            <a:ext cx="264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4ECCEE39-88C3-F7E5-525E-E185C7549C8F}"/>
              </a:ext>
            </a:extLst>
          </p:cNvPr>
          <p:cNvSpPr txBox="1"/>
          <p:nvPr/>
        </p:nvSpPr>
        <p:spPr>
          <a:xfrm>
            <a:off x="4596079" y="4744637"/>
            <a:ext cx="264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642279D4-C2AA-B50D-FBDB-1D30E8BBC631}"/>
              </a:ext>
            </a:extLst>
          </p:cNvPr>
          <p:cNvCxnSpPr>
            <a:cxnSpLocks/>
          </p:cNvCxnSpPr>
          <p:nvPr/>
        </p:nvCxnSpPr>
        <p:spPr>
          <a:xfrm flipH="1">
            <a:off x="8035636" y="5104087"/>
            <a:ext cx="1245107" cy="714822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B23F5EB3-04B6-6D2D-60B1-C4BD4ED826C2}"/>
              </a:ext>
            </a:extLst>
          </p:cNvPr>
          <p:cNvGrpSpPr/>
          <p:nvPr/>
        </p:nvGrpSpPr>
        <p:grpSpPr>
          <a:xfrm>
            <a:off x="8911022" y="3079031"/>
            <a:ext cx="333746" cy="584775"/>
            <a:chOff x="8598409" y="2746377"/>
            <a:chExt cx="333746" cy="584775"/>
          </a:xfrm>
        </p:grpSpPr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0023E088-A839-7BCC-C8B7-23C4C4571720}"/>
                </a:ext>
              </a:extLst>
            </p:cNvPr>
            <p:cNvSpPr txBox="1"/>
            <p:nvPr/>
          </p:nvSpPr>
          <p:spPr>
            <a:xfrm>
              <a:off x="8598409" y="2805116"/>
              <a:ext cx="33374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fr-FR" sz="2000" b="0" i="0" dirty="0">
                  <a:solidFill>
                    <a:schemeClr val="tx1"/>
                  </a:solidFill>
                  <a:latin typeface="+mj-lt"/>
                  <a:cs typeface="Calibri" panose="020F0502020204030204" pitchFamily="34" charset="0"/>
                </a:rPr>
                <a:t>A</a:t>
              </a:r>
              <a:endParaRPr lang="fr-FR" sz="20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8F8BD054-CE03-CE77-3272-7346B65D38A2}"/>
                </a:ext>
              </a:extLst>
            </p:cNvPr>
            <p:cNvSpPr txBox="1"/>
            <p:nvPr/>
          </p:nvSpPr>
          <p:spPr>
            <a:xfrm>
              <a:off x="8625433" y="2746377"/>
              <a:ext cx="279698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fr-FR" sz="3200" dirty="0">
                  <a:solidFill>
                    <a:srgbClr val="FF000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.</a:t>
              </a:r>
            </a:p>
          </p:txBody>
        </p:sp>
      </p:grpSp>
      <p:sp>
        <p:nvSpPr>
          <p:cNvPr id="15" name="ZoneTexte 14">
            <a:extLst>
              <a:ext uri="{FF2B5EF4-FFF2-40B4-BE49-F238E27FC236}">
                <a16:creationId xmlns:a16="http://schemas.microsoft.com/office/drawing/2014/main" id="{AF568C91-D514-2B2F-DA5F-D56777237C68}"/>
              </a:ext>
            </a:extLst>
          </p:cNvPr>
          <p:cNvSpPr txBox="1"/>
          <p:nvPr/>
        </p:nvSpPr>
        <p:spPr>
          <a:xfrm>
            <a:off x="8796841" y="4821536"/>
            <a:ext cx="3694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b="0" i="0" dirty="0">
                <a:solidFill>
                  <a:schemeClr val="tx1"/>
                </a:solidFill>
                <a:latin typeface="+mj-lt"/>
                <a:cs typeface="Calibri" panose="020F0502020204030204" pitchFamily="34" charset="0"/>
              </a:rPr>
              <a:t>A</a:t>
            </a:r>
            <a:endParaRPr lang="fr-FR" sz="2000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61BA84C-569B-56DA-AA54-8254B1600355}"/>
              </a:ext>
            </a:extLst>
          </p:cNvPr>
          <p:cNvSpPr txBox="1"/>
          <p:nvPr/>
        </p:nvSpPr>
        <p:spPr>
          <a:xfrm>
            <a:off x="8912053" y="4852359"/>
            <a:ext cx="2796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32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F2B4D687-D500-E27F-22C4-CF6BFF1E2366}"/>
              </a:ext>
            </a:extLst>
          </p:cNvPr>
          <p:cNvSpPr txBox="1"/>
          <p:nvPr/>
        </p:nvSpPr>
        <p:spPr>
          <a:xfrm>
            <a:off x="5593608" y="3819838"/>
            <a:ext cx="264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CA0AB4E7-9CDE-314D-8BDB-BDF843D25109}"/>
              </a:ext>
            </a:extLst>
          </p:cNvPr>
          <p:cNvSpPr txBox="1"/>
          <p:nvPr/>
        </p:nvSpPr>
        <p:spPr>
          <a:xfrm>
            <a:off x="5901868" y="3805987"/>
            <a:ext cx="264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2000" dirty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1850189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0" grpId="0"/>
      <p:bldP spid="11" grpId="0"/>
      <p:bldP spid="23" grpId="0"/>
      <p:bldP spid="24" grpId="0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F915EDF-9F2E-4806-BDF5-4E27FF2B30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7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163364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4ED51A-7629-BA79-27C9-0C95BD6D38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latin typeface="Calibri" panose="020F0502020204030204"/>
              </a:rPr>
              <a:t>Prenez votre livret et votre crayon, puis répondez individuellement aux exercices. Vous avez 10 min</a:t>
            </a:r>
            <a:endParaRPr lang="fr-FR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1E842B-82E6-0B07-32A8-B667ABE3410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vérifie les productions des élèves, donne une aide individuelle en cas de difficulté et oriente les élèves ayant terminé vers le défi.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127A3CD-6572-6BF7-DB44-4FCF2FFC0FA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Page 99</a:t>
            </a: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4078BB2-D9B9-A5E7-DAF4-9DF88271C7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02" y="1454727"/>
            <a:ext cx="10521635" cy="3767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66346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8F702D-E31E-41F6-A9F2-0110C6999E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Le temps est terminé. Voyons ensemble la solution des exercices.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BCE28B2-1622-6E99-568F-1EFFB62345D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accorde 5 min pour donner l’occasion aux élèves de présenter leurs productions et corrige au tableau.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2E72CE3-C657-21C6-3C34-9BEB31750C24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dirty="0"/>
              <a:t>Temps Écoulé</a:t>
            </a:r>
          </a:p>
        </p:txBody>
      </p:sp>
      <p:pic>
        <p:nvPicPr>
          <p:cNvPr id="7" name="Picture 3">
            <a:extLst>
              <a:ext uri="{FF2B5EF4-FFF2-40B4-BE49-F238E27FC236}">
                <a16:creationId xmlns:a16="http://schemas.microsoft.com/office/drawing/2014/main" id="{E7F5F7DD-76DF-C28B-AB8E-C5D7DAFA830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3799137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C8B1F65-01C9-1E82-3B29-C068CFA644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595180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E7A4F21-B259-EC76-81CE-7DE57DB98E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Qui peut me dire ce que nous avons appris aujourd’hui?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9F4C205-12FE-CEDD-318F-09E78E64FF1F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6AD1D3F8-1CDC-7248-5FEC-0D554A729A16}"/>
              </a:ext>
            </a:extLst>
          </p:cNvPr>
          <p:cNvPicPr>
            <a:picLocks noGrp="1" noChangeAspect="1"/>
          </p:cNvPicPr>
          <p:nvPr>
            <p:ph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</p:spPr>
      </p:pic>
    </p:spTree>
    <p:extLst>
      <p:ext uri="{BB962C8B-B14F-4D97-AF65-F5344CB8AC3E}">
        <p14:creationId xmlns:p14="http://schemas.microsoft.com/office/powerpoint/2010/main" val="89221806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8B190B16-579C-FAA2-EB79-8D627E3241DB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fr-FR" dirty="0"/>
                  <a:t>Dans cette séance nous avons appris comment tracer le graphe de la relation de proportionnalité </a:t>
                </a: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𝒚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𝒂𝒙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2" name="Titre 1">
                <a:extLst>
                  <a:ext uri="{FF2B5EF4-FFF2-40B4-BE49-F238E27FC236}">
                    <a16:creationId xmlns:a16="http://schemas.microsoft.com/office/drawing/2014/main" id="{8B190B16-579C-FAA2-EB79-8D627E3241D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97" t="-22727" b="-38636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1B7982-BEB1-2B9F-D93A-EEFBE215EBA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rappelle les étapes . Il rappelle aussi qu’il suffit de déterminer un seul point car on sait déjà que le graphe est une droite qui passe par l’origine du repère.</a:t>
            </a:r>
          </a:p>
        </p:txBody>
      </p:sp>
      <p:pic>
        <p:nvPicPr>
          <p:cNvPr id="3" name="Image 8">
            <a:extLst>
              <a:ext uri="{FF2B5EF4-FFF2-40B4-BE49-F238E27FC236}">
                <a16:creationId xmlns:a16="http://schemas.microsoft.com/office/drawing/2014/main" id="{3696F571-E77A-2B69-0A3B-0C63C6C8AE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5716" y="505406"/>
            <a:ext cx="325863" cy="3258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Google Shape;15880;p58">
                <a:extLst>
                  <a:ext uri="{FF2B5EF4-FFF2-40B4-BE49-F238E27FC236}">
                    <a16:creationId xmlns:a16="http://schemas.microsoft.com/office/drawing/2014/main" id="{A9200B44-8C2E-1A29-DDC5-74FA01E0EFD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4915" y="2664024"/>
                <a:ext cx="10789853" cy="752475"/>
              </a:xfrm>
              <a:prstGeom prst="rect">
                <a:avLst/>
              </a:prstGeom>
              <a:solidFill>
                <a:srgbClr val="F19D19">
                  <a:lumMod val="40000"/>
                  <a:lumOff val="60000"/>
                </a:srgbClr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 lang="en-US"/>
                </a:defPPr>
                <a:lvl1pPr marR="0" lvl="0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Hammersmith One"/>
                  <a:buNone/>
                  <a:defRPr sz="2400" b="1" i="0" u="none" strike="noStrike" kern="0" cap="none">
                    <a:solidFill>
                      <a:srgbClr val="000000"/>
                    </a:solidFill>
                    <a:latin typeface="+mj-lt"/>
                    <a:ea typeface="Hammersmith One"/>
                    <a:cs typeface="Poppins ExtraBold" panose="020B0604020202020204" charset="0"/>
                  </a:defRPr>
                </a:lvl1pPr>
                <a:lvl2pPr marR="0" lvl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2pPr>
                <a:lvl3pPr marR="0" lvl="2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3pPr>
                <a:lvl4pPr marR="0" lvl="3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4pPr>
                <a:lvl5pPr marR="0" lvl="4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5pPr>
                <a:lvl6pPr marR="0" lvl="5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6pPr>
                <a:lvl7pPr marR="0" lvl="6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7pPr>
                <a:lvl8pPr marR="0" lvl="7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8pPr>
                <a:lvl9pPr marR="0" lvl="8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9pPr>
              </a:lstStyle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Hammersmith One"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cs typeface="Poppins ExtraBold" panose="020B0604020202020204" charset="0"/>
                  </a:rPr>
                  <a:t> 2. Je choisis un nombre </a:t>
                </a:r>
                <a14:m>
                  <m:oMath xmlns:m="http://schemas.openxmlformats.org/officeDocument/2006/math">
                    <m:r>
                      <a:rPr kumimoji="0" lang="fr-FR" sz="20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cs typeface="Poppins ExtraBold" panose="020B0604020202020204" charset="0"/>
                  </a:rPr>
                  <a:t> et je calcule </a:t>
                </a:r>
                <a14:m>
                  <m:oMath xmlns:m="http://schemas.openxmlformats.org/officeDocument/2006/math">
                    <m:r>
                      <a:rPr kumimoji="0" lang="fr-FR" sz="20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𝒚</m:t>
                    </m:r>
                    <m:r>
                      <a:rPr kumimoji="0" lang="fr-FR" sz="20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Poppins ExtraBold" panose="020B0604020202020204" charset="0"/>
                </a:endParaRPr>
              </a:p>
            </p:txBody>
          </p:sp>
        </mc:Choice>
        <mc:Fallback xmlns="">
          <p:sp>
            <p:nvSpPr>
              <p:cNvPr id="5" name="Google Shape;15880;p58">
                <a:extLst>
                  <a:ext uri="{FF2B5EF4-FFF2-40B4-BE49-F238E27FC236}">
                    <a16:creationId xmlns:a16="http://schemas.microsoft.com/office/drawing/2014/main" id="{A9200B44-8C2E-1A29-DDC5-74FA01E0EF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915" y="2664024"/>
                <a:ext cx="10789853" cy="752475"/>
              </a:xfrm>
              <a:prstGeom prst="rect">
                <a:avLst/>
              </a:prstGeom>
              <a:blipFill>
                <a:blip r:embed="rId4"/>
                <a:stretch>
                  <a:fillRect l="-56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15880;p58">
                <a:extLst>
                  <a:ext uri="{FF2B5EF4-FFF2-40B4-BE49-F238E27FC236}">
                    <a16:creationId xmlns:a16="http://schemas.microsoft.com/office/drawing/2014/main" id="{401A11EE-C731-00AF-CD02-8BB991062242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4914" y="3795914"/>
                <a:ext cx="10789853" cy="752475"/>
              </a:xfrm>
              <a:prstGeom prst="rect">
                <a:avLst/>
              </a:prstGeom>
              <a:solidFill>
                <a:srgbClr val="F19D19">
                  <a:lumMod val="40000"/>
                  <a:lumOff val="60000"/>
                </a:srgbClr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 lang="en-US"/>
                </a:defPPr>
                <a:lvl1pPr marR="0" lvl="0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Hammersmith One"/>
                  <a:buNone/>
                  <a:defRPr sz="2400" b="1" i="0" u="none" strike="noStrike" kern="0" cap="none">
                    <a:solidFill>
                      <a:srgbClr val="000000"/>
                    </a:solidFill>
                    <a:latin typeface="+mj-lt"/>
                    <a:ea typeface="Hammersmith One"/>
                    <a:cs typeface="Poppins ExtraBold" panose="020B0604020202020204" charset="0"/>
                  </a:defRPr>
                </a:lvl1pPr>
                <a:lvl2pPr marR="0" lvl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2pPr>
                <a:lvl3pPr marR="0" lvl="2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3pPr>
                <a:lvl4pPr marR="0" lvl="3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4pPr>
                <a:lvl5pPr marR="0" lvl="4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5pPr>
                <a:lvl6pPr marR="0" lvl="5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6pPr>
                <a:lvl7pPr marR="0" lvl="6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7pPr>
                <a:lvl8pPr marR="0" lvl="7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8pPr>
                <a:lvl9pPr marR="0" lvl="8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9pPr>
              </a:lstStyle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Hammersmith One"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cs typeface="Poppins ExtraBold" panose="020B0604020202020204" charset="0"/>
                  </a:rPr>
                  <a:t> 3. Je place le point </a:t>
                </a:r>
                <a14:m>
                  <m:oMath xmlns:m="http://schemas.openxmlformats.org/officeDocument/2006/math">
                    <m:r>
                      <a:rPr kumimoji="0" lang="fr-FR" sz="20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𝑨</m:t>
                    </m:r>
                  </m:oMath>
                </a14:m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cs typeface="Poppins ExtraBold" panose="020B0604020202020204" charset="0"/>
                  </a:rPr>
                  <a:t> de coordonnées  </a:t>
                </a:r>
                <a14:m>
                  <m:oMath xmlns:m="http://schemas.openxmlformats.org/officeDocument/2006/math">
                    <m:d>
                      <m:dPr>
                        <m:ctrlPr>
                          <a:rPr kumimoji="0" lang="fr-FR" sz="2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fr-FR" sz="2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kumimoji="0" lang="fr-FR" sz="2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 ;</m:t>
                        </m:r>
                        <m:r>
                          <a:rPr kumimoji="0" lang="fr-FR" sz="2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</m:d>
                    <m:r>
                      <a:rPr kumimoji="0" lang="fr-FR" sz="20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Poppins ExtraBold" panose="020B0604020202020204" charset="0"/>
                </a:endParaRPr>
              </a:p>
            </p:txBody>
          </p:sp>
        </mc:Choice>
        <mc:Fallback xmlns="">
          <p:sp>
            <p:nvSpPr>
              <p:cNvPr id="6" name="Google Shape;15880;p58">
                <a:extLst>
                  <a:ext uri="{FF2B5EF4-FFF2-40B4-BE49-F238E27FC236}">
                    <a16:creationId xmlns:a16="http://schemas.microsoft.com/office/drawing/2014/main" id="{401A11EE-C731-00AF-CD02-8BB9910622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4914" y="3795914"/>
                <a:ext cx="10789853" cy="752475"/>
              </a:xfrm>
              <a:prstGeom prst="rect">
                <a:avLst/>
              </a:prstGeom>
              <a:blipFill>
                <a:blip r:embed="rId5"/>
                <a:stretch>
                  <a:fillRect l="-56"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Google Shape;15880;p58">
                <a:extLst>
                  <a:ext uri="{FF2B5EF4-FFF2-40B4-BE49-F238E27FC236}">
                    <a16:creationId xmlns:a16="http://schemas.microsoft.com/office/drawing/2014/main" id="{5240344C-8C88-0466-62C8-70896492B3D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71182" y="4798857"/>
                <a:ext cx="10789853" cy="752475"/>
              </a:xfrm>
              <a:prstGeom prst="rect">
                <a:avLst/>
              </a:prstGeom>
              <a:solidFill>
                <a:srgbClr val="F19D19">
                  <a:lumMod val="40000"/>
                  <a:lumOff val="60000"/>
                </a:srgbClr>
              </a:solid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defRPr lang="en-US"/>
                </a:defPPr>
                <a:lvl1pPr marR="0" lvl="0" defTabSz="91440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Hammersmith One"/>
                  <a:buNone/>
                  <a:defRPr sz="2400" b="1" i="0" u="none" strike="noStrike" kern="0" cap="none">
                    <a:solidFill>
                      <a:srgbClr val="000000"/>
                    </a:solidFill>
                    <a:latin typeface="+mj-lt"/>
                    <a:ea typeface="Hammersmith One"/>
                    <a:cs typeface="Poppins ExtraBold" panose="020B0604020202020204" charset="0"/>
                  </a:defRPr>
                </a:lvl1pPr>
                <a:lvl2pPr marR="0" lvl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2pPr>
                <a:lvl3pPr marR="0" lvl="2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3pPr>
                <a:lvl4pPr marR="0" lvl="3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4pPr>
                <a:lvl5pPr marR="0" lvl="4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5pPr>
                <a:lvl6pPr marR="0" lvl="5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6pPr>
                <a:lvl7pPr marR="0" lvl="6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7pPr>
                <a:lvl8pPr marR="0" lvl="7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8pPr>
                <a:lvl9pPr marR="0" lvl="8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400"/>
                  <a:buFont typeface="Hammersmith One"/>
                  <a:buNone/>
                  <a:defRPr sz="2400" b="0" i="0" u="none" strike="noStrike" cap="none">
                    <a:solidFill>
                      <a:schemeClr val="dk1"/>
                    </a:solidFill>
                    <a:latin typeface="Hammersmith One"/>
                    <a:ea typeface="Hammersmith One"/>
                    <a:cs typeface="Hammersmith One"/>
                  </a:defRPr>
                </a:lvl9pPr>
              </a:lstStyle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Hammersmith One"/>
                  <a:buNone/>
                  <a:tabLst/>
                  <a:defRPr/>
                </a:pPr>
                <a:r>
                  <a:rPr kumimoji="0" lang="fr-FR" sz="2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latin typeface="Calibri" panose="020F0502020204030204"/>
                    <a:cs typeface="Poppins ExtraBold" panose="020B0604020202020204" charset="0"/>
                  </a:rPr>
                  <a:t> 4. Je trace la droite qui passe par l’origine et le point </a:t>
                </a:r>
                <a14:m>
                  <m:oMath xmlns:m="http://schemas.openxmlformats.org/officeDocument/2006/math">
                    <m:r>
                      <a:rPr kumimoji="0" lang="fr-FR" sz="20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𝑨</m:t>
                    </m:r>
                    <m:d>
                      <m:dPr>
                        <m:ctrlPr>
                          <a:rPr kumimoji="0" lang="fr-FR" sz="2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fr-FR" sz="2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𝒙</m:t>
                        </m:r>
                        <m:r>
                          <a:rPr kumimoji="0" lang="fr-FR" sz="2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;</m:t>
                        </m:r>
                        <m:r>
                          <a:rPr kumimoji="0" lang="fr-FR" sz="2000" b="1" i="1" u="none" strike="noStrike" kern="0" cap="none" spc="0" normalizeH="0" baseline="0" noProof="0" smtClean="0">
                            <a:ln>
                              <a:noFill/>
                            </a:ln>
                            <a:solidFill>
                              <a:srgbClr val="000000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</m:d>
                    <m:r>
                      <a:rPr kumimoji="0" lang="fr-FR" sz="2000" b="1" i="1" u="none" strike="noStrike" kern="0" cap="none" spc="0" normalizeH="0" baseline="0" noProof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kumimoji="0" lang="fr-FR" sz="2000" b="1" i="0" u="none" strike="noStrike" kern="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/>
                  <a:cs typeface="Poppins ExtraBold" panose="020B0604020202020204" charset="0"/>
                </a:endParaRPr>
              </a:p>
            </p:txBody>
          </p:sp>
        </mc:Choice>
        <mc:Fallback xmlns="">
          <p:sp>
            <p:nvSpPr>
              <p:cNvPr id="7" name="Google Shape;15880;p58">
                <a:extLst>
                  <a:ext uri="{FF2B5EF4-FFF2-40B4-BE49-F238E27FC236}">
                    <a16:creationId xmlns:a16="http://schemas.microsoft.com/office/drawing/2014/main" id="{5240344C-8C88-0466-62C8-70896492B3D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182" y="4798857"/>
                <a:ext cx="10789853" cy="75247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ln w="1905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:ln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Google Shape;15880;p58">
            <a:extLst>
              <a:ext uri="{FF2B5EF4-FFF2-40B4-BE49-F238E27FC236}">
                <a16:creationId xmlns:a16="http://schemas.microsoft.com/office/drawing/2014/main" id="{AC3D05F1-F54A-99D1-7080-8B735A8D50AC}"/>
              </a:ext>
            </a:extLst>
          </p:cNvPr>
          <p:cNvSpPr txBox="1">
            <a:spLocks/>
          </p:cNvSpPr>
          <p:nvPr/>
        </p:nvSpPr>
        <p:spPr>
          <a:xfrm>
            <a:off x="473759" y="1648895"/>
            <a:ext cx="10789853" cy="752475"/>
          </a:xfrm>
          <a:prstGeom prst="rect">
            <a:avLst/>
          </a:prstGeom>
          <a:solidFill>
            <a:srgbClr val="F19D19">
              <a:lumMod val="40000"/>
              <a:lumOff val="60000"/>
            </a:srgbClr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Hammersmith One"/>
              <a:buNone/>
              <a:defRPr sz="2400" b="1" i="0" u="none" strike="noStrike" kern="0" cap="none">
                <a:solidFill>
                  <a:srgbClr val="000000"/>
                </a:solidFill>
                <a:latin typeface="+mj-lt"/>
                <a:ea typeface="Hammersmith One"/>
                <a:cs typeface="Poppins ExtraBold" panose="020B060402020202020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Hammersmith One"/>
              <a:buNone/>
              <a:defRPr sz="2400" b="0" i="0" u="none" strike="noStrike" cap="none">
                <a:solidFill>
                  <a:schemeClr val="dk1"/>
                </a:solidFill>
                <a:latin typeface="Hammersmith One"/>
                <a:ea typeface="Hammersmith One"/>
                <a:cs typeface="Hammersmith One"/>
              </a:defRPr>
            </a:lvl9pPr>
          </a:lstStyle>
          <a:p>
            <a:pPr marL="0" marR="0" lvl="0" indent="0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Hammersmith One"/>
              <a:buNone/>
              <a:tabLst/>
              <a:defRPr/>
            </a:pPr>
            <a:r>
              <a:rPr kumimoji="0" lang="fr-FR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cs typeface="Poppins ExtraBold" panose="020B0604020202020204" charset="0"/>
              </a:rPr>
              <a:t>1. Je trace un repère orthonormé.</a:t>
            </a:r>
          </a:p>
        </p:txBody>
      </p:sp>
    </p:spTree>
    <p:extLst>
      <p:ext uri="{BB962C8B-B14F-4D97-AF65-F5344CB8AC3E}">
        <p14:creationId xmlns:p14="http://schemas.microsoft.com/office/powerpoint/2010/main" val="2826302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75B001E-AE73-78FE-41EA-0A162EDC7E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Voici l’exercice à faire à la maison pour la séance prochaine.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E2F889E-E50C-4F58-F23F-45CD8C1E5E1D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F3A1FA1D-DF25-8319-D323-32D00EE8D1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3400" y="2047922"/>
            <a:ext cx="10745199" cy="320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9527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B02162E-6615-C435-D3B5-F9D4D8FC547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53322" y="3190552"/>
            <a:ext cx="2873248" cy="2835344"/>
          </a:xfrm>
        </p:spPr>
        <p:txBody>
          <a:bodyPr>
            <a:noAutofit/>
          </a:bodyPr>
          <a:lstStyle/>
          <a:p>
            <a:pPr algn="just"/>
            <a:r>
              <a:rPr lang="fr-FR" sz="1200" dirty="0"/>
              <a:t>Le feedback ne doit pas être un jugement sur l’élève ni sur ses capacités</a:t>
            </a:r>
          </a:p>
          <a:p>
            <a:pPr algn="just"/>
            <a:r>
              <a:rPr lang="fr-FR" sz="1200" dirty="0"/>
              <a:t>Le feedback est une opportunité d’apprentissage pour les élèves en exploitant des erreurs ou de bonnes réponses</a:t>
            </a:r>
          </a:p>
          <a:p>
            <a:pPr algn="just"/>
            <a:r>
              <a:rPr lang="fr-FR" sz="1200" dirty="0"/>
              <a:t>Le feedback permet aux élèves d’être conscients des critères de réussite d’une tâche </a:t>
            </a:r>
          </a:p>
          <a:p>
            <a:pPr algn="just"/>
            <a:r>
              <a:rPr lang="fr-FR" sz="1200" dirty="0"/>
              <a:t>Le feedback encourage les élèves à identifier les erreurs à ne pas reproduire, ou alors les bonnes pratiques à renforcer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1C8524-423A-CC26-F5E6-826429CC90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27796" y="3190551"/>
            <a:ext cx="3759199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Demander aux élèves de justifier leurs réponses et de verbaliser leur raisonnement</a:t>
            </a:r>
          </a:p>
          <a:p>
            <a:pPr algn="just"/>
            <a:r>
              <a:rPr lang="fr-FR" sz="1400" dirty="0"/>
              <a:t>Donner des feedbacks aux élèves de manière instantanée à chaque fois que l’occasion se présente (ne pas laisser passer des erreurs)</a:t>
            </a:r>
          </a:p>
          <a:p>
            <a:pPr algn="just"/>
            <a:r>
              <a:rPr lang="fr-FR" sz="1400" dirty="0"/>
              <a:t>Donner un feedback spécifique, détaillé et objectif aux élèves: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bonne réponse »; « Voici ce que tu as bien fait … »</a:t>
            </a:r>
          </a:p>
          <a:p>
            <a:pPr lvl="1" algn="just">
              <a:buFont typeface="Wingdings" panose="05000000000000000000" pitchFamily="2" charset="2"/>
              <a:buChar char="ü"/>
            </a:pPr>
            <a:r>
              <a:rPr lang="fr-FR" sz="1400" dirty="0"/>
              <a:t>« Voici pourquoi c’est une réponse incomplète. Voici l’erreur »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931108-6E1E-A80D-8E1A-D3ADCD2D307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816647" y="3190551"/>
            <a:ext cx="3779300" cy="2835344"/>
          </a:xfrm>
        </p:spPr>
        <p:txBody>
          <a:bodyPr>
            <a:normAutofit/>
          </a:bodyPr>
          <a:lstStyle/>
          <a:p>
            <a:pPr algn="just"/>
            <a:r>
              <a:rPr lang="fr-FR" sz="1400" dirty="0"/>
              <a:t>Ne pas donner de feedback ou donner du feedback de manière occasionnelle seulement</a:t>
            </a:r>
          </a:p>
          <a:p>
            <a:pPr algn="just"/>
            <a:r>
              <a:rPr lang="fr-FR" sz="1400" dirty="0"/>
              <a:t>Donner un feedback générique sans préciser pourquoi: « Bien »; « C’est faux » ; « Excellent »</a:t>
            </a:r>
          </a:p>
          <a:p>
            <a:pPr algn="just"/>
            <a:r>
              <a:rPr lang="fr-FR" sz="1400" dirty="0"/>
              <a:t>Porter un jugement de valeur sur l’élève: « Tu es intelligent »; « Tu es paresseux »; …</a:t>
            </a:r>
          </a:p>
          <a:p>
            <a:pPr algn="just"/>
            <a:r>
              <a:rPr lang="fr-FR" sz="1400" dirty="0"/>
              <a:t>S’adresser uniquement à l’élève concerné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BBB4D9A9-6B13-24B6-C677-7C7FC8FBA5F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648039" y="6218581"/>
            <a:ext cx="4493835" cy="332277"/>
          </a:xfrm>
        </p:spPr>
        <p:txBody>
          <a:bodyPr/>
          <a:lstStyle/>
          <a:p>
            <a:r>
              <a:rPr lang="fr-FR" kern="0" dirty="0">
                <a:solidFill>
                  <a:srgbClr val="000000"/>
                </a:solidFill>
                <a:sym typeface="Arial"/>
              </a:rPr>
              <a:t>« </a:t>
            </a:r>
            <a:r>
              <a:rPr lang="fr-FR" kern="0" dirty="0">
                <a:solidFill>
                  <a:srgbClr val="000000"/>
                </a:solidFill>
                <a:sym typeface="Arial"/>
                <a:hlinkClick r:id="rId2"/>
              </a:rPr>
              <a:t>Banque des pratiques pédagogiques efficaces </a:t>
            </a:r>
            <a:r>
              <a:rPr lang="fr-FR" kern="0" dirty="0">
                <a:solidFill>
                  <a:srgbClr val="000000"/>
                </a:solidFill>
                <a:sym typeface="Arial"/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228460113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619508-8181-16DD-B1BF-ACE788E4BF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E83FABB-2A66-C371-78CF-555BC47FDC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i="1" dirty="0">
                <a:solidFill>
                  <a:prstClr val="black"/>
                </a:solidFill>
                <a:latin typeface="Calibri" panose="020F0502020204030204"/>
              </a:rPr>
              <a:t> C’est la fin de notre séance. N’oubliez pas de réviser votre leçon.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292E3E0-C9A7-842B-A7BD-C0569196BCB0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fr-FR" dirty="0"/>
              <a:t>L’enseignant incite les élèves à faire l’exercice à la maison, puis clôt la séance..</a:t>
            </a:r>
          </a:p>
        </p:txBody>
      </p:sp>
      <p:pic>
        <p:nvPicPr>
          <p:cNvPr id="3" name="Google Shape;1141;p76">
            <a:extLst>
              <a:ext uri="{FF2B5EF4-FFF2-40B4-BE49-F238E27FC236}">
                <a16:creationId xmlns:a16="http://schemas.microsoft.com/office/drawing/2014/main" id="{8AB5F802-6679-89FE-33B9-D7A03F37C8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1503742" y="452067"/>
            <a:ext cx="570272" cy="5391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ZoneTexte 7">
            <a:extLst>
              <a:ext uri="{FF2B5EF4-FFF2-40B4-BE49-F238E27FC236}">
                <a16:creationId xmlns:a16="http://schemas.microsoft.com/office/drawing/2014/main" id="{68A0E193-7E82-6603-BAFA-71DE4DF6EBD0}"/>
              </a:ext>
            </a:extLst>
          </p:cNvPr>
          <p:cNvSpPr txBox="1"/>
          <p:nvPr/>
        </p:nvSpPr>
        <p:spPr>
          <a:xfrm>
            <a:off x="591646" y="2540940"/>
            <a:ext cx="10298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i="1" dirty="0">
                <a:solidFill>
                  <a:prstClr val="black"/>
                </a:solidFill>
                <a:latin typeface="Calibri" panose="020F0502020204030204"/>
              </a:rPr>
              <a:t>A la prochaine séance!</a:t>
            </a:r>
          </a:p>
        </p:txBody>
      </p:sp>
    </p:spTree>
    <p:extLst>
      <p:ext uri="{BB962C8B-B14F-4D97-AF65-F5344CB8AC3E}">
        <p14:creationId xmlns:p14="http://schemas.microsoft.com/office/powerpoint/2010/main" val="27110117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6DED1F-E8FA-A1FE-9C4D-8848890EB22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F1B72B7-595C-352E-A002-BC30F0A3FF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62C5F7-6700-6B26-1943-A8A45E94CFD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5B39A-E37B-7515-3A0F-CD987323FF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CD682AE-CA97-F16E-C451-D3E806BD04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97366E0-3DFF-DDCD-E342-D424E5371FC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57701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1BFFC17-0CD6-89B0-27FC-84C8A6549EE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10 min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87130771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000" dirty="0"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1576</TotalTime>
  <Words>2632</Words>
  <Application>Microsoft Office PowerPoint</Application>
  <PresentationFormat>Grand écran</PresentationFormat>
  <Paragraphs>285</Paragraphs>
  <Slides>70</Slides>
  <Notes>1</Notes>
  <HiddenSlides>7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70</vt:i4>
      </vt:variant>
    </vt:vector>
  </HeadingPairs>
  <TitlesOfParts>
    <vt:vector size="82" baseType="lpstr">
      <vt:lpstr>Aptos</vt:lpstr>
      <vt:lpstr>Aptos Display</vt:lpstr>
      <vt:lpstr>Arial</vt:lpstr>
      <vt:lpstr>Calibri</vt:lpstr>
      <vt:lpstr>Cambria Math</vt:lpstr>
      <vt:lpstr>Courier New</vt:lpstr>
      <vt:lpstr>Dosis</vt:lpstr>
      <vt:lpstr>Georgia</vt:lpstr>
      <vt:lpstr>Hammersmith One</vt:lpstr>
      <vt:lpstr>Poppins ExtraBold</vt:lpstr>
      <vt:lpstr>Wingdings</vt:lpstr>
      <vt:lpstr>Thème Office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Bonjour! Prêts pour démarrer notre séance? Allons-y!</vt:lpstr>
      <vt:lpstr>Présentation PowerPoint</vt:lpstr>
      <vt:lpstr>Qui peut me rappeler la signification de ces icônes?</vt:lpstr>
      <vt:lpstr>Présentation PowerPoint</vt:lpstr>
      <vt:lpstr>Voici une situation en classe. Que remarquez-vous ? Ce comportement est-il approprié ? Pourquoi ? Que faudrait-il améliorer ou changer ?</vt:lpstr>
      <vt:lpstr>C’est un mauvais comportement. L’élève n’est pas attentif.</vt:lpstr>
      <vt:lpstr>Voici le comportement attendu</vt:lpstr>
      <vt:lpstr>Présentation PowerPoint</vt:lpstr>
      <vt:lpstr>On commence par la correction de l’exercice maison de la séance précédente.</vt:lpstr>
      <vt:lpstr>Présentation PowerPoint</vt:lpstr>
      <vt:lpstr> Observez puis complétez</vt:lpstr>
      <vt:lpstr>Rappelez vous, on se déplace droit et verticalement pour déterminer la 1ère coordonnée et on se déplace droit et horizonlement pour déterminer la 2ère coordonnée </vt:lpstr>
      <vt:lpstr> Observez puis complétez</vt:lpstr>
      <vt:lpstr>Rappelez vous, on se déplace droit et verticalement pour déterminer la 1ère coordonnée et on se déplace droit et horizonlement pour déterminer la 2ère coordonnée </vt:lpstr>
      <vt:lpstr>Le graphe ci-dessous indique la température en fonction de l’heure. Répondez aux questions suivantes en complétant les phrases</vt:lpstr>
      <vt:lpstr>Je repère l’heure sur l’axe des abscisses, Je monte tout droit jusqu’à la courbe puis je la température sur l’axe des ordonnées.</vt:lpstr>
      <vt:lpstr>Parfait! On se rappelle ce qui suit:</vt:lpstr>
      <vt:lpstr>Présentation PowerPoint</vt:lpstr>
      <vt:lpstr>Exprimez vos avis sur la question suivante: </vt:lpstr>
      <vt:lpstr>A la fin de cette séance, vous serez capables de</vt:lpstr>
      <vt:lpstr>Présentation PowerPoint</vt:lpstr>
      <vt:lpstr>Je vous montre comment représenter graphiquement  la relation de proportionnalité y=2x.</vt:lpstr>
      <vt:lpstr>Je représente dans un repère orthonormé ces points dont les coordonnées (𝒙 ;𝒚) vérifient la relation y=2x</vt:lpstr>
      <vt:lpstr>Je remarque que tous ces points sont sur une même droite qui passe par l’origine.</vt:lpstr>
      <vt:lpstr>Je vais vérifier que le point de coordonnées (𝟎,𝟓 ;𝟏) est sur la même droite.</vt:lpstr>
      <vt:lpstr>Le graphique de la relation y=ax est une droite qui passe par l’origine du repère.</vt:lpstr>
      <vt:lpstr>Présentation PowerPoint</vt:lpstr>
      <vt:lpstr> Répondez par vrai ou faux.</vt:lpstr>
      <vt:lpstr>La relation y=3x est une relation de proportionnalité, son graphe est une droite qui passe par l’origine du repère.</vt:lpstr>
      <vt:lpstr> Répondez par vrai ou faux.</vt:lpstr>
      <vt:lpstr>La relation y=-3x est une relation de proportionnalité, son graphe est une droite qui passe par l’origine du repère.</vt:lpstr>
      <vt:lpstr> Répondez par vrai ou faux.</vt:lpstr>
      <vt:lpstr>Plusieurs droites passent par l’origine du repère.</vt:lpstr>
      <vt:lpstr> Répondez par vrai ou faux.</vt:lpstr>
      <vt:lpstr>Nous vérifions que 3=3×1.</vt:lpstr>
      <vt:lpstr> Répondez par vrai ou faux</vt:lpstr>
      <vt:lpstr>Nous vérifions que 7≠4×2</vt:lpstr>
      <vt:lpstr>Présentation PowerPoint</vt:lpstr>
      <vt:lpstr>Maintenant, je vous montre comment tracer le graphe de la relation de proportionnalité y=2x en utilisant deux points</vt:lpstr>
      <vt:lpstr>J’ai déterminé le premier point. Le 2ème point c’est l’origine O du repère.</vt:lpstr>
      <vt:lpstr>Voici la synthèse pour tracer le graphe de la relation de proportionnalité y=ax.</vt:lpstr>
      <vt:lpstr>Présentation PowerPoint</vt:lpstr>
      <vt:lpstr>Complétez pour tracer le graphe de la relation y=-2x.</vt:lpstr>
      <vt:lpstr> Je trace un repère orthonormé</vt:lpstr>
      <vt:lpstr>Complétez pour tracer le graphe de la relation y=-2x</vt:lpstr>
      <vt:lpstr> Pour x=-1 nous obtenons y=2.</vt:lpstr>
      <vt:lpstr>Complétez pour tracer le graphe de la relation y=-2x</vt:lpstr>
      <vt:lpstr> Je repère (-1)sur l’axe des abscisses et je monte tout droit. Je repère 2 sur l’axe des ordonnée et je me déplace horizontalement. Le point A est le point de rencontre.</vt:lpstr>
      <vt:lpstr>Complétez pour tracer le graphe de la relation y=-2x.</vt:lpstr>
      <vt:lpstr> Je trace la droite OA.</vt:lpstr>
      <vt:lpstr>Présentation PowerPoint</vt:lpstr>
      <vt:lpstr>Travaillez individuellement puis discutez en binômes vos réponses.</vt:lpstr>
      <vt:lpstr>Prenez la correction sur vos livrets.</vt:lpstr>
      <vt:lpstr>Présentation PowerPoint</vt:lpstr>
      <vt:lpstr>Prenez votre livret et votre crayon, puis répondez individuellement aux exercices. Vous avez 10 min</vt:lpstr>
      <vt:lpstr>Le temps est terminé. Voyons ensemble la solution des exercices.</vt:lpstr>
      <vt:lpstr>Présentation PowerPoint</vt:lpstr>
      <vt:lpstr>Qui peut me dire ce que nous avons appris aujourd’hui? </vt:lpstr>
      <vt:lpstr>Dans cette séance nous avons appris comment tracer le graphe de la relation de proportionnalité y=ax.</vt:lpstr>
      <vt:lpstr>Voici l’exercice à faire à la maison pour la séance prochaine.</vt:lpstr>
      <vt:lpstr> C’est la fin de notre séance. N’oubliez pas de réviser votre leçon.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Mehdi Alaoui</dc:creator>
  <cp:lastModifiedBy>AMINE RADOUANE - ENSEIGNANT</cp:lastModifiedBy>
  <cp:revision>158</cp:revision>
  <dcterms:created xsi:type="dcterms:W3CDTF">2025-11-03T10:55:47Z</dcterms:created>
  <dcterms:modified xsi:type="dcterms:W3CDTF">2026-04-15T07:01:51Z</dcterms:modified>
</cp:coreProperties>
</file>