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308" r:id="rId2"/>
    <p:sldId id="288" r:id="rId3"/>
    <p:sldId id="289" r:id="rId4"/>
    <p:sldId id="286" r:id="rId5"/>
    <p:sldId id="372" r:id="rId6"/>
    <p:sldId id="2147483413" r:id="rId7"/>
    <p:sldId id="290" r:id="rId8"/>
    <p:sldId id="292" r:id="rId9"/>
    <p:sldId id="293" r:id="rId10"/>
    <p:sldId id="258" r:id="rId11"/>
    <p:sldId id="353" r:id="rId12"/>
    <p:sldId id="354" r:id="rId13"/>
    <p:sldId id="355" r:id="rId14"/>
    <p:sldId id="356" r:id="rId15"/>
    <p:sldId id="357" r:id="rId16"/>
    <p:sldId id="358" r:id="rId17"/>
    <p:sldId id="295" r:id="rId18"/>
    <p:sldId id="267" r:id="rId19"/>
    <p:sldId id="296" r:id="rId20"/>
    <p:sldId id="268" r:id="rId21"/>
    <p:sldId id="2147483418" r:id="rId22"/>
    <p:sldId id="270" r:id="rId23"/>
    <p:sldId id="313" r:id="rId24"/>
    <p:sldId id="259" r:id="rId25"/>
    <p:sldId id="274" r:id="rId26"/>
    <p:sldId id="360" r:id="rId27"/>
    <p:sldId id="348" r:id="rId28"/>
    <p:sldId id="349" r:id="rId29"/>
    <p:sldId id="350" r:id="rId30"/>
    <p:sldId id="351" r:id="rId31"/>
    <p:sldId id="2147483414" r:id="rId32"/>
    <p:sldId id="2147483415" r:id="rId33"/>
    <p:sldId id="2147483416" r:id="rId34"/>
    <p:sldId id="2147483417" r:id="rId35"/>
    <p:sldId id="361" r:id="rId36"/>
    <p:sldId id="328" r:id="rId37"/>
    <p:sldId id="329" r:id="rId38"/>
    <p:sldId id="2147483419" r:id="rId39"/>
    <p:sldId id="2147483420" r:id="rId40"/>
    <p:sldId id="2147483421" r:id="rId41"/>
    <p:sldId id="2147483422" r:id="rId42"/>
    <p:sldId id="300" r:id="rId43"/>
    <p:sldId id="301" r:id="rId44"/>
    <p:sldId id="362" r:id="rId45"/>
    <p:sldId id="303" r:id="rId46"/>
    <p:sldId id="304" r:id="rId47"/>
    <p:sldId id="282" r:id="rId48"/>
    <p:sldId id="305" r:id="rId49"/>
    <p:sldId id="262" r:id="rId50"/>
    <p:sldId id="283" r:id="rId51"/>
    <p:sldId id="284" r:id="rId52"/>
    <p:sldId id="337" r:id="rId5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372"/>
            <p14:sldId id="2147483413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353"/>
            <p14:sldId id="354"/>
            <p14:sldId id="355"/>
            <p14:sldId id="356"/>
            <p14:sldId id="357"/>
            <p14:sldId id="358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147483418"/>
          </p14:sldIdLst>
        </p14:section>
        <p14:section name="Déclaration de l’objectif" id="{096B6BF6-20D6-43DE-B358-982838B98259}">
          <p14:sldIdLst>
            <p14:sldId id="270"/>
            <p14:sldId id="313"/>
            <p14:sldId id="259"/>
            <p14:sldId id="274"/>
          </p14:sldIdLst>
        </p14:section>
        <p14:section name="Modelage" id="{6D007598-4F88-4283-9E36-970C44D688AD}">
          <p14:sldIdLst/>
        </p14:section>
        <p14:section name="Pratique collective" id="{CF34AB29-930A-422C-8BB3-41EE66488593}">
          <p14:sldIdLst>
            <p14:sldId id="360"/>
            <p14:sldId id="348"/>
            <p14:sldId id="349"/>
            <p14:sldId id="350"/>
            <p14:sldId id="351"/>
            <p14:sldId id="2147483414"/>
            <p14:sldId id="2147483415"/>
            <p14:sldId id="2147483416"/>
            <p14:sldId id="2147483417"/>
            <p14:sldId id="361"/>
            <p14:sldId id="328"/>
            <p14:sldId id="329"/>
            <p14:sldId id="2147483419"/>
            <p14:sldId id="2147483420"/>
            <p14:sldId id="2147483421"/>
            <p14:sldId id="2147483422"/>
          </p14:sldIdLst>
        </p14:section>
        <p14:section name="Pratique en binôme" id="{B5D45BF5-6276-4DCA-B0C6-B46ADF983B36}">
          <p14:sldIdLst>
            <p14:sldId id="300"/>
            <p14:sldId id="301"/>
            <p14:sldId id="362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33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71" autoAdjust="0"/>
    <p:restoredTop sz="94660"/>
  </p:normalViewPr>
  <p:slideViewPr>
    <p:cSldViewPr snapToGrid="0">
      <p:cViewPr varScale="1">
        <p:scale>
          <a:sx n="74" d="100"/>
          <a:sy n="74" d="100"/>
        </p:scale>
        <p:origin x="81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A4B3F7-B838-4AD4-9179-ECE6A67C82A7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0.png"/><Relationship Id="rId5" Type="http://schemas.openxmlformats.org/officeDocument/2006/relationships/image" Target="../media/image520.png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20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8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7" y="5288319"/>
            <a:ext cx="6693265" cy="770543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Les isométries dans le plan</a:t>
            </a:r>
            <a:endParaRPr lang="en-US" sz="2400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Leçon  8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6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003821" y="5536863"/>
            <a:ext cx="5077653" cy="521999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Résoudre un problème en utilisant les isométries </a:t>
            </a:r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8099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412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MA" dirty="0">
                <a:solidFill>
                  <a:schemeClr val="bg2">
                    <a:lumMod val="75000"/>
                  </a:schemeClr>
                </a:solidFill>
              </a:rPr>
              <a:t>L’enseignant incite les élèves à prendre conscience de ces comportements en classe </a:t>
            </a:r>
            <a:endParaRPr lang="fr-FR" dirty="0">
              <a:solidFill>
                <a:schemeClr val="bg2">
                  <a:lumMod val="75000"/>
                </a:schemeClr>
              </a:solidFill>
            </a:endParaRPr>
          </a:p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Je participe activement.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Je lève la main pour participer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413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65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90000"/>
                  </a:schemeClr>
                </a:solidFill>
              </a:rPr>
              <a:t>L’enseignant précise que les distracteurs perturbent l’attention et la concentration</a:t>
            </a:r>
          </a:p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065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90000"/>
                  </a:schemeClr>
                </a:solidFill>
              </a:rPr>
              <a:t>L’attention et la concentration sont essentielles pour l’apprentissage</a:t>
            </a:r>
          </a:p>
          <a:p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concentration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1465960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400" b="1" dirty="0"/>
              <a:t>Page 49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3" name="Image 2" descr="Une image contenant texte, lign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7DAFA42E-3623-4E95-18BD-E5B211E296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540" y="1785905"/>
            <a:ext cx="11486505" cy="318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Quatre triangles 1,2,3 et 4 sont correspondants au triangle  </a:t>
            </a:r>
            <a:r>
              <a:rPr lang="el-GR" dirty="0"/>
              <a:t>Δ</a:t>
            </a:r>
            <a:r>
              <a:rPr lang="fr-FR" dirty="0"/>
              <a:t>ABC  par des isométries. Compléter 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Demandez à 5 élèves au hasard. Pas toujours les mêmes. 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6F361D07-85EF-029B-643B-2A47BE65C218}"/>
              </a:ext>
            </a:extLst>
          </p:cNvPr>
          <p:cNvGrpSpPr/>
          <p:nvPr/>
        </p:nvGrpSpPr>
        <p:grpSpPr>
          <a:xfrm>
            <a:off x="5547913" y="1227361"/>
            <a:ext cx="6411220" cy="3896269"/>
            <a:chOff x="5406408" y="1217633"/>
            <a:chExt cx="6411220" cy="3896269"/>
          </a:xfrm>
        </p:grpSpPr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947603EC-37A7-32E2-D851-2A5FAA7D90B1}"/>
                </a:ext>
              </a:extLst>
            </p:cNvPr>
            <p:cNvGrpSpPr/>
            <p:nvPr/>
          </p:nvGrpSpPr>
          <p:grpSpPr>
            <a:xfrm>
              <a:off x="5406408" y="1217633"/>
              <a:ext cx="6411220" cy="3896269"/>
              <a:chOff x="564722" y="1305767"/>
              <a:chExt cx="6411220" cy="3896269"/>
            </a:xfrm>
          </p:grpSpPr>
          <p:pic>
            <p:nvPicPr>
              <p:cNvPr id="18" name="Image 17" descr="Une image contenant ligne, diagramme, origami&#10;&#10;Le contenu généré par l’IA peut être incorrect.">
                <a:extLst>
                  <a:ext uri="{FF2B5EF4-FFF2-40B4-BE49-F238E27FC236}">
                    <a16:creationId xmlns:a16="http://schemas.microsoft.com/office/drawing/2014/main" id="{7C94F629-E702-61DE-F3DF-80E9B5A876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64722" y="1305767"/>
                <a:ext cx="6411220" cy="3896269"/>
              </a:xfrm>
              <a:prstGeom prst="rect">
                <a:avLst/>
              </a:prstGeom>
            </p:spPr>
          </p:pic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2BE0E6D-567E-B422-4F39-124AA0BAB974}"/>
                  </a:ext>
                </a:extLst>
              </p:cNvPr>
              <p:cNvSpPr txBox="1"/>
              <p:nvPr/>
            </p:nvSpPr>
            <p:spPr>
              <a:xfrm>
                <a:off x="1254314" y="3923534"/>
                <a:ext cx="2237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</a:p>
            </p:txBody>
          </p:sp>
        </p:grp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7B1EA21E-4A1C-6751-862D-07624A9CE4ED}"/>
                </a:ext>
              </a:extLst>
            </p:cNvPr>
            <p:cNvSpPr txBox="1"/>
            <p:nvPr/>
          </p:nvSpPr>
          <p:spPr>
            <a:xfrm>
              <a:off x="8103141" y="1569000"/>
              <a:ext cx="2237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186C53BF-B288-7609-A797-B43A63A6F808}"/>
                </a:ext>
              </a:extLst>
            </p:cNvPr>
            <p:cNvSpPr txBox="1"/>
            <p:nvPr/>
          </p:nvSpPr>
          <p:spPr>
            <a:xfrm>
              <a:off x="10395625" y="3095460"/>
              <a:ext cx="2237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72D7639D-B682-EE0D-5E0C-D78654F97FD5}"/>
                </a:ext>
              </a:extLst>
            </p:cNvPr>
            <p:cNvSpPr txBox="1"/>
            <p:nvPr/>
          </p:nvSpPr>
          <p:spPr>
            <a:xfrm>
              <a:off x="9147832" y="4035455"/>
              <a:ext cx="2237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2CA6CB20-9137-37F4-9C2E-8727BC334537}"/>
              </a:ext>
            </a:extLst>
          </p:cNvPr>
          <p:cNvSpPr txBox="1"/>
          <p:nvPr/>
        </p:nvSpPr>
        <p:spPr>
          <a:xfrm>
            <a:off x="359923" y="1147864"/>
            <a:ext cx="50389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triangle 1 est correspondant  au triangle </a:t>
            </a:r>
            <a:endParaRPr lang="fr-FR" dirty="0"/>
          </a:p>
          <a:p>
            <a:r>
              <a:rPr lang="el-GR" dirty="0"/>
              <a:t>Δ</a:t>
            </a:r>
            <a:r>
              <a:rPr lang="fr-FR" dirty="0"/>
              <a:t>ABC par ……………………………………………………</a:t>
            </a:r>
          </a:p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............................................................................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51DE047-1835-2D5E-687D-2C1B341A78B7}"/>
              </a:ext>
            </a:extLst>
          </p:cNvPr>
          <p:cNvSpPr txBox="1"/>
          <p:nvPr/>
        </p:nvSpPr>
        <p:spPr>
          <a:xfrm>
            <a:off x="434454" y="2318290"/>
            <a:ext cx="50389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triangle 2 est correspondant  au triangle </a:t>
            </a:r>
            <a:endParaRPr lang="fr-FR" dirty="0"/>
          </a:p>
          <a:p>
            <a:r>
              <a:rPr lang="el-GR" dirty="0"/>
              <a:t>Δ</a:t>
            </a:r>
            <a:r>
              <a:rPr lang="fr-FR" dirty="0"/>
              <a:t>ABC par ……………………………………………………</a:t>
            </a:r>
          </a:p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............................................................................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56BEB14-C885-3B16-5660-336CF4F473E1}"/>
              </a:ext>
            </a:extLst>
          </p:cNvPr>
          <p:cNvSpPr txBox="1"/>
          <p:nvPr/>
        </p:nvSpPr>
        <p:spPr>
          <a:xfrm>
            <a:off x="434454" y="3429000"/>
            <a:ext cx="50389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triangle 3 est correspondant  au triangle </a:t>
            </a:r>
            <a:endParaRPr lang="fr-FR" dirty="0"/>
          </a:p>
          <a:p>
            <a:r>
              <a:rPr lang="el-GR" dirty="0"/>
              <a:t>Δ</a:t>
            </a:r>
            <a:r>
              <a:rPr lang="fr-FR" dirty="0"/>
              <a:t>ABC par ……………………………………………………</a:t>
            </a:r>
          </a:p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............................................................................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8CDDBC8-AB0E-814D-E9CC-1E2142529F74}"/>
              </a:ext>
            </a:extLst>
          </p:cNvPr>
          <p:cNvSpPr txBox="1"/>
          <p:nvPr/>
        </p:nvSpPr>
        <p:spPr>
          <a:xfrm>
            <a:off x="434454" y="4889770"/>
            <a:ext cx="50389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triangle 4 est correspondant  au triangle </a:t>
            </a:r>
            <a:endParaRPr lang="fr-FR" dirty="0"/>
          </a:p>
          <a:p>
            <a:r>
              <a:rPr lang="el-GR" dirty="0"/>
              <a:t>Δ</a:t>
            </a:r>
            <a:r>
              <a:rPr lang="fr-FR" dirty="0"/>
              <a:t>ABC par ……………………………………………………</a:t>
            </a:r>
          </a:p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............................................................................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8F6BF-CEE7-0362-7957-A8BA8E91D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97929-B3AA-FBF3-2F15-F64564F1D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les bonnes réponses.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94BEA2B-EC51-9632-88B3-E34B8268D6C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les caractéristiques de chaque isométrie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7B1F481-E8EB-904C-555E-4596F2A4AF1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EFF0F33-3A5A-E929-0128-E44DA338B6F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5ECBCCB-3219-C107-3B01-4C89C7D1D1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85C9A407-827C-33D1-0A06-766C9E5D30A0}"/>
              </a:ext>
            </a:extLst>
          </p:cNvPr>
          <p:cNvGrpSpPr/>
          <p:nvPr/>
        </p:nvGrpSpPr>
        <p:grpSpPr>
          <a:xfrm>
            <a:off x="5547913" y="1227361"/>
            <a:ext cx="6411220" cy="3896269"/>
            <a:chOff x="5406408" y="1217633"/>
            <a:chExt cx="6411220" cy="3896269"/>
          </a:xfrm>
        </p:grpSpPr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7A419B43-A1BC-93F7-338D-F322C09E4457}"/>
                </a:ext>
              </a:extLst>
            </p:cNvPr>
            <p:cNvGrpSpPr/>
            <p:nvPr/>
          </p:nvGrpSpPr>
          <p:grpSpPr>
            <a:xfrm>
              <a:off x="5406408" y="1217633"/>
              <a:ext cx="6411220" cy="3896269"/>
              <a:chOff x="564722" y="1305767"/>
              <a:chExt cx="6411220" cy="3896269"/>
            </a:xfrm>
          </p:grpSpPr>
          <p:pic>
            <p:nvPicPr>
              <p:cNvPr id="18" name="Image 17" descr="Une image contenant ligne, diagramme, origami&#10;&#10;Le contenu généré par l’IA peut être incorrect.">
                <a:extLst>
                  <a:ext uri="{FF2B5EF4-FFF2-40B4-BE49-F238E27FC236}">
                    <a16:creationId xmlns:a16="http://schemas.microsoft.com/office/drawing/2014/main" id="{AB514610-12B9-CC89-E3CF-60778D8286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64722" y="1305767"/>
                <a:ext cx="6411220" cy="3896269"/>
              </a:xfrm>
              <a:prstGeom prst="rect">
                <a:avLst/>
              </a:prstGeom>
            </p:spPr>
          </p:pic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93E2CB9-391F-CB95-E2CC-C4AB91C72CDC}"/>
                  </a:ext>
                </a:extLst>
              </p:cNvPr>
              <p:cNvSpPr txBox="1"/>
              <p:nvPr/>
            </p:nvSpPr>
            <p:spPr>
              <a:xfrm>
                <a:off x="1254314" y="3923534"/>
                <a:ext cx="2237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</a:p>
            </p:txBody>
          </p:sp>
        </p:grp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065F144D-CD22-35A0-D4C9-1E2B2336795E}"/>
                </a:ext>
              </a:extLst>
            </p:cNvPr>
            <p:cNvSpPr txBox="1"/>
            <p:nvPr/>
          </p:nvSpPr>
          <p:spPr>
            <a:xfrm>
              <a:off x="8103141" y="1569000"/>
              <a:ext cx="2237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EA02146-0998-57D3-87B8-7118E37ED647}"/>
                </a:ext>
              </a:extLst>
            </p:cNvPr>
            <p:cNvSpPr txBox="1"/>
            <p:nvPr/>
          </p:nvSpPr>
          <p:spPr>
            <a:xfrm>
              <a:off x="10395625" y="3095460"/>
              <a:ext cx="2237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ADBD1FF-4445-3163-8F30-A2533161E52F}"/>
                </a:ext>
              </a:extLst>
            </p:cNvPr>
            <p:cNvSpPr txBox="1"/>
            <p:nvPr/>
          </p:nvSpPr>
          <p:spPr>
            <a:xfrm>
              <a:off x="9147832" y="4035455"/>
              <a:ext cx="2237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845D9A8F-A79E-426D-549A-B0C41763B907}"/>
              </a:ext>
            </a:extLst>
          </p:cNvPr>
          <p:cNvSpPr txBox="1"/>
          <p:nvPr/>
        </p:nvSpPr>
        <p:spPr>
          <a:xfrm>
            <a:off x="359923" y="1147864"/>
            <a:ext cx="50389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triangle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est correspondant  au triangle </a:t>
            </a:r>
            <a:endParaRPr lang="fr-FR" dirty="0"/>
          </a:p>
          <a:p>
            <a:r>
              <a:rPr lang="el-GR" dirty="0"/>
              <a:t>Δ</a:t>
            </a:r>
            <a:r>
              <a:rPr lang="fr-FR" dirty="0"/>
              <a:t>ABC par </a:t>
            </a:r>
            <a:r>
              <a:rPr lang="fr-FR" dirty="0">
                <a:solidFill>
                  <a:schemeClr val="bg1"/>
                </a:solidFill>
              </a:rPr>
              <a:t>……………………………………………………</a:t>
            </a:r>
          </a:p>
          <a:p>
            <a:r>
              <a:rPr lang="fr-F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............................................................................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3337FFF-D0CA-5D4D-292D-F1E30BE55D36}"/>
              </a:ext>
            </a:extLst>
          </p:cNvPr>
          <p:cNvSpPr txBox="1"/>
          <p:nvPr/>
        </p:nvSpPr>
        <p:spPr>
          <a:xfrm>
            <a:off x="434454" y="2318290"/>
            <a:ext cx="50389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triangle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est correspondant  au triangle </a:t>
            </a:r>
            <a:endParaRPr lang="fr-FR" dirty="0"/>
          </a:p>
          <a:p>
            <a:r>
              <a:rPr lang="el-GR" dirty="0"/>
              <a:t>Δ</a:t>
            </a:r>
            <a:r>
              <a:rPr lang="fr-FR" dirty="0"/>
              <a:t>ABC par </a:t>
            </a:r>
            <a:r>
              <a:rPr lang="fr-FR" dirty="0">
                <a:solidFill>
                  <a:schemeClr val="bg1"/>
                </a:solidFill>
              </a:rPr>
              <a:t>……………………………………………………</a:t>
            </a:r>
          </a:p>
          <a:p>
            <a:r>
              <a:rPr lang="fr-F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............................................................................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B6CA930-3509-06BD-F102-C47C10A8BE95}"/>
              </a:ext>
            </a:extLst>
          </p:cNvPr>
          <p:cNvSpPr txBox="1"/>
          <p:nvPr/>
        </p:nvSpPr>
        <p:spPr>
          <a:xfrm>
            <a:off x="434454" y="3429000"/>
            <a:ext cx="50389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triangle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est correspondant  au triangle </a:t>
            </a:r>
            <a:endParaRPr lang="fr-FR" dirty="0"/>
          </a:p>
          <a:p>
            <a:r>
              <a:rPr lang="el-GR" dirty="0"/>
              <a:t>Δ</a:t>
            </a:r>
            <a:r>
              <a:rPr lang="fr-FR" dirty="0"/>
              <a:t>ABC par </a:t>
            </a:r>
            <a:r>
              <a:rPr lang="fr-FR" dirty="0">
                <a:solidFill>
                  <a:schemeClr val="bg1"/>
                </a:solidFill>
              </a:rPr>
              <a:t>……………………………………………………</a:t>
            </a:r>
          </a:p>
          <a:p>
            <a:r>
              <a:rPr lang="fr-F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............................................................................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D630597-0C7D-7E7B-009D-BBD8FDA484F1}"/>
              </a:ext>
            </a:extLst>
          </p:cNvPr>
          <p:cNvSpPr txBox="1"/>
          <p:nvPr/>
        </p:nvSpPr>
        <p:spPr>
          <a:xfrm>
            <a:off x="434454" y="4889770"/>
            <a:ext cx="50389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triangle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est correspondant  au triangle </a:t>
            </a:r>
            <a:endParaRPr lang="fr-FR" dirty="0"/>
          </a:p>
          <a:p>
            <a:r>
              <a:rPr lang="el-GR" dirty="0"/>
              <a:t>Δ</a:t>
            </a:r>
            <a:r>
              <a:rPr lang="fr-FR" dirty="0"/>
              <a:t>ABC par </a:t>
            </a:r>
            <a:r>
              <a:rPr lang="fr-FR" dirty="0">
                <a:solidFill>
                  <a:schemeClr val="bg1"/>
                </a:solidFill>
              </a:rPr>
              <a:t>……………………………………………………</a:t>
            </a:r>
          </a:p>
          <a:p>
            <a:r>
              <a:rPr lang="fr-F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............................................................................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EDFE93-F9C2-A44B-E720-548289ECC836}"/>
              </a:ext>
            </a:extLst>
          </p:cNvPr>
          <p:cNvSpPr txBox="1"/>
          <p:nvPr/>
        </p:nvSpPr>
        <p:spPr>
          <a:xfrm>
            <a:off x="1563501" y="1440251"/>
            <a:ext cx="40077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 symétrie axiale d’axe la droite EF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E8586E-34E4-C0A5-1893-73FA49148B82}"/>
              </a:ext>
            </a:extLst>
          </p:cNvPr>
          <p:cNvSpPr txBox="1"/>
          <p:nvPr/>
        </p:nvSpPr>
        <p:spPr>
          <a:xfrm>
            <a:off x="1502852" y="2590893"/>
            <a:ext cx="40077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translation qui transforme E en F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82B198-599A-09C3-EBD7-FE817920EC99}"/>
              </a:ext>
            </a:extLst>
          </p:cNvPr>
          <p:cNvSpPr txBox="1"/>
          <p:nvPr/>
        </p:nvSpPr>
        <p:spPr>
          <a:xfrm>
            <a:off x="1497356" y="3721387"/>
            <a:ext cx="4395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rotation de centre D et d’angle 90°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34ABBFF-FE07-C333-9E5F-314BA527B332}"/>
              </a:ext>
            </a:extLst>
          </p:cNvPr>
          <p:cNvSpPr txBox="1"/>
          <p:nvPr/>
        </p:nvSpPr>
        <p:spPr>
          <a:xfrm>
            <a:off x="1540117" y="5214311"/>
            <a:ext cx="40077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symétrie centrale de centre O</a:t>
            </a:r>
          </a:p>
        </p:txBody>
      </p:sp>
    </p:spTree>
    <p:extLst>
      <p:ext uri="{BB962C8B-B14F-4D97-AF65-F5344CB8AC3E}">
        <p14:creationId xmlns:p14="http://schemas.microsoft.com/office/powerpoint/2010/main" val="37128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latin typeface="Calibri"/>
                <a:ea typeface="Calibri"/>
                <a:cs typeface="Calibri"/>
                <a:sym typeface="Calibri"/>
              </a:rPr>
              <a:t>Comment peut-on résoudre les deux problèmes suivants en utilisant les isométries?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17862" y="633095"/>
            <a:ext cx="10277475" cy="268287"/>
          </a:xfrm>
        </p:spPr>
        <p:txBody>
          <a:bodyPr/>
          <a:lstStyle/>
          <a:p>
            <a:r>
              <a:rPr lang="fr-FR" dirty="0"/>
              <a:t>L’enseignant invite les élèves à observer les reflets et pose la question pour susciter l’intérêt des élèves. Prendre 1-2 réponses maximum. </a:t>
            </a:r>
          </a:p>
          <a:p>
            <a:r>
              <a:rPr lang="fr-FR" dirty="0"/>
              <a:t>.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Une image contenant texte, Polic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96AF1064-C158-F0C3-7E25-34262A1A1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8926" y="1759597"/>
            <a:ext cx="8821381" cy="119079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939499F-1F50-AF34-AC4B-2C97372215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1718" y="4016008"/>
            <a:ext cx="8888065" cy="100979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67AB511-B89E-D035-C06E-4BF78ECCB663}"/>
              </a:ext>
            </a:extLst>
          </p:cNvPr>
          <p:cNvSpPr txBox="1"/>
          <p:nvPr/>
        </p:nvSpPr>
        <p:spPr>
          <a:xfrm>
            <a:off x="1198926" y="1274323"/>
            <a:ext cx="2351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Problème 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4B928D8-3CEE-4437-4297-A9004C09D931}"/>
              </a:ext>
            </a:extLst>
          </p:cNvPr>
          <p:cNvSpPr txBox="1"/>
          <p:nvPr/>
        </p:nvSpPr>
        <p:spPr>
          <a:xfrm>
            <a:off x="1117862" y="3445004"/>
            <a:ext cx="2351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Problème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3D4E1A0-7A47-DAD5-3A6B-640424058D57}"/>
                  </a:ext>
                </a:extLst>
              </p:cNvPr>
              <p:cNvSpPr txBox="1"/>
              <p:nvPr/>
            </p:nvSpPr>
            <p:spPr>
              <a:xfrm>
                <a:off x="1904787" y="2997641"/>
                <a:ext cx="740965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Déterminer l’isométrie qui transforme le triangle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𝐴𝐵𝐶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en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sSup>
                      <m:sSupPr>
                        <m:ctrlP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𝐴</m:t>
                        </m:r>
                      </m:e>
                      <m:sup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′′</m:t>
                        </m:r>
                      </m:sup>
                    </m:sSup>
                    <m:sSup>
                      <m:sSupPr>
                        <m:ctrlP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𝐵</m:t>
                        </m:r>
                      </m:e>
                      <m:sup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′′</m:t>
                        </m:r>
                      </m:sup>
                    </m:sSup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′′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3D4E1A0-7A47-DAD5-3A6B-640424058D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4787" y="2997641"/>
                <a:ext cx="7409657" cy="400110"/>
              </a:xfrm>
              <a:prstGeom prst="rect">
                <a:avLst/>
              </a:prstGeom>
              <a:blipFill>
                <a:blip r:embed="rId5"/>
                <a:stretch>
                  <a:fillRect l="-822"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518BEAA-053C-6DF1-21C1-20F675F630DC}"/>
                  </a:ext>
                </a:extLst>
              </p:cNvPr>
              <p:cNvSpPr txBox="1"/>
              <p:nvPr/>
            </p:nvSpPr>
            <p:spPr>
              <a:xfrm>
                <a:off x="1802009" y="5168322"/>
                <a:ext cx="740965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Déterminer l’isométrie qui transforme le triangle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𝐴𝐵𝐶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en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sSup>
                      <m:sSupPr>
                        <m:ctrlP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𝐴</m:t>
                        </m:r>
                      </m:e>
                      <m:sup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′′</m:t>
                        </m:r>
                      </m:sup>
                    </m:sSup>
                    <m:sSup>
                      <m:sSupPr>
                        <m:ctrlP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𝐵</m:t>
                        </m:r>
                      </m:e>
                      <m:sup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′′</m:t>
                        </m:r>
                      </m:sup>
                    </m:sSup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′′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518BEAA-053C-6DF1-21C1-20F675F630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2009" y="5168322"/>
                <a:ext cx="7409657" cy="400110"/>
              </a:xfrm>
              <a:prstGeom prst="rect">
                <a:avLst/>
              </a:prstGeom>
              <a:blipFill>
                <a:blip r:embed="rId6"/>
                <a:stretch>
                  <a:fillRect l="-905"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94619"/>
            <a:ext cx="10394348" cy="221065"/>
          </a:xfrm>
        </p:spPr>
        <p:txBody>
          <a:bodyPr/>
          <a:lstStyle/>
          <a:p>
            <a:r>
              <a:rPr lang="fr-FR" dirty="0"/>
              <a:t>Aujourd’hui, notre objectif c’est résoudre un problème en utilisant les isométries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l’objectif lentement et insiste sur les mots reconnaitre et réaliser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oogle Shape;789;p70">
            <a:extLst>
              <a:ext uri="{FF2B5EF4-FFF2-40B4-BE49-F238E27FC236}">
                <a16:creationId xmlns:a16="http://schemas.microsoft.com/office/drawing/2014/main" id="{17E9F341-E4EC-780F-3D9F-A456D5862529}"/>
              </a:ext>
            </a:extLst>
          </p:cNvPr>
          <p:cNvGrpSpPr/>
          <p:nvPr/>
        </p:nvGrpSpPr>
        <p:grpSpPr>
          <a:xfrm>
            <a:off x="900907" y="2279373"/>
            <a:ext cx="10523687" cy="1624496"/>
            <a:chOff x="900907" y="2279373"/>
            <a:chExt cx="10523687" cy="1624496"/>
          </a:xfrm>
        </p:grpSpPr>
        <p:sp>
          <p:nvSpPr>
            <p:cNvPr id="6" name="Google Shape;790;p70">
              <a:extLst>
                <a:ext uri="{FF2B5EF4-FFF2-40B4-BE49-F238E27FC236}">
                  <a16:creationId xmlns:a16="http://schemas.microsoft.com/office/drawing/2014/main" id="{DF5E541F-B9FD-769B-65E8-168E5BE3E01B}"/>
                </a:ext>
              </a:extLst>
            </p:cNvPr>
            <p:cNvSpPr/>
            <p:nvPr/>
          </p:nvSpPr>
          <p:spPr>
            <a:xfrm>
              <a:off x="6083852" y="2279373"/>
              <a:ext cx="203200" cy="20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791;p70">
              <a:extLst>
                <a:ext uri="{FF2B5EF4-FFF2-40B4-BE49-F238E27FC236}">
                  <a16:creationId xmlns:a16="http://schemas.microsoft.com/office/drawing/2014/main" id="{576598F6-F864-768B-12D3-EED0080CF600}"/>
                </a:ext>
              </a:extLst>
            </p:cNvPr>
            <p:cNvSpPr/>
            <p:nvPr/>
          </p:nvSpPr>
          <p:spPr>
            <a:xfrm>
              <a:off x="1442390" y="2654153"/>
              <a:ext cx="9734162" cy="917536"/>
            </a:xfrm>
            <a:prstGeom prst="roundRect">
              <a:avLst>
                <a:gd name="adj" fmla="val 50000"/>
              </a:avLst>
            </a:prstGeom>
            <a:noFill/>
            <a:ln w="12700" cap="flat" cmpd="sng">
              <a:solidFill>
                <a:srgbClr val="72B5D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" name="Google Shape;792;p70">
              <a:extLst>
                <a:ext uri="{FF2B5EF4-FFF2-40B4-BE49-F238E27FC236}">
                  <a16:creationId xmlns:a16="http://schemas.microsoft.com/office/drawing/2014/main" id="{0643C71C-CB1E-4697-5F46-30AB50B9773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00907" y="2501234"/>
              <a:ext cx="805544" cy="8055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Google Shape;793;p70">
              <a:extLst>
                <a:ext uri="{FF2B5EF4-FFF2-40B4-BE49-F238E27FC236}">
                  <a16:creationId xmlns:a16="http://schemas.microsoft.com/office/drawing/2014/main" id="{9E066638-3C9D-1C54-E48C-246EE836DFAC}"/>
                </a:ext>
              </a:extLst>
            </p:cNvPr>
            <p:cNvSpPr/>
            <p:nvPr/>
          </p:nvSpPr>
          <p:spPr>
            <a:xfrm>
              <a:off x="6083852" y="3700669"/>
              <a:ext cx="203200" cy="20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794;p70">
              <a:extLst>
                <a:ext uri="{FF2B5EF4-FFF2-40B4-BE49-F238E27FC236}">
                  <a16:creationId xmlns:a16="http://schemas.microsoft.com/office/drawing/2014/main" id="{69DFD85D-5961-BFF0-24E7-BCC53A47C83F}"/>
                </a:ext>
              </a:extLst>
            </p:cNvPr>
            <p:cNvSpPr txBox="1"/>
            <p:nvPr/>
          </p:nvSpPr>
          <p:spPr>
            <a:xfrm>
              <a:off x="1706451" y="2752965"/>
              <a:ext cx="971814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defTabSz="457200"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Résoudre un problème en utilisant les isométries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atteindre cet objectif, nous allons suivre trois étapes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D2DE6D-ECBF-D8D8-C993-4DE93740D2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chaque tâche en pointant les étapes à l’écran.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70D617-99A7-7E1C-379A-5F6C2FE2059E}"/>
              </a:ext>
            </a:extLst>
          </p:cNvPr>
          <p:cNvSpPr/>
          <p:nvPr/>
        </p:nvSpPr>
        <p:spPr>
          <a:xfrm>
            <a:off x="785783" y="2287720"/>
            <a:ext cx="10861932" cy="2943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defTabSz="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Je construis la figure correspondante aux hypothèses</a:t>
            </a:r>
          </a:p>
          <a:p>
            <a:pPr marL="457200" indent="-457200" defTabSz="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Je conjecture l’isométrie qui fait correspondre les deux triangles</a:t>
            </a:r>
          </a:p>
          <a:p>
            <a:pPr marL="457200" indent="-457200" defTabSz="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Je vérifie la correspondante des deux triangles</a:t>
            </a:r>
          </a:p>
          <a:p>
            <a:pPr marL="457200" indent="-457200" defTabSz="457200">
              <a:lnSpc>
                <a:spcPct val="200000"/>
              </a:lnSpc>
              <a:buFont typeface="+mj-lt"/>
              <a:buAutoNum type="arabicPeriod"/>
              <a:defRPr/>
            </a:pPr>
            <a:endParaRPr lang="fr-FR" sz="2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82264-32FA-AA23-5C91-C5E159CC0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EEC6C0-8A90-269B-77C1-9DC58681E0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6 min</a:t>
            </a:r>
          </a:p>
        </p:txBody>
      </p:sp>
    </p:spTree>
    <p:extLst>
      <p:ext uri="{BB962C8B-B14F-4D97-AF65-F5344CB8AC3E}">
        <p14:creationId xmlns:p14="http://schemas.microsoft.com/office/powerpoint/2010/main" val="5470516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0936D-923A-4C34-6C7E-BA3014D99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A10641-0139-D070-5D3C-F7A185180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Maintenant, je vais vous montrer comment résoudre un premier problème en utilisant les isométries.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CEE75E-7731-5D0A-47B2-B087A02D899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le problème.</a:t>
            </a:r>
          </a:p>
          <a:p>
            <a:r>
              <a:rPr lang="fr-FR" dirty="0"/>
              <a:t>’.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036D7F4-6BA4-B183-21F4-A57639DF190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B7C016E-1667-BE0A-2AC6-DC032AF121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073" y="1979235"/>
            <a:ext cx="11793435" cy="236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0998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AFABA-592A-9151-2B73-AB88EAE2A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5CDB3E-620C-B904-B259-6368F1A22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091" cy="350045"/>
          </a:xfrm>
        </p:spPr>
        <p:txBody>
          <a:bodyPr/>
          <a:lstStyle/>
          <a:p>
            <a:r>
              <a:rPr lang="fr-FR" dirty="0"/>
              <a:t>Je commence par construire   la figure correspondante aux hypothèses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8E71372-F523-DACA-8FBF-D998D8BDEE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46" y="697380"/>
            <a:ext cx="10277475" cy="268287"/>
          </a:xfrm>
        </p:spPr>
        <p:txBody>
          <a:bodyPr/>
          <a:lstStyle/>
          <a:p>
            <a:r>
              <a:rPr lang="fr-FR" dirty="0"/>
              <a:t>L’enseignant explique chaque étape de la construction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7AD976C7-8DB1-19A2-12CE-8603A88D22A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5A9BF4B-D4AC-9BFC-DB68-2350D291C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6656" y="1086652"/>
            <a:ext cx="5888315" cy="1180525"/>
          </a:xfrm>
          <a:prstGeom prst="rect">
            <a:avLst/>
          </a:prstGeom>
        </p:spPr>
      </p:pic>
      <p:pic>
        <p:nvPicPr>
          <p:cNvPr id="7" name="Image 6" descr="Une image contenant ligne, Tracé, diagramme, pente&#10;&#10;Le contenu généré par l’IA peut être incorrect.">
            <a:extLst>
              <a:ext uri="{FF2B5EF4-FFF2-40B4-BE49-F238E27FC236}">
                <a16:creationId xmlns:a16="http://schemas.microsoft.com/office/drawing/2014/main" id="{76D352A5-C842-97EA-B272-45B67DB686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887" y="3501345"/>
            <a:ext cx="4061670" cy="2748044"/>
          </a:xfrm>
          <a:prstGeom prst="rect">
            <a:avLst/>
          </a:prstGeom>
        </p:spPr>
      </p:pic>
      <p:pic>
        <p:nvPicPr>
          <p:cNvPr id="14" name="Image 13" descr="Une image contenant ligne, diagramme, Tracé, pente&#10;&#10;Le contenu généré par l’IA peut être incorrect.">
            <a:extLst>
              <a:ext uri="{FF2B5EF4-FFF2-40B4-BE49-F238E27FC236}">
                <a16:creationId xmlns:a16="http://schemas.microsoft.com/office/drawing/2014/main" id="{044B3DB3-87DF-8262-82DE-5E3C0355FA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4162" y="3429000"/>
            <a:ext cx="3654375" cy="2820389"/>
          </a:xfrm>
          <a:prstGeom prst="rect">
            <a:avLst/>
          </a:prstGeom>
        </p:spPr>
      </p:pic>
      <p:pic>
        <p:nvPicPr>
          <p:cNvPr id="18" name="Image 17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1C4707EC-036D-B939-AEBF-6EAA657636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4142" y="3429089"/>
            <a:ext cx="3738783" cy="289255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A19F4E9-D62A-B97D-74B4-88AA60C953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065" y="2659495"/>
            <a:ext cx="4725059" cy="304843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6520873" y="4297748"/>
            <a:ext cx="45258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1400" dirty="0">
                <a:latin typeface="Calibri" panose="020F0502020204030204" pitchFamily="34" charset="0"/>
                <a:cs typeface="Calibri" panose="020F0502020204030204" pitchFamily="34" charset="0"/>
              </a:rPr>
              <a:t>A’</a:t>
            </a:r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000489" y="4297748"/>
            <a:ext cx="45258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1400" dirty="0">
                <a:latin typeface="Calibri" panose="020F0502020204030204" pitchFamily="34" charset="0"/>
                <a:cs typeface="Calibri" panose="020F0502020204030204" pitchFamily="34" charset="0"/>
              </a:rPr>
              <a:t>B’</a:t>
            </a:r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9676221" y="4329769"/>
            <a:ext cx="45258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1400" dirty="0">
                <a:latin typeface="Calibri" panose="020F0502020204030204" pitchFamily="34" charset="0"/>
                <a:cs typeface="Calibri" panose="020F0502020204030204" pitchFamily="34" charset="0"/>
              </a:rPr>
              <a:t>B’</a:t>
            </a:r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0264408" y="4329769"/>
            <a:ext cx="45258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1400" dirty="0">
                <a:latin typeface="Calibri" panose="020F0502020204030204" pitchFamily="34" charset="0"/>
                <a:cs typeface="Calibri" panose="020F0502020204030204" pitchFamily="34" charset="0"/>
              </a:rPr>
              <a:t>A’</a:t>
            </a:r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0228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44113-ADDE-E55A-DC50-60924E76E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A86A9F-88A1-EA54-3AD6-1BADFD3D0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conjecture l’isométrie qui fait correspondre les deux triangles ∆ABC et ∆A′’B′’C′’.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03A13B-1657-FB5E-A67A-99829D8D8B9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L’enseignant explique comment conjecturer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’.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C708245-2BC4-0B35-3B50-583D69672F3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7BDA09D-B58F-54B4-EE27-B78B53B094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408" y="1350703"/>
            <a:ext cx="6792273" cy="323895"/>
          </a:xfrm>
          <a:prstGeom prst="rect">
            <a:avLst/>
          </a:prstGeom>
        </p:spPr>
      </p:pic>
      <p:pic>
        <p:nvPicPr>
          <p:cNvPr id="6" name="Image 5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0ED5F0C7-85E3-A7F2-6D9D-B4B59D8653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3176" y="1859424"/>
            <a:ext cx="5957986" cy="460947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2701BFD5-BB56-AAF6-3DE0-C3DDA8BE51AB}"/>
              </a:ext>
            </a:extLst>
          </p:cNvPr>
          <p:cNvSpPr txBox="1"/>
          <p:nvPr/>
        </p:nvSpPr>
        <p:spPr>
          <a:xfrm>
            <a:off x="300838" y="2439459"/>
            <a:ext cx="56323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Les deux triangles ∆ABC et ∆A′’B′’C′’</a:t>
            </a:r>
          </a:p>
          <a:p>
            <a:r>
              <a:rPr lang="fr-FR" dirty="0"/>
              <a:t> sont correspondants par la translation</a:t>
            </a:r>
          </a:p>
          <a:p>
            <a:r>
              <a:rPr lang="fr-FR" dirty="0"/>
              <a:t> qui transforme A en A’’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9217891" y="3408111"/>
            <a:ext cx="4525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A’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8271164" y="3408111"/>
            <a:ext cx="4525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B’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987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E857C-0A88-BBE8-A5A4-DBC77FE95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20404A-BDE4-7004-53CB-E1DB7D4CF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vérifie la correspondance des deux triangles ∆ABC et ∆A′’B′’C′’.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E6F893B-4490-97A4-93EB-BC204FB93C0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262" y="690994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explique  et justifie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9CF933B3-B651-9AC4-C277-9F64BB77021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66B8BF7-D577-A787-704A-C5AE7A733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036" y="1272881"/>
            <a:ext cx="5410955" cy="323895"/>
          </a:xfrm>
          <a:prstGeom prst="rect">
            <a:avLst/>
          </a:prstGeom>
        </p:spPr>
      </p:pic>
      <p:pic>
        <p:nvPicPr>
          <p:cNvPr id="7" name="Image 6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0F435A7C-BA0B-EAB0-1283-08EC94613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3176" y="1859424"/>
            <a:ext cx="5957986" cy="460947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DA5D4CB-966D-149A-24AE-CDBDDBFC97E0}"/>
              </a:ext>
            </a:extLst>
          </p:cNvPr>
          <p:cNvSpPr txBox="1"/>
          <p:nvPr/>
        </p:nvSpPr>
        <p:spPr>
          <a:xfrm>
            <a:off x="489218" y="1896040"/>
            <a:ext cx="34115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On a : AA’’ = BB’’ = CC’’ </a:t>
            </a:r>
          </a:p>
          <a:p>
            <a:r>
              <a:rPr lang="fr-FR" dirty="0"/>
              <a:t>et AA’’ ∕∕ BB’’ ∕∕ CC’’</a:t>
            </a:r>
          </a:p>
          <a:p>
            <a:r>
              <a:rPr lang="fr-FR" dirty="0"/>
              <a:t>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19437D0-5BA6-1AEF-FFF8-361C8B79C64D}"/>
              </a:ext>
            </a:extLst>
          </p:cNvPr>
          <p:cNvSpPr txBox="1"/>
          <p:nvPr/>
        </p:nvSpPr>
        <p:spPr>
          <a:xfrm>
            <a:off x="300838" y="3616843"/>
            <a:ext cx="492291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on a bien les deux triangles ∆ABC et ∆A′’B′’C′’ </a:t>
            </a:r>
          </a:p>
          <a:p>
            <a:r>
              <a:rPr lang="fr-FR" dirty="0"/>
              <a:t>sont correspondants par </a:t>
            </a:r>
          </a:p>
          <a:p>
            <a:r>
              <a:rPr lang="fr-FR" dirty="0"/>
              <a:t>la translation qui transforme A en A’’.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9FFF009-8EFA-A8DE-284C-C9D8587BE685}"/>
              </a:ext>
            </a:extLst>
          </p:cNvPr>
          <p:cNvSpPr txBox="1"/>
          <p:nvPr/>
        </p:nvSpPr>
        <p:spPr>
          <a:xfrm>
            <a:off x="336036" y="3082018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Conclusion: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171710" y="3416788"/>
            <a:ext cx="4525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A’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8235996" y="3451350"/>
            <a:ext cx="4525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B’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3267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5EFE1-DCB7-1D4A-418B-9FD833128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2D86AC-C73E-E3FB-596F-6035CA7E1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Maintenant, je vais vous montrer comment résoudre un deuxième problème en utilisant les isométries.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A95046-1A05-A93F-F4B3-4D9DB86D49C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le problème.</a:t>
            </a:r>
          </a:p>
          <a:p>
            <a:r>
              <a:rPr lang="fr-FR" dirty="0"/>
              <a:t>’.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F479D6DA-C739-BF91-910B-04721C7BB4F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5C68C53-A4CB-3D41-B046-5DF11093D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313" y="2080010"/>
            <a:ext cx="11506432" cy="203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2705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C168C-2CE5-1734-D1A9-A0ED335DF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CA83DD-80DA-0C1B-C4EB-52FC01803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091" cy="350045"/>
          </a:xfrm>
        </p:spPr>
        <p:txBody>
          <a:bodyPr/>
          <a:lstStyle/>
          <a:p>
            <a:r>
              <a:rPr lang="fr-FR" dirty="0"/>
              <a:t>Je commence par construire  la figure correspondante aux hypothèses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240DF5F-0E7F-DEDE-6129-C46CC86680D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46" y="697380"/>
            <a:ext cx="10277475" cy="268287"/>
          </a:xfrm>
        </p:spPr>
        <p:txBody>
          <a:bodyPr/>
          <a:lstStyle/>
          <a:p>
            <a:r>
              <a:rPr lang="fr-FR" dirty="0"/>
              <a:t>L’enseignant explique chaque étape de la construction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CABECF7D-986D-9327-9C90-D45838BEE4B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885103C-DE74-3302-5C20-37DE8001B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92" y="2455214"/>
            <a:ext cx="4725059" cy="304843"/>
          </a:xfrm>
          <a:prstGeom prst="rect">
            <a:avLst/>
          </a:prstGeom>
        </p:spPr>
      </p:pic>
      <p:pic>
        <p:nvPicPr>
          <p:cNvPr id="6" name="Image 5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6336187-5C0C-0635-2F3C-3DE7B8A63D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4484" y="971879"/>
            <a:ext cx="6597315" cy="1169451"/>
          </a:xfrm>
          <a:prstGeom prst="rect">
            <a:avLst/>
          </a:prstGeom>
        </p:spPr>
      </p:pic>
      <p:pic>
        <p:nvPicPr>
          <p:cNvPr id="10" name="Image 9" descr="Une image contenant ligne, Tracé, diagramme, pente&#10;&#10;Le contenu généré par l’IA peut être incorrect.">
            <a:extLst>
              <a:ext uri="{FF2B5EF4-FFF2-40B4-BE49-F238E27FC236}">
                <a16:creationId xmlns:a16="http://schemas.microsoft.com/office/drawing/2014/main" id="{19036611-1240-2FF1-903D-80EA876D3F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838" y="2889257"/>
            <a:ext cx="3872328" cy="2880633"/>
          </a:xfrm>
          <a:prstGeom prst="rect">
            <a:avLst/>
          </a:prstGeom>
        </p:spPr>
      </p:pic>
      <p:pic>
        <p:nvPicPr>
          <p:cNvPr id="12" name="Image 11" descr="Une image contenant ligne, diagramme, Tracé, Parallèle&#10;&#10;Le contenu généré par l’IA peut être incorrect.">
            <a:extLst>
              <a:ext uri="{FF2B5EF4-FFF2-40B4-BE49-F238E27FC236}">
                <a16:creationId xmlns:a16="http://schemas.microsoft.com/office/drawing/2014/main" id="{A2A99A1F-33B8-82B0-CFC7-BDA3B5F990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3165" y="2935403"/>
            <a:ext cx="3752607" cy="2880632"/>
          </a:xfrm>
          <a:prstGeom prst="rect">
            <a:avLst/>
          </a:prstGeom>
        </p:spPr>
      </p:pic>
      <p:pic>
        <p:nvPicPr>
          <p:cNvPr id="15" name="Image 14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29603874-0CBE-E89F-BD07-3FB2B8F035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5772" y="2935401"/>
            <a:ext cx="3752607" cy="288063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9395474" y="4254504"/>
            <a:ext cx="40660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1400" dirty="0">
                <a:latin typeface="Calibri" panose="020F0502020204030204" pitchFamily="34" charset="0"/>
                <a:cs typeface="Calibri" panose="020F0502020204030204" pitchFamily="34" charset="0"/>
              </a:rPr>
              <a:t>B’</a:t>
            </a:r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9892371" y="4228337"/>
            <a:ext cx="40660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1400" dirty="0">
                <a:latin typeface="Calibri" panose="020F0502020204030204" pitchFamily="34" charset="0"/>
                <a:cs typeface="Calibri" panose="020F0502020204030204" pitchFamily="34" charset="0"/>
              </a:rPr>
              <a:t>A’</a:t>
            </a:r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608215" y="4175684"/>
            <a:ext cx="40660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1400" dirty="0">
                <a:latin typeface="Calibri" panose="020F0502020204030204" pitchFamily="34" charset="0"/>
                <a:cs typeface="Calibri" panose="020F0502020204030204" pitchFamily="34" charset="0"/>
              </a:rPr>
              <a:t>B’</a:t>
            </a:r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139765" y="4182638"/>
            <a:ext cx="40660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1400" dirty="0">
                <a:latin typeface="Calibri" panose="020F0502020204030204" pitchFamily="34" charset="0"/>
                <a:cs typeface="Calibri" panose="020F0502020204030204" pitchFamily="34" charset="0"/>
              </a:rPr>
              <a:t>A’</a:t>
            </a:r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4872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EF30E-AC20-D476-0DA6-48AF5D2BB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81408B-AB74-9E6F-5D9B-031F9F14A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conjecture l’isométrie qui fait correspondre les deux triangles ∆ABC et ∆A′’B′’C′’.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7DAE4BD-6CA6-8001-0614-39ACED252A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L’enseignant explique comment conjecturer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’.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ACD231F-063B-BE41-5AB1-A1FF37F1770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47BC185-F4FE-869E-6928-65B7C2274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766" y="1175176"/>
            <a:ext cx="6792273" cy="323895"/>
          </a:xfrm>
          <a:prstGeom prst="rect">
            <a:avLst/>
          </a:prstGeom>
        </p:spPr>
      </p:pic>
      <p:pic>
        <p:nvPicPr>
          <p:cNvPr id="7" name="Image 6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CA7D65FA-CCD0-7D40-80BC-7F1C9962EA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9579" y="1525959"/>
            <a:ext cx="6439677" cy="494332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EED937F-8773-7EC9-786B-6147B80CA49F}"/>
              </a:ext>
            </a:extLst>
          </p:cNvPr>
          <p:cNvSpPr txBox="1"/>
          <p:nvPr/>
        </p:nvSpPr>
        <p:spPr>
          <a:xfrm>
            <a:off x="394408" y="2164130"/>
            <a:ext cx="39441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Les deux triangles ∆ABC et ∆A′’B′’C′’</a:t>
            </a:r>
          </a:p>
          <a:p>
            <a:r>
              <a:rPr lang="fr-FR" dirty="0"/>
              <a:t> sont correspondants par la rotation</a:t>
            </a:r>
          </a:p>
          <a:p>
            <a:r>
              <a:rPr lang="fr-FR" dirty="0"/>
              <a:t> de centre O et d’angle 90°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8192654" y="3797565"/>
            <a:ext cx="41563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B’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9190182" y="3808221"/>
            <a:ext cx="4525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A’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204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5B50E-5E79-D586-4B40-FDBBB7B92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C3F1C5-4CE0-9BB4-9A2A-9C71092A5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vérifie la  correspondance des deux triangles ∆ABC et ∆A′’B′’C′’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77F648D-9D20-5152-A9D9-6C65690783F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262" y="690994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explique  et justifie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8018A487-6BD1-41C5-6E54-CDAD4FA927D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EA587DE-CC0C-0C1B-30B1-CA6ACCAF0F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036" y="1272881"/>
            <a:ext cx="5410955" cy="32389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386B9C6F-F824-BB79-F51C-6433C0D87380}"/>
              </a:ext>
            </a:extLst>
          </p:cNvPr>
          <p:cNvSpPr txBox="1"/>
          <p:nvPr/>
        </p:nvSpPr>
        <p:spPr>
          <a:xfrm>
            <a:off x="336036" y="3082018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Conclusion:</a:t>
            </a:r>
          </a:p>
        </p:txBody>
      </p:sp>
      <p:pic>
        <p:nvPicPr>
          <p:cNvPr id="5" name="Image 4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8E323A31-D450-43FF-623E-E47ABBFFF8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6619" y="1274478"/>
            <a:ext cx="6234543" cy="478585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F8D9CAB8-2EE2-3722-A690-32A3620595EF}"/>
              </a:ext>
            </a:extLst>
          </p:cNvPr>
          <p:cNvSpPr txBox="1"/>
          <p:nvPr/>
        </p:nvSpPr>
        <p:spPr>
          <a:xfrm>
            <a:off x="482600" y="1656922"/>
            <a:ext cx="40602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On a OA = OA’’ , OB = OB’’ et OC = OC’’ </a:t>
            </a:r>
          </a:p>
          <a:p>
            <a:r>
              <a:rPr lang="fr-FR" dirty="0"/>
              <a:t>Et ∠AOA’’= ∠BOB’’= ∠COC’’= 90°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77789CF-C5E0-8701-CADA-3B4BB5C7E93F}"/>
              </a:ext>
            </a:extLst>
          </p:cNvPr>
          <p:cNvSpPr txBox="1"/>
          <p:nvPr/>
        </p:nvSpPr>
        <p:spPr>
          <a:xfrm>
            <a:off x="336036" y="3552951"/>
            <a:ext cx="41192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on a bien les deux triangles</a:t>
            </a:r>
          </a:p>
          <a:p>
            <a:r>
              <a:rPr lang="fr-FR" dirty="0"/>
              <a:t> ∆ABC et ∆A’B’C’ sont correspondants </a:t>
            </a:r>
          </a:p>
          <a:p>
            <a:r>
              <a:rPr lang="fr-FR" dirty="0"/>
              <a:t>par la rotation de centre O et d’angle 90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8192654" y="3467349"/>
            <a:ext cx="41563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B’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9171710" y="3552951"/>
            <a:ext cx="4525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A’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3287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FBA8D-DC38-7097-7ADE-1DD8682FA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B2DE70-407D-223C-DD29-62FBFCE3F2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8 min</a:t>
            </a:r>
          </a:p>
        </p:txBody>
      </p:sp>
    </p:spTree>
    <p:extLst>
      <p:ext uri="{BB962C8B-B14F-4D97-AF65-F5344CB8AC3E}">
        <p14:creationId xmlns:p14="http://schemas.microsoft.com/office/powerpoint/2010/main" val="32615045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703B8-A6A2-889D-6887-F9FB2E34C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F908D2-AA9F-2C73-9D0D-7C9ACA61F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Pour résoudre un problème en utilisant les isométries la 1</a:t>
            </a:r>
            <a:r>
              <a:rPr kumimoji="0" lang="fr-FR" sz="1600" b="1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étape est</a:t>
            </a:r>
            <a:r>
              <a:rPr lang="fr-FR" dirty="0">
                <a:latin typeface="Calibri" panose="020F0502020204030204"/>
                <a:cs typeface="+mj-cs"/>
              </a:rPr>
              <a:t>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794AB4-4DF6-B540-F4E3-48A4AF02813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8"/>
            <a:ext cx="10372459" cy="431295"/>
          </a:xfrm>
        </p:spPr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0FEE550-31E4-9659-E23E-B2EA152F1F3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A348415-52E6-886F-ED30-9B0200FFDE7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6CE1C9-0FCF-9C9A-0608-3C305631C4B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459CF780-B5FA-7DCA-ED9F-50275CF74CEE}"/>
              </a:ext>
            </a:extLst>
          </p:cNvPr>
          <p:cNvSpPr/>
          <p:nvPr/>
        </p:nvSpPr>
        <p:spPr>
          <a:xfrm>
            <a:off x="935304" y="1589572"/>
            <a:ext cx="10558061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 defTabSz="457200">
              <a:defRPr/>
            </a:pPr>
            <a:r>
              <a:rPr lang="fr-FR" sz="2000" kern="0" dirty="0">
                <a:solidFill>
                  <a:prstClr val="black"/>
                </a:solidFill>
                <a:latin typeface="Calibri" panose="020F0502020204030204"/>
              </a:rPr>
              <a:t>Je vérifie la correspondante des deux triangles</a:t>
            </a:r>
          </a:p>
          <a:p>
            <a:pPr lvl="0" algn="ctr" defTabSz="457200">
              <a:defRPr/>
            </a:pPr>
            <a:endParaRPr kumimoji="0" lang="fr-F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3E56B4-7AE6-CFF3-C384-34B40F37DB18}"/>
              </a:ext>
            </a:extLst>
          </p:cNvPr>
          <p:cNvSpPr/>
          <p:nvPr/>
        </p:nvSpPr>
        <p:spPr>
          <a:xfrm>
            <a:off x="935304" y="3122776"/>
            <a:ext cx="10558061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 defTabSz="457200">
              <a:defRPr/>
            </a:pPr>
            <a:r>
              <a:rPr lang="fr-FR" sz="2000" kern="0" dirty="0">
                <a:solidFill>
                  <a:prstClr val="black"/>
                </a:solidFill>
                <a:latin typeface="Calibri" panose="020F0502020204030204"/>
              </a:rPr>
              <a:t>Je construis la figure correspondante aux hypothèses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099D136-3287-83E7-AADB-194F2255BC94}"/>
              </a:ext>
            </a:extLst>
          </p:cNvPr>
          <p:cNvSpPr/>
          <p:nvPr/>
        </p:nvSpPr>
        <p:spPr>
          <a:xfrm>
            <a:off x="935304" y="4655980"/>
            <a:ext cx="10660066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 defTabSz="457200">
              <a:defRPr/>
            </a:pPr>
            <a:r>
              <a:rPr lang="fr-FR" sz="2000" kern="0" dirty="0">
                <a:solidFill>
                  <a:prstClr val="black"/>
                </a:solidFill>
                <a:latin typeface="Calibri" panose="020F0502020204030204"/>
              </a:rPr>
              <a:t>Je conjecture l’isométrie qui fait correspondre les deux triangles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fr-F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591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AA2F3-3F68-5349-6671-480A9B3CA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D6610A-D6C4-2150-FE3C-D448EDBE9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première étape c’est :Je construis la figure correspondante aux hypothèses.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0A2A23A-126A-1052-74A6-DB80E71A5D9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69" y="605507"/>
            <a:ext cx="10372459" cy="299327"/>
          </a:xfrm>
        </p:spPr>
        <p:txBody>
          <a:bodyPr/>
          <a:lstStyle/>
          <a:p>
            <a:r>
              <a:rPr lang="fr-FR" dirty="0"/>
              <a:t>L’enseignant montre l’angle droit et le codage.</a:t>
            </a:r>
          </a:p>
          <a:p>
            <a:r>
              <a:rPr lang="fr-FR" dirty="0"/>
              <a:t>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5376ED63-1C6F-9744-E220-1FF3C142602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C273DD2-C13B-D2E2-7BBF-76DD580DE4E4}"/>
              </a:ext>
            </a:extLst>
          </p:cNvPr>
          <p:cNvSpPr/>
          <p:nvPr/>
        </p:nvSpPr>
        <p:spPr>
          <a:xfrm>
            <a:off x="935304" y="3132505"/>
            <a:ext cx="10372033" cy="867747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 defTabSz="457200">
              <a:defRPr/>
            </a:pPr>
            <a:r>
              <a:rPr lang="fr-FR" sz="2000" kern="0" dirty="0">
                <a:solidFill>
                  <a:prstClr val="white"/>
                </a:solidFill>
                <a:latin typeface="Calibri" panose="020F0502020204030204"/>
              </a:rPr>
              <a:t>Je construis la figure correspondante aux hypothèses</a:t>
            </a:r>
          </a:p>
        </p:txBody>
      </p:sp>
    </p:spTree>
    <p:extLst>
      <p:ext uri="{BB962C8B-B14F-4D97-AF65-F5344CB8AC3E}">
        <p14:creationId xmlns:p14="http://schemas.microsoft.com/office/powerpoint/2010/main" val="32627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62D9D-1E42-2DC5-96A7-1F8407802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212AD8-859E-BAC3-A7FC-956F2AA51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La deuxième étape est</a:t>
            </a:r>
            <a:r>
              <a:rPr lang="fr-FR" dirty="0">
                <a:latin typeface="Calibri" panose="020F0502020204030204"/>
                <a:cs typeface="+mj-cs"/>
              </a:rPr>
              <a:t>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8E82855-A07B-82EA-9AD4-434FF5F4BB8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8"/>
            <a:ext cx="10372459" cy="431295"/>
          </a:xfrm>
        </p:spPr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692FB410-4EF9-A9B3-4E56-A0A048A86A6A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9968D02-7AF9-84CD-3507-1A817CB24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3A80433-D258-A774-BDAA-64D0E1BABA5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45373C1F-7E31-5217-17ED-1CECBFA1ACCB}"/>
              </a:ext>
            </a:extLst>
          </p:cNvPr>
          <p:cNvSpPr/>
          <p:nvPr/>
        </p:nvSpPr>
        <p:spPr>
          <a:xfrm>
            <a:off x="935304" y="1589572"/>
            <a:ext cx="10558061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 defTabSz="457200">
              <a:defRPr/>
            </a:pPr>
            <a:r>
              <a:rPr lang="fr-FR" sz="2000" kern="0" dirty="0">
                <a:solidFill>
                  <a:prstClr val="black"/>
                </a:solidFill>
                <a:latin typeface="Calibri" panose="020F0502020204030204"/>
              </a:rPr>
              <a:t>Je vérifie la correspondante des deux triangles</a:t>
            </a:r>
          </a:p>
          <a:p>
            <a:pPr lvl="0" algn="ctr" defTabSz="457200">
              <a:defRPr/>
            </a:pPr>
            <a:endParaRPr kumimoji="0" lang="fr-F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938A1C-4713-0706-F785-E50AE9FD2ED3}"/>
              </a:ext>
            </a:extLst>
          </p:cNvPr>
          <p:cNvSpPr/>
          <p:nvPr/>
        </p:nvSpPr>
        <p:spPr>
          <a:xfrm>
            <a:off x="935304" y="3122776"/>
            <a:ext cx="10558061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 defTabSz="457200">
              <a:defRPr/>
            </a:pPr>
            <a:r>
              <a:rPr lang="fr-FR" sz="2000" kern="0" dirty="0">
                <a:solidFill>
                  <a:prstClr val="black"/>
                </a:solidFill>
                <a:latin typeface="Calibri" panose="020F0502020204030204"/>
              </a:rPr>
              <a:t>Je construis la figure correspondante aux hypothèses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B25451-77D2-6089-FAD6-945BF308EF9E}"/>
              </a:ext>
            </a:extLst>
          </p:cNvPr>
          <p:cNvSpPr/>
          <p:nvPr/>
        </p:nvSpPr>
        <p:spPr>
          <a:xfrm>
            <a:off x="833299" y="4400682"/>
            <a:ext cx="10660066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 defTabSz="457200">
              <a:defRPr/>
            </a:pPr>
            <a:r>
              <a:rPr lang="fr-FR" sz="2000" kern="0" dirty="0">
                <a:solidFill>
                  <a:prstClr val="black"/>
                </a:solidFill>
                <a:latin typeface="Calibri" panose="020F0502020204030204"/>
              </a:rPr>
              <a:t>Je conjecture l’isométrie qui fait correspondre les deux triangles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fr-F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537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76A6E-01D1-F050-363A-CFB56B561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ECF536-9CA7-ADDE-1C6A-02FA68572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 deuxième étape c’est :Je conjecture l’isométrie qui fait correspondre les deux triangles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556A4-C5EA-A9D6-95ED-077D57778F5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69" y="605507"/>
            <a:ext cx="10372459" cy="299327"/>
          </a:xfrm>
        </p:spPr>
        <p:txBody>
          <a:bodyPr/>
          <a:lstStyle/>
          <a:p>
            <a:r>
              <a:rPr lang="fr-FR" dirty="0"/>
              <a:t>L’enseignant montre l’angle droit et le codage.</a:t>
            </a:r>
          </a:p>
          <a:p>
            <a:r>
              <a:rPr lang="fr-FR" dirty="0"/>
              <a:t>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2B233FBA-2F5E-0A1D-5E95-1A554BDA962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972B440-19CC-F890-CD3B-232C51D2F0DD}"/>
              </a:ext>
            </a:extLst>
          </p:cNvPr>
          <p:cNvSpPr/>
          <p:nvPr/>
        </p:nvSpPr>
        <p:spPr>
          <a:xfrm>
            <a:off x="935304" y="3132505"/>
            <a:ext cx="10372033" cy="867747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 defTabSz="457200">
              <a:defRPr/>
            </a:pPr>
            <a:r>
              <a:rPr lang="fr-FR" sz="2000" kern="0" dirty="0">
                <a:solidFill>
                  <a:prstClr val="white"/>
                </a:solidFill>
                <a:latin typeface="Calibri" panose="020F0502020204030204"/>
              </a:rPr>
              <a:t>Je conjecture l’isométrie qui fait correspondre les deux triangles</a:t>
            </a:r>
          </a:p>
        </p:txBody>
      </p:sp>
    </p:spTree>
    <p:extLst>
      <p:ext uri="{BB962C8B-B14F-4D97-AF65-F5344CB8AC3E}">
        <p14:creationId xmlns:p14="http://schemas.microsoft.com/office/powerpoint/2010/main" val="241255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8A3C3-CDDB-588C-C92C-F0DFCEA13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C97BB3-8E7C-7125-51B4-FC7610D3F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La troisième étape est</a:t>
            </a:r>
            <a:r>
              <a:rPr lang="fr-FR" dirty="0">
                <a:latin typeface="Calibri" panose="020F0502020204030204"/>
                <a:cs typeface="+mj-cs"/>
              </a:rPr>
              <a:t>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44CDA1-5EAE-5A29-37EA-FA72A081C1A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8"/>
            <a:ext cx="10372459" cy="431295"/>
          </a:xfrm>
        </p:spPr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3D2E7E7-9323-3994-1647-B710A5F1411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79DA9C2-D623-4BC6-B46B-1B5C0DFDC73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B18044D-D825-31BF-70DB-B009AED5407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DC4EDB80-FBA4-DEDC-4188-DE7AD0F0BAA4}"/>
              </a:ext>
            </a:extLst>
          </p:cNvPr>
          <p:cNvSpPr/>
          <p:nvPr/>
        </p:nvSpPr>
        <p:spPr>
          <a:xfrm>
            <a:off x="935304" y="1589572"/>
            <a:ext cx="10558061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 defTabSz="457200">
              <a:defRPr/>
            </a:pPr>
            <a:r>
              <a:rPr lang="fr-FR" sz="2000" kern="0" dirty="0">
                <a:solidFill>
                  <a:prstClr val="black"/>
                </a:solidFill>
                <a:latin typeface="Calibri" panose="020F0502020204030204"/>
              </a:rPr>
              <a:t>Je vérifie la correspondante des deux triangles</a:t>
            </a:r>
          </a:p>
          <a:p>
            <a:pPr lvl="0" algn="ctr" defTabSz="457200">
              <a:defRPr/>
            </a:pPr>
            <a:endParaRPr kumimoji="0" lang="fr-F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BBA806-719C-5088-3549-CD25FB283073}"/>
              </a:ext>
            </a:extLst>
          </p:cNvPr>
          <p:cNvSpPr/>
          <p:nvPr/>
        </p:nvSpPr>
        <p:spPr>
          <a:xfrm>
            <a:off x="935304" y="3122776"/>
            <a:ext cx="10558061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 defTabSz="457200">
              <a:defRPr/>
            </a:pPr>
            <a:r>
              <a:rPr lang="fr-FR" sz="2000" kern="0" dirty="0">
                <a:solidFill>
                  <a:prstClr val="black"/>
                </a:solidFill>
                <a:latin typeface="Calibri" panose="020F0502020204030204"/>
              </a:rPr>
              <a:t>Je construis la figure correspondante aux hypothèses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EF8F47-6650-3725-078F-C9449CECC12B}"/>
              </a:ext>
            </a:extLst>
          </p:cNvPr>
          <p:cNvSpPr/>
          <p:nvPr/>
        </p:nvSpPr>
        <p:spPr>
          <a:xfrm>
            <a:off x="935304" y="4655980"/>
            <a:ext cx="10660066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 defTabSz="457200">
              <a:defRPr/>
            </a:pPr>
            <a:r>
              <a:rPr lang="fr-FR" sz="2000" kern="0" dirty="0">
                <a:solidFill>
                  <a:prstClr val="black"/>
                </a:solidFill>
                <a:latin typeface="Calibri" panose="020F0502020204030204"/>
              </a:rPr>
              <a:t>Je conjecture l’isométrie qui fait correspondre les deux triangles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fr-F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7091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C6D58-BC9F-A7B9-6B87-A8A127999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7A71D8-3E95-0991-D09C-05BA65FA8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troisième  étape c’est :Je vérifie la correspondante des deux triangles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AD65E8-9D34-84C4-5E53-5CF35ED80EE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69" y="605507"/>
            <a:ext cx="10372459" cy="299327"/>
          </a:xfrm>
        </p:spPr>
        <p:txBody>
          <a:bodyPr/>
          <a:lstStyle/>
          <a:p>
            <a:r>
              <a:rPr lang="fr-FR" dirty="0"/>
              <a:t>L’enseignant montre l’angle droit et le codage.</a:t>
            </a:r>
          </a:p>
          <a:p>
            <a:r>
              <a:rPr lang="fr-FR" dirty="0"/>
              <a:t>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83B37006-5F86-1F71-209F-50B00DA4B59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4F86D9E-E219-60B3-C966-DEE1808E468E}"/>
              </a:ext>
            </a:extLst>
          </p:cNvPr>
          <p:cNvSpPr/>
          <p:nvPr/>
        </p:nvSpPr>
        <p:spPr>
          <a:xfrm>
            <a:off x="838028" y="2995126"/>
            <a:ext cx="10372033" cy="867747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 defTabSz="457200">
              <a:defRPr/>
            </a:pPr>
            <a:r>
              <a:rPr lang="fr-FR" sz="2000" kern="0" dirty="0">
                <a:solidFill>
                  <a:prstClr val="white"/>
                </a:solidFill>
                <a:latin typeface="Calibri" panose="020F0502020204030204"/>
              </a:rPr>
              <a:t>Je vérifie la correspondante des deux triangles</a:t>
            </a:r>
          </a:p>
        </p:txBody>
      </p:sp>
    </p:spTree>
    <p:extLst>
      <p:ext uri="{BB962C8B-B14F-4D97-AF65-F5344CB8AC3E}">
        <p14:creationId xmlns:p14="http://schemas.microsoft.com/office/powerpoint/2010/main" val="3810293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72111"/>
            <a:ext cx="10372033" cy="267549"/>
          </a:xfrm>
        </p:spPr>
        <p:txBody>
          <a:bodyPr/>
          <a:lstStyle/>
          <a:p>
            <a:r>
              <a:rPr lang="fr-FR" dirty="0"/>
              <a:t>Travaillez individuellement puis discutez en binômes vos réponses. Corrigez: </a:t>
            </a:r>
            <a:r>
              <a:rPr lang="fr-FR" dirty="0">
                <a:solidFill>
                  <a:srgbClr val="FF0000"/>
                </a:solidFill>
              </a:rPr>
              <a:t>∆A′′B′′C′’ est le triangle correspondant</a:t>
            </a:r>
            <a:br>
              <a:rPr lang="fr-FR" dirty="0">
                <a:solidFill>
                  <a:srgbClr val="FF0000"/>
                </a:solidFill>
              </a:rPr>
            </a:br>
            <a:r>
              <a:rPr lang="fr-FR" dirty="0">
                <a:solidFill>
                  <a:srgbClr val="FF0000"/>
                </a:solidFill>
              </a:rPr>
              <a:t> au triangle ∆A′B′C′ par la translation qui transforme F en G</a:t>
            </a:r>
            <a:r>
              <a:rPr lang="fr-FR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45416" y="6189662"/>
            <a:ext cx="1225550" cy="471488"/>
          </a:xfrm>
        </p:spPr>
        <p:txBody>
          <a:bodyPr/>
          <a:lstStyle/>
          <a:p>
            <a:r>
              <a:rPr lang="en-US" dirty="0"/>
              <a:t>Page 51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E5D9577F-B898-09E0-4D56-50987BA1D662}"/>
              </a:ext>
            </a:extLst>
          </p:cNvPr>
          <p:cNvGrpSpPr/>
          <p:nvPr/>
        </p:nvGrpSpPr>
        <p:grpSpPr>
          <a:xfrm>
            <a:off x="1090947" y="967665"/>
            <a:ext cx="9409439" cy="5263800"/>
            <a:chOff x="1090947" y="967665"/>
            <a:chExt cx="9409439" cy="5263800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FAED2AD7-CDBA-623E-AE4B-8E3C625FED55}"/>
                </a:ext>
              </a:extLst>
            </p:cNvPr>
            <p:cNvGrpSpPr/>
            <p:nvPr/>
          </p:nvGrpSpPr>
          <p:grpSpPr>
            <a:xfrm>
              <a:off x="1090947" y="967665"/>
              <a:ext cx="9409439" cy="5263800"/>
              <a:chOff x="1090947" y="967665"/>
              <a:chExt cx="9409439" cy="5263800"/>
            </a:xfrm>
          </p:grpSpPr>
          <p:pic>
            <p:nvPicPr>
              <p:cNvPr id="10" name="Image 9" descr="Une image contenant texte, capture d’écran, Police, nombre&#10;&#10;Le contenu généré par l’IA peut être incorrect.">
                <a:extLst>
                  <a:ext uri="{FF2B5EF4-FFF2-40B4-BE49-F238E27FC236}">
                    <a16:creationId xmlns:a16="http://schemas.microsoft.com/office/drawing/2014/main" id="{C71A82C9-A9BD-0678-ED60-B92A39973F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90947" y="967665"/>
                <a:ext cx="9409439" cy="5263800"/>
              </a:xfrm>
              <a:prstGeom prst="rect">
                <a:avLst/>
              </a:prstGeom>
            </p:spPr>
          </p:pic>
          <p:pic>
            <p:nvPicPr>
              <p:cNvPr id="11" name="Image 10" descr="Une image contenant ligne, Tracé, diagramme, pente&#10;&#10;Le contenu généré par l’IA peut être incorrect.">
                <a:extLst>
                  <a:ext uri="{FF2B5EF4-FFF2-40B4-BE49-F238E27FC236}">
                    <a16:creationId xmlns:a16="http://schemas.microsoft.com/office/drawing/2014/main" id="{C4DC4C4F-8C55-DAFE-3FF2-317AEB0B1D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81462" y="2599335"/>
                <a:ext cx="2679930" cy="1427916"/>
              </a:xfrm>
              <a:prstGeom prst="rect">
                <a:avLst/>
              </a:prstGeom>
            </p:spPr>
          </p:pic>
          <p:pic>
            <p:nvPicPr>
              <p:cNvPr id="12" name="Image 11" descr="Une image contenant ligne, Tracé, diagramme, pente&#10;&#10;Le contenu généré par l’IA peut être incorrect.">
                <a:extLst>
                  <a:ext uri="{FF2B5EF4-FFF2-40B4-BE49-F238E27FC236}">
                    <a16:creationId xmlns:a16="http://schemas.microsoft.com/office/drawing/2014/main" id="{6DBB8E3E-880F-34B1-C89D-21BD59C119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42976" y="2594471"/>
                <a:ext cx="2679930" cy="1427916"/>
              </a:xfrm>
              <a:prstGeom prst="rect">
                <a:avLst/>
              </a:prstGeom>
            </p:spPr>
          </p:pic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5B09DF1-7338-F1A3-5161-15C9869A283D}"/>
                </a:ext>
              </a:extLst>
            </p:cNvPr>
            <p:cNvSpPr/>
            <p:nvPr/>
          </p:nvSpPr>
          <p:spPr>
            <a:xfrm>
              <a:off x="1488332" y="4591455"/>
              <a:ext cx="8453336" cy="2821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E373585-B17B-8FC6-EA7C-A260CFACBADC}"/>
                </a:ext>
              </a:extLst>
            </p:cNvPr>
            <p:cNvSpPr/>
            <p:nvPr/>
          </p:nvSpPr>
          <p:spPr>
            <a:xfrm>
              <a:off x="1488332" y="5321030"/>
              <a:ext cx="8634574" cy="797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84AFA-CAFD-1F0D-C837-62BEBA1EF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E4434070-1C70-B621-B8FF-B07608E3229A}"/>
              </a:ext>
            </a:extLst>
          </p:cNvPr>
          <p:cNvGrpSpPr/>
          <p:nvPr/>
        </p:nvGrpSpPr>
        <p:grpSpPr>
          <a:xfrm>
            <a:off x="884237" y="967665"/>
            <a:ext cx="10162999" cy="5685354"/>
            <a:chOff x="884237" y="967665"/>
            <a:chExt cx="10162999" cy="5685354"/>
          </a:xfrm>
        </p:grpSpPr>
        <p:pic>
          <p:nvPicPr>
            <p:cNvPr id="5" name="Image 4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D29BF848-73D6-242F-9199-8A78BDC86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4237" y="967665"/>
              <a:ext cx="10162999" cy="568535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FC48F93-5BCC-BA10-14B5-F9F233059136}"/>
                </a:ext>
              </a:extLst>
            </p:cNvPr>
            <p:cNvSpPr/>
            <p:nvPr/>
          </p:nvSpPr>
          <p:spPr>
            <a:xfrm>
              <a:off x="4668818" y="2732442"/>
              <a:ext cx="6017571" cy="16566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3C3D040-C5D4-F6DC-9751-6FBED50E2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63976-557A-7781-0D6D-82D1D7AE48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1201F89-0C67-2666-FE81-6A6155D121F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05C8797-0A33-FC5D-1844-5195EE2C5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CE9E957-7E12-1081-EAE3-0C24021D9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1" name="Image 10" descr="Une image contenant ligne, Tracé, diagramme&#10;&#10;Le contenu généré par l’IA peut être incorrect.">
            <a:extLst>
              <a:ext uri="{FF2B5EF4-FFF2-40B4-BE49-F238E27FC236}">
                <a16:creationId xmlns:a16="http://schemas.microsoft.com/office/drawing/2014/main" id="{8CC4AC09-53DF-1585-D6A2-F5D9557DBF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7312" y="2716521"/>
            <a:ext cx="2828015" cy="1515816"/>
          </a:xfrm>
          <a:prstGeom prst="rect">
            <a:avLst/>
          </a:prstGeom>
        </p:spPr>
      </p:pic>
      <p:pic>
        <p:nvPicPr>
          <p:cNvPr id="13" name="Image 12" descr="Une image contenant ligne, diagramme, Tracé, pente&#10;&#10;Le contenu généré par l’IA peut être incorrect.">
            <a:extLst>
              <a:ext uri="{FF2B5EF4-FFF2-40B4-BE49-F238E27FC236}">
                <a16:creationId xmlns:a16="http://schemas.microsoft.com/office/drawing/2014/main" id="{E59C9B28-C3DD-722F-E393-AABF13C690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7603" y="2716521"/>
            <a:ext cx="2828014" cy="153326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9BCC13-8CA6-77F0-2DF2-531D3F4F22AD}"/>
              </a:ext>
            </a:extLst>
          </p:cNvPr>
          <p:cNvSpPr/>
          <p:nvPr/>
        </p:nvSpPr>
        <p:spPr>
          <a:xfrm>
            <a:off x="1459149" y="4873731"/>
            <a:ext cx="8968902" cy="2722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E37EE81-8A75-3964-D845-FD412FB25F45}"/>
              </a:ext>
            </a:extLst>
          </p:cNvPr>
          <p:cNvSpPr/>
          <p:nvPr/>
        </p:nvSpPr>
        <p:spPr>
          <a:xfrm>
            <a:off x="1322961" y="5671906"/>
            <a:ext cx="9310285" cy="7976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2D5DD4-96A1-DAB9-401F-71DE05E4264F}"/>
              </a:ext>
            </a:extLst>
          </p:cNvPr>
          <p:cNvSpPr/>
          <p:nvPr/>
        </p:nvSpPr>
        <p:spPr>
          <a:xfrm>
            <a:off x="1510117" y="4803263"/>
            <a:ext cx="9208546" cy="4518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>
                <a:solidFill>
                  <a:srgbClr val="FF0000"/>
                </a:solidFill>
              </a:rPr>
              <a:t>Les deux triangles ∆ABC et ∆A′′B′′C′’ sont correspondants par la translation qui transforme E en G.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71EC7C-B1F9-DA5C-CE91-91A97955CDD2}"/>
              </a:ext>
            </a:extLst>
          </p:cNvPr>
          <p:cNvSpPr/>
          <p:nvPr/>
        </p:nvSpPr>
        <p:spPr>
          <a:xfrm>
            <a:off x="1191153" y="5579344"/>
            <a:ext cx="9573899" cy="8704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>
                <a:solidFill>
                  <a:srgbClr val="FF0000"/>
                </a:solidFill>
              </a:rPr>
              <a:t>On a : AA’’= BB’’ = CC’’ = EG et AA’’ ∕∕ BB’’ ∕∕ CC’’ ∕∕ EG on a bien les deux triangles ∆ABC et ∆A′′B′′C′’ sont correspondants par la translation qui transforme E en G.</a:t>
            </a:r>
          </a:p>
        </p:txBody>
      </p:sp>
    </p:spTree>
    <p:extLst>
      <p:ext uri="{BB962C8B-B14F-4D97-AF65-F5344CB8AC3E}">
        <p14:creationId xmlns:p14="http://schemas.microsoft.com/office/powerpoint/2010/main" val="190146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51</a:t>
            </a:r>
            <a:endParaRPr lang="fr-FR" dirty="0"/>
          </a:p>
        </p:txBody>
      </p:sp>
      <p:pic>
        <p:nvPicPr>
          <p:cNvPr id="7" name="Image 6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59E4121A-C048-4F81-EE7F-28849BC1E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63" y="1656223"/>
            <a:ext cx="11617673" cy="282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055102" y="4443590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234864" y="536835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225492" y="263030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225492" y="1675948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228600" indent="-228600" algn="ctr" defTabSz="685783">
              <a:lnSpc>
                <a:spcPct val="90000"/>
              </a:lnSpc>
              <a:spcBef>
                <a:spcPts val="1000"/>
              </a:spcBef>
              <a:defRPr/>
            </a:pPr>
            <a:r>
              <a:rPr lang="fr-FR" sz="20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4</a:t>
            </a: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206068" y="347384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6</a:t>
            </a: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215058" y="441180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047903" y="5367362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088761" y="164271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070876" y="3489288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800" b="1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Résoudre un problème en utilisant les isométries 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070875" y="2534986"/>
            <a:ext cx="8110747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1204919" y="952364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                                       Les isométries dans le plan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1479015" y="979016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Leçon 8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268046" y="445420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>
                <a:solidFill>
                  <a:srgbClr val="7F7F7F"/>
                </a:solidFill>
                <a:sym typeface="Arial"/>
              </a:rPr>
              <a:t>C 2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5867" y="536835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>
                <a:solidFill>
                  <a:srgbClr val="7F7F7F"/>
                </a:solidFill>
                <a:sym typeface="Arial"/>
              </a:rPr>
              <a:t>C 3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059202" y="4454202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>
                <a:solidFill>
                  <a:srgbClr val="7F7F7F"/>
                </a:solidFill>
                <a:sym typeface="Arial"/>
              </a:rPr>
              <a:t>CONSOLIDATION 2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2957786" y="5405176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srgbClr val="7F7F7F"/>
                </a:solidFill>
                <a:sym typeface="Arial"/>
              </a:rPr>
              <a:t>CONSOLIDATION 3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070875" y="1696863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dirty="0">
                <a:solidFill>
                  <a:srgbClr val="7F7F7F"/>
                </a:solidFill>
              </a:rPr>
              <a:t>Reconnaître et réaliser une symétrie centrale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204919" y="2592125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sz="2000" b="0" dirty="0">
                <a:solidFill>
                  <a:srgbClr val="7F7F7F"/>
                </a:solidFill>
                <a:sym typeface="Arial"/>
              </a:rPr>
              <a:t>Tâche 5</a:t>
            </a: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050302" y="3472854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016648" y="2589130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dirty="0">
                <a:solidFill>
                  <a:srgbClr val="7F7F7F"/>
                </a:solidFill>
              </a:rPr>
              <a:t>Reconnaître et réaliser une symétrie axiale</a:t>
            </a:r>
          </a:p>
        </p:txBody>
      </p:sp>
      <p:sp>
        <p:nvSpPr>
          <p:cNvPr id="24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051048" y="2523236"/>
            <a:ext cx="81504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228600" indent="-228600">
              <a:lnSpc>
                <a:spcPct val="90000"/>
              </a:lnSpc>
              <a:spcBef>
                <a:spcPts val="1000"/>
              </a:spcBef>
              <a:defRPr/>
            </a:pPr>
            <a:r>
              <a:rPr lang="fr-FR" dirty="0">
                <a:solidFill>
                  <a:srgbClr val="7F7F7F"/>
                </a:solidFill>
              </a:rPr>
              <a:t>Reconnaître et réaliser une symétrie axiale</a:t>
            </a:r>
          </a:p>
        </p:txBody>
      </p:sp>
    </p:spTree>
    <p:extLst>
      <p:ext uri="{BB962C8B-B14F-4D97-AF65-F5344CB8AC3E}">
        <p14:creationId xmlns:p14="http://schemas.microsoft.com/office/powerpoint/2010/main" val="21386713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9" name="Image 8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94048649-46F8-2324-623A-9DFA93B69F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4417" y="936625"/>
            <a:ext cx="8271090" cy="569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89F1B49-BB48-8629-F580-F011C3051A75}"/>
              </a:ext>
            </a:extLst>
          </p:cNvPr>
          <p:cNvSpPr txBox="1">
            <a:spLocks/>
          </p:cNvSpPr>
          <p:nvPr/>
        </p:nvSpPr>
        <p:spPr>
          <a:xfrm>
            <a:off x="5345415" y="6189662"/>
            <a:ext cx="1690085" cy="4714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Page 51</a:t>
            </a:r>
            <a:endParaRPr lang="fr-FR" dirty="0"/>
          </a:p>
        </p:txBody>
      </p:sp>
      <p:pic>
        <p:nvPicPr>
          <p:cNvPr id="7" name="Image 6" descr="Une image contenant texte, ligne, Police, diagramme&#10;&#10;Le contenu généré par l’IA peut être incorrect.">
            <a:extLst>
              <a:ext uri="{FF2B5EF4-FFF2-40B4-BE49-F238E27FC236}">
                <a16:creationId xmlns:a16="http://schemas.microsoft.com/office/drawing/2014/main" id="{918EDDEA-A69E-3457-0FB7-2A95471BC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738" y="1815057"/>
            <a:ext cx="11325734" cy="271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016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Reconnaitre une isométrie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Réaliser l’isométrie d’une figure géométrique simple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lnSpcReduction="10000"/>
          </a:bodyPr>
          <a:lstStyle/>
          <a:p>
            <a:pPr marL="285750" lvl="0" indent="-285750">
              <a:defRPr/>
            </a:pPr>
            <a:r>
              <a:rPr lang="fr-FR" dirty="0"/>
              <a:t>Isométrie </a:t>
            </a:r>
          </a:p>
          <a:p>
            <a:pPr marL="285750" lvl="0" indent="-285750">
              <a:defRPr/>
            </a:pPr>
            <a:r>
              <a:rPr lang="fr-FR" dirty="0"/>
              <a:t>Deux figures correspondantes par une isométrie </a:t>
            </a:r>
          </a:p>
          <a:p>
            <a:pPr marL="285750" lvl="0" indent="-285750"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Deux figures superposables</a:t>
            </a:r>
          </a:p>
          <a:p>
            <a:pPr marL="285750" indent="-285750">
              <a:lnSpc>
                <a:spcPct val="100000"/>
              </a:lnSpc>
              <a:defRPr/>
            </a:pPr>
            <a:r>
              <a:rPr lang="fr-FR" sz="1700" dirty="0">
                <a:solidFill>
                  <a:prstClr val="black"/>
                </a:solidFill>
              </a:rPr>
              <a:t>Conservation des longueurs et des mesures des angles par une isométrie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l’élève doit être capable de :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Reconnaitre une </a:t>
            </a:r>
            <a:r>
              <a:rPr lang="fr-FR" dirty="0"/>
              <a:t>isométrie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à partir d’une figure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Réaliser l’</a:t>
            </a:r>
            <a:r>
              <a:rPr lang="fr-FR" dirty="0"/>
              <a:t>isométrie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d’une figure géométrique simple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Utiliser la propriété de conservation d’une </a:t>
            </a:r>
            <a:r>
              <a:rPr lang="fr-FR" dirty="0"/>
              <a:t>isométrie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pour déterminer une longueur ou la mesure d’un angle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76529" y="5521570"/>
            <a:ext cx="9478724" cy="1090245"/>
          </a:xfrm>
        </p:spPr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Une isométrie conserve les longueurs et les angles.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Les figures correspondantes par une isométrie gardent la même forme et la même taille</a:t>
            </a:r>
          </a:p>
        </p:txBody>
      </p:sp>
    </p:spTree>
    <p:extLst>
      <p:ext uri="{BB962C8B-B14F-4D97-AF65-F5344CB8AC3E}">
        <p14:creationId xmlns:p14="http://schemas.microsoft.com/office/powerpoint/2010/main" val="3095060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2598</TotalTime>
  <Words>1813</Words>
  <Application>Microsoft Office PowerPoint</Application>
  <PresentationFormat>Grand écran</PresentationFormat>
  <Paragraphs>231</Paragraphs>
  <Slides>52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52</vt:i4>
      </vt:variant>
    </vt:vector>
  </HeadingPairs>
  <TitlesOfParts>
    <vt:vector size="61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Voici la réponse.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Quatre triangles 1,2,3 et 4 sont correspondants au triangle  ΔABC  par des isométries. Compléter  </vt:lpstr>
      <vt:lpstr>Voici les bonnes réponses.</vt:lpstr>
      <vt:lpstr>Présentation PowerPoint</vt:lpstr>
      <vt:lpstr>Comment peut-on résoudre les deux problèmes suivants en utilisant les isométries? </vt:lpstr>
      <vt:lpstr>Aujourd’hui, notre objectif c’est résoudre un problème en utilisant les isométries  </vt:lpstr>
      <vt:lpstr>Pour atteindre cet objectif, nous allons suivre trois étapes </vt:lpstr>
      <vt:lpstr>Présentation PowerPoint</vt:lpstr>
      <vt:lpstr>Maintenant, je vais vous montrer comment résoudre un premier problème en utilisant les isométries.</vt:lpstr>
      <vt:lpstr>Je commence par construire   la figure correspondante aux hypothèses</vt:lpstr>
      <vt:lpstr>Je conjecture l’isométrie qui fait correspondre les deux triangles ∆ABC et ∆A′’B′’C′’.</vt:lpstr>
      <vt:lpstr>Je vérifie la correspondance des deux triangles ∆ABC et ∆A′’B′’C′’.</vt:lpstr>
      <vt:lpstr>Maintenant, je vais vous montrer comment résoudre un deuxième problème en utilisant les isométries.</vt:lpstr>
      <vt:lpstr>Je commence par construire  la figure correspondante aux hypothèses</vt:lpstr>
      <vt:lpstr>Je conjecture l’isométrie qui fait correspondre les deux triangles ∆ABC et ∆A′’B′’C′’.</vt:lpstr>
      <vt:lpstr>Je vérifie la  correspondance des deux triangles ∆ABC et ∆A′’B′’C′’</vt:lpstr>
      <vt:lpstr>Présentation PowerPoint</vt:lpstr>
      <vt:lpstr>Pour résoudre un problème en utilisant les isométries la 1e étape est:</vt:lpstr>
      <vt:lpstr>La première étape c’est :Je construis la figure correspondante aux hypothèses. </vt:lpstr>
      <vt:lpstr>La deuxième étape est:</vt:lpstr>
      <vt:lpstr>La  deuxième étape c’est :Je conjecture l’isométrie qui fait correspondre les deux triangles</vt:lpstr>
      <vt:lpstr>La troisième étape est:</vt:lpstr>
      <vt:lpstr>La troisième  étape c’est :Je vérifie la correspondante des deux triangles</vt:lpstr>
      <vt:lpstr>Présentation PowerPoint</vt:lpstr>
      <vt:lpstr>Travaillez individuellement puis discutez en binômes vos réponses. Corrigez: ∆A′′B′′C′’ est le triangle correspondant  au triangle ∆A′B′C′ par la translation qui transforme F en G </vt:lpstr>
      <vt:lpstr>Travaillez individuellement puis discutez en binômes vos réponses.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radouane berdouzi</cp:lastModifiedBy>
  <cp:revision>156</cp:revision>
  <dcterms:created xsi:type="dcterms:W3CDTF">2025-11-03T10:55:47Z</dcterms:created>
  <dcterms:modified xsi:type="dcterms:W3CDTF">2026-02-23T11:20:57Z</dcterms:modified>
</cp:coreProperties>
</file>