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6"/>
  </p:notesMasterIdLst>
  <p:handoutMasterIdLst>
    <p:handoutMasterId r:id="rId57"/>
  </p:handoutMasterIdLst>
  <p:sldIdLst>
    <p:sldId id="2147483553" r:id="rId4"/>
    <p:sldId id="2147483485" r:id="rId5"/>
    <p:sldId id="2147483396" r:id="rId6"/>
    <p:sldId id="2147483552" r:id="rId7"/>
    <p:sldId id="2147483397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566" r:id="rId15"/>
    <p:sldId id="2147483645" r:id="rId16"/>
    <p:sldId id="2134806564" r:id="rId17"/>
    <p:sldId id="274" r:id="rId18"/>
    <p:sldId id="2147483646" r:id="rId19"/>
    <p:sldId id="2147483647" r:id="rId20"/>
    <p:sldId id="259" r:id="rId21"/>
    <p:sldId id="260" r:id="rId22"/>
    <p:sldId id="261" r:id="rId23"/>
    <p:sldId id="262" r:id="rId24"/>
    <p:sldId id="2134806568" r:id="rId25"/>
    <p:sldId id="2134805874" r:id="rId26"/>
    <p:sldId id="2134805878" r:id="rId27"/>
    <p:sldId id="2147483554" r:id="rId28"/>
    <p:sldId id="2134806573" r:id="rId29"/>
    <p:sldId id="2147483569" r:id="rId30"/>
    <p:sldId id="268" r:id="rId31"/>
    <p:sldId id="269" r:id="rId32"/>
    <p:sldId id="270" r:id="rId33"/>
    <p:sldId id="271" r:id="rId34"/>
    <p:sldId id="283" r:id="rId35"/>
    <p:sldId id="263" r:id="rId36"/>
    <p:sldId id="272" r:id="rId37"/>
    <p:sldId id="264" r:id="rId38"/>
    <p:sldId id="277" r:id="rId39"/>
    <p:sldId id="273" r:id="rId40"/>
    <p:sldId id="276" r:id="rId41"/>
    <p:sldId id="275" r:id="rId42"/>
    <p:sldId id="278" r:id="rId43"/>
    <p:sldId id="2134806577" r:id="rId44"/>
    <p:sldId id="2134806551" r:id="rId45"/>
    <p:sldId id="2147483644" r:id="rId46"/>
    <p:sldId id="2147483580" r:id="rId47"/>
    <p:sldId id="2134806579" r:id="rId48"/>
    <p:sldId id="2134806088" r:id="rId49"/>
    <p:sldId id="2134806580" r:id="rId50"/>
    <p:sldId id="2134806582" r:id="rId51"/>
    <p:sldId id="258" r:id="rId52"/>
    <p:sldId id="2134806536" r:id="rId53"/>
    <p:sldId id="2134806535" r:id="rId54"/>
    <p:sldId id="2134806584" r:id="rId5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396"/>
            <p14:sldId id="2147483552"/>
            <p14:sldId id="2147483397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566"/>
            <p14:sldId id="2147483645"/>
            <p14:sldId id="2134806564"/>
            <p14:sldId id="274"/>
            <p14:sldId id="2147483646"/>
            <p14:sldId id="2147483647"/>
            <p14:sldId id="259"/>
            <p14:sldId id="260"/>
            <p14:sldId id="261"/>
            <p14:sldId id="262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69"/>
            <p14:sldId id="268"/>
            <p14:sldId id="269"/>
            <p14:sldId id="270"/>
            <p14:sldId id="271"/>
            <p14:sldId id="283"/>
            <p14:sldId id="263"/>
            <p14:sldId id="272"/>
            <p14:sldId id="264"/>
            <p14:sldId id="277"/>
            <p14:sldId id="273"/>
            <p14:sldId id="276"/>
            <p14:sldId id="275"/>
            <p14:sldId id="278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44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58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54AFE9"/>
    <a:srgbClr val="1D6FA9"/>
    <a:srgbClr val="D9D9D9"/>
    <a:srgbClr val="FCEAD0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76" autoAdjust="0"/>
    <p:restoredTop sz="94679" autoAdjust="0"/>
  </p:normalViewPr>
  <p:slideViewPr>
    <p:cSldViewPr snapToGrid="0">
      <p:cViewPr varScale="1">
        <p:scale>
          <a:sx n="79" d="100"/>
          <a:sy n="7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tableStyles" Target="tableStyle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05/01/2026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69DDC-AF93-1620-0AC7-48FBF8916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8A707C-A185-64B7-E318-DBBDDF5E84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9C1777-719D-A292-64BB-E546591CAD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AB3B1-889D-3252-EFCA-F175BF9A01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5812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393C0-039B-5412-AA77-B6E225B2A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0EF527-C9BD-6474-39E0-3A0ACEA27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63A60B-464C-6B57-E0FB-21F8E1E3B3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1509C8-5C74-0ED8-6FFE-738A203CE7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4372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AD6CB-EF84-3824-02E2-86F220456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0EDEA8-74CB-2AB1-3582-82A616874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5DA732-7524-394B-446C-5A8FAD7137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2CB91F-8C85-03AF-F451-BA5F039120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5954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8543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05/01/2026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0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2.png"/><Relationship Id="rId5" Type="http://schemas.openxmlformats.org/officeDocument/2006/relationships/image" Target="../media/image48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30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52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3.jp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7" Type="http://schemas.openxmlformats.org/officeDocument/2006/relationships/image" Target="../media/image101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10" Type="http://schemas.openxmlformats.org/officeDocument/2006/relationships/image" Target="../media/image7.png"/><Relationship Id="rId4" Type="http://schemas.openxmlformats.org/officeDocument/2006/relationships/image" Target="../media/image110.png"/><Relationship Id="rId9" Type="http://schemas.openxmlformats.org/officeDocument/2006/relationships/image" Target="../media/image11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6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image" Target="../media/image9.jpeg"/><Relationship Id="rId7" Type="http://schemas.openxmlformats.org/officeDocument/2006/relationships/image" Target="../media/image11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97.png"/><Relationship Id="rId11" Type="http://schemas.openxmlformats.org/officeDocument/2006/relationships/image" Target="../media/image1180.png"/><Relationship Id="rId5" Type="http://schemas.openxmlformats.org/officeDocument/2006/relationships/image" Target="../media/image13.png"/><Relationship Id="rId10" Type="http://schemas.openxmlformats.org/officeDocument/2006/relationships/image" Target="../media/image1170.png"/><Relationship Id="rId4" Type="http://schemas.openxmlformats.org/officeDocument/2006/relationships/image" Target="../media/image10.jpeg"/><Relationship Id="rId9" Type="http://schemas.openxmlformats.org/officeDocument/2006/relationships/image" Target="../media/image1160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0.jpeg"/><Relationship Id="rId7" Type="http://schemas.openxmlformats.org/officeDocument/2006/relationships/image" Target="../media/image1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00.png"/><Relationship Id="rId11" Type="http://schemas.openxmlformats.org/officeDocument/2006/relationships/image" Target="../media/image121.png"/><Relationship Id="rId5" Type="http://schemas.openxmlformats.org/officeDocument/2006/relationships/image" Target="../media/image118.png"/><Relationship Id="rId10" Type="http://schemas.openxmlformats.org/officeDocument/2006/relationships/image" Target="../media/image120.png"/><Relationship Id="rId4" Type="http://schemas.openxmlformats.org/officeDocument/2006/relationships/image" Target="../media/image13.png"/><Relationship Id="rId9" Type="http://schemas.openxmlformats.org/officeDocument/2006/relationships/image" Target="../media/image12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4.png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5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731956" y="342900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316361"/>
            <a:ext cx="7458868" cy="8879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6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Équations du premier degré à une seule inconnue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7458868" cy="114240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9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ea typeface="Calibri"/>
                  <a:cs typeface="Calibri"/>
                </a:rPr>
                <a:t>Résoudre un problème à l’aide d’une équation du premier degré.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1F94E452-65F9-BAD3-73B2-9F6653458A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AA5D557-A97A-D66A-8D04-007D6F2A32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097815"/>
              </p:ext>
            </p:extLst>
          </p:nvPr>
        </p:nvGraphicFramePr>
        <p:xfrm>
          <a:off x="1903381" y="1920240"/>
          <a:ext cx="8128000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13811007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Choisir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586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Modéliser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3284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6000" dirty="0"/>
                        <a:t>Résoudre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2547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45655" y="628101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Demandez à 5 élèves au hasard. Pas toujours les mêmes. Demandez pourquoi.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Google Shape;476;p35">
            <a:extLst>
              <a:ext uri="{FF2B5EF4-FFF2-40B4-BE49-F238E27FC236}">
                <a16:creationId xmlns:a16="http://schemas.microsoft.com/office/drawing/2014/main" id="{8671389A-C913-B514-FA9C-C9477E7FD1EA}"/>
              </a:ext>
            </a:extLst>
          </p:cNvPr>
          <p:cNvSpPr txBox="1">
            <a:spLocks/>
          </p:cNvSpPr>
          <p:nvPr/>
        </p:nvSpPr>
        <p:spPr>
          <a:xfrm>
            <a:off x="877078" y="219033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/>
              <a:buNone/>
              <a:defRPr sz="1600" b="1" i="0" u="none" strike="noStrike" cap="non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/>
              <a:buNone/>
              <a:tabLst/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Si un T-shirt coûte 𝟖𝟎 𝑫𝒉 alors 𝒙 T-shirts coûtent</a:t>
            </a:r>
          </a:p>
        </p:txBody>
      </p:sp>
      <p:sp>
        <p:nvSpPr>
          <p:cNvPr id="5" name="Google Shape;477;p35">
            <a:extLst>
              <a:ext uri="{FF2B5EF4-FFF2-40B4-BE49-F238E27FC236}">
                <a16:creationId xmlns:a16="http://schemas.microsoft.com/office/drawing/2014/main" id="{0782BAFC-D1B3-BE04-50EA-740300492727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6" name="Google Shape;478;p35">
            <a:extLst>
              <a:ext uri="{FF2B5EF4-FFF2-40B4-BE49-F238E27FC236}">
                <a16:creationId xmlns:a16="http://schemas.microsoft.com/office/drawing/2014/main" id="{BE51940F-F41B-EE0F-3469-FF138FF39058}"/>
              </a:ext>
            </a:extLst>
          </p:cNvPr>
          <p:cNvSpPr/>
          <p:nvPr/>
        </p:nvSpPr>
        <p:spPr>
          <a:xfrm>
            <a:off x="4438760" y="5114022"/>
            <a:ext cx="2961506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4" name="Google Shape;479;p35">
            <a:extLst>
              <a:ext uri="{FF2B5EF4-FFF2-40B4-BE49-F238E27FC236}">
                <a16:creationId xmlns:a16="http://schemas.microsoft.com/office/drawing/2014/main" id="{3B75DF74-D2E6-9EE8-8AAF-0C71068EEC1A}"/>
              </a:ext>
            </a:extLst>
          </p:cNvPr>
          <p:cNvSpPr/>
          <p:nvPr/>
        </p:nvSpPr>
        <p:spPr>
          <a:xfrm>
            <a:off x="8000442" y="5114022"/>
            <a:ext cx="2961506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483;p35">
            <a:extLst>
              <a:ext uri="{FF2B5EF4-FFF2-40B4-BE49-F238E27FC236}">
                <a16:creationId xmlns:a16="http://schemas.microsoft.com/office/drawing/2014/main" id="{C8BD9113-35E5-D27D-22D3-02FB74DBA28A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" name="Google Shape;485;p35">
            <a:extLst>
              <a:ext uri="{FF2B5EF4-FFF2-40B4-BE49-F238E27FC236}">
                <a16:creationId xmlns:a16="http://schemas.microsoft.com/office/drawing/2014/main" id="{0062C7BC-0B24-01FB-2B2B-B154005E5A1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55511" y="1689333"/>
            <a:ext cx="2128935" cy="212893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486;p35">
            <a:extLst>
              <a:ext uri="{FF2B5EF4-FFF2-40B4-BE49-F238E27FC236}">
                <a16:creationId xmlns:a16="http://schemas.microsoft.com/office/drawing/2014/main" id="{69716F93-47EB-2058-3957-4A6CD855169F}"/>
              </a:ext>
            </a:extLst>
          </p:cNvPr>
          <p:cNvSpPr/>
          <p:nvPr/>
        </p:nvSpPr>
        <p:spPr>
          <a:xfrm rot="10800000">
            <a:off x="6108951" y="2979042"/>
            <a:ext cx="1082351" cy="513184"/>
          </a:xfrm>
          <a:custGeom>
            <a:avLst/>
            <a:gdLst/>
            <a:ahLst/>
            <a:cxnLst/>
            <a:rect l="l" t="t" r="r" b="b"/>
            <a:pathLst>
              <a:path w="1082351" h="513184" extrusionOk="0">
                <a:moveTo>
                  <a:pt x="745691" y="121299"/>
                </a:moveTo>
                <a:cubicBezTo>
                  <a:pt x="676123" y="121299"/>
                  <a:pt x="619727" y="177695"/>
                  <a:pt x="619727" y="247263"/>
                </a:cubicBezTo>
                <a:cubicBezTo>
                  <a:pt x="619727" y="316831"/>
                  <a:pt x="676123" y="373227"/>
                  <a:pt x="745691" y="373227"/>
                </a:cubicBezTo>
                <a:cubicBezTo>
                  <a:pt x="815259" y="373227"/>
                  <a:pt x="871655" y="316831"/>
                  <a:pt x="871655" y="247263"/>
                </a:cubicBezTo>
                <a:cubicBezTo>
                  <a:pt x="871655" y="177695"/>
                  <a:pt x="815259" y="121299"/>
                  <a:pt x="745691" y="121299"/>
                </a:cubicBezTo>
                <a:close/>
                <a:moveTo>
                  <a:pt x="0" y="0"/>
                </a:moveTo>
                <a:lnTo>
                  <a:pt x="825759" y="0"/>
                </a:lnTo>
                <a:lnTo>
                  <a:pt x="1082351" y="256592"/>
                </a:lnTo>
                <a:lnTo>
                  <a:pt x="825759" y="513184"/>
                </a:lnTo>
                <a:lnTo>
                  <a:pt x="0" y="51318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487;p35">
            <a:extLst>
              <a:ext uri="{FF2B5EF4-FFF2-40B4-BE49-F238E27FC236}">
                <a16:creationId xmlns:a16="http://schemas.microsoft.com/office/drawing/2014/main" id="{71EEC186-75B5-59A3-08CD-6294CA669D7C}"/>
              </a:ext>
            </a:extLst>
          </p:cNvPr>
          <p:cNvSpPr/>
          <p:nvPr/>
        </p:nvSpPr>
        <p:spPr>
          <a:xfrm>
            <a:off x="6650126" y="2979042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80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488;p35">
            <a:extLst>
              <a:ext uri="{FF2B5EF4-FFF2-40B4-BE49-F238E27FC236}">
                <a16:creationId xmlns:a16="http://schemas.microsoft.com/office/drawing/2014/main" id="{C711DC69-A436-7F7E-A98B-6F3A9012E9C0}"/>
              </a:ext>
            </a:extLst>
          </p:cNvPr>
          <p:cNvSpPr/>
          <p:nvPr/>
        </p:nvSpPr>
        <p:spPr>
          <a:xfrm>
            <a:off x="6678118" y="3193646"/>
            <a:ext cx="375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DH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F592B2-2804-61D6-0042-536EC20A0F35}"/>
              </a:ext>
            </a:extLst>
          </p:cNvPr>
          <p:cNvSpPr txBox="1"/>
          <p:nvPr/>
        </p:nvSpPr>
        <p:spPr>
          <a:xfrm>
            <a:off x="2817489" y="4090653"/>
            <a:ext cx="7933914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Si un T-shirt coûte 𝟖𝟎 𝑫𝒉 alors 𝒙 T-shirts 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coûtent: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CCDF8-9A13-E6A5-D03F-3E987762F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A3271610-819A-2F52-BFC2-F0E2FA576E0A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BAA5FC20-5D82-E476-812C-EC9FFFCBD1E9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04BC3673-2A44-D061-5897-A2A1C48D5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E3CFBA9-E256-1A95-1A75-660E338E7BF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496;p36">
            <a:extLst>
              <a:ext uri="{FF2B5EF4-FFF2-40B4-BE49-F238E27FC236}">
                <a16:creationId xmlns:a16="http://schemas.microsoft.com/office/drawing/2014/main" id="{C7B09F2E-A732-8A39-04E7-3009340568D1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498;p36">
            <a:extLst>
              <a:ext uri="{FF2B5EF4-FFF2-40B4-BE49-F238E27FC236}">
                <a16:creationId xmlns:a16="http://schemas.microsoft.com/office/drawing/2014/main" id="{B8CD8A45-9946-F1B5-2F8C-16888621AE4C}"/>
              </a:ext>
            </a:extLst>
          </p:cNvPr>
          <p:cNvSpPr/>
          <p:nvPr/>
        </p:nvSpPr>
        <p:spPr>
          <a:xfrm>
            <a:off x="4438760" y="5114022"/>
            <a:ext cx="2961506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10" name="Google Shape;500;p36">
            <a:extLst>
              <a:ext uri="{FF2B5EF4-FFF2-40B4-BE49-F238E27FC236}">
                <a16:creationId xmlns:a16="http://schemas.microsoft.com/office/drawing/2014/main" id="{3B952BB4-ED80-0B46-744D-BDCD30E1BE6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55511" y="1689333"/>
            <a:ext cx="2128935" cy="212893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501;p36">
            <a:extLst>
              <a:ext uri="{FF2B5EF4-FFF2-40B4-BE49-F238E27FC236}">
                <a16:creationId xmlns:a16="http://schemas.microsoft.com/office/drawing/2014/main" id="{81F9506C-53F1-6D31-5E24-AA5A96529719}"/>
              </a:ext>
            </a:extLst>
          </p:cNvPr>
          <p:cNvSpPr/>
          <p:nvPr/>
        </p:nvSpPr>
        <p:spPr>
          <a:xfrm rot="10800000">
            <a:off x="6108951" y="2979042"/>
            <a:ext cx="1082351" cy="513184"/>
          </a:xfrm>
          <a:custGeom>
            <a:avLst/>
            <a:gdLst/>
            <a:ahLst/>
            <a:cxnLst/>
            <a:rect l="l" t="t" r="r" b="b"/>
            <a:pathLst>
              <a:path w="1082351" h="513184" extrusionOk="0">
                <a:moveTo>
                  <a:pt x="745691" y="121299"/>
                </a:moveTo>
                <a:cubicBezTo>
                  <a:pt x="676123" y="121299"/>
                  <a:pt x="619727" y="177695"/>
                  <a:pt x="619727" y="247263"/>
                </a:cubicBezTo>
                <a:cubicBezTo>
                  <a:pt x="619727" y="316831"/>
                  <a:pt x="676123" y="373227"/>
                  <a:pt x="745691" y="373227"/>
                </a:cubicBezTo>
                <a:cubicBezTo>
                  <a:pt x="815259" y="373227"/>
                  <a:pt x="871655" y="316831"/>
                  <a:pt x="871655" y="247263"/>
                </a:cubicBezTo>
                <a:cubicBezTo>
                  <a:pt x="871655" y="177695"/>
                  <a:pt x="815259" y="121299"/>
                  <a:pt x="745691" y="121299"/>
                </a:cubicBezTo>
                <a:close/>
                <a:moveTo>
                  <a:pt x="0" y="0"/>
                </a:moveTo>
                <a:lnTo>
                  <a:pt x="825759" y="0"/>
                </a:lnTo>
                <a:lnTo>
                  <a:pt x="1082351" y="256592"/>
                </a:lnTo>
                <a:lnTo>
                  <a:pt x="825759" y="513184"/>
                </a:lnTo>
                <a:lnTo>
                  <a:pt x="0" y="51318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02;p36">
            <a:extLst>
              <a:ext uri="{FF2B5EF4-FFF2-40B4-BE49-F238E27FC236}">
                <a16:creationId xmlns:a16="http://schemas.microsoft.com/office/drawing/2014/main" id="{8C3D9F68-6A48-83F9-0E0E-385B35D4445D}"/>
              </a:ext>
            </a:extLst>
          </p:cNvPr>
          <p:cNvSpPr/>
          <p:nvPr/>
        </p:nvSpPr>
        <p:spPr>
          <a:xfrm>
            <a:off x="6650126" y="2979042"/>
            <a:ext cx="41870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80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03;p36">
            <a:extLst>
              <a:ext uri="{FF2B5EF4-FFF2-40B4-BE49-F238E27FC236}">
                <a16:creationId xmlns:a16="http://schemas.microsoft.com/office/drawing/2014/main" id="{28A17376-D24B-B001-A4D4-95C7227BEE37}"/>
              </a:ext>
            </a:extLst>
          </p:cNvPr>
          <p:cNvSpPr/>
          <p:nvPr/>
        </p:nvSpPr>
        <p:spPr>
          <a:xfrm>
            <a:off x="6678118" y="3193646"/>
            <a:ext cx="375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DH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435EBC2-85EF-1021-E6B6-58438F392D76}"/>
              </a:ext>
            </a:extLst>
          </p:cNvPr>
          <p:cNvSpPr txBox="1"/>
          <p:nvPr/>
        </p:nvSpPr>
        <p:spPr>
          <a:xfrm>
            <a:off x="2817489" y="4090653"/>
            <a:ext cx="7933914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600"/>
              <a:buFont typeface="Calibri"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Si un T-shirt coûte 𝟖𝟎 𝑫𝒉 alors 𝒙 T-shirts 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coûtent:</a:t>
            </a:r>
            <a:endParaRPr kumimoji="0" lang="fr-FR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27591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8350" y="18165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 prix d′un pantalon est  𝑥 𝐷𝐻. un T-shirt coûte 25 𝐷𝐻 de moins que le pantalon. Donc le prix du T-shirt est: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Demandez à 5 élèves au hasard. Pas toujours les mêmes. Demandez pourquoi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510;p37">
            <a:extLst>
              <a:ext uri="{FF2B5EF4-FFF2-40B4-BE49-F238E27FC236}">
                <a16:creationId xmlns:a16="http://schemas.microsoft.com/office/drawing/2014/main" id="{FD2873D0-07E0-BA00-D4D4-451F64351FC4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4" name="Google Shape;511;p37">
            <a:extLst>
              <a:ext uri="{FF2B5EF4-FFF2-40B4-BE49-F238E27FC236}">
                <a16:creationId xmlns:a16="http://schemas.microsoft.com/office/drawing/2014/main" id="{3F232395-D5C2-4B7C-D48B-DBE9FD903415}"/>
              </a:ext>
            </a:extLst>
          </p:cNvPr>
          <p:cNvSpPr/>
          <p:nvPr/>
        </p:nvSpPr>
        <p:spPr>
          <a:xfrm>
            <a:off x="4438760" y="5114022"/>
            <a:ext cx="2961506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512;p37">
            <a:extLst>
              <a:ext uri="{FF2B5EF4-FFF2-40B4-BE49-F238E27FC236}">
                <a16:creationId xmlns:a16="http://schemas.microsoft.com/office/drawing/2014/main" id="{D69DC089-A922-FB0F-C6BE-A7A11B25140A}"/>
              </a:ext>
            </a:extLst>
          </p:cNvPr>
          <p:cNvSpPr/>
          <p:nvPr/>
        </p:nvSpPr>
        <p:spPr>
          <a:xfrm>
            <a:off x="8000442" y="5114022"/>
            <a:ext cx="2961506" cy="7261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516;p37">
            <a:extLst>
              <a:ext uri="{FF2B5EF4-FFF2-40B4-BE49-F238E27FC236}">
                <a16:creationId xmlns:a16="http://schemas.microsoft.com/office/drawing/2014/main" id="{2F094289-B74A-1FCA-D5E5-33F9254D36E0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18;p37">
            <a:extLst>
              <a:ext uri="{FF2B5EF4-FFF2-40B4-BE49-F238E27FC236}">
                <a16:creationId xmlns:a16="http://schemas.microsoft.com/office/drawing/2014/main" id="{09F273DF-4F49-17F6-EBA9-27A23298B388}"/>
              </a:ext>
            </a:extLst>
          </p:cNvPr>
          <p:cNvSpPr/>
          <p:nvPr/>
        </p:nvSpPr>
        <p:spPr>
          <a:xfrm rot="10800000">
            <a:off x="7573857" y="2900971"/>
            <a:ext cx="1082351" cy="513184"/>
          </a:xfrm>
          <a:custGeom>
            <a:avLst/>
            <a:gdLst/>
            <a:ahLst/>
            <a:cxnLst/>
            <a:rect l="l" t="t" r="r" b="b"/>
            <a:pathLst>
              <a:path w="1082351" h="513184" extrusionOk="0">
                <a:moveTo>
                  <a:pt x="745691" y="121299"/>
                </a:moveTo>
                <a:cubicBezTo>
                  <a:pt x="676123" y="121299"/>
                  <a:pt x="619727" y="177695"/>
                  <a:pt x="619727" y="247263"/>
                </a:cubicBezTo>
                <a:cubicBezTo>
                  <a:pt x="619727" y="316831"/>
                  <a:pt x="676123" y="373227"/>
                  <a:pt x="745691" y="373227"/>
                </a:cubicBezTo>
                <a:cubicBezTo>
                  <a:pt x="815259" y="373227"/>
                  <a:pt x="871655" y="316831"/>
                  <a:pt x="871655" y="247263"/>
                </a:cubicBezTo>
                <a:cubicBezTo>
                  <a:pt x="871655" y="177695"/>
                  <a:pt x="815259" y="121299"/>
                  <a:pt x="745691" y="121299"/>
                </a:cubicBezTo>
                <a:close/>
                <a:moveTo>
                  <a:pt x="0" y="0"/>
                </a:moveTo>
                <a:lnTo>
                  <a:pt x="825759" y="0"/>
                </a:lnTo>
                <a:lnTo>
                  <a:pt x="1082351" y="256592"/>
                </a:lnTo>
                <a:lnTo>
                  <a:pt x="825759" y="513184"/>
                </a:lnTo>
                <a:lnTo>
                  <a:pt x="0" y="51318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19;p37">
            <a:extLst>
              <a:ext uri="{FF2B5EF4-FFF2-40B4-BE49-F238E27FC236}">
                <a16:creationId xmlns:a16="http://schemas.microsoft.com/office/drawing/2014/main" id="{C2DBB4FB-ADD2-91F0-B9F9-BBB39798298C}"/>
              </a:ext>
            </a:extLst>
          </p:cNvPr>
          <p:cNvSpPr/>
          <p:nvPr/>
        </p:nvSpPr>
        <p:spPr>
          <a:xfrm>
            <a:off x="8161687" y="2900971"/>
            <a:ext cx="367986" cy="36933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" name="Google Shape;520;p37">
            <a:extLst>
              <a:ext uri="{FF2B5EF4-FFF2-40B4-BE49-F238E27FC236}">
                <a16:creationId xmlns:a16="http://schemas.microsoft.com/office/drawing/2014/main" id="{32F300CF-EE73-7581-60E7-8AE6D226BDF1}"/>
              </a:ext>
            </a:extLst>
          </p:cNvPr>
          <p:cNvSpPr/>
          <p:nvPr/>
        </p:nvSpPr>
        <p:spPr>
          <a:xfrm>
            <a:off x="8143024" y="3115575"/>
            <a:ext cx="375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DH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521;p37">
            <a:extLst>
              <a:ext uri="{FF2B5EF4-FFF2-40B4-BE49-F238E27FC236}">
                <a16:creationId xmlns:a16="http://schemas.microsoft.com/office/drawing/2014/main" id="{458FD788-985C-69CC-5A4E-70CE3C0539DB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49469"/>
          <a:stretch/>
        </p:blipFill>
        <p:spPr>
          <a:xfrm>
            <a:off x="6268083" y="1461999"/>
            <a:ext cx="1305774" cy="2584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522;p37">
            <a:extLst>
              <a:ext uri="{FF2B5EF4-FFF2-40B4-BE49-F238E27FC236}">
                <a16:creationId xmlns:a16="http://schemas.microsoft.com/office/drawing/2014/main" id="{67ECF065-F7A0-7954-1839-41C7F0EA1B00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951723" y="1602806"/>
            <a:ext cx="1960984" cy="1960984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523;p37">
            <a:extLst>
              <a:ext uri="{FF2B5EF4-FFF2-40B4-BE49-F238E27FC236}">
                <a16:creationId xmlns:a16="http://schemas.microsoft.com/office/drawing/2014/main" id="{B51342FC-2D0B-DB13-A0F9-3B42E4C3C81F}"/>
              </a:ext>
            </a:extLst>
          </p:cNvPr>
          <p:cNvSpPr/>
          <p:nvPr/>
        </p:nvSpPr>
        <p:spPr>
          <a:xfrm rot="10800000" flipH="1">
            <a:off x="3092135" y="2900947"/>
            <a:ext cx="1082351" cy="513184"/>
          </a:xfrm>
          <a:custGeom>
            <a:avLst/>
            <a:gdLst/>
            <a:ahLst/>
            <a:cxnLst/>
            <a:rect l="l" t="t" r="r" b="b"/>
            <a:pathLst>
              <a:path w="1082351" h="513184" extrusionOk="0">
                <a:moveTo>
                  <a:pt x="745691" y="121299"/>
                </a:moveTo>
                <a:cubicBezTo>
                  <a:pt x="676123" y="121299"/>
                  <a:pt x="619727" y="177695"/>
                  <a:pt x="619727" y="247263"/>
                </a:cubicBezTo>
                <a:cubicBezTo>
                  <a:pt x="619727" y="316831"/>
                  <a:pt x="676123" y="373227"/>
                  <a:pt x="745691" y="373227"/>
                </a:cubicBezTo>
                <a:cubicBezTo>
                  <a:pt x="815259" y="373227"/>
                  <a:pt x="871655" y="316831"/>
                  <a:pt x="871655" y="247263"/>
                </a:cubicBezTo>
                <a:cubicBezTo>
                  <a:pt x="871655" y="177695"/>
                  <a:pt x="815259" y="121299"/>
                  <a:pt x="745691" y="121299"/>
                </a:cubicBezTo>
                <a:close/>
                <a:moveTo>
                  <a:pt x="0" y="0"/>
                </a:moveTo>
                <a:lnTo>
                  <a:pt x="825759" y="0"/>
                </a:lnTo>
                <a:lnTo>
                  <a:pt x="1082351" y="256592"/>
                </a:lnTo>
                <a:lnTo>
                  <a:pt x="825759" y="513184"/>
                </a:lnTo>
                <a:lnTo>
                  <a:pt x="0" y="51318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524;p37">
            <a:extLst>
              <a:ext uri="{FF2B5EF4-FFF2-40B4-BE49-F238E27FC236}">
                <a16:creationId xmlns:a16="http://schemas.microsoft.com/office/drawing/2014/main" id="{6DD21810-71E7-DE80-770A-FACB7CC035C1}"/>
              </a:ext>
            </a:extLst>
          </p:cNvPr>
          <p:cNvSpPr/>
          <p:nvPr/>
        </p:nvSpPr>
        <p:spPr>
          <a:xfrm>
            <a:off x="3196973" y="2871762"/>
            <a:ext cx="410689" cy="369332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525;p37">
            <a:extLst>
              <a:ext uri="{FF2B5EF4-FFF2-40B4-BE49-F238E27FC236}">
                <a16:creationId xmlns:a16="http://schemas.microsoft.com/office/drawing/2014/main" id="{C53CAB14-38C8-5E62-2206-07E63782CB67}"/>
              </a:ext>
            </a:extLst>
          </p:cNvPr>
          <p:cNvSpPr/>
          <p:nvPr/>
        </p:nvSpPr>
        <p:spPr>
          <a:xfrm>
            <a:off x="3241846" y="3131779"/>
            <a:ext cx="375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DH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279AB99-E833-7C59-3BB9-E7F2DDA01D1E}"/>
              </a:ext>
            </a:extLst>
          </p:cNvPr>
          <p:cNvSpPr txBox="1"/>
          <p:nvPr/>
        </p:nvSpPr>
        <p:spPr>
          <a:xfrm>
            <a:off x="1753661" y="3876662"/>
            <a:ext cx="83180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 prix d′un pantalon est  𝑥 𝐷𝐻</a:t>
            </a:r>
            <a:r>
              <a:rPr lang="fr-FR" sz="2400" b="1" kern="0" dirty="0">
                <a:latin typeface="Calibri"/>
                <a:ea typeface="Calibri"/>
                <a:cs typeface="Calibri"/>
                <a:sym typeface="Calibri"/>
              </a:rPr>
              <a:t> ,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 T-shirt coûte 25 𝐷𝐻 de moins que le pantalon. Donc le prix du T-shirt est: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D9B36-EC7E-88CF-CD29-641EE71C2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065C9F0-C483-7806-506A-0925F184061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6D7D0A30-D1E4-5777-B959-842AC55656C8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9160D829-F82D-E438-672D-6F311A8C2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824C224B-649A-6D94-79FE-5FF8EEFEAE5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6" name="Google Shape;533;p38">
            <a:extLst>
              <a:ext uri="{FF2B5EF4-FFF2-40B4-BE49-F238E27FC236}">
                <a16:creationId xmlns:a16="http://schemas.microsoft.com/office/drawing/2014/main" id="{4C12A797-3CF1-6C6B-2D25-13627EBC2423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35;p38">
            <a:extLst>
              <a:ext uri="{FF2B5EF4-FFF2-40B4-BE49-F238E27FC236}">
                <a16:creationId xmlns:a16="http://schemas.microsoft.com/office/drawing/2014/main" id="{508D3357-7B69-486D-90EA-1A672249AB0B}"/>
              </a:ext>
            </a:extLst>
          </p:cNvPr>
          <p:cNvSpPr/>
          <p:nvPr/>
        </p:nvSpPr>
        <p:spPr>
          <a:xfrm>
            <a:off x="8000442" y="5114022"/>
            <a:ext cx="2961506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536;p38">
            <a:extLst>
              <a:ext uri="{FF2B5EF4-FFF2-40B4-BE49-F238E27FC236}">
                <a16:creationId xmlns:a16="http://schemas.microsoft.com/office/drawing/2014/main" id="{964A8143-EDFC-A22A-B09A-8D76BC269AC3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38;p38">
            <a:extLst>
              <a:ext uri="{FF2B5EF4-FFF2-40B4-BE49-F238E27FC236}">
                <a16:creationId xmlns:a16="http://schemas.microsoft.com/office/drawing/2014/main" id="{5EFAF701-3609-6559-5E8A-81B4F30298A2}"/>
              </a:ext>
            </a:extLst>
          </p:cNvPr>
          <p:cNvSpPr/>
          <p:nvPr/>
        </p:nvSpPr>
        <p:spPr>
          <a:xfrm rot="10800000">
            <a:off x="7573857" y="2900971"/>
            <a:ext cx="1082351" cy="513184"/>
          </a:xfrm>
          <a:custGeom>
            <a:avLst/>
            <a:gdLst/>
            <a:ahLst/>
            <a:cxnLst/>
            <a:rect l="l" t="t" r="r" b="b"/>
            <a:pathLst>
              <a:path w="1082351" h="513184" extrusionOk="0">
                <a:moveTo>
                  <a:pt x="745691" y="121299"/>
                </a:moveTo>
                <a:cubicBezTo>
                  <a:pt x="676123" y="121299"/>
                  <a:pt x="619727" y="177695"/>
                  <a:pt x="619727" y="247263"/>
                </a:cubicBezTo>
                <a:cubicBezTo>
                  <a:pt x="619727" y="316831"/>
                  <a:pt x="676123" y="373227"/>
                  <a:pt x="745691" y="373227"/>
                </a:cubicBezTo>
                <a:cubicBezTo>
                  <a:pt x="815259" y="373227"/>
                  <a:pt x="871655" y="316831"/>
                  <a:pt x="871655" y="247263"/>
                </a:cubicBezTo>
                <a:cubicBezTo>
                  <a:pt x="871655" y="177695"/>
                  <a:pt x="815259" y="121299"/>
                  <a:pt x="745691" y="121299"/>
                </a:cubicBezTo>
                <a:close/>
                <a:moveTo>
                  <a:pt x="0" y="0"/>
                </a:moveTo>
                <a:lnTo>
                  <a:pt x="825759" y="0"/>
                </a:lnTo>
                <a:lnTo>
                  <a:pt x="1082351" y="256592"/>
                </a:lnTo>
                <a:lnTo>
                  <a:pt x="825759" y="513184"/>
                </a:lnTo>
                <a:lnTo>
                  <a:pt x="0" y="51318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39;p38">
            <a:extLst>
              <a:ext uri="{FF2B5EF4-FFF2-40B4-BE49-F238E27FC236}">
                <a16:creationId xmlns:a16="http://schemas.microsoft.com/office/drawing/2014/main" id="{E44A96EF-9C69-509D-D29F-1A0A6FF86187}"/>
              </a:ext>
            </a:extLst>
          </p:cNvPr>
          <p:cNvSpPr/>
          <p:nvPr/>
        </p:nvSpPr>
        <p:spPr>
          <a:xfrm>
            <a:off x="8161687" y="2900971"/>
            <a:ext cx="367986" cy="36933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5" name="Google Shape;540;p38">
            <a:extLst>
              <a:ext uri="{FF2B5EF4-FFF2-40B4-BE49-F238E27FC236}">
                <a16:creationId xmlns:a16="http://schemas.microsoft.com/office/drawing/2014/main" id="{FCA3343F-365C-B431-E05F-2392FCAD0CEE}"/>
              </a:ext>
            </a:extLst>
          </p:cNvPr>
          <p:cNvSpPr/>
          <p:nvPr/>
        </p:nvSpPr>
        <p:spPr>
          <a:xfrm>
            <a:off x="8143024" y="3115575"/>
            <a:ext cx="375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DH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541;p38">
            <a:extLst>
              <a:ext uri="{FF2B5EF4-FFF2-40B4-BE49-F238E27FC236}">
                <a16:creationId xmlns:a16="http://schemas.microsoft.com/office/drawing/2014/main" id="{7A8B56F8-3117-F094-AC08-2ABA211057E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r="49469"/>
          <a:stretch/>
        </p:blipFill>
        <p:spPr>
          <a:xfrm>
            <a:off x="6268083" y="1461999"/>
            <a:ext cx="1305774" cy="2584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542;p38">
            <a:extLst>
              <a:ext uri="{FF2B5EF4-FFF2-40B4-BE49-F238E27FC236}">
                <a16:creationId xmlns:a16="http://schemas.microsoft.com/office/drawing/2014/main" id="{AD9C6A17-5ECA-E716-B135-849FFC37C7F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51723" y="1602806"/>
            <a:ext cx="1960984" cy="196098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543;p38">
            <a:extLst>
              <a:ext uri="{FF2B5EF4-FFF2-40B4-BE49-F238E27FC236}">
                <a16:creationId xmlns:a16="http://schemas.microsoft.com/office/drawing/2014/main" id="{92982195-B02A-785C-B4C8-40A02A71C4AE}"/>
              </a:ext>
            </a:extLst>
          </p:cNvPr>
          <p:cNvSpPr/>
          <p:nvPr/>
        </p:nvSpPr>
        <p:spPr>
          <a:xfrm rot="10800000" flipH="1">
            <a:off x="3092135" y="2900947"/>
            <a:ext cx="1082351" cy="513184"/>
          </a:xfrm>
          <a:custGeom>
            <a:avLst/>
            <a:gdLst/>
            <a:ahLst/>
            <a:cxnLst/>
            <a:rect l="l" t="t" r="r" b="b"/>
            <a:pathLst>
              <a:path w="1082351" h="513184" extrusionOk="0">
                <a:moveTo>
                  <a:pt x="745691" y="121299"/>
                </a:moveTo>
                <a:cubicBezTo>
                  <a:pt x="676123" y="121299"/>
                  <a:pt x="619727" y="177695"/>
                  <a:pt x="619727" y="247263"/>
                </a:cubicBezTo>
                <a:cubicBezTo>
                  <a:pt x="619727" y="316831"/>
                  <a:pt x="676123" y="373227"/>
                  <a:pt x="745691" y="373227"/>
                </a:cubicBezTo>
                <a:cubicBezTo>
                  <a:pt x="815259" y="373227"/>
                  <a:pt x="871655" y="316831"/>
                  <a:pt x="871655" y="247263"/>
                </a:cubicBezTo>
                <a:cubicBezTo>
                  <a:pt x="871655" y="177695"/>
                  <a:pt x="815259" y="121299"/>
                  <a:pt x="745691" y="121299"/>
                </a:cubicBezTo>
                <a:close/>
                <a:moveTo>
                  <a:pt x="0" y="0"/>
                </a:moveTo>
                <a:lnTo>
                  <a:pt x="825759" y="0"/>
                </a:lnTo>
                <a:lnTo>
                  <a:pt x="1082351" y="256592"/>
                </a:lnTo>
                <a:lnTo>
                  <a:pt x="825759" y="513184"/>
                </a:lnTo>
                <a:lnTo>
                  <a:pt x="0" y="51318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44;p38">
            <a:extLst>
              <a:ext uri="{FF2B5EF4-FFF2-40B4-BE49-F238E27FC236}">
                <a16:creationId xmlns:a16="http://schemas.microsoft.com/office/drawing/2014/main" id="{49272BC3-0326-D781-54BD-118E052FD831}"/>
              </a:ext>
            </a:extLst>
          </p:cNvPr>
          <p:cNvSpPr/>
          <p:nvPr/>
        </p:nvSpPr>
        <p:spPr>
          <a:xfrm>
            <a:off x="3196973" y="2871762"/>
            <a:ext cx="410689" cy="36933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0" name="Google Shape;545;p38">
            <a:extLst>
              <a:ext uri="{FF2B5EF4-FFF2-40B4-BE49-F238E27FC236}">
                <a16:creationId xmlns:a16="http://schemas.microsoft.com/office/drawing/2014/main" id="{02181AF5-A3C6-3ED6-F5BC-0BA3E1DE7E7B}"/>
              </a:ext>
            </a:extLst>
          </p:cNvPr>
          <p:cNvSpPr/>
          <p:nvPr/>
        </p:nvSpPr>
        <p:spPr>
          <a:xfrm>
            <a:off x="3241846" y="3131779"/>
            <a:ext cx="375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DH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A27A43C-794C-5B59-851B-EC90C8CA4BA8}"/>
              </a:ext>
            </a:extLst>
          </p:cNvPr>
          <p:cNvSpPr txBox="1"/>
          <p:nvPr/>
        </p:nvSpPr>
        <p:spPr>
          <a:xfrm>
            <a:off x="1753661" y="3876662"/>
            <a:ext cx="83180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 prix d′un pantalon est  𝑥 𝐷𝐻, un T-shirt coûte 25 𝐷𝐻 de moins que le pantalon. Donc le prix du T-shirt est: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774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623C6B-6C51-6949-5947-CBD221180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781BD30A-6719-3036-8DA4-B5F890215FCF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 prix d′un pantalon est  𝑥 𝐷𝐻. un manteau coûte 200 𝐷𝐻 de plus que le pantalon. Donc le prix du manteau est: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AB8A9B02-C23E-5C15-1549-79D025DD76FE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Demandez à 5 élèves au hasard. Pas toujours les mêmes. Demandez pourquoi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AA3339A-F107-91B4-6F81-D3CD12B88DF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DA318DB2-9E06-26BF-9FED-7CE1ECB44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552;p39">
            <a:extLst>
              <a:ext uri="{FF2B5EF4-FFF2-40B4-BE49-F238E27FC236}">
                <a16:creationId xmlns:a16="http://schemas.microsoft.com/office/drawing/2014/main" id="{15ACE72A-14B2-CF88-B50C-FEDA48CAA18B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553;p39">
            <a:extLst>
              <a:ext uri="{FF2B5EF4-FFF2-40B4-BE49-F238E27FC236}">
                <a16:creationId xmlns:a16="http://schemas.microsoft.com/office/drawing/2014/main" id="{BAB5916D-146B-774D-566D-09DA9EEF3236}"/>
              </a:ext>
            </a:extLst>
          </p:cNvPr>
          <p:cNvSpPr/>
          <p:nvPr/>
        </p:nvSpPr>
        <p:spPr>
          <a:xfrm>
            <a:off x="4438760" y="5114022"/>
            <a:ext cx="2961506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554;p39">
            <a:extLst>
              <a:ext uri="{FF2B5EF4-FFF2-40B4-BE49-F238E27FC236}">
                <a16:creationId xmlns:a16="http://schemas.microsoft.com/office/drawing/2014/main" id="{E130FF4C-1F3F-6D76-0866-57AA83BAC26F}"/>
              </a:ext>
            </a:extLst>
          </p:cNvPr>
          <p:cNvSpPr/>
          <p:nvPr/>
        </p:nvSpPr>
        <p:spPr>
          <a:xfrm>
            <a:off x="8000442" y="5114022"/>
            <a:ext cx="2961506" cy="7261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558;p39">
            <a:extLst>
              <a:ext uri="{FF2B5EF4-FFF2-40B4-BE49-F238E27FC236}">
                <a16:creationId xmlns:a16="http://schemas.microsoft.com/office/drawing/2014/main" id="{3101B407-3EB9-0C7D-364A-13C0089C860C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560;p39">
            <a:extLst>
              <a:ext uri="{FF2B5EF4-FFF2-40B4-BE49-F238E27FC236}">
                <a16:creationId xmlns:a16="http://schemas.microsoft.com/office/drawing/2014/main" id="{B37B1912-3D45-69AC-A21C-C725F0123D4C}"/>
              </a:ext>
            </a:extLst>
          </p:cNvPr>
          <p:cNvSpPr/>
          <p:nvPr/>
        </p:nvSpPr>
        <p:spPr>
          <a:xfrm rot="10800000">
            <a:off x="7573857" y="2900971"/>
            <a:ext cx="1082351" cy="513184"/>
          </a:xfrm>
          <a:custGeom>
            <a:avLst/>
            <a:gdLst/>
            <a:ahLst/>
            <a:cxnLst/>
            <a:rect l="l" t="t" r="r" b="b"/>
            <a:pathLst>
              <a:path w="1082351" h="513184" extrusionOk="0">
                <a:moveTo>
                  <a:pt x="745691" y="121299"/>
                </a:moveTo>
                <a:cubicBezTo>
                  <a:pt x="676123" y="121299"/>
                  <a:pt x="619727" y="177695"/>
                  <a:pt x="619727" y="247263"/>
                </a:cubicBezTo>
                <a:cubicBezTo>
                  <a:pt x="619727" y="316831"/>
                  <a:pt x="676123" y="373227"/>
                  <a:pt x="745691" y="373227"/>
                </a:cubicBezTo>
                <a:cubicBezTo>
                  <a:pt x="815259" y="373227"/>
                  <a:pt x="871655" y="316831"/>
                  <a:pt x="871655" y="247263"/>
                </a:cubicBezTo>
                <a:cubicBezTo>
                  <a:pt x="871655" y="177695"/>
                  <a:pt x="815259" y="121299"/>
                  <a:pt x="745691" y="121299"/>
                </a:cubicBezTo>
                <a:close/>
                <a:moveTo>
                  <a:pt x="0" y="0"/>
                </a:moveTo>
                <a:lnTo>
                  <a:pt x="825759" y="0"/>
                </a:lnTo>
                <a:lnTo>
                  <a:pt x="1082351" y="256592"/>
                </a:lnTo>
                <a:lnTo>
                  <a:pt x="825759" y="513184"/>
                </a:lnTo>
                <a:lnTo>
                  <a:pt x="0" y="51318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61;p39">
            <a:extLst>
              <a:ext uri="{FF2B5EF4-FFF2-40B4-BE49-F238E27FC236}">
                <a16:creationId xmlns:a16="http://schemas.microsoft.com/office/drawing/2014/main" id="{48BB3275-C2B9-2E2E-540C-B29D24F7F834}"/>
              </a:ext>
            </a:extLst>
          </p:cNvPr>
          <p:cNvSpPr/>
          <p:nvPr/>
        </p:nvSpPr>
        <p:spPr>
          <a:xfrm>
            <a:off x="8161687" y="2900971"/>
            <a:ext cx="367986" cy="36933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8" name="Google Shape;562;p39">
            <a:extLst>
              <a:ext uri="{FF2B5EF4-FFF2-40B4-BE49-F238E27FC236}">
                <a16:creationId xmlns:a16="http://schemas.microsoft.com/office/drawing/2014/main" id="{49EDA9C2-4725-E329-09C9-F4BFD6908798}"/>
              </a:ext>
            </a:extLst>
          </p:cNvPr>
          <p:cNvSpPr/>
          <p:nvPr/>
        </p:nvSpPr>
        <p:spPr>
          <a:xfrm>
            <a:off x="8143024" y="3115575"/>
            <a:ext cx="375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DH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563;p39">
            <a:extLst>
              <a:ext uri="{FF2B5EF4-FFF2-40B4-BE49-F238E27FC236}">
                <a16:creationId xmlns:a16="http://schemas.microsoft.com/office/drawing/2014/main" id="{C634D139-273D-9425-B395-1B1AAAEF16F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l="54243" r="-820"/>
          <a:stretch/>
        </p:blipFill>
        <p:spPr>
          <a:xfrm>
            <a:off x="6559270" y="1630018"/>
            <a:ext cx="1203649" cy="244048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564;p39">
            <a:extLst>
              <a:ext uri="{FF2B5EF4-FFF2-40B4-BE49-F238E27FC236}">
                <a16:creationId xmlns:a16="http://schemas.microsoft.com/office/drawing/2014/main" id="{D12B6869-506F-8BAF-CA54-3D62C23C8971}"/>
              </a:ext>
            </a:extLst>
          </p:cNvPr>
          <p:cNvSpPr/>
          <p:nvPr/>
        </p:nvSpPr>
        <p:spPr>
          <a:xfrm rot="10800000" flipH="1">
            <a:off x="3092135" y="2900947"/>
            <a:ext cx="1082351" cy="513184"/>
          </a:xfrm>
          <a:custGeom>
            <a:avLst/>
            <a:gdLst/>
            <a:ahLst/>
            <a:cxnLst/>
            <a:rect l="l" t="t" r="r" b="b"/>
            <a:pathLst>
              <a:path w="1082351" h="513184" extrusionOk="0">
                <a:moveTo>
                  <a:pt x="745691" y="121299"/>
                </a:moveTo>
                <a:cubicBezTo>
                  <a:pt x="676123" y="121299"/>
                  <a:pt x="619727" y="177695"/>
                  <a:pt x="619727" y="247263"/>
                </a:cubicBezTo>
                <a:cubicBezTo>
                  <a:pt x="619727" y="316831"/>
                  <a:pt x="676123" y="373227"/>
                  <a:pt x="745691" y="373227"/>
                </a:cubicBezTo>
                <a:cubicBezTo>
                  <a:pt x="815259" y="373227"/>
                  <a:pt x="871655" y="316831"/>
                  <a:pt x="871655" y="247263"/>
                </a:cubicBezTo>
                <a:cubicBezTo>
                  <a:pt x="871655" y="177695"/>
                  <a:pt x="815259" y="121299"/>
                  <a:pt x="745691" y="121299"/>
                </a:cubicBezTo>
                <a:close/>
                <a:moveTo>
                  <a:pt x="0" y="0"/>
                </a:moveTo>
                <a:lnTo>
                  <a:pt x="825759" y="0"/>
                </a:lnTo>
                <a:lnTo>
                  <a:pt x="1082351" y="256592"/>
                </a:lnTo>
                <a:lnTo>
                  <a:pt x="825759" y="513184"/>
                </a:lnTo>
                <a:lnTo>
                  <a:pt x="0" y="51318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565;p39">
            <a:extLst>
              <a:ext uri="{FF2B5EF4-FFF2-40B4-BE49-F238E27FC236}">
                <a16:creationId xmlns:a16="http://schemas.microsoft.com/office/drawing/2014/main" id="{6105E50B-7488-4AB0-5F8B-0764A02565E9}"/>
              </a:ext>
            </a:extLst>
          </p:cNvPr>
          <p:cNvSpPr/>
          <p:nvPr/>
        </p:nvSpPr>
        <p:spPr>
          <a:xfrm>
            <a:off x="3196973" y="2871762"/>
            <a:ext cx="410689" cy="369332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2" name="Google Shape;566;p39">
            <a:extLst>
              <a:ext uri="{FF2B5EF4-FFF2-40B4-BE49-F238E27FC236}">
                <a16:creationId xmlns:a16="http://schemas.microsoft.com/office/drawing/2014/main" id="{7B4E8A94-97C7-9C99-05FB-7A8416815C89}"/>
              </a:ext>
            </a:extLst>
          </p:cNvPr>
          <p:cNvSpPr/>
          <p:nvPr/>
        </p:nvSpPr>
        <p:spPr>
          <a:xfrm>
            <a:off x="3241846" y="3131779"/>
            <a:ext cx="375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DH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" name="Google Shape;567;p39">
            <a:extLst>
              <a:ext uri="{FF2B5EF4-FFF2-40B4-BE49-F238E27FC236}">
                <a16:creationId xmlns:a16="http://schemas.microsoft.com/office/drawing/2014/main" id="{515A2471-BC56-47D8-3448-3E5FEAB0A9FC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862184" y="1810882"/>
            <a:ext cx="1753012" cy="175301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1196C2D-E25B-A448-4ABC-AD3CF53554AF}"/>
              </a:ext>
            </a:extLst>
          </p:cNvPr>
          <p:cNvSpPr txBox="1"/>
          <p:nvPr/>
        </p:nvSpPr>
        <p:spPr>
          <a:xfrm>
            <a:off x="1740310" y="4003826"/>
            <a:ext cx="8849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 prix d′un pantalon est  𝑥 𝐷𝐻</a:t>
            </a:r>
            <a:r>
              <a:rPr lang="fr-FR" sz="2400" b="1" kern="0" dirty="0">
                <a:latin typeface="Calibri"/>
                <a:ea typeface="Calibri"/>
                <a:cs typeface="Calibri"/>
                <a:sym typeface="Calibri"/>
              </a:rPr>
              <a:t> ,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 manteau coûte 200 𝐷𝐻 de plus que le pantalon. Donc le prix du manteau </a:t>
            </a:r>
            <a:r>
              <a:rPr kumimoji="0" lang="fr-FR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est: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828718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24521-7DC6-5245-584B-B6FC6FEEC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7F478397-060D-87DB-43BB-15D3A257517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5670DCE-597D-267F-8E66-EE4DE8BAF0A7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AB5EC4E-34AF-A410-17D0-31AB623C2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DE58C4AB-665F-A0EC-F8E3-E95E3C2C3B5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575;p40">
            <a:extLst>
              <a:ext uri="{FF2B5EF4-FFF2-40B4-BE49-F238E27FC236}">
                <a16:creationId xmlns:a16="http://schemas.microsoft.com/office/drawing/2014/main" id="{221B2C12-74CE-AF60-14C4-5923BC2748B0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577;p40">
            <a:extLst>
              <a:ext uri="{FF2B5EF4-FFF2-40B4-BE49-F238E27FC236}">
                <a16:creationId xmlns:a16="http://schemas.microsoft.com/office/drawing/2014/main" id="{9B233047-CFD7-9887-A3BA-91EBE1FFE1F6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78;p40">
            <a:extLst>
              <a:ext uri="{FF2B5EF4-FFF2-40B4-BE49-F238E27FC236}">
                <a16:creationId xmlns:a16="http://schemas.microsoft.com/office/drawing/2014/main" id="{CF9CCCAF-EC2A-7FFB-C3F0-0312F6D40E0A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8" name="Google Shape;579;p40">
            <a:extLst>
              <a:ext uri="{FF2B5EF4-FFF2-40B4-BE49-F238E27FC236}">
                <a16:creationId xmlns:a16="http://schemas.microsoft.com/office/drawing/2014/main" id="{A1285114-63B0-B67E-1177-8D54A8E963A8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81;p40">
            <a:extLst>
              <a:ext uri="{FF2B5EF4-FFF2-40B4-BE49-F238E27FC236}">
                <a16:creationId xmlns:a16="http://schemas.microsoft.com/office/drawing/2014/main" id="{1D91ECEA-DA66-BC74-AEC2-FA16AAAD9E2F}"/>
              </a:ext>
            </a:extLst>
          </p:cNvPr>
          <p:cNvSpPr/>
          <p:nvPr/>
        </p:nvSpPr>
        <p:spPr>
          <a:xfrm rot="10800000">
            <a:off x="7573857" y="2900971"/>
            <a:ext cx="1082351" cy="513184"/>
          </a:xfrm>
          <a:custGeom>
            <a:avLst/>
            <a:gdLst/>
            <a:ahLst/>
            <a:cxnLst/>
            <a:rect l="l" t="t" r="r" b="b"/>
            <a:pathLst>
              <a:path w="1082351" h="513184" extrusionOk="0">
                <a:moveTo>
                  <a:pt x="745691" y="121299"/>
                </a:moveTo>
                <a:cubicBezTo>
                  <a:pt x="676123" y="121299"/>
                  <a:pt x="619727" y="177695"/>
                  <a:pt x="619727" y="247263"/>
                </a:cubicBezTo>
                <a:cubicBezTo>
                  <a:pt x="619727" y="316831"/>
                  <a:pt x="676123" y="373227"/>
                  <a:pt x="745691" y="373227"/>
                </a:cubicBezTo>
                <a:cubicBezTo>
                  <a:pt x="815259" y="373227"/>
                  <a:pt x="871655" y="316831"/>
                  <a:pt x="871655" y="247263"/>
                </a:cubicBezTo>
                <a:cubicBezTo>
                  <a:pt x="871655" y="177695"/>
                  <a:pt x="815259" y="121299"/>
                  <a:pt x="745691" y="121299"/>
                </a:cubicBezTo>
                <a:close/>
                <a:moveTo>
                  <a:pt x="0" y="0"/>
                </a:moveTo>
                <a:lnTo>
                  <a:pt x="825759" y="0"/>
                </a:lnTo>
                <a:lnTo>
                  <a:pt x="1082351" y="256592"/>
                </a:lnTo>
                <a:lnTo>
                  <a:pt x="825759" y="513184"/>
                </a:lnTo>
                <a:lnTo>
                  <a:pt x="0" y="51318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82;p40">
            <a:extLst>
              <a:ext uri="{FF2B5EF4-FFF2-40B4-BE49-F238E27FC236}">
                <a16:creationId xmlns:a16="http://schemas.microsoft.com/office/drawing/2014/main" id="{C9863C8A-3F19-383C-2EF7-B739563301EA}"/>
              </a:ext>
            </a:extLst>
          </p:cNvPr>
          <p:cNvSpPr/>
          <p:nvPr/>
        </p:nvSpPr>
        <p:spPr>
          <a:xfrm>
            <a:off x="8161687" y="2900971"/>
            <a:ext cx="367986" cy="36933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7" name="Google Shape;583;p40">
            <a:extLst>
              <a:ext uri="{FF2B5EF4-FFF2-40B4-BE49-F238E27FC236}">
                <a16:creationId xmlns:a16="http://schemas.microsoft.com/office/drawing/2014/main" id="{39803F32-18E3-EAB9-5B49-6CB41E8B739E}"/>
              </a:ext>
            </a:extLst>
          </p:cNvPr>
          <p:cNvSpPr/>
          <p:nvPr/>
        </p:nvSpPr>
        <p:spPr>
          <a:xfrm>
            <a:off x="8143024" y="3115575"/>
            <a:ext cx="375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DH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" name="Google Shape;584;p40">
            <a:extLst>
              <a:ext uri="{FF2B5EF4-FFF2-40B4-BE49-F238E27FC236}">
                <a16:creationId xmlns:a16="http://schemas.microsoft.com/office/drawing/2014/main" id="{D9F8B846-808E-ADFD-D816-6DFFEDC2E81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54243" r="-820"/>
          <a:stretch/>
        </p:blipFill>
        <p:spPr>
          <a:xfrm>
            <a:off x="6559270" y="1630018"/>
            <a:ext cx="1203649" cy="244048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585;p40">
            <a:extLst>
              <a:ext uri="{FF2B5EF4-FFF2-40B4-BE49-F238E27FC236}">
                <a16:creationId xmlns:a16="http://schemas.microsoft.com/office/drawing/2014/main" id="{63BCA5D9-7D92-36E6-E635-D3119409B0C9}"/>
              </a:ext>
            </a:extLst>
          </p:cNvPr>
          <p:cNvSpPr/>
          <p:nvPr/>
        </p:nvSpPr>
        <p:spPr>
          <a:xfrm rot="10800000" flipH="1">
            <a:off x="3092135" y="2900947"/>
            <a:ext cx="1082351" cy="513184"/>
          </a:xfrm>
          <a:custGeom>
            <a:avLst/>
            <a:gdLst/>
            <a:ahLst/>
            <a:cxnLst/>
            <a:rect l="l" t="t" r="r" b="b"/>
            <a:pathLst>
              <a:path w="1082351" h="513184" extrusionOk="0">
                <a:moveTo>
                  <a:pt x="745691" y="121299"/>
                </a:moveTo>
                <a:cubicBezTo>
                  <a:pt x="676123" y="121299"/>
                  <a:pt x="619727" y="177695"/>
                  <a:pt x="619727" y="247263"/>
                </a:cubicBezTo>
                <a:cubicBezTo>
                  <a:pt x="619727" y="316831"/>
                  <a:pt x="676123" y="373227"/>
                  <a:pt x="745691" y="373227"/>
                </a:cubicBezTo>
                <a:cubicBezTo>
                  <a:pt x="815259" y="373227"/>
                  <a:pt x="871655" y="316831"/>
                  <a:pt x="871655" y="247263"/>
                </a:cubicBezTo>
                <a:cubicBezTo>
                  <a:pt x="871655" y="177695"/>
                  <a:pt x="815259" y="121299"/>
                  <a:pt x="745691" y="121299"/>
                </a:cubicBezTo>
                <a:close/>
                <a:moveTo>
                  <a:pt x="0" y="0"/>
                </a:moveTo>
                <a:lnTo>
                  <a:pt x="825759" y="0"/>
                </a:lnTo>
                <a:lnTo>
                  <a:pt x="1082351" y="256592"/>
                </a:lnTo>
                <a:lnTo>
                  <a:pt x="825759" y="513184"/>
                </a:lnTo>
                <a:lnTo>
                  <a:pt x="0" y="51318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86;p40">
            <a:extLst>
              <a:ext uri="{FF2B5EF4-FFF2-40B4-BE49-F238E27FC236}">
                <a16:creationId xmlns:a16="http://schemas.microsoft.com/office/drawing/2014/main" id="{DC2DBD01-9DE9-A423-A4E6-7B598FA69847}"/>
              </a:ext>
            </a:extLst>
          </p:cNvPr>
          <p:cNvSpPr/>
          <p:nvPr/>
        </p:nvSpPr>
        <p:spPr>
          <a:xfrm>
            <a:off x="3196973" y="2871762"/>
            <a:ext cx="410689" cy="369332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1" name="Google Shape;587;p40">
            <a:extLst>
              <a:ext uri="{FF2B5EF4-FFF2-40B4-BE49-F238E27FC236}">
                <a16:creationId xmlns:a16="http://schemas.microsoft.com/office/drawing/2014/main" id="{5A34FFA6-8351-ED49-F63F-39192960E740}"/>
              </a:ext>
            </a:extLst>
          </p:cNvPr>
          <p:cNvSpPr/>
          <p:nvPr/>
        </p:nvSpPr>
        <p:spPr>
          <a:xfrm>
            <a:off x="3241846" y="3131779"/>
            <a:ext cx="37542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DH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" name="Google Shape;588;p40">
            <a:extLst>
              <a:ext uri="{FF2B5EF4-FFF2-40B4-BE49-F238E27FC236}">
                <a16:creationId xmlns:a16="http://schemas.microsoft.com/office/drawing/2014/main" id="{E17532E2-E2FD-28E0-9612-030FB4293CE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62184" y="1810882"/>
            <a:ext cx="1753012" cy="175301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B9D4AEE-C55B-13DA-62EE-A271DFE853C7}"/>
              </a:ext>
            </a:extLst>
          </p:cNvPr>
          <p:cNvSpPr txBox="1"/>
          <p:nvPr/>
        </p:nvSpPr>
        <p:spPr>
          <a:xfrm>
            <a:off x="1740310" y="4003826"/>
            <a:ext cx="88490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Le prix d′un pantalon est  𝑥 𝐷𝐻</a:t>
            </a:r>
            <a:r>
              <a:rPr lang="fr-FR" sz="2400" b="1" kern="0" dirty="0">
                <a:latin typeface="Calibri"/>
                <a:ea typeface="Calibri"/>
                <a:cs typeface="Calibri"/>
                <a:sym typeface="Calibri"/>
              </a:rPr>
              <a:t> ,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un manteau coûte 200 𝐷𝐻 de plus que le pantalon. Donc le prix du manteau est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399415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2697A-FDE3-D46D-3D53-ACAA44697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D_A_02">
            <a:extLst>
              <a:ext uri="{FF2B5EF4-FFF2-40B4-BE49-F238E27FC236}">
                <a16:creationId xmlns:a16="http://schemas.microsoft.com/office/drawing/2014/main" id="{CC2230F5-51A6-182C-8F6F-F767962C367C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srgbClr val="AEABAB"/>
                </a:solidFill>
                <a:ea typeface="Calibri"/>
                <a:cs typeface="Calibri"/>
                <a:sym typeface="Calibri"/>
              </a:rPr>
              <a:t>Demandez à 5 élèves au hasard. Pas toujours les mêmes. Demandez pourquoi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7D7E952-3283-8D66-DC30-6373C333395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091E7E04-CAAA-DDD0-8D10-3EC647EDF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597;p41">
            <a:extLst>
              <a:ext uri="{FF2B5EF4-FFF2-40B4-BE49-F238E27FC236}">
                <a16:creationId xmlns:a16="http://schemas.microsoft.com/office/drawing/2014/main" id="{72834B07-6DD5-BB6A-F9A0-748C14D9E007}"/>
              </a:ext>
            </a:extLst>
          </p:cNvPr>
          <p:cNvSpPr txBox="1"/>
          <p:nvPr/>
        </p:nvSpPr>
        <p:spPr>
          <a:xfrm>
            <a:off x="3790384" y="1380931"/>
            <a:ext cx="4108629" cy="77136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9" name="Google Shape;598;p41">
            <a:extLst>
              <a:ext uri="{FF2B5EF4-FFF2-40B4-BE49-F238E27FC236}">
                <a16:creationId xmlns:a16="http://schemas.microsoft.com/office/drawing/2014/main" id="{12B7DFBB-EECE-17BC-12B8-CD2547DD965C}"/>
              </a:ext>
            </a:extLst>
          </p:cNvPr>
          <p:cNvSpPr/>
          <p:nvPr/>
        </p:nvSpPr>
        <p:spPr>
          <a:xfrm>
            <a:off x="2435773" y="2914252"/>
            <a:ext cx="2221774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1" name="Google Shape;599;p41">
            <a:extLst>
              <a:ext uri="{FF2B5EF4-FFF2-40B4-BE49-F238E27FC236}">
                <a16:creationId xmlns:a16="http://schemas.microsoft.com/office/drawing/2014/main" id="{3EA349EE-96AC-6256-54C1-4972B73BFA13}"/>
              </a:ext>
            </a:extLst>
          </p:cNvPr>
          <p:cNvSpPr/>
          <p:nvPr/>
        </p:nvSpPr>
        <p:spPr>
          <a:xfrm>
            <a:off x="6902404" y="2914252"/>
            <a:ext cx="2221774" cy="7261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2" name="Google Shape;600;p41">
            <a:extLst>
              <a:ext uri="{FF2B5EF4-FFF2-40B4-BE49-F238E27FC236}">
                <a16:creationId xmlns:a16="http://schemas.microsoft.com/office/drawing/2014/main" id="{AC9CFEF9-7941-FA94-9826-6D0CF055A898}"/>
              </a:ext>
            </a:extLst>
          </p:cNvPr>
          <p:cNvSpPr/>
          <p:nvPr/>
        </p:nvSpPr>
        <p:spPr>
          <a:xfrm>
            <a:off x="9411966" y="2914252"/>
            <a:ext cx="1881235" cy="726141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3" name="Google Shape;601;p41">
            <a:extLst>
              <a:ext uri="{FF2B5EF4-FFF2-40B4-BE49-F238E27FC236}">
                <a16:creationId xmlns:a16="http://schemas.microsoft.com/office/drawing/2014/main" id="{6B3274E7-172E-643D-8C06-F23C5E9CDE0F}"/>
              </a:ext>
            </a:extLst>
          </p:cNvPr>
          <p:cNvSpPr/>
          <p:nvPr/>
        </p:nvSpPr>
        <p:spPr>
          <a:xfrm>
            <a:off x="497348" y="2914253"/>
            <a:ext cx="1643143" cy="72614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3" name="Google Shape;602;p41">
            <a:extLst>
              <a:ext uri="{FF2B5EF4-FFF2-40B4-BE49-F238E27FC236}">
                <a16:creationId xmlns:a16="http://schemas.microsoft.com/office/drawing/2014/main" id="{5D946BC3-D001-11C7-0352-56006DFBF5E1}"/>
              </a:ext>
            </a:extLst>
          </p:cNvPr>
          <p:cNvSpPr/>
          <p:nvPr/>
        </p:nvSpPr>
        <p:spPr>
          <a:xfrm>
            <a:off x="5023128" y="2914252"/>
            <a:ext cx="1643143" cy="726141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4" name="Google Shape;603;p41">
            <a:extLst>
              <a:ext uri="{FF2B5EF4-FFF2-40B4-BE49-F238E27FC236}">
                <a16:creationId xmlns:a16="http://schemas.microsoft.com/office/drawing/2014/main" id="{0CBC231C-350A-86FA-F4F0-54DA5D128CF8}"/>
              </a:ext>
            </a:extLst>
          </p:cNvPr>
          <p:cNvSpPr/>
          <p:nvPr/>
        </p:nvSpPr>
        <p:spPr>
          <a:xfrm>
            <a:off x="923579" y="3796065"/>
            <a:ext cx="403643" cy="451558"/>
          </a:xfrm>
          <a:prstGeom prst="roundRect">
            <a:avLst>
              <a:gd name="adj" fmla="val 16667"/>
            </a:avLst>
          </a:prstGeom>
          <a:blipFill rotWithShape="1">
            <a:blip r:embed="rId10">
              <a:alphaModFix/>
            </a:blip>
            <a:stretch>
              <a:fillRect l="-8823"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5" name="Google Shape;604;p41">
            <a:extLst>
              <a:ext uri="{FF2B5EF4-FFF2-40B4-BE49-F238E27FC236}">
                <a16:creationId xmlns:a16="http://schemas.microsoft.com/office/drawing/2014/main" id="{C6D9B889-CBEA-019C-BCE2-1F21762CF8A9}"/>
              </a:ext>
            </a:extLst>
          </p:cNvPr>
          <p:cNvSpPr/>
          <p:nvPr/>
        </p:nvSpPr>
        <p:spPr>
          <a:xfrm>
            <a:off x="3151320" y="3849855"/>
            <a:ext cx="403643" cy="451558"/>
          </a:xfrm>
          <a:prstGeom prst="roundRect">
            <a:avLst>
              <a:gd name="adj" fmla="val 16667"/>
            </a:avLst>
          </a:prstGeom>
          <a:blipFill rotWithShape="1">
            <a:blip r:embed="rId11">
              <a:alphaModFix/>
            </a:blip>
            <a:stretch>
              <a:fillRect l="-8823"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6" name="Google Shape;605;p41">
            <a:extLst>
              <a:ext uri="{FF2B5EF4-FFF2-40B4-BE49-F238E27FC236}">
                <a16:creationId xmlns:a16="http://schemas.microsoft.com/office/drawing/2014/main" id="{84282B8A-78C6-AB3B-3B7B-1EC6EEEA4A52}"/>
              </a:ext>
            </a:extLst>
          </p:cNvPr>
          <p:cNvSpPr/>
          <p:nvPr/>
        </p:nvSpPr>
        <p:spPr>
          <a:xfrm>
            <a:off x="5526465" y="3775767"/>
            <a:ext cx="403643" cy="451558"/>
          </a:xfrm>
          <a:prstGeom prst="roundRect">
            <a:avLst>
              <a:gd name="adj" fmla="val 16667"/>
            </a:avLst>
          </a:prstGeom>
          <a:blipFill rotWithShape="1">
            <a:blip r:embed="rId12">
              <a:alphaModFix/>
            </a:blip>
            <a:stretch>
              <a:fillRect l="-5881"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7" name="Google Shape;606;p41">
            <a:extLst>
              <a:ext uri="{FF2B5EF4-FFF2-40B4-BE49-F238E27FC236}">
                <a16:creationId xmlns:a16="http://schemas.microsoft.com/office/drawing/2014/main" id="{293FBBA1-30DC-FAA9-E87F-B743741A5415}"/>
              </a:ext>
            </a:extLst>
          </p:cNvPr>
          <p:cNvSpPr/>
          <p:nvPr/>
        </p:nvSpPr>
        <p:spPr>
          <a:xfrm>
            <a:off x="7737987" y="3796065"/>
            <a:ext cx="403643" cy="451558"/>
          </a:xfrm>
          <a:prstGeom prst="roundRect">
            <a:avLst>
              <a:gd name="adj" fmla="val 16667"/>
            </a:avLst>
          </a:prstGeom>
          <a:blipFill rotWithShape="1">
            <a:blip r:embed="rId13">
              <a:alphaModFix/>
            </a:blip>
            <a:stretch>
              <a:fillRect l="-10144"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28" name="Google Shape;607;p41">
            <a:extLst>
              <a:ext uri="{FF2B5EF4-FFF2-40B4-BE49-F238E27FC236}">
                <a16:creationId xmlns:a16="http://schemas.microsoft.com/office/drawing/2014/main" id="{A1B6B14E-6B16-384E-52AB-0F52CC1ADC34}"/>
              </a:ext>
            </a:extLst>
          </p:cNvPr>
          <p:cNvSpPr/>
          <p:nvPr/>
        </p:nvSpPr>
        <p:spPr>
          <a:xfrm>
            <a:off x="10113132" y="3796065"/>
            <a:ext cx="403643" cy="451558"/>
          </a:xfrm>
          <a:prstGeom prst="roundRect">
            <a:avLst>
              <a:gd name="adj" fmla="val 16667"/>
            </a:avLst>
          </a:prstGeom>
          <a:blipFill rotWithShape="1">
            <a:blip r:embed="rId14">
              <a:alphaModFix/>
            </a:blip>
            <a:stretch>
              <a:fillRect l="-5881"/>
            </a:stretch>
          </a:blip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ZoneTexte 1"/>
              <p:cNvSpPr txBox="1"/>
              <p:nvPr/>
            </p:nvSpPr>
            <p:spPr>
              <a:xfrm>
                <a:off x="992221" y="268896"/>
                <a:ext cx="952455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dirty="0" smtClean="0">
                    <a:solidFill>
                      <a:schemeClr val="bg1">
                        <a:lumMod val="65000"/>
                      </a:schemeClr>
                    </a:solidFill>
                  </a:rPr>
                  <a:t>Ordonnez les étapes ci-dessous pour résoudre l’équation: </a:t>
                </a:r>
                <a14:m>
                  <m:oMath xmlns:m="http://schemas.openxmlformats.org/officeDocument/2006/math">
                    <m:r>
                      <a:rPr lang="fr-MA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+45=441</m:t>
                    </m:r>
                  </m:oMath>
                </a14:m>
                <a:r>
                  <a:rPr lang="fr-MA" dirty="0" smtClean="0">
                    <a:solidFill>
                      <a:schemeClr val="bg1">
                        <a:lumMod val="65000"/>
                      </a:schemeClr>
                    </a:solidFill>
                  </a:rPr>
                  <a:t> </a:t>
                </a:r>
                <a:endParaRPr lang="fr-FR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221" y="268896"/>
                <a:ext cx="9524554" cy="369332"/>
              </a:xfrm>
              <a:prstGeom prst="rect">
                <a:avLst/>
              </a:prstGeom>
              <a:blipFill>
                <a:blip r:embed="rId15"/>
                <a:stretch>
                  <a:fillRect l="-576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90440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0265B-A285-B56B-AF42-708FD23C7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1ECBC3D-7508-7578-AA02-C313DB06845D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71482E5-533D-5B47-AF7F-93D78021010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8726E0F-E302-46E2-2CD7-77BA5CCA6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2E53DA6E-0106-87C2-BE9C-852C8AED615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Google Shape;616;p42">
            <a:extLst>
              <a:ext uri="{FF2B5EF4-FFF2-40B4-BE49-F238E27FC236}">
                <a16:creationId xmlns:a16="http://schemas.microsoft.com/office/drawing/2014/main" id="{C65523A6-933B-BC90-8FDB-0A0D8A40F8B4}"/>
              </a:ext>
            </a:extLst>
          </p:cNvPr>
          <p:cNvSpPr txBox="1"/>
          <p:nvPr/>
        </p:nvSpPr>
        <p:spPr>
          <a:xfrm>
            <a:off x="3810303" y="994450"/>
            <a:ext cx="4108629" cy="77136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grpSp>
        <p:nvGrpSpPr>
          <p:cNvPr id="4" name="Google Shape;617;p42">
            <a:extLst>
              <a:ext uri="{FF2B5EF4-FFF2-40B4-BE49-F238E27FC236}">
                <a16:creationId xmlns:a16="http://schemas.microsoft.com/office/drawing/2014/main" id="{EF5BB06F-CB9B-954E-AD6A-C96110D6F9BA}"/>
              </a:ext>
            </a:extLst>
          </p:cNvPr>
          <p:cNvGrpSpPr/>
          <p:nvPr/>
        </p:nvGrpSpPr>
        <p:grpSpPr>
          <a:xfrm>
            <a:off x="2059640" y="4546204"/>
            <a:ext cx="2861550" cy="726141"/>
            <a:chOff x="2059640" y="5636862"/>
            <a:chExt cx="2861550" cy="726141"/>
          </a:xfrm>
        </p:grpSpPr>
        <p:sp>
          <p:nvSpPr>
            <p:cNvPr id="5" name="Google Shape;618;p42">
              <a:extLst>
                <a:ext uri="{FF2B5EF4-FFF2-40B4-BE49-F238E27FC236}">
                  <a16:creationId xmlns:a16="http://schemas.microsoft.com/office/drawing/2014/main" id="{44BB40AB-44E0-2A45-B84F-DA0B7C0C840F}"/>
                </a:ext>
              </a:extLst>
            </p:cNvPr>
            <p:cNvSpPr/>
            <p:nvPr/>
          </p:nvSpPr>
          <p:spPr>
            <a:xfrm>
              <a:off x="2699416" y="5636862"/>
              <a:ext cx="2221774" cy="726141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8" name="Google Shape;619;p42">
              <a:extLst>
                <a:ext uri="{FF2B5EF4-FFF2-40B4-BE49-F238E27FC236}">
                  <a16:creationId xmlns:a16="http://schemas.microsoft.com/office/drawing/2014/main" id="{CD97C0B1-13FA-89AE-6226-8458345EF28F}"/>
                </a:ext>
              </a:extLst>
            </p:cNvPr>
            <p:cNvSpPr/>
            <p:nvPr/>
          </p:nvSpPr>
          <p:spPr>
            <a:xfrm>
              <a:off x="2059640" y="5774153"/>
              <a:ext cx="403643" cy="451558"/>
            </a:xfrm>
            <a:prstGeom prst="roundRect">
              <a:avLst>
                <a:gd name="adj" fmla="val 16667"/>
              </a:avLst>
            </a:prstGeom>
            <a:blipFill rotWithShape="1">
              <a:blip r:embed="rId5">
                <a:alphaModFix/>
              </a:blip>
              <a:stretch>
                <a:fillRect l="-8823"/>
              </a:stretch>
            </a:blip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grpSp>
        <p:nvGrpSpPr>
          <p:cNvPr id="21" name="Google Shape;620;p42">
            <a:extLst>
              <a:ext uri="{FF2B5EF4-FFF2-40B4-BE49-F238E27FC236}">
                <a16:creationId xmlns:a16="http://schemas.microsoft.com/office/drawing/2014/main" id="{889133B2-39B5-E10B-D382-CF05687E583F}"/>
              </a:ext>
            </a:extLst>
          </p:cNvPr>
          <p:cNvGrpSpPr/>
          <p:nvPr/>
        </p:nvGrpSpPr>
        <p:grpSpPr>
          <a:xfrm>
            <a:off x="2059640" y="1981543"/>
            <a:ext cx="2861550" cy="726141"/>
            <a:chOff x="2059640" y="2786291"/>
            <a:chExt cx="2861550" cy="726141"/>
          </a:xfrm>
        </p:grpSpPr>
        <p:sp>
          <p:nvSpPr>
            <p:cNvPr id="23" name="Google Shape;621;p42">
              <a:extLst>
                <a:ext uri="{FF2B5EF4-FFF2-40B4-BE49-F238E27FC236}">
                  <a16:creationId xmlns:a16="http://schemas.microsoft.com/office/drawing/2014/main" id="{EE98614C-08C9-AEC0-5809-1BF02AA6594F}"/>
                </a:ext>
              </a:extLst>
            </p:cNvPr>
            <p:cNvSpPr/>
            <p:nvPr/>
          </p:nvSpPr>
          <p:spPr>
            <a:xfrm>
              <a:off x="2699416" y="2786291"/>
              <a:ext cx="2221774" cy="726141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24" name="Google Shape;622;p42">
              <a:extLst>
                <a:ext uri="{FF2B5EF4-FFF2-40B4-BE49-F238E27FC236}">
                  <a16:creationId xmlns:a16="http://schemas.microsoft.com/office/drawing/2014/main" id="{5150A954-C07D-A5AE-A01D-06D1392E0AEA}"/>
                </a:ext>
              </a:extLst>
            </p:cNvPr>
            <p:cNvSpPr/>
            <p:nvPr/>
          </p:nvSpPr>
          <p:spPr>
            <a:xfrm>
              <a:off x="2059640" y="2923583"/>
              <a:ext cx="403643" cy="451558"/>
            </a:xfrm>
            <a:prstGeom prst="roundRect">
              <a:avLst>
                <a:gd name="adj" fmla="val 16667"/>
              </a:avLst>
            </a:prstGeom>
            <a:blipFill rotWithShape="1">
              <a:blip r:embed="rId7">
                <a:alphaModFix/>
              </a:blip>
              <a:stretch>
                <a:fillRect l="-8823"/>
              </a:stretch>
            </a:blip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grpSp>
        <p:nvGrpSpPr>
          <p:cNvPr id="25" name="Google Shape;623;p42">
            <a:extLst>
              <a:ext uri="{FF2B5EF4-FFF2-40B4-BE49-F238E27FC236}">
                <a16:creationId xmlns:a16="http://schemas.microsoft.com/office/drawing/2014/main" id="{4358158E-8AF7-7F29-16F4-E8B7242A4C75}"/>
              </a:ext>
            </a:extLst>
          </p:cNvPr>
          <p:cNvGrpSpPr/>
          <p:nvPr/>
        </p:nvGrpSpPr>
        <p:grpSpPr>
          <a:xfrm>
            <a:off x="2027488" y="5416899"/>
            <a:ext cx="2893702" cy="726141"/>
            <a:chOff x="6795429" y="2786291"/>
            <a:chExt cx="2893702" cy="726141"/>
          </a:xfrm>
        </p:grpSpPr>
        <p:sp>
          <p:nvSpPr>
            <p:cNvPr id="26" name="Google Shape;624;p42">
              <a:extLst>
                <a:ext uri="{FF2B5EF4-FFF2-40B4-BE49-F238E27FC236}">
                  <a16:creationId xmlns:a16="http://schemas.microsoft.com/office/drawing/2014/main" id="{3439B6FF-0891-7AD3-5E62-31615771D374}"/>
                </a:ext>
              </a:extLst>
            </p:cNvPr>
            <p:cNvSpPr/>
            <p:nvPr/>
          </p:nvSpPr>
          <p:spPr>
            <a:xfrm>
              <a:off x="7467357" y="2786291"/>
              <a:ext cx="2221774" cy="726141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27" name="Google Shape;625;p42">
              <a:extLst>
                <a:ext uri="{FF2B5EF4-FFF2-40B4-BE49-F238E27FC236}">
                  <a16:creationId xmlns:a16="http://schemas.microsoft.com/office/drawing/2014/main" id="{637283A4-743F-E015-745C-2975BBCA4D37}"/>
                </a:ext>
              </a:extLst>
            </p:cNvPr>
            <p:cNvSpPr/>
            <p:nvPr/>
          </p:nvSpPr>
          <p:spPr>
            <a:xfrm>
              <a:off x="6795429" y="2923583"/>
              <a:ext cx="403643" cy="451558"/>
            </a:xfrm>
            <a:prstGeom prst="roundRect">
              <a:avLst>
                <a:gd name="adj" fmla="val 16667"/>
              </a:avLst>
            </a:prstGeom>
            <a:blipFill rotWithShape="1">
              <a:blip r:embed="rId9">
                <a:alphaModFix/>
              </a:blip>
              <a:stretch>
                <a:fillRect l="-5881"/>
              </a:stretch>
            </a:blip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grpSp>
        <p:nvGrpSpPr>
          <p:cNvPr id="28" name="Google Shape;626;p42">
            <a:extLst>
              <a:ext uri="{FF2B5EF4-FFF2-40B4-BE49-F238E27FC236}">
                <a16:creationId xmlns:a16="http://schemas.microsoft.com/office/drawing/2014/main" id="{CA1CA951-266E-E216-56E1-23823F8765D7}"/>
              </a:ext>
            </a:extLst>
          </p:cNvPr>
          <p:cNvGrpSpPr/>
          <p:nvPr/>
        </p:nvGrpSpPr>
        <p:grpSpPr>
          <a:xfrm>
            <a:off x="2059640" y="2804814"/>
            <a:ext cx="2861550" cy="726141"/>
            <a:chOff x="2059640" y="3739899"/>
            <a:chExt cx="2861550" cy="726141"/>
          </a:xfrm>
        </p:grpSpPr>
        <p:sp>
          <p:nvSpPr>
            <p:cNvPr id="29" name="Google Shape;627;p42">
              <a:extLst>
                <a:ext uri="{FF2B5EF4-FFF2-40B4-BE49-F238E27FC236}">
                  <a16:creationId xmlns:a16="http://schemas.microsoft.com/office/drawing/2014/main" id="{2979727B-DF66-9E74-8CBE-570A4DFC411B}"/>
                </a:ext>
              </a:extLst>
            </p:cNvPr>
            <p:cNvSpPr/>
            <p:nvPr/>
          </p:nvSpPr>
          <p:spPr>
            <a:xfrm>
              <a:off x="2699416" y="3739899"/>
              <a:ext cx="2221774" cy="726141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30" name="Google Shape;628;p42">
              <a:extLst>
                <a:ext uri="{FF2B5EF4-FFF2-40B4-BE49-F238E27FC236}">
                  <a16:creationId xmlns:a16="http://schemas.microsoft.com/office/drawing/2014/main" id="{0514A6A2-5C42-E52E-C611-16B88AD35545}"/>
                </a:ext>
              </a:extLst>
            </p:cNvPr>
            <p:cNvSpPr/>
            <p:nvPr/>
          </p:nvSpPr>
          <p:spPr>
            <a:xfrm>
              <a:off x="2059640" y="3877190"/>
              <a:ext cx="403643" cy="451558"/>
            </a:xfrm>
            <a:prstGeom prst="roundRect">
              <a:avLst>
                <a:gd name="adj" fmla="val 16667"/>
              </a:avLst>
            </a:prstGeom>
            <a:blipFill rotWithShape="1">
              <a:blip r:embed="rId11">
                <a:alphaModFix/>
              </a:blip>
              <a:stretch>
                <a:fillRect r="-7352"/>
              </a:stretch>
            </a:blip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grpSp>
        <p:nvGrpSpPr>
          <p:cNvPr id="31" name="Google Shape;629;p42">
            <a:extLst>
              <a:ext uri="{FF2B5EF4-FFF2-40B4-BE49-F238E27FC236}">
                <a16:creationId xmlns:a16="http://schemas.microsoft.com/office/drawing/2014/main" id="{879B7E8E-ECE6-7F3D-CD24-41DE1F281DB4}"/>
              </a:ext>
            </a:extLst>
          </p:cNvPr>
          <p:cNvGrpSpPr/>
          <p:nvPr/>
        </p:nvGrpSpPr>
        <p:grpSpPr>
          <a:xfrm>
            <a:off x="2059640" y="3675509"/>
            <a:ext cx="2861550" cy="726141"/>
            <a:chOff x="2059640" y="4676300"/>
            <a:chExt cx="2861550" cy="726141"/>
          </a:xfrm>
        </p:grpSpPr>
        <p:sp>
          <p:nvSpPr>
            <p:cNvPr id="32" name="Google Shape;630;p42">
              <a:extLst>
                <a:ext uri="{FF2B5EF4-FFF2-40B4-BE49-F238E27FC236}">
                  <a16:creationId xmlns:a16="http://schemas.microsoft.com/office/drawing/2014/main" id="{D4397731-73F4-5CBA-7826-D68E0F884A8F}"/>
                </a:ext>
              </a:extLst>
            </p:cNvPr>
            <p:cNvSpPr/>
            <p:nvPr/>
          </p:nvSpPr>
          <p:spPr>
            <a:xfrm>
              <a:off x="2699416" y="4676300"/>
              <a:ext cx="2221774" cy="726141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  <p:sp>
          <p:nvSpPr>
            <p:cNvPr id="33" name="Google Shape;631;p42">
              <a:extLst>
                <a:ext uri="{FF2B5EF4-FFF2-40B4-BE49-F238E27FC236}">
                  <a16:creationId xmlns:a16="http://schemas.microsoft.com/office/drawing/2014/main" id="{CF5313DA-8439-EA2C-FD4F-14A3083FD92B}"/>
                </a:ext>
              </a:extLst>
            </p:cNvPr>
            <p:cNvSpPr/>
            <p:nvPr/>
          </p:nvSpPr>
          <p:spPr>
            <a:xfrm>
              <a:off x="2059640" y="4832991"/>
              <a:ext cx="403643" cy="451558"/>
            </a:xfrm>
            <a:prstGeom prst="roundRect">
              <a:avLst>
                <a:gd name="adj" fmla="val 16667"/>
              </a:avLst>
            </a:prstGeom>
            <a:blipFill rotWithShape="1">
              <a:blip r:embed="rId13">
                <a:alphaModFix/>
              </a:blip>
              <a:stretch>
                <a:fillRect l="-5881"/>
              </a:stretch>
            </a:blip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30813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22E5F-EC10-ADD8-7100-00DD9C281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80F3DD83-A24E-B723-698A-11ACCE5C7BC8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Choisissez la bonne réponse :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8E788E4C-1E89-4778-7288-A597863F3824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dirty="0">
                <a:solidFill>
                  <a:srgbClr val="AEABAB"/>
                </a:solidFill>
              </a:rPr>
              <a:t>Demandez à 5 élèves au hasard. Pas toujours les mêmes. Demandez pourquoi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3A678D9-3D90-D750-B862-5A5325CC8CC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A0945E9-44FB-B7F2-A286-89840ABF4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Google Shape;637;p43">
            <a:extLst>
              <a:ext uri="{FF2B5EF4-FFF2-40B4-BE49-F238E27FC236}">
                <a16:creationId xmlns:a16="http://schemas.microsoft.com/office/drawing/2014/main" id="{E64AD318-938D-A8B9-CC79-AD72D382146D}"/>
              </a:ext>
            </a:extLst>
          </p:cNvPr>
          <p:cNvSpPr/>
          <p:nvPr/>
        </p:nvSpPr>
        <p:spPr>
          <a:xfrm>
            <a:off x="877078" y="5114022"/>
            <a:ext cx="2961506" cy="72614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4" name="Google Shape;638;p43">
            <a:extLst>
              <a:ext uri="{FF2B5EF4-FFF2-40B4-BE49-F238E27FC236}">
                <a16:creationId xmlns:a16="http://schemas.microsoft.com/office/drawing/2014/main" id="{4D50BD86-6F9C-33EB-2AA0-0E200F4C3EB2}"/>
              </a:ext>
            </a:extLst>
          </p:cNvPr>
          <p:cNvSpPr/>
          <p:nvPr/>
        </p:nvSpPr>
        <p:spPr>
          <a:xfrm>
            <a:off x="4438760" y="5114022"/>
            <a:ext cx="2961506" cy="72614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5" name="Google Shape;639;p43">
            <a:extLst>
              <a:ext uri="{FF2B5EF4-FFF2-40B4-BE49-F238E27FC236}">
                <a16:creationId xmlns:a16="http://schemas.microsoft.com/office/drawing/2014/main" id="{54308453-989D-AA32-76BF-B724C3648F7D}"/>
              </a:ext>
            </a:extLst>
          </p:cNvPr>
          <p:cNvSpPr/>
          <p:nvPr/>
        </p:nvSpPr>
        <p:spPr>
          <a:xfrm>
            <a:off x="8000442" y="5114022"/>
            <a:ext cx="2961506" cy="726141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36" name="Google Shape;643;p43">
            <a:extLst>
              <a:ext uri="{FF2B5EF4-FFF2-40B4-BE49-F238E27FC236}">
                <a16:creationId xmlns:a16="http://schemas.microsoft.com/office/drawing/2014/main" id="{D73FDD1C-6D21-DFE1-9974-C54027E5D682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644;p43">
            <a:extLst>
              <a:ext uri="{FF2B5EF4-FFF2-40B4-BE49-F238E27FC236}">
                <a16:creationId xmlns:a16="http://schemas.microsoft.com/office/drawing/2014/main" id="{B4B3101D-F87D-033F-C2F2-540AB7268555}"/>
              </a:ext>
            </a:extLst>
          </p:cNvPr>
          <p:cNvSpPr/>
          <p:nvPr/>
        </p:nvSpPr>
        <p:spPr>
          <a:xfrm>
            <a:off x="3639321" y="3069364"/>
            <a:ext cx="39989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est la solution de l’équation 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589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F9C96-F1FC-B184-76D6-531F2D927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0A732E02-2603-836A-EDEB-E90CAEA4E23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DB72D9FC-DCFC-86B3-5A48-16E6A0B7385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9AAAD766-B980-58E4-A870-C86585B4F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AB965FB3-D12D-52A9-0F9B-E53C72F72D1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6" name="Google Shape;653;p44">
            <a:extLst>
              <a:ext uri="{FF2B5EF4-FFF2-40B4-BE49-F238E27FC236}">
                <a16:creationId xmlns:a16="http://schemas.microsoft.com/office/drawing/2014/main" id="{716620CE-23C3-AF5B-A8CA-3CA2CC06556A}"/>
              </a:ext>
            </a:extLst>
          </p:cNvPr>
          <p:cNvSpPr/>
          <p:nvPr/>
        </p:nvSpPr>
        <p:spPr>
          <a:xfrm>
            <a:off x="877078" y="1630018"/>
            <a:ext cx="10084870" cy="334035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654;p44">
            <a:extLst>
              <a:ext uri="{FF2B5EF4-FFF2-40B4-BE49-F238E27FC236}">
                <a16:creationId xmlns:a16="http://schemas.microsoft.com/office/drawing/2014/main" id="{83E9D6CF-9F06-7307-6E7B-29CF3C45837A}"/>
              </a:ext>
            </a:extLst>
          </p:cNvPr>
          <p:cNvSpPr/>
          <p:nvPr/>
        </p:nvSpPr>
        <p:spPr>
          <a:xfrm>
            <a:off x="4438760" y="5114022"/>
            <a:ext cx="2961506" cy="72614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10" name="Google Shape;655;p44">
            <a:extLst>
              <a:ext uri="{FF2B5EF4-FFF2-40B4-BE49-F238E27FC236}">
                <a16:creationId xmlns:a16="http://schemas.microsoft.com/office/drawing/2014/main" id="{1E2AF3C0-B821-AD53-1D9A-18D2C03B57DA}"/>
              </a:ext>
            </a:extLst>
          </p:cNvPr>
          <p:cNvSpPr/>
          <p:nvPr/>
        </p:nvSpPr>
        <p:spPr>
          <a:xfrm>
            <a:off x="3639321" y="3069364"/>
            <a:ext cx="399891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est la solution de l’équation 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5434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585702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7C954B-19D5-0FCC-1F27-2AEBF98E1AB9}"/>
              </a:ext>
            </a:extLst>
          </p:cNvPr>
          <p:cNvSpPr txBox="1"/>
          <p:nvPr/>
        </p:nvSpPr>
        <p:spPr>
          <a:xfrm>
            <a:off x="537559" y="3560115"/>
            <a:ext cx="941930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Comment peut-on répondre</a:t>
            </a:r>
          </a:p>
          <a:p>
            <a:r>
              <a:rPr lang="fr-FR" sz="3600" b="1" dirty="0">
                <a:solidFill>
                  <a:srgbClr val="FF0000"/>
                </a:solidFill>
              </a:rPr>
              <a:t> à cette question ?</a:t>
            </a:r>
            <a:r>
              <a:rPr lang="fr-FR" dirty="0"/>
              <a:t> </a:t>
            </a:r>
          </a:p>
        </p:txBody>
      </p:sp>
      <p:sp>
        <p:nvSpPr>
          <p:cNvPr id="4" name="Google Shape;758;p52">
            <a:extLst>
              <a:ext uri="{FF2B5EF4-FFF2-40B4-BE49-F238E27FC236}">
                <a16:creationId xmlns:a16="http://schemas.microsoft.com/office/drawing/2014/main" id="{3EECA45D-EFF6-C46C-09EA-0064DC5DB818}"/>
              </a:ext>
            </a:extLst>
          </p:cNvPr>
          <p:cNvSpPr txBox="1"/>
          <p:nvPr/>
        </p:nvSpPr>
        <p:spPr>
          <a:xfrm>
            <a:off x="5481940" y="2060494"/>
            <a:ext cx="4012912" cy="783869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pic>
        <p:nvPicPr>
          <p:cNvPr id="2" name="Google Shape;677;p46">
            <a:extLst>
              <a:ext uri="{FF2B5EF4-FFF2-40B4-BE49-F238E27FC236}">
                <a16:creationId xmlns:a16="http://schemas.microsoft.com/office/drawing/2014/main" id="{31526ACB-CE38-E045-DA1C-26B55E23FC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9030" y="1068184"/>
            <a:ext cx="9382125" cy="194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675;p46" descr="Ballon football personnalisé Maroc">
            <a:extLst>
              <a:ext uri="{FF2B5EF4-FFF2-40B4-BE49-F238E27FC236}">
                <a16:creationId xmlns:a16="http://schemas.microsoft.com/office/drawing/2014/main" id="{AF671439-87C4-AE87-A079-2CB9467EF15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8132" t="9580" r="6651" b="5758"/>
          <a:stretch/>
        </p:blipFill>
        <p:spPr>
          <a:xfrm>
            <a:off x="7797704" y="5048844"/>
            <a:ext cx="745827" cy="740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676;p46" descr="Casquette noir">
            <a:extLst>
              <a:ext uri="{FF2B5EF4-FFF2-40B4-BE49-F238E27FC236}">
                <a16:creationId xmlns:a16="http://schemas.microsoft.com/office/drawing/2014/main" id="{3FAEE621-368B-40FC-13A1-D11F8DF904B7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l="8857" t="19993" r="7734" b="26969"/>
          <a:stretch/>
        </p:blipFill>
        <p:spPr>
          <a:xfrm>
            <a:off x="7232618" y="3217607"/>
            <a:ext cx="1130173" cy="718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678;p46">
            <a:extLst>
              <a:ext uri="{FF2B5EF4-FFF2-40B4-BE49-F238E27FC236}">
                <a16:creationId xmlns:a16="http://schemas.microsoft.com/office/drawing/2014/main" id="{73A7BFCE-5E3B-AE9C-8E50-48B3467854F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41030" y="1956184"/>
            <a:ext cx="4452257" cy="44522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118416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96895" y="3552441"/>
            <a:ext cx="9731504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altLang="fr-FR" b="1" dirty="0">
                <a:solidFill>
                  <a:srgbClr val="106585"/>
                </a:solidFill>
              </a:rPr>
              <a:t>Résoudre un problème à l’aide d’une équation du premier degré.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851099" y="273694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Nous allons résoudre le problème de Nizar. Pour cela, nous allons apprendre à traduire le problème en une équation, puis la résoudre pour trouver les prix du ballon et de la casquette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7" name="Google Shape;691;p54">
            <a:extLst>
              <a:ext uri="{FF2B5EF4-FFF2-40B4-BE49-F238E27FC236}">
                <a16:creationId xmlns:a16="http://schemas.microsoft.com/office/drawing/2014/main" id="{E4469D45-76AA-3D84-3C31-68EFD080CE1D}"/>
              </a:ext>
            </a:extLst>
          </p:cNvPr>
          <p:cNvSpPr txBox="1">
            <a:spLocks/>
          </p:cNvSpPr>
          <p:nvPr/>
        </p:nvSpPr>
        <p:spPr>
          <a:xfrm>
            <a:off x="970150" y="762147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defRPr sz="1400" b="0" i="1" u="none" strike="noStrike" cap="none">
                <a:solidFill>
                  <a:srgbClr val="AEABAB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400"/>
              <a:buFont typeface="Arial"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affiche la tâche, lit la consigne et s’assure que tous les élèves comprennent ce qu’ils doivent accomplir dans cette séance.</a:t>
            </a:r>
          </a:p>
        </p:txBody>
      </p:sp>
      <p:sp>
        <p:nvSpPr>
          <p:cNvPr id="5" name="Google Shape;696;p48">
            <a:extLst>
              <a:ext uri="{FF2B5EF4-FFF2-40B4-BE49-F238E27FC236}">
                <a16:creationId xmlns:a16="http://schemas.microsoft.com/office/drawing/2014/main" id="{676BCBB5-DBB2-137F-E3C4-0F1ABEB13478}"/>
              </a:ext>
            </a:extLst>
          </p:cNvPr>
          <p:cNvSpPr/>
          <p:nvPr/>
        </p:nvSpPr>
        <p:spPr>
          <a:xfrm>
            <a:off x="970150" y="2598003"/>
            <a:ext cx="830106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defTabSz="914400">
              <a:lnSpc>
                <a:spcPct val="200000"/>
              </a:lnSpc>
              <a:buClr>
                <a:srgbClr val="000000"/>
              </a:buClr>
              <a:buSzPts val="2400"/>
              <a:buFont typeface="Arial"/>
              <a:buNone/>
            </a:pPr>
            <a:r>
              <a:rPr lang="fr-FR" sz="2400" kern="0" dirty="0">
                <a:solidFill>
                  <a:srgbClr val="000000"/>
                </a:solidFill>
                <a:ea typeface="Calibri"/>
                <a:cs typeface="Calibri"/>
                <a:sym typeface="Calibri"/>
              </a:rPr>
              <a:t>Résoudre le problème de Nizar en utilisant une équation</a:t>
            </a:r>
            <a:endParaRPr sz="1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spd="med">
        <p159:morph option="byObject"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 vais vous monter comment résoudre le problème de Nizar suivez avec moi étape par étape: </a:t>
            </a:r>
            <a:b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 lis attentivement le problème 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765809" y="9248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lit le problème à voix haute.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pic>
        <p:nvPicPr>
          <p:cNvPr id="3" name="Google Shape;720;p50">
            <a:extLst>
              <a:ext uri="{FF2B5EF4-FFF2-40B4-BE49-F238E27FC236}">
                <a16:creationId xmlns:a16="http://schemas.microsoft.com/office/drawing/2014/main" id="{455EC749-2229-E611-A3B7-574316434D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5809" y="2252133"/>
            <a:ext cx="10748858" cy="215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48962-A7B0-29F6-6C70-4E0A76CBF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10D67257-A79F-CDD1-D554-DD3E6CBAC57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Je vais relire le problème et cette fois je vais souligner les mots et les nombres importants.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901E76E-4757-9B8E-90CE-CA50699A075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A008332-F27C-7375-D992-08AC73068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DFD3093-0240-6DCE-5501-5376366C6446}"/>
              </a:ext>
            </a:extLst>
          </p:cNvPr>
          <p:cNvSpPr txBox="1"/>
          <p:nvPr/>
        </p:nvSpPr>
        <p:spPr>
          <a:xfrm>
            <a:off x="711201" y="73217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relit lentement le problème, souligne les mots-clés et les nombres ("80 DH", "40 DH de plus")</a:t>
            </a:r>
          </a:p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pic>
        <p:nvPicPr>
          <p:cNvPr id="5" name="Google Shape;729;p51">
            <a:extLst>
              <a:ext uri="{FF2B5EF4-FFF2-40B4-BE49-F238E27FC236}">
                <a16:creationId xmlns:a16="http://schemas.microsoft.com/office/drawing/2014/main" id="{18627579-E613-51BA-F268-CAD641887F7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6387" y="2463449"/>
            <a:ext cx="9382125" cy="1943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" name="Google Shape;730;p51">
            <a:extLst>
              <a:ext uri="{FF2B5EF4-FFF2-40B4-BE49-F238E27FC236}">
                <a16:creationId xmlns:a16="http://schemas.microsoft.com/office/drawing/2014/main" id="{1822B652-8D13-F414-75A9-05947FB1B6F9}"/>
              </a:ext>
            </a:extLst>
          </p:cNvPr>
          <p:cNvCxnSpPr/>
          <p:nvPr/>
        </p:nvCxnSpPr>
        <p:spPr>
          <a:xfrm>
            <a:off x="3733800" y="3314700"/>
            <a:ext cx="1038225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" name="Google Shape;731;p51">
            <a:extLst>
              <a:ext uri="{FF2B5EF4-FFF2-40B4-BE49-F238E27FC236}">
                <a16:creationId xmlns:a16="http://schemas.microsoft.com/office/drawing/2014/main" id="{C3DEF9DF-69D7-79BB-CF03-6C583CD9DC06}"/>
              </a:ext>
            </a:extLst>
          </p:cNvPr>
          <p:cNvCxnSpPr/>
          <p:nvPr/>
        </p:nvCxnSpPr>
        <p:spPr>
          <a:xfrm>
            <a:off x="5419725" y="3314700"/>
            <a:ext cx="1038225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" name="Google Shape;732;p51">
            <a:extLst>
              <a:ext uri="{FF2B5EF4-FFF2-40B4-BE49-F238E27FC236}">
                <a16:creationId xmlns:a16="http://schemas.microsoft.com/office/drawing/2014/main" id="{0668581B-2F16-E6FA-2E9E-BE84F3666198}"/>
              </a:ext>
            </a:extLst>
          </p:cNvPr>
          <p:cNvSpPr/>
          <p:nvPr/>
        </p:nvSpPr>
        <p:spPr>
          <a:xfrm>
            <a:off x="7562850" y="2949225"/>
            <a:ext cx="1600200" cy="365476"/>
          </a:xfrm>
          <a:prstGeom prst="rect">
            <a:avLst/>
          </a:prstGeom>
          <a:noFill/>
          <a:ln w="381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733;p51">
            <a:extLst>
              <a:ext uri="{FF2B5EF4-FFF2-40B4-BE49-F238E27FC236}">
                <a16:creationId xmlns:a16="http://schemas.microsoft.com/office/drawing/2014/main" id="{5721F841-95DE-AE7F-7AC9-9BDEEC2557FD}"/>
              </a:ext>
            </a:extLst>
          </p:cNvPr>
          <p:cNvSpPr/>
          <p:nvPr/>
        </p:nvSpPr>
        <p:spPr>
          <a:xfrm>
            <a:off x="2438399" y="3273075"/>
            <a:ext cx="1590675" cy="365476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34;p51">
            <a:extLst>
              <a:ext uri="{FF2B5EF4-FFF2-40B4-BE49-F238E27FC236}">
                <a16:creationId xmlns:a16="http://schemas.microsoft.com/office/drawing/2014/main" id="{547809BC-CF06-2193-F1C5-9591813CE85E}"/>
              </a:ext>
            </a:extLst>
          </p:cNvPr>
          <p:cNvSpPr/>
          <p:nvPr/>
        </p:nvSpPr>
        <p:spPr>
          <a:xfrm>
            <a:off x="3305175" y="3739800"/>
            <a:ext cx="1581150" cy="365476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735;p51">
            <a:extLst>
              <a:ext uri="{FF2B5EF4-FFF2-40B4-BE49-F238E27FC236}">
                <a16:creationId xmlns:a16="http://schemas.microsoft.com/office/drawing/2014/main" id="{2E3FFE7B-3AEA-5DCB-6E6A-DD485737FBE3}"/>
              </a:ext>
            </a:extLst>
          </p:cNvPr>
          <p:cNvSpPr/>
          <p:nvPr/>
        </p:nvSpPr>
        <p:spPr>
          <a:xfrm>
            <a:off x="5505450" y="3739800"/>
            <a:ext cx="2286000" cy="365476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9134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F9677-BDFB-0D70-A7B7-2598AABD1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22A5B0E4-5317-4D7D-3437-293BF142EB7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093638F-6897-C7AB-5CE7-674DC5B90D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DDA37E-AF24-CBA5-F0E3-883682668E43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affiche et explique cette étape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B50A4C7-52D4-EC6A-7E1A-3550CE9F1C85}"/>
              </a:ext>
            </a:extLst>
          </p:cNvPr>
          <p:cNvSpPr txBox="1"/>
          <p:nvPr/>
        </p:nvSpPr>
        <p:spPr>
          <a:xfrm>
            <a:off x="1032933" y="268896"/>
            <a:ext cx="9347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Pour résoudre ce problème, je dois choisir une inconnue. Ici, je décide que 𝑥 représente le prix du ballon. </a:t>
            </a:r>
            <a:endParaRPr lang="fr-FR" dirty="0"/>
          </a:p>
        </p:txBody>
      </p:sp>
      <p:pic>
        <p:nvPicPr>
          <p:cNvPr id="3" name="Google Shape;744;p52">
            <a:extLst>
              <a:ext uri="{FF2B5EF4-FFF2-40B4-BE49-F238E27FC236}">
                <a16:creationId xmlns:a16="http://schemas.microsoft.com/office/drawing/2014/main" id="{BE3AFB0D-9A4A-BDCB-512B-06C5AF455A2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9212" y="1034117"/>
            <a:ext cx="9382125" cy="19431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745;p52">
            <a:extLst>
              <a:ext uri="{FF2B5EF4-FFF2-40B4-BE49-F238E27FC236}">
                <a16:creationId xmlns:a16="http://schemas.microsoft.com/office/drawing/2014/main" id="{9DB574BA-71E8-CDB3-8A76-1FF7105A30F3}"/>
              </a:ext>
            </a:extLst>
          </p:cNvPr>
          <p:cNvSpPr/>
          <p:nvPr/>
        </p:nvSpPr>
        <p:spPr>
          <a:xfrm>
            <a:off x="1319212" y="3257550"/>
            <a:ext cx="2962275" cy="615017"/>
          </a:xfrm>
          <a:prstGeom prst="roundRect">
            <a:avLst>
              <a:gd name="adj" fmla="val 21313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choisis une inconnue </a:t>
            </a:r>
            <a:endParaRPr/>
          </a:p>
        </p:txBody>
      </p:sp>
      <p:sp>
        <p:nvSpPr>
          <p:cNvPr id="13" name="Google Shape;746;p52">
            <a:extLst>
              <a:ext uri="{FF2B5EF4-FFF2-40B4-BE49-F238E27FC236}">
                <a16:creationId xmlns:a16="http://schemas.microsoft.com/office/drawing/2014/main" id="{4C529F53-7AAA-D203-D264-6534C8344983}"/>
              </a:ext>
            </a:extLst>
          </p:cNvPr>
          <p:cNvSpPr/>
          <p:nvPr/>
        </p:nvSpPr>
        <p:spPr>
          <a:xfrm>
            <a:off x="3076575" y="2330100"/>
            <a:ext cx="1581150" cy="365476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747;p52">
            <a:extLst>
              <a:ext uri="{FF2B5EF4-FFF2-40B4-BE49-F238E27FC236}">
                <a16:creationId xmlns:a16="http://schemas.microsoft.com/office/drawing/2014/main" id="{B8CFC5A1-386D-80DA-953B-216BF136DF5D}"/>
              </a:ext>
            </a:extLst>
          </p:cNvPr>
          <p:cNvSpPr/>
          <p:nvPr/>
        </p:nvSpPr>
        <p:spPr>
          <a:xfrm>
            <a:off x="4371976" y="3257550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du ballon = 𝑥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580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243514"/>
            <a:ext cx="10265100" cy="828000"/>
            <a:chOff x="963450" y="2259806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/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marL="152404" algn="ctr" defTabSz="914400">
                    <a:buClr>
                      <a:schemeClr val="bg1"/>
                    </a:buClr>
                    <a:buSzPts val="1200"/>
                  </a:pPr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Résoudre une équation de la forme:</a:t>
                  </a:r>
                </a:p>
                <a:p>
                  <a:pPr marL="152404" algn="ctr" defTabSz="914400">
                    <a:buClr>
                      <a:schemeClr val="bg1"/>
                    </a:buClr>
                    <a:buSzPts val="1200"/>
                  </a:pPr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1" kern="0" dirty="0" err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 +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𝒆𝒙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 + </m:t>
                      </m:r>
                      <m:r>
                        <a:rPr lang="fr-FR" b="1" kern="0" dirty="0" err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𝒈𝒙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</m:oMath>
                  </a14:m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.</a:t>
                  </a:r>
                </a:p>
              </p:txBody>
            </p:sp>
          </mc:Choice>
          <mc:Fallback xmlns="">
            <p:sp>
              <p:nvSpPr>
                <p:cNvPr id="17" name="Google Shape;288;p29">
                  <a:extLst>
                    <a:ext uri="{FF2B5EF4-FFF2-40B4-BE49-F238E27FC236}">
                      <a16:creationId xmlns:a16="http://schemas.microsoft.com/office/drawing/2014/main" id="{31A683D1-1F3A-63C5-04F6-F4F49B64963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2259806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152404" algn="ctr" defTabSz="914400">
                <a:buClr>
                  <a:schemeClr val="bg1"/>
                </a:buClr>
                <a:buSzPts val="1200"/>
              </a:pP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152404" algn="ctr" defTabSz="914400">
                <a:buClr>
                  <a:schemeClr val="bg1"/>
                </a:buClr>
                <a:buSzPts val="1200"/>
              </a:pPr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Consolidation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Résoudre un problème à l’aide d’une équation du premier degré.</a:t>
              </a: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4AFE9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latin typeface="Arial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1" compatLnSpc="1">
                  <a:noAutofit/>
                </a:bodyPr>
                <a:lstStyle/>
                <a:p>
                  <a:pPr algn="ctr" defTabSz="914400"/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Résoudre les équations </a:t>
                  </a:r>
                  <a14:m>
                    <m:oMath xmlns:m="http://schemas.openxmlformats.org/officeDocument/2006/math"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et </a:t>
                  </a:r>
                  <a14:m>
                    <m:oMath xmlns:m="http://schemas.openxmlformats.org/officeDocument/2006/math"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𝒄𝒙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fr-FR" b="1" kern="0" dirty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;</a:t>
                  </a:r>
                </a:p>
                <a:p>
                  <a:pPr algn="ctr" defTabSz="914400"/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a, b, c et d des nombres fractionnaires.</a:t>
                  </a: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1311520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3225032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FR" b="1" dirty="0">
                  <a:solidFill>
                    <a:schemeClr val="bg1"/>
                  </a:solidFill>
                  <a:latin typeface="Arial"/>
                </a:rPr>
                <a:t>Consolidation</a:t>
              </a: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C6AF2-BA1D-A837-835A-BE3598E19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599B1457-3D34-2E7A-CA87-36B5F95FA5D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151D1E3-5035-E706-2391-49D839D00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0C171354-BB6B-CB84-DB09-349536F6C1D8}"/>
              </a:ext>
            </a:extLst>
          </p:cNvPr>
          <p:cNvSpPr txBox="1"/>
          <p:nvPr/>
        </p:nvSpPr>
        <p:spPr>
          <a:xfrm>
            <a:off x="711201" y="7724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affiche un modèle en barres sur la diapositive pour clarifier la situation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6DCE2C-C40A-8BAF-1D71-BD1444BA9B16}"/>
              </a:ext>
            </a:extLst>
          </p:cNvPr>
          <p:cNvSpPr txBox="1"/>
          <p:nvPr/>
        </p:nvSpPr>
        <p:spPr>
          <a:xfrm>
            <a:off x="982133" y="268896"/>
            <a:ext cx="103270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 représente le problème avec un schéma. Cela m’aide à mieux visualiser la situation. Le ballon vaut 𝑥 DH, et la casquette vaut 𝑥 + 40 DH. Ensemble, cela doit donner 80 DH</a:t>
            </a:r>
            <a:endParaRPr lang="fr-FR" dirty="0"/>
          </a:p>
        </p:txBody>
      </p:sp>
      <p:pic>
        <p:nvPicPr>
          <p:cNvPr id="6" name="Google Shape;756;p53">
            <a:extLst>
              <a:ext uri="{FF2B5EF4-FFF2-40B4-BE49-F238E27FC236}">
                <a16:creationId xmlns:a16="http://schemas.microsoft.com/office/drawing/2014/main" id="{B1BE9EA7-8045-DCC7-A4CB-48A250E064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4937" y="1357223"/>
            <a:ext cx="9382125" cy="19431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57;p53">
            <a:extLst>
              <a:ext uri="{FF2B5EF4-FFF2-40B4-BE49-F238E27FC236}">
                <a16:creationId xmlns:a16="http://schemas.microsoft.com/office/drawing/2014/main" id="{FDF63251-6D79-355A-B64E-A5CD1D09D336}"/>
              </a:ext>
            </a:extLst>
          </p:cNvPr>
          <p:cNvSpPr/>
          <p:nvPr/>
        </p:nvSpPr>
        <p:spPr>
          <a:xfrm>
            <a:off x="1404937" y="3580656"/>
            <a:ext cx="2962275" cy="615017"/>
          </a:xfrm>
          <a:prstGeom prst="roundRect">
            <a:avLst>
              <a:gd name="adj" fmla="val 21313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choisis une inconnue </a:t>
            </a:r>
            <a:endParaRPr dirty="0"/>
          </a:p>
        </p:txBody>
      </p:sp>
      <p:sp>
        <p:nvSpPr>
          <p:cNvPr id="10" name="Google Shape;758;p53">
            <a:extLst>
              <a:ext uri="{FF2B5EF4-FFF2-40B4-BE49-F238E27FC236}">
                <a16:creationId xmlns:a16="http://schemas.microsoft.com/office/drawing/2014/main" id="{8CCD1A51-6407-704C-7380-EA5D77DA208C}"/>
              </a:ext>
            </a:extLst>
          </p:cNvPr>
          <p:cNvSpPr/>
          <p:nvPr/>
        </p:nvSpPr>
        <p:spPr>
          <a:xfrm>
            <a:off x="4457701" y="3580656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du ballon = 𝑥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759;p53">
            <a:extLst>
              <a:ext uri="{FF2B5EF4-FFF2-40B4-BE49-F238E27FC236}">
                <a16:creationId xmlns:a16="http://schemas.microsoft.com/office/drawing/2014/main" id="{D93F3B12-13C1-5385-A370-FA4E021B1346}"/>
              </a:ext>
            </a:extLst>
          </p:cNvPr>
          <p:cNvSpPr/>
          <p:nvPr/>
        </p:nvSpPr>
        <p:spPr>
          <a:xfrm>
            <a:off x="5305423" y="2644625"/>
            <a:ext cx="2245517" cy="365476"/>
          </a:xfrm>
          <a:prstGeom prst="rect">
            <a:avLst/>
          </a:prstGeom>
          <a:noFill/>
          <a:ln w="381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60;p53">
            <a:extLst>
              <a:ext uri="{FF2B5EF4-FFF2-40B4-BE49-F238E27FC236}">
                <a16:creationId xmlns:a16="http://schemas.microsoft.com/office/drawing/2014/main" id="{87E32639-A837-2E45-B9FD-9A3246D1092E}"/>
              </a:ext>
            </a:extLst>
          </p:cNvPr>
          <p:cNvSpPr/>
          <p:nvPr/>
        </p:nvSpPr>
        <p:spPr>
          <a:xfrm>
            <a:off x="1404937" y="4552206"/>
            <a:ext cx="2962275" cy="2005667"/>
          </a:xfrm>
          <a:prstGeom prst="roundRect">
            <a:avLst>
              <a:gd name="adj" fmla="val 8623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réalise 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modèle en barres</a:t>
            </a:r>
            <a:endParaRPr dirty="0"/>
          </a:p>
        </p:txBody>
      </p:sp>
      <p:grpSp>
        <p:nvGrpSpPr>
          <p:cNvPr id="19" name="Google Shape;761;p53">
            <a:extLst>
              <a:ext uri="{FF2B5EF4-FFF2-40B4-BE49-F238E27FC236}">
                <a16:creationId xmlns:a16="http://schemas.microsoft.com/office/drawing/2014/main" id="{88D8EE5E-DB79-DCC9-CD47-83BC6F9DEC65}"/>
              </a:ext>
            </a:extLst>
          </p:cNvPr>
          <p:cNvGrpSpPr/>
          <p:nvPr/>
        </p:nvGrpSpPr>
        <p:grpSpPr>
          <a:xfrm>
            <a:off x="4488653" y="4552206"/>
            <a:ext cx="2940847" cy="1313750"/>
            <a:chOff x="4402928" y="4229100"/>
            <a:chExt cx="2940847" cy="1313750"/>
          </a:xfrm>
        </p:grpSpPr>
        <p:sp>
          <p:nvSpPr>
            <p:cNvPr id="39" name="Google Shape;762;p53">
              <a:extLst>
                <a:ext uri="{FF2B5EF4-FFF2-40B4-BE49-F238E27FC236}">
                  <a16:creationId xmlns:a16="http://schemas.microsoft.com/office/drawing/2014/main" id="{8DAC539C-91D9-0568-D29F-B7CDFBE2EE3D}"/>
                </a:ext>
              </a:extLst>
            </p:cNvPr>
            <p:cNvSpPr/>
            <p:nvPr/>
          </p:nvSpPr>
          <p:spPr>
            <a:xfrm>
              <a:off x="4402928" y="4229100"/>
              <a:ext cx="2940847" cy="615017"/>
            </a:xfrm>
            <a:prstGeom prst="roundRect">
              <a:avLst>
                <a:gd name="adj" fmla="val 19764"/>
              </a:avLst>
            </a:prstGeom>
            <a:solidFill>
              <a:srgbClr val="DBF3E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Prix du ballon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763;p53">
              <a:extLst>
                <a:ext uri="{FF2B5EF4-FFF2-40B4-BE49-F238E27FC236}">
                  <a16:creationId xmlns:a16="http://schemas.microsoft.com/office/drawing/2014/main" id="{9CBA5D7E-4300-4DD2-F43C-D67414E7F8DE}"/>
                </a:ext>
              </a:extLst>
            </p:cNvPr>
            <p:cNvSpPr/>
            <p:nvPr/>
          </p:nvSpPr>
          <p:spPr>
            <a:xfrm>
              <a:off x="4402928" y="4927833"/>
              <a:ext cx="2940847" cy="615017"/>
            </a:xfrm>
            <a:prstGeom prst="roundRect">
              <a:avLst>
                <a:gd name="adj" fmla="val 19764"/>
              </a:avLst>
            </a:prstGeom>
            <a:solidFill>
              <a:srgbClr val="DBF3E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𝑥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" name="Google Shape;764;p53">
            <a:extLst>
              <a:ext uri="{FF2B5EF4-FFF2-40B4-BE49-F238E27FC236}">
                <a16:creationId xmlns:a16="http://schemas.microsoft.com/office/drawing/2014/main" id="{7032DB27-B0BD-F338-74E6-E2BC7BF69B3D}"/>
              </a:ext>
            </a:extLst>
          </p:cNvPr>
          <p:cNvSpPr/>
          <p:nvPr/>
        </p:nvSpPr>
        <p:spPr>
          <a:xfrm>
            <a:off x="7550941" y="5027055"/>
            <a:ext cx="504825" cy="504825"/>
          </a:xfrm>
          <a:prstGeom prst="ellipse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grpSp>
        <p:nvGrpSpPr>
          <p:cNvPr id="42" name="Google Shape;765;p53">
            <a:extLst>
              <a:ext uri="{FF2B5EF4-FFF2-40B4-BE49-F238E27FC236}">
                <a16:creationId xmlns:a16="http://schemas.microsoft.com/office/drawing/2014/main" id="{D49CD2C9-E9F0-45BA-9E6F-DFBE9F2A9019}"/>
              </a:ext>
            </a:extLst>
          </p:cNvPr>
          <p:cNvGrpSpPr/>
          <p:nvPr/>
        </p:nvGrpSpPr>
        <p:grpSpPr>
          <a:xfrm>
            <a:off x="8177207" y="4552205"/>
            <a:ext cx="2852743" cy="1313751"/>
            <a:chOff x="8091482" y="4229099"/>
            <a:chExt cx="2852743" cy="1313751"/>
          </a:xfrm>
        </p:grpSpPr>
        <p:sp>
          <p:nvSpPr>
            <p:cNvPr id="43" name="Google Shape;766;p53">
              <a:extLst>
                <a:ext uri="{FF2B5EF4-FFF2-40B4-BE49-F238E27FC236}">
                  <a16:creationId xmlns:a16="http://schemas.microsoft.com/office/drawing/2014/main" id="{C1C083A9-CB00-D762-8106-6973F31FD52C}"/>
                </a:ext>
              </a:extLst>
            </p:cNvPr>
            <p:cNvSpPr/>
            <p:nvPr/>
          </p:nvSpPr>
          <p:spPr>
            <a:xfrm>
              <a:off x="8091482" y="4229099"/>
              <a:ext cx="2852743" cy="615017"/>
            </a:xfrm>
            <a:prstGeom prst="roundRect">
              <a:avLst>
                <a:gd name="adj" fmla="val 19764"/>
              </a:avLst>
            </a:prstGeom>
            <a:solidFill>
              <a:srgbClr val="EDE2F6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Prix de la casquette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767;p53">
              <a:extLst>
                <a:ext uri="{FF2B5EF4-FFF2-40B4-BE49-F238E27FC236}">
                  <a16:creationId xmlns:a16="http://schemas.microsoft.com/office/drawing/2014/main" id="{74F80C10-5527-8CED-4CB9-89FD7B218C1A}"/>
                </a:ext>
              </a:extLst>
            </p:cNvPr>
            <p:cNvSpPr/>
            <p:nvPr/>
          </p:nvSpPr>
          <p:spPr>
            <a:xfrm>
              <a:off x="8091482" y="4927833"/>
              <a:ext cx="2852743" cy="615017"/>
            </a:xfrm>
            <a:prstGeom prst="roundRect">
              <a:avLst>
                <a:gd name="adj" fmla="val 19764"/>
              </a:avLst>
            </a:prstGeom>
            <a:solidFill>
              <a:srgbClr val="EDE2F6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𝑥 + 40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Google Shape;768;p53">
            <a:extLst>
              <a:ext uri="{FF2B5EF4-FFF2-40B4-BE49-F238E27FC236}">
                <a16:creationId xmlns:a16="http://schemas.microsoft.com/office/drawing/2014/main" id="{BEAC8CBD-7A5D-5901-DD25-E8F570274B92}"/>
              </a:ext>
            </a:extLst>
          </p:cNvPr>
          <p:cNvSpPr/>
          <p:nvPr/>
        </p:nvSpPr>
        <p:spPr>
          <a:xfrm>
            <a:off x="4457701" y="5942856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 dirhams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240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7E2AC-ED9E-0607-7730-4AAB6F9CF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F4B0BFAE-7CAE-78AD-D2F9-C7C1506E36F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122A57F-FD23-6B78-81D4-48C65FB1A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8E5D242-9A87-79CC-19A1-42809DE14E6F}"/>
              </a:ext>
            </a:extLst>
          </p:cNvPr>
          <p:cNvSpPr txBox="1"/>
          <p:nvPr/>
        </p:nvSpPr>
        <p:spPr>
          <a:xfrm>
            <a:off x="711201" y="83962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affiche l’équation clairement montre les différentes parties du problème dans cette équation</a:t>
            </a: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033A69-D263-CD48-DD91-1A7508978A0F}"/>
              </a:ext>
            </a:extLst>
          </p:cNvPr>
          <p:cNvSpPr txBox="1"/>
          <p:nvPr/>
        </p:nvSpPr>
        <p:spPr>
          <a:xfrm>
            <a:off x="982133" y="268896"/>
            <a:ext cx="103270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Maintenant que j’ai bien compris le problème, je peux écrire une équation. Je prends le prix du ballon (𝑥) et j’ajoute le prix de la casquette (𝑥 + 40). La somme doit être 80 DH, donc j’écris : 𝑥 + (𝑥 + 40) = 80</a:t>
            </a:r>
            <a:endParaRPr lang="fr-FR" dirty="0"/>
          </a:p>
        </p:txBody>
      </p:sp>
      <p:sp>
        <p:nvSpPr>
          <p:cNvPr id="3" name="Google Shape;778;p54">
            <a:extLst>
              <a:ext uri="{FF2B5EF4-FFF2-40B4-BE49-F238E27FC236}">
                <a16:creationId xmlns:a16="http://schemas.microsoft.com/office/drawing/2014/main" id="{94015A9F-BA17-E817-94AA-84D1C6D1D9DC}"/>
              </a:ext>
            </a:extLst>
          </p:cNvPr>
          <p:cNvSpPr/>
          <p:nvPr/>
        </p:nvSpPr>
        <p:spPr>
          <a:xfrm>
            <a:off x="1197698" y="1424403"/>
            <a:ext cx="2962275" cy="2005667"/>
          </a:xfrm>
          <a:prstGeom prst="roundRect">
            <a:avLst>
              <a:gd name="adj" fmla="val 8623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réalise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modèle en barres</a:t>
            </a:r>
            <a:endParaRPr/>
          </a:p>
        </p:txBody>
      </p:sp>
      <p:grpSp>
        <p:nvGrpSpPr>
          <p:cNvPr id="13" name="Google Shape;779;p54">
            <a:extLst>
              <a:ext uri="{FF2B5EF4-FFF2-40B4-BE49-F238E27FC236}">
                <a16:creationId xmlns:a16="http://schemas.microsoft.com/office/drawing/2014/main" id="{C93AF21C-C25D-63F7-2B30-5ADCEDF733B3}"/>
              </a:ext>
            </a:extLst>
          </p:cNvPr>
          <p:cNvGrpSpPr/>
          <p:nvPr/>
        </p:nvGrpSpPr>
        <p:grpSpPr>
          <a:xfrm>
            <a:off x="4281414" y="1424403"/>
            <a:ext cx="2940847" cy="1313750"/>
            <a:chOff x="4402928" y="4229100"/>
            <a:chExt cx="2940847" cy="1313750"/>
          </a:xfrm>
        </p:grpSpPr>
        <p:sp>
          <p:nvSpPr>
            <p:cNvPr id="14" name="Google Shape;780;p54">
              <a:extLst>
                <a:ext uri="{FF2B5EF4-FFF2-40B4-BE49-F238E27FC236}">
                  <a16:creationId xmlns:a16="http://schemas.microsoft.com/office/drawing/2014/main" id="{5B160637-30EC-1EC3-2F8A-AB94319478C3}"/>
                </a:ext>
              </a:extLst>
            </p:cNvPr>
            <p:cNvSpPr/>
            <p:nvPr/>
          </p:nvSpPr>
          <p:spPr>
            <a:xfrm>
              <a:off x="4402928" y="4229100"/>
              <a:ext cx="2940847" cy="615017"/>
            </a:xfrm>
            <a:prstGeom prst="roundRect">
              <a:avLst>
                <a:gd name="adj" fmla="val 19764"/>
              </a:avLst>
            </a:prstGeom>
            <a:solidFill>
              <a:srgbClr val="DBF3E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Prix du ballon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781;p54">
              <a:extLst>
                <a:ext uri="{FF2B5EF4-FFF2-40B4-BE49-F238E27FC236}">
                  <a16:creationId xmlns:a16="http://schemas.microsoft.com/office/drawing/2014/main" id="{1BD2C009-0DD7-721B-21C7-84B20139BB4A}"/>
                </a:ext>
              </a:extLst>
            </p:cNvPr>
            <p:cNvSpPr/>
            <p:nvPr/>
          </p:nvSpPr>
          <p:spPr>
            <a:xfrm>
              <a:off x="4402928" y="4927833"/>
              <a:ext cx="2940847" cy="615017"/>
            </a:xfrm>
            <a:prstGeom prst="roundRect">
              <a:avLst>
                <a:gd name="adj" fmla="val 19764"/>
              </a:avLst>
            </a:prstGeom>
            <a:solidFill>
              <a:srgbClr val="DBF3E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𝑥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" name="Google Shape;782;p54">
            <a:extLst>
              <a:ext uri="{FF2B5EF4-FFF2-40B4-BE49-F238E27FC236}">
                <a16:creationId xmlns:a16="http://schemas.microsoft.com/office/drawing/2014/main" id="{018AE4C5-A942-0AB8-A3C8-81D2594D13C8}"/>
              </a:ext>
            </a:extLst>
          </p:cNvPr>
          <p:cNvSpPr/>
          <p:nvPr/>
        </p:nvSpPr>
        <p:spPr>
          <a:xfrm>
            <a:off x="7343702" y="1899252"/>
            <a:ext cx="504825" cy="504825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grpSp>
        <p:nvGrpSpPr>
          <p:cNvPr id="17" name="Google Shape;783;p54">
            <a:extLst>
              <a:ext uri="{FF2B5EF4-FFF2-40B4-BE49-F238E27FC236}">
                <a16:creationId xmlns:a16="http://schemas.microsoft.com/office/drawing/2014/main" id="{8C69F5F7-6FDD-BA3F-BBC8-9459635950B6}"/>
              </a:ext>
            </a:extLst>
          </p:cNvPr>
          <p:cNvGrpSpPr/>
          <p:nvPr/>
        </p:nvGrpSpPr>
        <p:grpSpPr>
          <a:xfrm>
            <a:off x="7969968" y="1424402"/>
            <a:ext cx="2852743" cy="1313751"/>
            <a:chOff x="8091482" y="4229099"/>
            <a:chExt cx="2852743" cy="1313751"/>
          </a:xfrm>
        </p:grpSpPr>
        <p:sp>
          <p:nvSpPr>
            <p:cNvPr id="18" name="Google Shape;784;p54">
              <a:extLst>
                <a:ext uri="{FF2B5EF4-FFF2-40B4-BE49-F238E27FC236}">
                  <a16:creationId xmlns:a16="http://schemas.microsoft.com/office/drawing/2014/main" id="{7E3BFC30-5B28-4A12-8049-0D2680FC2CAB}"/>
                </a:ext>
              </a:extLst>
            </p:cNvPr>
            <p:cNvSpPr/>
            <p:nvPr/>
          </p:nvSpPr>
          <p:spPr>
            <a:xfrm>
              <a:off x="8091482" y="4229099"/>
              <a:ext cx="2852743" cy="615017"/>
            </a:xfrm>
            <a:prstGeom prst="roundRect">
              <a:avLst>
                <a:gd name="adj" fmla="val 19764"/>
              </a:avLst>
            </a:prstGeom>
            <a:solidFill>
              <a:srgbClr val="EDE2F6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Prix de la casquette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785;p54">
              <a:extLst>
                <a:ext uri="{FF2B5EF4-FFF2-40B4-BE49-F238E27FC236}">
                  <a16:creationId xmlns:a16="http://schemas.microsoft.com/office/drawing/2014/main" id="{6D593C28-BE85-AB38-CE20-2A6A66129F7C}"/>
                </a:ext>
              </a:extLst>
            </p:cNvPr>
            <p:cNvSpPr/>
            <p:nvPr/>
          </p:nvSpPr>
          <p:spPr>
            <a:xfrm>
              <a:off x="8091482" y="4927833"/>
              <a:ext cx="2852743" cy="615017"/>
            </a:xfrm>
            <a:prstGeom prst="roundRect">
              <a:avLst>
                <a:gd name="adj" fmla="val 19764"/>
              </a:avLst>
            </a:prstGeom>
            <a:solidFill>
              <a:srgbClr val="EDE2F6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𝑥 + 40</a:t>
              </a:r>
              <a:endParaRPr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" name="Google Shape;786;p54">
            <a:extLst>
              <a:ext uri="{FF2B5EF4-FFF2-40B4-BE49-F238E27FC236}">
                <a16:creationId xmlns:a16="http://schemas.microsoft.com/office/drawing/2014/main" id="{E223E0E5-1B54-3C70-F46A-C7F30E2B6F31}"/>
              </a:ext>
            </a:extLst>
          </p:cNvPr>
          <p:cNvSpPr/>
          <p:nvPr/>
        </p:nvSpPr>
        <p:spPr>
          <a:xfrm>
            <a:off x="4250462" y="2815053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80 dirhams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787;p54">
            <a:extLst>
              <a:ext uri="{FF2B5EF4-FFF2-40B4-BE49-F238E27FC236}">
                <a16:creationId xmlns:a16="http://schemas.microsoft.com/office/drawing/2014/main" id="{CB0C581C-783C-C980-B413-7176DC627AE1}"/>
              </a:ext>
            </a:extLst>
          </p:cNvPr>
          <p:cNvSpPr/>
          <p:nvPr/>
        </p:nvSpPr>
        <p:spPr>
          <a:xfrm>
            <a:off x="1197698" y="3700879"/>
            <a:ext cx="2962275" cy="615016"/>
          </a:xfrm>
          <a:prstGeom prst="roundRect">
            <a:avLst>
              <a:gd name="adj" fmla="val 22182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écris l’équation </a:t>
            </a:r>
            <a:endParaRPr dirty="0"/>
          </a:p>
        </p:txBody>
      </p:sp>
      <p:sp>
        <p:nvSpPr>
          <p:cNvPr id="22" name="Google Shape;788;p54">
            <a:extLst>
              <a:ext uri="{FF2B5EF4-FFF2-40B4-BE49-F238E27FC236}">
                <a16:creationId xmlns:a16="http://schemas.microsoft.com/office/drawing/2014/main" id="{B3D3C59C-F9DA-C8D3-E005-692CB7EAED7E}"/>
              </a:ext>
            </a:extLst>
          </p:cNvPr>
          <p:cNvSpPr/>
          <p:nvPr/>
        </p:nvSpPr>
        <p:spPr>
          <a:xfrm>
            <a:off x="4250462" y="3700878"/>
            <a:ext cx="6572250" cy="615017"/>
          </a:xfrm>
          <a:prstGeom prst="roundRect">
            <a:avLst>
              <a:gd name="adj" fmla="val 19764"/>
            </a:avLst>
          </a:prstGeom>
          <a:blipFill rotWithShape="1">
            <a:blip r:embed="rId4">
              <a:alphaModFix/>
            </a:blip>
            <a:stretch>
              <a:fillRect/>
            </a:stretch>
          </a:blip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3621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E9F6F-8016-6506-3C9B-88D9EA804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86310796-EC06-C2D9-AD3E-0030E0DE56C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72FE826D-8208-DE38-6222-55152AC701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6996959A-23BF-1B2A-5A30-3E1C1E9712A4}"/>
              </a:ext>
            </a:extLst>
          </p:cNvPr>
          <p:cNvSpPr txBox="1"/>
          <p:nvPr/>
        </p:nvSpPr>
        <p:spPr>
          <a:xfrm>
            <a:off x="711201" y="67328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chaque étape de résolution.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DC72D59-0937-35AD-2E80-412DF1D7DA60}"/>
              </a:ext>
            </a:extLst>
          </p:cNvPr>
          <p:cNvSpPr txBox="1"/>
          <p:nvPr/>
        </p:nvSpPr>
        <p:spPr>
          <a:xfrm>
            <a:off x="982133" y="268896"/>
            <a:ext cx="10327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 vais maintenant résoudre mon équation. .</a:t>
            </a:r>
            <a:endParaRPr lang="fr-FR" dirty="0"/>
          </a:p>
        </p:txBody>
      </p:sp>
      <p:sp>
        <p:nvSpPr>
          <p:cNvPr id="4" name="Google Shape;798;p55">
            <a:extLst>
              <a:ext uri="{FF2B5EF4-FFF2-40B4-BE49-F238E27FC236}">
                <a16:creationId xmlns:a16="http://schemas.microsoft.com/office/drawing/2014/main" id="{E41DA304-E928-90FB-ED1C-B10959CF05DA}"/>
              </a:ext>
            </a:extLst>
          </p:cNvPr>
          <p:cNvSpPr/>
          <p:nvPr/>
        </p:nvSpPr>
        <p:spPr>
          <a:xfrm>
            <a:off x="1319212" y="1285876"/>
            <a:ext cx="2962275" cy="615016"/>
          </a:xfrm>
          <a:prstGeom prst="roundRect">
            <a:avLst>
              <a:gd name="adj" fmla="val 22182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écris l’équation </a:t>
            </a:r>
            <a:endParaRPr/>
          </a:p>
        </p:txBody>
      </p:sp>
      <p:sp>
        <p:nvSpPr>
          <p:cNvPr id="6" name="Google Shape;799;p55">
            <a:extLst>
              <a:ext uri="{FF2B5EF4-FFF2-40B4-BE49-F238E27FC236}">
                <a16:creationId xmlns:a16="http://schemas.microsoft.com/office/drawing/2014/main" id="{E6941D87-4DFB-06C1-B847-EEAAD7371898}"/>
              </a:ext>
            </a:extLst>
          </p:cNvPr>
          <p:cNvSpPr/>
          <p:nvPr/>
        </p:nvSpPr>
        <p:spPr>
          <a:xfrm>
            <a:off x="4371976" y="1285875"/>
            <a:ext cx="6572250" cy="615017"/>
          </a:xfrm>
          <a:prstGeom prst="roundRect">
            <a:avLst>
              <a:gd name="adj" fmla="val 19764"/>
            </a:avLst>
          </a:prstGeom>
          <a:blipFill rotWithShape="1">
            <a:blip r:embed="rId3">
              <a:alphaModFix/>
            </a:blip>
            <a:stretch>
              <a:fillRect/>
            </a:stretch>
          </a:blipFill>
          <a:ln w="952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sp>
        <p:nvSpPr>
          <p:cNvPr id="7" name="Google Shape;800;p55">
            <a:extLst>
              <a:ext uri="{FF2B5EF4-FFF2-40B4-BE49-F238E27FC236}">
                <a16:creationId xmlns:a16="http://schemas.microsoft.com/office/drawing/2014/main" id="{AF53AE34-D34C-9CD6-E5D0-F592C99ED785}"/>
              </a:ext>
            </a:extLst>
          </p:cNvPr>
          <p:cNvSpPr/>
          <p:nvPr/>
        </p:nvSpPr>
        <p:spPr>
          <a:xfrm>
            <a:off x="1319212" y="2000250"/>
            <a:ext cx="2962275" cy="4543425"/>
          </a:xfrm>
          <a:prstGeom prst="roundRect">
            <a:avLst>
              <a:gd name="adj" fmla="val 1925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résous l’équation </a:t>
            </a:r>
            <a:endParaRPr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4E5E6B11-B4B6-A10B-F979-20E1C6C54B31}"/>
              </a:ext>
            </a:extLst>
          </p:cNvPr>
          <p:cNvGrpSpPr/>
          <p:nvPr/>
        </p:nvGrpSpPr>
        <p:grpSpPr>
          <a:xfrm>
            <a:off x="4371976" y="2009775"/>
            <a:ext cx="6572250" cy="3895725"/>
            <a:chOff x="4371976" y="2009775"/>
            <a:chExt cx="6572250" cy="3895725"/>
          </a:xfrm>
        </p:grpSpPr>
        <p:sp>
          <p:nvSpPr>
            <p:cNvPr id="10" name="Google Shape;801;p55">
              <a:extLst>
                <a:ext uri="{FF2B5EF4-FFF2-40B4-BE49-F238E27FC236}">
                  <a16:creationId xmlns:a16="http://schemas.microsoft.com/office/drawing/2014/main" id="{0095ADD9-A8C6-31FF-AA4E-875C5EACFC2F}"/>
                </a:ext>
              </a:extLst>
            </p:cNvPr>
            <p:cNvSpPr/>
            <p:nvPr/>
          </p:nvSpPr>
          <p:spPr>
            <a:xfrm>
              <a:off x="4371976" y="2009775"/>
              <a:ext cx="6572250" cy="3895725"/>
            </a:xfrm>
            <a:prstGeom prst="roundRect">
              <a:avLst>
                <a:gd name="adj" fmla="val 1671"/>
              </a:avLst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1800" dirty="0"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dirty="0"/>
            </a:p>
          </p:txBody>
        </p:sp>
        <p:sp>
          <p:nvSpPr>
            <p:cNvPr id="20" name="Google Shape;802;p55">
              <a:extLst>
                <a:ext uri="{FF2B5EF4-FFF2-40B4-BE49-F238E27FC236}">
                  <a16:creationId xmlns:a16="http://schemas.microsoft.com/office/drawing/2014/main" id="{BFB7E3EC-2EE6-EB75-A162-5195E08C6E41}"/>
                </a:ext>
              </a:extLst>
            </p:cNvPr>
            <p:cNvSpPr/>
            <p:nvPr/>
          </p:nvSpPr>
          <p:spPr>
            <a:xfrm>
              <a:off x="5496476" y="2800350"/>
              <a:ext cx="581025" cy="361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803;p55">
              <a:extLst>
                <a:ext uri="{FF2B5EF4-FFF2-40B4-BE49-F238E27FC236}">
                  <a16:creationId xmlns:a16="http://schemas.microsoft.com/office/drawing/2014/main" id="{61834A9E-4E30-FAB8-C37E-0DB40C65FC39}"/>
                </a:ext>
              </a:extLst>
            </p:cNvPr>
            <p:cNvSpPr/>
            <p:nvPr/>
          </p:nvSpPr>
          <p:spPr>
            <a:xfrm>
              <a:off x="5496476" y="3400425"/>
              <a:ext cx="581025" cy="361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804;p55">
              <a:extLst>
                <a:ext uri="{FF2B5EF4-FFF2-40B4-BE49-F238E27FC236}">
                  <a16:creationId xmlns:a16="http://schemas.microsoft.com/office/drawing/2014/main" id="{1EA77F97-5824-08CD-58F2-8114BCBC0CE8}"/>
                </a:ext>
              </a:extLst>
            </p:cNvPr>
            <p:cNvSpPr/>
            <p:nvPr/>
          </p:nvSpPr>
          <p:spPr>
            <a:xfrm>
              <a:off x="5496476" y="3905250"/>
              <a:ext cx="581025" cy="361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805;p55">
              <a:extLst>
                <a:ext uri="{FF2B5EF4-FFF2-40B4-BE49-F238E27FC236}">
                  <a16:creationId xmlns:a16="http://schemas.microsoft.com/office/drawing/2014/main" id="{5EECE0E9-39DA-F3B0-21BE-6D2C37F2CD4B}"/>
                </a:ext>
              </a:extLst>
            </p:cNvPr>
            <p:cNvSpPr/>
            <p:nvPr/>
          </p:nvSpPr>
          <p:spPr>
            <a:xfrm>
              <a:off x="5496476" y="4457700"/>
              <a:ext cx="581025" cy="361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806;p55">
              <a:extLst>
                <a:ext uri="{FF2B5EF4-FFF2-40B4-BE49-F238E27FC236}">
                  <a16:creationId xmlns:a16="http://schemas.microsoft.com/office/drawing/2014/main" id="{D65C6BEF-C034-2B18-87E3-871C6E573DA5}"/>
                </a:ext>
              </a:extLst>
            </p:cNvPr>
            <p:cNvSpPr/>
            <p:nvPr/>
          </p:nvSpPr>
          <p:spPr>
            <a:xfrm>
              <a:off x="5496476" y="5314950"/>
              <a:ext cx="581025" cy="36195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accent1"/>
            </a:solidFill>
            <a:ln w="12700" cap="flat" cmpd="sng">
              <a:solidFill>
                <a:srgbClr val="157057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" name="Google Shape;807;p55">
            <a:extLst>
              <a:ext uri="{FF2B5EF4-FFF2-40B4-BE49-F238E27FC236}">
                <a16:creationId xmlns:a16="http://schemas.microsoft.com/office/drawing/2014/main" id="{36B7A2C0-14B0-53AE-5C7B-DA81CB1FA5B6}"/>
              </a:ext>
            </a:extLst>
          </p:cNvPr>
          <p:cNvSpPr/>
          <p:nvPr/>
        </p:nvSpPr>
        <p:spPr>
          <a:xfrm>
            <a:off x="4371976" y="5966758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𝑥 = 20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4019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32BA0-2CA8-00B8-901C-5202BE1A0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DA0B0CD-B3D2-9406-2543-D555249C7FD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9D6E56A-A401-FE6C-A9CE-A27E5B506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312C58A-536D-9382-EED9-24570F2E0D75}"/>
              </a:ext>
            </a:extLst>
          </p:cNvPr>
          <p:cNvSpPr txBox="1"/>
          <p:nvPr/>
        </p:nvSpPr>
        <p:spPr>
          <a:xfrm>
            <a:off x="711201" y="67696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affiche et montre les résultats</a:t>
            </a: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3F1EBD4-0182-F921-279A-3963301023DC}"/>
              </a:ext>
            </a:extLst>
          </p:cNvPr>
          <p:cNvSpPr txBox="1"/>
          <p:nvPr/>
        </p:nvSpPr>
        <p:spPr>
          <a:xfrm>
            <a:off x="982133" y="268896"/>
            <a:ext cx="103270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J’ai trouvé que 𝑥 = 20, donc le ballon coûte 20 DH. Pour la casquette, j’ajoute 40 DH, ce qui me donne 60</a:t>
            </a:r>
            <a:endParaRPr lang="fr-FR" dirty="0"/>
          </a:p>
        </p:txBody>
      </p:sp>
      <p:sp>
        <p:nvSpPr>
          <p:cNvPr id="4" name="Google Shape;817;p56">
            <a:extLst>
              <a:ext uri="{FF2B5EF4-FFF2-40B4-BE49-F238E27FC236}">
                <a16:creationId xmlns:a16="http://schemas.microsoft.com/office/drawing/2014/main" id="{5A0DF43E-57D5-EFF6-AF90-3C67C7295D84}"/>
              </a:ext>
            </a:extLst>
          </p:cNvPr>
          <p:cNvSpPr/>
          <p:nvPr/>
        </p:nvSpPr>
        <p:spPr>
          <a:xfrm>
            <a:off x="1319212" y="1194733"/>
            <a:ext cx="2962275" cy="615017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résous l’équation </a:t>
            </a:r>
            <a:endParaRPr/>
          </a:p>
        </p:txBody>
      </p:sp>
      <p:sp>
        <p:nvSpPr>
          <p:cNvPr id="6" name="Google Shape;818;p56">
            <a:extLst>
              <a:ext uri="{FF2B5EF4-FFF2-40B4-BE49-F238E27FC236}">
                <a16:creationId xmlns:a16="http://schemas.microsoft.com/office/drawing/2014/main" id="{D7F3197D-6F13-06FE-59C0-58900B3F81ED}"/>
              </a:ext>
            </a:extLst>
          </p:cNvPr>
          <p:cNvSpPr/>
          <p:nvPr/>
        </p:nvSpPr>
        <p:spPr>
          <a:xfrm>
            <a:off x="4371976" y="1194733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𝑥 = 20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819;p56">
            <a:extLst>
              <a:ext uri="{FF2B5EF4-FFF2-40B4-BE49-F238E27FC236}">
                <a16:creationId xmlns:a16="http://schemas.microsoft.com/office/drawing/2014/main" id="{88DA425E-E148-5D7F-44D1-68480BE72467}"/>
              </a:ext>
            </a:extLst>
          </p:cNvPr>
          <p:cNvSpPr/>
          <p:nvPr/>
        </p:nvSpPr>
        <p:spPr>
          <a:xfrm>
            <a:off x="1319212" y="2109133"/>
            <a:ext cx="2962275" cy="1015067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réponds à la question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820;p56">
            <a:extLst>
              <a:ext uri="{FF2B5EF4-FFF2-40B4-BE49-F238E27FC236}">
                <a16:creationId xmlns:a16="http://schemas.microsoft.com/office/drawing/2014/main" id="{C0F76A7B-9C89-13C1-E386-ED9F1F430692}"/>
              </a:ext>
            </a:extLst>
          </p:cNvPr>
          <p:cNvSpPr/>
          <p:nvPr/>
        </p:nvSpPr>
        <p:spPr>
          <a:xfrm>
            <a:off x="4371976" y="2109134"/>
            <a:ext cx="2838449" cy="1015066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du ballon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 DH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821;p56">
            <a:extLst>
              <a:ext uri="{FF2B5EF4-FFF2-40B4-BE49-F238E27FC236}">
                <a16:creationId xmlns:a16="http://schemas.microsoft.com/office/drawing/2014/main" id="{9311BC22-33CF-BA9A-E6DF-E4E16C0E360E}"/>
              </a:ext>
            </a:extLst>
          </p:cNvPr>
          <p:cNvSpPr/>
          <p:nvPr/>
        </p:nvSpPr>
        <p:spPr>
          <a:xfrm>
            <a:off x="7305676" y="2109134"/>
            <a:ext cx="3638550" cy="1015066"/>
          </a:xfrm>
          <a:prstGeom prst="roundRect">
            <a:avLst>
              <a:gd name="adj" fmla="val 19764"/>
            </a:avLst>
          </a:prstGeom>
          <a:solidFill>
            <a:srgbClr val="EDE2F6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de la casquette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 +40 = 60DH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2174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3FA96-037D-B379-0853-BA5FB9B42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349A975B-BD31-2B29-4F1B-450E10B3E91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DCD0884E-2D44-80DB-9BFA-6C751C630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124E062D-AD74-A11A-2EE3-E046B159C3AC}"/>
              </a:ext>
            </a:extLst>
          </p:cNvPr>
          <p:cNvSpPr txBox="1"/>
          <p:nvPr/>
        </p:nvSpPr>
        <p:spPr>
          <a:xfrm>
            <a:off x="711201" y="769127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L’enseignant explique l’importance de vérifier toujours ses résultats et demande aux élèves de refaire le calcul avec lui pour confirmer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1D7EDBA-840F-E4EF-D893-C8FC7FD3C94E}"/>
              </a:ext>
            </a:extLst>
          </p:cNvPr>
          <p:cNvSpPr txBox="1"/>
          <p:nvPr/>
        </p:nvSpPr>
        <p:spPr>
          <a:xfrm>
            <a:off x="982133" y="268896"/>
            <a:ext cx="103270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Pour être sûr de ma réponse, je vérifie en additionnant les deux prix : 20 DH + 60 DH = 80 DH. Comme cela correspond bien au montant total annoncé dans l’énoncé, ma solution est correcte !</a:t>
            </a:r>
            <a:endParaRPr lang="fr-FR" dirty="0"/>
          </a:p>
        </p:txBody>
      </p:sp>
      <p:sp>
        <p:nvSpPr>
          <p:cNvPr id="3" name="Google Shape;831;p57">
            <a:extLst>
              <a:ext uri="{FF2B5EF4-FFF2-40B4-BE49-F238E27FC236}">
                <a16:creationId xmlns:a16="http://schemas.microsoft.com/office/drawing/2014/main" id="{4387CC6D-1165-92F3-EE02-F9CAC8ABF576}"/>
              </a:ext>
            </a:extLst>
          </p:cNvPr>
          <p:cNvSpPr/>
          <p:nvPr/>
        </p:nvSpPr>
        <p:spPr>
          <a:xfrm>
            <a:off x="1302278" y="1574158"/>
            <a:ext cx="2962275" cy="615017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résous l’équation </a:t>
            </a:r>
            <a:endParaRPr/>
          </a:p>
        </p:txBody>
      </p:sp>
      <p:sp>
        <p:nvSpPr>
          <p:cNvPr id="11" name="Google Shape;832;p57">
            <a:extLst>
              <a:ext uri="{FF2B5EF4-FFF2-40B4-BE49-F238E27FC236}">
                <a16:creationId xmlns:a16="http://schemas.microsoft.com/office/drawing/2014/main" id="{2229BDCB-3FE9-F8F4-B33F-BD26C30C4273}"/>
              </a:ext>
            </a:extLst>
          </p:cNvPr>
          <p:cNvSpPr/>
          <p:nvPr/>
        </p:nvSpPr>
        <p:spPr>
          <a:xfrm>
            <a:off x="4355042" y="1574158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𝑥 = 20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833;p57">
            <a:extLst>
              <a:ext uri="{FF2B5EF4-FFF2-40B4-BE49-F238E27FC236}">
                <a16:creationId xmlns:a16="http://schemas.microsoft.com/office/drawing/2014/main" id="{56299088-3DBB-9E45-CBAA-81BAB9B7D784}"/>
              </a:ext>
            </a:extLst>
          </p:cNvPr>
          <p:cNvSpPr/>
          <p:nvPr/>
        </p:nvSpPr>
        <p:spPr>
          <a:xfrm>
            <a:off x="1302278" y="2488558"/>
            <a:ext cx="2962275" cy="1015067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réponds à la question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834;p57">
            <a:extLst>
              <a:ext uri="{FF2B5EF4-FFF2-40B4-BE49-F238E27FC236}">
                <a16:creationId xmlns:a16="http://schemas.microsoft.com/office/drawing/2014/main" id="{794FE7BC-8D98-C751-99A7-FDBB85365945}"/>
              </a:ext>
            </a:extLst>
          </p:cNvPr>
          <p:cNvSpPr/>
          <p:nvPr/>
        </p:nvSpPr>
        <p:spPr>
          <a:xfrm>
            <a:off x="4355042" y="2488559"/>
            <a:ext cx="2838449" cy="1015066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du ballon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 DH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835;p57">
            <a:extLst>
              <a:ext uri="{FF2B5EF4-FFF2-40B4-BE49-F238E27FC236}">
                <a16:creationId xmlns:a16="http://schemas.microsoft.com/office/drawing/2014/main" id="{1F5263F9-4411-D854-EB15-D353B8441F76}"/>
              </a:ext>
            </a:extLst>
          </p:cNvPr>
          <p:cNvSpPr/>
          <p:nvPr/>
        </p:nvSpPr>
        <p:spPr>
          <a:xfrm>
            <a:off x="7288742" y="2488559"/>
            <a:ext cx="3638550" cy="1015066"/>
          </a:xfrm>
          <a:prstGeom prst="roundRect">
            <a:avLst>
              <a:gd name="adj" fmla="val 19764"/>
            </a:avLst>
          </a:prstGeom>
          <a:solidFill>
            <a:srgbClr val="EDE2F6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de la casquette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 +40 = 60DH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836;p57">
            <a:extLst>
              <a:ext uri="{FF2B5EF4-FFF2-40B4-BE49-F238E27FC236}">
                <a16:creationId xmlns:a16="http://schemas.microsoft.com/office/drawing/2014/main" id="{E187ACE6-E653-5D3A-3542-BF65F012CD28}"/>
              </a:ext>
            </a:extLst>
          </p:cNvPr>
          <p:cNvSpPr/>
          <p:nvPr/>
        </p:nvSpPr>
        <p:spPr>
          <a:xfrm>
            <a:off x="1302278" y="3822059"/>
            <a:ext cx="2962275" cy="662642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vérifie les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résultats recherchés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837;p57">
            <a:extLst>
              <a:ext uri="{FF2B5EF4-FFF2-40B4-BE49-F238E27FC236}">
                <a16:creationId xmlns:a16="http://schemas.microsoft.com/office/drawing/2014/main" id="{65B9A2B5-559A-DB07-973A-19901C353BEC}"/>
              </a:ext>
            </a:extLst>
          </p:cNvPr>
          <p:cNvSpPr/>
          <p:nvPr/>
        </p:nvSpPr>
        <p:spPr>
          <a:xfrm>
            <a:off x="4355042" y="3845871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J’ai 20 + 60 = 80 donc le compte est bon.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0491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39A1C-3796-3D2E-7173-128CA2959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1C6FA84B-BC64-7E39-1C60-9DC9F0AE1A00}"/>
              </a:ext>
            </a:extLst>
          </p:cNvPr>
          <p:cNvSpPr txBox="1"/>
          <p:nvPr/>
        </p:nvSpPr>
        <p:spPr>
          <a:xfrm>
            <a:off x="819150" y="160831"/>
            <a:ext cx="1090476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Compléter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6226BD7-08C7-90CB-5586-46721FEB596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D17CD21-88BA-5BFF-EAB6-526439EA5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942;p63">
            <a:extLst>
              <a:ext uri="{FF2B5EF4-FFF2-40B4-BE49-F238E27FC236}">
                <a16:creationId xmlns:a16="http://schemas.microsoft.com/office/drawing/2014/main" id="{8CD5D27C-CE12-6A8C-0F8D-CC75C7621450}"/>
              </a:ext>
            </a:extLst>
          </p:cNvPr>
          <p:cNvSpPr txBox="1">
            <a:spLocks/>
          </p:cNvSpPr>
          <p:nvPr/>
        </p:nvSpPr>
        <p:spPr>
          <a:xfrm>
            <a:off x="894083" y="66883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5A9CDD7-F84E-283C-FC63-E7332352EEBD}"/>
              </a:ext>
            </a:extLst>
          </p:cNvPr>
          <p:cNvSpPr txBox="1"/>
          <p:nvPr/>
        </p:nvSpPr>
        <p:spPr>
          <a:xfrm>
            <a:off x="589935" y="1066923"/>
            <a:ext cx="1048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résoudre ce problème à l’aide d’une équation :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3384FC7-7189-9490-B1E8-1955A1D3930D}"/>
              </a:ext>
            </a:extLst>
          </p:cNvPr>
          <p:cNvSpPr txBox="1"/>
          <p:nvPr/>
        </p:nvSpPr>
        <p:spPr>
          <a:xfrm>
            <a:off x="589935" y="1511700"/>
            <a:ext cx="11264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Sarah a acheté un livre et un stylo. Elle a payé 90 DH en tout. Le livre coûte 30 DH de plus que le stylo.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Trouver le prix du livre et du stylo.</a:t>
            </a:r>
            <a:endParaRPr lang="fr-FR" dirty="0"/>
          </a:p>
        </p:txBody>
      </p:sp>
      <p:sp>
        <p:nvSpPr>
          <p:cNvPr id="22" name="Google Shape;757;p53">
            <a:extLst>
              <a:ext uri="{FF2B5EF4-FFF2-40B4-BE49-F238E27FC236}">
                <a16:creationId xmlns:a16="http://schemas.microsoft.com/office/drawing/2014/main" id="{43066026-5A08-58C4-23F9-861B72298946}"/>
              </a:ext>
            </a:extLst>
          </p:cNvPr>
          <p:cNvSpPr/>
          <p:nvPr/>
        </p:nvSpPr>
        <p:spPr>
          <a:xfrm>
            <a:off x="819150" y="2837622"/>
            <a:ext cx="2962275" cy="615017"/>
          </a:xfrm>
          <a:prstGeom prst="roundRect">
            <a:avLst>
              <a:gd name="adj" fmla="val 21313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choisis une inconnue </a:t>
            </a:r>
            <a:endParaRPr dirty="0"/>
          </a:p>
        </p:txBody>
      </p:sp>
      <p:sp>
        <p:nvSpPr>
          <p:cNvPr id="23" name="Google Shape;758;p53">
            <a:extLst>
              <a:ext uri="{FF2B5EF4-FFF2-40B4-BE49-F238E27FC236}">
                <a16:creationId xmlns:a16="http://schemas.microsoft.com/office/drawing/2014/main" id="{D0BC6F5E-B622-7BEA-DBEF-9C4A05753617}"/>
              </a:ext>
            </a:extLst>
          </p:cNvPr>
          <p:cNvSpPr/>
          <p:nvPr/>
        </p:nvSpPr>
        <p:spPr>
          <a:xfrm>
            <a:off x="3871914" y="2837622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du stylo = …..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760;p53">
            <a:extLst>
              <a:ext uri="{FF2B5EF4-FFF2-40B4-BE49-F238E27FC236}">
                <a16:creationId xmlns:a16="http://schemas.microsoft.com/office/drawing/2014/main" id="{D817A6EA-69EB-47C6-A649-F7980D77F308}"/>
              </a:ext>
            </a:extLst>
          </p:cNvPr>
          <p:cNvSpPr/>
          <p:nvPr/>
        </p:nvSpPr>
        <p:spPr>
          <a:xfrm>
            <a:off x="819150" y="3809172"/>
            <a:ext cx="2962275" cy="2005667"/>
          </a:xfrm>
          <a:prstGeom prst="roundRect">
            <a:avLst>
              <a:gd name="adj" fmla="val 8623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réalise 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modèle en barres</a:t>
            </a:r>
            <a:endParaRPr dirty="0"/>
          </a:p>
        </p:txBody>
      </p:sp>
      <p:grpSp>
        <p:nvGrpSpPr>
          <p:cNvPr id="26" name="Google Shape;761;p53">
            <a:extLst>
              <a:ext uri="{FF2B5EF4-FFF2-40B4-BE49-F238E27FC236}">
                <a16:creationId xmlns:a16="http://schemas.microsoft.com/office/drawing/2014/main" id="{01F9B938-E22A-6A5A-20F5-9F6714645E93}"/>
              </a:ext>
            </a:extLst>
          </p:cNvPr>
          <p:cNvGrpSpPr/>
          <p:nvPr/>
        </p:nvGrpSpPr>
        <p:grpSpPr>
          <a:xfrm>
            <a:off x="3902866" y="3809172"/>
            <a:ext cx="2940847" cy="1313750"/>
            <a:chOff x="4402928" y="4229100"/>
            <a:chExt cx="2940847" cy="1313750"/>
          </a:xfrm>
        </p:grpSpPr>
        <p:sp>
          <p:nvSpPr>
            <p:cNvPr id="27" name="Google Shape;762;p53">
              <a:extLst>
                <a:ext uri="{FF2B5EF4-FFF2-40B4-BE49-F238E27FC236}">
                  <a16:creationId xmlns:a16="http://schemas.microsoft.com/office/drawing/2014/main" id="{C54FC133-C5AD-F75F-7480-158F460FE9DE}"/>
                </a:ext>
              </a:extLst>
            </p:cNvPr>
            <p:cNvSpPr/>
            <p:nvPr/>
          </p:nvSpPr>
          <p:spPr>
            <a:xfrm>
              <a:off x="4402928" y="4229100"/>
              <a:ext cx="2940847" cy="615017"/>
            </a:xfrm>
            <a:prstGeom prst="roundRect">
              <a:avLst>
                <a:gd name="adj" fmla="val 19764"/>
              </a:avLst>
            </a:prstGeom>
            <a:solidFill>
              <a:srgbClr val="DBF3E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Prix </a:t>
              </a:r>
              <a:r>
                <a: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du stylo </a:t>
              </a:r>
              <a:endParaRPr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763;p53">
              <a:extLst>
                <a:ext uri="{FF2B5EF4-FFF2-40B4-BE49-F238E27FC236}">
                  <a16:creationId xmlns:a16="http://schemas.microsoft.com/office/drawing/2014/main" id="{31CF4B73-2979-07ED-F8AB-57B726E9C841}"/>
                </a:ext>
              </a:extLst>
            </p:cNvPr>
            <p:cNvSpPr/>
            <p:nvPr/>
          </p:nvSpPr>
          <p:spPr>
            <a:xfrm>
              <a:off x="4402928" y="4927833"/>
              <a:ext cx="2940847" cy="615017"/>
            </a:xfrm>
            <a:prstGeom prst="roundRect">
              <a:avLst>
                <a:gd name="adj" fmla="val 19764"/>
              </a:avLst>
            </a:prstGeom>
            <a:solidFill>
              <a:srgbClr val="DBF3E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…..</a:t>
              </a:r>
              <a:endParaRPr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" name="Google Shape;764;p53">
            <a:extLst>
              <a:ext uri="{FF2B5EF4-FFF2-40B4-BE49-F238E27FC236}">
                <a16:creationId xmlns:a16="http://schemas.microsoft.com/office/drawing/2014/main" id="{C30A864F-DE89-E61D-7FDC-E71E5E59B8EF}"/>
              </a:ext>
            </a:extLst>
          </p:cNvPr>
          <p:cNvSpPr/>
          <p:nvPr/>
        </p:nvSpPr>
        <p:spPr>
          <a:xfrm>
            <a:off x="6965154" y="4284021"/>
            <a:ext cx="504825" cy="504825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grpSp>
        <p:nvGrpSpPr>
          <p:cNvPr id="30" name="Google Shape;765;p53">
            <a:extLst>
              <a:ext uri="{FF2B5EF4-FFF2-40B4-BE49-F238E27FC236}">
                <a16:creationId xmlns:a16="http://schemas.microsoft.com/office/drawing/2014/main" id="{CF5EDB1C-C313-7850-DBF9-93578ED44852}"/>
              </a:ext>
            </a:extLst>
          </p:cNvPr>
          <p:cNvGrpSpPr/>
          <p:nvPr/>
        </p:nvGrpSpPr>
        <p:grpSpPr>
          <a:xfrm>
            <a:off x="7591420" y="3809171"/>
            <a:ext cx="2852743" cy="1313751"/>
            <a:chOff x="8091482" y="4229099"/>
            <a:chExt cx="2852743" cy="1313751"/>
          </a:xfrm>
        </p:grpSpPr>
        <p:sp>
          <p:nvSpPr>
            <p:cNvPr id="31" name="Google Shape;766;p53">
              <a:extLst>
                <a:ext uri="{FF2B5EF4-FFF2-40B4-BE49-F238E27FC236}">
                  <a16:creationId xmlns:a16="http://schemas.microsoft.com/office/drawing/2014/main" id="{BCEE2C84-C81E-91A4-8CA4-47E4E390E2D6}"/>
                </a:ext>
              </a:extLst>
            </p:cNvPr>
            <p:cNvSpPr/>
            <p:nvPr/>
          </p:nvSpPr>
          <p:spPr>
            <a:xfrm>
              <a:off x="8091482" y="4229099"/>
              <a:ext cx="2852743" cy="615017"/>
            </a:xfrm>
            <a:prstGeom prst="roundRect">
              <a:avLst>
                <a:gd name="adj" fmla="val 19764"/>
              </a:avLst>
            </a:prstGeom>
            <a:solidFill>
              <a:srgbClr val="EDE2F6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Prix du livre</a:t>
              </a:r>
              <a:endParaRPr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767;p53">
              <a:extLst>
                <a:ext uri="{FF2B5EF4-FFF2-40B4-BE49-F238E27FC236}">
                  <a16:creationId xmlns:a16="http://schemas.microsoft.com/office/drawing/2014/main" id="{6642AB1B-5D9E-6140-90D2-19A56B0FB941}"/>
                </a:ext>
              </a:extLst>
            </p:cNvPr>
            <p:cNvSpPr/>
            <p:nvPr/>
          </p:nvSpPr>
          <p:spPr>
            <a:xfrm>
              <a:off x="8091482" y="4927833"/>
              <a:ext cx="2852743" cy="615017"/>
            </a:xfrm>
            <a:prstGeom prst="roundRect">
              <a:avLst>
                <a:gd name="adj" fmla="val 19764"/>
              </a:avLst>
            </a:prstGeom>
            <a:solidFill>
              <a:srgbClr val="EDE2F6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……….</a:t>
              </a:r>
              <a:endParaRPr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" name="Google Shape;768;p53">
            <a:extLst>
              <a:ext uri="{FF2B5EF4-FFF2-40B4-BE49-F238E27FC236}">
                <a16:creationId xmlns:a16="http://schemas.microsoft.com/office/drawing/2014/main" id="{6C1DB00B-7C1F-F148-7B7B-388739B38559}"/>
              </a:ext>
            </a:extLst>
          </p:cNvPr>
          <p:cNvSpPr/>
          <p:nvPr/>
        </p:nvSpPr>
        <p:spPr>
          <a:xfrm>
            <a:off x="3871914" y="5199822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 dirhams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3ADB2E2-5E60-B422-3509-D245EFEE6B4B}"/>
              </a:ext>
            </a:extLst>
          </p:cNvPr>
          <p:cNvSpPr txBox="1"/>
          <p:nvPr/>
        </p:nvSpPr>
        <p:spPr>
          <a:xfrm>
            <a:off x="589935" y="226280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je suis les étapes suivantes:</a:t>
            </a:r>
          </a:p>
        </p:txBody>
      </p:sp>
    </p:spTree>
    <p:extLst>
      <p:ext uri="{BB962C8B-B14F-4D97-AF65-F5344CB8AC3E}">
        <p14:creationId xmlns:p14="http://schemas.microsoft.com/office/powerpoint/2010/main" val="3592269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22" grpId="0" animBg="1"/>
      <p:bldP spid="23" grpId="0" animBg="1"/>
      <p:bldP spid="24" grpId="0" animBg="1"/>
      <p:bldP spid="29" grpId="0" animBg="1"/>
      <p:bldP spid="33" grpId="0" animBg="1"/>
      <p:bldP spid="4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3E654-3FCD-6FEA-1C8D-825D7F79D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B2157EC-D9F1-C404-B2DB-7720D978AAB6}"/>
              </a:ext>
            </a:extLst>
          </p:cNvPr>
          <p:cNvSpPr txBox="1"/>
          <p:nvPr/>
        </p:nvSpPr>
        <p:spPr>
          <a:xfrm>
            <a:off x="819150" y="160831"/>
            <a:ext cx="1090476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les réponses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16FD5C0-C61B-1DED-067E-5E45433AEE6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Google Shape;942;p63">
            <a:extLst>
              <a:ext uri="{FF2B5EF4-FFF2-40B4-BE49-F238E27FC236}">
                <a16:creationId xmlns:a16="http://schemas.microsoft.com/office/drawing/2014/main" id="{B876330D-11F2-63C5-DFA2-58A9A6F143D9}"/>
              </a:ext>
            </a:extLst>
          </p:cNvPr>
          <p:cNvSpPr txBox="1">
            <a:spLocks/>
          </p:cNvSpPr>
          <p:nvPr/>
        </p:nvSpPr>
        <p:spPr>
          <a:xfrm>
            <a:off x="894083" y="66883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</a:t>
            </a:r>
            <a:endParaRPr lang="fr-FR" dirty="0"/>
          </a:p>
        </p:txBody>
      </p:sp>
      <p:sp>
        <p:nvSpPr>
          <p:cNvPr id="22" name="Google Shape;757;p53">
            <a:extLst>
              <a:ext uri="{FF2B5EF4-FFF2-40B4-BE49-F238E27FC236}">
                <a16:creationId xmlns:a16="http://schemas.microsoft.com/office/drawing/2014/main" id="{1FC2426D-D02F-988E-8684-FFA3A5D12F88}"/>
              </a:ext>
            </a:extLst>
          </p:cNvPr>
          <p:cNvSpPr/>
          <p:nvPr/>
        </p:nvSpPr>
        <p:spPr>
          <a:xfrm>
            <a:off x="819150" y="3036419"/>
            <a:ext cx="2962275" cy="615017"/>
          </a:xfrm>
          <a:prstGeom prst="roundRect">
            <a:avLst>
              <a:gd name="adj" fmla="val 21313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choisis une inconnue </a:t>
            </a:r>
            <a:endParaRPr dirty="0"/>
          </a:p>
        </p:txBody>
      </p:sp>
      <p:sp>
        <p:nvSpPr>
          <p:cNvPr id="23" name="Google Shape;758;p53">
            <a:extLst>
              <a:ext uri="{FF2B5EF4-FFF2-40B4-BE49-F238E27FC236}">
                <a16:creationId xmlns:a16="http://schemas.microsoft.com/office/drawing/2014/main" id="{A2FFFECA-008B-9DE2-2806-05334FD1B16B}"/>
              </a:ext>
            </a:extLst>
          </p:cNvPr>
          <p:cNvSpPr/>
          <p:nvPr/>
        </p:nvSpPr>
        <p:spPr>
          <a:xfrm>
            <a:off x="3871914" y="3036419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du stylo = </a:t>
            </a:r>
            <a:r>
              <a:rPr lang="fr-FR" sz="24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…..</a:t>
            </a:r>
            <a:endParaRPr sz="2000" dirty="0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760;p53">
            <a:extLst>
              <a:ext uri="{FF2B5EF4-FFF2-40B4-BE49-F238E27FC236}">
                <a16:creationId xmlns:a16="http://schemas.microsoft.com/office/drawing/2014/main" id="{50DFF7BB-3041-D1AC-A9FE-8D2143CC44C6}"/>
              </a:ext>
            </a:extLst>
          </p:cNvPr>
          <p:cNvSpPr/>
          <p:nvPr/>
        </p:nvSpPr>
        <p:spPr>
          <a:xfrm>
            <a:off x="819150" y="4007969"/>
            <a:ext cx="2962275" cy="2005667"/>
          </a:xfrm>
          <a:prstGeom prst="roundRect">
            <a:avLst>
              <a:gd name="adj" fmla="val 8623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réalise 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modèle en barres</a:t>
            </a:r>
            <a:endParaRPr dirty="0"/>
          </a:p>
        </p:txBody>
      </p:sp>
      <p:grpSp>
        <p:nvGrpSpPr>
          <p:cNvPr id="26" name="Google Shape;761;p53">
            <a:extLst>
              <a:ext uri="{FF2B5EF4-FFF2-40B4-BE49-F238E27FC236}">
                <a16:creationId xmlns:a16="http://schemas.microsoft.com/office/drawing/2014/main" id="{458DC75B-41E2-815E-DD73-E1F7A146988B}"/>
              </a:ext>
            </a:extLst>
          </p:cNvPr>
          <p:cNvGrpSpPr/>
          <p:nvPr/>
        </p:nvGrpSpPr>
        <p:grpSpPr>
          <a:xfrm>
            <a:off x="3902866" y="4007969"/>
            <a:ext cx="2940847" cy="1313750"/>
            <a:chOff x="4402928" y="4229100"/>
            <a:chExt cx="2940847" cy="1313750"/>
          </a:xfrm>
        </p:grpSpPr>
        <p:sp>
          <p:nvSpPr>
            <p:cNvPr id="27" name="Google Shape;762;p53">
              <a:extLst>
                <a:ext uri="{FF2B5EF4-FFF2-40B4-BE49-F238E27FC236}">
                  <a16:creationId xmlns:a16="http://schemas.microsoft.com/office/drawing/2014/main" id="{98190234-0764-6A1E-9CC7-F95CEEE936E5}"/>
                </a:ext>
              </a:extLst>
            </p:cNvPr>
            <p:cNvSpPr/>
            <p:nvPr/>
          </p:nvSpPr>
          <p:spPr>
            <a:xfrm>
              <a:off x="4402928" y="4229100"/>
              <a:ext cx="2940847" cy="615017"/>
            </a:xfrm>
            <a:prstGeom prst="roundRect">
              <a:avLst>
                <a:gd name="adj" fmla="val 19764"/>
              </a:avLst>
            </a:prstGeom>
            <a:solidFill>
              <a:srgbClr val="DBF3E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Prix </a:t>
              </a:r>
              <a:r>
                <a:rPr kumimoji="0" lang="fr-FR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du stylo </a:t>
              </a:r>
              <a:endParaRPr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763;p53">
              <a:extLst>
                <a:ext uri="{FF2B5EF4-FFF2-40B4-BE49-F238E27FC236}">
                  <a16:creationId xmlns:a16="http://schemas.microsoft.com/office/drawing/2014/main" id="{659D4AFB-9FEA-A85E-97B7-4F8C90D482A9}"/>
                </a:ext>
              </a:extLst>
            </p:cNvPr>
            <p:cNvSpPr/>
            <p:nvPr/>
          </p:nvSpPr>
          <p:spPr>
            <a:xfrm>
              <a:off x="4402928" y="4927833"/>
              <a:ext cx="2940847" cy="615017"/>
            </a:xfrm>
            <a:prstGeom prst="roundRect">
              <a:avLst>
                <a:gd name="adj" fmla="val 19764"/>
              </a:avLst>
            </a:prstGeom>
            <a:solidFill>
              <a:srgbClr val="DBF3E1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…..</a:t>
              </a:r>
              <a:endParaRPr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" name="Google Shape;764;p53">
            <a:extLst>
              <a:ext uri="{FF2B5EF4-FFF2-40B4-BE49-F238E27FC236}">
                <a16:creationId xmlns:a16="http://schemas.microsoft.com/office/drawing/2014/main" id="{6E48546B-8098-2A3B-5E9D-FD4B61339E4F}"/>
              </a:ext>
            </a:extLst>
          </p:cNvPr>
          <p:cNvSpPr/>
          <p:nvPr/>
        </p:nvSpPr>
        <p:spPr>
          <a:xfrm>
            <a:off x="6965154" y="4482818"/>
            <a:ext cx="504825" cy="504825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  <p:grpSp>
        <p:nvGrpSpPr>
          <p:cNvPr id="30" name="Google Shape;765;p53">
            <a:extLst>
              <a:ext uri="{FF2B5EF4-FFF2-40B4-BE49-F238E27FC236}">
                <a16:creationId xmlns:a16="http://schemas.microsoft.com/office/drawing/2014/main" id="{13FD7FD3-3DC3-F573-2661-8BE8A3E8F1E6}"/>
              </a:ext>
            </a:extLst>
          </p:cNvPr>
          <p:cNvGrpSpPr/>
          <p:nvPr/>
        </p:nvGrpSpPr>
        <p:grpSpPr>
          <a:xfrm>
            <a:off x="7591420" y="4007968"/>
            <a:ext cx="2852743" cy="1313751"/>
            <a:chOff x="8091482" y="4229099"/>
            <a:chExt cx="2852743" cy="1313751"/>
          </a:xfrm>
        </p:grpSpPr>
        <p:sp>
          <p:nvSpPr>
            <p:cNvPr id="31" name="Google Shape;766;p53">
              <a:extLst>
                <a:ext uri="{FF2B5EF4-FFF2-40B4-BE49-F238E27FC236}">
                  <a16:creationId xmlns:a16="http://schemas.microsoft.com/office/drawing/2014/main" id="{6C9B6307-4E7B-C150-8B5B-753360B90004}"/>
                </a:ext>
              </a:extLst>
            </p:cNvPr>
            <p:cNvSpPr/>
            <p:nvPr/>
          </p:nvSpPr>
          <p:spPr>
            <a:xfrm>
              <a:off x="8091482" y="4229099"/>
              <a:ext cx="2852743" cy="615017"/>
            </a:xfrm>
            <a:prstGeom prst="roundRect">
              <a:avLst>
                <a:gd name="adj" fmla="val 19764"/>
              </a:avLst>
            </a:prstGeom>
            <a:solidFill>
              <a:srgbClr val="EDE2F6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Prix du livre</a:t>
              </a:r>
              <a:endParaRPr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767;p53">
              <a:extLst>
                <a:ext uri="{FF2B5EF4-FFF2-40B4-BE49-F238E27FC236}">
                  <a16:creationId xmlns:a16="http://schemas.microsoft.com/office/drawing/2014/main" id="{A97D1C45-233F-2658-E7A4-86FBE9291B0E}"/>
                </a:ext>
              </a:extLst>
            </p:cNvPr>
            <p:cNvSpPr/>
            <p:nvPr/>
          </p:nvSpPr>
          <p:spPr>
            <a:xfrm>
              <a:off x="8091482" y="4927833"/>
              <a:ext cx="2852743" cy="615017"/>
            </a:xfrm>
            <a:prstGeom prst="roundRect">
              <a:avLst>
                <a:gd name="adj" fmla="val 19764"/>
              </a:avLst>
            </a:prstGeom>
            <a:solidFill>
              <a:srgbClr val="EDE2F6"/>
            </a:solidFill>
            <a:ln w="12700" cap="flat" cmpd="sng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-FR" sz="2400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……….</a:t>
              </a:r>
              <a:endParaRPr sz="20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" name="Google Shape;768;p53">
            <a:extLst>
              <a:ext uri="{FF2B5EF4-FFF2-40B4-BE49-F238E27FC236}">
                <a16:creationId xmlns:a16="http://schemas.microsoft.com/office/drawing/2014/main" id="{ABB2C7D5-19B3-3DE9-897B-0C3BB67ACD49}"/>
              </a:ext>
            </a:extLst>
          </p:cNvPr>
          <p:cNvSpPr/>
          <p:nvPr/>
        </p:nvSpPr>
        <p:spPr>
          <a:xfrm>
            <a:off x="3871914" y="5398619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……</a:t>
            </a: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dirhams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C945E1-D32A-883F-C74F-782771F989AA}"/>
              </a:ext>
            </a:extLst>
          </p:cNvPr>
          <p:cNvSpPr txBox="1"/>
          <p:nvPr/>
        </p:nvSpPr>
        <p:spPr>
          <a:xfrm>
            <a:off x="589935" y="1066923"/>
            <a:ext cx="1048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résoudre ce problème à l’aide d’une équation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DA5D955-3285-9F62-1F19-0B069D2C1800}"/>
              </a:ext>
            </a:extLst>
          </p:cNvPr>
          <p:cNvSpPr txBox="1"/>
          <p:nvPr/>
        </p:nvSpPr>
        <p:spPr>
          <a:xfrm>
            <a:off x="589935" y="1511700"/>
            <a:ext cx="11264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Sarah a acheté un livre et un stylo. Elle a payé 90 DH en tout. Le livre coûte 30 DH de plus que le stylo.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Trouver le prix du livre et du stylo.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94B233A-FC5C-A2FC-C2F0-8AC8D55FED4B}"/>
              </a:ext>
            </a:extLst>
          </p:cNvPr>
          <p:cNvSpPr txBox="1"/>
          <p:nvPr/>
        </p:nvSpPr>
        <p:spPr>
          <a:xfrm>
            <a:off x="589935" y="226280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je suis les étapes suivantes: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79C632D-AC13-4F41-C467-DC5E145187C2}"/>
                  </a:ext>
                </a:extLst>
              </p:cNvPr>
              <p:cNvSpPr txBox="1"/>
              <p:nvPr/>
            </p:nvSpPr>
            <p:spPr>
              <a:xfrm>
                <a:off x="7895304" y="3143872"/>
                <a:ext cx="3932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79C632D-AC13-4F41-C467-DC5E14518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5304" y="3143872"/>
                <a:ext cx="393290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70AA5B6-2315-62EC-BFF0-0CE4607302A5}"/>
                  </a:ext>
                </a:extLst>
              </p:cNvPr>
              <p:cNvSpPr txBox="1"/>
              <p:nvPr/>
            </p:nvSpPr>
            <p:spPr>
              <a:xfrm>
                <a:off x="5176644" y="4839358"/>
                <a:ext cx="3932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770AA5B6-2315-62EC-BFF0-0CE460730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6644" y="4839358"/>
                <a:ext cx="393290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D2F1B4D-9F1B-7C96-12F8-4C6058853D7A}"/>
                  </a:ext>
                </a:extLst>
              </p:cNvPr>
              <p:cNvSpPr txBox="1"/>
              <p:nvPr/>
            </p:nvSpPr>
            <p:spPr>
              <a:xfrm>
                <a:off x="8414643" y="4848950"/>
                <a:ext cx="12062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8D2F1B4D-9F1B-7C96-12F8-4C6058853D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643" y="4848950"/>
                <a:ext cx="1206296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E597B96-3BAB-DC5F-153E-8E4899C002CC}"/>
                  </a:ext>
                </a:extLst>
              </p:cNvPr>
              <p:cNvSpPr txBox="1"/>
              <p:nvPr/>
            </p:nvSpPr>
            <p:spPr>
              <a:xfrm>
                <a:off x="6331974" y="5532640"/>
                <a:ext cx="39329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𝟗𝟎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6E597B96-3BAB-DC5F-153E-8E4899C002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1974" y="5532640"/>
                <a:ext cx="393290" cy="400110"/>
              </a:xfrm>
              <a:prstGeom prst="rect">
                <a:avLst/>
              </a:prstGeom>
              <a:blipFill>
                <a:blip r:embed="rId7"/>
                <a:stretch>
                  <a:fillRect r="-2343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Image 9">
            <a:extLst>
              <a:ext uri="{FF2B5EF4-FFF2-40B4-BE49-F238E27FC236}">
                <a16:creationId xmlns:a16="http://schemas.microsoft.com/office/drawing/2014/main" id="{DCD0884E-2D44-80DB-9BFA-6C751C6302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8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9" grpId="0" animBg="1"/>
      <p:bldP spid="33" grpId="0" animBg="1"/>
      <p:bldP spid="3" grpId="0"/>
      <p:bldP spid="4" grpId="0"/>
      <p:bldP spid="5" grpId="0"/>
      <p:bldP spid="6" grpId="0"/>
      <p:bldP spid="9" grpId="0"/>
      <p:bldP spid="10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7A3ED-FBAF-5EF4-97B4-D2276C9B31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800;p55">
            <a:extLst>
              <a:ext uri="{FF2B5EF4-FFF2-40B4-BE49-F238E27FC236}">
                <a16:creationId xmlns:a16="http://schemas.microsoft.com/office/drawing/2014/main" id="{1B6FA249-C44D-B43F-633C-CA0DC60FE25A}"/>
              </a:ext>
            </a:extLst>
          </p:cNvPr>
          <p:cNvSpPr/>
          <p:nvPr/>
        </p:nvSpPr>
        <p:spPr>
          <a:xfrm>
            <a:off x="4483510" y="3338360"/>
            <a:ext cx="5525729" cy="3036056"/>
          </a:xfrm>
          <a:prstGeom prst="roundRect">
            <a:avLst>
              <a:gd name="adj" fmla="val 1925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24F54B91-ABA1-6D0C-61A1-28DDA85281C1}"/>
              </a:ext>
            </a:extLst>
          </p:cNvPr>
          <p:cNvSpPr txBox="1"/>
          <p:nvPr/>
        </p:nvSpPr>
        <p:spPr>
          <a:xfrm>
            <a:off x="819150" y="160831"/>
            <a:ext cx="1090476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Compléter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400A74A-D901-1B70-F14B-6E4301F5641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8991F1E-D3A9-D72C-131C-BC0EB6AFB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942;p63">
            <a:extLst>
              <a:ext uri="{FF2B5EF4-FFF2-40B4-BE49-F238E27FC236}">
                <a16:creationId xmlns:a16="http://schemas.microsoft.com/office/drawing/2014/main" id="{D4E09627-5E84-B410-AEEC-0A378B281865}"/>
              </a:ext>
            </a:extLst>
          </p:cNvPr>
          <p:cNvSpPr txBox="1">
            <a:spLocks/>
          </p:cNvSpPr>
          <p:nvPr/>
        </p:nvSpPr>
        <p:spPr>
          <a:xfrm>
            <a:off x="894083" y="66883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  <a:endParaRPr lang="fr-FR" dirty="0"/>
          </a:p>
        </p:txBody>
      </p:sp>
      <p:sp>
        <p:nvSpPr>
          <p:cNvPr id="3" name="Google Shape;798;p55">
            <a:extLst>
              <a:ext uri="{FF2B5EF4-FFF2-40B4-BE49-F238E27FC236}">
                <a16:creationId xmlns:a16="http://schemas.microsoft.com/office/drawing/2014/main" id="{E7FCF11E-049E-44A9-2961-50AB6B235068}"/>
              </a:ext>
            </a:extLst>
          </p:cNvPr>
          <p:cNvSpPr/>
          <p:nvPr/>
        </p:nvSpPr>
        <p:spPr>
          <a:xfrm>
            <a:off x="819149" y="2646858"/>
            <a:ext cx="2962275" cy="615016"/>
          </a:xfrm>
          <a:prstGeom prst="roundRect">
            <a:avLst>
              <a:gd name="adj" fmla="val 22182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écris l’équation </a:t>
            </a:r>
            <a:endParaRPr dirty="0"/>
          </a:p>
        </p:txBody>
      </p:sp>
      <p:sp>
        <p:nvSpPr>
          <p:cNvPr id="9" name="Google Shape;800;p55">
            <a:extLst>
              <a:ext uri="{FF2B5EF4-FFF2-40B4-BE49-F238E27FC236}">
                <a16:creationId xmlns:a16="http://schemas.microsoft.com/office/drawing/2014/main" id="{90482A7F-F2A9-AF1F-81FF-046B844FA4DC}"/>
              </a:ext>
            </a:extLst>
          </p:cNvPr>
          <p:cNvSpPr/>
          <p:nvPr/>
        </p:nvSpPr>
        <p:spPr>
          <a:xfrm>
            <a:off x="819149" y="3338360"/>
            <a:ext cx="2962275" cy="3186958"/>
          </a:xfrm>
          <a:prstGeom prst="roundRect">
            <a:avLst>
              <a:gd name="adj" fmla="val 1925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résous l’équation </a:t>
            </a:r>
            <a:endParaRPr dirty="0"/>
          </a:p>
        </p:txBody>
      </p:sp>
      <p:sp>
        <p:nvSpPr>
          <p:cNvPr id="12" name="Google Shape;802;p55">
            <a:extLst>
              <a:ext uri="{FF2B5EF4-FFF2-40B4-BE49-F238E27FC236}">
                <a16:creationId xmlns:a16="http://schemas.microsoft.com/office/drawing/2014/main" id="{4EED381C-CAC4-09ED-AD36-20C3CC5BDAC0}"/>
              </a:ext>
            </a:extLst>
          </p:cNvPr>
          <p:cNvSpPr/>
          <p:nvPr/>
        </p:nvSpPr>
        <p:spPr>
          <a:xfrm>
            <a:off x="4911798" y="3765360"/>
            <a:ext cx="581025" cy="3619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803;p55">
            <a:extLst>
              <a:ext uri="{FF2B5EF4-FFF2-40B4-BE49-F238E27FC236}">
                <a16:creationId xmlns:a16="http://schemas.microsoft.com/office/drawing/2014/main" id="{54998370-C2DA-CBE8-667E-FAB1ACC974B3}"/>
              </a:ext>
            </a:extLst>
          </p:cNvPr>
          <p:cNvSpPr/>
          <p:nvPr/>
        </p:nvSpPr>
        <p:spPr>
          <a:xfrm>
            <a:off x="4911798" y="4365435"/>
            <a:ext cx="581025" cy="3619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804;p55">
            <a:extLst>
              <a:ext uri="{FF2B5EF4-FFF2-40B4-BE49-F238E27FC236}">
                <a16:creationId xmlns:a16="http://schemas.microsoft.com/office/drawing/2014/main" id="{B5EAC718-8835-B8B7-1894-770F3941AAF6}"/>
              </a:ext>
            </a:extLst>
          </p:cNvPr>
          <p:cNvSpPr/>
          <p:nvPr/>
        </p:nvSpPr>
        <p:spPr>
          <a:xfrm>
            <a:off x="4911798" y="4870260"/>
            <a:ext cx="581025" cy="3619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805;p55">
            <a:extLst>
              <a:ext uri="{FF2B5EF4-FFF2-40B4-BE49-F238E27FC236}">
                <a16:creationId xmlns:a16="http://schemas.microsoft.com/office/drawing/2014/main" id="{C5C8E5F9-04AA-3C38-4764-F45F4157626A}"/>
              </a:ext>
            </a:extLst>
          </p:cNvPr>
          <p:cNvSpPr/>
          <p:nvPr/>
        </p:nvSpPr>
        <p:spPr>
          <a:xfrm>
            <a:off x="4911798" y="5422710"/>
            <a:ext cx="581025" cy="3619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806;p55">
            <a:extLst>
              <a:ext uri="{FF2B5EF4-FFF2-40B4-BE49-F238E27FC236}">
                <a16:creationId xmlns:a16="http://schemas.microsoft.com/office/drawing/2014/main" id="{E608B112-EB5E-48D7-16FD-AA5757E916B7}"/>
              </a:ext>
            </a:extLst>
          </p:cNvPr>
          <p:cNvSpPr/>
          <p:nvPr/>
        </p:nvSpPr>
        <p:spPr>
          <a:xfrm>
            <a:off x="4911798" y="5972821"/>
            <a:ext cx="581025" cy="3619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807;p55">
            <a:extLst>
              <a:ext uri="{FF2B5EF4-FFF2-40B4-BE49-F238E27FC236}">
                <a16:creationId xmlns:a16="http://schemas.microsoft.com/office/drawing/2014/main" id="{4C793B1D-D5EF-436D-5C51-EC948D15687D}"/>
              </a:ext>
            </a:extLst>
          </p:cNvPr>
          <p:cNvSpPr/>
          <p:nvPr/>
        </p:nvSpPr>
        <p:spPr>
          <a:xfrm>
            <a:off x="3787298" y="6931768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𝑥 = 20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Google Shape;798;p55">
                <a:extLst>
                  <a:ext uri="{FF2B5EF4-FFF2-40B4-BE49-F238E27FC236}">
                    <a16:creationId xmlns:a16="http://schemas.microsoft.com/office/drawing/2014/main" id="{289AB261-44BE-3744-36E9-14B90EDC2208}"/>
                  </a:ext>
                </a:extLst>
              </p:cNvPr>
              <p:cNvSpPr/>
              <p:nvPr/>
            </p:nvSpPr>
            <p:spPr>
              <a:xfrm>
                <a:off x="4415964" y="2628094"/>
                <a:ext cx="5525729" cy="615016"/>
              </a:xfrm>
              <a:prstGeom prst="roundRect">
                <a:avLst>
                  <a:gd name="adj" fmla="val 22182"/>
                </a:avLst>
              </a:prstGeom>
              <a:solidFill>
                <a:srgbClr val="F2F2F2"/>
              </a:solidFill>
              <a:ln w="127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…………………………..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21" name="Google Shape;798;p55">
                <a:extLst>
                  <a:ext uri="{FF2B5EF4-FFF2-40B4-BE49-F238E27FC236}">
                    <a16:creationId xmlns:a16="http://schemas.microsoft.com/office/drawing/2014/main" id="{289AB261-44BE-3744-36E9-14B90EDC22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964" y="2628094"/>
                <a:ext cx="5525729" cy="615016"/>
              </a:xfrm>
              <a:prstGeom prst="roundRect">
                <a:avLst>
                  <a:gd name="adj" fmla="val 22182"/>
                </a:avLst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56BEC57D-CC41-7FFB-518A-9F0A9A70269B}"/>
                  </a:ext>
                </a:extLst>
              </p:cNvPr>
              <p:cNvSpPr txBox="1"/>
              <p:nvPr/>
            </p:nvSpPr>
            <p:spPr>
              <a:xfrm>
                <a:off x="4587874" y="3338360"/>
                <a:ext cx="497109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………………………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56BEC57D-CC41-7FFB-518A-9F0A9A7026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874" y="3338360"/>
                <a:ext cx="497109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24DBB44-D66E-CA67-E733-E78259EB3177}"/>
                  </a:ext>
                </a:extLst>
              </p:cNvPr>
              <p:cNvSpPr txBox="1"/>
              <p:nvPr/>
            </p:nvSpPr>
            <p:spPr>
              <a:xfrm>
                <a:off x="5831810" y="3719798"/>
                <a:ext cx="26940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…………………….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24DBB44-D66E-CA67-E733-E78259EB31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810" y="3719798"/>
                <a:ext cx="269403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2E9D60F2-105C-BC65-7877-6920117592E3}"/>
                  </a:ext>
                </a:extLst>
              </p:cNvPr>
              <p:cNvSpPr txBox="1"/>
              <p:nvPr/>
            </p:nvSpPr>
            <p:spPr>
              <a:xfrm>
                <a:off x="5921111" y="4315582"/>
                <a:ext cx="26940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………………………..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2E9D60F2-105C-BC65-7877-692011759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111" y="4315582"/>
                <a:ext cx="269403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B1F4DA10-7103-5E23-D979-A5FB83AABF09}"/>
                  </a:ext>
                </a:extLst>
              </p:cNvPr>
              <p:cNvSpPr txBox="1"/>
              <p:nvPr/>
            </p:nvSpPr>
            <p:spPr>
              <a:xfrm>
                <a:off x="5726402" y="4838665"/>
                <a:ext cx="26940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………………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B1F4DA10-7103-5E23-D979-A5FB83AABF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6402" y="4838665"/>
                <a:ext cx="269403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7662E26E-5B25-BB71-C4C2-9EE21C19FD02}"/>
                  </a:ext>
                </a:extLst>
              </p:cNvPr>
              <p:cNvSpPr txBox="1"/>
              <p:nvPr/>
            </p:nvSpPr>
            <p:spPr>
              <a:xfrm>
                <a:off x="5983884" y="5232210"/>
                <a:ext cx="26940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…………………….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7662E26E-5B25-BB71-C4C2-9EE21C19FD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3884" y="5232210"/>
                <a:ext cx="269403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115FA4AA-7F83-A29C-26F0-302EE9A658BB}"/>
                  </a:ext>
                </a:extLst>
              </p:cNvPr>
              <p:cNvSpPr txBox="1"/>
              <p:nvPr/>
            </p:nvSpPr>
            <p:spPr>
              <a:xfrm>
                <a:off x="6096000" y="5939959"/>
                <a:ext cx="269403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800" b="0" i="1" dirty="0" smtClean="0">
                          <a:solidFill>
                            <a:schemeClr val="dk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………………….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115FA4AA-7F83-A29C-26F0-302EE9A658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939959"/>
                <a:ext cx="269403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9B65D1BE-020A-B20F-F1AB-E187993706E3}"/>
              </a:ext>
            </a:extLst>
          </p:cNvPr>
          <p:cNvSpPr txBox="1"/>
          <p:nvPr/>
        </p:nvSpPr>
        <p:spPr>
          <a:xfrm>
            <a:off x="589935" y="1066923"/>
            <a:ext cx="1048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résoudre ce problème à l’aide d’une équation 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9C94A2-697E-72D9-06D2-A70B02E11C3B}"/>
              </a:ext>
            </a:extLst>
          </p:cNvPr>
          <p:cNvSpPr txBox="1"/>
          <p:nvPr/>
        </p:nvSpPr>
        <p:spPr>
          <a:xfrm>
            <a:off x="589935" y="1511700"/>
            <a:ext cx="11264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Sarah a acheté un livre et un stylo. Elle a payé 90 DH en tout. Le livre coûte 30 DH de plus que le stylo.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Trouver le prix du livre et du stylo.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AE27298-C9EF-57C4-5078-E69F51EA8256}"/>
              </a:ext>
            </a:extLst>
          </p:cNvPr>
          <p:cNvSpPr txBox="1"/>
          <p:nvPr/>
        </p:nvSpPr>
        <p:spPr>
          <a:xfrm>
            <a:off x="589935" y="226280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je suis les étapes suivantes:</a:t>
            </a:r>
          </a:p>
        </p:txBody>
      </p:sp>
    </p:spTree>
    <p:extLst>
      <p:ext uri="{BB962C8B-B14F-4D97-AF65-F5344CB8AC3E}">
        <p14:creationId xmlns:p14="http://schemas.microsoft.com/office/powerpoint/2010/main" val="65095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" grpId="0" animBg="1"/>
      <p:bldP spid="9" grpId="0" animBg="1"/>
      <p:bldP spid="12" grpId="0" animBg="1"/>
      <p:bldP spid="14" grpId="0" animBg="1"/>
      <p:bldP spid="16" grpId="0" animBg="1"/>
      <p:bldP spid="18" grpId="0" animBg="1"/>
      <p:bldP spid="19" grpId="0" animBg="1"/>
      <p:bldP spid="21" grpId="0" animBg="1"/>
      <p:bldP spid="4" grpId="0"/>
      <p:bldP spid="5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7CDDF-8876-6EFD-B456-5C85FCEE7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800;p55">
            <a:extLst>
              <a:ext uri="{FF2B5EF4-FFF2-40B4-BE49-F238E27FC236}">
                <a16:creationId xmlns:a16="http://schemas.microsoft.com/office/drawing/2014/main" id="{8745C80A-7D63-400E-6801-831C508409E4}"/>
              </a:ext>
            </a:extLst>
          </p:cNvPr>
          <p:cNvSpPr/>
          <p:nvPr/>
        </p:nvSpPr>
        <p:spPr>
          <a:xfrm>
            <a:off x="4483510" y="3276900"/>
            <a:ext cx="5525729" cy="3243750"/>
          </a:xfrm>
          <a:prstGeom prst="roundRect">
            <a:avLst>
              <a:gd name="adj" fmla="val 1925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A4984918-79E0-E594-3F8B-B64E4B49970C}"/>
              </a:ext>
            </a:extLst>
          </p:cNvPr>
          <p:cNvSpPr txBox="1"/>
          <p:nvPr/>
        </p:nvSpPr>
        <p:spPr>
          <a:xfrm>
            <a:off x="819150" y="160831"/>
            <a:ext cx="1090476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les réponses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11BBBA2-C1F6-BAA3-7602-16C5854076F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Google Shape;942;p63">
            <a:extLst>
              <a:ext uri="{FF2B5EF4-FFF2-40B4-BE49-F238E27FC236}">
                <a16:creationId xmlns:a16="http://schemas.microsoft.com/office/drawing/2014/main" id="{3C604E22-B52B-6377-385B-199D5BF6D7B4}"/>
              </a:ext>
            </a:extLst>
          </p:cNvPr>
          <p:cNvSpPr txBox="1">
            <a:spLocks/>
          </p:cNvSpPr>
          <p:nvPr/>
        </p:nvSpPr>
        <p:spPr>
          <a:xfrm>
            <a:off x="894083" y="66883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</a:t>
            </a:r>
            <a:endParaRPr lang="fr-FR" dirty="0"/>
          </a:p>
        </p:txBody>
      </p:sp>
      <p:sp>
        <p:nvSpPr>
          <p:cNvPr id="3" name="Google Shape;798;p55">
            <a:extLst>
              <a:ext uri="{FF2B5EF4-FFF2-40B4-BE49-F238E27FC236}">
                <a16:creationId xmlns:a16="http://schemas.microsoft.com/office/drawing/2014/main" id="{E806B533-E517-7F20-1609-49044300FEAA}"/>
              </a:ext>
            </a:extLst>
          </p:cNvPr>
          <p:cNvSpPr/>
          <p:nvPr/>
        </p:nvSpPr>
        <p:spPr>
          <a:xfrm>
            <a:off x="734533" y="2541602"/>
            <a:ext cx="2962275" cy="615016"/>
          </a:xfrm>
          <a:prstGeom prst="roundRect">
            <a:avLst>
              <a:gd name="adj" fmla="val 22182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écris l’équation </a:t>
            </a:r>
            <a:endParaRPr dirty="0"/>
          </a:p>
        </p:txBody>
      </p:sp>
      <p:sp>
        <p:nvSpPr>
          <p:cNvPr id="9" name="Google Shape;800;p55">
            <a:extLst>
              <a:ext uri="{FF2B5EF4-FFF2-40B4-BE49-F238E27FC236}">
                <a16:creationId xmlns:a16="http://schemas.microsoft.com/office/drawing/2014/main" id="{E8B6D244-96B5-29D0-ED4D-547C9E7C07A4}"/>
              </a:ext>
            </a:extLst>
          </p:cNvPr>
          <p:cNvSpPr/>
          <p:nvPr/>
        </p:nvSpPr>
        <p:spPr>
          <a:xfrm>
            <a:off x="819149" y="3276900"/>
            <a:ext cx="2877659" cy="3248418"/>
          </a:xfrm>
          <a:prstGeom prst="roundRect">
            <a:avLst>
              <a:gd name="adj" fmla="val 1925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résous l’équation </a:t>
            </a:r>
            <a:endParaRPr dirty="0"/>
          </a:p>
        </p:txBody>
      </p:sp>
      <p:sp>
        <p:nvSpPr>
          <p:cNvPr id="12" name="Google Shape;802;p55">
            <a:extLst>
              <a:ext uri="{FF2B5EF4-FFF2-40B4-BE49-F238E27FC236}">
                <a16:creationId xmlns:a16="http://schemas.microsoft.com/office/drawing/2014/main" id="{1F02167C-D068-F0F6-B392-E260B49F15A9}"/>
              </a:ext>
            </a:extLst>
          </p:cNvPr>
          <p:cNvSpPr/>
          <p:nvPr/>
        </p:nvSpPr>
        <p:spPr>
          <a:xfrm>
            <a:off x="4911798" y="3765360"/>
            <a:ext cx="581025" cy="3619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803;p55">
            <a:extLst>
              <a:ext uri="{FF2B5EF4-FFF2-40B4-BE49-F238E27FC236}">
                <a16:creationId xmlns:a16="http://schemas.microsoft.com/office/drawing/2014/main" id="{298F1D84-F204-1B25-B5A0-2BD40C3B1EE4}"/>
              </a:ext>
            </a:extLst>
          </p:cNvPr>
          <p:cNvSpPr/>
          <p:nvPr/>
        </p:nvSpPr>
        <p:spPr>
          <a:xfrm>
            <a:off x="4911798" y="4365435"/>
            <a:ext cx="581025" cy="3619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804;p55">
            <a:extLst>
              <a:ext uri="{FF2B5EF4-FFF2-40B4-BE49-F238E27FC236}">
                <a16:creationId xmlns:a16="http://schemas.microsoft.com/office/drawing/2014/main" id="{F447D173-949E-F963-AC06-2947AECBD889}"/>
              </a:ext>
            </a:extLst>
          </p:cNvPr>
          <p:cNvSpPr/>
          <p:nvPr/>
        </p:nvSpPr>
        <p:spPr>
          <a:xfrm>
            <a:off x="4911798" y="4870260"/>
            <a:ext cx="581025" cy="3619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805;p55">
            <a:extLst>
              <a:ext uri="{FF2B5EF4-FFF2-40B4-BE49-F238E27FC236}">
                <a16:creationId xmlns:a16="http://schemas.microsoft.com/office/drawing/2014/main" id="{D2F26E71-CC1E-EBD7-AEC1-60F45DB54AE7}"/>
              </a:ext>
            </a:extLst>
          </p:cNvPr>
          <p:cNvSpPr/>
          <p:nvPr/>
        </p:nvSpPr>
        <p:spPr>
          <a:xfrm>
            <a:off x="4911798" y="5422710"/>
            <a:ext cx="581025" cy="3619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806;p55">
            <a:extLst>
              <a:ext uri="{FF2B5EF4-FFF2-40B4-BE49-F238E27FC236}">
                <a16:creationId xmlns:a16="http://schemas.microsoft.com/office/drawing/2014/main" id="{B8FF7AFB-7F04-601C-A5BD-815464F59E7A}"/>
              </a:ext>
            </a:extLst>
          </p:cNvPr>
          <p:cNvSpPr/>
          <p:nvPr/>
        </p:nvSpPr>
        <p:spPr>
          <a:xfrm>
            <a:off x="4911798" y="5972821"/>
            <a:ext cx="581025" cy="3619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15705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807;p55">
            <a:extLst>
              <a:ext uri="{FF2B5EF4-FFF2-40B4-BE49-F238E27FC236}">
                <a16:creationId xmlns:a16="http://schemas.microsoft.com/office/drawing/2014/main" id="{FF6CB682-89B3-3824-5228-9D1EFA9BBE9E}"/>
              </a:ext>
            </a:extLst>
          </p:cNvPr>
          <p:cNvSpPr/>
          <p:nvPr/>
        </p:nvSpPr>
        <p:spPr>
          <a:xfrm>
            <a:off x="3787298" y="6931768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𝑥 = 20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Google Shape;798;p55">
                <a:extLst>
                  <a:ext uri="{FF2B5EF4-FFF2-40B4-BE49-F238E27FC236}">
                    <a16:creationId xmlns:a16="http://schemas.microsoft.com/office/drawing/2014/main" id="{0827B855-37C9-F939-DD72-80F88E10DB2C}"/>
                  </a:ext>
                </a:extLst>
              </p:cNvPr>
              <p:cNvSpPr/>
              <p:nvPr/>
            </p:nvSpPr>
            <p:spPr>
              <a:xfrm>
                <a:off x="4415964" y="2558274"/>
                <a:ext cx="5525729" cy="615016"/>
              </a:xfrm>
              <a:prstGeom prst="roundRect">
                <a:avLst>
                  <a:gd name="adj" fmla="val 22182"/>
                </a:avLst>
              </a:prstGeom>
              <a:solidFill>
                <a:srgbClr val="F2F2F2"/>
              </a:solidFill>
              <a:ln w="127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+(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𝟑𝟎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)=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𝟗𝟎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Google Shape;798;p55">
                <a:extLst>
                  <a:ext uri="{FF2B5EF4-FFF2-40B4-BE49-F238E27FC236}">
                    <a16:creationId xmlns:a16="http://schemas.microsoft.com/office/drawing/2014/main" id="{0827B855-37C9-F939-DD72-80F88E10DB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5964" y="2558274"/>
                <a:ext cx="5525729" cy="615016"/>
              </a:xfrm>
              <a:prstGeom prst="roundRect">
                <a:avLst>
                  <a:gd name="adj" fmla="val 22182"/>
                </a:avLst>
              </a:prstGeom>
              <a:blipFill>
                <a:blip r:embed="rId3"/>
                <a:stretch>
                  <a:fillRect/>
                </a:stretch>
              </a:blipFill>
              <a:ln w="127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3C77B0F7-75E1-14C9-A191-C7390614CC11}"/>
                  </a:ext>
                </a:extLst>
              </p:cNvPr>
              <p:cNvSpPr txBox="1"/>
              <p:nvPr/>
            </p:nvSpPr>
            <p:spPr>
              <a:xfrm>
                <a:off x="4587874" y="3307046"/>
                <a:ext cx="497109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+(</m:t>
                      </m:r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+30)=90</m:t>
                      </m:r>
                    </m:oMath>
                  </m:oMathPara>
                </a14:m>
                <a:endParaRPr lang="fr-FR" sz="2000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3C77B0F7-75E1-14C9-A191-C7390614CC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7874" y="3307046"/>
                <a:ext cx="4971093" cy="400110"/>
              </a:xfrm>
              <a:prstGeom prst="rect">
                <a:avLst/>
              </a:prstGeom>
              <a:blipFill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21FAD51C-6E53-23B0-B1F4-4C2A048F758C}"/>
                  </a:ext>
                </a:extLst>
              </p:cNvPr>
              <p:cNvSpPr txBox="1"/>
              <p:nvPr/>
            </p:nvSpPr>
            <p:spPr>
              <a:xfrm>
                <a:off x="5831810" y="3719798"/>
                <a:ext cx="269403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+30=90</m:t>
                      </m:r>
                    </m:oMath>
                  </m:oMathPara>
                </a14:m>
                <a:endParaRPr lang="fr-FR" sz="2000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21FAD51C-6E53-23B0-B1F4-4C2A048F75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1810" y="3719798"/>
                <a:ext cx="2694039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C6084A0B-23B0-2E72-5857-3524FCA49E81}"/>
                  </a:ext>
                </a:extLst>
              </p:cNvPr>
              <p:cNvSpPr txBox="1"/>
              <p:nvPr/>
            </p:nvSpPr>
            <p:spPr>
              <a:xfrm>
                <a:off x="5921111" y="4315582"/>
                <a:ext cx="269403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=90−30</m:t>
                      </m:r>
                    </m:oMath>
                  </m:oMathPara>
                </a14:m>
                <a:endParaRPr lang="fr-FR" sz="2000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C6084A0B-23B0-2E72-5857-3524FCA49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1111" y="4315582"/>
                <a:ext cx="2694039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D0D25356-EB52-DA0E-8E32-2D0C3F5FA5B5}"/>
                  </a:ext>
                </a:extLst>
              </p:cNvPr>
              <p:cNvSpPr txBox="1"/>
              <p:nvPr/>
            </p:nvSpPr>
            <p:spPr>
              <a:xfrm>
                <a:off x="5726402" y="4838665"/>
                <a:ext cx="269403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2</m:t>
                      </m:r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=60</m:t>
                      </m:r>
                    </m:oMath>
                  </m:oMathPara>
                </a14:m>
                <a:endParaRPr lang="fr-FR" sz="2000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D0D25356-EB52-DA0E-8E32-2D0C3F5FA5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6402" y="4838665"/>
                <a:ext cx="2694039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45454730-116E-92E0-F80B-642211E3FB17}"/>
                  </a:ext>
                </a:extLst>
              </p:cNvPr>
              <p:cNvSpPr txBox="1"/>
              <p:nvPr/>
            </p:nvSpPr>
            <p:spPr>
              <a:xfrm>
                <a:off x="5983884" y="5232210"/>
                <a:ext cx="2694039" cy="6685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f>
                        <m:fPr>
                          <m:ctrlPr>
                            <a:rPr lang="fr-FR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</m:ctrlPr>
                        </m:fPr>
                        <m:num>
                          <m:r>
                            <a:rPr lang="fr-FR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60</m:t>
                          </m:r>
                        </m:num>
                        <m:den>
                          <m:r>
                            <a:rPr lang="fr-FR" sz="20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libri"/>
                              <a:cs typeface="Calibri"/>
                              <a:sym typeface="Calibri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sz="2000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45454730-116E-92E0-F80B-642211E3FB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3884" y="5232210"/>
                <a:ext cx="2694039" cy="66851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D5A4EB48-2443-F3B6-41CC-2C6F2739AE1A}"/>
                  </a:ext>
                </a:extLst>
              </p:cNvPr>
              <p:cNvSpPr txBox="1"/>
              <p:nvPr/>
            </p:nvSpPr>
            <p:spPr>
              <a:xfrm>
                <a:off x="6096000" y="5939959"/>
                <a:ext cx="269403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𝑥</m:t>
                      </m:r>
                      <m:r>
                        <a:rPr lang="fr-FR" sz="2000" b="1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=30</m:t>
                      </m:r>
                    </m:oMath>
                  </m:oMathPara>
                </a14:m>
                <a:endParaRPr lang="fr-FR" sz="2000" b="1" i="1" dirty="0">
                  <a:solidFill>
                    <a:srgbClr val="FF0000"/>
                  </a:solidFill>
                  <a:latin typeface="Cambria Math" panose="02040503050406030204" pitchFamily="18" charset="0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D5A4EB48-2443-F3B6-41CC-2C6F2739A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5939959"/>
                <a:ext cx="2694039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65703A5F-37C4-1E76-88EE-83EAA684AEAA}"/>
              </a:ext>
            </a:extLst>
          </p:cNvPr>
          <p:cNvSpPr txBox="1"/>
          <p:nvPr/>
        </p:nvSpPr>
        <p:spPr>
          <a:xfrm>
            <a:off x="589935" y="1066923"/>
            <a:ext cx="1048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résoudre ce problème à l’aide d’une équation :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07A70F-2F62-4A51-4FCF-323BABAD42A1}"/>
              </a:ext>
            </a:extLst>
          </p:cNvPr>
          <p:cNvSpPr txBox="1"/>
          <p:nvPr/>
        </p:nvSpPr>
        <p:spPr>
          <a:xfrm>
            <a:off x="589935" y="1511700"/>
            <a:ext cx="11264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Sarah a acheté un livre et un stylo. Elle a payé 90 DH en tout. Le livre coûte 30 DH de plus que le stylo.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Trouver le prix du livre et du stylo.</a:t>
            </a:r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4B0DA90-573F-8703-BAE8-0637B3592ED5}"/>
              </a:ext>
            </a:extLst>
          </p:cNvPr>
          <p:cNvSpPr txBox="1"/>
          <p:nvPr/>
        </p:nvSpPr>
        <p:spPr>
          <a:xfrm>
            <a:off x="589935" y="210830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je suis les étapes suivantes:</a:t>
            </a:r>
          </a:p>
        </p:txBody>
      </p:sp>
      <p:pic>
        <p:nvPicPr>
          <p:cNvPr id="26" name="Image 9">
            <a:extLst>
              <a:ext uri="{FF2B5EF4-FFF2-40B4-BE49-F238E27FC236}">
                <a16:creationId xmlns:a16="http://schemas.microsoft.com/office/drawing/2014/main" id="{DCD0884E-2D44-80DB-9BFA-6C751C63023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" grpId="0" animBg="1"/>
      <p:bldP spid="9" grpId="0" animBg="1"/>
      <p:bldP spid="12" grpId="0" animBg="1"/>
      <p:bldP spid="14" grpId="0" animBg="1"/>
      <p:bldP spid="16" grpId="0" animBg="1"/>
      <p:bldP spid="18" grpId="0" animBg="1"/>
      <p:bldP spid="19" grpId="0" animBg="1"/>
      <p:bldP spid="21" grpId="0" animBg="1"/>
      <p:bldP spid="24" grpId="0"/>
      <p:bldP spid="27" grpId="0"/>
      <p:bldP spid="28" grpId="0"/>
      <p:bldP spid="29" grpId="0"/>
      <p:bldP spid="30" grpId="0"/>
      <p:bldP spid="31" grpId="0"/>
      <p:bldP spid="4" grpId="0"/>
      <p:bldP spid="5" grpId="0"/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DFD81-017C-AE05-05B6-2B484FA4F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19123DD1-B3F8-9912-64C5-ECC4D8F0C20F}"/>
              </a:ext>
            </a:extLst>
          </p:cNvPr>
          <p:cNvSpPr txBox="1"/>
          <p:nvPr/>
        </p:nvSpPr>
        <p:spPr>
          <a:xfrm>
            <a:off x="819150" y="160831"/>
            <a:ext cx="1090476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Compléter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E3562CC-0861-E72F-31C0-7E8E6B70542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Google Shape;942;p63">
            <a:extLst>
              <a:ext uri="{FF2B5EF4-FFF2-40B4-BE49-F238E27FC236}">
                <a16:creationId xmlns:a16="http://schemas.microsoft.com/office/drawing/2014/main" id="{1AE20457-4F20-0434-C315-13AA53DE6067}"/>
              </a:ext>
            </a:extLst>
          </p:cNvPr>
          <p:cNvSpPr txBox="1">
            <a:spLocks/>
          </p:cNvSpPr>
          <p:nvPr/>
        </p:nvSpPr>
        <p:spPr>
          <a:xfrm>
            <a:off x="894083" y="66883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laisse un moment de réflexion, puis demande aux élèves de lever leurs ardoises</a:t>
            </a:r>
            <a:endParaRPr lang="fr-FR" dirty="0"/>
          </a:p>
        </p:txBody>
      </p:sp>
      <p:sp>
        <p:nvSpPr>
          <p:cNvPr id="15" name="Google Shape;831;p57">
            <a:extLst>
              <a:ext uri="{FF2B5EF4-FFF2-40B4-BE49-F238E27FC236}">
                <a16:creationId xmlns:a16="http://schemas.microsoft.com/office/drawing/2014/main" id="{61A78695-2844-36BB-EC62-68DD7A3C5CD0}"/>
              </a:ext>
            </a:extLst>
          </p:cNvPr>
          <p:cNvSpPr/>
          <p:nvPr/>
        </p:nvSpPr>
        <p:spPr>
          <a:xfrm>
            <a:off x="1066304" y="3429000"/>
            <a:ext cx="2962275" cy="615017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résous l’équation </a:t>
            </a:r>
            <a:endParaRPr dirty="0"/>
          </a:p>
        </p:txBody>
      </p:sp>
      <p:sp>
        <p:nvSpPr>
          <p:cNvPr id="16" name="Google Shape;832;p57">
            <a:extLst>
              <a:ext uri="{FF2B5EF4-FFF2-40B4-BE49-F238E27FC236}">
                <a16:creationId xmlns:a16="http://schemas.microsoft.com/office/drawing/2014/main" id="{BED4E253-00A7-ED65-84A0-D3F0B35AA9AF}"/>
              </a:ext>
            </a:extLst>
          </p:cNvPr>
          <p:cNvSpPr/>
          <p:nvPr/>
        </p:nvSpPr>
        <p:spPr>
          <a:xfrm>
            <a:off x="4119068" y="3429000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……….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833;p57">
            <a:extLst>
              <a:ext uri="{FF2B5EF4-FFF2-40B4-BE49-F238E27FC236}">
                <a16:creationId xmlns:a16="http://schemas.microsoft.com/office/drawing/2014/main" id="{23AABF47-7558-6F18-6EA5-686F62022D8F}"/>
              </a:ext>
            </a:extLst>
          </p:cNvPr>
          <p:cNvSpPr/>
          <p:nvPr/>
        </p:nvSpPr>
        <p:spPr>
          <a:xfrm>
            <a:off x="1066304" y="4343400"/>
            <a:ext cx="2962275" cy="1015067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calcule les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résultats recherchés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834;p57">
            <a:extLst>
              <a:ext uri="{FF2B5EF4-FFF2-40B4-BE49-F238E27FC236}">
                <a16:creationId xmlns:a16="http://schemas.microsoft.com/office/drawing/2014/main" id="{441B3BC5-5B36-236C-A3D6-88B41B3FA881}"/>
              </a:ext>
            </a:extLst>
          </p:cNvPr>
          <p:cNvSpPr/>
          <p:nvPr/>
        </p:nvSpPr>
        <p:spPr>
          <a:xfrm>
            <a:off x="4119068" y="4343401"/>
            <a:ext cx="2838449" cy="1015066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du stylo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…….DH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835;p57">
            <a:extLst>
              <a:ext uri="{FF2B5EF4-FFF2-40B4-BE49-F238E27FC236}">
                <a16:creationId xmlns:a16="http://schemas.microsoft.com/office/drawing/2014/main" id="{960BBF3E-EC8B-E973-0BE6-0830A1B24C06}"/>
              </a:ext>
            </a:extLst>
          </p:cNvPr>
          <p:cNvSpPr/>
          <p:nvPr/>
        </p:nvSpPr>
        <p:spPr>
          <a:xfrm>
            <a:off x="7052768" y="4343401"/>
            <a:ext cx="3638550" cy="1015066"/>
          </a:xfrm>
          <a:prstGeom prst="roundRect">
            <a:avLst>
              <a:gd name="adj" fmla="val 19764"/>
            </a:avLst>
          </a:prstGeom>
          <a:solidFill>
            <a:srgbClr val="EDE2F6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de la casquette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………………DH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836;p57">
            <a:extLst>
              <a:ext uri="{FF2B5EF4-FFF2-40B4-BE49-F238E27FC236}">
                <a16:creationId xmlns:a16="http://schemas.microsoft.com/office/drawing/2014/main" id="{BB51D7C7-1A43-A4AB-1EFB-57D97D2E490E}"/>
              </a:ext>
            </a:extLst>
          </p:cNvPr>
          <p:cNvSpPr/>
          <p:nvPr/>
        </p:nvSpPr>
        <p:spPr>
          <a:xfrm>
            <a:off x="1066304" y="5676901"/>
            <a:ext cx="2962275" cy="662642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vérifie les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résultats recherchés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837;p57">
            <a:extLst>
              <a:ext uri="{FF2B5EF4-FFF2-40B4-BE49-F238E27FC236}">
                <a16:creationId xmlns:a16="http://schemas.microsoft.com/office/drawing/2014/main" id="{CC95252F-0BBE-B863-BB5D-D6DBD3C7133E}"/>
              </a:ext>
            </a:extLst>
          </p:cNvPr>
          <p:cNvSpPr/>
          <p:nvPr/>
        </p:nvSpPr>
        <p:spPr>
          <a:xfrm>
            <a:off x="4119068" y="5700713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J’ai ……………….donc le compte est bon.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CF916C2-2007-B286-FCAD-D9BE1920B7E2}"/>
              </a:ext>
            </a:extLst>
          </p:cNvPr>
          <p:cNvSpPr txBox="1"/>
          <p:nvPr/>
        </p:nvSpPr>
        <p:spPr>
          <a:xfrm>
            <a:off x="819150" y="1226888"/>
            <a:ext cx="1048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résoudre ce problème à l’aide d’une équation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C11B415-2FF1-B44B-B1CC-C5D3D86A5B50}"/>
              </a:ext>
            </a:extLst>
          </p:cNvPr>
          <p:cNvSpPr txBox="1"/>
          <p:nvPr/>
        </p:nvSpPr>
        <p:spPr>
          <a:xfrm>
            <a:off x="819150" y="1671665"/>
            <a:ext cx="11264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Sarah a acheté un livre et un stylo. Elle a payé 90 DH en tout. Le livre coûte 30 DH de plus que le stylo.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Trouver le prix du livre et du stylo.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652A064-D9BF-F9F9-FCFE-8B24F5C379DC}"/>
              </a:ext>
            </a:extLst>
          </p:cNvPr>
          <p:cNvSpPr txBox="1"/>
          <p:nvPr/>
        </p:nvSpPr>
        <p:spPr>
          <a:xfrm>
            <a:off x="819150" y="24227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je suis les étapes suivantes: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F8991F1E-D3A9-D72C-131C-BC0EB6AFB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73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34" grpId="0" animBg="1"/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CC129-4FD5-4B60-74FA-7063CC9E0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C427603-A0A8-7EB6-D2AB-1A0E826A031B}"/>
              </a:ext>
            </a:extLst>
          </p:cNvPr>
          <p:cNvSpPr txBox="1"/>
          <p:nvPr/>
        </p:nvSpPr>
        <p:spPr>
          <a:xfrm>
            <a:off x="819150" y="160831"/>
            <a:ext cx="10904764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les réponses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B048CBB-CD02-163A-DD6F-B7303E7AE82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7" name="Google Shape;942;p63">
            <a:extLst>
              <a:ext uri="{FF2B5EF4-FFF2-40B4-BE49-F238E27FC236}">
                <a16:creationId xmlns:a16="http://schemas.microsoft.com/office/drawing/2014/main" id="{7375A018-00FD-2F09-D466-BBC473CF8880}"/>
              </a:ext>
            </a:extLst>
          </p:cNvPr>
          <p:cNvSpPr txBox="1">
            <a:spLocks/>
          </p:cNvSpPr>
          <p:nvPr/>
        </p:nvSpPr>
        <p:spPr>
          <a:xfrm>
            <a:off x="894083" y="668831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rgbClr val="A5A5A5"/>
              </a:buClr>
              <a:buSzPts val="1400"/>
              <a:buFont typeface="Arial"/>
              <a:buNone/>
            </a:pPr>
            <a:r>
              <a:rPr lang="fr-FR" sz="14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explique</a:t>
            </a:r>
            <a:endParaRPr lang="fr-FR" dirty="0"/>
          </a:p>
        </p:txBody>
      </p:sp>
      <p:pic>
        <p:nvPicPr>
          <p:cNvPr id="14" name="Image 9">
            <a:extLst>
              <a:ext uri="{FF2B5EF4-FFF2-40B4-BE49-F238E27FC236}">
                <a16:creationId xmlns:a16="http://schemas.microsoft.com/office/drawing/2014/main" id="{A7D1851C-86B7-B633-1C67-B0C4C457D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sp>
        <p:nvSpPr>
          <p:cNvPr id="15" name="Google Shape;831;p57">
            <a:extLst>
              <a:ext uri="{FF2B5EF4-FFF2-40B4-BE49-F238E27FC236}">
                <a16:creationId xmlns:a16="http://schemas.microsoft.com/office/drawing/2014/main" id="{985AF46B-B7E5-1E61-39FD-4D0F84251112}"/>
              </a:ext>
            </a:extLst>
          </p:cNvPr>
          <p:cNvSpPr/>
          <p:nvPr/>
        </p:nvSpPr>
        <p:spPr>
          <a:xfrm>
            <a:off x="1007310" y="3429000"/>
            <a:ext cx="2962275" cy="615017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résous l’équation </a:t>
            </a:r>
            <a:endParaRPr/>
          </a:p>
        </p:txBody>
      </p:sp>
      <p:sp>
        <p:nvSpPr>
          <p:cNvPr id="16" name="Google Shape;832;p57">
            <a:extLst>
              <a:ext uri="{FF2B5EF4-FFF2-40B4-BE49-F238E27FC236}">
                <a16:creationId xmlns:a16="http://schemas.microsoft.com/office/drawing/2014/main" id="{2D555B0E-2CBD-5D05-8017-E98C7426783C}"/>
              </a:ext>
            </a:extLst>
          </p:cNvPr>
          <p:cNvSpPr/>
          <p:nvPr/>
        </p:nvSpPr>
        <p:spPr>
          <a:xfrm>
            <a:off x="4060074" y="3429000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833;p57">
            <a:extLst>
              <a:ext uri="{FF2B5EF4-FFF2-40B4-BE49-F238E27FC236}">
                <a16:creationId xmlns:a16="http://schemas.microsoft.com/office/drawing/2014/main" id="{4F927675-7948-E748-654F-5A64A1ADF534}"/>
              </a:ext>
            </a:extLst>
          </p:cNvPr>
          <p:cNvSpPr/>
          <p:nvPr/>
        </p:nvSpPr>
        <p:spPr>
          <a:xfrm>
            <a:off x="1007310" y="4343400"/>
            <a:ext cx="2962275" cy="1015067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MA" sz="2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réponds à la question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834;p57">
            <a:extLst>
              <a:ext uri="{FF2B5EF4-FFF2-40B4-BE49-F238E27FC236}">
                <a16:creationId xmlns:a16="http://schemas.microsoft.com/office/drawing/2014/main" id="{89B4A132-15CA-BC5D-36CB-3090768D0297}"/>
              </a:ext>
            </a:extLst>
          </p:cNvPr>
          <p:cNvSpPr/>
          <p:nvPr/>
        </p:nvSpPr>
        <p:spPr>
          <a:xfrm>
            <a:off x="4060074" y="4343401"/>
            <a:ext cx="2838449" cy="1015066"/>
          </a:xfrm>
          <a:prstGeom prst="roundRect">
            <a:avLst>
              <a:gd name="adj" fmla="val 19764"/>
            </a:avLst>
          </a:prstGeom>
          <a:solidFill>
            <a:srgbClr val="DBF3E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du stylo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DH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835;p57">
            <a:extLst>
              <a:ext uri="{FF2B5EF4-FFF2-40B4-BE49-F238E27FC236}">
                <a16:creationId xmlns:a16="http://schemas.microsoft.com/office/drawing/2014/main" id="{CD908978-A3EB-E5C3-C57C-E565347C159F}"/>
              </a:ext>
            </a:extLst>
          </p:cNvPr>
          <p:cNvSpPr/>
          <p:nvPr/>
        </p:nvSpPr>
        <p:spPr>
          <a:xfrm>
            <a:off x="6993774" y="4343401"/>
            <a:ext cx="3638550" cy="1015066"/>
          </a:xfrm>
          <a:prstGeom prst="roundRect">
            <a:avLst>
              <a:gd name="adj" fmla="val 19764"/>
            </a:avLst>
          </a:prstGeom>
          <a:solidFill>
            <a:srgbClr val="EDE2F6"/>
          </a:solidFill>
          <a:ln w="12700" cap="flat" cmpd="sng">
            <a:solidFill>
              <a:srgbClr val="7030A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Prix de la casquette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DH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836;p57">
            <a:extLst>
              <a:ext uri="{FF2B5EF4-FFF2-40B4-BE49-F238E27FC236}">
                <a16:creationId xmlns:a16="http://schemas.microsoft.com/office/drawing/2014/main" id="{22F29F62-A06E-17F6-E734-B40E1710D1A7}"/>
              </a:ext>
            </a:extLst>
          </p:cNvPr>
          <p:cNvSpPr/>
          <p:nvPr/>
        </p:nvSpPr>
        <p:spPr>
          <a:xfrm>
            <a:off x="1007310" y="5676901"/>
            <a:ext cx="2962275" cy="662642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 w="12700" cap="flat" cmpd="sng">
            <a:solidFill>
              <a:srgbClr val="BFBFB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 vérifie les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résultats recherchés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837;p57">
            <a:extLst>
              <a:ext uri="{FF2B5EF4-FFF2-40B4-BE49-F238E27FC236}">
                <a16:creationId xmlns:a16="http://schemas.microsoft.com/office/drawing/2014/main" id="{B61C5C1E-74B3-D886-B699-A8F68EF777A7}"/>
              </a:ext>
            </a:extLst>
          </p:cNvPr>
          <p:cNvSpPr/>
          <p:nvPr/>
        </p:nvSpPr>
        <p:spPr>
          <a:xfrm>
            <a:off x="4060074" y="5700713"/>
            <a:ext cx="6572250" cy="615017"/>
          </a:xfrm>
          <a:prstGeom prst="roundRect">
            <a:avLst>
              <a:gd name="adj" fmla="val 19764"/>
            </a:avLst>
          </a:prstGeom>
          <a:solidFill>
            <a:srgbClr val="FCEAD0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J’ai                               donc le compte est bon.</a:t>
            </a:r>
            <a:endParaRPr sz="2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B544529-C280-B8E8-F653-F33F5A172A13}"/>
              </a:ext>
            </a:extLst>
          </p:cNvPr>
          <p:cNvSpPr txBox="1"/>
          <p:nvPr/>
        </p:nvSpPr>
        <p:spPr>
          <a:xfrm>
            <a:off x="589935" y="1066923"/>
            <a:ext cx="10483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Pour résoudre ce problème à l’aide d’une équation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237CA2C-1497-6BD8-48EE-0CE083AA6465}"/>
              </a:ext>
            </a:extLst>
          </p:cNvPr>
          <p:cNvSpPr txBox="1"/>
          <p:nvPr/>
        </p:nvSpPr>
        <p:spPr>
          <a:xfrm>
            <a:off x="589935" y="1511700"/>
            <a:ext cx="112648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Sarah a acheté un livre et un stylo. Elle a payé 90 DH en tout. Le livre coûte 30 DH de plus que le stylo.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Trouver le prix du livre et du stylo.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5560909-2519-FD16-0318-818ED1AABDFD}"/>
              </a:ext>
            </a:extLst>
          </p:cNvPr>
          <p:cNvSpPr txBox="1"/>
          <p:nvPr/>
        </p:nvSpPr>
        <p:spPr>
          <a:xfrm>
            <a:off x="589935" y="226280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je suis les étapes suivantes: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8449FD-F217-7FA1-FA14-6F95D3773C02}"/>
              </a:ext>
            </a:extLst>
          </p:cNvPr>
          <p:cNvSpPr txBox="1"/>
          <p:nvPr/>
        </p:nvSpPr>
        <p:spPr>
          <a:xfrm>
            <a:off x="4198374" y="348741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𝑥 = 30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F52212E-7E81-D561-C52E-6A9B7378BE8C}"/>
              </a:ext>
            </a:extLst>
          </p:cNvPr>
          <p:cNvSpPr txBox="1"/>
          <p:nvPr/>
        </p:nvSpPr>
        <p:spPr>
          <a:xfrm>
            <a:off x="4547420" y="4797286"/>
            <a:ext cx="10569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30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B4F0BB4-A12B-CE71-66EC-DF4929B888C7}"/>
              </a:ext>
            </a:extLst>
          </p:cNvPr>
          <p:cNvSpPr txBox="1"/>
          <p:nvPr/>
        </p:nvSpPr>
        <p:spPr>
          <a:xfrm>
            <a:off x="7871610" y="4829961"/>
            <a:ext cx="16469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30 + 30=60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E0BAC78-389F-8B7B-4384-8C2936E258F8}"/>
                  </a:ext>
                </a:extLst>
              </p:cNvPr>
              <p:cNvSpPr txBox="1"/>
              <p:nvPr/>
            </p:nvSpPr>
            <p:spPr>
              <a:xfrm>
                <a:off x="5029200" y="5812352"/>
                <a:ext cx="21336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fr-FR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 </m:t>
                      </m:r>
                      <m:r>
                        <a:rPr kumimoji="0" lang="fr-FR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𝟑𝟎</m:t>
                      </m:r>
                      <m:r>
                        <a:rPr kumimoji="0" lang="fr-FR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+</m:t>
                      </m:r>
                      <m:r>
                        <a:rPr kumimoji="0" lang="fr-FR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𝟔𝟎</m:t>
                      </m:r>
                      <m:r>
                        <a:rPr kumimoji="0" lang="fr-FR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=</m:t>
                      </m:r>
                      <m:r>
                        <a:rPr kumimoji="0" lang="fr-FR" sz="2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𝟗𝟎</m:t>
                      </m:r>
                    </m:oMath>
                  </m:oMathPara>
                </a14:m>
                <a:endParaRPr kumimoji="0" lang="fr-F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3E0BAC78-389F-8B7B-4384-8C2936E25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0" y="5812352"/>
                <a:ext cx="2133600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0084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34" grpId="0" animBg="1"/>
      <p:bldP spid="3" grpId="0"/>
      <p:bldP spid="4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037363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100</a:t>
            </a:r>
          </a:p>
        </p:txBody>
      </p:sp>
      <p:pic>
        <p:nvPicPr>
          <p:cNvPr id="3" name="Image 2" descr="Une image contenant texte, capture d’écran, logiciel, nombre&#10;&#10;Le contenu généré par l’IA peut être incorrect.">
            <a:extLst>
              <a:ext uri="{FF2B5EF4-FFF2-40B4-BE49-F238E27FC236}">
                <a16:creationId xmlns:a16="http://schemas.microsoft.com/office/drawing/2014/main" id="{5D9C1159-5EE8-F00D-4AA7-7A9D4FF6C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6228" y="1072848"/>
            <a:ext cx="5965371" cy="497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63CF3D-72A0-D7DE-52B0-60085055A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2B97B31-FE49-7844-A4D8-F40B1D486497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D588CFF-0164-E1A7-9A5D-4FC3AF8FB6A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581C17B-9FB1-894C-DC97-8751ADCDF549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EECDC71-CB05-66F0-3EA3-C80EC4DD4B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18E4F6B6-EE2B-FF03-FA20-54D786C030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FC790CB2-25E0-8CE8-A503-26B16F2638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Image 14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7F7E565-ABA7-96B6-E58C-313804B638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938" y="1193455"/>
            <a:ext cx="11676123" cy="50658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941947C-B400-860D-4F5A-AECFC5D6F0F7}"/>
                  </a:ext>
                </a:extLst>
              </p:cNvPr>
              <p:cNvSpPr txBox="1"/>
              <p:nvPr/>
            </p:nvSpPr>
            <p:spPr>
              <a:xfrm>
                <a:off x="5649684" y="3152884"/>
                <a:ext cx="47570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b="1" dirty="0">
                    <a:solidFill>
                      <a:srgbClr val="C00000"/>
                    </a:solidFill>
                  </a:rPr>
                  <a:t> : Le nombre de tickets achetés par Naoufel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941947C-B400-860D-4F5A-AECFC5D6F0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9684" y="3152884"/>
                <a:ext cx="4757057" cy="369332"/>
              </a:xfrm>
              <a:prstGeom prst="rect">
                <a:avLst/>
              </a:prstGeom>
              <a:blipFill>
                <a:blip r:embed="rId7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76F424B-129F-F867-D346-00A1B0E44913}"/>
                  </a:ext>
                </a:extLst>
              </p:cNvPr>
              <p:cNvSpPr txBox="1"/>
              <p:nvPr/>
            </p:nvSpPr>
            <p:spPr>
              <a:xfrm>
                <a:off x="5787736" y="4222585"/>
                <a:ext cx="47570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𝟕𝟓</m:t>
                      </m:r>
                      <m:r>
                        <a:rPr lang="fr-FR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𝑫𝑯</m:t>
                      </m:r>
                    </m:oMath>
                  </m:oMathPara>
                </a14:m>
                <a:endParaRPr lang="fr-FR" b="1" dirty="0">
                  <a:solidFill>
                    <a:srgbClr val="C00000"/>
                  </a:solidFill>
                </a:endParaRPr>
              </a:p>
            </p:txBody>
          </p:sp>
        </mc:Choice>
        <mc:Fallback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76F424B-129F-F867-D346-00A1B0E44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7736" y="4222585"/>
                <a:ext cx="475705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748C9816-E808-C2FD-7A54-9AE7F91096AD}"/>
              </a:ext>
            </a:extLst>
          </p:cNvPr>
          <p:cNvSpPr txBox="1"/>
          <p:nvPr/>
        </p:nvSpPr>
        <p:spPr>
          <a:xfrm>
            <a:off x="4787398" y="4917152"/>
            <a:ext cx="2310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Le nombre de tickets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792B9F33-A3A6-599E-475F-7FFF2DBD8691}"/>
                  </a:ext>
                </a:extLst>
              </p:cNvPr>
              <p:cNvSpPr txBox="1"/>
              <p:nvPr/>
            </p:nvSpPr>
            <p:spPr>
              <a:xfrm>
                <a:off x="5061857" y="5519135"/>
                <a:ext cx="17526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792B9F33-A3A6-599E-475F-7FFF2DBD8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1857" y="5519135"/>
                <a:ext cx="175260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09908311-F5F3-04A0-B88B-2358B98EE95D}"/>
                  </a:ext>
                </a:extLst>
              </p:cNvPr>
              <p:cNvSpPr txBox="1"/>
              <p:nvPr/>
            </p:nvSpPr>
            <p:spPr>
              <a:xfrm>
                <a:off x="7900291" y="4870153"/>
                <a:ext cx="304842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rgbClr val="C00000"/>
                    </a:solidFill>
                  </a:rPr>
                  <a:t>Le prix à payer pour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b="1" dirty="0">
                    <a:solidFill>
                      <a:srgbClr val="C00000"/>
                    </a:solidFill>
                  </a:rPr>
                  <a:t> tickets </a:t>
                </a:r>
                <a:endParaRPr lang="fr-FR" dirty="0"/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09908311-F5F3-04A0-B88B-2358B98EE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0291" y="4870153"/>
                <a:ext cx="3048421" cy="369332"/>
              </a:xfrm>
              <a:prstGeom prst="rect">
                <a:avLst/>
              </a:prstGeom>
              <a:blipFill>
                <a:blip r:embed="rId10"/>
                <a:stretch>
                  <a:fillRect l="-1800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6BFB9A1-AD2B-8D54-8B65-F73920511D9B}"/>
                  </a:ext>
                </a:extLst>
              </p:cNvPr>
              <p:cNvSpPr txBox="1"/>
              <p:nvPr/>
            </p:nvSpPr>
            <p:spPr>
              <a:xfrm>
                <a:off x="8497959" y="5564719"/>
                <a:ext cx="17526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fr-FR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36BFB9A1-AD2B-8D54-8B65-F73920511D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7959" y="5564719"/>
                <a:ext cx="1752600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24164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9" grpId="0"/>
      <p:bldP spid="21" grpId="0"/>
      <p:bldP spid="22" grpId="0"/>
      <p:bldP spid="2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Image 34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021E5708-B726-5040-A3EE-9B1443E591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10" y="1567543"/>
            <a:ext cx="11464979" cy="3962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BF1A1B3C-49B1-D5BC-51B7-2C0B8F0DC4D9}"/>
                  </a:ext>
                </a:extLst>
              </p:cNvPr>
              <p:cNvSpPr txBox="1"/>
              <p:nvPr/>
            </p:nvSpPr>
            <p:spPr>
              <a:xfrm>
                <a:off x="6487885" y="1689222"/>
                <a:ext cx="17526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BF1A1B3C-49B1-D5BC-51B7-2C0B8F0DC4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885" y="1689222"/>
                <a:ext cx="175260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D3170E6B-1A32-1258-F8DE-4022E951A96D}"/>
                  </a:ext>
                </a:extLst>
              </p:cNvPr>
              <p:cNvSpPr txBox="1"/>
              <p:nvPr/>
            </p:nvSpPr>
            <p:spPr>
              <a:xfrm>
                <a:off x="4735285" y="2663212"/>
                <a:ext cx="17526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𝟕𝟓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D3170E6B-1A32-1258-F8DE-4022E951A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85" y="2663212"/>
                <a:ext cx="1752600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C0EEE530-FD44-FFA0-E47E-543F4290296B}"/>
                  </a:ext>
                </a:extLst>
              </p:cNvPr>
              <p:cNvSpPr txBox="1"/>
              <p:nvPr/>
            </p:nvSpPr>
            <p:spPr>
              <a:xfrm>
                <a:off x="7565571" y="2543337"/>
                <a:ext cx="1752600" cy="6748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𝟕𝟓</m:t>
                          </m:r>
                        </m:num>
                        <m:den>
                          <m:r>
                            <a:rPr lang="fr-FR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den>
                      </m:f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C0EEE530-FD44-FFA0-E47E-543F429029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5571" y="2543337"/>
                <a:ext cx="1752600" cy="67480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C8691A38-6CD7-A1EE-8578-DD71E6466A6B}"/>
                  </a:ext>
                </a:extLst>
              </p:cNvPr>
              <p:cNvSpPr txBox="1"/>
              <p:nvPr/>
            </p:nvSpPr>
            <p:spPr>
              <a:xfrm>
                <a:off x="10210615" y="2680682"/>
                <a:ext cx="175260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000" dirty="0"/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C8691A38-6CD7-A1EE-8578-DD71E6466A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615" y="2680682"/>
                <a:ext cx="1752600" cy="40011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D8494299-204A-9815-21D4-DC80315B3D78}"/>
                  </a:ext>
                </a:extLst>
              </p:cNvPr>
              <p:cNvSpPr txBox="1"/>
              <p:nvPr/>
            </p:nvSpPr>
            <p:spPr>
              <a:xfrm>
                <a:off x="6095999" y="3679994"/>
                <a:ext cx="357948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b="1" i="0" dirty="0" smtClean="0">
                    <a:solidFill>
                      <a:srgbClr val="C00000"/>
                    </a:solidFill>
                    <a:latin typeface="+mj-lt"/>
                  </a:rPr>
                  <a:t>   </a:t>
                </a:r>
                <a:r>
                  <a:rPr lang="fr-FR" sz="2000" b="1" i="0" dirty="0" err="1" smtClean="0">
                    <a:solidFill>
                      <a:srgbClr val="C00000"/>
                    </a:solidFill>
                    <a:latin typeface="+mj-lt"/>
                  </a:rPr>
                  <a:t>Naoufel</a:t>
                </a:r>
                <a:r>
                  <a:rPr lang="fr-FR" sz="2000" b="1" i="0" dirty="0" smtClean="0">
                    <a:solidFill>
                      <a:srgbClr val="C00000"/>
                    </a:solidFill>
                    <a:latin typeface="+mj-lt"/>
                  </a:rPr>
                  <a:t> </a:t>
                </a:r>
                <a:r>
                  <a:rPr lang="fr-FR" sz="2000" b="1" i="0" dirty="0">
                    <a:solidFill>
                      <a:srgbClr val="C00000"/>
                    </a:solidFill>
                    <a:latin typeface="+mj-lt"/>
                  </a:rPr>
                  <a:t>a acheté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fr-FR" sz="2000" b="1" i="0" dirty="0">
                    <a:solidFill>
                      <a:srgbClr val="C00000"/>
                    </a:solidFill>
                    <a:latin typeface="+mj-lt"/>
                  </a:rPr>
                  <a:t>  tickets</a:t>
                </a:r>
                <a:endParaRPr lang="fr-FR" sz="2000" dirty="0"/>
              </a:p>
            </p:txBody>
          </p:sp>
        </mc:Choice>
        <mc:Fallback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D8494299-204A-9815-21D4-DC80315B3D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3679994"/>
                <a:ext cx="3579489" cy="400110"/>
              </a:xfrm>
              <a:prstGeom prst="rect">
                <a:avLst/>
              </a:prstGeom>
              <a:blipFill>
                <a:blip r:embed="rId10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5E4C54F3-F0A4-7D4F-003A-DD13A768001C}"/>
                  </a:ext>
                </a:extLst>
              </p:cNvPr>
              <p:cNvSpPr txBox="1"/>
              <p:nvPr/>
            </p:nvSpPr>
            <p:spPr>
              <a:xfrm>
                <a:off x="4735285" y="4942072"/>
                <a:ext cx="683464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fr-FR" sz="2000" b="1" i="0" dirty="0">
                    <a:solidFill>
                      <a:srgbClr val="C00000"/>
                    </a:solidFill>
                    <a:latin typeface="+mj-lt"/>
                  </a:rPr>
                  <a:t>  tickets coûtent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𝟏𝟓</m:t>
                    </m:r>
                    <m:r>
                      <a:rPr lang="fr-FR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𝟕𝟓</m:t>
                    </m:r>
                    <m:r>
                      <a:rPr lang="fr-FR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fr-FR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𝑫𝑯</m:t>
                    </m:r>
                    <m:r>
                      <a:rPr lang="fr-FR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b="1" dirty="0">
                    <a:solidFill>
                      <a:srgbClr val="C00000"/>
                    </a:solidFill>
                    <a:latin typeface="+mj-lt"/>
                  </a:rPr>
                  <a:t>donc le compte est bon.</a:t>
                </a:r>
              </a:p>
            </p:txBody>
          </p:sp>
        </mc:Choice>
        <mc:Fallback>
          <p:sp>
            <p:nvSpPr>
              <p:cNvPr id="41" name="ZoneTexte 40">
                <a:extLst>
                  <a:ext uri="{FF2B5EF4-FFF2-40B4-BE49-F238E27FC236}">
                    <a16:creationId xmlns:a16="http://schemas.microsoft.com/office/drawing/2014/main" id="{5E4C54F3-F0A4-7D4F-003A-DD13A76800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5285" y="4942072"/>
                <a:ext cx="6834640" cy="400110"/>
              </a:xfrm>
              <a:prstGeom prst="rect">
                <a:avLst/>
              </a:prstGeom>
              <a:blipFill>
                <a:blip r:embed="rId11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100</a:t>
            </a:r>
          </a:p>
        </p:txBody>
      </p:sp>
      <p:pic>
        <p:nvPicPr>
          <p:cNvPr id="4" name="Image 3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5FAFE739-21AF-8022-FAA9-E33DAA07FF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416" y="1981200"/>
            <a:ext cx="11472554" cy="281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02F7-A49D-7B8D-83C9-F0B1FCFBC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9E2C3A94-88AA-2DBE-0D84-5F9ADDCD293D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E80BC79-5290-FFD3-718C-C9E18940DCC7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94EEC4E3-ED86-3CC7-0637-CF7AECA69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FF29E987-7CAA-A8B5-47E1-4EEBF81FF6F7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F1206E9-41A9-F85D-7488-10B70BEFF0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855" y="1035713"/>
            <a:ext cx="8827097" cy="522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3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7AD1FDD-97A2-60C0-2206-53834D19E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2904" y="1003056"/>
            <a:ext cx="7353813" cy="552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100</a:t>
            </a:r>
          </a:p>
        </p:txBody>
      </p:sp>
      <p:pic>
        <p:nvPicPr>
          <p:cNvPr id="6" name="Image 5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6880FECC-4CD8-AB83-1642-E819C0485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789" y="1653147"/>
            <a:ext cx="11471313" cy="394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98</a:t>
            </a:r>
          </a:p>
        </p:txBody>
      </p:sp>
      <p:pic>
        <p:nvPicPr>
          <p:cNvPr id="5" name="Image 4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BF4C5CEC-6820-8780-9743-472B601252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600" y="1390752"/>
            <a:ext cx="11333704" cy="4115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10165</TotalTime>
  <Words>2185</Words>
  <Application>Microsoft Office PowerPoint</Application>
  <PresentationFormat>Grand écran</PresentationFormat>
  <Paragraphs>419</Paragraphs>
  <Slides>52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52</vt:i4>
      </vt:variant>
    </vt:vector>
  </HeadingPairs>
  <TitlesOfParts>
    <vt:vector size="62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pc</cp:lastModifiedBy>
  <cp:revision>1163</cp:revision>
  <cp:lastPrinted>2024-10-05T19:15:58Z</cp:lastPrinted>
  <dcterms:created xsi:type="dcterms:W3CDTF">2024-05-28T10:13:44Z</dcterms:created>
  <dcterms:modified xsi:type="dcterms:W3CDTF">2026-01-05T20:39:28Z</dcterms:modified>
</cp:coreProperties>
</file>