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</p:sldMasterIdLst>
  <p:notesMasterIdLst>
    <p:notesMasterId r:id="rId49"/>
  </p:notesMasterIdLst>
  <p:handoutMasterIdLst>
    <p:handoutMasterId r:id="rId50"/>
  </p:handoutMasterIdLst>
  <p:sldIdLst>
    <p:sldId id="2147483553" r:id="rId4"/>
    <p:sldId id="2147483485" r:id="rId5"/>
    <p:sldId id="2147483595" r:id="rId6"/>
    <p:sldId id="2147483552" r:id="rId7"/>
    <p:sldId id="2147483626" r:id="rId8"/>
    <p:sldId id="2147483635" r:id="rId9"/>
    <p:sldId id="2134806507" r:id="rId10"/>
    <p:sldId id="2134806552" r:id="rId11"/>
    <p:sldId id="2134806567" r:id="rId12"/>
    <p:sldId id="2134806569" r:id="rId13"/>
    <p:sldId id="2147483582" r:id="rId14"/>
    <p:sldId id="2147483637" r:id="rId15"/>
    <p:sldId id="2147483639" r:id="rId16"/>
    <p:sldId id="2147483640" r:id="rId17"/>
    <p:sldId id="2147483641" r:id="rId18"/>
    <p:sldId id="2147483642" r:id="rId19"/>
    <p:sldId id="2147483643" r:id="rId20"/>
    <p:sldId id="2147483556" r:id="rId21"/>
    <p:sldId id="2134806558" r:id="rId22"/>
    <p:sldId id="2134806568" r:id="rId23"/>
    <p:sldId id="2147483644" r:id="rId24"/>
    <p:sldId id="2134805878" r:id="rId25"/>
    <p:sldId id="2147483645" r:id="rId26"/>
    <p:sldId id="2134806573" r:id="rId27"/>
    <p:sldId id="2147483557" r:id="rId28"/>
    <p:sldId id="2147483646" r:id="rId29"/>
    <p:sldId id="2147483647" r:id="rId30"/>
    <p:sldId id="2147483613" r:id="rId31"/>
    <p:sldId id="2147483615" r:id="rId32"/>
    <p:sldId id="2147483617" r:id="rId33"/>
    <p:sldId id="2147483621" r:id="rId34"/>
    <p:sldId id="2147483625" r:id="rId35"/>
    <p:sldId id="2147483619" r:id="rId36"/>
    <p:sldId id="2147483636" r:id="rId37"/>
    <p:sldId id="2147483627" r:id="rId38"/>
    <p:sldId id="2134806577" r:id="rId39"/>
    <p:sldId id="2134806551" r:id="rId40"/>
    <p:sldId id="2134806578" r:id="rId41"/>
    <p:sldId id="2134806579" r:id="rId42"/>
    <p:sldId id="2134806088" r:id="rId43"/>
    <p:sldId id="2134806580" r:id="rId44"/>
    <p:sldId id="2134806582" r:id="rId45"/>
    <p:sldId id="2134806536" r:id="rId46"/>
    <p:sldId id="2134806535" r:id="rId47"/>
    <p:sldId id="2134806584" r:id="rId4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53"/>
            <p14:sldId id="2147483485"/>
            <p14:sldId id="2147483595"/>
            <p14:sldId id="2147483552"/>
            <p14:sldId id="2147483626"/>
            <p14:sldId id="2147483635"/>
          </p14:sldIdLst>
        </p14:section>
        <p14:section name="Contrôle des cahiers des élèves" id="{3349E447-45AA-43EF-A620-CF581E9FA99B}">
          <p14:sldIdLst>
            <p14:sldId id="2134806507"/>
            <p14:sldId id="2134806552"/>
          </p14:sldIdLst>
        </p14:section>
        <p14:section name="Discussion informelle" id="{8F7889F9-27DA-4421-B305-A18399C6F4CE}">
          <p14:sldIdLst/>
        </p14:section>
        <p14:section name="Activité rituelle" id="{79315A69-A635-48A2-B9BA-98FE67B817D4}">
          <p14:sldIdLst>
            <p14:sldId id="2134806567"/>
            <p14:sldId id="2134806569"/>
            <p14:sldId id="2147483582"/>
            <p14:sldId id="2147483637"/>
            <p14:sldId id="2147483639"/>
            <p14:sldId id="2147483640"/>
            <p14:sldId id="2147483641"/>
            <p14:sldId id="2147483642"/>
          </p14:sldIdLst>
        </p14:section>
        <p14:section name="Lexique" id="{343C6800-A84D-49D7-8DE8-BBB1B42005B7}">
          <p14:sldIdLst>
            <p14:sldId id="2147483643"/>
          </p14:sldIdLst>
        </p14:section>
        <p14:section name="Déclaration de l’objectif de la séance" id="{1F7A1ED2-DD19-4DF3-BC26-A1D65FFD1118}">
          <p14:sldIdLst/>
        </p14:section>
        <p14:section name="Tâche principale" id="{A2A5D278-252D-471E-A046-E0EEBB7C2D2B}">
          <p14:sldIdLst>
            <p14:sldId id="2147483556"/>
            <p14:sldId id="2134806558"/>
            <p14:sldId id="2134806568"/>
            <p14:sldId id="2147483644"/>
            <p14:sldId id="2134805878"/>
            <p14:sldId id="2147483645"/>
            <p14:sldId id="2134806573"/>
            <p14:sldId id="2147483557"/>
            <p14:sldId id="2147483646"/>
            <p14:sldId id="2147483647"/>
            <p14:sldId id="2147483613"/>
            <p14:sldId id="2147483615"/>
            <p14:sldId id="2147483617"/>
            <p14:sldId id="2147483621"/>
            <p14:sldId id="2147483625"/>
            <p14:sldId id="2147483619"/>
            <p14:sldId id="2147483636"/>
            <p14:sldId id="2147483627"/>
          </p14:sldIdLst>
        </p14:section>
        <p14:section name="Pratique en binôme" id="{FBF6C3DA-BDD6-43C8-8043-82F3BE3C64FD}">
          <p14:sldIdLst/>
        </p14:section>
        <p14:section name="Fin de la séance" id="{44B71B2B-D974-4F2C-B5A1-E1796678D1E2}">
          <p14:sldIdLst>
            <p14:sldId id="2134806577"/>
            <p14:sldId id="2134806551"/>
            <p14:sldId id="2134806578"/>
            <p14:sldId id="2134806579"/>
            <p14:sldId id="2134806088"/>
            <p14:sldId id="2134806580"/>
            <p14:sldId id="2134806582"/>
            <p14:sldId id="2134806536"/>
            <p14:sldId id="2134806535"/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E2C3"/>
    <a:srgbClr val="D6DCE5"/>
    <a:srgbClr val="AB20B6"/>
    <a:srgbClr val="FF6565"/>
    <a:srgbClr val="DC94DE"/>
    <a:srgbClr val="B27096"/>
    <a:srgbClr val="FDDF43"/>
    <a:srgbClr val="EB926C"/>
    <a:srgbClr val="5FADE4"/>
    <a:srgbClr val="7671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976" autoAdjust="0"/>
    <p:restoredTop sz="94679" autoAdjust="0"/>
  </p:normalViewPr>
  <p:slideViewPr>
    <p:cSldViewPr snapToGrid="0">
      <p:cViewPr varScale="1">
        <p:scale>
          <a:sx n="79" d="100"/>
          <a:sy n="79" d="100"/>
        </p:scale>
        <p:origin x="499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handoutMaster" Target="handoutMasters/handoutMaster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theme" Target="theme/theme1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8" Type="http://schemas.openxmlformats.org/officeDocument/2006/relationships/slide" Target="slides/slide5.xml"/><Relationship Id="rId51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26/11/2025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26/11/2025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25998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352744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29693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447459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35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700708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26/11/2025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26/11/2025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26/11/2025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26/11/2025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26/11/2025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26/11/2025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26/11/2025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26/11/2025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26/11/2025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6.png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0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80.png"/><Relationship Id="rId4" Type="http://schemas.openxmlformats.org/officeDocument/2006/relationships/image" Target="../media/image37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jpeg"/><Relationship Id="rId11" Type="http://schemas.openxmlformats.org/officeDocument/2006/relationships/image" Target="../media/image14.png"/><Relationship Id="rId5" Type="http://schemas.openxmlformats.org/officeDocument/2006/relationships/image" Target="../media/image9.jpeg"/><Relationship Id="rId10" Type="http://schemas.openxmlformats.org/officeDocument/2006/relationships/image" Target="../media/image13.png"/><Relationship Id="rId4" Type="http://schemas.openxmlformats.org/officeDocument/2006/relationships/image" Target="../media/image8.png"/><Relationship Id="rId9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47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7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8.png"/><Relationship Id="rId11" Type="http://schemas.openxmlformats.org/officeDocument/2006/relationships/image" Target="../media/image63.png"/><Relationship Id="rId5" Type="http://schemas.openxmlformats.org/officeDocument/2006/relationships/image" Target="../media/image57.png"/><Relationship Id="rId10" Type="http://schemas.openxmlformats.org/officeDocument/2006/relationships/image" Target="../media/image62.png"/><Relationship Id="rId4" Type="http://schemas.openxmlformats.org/officeDocument/2006/relationships/image" Target="../media/image46.png"/><Relationship Id="rId9" Type="http://schemas.openxmlformats.org/officeDocument/2006/relationships/image" Target="../media/image61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13" Type="http://schemas.openxmlformats.org/officeDocument/2006/relationships/image" Target="../media/image73.png"/><Relationship Id="rId3" Type="http://schemas.openxmlformats.org/officeDocument/2006/relationships/image" Target="../media/image7.png"/><Relationship Id="rId7" Type="http://schemas.openxmlformats.org/officeDocument/2006/relationships/image" Target="../media/image67.png"/><Relationship Id="rId12" Type="http://schemas.openxmlformats.org/officeDocument/2006/relationships/image" Target="../media/image7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6.png"/><Relationship Id="rId11" Type="http://schemas.openxmlformats.org/officeDocument/2006/relationships/image" Target="../media/image71.png"/><Relationship Id="rId5" Type="http://schemas.openxmlformats.org/officeDocument/2006/relationships/image" Target="../media/image65.png"/><Relationship Id="rId15" Type="http://schemas.openxmlformats.org/officeDocument/2006/relationships/image" Target="../media/image75.png"/><Relationship Id="rId10" Type="http://schemas.openxmlformats.org/officeDocument/2006/relationships/image" Target="../media/image70.png"/><Relationship Id="rId4" Type="http://schemas.openxmlformats.org/officeDocument/2006/relationships/image" Target="../media/image64.png"/><Relationship Id="rId9" Type="http://schemas.openxmlformats.org/officeDocument/2006/relationships/image" Target="../media/image69.png"/><Relationship Id="rId14" Type="http://schemas.openxmlformats.org/officeDocument/2006/relationships/image" Target="../media/image7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8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0.png"/><Relationship Id="rId5" Type="http://schemas.openxmlformats.org/officeDocument/2006/relationships/image" Target="../media/image59.png"/><Relationship Id="rId4" Type="http://schemas.openxmlformats.org/officeDocument/2006/relationships/image" Target="../media/image7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7" Type="http://schemas.openxmlformats.org/officeDocument/2006/relationships/image" Target="../media/image9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8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3" Type="http://schemas.openxmlformats.org/officeDocument/2006/relationships/image" Target="../media/image7.png"/><Relationship Id="rId7" Type="http://schemas.openxmlformats.org/officeDocument/2006/relationships/image" Target="../media/image9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3.png"/><Relationship Id="rId5" Type="http://schemas.openxmlformats.org/officeDocument/2006/relationships/image" Target="../media/image91.png"/><Relationship Id="rId4" Type="http://schemas.openxmlformats.org/officeDocument/2006/relationships/image" Target="../media/image92.png"/><Relationship Id="rId9" Type="http://schemas.openxmlformats.org/officeDocument/2006/relationships/image" Target="../media/image9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8.png"/><Relationship Id="rId5" Type="http://schemas.openxmlformats.org/officeDocument/2006/relationships/image" Target="../media/image76.png"/><Relationship Id="rId4" Type="http://schemas.openxmlformats.org/officeDocument/2006/relationships/image" Target="../media/image1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7.gif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9.png"/></Relationships>
</file>

<file path=ppt/slides/_rels/slide4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70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9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Relationship Id="rId5" Type="http://schemas.microsoft.com/office/2007/relationships/hdphoto" Target="../media/hdphoto3.wdp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e 38">
            <a:extLst>
              <a:ext uri="{FF2B5EF4-FFF2-40B4-BE49-F238E27FC236}">
                <a16:creationId xmlns:a16="http://schemas.microsoft.com/office/drawing/2014/main" id="{31FF70A2-2BEC-6DA4-BB3B-FD37C1BF0FC1}"/>
              </a:ext>
            </a:extLst>
          </p:cNvPr>
          <p:cNvGrpSpPr/>
          <p:nvPr/>
        </p:nvGrpSpPr>
        <p:grpSpPr>
          <a:xfrm>
            <a:off x="304312" y="4418137"/>
            <a:ext cx="7458868" cy="696796"/>
            <a:chOff x="304312" y="4531839"/>
            <a:chExt cx="5990003" cy="696796"/>
          </a:xfrm>
        </p:grpSpPr>
        <p:sp>
          <p:nvSpPr>
            <p:cNvPr id="30" name="Google Shape;223;p26">
              <a:extLst>
                <a:ext uri="{FF2B5EF4-FFF2-40B4-BE49-F238E27FC236}">
                  <a16:creationId xmlns:a16="http://schemas.microsoft.com/office/drawing/2014/main" id="{71190B53-ACBA-710D-DE8A-FE7EE0342929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000" b="1" kern="0" dirty="0">
                  <a:solidFill>
                    <a:srgbClr val="FFFFFF"/>
                  </a:solidFill>
                  <a:latin typeface="+mj-lt"/>
                  <a:ea typeface="Calibri"/>
                  <a:cs typeface="Calibri"/>
                </a:rPr>
                <a:t>Leçon 3</a:t>
              </a:r>
            </a:p>
          </p:txBody>
        </p:sp>
        <p:sp>
          <p:nvSpPr>
            <p:cNvPr id="31" name="Google Shape;735;p98">
              <a:extLst>
                <a:ext uri="{FF2B5EF4-FFF2-40B4-BE49-F238E27FC236}">
                  <a16:creationId xmlns:a16="http://schemas.microsoft.com/office/drawing/2014/main" id="{7EC771D8-8907-CDD0-B001-1534949F4D2A}"/>
                </a:ext>
              </a:extLst>
            </p:cNvPr>
            <p:cNvSpPr/>
            <p:nvPr/>
          </p:nvSpPr>
          <p:spPr>
            <a:xfrm>
              <a:off x="1415864" y="468259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dirty="0">
                <a:solidFill>
                  <a:srgbClr val="FFFFFF"/>
                </a:solidFill>
                <a:latin typeface="+mj-lt"/>
                <a:ea typeface="Calibri"/>
                <a:cs typeface="Calibri"/>
              </a:endParaRPr>
            </a:p>
          </p:txBody>
        </p:sp>
        <p:sp>
          <p:nvSpPr>
            <p:cNvPr id="34" name="Google Shape;223;p26">
              <a:extLst>
                <a:ext uri="{FF2B5EF4-FFF2-40B4-BE49-F238E27FC236}">
                  <a16:creationId xmlns:a16="http://schemas.microsoft.com/office/drawing/2014/main" id="{87B54357-56AD-E94B-2BEB-7B454898F30C}"/>
                </a:ext>
              </a:extLst>
            </p:cNvPr>
            <p:cNvSpPr/>
            <p:nvPr/>
          </p:nvSpPr>
          <p:spPr>
            <a:xfrm>
              <a:off x="1523888" y="4618419"/>
              <a:ext cx="4286785" cy="52363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000" b="1" kern="0" dirty="0">
                  <a:solidFill>
                    <a:srgbClr val="FFFFFF"/>
                  </a:solidFill>
                  <a:latin typeface="+mj-lt"/>
                  <a:ea typeface="Calibri"/>
                  <a:cs typeface="Calibri"/>
                </a:rPr>
                <a:t>Multiplication et division des nombres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D7132A66-52DC-A1E0-6A37-1747EBB7E313}"/>
              </a:ext>
            </a:extLst>
          </p:cNvPr>
          <p:cNvGrpSpPr/>
          <p:nvPr/>
        </p:nvGrpSpPr>
        <p:grpSpPr>
          <a:xfrm>
            <a:off x="304312" y="5314008"/>
            <a:ext cx="7458868" cy="824146"/>
            <a:chOff x="304312" y="5304657"/>
            <a:chExt cx="5990003" cy="824146"/>
          </a:xfrm>
        </p:grpSpPr>
        <p:sp>
          <p:nvSpPr>
            <p:cNvPr id="20" name="Google Shape;224;p26">
              <a:extLst>
                <a:ext uri="{FF2B5EF4-FFF2-40B4-BE49-F238E27FC236}">
                  <a16:creationId xmlns:a16="http://schemas.microsoft.com/office/drawing/2014/main" id="{5098BABD-FDE8-630E-348E-96D6B925820F}"/>
                </a:ext>
              </a:extLst>
            </p:cNvPr>
            <p:cNvSpPr/>
            <p:nvPr/>
          </p:nvSpPr>
          <p:spPr>
            <a:xfrm>
              <a:off x="304312" y="5304657"/>
              <a:ext cx="5990003" cy="82414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FFFFFF"/>
                  </a:solidFill>
                  <a:latin typeface="+mj-lt"/>
                  <a:ea typeface="Calibri"/>
                  <a:cs typeface="Calibri"/>
                </a:rPr>
                <a:t>Tâche 7</a:t>
              </a:r>
            </a:p>
          </p:txBody>
        </p:sp>
        <p:sp>
          <p:nvSpPr>
            <p:cNvPr id="22" name="Google Shape;742;p98">
              <a:extLst>
                <a:ext uri="{FF2B5EF4-FFF2-40B4-BE49-F238E27FC236}">
                  <a16:creationId xmlns:a16="http://schemas.microsoft.com/office/drawing/2014/main" id="{4C5A2434-F1AA-B9F3-E0BF-DA5E4F76E503}"/>
                </a:ext>
              </a:extLst>
            </p:cNvPr>
            <p:cNvSpPr/>
            <p:nvPr/>
          </p:nvSpPr>
          <p:spPr>
            <a:xfrm>
              <a:off x="1409900" y="5408803"/>
              <a:ext cx="65604" cy="720000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FFFFFF"/>
                </a:solidFill>
                <a:latin typeface="+mj-lt"/>
                <a:ea typeface="Calibri"/>
                <a:cs typeface="Calibri"/>
              </a:endParaRPr>
            </a:p>
          </p:txBody>
        </p:sp>
        <p:sp>
          <p:nvSpPr>
            <p:cNvPr id="35" name="Google Shape;223;p26">
              <a:extLst>
                <a:ext uri="{FF2B5EF4-FFF2-40B4-BE49-F238E27FC236}">
                  <a16:creationId xmlns:a16="http://schemas.microsoft.com/office/drawing/2014/main" id="{48216599-F5AB-C483-EA37-2BCCC810BD0E}"/>
                </a:ext>
              </a:extLst>
            </p:cNvPr>
            <p:cNvSpPr/>
            <p:nvPr/>
          </p:nvSpPr>
          <p:spPr>
            <a:xfrm>
              <a:off x="1937552" y="5365053"/>
              <a:ext cx="4286785" cy="576000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dirty="0">
                <a:solidFill>
                  <a:srgbClr val="FFFFFF"/>
                </a:solidFill>
                <a:latin typeface="+mj-lt"/>
                <a:ea typeface="Calibri"/>
                <a:cs typeface="Calibri"/>
              </a:endParaRPr>
            </a:p>
          </p:txBody>
        </p:sp>
      </p:grpSp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20058C65-91AB-5E79-FC9A-1438161C172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B77C1D5-E5AE-8B49-A5E0-6EB11D4FC381}"/>
              </a:ext>
            </a:extLst>
          </p:cNvPr>
          <p:cNvSpPr txBox="1"/>
          <p:nvPr/>
        </p:nvSpPr>
        <p:spPr>
          <a:xfrm>
            <a:off x="2029672" y="5503147"/>
            <a:ext cx="573350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bg1"/>
                </a:solidFill>
                <a:latin typeface="+mj-lt"/>
              </a:rPr>
              <a:t>Appliquer les règles de priorités des calculs avec  parenthèses</a:t>
            </a:r>
            <a:endParaRPr lang="fr-MA" sz="2000" b="1" dirty="0">
              <a:solidFill>
                <a:schemeClr val="bg1"/>
              </a:solidFill>
              <a:effectLst/>
              <a:latin typeface="+mj-lt"/>
            </a:endParaRPr>
          </a:p>
        </p:txBody>
      </p:sp>
      <p:sp>
        <p:nvSpPr>
          <p:cNvPr id="3" name="Google Shape;731;p98">
            <a:extLst>
              <a:ext uri="{FF2B5EF4-FFF2-40B4-BE49-F238E27FC236}">
                <a16:creationId xmlns:a16="http://schemas.microsoft.com/office/drawing/2014/main" id="{637687B6-7C3E-96D4-2B3B-EFDA80AD8B1B}"/>
              </a:ext>
            </a:extLst>
          </p:cNvPr>
          <p:cNvSpPr txBox="1"/>
          <p:nvPr/>
        </p:nvSpPr>
        <p:spPr>
          <a:xfrm>
            <a:off x="-375234" y="1703972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" name="Google Shape;738;p98">
            <a:extLst>
              <a:ext uri="{FF2B5EF4-FFF2-40B4-BE49-F238E27FC236}">
                <a16:creationId xmlns:a16="http://schemas.microsoft.com/office/drawing/2014/main" id="{30B92157-9AE7-67BF-D83B-97A4F00A0A16}"/>
              </a:ext>
            </a:extLst>
          </p:cNvPr>
          <p:cNvSpPr txBox="1"/>
          <p:nvPr/>
        </p:nvSpPr>
        <p:spPr>
          <a:xfrm>
            <a:off x="8670776" y="1658910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2" name="Google Shape;743;p98">
            <a:extLst>
              <a:ext uri="{FF2B5EF4-FFF2-40B4-BE49-F238E27FC236}">
                <a16:creationId xmlns:a16="http://schemas.microsoft.com/office/drawing/2014/main" id="{7A22F155-AB23-540E-6BCF-2CB732A4581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577690" y="1538489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3" name="Google Shape;744;p98">
            <a:extLst>
              <a:ext uri="{FF2B5EF4-FFF2-40B4-BE49-F238E27FC236}">
                <a16:creationId xmlns:a16="http://schemas.microsoft.com/office/drawing/2014/main" id="{71C76342-AF6B-03D2-63F8-5139490696D2}"/>
              </a:ext>
            </a:extLst>
          </p:cNvPr>
          <p:cNvSpPr txBox="1"/>
          <p:nvPr/>
        </p:nvSpPr>
        <p:spPr>
          <a:xfrm>
            <a:off x="8738726" y="1725418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Google Shape;745;p98">
            <a:extLst>
              <a:ext uri="{FF2B5EF4-FFF2-40B4-BE49-F238E27FC236}">
                <a16:creationId xmlns:a16="http://schemas.microsoft.com/office/drawing/2014/main" id="{2C4C5716-3C6F-CA2E-7555-E84DAA266E99}"/>
              </a:ext>
            </a:extLst>
          </p:cNvPr>
          <p:cNvSpPr txBox="1"/>
          <p:nvPr/>
        </p:nvSpPr>
        <p:spPr>
          <a:xfrm>
            <a:off x="8842124" y="2350354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1AC</a:t>
            </a:r>
            <a:endParaRPr lang="fr-FR" sz="2400" b="1" kern="0" dirty="0">
              <a:solidFill>
                <a:srgbClr val="FCBF18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Google Shape;223;p26">
            <a:extLst>
              <a:ext uri="{FF2B5EF4-FFF2-40B4-BE49-F238E27FC236}">
                <a16:creationId xmlns:a16="http://schemas.microsoft.com/office/drawing/2014/main" id="{74547D33-A170-5791-22EC-AFAFD3BDA85E}"/>
              </a:ext>
            </a:extLst>
          </p:cNvPr>
          <p:cNvSpPr/>
          <p:nvPr/>
        </p:nvSpPr>
        <p:spPr>
          <a:xfrm>
            <a:off x="320535" y="3184507"/>
            <a:ext cx="4901928" cy="968911"/>
          </a:xfrm>
          <a:prstGeom prst="rect">
            <a:avLst/>
          </a:prstGeom>
          <a:noFill/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Semestre 1 - Période 1</a:t>
            </a:r>
            <a:endParaRPr lang="fr-FR" sz="3600" b="1" kern="0" dirty="0">
              <a:solidFill>
                <a:srgbClr val="0070C0"/>
              </a:solidFill>
              <a:ea typeface="Calibri"/>
              <a:cs typeface="Calibri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6" name="Picture 2" descr="A cartoon of a child and child sitting at a table writing in a notebook&#10;&#10;AI-generated content may be incorrect.">
            <a:extLst>
              <a:ext uri="{FF2B5EF4-FFF2-40B4-BE49-F238E27FC236}">
                <a16:creationId xmlns:a16="http://schemas.microsoft.com/office/drawing/2014/main" id="{0E043ABB-8FC5-63D0-E84E-1D9FC3A9E4D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3180" y="3429000"/>
            <a:ext cx="3995903" cy="277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115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97DCD3-7E2D-91B5-8B6C-32BB0449D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00CB0939-B889-00E3-240F-B78E789C9ED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3B304AE-F9B2-8DE5-6C2E-73E3BD31DD8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E5727F8-31CE-BFE0-3DB5-AD019D263AAB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5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Lexique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A4462C8-2B32-EA78-CD01-247E37425A93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3D164A7-90A6-0FF6-E091-E375E773C391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05687A2-1D42-D24B-6BB8-E33646815E39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 min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468B9924-2D50-D7A9-71E5-12542BE36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2038" y="1397317"/>
            <a:ext cx="1407925" cy="1227600"/>
          </a:xfrm>
          <a:custGeom>
            <a:avLst/>
            <a:gdLst>
              <a:gd name="connsiteX0" fmla="*/ 0 w 1407925"/>
              <a:gd name="connsiteY0" fmla="*/ 0 h 1227600"/>
              <a:gd name="connsiteX1" fmla="*/ 469308 w 1407925"/>
              <a:gd name="connsiteY1" fmla="*/ 0 h 1227600"/>
              <a:gd name="connsiteX2" fmla="*/ 952696 w 1407925"/>
              <a:gd name="connsiteY2" fmla="*/ 0 h 1227600"/>
              <a:gd name="connsiteX3" fmla="*/ 1407925 w 1407925"/>
              <a:gd name="connsiteY3" fmla="*/ 0 h 1227600"/>
              <a:gd name="connsiteX4" fmla="*/ 1407925 w 1407925"/>
              <a:gd name="connsiteY4" fmla="*/ 421476 h 1227600"/>
              <a:gd name="connsiteX5" fmla="*/ 1407925 w 1407925"/>
              <a:gd name="connsiteY5" fmla="*/ 818400 h 1227600"/>
              <a:gd name="connsiteX6" fmla="*/ 1407925 w 1407925"/>
              <a:gd name="connsiteY6" fmla="*/ 1227600 h 1227600"/>
              <a:gd name="connsiteX7" fmla="*/ 938617 w 1407925"/>
              <a:gd name="connsiteY7" fmla="*/ 1227600 h 1227600"/>
              <a:gd name="connsiteX8" fmla="*/ 483388 w 1407925"/>
              <a:gd name="connsiteY8" fmla="*/ 1227600 h 1227600"/>
              <a:gd name="connsiteX9" fmla="*/ 0 w 1407925"/>
              <a:gd name="connsiteY9" fmla="*/ 1227600 h 1227600"/>
              <a:gd name="connsiteX10" fmla="*/ 0 w 1407925"/>
              <a:gd name="connsiteY10" fmla="*/ 793848 h 1227600"/>
              <a:gd name="connsiteX11" fmla="*/ 0 w 1407925"/>
              <a:gd name="connsiteY11" fmla="*/ 372372 h 1227600"/>
              <a:gd name="connsiteX12" fmla="*/ 0 w 1407925"/>
              <a:gd name="connsiteY12" fmla="*/ 0 h 122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07925" h="1227600" fill="none" extrusionOk="0">
                <a:moveTo>
                  <a:pt x="0" y="0"/>
                </a:moveTo>
                <a:cubicBezTo>
                  <a:pt x="97159" y="-47304"/>
                  <a:pt x="307302" y="14376"/>
                  <a:pt x="469308" y="0"/>
                </a:cubicBezTo>
                <a:cubicBezTo>
                  <a:pt x="631314" y="-14376"/>
                  <a:pt x="733928" y="25223"/>
                  <a:pt x="952696" y="0"/>
                </a:cubicBezTo>
                <a:cubicBezTo>
                  <a:pt x="1171464" y="-25223"/>
                  <a:pt x="1206947" y="46417"/>
                  <a:pt x="1407925" y="0"/>
                </a:cubicBezTo>
                <a:cubicBezTo>
                  <a:pt x="1414686" y="108824"/>
                  <a:pt x="1401804" y="241412"/>
                  <a:pt x="1407925" y="421476"/>
                </a:cubicBezTo>
                <a:cubicBezTo>
                  <a:pt x="1414046" y="601540"/>
                  <a:pt x="1399281" y="689538"/>
                  <a:pt x="1407925" y="818400"/>
                </a:cubicBezTo>
                <a:cubicBezTo>
                  <a:pt x="1416569" y="947262"/>
                  <a:pt x="1366004" y="1130313"/>
                  <a:pt x="1407925" y="1227600"/>
                </a:cubicBezTo>
                <a:cubicBezTo>
                  <a:pt x="1228184" y="1257298"/>
                  <a:pt x="1160171" y="1195385"/>
                  <a:pt x="938617" y="1227600"/>
                </a:cubicBezTo>
                <a:cubicBezTo>
                  <a:pt x="717063" y="1259815"/>
                  <a:pt x="603423" y="1198033"/>
                  <a:pt x="483388" y="1227600"/>
                </a:cubicBezTo>
                <a:cubicBezTo>
                  <a:pt x="363353" y="1257167"/>
                  <a:pt x="223838" y="1203235"/>
                  <a:pt x="0" y="1227600"/>
                </a:cubicBezTo>
                <a:cubicBezTo>
                  <a:pt x="-36369" y="1029647"/>
                  <a:pt x="25876" y="909087"/>
                  <a:pt x="0" y="793848"/>
                </a:cubicBezTo>
                <a:cubicBezTo>
                  <a:pt x="-25876" y="678609"/>
                  <a:pt x="20520" y="568845"/>
                  <a:pt x="0" y="372372"/>
                </a:cubicBezTo>
                <a:cubicBezTo>
                  <a:pt x="-20520" y="175899"/>
                  <a:pt x="38855" y="109030"/>
                  <a:pt x="0" y="0"/>
                </a:cubicBezTo>
                <a:close/>
              </a:path>
              <a:path w="1407925" h="1227600" stroke="0" extrusionOk="0">
                <a:moveTo>
                  <a:pt x="0" y="0"/>
                </a:moveTo>
                <a:cubicBezTo>
                  <a:pt x="105373" y="-7769"/>
                  <a:pt x="262787" y="8732"/>
                  <a:pt x="427071" y="0"/>
                </a:cubicBezTo>
                <a:cubicBezTo>
                  <a:pt x="591355" y="-8732"/>
                  <a:pt x="648851" y="28881"/>
                  <a:pt x="854141" y="0"/>
                </a:cubicBezTo>
                <a:cubicBezTo>
                  <a:pt x="1059431" y="-28881"/>
                  <a:pt x="1223492" y="30855"/>
                  <a:pt x="1407925" y="0"/>
                </a:cubicBezTo>
                <a:cubicBezTo>
                  <a:pt x="1435756" y="178000"/>
                  <a:pt x="1404614" y="245819"/>
                  <a:pt x="1407925" y="384648"/>
                </a:cubicBezTo>
                <a:cubicBezTo>
                  <a:pt x="1411236" y="523477"/>
                  <a:pt x="1365978" y="610238"/>
                  <a:pt x="1407925" y="806124"/>
                </a:cubicBezTo>
                <a:cubicBezTo>
                  <a:pt x="1449872" y="1002010"/>
                  <a:pt x="1386449" y="1066247"/>
                  <a:pt x="1407925" y="1227600"/>
                </a:cubicBezTo>
                <a:cubicBezTo>
                  <a:pt x="1291123" y="1254235"/>
                  <a:pt x="1179980" y="1186521"/>
                  <a:pt x="966775" y="1227600"/>
                </a:cubicBezTo>
                <a:cubicBezTo>
                  <a:pt x="753570" y="1268679"/>
                  <a:pt x="634025" y="1188637"/>
                  <a:pt x="469308" y="1227600"/>
                </a:cubicBezTo>
                <a:cubicBezTo>
                  <a:pt x="304591" y="1266563"/>
                  <a:pt x="229939" y="1185858"/>
                  <a:pt x="0" y="1227600"/>
                </a:cubicBezTo>
                <a:cubicBezTo>
                  <a:pt x="-33521" y="1140452"/>
                  <a:pt x="24394" y="958484"/>
                  <a:pt x="0" y="806124"/>
                </a:cubicBezTo>
                <a:cubicBezTo>
                  <a:pt x="-24394" y="653764"/>
                  <a:pt x="33205" y="480016"/>
                  <a:pt x="0" y="396924"/>
                </a:cubicBezTo>
                <a:cubicBezTo>
                  <a:pt x="-33205" y="313832"/>
                  <a:pt x="5652" y="133195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xmlns="" sd="23714749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42252008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A36C3B3D-1D4D-F08E-F92F-D71570C20460}"/>
              </a:ext>
            </a:extLst>
          </p:cNvPr>
          <p:cNvSpPr txBox="1"/>
          <p:nvPr/>
        </p:nvSpPr>
        <p:spPr>
          <a:xfrm>
            <a:off x="818350" y="248879"/>
            <a:ext cx="105537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Donnez la traduction de ces termes en arabe.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4D17F5C4-AAAA-083C-F1B7-2E0A9179E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B3B7A2B-88AB-987C-546A-811EA9A73D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0205261"/>
              </p:ext>
            </p:extLst>
          </p:nvPr>
        </p:nvGraphicFramePr>
        <p:xfrm>
          <a:off x="1649185" y="1499388"/>
          <a:ext cx="8893630" cy="376355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46815">
                  <a:extLst>
                    <a:ext uri="{9D8B030D-6E8A-4147-A177-3AD203B41FA5}">
                      <a16:colId xmlns:a16="http://schemas.microsoft.com/office/drawing/2014/main" val="3067603479"/>
                    </a:ext>
                  </a:extLst>
                </a:gridCol>
                <a:gridCol w="4446815">
                  <a:extLst>
                    <a:ext uri="{9D8B030D-6E8A-4147-A177-3AD203B41FA5}">
                      <a16:colId xmlns:a16="http://schemas.microsoft.com/office/drawing/2014/main" val="366387304"/>
                    </a:ext>
                  </a:extLst>
                </a:gridCol>
              </a:tblGrid>
              <a:tr h="940888"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/>
                        <a:t>Français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/>
                        <a:t>Arabe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1437924"/>
                  </a:ext>
                </a:extLst>
              </a:tr>
              <a:tr h="940888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7287751"/>
                  </a:ext>
                </a:extLst>
              </a:tr>
              <a:tr h="940888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1558090"/>
                  </a:ext>
                </a:extLst>
              </a:tr>
              <a:tr h="940888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9330838"/>
                  </a:ext>
                </a:extLst>
              </a:tr>
            </a:tbl>
          </a:graphicData>
        </a:graphic>
      </p:graphicFrame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6C0A943-F7ED-640E-7ABC-4EB35B843CDB}"/>
              </a:ext>
            </a:extLst>
          </p:cNvPr>
          <p:cNvSpPr/>
          <p:nvPr/>
        </p:nvSpPr>
        <p:spPr>
          <a:xfrm>
            <a:off x="2325520" y="2547919"/>
            <a:ext cx="2930809" cy="73244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5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  <a:ea typeface="Calibri"/>
                <a:cs typeface="Calibri"/>
                <a:sym typeface="Calibri"/>
              </a:rPr>
              <a:t>crochet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F4AE568E-8CFE-610A-AAD1-4E60474C9C86}"/>
              </a:ext>
            </a:extLst>
          </p:cNvPr>
          <p:cNvSpPr/>
          <p:nvPr/>
        </p:nvSpPr>
        <p:spPr>
          <a:xfrm>
            <a:off x="2325519" y="4384761"/>
            <a:ext cx="2930809" cy="73244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5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  <a:ea typeface="Calibri"/>
                <a:cs typeface="Calibri"/>
                <a:sym typeface="Calibri"/>
              </a:rPr>
              <a:t>Priorité </a:t>
            </a:r>
            <a:r>
              <a:rPr lang="fr-FR" sz="2400" dirty="0"/>
              <a:t> </a:t>
            </a:r>
            <a:r>
              <a:rPr lang="fr-FR" sz="2400" b="1" dirty="0"/>
              <a:t> 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DD9C10F-7C3D-D75C-51EB-D67C7C126DD7}"/>
              </a:ext>
            </a:extLst>
          </p:cNvPr>
          <p:cNvSpPr/>
          <p:nvPr/>
        </p:nvSpPr>
        <p:spPr>
          <a:xfrm>
            <a:off x="2325520" y="3506582"/>
            <a:ext cx="2930809" cy="73244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solidFill>
              <a:schemeClr val="accent5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400" dirty="0">
                <a:solidFill>
                  <a:schemeClr val="tx1"/>
                </a:solidFill>
                <a:ea typeface="Calibri"/>
                <a:cs typeface="Calibri"/>
              </a:rPr>
              <a:t>parenthèses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7994DF95-F8FD-322E-5474-36E9A88EFFF4}"/>
              </a:ext>
            </a:extLst>
          </p:cNvPr>
          <p:cNvSpPr/>
          <p:nvPr/>
        </p:nvSpPr>
        <p:spPr>
          <a:xfrm>
            <a:off x="6868885" y="3471225"/>
            <a:ext cx="2930809" cy="7324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DZ" sz="2400" dirty="0">
                <a:solidFill>
                  <a:srgbClr val="000000"/>
                </a:solidFill>
                <a:cs typeface="Calibri"/>
              </a:rPr>
              <a:t>أ</a:t>
            </a:r>
            <a:r>
              <a:rPr lang="ar-DZ" sz="2400" dirty="0" smtClean="0">
                <a:solidFill>
                  <a:srgbClr val="000000"/>
                </a:solidFill>
                <a:cs typeface="Calibri"/>
              </a:rPr>
              <a:t>قواس</a:t>
            </a:r>
            <a:endParaRPr lang="ar-SA" sz="2400" dirty="0">
              <a:solidFill>
                <a:srgbClr val="000000"/>
              </a:solidFill>
              <a:cs typeface="Calibri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9E6C95E6-5C9F-0B9A-3ED4-C483E492AF7E}"/>
              </a:ext>
            </a:extLst>
          </p:cNvPr>
          <p:cNvSpPr/>
          <p:nvPr/>
        </p:nvSpPr>
        <p:spPr>
          <a:xfrm>
            <a:off x="6868885" y="4393819"/>
            <a:ext cx="2930809" cy="7324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2400" dirty="0">
                <a:solidFill>
                  <a:srgbClr val="000000"/>
                </a:solidFill>
                <a:cs typeface="Calibri"/>
              </a:rPr>
              <a:t>أ</a:t>
            </a:r>
            <a:r>
              <a:rPr lang="ar-DZ" sz="2400" dirty="0" smtClean="0">
                <a:solidFill>
                  <a:srgbClr val="000000"/>
                </a:solidFill>
                <a:cs typeface="Calibri"/>
              </a:rPr>
              <a:t>ولوية</a:t>
            </a:r>
            <a:endParaRPr lang="ar-SA" sz="2400" dirty="0">
              <a:solidFill>
                <a:srgbClr val="000000"/>
              </a:solidFill>
              <a:cs typeface="Calibri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46194A7D-5AE7-D6E9-7224-927FBC7C7F91}"/>
              </a:ext>
            </a:extLst>
          </p:cNvPr>
          <p:cNvSpPr/>
          <p:nvPr/>
        </p:nvSpPr>
        <p:spPr>
          <a:xfrm>
            <a:off x="6868884" y="2525516"/>
            <a:ext cx="2930809" cy="7324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accent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2400" dirty="0">
                <a:solidFill>
                  <a:srgbClr val="000000"/>
                </a:solidFill>
                <a:cs typeface="Calibri"/>
              </a:rPr>
              <a:t>معقوفة</a:t>
            </a:r>
            <a:endParaRPr lang="ar-SA" sz="2400" dirty="0">
              <a:solidFill>
                <a:srgbClr val="000000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54196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  <p:bldP spid="11" grpId="0" animBg="1"/>
      <p:bldP spid="12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1600" b="1" i="0" u="non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r>
              <a:rPr lang="fr-FR" sz="1600" b="1" dirty="0" err="1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alculer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: </a:t>
            </a:r>
            <a:endParaRPr kumimoji="0" lang="fr-FR" sz="1600" b="1" i="0" u="none" strike="sng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/>
              <p:cNvSpPr txBox="1"/>
              <p:nvPr/>
            </p:nvSpPr>
            <p:spPr>
              <a:xfrm>
                <a:off x="1464815" y="3116062"/>
                <a:ext cx="311691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12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3" name="ZoneText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4815" y="3116062"/>
                <a:ext cx="3116913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ZoneTexte 1">
            <a:extLst>
              <a:ext uri="{FF2B5EF4-FFF2-40B4-BE49-F238E27FC236}">
                <a16:creationId xmlns:a16="http://schemas.microsoft.com/office/drawing/2014/main" id="{924381E7-C09B-0CEE-88D0-7192B3CF0A8C}"/>
              </a:ext>
            </a:extLst>
          </p:cNvPr>
          <p:cNvSpPr txBox="1"/>
          <p:nvPr/>
        </p:nvSpPr>
        <p:spPr>
          <a:xfrm>
            <a:off x="1170432" y="1759583"/>
            <a:ext cx="13518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Calculez 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D0A7B19-1ED8-C2D2-D64E-4F56586C51FC}"/>
              </a:ext>
            </a:extLst>
          </p:cNvPr>
          <p:cNvSpPr/>
          <p:nvPr/>
        </p:nvSpPr>
        <p:spPr>
          <a:xfrm>
            <a:off x="1170432" y="2221248"/>
            <a:ext cx="10386028" cy="28468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8272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voici la réponse: </a:t>
            </a:r>
            <a:endParaRPr kumimoji="0" lang="fr-FR" sz="1600" b="1" i="0" u="none" strike="sng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ZoneTexte 2"/>
              <p:cNvSpPr txBox="1"/>
              <p:nvPr/>
            </p:nvSpPr>
            <p:spPr>
              <a:xfrm>
                <a:off x="3397189" y="3116062"/>
                <a:ext cx="320824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12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>
          <p:sp>
            <p:nvSpPr>
              <p:cNvPr id="3" name="ZoneText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7189" y="3116062"/>
                <a:ext cx="3208240" cy="46166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27012" y="570702"/>
            <a:ext cx="57403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400"/>
              </a:spcAft>
              <a:defRPr/>
            </a:pPr>
            <a:r>
              <a:rPr lang="fr-FR" i="1" dirty="0">
                <a:solidFill>
                  <a:prstClr val="white">
                    <a:lumMod val="65000"/>
                  </a:prstClr>
                </a:solidFill>
              </a:rPr>
              <a:t>L’enseignant donne des feedbacks sur les erreurs observées.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2326103D-8364-28B6-1F03-7A858146F50C}"/>
                  </a:ext>
                </a:extLst>
              </p:cNvPr>
              <p:cNvSpPr txBox="1"/>
              <p:nvPr/>
            </p:nvSpPr>
            <p:spPr>
              <a:xfrm>
                <a:off x="1464815" y="3116062"/>
                <a:ext cx="311691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12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2326103D-8364-28B6-1F03-7A858146F5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4815" y="3116062"/>
                <a:ext cx="3116913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>
            <a:extLst>
              <a:ext uri="{FF2B5EF4-FFF2-40B4-BE49-F238E27FC236}">
                <a16:creationId xmlns:a16="http://schemas.microsoft.com/office/drawing/2014/main" id="{ACD2AD9E-F86C-E6D5-A794-0348E97AF085}"/>
              </a:ext>
            </a:extLst>
          </p:cNvPr>
          <p:cNvSpPr/>
          <p:nvPr/>
        </p:nvSpPr>
        <p:spPr>
          <a:xfrm>
            <a:off x="1170432" y="2221248"/>
            <a:ext cx="10386028" cy="28468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57290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1600" b="1" i="0" u="non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r>
              <a:rPr lang="fr-FR" sz="1600" b="1" dirty="0" err="1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alculer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: </a:t>
            </a:r>
            <a:endParaRPr kumimoji="0" lang="fr-FR" sz="1600" b="1" i="0" u="none" strike="sng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/>
              <p:cNvSpPr txBox="1"/>
              <p:nvPr/>
            </p:nvSpPr>
            <p:spPr>
              <a:xfrm>
                <a:off x="1170432" y="3096874"/>
                <a:ext cx="3387071" cy="9105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25</m:t>
                          </m:r>
                        </m:num>
                        <m:den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3" name="ZoneText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0432" y="3096874"/>
                <a:ext cx="3387071" cy="91057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ZoneTexte 1">
            <a:extLst>
              <a:ext uri="{FF2B5EF4-FFF2-40B4-BE49-F238E27FC236}">
                <a16:creationId xmlns:a16="http://schemas.microsoft.com/office/drawing/2014/main" id="{06FBB903-B6DF-D1CF-ABD9-19EFB667B686}"/>
              </a:ext>
            </a:extLst>
          </p:cNvPr>
          <p:cNvSpPr txBox="1"/>
          <p:nvPr/>
        </p:nvSpPr>
        <p:spPr>
          <a:xfrm>
            <a:off x="1170432" y="1759583"/>
            <a:ext cx="13518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Calculez 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C6ED639-8F7B-3E6F-5C5F-077D03F6FFBE}"/>
              </a:ext>
            </a:extLst>
          </p:cNvPr>
          <p:cNvSpPr/>
          <p:nvPr/>
        </p:nvSpPr>
        <p:spPr>
          <a:xfrm>
            <a:off x="1170432" y="2221248"/>
            <a:ext cx="10386028" cy="28468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7116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</a:t>
            </a:r>
            <a:r>
              <a:rPr kumimoji="0" lang="fr-FR" sz="1400" b="0" i="1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des feedbacks sur les erreurs observées</a:t>
            </a: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voici la réponse: </a:t>
            </a:r>
            <a:endParaRPr kumimoji="0" lang="fr-FR" sz="1600" b="1" i="0" u="none" strike="sng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/>
              <p:cNvSpPr txBox="1"/>
              <p:nvPr/>
            </p:nvSpPr>
            <p:spPr>
              <a:xfrm>
                <a:off x="3346660" y="3189400"/>
                <a:ext cx="3016786" cy="8180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25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30</m:t>
                          </m:r>
                        </m:num>
                        <m:den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8" name="ZoneTexte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6660" y="3189400"/>
                <a:ext cx="3016786" cy="81804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A80B7544-780A-8A67-27AF-2C788129D029}"/>
                  </a:ext>
                </a:extLst>
              </p:cNvPr>
              <p:cNvSpPr txBox="1"/>
              <p:nvPr/>
            </p:nvSpPr>
            <p:spPr>
              <a:xfrm>
                <a:off x="1170432" y="3096874"/>
                <a:ext cx="3387071" cy="9105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25</m:t>
                          </m:r>
                        </m:num>
                        <m:den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fr-FR" sz="2800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fr-FR" sz="2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fr-FR" sz="2800" dirty="0"/>
              </a:p>
            </p:txBody>
          </p:sp>
        </mc:Choice>
        <mc:Fallback xmlns="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A80B7544-780A-8A67-27AF-2C788129D0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0432" y="3096874"/>
                <a:ext cx="3387071" cy="91057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>
            <a:extLst>
              <a:ext uri="{FF2B5EF4-FFF2-40B4-BE49-F238E27FC236}">
                <a16:creationId xmlns:a16="http://schemas.microsoft.com/office/drawing/2014/main" id="{612856E7-90F9-B121-F855-50A3D6E4831A}"/>
              </a:ext>
            </a:extLst>
          </p:cNvPr>
          <p:cNvSpPr/>
          <p:nvPr/>
        </p:nvSpPr>
        <p:spPr>
          <a:xfrm>
            <a:off x="1170432" y="2221248"/>
            <a:ext cx="10386028" cy="28468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758B83D4-6EC7-1611-95A0-5CA4E2AA7954}"/>
                  </a:ext>
                </a:extLst>
              </p:cNvPr>
              <p:cNvSpPr txBox="1"/>
              <p:nvPr/>
            </p:nvSpPr>
            <p:spPr>
              <a:xfrm>
                <a:off x="5891545" y="3413846"/>
                <a:ext cx="144362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10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758B83D4-6EC7-1611-95A0-5CA4E2AA79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1545" y="3413846"/>
                <a:ext cx="1443624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25195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1600" b="1" i="0" u="non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r>
              <a:rPr lang="fr-FR" sz="1600" b="1" dirty="0" err="1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alculer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: </a:t>
            </a:r>
            <a:endParaRPr kumimoji="0" lang="fr-FR" sz="1600" b="1" i="0" u="none" strike="sng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/>
              <p:cNvSpPr txBox="1"/>
              <p:nvPr/>
            </p:nvSpPr>
            <p:spPr>
              <a:xfrm>
                <a:off x="1092592" y="3219825"/>
                <a:ext cx="5270854" cy="7982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fr-FR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r-FR" sz="32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fr-FR" sz="3200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fr-FR" sz="3200" dirty="0"/>
                  <a:t>(</a:t>
                </a:r>
                <a14:m>
                  <m:oMath xmlns:m="http://schemas.openxmlformats.org/officeDocument/2006/math">
                    <m:r>
                      <a:rPr lang="fr-FR" sz="3200" b="0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fr-FR" sz="3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fr-FR" sz="32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fr-FR" sz="3200" b="0" i="1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lang="fr-FR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×(</m:t>
                    </m:r>
                    <m:r>
                      <a:rPr lang="fr-FR" sz="3200" b="0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fr-FR" sz="3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2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fr-FR" sz="32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fr-FR" sz="3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fr-FR" sz="3200" dirty="0"/>
              </a:p>
            </p:txBody>
          </p:sp>
        </mc:Choice>
        <mc:Fallback xmlns="">
          <p:sp>
            <p:nvSpPr>
              <p:cNvPr id="3" name="ZoneText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2592" y="3219825"/>
                <a:ext cx="5270854" cy="798295"/>
              </a:xfrm>
              <a:prstGeom prst="rect">
                <a:avLst/>
              </a:prstGeom>
              <a:blipFill>
                <a:blip r:embed="rId3"/>
                <a:stretch>
                  <a:fillRect b="-1221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ZoneTexte 1">
            <a:extLst>
              <a:ext uri="{FF2B5EF4-FFF2-40B4-BE49-F238E27FC236}">
                <a16:creationId xmlns:a16="http://schemas.microsoft.com/office/drawing/2014/main" id="{4C477A80-B05D-2401-0C88-C63535CC448F}"/>
              </a:ext>
            </a:extLst>
          </p:cNvPr>
          <p:cNvSpPr txBox="1"/>
          <p:nvPr/>
        </p:nvSpPr>
        <p:spPr>
          <a:xfrm>
            <a:off x="1170432" y="1759583"/>
            <a:ext cx="13518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Calculez 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9A24FB4-D912-8678-B91E-EB7411192B82}"/>
              </a:ext>
            </a:extLst>
          </p:cNvPr>
          <p:cNvSpPr/>
          <p:nvPr/>
        </p:nvSpPr>
        <p:spPr>
          <a:xfrm>
            <a:off x="1170432" y="2221248"/>
            <a:ext cx="10386028" cy="28468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2479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voici la réponse: </a:t>
            </a:r>
            <a:endParaRPr kumimoji="0" lang="fr-FR" sz="1600" b="1" i="0" u="none" strike="sng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/>
              <p:cNvSpPr txBox="1"/>
              <p:nvPr/>
            </p:nvSpPr>
            <p:spPr>
              <a:xfrm>
                <a:off x="8110675" y="3303267"/>
                <a:ext cx="2193858" cy="7861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sz="2400" i="1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fr-FR" sz="2400" i="1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fr-FR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num>
                        <m:den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3" name="ZoneText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10675" y="3303267"/>
                <a:ext cx="2193858" cy="7861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/>
          <p:cNvSpPr/>
          <p:nvPr/>
        </p:nvSpPr>
        <p:spPr>
          <a:xfrm>
            <a:off x="500379" y="572521"/>
            <a:ext cx="450181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400"/>
              </a:spcAft>
              <a:defRPr/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</a:rPr>
              <a:t>L’enseignant donne des feedbacks sur les erreurs observées.</a:t>
            </a:r>
          </a:p>
        </p:txBody>
      </p:sp>
      <p:pic>
        <p:nvPicPr>
          <p:cNvPr id="8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FC81068C-73FC-64B7-32DE-F8FBAB4FEB2F}"/>
                  </a:ext>
                </a:extLst>
              </p:cNvPr>
              <p:cNvSpPr txBox="1"/>
              <p:nvPr/>
            </p:nvSpPr>
            <p:spPr>
              <a:xfrm>
                <a:off x="1092592" y="3219825"/>
                <a:ext cx="4160344" cy="829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fr-FR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3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fr-FR" sz="32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fr-FR" sz="3200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fr-FR" sz="320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fr-FR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sz="3200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fr-FR" sz="32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sz="32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fr-FR" sz="32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e>
                    </m:d>
                    <m:r>
                      <a:rPr lang="fr-FR" sz="32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d>
                      <m:dPr>
                        <m:ctrlPr>
                          <a:rPr lang="fr-FR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sz="3200" i="1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fr-FR" sz="32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sz="3200" b="0" i="1" smtClean="0">
                                <a:latin typeface="Cambria Math" panose="02040503050406030204" pitchFamily="18" charset="0"/>
                              </a:rPr>
                              <m:t>5</m:t>
                            </m:r>
                          </m:num>
                          <m:den>
                            <m:r>
                              <a:rPr lang="fr-FR" sz="32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e>
                    </m:d>
                  </m:oMath>
                </a14:m>
                <a:endParaRPr lang="fr-FR" sz="3200" dirty="0"/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FC81068C-73FC-64B7-32DE-F8FBAB4FEB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2592" y="3219825"/>
                <a:ext cx="4160344" cy="82933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>
            <a:extLst>
              <a:ext uri="{FF2B5EF4-FFF2-40B4-BE49-F238E27FC236}">
                <a16:creationId xmlns:a16="http://schemas.microsoft.com/office/drawing/2014/main" id="{4B8D7036-2407-50D6-C999-5946795B6808}"/>
              </a:ext>
            </a:extLst>
          </p:cNvPr>
          <p:cNvSpPr/>
          <p:nvPr/>
        </p:nvSpPr>
        <p:spPr>
          <a:xfrm>
            <a:off x="1170432" y="2221248"/>
            <a:ext cx="10386028" cy="28468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7E0FA23A-58CC-3F86-4C17-EB8A3F9C4BCD}"/>
                  </a:ext>
                </a:extLst>
              </p:cNvPr>
              <p:cNvSpPr txBox="1"/>
              <p:nvPr/>
            </p:nvSpPr>
            <p:spPr>
              <a:xfrm>
                <a:off x="5111519" y="3219825"/>
                <a:ext cx="3177715" cy="9221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num>
                            <m:den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</m:e>
                      </m:d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d>
                        <m:dPr>
                          <m:ctrlP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num>
                            <m:den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7E0FA23A-58CC-3F86-4C17-EB8A3F9C4B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1519" y="3219825"/>
                <a:ext cx="3177715" cy="92217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93729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1600" b="1" i="0" u="non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r>
              <a:rPr lang="fr-FR" sz="1600" b="1" dirty="0" err="1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alculer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: </a:t>
            </a:r>
            <a:endParaRPr kumimoji="0" lang="fr-FR" sz="1600" b="1" i="0" u="none" strike="sng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7A96AF9-53FA-5057-CA3F-2A0D4ED9CD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804" y="2586917"/>
            <a:ext cx="9774314" cy="2384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81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EA176-4F3A-6051-FEE7-BCC9CDDF9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B5555D3D-DA7D-5768-AEDD-5EA53B1B15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309" y="2643968"/>
            <a:ext cx="10918770" cy="2384578"/>
          </a:xfrm>
          <a:prstGeom prst="rect">
            <a:avLst/>
          </a:prstGeom>
        </p:spPr>
      </p:pic>
      <p:sp>
        <p:nvSpPr>
          <p:cNvPr id="12" name="D_A_02">
            <a:extLst>
              <a:ext uri="{FF2B5EF4-FFF2-40B4-BE49-F238E27FC236}">
                <a16:creationId xmlns:a16="http://schemas.microsoft.com/office/drawing/2014/main" id="{C0FC3C22-6006-D67F-A2F0-60E0479D4A37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affiche et explique les réponses.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7E33F42F-52A7-03A7-6B9C-BDD34F0C0FDB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Voici la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1FBCAEBD-B118-0B36-F355-F98E39B80C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CE2F7B73-081F-26F7-6F41-8DAB8729DD3C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/>
              <p:cNvSpPr txBox="1"/>
              <p:nvPr/>
            </p:nvSpPr>
            <p:spPr>
              <a:xfrm>
                <a:off x="4652386" y="4472402"/>
                <a:ext cx="200490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2+10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=15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ZoneTexte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2386" y="4472402"/>
                <a:ext cx="2004905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/>
              <p:cNvSpPr txBox="1"/>
              <p:nvPr/>
            </p:nvSpPr>
            <p:spPr>
              <a:xfrm>
                <a:off x="4652386" y="3973310"/>
                <a:ext cx="194461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15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−12+2+</m:t>
                      </m:r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</m:oMath>
                  </m:oMathPara>
                </a14:m>
                <a:endParaRPr lang="fr-F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ZoneTexte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2386" y="3973310"/>
                <a:ext cx="1944617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95167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BDFA7-8376-13C3-55AF-B8132F644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8AD19-89AD-83F5-2768-C0E9310953F5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4FECBDD-FE17-6530-B8CB-0CC9831DEDF6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3A0CE62-A2F5-4EE8-24B8-5D883810FAD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Déclaration de l’objectif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de la séance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D8AC97E-DDDE-1B87-8C8A-0B3090B08A01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CF2B2B7-F70B-0731-D261-BFD8F1D2A89C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7D85B70-E75F-E837-04F6-E07B31BD5D41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à 2  min</a:t>
              </a:r>
            </a:p>
          </p:txBody>
        </p:sp>
      </p:grpSp>
      <p:pic>
        <p:nvPicPr>
          <p:cNvPr id="5" name="Image 23">
            <a:extLst>
              <a:ext uri="{FF2B5EF4-FFF2-40B4-BE49-F238E27FC236}">
                <a16:creationId xmlns:a16="http://schemas.microsoft.com/office/drawing/2014/main" id="{67ABEC7D-8D18-C4C6-7BE6-E0EE89E2D3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1" t="-3030" r="-1" b="-2475"/>
          <a:stretch/>
        </p:blipFill>
        <p:spPr>
          <a:xfrm>
            <a:off x="5414010" y="1047750"/>
            <a:ext cx="1263390" cy="1226820"/>
          </a:xfrm>
          <a:custGeom>
            <a:avLst/>
            <a:gdLst>
              <a:gd name="connsiteX0" fmla="*/ 0 w 1263390"/>
              <a:gd name="connsiteY0" fmla="*/ 0 h 1226820"/>
              <a:gd name="connsiteX1" fmla="*/ 408496 w 1263390"/>
              <a:gd name="connsiteY1" fmla="*/ 0 h 1226820"/>
              <a:gd name="connsiteX2" fmla="*/ 842260 w 1263390"/>
              <a:gd name="connsiteY2" fmla="*/ 0 h 1226820"/>
              <a:gd name="connsiteX3" fmla="*/ 1263390 w 1263390"/>
              <a:gd name="connsiteY3" fmla="*/ 0 h 1226820"/>
              <a:gd name="connsiteX4" fmla="*/ 1263390 w 1263390"/>
              <a:gd name="connsiteY4" fmla="*/ 372135 h 1226820"/>
              <a:gd name="connsiteX5" fmla="*/ 1263390 w 1263390"/>
              <a:gd name="connsiteY5" fmla="*/ 805612 h 1226820"/>
              <a:gd name="connsiteX6" fmla="*/ 1263390 w 1263390"/>
              <a:gd name="connsiteY6" fmla="*/ 1226820 h 1226820"/>
              <a:gd name="connsiteX7" fmla="*/ 842260 w 1263390"/>
              <a:gd name="connsiteY7" fmla="*/ 1226820 h 1226820"/>
              <a:gd name="connsiteX8" fmla="*/ 446398 w 1263390"/>
              <a:gd name="connsiteY8" fmla="*/ 1226820 h 1226820"/>
              <a:gd name="connsiteX9" fmla="*/ 0 w 1263390"/>
              <a:gd name="connsiteY9" fmla="*/ 1226820 h 1226820"/>
              <a:gd name="connsiteX10" fmla="*/ 0 w 1263390"/>
              <a:gd name="connsiteY10" fmla="*/ 854685 h 1226820"/>
              <a:gd name="connsiteX11" fmla="*/ 0 w 1263390"/>
              <a:gd name="connsiteY11" fmla="*/ 458013 h 1226820"/>
              <a:gd name="connsiteX12" fmla="*/ 0 w 1263390"/>
              <a:gd name="connsiteY12" fmla="*/ 0 h 1226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63390" h="1226820" fill="none" extrusionOk="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w="1263390" h="1226820" stroke="0" extrusionOk="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ln w="571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107214821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618613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Exprimez votre </a:t>
            </a:r>
            <a:r>
              <a:rPr kumimoji="0" lang="fr-FR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avis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2817673" y="1586335"/>
            <a:ext cx="59723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400" dirty="0"/>
              <a:t>À votre avis, comment peut-on calculer ? </a:t>
            </a:r>
            <a:endParaRPr lang="fr-FR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/>
              <p:cNvSpPr txBox="1"/>
              <p:nvPr/>
            </p:nvSpPr>
            <p:spPr>
              <a:xfrm>
                <a:off x="3308609" y="3198166"/>
                <a:ext cx="4990492" cy="1404000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endParaRPr lang="fr-FR" sz="2400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−12−</m:t>
                      </m:r>
                      <m:d>
                        <m:dPr>
                          <m:begChr m:val="["/>
                          <m:endChr m:val="]"/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(−3)×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−(5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×2−1)</m:t>
                          </m:r>
                        </m:e>
                      </m:d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2" name="ZoneText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8609" y="3198166"/>
                <a:ext cx="4990492" cy="1404000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0045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A la fin de cette séance, vous serez capables de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774699" y="2801566"/>
            <a:ext cx="10908576" cy="1097513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/>
          </a:p>
        </p:txBody>
      </p:sp>
      <p:sp>
        <p:nvSpPr>
          <p:cNvPr id="15" name="ZoneTexte 3">
            <a:extLst>
              <a:ext uri="{FF2B5EF4-FFF2-40B4-BE49-F238E27FC236}">
                <a16:creationId xmlns:a16="http://schemas.microsoft.com/office/drawing/2014/main" id="{A2F52361-43C4-DFD3-0C09-18ABE961AD0E}"/>
              </a:ext>
            </a:extLst>
          </p:cNvPr>
          <p:cNvSpPr txBox="1"/>
          <p:nvPr/>
        </p:nvSpPr>
        <p:spPr>
          <a:xfrm>
            <a:off x="1502421" y="3029434"/>
            <a:ext cx="9731504" cy="684026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r>
              <a:rPr lang="fr-FR" dirty="0"/>
              <a:t>Appliquer les règles de </a:t>
            </a:r>
            <a:r>
              <a:rPr lang="fr-FR" dirty="0" smtClean="0"/>
              <a:t>priorité </a:t>
            </a:r>
            <a:r>
              <a:rPr lang="fr-FR" dirty="0"/>
              <a:t>avec parenthèses </a:t>
            </a:r>
            <a:endParaRPr lang="fr-FR" altLang="fr-FR" b="1" dirty="0">
              <a:solidFill>
                <a:schemeClr val="accent4"/>
              </a:solidFill>
            </a:endParaRPr>
          </a:p>
        </p:txBody>
      </p:sp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  <p:sp>
        <p:nvSpPr>
          <p:cNvPr id="42" name="D_A_02">
            <a:extLst>
              <a:ext uri="{FF2B5EF4-FFF2-40B4-BE49-F238E27FC236}">
                <a16:creationId xmlns:a16="http://schemas.microsoft.com/office/drawing/2014/main" id="{10E50318-8877-2053-794E-0F66F466E0B9}"/>
              </a:ext>
            </a:extLst>
          </p:cNvPr>
          <p:cNvSpPr txBox="1"/>
          <p:nvPr/>
        </p:nvSpPr>
        <p:spPr>
          <a:xfrm>
            <a:off x="733493" y="50413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déclare l’objectif.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FE01CF-40A1-40CD-B5A8-A7DC2CC22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_A_01">
            <a:extLst>
              <a:ext uri="{FF2B5EF4-FFF2-40B4-BE49-F238E27FC236}">
                <a16:creationId xmlns:a16="http://schemas.microsoft.com/office/drawing/2014/main" id="{398C2003-B356-918C-B00E-91C53561D96E}"/>
              </a:ext>
            </a:extLst>
          </p:cNvPr>
          <p:cNvSpPr txBox="1"/>
          <p:nvPr/>
        </p:nvSpPr>
        <p:spPr>
          <a:xfrm>
            <a:off x="815905" y="323656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Calibri" panose="020F0502020204030204"/>
              </a:rPr>
              <a:t>A la fin de cette séance, vous serez </a:t>
            </a:r>
            <a:r>
              <a:rPr kumimoji="0" lang="fr-FR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Calibri" panose="020F0502020204030204"/>
              </a:rPr>
              <a:t>capables de </a:t>
            </a:r>
            <a:r>
              <a:rPr lang="fr-FR" sz="1400" b="1" noProof="0" dirty="0">
                <a:solidFill>
                  <a:schemeClr val="bg1">
                    <a:lumMod val="65000"/>
                  </a:schemeClr>
                </a:solidFill>
                <a:latin typeface="Calibri" panose="020F0502020204030204"/>
              </a:rPr>
              <a:t>:</a:t>
            </a:r>
            <a:endParaRPr lang="fr-FR" sz="1400" dirty="0">
              <a:solidFill>
                <a:schemeClr val="bg1">
                  <a:lumMod val="50000"/>
                </a:schemeClr>
              </a:solidFill>
            </a:endParaRPr>
          </a:p>
          <a:p>
            <a:pPr lvl="0">
              <a:spcAft>
                <a:spcPts val="400"/>
              </a:spcAft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 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F714033C-D9AE-187F-A3E1-BA05B3AA44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18D82E05-CA0D-78C5-F0A6-471D6A69971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12" name="Rounded Rectangle 7">
            <a:extLst>
              <a:ext uri="{FF2B5EF4-FFF2-40B4-BE49-F238E27FC236}">
                <a16:creationId xmlns:a16="http://schemas.microsoft.com/office/drawing/2014/main" id="{9D9A2329-D86F-16B9-098C-994A86D17B9D}"/>
              </a:ext>
            </a:extLst>
          </p:cNvPr>
          <p:cNvSpPr/>
          <p:nvPr/>
        </p:nvSpPr>
        <p:spPr>
          <a:xfrm>
            <a:off x="2573769" y="1733168"/>
            <a:ext cx="7037971" cy="868680"/>
          </a:xfrm>
          <a:prstGeom prst="roundRect">
            <a:avLst/>
          </a:prstGeom>
          <a:solidFill>
            <a:srgbClr val="F5F5F5"/>
          </a:solidFill>
          <a:ln w="9525" cap="flat" cmpd="sng" algn="ctr">
            <a:solidFill>
              <a:srgbClr val="C8C8C8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dirty="0"/>
              <a:t>Calculer des expressions numériques avec parenthèses comme :</a:t>
            </a:r>
            <a:endParaRPr sz="2400" dirty="0"/>
          </a:p>
        </p:txBody>
      </p:sp>
      <p:sp>
        <p:nvSpPr>
          <p:cNvPr id="17" name="Rounded Rectangle 8">
            <a:extLst>
              <a:ext uri="{FF2B5EF4-FFF2-40B4-BE49-F238E27FC236}">
                <a16:creationId xmlns:a16="http://schemas.microsoft.com/office/drawing/2014/main" id="{9F4FA93B-9E73-BEA0-0A90-5E90AB91F5FB}"/>
              </a:ext>
            </a:extLst>
          </p:cNvPr>
          <p:cNvSpPr/>
          <p:nvPr/>
        </p:nvSpPr>
        <p:spPr>
          <a:xfrm>
            <a:off x="5541218" y="4256151"/>
            <a:ext cx="801752" cy="851306"/>
          </a:xfrm>
          <a:prstGeom prst="roundRect">
            <a:avLst/>
          </a:prstGeom>
          <a:solidFill>
            <a:srgbClr val="F5F5F5"/>
          </a:solidFill>
          <a:ln w="9525" cap="flat" cmpd="sng" algn="ctr">
            <a:solidFill>
              <a:srgbClr val="C8C8C8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6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/>
              <p:cNvSpPr txBox="1"/>
              <p:nvPr/>
            </p:nvSpPr>
            <p:spPr>
              <a:xfrm>
                <a:off x="2244141" y="3198167"/>
                <a:ext cx="717315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12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begChr m:val="["/>
                          <m:endChr m:val="]"/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(−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)×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−(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e>
                      </m:d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9" name="ZoneTexte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4141" y="3198167"/>
                <a:ext cx="7173158" cy="461665"/>
              </a:xfrm>
              <a:prstGeom prst="rect">
                <a:avLst/>
              </a:prstGeom>
              <a:blipFill>
                <a:blip r:embed="rId3"/>
                <a:stretch>
                  <a:fillRect b="-18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1803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principale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EF6DAB-AD82-CDA7-4514-05F41D35916D}"/>
              </a:ext>
            </a:extLst>
          </p:cNvPr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E3F72F-921E-D48C-F757-BC4B1D68600C}"/>
                </a:ext>
              </a:extLst>
            </p:cNvPr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B1539CC-6A30-3BB0-749E-D3FF075EC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33712" b="33712"/>
              <a:stretch/>
            </p:blipFill>
            <p:spPr>
              <a:xfrm>
                <a:off x="8785161" y="1328109"/>
                <a:ext cx="1212279" cy="1231221"/>
              </a:xfrm>
              <a:custGeom>
                <a:avLst/>
                <a:gdLst>
                  <a:gd name="connsiteX0" fmla="*/ 0 w 1212279"/>
                  <a:gd name="connsiteY0" fmla="*/ 0 h 1231221"/>
                  <a:gd name="connsiteX1" fmla="*/ 416216 w 1212279"/>
                  <a:gd name="connsiteY1" fmla="*/ 0 h 1231221"/>
                  <a:gd name="connsiteX2" fmla="*/ 783940 w 1212279"/>
                  <a:gd name="connsiteY2" fmla="*/ 0 h 1231221"/>
                  <a:gd name="connsiteX3" fmla="*/ 1212279 w 1212279"/>
                  <a:gd name="connsiteY3" fmla="*/ 0 h 1231221"/>
                  <a:gd name="connsiteX4" fmla="*/ 1212279 w 1212279"/>
                  <a:gd name="connsiteY4" fmla="*/ 373470 h 1231221"/>
                  <a:gd name="connsiteX5" fmla="*/ 1212279 w 1212279"/>
                  <a:gd name="connsiteY5" fmla="*/ 771565 h 1231221"/>
                  <a:gd name="connsiteX6" fmla="*/ 1212279 w 1212279"/>
                  <a:gd name="connsiteY6" fmla="*/ 1231221 h 1231221"/>
                  <a:gd name="connsiteX7" fmla="*/ 832432 w 1212279"/>
                  <a:gd name="connsiteY7" fmla="*/ 1231221 h 1231221"/>
                  <a:gd name="connsiteX8" fmla="*/ 404093 w 1212279"/>
                  <a:gd name="connsiteY8" fmla="*/ 1231221 h 1231221"/>
                  <a:gd name="connsiteX9" fmla="*/ 0 w 1212279"/>
                  <a:gd name="connsiteY9" fmla="*/ 1231221 h 1231221"/>
                  <a:gd name="connsiteX10" fmla="*/ 0 w 1212279"/>
                  <a:gd name="connsiteY10" fmla="*/ 820814 h 1231221"/>
                  <a:gd name="connsiteX11" fmla="*/ 0 w 1212279"/>
                  <a:gd name="connsiteY11" fmla="*/ 398095 h 1231221"/>
                  <a:gd name="connsiteX12" fmla="*/ 0 w 1212279"/>
                  <a:gd name="connsiteY12" fmla="*/ 0 h 1231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12279" h="1231221" fill="none" extrusionOk="0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w="1212279" h="1231221" stroke="0" extrusionOk="0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  <a:extLst>
                  <a:ext uri="{C807C97D-BFC1-408E-A445-0C87EB9F89A2}">
                    <ask:lineSketchStyleProps xmlns:ask="http://schemas.microsoft.com/office/drawing/2018/sketchyshapes" xmlns="" sd="280394293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52A805-D321-DD26-68B6-C0FBEFCB4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1425" r="52534" b="24998"/>
              <a:stretch/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371A6-AD9A-7BFB-E435-E48A61E6D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95067-9573-2C1C-8F6A-F3E033F00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002AF405-A118-D67A-9CFD-1F0543ACBFC7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7BE6EDB-A446-9271-49D5-7DD40A30A76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54066F4B-E774-0E30-BE83-87B41EE255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10" name="D_A_01">
            <a:extLst>
              <a:ext uri="{FF2B5EF4-FFF2-40B4-BE49-F238E27FC236}">
                <a16:creationId xmlns:a16="http://schemas.microsoft.com/office/drawing/2014/main" id="{002AF405-A118-D67A-9CFD-1F0543ACBFC7}"/>
              </a:ext>
            </a:extLst>
          </p:cNvPr>
          <p:cNvSpPr txBox="1"/>
          <p:nvPr/>
        </p:nvSpPr>
        <p:spPr>
          <a:xfrm>
            <a:off x="918209" y="301526"/>
            <a:ext cx="10543399" cy="28476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Voici </a:t>
            </a:r>
            <a:r>
              <a:rPr lang="fr-FR" sz="1600" b="1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un exemple pour vous expliquer comment effectuer des opérations avec parenthèses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  <a:sym typeface="Wingdings" panose="05000000000000000000" pitchFamily="2" charset="2"/>
              </a:rPr>
              <a:t>  (-</a:t>
            </a:r>
            <a:r>
              <a:rPr lang="fr-FR" sz="1400" dirty="0">
                <a:solidFill>
                  <a:schemeClr val="bg1">
                    <a:lumMod val="50000"/>
                  </a:schemeClr>
                </a:solidFill>
              </a:rPr>
              <a:t>2) × [3 − (1 − 7</a:t>
            </a:r>
            <a:r>
              <a:rPr lang="fr-FR" sz="1400" dirty="0" smtClean="0">
                <a:solidFill>
                  <a:schemeClr val="bg1">
                    <a:lumMod val="50000"/>
                  </a:schemeClr>
                </a:solidFill>
              </a:rPr>
              <a:t>)-5]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sp>
        <p:nvSpPr>
          <p:cNvPr id="11" name="D_A_02">
            <a:extLst>
              <a:ext uri="{FF2B5EF4-FFF2-40B4-BE49-F238E27FC236}">
                <a16:creationId xmlns:a16="http://schemas.microsoft.com/office/drawing/2014/main" id="{C4E9A172-FAFD-5E1E-E8B3-29BFFB6516BD}"/>
              </a:ext>
            </a:extLst>
          </p:cNvPr>
          <p:cNvSpPr txBox="1"/>
          <p:nvPr/>
        </p:nvSpPr>
        <p:spPr>
          <a:xfrm>
            <a:off x="765809" y="634092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suivre.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5C4F0356-8960-D348-6F39-DAC2E62E3E58}"/>
              </a:ext>
            </a:extLst>
          </p:cNvPr>
          <p:cNvGrpSpPr/>
          <p:nvPr/>
        </p:nvGrpSpPr>
        <p:grpSpPr>
          <a:xfrm>
            <a:off x="556855" y="1842163"/>
            <a:ext cx="10359170" cy="406316"/>
            <a:chOff x="556855" y="1842163"/>
            <a:chExt cx="10359170" cy="406316"/>
          </a:xfrm>
        </p:grpSpPr>
        <p:sp>
          <p:nvSpPr>
            <p:cNvPr id="7" name="ZoneTexte 6"/>
            <p:cNvSpPr txBox="1"/>
            <p:nvPr/>
          </p:nvSpPr>
          <p:spPr>
            <a:xfrm>
              <a:off x="1027243" y="1842163"/>
              <a:ext cx="98887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Je commence par effectuer les opérations à l’intérieur des parenthèses puis à l’intérieur des crochets</a:t>
              </a:r>
            </a:p>
          </p:txBody>
        </p:sp>
        <p:sp>
          <p:nvSpPr>
            <p:cNvPr id="12" name="Ellipse 11"/>
            <p:cNvSpPr/>
            <p:nvPr/>
          </p:nvSpPr>
          <p:spPr>
            <a:xfrm>
              <a:off x="556855" y="1843537"/>
              <a:ext cx="410515" cy="40494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/>
                <a:t>1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 : coins arrondis 12"/>
              <p:cNvSpPr/>
              <p:nvPr/>
            </p:nvSpPr>
            <p:spPr>
              <a:xfrm>
                <a:off x="809457" y="2449665"/>
                <a:ext cx="3546233" cy="408623"/>
              </a:xfrm>
              <a:prstGeom prst="roundRect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dirty="0" smtClean="0">
                          <a:latin typeface="Cambria Math" panose="02040503050406030204" pitchFamily="18" charset="0"/>
                        </a:rPr>
                        <m:t>−2+5 − [</m:t>
                      </m:r>
                      <m:r>
                        <a:rPr lang="fr-FR" i="1" dirty="0">
                          <a:latin typeface="Cambria Math" panose="02040503050406030204" pitchFamily="18" charset="0"/>
                        </a:rPr>
                        <m:t>3 − (1 − 7</m:t>
                      </m:r>
                      <m:r>
                        <a:rPr lang="fr-FR" i="1" dirty="0" smtClean="0">
                          <a:latin typeface="Cambria Math" panose="02040503050406030204" pitchFamily="18" charset="0"/>
                        </a:rPr>
                        <m:t>)−5]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3" name="Rectangle : coins arrondis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9457" y="2449665"/>
                <a:ext cx="3546233" cy="408623"/>
              </a:xfrm>
              <a:prstGeom prst="roundRect">
                <a:avLst/>
              </a:prstGeom>
              <a:blipFill>
                <a:blip r:embed="rId3"/>
                <a:stretch>
                  <a:fillRect b="-7246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9" name="Groupe 18">
            <a:extLst>
              <a:ext uri="{FF2B5EF4-FFF2-40B4-BE49-F238E27FC236}">
                <a16:creationId xmlns:a16="http://schemas.microsoft.com/office/drawing/2014/main" id="{F98862CC-9069-3D49-BB09-571E37500336}"/>
              </a:ext>
            </a:extLst>
          </p:cNvPr>
          <p:cNvGrpSpPr/>
          <p:nvPr/>
        </p:nvGrpSpPr>
        <p:grpSpPr>
          <a:xfrm>
            <a:off x="556855" y="4273324"/>
            <a:ext cx="7874382" cy="459414"/>
            <a:chOff x="809458" y="4387309"/>
            <a:chExt cx="7874382" cy="404942"/>
          </a:xfrm>
        </p:grpSpPr>
        <p:sp>
          <p:nvSpPr>
            <p:cNvPr id="14" name="Ellipse 13"/>
            <p:cNvSpPr/>
            <p:nvPr/>
          </p:nvSpPr>
          <p:spPr>
            <a:xfrm>
              <a:off x="809458" y="4387309"/>
              <a:ext cx="435570" cy="40494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/>
                <a:t>2</a:t>
              </a:r>
            </a:p>
          </p:txBody>
        </p:sp>
        <p:sp>
          <p:nvSpPr>
            <p:cNvPr id="15" name="ZoneTexte 14"/>
            <p:cNvSpPr txBox="1"/>
            <p:nvPr/>
          </p:nvSpPr>
          <p:spPr>
            <a:xfrm>
              <a:off x="1342007" y="4422922"/>
              <a:ext cx="7341833" cy="3255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J’effectue les opérations restantes 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3371622" y="5898521"/>
                <a:ext cx="4001943" cy="369332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dirty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i="1" dirty="0">
                          <a:latin typeface="Cambria Math" panose="02040503050406030204" pitchFamily="18" charset="0"/>
                        </a:rPr>
                        <m:t>2 +</m:t>
                      </m:r>
                      <m:r>
                        <a:rPr lang="fr-FR" i="1" dirty="0" smtClean="0">
                          <a:latin typeface="Cambria Math" panose="02040503050406030204" pitchFamily="18" charset="0"/>
                        </a:rPr>
                        <m:t>5− </m:t>
                      </m:r>
                      <m:d>
                        <m:dPr>
                          <m:begChr m:val="["/>
                          <m:endChr m:val="]"/>
                          <m:ctrlPr>
                            <a:rPr lang="fr-FR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i="1" dirty="0">
                              <a:latin typeface="Cambria Math" panose="02040503050406030204" pitchFamily="18" charset="0"/>
                            </a:rPr>
                            <m:t>3 − </m:t>
                          </m:r>
                          <m:d>
                            <m:dPr>
                              <m:ctrlPr>
                                <a:rPr lang="fr-FR" i="1" dirty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i="1" dirty="0">
                                  <a:latin typeface="Cambria Math" panose="02040503050406030204" pitchFamily="18" charset="0"/>
                                </a:rPr>
                                <m:t>1 − 7</m:t>
                              </m:r>
                            </m:e>
                          </m:d>
                          <m:r>
                            <a:rPr lang="fr-FR" i="1" dirty="0" smtClean="0">
                              <a:latin typeface="Cambria Math" panose="02040503050406030204" pitchFamily="18" charset="0"/>
                            </a:rPr>
                            <m:t>−5</m:t>
                          </m:r>
                        </m:e>
                      </m:d>
                      <m:r>
                        <a:rPr lang="fr-FR" b="0" i="1" dirty="0" smtClean="0">
                          <a:latin typeface="Cambria Math" panose="02040503050406030204" pitchFamily="18" charset="0"/>
                        </a:rPr>
                        <m:t>=−1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1622" y="5898521"/>
                <a:ext cx="4001943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à coins arrondis 16"/>
          <p:cNvSpPr/>
          <p:nvPr/>
        </p:nvSpPr>
        <p:spPr>
          <a:xfrm>
            <a:off x="365425" y="1018422"/>
            <a:ext cx="10738004" cy="60043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000" dirty="0"/>
              <a:t>Dans une suite d’opérations avec parenthèses ou </a:t>
            </a:r>
            <a:r>
              <a:rPr lang="fr-FR" sz="2000" dirty="0" smtClean="0"/>
              <a:t>crochets contenant seulement des addition et soustractions </a:t>
            </a:r>
            <a:endParaRPr lang="fr-FR" sz="2000" dirty="0"/>
          </a:p>
        </p:txBody>
      </p:sp>
      <p:sp>
        <p:nvSpPr>
          <p:cNvPr id="2" name="Rectangle à coins arrondis 1"/>
          <p:cNvSpPr/>
          <p:nvPr/>
        </p:nvSpPr>
        <p:spPr>
          <a:xfrm>
            <a:off x="4488175" y="2436477"/>
            <a:ext cx="3215650" cy="421811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>
                <a:latin typeface="Cambria Math" panose="02040503050406030204" pitchFamily="18" charset="0"/>
              </a:rPr>
              <a:t>=(−2)+5−</a:t>
            </a:r>
            <a:r>
              <a:rPr lang="fr-FR" dirty="0">
                <a:latin typeface="Cambria Math" panose="02040503050406030204" pitchFamily="18" charset="0"/>
                <a:ea typeface="Cambria Math" panose="02040503050406030204" pitchFamily="18" charset="0"/>
              </a:rPr>
              <a:t>[3−(−6)−5]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à coins arrondis 2"/>
              <p:cNvSpPr/>
              <p:nvPr/>
            </p:nvSpPr>
            <p:spPr>
              <a:xfrm>
                <a:off x="4488176" y="3070643"/>
                <a:ext cx="3219412" cy="331596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fr-M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MA" b="0" i="1" smtClean="0">
                              <a:latin typeface="Cambria Math" panose="02040503050406030204" pitchFamily="18" charset="0"/>
                            </a:rPr>
                            <m:t>−2</m:t>
                          </m:r>
                        </m:e>
                      </m:d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+5−</m:t>
                      </m:r>
                      <m:d>
                        <m:dPr>
                          <m:begChr m:val="["/>
                          <m:endChr m:val="]"/>
                          <m:ctrlPr>
                            <a:rPr lang="fr-M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MA" b="0" i="1" smtClean="0">
                              <a:latin typeface="Cambria Math" panose="02040503050406030204" pitchFamily="18" charset="0"/>
                            </a:rPr>
                            <m:t>3+6−5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" name="Rectangle à coins arrondis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8176" y="3070643"/>
                <a:ext cx="3219412" cy="331596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à coins arrondis 17"/>
              <p:cNvSpPr/>
              <p:nvPr/>
            </p:nvSpPr>
            <p:spPr>
              <a:xfrm>
                <a:off x="902316" y="4995722"/>
                <a:ext cx="3446812" cy="331596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d>
                        <m:dPr>
                          <m:ctrlPr>
                            <a:rPr lang="fr-M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MA" b="0" i="1" smtClean="0">
                              <a:latin typeface="Cambria Math" panose="02040503050406030204" pitchFamily="18" charset="0"/>
                            </a:rPr>
                            <m:t>−2</m:t>
                          </m:r>
                        </m:e>
                      </m:d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+5−4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8" name="Rectangle à coins arrondis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2316" y="4995722"/>
                <a:ext cx="3446812" cy="331596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à coins arrondis 5"/>
              <p:cNvSpPr/>
              <p:nvPr/>
            </p:nvSpPr>
            <p:spPr>
              <a:xfrm>
                <a:off x="4481613" y="4984466"/>
                <a:ext cx="3215650" cy="331360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=3−4=−1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6" name="Rectangle à coins arrondis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1613" y="4984466"/>
                <a:ext cx="3215650" cy="331360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à coins arrondis 20"/>
              <p:cNvSpPr/>
              <p:nvPr/>
            </p:nvSpPr>
            <p:spPr>
              <a:xfrm>
                <a:off x="4475052" y="3599681"/>
                <a:ext cx="3228773" cy="331596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fr-M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MA" b="0" i="1" smtClean="0">
                              <a:latin typeface="Cambria Math" panose="02040503050406030204" pitchFamily="18" charset="0"/>
                            </a:rPr>
                            <m:t>−2</m:t>
                          </m:r>
                        </m:e>
                      </m:d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+5−4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1" name="Rectangle à coins arrondis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75052" y="3599681"/>
                <a:ext cx="3228773" cy="331596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29002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6" grpId="0" animBg="1"/>
      <p:bldP spid="2" grpId="0" animBg="1"/>
      <p:bldP spid="3" grpId="0" animBg="1"/>
      <p:bldP spid="18" grpId="0" animBg="1"/>
      <p:bldP spid="6" grpId="0" animBg="1"/>
      <p:bldP spid="2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95067-9573-2C1C-8F6A-F3E033F00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002AF405-A118-D67A-9CFD-1F0543ACBFC7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7BE6EDB-A446-9271-49D5-7DD40A30A76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54066F4B-E774-0E30-BE83-87B41EE255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10" name="D_A_01">
            <a:extLst>
              <a:ext uri="{FF2B5EF4-FFF2-40B4-BE49-F238E27FC236}">
                <a16:creationId xmlns:a16="http://schemas.microsoft.com/office/drawing/2014/main" id="{002AF405-A118-D67A-9CFD-1F0543ACBFC7}"/>
              </a:ext>
            </a:extLst>
          </p:cNvPr>
          <p:cNvSpPr txBox="1"/>
          <p:nvPr/>
        </p:nvSpPr>
        <p:spPr>
          <a:xfrm>
            <a:off x="918209" y="301526"/>
            <a:ext cx="10543399" cy="28476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Voici </a:t>
            </a:r>
            <a:r>
              <a:rPr lang="fr-FR" sz="1600" b="1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un exemple </a:t>
            </a:r>
            <a:r>
              <a:rPr lang="fr-FR" sz="1600" b="1" noProof="0" dirty="0" smtClean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comment </a:t>
            </a:r>
            <a:r>
              <a:rPr lang="fr-FR" sz="1600" b="1" dirty="0" smtClean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calculer des expressions numériques avec</a:t>
            </a:r>
            <a:r>
              <a:rPr lang="fr-FR" sz="1600" b="1" noProof="0" dirty="0" smtClean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divers opérations </a:t>
            </a:r>
            <a:r>
              <a:rPr lang="fr-FR" sz="1600" b="1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avec </a:t>
            </a:r>
            <a:r>
              <a:rPr lang="fr-FR" sz="1600" b="1" noProof="0" dirty="0" smtClean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parenthèses</a:t>
            </a:r>
            <a:r>
              <a:rPr lang="fr-FR" sz="1600" b="1" dirty="0" smtClean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et crochets</a:t>
            </a:r>
            <a:r>
              <a:rPr lang="fr-FR" sz="1600" b="1" dirty="0" smtClean="0">
                <a:solidFill>
                  <a:prstClr val="white">
                    <a:lumMod val="65000"/>
                  </a:prstClr>
                </a:solidFill>
                <a:latin typeface="Calibri" panose="020F0502020204030204"/>
                <a:sym typeface="Wingdings" panose="05000000000000000000" pitchFamily="2" charset="2"/>
              </a:rPr>
              <a:t>: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D_A_02">
            <a:extLst>
              <a:ext uri="{FF2B5EF4-FFF2-40B4-BE49-F238E27FC236}">
                <a16:creationId xmlns:a16="http://schemas.microsoft.com/office/drawing/2014/main" id="{C4E9A172-FAFD-5E1E-E8B3-29BFFB6516BD}"/>
              </a:ext>
            </a:extLst>
          </p:cNvPr>
          <p:cNvSpPr txBox="1"/>
          <p:nvPr/>
        </p:nvSpPr>
        <p:spPr>
          <a:xfrm>
            <a:off x="765809" y="634092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suivre.</a:t>
            </a:r>
          </a:p>
        </p:txBody>
      </p:sp>
      <p:sp>
        <p:nvSpPr>
          <p:cNvPr id="2" name="Rectangle à coins arrondis 1"/>
          <p:cNvSpPr/>
          <p:nvPr/>
        </p:nvSpPr>
        <p:spPr>
          <a:xfrm>
            <a:off x="383922" y="1132381"/>
            <a:ext cx="10249421" cy="43500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000" dirty="0"/>
              <a:t>Dans une expression numérique  avec </a:t>
            </a:r>
            <a:r>
              <a:rPr lang="fr-FR" sz="2000" dirty="0" smtClean="0"/>
              <a:t>diverses </a:t>
            </a:r>
            <a:r>
              <a:rPr lang="fr-FR" sz="2000" dirty="0"/>
              <a:t>opérations et avec des parenthèses </a:t>
            </a:r>
            <a:r>
              <a:rPr lang="fr-FR" sz="2000" dirty="0" smtClean="0"/>
              <a:t>et </a:t>
            </a:r>
            <a:r>
              <a:rPr lang="fr-FR" sz="2000" dirty="0"/>
              <a:t>crochets 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66120" y="1808029"/>
            <a:ext cx="6135214" cy="5435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/>
              <p:cNvSpPr txBox="1"/>
              <p:nvPr/>
            </p:nvSpPr>
            <p:spPr>
              <a:xfrm>
                <a:off x="812371" y="3258650"/>
                <a:ext cx="3907499" cy="369332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−1−6−</m:t>
                      </m:r>
                      <m:d>
                        <m:dPr>
                          <m:begChr m:val="["/>
                          <m:endChr m:val="]"/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MA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3+</m:t>
                          </m:r>
                          <m:d>
                            <m:d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e>
                          </m:d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×5</m:t>
                          </m:r>
                          <m:r>
                            <a:rPr lang="fr-MA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−6÷2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5" name="ZoneTexte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2371" y="3258650"/>
                <a:ext cx="3907499" cy="369332"/>
              </a:xfrm>
              <a:prstGeom prst="rect">
                <a:avLst/>
              </a:prstGeom>
              <a:blipFill>
                <a:blip r:embed="rId5"/>
                <a:stretch>
                  <a:fillRect b="-112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/>
              <p:cNvSpPr txBox="1"/>
              <p:nvPr/>
            </p:nvSpPr>
            <p:spPr>
              <a:xfrm>
                <a:off x="863153" y="5263955"/>
                <a:ext cx="3907499" cy="369332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−1−6−</m:t>
                      </m:r>
                      <m:d>
                        <m:d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−10</m:t>
                          </m: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6" name="ZoneTexte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3153" y="5263955"/>
                <a:ext cx="3907499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0" name="Groupe 19">
            <a:extLst>
              <a:ext uri="{FF2B5EF4-FFF2-40B4-BE49-F238E27FC236}">
                <a16:creationId xmlns:a16="http://schemas.microsoft.com/office/drawing/2014/main" id="{62446408-1C91-19D6-D622-DE4C47ADF16C}"/>
              </a:ext>
            </a:extLst>
          </p:cNvPr>
          <p:cNvGrpSpPr/>
          <p:nvPr/>
        </p:nvGrpSpPr>
        <p:grpSpPr>
          <a:xfrm>
            <a:off x="383922" y="2466073"/>
            <a:ext cx="11477126" cy="419875"/>
            <a:chOff x="383922" y="2466073"/>
            <a:chExt cx="11477126" cy="419875"/>
          </a:xfrm>
        </p:grpSpPr>
        <p:sp>
          <p:nvSpPr>
            <p:cNvPr id="12" name="Ellipse 11"/>
            <p:cNvSpPr/>
            <p:nvPr/>
          </p:nvSpPr>
          <p:spPr>
            <a:xfrm>
              <a:off x="383922" y="2481006"/>
              <a:ext cx="428449" cy="40494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/>
                <a:t>1</a:t>
              </a:r>
            </a:p>
          </p:txBody>
        </p:sp>
        <p:sp>
          <p:nvSpPr>
            <p:cNvPr id="17" name="ZoneTexte 16"/>
            <p:cNvSpPr txBox="1"/>
            <p:nvPr/>
          </p:nvSpPr>
          <p:spPr>
            <a:xfrm>
              <a:off x="765809" y="2466073"/>
              <a:ext cx="1109523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    </a:t>
              </a:r>
            </a:p>
          </p:txBody>
        </p: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98408FF3-547E-4C5E-B001-E17CA088620B}"/>
              </a:ext>
            </a:extLst>
          </p:cNvPr>
          <p:cNvGrpSpPr/>
          <p:nvPr/>
        </p:nvGrpSpPr>
        <p:grpSpPr>
          <a:xfrm>
            <a:off x="383922" y="4722757"/>
            <a:ext cx="5991969" cy="404942"/>
            <a:chOff x="648929" y="4610614"/>
            <a:chExt cx="5991969" cy="404942"/>
          </a:xfrm>
        </p:grpSpPr>
        <p:sp>
          <p:nvSpPr>
            <p:cNvPr id="14" name="Ellipse 13"/>
            <p:cNvSpPr/>
            <p:nvPr/>
          </p:nvSpPr>
          <p:spPr>
            <a:xfrm>
              <a:off x="648929" y="4610614"/>
              <a:ext cx="428449" cy="40494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/>
                <a:t>2</a:t>
              </a:r>
            </a:p>
          </p:txBody>
        </p:sp>
        <p:sp>
          <p:nvSpPr>
            <p:cNvPr id="18" name="ZoneTexte 17"/>
            <p:cNvSpPr txBox="1"/>
            <p:nvPr/>
          </p:nvSpPr>
          <p:spPr>
            <a:xfrm>
              <a:off x="1225520" y="4642312"/>
              <a:ext cx="54153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J’effectue les opérations </a:t>
              </a:r>
              <a:r>
                <a:rPr lang="fr-FR" dirty="0" smtClean="0"/>
                <a:t>restantes  </a:t>
              </a:r>
              <a:endParaRPr lang="fr-FR" dirty="0"/>
            </a:p>
          </p:txBody>
        </p:sp>
      </p:grpSp>
      <p:sp>
        <p:nvSpPr>
          <p:cNvPr id="13" name="Rectangle à coins arrondis 12"/>
          <p:cNvSpPr/>
          <p:nvPr/>
        </p:nvSpPr>
        <p:spPr>
          <a:xfrm>
            <a:off x="4851427" y="3226519"/>
            <a:ext cx="3819432" cy="453959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>
                <a:latin typeface="Cambria Math" panose="02040503050406030204" pitchFamily="18" charset="0"/>
              </a:rPr>
              <a:t>=−1−6−[(3−10)−3]</a:t>
            </a:r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à coins arrondis 14"/>
              <p:cNvSpPr/>
              <p:nvPr/>
            </p:nvSpPr>
            <p:spPr>
              <a:xfrm>
                <a:off x="4861473" y="3767297"/>
                <a:ext cx="3859627" cy="381367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fr-FR" dirty="0">
                  <a:latin typeface="Cambria Math" panose="02040503050406030204" pitchFamily="18" charset="0"/>
                </a:endParaRPr>
              </a:p>
              <a:p>
                <a:pPr algn="ctr"/>
                <a:r>
                  <a:rPr lang="fr-FR" dirty="0" smtClean="0">
                    <a:latin typeface="Cambria Math" panose="02040503050406030204" pitchFamily="18" charset="0"/>
                  </a:rPr>
                  <a:t>=</a:t>
                </a:r>
                <a:r>
                  <a:rPr lang="fr-FR" dirty="0">
                    <a:latin typeface="Cambria Math" panose="02040503050406030204" pitchFamily="18" charset="0"/>
                  </a:rPr>
                  <a:t>−1−6−[</a:t>
                </a:r>
                <a14:m>
                  <m:oMath xmlns:m="http://schemas.openxmlformats.org/officeDocument/2006/math">
                    <m:r>
                      <a:rPr lang="fr-MA" b="0" i="1" smtClean="0">
                        <a:latin typeface="Cambria Math" panose="02040503050406030204" pitchFamily="18" charset="0"/>
                      </a:rPr>
                      <m:t>−7</m:t>
                    </m:r>
                  </m:oMath>
                </a14:m>
                <a:r>
                  <a:rPr lang="fr-FR" dirty="0">
                    <a:latin typeface="Cambria Math" panose="02040503050406030204" pitchFamily="18" charset="0"/>
                  </a:rPr>
                  <a:t>−3]</a:t>
                </a:r>
                <a:endParaRPr lang="fr-FR" dirty="0"/>
              </a:p>
              <a:p>
                <a:pPr algn="ctr"/>
                <a:endParaRPr lang="fr-FR" dirty="0"/>
              </a:p>
            </p:txBody>
          </p:sp>
        </mc:Choice>
        <mc:Fallback xmlns="">
          <p:sp>
            <p:nvSpPr>
              <p:cNvPr id="15" name="Rectangle à coins arrondis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1473" y="3767297"/>
                <a:ext cx="3859627" cy="381367"/>
              </a:xfrm>
              <a:prstGeom prst="roundRect">
                <a:avLst/>
              </a:prstGeom>
              <a:blipFill>
                <a:blip r:embed="rId7"/>
                <a:stretch>
                  <a:fillRect t="-7692" b="-1692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à coins arrondis 15"/>
              <p:cNvSpPr/>
              <p:nvPr/>
            </p:nvSpPr>
            <p:spPr>
              <a:xfrm>
                <a:off x="4922295" y="5288226"/>
                <a:ext cx="3677696" cy="323082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=−7+10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6" name="Rectangle à coins arrondis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2295" y="5288226"/>
                <a:ext cx="3677696" cy="323082"/>
              </a:xfrm>
              <a:prstGeom prst="round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à coins arrondis 18"/>
              <p:cNvSpPr/>
              <p:nvPr/>
            </p:nvSpPr>
            <p:spPr>
              <a:xfrm>
                <a:off x="4993161" y="5756908"/>
                <a:ext cx="3677698" cy="316491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=3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9" name="Rectangle à coins arrondis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3161" y="5756908"/>
                <a:ext cx="3677698" cy="316491"/>
              </a:xfrm>
              <a:prstGeom prst="round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/>
              <p:cNvSpPr txBox="1"/>
              <p:nvPr/>
            </p:nvSpPr>
            <p:spPr>
              <a:xfrm>
                <a:off x="3668202" y="6245523"/>
                <a:ext cx="3907499" cy="369332"/>
              </a:xfrm>
              <a:prstGeom prst="rect">
                <a:avLst/>
              </a:prstGeom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right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−1−6−</m:t>
                      </m:r>
                      <m:d>
                        <m:dPr>
                          <m:begChr m:val="["/>
                          <m:endChr m:val="]"/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3+</m:t>
                          </m:r>
                          <m:d>
                            <m:d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e>
                          </m:d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×5−6÷2</m:t>
                          </m:r>
                        </m:e>
                      </m:d>
                      <m:r>
                        <a:rPr lang="fr-M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=3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2" name="ZoneTexte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8202" y="6245523"/>
                <a:ext cx="3907499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à coins arrondis 22"/>
              <p:cNvSpPr/>
              <p:nvPr/>
            </p:nvSpPr>
            <p:spPr>
              <a:xfrm>
                <a:off x="4851427" y="4234726"/>
                <a:ext cx="3869673" cy="405248"/>
              </a:xfrm>
              <a:prstGeom prst="round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=−1−6−(−10)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23" name="Rectangle à coins arrondis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1427" y="4234726"/>
                <a:ext cx="3869673" cy="405248"/>
              </a:xfrm>
              <a:prstGeom prst="roundRect">
                <a:avLst/>
              </a:prstGeom>
              <a:blipFill>
                <a:blip r:embed="rId11"/>
                <a:stretch>
                  <a:fillRect b="-588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ectangle 20"/>
          <p:cNvSpPr/>
          <p:nvPr/>
        </p:nvSpPr>
        <p:spPr>
          <a:xfrm>
            <a:off x="918209" y="2498811"/>
            <a:ext cx="98952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/>
              <a:t>Je commence par effectuer les opérations à l’intérieur des parenthèses puis à l’intérieur des crochets</a:t>
            </a:r>
          </a:p>
        </p:txBody>
      </p:sp>
    </p:spTree>
    <p:extLst>
      <p:ext uri="{BB962C8B-B14F-4D97-AF65-F5344CB8AC3E}">
        <p14:creationId xmlns:p14="http://schemas.microsoft.com/office/powerpoint/2010/main" val="4034742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3" grpId="0" animBg="1"/>
      <p:bldP spid="15" grpId="0" animBg="1"/>
      <p:bldP spid="16" grpId="0" animBg="1"/>
      <p:bldP spid="19" grpId="0" animBg="1"/>
      <p:bldP spid="22" grpId="0" animBg="1"/>
      <p:bldP spid="2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95067-9573-2C1C-8F6A-F3E033F00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002AF405-A118-D67A-9CFD-1F0543ACBFC7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7BE6EDB-A446-9271-49D5-7DD40A30A76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54066F4B-E774-0E30-BE83-87B41EE255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10" name="D_A_01">
            <a:extLst>
              <a:ext uri="{FF2B5EF4-FFF2-40B4-BE49-F238E27FC236}">
                <a16:creationId xmlns:a16="http://schemas.microsoft.com/office/drawing/2014/main" id="{002AF405-A118-D67A-9CFD-1F0543ACBFC7}"/>
              </a:ext>
            </a:extLst>
          </p:cNvPr>
          <p:cNvSpPr txBox="1"/>
          <p:nvPr/>
        </p:nvSpPr>
        <p:spPr>
          <a:xfrm>
            <a:off x="918209" y="301526"/>
            <a:ext cx="10543399" cy="28476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Voici </a:t>
            </a:r>
            <a:r>
              <a:rPr lang="fr-FR" sz="1600" b="1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un exemple pour vous expliquer comment effectuer des opérations avec</a:t>
            </a:r>
            <a:r>
              <a:rPr lang="fr-FR" dirty="0"/>
              <a:t> </a:t>
            </a:r>
            <a:r>
              <a:rPr lang="fr-FR" sz="1600" b="1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parenthèses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  <a:sym typeface="Wingdings" panose="05000000000000000000" pitchFamily="2" charset="2"/>
              </a:rPr>
              <a:t>: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sp>
        <p:nvSpPr>
          <p:cNvPr id="11" name="D_A_02">
            <a:extLst>
              <a:ext uri="{FF2B5EF4-FFF2-40B4-BE49-F238E27FC236}">
                <a16:creationId xmlns:a16="http://schemas.microsoft.com/office/drawing/2014/main" id="{C4E9A172-FAFD-5E1E-E8B3-29BFFB6516BD}"/>
              </a:ext>
            </a:extLst>
          </p:cNvPr>
          <p:cNvSpPr txBox="1"/>
          <p:nvPr/>
        </p:nvSpPr>
        <p:spPr>
          <a:xfrm>
            <a:off x="765809" y="663275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suivre.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/>
              <p:cNvSpPr txBox="1"/>
              <p:nvPr/>
            </p:nvSpPr>
            <p:spPr>
              <a:xfrm>
                <a:off x="487750" y="1933537"/>
                <a:ext cx="393051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−12−</m:t>
                    </m:r>
                    <m:d>
                      <m:dPr>
                        <m:begChr m:val="["/>
                        <m:endChr m:val="]"/>
                        <m:ctrlPr>
                          <a:rPr lang="fr-FR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15−</m:t>
                        </m:r>
                        <m:d>
                          <m:dPr>
                            <m:ctrlP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  <m:t>−14+20</m:t>
                            </m:r>
                          </m:e>
                        </m:d>
                      </m:e>
                    </m:d>
                  </m:oMath>
                </a14:m>
                <a:r>
                  <a:rPr lang="fr-FR" sz="2400" dirty="0"/>
                  <a:t>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3" name="ZoneText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750" y="1933537"/>
                <a:ext cx="3930512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/>
              <p:cNvSpPr txBox="1"/>
              <p:nvPr/>
            </p:nvSpPr>
            <p:spPr>
              <a:xfrm>
                <a:off x="487750" y="1214686"/>
                <a:ext cx="9718133" cy="442674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fr-FR" sz="2000" dirty="0"/>
                  <a:t>Je calcule: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</a:rPr>
                      <m:t>−12−</m:t>
                    </m:r>
                    <m:d>
                      <m:dPr>
                        <m:begChr m:val="["/>
                        <m:endChr m:val="]"/>
                        <m:ctrlPr>
                          <a:rPr lang="fr-FR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sz="2000" i="1">
                            <a:latin typeface="Cambria Math" panose="02040503050406030204" pitchFamily="18" charset="0"/>
                          </a:rPr>
                          <m:t>15−</m:t>
                        </m:r>
                        <m:d>
                          <m:dPr>
                            <m:ctrlPr>
                              <a:rPr lang="fr-FR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fr-FR" sz="2000" i="1">
                                <a:latin typeface="Cambria Math" panose="02040503050406030204" pitchFamily="18" charset="0"/>
                              </a:rPr>
                              <m:t>−14+20</m:t>
                            </m:r>
                          </m:e>
                        </m:d>
                      </m:e>
                    </m:d>
                  </m:oMath>
                </a14:m>
                <a:r>
                  <a:rPr lang="fr-FR" sz="2000" dirty="0"/>
                  <a:t> </a:t>
                </a:r>
              </a:p>
            </p:txBody>
          </p:sp>
        </mc:Choice>
        <mc:Fallback xmlns="">
          <p:sp>
            <p:nvSpPr>
              <p:cNvPr id="6" name="ZoneTexte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750" y="1214686"/>
                <a:ext cx="9718133" cy="442674"/>
              </a:xfrm>
              <a:prstGeom prst="roundRect">
                <a:avLst/>
              </a:prstGeom>
              <a:blipFill>
                <a:blip r:embed="rId5"/>
                <a:stretch>
                  <a:fillRect l="-439" t="-2740" b="-1917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/>
              <p:cNvSpPr txBox="1"/>
              <p:nvPr/>
            </p:nvSpPr>
            <p:spPr>
              <a:xfrm>
                <a:off x="487750" y="3804612"/>
                <a:ext cx="9718133" cy="442674"/>
              </a:xfrm>
              <a:prstGeom prst="round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>
                  <a:defRPr sz="2000"/>
                </a:lvl1pPr>
              </a:lstStyle>
              <a:p>
                <a:r>
                  <a:rPr lang="fr-FR" dirty="0"/>
                  <a:t>Je calcule:</a:t>
                </a:r>
                <a14:m>
                  <m:oMath xmlns:m="http://schemas.openxmlformats.org/officeDocument/2006/math">
                    <m:r>
                      <a:rPr lang="fr-FR">
                        <a:latin typeface="Cambria Math" panose="02040503050406030204" pitchFamily="18" charset="0"/>
                      </a:rPr>
                      <m:t>−11+</m:t>
                    </m:r>
                    <m:d>
                      <m:dPr>
                        <m:begChr m:val="["/>
                        <m:endChr m:val="]"/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>
                            <a:latin typeface="Cambria Math" panose="02040503050406030204" pitchFamily="18" charset="0"/>
                          </a:rPr>
                          <m:t>−6+3×(24−16÷4</m:t>
                        </m:r>
                      </m:e>
                    </m:d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12" name="ZoneTexte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750" y="3804612"/>
                <a:ext cx="9718133" cy="442674"/>
              </a:xfrm>
              <a:prstGeom prst="roundRect">
                <a:avLst/>
              </a:prstGeom>
              <a:blipFill>
                <a:blip r:embed="rId6"/>
                <a:stretch>
                  <a:fillRect l="-439" t="-2740" b="-1917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487750" y="4472590"/>
                <a:ext cx="5016027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smtClean="0">
                          <a:latin typeface="Cambria Math" panose="02040503050406030204" pitchFamily="18" charset="0"/>
                        </a:rPr>
                        <m:t>−11+</m:t>
                      </m:r>
                      <m:d>
                        <m:dPr>
                          <m:begChr m:val="["/>
                          <m:endChr m:val="]"/>
                          <m:ctrlPr>
                            <a:rPr lang="fr-FR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i="1">
                              <a:latin typeface="Cambria Math" panose="02040503050406030204" pitchFamily="18" charset="0"/>
                            </a:rPr>
                            <m:t>−6+3</m:t>
                          </m:r>
                          <m:r>
                            <a:rPr lang="fr-FR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×(24−16÷4</m:t>
                          </m:r>
                          <m:r>
                            <a:rPr lang="fr-M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e>
                      </m:d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750" y="4472590"/>
                <a:ext cx="5016027" cy="461665"/>
              </a:xfrm>
              <a:prstGeom prst="rect">
                <a:avLst/>
              </a:prstGeom>
              <a:blipFill>
                <a:blip r:embed="rId7"/>
                <a:stretch>
                  <a:fillRect b="-18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50E087BF-15ED-1E9B-6839-BF1345CDB52D}"/>
                  </a:ext>
                </a:extLst>
              </p:cNvPr>
              <p:cNvSpPr txBox="1"/>
              <p:nvPr/>
            </p:nvSpPr>
            <p:spPr>
              <a:xfrm>
                <a:off x="3940775" y="1933537"/>
                <a:ext cx="281208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−12−</m:t>
                      </m:r>
                      <m:d>
                        <m:dPr>
                          <m:begChr m:val="["/>
                          <m:endChr m:val="]"/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15−6</m:t>
                          </m:r>
                        </m:e>
                      </m:d>
                    </m:oMath>
                  </m:oMathPara>
                </a14:m>
                <a:endParaRPr lang="fr-FR" sz="2400" b="0" dirty="0"/>
              </a:p>
            </p:txBody>
          </p:sp>
        </mc:Choice>
        <mc:Fallback xmlns="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50E087BF-15ED-1E9B-6839-BF1345CDB5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0775" y="1933537"/>
                <a:ext cx="2812081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524813F8-B50C-7B8D-2EBC-98791DBFB2E7}"/>
                  </a:ext>
                </a:extLst>
              </p:cNvPr>
              <p:cNvSpPr txBox="1"/>
              <p:nvPr/>
            </p:nvSpPr>
            <p:spPr>
              <a:xfrm>
                <a:off x="3821505" y="2530189"/>
                <a:ext cx="177422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=−12−9</m:t>
                      </m:r>
                    </m:oMath>
                  </m:oMathPara>
                </a14:m>
                <a:endParaRPr lang="fr-FR" sz="2400" b="0" dirty="0"/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524813F8-B50C-7B8D-2EBC-98791DBFB2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1505" y="2530189"/>
                <a:ext cx="1774225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8D1899C-D4CC-BBF5-3E8A-97F6CAA69247}"/>
                  </a:ext>
                </a:extLst>
              </p:cNvPr>
              <p:cNvSpPr txBox="1"/>
              <p:nvPr/>
            </p:nvSpPr>
            <p:spPr>
              <a:xfrm>
                <a:off x="3821505" y="3198167"/>
                <a:ext cx="138659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=−21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8D1899C-D4CC-BBF5-3E8A-97F6CAA692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1505" y="3198167"/>
                <a:ext cx="1386598" cy="46166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015F3A65-3423-4623-FF7A-5B6A1326D5AF}"/>
                  </a:ext>
                </a:extLst>
              </p:cNvPr>
              <p:cNvSpPr/>
              <p:nvPr/>
            </p:nvSpPr>
            <p:spPr>
              <a:xfrm>
                <a:off x="5144851" y="4472590"/>
                <a:ext cx="3930513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−11+</m:t>
                      </m:r>
                      <m:d>
                        <m:dPr>
                          <m:begChr m:val="["/>
                          <m:endChr m:val="]"/>
                          <m:ctrlP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−6+3×</m:t>
                          </m:r>
                          <m:d>
                            <m:dPr>
                              <m:ctrlP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24−4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fr-FR" sz="2400" b="0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015F3A65-3423-4623-FF7A-5B6A1326D5A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4851" y="4472590"/>
                <a:ext cx="3930513" cy="46166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D4F884BA-7B65-A411-FFDE-2D1FB08B5124}"/>
                  </a:ext>
                </a:extLst>
              </p:cNvPr>
              <p:cNvSpPr/>
              <p:nvPr/>
            </p:nvSpPr>
            <p:spPr>
              <a:xfrm>
                <a:off x="1825239" y="4934255"/>
                <a:ext cx="9636369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=−11+</m:t>
                      </m:r>
                      <m:d>
                        <m:dPr>
                          <m:begChr m:val="["/>
                          <m:endChr m:val="]"/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−6+3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×20</m:t>
                          </m:r>
                        </m:e>
                      </m:d>
                    </m:oMath>
                  </m:oMathPara>
                </a14:m>
                <a:endParaRPr lang="fr-FR" sz="2400" b="0" dirty="0"/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D4F884BA-7B65-A411-FFDE-2D1FB08B512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5239" y="4934255"/>
                <a:ext cx="9636369" cy="46166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840ED66E-D256-C39C-22A0-15D71B3CDAD2}"/>
                  </a:ext>
                </a:extLst>
              </p:cNvPr>
              <p:cNvSpPr/>
              <p:nvPr/>
            </p:nvSpPr>
            <p:spPr>
              <a:xfrm>
                <a:off x="1535624" y="5425597"/>
                <a:ext cx="9636369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=−11+</m:t>
                      </m:r>
                      <m:d>
                        <m:dPr>
                          <m:begChr m:val="["/>
                          <m:endChr m:val="]"/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−6+60</m:t>
                          </m:r>
                        </m:e>
                      </m:d>
                    </m:oMath>
                  </m:oMathPara>
                </a14:m>
                <a:endParaRPr lang="fr-FR" sz="2400" b="0" dirty="0"/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840ED66E-D256-C39C-22A0-15D71B3CDAD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5624" y="5425597"/>
                <a:ext cx="9636369" cy="461665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72CED8B7-CDB7-DFD9-2CE5-BE2A129C886B}"/>
                  </a:ext>
                </a:extLst>
              </p:cNvPr>
              <p:cNvSpPr/>
              <p:nvPr/>
            </p:nvSpPr>
            <p:spPr>
              <a:xfrm>
                <a:off x="1020007" y="5858366"/>
                <a:ext cx="9636369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=−11+54</m:t>
                      </m:r>
                    </m:oMath>
                  </m:oMathPara>
                </a14:m>
                <a:endParaRPr lang="fr-FR" sz="2400" b="0" dirty="0"/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72CED8B7-CDB7-DFD9-2CE5-BE2A129C886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0007" y="5858366"/>
                <a:ext cx="9636369" cy="46166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25008AE0-95D1-29A1-C390-1E6C78C6370E}"/>
                  </a:ext>
                </a:extLst>
              </p:cNvPr>
              <p:cNvSpPr/>
              <p:nvPr/>
            </p:nvSpPr>
            <p:spPr>
              <a:xfrm>
                <a:off x="569514" y="6320031"/>
                <a:ext cx="9636369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=43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25008AE0-95D1-29A1-C390-1E6C78C6370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514" y="6320031"/>
                <a:ext cx="9636369" cy="461665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44442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 animBg="1"/>
      <p:bldP spid="7" grpId="0"/>
      <p:bldP spid="2" grpId="0"/>
      <p:bldP spid="5" grpId="0"/>
      <p:bldP spid="13" grpId="0"/>
      <p:bldP spid="14" grpId="0"/>
      <p:bldP spid="15" grpId="0"/>
      <p:bldP spid="16" grpId="0"/>
      <p:bldP spid="18" grpId="0"/>
      <p:bldP spid="1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37EF2ADE-B959-5993-A71F-4320DC335AB1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calculez</a:t>
            </a:r>
          </a:p>
        </p:txBody>
      </p:sp>
      <p:sp>
        <p:nvSpPr>
          <p:cNvPr id="25" name="Rectangle: Rounded Corners 24"/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F3C4496F-53E7-5BC5-D053-78C09D5A9C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774700" y="2311079"/>
            <a:ext cx="4908345" cy="4616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dirty="0"/>
              <a:t>Calculez en respectant les étapes :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723F212-B4E1-C663-14F1-943FFC6DFAE2}"/>
              </a:ext>
            </a:extLst>
          </p:cNvPr>
          <p:cNvSpPr/>
          <p:nvPr/>
        </p:nvSpPr>
        <p:spPr>
          <a:xfrm>
            <a:off x="639097" y="2221248"/>
            <a:ext cx="10917363" cy="28468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703BFE79-C606-2F0B-88FA-49CAFF79A610}"/>
                  </a:ext>
                </a:extLst>
              </p:cNvPr>
              <p:cNvSpPr txBox="1"/>
              <p:nvPr/>
            </p:nvSpPr>
            <p:spPr>
              <a:xfrm>
                <a:off x="1012723" y="3227930"/>
                <a:ext cx="3923071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7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begChr m:val="["/>
                          <m:endChr m:val="]"/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+(−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12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d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703BFE79-C606-2F0B-88FA-49CAFF79A6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723" y="3227930"/>
                <a:ext cx="3923071" cy="461665"/>
              </a:xfrm>
              <a:prstGeom prst="rect">
                <a:avLst/>
              </a:prstGeom>
              <a:blipFill>
                <a:blip r:embed="rId3"/>
                <a:stretch>
                  <a:fillRect b="-18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D_A_02">
            <a:extLst>
              <a:ext uri="{FF2B5EF4-FFF2-40B4-BE49-F238E27FC236}">
                <a16:creationId xmlns:a16="http://schemas.microsoft.com/office/drawing/2014/main" id="{EE7A3E89-C871-133B-33F5-2514643434F0}"/>
              </a:ext>
            </a:extLst>
          </p:cNvPr>
          <p:cNvSpPr txBox="1"/>
          <p:nvPr/>
        </p:nvSpPr>
        <p:spPr>
          <a:xfrm>
            <a:off x="472470" y="585853"/>
            <a:ext cx="10032716" cy="36264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moment de réflexion et demande aux élèves de lever  les ardoises et demande à un élève de  justifier sa réponse :</a:t>
            </a:r>
          </a:p>
        </p:txBody>
      </p:sp>
    </p:spTree>
    <p:extLst>
      <p:ext uri="{BB962C8B-B14F-4D97-AF65-F5344CB8AC3E}">
        <p14:creationId xmlns:p14="http://schemas.microsoft.com/office/powerpoint/2010/main" val="1993680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AA90F0-8366-C8CF-6439-A27C0B7758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0EB8BFB0-B20C-B0DC-18E2-626CE071AA6E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voici la réponse: .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14660BBF-B4CE-6906-087D-9B51F0DE9414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6" name="Image 9">
            <a:extLst>
              <a:ext uri="{FF2B5EF4-FFF2-40B4-BE49-F238E27FC236}">
                <a16:creationId xmlns:a16="http://schemas.microsoft.com/office/drawing/2014/main" id="{6E41F5BD-1B6F-9356-CEE6-638500DEDB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70419" y="590965"/>
            <a:ext cx="85359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400"/>
              </a:spcAft>
              <a:defRPr/>
            </a:pPr>
            <a:r>
              <a:rPr lang="fr-FR" i="1" dirty="0">
                <a:solidFill>
                  <a:prstClr val="white">
                    <a:lumMod val="65000"/>
                  </a:prstClr>
                </a:solidFill>
              </a:rPr>
              <a:t>L’enseignant justifier la réponse et fait les feedbacks nécessaires sur les erreurs observées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/>
              <p:cNvSpPr txBox="1"/>
              <p:nvPr/>
            </p:nvSpPr>
            <p:spPr>
              <a:xfrm>
                <a:off x="1332411" y="3227930"/>
                <a:ext cx="8929259" cy="46166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fr-FR" sz="2400" b="0" dirty="0"/>
                  <a:t>   </a:t>
                </a:r>
                <a14:m>
                  <m:oMath xmlns:m="http://schemas.openxmlformats.org/officeDocument/2006/math">
                    <m:r>
                      <a:rPr lang="fr-FR" sz="2400" b="0" i="0" smtClean="0">
                        <a:latin typeface="Cambria Math" panose="02040503050406030204" pitchFamily="18" charset="0"/>
                      </a:rPr>
                      <m:t>                                               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=−7−</m:t>
                    </m:r>
                    <m:d>
                      <m:dPr>
                        <m:begChr m:val="["/>
                        <m:endChr m:val="]"/>
                        <m:ctrlPr>
                          <a:rPr lang="fr-FR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−10+</m:t>
                        </m:r>
                        <m:d>
                          <m:dPr>
                            <m:ctrlP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fr-FR" sz="2400" b="0" i="1" smtClean="0">
                                <a:latin typeface="Cambria Math" panose="02040503050406030204" pitchFamily="18" charset="0"/>
                              </a:rPr>
                              <m:t>−7</m:t>
                            </m:r>
                          </m:e>
                        </m:d>
                      </m:e>
                    </m:d>
                  </m:oMath>
                </a14:m>
                <a:endParaRPr lang="fr-FR" sz="2400" b="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9" name="ZoneTexte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2411" y="3227930"/>
                <a:ext cx="8929259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>
            <a:extLst>
              <a:ext uri="{FF2B5EF4-FFF2-40B4-BE49-F238E27FC236}">
                <a16:creationId xmlns:a16="http://schemas.microsoft.com/office/drawing/2014/main" id="{4004D798-77D0-E52F-1D6E-F5C83C9E8F46}"/>
              </a:ext>
            </a:extLst>
          </p:cNvPr>
          <p:cNvSpPr/>
          <p:nvPr/>
        </p:nvSpPr>
        <p:spPr>
          <a:xfrm>
            <a:off x="639097" y="2221248"/>
            <a:ext cx="10917363" cy="28468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6194AB5B-D24A-129C-72F9-D3F84706EBA3}"/>
                  </a:ext>
                </a:extLst>
              </p:cNvPr>
              <p:cNvSpPr txBox="1"/>
              <p:nvPr/>
            </p:nvSpPr>
            <p:spPr>
              <a:xfrm>
                <a:off x="1012723" y="3227930"/>
                <a:ext cx="3923071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−7−</m:t>
                      </m:r>
                      <m:d>
                        <m:dPr>
                          <m:begChr m:val="["/>
                          <m:endChr m:val="]"/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−10+(−12+5)</m:t>
                          </m:r>
                        </m:e>
                      </m:d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6194AB5B-D24A-129C-72F9-D3F84706EB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723" y="3227930"/>
                <a:ext cx="3923071" cy="461665"/>
              </a:xfrm>
              <a:prstGeom prst="rect">
                <a:avLst/>
              </a:prstGeom>
              <a:blipFill>
                <a:blip r:embed="rId4"/>
                <a:stretch>
                  <a:fillRect b="-18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9CC33DB9-A9BA-B33D-9872-1BDD7ABFE6A6}"/>
                  </a:ext>
                </a:extLst>
              </p:cNvPr>
              <p:cNvSpPr txBox="1"/>
              <p:nvPr/>
            </p:nvSpPr>
            <p:spPr>
              <a:xfrm>
                <a:off x="1332411" y="3689595"/>
                <a:ext cx="8929259" cy="46166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=−7−</m:t>
                      </m:r>
                      <m:d>
                        <m:dPr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−17</m:t>
                          </m:r>
                        </m:e>
                      </m:d>
                    </m:oMath>
                  </m:oMathPara>
                </a14:m>
                <a:endParaRPr lang="fr-FR" sz="2400" b="0" dirty="0"/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9CC33DB9-A9BA-B33D-9872-1BDD7ABFE6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2411" y="3689595"/>
                <a:ext cx="8929259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6E4F166F-70F0-53C9-B287-9CD250899465}"/>
                  </a:ext>
                </a:extLst>
              </p:cNvPr>
              <p:cNvSpPr txBox="1"/>
              <p:nvPr/>
            </p:nvSpPr>
            <p:spPr>
              <a:xfrm>
                <a:off x="1012723" y="4151260"/>
                <a:ext cx="8929259" cy="46166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=−7+17</m:t>
                      </m:r>
                    </m:oMath>
                  </m:oMathPara>
                </a14:m>
                <a:endParaRPr lang="fr-FR" sz="2400" b="0" dirty="0"/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6E4F166F-70F0-53C9-B287-9CD2508994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723" y="4151260"/>
                <a:ext cx="8929259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913D7587-377B-C378-89A3-0173C9406EFC}"/>
                  </a:ext>
                </a:extLst>
              </p:cNvPr>
              <p:cNvSpPr txBox="1"/>
              <p:nvPr/>
            </p:nvSpPr>
            <p:spPr>
              <a:xfrm>
                <a:off x="693035" y="4612925"/>
                <a:ext cx="8929259" cy="46166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=10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913D7587-377B-C378-89A3-0173C9406E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035" y="4612925"/>
                <a:ext cx="8929259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09170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5" grpId="0"/>
      <p:bldP spid="7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A0A5CCA6-ACF4-248E-316E-DBA5E824163A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FA1BCB3-912D-8C33-256F-F0A36B5141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oupe 30">
            <a:extLst>
              <a:ext uri="{FF2B5EF4-FFF2-40B4-BE49-F238E27FC236}">
                <a16:creationId xmlns:a16="http://schemas.microsoft.com/office/drawing/2014/main" id="{B50FB1E5-3184-209B-9E29-F4B87759EAF9}"/>
              </a:ext>
            </a:extLst>
          </p:cNvPr>
          <p:cNvGrpSpPr/>
          <p:nvPr/>
        </p:nvGrpSpPr>
        <p:grpSpPr>
          <a:xfrm>
            <a:off x="843624" y="3321901"/>
            <a:ext cx="10265100" cy="828000"/>
            <a:chOff x="963450" y="2259806"/>
            <a:chExt cx="10265100" cy="828000"/>
          </a:xfrm>
          <a:solidFill>
            <a:schemeClr val="accent1"/>
          </a:solidFill>
        </p:grpSpPr>
        <p:sp>
          <p:nvSpPr>
            <p:cNvPr id="17" name="Google Shape;288;p29">
              <a:extLst>
                <a:ext uri="{FF2B5EF4-FFF2-40B4-BE49-F238E27FC236}">
                  <a16:creationId xmlns:a16="http://schemas.microsoft.com/office/drawing/2014/main" id="{31A683D1-1F3A-63C5-04F6-F4F49B649634}"/>
                </a:ext>
              </a:extLst>
            </p:cNvPr>
            <p:cNvSpPr/>
            <p:nvPr/>
          </p:nvSpPr>
          <p:spPr>
            <a:xfrm>
              <a:off x="2428129" y="2259806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endParaRPr lang="fr-FR" b="1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8" name="Google Shape;289;p29">
              <a:extLst>
                <a:ext uri="{FF2B5EF4-FFF2-40B4-BE49-F238E27FC236}">
                  <a16:creationId xmlns:a16="http://schemas.microsoft.com/office/drawing/2014/main" id="{62E553FE-BA54-F0CE-AB1E-ADA3C2CDABD0}"/>
                </a:ext>
              </a:extLst>
            </p:cNvPr>
            <p:cNvSpPr/>
            <p:nvPr/>
          </p:nvSpPr>
          <p:spPr>
            <a:xfrm>
              <a:off x="963450" y="2259806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b="1" dirty="0">
                  <a:solidFill>
                    <a:srgbClr val="FFFFFF"/>
                  </a:solidFill>
                  <a:latin typeface="Arial"/>
                </a:rPr>
                <a:t>Séance 3</a:t>
              </a:r>
            </a:p>
          </p:txBody>
        </p:sp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1ADDEB16-C386-D0C9-7CF2-1C01B402A9E5}"/>
              </a:ext>
            </a:extLst>
          </p:cNvPr>
          <p:cNvGrpSpPr/>
          <p:nvPr/>
        </p:nvGrpSpPr>
        <p:grpSpPr>
          <a:xfrm>
            <a:off x="843624" y="4337120"/>
            <a:ext cx="10265100" cy="828000"/>
            <a:chOff x="963450" y="3925491"/>
            <a:chExt cx="10265100" cy="828000"/>
          </a:xfrm>
          <a:solidFill>
            <a:schemeClr val="accent1"/>
          </a:solidFill>
        </p:grpSpPr>
        <p:sp>
          <p:nvSpPr>
            <p:cNvPr id="19" name="Google Shape;290;p29">
              <a:extLst>
                <a:ext uri="{FF2B5EF4-FFF2-40B4-BE49-F238E27FC236}">
                  <a16:creationId xmlns:a16="http://schemas.microsoft.com/office/drawing/2014/main" id="{7DECC7AF-CDE4-5BD9-4725-66E98E22FD2F}"/>
                </a:ext>
              </a:extLst>
            </p:cNvPr>
            <p:cNvSpPr/>
            <p:nvPr/>
          </p:nvSpPr>
          <p:spPr>
            <a:xfrm>
              <a:off x="2428129" y="3925491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323854" indent="-171450" algn="ctr" defTabSz="914400">
                <a:buClr>
                  <a:schemeClr val="bg1"/>
                </a:buClr>
                <a:buSzPts val="1200"/>
                <a:buFont typeface="Arial" panose="020B0604020202020204" pitchFamily="34" charset="0"/>
                <a:buChar char="•"/>
              </a:pPr>
              <a:endParaRPr lang="fr-FR" b="1" kern="0" dirty="0">
                <a:solidFill>
                  <a:srgbClr val="000000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0" name="Google Shape;291;p29">
              <a:extLst>
                <a:ext uri="{FF2B5EF4-FFF2-40B4-BE49-F238E27FC236}">
                  <a16:creationId xmlns:a16="http://schemas.microsoft.com/office/drawing/2014/main" id="{8DDFDABA-484E-F91A-3A01-B2943296092B}"/>
                </a:ext>
              </a:extLst>
            </p:cNvPr>
            <p:cNvSpPr/>
            <p:nvPr/>
          </p:nvSpPr>
          <p:spPr>
            <a:xfrm>
              <a:off x="963450" y="3925491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r>
                <a:rPr lang="fr-FR" b="1" kern="0" dirty="0">
                  <a:solidFill>
                    <a:schemeClr val="bg1"/>
                  </a:solidFill>
                  <a:latin typeface="Calibri"/>
                  <a:ea typeface="Calibri"/>
                  <a:cs typeface="Calibri"/>
                </a:rPr>
                <a:t>Séance 4</a:t>
              </a:r>
            </a:p>
          </p:txBody>
        </p:sp>
      </p:grp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9FA61C4D-361C-79C8-306E-1E4E23338A67}"/>
              </a:ext>
            </a:extLst>
          </p:cNvPr>
          <p:cNvGrpSpPr/>
          <p:nvPr/>
        </p:nvGrpSpPr>
        <p:grpSpPr>
          <a:xfrm>
            <a:off x="977257" y="1267797"/>
            <a:ext cx="10265100" cy="828000"/>
            <a:chOff x="963450" y="3092649"/>
            <a:chExt cx="10265100" cy="828000"/>
          </a:xfrm>
        </p:grpSpPr>
        <p:sp>
          <p:nvSpPr>
            <p:cNvPr id="21" name="Google Shape;292;p29">
              <a:extLst>
                <a:ext uri="{FF2B5EF4-FFF2-40B4-BE49-F238E27FC236}">
                  <a16:creationId xmlns:a16="http://schemas.microsoft.com/office/drawing/2014/main" id="{10C2D34D-FB8B-A95D-F232-29CF7C58B625}"/>
                </a:ext>
              </a:extLst>
            </p:cNvPr>
            <p:cNvSpPr/>
            <p:nvPr/>
          </p:nvSpPr>
          <p:spPr>
            <a:xfrm>
              <a:off x="2428129" y="3092649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>
                <a:defRPr/>
              </a:pPr>
              <a:endParaRPr lang="fr-FR" b="1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2" name="Google Shape;293;p29">
              <a:extLst>
                <a:ext uri="{FF2B5EF4-FFF2-40B4-BE49-F238E27FC236}">
                  <a16:creationId xmlns:a16="http://schemas.microsoft.com/office/drawing/2014/main" id="{EAC398AE-0F64-B30B-B910-B04156DD3482}"/>
                </a:ext>
              </a:extLst>
            </p:cNvPr>
            <p:cNvSpPr/>
            <p:nvPr/>
          </p:nvSpPr>
          <p:spPr>
            <a:xfrm>
              <a:off x="963450" y="3092649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0" u="none" strike="noStrike" kern="0" cap="none" spc="0" baseline="0" dirty="0">
                  <a:solidFill>
                    <a:schemeClr val="bg1"/>
                  </a:solidFill>
                  <a:uFillTx/>
                  <a:latin typeface="Calibri"/>
                  <a:ea typeface="Calibri"/>
                  <a:cs typeface="Calibri"/>
                </a:rPr>
                <a:t>Séance 1</a:t>
              </a:r>
            </a:p>
          </p:txBody>
        </p:sp>
      </p:grp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DA799033-29F0-02FD-AD5E-B49541A29363}"/>
              </a:ext>
            </a:extLst>
          </p:cNvPr>
          <p:cNvGrpSpPr/>
          <p:nvPr/>
        </p:nvGrpSpPr>
        <p:grpSpPr>
          <a:xfrm>
            <a:off x="843624" y="2292835"/>
            <a:ext cx="10265100" cy="828000"/>
            <a:chOff x="963450" y="1311520"/>
            <a:chExt cx="10265100" cy="828000"/>
          </a:xfrm>
          <a:solidFill>
            <a:schemeClr val="bg1"/>
          </a:solidFill>
        </p:grpSpPr>
        <p:sp>
          <p:nvSpPr>
            <p:cNvPr id="11" name="Google Shape;286;p29">
              <a:extLst>
                <a:ext uri="{FF2B5EF4-FFF2-40B4-BE49-F238E27FC236}">
                  <a16:creationId xmlns:a16="http://schemas.microsoft.com/office/drawing/2014/main" id="{FFE2AFA5-7DEF-38D8-BDD1-76AEF8185550}"/>
                </a:ext>
              </a:extLst>
            </p:cNvPr>
            <p:cNvSpPr/>
            <p:nvPr/>
          </p:nvSpPr>
          <p:spPr>
            <a:xfrm>
              <a:off x="2428129" y="1311520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endParaRPr lang="fr-FR" b="1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3" name="Google Shape;287;p29">
              <a:extLst>
                <a:ext uri="{FF2B5EF4-FFF2-40B4-BE49-F238E27FC236}">
                  <a16:creationId xmlns:a16="http://schemas.microsoft.com/office/drawing/2014/main" id="{56CD9EBF-2323-60FE-7D1D-9992D468BC8B}"/>
                </a:ext>
              </a:extLst>
            </p:cNvPr>
            <p:cNvSpPr/>
            <p:nvPr/>
          </p:nvSpPr>
          <p:spPr>
            <a:xfrm>
              <a:off x="963450" y="1311520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4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b="1" dirty="0">
                  <a:solidFill>
                    <a:srgbClr val="FFFFFF"/>
                  </a:solidFill>
                  <a:latin typeface="Arial"/>
                </a:rPr>
                <a:t>Séance 2 </a:t>
              </a:r>
            </a:p>
          </p:txBody>
        </p:sp>
      </p:grpSp>
      <p:sp>
        <p:nvSpPr>
          <p:cNvPr id="23" name="Rectangle: Rounded Corners 11">
            <a:extLst>
              <a:ext uri="{FF2B5EF4-FFF2-40B4-BE49-F238E27FC236}">
                <a16:creationId xmlns:a16="http://schemas.microsoft.com/office/drawing/2014/main" id="{099B9CC5-16E5-CB9D-53DD-A5AAB22E13F1}"/>
              </a:ext>
            </a:extLst>
          </p:cNvPr>
          <p:cNvSpPr/>
          <p:nvPr/>
        </p:nvSpPr>
        <p:spPr>
          <a:xfrm>
            <a:off x="911234" y="1186325"/>
            <a:ext cx="10440000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2564370A-59B0-305A-AD91-6388C2F54F5A}"/>
              </a:ext>
            </a:extLst>
          </p:cNvPr>
          <p:cNvGrpSpPr/>
          <p:nvPr/>
        </p:nvGrpSpPr>
        <p:grpSpPr>
          <a:xfrm>
            <a:off x="843624" y="5269764"/>
            <a:ext cx="10265100" cy="828000"/>
            <a:chOff x="963450" y="4784704"/>
            <a:chExt cx="10265100" cy="828000"/>
          </a:xfrm>
        </p:grpSpPr>
        <p:sp>
          <p:nvSpPr>
            <p:cNvPr id="24" name="Google Shape;290;p29">
              <a:extLst>
                <a:ext uri="{FF2B5EF4-FFF2-40B4-BE49-F238E27FC236}">
                  <a16:creationId xmlns:a16="http://schemas.microsoft.com/office/drawing/2014/main" id="{B8CDE028-25F6-4D23-03E3-E57D5BD0FE10}"/>
                </a:ext>
              </a:extLst>
            </p:cNvPr>
            <p:cNvSpPr/>
            <p:nvPr/>
          </p:nvSpPr>
          <p:spPr>
            <a:xfrm>
              <a:off x="2428129" y="4784704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>
                <a:defRPr/>
              </a:pPr>
              <a:endParaRPr lang="fr-FR" b="1" dirty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5" name="Google Shape;291;p29">
              <a:extLst>
                <a:ext uri="{FF2B5EF4-FFF2-40B4-BE49-F238E27FC236}">
                  <a16:creationId xmlns:a16="http://schemas.microsoft.com/office/drawing/2014/main" id="{1603B967-D9FC-FC8C-55EE-DBAEAEF2C638}"/>
                </a:ext>
              </a:extLst>
            </p:cNvPr>
            <p:cNvSpPr/>
            <p:nvPr/>
          </p:nvSpPr>
          <p:spPr>
            <a:xfrm>
              <a:off x="963450" y="4784704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0" u="none" strike="noStrike" kern="0" cap="none" spc="0" baseline="0" dirty="0">
                  <a:solidFill>
                    <a:schemeClr val="bg1"/>
                  </a:solidFill>
                  <a:uFillTx/>
                  <a:latin typeface="Calibri"/>
                  <a:ea typeface="Calibri"/>
                  <a:cs typeface="Calibri"/>
                </a:rPr>
                <a:t>Séance 5</a:t>
              </a:r>
            </a:p>
          </p:txBody>
        </p:sp>
      </p:grpSp>
      <p:sp>
        <p:nvSpPr>
          <p:cNvPr id="3" name="Rectangle 2"/>
          <p:cNvSpPr/>
          <p:nvPr/>
        </p:nvSpPr>
        <p:spPr>
          <a:xfrm>
            <a:off x="2786606" y="2463371"/>
            <a:ext cx="78943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>
                <a:latin typeface="CIDFont+F2"/>
              </a:rPr>
              <a:t>Appliquer les règles de </a:t>
            </a:r>
            <a:r>
              <a:rPr lang="fr-FR" sz="2000" b="1" dirty="0" smtClean="0">
                <a:latin typeface="CIDFont+F2"/>
              </a:rPr>
              <a:t>priorité </a:t>
            </a:r>
            <a:r>
              <a:rPr lang="fr-FR" sz="2000" b="1" dirty="0">
                <a:latin typeface="CIDFont+F2"/>
              </a:rPr>
              <a:t>des calculs avec parenthèses</a:t>
            </a:r>
            <a:endParaRPr lang="fr-FR" sz="2000" b="1" dirty="0"/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ECADF1C8-EE81-7CFA-C508-4C8974EFAB32}"/>
              </a:ext>
            </a:extLst>
          </p:cNvPr>
          <p:cNvSpPr txBox="1"/>
          <p:nvPr/>
        </p:nvSpPr>
        <p:spPr>
          <a:xfrm>
            <a:off x="2786606" y="5487009"/>
            <a:ext cx="609805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/>
              <a:t>Consolidation 4</a:t>
            </a:r>
          </a:p>
        </p:txBody>
      </p:sp>
      <p:sp>
        <p:nvSpPr>
          <p:cNvPr id="5" name="Rectangle 4"/>
          <p:cNvSpPr/>
          <p:nvPr/>
        </p:nvSpPr>
        <p:spPr>
          <a:xfrm>
            <a:off x="2795782" y="1470126"/>
            <a:ext cx="75108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>
                <a:latin typeface="CIDFont+F2"/>
              </a:rPr>
              <a:t>Appliquer les règles de </a:t>
            </a:r>
            <a:r>
              <a:rPr lang="fr-FR" sz="2000" b="1" dirty="0" smtClean="0">
                <a:latin typeface="CIDFont+F2"/>
              </a:rPr>
              <a:t>priorité </a:t>
            </a:r>
            <a:r>
              <a:rPr lang="fr-FR" sz="2000" b="1" dirty="0">
                <a:latin typeface="CIDFont+F2"/>
              </a:rPr>
              <a:t>des calculs sans parenthèses</a:t>
            </a:r>
            <a:endParaRPr lang="fr-FR" sz="2000" b="1" dirty="0"/>
          </a:p>
        </p:txBody>
      </p:sp>
      <p:sp>
        <p:nvSpPr>
          <p:cNvPr id="12" name="Rectangle 11"/>
          <p:cNvSpPr/>
          <p:nvPr/>
        </p:nvSpPr>
        <p:spPr>
          <a:xfrm>
            <a:off x="2786606" y="3643457"/>
            <a:ext cx="403418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000" b="1" dirty="0">
                <a:latin typeface="CIDFont+F2"/>
              </a:rPr>
              <a:t>Appliquer les règles de distributivité</a:t>
            </a:r>
            <a:endParaRPr lang="fr-FR" sz="2000" b="1" dirty="0"/>
          </a:p>
        </p:txBody>
      </p:sp>
      <p:sp>
        <p:nvSpPr>
          <p:cNvPr id="14" name="Rectangle 13"/>
          <p:cNvSpPr/>
          <p:nvPr/>
        </p:nvSpPr>
        <p:spPr>
          <a:xfrm>
            <a:off x="2786606" y="4334345"/>
            <a:ext cx="752917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>
                <a:latin typeface="CIDFont+F2"/>
              </a:rPr>
              <a:t>Utiliser la multiplication et la division des nombres pour résoudre des problèmes.</a:t>
            </a:r>
            <a:endParaRPr lang="fr-FR" sz="2000" b="1" dirty="0"/>
          </a:p>
        </p:txBody>
      </p:sp>
    </p:spTree>
    <p:extLst>
      <p:ext uri="{BB962C8B-B14F-4D97-AF65-F5344CB8AC3E}">
        <p14:creationId xmlns:p14="http://schemas.microsoft.com/office/powerpoint/2010/main" val="115510990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59B6E8-736F-BF2D-0CE4-2B15623E6F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0F82C256-DBFA-7CA1-221B-E0A132B4EA37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 calculez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748007BD-351B-87D1-FBF8-35C608CE07F1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6DC42C2F-B700-ED5C-F393-9D300CC445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5186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_A_02">
            <a:extLst>
              <a:ext uri="{FF2B5EF4-FFF2-40B4-BE49-F238E27FC236}">
                <a16:creationId xmlns:a16="http://schemas.microsoft.com/office/drawing/2014/main" id="{EE7A3E89-C871-133B-33F5-2514643434F0}"/>
              </a:ext>
            </a:extLst>
          </p:cNvPr>
          <p:cNvSpPr txBox="1"/>
          <p:nvPr/>
        </p:nvSpPr>
        <p:spPr>
          <a:xfrm>
            <a:off x="472470" y="585853"/>
            <a:ext cx="10032716" cy="36264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moment de réflexion et demande aux élèves de lever  les ardoises et demande à un élève de  justifier sa réponse 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/>
              <p:cNvSpPr txBox="1"/>
              <p:nvPr/>
            </p:nvSpPr>
            <p:spPr>
              <a:xfrm>
                <a:off x="1508174" y="2967335"/>
                <a:ext cx="4846906" cy="46166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begChr m:val="["/>
                          <m:endChr m:val="]"/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d>
                            <m:dPr>
                              <m:ctrlP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15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9" name="ZoneTexte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8174" y="2967335"/>
                <a:ext cx="4846906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ZoneTexte 1">
            <a:extLst>
              <a:ext uri="{FF2B5EF4-FFF2-40B4-BE49-F238E27FC236}">
                <a16:creationId xmlns:a16="http://schemas.microsoft.com/office/drawing/2014/main" id="{E4693952-3ECC-B10C-DF03-F1F44728D78A}"/>
              </a:ext>
            </a:extLst>
          </p:cNvPr>
          <p:cNvSpPr txBox="1"/>
          <p:nvPr/>
        </p:nvSpPr>
        <p:spPr>
          <a:xfrm>
            <a:off x="774700" y="2311079"/>
            <a:ext cx="4908345" cy="4616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dirty="0"/>
              <a:t>Calculez en respectant les étapes :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3C4309E-D6F0-DC9B-193A-2A404487579E}"/>
              </a:ext>
            </a:extLst>
          </p:cNvPr>
          <p:cNvSpPr/>
          <p:nvPr/>
        </p:nvSpPr>
        <p:spPr>
          <a:xfrm>
            <a:off x="639097" y="2221248"/>
            <a:ext cx="10917363" cy="28468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9608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AEC7BC-2C5F-3831-E6A9-2D1CA37BAA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834D9B0B-7FC8-DAD4-39A2-814440F07DC3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voici la réponse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28CD2E80-4136-D8E7-D12A-A388D18635CD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16" name="D_A_02">
            <a:extLst>
              <a:ext uri="{FF2B5EF4-FFF2-40B4-BE49-F238E27FC236}">
                <a16:creationId xmlns:a16="http://schemas.microsoft.com/office/drawing/2014/main" id="{C43F8FB2-0188-1C2E-09B2-FF5481F7D9CD}"/>
              </a:ext>
            </a:extLst>
          </p:cNvPr>
          <p:cNvSpPr txBox="1"/>
          <p:nvPr/>
        </p:nvSpPr>
        <p:spPr>
          <a:xfrm>
            <a:off x="472470" y="594311"/>
            <a:ext cx="9741440" cy="36264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spcAft>
                <a:spcPts val="400"/>
              </a:spcAft>
              <a:defRPr/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</a:rPr>
              <a:t>L’enseignant justifier la réponse et fait les feedbacks nécessaires sur les erreurs observées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/>
              <p:cNvSpPr txBox="1"/>
              <p:nvPr/>
            </p:nvSpPr>
            <p:spPr>
              <a:xfrm>
                <a:off x="3228872" y="2967335"/>
                <a:ext cx="8803532" cy="46166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i="1" dirty="0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fr-FR" sz="2400" i="1" dirty="0" smtClean="0"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lang="fr-FR" sz="2400" b="0" i="0" dirty="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2400" b="0" i="0" dirty="0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fr-FR" sz="2400" b="0" i="0" dirty="0" smtClean="0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begChr m:val="["/>
                          <m:endChr m:val="]"/>
                          <m:ctrlPr>
                            <a:rPr lang="fr-FR" sz="2400" b="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dirty="0" smtClean="0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fr-FR" sz="2400" b="0" i="1" dirty="0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d>
                            <m:dPr>
                              <m:ctrlPr>
                                <a:rPr lang="fr-FR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2400" b="0" i="1" dirty="0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fr-FR" sz="2400" b="0" i="1" dirty="0" smtClean="0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fr-FR" sz="2400" b="0" dirty="0"/>
              </a:p>
            </p:txBody>
          </p:sp>
        </mc:Choice>
        <mc:Fallback xmlns="">
          <p:sp>
            <p:nvSpPr>
              <p:cNvPr id="18" name="ZoneTexte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8872" y="2967335"/>
                <a:ext cx="8803532" cy="46166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" name="Image 9">
            <a:extLst>
              <a:ext uri="{FF2B5EF4-FFF2-40B4-BE49-F238E27FC236}">
                <a16:creationId xmlns:a16="http://schemas.microsoft.com/office/drawing/2014/main" id="{FF43713D-645F-9EAC-7AA3-07144B6C90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8305F0FC-7824-5ACA-A5E3-36784BC01060}"/>
                  </a:ext>
                </a:extLst>
              </p:cNvPr>
              <p:cNvSpPr txBox="1"/>
              <p:nvPr/>
            </p:nvSpPr>
            <p:spPr>
              <a:xfrm>
                <a:off x="1508174" y="2967335"/>
                <a:ext cx="4846906" cy="46166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begChr m:val="["/>
                          <m:endChr m:val="]"/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d>
                            <m:dPr>
                              <m:ctrlP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15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8305F0FC-7824-5ACA-A5E3-36784BC010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8174" y="2967335"/>
                <a:ext cx="4846906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58FC9727-370F-C2BE-9BA7-C12DF39F1801}"/>
              </a:ext>
            </a:extLst>
          </p:cNvPr>
          <p:cNvSpPr/>
          <p:nvPr/>
        </p:nvSpPr>
        <p:spPr>
          <a:xfrm>
            <a:off x="639097" y="2221248"/>
            <a:ext cx="10917363" cy="28468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D17160B0-B2B2-BFB5-BE47-393F9EED6111}"/>
                  </a:ext>
                </a:extLst>
              </p:cNvPr>
              <p:cNvSpPr txBox="1"/>
              <p:nvPr/>
            </p:nvSpPr>
            <p:spPr>
              <a:xfrm>
                <a:off x="2415792" y="3689595"/>
                <a:ext cx="8803532" cy="46166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MA" sz="2400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fr-FR" sz="2400" b="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D17160B0-B2B2-BFB5-BE47-393F9EED61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5792" y="3689595"/>
                <a:ext cx="8803532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3282406C-86FF-C084-6E9C-7B4E4CC4DD9D}"/>
                  </a:ext>
                </a:extLst>
              </p:cNvPr>
              <p:cNvSpPr txBox="1"/>
              <p:nvPr/>
            </p:nvSpPr>
            <p:spPr>
              <a:xfrm>
                <a:off x="1953314" y="4308192"/>
                <a:ext cx="8803532" cy="46166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3282406C-86FF-C084-6E9C-7B4E4CC4DD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3314" y="4308192"/>
                <a:ext cx="8803532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45237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5" grpId="0"/>
      <p:bldP spid="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C96CEE-4D99-CBF1-C4DF-81A900905F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50DE93AC-21EA-B476-020A-6B9A85FC2156}"/>
              </a:ext>
            </a:extLst>
          </p:cNvPr>
          <p:cNvSpPr txBox="1"/>
          <p:nvPr/>
        </p:nvSpPr>
        <p:spPr>
          <a:xfrm>
            <a:off x="544749" y="177799"/>
            <a:ext cx="10783651" cy="77069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endParaRPr lang="fr-FR" sz="1600" b="1" strike="sngStrike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6920E582-FDBC-4E3F-5A31-DC830CB2B402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A8C10254-9E24-262E-09B7-8672995CBD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5186" y="212316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D_A_02">
            <a:extLst>
              <a:ext uri="{FF2B5EF4-FFF2-40B4-BE49-F238E27FC236}">
                <a16:creationId xmlns:a16="http://schemas.microsoft.com/office/drawing/2014/main" id="{88AA641B-75FC-C758-8F1B-F33230B448C7}"/>
              </a:ext>
            </a:extLst>
          </p:cNvPr>
          <p:cNvSpPr txBox="1"/>
          <p:nvPr/>
        </p:nvSpPr>
        <p:spPr>
          <a:xfrm>
            <a:off x="472470" y="571854"/>
            <a:ext cx="10032716" cy="36264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moment de réflexion et demande aux élèves  de lever leurs ardoises et demande à un élève de justifier sa réponse  :</a:t>
            </a:r>
          </a:p>
        </p:txBody>
      </p:sp>
      <p:sp>
        <p:nvSpPr>
          <p:cNvPr id="10" name="D_A_01">
            <a:extLst>
              <a:ext uri="{FF2B5EF4-FFF2-40B4-BE49-F238E27FC236}">
                <a16:creationId xmlns:a16="http://schemas.microsoft.com/office/drawing/2014/main" id="{0F82C256-DBFA-7CA1-221B-E0A132B4EA37}"/>
              </a:ext>
            </a:extLst>
          </p:cNvPr>
          <p:cNvSpPr txBox="1"/>
          <p:nvPr/>
        </p:nvSpPr>
        <p:spPr>
          <a:xfrm>
            <a:off x="774700" y="223736"/>
            <a:ext cx="10553700" cy="348118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 calculez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/>
              <p:cNvSpPr txBox="1"/>
              <p:nvPr/>
            </p:nvSpPr>
            <p:spPr>
              <a:xfrm>
                <a:off x="915047" y="2967335"/>
                <a:ext cx="4357993" cy="46166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15−</m:t>
                      </m:r>
                      <m:d>
                        <m:dPr>
                          <m:begChr m:val="["/>
                          <m:endChr m:val="]"/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10−(5−2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×6)</m:t>
                          </m:r>
                        </m:e>
                      </m:d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2" name="ZoneText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5047" y="2967335"/>
                <a:ext cx="4357993" cy="461665"/>
              </a:xfrm>
              <a:prstGeom prst="rect">
                <a:avLst/>
              </a:prstGeom>
              <a:blipFill>
                <a:blip r:embed="rId3"/>
                <a:stretch>
                  <a:fillRect b="-1710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ZoneTexte 2">
            <a:extLst>
              <a:ext uri="{FF2B5EF4-FFF2-40B4-BE49-F238E27FC236}">
                <a16:creationId xmlns:a16="http://schemas.microsoft.com/office/drawing/2014/main" id="{2F12D04A-8610-4B73-D1AE-D9DB63AAADEE}"/>
              </a:ext>
            </a:extLst>
          </p:cNvPr>
          <p:cNvSpPr txBox="1"/>
          <p:nvPr/>
        </p:nvSpPr>
        <p:spPr>
          <a:xfrm>
            <a:off x="774700" y="2311079"/>
            <a:ext cx="4908345" cy="4616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dirty="0"/>
              <a:t>Calculez en respectant les étapes :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663CD30-3CD4-56E7-2948-9B08A47A1E25}"/>
              </a:ext>
            </a:extLst>
          </p:cNvPr>
          <p:cNvSpPr/>
          <p:nvPr/>
        </p:nvSpPr>
        <p:spPr>
          <a:xfrm>
            <a:off x="639097" y="2221248"/>
            <a:ext cx="10917363" cy="28468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9680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E0D2F-332B-CADC-697C-ACB29DFFB9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48AAE187-FDD4-40F9-D74A-77BEDF553B9F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AF173919-2754-6534-BFB0-B0A4E1073A3C}"/>
              </a:ext>
            </a:extLst>
          </p:cNvPr>
          <p:cNvSpPr txBox="1"/>
          <p:nvPr/>
        </p:nvSpPr>
        <p:spPr>
          <a:xfrm>
            <a:off x="365598" y="629581"/>
            <a:ext cx="9741440" cy="36264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spcAft>
                <a:spcPts val="400"/>
              </a:spcAft>
              <a:defRPr/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</a:rPr>
              <a:t>L’enseignant justifier la réponse et fait les feedbacks nécessaires sur les erreurs observées 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9F6BDFB6-02E9-0F16-3CFF-8EB6923E18AB}"/>
              </a:ext>
            </a:extLst>
          </p:cNvPr>
          <p:cNvSpPr txBox="1"/>
          <p:nvPr/>
        </p:nvSpPr>
        <p:spPr>
          <a:xfrm>
            <a:off x="819150" y="177259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voici la réponse:</a:t>
            </a:r>
          </a:p>
        </p:txBody>
      </p:sp>
      <p:pic>
        <p:nvPicPr>
          <p:cNvPr id="14" name="Image 9">
            <a:extLst>
              <a:ext uri="{FF2B5EF4-FFF2-40B4-BE49-F238E27FC236}">
                <a16:creationId xmlns:a16="http://schemas.microsoft.com/office/drawing/2014/main" id="{FF43713D-645F-9EAC-7AA3-07144B6C90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/>
              <p:cNvSpPr txBox="1"/>
              <p:nvPr/>
            </p:nvSpPr>
            <p:spPr>
              <a:xfrm>
                <a:off x="4690415" y="2967335"/>
                <a:ext cx="4457094" cy="46166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15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−</m:t>
                    </m:r>
                    <m:d>
                      <m:dPr>
                        <m:begChr m:val="["/>
                        <m:endChr m:val="]"/>
                        <m:ctrlPr>
                          <a:rPr lang="fr-FR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−(</m:t>
                        </m:r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12</m:t>
                        </m:r>
                        <m:r>
                          <a:rPr lang="fr-FR" sz="24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d>
                  </m:oMath>
                </a14:m>
                <a:r>
                  <a:rPr lang="fr-FR" sz="2400" dirty="0"/>
                  <a:t>             </a:t>
                </a:r>
              </a:p>
            </p:txBody>
          </p:sp>
        </mc:Choice>
        <mc:Fallback xmlns="">
          <p:sp>
            <p:nvSpPr>
              <p:cNvPr id="15" name="ZoneTexte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0415" y="2967335"/>
                <a:ext cx="4457094" cy="461665"/>
              </a:xfrm>
              <a:prstGeom prst="rect">
                <a:avLst/>
              </a:prstGeom>
              <a:blipFill>
                <a:blip r:embed="rId3"/>
                <a:stretch>
                  <a:fillRect b="-1710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B427BD34-DBA7-D13E-1CC8-999615E6E3DD}"/>
                  </a:ext>
                </a:extLst>
              </p:cNvPr>
              <p:cNvSpPr txBox="1"/>
              <p:nvPr/>
            </p:nvSpPr>
            <p:spPr>
              <a:xfrm>
                <a:off x="915047" y="2967335"/>
                <a:ext cx="4357993" cy="46166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15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begChr m:val="["/>
                          <m:endChr m:val="]"/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−(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)</m:t>
                          </m:r>
                        </m:e>
                      </m:d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B427BD34-DBA7-D13E-1CC8-999615E6E3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5047" y="2967335"/>
                <a:ext cx="4357993" cy="461665"/>
              </a:xfrm>
              <a:prstGeom prst="rect">
                <a:avLst/>
              </a:prstGeom>
              <a:blipFill>
                <a:blip r:embed="rId4"/>
                <a:stretch>
                  <a:fillRect b="-1710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6CBEEAE5-8CA7-4BE4-095E-5FF3309715E7}"/>
              </a:ext>
            </a:extLst>
          </p:cNvPr>
          <p:cNvSpPr/>
          <p:nvPr/>
        </p:nvSpPr>
        <p:spPr>
          <a:xfrm>
            <a:off x="639097" y="2221248"/>
            <a:ext cx="10917363" cy="28468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4872CF05-3090-A8AF-5DCE-8F86B8CC702B}"/>
                  </a:ext>
                </a:extLst>
              </p:cNvPr>
              <p:cNvSpPr txBox="1"/>
              <p:nvPr/>
            </p:nvSpPr>
            <p:spPr>
              <a:xfrm>
                <a:off x="4690415" y="3644679"/>
                <a:ext cx="4832543" cy="46166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15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begChr m:val="["/>
                          <m:endChr m:val="]"/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d>
                            <m:dPr>
                              <m:ctrlP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fr-FR" sz="2400" b="0" dirty="0"/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4872CF05-3090-A8AF-5DCE-8F86B8CC70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0415" y="3644679"/>
                <a:ext cx="4832543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047904D4-861B-F7EE-3E12-828F4B77F445}"/>
                  </a:ext>
                </a:extLst>
              </p:cNvPr>
              <p:cNvSpPr txBox="1"/>
              <p:nvPr/>
            </p:nvSpPr>
            <p:spPr>
              <a:xfrm>
                <a:off x="4690415" y="4260512"/>
                <a:ext cx="3870960" cy="46166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15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17</m:t>
                      </m:r>
                    </m:oMath>
                  </m:oMathPara>
                </a14:m>
                <a:endParaRPr lang="fr-FR" sz="2400" b="0" dirty="0"/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047904D4-861B-F7EE-3E12-828F4B77F4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0415" y="4260512"/>
                <a:ext cx="3870960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175E594C-F19B-D7AA-C6F6-62663C2AF8E9}"/>
                  </a:ext>
                </a:extLst>
              </p:cNvPr>
              <p:cNvSpPr txBox="1"/>
              <p:nvPr/>
            </p:nvSpPr>
            <p:spPr>
              <a:xfrm>
                <a:off x="6433125" y="4260512"/>
                <a:ext cx="4256500" cy="46166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175E594C-F19B-D7AA-C6F6-62663C2AF8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3125" y="4260512"/>
                <a:ext cx="4256500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53316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6" grpId="0"/>
      <p:bldP spid="8" grpId="0"/>
      <p:bldP spid="9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E1D8B9-0042-CC24-918C-7AD2E9D144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76DAF1B4-E669-5D9E-A42F-82BAA28DA5AE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calculez </a:t>
            </a:r>
            <a:r>
              <a:rPr lang="fr-FR" sz="1600" b="1" strike="sngStrike" dirty="0">
                <a:solidFill>
                  <a:schemeClr val="bg1">
                    <a:lumMod val="65000"/>
                  </a:schemeClr>
                </a:solidFill>
              </a:rPr>
              <a:t>: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CC3D2EF-DA3C-CC34-FBA8-556DA17C6696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72B6BB80-1317-1BDB-C45C-5C9AFEABCD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5186" y="212316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D_A_02">
            <a:extLst>
              <a:ext uri="{FF2B5EF4-FFF2-40B4-BE49-F238E27FC236}">
                <a16:creationId xmlns:a16="http://schemas.microsoft.com/office/drawing/2014/main" id="{88AA641B-75FC-C758-8F1B-F33230B448C7}"/>
              </a:ext>
            </a:extLst>
          </p:cNvPr>
          <p:cNvSpPr txBox="1"/>
          <p:nvPr/>
        </p:nvSpPr>
        <p:spPr>
          <a:xfrm>
            <a:off x="472470" y="571854"/>
            <a:ext cx="10032716" cy="36264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donne un moment de réflexion et demande aux élèves  de lever leurs ardoises et demande à un élève de justifier sa réponse  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/>
              <p:cNvSpPr txBox="1"/>
              <p:nvPr/>
            </p:nvSpPr>
            <p:spPr>
              <a:xfrm>
                <a:off x="1372987" y="2862575"/>
                <a:ext cx="443345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15−</m:t>
                      </m:r>
                      <m:d>
                        <m:dPr>
                          <m:begChr m:val="["/>
                          <m:endChr m:val="]"/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8−2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d>
                            <m:dPr>
                              <m:ctrlP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>
                                <a:rPr lang="fr-F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÷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5−10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2" name="ZoneTexte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2987" y="2862575"/>
                <a:ext cx="4433453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ZoneTexte 2">
            <a:extLst>
              <a:ext uri="{FF2B5EF4-FFF2-40B4-BE49-F238E27FC236}">
                <a16:creationId xmlns:a16="http://schemas.microsoft.com/office/drawing/2014/main" id="{D12B71C3-E5F7-0448-C3C5-F18B476A1947}"/>
              </a:ext>
            </a:extLst>
          </p:cNvPr>
          <p:cNvSpPr txBox="1"/>
          <p:nvPr/>
        </p:nvSpPr>
        <p:spPr>
          <a:xfrm>
            <a:off x="774700" y="2311079"/>
            <a:ext cx="4908345" cy="4616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sz="2400" dirty="0"/>
              <a:t>Calculez en respectant les étapes :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F49B982-78D2-EDF4-8959-0074607125D7}"/>
              </a:ext>
            </a:extLst>
          </p:cNvPr>
          <p:cNvSpPr/>
          <p:nvPr/>
        </p:nvSpPr>
        <p:spPr>
          <a:xfrm>
            <a:off x="639097" y="2221248"/>
            <a:ext cx="10917363" cy="28468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4092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297134-867E-D290-8623-BEEE760229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AA2BEE5D-A7B3-787F-2BD7-954CBFEFE968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 voici la réponse.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E299FE8-EDBE-D6F8-E9F8-3613A4F7FFF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9" name="D_A_02">
            <a:extLst>
              <a:ext uri="{FF2B5EF4-FFF2-40B4-BE49-F238E27FC236}">
                <a16:creationId xmlns:a16="http://schemas.microsoft.com/office/drawing/2014/main" id="{258DA0E3-5600-19FF-9318-69C9EE0B3B43}"/>
              </a:ext>
            </a:extLst>
          </p:cNvPr>
          <p:cNvSpPr txBox="1"/>
          <p:nvPr/>
        </p:nvSpPr>
        <p:spPr>
          <a:xfrm>
            <a:off x="472470" y="585853"/>
            <a:ext cx="9741440" cy="36264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: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F43713D-645F-9EAC-7AA3-07144B6C90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11" name="D_A_02">
            <a:extLst>
              <a:ext uri="{FF2B5EF4-FFF2-40B4-BE49-F238E27FC236}">
                <a16:creationId xmlns:a16="http://schemas.microsoft.com/office/drawing/2014/main" id="{AF173919-2754-6534-BFB0-B0A4E1073A3C}"/>
              </a:ext>
            </a:extLst>
          </p:cNvPr>
          <p:cNvSpPr txBox="1"/>
          <p:nvPr/>
        </p:nvSpPr>
        <p:spPr>
          <a:xfrm>
            <a:off x="365598" y="629581"/>
            <a:ext cx="9741440" cy="36264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spcAft>
                <a:spcPts val="400"/>
              </a:spcAft>
              <a:defRPr/>
            </a:pPr>
            <a:r>
              <a:rPr lang="fr-FR" sz="1400" i="1" dirty="0">
                <a:solidFill>
                  <a:prstClr val="white">
                    <a:lumMod val="65000"/>
                  </a:prstClr>
                </a:solidFill>
              </a:rPr>
              <a:t>L’enseignant justifier la réponse et fait les feedbacks nécessaires sur les erreurs observées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/>
              <p:cNvSpPr txBox="1"/>
              <p:nvPr/>
            </p:nvSpPr>
            <p:spPr>
              <a:xfrm>
                <a:off x="4795042" y="2862575"/>
                <a:ext cx="5107940" cy="4668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=15−</m:t>
                      </m:r>
                      <m:d>
                        <m:dPr>
                          <m:begChr m:val="["/>
                          <m:endChr m:val="]"/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8−2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×(4−10)</m:t>
                          </m:r>
                        </m:e>
                      </m:d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13" name="ZoneTexte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5042" y="2862575"/>
                <a:ext cx="5107940" cy="466833"/>
              </a:xfrm>
              <a:prstGeom prst="rect">
                <a:avLst/>
              </a:prstGeom>
              <a:blipFill>
                <a:blip r:embed="rId4"/>
                <a:stretch>
                  <a:fillRect b="-1710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56DADE88-374A-47DC-235A-F70B71FDA998}"/>
                  </a:ext>
                </a:extLst>
              </p:cNvPr>
              <p:cNvSpPr txBox="1"/>
              <p:nvPr/>
            </p:nvSpPr>
            <p:spPr>
              <a:xfrm>
                <a:off x="1372987" y="2862575"/>
                <a:ext cx="443345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15−</m:t>
                      </m:r>
                      <m:d>
                        <m:dPr>
                          <m:begChr m:val="["/>
                          <m:endChr m:val="]"/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8−2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d>
                            <m:dPr>
                              <m:ctrlP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>
                                <a:rPr lang="fr-FR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÷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5−10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56DADE88-374A-47DC-235A-F70B71FDA9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2987" y="2862575"/>
                <a:ext cx="4433453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>
            <a:extLst>
              <a:ext uri="{FF2B5EF4-FFF2-40B4-BE49-F238E27FC236}">
                <a16:creationId xmlns:a16="http://schemas.microsoft.com/office/drawing/2014/main" id="{62705ED8-4249-4425-B542-D71EE58961D8}"/>
              </a:ext>
            </a:extLst>
          </p:cNvPr>
          <p:cNvSpPr/>
          <p:nvPr/>
        </p:nvSpPr>
        <p:spPr>
          <a:xfrm>
            <a:off x="639097" y="2221248"/>
            <a:ext cx="10917363" cy="28468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EDE19281-7BDC-8279-9F77-4526FF7002EE}"/>
                  </a:ext>
                </a:extLst>
              </p:cNvPr>
              <p:cNvSpPr txBox="1"/>
              <p:nvPr/>
            </p:nvSpPr>
            <p:spPr>
              <a:xfrm>
                <a:off x="4558795" y="3413846"/>
                <a:ext cx="522528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=15−</m:t>
                      </m:r>
                      <m:d>
                        <m:dPr>
                          <m:begChr m:val="["/>
                          <m:endChr m:val="]"/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8−2</m:t>
                          </m:r>
                          <m:r>
                            <a:rPr lang="fr-FR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d>
                            <m:dPr>
                              <m:ctrlP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−6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fr-FR" sz="2400" b="0" dirty="0"/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EDE19281-7BDC-8279-9F77-4526FF7002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8795" y="3413846"/>
                <a:ext cx="5225285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EA5D6477-6744-F276-0078-F77B0E91467F}"/>
                  </a:ext>
                </a:extLst>
              </p:cNvPr>
              <p:cNvSpPr txBox="1"/>
              <p:nvPr/>
            </p:nvSpPr>
            <p:spPr>
              <a:xfrm>
                <a:off x="4010155" y="3959949"/>
                <a:ext cx="554532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=15−</m:t>
                      </m:r>
                      <m:d>
                        <m:dPr>
                          <m:begChr m:val="["/>
                          <m:endChr m:val="]"/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sz="2400" b="0" i="1" smtClean="0">
                              <a:latin typeface="Cambria Math" panose="02040503050406030204" pitchFamily="18" charset="0"/>
                            </a:rPr>
                            <m:t>8+12</m:t>
                          </m:r>
                        </m:e>
                      </m:d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EA5D6477-6744-F276-0078-F77B0E9146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0155" y="3959949"/>
                <a:ext cx="5545325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B69C695C-7D4D-AB03-D6A8-008AE867E638}"/>
                  </a:ext>
                </a:extLst>
              </p:cNvPr>
              <p:cNvSpPr txBox="1"/>
              <p:nvPr/>
            </p:nvSpPr>
            <p:spPr>
              <a:xfrm>
                <a:off x="5236318" y="4506052"/>
                <a:ext cx="234514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=15−20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B69C695C-7D4D-AB03-D6A8-008AE867E6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6318" y="4506052"/>
                <a:ext cx="2345147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7C11996F-BB98-C01C-743F-B4CF41A5E4F2}"/>
                  </a:ext>
                </a:extLst>
              </p:cNvPr>
              <p:cNvSpPr txBox="1"/>
              <p:nvPr/>
            </p:nvSpPr>
            <p:spPr>
              <a:xfrm>
                <a:off x="6782817" y="4544192"/>
                <a:ext cx="167458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smtClean="0">
                          <a:latin typeface="Cambria Math" panose="02040503050406030204" pitchFamily="18" charset="0"/>
                        </a:rPr>
                        <m:t>=−5</m:t>
                      </m:r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7C11996F-BB98-C01C-743F-B4CF41A5E4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2817" y="4544192"/>
                <a:ext cx="1674587" cy="4616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0312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3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4" grpId="0"/>
      <p:bldP spid="5" grpId="0"/>
      <p:bldP spid="6" grpId="0"/>
      <p:bldP spid="7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guidée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905D3019-78F1-3FD7-7E47-7F8D041A9F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507434" y="563024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accorde 5 min au travail individuel puis 4 minutes à la discussion. Il circule pour contrôler et donner des indications en cas de besoin.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A84903F-8F6B-4BBF-3111-ED2769D25CFE}"/>
              </a:ext>
            </a:extLst>
          </p:cNvPr>
          <p:cNvSpPr/>
          <p:nvPr/>
        </p:nvSpPr>
        <p:spPr>
          <a:xfrm>
            <a:off x="5124450" y="5949372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Page:47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0587" y="1744834"/>
            <a:ext cx="9787784" cy="3368332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4586863" y="3537019"/>
            <a:ext cx="107517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5A42D-E7FE-C31B-36AB-56BCFC13E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27B0C8F2-D65B-21A7-16E3-C35EF066DFA0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CAF29143-5851-950D-3BDB-B3301F392A49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C10EAA7-795A-CCDE-75FF-BFC3A83594B5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0B9585BF-A7F5-904D-233A-AFFFFA381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794D992D-7284-6239-C01E-DE1B8CE18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7665293-6FA7-1F20-5FF4-AA0A0560F4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8276550-0F11-6668-754D-ABD732E38961}"/>
              </a:ext>
            </a:extLst>
          </p:cNvPr>
          <p:cNvSpPr/>
          <p:nvPr/>
        </p:nvSpPr>
        <p:spPr>
          <a:xfrm>
            <a:off x="5124450" y="5949372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Page47</a:t>
            </a: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0587" y="1744834"/>
            <a:ext cx="9787784" cy="3368332"/>
          </a:xfrm>
          <a:prstGeom prst="rect">
            <a:avLst/>
          </a:prstGeom>
        </p:spPr>
      </p:pic>
      <p:sp>
        <p:nvSpPr>
          <p:cNvPr id="16" name="ZoneTexte 15"/>
          <p:cNvSpPr txBox="1"/>
          <p:nvPr/>
        </p:nvSpPr>
        <p:spPr>
          <a:xfrm>
            <a:off x="5194569" y="2752928"/>
            <a:ext cx="4863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18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6225702" y="2752928"/>
            <a:ext cx="4863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3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4649819" y="3058923"/>
            <a:ext cx="5447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rgbClr val="FF0000"/>
                </a:solidFill>
              </a:rPr>
              <a:t>24-18</a:t>
            </a:r>
          </a:p>
        </p:txBody>
      </p:sp>
      <p:sp>
        <p:nvSpPr>
          <p:cNvPr id="19" name="ZoneTexte 18"/>
          <p:cNvSpPr txBox="1"/>
          <p:nvPr/>
        </p:nvSpPr>
        <p:spPr>
          <a:xfrm>
            <a:off x="5787736" y="3058923"/>
            <a:ext cx="4379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rgbClr val="FF0000"/>
                </a:solidFill>
              </a:rPr>
              <a:t>7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4781146" y="3340041"/>
            <a:ext cx="4377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21" name="ZoneTexte 20"/>
          <p:cNvSpPr txBox="1"/>
          <p:nvPr/>
        </p:nvSpPr>
        <p:spPr>
          <a:xfrm>
            <a:off x="5437760" y="3366700"/>
            <a:ext cx="6582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>
                <a:solidFill>
                  <a:srgbClr val="FF0000"/>
                </a:solidFill>
              </a:rPr>
              <a:t>28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838848" y="5235191"/>
            <a:ext cx="8350181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MA" dirty="0"/>
              <a:t>   2)    </a:t>
            </a:r>
            <a:r>
              <a:rPr lang="fr-MA" dirty="0">
                <a:solidFill>
                  <a:srgbClr val="FF0000"/>
                </a:solidFill>
              </a:rPr>
              <a:t>c)   -    b)  -   d)   -   e)   -    f)   - a)    </a:t>
            </a:r>
            <a:endParaRPr lang="fr-FR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ZoneTexte 9"/>
              <p:cNvSpPr txBox="1"/>
              <p:nvPr/>
            </p:nvSpPr>
            <p:spPr>
              <a:xfrm>
                <a:off x="4552545" y="3623335"/>
                <a:ext cx="885215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M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MA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MA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22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10" name="ZoneTexte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2545" y="3623335"/>
                <a:ext cx="885215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94524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  <p:bldP spid="20" grpId="0"/>
      <p:bldP spid="21" grpId="0"/>
      <p:bldP spid="8" grpId="0" animBg="1"/>
      <p:bldP spid="10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autonome :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12 min</a:t>
              </a:r>
            </a:p>
          </p:txBody>
        </p:sp>
      </p:grpSp>
      <p:pic>
        <p:nvPicPr>
          <p:cNvPr id="5" name="Picture 14">
            <a:extLst>
              <a:ext uri="{FF2B5EF4-FFF2-40B4-BE49-F238E27FC236}">
                <a16:creationId xmlns:a16="http://schemas.microsoft.com/office/drawing/2014/main" id="{6D248F83-4C7F-319A-F9E2-F4E054B7BA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698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collective (</a:t>
              </a:r>
              <a:r>
                <a:rPr lang="fr-FR" sz="1867" b="1" kern="0" dirty="0" err="1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VdC</a:t>
              </a: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)</a:t>
              </a:r>
              <a:r>
                <a:rPr lang="ar-MA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 </a:t>
              </a:r>
              <a:endParaRPr lang="fr-FR" sz="1867" b="1" kern="0" dirty="0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en binôme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12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5C8C2EC-A956-3CF2-01B0-FD460315B9DA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75000"/>
                  </a:schemeClr>
                </a:solidFill>
                <a:effectLst/>
              </a:rPr>
              <a:t>Prenez vos livrets et vos crayons, puis répondez individuellement aux exercices. Vous avez 10 min.</a:t>
            </a:r>
            <a:endParaRPr lang="fr-FR" sz="16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5C1A8D9-A02C-58FC-B173-15CDF98E063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400" i="1" dirty="0">
                <a:solidFill>
                  <a:schemeClr val="bg1">
                    <a:lumMod val="75000"/>
                  </a:schemeClr>
                </a:solidFill>
              </a:rPr>
              <a:t>L’enseignant vérifie les productions des élèves, donne une aide individuelle en cas de besoin et oriente les élèves ayant terminé vers le défi.</a:t>
            </a: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67DDBFEF-FA5F-D87B-9951-AB62A2A072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18" y="249522"/>
            <a:ext cx="559562" cy="55956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1395FC7-3C4B-B63A-9EEC-6C9EB59E7C6B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Page47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8953" y="1426878"/>
            <a:ext cx="10058400" cy="3202376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4970834" y="3268493"/>
            <a:ext cx="153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3330532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corrige au tableau.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8DB70F-F476-00D1-4DAC-4CF35347BB9F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83DB11-9257-2FB3-23E0-17EE22386F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avLst/>
            <a:gdLst>
              <a:gd name="connsiteX0" fmla="*/ 0 w 1286510"/>
              <a:gd name="connsiteY0" fmla="*/ 0 h 1417543"/>
              <a:gd name="connsiteX1" fmla="*/ 415972 w 1286510"/>
              <a:gd name="connsiteY1" fmla="*/ 0 h 1417543"/>
              <a:gd name="connsiteX2" fmla="*/ 831943 w 1286510"/>
              <a:gd name="connsiteY2" fmla="*/ 0 h 1417543"/>
              <a:gd name="connsiteX3" fmla="*/ 1286510 w 1286510"/>
              <a:gd name="connsiteY3" fmla="*/ 0 h 1417543"/>
              <a:gd name="connsiteX4" fmla="*/ 1286510 w 1286510"/>
              <a:gd name="connsiteY4" fmla="*/ 429988 h 1417543"/>
              <a:gd name="connsiteX5" fmla="*/ 1286510 w 1286510"/>
              <a:gd name="connsiteY5" fmla="*/ 930853 h 1417543"/>
              <a:gd name="connsiteX6" fmla="*/ 1286510 w 1286510"/>
              <a:gd name="connsiteY6" fmla="*/ 1417543 h 1417543"/>
              <a:gd name="connsiteX7" fmla="*/ 831943 w 1286510"/>
              <a:gd name="connsiteY7" fmla="*/ 1417543 h 1417543"/>
              <a:gd name="connsiteX8" fmla="*/ 390241 w 1286510"/>
              <a:gd name="connsiteY8" fmla="*/ 1417543 h 1417543"/>
              <a:gd name="connsiteX9" fmla="*/ 0 w 1286510"/>
              <a:gd name="connsiteY9" fmla="*/ 1417543 h 1417543"/>
              <a:gd name="connsiteX10" fmla="*/ 0 w 1286510"/>
              <a:gd name="connsiteY10" fmla="*/ 987555 h 1417543"/>
              <a:gd name="connsiteX11" fmla="*/ 0 w 1286510"/>
              <a:gd name="connsiteY11" fmla="*/ 486690 h 1417543"/>
              <a:gd name="connsiteX12" fmla="*/ 0 w 1286510"/>
              <a:gd name="connsiteY12" fmla="*/ 0 h 141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7599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48154FEB-A7C1-8412-0A0F-25FFE8B0705A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invite les élèves à rappeler ce qu’ils ont appris, puis présente une synthèse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12683DF8-055B-F6A0-E431-FCAE5A898B13}"/>
              </a:ext>
            </a:extLst>
          </p:cNvPr>
          <p:cNvSpPr txBox="1"/>
          <p:nvPr/>
        </p:nvSpPr>
        <p:spPr>
          <a:xfrm>
            <a:off x="923911" y="188531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Dans cette séance nous avons appris que pour résoudre un problème je suis les étapes suivantes: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7D9D14DD-6E11-AA20-A328-BD0266663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9B5981A-4807-5A3E-56F0-8ED234BA1E7D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387597" y="2280888"/>
            <a:ext cx="98887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Je commence par effectuer les opérations de multiplication et la division à l’intérieur des parenthèses puis à l’intérieur des crochets </a:t>
            </a:r>
          </a:p>
        </p:txBody>
      </p:sp>
      <p:sp>
        <p:nvSpPr>
          <p:cNvPr id="9" name="Ellipse 8"/>
          <p:cNvSpPr/>
          <p:nvPr/>
        </p:nvSpPr>
        <p:spPr>
          <a:xfrm>
            <a:off x="979768" y="2401582"/>
            <a:ext cx="239697" cy="40494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1</a:t>
            </a:r>
          </a:p>
        </p:txBody>
      </p:sp>
      <p:sp>
        <p:nvSpPr>
          <p:cNvPr id="11" name="Ellipse 10"/>
          <p:cNvSpPr/>
          <p:nvPr/>
        </p:nvSpPr>
        <p:spPr>
          <a:xfrm>
            <a:off x="1075787" y="4008739"/>
            <a:ext cx="217503" cy="40494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2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1420426" y="4044349"/>
            <a:ext cx="73418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J’effectue les opérations restantes de gauche à droite</a:t>
            </a:r>
          </a:p>
        </p:txBody>
      </p:sp>
      <p:sp>
        <p:nvSpPr>
          <p:cNvPr id="14" name="Rectangle à coins arrondis 13"/>
          <p:cNvSpPr/>
          <p:nvPr/>
        </p:nvSpPr>
        <p:spPr>
          <a:xfrm>
            <a:off x="1682317" y="1567484"/>
            <a:ext cx="6818050" cy="409559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Dans une suite d’opérations avec parenthèses ou crochets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/>
              <p:cNvSpPr txBox="1"/>
              <p:nvPr/>
            </p:nvSpPr>
            <p:spPr>
              <a:xfrm>
                <a:off x="2012017" y="3231064"/>
                <a:ext cx="682069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begChr m:val="["/>
                          <m:endChr m:val="]"/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d>
                            <m:d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d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</m:e>
                      </m:d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b="0" i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b="0" i="0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fr-FR" b="0" i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b="0" i="0" smtClean="0"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fr-FR" b="0" i="0" smtClean="0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begChr m:val="["/>
                          <m:endChr m:val="]"/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</m:d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       =−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−(−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7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5" name="ZoneTexte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2017" y="3231064"/>
                <a:ext cx="6820697" cy="369332"/>
              </a:xfrm>
              <a:prstGeom prst="rect">
                <a:avLst/>
              </a:prstGeom>
              <a:blipFill>
                <a:blip r:embed="rId3"/>
                <a:stretch>
                  <a:fillRect r="-89" b="-1311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/>
              <p:cNvSpPr txBox="1"/>
              <p:nvPr/>
            </p:nvSpPr>
            <p:spPr>
              <a:xfrm>
                <a:off x="1679670" y="4848850"/>
                <a:ext cx="682069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begChr m:val="["/>
                          <m:endChr m:val="]"/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d>
                            <m:dPr>
                              <m:ctrlP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d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</m:e>
                      </m:d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b="0" i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b="0" i="0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fr-FR" b="0" i="0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b="0" i="0" smtClean="0">
                          <a:latin typeface="Cambria Math" panose="02040503050406030204" pitchFamily="18" charset="0"/>
                        </a:rPr>
                        <m:t>6</m:t>
                      </m:r>
                      <m:r>
                        <a:rPr lang="fr-FR" b="0" i="0" smtClean="0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e>
                      </m:d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      =−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7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7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6" name="ZoneTexte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9670" y="4848850"/>
                <a:ext cx="6820697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00131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482599" y="69714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faire l’exercice à la maison, puis clôt la séance..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699" y="177800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Exercice à préparer à la maison pour la prochaine séance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E7776F0F-6889-70FD-34F1-D33743EA4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F55B392-FE7B-9C4E-744F-DC58B9ED60D4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Page27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842" y="1420956"/>
            <a:ext cx="10525327" cy="4016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55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onnsiteX0" fmla="*/ 0 w 1466850"/>
              <a:gd name="connsiteY0" fmla="*/ 0 h 1524000"/>
              <a:gd name="connsiteX1" fmla="*/ 474281 w 1466850"/>
              <a:gd name="connsiteY1" fmla="*/ 0 h 1524000"/>
              <a:gd name="connsiteX2" fmla="*/ 948563 w 1466850"/>
              <a:gd name="connsiteY2" fmla="*/ 0 h 1524000"/>
              <a:gd name="connsiteX3" fmla="*/ 1466850 w 1466850"/>
              <a:gd name="connsiteY3" fmla="*/ 0 h 1524000"/>
              <a:gd name="connsiteX4" fmla="*/ 1466850 w 1466850"/>
              <a:gd name="connsiteY4" fmla="*/ 462280 h 1524000"/>
              <a:gd name="connsiteX5" fmla="*/ 1466850 w 1466850"/>
              <a:gd name="connsiteY5" fmla="*/ 1000760 h 1524000"/>
              <a:gd name="connsiteX6" fmla="*/ 1466850 w 1466850"/>
              <a:gd name="connsiteY6" fmla="*/ 1524000 h 1524000"/>
              <a:gd name="connsiteX7" fmla="*/ 948563 w 1466850"/>
              <a:gd name="connsiteY7" fmla="*/ 1524000 h 1524000"/>
              <a:gd name="connsiteX8" fmla="*/ 444945 w 1466850"/>
              <a:gd name="connsiteY8" fmla="*/ 1524000 h 1524000"/>
              <a:gd name="connsiteX9" fmla="*/ 0 w 1466850"/>
              <a:gd name="connsiteY9" fmla="*/ 1524000 h 1524000"/>
              <a:gd name="connsiteX10" fmla="*/ 0 w 1466850"/>
              <a:gd name="connsiteY10" fmla="*/ 1061720 h 1524000"/>
              <a:gd name="connsiteX11" fmla="*/ 0 w 1466850"/>
              <a:gd name="connsiteY11" fmla="*/ 523240 h 1524000"/>
              <a:gd name="connsiteX12" fmla="*/ 0 w 1466850"/>
              <a:gd name="connsiteY12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xmlns="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oogle Shape;250;p28">
            <a:extLst>
              <a:ext uri="{FF2B5EF4-FFF2-40B4-BE49-F238E27FC236}">
                <a16:creationId xmlns:a16="http://schemas.microsoft.com/office/drawing/2014/main" id="{F0C1EEEB-1A76-97CC-9AFF-0D5EE95CA916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8" name="Google Shape;251;p28">
              <a:extLst>
                <a:ext uri="{FF2B5EF4-FFF2-40B4-BE49-F238E27FC236}">
                  <a16:creationId xmlns:a16="http://schemas.microsoft.com/office/drawing/2014/main" id="{1BDDED31-DC3C-71E6-293B-9B41DDF5183D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0" name="Google Shape;252;p28">
              <a:extLst>
                <a:ext uri="{FF2B5EF4-FFF2-40B4-BE49-F238E27FC236}">
                  <a16:creationId xmlns:a16="http://schemas.microsoft.com/office/drawing/2014/main" id="{4777E0C0-26F3-ACD4-BC62-CBBB76C9E963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3" name="Google Shape;996;p109">
            <a:extLst>
              <a:ext uri="{FF2B5EF4-FFF2-40B4-BE49-F238E27FC236}">
                <a16:creationId xmlns:a16="http://schemas.microsoft.com/office/drawing/2014/main" id="{351F946C-A501-4C58-BC6A-1C4223005226}"/>
              </a:ext>
            </a:extLst>
          </p:cNvPr>
          <p:cNvSpPr txBox="1"/>
          <p:nvPr/>
        </p:nvSpPr>
        <p:spPr>
          <a:xfrm>
            <a:off x="1721796" y="1416788"/>
            <a:ext cx="8630645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de l’élève</a:t>
            </a:r>
          </a:p>
        </p:txBody>
      </p:sp>
      <p:pic>
        <p:nvPicPr>
          <p:cNvPr id="15" name="Picture 11">
            <a:extLst>
              <a:ext uri="{FF2B5EF4-FFF2-40B4-BE49-F238E27FC236}">
                <a16:creationId xmlns:a16="http://schemas.microsoft.com/office/drawing/2014/main" id="{D884E71F-9BE2-69DC-4C72-1059DF61998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5246368" y="4688581"/>
            <a:ext cx="1564020" cy="174252"/>
          </a:xfrm>
          <a:prstGeom prst="rect">
            <a:avLst/>
          </a:prstGeom>
        </p:spPr>
      </p:pic>
      <p:pic>
        <p:nvPicPr>
          <p:cNvPr id="19" name="Picture 21">
            <a:extLst>
              <a:ext uri="{FF2B5EF4-FFF2-40B4-BE49-F238E27FC236}">
                <a16:creationId xmlns:a16="http://schemas.microsoft.com/office/drawing/2014/main" id="{59801438-8BE1-299D-F527-99E0AADE3A0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31425" y="3045106"/>
            <a:ext cx="1632389" cy="1164080"/>
          </a:xfrm>
          <a:prstGeom prst="rect">
            <a:avLst/>
          </a:prstGeom>
        </p:spPr>
      </p:pic>
      <p:pic>
        <p:nvPicPr>
          <p:cNvPr id="21" name="Picture 1">
            <a:extLst>
              <a:ext uri="{FF2B5EF4-FFF2-40B4-BE49-F238E27FC236}">
                <a16:creationId xmlns:a16="http://schemas.microsoft.com/office/drawing/2014/main" id="{995F60F2-0845-307F-923E-F3305B42ED0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097821" y="3429000"/>
            <a:ext cx="1478097" cy="1109845"/>
          </a:xfrm>
          <a:prstGeom prst="rect">
            <a:avLst/>
          </a:prstGeom>
          <a:ln w="19050">
            <a:noFill/>
          </a:ln>
        </p:spPr>
      </p:pic>
      <p:pic>
        <p:nvPicPr>
          <p:cNvPr id="23" name="Picture 8">
            <a:extLst>
              <a:ext uri="{FF2B5EF4-FFF2-40B4-BE49-F238E27FC236}">
                <a16:creationId xmlns:a16="http://schemas.microsoft.com/office/drawing/2014/main" id="{A143FCF7-C61F-10D2-6F6E-BA17CDCDB81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23929" y="4882889"/>
            <a:ext cx="413334" cy="39741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8370DD5-4CD1-721A-E206-8B988DAD25D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53637" y="2887937"/>
            <a:ext cx="1721310" cy="2348766"/>
          </a:xfrm>
          <a:prstGeom prst="rect">
            <a:avLst/>
          </a:prstGeom>
          <a:ln w="38100">
            <a:solidFill>
              <a:schemeClr val="bg1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161684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06843-20BD-414E-4E5D-9A7341B6F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7232CAA3-3DD0-98FF-820D-35B618FC3569}"/>
              </a:ext>
            </a:extLst>
          </p:cNvPr>
          <p:cNvSpPr/>
          <p:nvPr/>
        </p:nvSpPr>
        <p:spPr>
          <a:xfrm>
            <a:off x="172899" y="61516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Une banque des bons et mauvais comportements 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910BE2-3881-7D0E-E803-A3E02C53654F}"/>
              </a:ext>
            </a:extLst>
          </p:cNvPr>
          <p:cNvSpPr/>
          <p:nvPr/>
        </p:nvSpPr>
        <p:spPr>
          <a:xfrm>
            <a:off x="7133351" y="1048837"/>
            <a:ext cx="4566868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Mauvais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243B037-1F4C-D530-B71B-CF5B381045B5}"/>
              </a:ext>
            </a:extLst>
          </p:cNvPr>
          <p:cNvSpPr/>
          <p:nvPr/>
        </p:nvSpPr>
        <p:spPr>
          <a:xfrm>
            <a:off x="491781" y="1048837"/>
            <a:ext cx="4368339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2F5B7BB-A09E-350C-C581-9BD7ACC403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29" b="96070" l="9948" r="89791">
                        <a14:foregroundMark x1="39005" y1="6376" x2="57068" y2="4716"/>
                        <a14:foregroundMark x1="31937" y1="95633" x2="42408" y2="88908"/>
                        <a14:foregroundMark x1="57723" y1="96070" x2="58639" y2="896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879" y="1796803"/>
            <a:ext cx="3173351" cy="476002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BE3944C-573E-4613-C6E7-D1F8D09B79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594" b="94596" l="9961" r="89844">
                        <a14:foregroundMark x1="46582" y1="91341" x2="61328" y2="88086"/>
                        <a14:foregroundMark x1="68652" y1="94661" x2="79980" y2="86654"/>
                        <a14:foregroundMark x1="79980" y1="86654" x2="79980" y2="86263"/>
                        <a14:foregroundMark x1="53320" y1="19857" x2="57324" y2="19010"/>
                        <a14:foregroundMark x1="61914" y1="18620" x2="69336" y2="19401"/>
                        <a14:foregroundMark x1="79102" y1="31706" x2="82520" y2="43164"/>
                        <a14:foregroundMark x1="48438" y1="44531" x2="50000" y2="34570"/>
                        <a14:foregroundMark x1="53711" y1="8594" x2="71094" y2="8984"/>
                        <a14:foregroundMark x1="49707" y1="33919" x2="52148" y2="31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9858" y="1557149"/>
            <a:ext cx="3492888" cy="5239333"/>
          </a:xfrm>
          <a:prstGeom prst="rect">
            <a:avLst/>
          </a:prstGeom>
        </p:spPr>
      </p:pic>
      <p:sp>
        <p:nvSpPr>
          <p:cNvPr id="5" name="Bulle narrative : ronde 4">
            <a:extLst>
              <a:ext uri="{FF2B5EF4-FFF2-40B4-BE49-F238E27FC236}">
                <a16:creationId xmlns:a16="http://schemas.microsoft.com/office/drawing/2014/main" id="{A43F9CB2-84EE-684F-76D0-BB5DC6421965}"/>
              </a:ext>
            </a:extLst>
          </p:cNvPr>
          <p:cNvSpPr/>
          <p:nvPr/>
        </p:nvSpPr>
        <p:spPr>
          <a:xfrm rot="20889684">
            <a:off x="7305399" y="2079939"/>
            <a:ext cx="1824184" cy="1403623"/>
          </a:xfrm>
          <a:prstGeom prst="wedgeEllipseCallout">
            <a:avLst>
              <a:gd name="adj1" fmla="val 64246"/>
              <a:gd name="adj2" fmla="val 2110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2400" b="1" dirty="0">
              <a:solidFill>
                <a:schemeClr val="tx1"/>
              </a:solidFill>
            </a:endParaRPr>
          </a:p>
          <a:p>
            <a:pPr algn="ctr"/>
            <a:r>
              <a:rPr lang="fr-FR" sz="2400" b="1" dirty="0">
                <a:solidFill>
                  <a:schemeClr val="tx1"/>
                </a:solidFill>
              </a:rPr>
              <a:t>J’oublie  </a:t>
            </a:r>
          </a:p>
          <a:p>
            <a:pPr algn="ctr"/>
            <a:r>
              <a:rPr lang="fr-FR" sz="2400" b="1" dirty="0">
                <a:solidFill>
                  <a:schemeClr val="tx1"/>
                </a:solidFill>
              </a:rPr>
              <a:t>   mon    ardoise</a:t>
            </a:r>
          </a:p>
          <a:p>
            <a:pPr algn="ctr"/>
            <a:endParaRPr lang="fr-FR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4168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88000"/>
                <a:lumMod val="16000"/>
                <a:lumOff val="84000"/>
              </a:srgb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B27096"/>
            </a:gs>
            <a:gs pos="100000">
              <a:srgbClr val="B27096">
                <a:alpha val="46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Contrôler les cahiers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et corriger l'exercice maison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6 min</a:t>
              </a:r>
            </a:p>
          </p:txBody>
        </p:sp>
      </p:grpSp>
      <p:pic>
        <p:nvPicPr>
          <p:cNvPr id="47" name="Picture 52">
            <a:extLst>
              <a:ext uri="{FF2B5EF4-FFF2-40B4-BE49-F238E27FC236}">
                <a16:creationId xmlns:a16="http://schemas.microsoft.com/office/drawing/2014/main" id="{9C6F9633-ED3A-85FA-A079-AA1E28CB8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318" y="1019838"/>
            <a:ext cx="1409365" cy="144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691033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2597D-A9F4-3BBC-7A47-7C132D013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36BBCBDF-7096-3A9E-EA01-F06424AAF49E}"/>
              </a:ext>
            </a:extLst>
          </p:cNvPr>
          <p:cNvSpPr/>
          <p:nvPr/>
        </p:nvSpPr>
        <p:spPr>
          <a:xfrm>
            <a:off x="788670" y="177800"/>
            <a:ext cx="10539730" cy="48514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i="0" dirty="0">
                <a:solidFill>
                  <a:schemeClr val="bg1">
                    <a:lumMod val="65000"/>
                  </a:schemeClr>
                </a:solidFill>
                <a:effectLst/>
              </a:rPr>
              <a:t>On commence par la correction de l’exercice maison de la séance précédente.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F066938-A961-3AA4-E626-B05D9168824E}"/>
              </a:ext>
            </a:extLst>
          </p:cNvPr>
          <p:cNvSpPr txBox="1"/>
          <p:nvPr/>
        </p:nvSpPr>
        <p:spPr>
          <a:xfrm>
            <a:off x="720090" y="621653"/>
            <a:ext cx="107094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contrôle  les réalisations d’un échantillon d’élèves avant de passer à la correction au tableau</a:t>
            </a:r>
          </a:p>
        </p:txBody>
      </p:sp>
      <p:pic>
        <p:nvPicPr>
          <p:cNvPr id="60" name="Picture 52">
            <a:extLst>
              <a:ext uri="{FF2B5EF4-FFF2-40B4-BE49-F238E27FC236}">
                <a16:creationId xmlns:a16="http://schemas.microsoft.com/office/drawing/2014/main" id="{12FB5C80-0B69-638C-40FF-09ED346CF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F92BAF7-6798-6F1E-7630-1E8B8D7DB195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45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156" y="1958212"/>
            <a:ext cx="10795246" cy="2941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884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onnsiteX0" fmla="*/ 0 w 1154374"/>
              <a:gd name="connsiteY0" fmla="*/ 0 h 1162800"/>
              <a:gd name="connsiteX1" fmla="*/ 565643 w 1154374"/>
              <a:gd name="connsiteY1" fmla="*/ 0 h 1162800"/>
              <a:gd name="connsiteX2" fmla="*/ 1154374 w 1154374"/>
              <a:gd name="connsiteY2" fmla="*/ 0 h 1162800"/>
              <a:gd name="connsiteX3" fmla="*/ 1154374 w 1154374"/>
              <a:gd name="connsiteY3" fmla="*/ 593028 h 1162800"/>
              <a:gd name="connsiteX4" fmla="*/ 1154374 w 1154374"/>
              <a:gd name="connsiteY4" fmla="*/ 1162800 h 1162800"/>
              <a:gd name="connsiteX5" fmla="*/ 565643 w 1154374"/>
              <a:gd name="connsiteY5" fmla="*/ 1162800 h 1162800"/>
              <a:gd name="connsiteX6" fmla="*/ 0 w 1154374"/>
              <a:gd name="connsiteY6" fmla="*/ 1162800 h 1162800"/>
              <a:gd name="connsiteX7" fmla="*/ 0 w 1154374"/>
              <a:gd name="connsiteY7" fmla="*/ 604656 h 1162800"/>
              <a:gd name="connsiteX8" fmla="*/ 0 w 1154374"/>
              <a:gd name="connsiteY8" fmla="*/ 0 h 116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xmlns="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10177</TotalTime>
  <Words>1466</Words>
  <Application>Microsoft Office PowerPoint</Application>
  <PresentationFormat>Grand écran</PresentationFormat>
  <Paragraphs>289</Paragraphs>
  <Slides>45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45</vt:i4>
      </vt:variant>
    </vt:vector>
  </HeadingPairs>
  <TitlesOfParts>
    <vt:vector size="57" baseType="lpstr">
      <vt:lpstr>Aptos</vt:lpstr>
      <vt:lpstr>Arial</vt:lpstr>
      <vt:lpstr>Calibri</vt:lpstr>
      <vt:lpstr>Cambria Math</vt:lpstr>
      <vt:lpstr>CIDFont+F2</vt:lpstr>
      <vt:lpstr>Dosis</vt:lpstr>
      <vt:lpstr>Dosis Bold</vt:lpstr>
      <vt:lpstr>Poppins ExtraBold</vt:lpstr>
      <vt:lpstr>Wingdings</vt:lpstr>
      <vt:lpstr>Office Theme</vt:lpstr>
      <vt:lpstr>Custom Design</vt:lpstr>
      <vt:lpstr>1_Custom Design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KHOUKHI MOHAMED</dc:creator>
  <cp:lastModifiedBy>pc</cp:lastModifiedBy>
  <cp:revision>1205</cp:revision>
  <cp:lastPrinted>2024-10-05T19:15:58Z</cp:lastPrinted>
  <dcterms:created xsi:type="dcterms:W3CDTF">2024-05-28T10:13:44Z</dcterms:created>
  <dcterms:modified xsi:type="dcterms:W3CDTF">2025-11-26T10:09:24Z</dcterms:modified>
</cp:coreProperties>
</file>