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308" r:id="rId2"/>
    <p:sldId id="288" r:id="rId3"/>
    <p:sldId id="289" r:id="rId4"/>
    <p:sldId id="286" r:id="rId5"/>
    <p:sldId id="2147483431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314" r:id="rId21"/>
    <p:sldId id="315" r:id="rId22"/>
    <p:sldId id="348" r:id="rId23"/>
    <p:sldId id="349" r:id="rId24"/>
    <p:sldId id="268" r:id="rId25"/>
    <p:sldId id="269" r:id="rId26"/>
    <p:sldId id="309" r:id="rId27"/>
    <p:sldId id="310" r:id="rId28"/>
    <p:sldId id="297" r:id="rId29"/>
    <p:sldId id="270" r:id="rId30"/>
    <p:sldId id="271" r:id="rId31"/>
    <p:sldId id="272" r:id="rId32"/>
    <p:sldId id="2147483412" r:id="rId33"/>
    <p:sldId id="313" r:id="rId34"/>
    <p:sldId id="259" r:id="rId35"/>
    <p:sldId id="274" r:id="rId36"/>
    <p:sldId id="2147483413" r:id="rId37"/>
    <p:sldId id="2147483415" r:id="rId38"/>
    <p:sldId id="2147483416" r:id="rId39"/>
    <p:sldId id="2147483417" r:id="rId40"/>
    <p:sldId id="2147483418" r:id="rId41"/>
    <p:sldId id="2147483425" r:id="rId42"/>
    <p:sldId id="2147483426" r:id="rId43"/>
    <p:sldId id="2147483414" r:id="rId44"/>
    <p:sldId id="275" r:id="rId45"/>
    <p:sldId id="276" r:id="rId46"/>
    <p:sldId id="277" r:id="rId47"/>
    <p:sldId id="318" r:id="rId48"/>
    <p:sldId id="299" r:id="rId49"/>
    <p:sldId id="311" r:id="rId50"/>
    <p:sldId id="312" r:id="rId51"/>
    <p:sldId id="2147483427" r:id="rId52"/>
    <p:sldId id="2147483428" r:id="rId53"/>
    <p:sldId id="2147483429" r:id="rId54"/>
    <p:sldId id="2147483430" r:id="rId55"/>
    <p:sldId id="300" r:id="rId56"/>
    <p:sldId id="301" r:id="rId57"/>
    <p:sldId id="281" r:id="rId58"/>
    <p:sldId id="303" r:id="rId59"/>
    <p:sldId id="304" r:id="rId60"/>
    <p:sldId id="282" r:id="rId61"/>
    <p:sldId id="305" r:id="rId62"/>
    <p:sldId id="262" r:id="rId63"/>
    <p:sldId id="283" r:id="rId64"/>
    <p:sldId id="284" r:id="rId65"/>
    <p:sldId id="291" r:id="rId6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31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14"/>
            <p14:sldId id="315"/>
            <p14:sldId id="348"/>
            <p14:sldId id="349"/>
            <p14:sldId id="268"/>
            <p14:sldId id="269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74"/>
            <p14:sldId id="2147483413"/>
            <p14:sldId id="2147483415"/>
            <p14:sldId id="2147483416"/>
            <p14:sldId id="2147483417"/>
            <p14:sldId id="2147483418"/>
            <p14:sldId id="2147483425"/>
            <p14:sldId id="2147483426"/>
            <p14:sldId id="2147483414"/>
            <p14:sldId id="275"/>
            <p14:sldId id="276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2147483427"/>
            <p14:sldId id="2147483428"/>
            <p14:sldId id="2147483429"/>
            <p14:sldId id="2147483430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Relationship Id="rId9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50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54.png"/><Relationship Id="rId3" Type="http://schemas.openxmlformats.org/officeDocument/2006/relationships/image" Target="../media/image14.png"/><Relationship Id="rId7" Type="http://schemas.openxmlformats.org/officeDocument/2006/relationships/image" Target="../media/image75.png"/><Relationship Id="rId12" Type="http://schemas.openxmlformats.org/officeDocument/2006/relationships/image" Target="../media/image53.png"/><Relationship Id="rId17" Type="http://schemas.openxmlformats.org/officeDocument/2006/relationships/image" Target="../media/image85.png"/><Relationship Id="rId2" Type="http://schemas.openxmlformats.org/officeDocument/2006/relationships/image" Target="../media/image71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67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14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image" Target="../media/image81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670.png"/><Relationship Id="rId3" Type="http://schemas.openxmlformats.org/officeDocument/2006/relationships/image" Target="../media/image14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82.png"/><Relationship Id="rId2" Type="http://schemas.openxmlformats.org/officeDocument/2006/relationships/image" Target="../media/image102.png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83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image" Target="../media/image18.jpe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7.jpe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31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Fonctions</a:t>
            </a:r>
            <a:r>
              <a:rPr lang="en-US" dirty="0"/>
              <a:t> et </a:t>
            </a:r>
            <a:r>
              <a:rPr lang="en-US" dirty="0" err="1"/>
              <a:t>proportionnalité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12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4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Reconnaitre la proportionnalité avec les nombres négatifs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95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oiseau, Tracé, diagramme&#10;&#10;Le contenu généré par l’IA peut être incorrect.">
            <a:extLst>
              <a:ext uri="{FF2B5EF4-FFF2-40B4-BE49-F238E27FC236}">
                <a16:creationId xmlns:a16="http://schemas.microsoft.com/office/drawing/2014/main" id="{2AE839A6-EBBA-DA0C-F971-712F67729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76" y="1433945"/>
            <a:ext cx="11354452" cy="39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(−</m:t>
                      </m:r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)×(−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)=…</m:t>
                      </m:r>
                    </m:oMath>
                  </m:oMathPara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4939393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produit de deux nombres de même signe est un nombre positif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rappelle aussi que le produit de deux nombres de signes différents est un nombre  négatif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336102-31CD-B6E0-097D-D94A417B99A6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(−</m:t>
                      </m:r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lang="fr-FR" sz="1800" b="1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)×(−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fr-FR" sz="1800" b="1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336102-31CD-B6E0-097D-D94A417B9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9659297-0D5F-18CA-1835-9B9FF4969EDF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CE615-9D2E-E6F4-5E87-6AB3B2F6D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8103E1-349F-0698-7A21-1A858E4CF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A5C2B0-F992-336C-5E55-EEF3952390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4C61961-60F6-498E-7B38-E0DD24123851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493939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=…</m:t>
                      </m:r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4C61961-60F6-498E-7B38-E0DD24123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4939393" cy="6109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82CFE3EF-6561-FC66-E36E-C269D3DBD0B8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C80C8D4-78CD-5533-B220-B1E6B3B6BD3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43CAE8E-0AFB-FC19-FB5F-0CA319A2F0F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827A27-A84A-DA49-CCF4-1F3F0AA87FA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5262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D6BC-08D0-C03B-E894-D17E775A2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2BAA-1753-63F4-AE3A-F9FBD981E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le rapport de deux nombres de même signe est un nombre positif.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0C3F82-BFC7-7570-7E31-C04FC77CEE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rappelle aussi que le rapport de deux nombres de signes différents est un nombre  négatif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B7306A8F-1A61-5221-6CFA-7710249D3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DCB3E97-1AEE-7A10-89C3-ADA8B47376F6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493939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DCB3E97-1AEE-7A10-89C3-ADA8B4737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4939393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394D27E-4293-177E-7BD1-13CD7BBE3CA2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175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le tableau de proportionnalité suivant: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1870364" y="1859974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91C3E00E-1D02-9C4B-DDC4-1FEDDDE5D53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0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1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2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3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4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91C3E00E-1D02-9C4B-DDC4-1FEDDDE5D53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588" r="-5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0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1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2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3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4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101183" r="-5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…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83" r="-1695" b="-17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A30DF1D1-FA6F-42CD-E144-846B02A6D6EA}"/>
              </a:ext>
            </a:extLst>
          </p:cNvPr>
          <p:cNvGrpSpPr/>
          <p:nvPr/>
        </p:nvGrpSpPr>
        <p:grpSpPr>
          <a:xfrm>
            <a:off x="1995055" y="3243016"/>
            <a:ext cx="1181099" cy="823321"/>
            <a:chOff x="1532466" y="2605679"/>
            <a:chExt cx="1181099" cy="823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BAB92496-5925-5818-89F1-2F18009867B3}"/>
                    </a:ext>
                  </a:extLst>
                </p:cNvPr>
                <p:cNvSpPr/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×</m:t>
                        </m:r>
                        <m:r>
                          <a:rPr kumimoji="0" lang="fr-FR" sz="24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5</m:t>
                        </m:r>
                      </m:oMath>
                    </m:oMathPara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BAB92496-5925-5818-89F1-2F18009867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Connecteur : en arc 12">
              <a:extLst>
                <a:ext uri="{FF2B5EF4-FFF2-40B4-BE49-F238E27FC236}">
                  <a16:creationId xmlns:a16="http://schemas.microsoft.com/office/drawing/2014/main" id="{D5276962-041E-4483-FD83-73641D2A599B}"/>
                </a:ext>
              </a:extLst>
            </p:cNvPr>
            <p:cNvCxnSpPr>
              <a:cxnSpLocks/>
            </p:cNvCxnSpPr>
            <p:nvPr/>
          </p:nvCxnSpPr>
          <p:spPr>
            <a:xfrm>
              <a:off x="2713131" y="2754733"/>
              <a:ext cx="434" cy="595986"/>
            </a:xfrm>
            <a:prstGeom prst="curvedConnector3">
              <a:avLst>
                <a:gd name="adj1" fmla="val -62789343"/>
              </a:avLst>
            </a:prstGeom>
            <a:noFill/>
            <a:ln w="63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90249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On obtient le nombre de la deuxième ligne en multipliant celui de la 1</a:t>
            </a:r>
            <a:r>
              <a:rPr lang="fr-FR" baseline="30000" dirty="0">
                <a:latin typeface="Calibri" panose="020F0502020204030204"/>
              </a:rPr>
              <a:t>e </a:t>
            </a:r>
            <a:r>
              <a:rPr lang="fr-FR" dirty="0">
                <a:latin typeface="Calibri" panose="020F0502020204030204"/>
              </a:rPr>
              <a:t> ligne par le nombre 5.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2B447D-7503-C72A-2C79-AC60B41BED14}"/>
              </a:ext>
            </a:extLst>
          </p:cNvPr>
          <p:cNvSpPr/>
          <p:nvPr/>
        </p:nvSpPr>
        <p:spPr>
          <a:xfrm>
            <a:off x="1870364" y="1859974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12BF956-313F-450E-F0DC-92637E9121E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0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1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2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3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4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12BF956-313F-450E-F0DC-92637E9121E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588" r="-5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0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1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2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3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kern="0" dirty="0">
                              <a:effectLst/>
                            </a:rPr>
                            <a:t>4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101183" r="-5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F270FA03-F401-6CCD-EB16-FA6B80859358}"/>
              </a:ext>
            </a:extLst>
          </p:cNvPr>
          <p:cNvGrpSpPr/>
          <p:nvPr/>
        </p:nvGrpSpPr>
        <p:grpSpPr>
          <a:xfrm>
            <a:off x="1995055" y="3243016"/>
            <a:ext cx="1181099" cy="823321"/>
            <a:chOff x="1532466" y="2605679"/>
            <a:chExt cx="1181099" cy="823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Ellipse 7">
                  <a:extLst>
                    <a:ext uri="{FF2B5EF4-FFF2-40B4-BE49-F238E27FC236}">
                      <a16:creationId xmlns:a16="http://schemas.microsoft.com/office/drawing/2014/main" id="{1D0F60ED-060A-AEC2-DBEB-FEB2AE33B989}"/>
                    </a:ext>
                  </a:extLst>
                </p:cNvPr>
                <p:cNvSpPr/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×</m:t>
                        </m:r>
                        <m:r>
                          <a:rPr kumimoji="0" lang="fr-FR" sz="24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5</m:t>
                        </m:r>
                      </m:oMath>
                    </m:oMathPara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8" name="Ellipse 7">
                  <a:extLst>
                    <a:ext uri="{FF2B5EF4-FFF2-40B4-BE49-F238E27FC236}">
                      <a16:creationId xmlns:a16="http://schemas.microsoft.com/office/drawing/2014/main" id="{1D0F60ED-060A-AEC2-DBEB-FEB2AE33B9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Connecteur : en arc 8">
              <a:extLst>
                <a:ext uri="{FF2B5EF4-FFF2-40B4-BE49-F238E27FC236}">
                  <a16:creationId xmlns:a16="http://schemas.microsoft.com/office/drawing/2014/main" id="{3D47BC5B-BEE2-D09D-4C39-DFA31AFFDCAA}"/>
                </a:ext>
              </a:extLst>
            </p:cNvPr>
            <p:cNvCxnSpPr>
              <a:cxnSpLocks/>
            </p:cNvCxnSpPr>
            <p:nvPr/>
          </p:nvCxnSpPr>
          <p:spPr>
            <a:xfrm>
              <a:off x="2713131" y="2754733"/>
              <a:ext cx="434" cy="595986"/>
            </a:xfrm>
            <a:prstGeom prst="curvedConnector3">
              <a:avLst>
                <a:gd name="adj1" fmla="val -62789343"/>
              </a:avLst>
            </a:prstGeom>
            <a:noFill/>
            <a:ln w="63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A9BBD7-4965-86E9-3692-5C5B2839F763}"/>
                  </a:ext>
                </a:extLst>
              </p:cNvPr>
              <p:cNvSpPr txBox="1"/>
              <p:nvPr/>
            </p:nvSpPr>
            <p:spPr>
              <a:xfrm>
                <a:off x="4545507" y="3757223"/>
                <a:ext cx="4987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A9BBD7-4965-86E9-3692-5C5B2839F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507" y="3757223"/>
                <a:ext cx="49876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73582ED-C16E-B0B3-FCFA-BAA990087F25}"/>
                  </a:ext>
                </a:extLst>
              </p:cNvPr>
              <p:cNvSpPr txBox="1"/>
              <p:nvPr/>
            </p:nvSpPr>
            <p:spPr>
              <a:xfrm>
                <a:off x="8749142" y="3741396"/>
                <a:ext cx="4987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20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73582ED-C16E-B0B3-FCFA-BAA990087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142" y="3741396"/>
                <a:ext cx="498764" cy="461665"/>
              </a:xfrm>
              <a:prstGeom prst="rect">
                <a:avLst/>
              </a:prstGeom>
              <a:blipFill>
                <a:blip r:embed="rId6"/>
                <a:stretch>
                  <a:fillRect l="-2439" r="-85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0E01C8D-98F6-21EB-9426-459265EC6C98}"/>
                  </a:ext>
                </a:extLst>
              </p:cNvPr>
              <p:cNvSpPr txBox="1"/>
              <p:nvPr/>
            </p:nvSpPr>
            <p:spPr>
              <a:xfrm>
                <a:off x="5469080" y="3758670"/>
                <a:ext cx="4987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0E01C8D-98F6-21EB-9426-459265EC6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080" y="3758670"/>
                <a:ext cx="49876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24F63E4-DF92-449A-79AE-00DAA99A7D7E}"/>
                  </a:ext>
                </a:extLst>
              </p:cNvPr>
              <p:cNvSpPr txBox="1"/>
              <p:nvPr/>
            </p:nvSpPr>
            <p:spPr>
              <a:xfrm>
                <a:off x="7665024" y="3744861"/>
                <a:ext cx="4987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24F63E4-DF92-449A-79AE-00DAA99A7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024" y="3744861"/>
                <a:ext cx="498764" cy="461665"/>
              </a:xfrm>
              <a:prstGeom prst="rect">
                <a:avLst/>
              </a:prstGeom>
              <a:blipFill>
                <a:blip r:embed="rId8"/>
                <a:stretch>
                  <a:fillRect l="-3659" r="-97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46EEEF6-A237-7C61-132C-8F8959A32156}"/>
                  </a:ext>
                </a:extLst>
              </p:cNvPr>
              <p:cNvSpPr txBox="1"/>
              <p:nvPr/>
            </p:nvSpPr>
            <p:spPr>
              <a:xfrm>
                <a:off x="6553197" y="3757223"/>
                <a:ext cx="4987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46EEEF6-A237-7C61-132C-8F8959A32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197" y="3757223"/>
                <a:ext cx="498764" cy="461665"/>
              </a:xfrm>
              <a:prstGeom prst="rect">
                <a:avLst/>
              </a:prstGeom>
              <a:blipFill>
                <a:blip r:embed="rId9"/>
                <a:stretch>
                  <a:fillRect l="-2439" r="-73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68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tableau suivant est un tableau de proportionnalité. Complétez-le.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FE8D03E7-32D4-F0AA-176D-0531CA5AA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40" y="2122458"/>
            <a:ext cx="9694520" cy="179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Voici la réponse : On détermine le rapport de proportionnalité: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fr-FR" dirty="0"/>
                  <a:t>, puis on multiplie chaque nombre de la 1</a:t>
                </a:r>
                <a:r>
                  <a:rPr lang="fr-FR" baseline="30000" dirty="0"/>
                  <a:t>e</a:t>
                </a:r>
                <a:r>
                  <a:rPr lang="fr-FR" dirty="0"/>
                  <a:t>  ligne par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59091" r="-116" b="-5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106E6A-E39B-F0DB-7A69-9BEFAB65055B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affiche et explique les réponses. Il indique que le rapport de proportionnalité est le nombre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FR" dirty="0"/>
                  <a:t> par lequel est multiplié le nombre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106E6A-E39B-F0DB-7A69-9BEFAB650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7F94320B-01E9-5C17-ACC9-BBB4FBCD0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740" y="2122458"/>
            <a:ext cx="9694520" cy="17949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C5D462A-A4DA-967E-DBD5-3AB11EB4F55A}"/>
              </a:ext>
            </a:extLst>
          </p:cNvPr>
          <p:cNvSpPr txBox="1"/>
          <p:nvPr/>
        </p:nvSpPr>
        <p:spPr>
          <a:xfrm>
            <a:off x="6096000" y="3429000"/>
            <a:ext cx="483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A34C70-1FED-20D3-F78D-1263702BEF37}"/>
              </a:ext>
            </a:extLst>
          </p:cNvPr>
          <p:cNvSpPr txBox="1"/>
          <p:nvPr/>
        </p:nvSpPr>
        <p:spPr>
          <a:xfrm>
            <a:off x="7931727" y="3456708"/>
            <a:ext cx="483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FBE396-CF54-E8C8-45EB-2D74FF302A8C}"/>
              </a:ext>
            </a:extLst>
          </p:cNvPr>
          <p:cNvSpPr txBox="1"/>
          <p:nvPr/>
        </p:nvSpPr>
        <p:spPr>
          <a:xfrm>
            <a:off x="9632376" y="3453243"/>
            <a:ext cx="483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3654CBE-6BF0-6EAB-9863-D2C83B0EBCE0}"/>
              </a:ext>
            </a:extLst>
          </p:cNvPr>
          <p:cNvGrpSpPr/>
          <p:nvPr/>
        </p:nvGrpSpPr>
        <p:grpSpPr>
          <a:xfrm>
            <a:off x="658190" y="3030032"/>
            <a:ext cx="1181099" cy="823321"/>
            <a:chOff x="1532466" y="2605679"/>
            <a:chExt cx="1181099" cy="823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Ellipse 18">
                  <a:extLst>
                    <a:ext uri="{FF2B5EF4-FFF2-40B4-BE49-F238E27FC236}">
                      <a16:creationId xmlns:a16="http://schemas.microsoft.com/office/drawing/2014/main" id="{914CB752-1CE2-BBF3-06A6-83D8162CDEDB}"/>
                    </a:ext>
                  </a:extLst>
                </p:cNvPr>
                <p:cNvSpPr/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×</m:t>
                        </m:r>
                        <m:r>
                          <a:rPr kumimoji="0" lang="fr-FR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6</m:t>
                        </m:r>
                      </m:oMath>
                    </m:oMathPara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Ellipse 18">
                  <a:extLst>
                    <a:ext uri="{FF2B5EF4-FFF2-40B4-BE49-F238E27FC236}">
                      <a16:creationId xmlns:a16="http://schemas.microsoft.com/office/drawing/2014/main" id="{914CB752-1CE2-BBF3-06A6-83D8162CDE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2466" y="2605679"/>
                  <a:ext cx="899526" cy="823321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Connecteur : en arc 19">
              <a:extLst>
                <a:ext uri="{FF2B5EF4-FFF2-40B4-BE49-F238E27FC236}">
                  <a16:creationId xmlns:a16="http://schemas.microsoft.com/office/drawing/2014/main" id="{C896BD58-37FA-DC72-05A5-E6F16CD0DE15}"/>
                </a:ext>
              </a:extLst>
            </p:cNvPr>
            <p:cNvCxnSpPr>
              <a:cxnSpLocks/>
            </p:cNvCxnSpPr>
            <p:nvPr/>
          </p:nvCxnSpPr>
          <p:spPr>
            <a:xfrm>
              <a:off x="2713131" y="2754733"/>
              <a:ext cx="434" cy="595986"/>
            </a:xfrm>
            <a:prstGeom prst="curvedConnector3">
              <a:avLst>
                <a:gd name="adj1" fmla="val -62789343"/>
              </a:avLst>
            </a:prstGeom>
            <a:noFill/>
            <a:ln w="63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Rappelez vous::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32A838-23B1-B357-003D-46AB22ADA7E1}"/>
              </a:ext>
            </a:extLst>
          </p:cNvPr>
          <p:cNvSpPr/>
          <p:nvPr/>
        </p:nvSpPr>
        <p:spPr>
          <a:xfrm>
            <a:off x="876334" y="1172585"/>
            <a:ext cx="10727579" cy="4238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C0CE3A-7F14-6573-1383-7E1EE0C8BA8B}"/>
              </a:ext>
            </a:extLst>
          </p:cNvPr>
          <p:cNvSpPr txBox="1"/>
          <p:nvPr/>
        </p:nvSpPr>
        <p:spPr>
          <a:xfrm>
            <a:off x="1229360" y="2836549"/>
            <a:ext cx="909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Le produit ou le rapport  de deux nombres de même signe est un nombre positif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64634C-251C-1421-0B6D-BC9413E34BA7}"/>
              </a:ext>
            </a:extLst>
          </p:cNvPr>
          <p:cNvSpPr txBox="1"/>
          <p:nvPr/>
        </p:nvSpPr>
        <p:spPr>
          <a:xfrm>
            <a:off x="1225895" y="3696242"/>
            <a:ext cx="9341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Dans un tableau de proportionnalité, on multiplie toujours les nombres de la 1ʳᵉ ligne par le même nombre pour obtenir ceux de la 2ᵉ ligne.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62BAA7-C268-BD09-7942-3466044B2CC9}"/>
              </a:ext>
            </a:extLst>
          </p:cNvPr>
          <p:cNvSpPr txBox="1"/>
          <p:nvPr/>
        </p:nvSpPr>
        <p:spPr>
          <a:xfrm>
            <a:off x="1225895" y="2053763"/>
            <a:ext cx="962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Le produit ou le rapport  de deux nombres de signes différents est un nombre négatif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667E87C-AEEB-F441-DD69-44B53D2C4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Considérons le tableau suivant qui contient des valeurs négatives . E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xprimez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vos avis sur la question suivante: ce tableau est-il un tableau de proportionnalité?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E8FB48-C90D-64DE-0723-5010FB06E170}"/>
              </a:ext>
            </a:extLst>
          </p:cNvPr>
          <p:cNvSpPr/>
          <p:nvPr/>
        </p:nvSpPr>
        <p:spPr>
          <a:xfrm>
            <a:off x="1870364" y="1859974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56BAFCE5-718C-0387-83E4-CFB0C1ADBF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2753189"/>
                  </p:ext>
                </p:extLst>
              </p:nvPr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i="0" kern="0" dirty="0">
                              <a:effectLst/>
                              <a:latin typeface="+mj-lt"/>
                            </a:rPr>
                            <a:t>9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56BAFCE5-718C-0387-83E4-CFB0C1ADBF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2753189"/>
                  </p:ext>
                </p:extLst>
              </p:nvPr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588" r="-5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130" t="-588" r="-4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130" t="-588" r="-3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1130" t="-588" r="-2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588" r="-1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588" r="-1695" b="-1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101183" r="-5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130" t="-101183" r="-4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130" t="-101183" r="-3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1130" t="-101183" r="-2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83" r="-1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i="0" kern="0" dirty="0">
                              <a:effectLst/>
                              <a:latin typeface="+mj-lt"/>
                            </a:rPr>
                            <a:t>9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À la fin de cette séance, vous serez capables de vérifier si un tableau comme le suivant est un tableau de proportionnalité.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217AB-7D4C-0731-928F-F5A84D15BBF6}"/>
              </a:ext>
            </a:extLst>
          </p:cNvPr>
          <p:cNvSpPr/>
          <p:nvPr/>
        </p:nvSpPr>
        <p:spPr>
          <a:xfrm>
            <a:off x="1870364" y="1859974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AFA2DF2D-2A33-9C0D-CE88-761ACE245D1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1197381"/>
                  </p:ext>
                </p:extLst>
              </p:nvPr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i="0" kern="0" dirty="0">
                              <a:effectLst/>
                              <a:latin typeface="+mj-lt"/>
                            </a:rPr>
                            <a:t>9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AFA2DF2D-2A33-9C0D-CE88-761ACE245D1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1197381"/>
                  </p:ext>
                </p:extLst>
              </p:nvPr>
            </p:nvGraphicFramePr>
            <p:xfrm>
              <a:off x="3176154" y="2523223"/>
              <a:ext cx="6473574" cy="20609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588" r="-5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130" t="-588" r="-4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130" t="-588" r="-3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1130" t="-588" r="-2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588" r="-10169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588" r="-1695" b="-1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130" t="-101183" r="-5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130" t="-101183" r="-4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130" t="-101183" r="-3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1130" t="-101183" r="-2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83" r="-101695" b="-1775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400" i="0" kern="0" dirty="0">
                              <a:effectLst/>
                              <a:latin typeface="+mj-lt"/>
                            </a:rPr>
                            <a:t>9</a:t>
                          </a: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Le tableau ci-dessous contient des nombres négatifs. Chaque nombre de la 2</a:t>
                </a:r>
                <a:r>
                  <a:rPr lang="fr-FR" baseline="30000" dirty="0"/>
                  <a:t>ère</a:t>
                </a:r>
                <a:r>
                  <a:rPr lang="fr-FR" dirty="0"/>
                  <a:t> ligne est égale à celui de la 1</a:t>
                </a:r>
                <a:r>
                  <a:rPr lang="fr-FR" baseline="30000" dirty="0"/>
                  <a:t>ère</a:t>
                </a:r>
                <a:r>
                  <a:rPr lang="fr-FR" dirty="0"/>
                  <a:t> ligne multiplié par le nombre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 comment on détermine chaque position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70AC9997-E040-5FD7-1A83-59657E83088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8274046"/>
                  </p:ext>
                </p:extLst>
              </p:nvPr>
            </p:nvGraphicFramePr>
            <p:xfrm>
              <a:off x="2538845" y="2365919"/>
              <a:ext cx="8049529" cy="85547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57500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75853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904009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77931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454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000" kern="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2000" b="1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oMath>
                          </a14:m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1" i="1" kern="10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30198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70AC9997-E040-5FD7-1A83-59657E83088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8274046"/>
                  </p:ext>
                </p:extLst>
              </p:nvPr>
            </p:nvGraphicFramePr>
            <p:xfrm>
              <a:off x="2538845" y="2365919"/>
              <a:ext cx="8049529" cy="85547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57500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75853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904009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77931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2773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1408" r="-182729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79032" t="-1408" r="-591129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8658" t="-1408" r="-391946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80469" t="-1408" r="-356250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9091" t="-1408" r="-218881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62745" t="-1408" r="-104575" b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52903" t="-1408" r="-3226" b="-1014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42773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102857" r="-182729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238EBA4-7379-0094-A958-014773CFC178}"/>
                  </a:ext>
                </a:extLst>
              </p:cNvPr>
              <p:cNvSpPr txBox="1"/>
              <p:nvPr/>
            </p:nvSpPr>
            <p:spPr>
              <a:xfrm>
                <a:off x="5413665" y="2739542"/>
                <a:ext cx="566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238EBA4-7379-0094-A958-014773CFC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665" y="2739542"/>
                <a:ext cx="5663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4571329-ABBD-FAF0-017F-27AEF64F6C9E}"/>
                  </a:ext>
                </a:extLst>
              </p:cNvPr>
              <p:cNvSpPr txBox="1"/>
              <p:nvPr/>
            </p:nvSpPr>
            <p:spPr>
              <a:xfrm>
                <a:off x="7941659" y="2741688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4571329-ABBD-FAF0-017F-27AEF64F6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659" y="2741688"/>
                <a:ext cx="67540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FB4A3E-37EE-6E2C-76DB-F026FCD697B5}"/>
                  </a:ext>
                </a:extLst>
              </p:cNvPr>
              <p:cNvSpPr txBox="1"/>
              <p:nvPr/>
            </p:nvSpPr>
            <p:spPr>
              <a:xfrm>
                <a:off x="6277841" y="2748153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FB4A3E-37EE-6E2C-76DB-F026FCD69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841" y="2748153"/>
                <a:ext cx="675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914CEC-639B-094C-2B5F-3B7D997A5F69}"/>
                  </a:ext>
                </a:extLst>
              </p:cNvPr>
              <p:cNvSpPr txBox="1"/>
              <p:nvPr/>
            </p:nvSpPr>
            <p:spPr>
              <a:xfrm>
                <a:off x="7082182" y="2741688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914CEC-639B-094C-2B5F-3B7D997A5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182" y="2741688"/>
                <a:ext cx="6754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6EB4462-B63B-4585-54AE-F75881178628}"/>
                  </a:ext>
                </a:extLst>
              </p:cNvPr>
              <p:cNvSpPr txBox="1"/>
              <p:nvPr/>
            </p:nvSpPr>
            <p:spPr>
              <a:xfrm>
                <a:off x="8842207" y="2738223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6EB4462-B63B-4585-54AE-F75881178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207" y="2738223"/>
                <a:ext cx="67540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2AF01A3-B200-C369-01A2-F85A7A538A6A}"/>
                  </a:ext>
                </a:extLst>
              </p:cNvPr>
              <p:cNvSpPr txBox="1"/>
              <p:nvPr/>
            </p:nvSpPr>
            <p:spPr>
              <a:xfrm>
                <a:off x="9773924" y="2734758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2AF01A3-B200-C369-01A2-F85A7A538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3924" y="2734758"/>
                <a:ext cx="67540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33FA5E9-B376-92B3-7A66-0C952B93DE60}"/>
              </a:ext>
            </a:extLst>
          </p:cNvPr>
          <p:cNvCxnSpPr>
            <a:cxnSpLocks/>
          </p:cNvCxnSpPr>
          <p:nvPr/>
        </p:nvCxnSpPr>
        <p:spPr>
          <a:xfrm flipH="1" flipV="1">
            <a:off x="5747915" y="3117485"/>
            <a:ext cx="6182" cy="1604045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461800A-A429-ACEC-1B10-5C186DAD22EB}"/>
                  </a:ext>
                </a:extLst>
              </p:cNvPr>
              <p:cNvSpPr/>
              <p:nvPr/>
            </p:nvSpPr>
            <p:spPr>
              <a:xfrm>
                <a:off x="4930495" y="4656612"/>
                <a:ext cx="111700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×(−2)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461800A-A429-ACEC-1B10-5C186DAD22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495" y="4656612"/>
                <a:ext cx="1117006" cy="5091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1248FD-5D04-9FAD-8480-24156EF8E75B}"/>
                  </a:ext>
                </a:extLst>
              </p:cNvPr>
              <p:cNvSpPr/>
              <p:nvPr/>
            </p:nvSpPr>
            <p:spPr>
              <a:xfrm>
                <a:off x="6089070" y="4646222"/>
                <a:ext cx="1080663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3×(−1)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1248FD-5D04-9FAD-8480-24156EF8E7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070" y="4646222"/>
                <a:ext cx="1080663" cy="509154"/>
              </a:xfrm>
              <a:prstGeom prst="rect">
                <a:avLst/>
              </a:prstGeom>
              <a:blipFill>
                <a:blip r:embed="rId12"/>
                <a:stretch>
                  <a:fillRect l="-559"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BB73750-799C-8AEE-CCD2-5EE2BC65E837}"/>
                  </a:ext>
                </a:extLst>
              </p:cNvPr>
              <p:cNvSpPr/>
              <p:nvPr/>
            </p:nvSpPr>
            <p:spPr>
              <a:xfrm>
                <a:off x="7252870" y="4645328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×0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BB73750-799C-8AEE-CCD2-5EE2BC65E8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870" y="4645328"/>
                <a:ext cx="848586" cy="5091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D3E84E9-75BD-A9D4-A772-094CC1C6B2DC}"/>
                  </a:ext>
                </a:extLst>
              </p:cNvPr>
              <p:cNvSpPr/>
              <p:nvPr/>
            </p:nvSpPr>
            <p:spPr>
              <a:xfrm>
                <a:off x="8179252" y="4630906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×1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D3E84E9-75BD-A9D4-A772-094CC1C6B2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252" y="4630906"/>
                <a:ext cx="848586" cy="5091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96BB13B-1F31-8A04-5F63-778B0641138A}"/>
                  </a:ext>
                </a:extLst>
              </p:cNvPr>
              <p:cNvSpPr/>
              <p:nvPr/>
            </p:nvSpPr>
            <p:spPr>
              <a:xfrm>
                <a:off x="9098483" y="4649682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×2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96BB13B-1F31-8A04-5F63-778B064113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483" y="4649682"/>
                <a:ext cx="848586" cy="509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85D1268-00CA-90FD-E2DF-32A1B9C6031B}"/>
                  </a:ext>
                </a:extLst>
              </p:cNvPr>
              <p:cNvSpPr/>
              <p:nvPr/>
            </p:nvSpPr>
            <p:spPr>
              <a:xfrm>
                <a:off x="9987532" y="4628007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×3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85D1268-00CA-90FD-E2DF-32A1B9C603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532" y="4628007"/>
                <a:ext cx="848586" cy="5091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13EAEA8-B168-B13D-382B-C6FCC9DA1E21}"/>
              </a:ext>
            </a:extLst>
          </p:cNvPr>
          <p:cNvCxnSpPr>
            <a:cxnSpLocks/>
          </p:cNvCxnSpPr>
          <p:nvPr/>
        </p:nvCxnSpPr>
        <p:spPr>
          <a:xfrm flipV="1">
            <a:off x="10257559" y="3032672"/>
            <a:ext cx="0" cy="161265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B44FE77-4453-453F-5EE0-3664A547CD7C}"/>
              </a:ext>
            </a:extLst>
          </p:cNvPr>
          <p:cNvCxnSpPr>
            <a:cxnSpLocks/>
          </p:cNvCxnSpPr>
          <p:nvPr/>
        </p:nvCxnSpPr>
        <p:spPr>
          <a:xfrm flipV="1">
            <a:off x="6596500" y="3039598"/>
            <a:ext cx="0" cy="161265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17B0E58-7321-7165-3B50-AF931BE3CAF9}"/>
              </a:ext>
            </a:extLst>
          </p:cNvPr>
          <p:cNvCxnSpPr>
            <a:cxnSpLocks/>
          </p:cNvCxnSpPr>
          <p:nvPr/>
        </p:nvCxnSpPr>
        <p:spPr>
          <a:xfrm flipV="1">
            <a:off x="7517821" y="3015351"/>
            <a:ext cx="0" cy="161265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D8D6110-3169-8B77-E848-F1EC8C923C17}"/>
              </a:ext>
            </a:extLst>
          </p:cNvPr>
          <p:cNvCxnSpPr>
            <a:cxnSpLocks/>
          </p:cNvCxnSpPr>
          <p:nvPr/>
        </p:nvCxnSpPr>
        <p:spPr>
          <a:xfrm flipV="1">
            <a:off x="8397587" y="2991107"/>
            <a:ext cx="0" cy="161265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4E050A0-4C96-BBFE-E734-754556CB0F71}"/>
              </a:ext>
            </a:extLst>
          </p:cNvPr>
          <p:cNvCxnSpPr>
            <a:cxnSpLocks/>
          </p:cNvCxnSpPr>
          <p:nvPr/>
        </p:nvCxnSpPr>
        <p:spPr>
          <a:xfrm flipV="1">
            <a:off x="9266960" y="3008425"/>
            <a:ext cx="0" cy="161265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C29C70D3-C213-8921-2384-6C8E05001769}"/>
                  </a:ext>
                </a:extLst>
              </p:cNvPr>
              <p:cNvSpPr/>
              <p:nvPr/>
            </p:nvSpPr>
            <p:spPr>
              <a:xfrm>
                <a:off x="1103511" y="2365919"/>
                <a:ext cx="1140983" cy="9144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×…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C29C70D3-C213-8921-2384-6C8E050017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511" y="2365919"/>
                <a:ext cx="1140983" cy="914400"/>
              </a:xfrm>
              <a:prstGeom prst="ellipse">
                <a:avLst/>
              </a:prstGeom>
              <a:blipFill>
                <a:blip r:embed="rId17"/>
                <a:stretch>
                  <a:fillRect/>
                </a:stretch>
              </a:blip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 : en arc 24">
            <a:extLst>
              <a:ext uri="{FF2B5EF4-FFF2-40B4-BE49-F238E27FC236}">
                <a16:creationId xmlns:a16="http://schemas.microsoft.com/office/drawing/2014/main" id="{64B8C197-04DA-3B62-41F4-BAC436C3202D}"/>
              </a:ext>
            </a:extLst>
          </p:cNvPr>
          <p:cNvCxnSpPr>
            <a:cxnSpLocks/>
          </p:cNvCxnSpPr>
          <p:nvPr/>
        </p:nvCxnSpPr>
        <p:spPr>
          <a:xfrm>
            <a:off x="2538411" y="2485065"/>
            <a:ext cx="434" cy="595986"/>
          </a:xfrm>
          <a:prstGeom prst="curvedConnector3">
            <a:avLst>
              <a:gd name="adj1" fmla="val -62789343"/>
            </a:avLst>
          </a:prstGeom>
          <a:noFill/>
          <a:ln w="6350" cap="flat" cmpd="sng" algn="ctr">
            <a:solidFill>
              <a:srgbClr val="F19D19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La relation entre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est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que chaque nombre de la 2</a:t>
            </a:r>
            <a:r>
              <a:rPr lang="fr-FR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ligne est égal à 3 fois le nombre qui lui correspond dans la 1</a:t>
            </a:r>
            <a:r>
              <a:rPr lang="fr-FR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ligne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24DFF517-6FAB-382F-5F6E-B8D6A248F12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040775"/>
                  </p:ext>
                </p:extLst>
              </p:nvPr>
            </p:nvGraphicFramePr>
            <p:xfrm>
              <a:off x="2459176" y="2561596"/>
              <a:ext cx="8049529" cy="7393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57500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75853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904009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77931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454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000" kern="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2000" b="1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oMath>
                          </a14:m>
                          <a:r>
                            <a:rPr lang="fr-FR" sz="2000" kern="0" dirty="0">
                              <a:effectLst/>
                            </a:rPr>
                            <a:t> 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fr-FR" sz="2000" i="1" kern="0" dirty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10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30198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fr-FR" sz="2000" i="1" kern="0" dirty="0" smtClean="0">
                                  <a:effectLst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oMath>
                          </a14:m>
                          <a:r>
                            <a:rPr lang="fr-FR" sz="20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24DFF517-6FAB-382F-5F6E-B8D6A248F12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040775"/>
                  </p:ext>
                </p:extLst>
              </p:nvPr>
            </p:nvGraphicFramePr>
            <p:xfrm>
              <a:off x="2459176" y="2561596"/>
              <a:ext cx="8049529" cy="7393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57500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75853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904009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77931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2773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1408" r="-182729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79032" t="-1408" r="-591129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8658" t="-1408" r="-391946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80469" t="-1408" r="-356250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9091" t="-1408" r="-218881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62745" t="-1408" r="-104575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52903" t="-1408" r="-3226" b="-887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31165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141176" r="-182729" b="-2352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85A18B-FB78-92C2-6444-ACFEDE1B2C22}"/>
                  </a:ext>
                </a:extLst>
              </p:cNvPr>
              <p:cNvSpPr txBox="1"/>
              <p:nvPr/>
            </p:nvSpPr>
            <p:spPr>
              <a:xfrm>
                <a:off x="5295911" y="2904312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85A18B-FB78-92C2-6444-ACFEDE1B2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911" y="2904312"/>
                <a:ext cx="6754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57D586A-355D-9C57-EA59-24C70F01139A}"/>
                  </a:ext>
                </a:extLst>
              </p:cNvPr>
              <p:cNvSpPr txBox="1"/>
              <p:nvPr/>
            </p:nvSpPr>
            <p:spPr>
              <a:xfrm>
                <a:off x="7751168" y="2885676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57D586A-355D-9C57-EA59-24C70F011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168" y="2885676"/>
                <a:ext cx="67540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D43ADE3-8945-0A43-31D4-6C6E0DCA3C2C}"/>
                  </a:ext>
                </a:extLst>
              </p:cNvPr>
              <p:cNvSpPr txBox="1"/>
              <p:nvPr/>
            </p:nvSpPr>
            <p:spPr>
              <a:xfrm>
                <a:off x="6160087" y="2933705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D43ADE3-8945-0A43-31D4-6C6E0DCA3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087" y="2933705"/>
                <a:ext cx="675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C171FCA-943E-E1C3-E57D-7F6DDD53DADC}"/>
                  </a:ext>
                </a:extLst>
              </p:cNvPr>
              <p:cNvSpPr txBox="1"/>
              <p:nvPr/>
            </p:nvSpPr>
            <p:spPr>
              <a:xfrm>
                <a:off x="6964428" y="2906458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C171FCA-943E-E1C3-E57D-7F6DDD53D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428" y="2906458"/>
                <a:ext cx="6754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2E626F5-E0A9-4355-B90B-BCB966337D6A}"/>
                  </a:ext>
                </a:extLst>
              </p:cNvPr>
              <p:cNvSpPr txBox="1"/>
              <p:nvPr/>
            </p:nvSpPr>
            <p:spPr>
              <a:xfrm>
                <a:off x="8724453" y="2882211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2E626F5-E0A9-4355-B90B-BCB966337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453" y="2882211"/>
                <a:ext cx="67540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B98F9C-DC17-9254-1A6A-11F23636EF6F}"/>
                  </a:ext>
                </a:extLst>
              </p:cNvPr>
              <p:cNvSpPr txBox="1"/>
              <p:nvPr/>
            </p:nvSpPr>
            <p:spPr>
              <a:xfrm>
                <a:off x="9708125" y="2909919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B98F9C-DC17-9254-1A6A-11F23636E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8125" y="2909919"/>
                <a:ext cx="67540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E107A80-B6F0-C109-45DC-5570AB28A878}"/>
              </a:ext>
            </a:extLst>
          </p:cNvPr>
          <p:cNvCxnSpPr>
            <a:cxnSpLocks/>
          </p:cNvCxnSpPr>
          <p:nvPr/>
        </p:nvCxnSpPr>
        <p:spPr>
          <a:xfrm flipV="1">
            <a:off x="5633615" y="3156341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AA6603D-F438-3DE8-7046-6FBBB17A125D}"/>
                  </a:ext>
                </a:extLst>
              </p:cNvPr>
              <p:cNvSpPr/>
              <p:nvPr/>
            </p:nvSpPr>
            <p:spPr>
              <a:xfrm>
                <a:off x="4818156" y="3532904"/>
                <a:ext cx="1090809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×(−2)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AA6603D-F438-3DE8-7046-6FBBB17A12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156" y="3532904"/>
                <a:ext cx="1090809" cy="5091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7882668-D779-00BE-22E5-35CC6A300BC6}"/>
                  </a:ext>
                </a:extLst>
              </p:cNvPr>
              <p:cNvSpPr/>
              <p:nvPr/>
            </p:nvSpPr>
            <p:spPr>
              <a:xfrm>
                <a:off x="5950536" y="3532907"/>
                <a:ext cx="1066810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×(−1)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7882668-D779-00BE-22E5-35CC6A300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536" y="3532907"/>
                <a:ext cx="1066810" cy="509154"/>
              </a:xfrm>
              <a:prstGeom prst="rect">
                <a:avLst/>
              </a:prstGeom>
              <a:blipFill>
                <a:blip r:embed="rId12"/>
                <a:stretch>
                  <a:fillRect l="-1130"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E528F61-6F3F-BCCC-8578-99A43F87CE31}"/>
                  </a:ext>
                </a:extLst>
              </p:cNvPr>
              <p:cNvSpPr/>
              <p:nvPr/>
            </p:nvSpPr>
            <p:spPr>
              <a:xfrm>
                <a:off x="7079696" y="3529448"/>
                <a:ext cx="820870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×0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E528F61-6F3F-BCCC-8578-99A43F87CE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696" y="3529448"/>
                <a:ext cx="820870" cy="5091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166D01C-ADA9-A6F9-858F-622C99197B21}"/>
                  </a:ext>
                </a:extLst>
              </p:cNvPr>
              <p:cNvSpPr/>
              <p:nvPr/>
            </p:nvSpPr>
            <p:spPr>
              <a:xfrm>
                <a:off x="7942136" y="3536367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×1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166D01C-ADA9-A6F9-858F-622C99197B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136" y="3536367"/>
                <a:ext cx="848586" cy="5091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2F43F6E-23BA-F729-50CA-BE2C72276A58}"/>
                  </a:ext>
                </a:extLst>
              </p:cNvPr>
              <p:cNvSpPr/>
              <p:nvPr/>
            </p:nvSpPr>
            <p:spPr>
              <a:xfrm>
                <a:off x="8835746" y="3536372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×2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2F43F6E-23BA-F729-50CA-BE2C72276A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746" y="3536372"/>
                <a:ext cx="848586" cy="509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2158DE3-783A-E3BF-A55F-34172EA8CD32}"/>
                  </a:ext>
                </a:extLst>
              </p:cNvPr>
              <p:cNvSpPr/>
              <p:nvPr/>
            </p:nvSpPr>
            <p:spPr>
              <a:xfrm>
                <a:off x="9715512" y="3553686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×3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2158DE3-783A-E3BF-A55F-34172EA8CD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512" y="3553686"/>
                <a:ext cx="848586" cy="5091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FC392BB-8207-6DF1-C558-085B028D3A4B}"/>
              </a:ext>
            </a:extLst>
          </p:cNvPr>
          <p:cNvCxnSpPr>
            <a:cxnSpLocks/>
          </p:cNvCxnSpPr>
          <p:nvPr/>
        </p:nvCxnSpPr>
        <p:spPr>
          <a:xfrm flipV="1">
            <a:off x="10067069" y="3199588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36A7A7D-3EF2-29A0-92D2-435BFD9EEBA5}"/>
              </a:ext>
            </a:extLst>
          </p:cNvPr>
          <p:cNvCxnSpPr>
            <a:cxnSpLocks/>
          </p:cNvCxnSpPr>
          <p:nvPr/>
        </p:nvCxnSpPr>
        <p:spPr>
          <a:xfrm flipV="1">
            <a:off x="9097251" y="3180586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CF6D438-17D6-2E68-A5CA-B58686F1B16A}"/>
              </a:ext>
            </a:extLst>
          </p:cNvPr>
          <p:cNvCxnSpPr>
            <a:cxnSpLocks/>
          </p:cNvCxnSpPr>
          <p:nvPr/>
        </p:nvCxnSpPr>
        <p:spPr>
          <a:xfrm flipV="1">
            <a:off x="8117043" y="3180586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EBF5C59-DCB7-8C79-8D5D-A5E7C7577031}"/>
              </a:ext>
            </a:extLst>
          </p:cNvPr>
          <p:cNvCxnSpPr>
            <a:cxnSpLocks/>
          </p:cNvCxnSpPr>
          <p:nvPr/>
        </p:nvCxnSpPr>
        <p:spPr>
          <a:xfrm flipV="1">
            <a:off x="7365433" y="3213444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35DCF5E7-3AE0-A2A8-27AD-EB39E638CDA6}"/>
              </a:ext>
            </a:extLst>
          </p:cNvPr>
          <p:cNvCxnSpPr>
            <a:cxnSpLocks/>
          </p:cNvCxnSpPr>
          <p:nvPr/>
        </p:nvCxnSpPr>
        <p:spPr>
          <a:xfrm flipV="1">
            <a:off x="6520306" y="3199588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48073CAE-4AB4-898D-2089-8CF75B6DE7BB}"/>
              </a:ext>
            </a:extLst>
          </p:cNvPr>
          <p:cNvSpPr/>
          <p:nvPr/>
        </p:nvSpPr>
        <p:spPr>
          <a:xfrm>
            <a:off x="3429924" y="4676105"/>
            <a:ext cx="6738708" cy="62331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F19D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relation de proportionnalité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E744596-46D5-A212-CF79-396167276942}"/>
                  </a:ext>
                </a:extLst>
              </p:cNvPr>
              <p:cNvSpPr txBox="1"/>
              <p:nvPr/>
            </p:nvSpPr>
            <p:spPr>
              <a:xfrm>
                <a:off x="8475070" y="4803097"/>
                <a:ext cx="11741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E744596-46D5-A212-CF79-396167276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070" y="4803097"/>
                <a:ext cx="1174173" cy="369332"/>
              </a:xfrm>
              <a:prstGeom prst="rect">
                <a:avLst/>
              </a:prstGeom>
              <a:blipFill>
                <a:blip r:embed="rId1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3CD85368-4416-07D2-FF6B-7CCB7E26CECC}"/>
                  </a:ext>
                </a:extLst>
              </p:cNvPr>
              <p:cNvSpPr/>
              <p:nvPr/>
            </p:nvSpPr>
            <p:spPr>
              <a:xfrm>
                <a:off x="970515" y="2514600"/>
                <a:ext cx="1140983" cy="9144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×…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3CD85368-4416-07D2-FF6B-7CCB7E26CE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515" y="2514600"/>
                <a:ext cx="1140983" cy="914400"/>
              </a:xfrm>
              <a:prstGeom prst="ellipse">
                <a:avLst/>
              </a:prstGeom>
              <a:blipFill>
                <a:blip r:embed="rId18"/>
                <a:stretch>
                  <a:fillRect/>
                </a:stretch>
              </a:blip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 : en arc 26">
            <a:extLst>
              <a:ext uri="{FF2B5EF4-FFF2-40B4-BE49-F238E27FC236}">
                <a16:creationId xmlns:a16="http://schemas.microsoft.com/office/drawing/2014/main" id="{82D1D5AF-018D-6076-F9F6-AFBDEBBCC564}"/>
              </a:ext>
            </a:extLst>
          </p:cNvPr>
          <p:cNvCxnSpPr>
            <a:cxnSpLocks/>
          </p:cNvCxnSpPr>
          <p:nvPr/>
        </p:nvCxnSpPr>
        <p:spPr>
          <a:xfrm>
            <a:off x="2405415" y="2633746"/>
            <a:ext cx="434" cy="595986"/>
          </a:xfrm>
          <a:prstGeom prst="curvedConnector3">
            <a:avLst>
              <a:gd name="adj1" fmla="val -62789343"/>
            </a:avLst>
          </a:prstGeom>
          <a:noFill/>
          <a:ln w="6350" cap="flat" cmpd="sng" algn="ctr">
            <a:solidFill>
              <a:srgbClr val="F19D19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4" grpId="0" animBg="1"/>
      <p:bldP spid="25" grpId="0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Tableau de proportionnalité: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𝒂𝒙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chaque nombre de la 2</a:t>
            </a:r>
            <a:r>
              <a:rPr lang="fr-FR" baseline="30000" dirty="0"/>
              <a:t>e</a:t>
            </a:r>
            <a:r>
              <a:rPr lang="fr-FR" dirty="0"/>
              <a:t>  ligne est égal au nombre qui lui correspond dans la 1</a:t>
            </a:r>
            <a:r>
              <a:rPr lang="fr-FR" baseline="30000" dirty="0"/>
              <a:t>e</a:t>
            </a:r>
            <a:r>
              <a:rPr lang="fr-FR" dirty="0"/>
              <a:t>    ligne multiplié par le nombre constant 𝑎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6FF98ACD-E84C-A782-179D-FF1F4FA78A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332438"/>
                  </p:ext>
                </p:extLst>
              </p:nvPr>
            </p:nvGraphicFramePr>
            <p:xfrm>
              <a:off x="2421091" y="2561862"/>
              <a:ext cx="8049529" cy="7393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09345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298864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883227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0792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454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2000" kern="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2000" b="1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oMath>
                          </a14:m>
                          <a:r>
                            <a:rPr lang="fr-FR" sz="2000" kern="0" dirty="0">
                              <a:effectLst/>
                            </a:rPr>
                            <a:t> </a:t>
                          </a:r>
                          <a:endParaRPr lang="fr-FR" sz="18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kern="10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30198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fr-FR" sz="2000" i="1" kern="0" dirty="0" smtClean="0">
                                  <a:effectLst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oMath>
                          </a14:m>
                          <a:r>
                            <a:rPr lang="fr-FR" sz="20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6FF98ACD-E84C-A782-179D-FF1F4FA78A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332438"/>
                  </p:ext>
                </p:extLst>
              </p:nvPr>
            </p:nvGraphicFramePr>
            <p:xfrm>
              <a:off x="2421091" y="2561862"/>
              <a:ext cx="8049529" cy="7393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09345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298864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883227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07928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872836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935182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  <a:gridCol w="942147">
                      <a:extLst>
                        <a:ext uri="{9D8B030D-6E8A-4147-A177-3AD203B41FA5}">
                          <a16:colId xmlns:a16="http://schemas.microsoft.com/office/drawing/2014/main" val="1409230157"/>
                        </a:ext>
                      </a:extLst>
                    </a:gridCol>
                  </a:tblGrid>
                  <a:tr h="42773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89" t="-1408" r="-282948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62911" t="-1408" r="-359624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86207" t="-1408" r="-428276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24699" t="-1408" r="-274096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9091" t="-1408" r="-218182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62745" t="-1408" r="-103922" b="-88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52903" t="-1408" r="-2581" b="-887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31165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89" t="-141176" r="-282948" b="-2352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1D9A78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BCAC82-E8FF-C6E7-0350-4AFDAD818FB4}"/>
                  </a:ext>
                </a:extLst>
              </p:cNvPr>
              <p:cNvSpPr txBox="1"/>
              <p:nvPr/>
            </p:nvSpPr>
            <p:spPr>
              <a:xfrm>
                <a:off x="4838707" y="2873139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BCAC82-E8FF-C6E7-0350-4AFDAD818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07" y="2873139"/>
                <a:ext cx="6754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B8EE496-0E6D-4381-6DD5-E0ADB83E9B5C}"/>
                  </a:ext>
                </a:extLst>
              </p:cNvPr>
              <p:cNvSpPr txBox="1"/>
              <p:nvPr/>
            </p:nvSpPr>
            <p:spPr>
              <a:xfrm>
                <a:off x="7751168" y="2916849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B8EE496-0E6D-4381-6DD5-E0ADB83E9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168" y="2916849"/>
                <a:ext cx="67540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966C14-1FC8-B3A2-2858-AF2A4003C3A3}"/>
                  </a:ext>
                </a:extLst>
              </p:cNvPr>
              <p:cNvSpPr txBox="1"/>
              <p:nvPr/>
            </p:nvSpPr>
            <p:spPr>
              <a:xfrm>
                <a:off x="5931485" y="2933705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966C14-1FC8-B3A2-2858-AF2A4003C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485" y="2933705"/>
                <a:ext cx="675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F33D3C0-4618-00B9-AAC7-255CD60C3CCA}"/>
                  </a:ext>
                </a:extLst>
              </p:cNvPr>
              <p:cNvSpPr txBox="1"/>
              <p:nvPr/>
            </p:nvSpPr>
            <p:spPr>
              <a:xfrm>
                <a:off x="6870909" y="2906458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F33D3C0-4618-00B9-AAC7-255CD60C3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909" y="2906458"/>
                <a:ext cx="6754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111482D-175B-A861-AEBB-410BF6792997}"/>
                  </a:ext>
                </a:extLst>
              </p:cNvPr>
              <p:cNvSpPr txBox="1"/>
              <p:nvPr/>
            </p:nvSpPr>
            <p:spPr>
              <a:xfrm>
                <a:off x="8724453" y="2913384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111482D-175B-A861-AEBB-410BF6792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453" y="2913384"/>
                <a:ext cx="67540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548E503-9CB6-5199-60D5-7566D50DC689}"/>
                  </a:ext>
                </a:extLst>
              </p:cNvPr>
              <p:cNvSpPr txBox="1"/>
              <p:nvPr/>
            </p:nvSpPr>
            <p:spPr>
              <a:xfrm>
                <a:off x="9708125" y="2930701"/>
                <a:ext cx="675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548E503-9CB6-5199-60D5-7566D50DC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8125" y="2930701"/>
                <a:ext cx="67540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244F697-09D9-5215-4DAC-D5364616593B}"/>
              </a:ext>
            </a:extLst>
          </p:cNvPr>
          <p:cNvCxnSpPr>
            <a:cxnSpLocks/>
          </p:cNvCxnSpPr>
          <p:nvPr/>
        </p:nvCxnSpPr>
        <p:spPr>
          <a:xfrm flipV="1">
            <a:off x="5259539" y="3156341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84FA78-F8C1-C97C-47B4-6E9528ECC47D}"/>
                  </a:ext>
                </a:extLst>
              </p:cNvPr>
              <p:cNvSpPr/>
              <p:nvPr/>
            </p:nvSpPr>
            <p:spPr>
              <a:xfrm>
                <a:off x="4608215" y="3532904"/>
                <a:ext cx="1129460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×(−2)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84FA78-F8C1-C97C-47B4-6E9528ECC4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15" y="3532904"/>
                <a:ext cx="1129460" cy="5091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1C81C10-982D-C20C-BA7B-AD9FBCAEDA5E}"/>
                  </a:ext>
                </a:extLst>
              </p:cNvPr>
              <p:cNvSpPr/>
              <p:nvPr/>
            </p:nvSpPr>
            <p:spPr>
              <a:xfrm>
                <a:off x="5870730" y="3553689"/>
                <a:ext cx="1129469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×(−1)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1C81C10-982D-C20C-BA7B-AD9FBCAED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730" y="3553689"/>
                <a:ext cx="1129469" cy="5091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EC51482-0841-3474-F901-9C57E5C37929}"/>
                  </a:ext>
                </a:extLst>
              </p:cNvPr>
              <p:cNvSpPr/>
              <p:nvPr/>
            </p:nvSpPr>
            <p:spPr>
              <a:xfrm>
                <a:off x="7051980" y="3571012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×0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EC51482-0841-3474-F901-9C57E5C379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980" y="3571012"/>
                <a:ext cx="848586" cy="5091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F0975E8-9437-3E11-EC5B-E613A0B6CBC6}"/>
                  </a:ext>
                </a:extLst>
              </p:cNvPr>
              <p:cNvSpPr/>
              <p:nvPr/>
            </p:nvSpPr>
            <p:spPr>
              <a:xfrm>
                <a:off x="7942136" y="3567540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×3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F0975E8-9437-3E11-EC5B-E613A0B6C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136" y="3567540"/>
                <a:ext cx="848586" cy="5091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8109514-6B9F-A165-0794-C126D0DB5A39}"/>
                  </a:ext>
                </a:extLst>
              </p:cNvPr>
              <p:cNvSpPr/>
              <p:nvPr/>
            </p:nvSpPr>
            <p:spPr>
              <a:xfrm>
                <a:off x="8835746" y="3557154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×4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8109514-6B9F-A165-0794-C126D0DB5A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746" y="3557154"/>
                <a:ext cx="848586" cy="509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CE9BA65-E550-5410-277B-4A1773AF5D82}"/>
                  </a:ext>
                </a:extLst>
              </p:cNvPr>
              <p:cNvSpPr/>
              <p:nvPr/>
            </p:nvSpPr>
            <p:spPr>
              <a:xfrm>
                <a:off x="9715512" y="3553686"/>
                <a:ext cx="848586" cy="5091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×5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CE9BA65-E550-5410-277B-4A1773AF5D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512" y="3553686"/>
                <a:ext cx="848586" cy="5091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50A2548-811F-DD30-E0C6-D87FD20F8374}"/>
              </a:ext>
            </a:extLst>
          </p:cNvPr>
          <p:cNvCxnSpPr>
            <a:cxnSpLocks/>
          </p:cNvCxnSpPr>
          <p:nvPr/>
        </p:nvCxnSpPr>
        <p:spPr>
          <a:xfrm flipV="1">
            <a:off x="10067069" y="3199588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81EF9CD2-8CE6-621D-556A-0BC6FA0F6E73}"/>
              </a:ext>
            </a:extLst>
          </p:cNvPr>
          <p:cNvCxnSpPr>
            <a:cxnSpLocks/>
          </p:cNvCxnSpPr>
          <p:nvPr/>
        </p:nvCxnSpPr>
        <p:spPr>
          <a:xfrm flipV="1">
            <a:off x="9097251" y="3180586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3398A19-9FDC-9014-732F-17862CD84D46}"/>
              </a:ext>
            </a:extLst>
          </p:cNvPr>
          <p:cNvCxnSpPr>
            <a:cxnSpLocks/>
          </p:cNvCxnSpPr>
          <p:nvPr/>
        </p:nvCxnSpPr>
        <p:spPr>
          <a:xfrm flipV="1">
            <a:off x="8117043" y="3180586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C572CF3-21FD-AD76-49D9-8968FC2CB875}"/>
              </a:ext>
            </a:extLst>
          </p:cNvPr>
          <p:cNvCxnSpPr>
            <a:cxnSpLocks/>
          </p:cNvCxnSpPr>
          <p:nvPr/>
        </p:nvCxnSpPr>
        <p:spPr>
          <a:xfrm flipV="1">
            <a:off x="7365433" y="3213444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5D41FAB-D54E-7A35-FD2E-6D275C9EF0DE}"/>
              </a:ext>
            </a:extLst>
          </p:cNvPr>
          <p:cNvCxnSpPr>
            <a:cxnSpLocks/>
          </p:cNvCxnSpPr>
          <p:nvPr/>
        </p:nvCxnSpPr>
        <p:spPr>
          <a:xfrm flipV="1">
            <a:off x="6374832" y="3199588"/>
            <a:ext cx="0" cy="35096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9EB5EBE4-2794-82E5-C4E5-0A1EF182AD39}"/>
                  </a:ext>
                </a:extLst>
              </p:cNvPr>
              <p:cNvSpPr/>
              <p:nvPr/>
            </p:nvSpPr>
            <p:spPr>
              <a:xfrm>
                <a:off x="3429924" y="4308255"/>
                <a:ext cx="6738708" cy="623316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</m:oMath>
                </a14:m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</a:t>
                </a:r>
                <a:r>
                  <a:rPr kumimoji="0" lang="fr-FR" sz="1800" b="0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la constante de proportionnalité.</a:t>
                </a: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9EB5EBE4-2794-82E5-C4E5-0A1EF182AD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924" y="4308255"/>
                <a:ext cx="6738708" cy="623316"/>
              </a:xfrm>
              <a:prstGeom prst="ellipse">
                <a:avLst/>
              </a:prstGeom>
              <a:blipFill>
                <a:blip r:embed="rId17"/>
                <a:stretch>
                  <a:fillRect/>
                </a:stretch>
              </a:blip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F0105651-C48E-7C95-698F-2225FFD14134}"/>
                  </a:ext>
                </a:extLst>
              </p:cNvPr>
              <p:cNvSpPr/>
              <p:nvPr/>
            </p:nvSpPr>
            <p:spPr>
              <a:xfrm>
                <a:off x="997877" y="2470863"/>
                <a:ext cx="1101436" cy="9144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kumimoji="0" lang="fr-FR" sz="1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F0105651-C48E-7C95-698F-2225FFD141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877" y="2470863"/>
                <a:ext cx="1101436" cy="914400"/>
              </a:xfrm>
              <a:prstGeom prst="ellipse">
                <a:avLst/>
              </a:prstGeom>
              <a:blipFill>
                <a:blip r:embed="rId18"/>
                <a:stretch>
                  <a:fillRect/>
                </a:stretch>
              </a:blipFill>
              <a:ln w="12700" cap="flat" cmpd="sng" algn="ctr">
                <a:solidFill>
                  <a:srgbClr val="F19D19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0861C77-AC5E-BFD4-954B-C0D8942ABD77}"/>
                  </a:ext>
                </a:extLst>
              </p:cNvPr>
              <p:cNvSpPr txBox="1"/>
              <p:nvPr/>
            </p:nvSpPr>
            <p:spPr>
              <a:xfrm>
                <a:off x="1765738" y="5055483"/>
                <a:ext cx="95671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chaque nombre de la 2</a:t>
                </a:r>
                <a:r>
                  <a:rPr lang="fr-FR" baseline="30000" dirty="0">
                    <a:solidFill>
                      <a:prstClr val="black"/>
                    </a:solidFill>
                    <a:latin typeface="Calibri" panose="020F0502020204030204"/>
                  </a:rPr>
                  <a:t>e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 ligne est égal au nombre qui lui correspond dans la 1</a:t>
                </a:r>
                <a:r>
                  <a:rPr lang="fr-FR" baseline="30000" dirty="0">
                    <a:solidFill>
                      <a:prstClr val="black"/>
                    </a:solidFill>
                    <a:latin typeface="Calibri" panose="020F0502020204030204"/>
                  </a:rPr>
                  <a:t>e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 ligne multiplié par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0861C77-AC5E-BFD4-954B-C0D8942AB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738" y="5055483"/>
                <a:ext cx="9567127" cy="369332"/>
              </a:xfrm>
              <a:prstGeom prst="rect">
                <a:avLst/>
              </a:prstGeom>
              <a:blipFill>
                <a:blip r:embed="rId19"/>
                <a:stretch>
                  <a:fillRect l="-574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 : en arc 26">
            <a:extLst>
              <a:ext uri="{FF2B5EF4-FFF2-40B4-BE49-F238E27FC236}">
                <a16:creationId xmlns:a16="http://schemas.microsoft.com/office/drawing/2014/main" id="{97BC4C3B-BF04-ACBC-717C-1437E0DDFB46}"/>
              </a:ext>
            </a:extLst>
          </p:cNvPr>
          <p:cNvCxnSpPr>
            <a:cxnSpLocks/>
          </p:cNvCxnSpPr>
          <p:nvPr/>
        </p:nvCxnSpPr>
        <p:spPr>
          <a:xfrm>
            <a:off x="2405415" y="2633746"/>
            <a:ext cx="434" cy="595986"/>
          </a:xfrm>
          <a:prstGeom prst="curvedConnector3">
            <a:avLst>
              <a:gd name="adj1" fmla="val -62789343"/>
            </a:avLst>
          </a:prstGeom>
          <a:noFill/>
          <a:ln w="6350" cap="flat" cmpd="sng" algn="ctr">
            <a:solidFill>
              <a:srgbClr val="F19D19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4" grpId="0" animBg="1"/>
      <p:bldP spid="25" grpId="0" animBg="1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52CC6-4718-A8D1-AC20-C4D87DDD7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7B772-2DAD-FC07-FC79-0EF0729E4A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514393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B23E9-91DB-C5BB-82E6-E6E0C450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40D0F-2B4F-FCB0-56C9-DB31D66C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12D80-788E-FAFA-25F5-B03FCC1A63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0666636-7B13-F0E1-BF77-958352CC95C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F703CC9-7B94-8562-9284-66B4B7CC92C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019C09-E72D-462F-54A0-6951ADF0EA3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CC81565-8CB1-F250-7DC9-C6EEE76DD30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relation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𝟑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est une relation de proportionnalité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CC81565-8CB1-F250-7DC9-C6EEE76DD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D08B013-2BB9-F598-322E-9F8073A75194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AFD51AFB-8C1D-39DD-BF04-59234EB275E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328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D3961-BAC3-2D48-C2BF-C8DFE5F60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D3CF79D-41D1-8484-C1E5-C433D4B8E3E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𝒚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le nombre constant −𝟑 fois 𝒙.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D3CF79D-41D1-8484-C1E5-C433D4B8E3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6B987C-A470-91DA-B3A0-BAA6D51E74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 que le nombre −3 est la constante  de proportionnalité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1B1BCD1-F710-45B2-38C1-30C79F78F09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relation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𝟑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est une relation de proportionnalité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1B1BCD1-F710-45B2-38C1-30C79F78F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3B19323-95E0-A9B5-8FB4-170839960AA1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08D9E06-1CEE-CE45-7425-4BD88D6F4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53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8FE59-C6DE-5039-CBCB-6093FF38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BECB3-B68D-1074-5F7C-90CF05B9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2E093-3096-7B51-2BFD-268A29326C0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B3178F2-63F8-2ACE-DA27-FB83ED18E4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C01794E-0638-345E-2B4B-145FECD22AC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C39DDD-32BC-9B11-1B17-46C738F0653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5314197-06B1-DE04-20A7-F28B7DB29701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relation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est une relation de proportionnalité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5314197-06B1-DE04-20A7-F28B7DB2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C17ACA6-19C4-C4B7-0928-CE1690F4C132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BB8E48D-82E5-2CD5-00BC-F9D9F47443FA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52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B48DC-9E03-C4DE-CFDF-B3B819537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2A41CA9-220D-038E-5A81-ED43CBBF26A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 𝒍𝒆 𝒏𝒐𝒎𝒃𝒓𝒆 𝒄𝒐𝒏𝒔𝒕𝒂𝒏𝒕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fr-FR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𝒇𝒐𝒊𝒔</m:t>
                    </m:r>
                    <m:r>
                      <a:rPr lang="fr-FR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2A41CA9-220D-038E-5A81-ED43CBBF26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6C39D4-3664-00D3-0830-8B94340E2A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 que le nombre −1 est la constante  de proportionnalité.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B7A1A0F-79AA-B227-BB7D-D046FB2A298A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relation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est une relation de proportionnalité.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B7A1A0F-79AA-B227-BB7D-D046FB2A2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BAA0AB3-C045-4C1F-D150-C381CA8BAF97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E4A5553-EC27-C775-E34F-93C07622D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45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62562-807C-213E-F727-0A85D00FC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A67C2-BA32-B518-5994-A37FFE1A0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4AB262-1326-FB51-6071-DC1A83805A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35F27F-ECCF-8288-F6FD-85B59E258B5E}"/>
              </a:ext>
            </a:extLst>
          </p:cNvPr>
          <p:cNvSpPr txBox="1"/>
          <p:nvPr/>
        </p:nvSpPr>
        <p:spPr>
          <a:xfrm>
            <a:off x="2338077" y="2906627"/>
            <a:ext cx="7948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</a:rPr>
              <a:t>la constante de proportionnalité est .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ABFF48-D82C-ACAA-C13B-D724C1CDDA16}"/>
              </a:ext>
            </a:extLst>
          </p:cNvPr>
          <p:cNvSpPr/>
          <p:nvPr/>
        </p:nvSpPr>
        <p:spPr>
          <a:xfrm>
            <a:off x="1326514" y="1916494"/>
            <a:ext cx="8555241" cy="470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Observez la relation de proportionnalité 𝒚=−𝟓𝒙, puis complétez: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011995-1443-ED8D-59CE-5F06036CC1A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7989286-AB38-F770-A8BA-3BEFC90FCB7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3346EE4-E2B5-36E2-FF38-0322090FC1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591393-7D63-D7D6-8CD9-6DA10913EB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643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4404-232F-8F60-ED05-5FC24C0EC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F1C6073-4652-B021-50AC-6F79E24F54E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est le nombre constant dans la relation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F1C6073-4652-B021-50AC-6F79E24F54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7BFDA3-1009-0CA3-70F1-C28B42BFF8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E1024EB5-CBD1-648C-E51A-80C1739C96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A146C73-008E-E28B-F201-B44F599BA4DC}"/>
                  </a:ext>
                </a:extLst>
              </p:cNvPr>
              <p:cNvSpPr txBox="1"/>
              <p:nvPr/>
            </p:nvSpPr>
            <p:spPr>
              <a:xfrm>
                <a:off x="2338077" y="2906627"/>
                <a:ext cx="79489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dirty="0">
                    <a:solidFill>
                      <a:prstClr val="black"/>
                    </a:solidFill>
                  </a:rPr>
                  <a:t>la constante de proportionnalité est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A146C73-008E-E28B-F201-B44F599BA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077" y="2906627"/>
                <a:ext cx="7948923" cy="461665"/>
              </a:xfrm>
              <a:prstGeom prst="rect">
                <a:avLst/>
              </a:prstGeom>
              <a:blipFill>
                <a:blip r:embed="rId4"/>
                <a:stretch>
                  <a:fillRect l="-122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63D5EB1-5C5B-AC15-FA39-E1FB33D4D427}"/>
              </a:ext>
            </a:extLst>
          </p:cNvPr>
          <p:cNvSpPr/>
          <p:nvPr/>
        </p:nvSpPr>
        <p:spPr>
          <a:xfrm>
            <a:off x="1326514" y="1916494"/>
            <a:ext cx="8555241" cy="470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Observez la relation de proportionnalité 𝒚=−𝟓𝒙, puis complétez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45FE31-7879-0878-858B-9ED5AB3C70F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3858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Maintenant, je vous montre comment vérifier si un tableau est un tableau de proportionnalité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calcule  à voix haute  tous les rapports.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C9869B-FC19-CC39-0214-FBF900167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660" y="1332777"/>
            <a:ext cx="9479026" cy="963614"/>
          </a:xfrm>
          <a:prstGeom prst="rect">
            <a:avLst/>
          </a:prstGeom>
        </p:spPr>
      </p:pic>
      <p:pic>
        <p:nvPicPr>
          <p:cNvPr id="7" name="Image 6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2A195EB9-157A-FAC8-0CA6-A63CE1373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19" y="2972770"/>
            <a:ext cx="10248052" cy="230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vérifie si tous les rapports sont égaux à une même valeur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à voix haute que tous les rapports sont égaux au nombre 3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298F15-64FE-FEF4-6AA1-24C01D3D2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040" y="4016071"/>
            <a:ext cx="8216155" cy="618273"/>
          </a:xfrm>
          <a:prstGeom prst="rect">
            <a:avLst/>
          </a:prstGeom>
        </p:spPr>
      </p:pic>
      <p:pic>
        <p:nvPicPr>
          <p:cNvPr id="7" name="Image 6" descr="Une image contenant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FD8AFA4-A093-9853-3687-CA4B98D41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919" y="1429735"/>
            <a:ext cx="9537744" cy="169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conclue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que ce nombre constant est la constante </a:t>
            </a:r>
            <a:r>
              <a:rPr lang="fr-FR"/>
              <a:t>de proportionnalité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E797AA-958D-E851-CF5C-F857D6838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825" y="3219222"/>
            <a:ext cx="7878320" cy="419556"/>
          </a:xfrm>
          <a:prstGeom prst="rect">
            <a:avLst/>
          </a:prstGeom>
        </p:spPr>
      </p:pic>
      <p:pic>
        <p:nvPicPr>
          <p:cNvPr id="7" name="Image 6" descr="Une image contenant Police, ligne, nombre, texte&#10;&#10;Le contenu généré par l’IA peut être incorrect.">
            <a:extLst>
              <a:ext uri="{FF2B5EF4-FFF2-40B4-BE49-F238E27FC236}">
                <a16:creationId xmlns:a16="http://schemas.microsoft.com/office/drawing/2014/main" id="{0F44FF5A-6A56-DD3C-59A4-F89DA6A0E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635" y="1737379"/>
            <a:ext cx="4387847" cy="6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synthèse pour vérifier si un tableau est un tableau de proportionnalité.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que si un seul rapport est différent, le tableau n’est pas un tableau de proportionnalité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8A815F-A7E6-B65F-E670-CED23F568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534" y="1472421"/>
            <a:ext cx="2704572" cy="45571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5F70440-9895-1BBF-DB2C-742DC4171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533" y="2774353"/>
            <a:ext cx="2922524" cy="4160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64313FE-7299-0161-35EE-99991FA58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534" y="4045803"/>
            <a:ext cx="8391109" cy="4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9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Le tableau suivant est un tableau de proportionnalité.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996809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216780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09BE17-01C3-BB9A-D861-79B4B4CA44D9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0E7FFB51-D4A6-289B-6CF3-52E11F5A59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459111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fr-FR" sz="2400" i="1" kern="0" dirty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0E7FFB51-D4A6-289B-6CF3-52E11F5A59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459111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10420" y="176209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Lire un graphe 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33632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C11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7302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358093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Tâche 5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06929" y="2773984"/>
            <a:ext cx="137161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b="1" dirty="0">
                <a:solidFill>
                  <a:prstClr val="black"/>
                </a:solidFill>
                <a:latin typeface="Aptos" panose="02110004020202020204"/>
                <a:sym typeface="Arial"/>
              </a:rPr>
              <a:t>Tâche 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7806" y="1850835"/>
            <a:ext cx="1320739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Tâche 3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91543" y="5597659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consolidation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91543" y="36688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Représenter graphiquement une relation de proportionnalité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2807784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b="1" dirty="0">
                <a:solidFill>
                  <a:prstClr val="black"/>
                </a:solidFill>
                <a:latin typeface="Aptos" panose="02110004020202020204"/>
              </a:rPr>
              <a:t>Reconnaitre la proportionnalité avec les nombres négatifs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Résolution de problèmes graphiques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181554" y="1080983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588655" y="1124515"/>
            <a:ext cx="9360054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12: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Fonctions et proportionnalité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57806" y="1725150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3" y="376196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15952" y="178811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0452" y="279307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4728997"/>
            <a:ext cx="1358093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6</a:t>
            </a:r>
          </a:p>
        </p:txBody>
      </p:sp>
    </p:spTree>
    <p:extLst>
      <p:ext uri="{BB962C8B-B14F-4D97-AF65-F5344CB8AC3E}">
        <p14:creationId xmlns:p14="http://schemas.microsoft.com/office/powerpoint/2010/main" val="4964090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Tous les rapports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/>
                  </a:rPr>
                  <a:t> sont égaux. Le tableau est un tableau de proportionnalité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466873" y="515797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EBA02E-3A18-9D81-5669-F5905B5D6816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66C2C11B-C03F-E063-FAEF-E6E85FABBF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4320404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fr-FR" sz="2400" i="1" kern="0" dirty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66C2C11B-C03F-E063-FAEF-E6E85FABBF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4320404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05C19-EDB9-E107-B4CF-1719977D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205ACE-60F5-11EF-BBAA-49EA1A515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Le tableau suivant est un tableau de proportionnalité.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1A5FB-E216-4EC7-3CF3-64E9AF362D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D61715-62C9-1963-31DB-49ED72480EC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F80B7DC-2FB8-E14B-8E0E-5996C2827AE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D02AB6-8D19-47BD-FAD8-3C8CED4D43F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C608CFA-29FE-9B92-6036-9B8C5FB1B5DD}"/>
              </a:ext>
            </a:extLst>
          </p:cNvPr>
          <p:cNvSpPr/>
          <p:nvPr/>
        </p:nvSpPr>
        <p:spPr>
          <a:xfrm>
            <a:off x="2996809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E64A28B-8ED0-1D39-84A7-B24435C8AD40}"/>
              </a:ext>
            </a:extLst>
          </p:cNvPr>
          <p:cNvSpPr/>
          <p:nvPr/>
        </p:nvSpPr>
        <p:spPr>
          <a:xfrm>
            <a:off x="7216780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153AB3-7C3A-8927-C8F8-AEB9FCB8B7F9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EE353550-D6C0-0163-88C8-4F05B7A9B1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1488414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EE353550-D6C0-0163-88C8-4F05B7A9B1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1488414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99375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A404F-3B16-D5CD-0AF9-05424BAA3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9ABB913-5105-62DD-326D-472A952363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La valeur du dernier rapport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/>
                  </a:rPr>
                  <a:t> est aussi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. Le tableau est un tableau de proportionnalité.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9ABB913-5105-62DD-326D-472A952363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0455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F9545B-C987-9061-CD29-E4B2560A2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4325332-7ACF-29F3-D6FC-FC438B788213}"/>
              </a:ext>
            </a:extLst>
          </p:cNvPr>
          <p:cNvSpPr/>
          <p:nvPr/>
        </p:nvSpPr>
        <p:spPr>
          <a:xfrm>
            <a:off x="2466873" y="515797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EF53C81-11B4-3B59-95E1-1A0ACD68C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82A87A-01E4-69B3-40E2-48AE826DC2A4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8DD2EDEC-AFD8-CB8B-5DCA-C742FE4F81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2058638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8DD2EDEC-AFD8-CB8B-5DCA-C742FE4F81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2058638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8336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AFF81-5788-B088-2AC2-0DEE4946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E9ED7-866E-AA67-2D08-8940EF4C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Le tableau suivant est un tableau de proportionnalité.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2A5D7-271A-229F-4C67-2556F9931E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DE1FFB9-10E1-9139-5E3B-055323B84E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1FBF54B-91C3-D830-FF9C-D9D587DD50D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B7D9B85-7FDA-59F2-FB37-ADB67CECDB5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71E88A6B-B630-C498-DE69-4F370CF83A5C}"/>
              </a:ext>
            </a:extLst>
          </p:cNvPr>
          <p:cNvSpPr/>
          <p:nvPr/>
        </p:nvSpPr>
        <p:spPr>
          <a:xfrm>
            <a:off x="2996809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577FE0D0-3053-A55B-0ED8-9A67A32263FC}"/>
              </a:ext>
            </a:extLst>
          </p:cNvPr>
          <p:cNvSpPr/>
          <p:nvPr/>
        </p:nvSpPr>
        <p:spPr>
          <a:xfrm>
            <a:off x="7216780" y="476642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5E9191-20C8-8E0E-C313-F6D4E8B06B89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639548E4-2CBF-C27C-05AC-5716140B31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513757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639548E4-2CBF-C27C-05AC-5716140B31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513757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488217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6FE96-F58A-801D-50B2-37AEC07D9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9EABF7D-9232-E09D-D098-0D69D9886C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La valeur du rapport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/>
                  </a:rPr>
                  <a:t> est aussi égale au nombre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différent de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. Le tableau n’est pas un tableau de proportionnalité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9EABF7D-9232-E09D-D098-0D69D9886C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0455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4BE8C8-947F-DABB-55D9-5EF9BD5AE8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 Il rappelle que tous les rapports doivent être égaux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F337456-0BB2-16F5-854C-3C73E4E90C35}"/>
              </a:ext>
            </a:extLst>
          </p:cNvPr>
          <p:cNvSpPr/>
          <p:nvPr/>
        </p:nvSpPr>
        <p:spPr>
          <a:xfrm>
            <a:off x="7963664" y="515797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52E27D9-1323-2ACB-1D81-19AD8891D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3DB4C82-C61D-98DC-13C5-D7E29B823187}"/>
              </a:ext>
            </a:extLst>
          </p:cNvPr>
          <p:cNvSpPr/>
          <p:nvPr/>
        </p:nvSpPr>
        <p:spPr>
          <a:xfrm>
            <a:off x="1943101" y="1257302"/>
            <a:ext cx="8453555" cy="33874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96120E8-F5E7-2042-39BB-4E7DECD801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3764623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40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kern="0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kern="10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sz="200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fr-FR" sz="2000" b="0" i="1" kern="1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000" kern="100" dirty="0">
                            <a:solidFill>
                              <a:schemeClr val="bg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852A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kern="0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96120E8-F5E7-2042-39BB-4E7DECD801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3764623"/>
                  </p:ext>
                </p:extLst>
              </p:nvPr>
            </p:nvGraphicFramePr>
            <p:xfrm>
              <a:off x="3248891" y="1920551"/>
              <a:ext cx="6473574" cy="20609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78517">
                      <a:extLst>
                        <a:ext uri="{9D8B030D-6E8A-4147-A177-3AD203B41FA5}">
                          <a16:colId xmlns:a16="http://schemas.microsoft.com/office/drawing/2014/main" val="539895893"/>
                        </a:ext>
                      </a:extLst>
                    </a:gridCol>
                    <a:gridCol w="1078517">
                      <a:extLst>
                        <a:ext uri="{9D8B030D-6E8A-4147-A177-3AD203B41FA5}">
                          <a16:colId xmlns:a16="http://schemas.microsoft.com/office/drawing/2014/main" val="20782592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1691248800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145118477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3007537305"/>
                        </a:ext>
                      </a:extLst>
                    </a:gridCol>
                    <a:gridCol w="1079135">
                      <a:extLst>
                        <a:ext uri="{9D8B030D-6E8A-4147-A177-3AD203B41FA5}">
                          <a16:colId xmlns:a16="http://schemas.microsoft.com/office/drawing/2014/main" val="2605815331"/>
                        </a:ext>
                      </a:extLst>
                    </a:gridCol>
                  </a:tblGrid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176" r="-5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176" r="-4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176" r="-30169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176" r="-2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176" r="-10113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mpd="sng">
                          <a:solidFill>
                            <a:sysClr val="windowText" lastClr="000000"/>
                          </a:solidFill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176" r="-1130" b="-3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1025045"/>
                      </a:ext>
                    </a:extLst>
                  </a:tr>
                  <a:tr h="5152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76" r="-5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76" r="-4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76" r="-30169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76" r="-2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76" r="-10113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76" r="-1130" b="-2011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8799825"/>
                      </a:ext>
                    </a:extLst>
                  </a:tr>
                  <a:tr h="1030469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5" t="-101183" r="-5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65" t="-101183" r="-4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565" t="-101183" r="-301695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876" t="-101183" r="-20000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Text" lastClr="000000"/>
                          </a:solidFill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1130" t="-101183" r="-101130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Text" lastClr="000000"/>
                          </a:solidFill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Text" lastClr="000000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1130" t="-101183" r="-1130" b="-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30355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176881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97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07E273D9-8EC6-5756-CEB5-C43D997E1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4" y="1144731"/>
            <a:ext cx="9362209" cy="468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BE705136-A13C-CB99-61F7-F56D1F425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4" y="1144731"/>
            <a:ext cx="9362209" cy="46811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96B035F-0C5A-7A33-414A-A470A3BDB71F}"/>
                  </a:ext>
                </a:extLst>
              </p:cNvPr>
              <p:cNvSpPr txBox="1"/>
              <p:nvPr/>
            </p:nvSpPr>
            <p:spPr>
              <a:xfrm>
                <a:off x="2675081" y="3777211"/>
                <a:ext cx="487680" cy="617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96B035F-0C5A-7A33-414A-A470A3BDB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081" y="3777211"/>
                <a:ext cx="487680" cy="6172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5935599-F021-CE10-D106-188DBD97B799}"/>
                  </a:ext>
                </a:extLst>
              </p:cNvPr>
              <p:cNvSpPr txBox="1"/>
              <p:nvPr/>
            </p:nvSpPr>
            <p:spPr>
              <a:xfrm>
                <a:off x="3949700" y="3698066"/>
                <a:ext cx="4876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−8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5935599-F021-CE10-D106-188DBD97B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3698066"/>
                <a:ext cx="487680" cy="670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66CA7E7-EFF0-B32E-87C5-91ADE6290312}"/>
                  </a:ext>
                </a:extLst>
              </p:cNvPr>
              <p:cNvSpPr txBox="1"/>
              <p:nvPr/>
            </p:nvSpPr>
            <p:spPr>
              <a:xfrm>
                <a:off x="4565073" y="3833295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66CA7E7-EFF0-B32E-87C5-91ADE6290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073" y="3833295"/>
                <a:ext cx="38504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B5A4EC6-F646-C01A-9E9D-7BEEE39FDFD7}"/>
                  </a:ext>
                </a:extLst>
              </p:cNvPr>
              <p:cNvSpPr txBox="1"/>
              <p:nvPr/>
            </p:nvSpPr>
            <p:spPr>
              <a:xfrm>
                <a:off x="5369796" y="3725774"/>
                <a:ext cx="487680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−4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B5A4EC6-F646-C01A-9E9D-7BEEE39FD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796" y="3725774"/>
                <a:ext cx="487680" cy="6674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47EF106-1EDA-B77C-591D-5038D18C915E}"/>
                  </a:ext>
                </a:extLst>
              </p:cNvPr>
              <p:cNvSpPr txBox="1"/>
              <p:nvPr/>
            </p:nvSpPr>
            <p:spPr>
              <a:xfrm>
                <a:off x="5985169" y="3861003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47EF106-1EDA-B77C-591D-5038D18C9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169" y="3861003"/>
                <a:ext cx="385042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84B50F3-5A33-BE9B-10FF-C54E294449BB}"/>
                  </a:ext>
                </a:extLst>
              </p:cNvPr>
              <p:cNvSpPr txBox="1"/>
              <p:nvPr/>
            </p:nvSpPr>
            <p:spPr>
              <a:xfrm>
                <a:off x="6696367" y="3722309"/>
                <a:ext cx="487680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84B50F3-5A33-BE9B-10FF-C54E29444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367" y="3722309"/>
                <a:ext cx="487680" cy="6674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61A7608-8526-E6EE-FAEB-79A7A8FBA089}"/>
                  </a:ext>
                </a:extLst>
              </p:cNvPr>
              <p:cNvSpPr txBox="1"/>
              <p:nvPr/>
            </p:nvSpPr>
            <p:spPr>
              <a:xfrm>
                <a:off x="7311740" y="3857538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61A7608-8526-E6EE-FAEB-79A7A8FBA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40" y="3857538"/>
                <a:ext cx="385042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DF5192C-79ED-F2A8-434F-876F829F13D4}"/>
                  </a:ext>
                </a:extLst>
              </p:cNvPr>
              <p:cNvSpPr txBox="1"/>
              <p:nvPr/>
            </p:nvSpPr>
            <p:spPr>
              <a:xfrm>
                <a:off x="8147632" y="3718844"/>
                <a:ext cx="4876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DF5192C-79ED-F2A8-434F-876F829F1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632" y="3718844"/>
                <a:ext cx="487680" cy="6705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1FAC3A8-2BE3-C8FB-CACB-EDD1E050AC42}"/>
                  </a:ext>
                </a:extLst>
              </p:cNvPr>
              <p:cNvSpPr txBox="1"/>
              <p:nvPr/>
            </p:nvSpPr>
            <p:spPr>
              <a:xfrm>
                <a:off x="8763005" y="3854073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1FAC3A8-2BE3-C8FB-CACB-EDD1E050A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5" y="3854073"/>
                <a:ext cx="385042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0E690E9-F4B9-B817-7474-4523C410F0CB}"/>
                  </a:ext>
                </a:extLst>
              </p:cNvPr>
              <p:cNvSpPr txBox="1"/>
              <p:nvPr/>
            </p:nvSpPr>
            <p:spPr>
              <a:xfrm>
                <a:off x="10183097" y="3860999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0E690E9-F4B9-B817-7474-4523C410F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3097" y="3860999"/>
                <a:ext cx="385042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C8C914F-9EAB-27BB-E3B2-596CDDB40A27}"/>
                  </a:ext>
                </a:extLst>
              </p:cNvPr>
              <p:cNvSpPr txBox="1"/>
              <p:nvPr/>
            </p:nvSpPr>
            <p:spPr>
              <a:xfrm>
                <a:off x="4240645" y="4584244"/>
                <a:ext cx="487680" cy="617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C8C914F-9EAB-27BB-E3B2-596CDDB40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645" y="4584244"/>
                <a:ext cx="487680" cy="61728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A817877-1F00-0844-F821-1DA4C95BB357}"/>
                  </a:ext>
                </a:extLst>
              </p:cNvPr>
              <p:cNvSpPr txBox="1"/>
              <p:nvPr/>
            </p:nvSpPr>
            <p:spPr>
              <a:xfrm>
                <a:off x="5213929" y="4525877"/>
                <a:ext cx="4876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−8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A817877-1F00-0844-F821-1DA4C95BB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929" y="4525877"/>
                <a:ext cx="487680" cy="6705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89FB461-0941-33E3-26F2-09A8284FFD9B}"/>
                  </a:ext>
                </a:extLst>
              </p:cNvPr>
              <p:cNvSpPr txBox="1"/>
              <p:nvPr/>
            </p:nvSpPr>
            <p:spPr>
              <a:xfrm>
                <a:off x="6353469" y="4543197"/>
                <a:ext cx="487680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−4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89FB461-0941-33E3-26F2-09A8284FF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469" y="4543197"/>
                <a:ext cx="487680" cy="6674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FAB0D72-7657-AE70-8578-CA9A9F4B4315}"/>
                  </a:ext>
                </a:extLst>
              </p:cNvPr>
              <p:cNvSpPr txBox="1"/>
              <p:nvPr/>
            </p:nvSpPr>
            <p:spPr>
              <a:xfrm>
                <a:off x="7222843" y="4539733"/>
                <a:ext cx="487680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FAB0D72-7657-AE70-8578-CA9A9F4B4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843" y="4539733"/>
                <a:ext cx="487680" cy="66742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60CB323-73E5-DD8C-1474-901801D5079F}"/>
                  </a:ext>
                </a:extLst>
              </p:cNvPr>
              <p:cNvSpPr txBox="1"/>
              <p:nvPr/>
            </p:nvSpPr>
            <p:spPr>
              <a:xfrm>
                <a:off x="8268859" y="4536265"/>
                <a:ext cx="4876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60CB323-73E5-DD8C-1474-901801D507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859" y="4536265"/>
                <a:ext cx="487680" cy="6705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3AEBC92-8CA1-0667-5597-E74D1FB04FC2}"/>
                  </a:ext>
                </a:extLst>
              </p:cNvPr>
              <p:cNvSpPr txBox="1"/>
              <p:nvPr/>
            </p:nvSpPr>
            <p:spPr>
              <a:xfrm>
                <a:off x="9567728" y="3725770"/>
                <a:ext cx="487680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3AEBC92-8CA1-0667-5597-E74D1FB04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7728" y="3725770"/>
                <a:ext cx="487680" cy="69506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74E74E0-A816-9254-0E2B-A64070625A9B}"/>
                  </a:ext>
                </a:extLst>
              </p:cNvPr>
              <p:cNvSpPr txBox="1"/>
              <p:nvPr/>
            </p:nvSpPr>
            <p:spPr>
              <a:xfrm>
                <a:off x="9346052" y="4512013"/>
                <a:ext cx="487680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74E74E0-A816-9254-0E2B-A64070625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052" y="4512013"/>
                <a:ext cx="487680" cy="69506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2F21DEB-7545-C77E-257B-7A9FB227B711}"/>
                  </a:ext>
                </a:extLst>
              </p:cNvPr>
              <p:cNvSpPr txBox="1"/>
              <p:nvPr/>
            </p:nvSpPr>
            <p:spPr>
              <a:xfrm>
                <a:off x="10262760" y="4657640"/>
                <a:ext cx="3850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2F21DEB-7545-C77E-257B-7A9FB227B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2760" y="4657640"/>
                <a:ext cx="385042" cy="40011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71BA278F-D23F-42F2-01A9-E36CFE3E139D}"/>
              </a:ext>
            </a:extLst>
          </p:cNvPr>
          <p:cNvSpPr txBox="1"/>
          <p:nvPr/>
        </p:nvSpPr>
        <p:spPr>
          <a:xfrm>
            <a:off x="4565073" y="5311085"/>
            <a:ext cx="2001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sont tous égaux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021FE8D-758C-5365-8BAC-A8E1A9DEBCDC}"/>
              </a:ext>
            </a:extLst>
          </p:cNvPr>
          <p:cNvSpPr txBox="1"/>
          <p:nvPr/>
        </p:nvSpPr>
        <p:spPr>
          <a:xfrm>
            <a:off x="7311740" y="5312415"/>
            <a:ext cx="4088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 un tableau de proportionnalité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97</a:t>
            </a:r>
            <a:endParaRPr lang="fr-FR" dirty="0"/>
          </a:p>
        </p:txBody>
      </p:sp>
      <p:pic>
        <p:nvPicPr>
          <p:cNvPr id="6" name="Image 5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7B2FB102-9BAE-3902-83CE-AF9F6817B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19" y="1943964"/>
            <a:ext cx="10102162" cy="265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la proportionnalité avec les nombres négatifs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Proportionnalité</a:t>
            </a:r>
            <a:endParaRPr lang="en-US" dirty="0"/>
          </a:p>
          <a:p>
            <a:r>
              <a:rPr lang="en-US" dirty="0"/>
              <a:t>Constante de </a:t>
            </a:r>
            <a:r>
              <a:rPr lang="en-US" dirty="0" err="1"/>
              <a:t>proportionnalité</a:t>
            </a: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/>
              </p:cNvSpPr>
              <p:nvPr>
                <p:ph type="body" sz="quarter" idx="2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fr-FR" b="1" dirty="0"/>
                  <a:t>l’élève doit être capable de: 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dirty="0"/>
                  <a:t>Calculer les rapports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fr-FR" dirty="0"/>
                  <a:t> et les comparer.</a:t>
                </a:r>
              </a:p>
            </p:txBody>
          </p:sp>
        </mc:Choice>
        <mc:Fallback xmlns="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Mal appliquer la règle des signes.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Ne pas s’assurer que tous les rapports sont égaux.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vérifier si un tableau est un tableau de proportionnalité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les étapes .Il rappelle aussi que si un seul  rapport est différent alors la relation n’est pas une relation de proportionnalité.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CFC1CC-C05D-9E5A-22A1-892A17686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534" y="1472421"/>
            <a:ext cx="2704572" cy="4557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2F6EFB-17EC-23BD-2030-85C4095CC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533" y="2774353"/>
            <a:ext cx="2922524" cy="4160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D29D2E-0D4A-C4DA-43FF-ECBB3AB18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534" y="4045803"/>
            <a:ext cx="8391109" cy="4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199273B-5B47-F7D8-D6C1-83D328DF1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62" y="1857580"/>
            <a:ext cx="9964924" cy="337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415001" y="3105834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</TotalTime>
  <Words>2173</Words>
  <Application>Microsoft Office PowerPoint</Application>
  <PresentationFormat>Grand écran</PresentationFormat>
  <Paragraphs>422</Paragraphs>
  <Slides>65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vous, le produit de deux nombres de même signe est un nombre positif</vt:lpstr>
      <vt:lpstr> Complétez:</vt:lpstr>
      <vt:lpstr>Rappelez vous, le rapport de deux nombres de même signe est un nombre positif.</vt:lpstr>
      <vt:lpstr> Complétez le tableau de proportionnalité suivant:</vt:lpstr>
      <vt:lpstr>Rappelez vous, On obtient le nombre de la deuxième ligne en multipliant celui de la 1e  ligne par le nombre 5.</vt:lpstr>
      <vt:lpstr>Le tableau suivant est un tableau de proportionnalité. Complétez-le.</vt:lpstr>
      <vt:lpstr>Voici la réponse : On détermine le rapport de proportionnalité: 12/2=6, puis on multiplie chaque nombre de la 1e  ligne par 6.</vt:lpstr>
      <vt:lpstr>Parfait! Rappelez vous::</vt:lpstr>
      <vt:lpstr>Présentation PowerPoint</vt:lpstr>
      <vt:lpstr>Considérons le tableau suivant qui contient des valeurs négatives . Exprimez vos avis sur la question suivante: ce tableau est-il un tableau de proportionnalité?</vt:lpstr>
      <vt:lpstr>À la fin de cette séance, vous serez capables de vérifier si un tableau comme le suivant est un tableau de proportionnalité.</vt:lpstr>
      <vt:lpstr>Présentation PowerPoint</vt:lpstr>
      <vt:lpstr>Le tableau ci-dessous contient des nombres négatifs. Chaque nombre de la 2ère ligne est égale à celui de la 1ère ligne multiplié par le nombre 3</vt:lpstr>
      <vt:lpstr>La relation entre y et x est y=3x.</vt:lpstr>
      <vt:lpstr>Tableau de proportionnalité: y=ax</vt:lpstr>
      <vt:lpstr>Présentation PowerPoint</vt:lpstr>
      <vt:lpstr> Répondez par vrai ou faux.</vt:lpstr>
      <vt:lpstr>𝒚 = le nombre constant −𝟑 fois 𝒙.</vt:lpstr>
      <vt:lpstr> Répondez par vrai ou faux.</vt:lpstr>
      <vt:lpstr>y = 𝒍𝒆 𝒏𝒐𝒎𝒃𝒓𝒆 𝒄𝒐𝒏𝒔𝒕𝒂𝒏𝒕 (-1)  fois x.</vt:lpstr>
      <vt:lpstr>Complétez.</vt:lpstr>
      <vt:lpstr>  -5 est le nombre constant dans la relation y=-5x.</vt:lpstr>
      <vt:lpstr>Présentation PowerPoint</vt:lpstr>
      <vt:lpstr>Maintenant, je vous montre comment vérifier si un tableau est un tableau de proportionnalité</vt:lpstr>
      <vt:lpstr>Je vérifie si tous les rapports sont égaux à une même valeur</vt:lpstr>
      <vt:lpstr>Je conclue</vt:lpstr>
      <vt:lpstr>Voici la synthèse pour vérifier si un tableau est un tableau de proportionnalité.</vt:lpstr>
      <vt:lpstr>Présentation PowerPoint</vt:lpstr>
      <vt:lpstr> Le tableau suivant est un tableau de proportionnalité.</vt:lpstr>
      <vt:lpstr>Tous les rapports y/x sont égaux. Le tableau est un tableau de proportionnalité</vt:lpstr>
      <vt:lpstr> Le tableau suivant est un tableau de proportionnalité.</vt:lpstr>
      <vt:lpstr>La valeur du dernier rapport 20/5 est aussi égale à 4. Le tableau est un tableau de proportionnalité.</vt:lpstr>
      <vt:lpstr> Le tableau suivant est un tableau de proportionnalité.</vt:lpstr>
      <vt:lpstr>La valeur du rapport 6/2 est aussi égale au nombre 3 différent de 4. Le tableau n’est pas un tableau de proportionnalité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min.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vérifier si un tableau est un tableau de proportionnalité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151</cp:revision>
  <dcterms:created xsi:type="dcterms:W3CDTF">2025-11-03T10:55:47Z</dcterms:created>
  <dcterms:modified xsi:type="dcterms:W3CDTF">2026-04-15T06:59:42Z</dcterms:modified>
</cp:coreProperties>
</file>