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308" r:id="rId2"/>
    <p:sldId id="288" r:id="rId3"/>
    <p:sldId id="289" r:id="rId4"/>
    <p:sldId id="286" r:id="rId5"/>
    <p:sldId id="372" r:id="rId6"/>
    <p:sldId id="2147483413" r:id="rId7"/>
    <p:sldId id="290" r:id="rId8"/>
    <p:sldId id="292" r:id="rId9"/>
    <p:sldId id="293" r:id="rId10"/>
    <p:sldId id="258" r:id="rId11"/>
    <p:sldId id="353" r:id="rId12"/>
    <p:sldId id="354" r:id="rId13"/>
    <p:sldId id="355" r:id="rId14"/>
    <p:sldId id="356" r:id="rId15"/>
    <p:sldId id="357" r:id="rId16"/>
    <p:sldId id="358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270" r:id="rId25"/>
    <p:sldId id="2147483414" r:id="rId26"/>
    <p:sldId id="259" r:id="rId27"/>
    <p:sldId id="274" r:id="rId28"/>
    <p:sldId id="275" r:id="rId29"/>
    <p:sldId id="2147483412" r:id="rId30"/>
    <p:sldId id="276" r:id="rId31"/>
    <p:sldId id="277" r:id="rId32"/>
    <p:sldId id="318" r:id="rId33"/>
    <p:sldId id="319" r:id="rId34"/>
    <p:sldId id="375" r:id="rId35"/>
    <p:sldId id="299" r:id="rId36"/>
    <p:sldId id="260" r:id="rId37"/>
    <p:sldId id="279" r:id="rId38"/>
    <p:sldId id="322" r:id="rId39"/>
    <p:sldId id="323" r:id="rId40"/>
    <p:sldId id="324" r:id="rId41"/>
    <p:sldId id="325" r:id="rId42"/>
    <p:sldId id="360" r:id="rId43"/>
    <p:sldId id="348" r:id="rId44"/>
    <p:sldId id="349" r:id="rId45"/>
    <p:sldId id="350" r:id="rId46"/>
    <p:sldId id="351" r:id="rId47"/>
    <p:sldId id="364" r:id="rId48"/>
    <p:sldId id="365" r:id="rId49"/>
    <p:sldId id="366" r:id="rId50"/>
    <p:sldId id="367" r:id="rId51"/>
    <p:sldId id="361" r:id="rId52"/>
    <p:sldId id="328" r:id="rId53"/>
    <p:sldId id="329" r:id="rId54"/>
    <p:sldId id="330" r:id="rId55"/>
    <p:sldId id="331" r:id="rId56"/>
    <p:sldId id="311" r:id="rId57"/>
    <p:sldId id="312" r:id="rId58"/>
    <p:sldId id="368" r:id="rId59"/>
    <p:sldId id="369" r:id="rId60"/>
    <p:sldId id="373" r:id="rId61"/>
    <p:sldId id="374" r:id="rId62"/>
    <p:sldId id="300" r:id="rId63"/>
    <p:sldId id="301" r:id="rId64"/>
    <p:sldId id="362" r:id="rId65"/>
    <p:sldId id="303" r:id="rId66"/>
    <p:sldId id="304" r:id="rId67"/>
    <p:sldId id="282" r:id="rId68"/>
    <p:sldId id="305" r:id="rId69"/>
    <p:sldId id="262" r:id="rId70"/>
    <p:sldId id="283" r:id="rId71"/>
    <p:sldId id="284" r:id="rId72"/>
    <p:sldId id="337" r:id="rId7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72"/>
            <p14:sldId id="2147483413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353"/>
            <p14:sldId id="354"/>
            <p14:sldId id="355"/>
            <p14:sldId id="356"/>
            <p14:sldId id="357"/>
            <p14:sldId id="358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</p14:sldIdLst>
        </p14:section>
        <p14:section name="Déclaration de l’objectif" id="{096B6BF6-20D6-43DE-B358-982838B98259}">
          <p14:sldIdLst>
            <p14:sldId id="270"/>
            <p14:sldId id="2147483414"/>
            <p14:sldId id="259"/>
            <p14:sldId id="274"/>
            <p14:sldId id="275"/>
          </p14:sldIdLst>
        </p14:section>
        <p14:section name="Modelage" id="{6D007598-4F88-4283-9E36-970C44D688AD}">
          <p14:sldIdLst>
            <p14:sldId id="2147483412"/>
            <p14:sldId id="276"/>
            <p14:sldId id="277"/>
            <p14:sldId id="318"/>
            <p14:sldId id="319"/>
            <p14:sldId id="3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60"/>
            <p14:sldId id="348"/>
            <p14:sldId id="349"/>
            <p14:sldId id="350"/>
            <p14:sldId id="351"/>
            <p14:sldId id="364"/>
            <p14:sldId id="365"/>
            <p14:sldId id="366"/>
            <p14:sldId id="367"/>
            <p14:sldId id="361"/>
            <p14:sldId id="328"/>
            <p14:sldId id="329"/>
            <p14:sldId id="330"/>
            <p14:sldId id="331"/>
            <p14:sldId id="311"/>
            <p14:sldId id="312"/>
            <p14:sldId id="368"/>
            <p14:sldId id="369"/>
            <p14:sldId id="373"/>
            <p14:sldId id="374"/>
          </p14:sldIdLst>
        </p14:section>
        <p14:section name="Pratique en binôme" id="{B5D45BF5-6276-4DCA-B0C6-B46ADF983B36}">
          <p14:sldIdLst>
            <p14:sldId id="300"/>
            <p14:sldId id="301"/>
            <p14:sldId id="362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4B3F7-B838-4AD4-9179-ECE6A67C82A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67.png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69.png"/><Relationship Id="rId5" Type="http://schemas.openxmlformats.org/officeDocument/2006/relationships/image" Target="../media/image16.png"/><Relationship Id="rId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70.png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0.jpeg"/><Relationship Id="rId7" Type="http://schemas.openxmlformats.org/officeDocument/2006/relationships/image" Target="../media/image8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8"/>
            <a:ext cx="6693265" cy="770543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isométries dans le plan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 8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5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549318"/>
            <a:ext cx="507765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Reconnaître et réaliser une symétrie axiale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09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1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75000"/>
                  </a:schemeClr>
                </a:solidFill>
              </a:rPr>
              <a:t>L’enseignant incite les élèves à prendre conscience de ces comportements en classe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participe activement.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lève la main pour participer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3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146596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Page 47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DA35B279-4208-B0C5-7282-FE9A6D7431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34"/>
          <a:stretch/>
        </p:blipFill>
        <p:spPr>
          <a:xfrm>
            <a:off x="473413" y="2023354"/>
            <a:ext cx="11556458" cy="26685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0447B6A-8574-9919-4DC0-450C9E5B224E}"/>
              </a:ext>
            </a:extLst>
          </p:cNvPr>
          <p:cNvSpPr txBox="1"/>
          <p:nvPr/>
        </p:nvSpPr>
        <p:spPr>
          <a:xfrm>
            <a:off x="473413" y="4302177"/>
            <a:ext cx="710810" cy="6295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par vrai ou faux, on va rappeler les propriétés des isométries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Demandez à 5 élèves au hasard. Pas toujours les mêmes.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91196-8122-A910-07CF-89F2A64EB323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08862A-C570-20BD-70BD-5788C2ECC28C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F52825-80A8-5891-1841-6792832C5D70}"/>
              </a:ext>
            </a:extLst>
          </p:cNvPr>
          <p:cNvSpPr/>
          <p:nvPr/>
        </p:nvSpPr>
        <p:spPr>
          <a:xfrm>
            <a:off x="8210939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5DC8E9-BB4F-8E8A-112C-A449116429F9}"/>
              </a:ext>
            </a:extLst>
          </p:cNvPr>
          <p:cNvSpPr/>
          <p:nvPr/>
        </p:nvSpPr>
        <p:spPr>
          <a:xfrm>
            <a:off x="1229371" y="3096692"/>
            <a:ext cx="9538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isométrie conserve les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distances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et les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mesures des angles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des figures. </a:t>
            </a: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Vrai. Les isométries comme la translation ou la symétrie centrale conservent les distances et les mesures des angles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1196" y="684117"/>
            <a:ext cx="10529705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une isométrie ne change pas la forme ni les dimensions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D2E4C94-8BF1-5854-1D77-119C1D493A91}"/>
              </a:ext>
            </a:extLst>
          </p:cNvPr>
          <p:cNvSpPr/>
          <p:nvPr/>
        </p:nvSpPr>
        <p:spPr>
          <a:xfrm>
            <a:off x="811764" y="5691674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5868DA-3F41-8704-D5EB-3C43778528C6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490A6A-F2DD-C136-F9C7-E856D04566C6}"/>
              </a:ext>
            </a:extLst>
          </p:cNvPr>
          <p:cNvSpPr/>
          <p:nvPr/>
        </p:nvSpPr>
        <p:spPr>
          <a:xfrm>
            <a:off x="1229371" y="3096692"/>
            <a:ext cx="9538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isométrie conserve les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distances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et les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mesures des angles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des figures. </a:t>
            </a: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Choisissez la bonne réponse.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Demandez à 5 élèves au hasard. Pas toujours les mêmes.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B7A9BE9-5F97-6869-7E6B-684121E61361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9E1600-02D3-05EE-19E2-06A9A57CF8BA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centre de symétrie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BAAC87-DC1E-D217-FF66-4CEA173B0ADE}"/>
              </a:ext>
            </a:extLst>
          </p:cNvPr>
          <p:cNvSpPr/>
          <p:nvPr/>
        </p:nvSpPr>
        <p:spPr>
          <a:xfrm>
            <a:off x="4516016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centre de rotation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657F86-E2A5-0ED3-DF36-C2D5FE396722}"/>
              </a:ext>
            </a:extLst>
          </p:cNvPr>
          <p:cNvSpPr/>
          <p:nvPr/>
        </p:nvSpPr>
        <p:spPr>
          <a:xfrm>
            <a:off x="1015448" y="3299301"/>
            <a:ext cx="10270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 point et son correspondant par une symétrie centrale </a:t>
            </a:r>
          </a:p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sont alignés avec ............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1863C1-364D-DC99-B696-1908687B40C5}"/>
              </a:ext>
            </a:extLst>
          </p:cNvPr>
          <p:cNvSpPr/>
          <p:nvPr/>
        </p:nvSpPr>
        <p:spPr>
          <a:xfrm>
            <a:off x="8220269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centre d’un cercle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le centre de symétrie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illustre l'alignement avec une figure tracée.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92C4E8-D72B-FD52-6475-2E6D1B886B61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F6994C-140A-0298-3C7C-10A882151511}"/>
              </a:ext>
            </a:extLst>
          </p:cNvPr>
          <p:cNvSpPr/>
          <p:nvPr/>
        </p:nvSpPr>
        <p:spPr>
          <a:xfrm>
            <a:off x="811764" y="5663313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centre de symétrie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2553EF-3F88-94A0-7088-30EF39E4B318}"/>
              </a:ext>
            </a:extLst>
          </p:cNvPr>
          <p:cNvSpPr/>
          <p:nvPr/>
        </p:nvSpPr>
        <p:spPr>
          <a:xfrm>
            <a:off x="1015448" y="3299301"/>
            <a:ext cx="10270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point et son correspondant par une symétrie centrale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sont alignés avec ............ </a:t>
            </a: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46C2-0CCE-D04E-2539-6CEADBAE6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25D995-3C7F-5F5B-2E0E-80F6AB055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latin typeface="Calibri"/>
                <a:ea typeface="Calibri"/>
                <a:cs typeface="Calibri"/>
                <a:sym typeface="Calibri"/>
              </a:rPr>
              <a:t>Observez les deux images</a:t>
            </a:r>
            <a:r>
              <a:rPr lang="fr-FR" kern="0" dirty="0">
                <a:solidFill>
                  <a:schemeClr val="tx2"/>
                </a:solidFill>
                <a:latin typeface="Calibri"/>
                <a:ea typeface="Calibri"/>
                <a:cs typeface="Calibri"/>
                <a:sym typeface="Calibri"/>
              </a:rPr>
              <a:t>. Comment peut-on déplacer celle de gauche pour la superposer à celle de droite ?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711C10-7649-78B8-0544-C317F190CF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invite les élèves à observer et pose la question pour susciter leur intérêt. Prendre 1-2 réponses maximum. </a:t>
            </a:r>
          </a:p>
          <a:p>
            <a:r>
              <a:rPr lang="fr-FR" dirty="0"/>
              <a:t>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2692723-1CC2-94CF-3EED-1F99D26511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arbre, plein air, nature, reflet&#10;&#10;Le contenu généré par l’IA peut être incorrect.">
            <a:extLst>
              <a:ext uri="{FF2B5EF4-FFF2-40B4-BE49-F238E27FC236}">
                <a16:creationId xmlns:a16="http://schemas.microsoft.com/office/drawing/2014/main" id="{FE56F05D-30B5-5F88-70EE-0C774EF3A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459" y="2325862"/>
            <a:ext cx="2751058" cy="1767993"/>
          </a:xfrm>
          <a:prstGeom prst="rect">
            <a:avLst/>
          </a:prstGeom>
        </p:spPr>
      </p:pic>
      <p:pic>
        <p:nvPicPr>
          <p:cNvPr id="8" name="Image 7" descr="Une image contenant arbre, plein air, nature, reflet&#10;&#10;Le contenu généré par l’IA peut être incorrect.">
            <a:extLst>
              <a:ext uri="{FF2B5EF4-FFF2-40B4-BE49-F238E27FC236}">
                <a16:creationId xmlns:a16="http://schemas.microsoft.com/office/drawing/2014/main" id="{DB5004E7-0E79-B3BF-48B7-16E2D05EF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948216" y="2325863"/>
            <a:ext cx="2751058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31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Aujourd’hui, notre objectif c’est reconnaitre et réaliser une symétrie axiale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l’objectif lentement et insiste sur les mots reconnaitre et réaliser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789;p70">
            <a:extLst>
              <a:ext uri="{FF2B5EF4-FFF2-40B4-BE49-F238E27FC236}">
                <a16:creationId xmlns:a16="http://schemas.microsoft.com/office/drawing/2014/main" id="{17E9F341-E4EC-780F-3D9F-A456D5862529}"/>
              </a:ext>
            </a:extLst>
          </p:cNvPr>
          <p:cNvGrpSpPr/>
          <p:nvPr/>
        </p:nvGrpSpPr>
        <p:grpSpPr>
          <a:xfrm>
            <a:off x="900907" y="2279373"/>
            <a:ext cx="10523687" cy="1624496"/>
            <a:chOff x="900907" y="2279373"/>
            <a:chExt cx="10523687" cy="1624496"/>
          </a:xfrm>
        </p:grpSpPr>
        <p:sp>
          <p:nvSpPr>
            <p:cNvPr id="6" name="Google Shape;790;p70">
              <a:extLst>
                <a:ext uri="{FF2B5EF4-FFF2-40B4-BE49-F238E27FC236}">
                  <a16:creationId xmlns:a16="http://schemas.microsoft.com/office/drawing/2014/main" id="{DF5E541F-B9FD-769B-65E8-168E5BE3E01B}"/>
                </a:ext>
              </a:extLst>
            </p:cNvPr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791;p70">
              <a:extLst>
                <a:ext uri="{FF2B5EF4-FFF2-40B4-BE49-F238E27FC236}">
                  <a16:creationId xmlns:a16="http://schemas.microsoft.com/office/drawing/2014/main" id="{576598F6-F864-768B-12D3-EED0080CF600}"/>
                </a:ext>
              </a:extLst>
            </p:cNvPr>
            <p:cNvSpPr/>
            <p:nvPr/>
          </p:nvSpPr>
          <p:spPr>
            <a:xfrm>
              <a:off x="1442390" y="2654153"/>
              <a:ext cx="9734162" cy="917536"/>
            </a:xfrm>
            <a:prstGeom prst="roundRect">
              <a:avLst>
                <a:gd name="adj" fmla="val 50000"/>
              </a:avLst>
            </a:prstGeom>
            <a:noFill/>
            <a:ln w="12700" cap="flat" cmpd="sng">
              <a:solidFill>
                <a:srgbClr val="72B5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792;p70">
              <a:extLst>
                <a:ext uri="{FF2B5EF4-FFF2-40B4-BE49-F238E27FC236}">
                  <a16:creationId xmlns:a16="http://schemas.microsoft.com/office/drawing/2014/main" id="{0643C71C-CB1E-4697-5F46-30AB50B977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0907" y="2501234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793;p70">
              <a:extLst>
                <a:ext uri="{FF2B5EF4-FFF2-40B4-BE49-F238E27FC236}">
                  <a16:creationId xmlns:a16="http://schemas.microsoft.com/office/drawing/2014/main" id="{9E066638-3C9D-1C54-E48C-246EE836DFAC}"/>
                </a:ext>
              </a:extLst>
            </p:cNvPr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794;p70">
              <a:extLst>
                <a:ext uri="{FF2B5EF4-FFF2-40B4-BE49-F238E27FC236}">
                  <a16:creationId xmlns:a16="http://schemas.microsoft.com/office/drawing/2014/main" id="{69DFD85D-5961-BFF0-24E7-BCC53A47C83F}"/>
                </a:ext>
              </a:extLst>
            </p:cNvPr>
            <p:cNvSpPr txBox="1"/>
            <p:nvPr/>
          </p:nvSpPr>
          <p:spPr>
            <a:xfrm>
              <a:off x="1706451" y="2752965"/>
              <a:ext cx="9718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defTabSz="457200"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Reconnaitre et réaliser une </a:t>
              </a:r>
              <a:r>
                <a:rPr lang="fr-FR" sz="2400" b="1" dirty="0">
                  <a:solidFill>
                    <a:prstClr val="black"/>
                  </a:solidFill>
                  <a:latin typeface="Calibri" panose="020F0502020204030204"/>
                </a:rPr>
                <a:t>symétrie axiale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atteindre cet objectif, nous allons réaliser ce plan: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chaque tâche en pointant les étapes à l’écran.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70D617-99A7-7E1C-379A-5F6C2FE2059E}"/>
              </a:ext>
            </a:extLst>
          </p:cNvPr>
          <p:cNvSpPr/>
          <p:nvPr/>
        </p:nvSpPr>
        <p:spPr>
          <a:xfrm>
            <a:off x="785783" y="2287720"/>
            <a:ext cx="10861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200000"/>
              </a:lnSpc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1) Définir une symétrie axiale et reconnaitre ses propriétés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319F0C-16FD-0977-C8FB-8E6063E61773}"/>
              </a:ext>
            </a:extLst>
          </p:cNvPr>
          <p:cNvSpPr txBox="1"/>
          <p:nvPr/>
        </p:nvSpPr>
        <p:spPr>
          <a:xfrm>
            <a:off x="899410" y="3672590"/>
            <a:ext cx="75344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200000"/>
              </a:lnSpc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2) Réaliser une symétrie centrale d’une figure géométrique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que nous allons faire: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0893" y="668338"/>
            <a:ext cx="10277475" cy="268287"/>
          </a:xfrm>
        </p:spPr>
        <p:txBody>
          <a:bodyPr/>
          <a:lstStyle/>
          <a:p>
            <a:r>
              <a:rPr lang="fr-FR" dirty="0"/>
              <a:t>L’enseignant lit et explique chaque tâche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AD5144-63EA-D955-7F18-85B22E67A546}"/>
              </a:ext>
            </a:extLst>
          </p:cNvPr>
          <p:cNvSpPr/>
          <p:nvPr/>
        </p:nvSpPr>
        <p:spPr>
          <a:xfrm>
            <a:off x="645823" y="1026367"/>
            <a:ext cx="866612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2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Reconnaitre une symétrie axiale et ses propriétés.</a:t>
            </a:r>
          </a:p>
          <a:p>
            <a:pPr marL="457200" indent="-457200" defTabSz="4572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Construire une figure symétrique par rapport à une droite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97A9F4-FE04-1D79-0F1B-D6A3929D68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rgbClr val="1D9A78">
                <a:shade val="45000"/>
                <a:satMod val="135000"/>
              </a:srgbClr>
              <a:prstClr val="white"/>
            </a:duotone>
          </a:blip>
          <a:srcRect b="16609"/>
          <a:stretch/>
        </p:blipFill>
        <p:spPr>
          <a:xfrm>
            <a:off x="1943137" y="2528596"/>
            <a:ext cx="8771512" cy="411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Aujourd’hui, je vais vous montrer comment une figure peut être déplacée par une symétrie axiale. 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4D121FA-9149-9B84-A0FE-AFF1E6652A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simplement la figure initiale</a:t>
            </a:r>
          </a:p>
          <a:p>
            <a:r>
              <a:rPr lang="fr-FR" dirty="0"/>
              <a:t>.</a:t>
            </a:r>
          </a:p>
          <a:p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F9D785-A642-E1E7-7989-CFBADEFA9F98}"/>
              </a:ext>
            </a:extLst>
          </p:cNvPr>
          <p:cNvSpPr/>
          <p:nvPr/>
        </p:nvSpPr>
        <p:spPr>
          <a:xfrm>
            <a:off x="4001268" y="5807024"/>
            <a:ext cx="4579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5400" b="1" dirty="0" err="1">
                <a:ln/>
                <a:solidFill>
                  <a:srgbClr val="1D6FA9"/>
                </a:solidFill>
                <a:latin typeface="Calibri" panose="020F0502020204030204"/>
              </a:rPr>
              <a:t>Symétrie</a:t>
            </a:r>
            <a:r>
              <a:rPr lang="en-US" sz="5400" b="1" dirty="0">
                <a:ln/>
                <a:solidFill>
                  <a:srgbClr val="1D6FA9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ln/>
                <a:solidFill>
                  <a:srgbClr val="1D6FA9"/>
                </a:solidFill>
                <a:latin typeface="Calibri" panose="020F0502020204030204"/>
              </a:rPr>
              <a:t>axiale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71A55A75-F30D-F3B4-63DA-4650B26C9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467" y="1278009"/>
            <a:ext cx="3689672" cy="42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Observons bien ce qui arrive à la figure : quand je plie  suivant l’axe de symétrie rouge, les deux girafes</a:t>
            </a:r>
            <a:br>
              <a:rPr lang="fr-FR" dirty="0"/>
            </a:br>
            <a:r>
              <a:rPr lang="fr-FR" dirty="0"/>
              <a:t>se superposent..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la figure initiale et la figure obtenue par pliage'</a:t>
            </a:r>
          </a:p>
          <a:p>
            <a:r>
              <a:rPr lang="fr-FR" dirty="0"/>
              <a:t>'.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8A7312B-FC14-BF0F-7877-F117F29E0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1035" y="1052633"/>
            <a:ext cx="502852" cy="502852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CAC8EC18-5843-006B-BCC9-DA1A458B9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93" y="1110820"/>
            <a:ext cx="8374113" cy="5030041"/>
          </a:xfrm>
          <a:prstGeom prst="rect">
            <a:avLst/>
          </a:prstGeom>
        </p:spPr>
      </p:pic>
      <p:grpSp>
        <p:nvGrpSpPr>
          <p:cNvPr id="5" name="Group 12">
            <a:extLst>
              <a:ext uri="{FF2B5EF4-FFF2-40B4-BE49-F238E27FC236}">
                <a16:creationId xmlns:a16="http://schemas.microsoft.com/office/drawing/2014/main" id="{6FFD6990-79C0-45A6-37A8-6285459FC322}"/>
              </a:ext>
            </a:extLst>
          </p:cNvPr>
          <p:cNvGrpSpPr/>
          <p:nvPr/>
        </p:nvGrpSpPr>
        <p:grpSpPr>
          <a:xfrm>
            <a:off x="601072" y="5887616"/>
            <a:ext cx="5379850" cy="769573"/>
            <a:chOff x="6903866" y="2341983"/>
            <a:chExt cx="5379850" cy="7695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ADD39B1-20E2-3F1E-4465-15A08B80536E}"/>
                </a:ext>
              </a:extLst>
            </p:cNvPr>
            <p:cNvSpPr/>
            <p:nvPr/>
          </p:nvSpPr>
          <p:spPr>
            <a:xfrm>
              <a:off x="6903866" y="2526781"/>
              <a:ext cx="2916569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Axe de </a:t>
              </a:r>
              <a:r>
                <a:rPr kumimoji="0" lang="en-US" sz="3200" b="1" i="0" u="none" strike="noStrike" kern="0" cap="none" spc="0" normalizeH="0" baseline="0" noProof="0" dirty="0" err="1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symétrie</a:t>
              </a:r>
              <a:endParaRPr kumimoji="0" lang="en-US" sz="3200" b="1" i="0" u="none" strike="noStrike" kern="0" cap="none" spc="0" normalizeH="0" baseline="0" noProof="0" dirty="0">
                <a:ln/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cxnSp>
          <p:nvCxnSpPr>
            <p:cNvPr id="11" name="Straight Arrow Connector 11">
              <a:extLst>
                <a:ext uri="{FF2B5EF4-FFF2-40B4-BE49-F238E27FC236}">
                  <a16:creationId xmlns:a16="http://schemas.microsoft.com/office/drawing/2014/main" id="{CE81BD90-9B1A-59AF-EB54-82E58DA01096}"/>
                </a:ext>
              </a:extLst>
            </p:cNvPr>
            <p:cNvCxnSpPr/>
            <p:nvPr/>
          </p:nvCxnSpPr>
          <p:spPr>
            <a:xfrm flipV="1">
              <a:off x="9820435" y="2341983"/>
              <a:ext cx="2463281" cy="477186"/>
            </a:xfrm>
            <a:prstGeom prst="straightConnector1">
              <a:avLst/>
            </a:prstGeom>
            <a:noFill/>
            <a:ln w="28575" cap="flat" cmpd="sng" algn="ctr">
              <a:solidFill>
                <a:srgbClr val="1D9A78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figure est déplacée par une symétrie axiale qui transforme E en E’.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points E et E’ et l’angle droit.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D237BBC2-018B-6C5E-4B3B-CB26419C2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417" y="1110702"/>
            <a:ext cx="7831608" cy="47449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06F9E6-0B0F-FDA4-C45C-66F0C2771311}"/>
              </a:ext>
            </a:extLst>
          </p:cNvPr>
          <p:cNvSpPr/>
          <p:nvPr/>
        </p:nvSpPr>
        <p:spPr>
          <a:xfrm>
            <a:off x="4217616" y="1875654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F9B8F9-785C-4F55-0000-476088766529}"/>
              </a:ext>
            </a:extLst>
          </p:cNvPr>
          <p:cNvSpPr/>
          <p:nvPr/>
        </p:nvSpPr>
        <p:spPr>
          <a:xfrm>
            <a:off x="6904832" y="1866324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C9274E-69B0-9C9F-9D38-99A57CBF3FC5}"/>
              </a:ext>
            </a:extLst>
          </p:cNvPr>
          <p:cNvSpPr/>
          <p:nvPr/>
        </p:nvSpPr>
        <p:spPr>
          <a:xfrm>
            <a:off x="6884221" y="2715409"/>
            <a:ext cx="42030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7E5E45-9320-8B9D-C329-135C184EB3A6}"/>
              </a:ext>
            </a:extLst>
          </p:cNvPr>
          <p:cNvSpPr/>
          <p:nvPr/>
        </p:nvSpPr>
        <p:spPr>
          <a:xfrm>
            <a:off x="4047714" y="2678087"/>
            <a:ext cx="42030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59E3F4-C979-9330-4373-66694306CB95}"/>
              </a:ext>
            </a:extLst>
          </p:cNvPr>
          <p:cNvSpPr/>
          <p:nvPr/>
        </p:nvSpPr>
        <p:spPr>
          <a:xfrm>
            <a:off x="5003339" y="4684168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C0C4A-A38E-6049-2526-4B52BAB2310E}"/>
              </a:ext>
            </a:extLst>
          </p:cNvPr>
          <p:cNvSpPr/>
          <p:nvPr/>
        </p:nvSpPr>
        <p:spPr>
          <a:xfrm>
            <a:off x="6496237" y="4693499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8B0090-2B1C-B364-5C07-2701985293C0}"/>
              </a:ext>
            </a:extLst>
          </p:cNvPr>
          <p:cNvSpPr/>
          <p:nvPr/>
        </p:nvSpPr>
        <p:spPr>
          <a:xfrm>
            <a:off x="6598989" y="5321231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3AABC-647A-7564-9C79-4E648CD88782}"/>
              </a:ext>
            </a:extLst>
          </p:cNvPr>
          <p:cNvSpPr/>
          <p:nvPr/>
        </p:nvSpPr>
        <p:spPr>
          <a:xfrm>
            <a:off x="4770189" y="5321231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46805548-1BC9-CFFF-7CF8-29C3420BEBD3}"/>
              </a:ext>
            </a:extLst>
          </p:cNvPr>
          <p:cNvSpPr/>
          <p:nvPr/>
        </p:nvSpPr>
        <p:spPr>
          <a:xfrm>
            <a:off x="1483021" y="6092228"/>
            <a:ext cx="9207299" cy="454607"/>
          </a:xfrm>
          <a:prstGeom prst="roundRect">
            <a:avLst/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figure est déplacée par une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symétrie axiale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 transforme E en E’.</a:t>
            </a: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remarque que la droite d perpendiculaire à la droite EE’ et coupe le segment EE’ en son milieu.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montre les points E et E’ et l’angle droit et indique que d est la médiatrice du segment EE’.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87AF7F25-52F9-6320-C37E-DAAA1E9AC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417" y="1110702"/>
            <a:ext cx="7831608" cy="47449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BB1C2F1-B852-FBBE-339D-13F07BBDE2F0}"/>
              </a:ext>
            </a:extLst>
          </p:cNvPr>
          <p:cNvSpPr/>
          <p:nvPr/>
        </p:nvSpPr>
        <p:spPr>
          <a:xfrm>
            <a:off x="4217616" y="1875654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D0194-AFD7-5888-4892-580107099B9C}"/>
              </a:ext>
            </a:extLst>
          </p:cNvPr>
          <p:cNvSpPr/>
          <p:nvPr/>
        </p:nvSpPr>
        <p:spPr>
          <a:xfrm>
            <a:off x="6904832" y="1866324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73571A-80AF-1ACB-2CE0-5F6904E89330}"/>
              </a:ext>
            </a:extLst>
          </p:cNvPr>
          <p:cNvSpPr/>
          <p:nvPr/>
        </p:nvSpPr>
        <p:spPr>
          <a:xfrm>
            <a:off x="6884221" y="2715409"/>
            <a:ext cx="42030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1B8B7F-A821-931A-8ECD-162FABE0EC47}"/>
              </a:ext>
            </a:extLst>
          </p:cNvPr>
          <p:cNvSpPr/>
          <p:nvPr/>
        </p:nvSpPr>
        <p:spPr>
          <a:xfrm>
            <a:off x="4047714" y="2678087"/>
            <a:ext cx="42030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///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4AC9B2-CC90-69FB-C224-C2FCEA8F4FC1}"/>
              </a:ext>
            </a:extLst>
          </p:cNvPr>
          <p:cNvSpPr/>
          <p:nvPr/>
        </p:nvSpPr>
        <p:spPr>
          <a:xfrm>
            <a:off x="5003339" y="4684168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92AF71-D57D-2819-5E12-76E36ABA090E}"/>
              </a:ext>
            </a:extLst>
          </p:cNvPr>
          <p:cNvSpPr/>
          <p:nvPr/>
        </p:nvSpPr>
        <p:spPr>
          <a:xfrm>
            <a:off x="6496237" y="4693499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6C9333-1604-604E-667A-2F5696E1B1B9}"/>
              </a:ext>
            </a:extLst>
          </p:cNvPr>
          <p:cNvSpPr/>
          <p:nvPr/>
        </p:nvSpPr>
        <p:spPr>
          <a:xfrm>
            <a:off x="6598989" y="5321231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F5AC35-0AA7-133B-0B93-592CD176CE52}"/>
              </a:ext>
            </a:extLst>
          </p:cNvPr>
          <p:cNvSpPr/>
          <p:nvPr/>
        </p:nvSpPr>
        <p:spPr>
          <a:xfrm>
            <a:off x="4770189" y="5321231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6A88030-2213-81F3-D75C-59229224D1E2}"/>
              </a:ext>
            </a:extLst>
          </p:cNvPr>
          <p:cNvSpPr/>
          <p:nvPr/>
        </p:nvSpPr>
        <p:spPr>
          <a:xfrm>
            <a:off x="5933221" y="1675599"/>
            <a:ext cx="2535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2000" b="1" dirty="0">
                <a:ln/>
                <a:solidFill>
                  <a:prstClr val="black"/>
                </a:solidFill>
                <a:latin typeface="Calibri" panose="020F0502020204030204"/>
              </a:rPr>
              <a:t>I</a:t>
            </a:r>
          </a:p>
        </p:txBody>
      </p:sp>
      <p:sp>
        <p:nvSpPr>
          <p:cNvPr id="22" name="Oval 12">
            <a:extLst>
              <a:ext uri="{FF2B5EF4-FFF2-40B4-BE49-F238E27FC236}">
                <a16:creationId xmlns:a16="http://schemas.microsoft.com/office/drawing/2014/main" id="{BDB9A16D-712C-2016-6FAA-67A46E2C511C}"/>
              </a:ext>
            </a:extLst>
          </p:cNvPr>
          <p:cNvSpPr/>
          <p:nvPr/>
        </p:nvSpPr>
        <p:spPr>
          <a:xfrm>
            <a:off x="5831630" y="1989858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725AAD12-90B1-5BB5-8089-86D61A4FCA5F}"/>
              </a:ext>
            </a:extLst>
          </p:cNvPr>
          <p:cNvGrpSpPr/>
          <p:nvPr/>
        </p:nvGrpSpPr>
        <p:grpSpPr>
          <a:xfrm>
            <a:off x="1586204" y="6146680"/>
            <a:ext cx="8696131" cy="400110"/>
            <a:chOff x="1586204" y="6146680"/>
            <a:chExt cx="8696131" cy="400110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8D5F5EE0-EA79-56CC-3ED7-52CC9D22C399}"/>
                </a:ext>
              </a:extLst>
            </p:cNvPr>
            <p:cNvSpPr/>
            <p:nvPr/>
          </p:nvSpPr>
          <p:spPr>
            <a:xfrm>
              <a:off x="1586204" y="6154162"/>
              <a:ext cx="8696131" cy="385146"/>
            </a:xfrm>
            <a:prstGeom prst="roundRect">
              <a:avLst>
                <a:gd name="adj" fmla="val 7841"/>
              </a:avLst>
            </a:prstGeom>
            <a:solidFill>
              <a:srgbClr val="1D9A78">
                <a:lumMod val="20000"/>
                <a:lumOff val="80000"/>
              </a:srgbClr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D9EB4C7-E5F5-99A1-24F8-5186A6E4AE4A}"/>
                </a:ext>
              </a:extLst>
            </p:cNvPr>
            <p:cNvSpPr/>
            <p:nvPr/>
          </p:nvSpPr>
          <p:spPr>
            <a:xfrm>
              <a:off x="2554164" y="6146680"/>
              <a:ext cx="740619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IE = IE’   et     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d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ꓕ EE’              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d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est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la </a:t>
              </a:r>
              <a:r>
                <a:rPr kumimoji="0" lang="en-US" sz="2000" b="1" i="0" u="none" strike="noStrike" kern="0" cap="none" spc="0" normalizeH="0" baseline="0" noProof="0" dirty="0" err="1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médiatrice</a:t>
              </a:r>
              <a:r>
                <a:rPr kumimoji="0" lang="en-US" sz="2000" b="1" i="0" u="none" strike="noStrike" kern="0" cap="none" spc="0" normalizeH="0" baseline="0" noProof="0" dirty="0">
                  <a:ln/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du segment EE’            </a:t>
              </a:r>
            </a:p>
          </p:txBody>
        </p:sp>
        <p:cxnSp>
          <p:nvCxnSpPr>
            <p:cNvPr id="26" name="Straight Arrow Connector 5">
              <a:extLst>
                <a:ext uri="{FF2B5EF4-FFF2-40B4-BE49-F238E27FC236}">
                  <a16:creationId xmlns:a16="http://schemas.microsoft.com/office/drawing/2014/main" id="{1DD0979F-5140-B8C5-AAC5-6B9ABDCEAC86}"/>
                </a:ext>
              </a:extLst>
            </p:cNvPr>
            <p:cNvCxnSpPr/>
            <p:nvPr/>
          </p:nvCxnSpPr>
          <p:spPr>
            <a:xfrm>
              <a:off x="4920341" y="6372806"/>
              <a:ext cx="492934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6499C6B3-845D-AB05-9D4C-F75E4CA628D2}"/>
              </a:ext>
            </a:extLst>
          </p:cNvPr>
          <p:cNvSpPr txBox="1"/>
          <p:nvPr/>
        </p:nvSpPr>
        <p:spPr>
          <a:xfrm>
            <a:off x="5531841" y="1110702"/>
            <a:ext cx="299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EA637-072E-018D-5582-752EDD569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3E54E-FCE4-E860-2268-C0CD9E65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Retenez bien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2E1A18-C06E-2A51-3E35-B46E48ACB8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montre les segments égaux, souligne la perpendicularité, et rappelle la notion de pliage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416FFE-91B8-B116-028B-31AA64BEF4F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B4B1926F-2E96-7B72-8D25-7118FFF31533}"/>
              </a:ext>
            </a:extLst>
          </p:cNvPr>
          <p:cNvGrpSpPr/>
          <p:nvPr/>
        </p:nvGrpSpPr>
        <p:grpSpPr>
          <a:xfrm>
            <a:off x="3119535" y="1001897"/>
            <a:ext cx="5810967" cy="3560322"/>
            <a:chOff x="2017417" y="996701"/>
            <a:chExt cx="7831608" cy="4858952"/>
          </a:xfrm>
        </p:grpSpPr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447A554C-D45F-45AC-37B4-57F228A1F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7417" y="1110702"/>
              <a:ext cx="7831608" cy="474495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400B81-9398-5BCB-920A-561CE049CAB9}"/>
                </a:ext>
              </a:extLst>
            </p:cNvPr>
            <p:cNvSpPr/>
            <p:nvPr/>
          </p:nvSpPr>
          <p:spPr>
            <a:xfrm>
              <a:off x="4217616" y="1875654"/>
              <a:ext cx="34176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//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22EBE2-E98D-FD82-1E1D-773CBB167EAF}"/>
                </a:ext>
              </a:extLst>
            </p:cNvPr>
            <p:cNvSpPr/>
            <p:nvPr/>
          </p:nvSpPr>
          <p:spPr>
            <a:xfrm>
              <a:off x="6904832" y="1866324"/>
              <a:ext cx="34176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//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AD004-0E7D-9A80-1A6E-3A49DBD22938}"/>
                </a:ext>
              </a:extLst>
            </p:cNvPr>
            <p:cNvSpPr/>
            <p:nvPr/>
          </p:nvSpPr>
          <p:spPr>
            <a:xfrm>
              <a:off x="6884221" y="2715409"/>
              <a:ext cx="42030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///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F3FB7A-7A2D-68BC-CAAD-22C53F1A2C95}"/>
                </a:ext>
              </a:extLst>
            </p:cNvPr>
            <p:cNvSpPr/>
            <p:nvPr/>
          </p:nvSpPr>
          <p:spPr>
            <a:xfrm>
              <a:off x="4047714" y="2678087"/>
              <a:ext cx="42030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///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0214B8-8AAA-F725-B1A5-12659A883713}"/>
                </a:ext>
              </a:extLst>
            </p:cNvPr>
            <p:cNvSpPr/>
            <p:nvPr/>
          </p:nvSpPr>
          <p:spPr>
            <a:xfrm>
              <a:off x="5003339" y="4684168"/>
              <a:ext cx="263213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8F19EF2-19F4-F0DE-8603-4ABBB5F27462}"/>
                </a:ext>
              </a:extLst>
            </p:cNvPr>
            <p:cNvSpPr/>
            <p:nvPr/>
          </p:nvSpPr>
          <p:spPr>
            <a:xfrm>
              <a:off x="6496237" y="4693499"/>
              <a:ext cx="263213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/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F11D29D-FD63-7521-5434-B8DB87100A7F}"/>
                </a:ext>
              </a:extLst>
            </p:cNvPr>
            <p:cNvSpPr/>
            <p:nvPr/>
          </p:nvSpPr>
          <p:spPr>
            <a:xfrm>
              <a:off x="6598989" y="5321231"/>
              <a:ext cx="320922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O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42C240-C10D-06E9-F89F-6329064D2781}"/>
                </a:ext>
              </a:extLst>
            </p:cNvPr>
            <p:cNvSpPr/>
            <p:nvPr/>
          </p:nvSpPr>
          <p:spPr>
            <a:xfrm>
              <a:off x="4770189" y="5321231"/>
              <a:ext cx="320922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16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alibri" panose="020F0502020204030204"/>
                </a:rPr>
                <a:t>O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7C4DF57-E347-BB8D-F7EE-209330A52E03}"/>
                </a:ext>
              </a:extLst>
            </p:cNvPr>
            <p:cNvSpPr/>
            <p:nvPr/>
          </p:nvSpPr>
          <p:spPr>
            <a:xfrm>
              <a:off x="5934737" y="996701"/>
              <a:ext cx="322524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 defTabSz="457200">
                <a:defRPr/>
              </a:pPr>
              <a:r>
                <a:rPr lang="en-US" sz="2000" b="1" dirty="0">
                  <a:ln/>
                  <a:solidFill>
                    <a:srgbClr val="FF0000"/>
                  </a:solidFill>
                  <a:latin typeface="Calibri" panose="020F0502020204030204"/>
                </a:rPr>
                <a:t>d</a:t>
              </a:r>
            </a:p>
          </p:txBody>
        </p:sp>
      </p:grpSp>
      <p:sp>
        <p:nvSpPr>
          <p:cNvPr id="31" name="Rounded Rectangle 22">
            <a:extLst>
              <a:ext uri="{FF2B5EF4-FFF2-40B4-BE49-F238E27FC236}">
                <a16:creationId xmlns:a16="http://schemas.microsoft.com/office/drawing/2014/main" id="{E87E5937-7BAB-8412-3ED9-66F1FD14AE45}"/>
              </a:ext>
            </a:extLst>
          </p:cNvPr>
          <p:cNvSpPr/>
          <p:nvPr/>
        </p:nvSpPr>
        <p:spPr>
          <a:xfrm>
            <a:off x="1542147" y="5832868"/>
            <a:ext cx="9207299" cy="817839"/>
          </a:xfrm>
          <a:prstGeom prst="roundRect">
            <a:avLst>
              <a:gd name="adj" fmla="val 7841"/>
            </a:avLst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35ED4E3-3013-8299-BCC0-A68496FCF7A2}"/>
              </a:ext>
            </a:extLst>
          </p:cNvPr>
          <p:cNvSpPr/>
          <p:nvPr/>
        </p:nvSpPr>
        <p:spPr>
          <a:xfrm>
            <a:off x="2245590" y="5836417"/>
            <a:ext cx="85468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 et E’ sont à égale distance de l’axe de symétrie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d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d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est perpendiculaire au segment qui relie E et E’.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CC84115-00E0-F379-4B0A-8F425DC756B8}"/>
              </a:ext>
            </a:extLst>
          </p:cNvPr>
          <p:cNvSpPr/>
          <p:nvPr/>
        </p:nvSpPr>
        <p:spPr>
          <a:xfrm>
            <a:off x="4708187" y="5100379"/>
            <a:ext cx="2635912" cy="36933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Figures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correspondantes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34" name="Straight Arrow Connector 9">
            <a:extLst>
              <a:ext uri="{FF2B5EF4-FFF2-40B4-BE49-F238E27FC236}">
                <a16:creationId xmlns:a16="http://schemas.microsoft.com/office/drawing/2014/main" id="{7B1B6200-DCFF-EAC4-9DEF-780F1441884F}"/>
              </a:ext>
            </a:extLst>
          </p:cNvPr>
          <p:cNvCxnSpPr>
            <a:stCxn id="33" idx="0"/>
          </p:cNvCxnSpPr>
          <p:nvPr/>
        </p:nvCxnSpPr>
        <p:spPr>
          <a:xfrm flipH="1" flipV="1">
            <a:off x="4834252" y="4418701"/>
            <a:ext cx="1191891" cy="681678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5" name="Straight Arrow Connector 23">
            <a:extLst>
              <a:ext uri="{FF2B5EF4-FFF2-40B4-BE49-F238E27FC236}">
                <a16:creationId xmlns:a16="http://schemas.microsoft.com/office/drawing/2014/main" id="{12D19ED3-5547-07A5-D2E2-0DCDBF968617}"/>
              </a:ext>
            </a:extLst>
          </p:cNvPr>
          <p:cNvCxnSpPr>
            <a:stCxn id="33" idx="0"/>
          </p:cNvCxnSpPr>
          <p:nvPr/>
        </p:nvCxnSpPr>
        <p:spPr>
          <a:xfrm flipV="1">
            <a:off x="6026143" y="4418701"/>
            <a:ext cx="960704" cy="681678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1358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se passe-t-il si je plie la figure selon l’axe p 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Picture 6">
            <a:extLst>
              <a:ext uri="{FF2B5EF4-FFF2-40B4-BE49-F238E27FC236}">
                <a16:creationId xmlns:a16="http://schemas.microsoft.com/office/drawing/2014/main" id="{6E55BC24-5F29-CC49-2562-8469F7AC6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473" y="2331296"/>
            <a:ext cx="4332806" cy="30129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E9D58E-289E-81CE-0DD1-82689E95D427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CF0A9C-5C7C-A108-201C-E2864E1056FE}"/>
              </a:ext>
            </a:extLst>
          </p:cNvPr>
          <p:cNvSpPr/>
          <p:nvPr/>
        </p:nvSpPr>
        <p:spPr>
          <a:xfrm>
            <a:off x="811764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79F20-0EF0-BE25-14D1-3DE4F2DF1108}"/>
              </a:ext>
            </a:extLst>
          </p:cNvPr>
          <p:cNvSpPr/>
          <p:nvPr/>
        </p:nvSpPr>
        <p:spPr>
          <a:xfrm>
            <a:off x="8210939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83EB28-2C1D-571A-EEEE-9BCB8BC70161}"/>
              </a:ext>
            </a:extLst>
          </p:cNvPr>
          <p:cNvSpPr/>
          <p:nvPr/>
        </p:nvSpPr>
        <p:spPr>
          <a:xfrm>
            <a:off x="2281670" y="1624842"/>
            <a:ext cx="9489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Si je plie la figure suivant l’axe p, F et F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se superposent.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06B85B-9BC0-E07D-5EED-A282134E507F}"/>
              </a:ext>
            </a:extLst>
          </p:cNvPr>
          <p:cNvSpPr/>
          <p:nvPr/>
        </p:nvSpPr>
        <p:spPr>
          <a:xfrm>
            <a:off x="5716263" y="3032449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367643-5B47-F78E-4EFA-76F8C314591F}"/>
              </a:ext>
            </a:extLst>
          </p:cNvPr>
          <p:cNvSpPr/>
          <p:nvPr/>
        </p:nvSpPr>
        <p:spPr>
          <a:xfrm>
            <a:off x="5716263" y="3928188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EFD46DC-6228-4257-231D-71CA96AA304D}"/>
              </a:ext>
            </a:extLst>
          </p:cNvPr>
          <p:cNvSpPr/>
          <p:nvPr/>
        </p:nvSpPr>
        <p:spPr>
          <a:xfrm>
            <a:off x="5716263" y="4627984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269E75-E6C7-E9D3-E9EC-706133A0F8CA}"/>
              </a:ext>
            </a:extLst>
          </p:cNvPr>
          <p:cNvSpPr/>
          <p:nvPr/>
        </p:nvSpPr>
        <p:spPr>
          <a:xfrm>
            <a:off x="5117577" y="3032449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B015D-BFEC-F313-D34B-331CBB2860BC}"/>
              </a:ext>
            </a:extLst>
          </p:cNvPr>
          <p:cNvSpPr/>
          <p:nvPr/>
        </p:nvSpPr>
        <p:spPr>
          <a:xfrm>
            <a:off x="6239451" y="3953760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9748941-7E7C-D855-11CB-05A58BCD3C3A}"/>
              </a:ext>
            </a:extLst>
          </p:cNvPr>
          <p:cNvSpPr/>
          <p:nvPr/>
        </p:nvSpPr>
        <p:spPr>
          <a:xfrm>
            <a:off x="4799662" y="4627984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6B6F0AD-992A-C33A-3ADE-FA5A80F6EA3E}"/>
              </a:ext>
            </a:extLst>
          </p:cNvPr>
          <p:cNvSpPr/>
          <p:nvPr/>
        </p:nvSpPr>
        <p:spPr>
          <a:xfrm>
            <a:off x="6255912" y="3041781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89458E8-0825-5423-F7D9-3AE1E9C144D0}"/>
              </a:ext>
            </a:extLst>
          </p:cNvPr>
          <p:cNvSpPr/>
          <p:nvPr/>
        </p:nvSpPr>
        <p:spPr>
          <a:xfrm>
            <a:off x="5116475" y="3945524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521A0F-14A1-E32D-6916-7132A63F89F8}"/>
              </a:ext>
            </a:extLst>
          </p:cNvPr>
          <p:cNvSpPr/>
          <p:nvPr/>
        </p:nvSpPr>
        <p:spPr>
          <a:xfrm>
            <a:off x="6504694" y="4627984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Oui, c’est vrai : lorsqu’on plie suivant l’axe de symétrie p, F et F1 se superposent parfaitement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de la symétrie axiale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56DEBB-03E7-4443-8935-EBED17C2FD11}"/>
              </a:ext>
            </a:extLst>
          </p:cNvPr>
          <p:cNvSpPr/>
          <p:nvPr/>
        </p:nvSpPr>
        <p:spPr>
          <a:xfrm>
            <a:off x="811764" y="5557650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9C36B1EA-1AA6-4D78-58E3-F9D883097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473" y="2331296"/>
            <a:ext cx="4332806" cy="30129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67E536-8CF2-651E-0DA6-9F63851478BC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6BD021-6CC6-5F9E-74E7-A69CA756F113}"/>
              </a:ext>
            </a:extLst>
          </p:cNvPr>
          <p:cNvSpPr/>
          <p:nvPr/>
        </p:nvSpPr>
        <p:spPr>
          <a:xfrm>
            <a:off x="2281670" y="1624842"/>
            <a:ext cx="9489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Si je plie la figure suivant l’axe p, F et F</a:t>
            </a:r>
            <a:r>
              <a:rPr lang="fr-FR" sz="1400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se superposent.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ABAA71-F6AF-C347-7B16-6DE5A3454D0A}"/>
              </a:ext>
            </a:extLst>
          </p:cNvPr>
          <p:cNvSpPr/>
          <p:nvPr/>
        </p:nvSpPr>
        <p:spPr>
          <a:xfrm>
            <a:off x="5716263" y="3032449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E25241-5229-E584-E68D-60CA767BB990}"/>
              </a:ext>
            </a:extLst>
          </p:cNvPr>
          <p:cNvSpPr/>
          <p:nvPr/>
        </p:nvSpPr>
        <p:spPr>
          <a:xfrm>
            <a:off x="5716263" y="3928188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F9B66-D631-7619-C8A7-FAD4962E94E1}"/>
              </a:ext>
            </a:extLst>
          </p:cNvPr>
          <p:cNvSpPr/>
          <p:nvPr/>
        </p:nvSpPr>
        <p:spPr>
          <a:xfrm>
            <a:off x="5716263" y="4627984"/>
            <a:ext cx="186613" cy="186613"/>
          </a:xfrm>
          <a:prstGeom prst="rect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6E9770-4D92-285D-7D66-A7E4C8F61A57}"/>
              </a:ext>
            </a:extLst>
          </p:cNvPr>
          <p:cNvSpPr/>
          <p:nvPr/>
        </p:nvSpPr>
        <p:spPr>
          <a:xfrm>
            <a:off x="5117577" y="3032449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7DF55F-2AF6-8A32-B376-0C1FF9C85163}"/>
              </a:ext>
            </a:extLst>
          </p:cNvPr>
          <p:cNvSpPr/>
          <p:nvPr/>
        </p:nvSpPr>
        <p:spPr>
          <a:xfrm>
            <a:off x="6239451" y="3953760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E3E599-3DF4-3800-FD54-BDD705468FEA}"/>
              </a:ext>
            </a:extLst>
          </p:cNvPr>
          <p:cNvSpPr/>
          <p:nvPr/>
        </p:nvSpPr>
        <p:spPr>
          <a:xfrm>
            <a:off x="4799662" y="4627984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2D3AB1-E2A7-DE13-2913-D3D257F8516C}"/>
              </a:ext>
            </a:extLst>
          </p:cNvPr>
          <p:cNvSpPr/>
          <p:nvPr/>
        </p:nvSpPr>
        <p:spPr>
          <a:xfrm>
            <a:off x="6255912" y="3041781"/>
            <a:ext cx="3417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//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4658B-232F-AA73-FA1F-BCFB35E6A813}"/>
              </a:ext>
            </a:extLst>
          </p:cNvPr>
          <p:cNvSpPr/>
          <p:nvPr/>
        </p:nvSpPr>
        <p:spPr>
          <a:xfrm>
            <a:off x="5116475" y="3945524"/>
            <a:ext cx="2632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/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940500-FC5E-5238-AC5D-B0863DB170A3}"/>
              </a:ext>
            </a:extLst>
          </p:cNvPr>
          <p:cNvSpPr/>
          <p:nvPr/>
        </p:nvSpPr>
        <p:spPr>
          <a:xfrm>
            <a:off x="6504694" y="4627984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1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par : ⊥ , // , = , ≠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88317"/>
            <a:ext cx="10372459" cy="267549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A5A5A5"/>
              </a:buClr>
              <a:buSzPts val="1400"/>
            </a:pPr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F5873F-9E6F-B449-0DD5-0DE4BB725796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0246CA-5BFB-1206-9995-61DB4346DE8F}"/>
              </a:ext>
            </a:extLst>
          </p:cNvPr>
          <p:cNvSpPr/>
          <p:nvPr/>
        </p:nvSpPr>
        <p:spPr>
          <a:xfrm>
            <a:off x="7505570" y="2864499"/>
            <a:ext cx="3187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IM .......... IM’</a:t>
            </a:r>
          </a:p>
          <a:p>
            <a:pPr marL="342900" indent="-3429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MM’ .......... d</a:t>
            </a:r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905D17BC-7364-FA68-AF3E-EE6EFD738321}"/>
              </a:ext>
            </a:extLst>
          </p:cNvPr>
          <p:cNvGrpSpPr/>
          <p:nvPr/>
        </p:nvGrpSpPr>
        <p:grpSpPr>
          <a:xfrm>
            <a:off x="1031499" y="1906389"/>
            <a:ext cx="5032406" cy="3346746"/>
            <a:chOff x="1031499" y="1906389"/>
            <a:chExt cx="5032406" cy="3346746"/>
          </a:xfrm>
        </p:grpSpPr>
        <p:pic>
          <p:nvPicPr>
            <p:cNvPr id="13" name="Picture 2" descr="Symétrie axiale – Symétrie centrale">
              <a:extLst>
                <a:ext uri="{FF2B5EF4-FFF2-40B4-BE49-F238E27FC236}">
                  <a16:creationId xmlns:a16="http://schemas.microsoft.com/office/drawing/2014/main" id="{6AA878D6-22DC-4F88-E4BB-C093CAB421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499" y="1906389"/>
              <a:ext cx="5032406" cy="33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31F53CA-74D4-3CA5-88EE-2848E27609AA}"/>
                </a:ext>
              </a:extLst>
            </p:cNvPr>
            <p:cNvSpPr/>
            <p:nvPr/>
          </p:nvSpPr>
          <p:spPr>
            <a:xfrm>
              <a:off x="3965510" y="1950098"/>
              <a:ext cx="653143" cy="447869"/>
            </a:xfrm>
            <a:custGeom>
              <a:avLst/>
              <a:gdLst>
                <a:gd name="connsiteX0" fmla="*/ 83976 w 653143"/>
                <a:gd name="connsiteY0" fmla="*/ 37322 h 447869"/>
                <a:gd name="connsiteX1" fmla="*/ 0 w 653143"/>
                <a:gd name="connsiteY1" fmla="*/ 447869 h 447869"/>
                <a:gd name="connsiteX2" fmla="*/ 653143 w 653143"/>
                <a:gd name="connsiteY2" fmla="*/ 363894 h 447869"/>
                <a:gd name="connsiteX3" fmla="*/ 345233 w 653143"/>
                <a:gd name="connsiteY3" fmla="*/ 0 h 447869"/>
                <a:gd name="connsiteX4" fmla="*/ 83976 w 653143"/>
                <a:gd name="connsiteY4" fmla="*/ 37322 h 44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3143" h="447869">
                  <a:moveTo>
                    <a:pt x="83976" y="37322"/>
                  </a:moveTo>
                  <a:lnTo>
                    <a:pt x="0" y="447869"/>
                  </a:lnTo>
                  <a:lnTo>
                    <a:pt x="653143" y="363894"/>
                  </a:lnTo>
                  <a:lnTo>
                    <a:pt x="345233" y="0"/>
                  </a:lnTo>
                  <a:lnTo>
                    <a:pt x="83976" y="37322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A1C7392-2978-77DE-FC97-DD030BD42B99}"/>
              </a:ext>
            </a:extLst>
          </p:cNvPr>
          <p:cNvSpPr/>
          <p:nvPr/>
        </p:nvSpPr>
        <p:spPr>
          <a:xfrm>
            <a:off x="3521472" y="2228465"/>
            <a:ext cx="2535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2000" b="1" dirty="0">
                <a:ln/>
                <a:solidFill>
                  <a:prstClr val="black"/>
                </a:solidFill>
                <a:latin typeface="Calibri" panose="020F0502020204030204"/>
              </a:rPr>
              <a:t>I</a:t>
            </a:r>
          </a:p>
        </p:txBody>
      </p:sp>
      <p:sp>
        <p:nvSpPr>
          <p:cNvPr id="18" name="Oval 25">
            <a:extLst>
              <a:ext uri="{FF2B5EF4-FFF2-40B4-BE49-F238E27FC236}">
                <a16:creationId xmlns:a16="http://schemas.microsoft.com/office/drawing/2014/main" id="{C2FE7810-54FA-A147-A8C2-72545A8298D7}"/>
              </a:ext>
            </a:extLst>
          </p:cNvPr>
          <p:cNvSpPr/>
          <p:nvPr/>
        </p:nvSpPr>
        <p:spPr>
          <a:xfrm>
            <a:off x="3699797" y="2598709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87C6C6-9307-B178-5729-6E70740549F9}"/>
              </a:ext>
            </a:extLst>
          </p:cNvPr>
          <p:cNvSpPr/>
          <p:nvPr/>
        </p:nvSpPr>
        <p:spPr>
          <a:xfrm>
            <a:off x="3113783" y="4962335"/>
            <a:ext cx="3225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2000" b="1" dirty="0">
                <a:ln/>
                <a:solidFill>
                  <a:prstClr val="black"/>
                </a:solidFill>
                <a:latin typeface="Calibri" panose="020F0502020204030204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réponses correctes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les points M et M’ sont à égale distance de l’axe et que. EE’ est perpendiculaire à l’axe.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3377A5-EAD9-CA2C-2CE8-3305552A6928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1FB97A-B902-965D-66B4-0C6A9C86C749}"/>
              </a:ext>
            </a:extLst>
          </p:cNvPr>
          <p:cNvSpPr/>
          <p:nvPr/>
        </p:nvSpPr>
        <p:spPr>
          <a:xfrm>
            <a:off x="7505570" y="2864499"/>
            <a:ext cx="3187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IM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..........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IM’</a:t>
            </a:r>
          </a:p>
          <a:p>
            <a:pPr marL="342900" indent="-3429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MM’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..........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d</a:t>
            </a:r>
          </a:p>
        </p:txBody>
      </p:sp>
      <p:grpSp>
        <p:nvGrpSpPr>
          <p:cNvPr id="8" name="Group 26">
            <a:extLst>
              <a:ext uri="{FF2B5EF4-FFF2-40B4-BE49-F238E27FC236}">
                <a16:creationId xmlns:a16="http://schemas.microsoft.com/office/drawing/2014/main" id="{07C68F89-D98B-E842-6C37-2DC4CFBCC1D5}"/>
              </a:ext>
            </a:extLst>
          </p:cNvPr>
          <p:cNvGrpSpPr/>
          <p:nvPr/>
        </p:nvGrpSpPr>
        <p:grpSpPr>
          <a:xfrm>
            <a:off x="1031499" y="1906389"/>
            <a:ext cx="5032406" cy="3346746"/>
            <a:chOff x="1031499" y="1906389"/>
            <a:chExt cx="5032406" cy="3346746"/>
          </a:xfrm>
        </p:grpSpPr>
        <p:pic>
          <p:nvPicPr>
            <p:cNvPr id="11" name="Picture 2" descr="Symétrie axiale – Symétrie centrale">
              <a:extLst>
                <a:ext uri="{FF2B5EF4-FFF2-40B4-BE49-F238E27FC236}">
                  <a16:creationId xmlns:a16="http://schemas.microsoft.com/office/drawing/2014/main" id="{B7701B80-0F50-0C7A-D701-FC994C76BB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499" y="1906389"/>
              <a:ext cx="5032406" cy="3346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63F08917-A853-575D-AF1F-3AA1519280AB}"/>
                </a:ext>
              </a:extLst>
            </p:cNvPr>
            <p:cNvSpPr/>
            <p:nvPr/>
          </p:nvSpPr>
          <p:spPr>
            <a:xfrm>
              <a:off x="3965510" y="1950098"/>
              <a:ext cx="653143" cy="447869"/>
            </a:xfrm>
            <a:custGeom>
              <a:avLst/>
              <a:gdLst>
                <a:gd name="connsiteX0" fmla="*/ 83976 w 653143"/>
                <a:gd name="connsiteY0" fmla="*/ 37322 h 447869"/>
                <a:gd name="connsiteX1" fmla="*/ 0 w 653143"/>
                <a:gd name="connsiteY1" fmla="*/ 447869 h 447869"/>
                <a:gd name="connsiteX2" fmla="*/ 653143 w 653143"/>
                <a:gd name="connsiteY2" fmla="*/ 363894 h 447869"/>
                <a:gd name="connsiteX3" fmla="*/ 345233 w 653143"/>
                <a:gd name="connsiteY3" fmla="*/ 0 h 447869"/>
                <a:gd name="connsiteX4" fmla="*/ 83976 w 653143"/>
                <a:gd name="connsiteY4" fmla="*/ 37322 h 44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3143" h="447869">
                  <a:moveTo>
                    <a:pt x="83976" y="37322"/>
                  </a:moveTo>
                  <a:lnTo>
                    <a:pt x="0" y="447869"/>
                  </a:lnTo>
                  <a:lnTo>
                    <a:pt x="653143" y="363894"/>
                  </a:lnTo>
                  <a:lnTo>
                    <a:pt x="345233" y="0"/>
                  </a:lnTo>
                  <a:lnTo>
                    <a:pt x="83976" y="37322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0E7CF7C-7913-21C4-36C9-6B57FDD0D6D6}"/>
              </a:ext>
            </a:extLst>
          </p:cNvPr>
          <p:cNvSpPr/>
          <p:nvPr/>
        </p:nvSpPr>
        <p:spPr>
          <a:xfrm>
            <a:off x="3521472" y="2228465"/>
            <a:ext cx="2535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2000" b="1" dirty="0">
                <a:ln/>
                <a:solidFill>
                  <a:prstClr val="black"/>
                </a:solidFill>
                <a:latin typeface="Calibri" panose="020F0502020204030204"/>
              </a:rPr>
              <a:t>I</a:t>
            </a:r>
          </a:p>
        </p:txBody>
      </p:sp>
      <p:sp>
        <p:nvSpPr>
          <p:cNvPr id="15" name="Oval 30">
            <a:extLst>
              <a:ext uri="{FF2B5EF4-FFF2-40B4-BE49-F238E27FC236}">
                <a16:creationId xmlns:a16="http://schemas.microsoft.com/office/drawing/2014/main" id="{CA9A6814-BF95-02D9-7392-EE8A3EE37410}"/>
              </a:ext>
            </a:extLst>
          </p:cNvPr>
          <p:cNvSpPr/>
          <p:nvPr/>
        </p:nvSpPr>
        <p:spPr>
          <a:xfrm>
            <a:off x="3699797" y="2598709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B7488D7-7956-1E69-3E45-B6F7B5832C0E}"/>
                  </a:ext>
                </a:extLst>
              </p:cNvPr>
              <p:cNvSpPr/>
              <p:nvPr/>
            </p:nvSpPr>
            <p:spPr>
              <a:xfrm>
                <a:off x="8478373" y="3064554"/>
                <a:ext cx="5838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B7488D7-7956-1E69-3E45-B6F7B5832C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373" y="3064554"/>
                <a:ext cx="58381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00B993C4-2DA4-6290-C3C4-76B2DEF98291}"/>
              </a:ext>
            </a:extLst>
          </p:cNvPr>
          <p:cNvSpPr/>
          <p:nvPr/>
        </p:nvSpPr>
        <p:spPr>
          <a:xfrm>
            <a:off x="8770279" y="3749356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3200" dirty="0">
                <a:solidFill>
                  <a:srgbClr val="FF0000"/>
                </a:solidFill>
                <a:latin typeface="Calibri" panose="020F0502020204030204"/>
              </a:rPr>
              <a:t>⊥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FA670-47CD-29D3-7107-176D58D88618}"/>
              </a:ext>
            </a:extLst>
          </p:cNvPr>
          <p:cNvSpPr/>
          <p:nvPr/>
        </p:nvSpPr>
        <p:spPr>
          <a:xfrm>
            <a:off x="3113783" y="4962335"/>
            <a:ext cx="3225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2000" b="1" dirty="0">
                <a:ln/>
                <a:solidFill>
                  <a:prstClr val="black"/>
                </a:solidFill>
                <a:latin typeface="Calibri" panose="020F0502020204030204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Choisissez la bonne réponse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700116"/>
            <a:ext cx="10372459" cy="267549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</a:rPr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5F44152-E215-6F87-15B9-EC65380AF03C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F74A3D-355F-4337-CDCD-4593593DB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700" y="2076514"/>
            <a:ext cx="5305814" cy="28667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AA02E1-6F6C-B715-D205-73EF80615B7E}"/>
              </a:ext>
            </a:extLst>
          </p:cNvPr>
          <p:cNvSpPr/>
          <p:nvPr/>
        </p:nvSpPr>
        <p:spPr>
          <a:xfrm>
            <a:off x="811764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angle 90°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4D5D00-6B59-4FB9-B50E-07EA74CD9690}"/>
              </a:ext>
            </a:extLst>
          </p:cNvPr>
          <p:cNvSpPr/>
          <p:nvPr/>
        </p:nvSpPr>
        <p:spPr>
          <a:xfrm>
            <a:off x="4511351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axe d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196238-036F-D9AE-10FE-5FA5711E2320}"/>
              </a:ext>
            </a:extLst>
          </p:cNvPr>
          <p:cNvSpPr/>
          <p:nvPr/>
        </p:nvSpPr>
        <p:spPr>
          <a:xfrm>
            <a:off x="1029479" y="2527337"/>
            <a:ext cx="4493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symétrie axiale qui transforme M en M’ est définie par :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…………………..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6E6866-4E87-82D6-32D9-B07D6A3E88FF}"/>
              </a:ext>
            </a:extLst>
          </p:cNvPr>
          <p:cNvSpPr/>
          <p:nvPr/>
        </p:nvSpPr>
        <p:spPr>
          <a:xfrm>
            <a:off x="8210939" y="548530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centre 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23615F-89B4-BB2F-08F0-0808E93A4B71}"/>
              </a:ext>
            </a:extLst>
          </p:cNvPr>
          <p:cNvSpPr/>
          <p:nvPr/>
        </p:nvSpPr>
        <p:spPr>
          <a:xfrm>
            <a:off x="8382002" y="1845681"/>
            <a:ext cx="472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 réponse correcte est : un axe 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définition de la symétrie axiale.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B75672-1D02-ACC3-0412-F350152F58D5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96E34AC1-4519-E4C1-7730-32E851D37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700" y="2076514"/>
            <a:ext cx="5305814" cy="28667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4539645-AF4C-1E58-5735-540802F8EF82}"/>
              </a:ext>
            </a:extLst>
          </p:cNvPr>
          <p:cNvSpPr/>
          <p:nvPr/>
        </p:nvSpPr>
        <p:spPr>
          <a:xfrm>
            <a:off x="4511351" y="5495730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axe d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2D41F0-A0B0-6264-E2ED-BF674D032E9D}"/>
              </a:ext>
            </a:extLst>
          </p:cNvPr>
          <p:cNvSpPr/>
          <p:nvPr/>
        </p:nvSpPr>
        <p:spPr>
          <a:xfrm>
            <a:off x="1029479" y="2527337"/>
            <a:ext cx="4493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symétrie axiale qui transforme M en M’ est définie par :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…………………..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2B2484-2E02-7CF0-1DD8-BFB4F9DD99CF}"/>
              </a:ext>
            </a:extLst>
          </p:cNvPr>
          <p:cNvSpPr/>
          <p:nvPr/>
        </p:nvSpPr>
        <p:spPr>
          <a:xfrm>
            <a:off x="8382002" y="1845681"/>
            <a:ext cx="472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2264-32FA-AA23-5C91-C5E159CC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EC6C0-8A90-269B-77C1-9DC58681E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547051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36D-923A-4C34-6C7E-BA3014D9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10641-0139-D070-5D3C-F7A18518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réaliser une symétrie axiale du triangle ABC. Je rappelle que l’axe de symétrie est la droite 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DCEE75E-7731-5D0A-47B2-B087A02D8990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montre le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ABC  et indique la droite d.</a:t>
                </a:r>
              </a:p>
              <a:p>
                <a:r>
                  <a:rPr lang="fr-FR" dirty="0"/>
                  <a:t>’.</a:t>
                </a:r>
              </a:p>
            </p:txBody>
          </p:sp>
        </mc:Choice>
        <mc:Fallback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DCEE75E-7731-5D0A-47B2-B087A02D89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10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036D7F4-6BA4-B183-21F4-A57639DF19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23C1655-7209-8190-D921-2A7BFBE8C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296" y="1494510"/>
            <a:ext cx="3411765" cy="396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998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FABA-592A-9151-2B73-AB88EAE2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CDB3E-620C-B904-B259-6368F1A2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350045"/>
          </a:xfrm>
        </p:spPr>
        <p:txBody>
          <a:bodyPr/>
          <a:lstStyle/>
          <a:p>
            <a:r>
              <a:rPr lang="fr-FR" dirty="0"/>
              <a:t>Je commence par repérer les sommets du triangle  ∆ABC : les points A, B et C..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E71372-F523-DACA-8FBF-D998D8BDEE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entoure chacun des sommets et indique la droite d.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AD976C7-8DB1-19A2-12CE-8603A88D22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B868FB0E-C266-F867-49A4-E10DE3E7D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296" y="1494510"/>
            <a:ext cx="3411765" cy="3962236"/>
          </a:xfrm>
          <a:prstGeom prst="rect">
            <a:avLst/>
          </a:prstGeom>
        </p:spPr>
      </p:pic>
      <p:sp>
        <p:nvSpPr>
          <p:cNvPr id="10" name="Oval 8">
            <a:extLst>
              <a:ext uri="{FF2B5EF4-FFF2-40B4-BE49-F238E27FC236}">
                <a16:creationId xmlns:a16="http://schemas.microsoft.com/office/drawing/2014/main" id="{E322744C-0C98-BEF7-07A1-7E32218D1E09}"/>
              </a:ext>
            </a:extLst>
          </p:cNvPr>
          <p:cNvSpPr/>
          <p:nvPr/>
        </p:nvSpPr>
        <p:spPr>
          <a:xfrm>
            <a:off x="3713582" y="2099387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99781724-61EB-E223-B2D9-E32B16EC1A12}"/>
              </a:ext>
            </a:extLst>
          </p:cNvPr>
          <p:cNvSpPr/>
          <p:nvPr/>
        </p:nvSpPr>
        <p:spPr>
          <a:xfrm>
            <a:off x="2209296" y="3116399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B08717C5-7C7B-BE71-CC49-E1013C49AC66}"/>
              </a:ext>
            </a:extLst>
          </p:cNvPr>
          <p:cNvSpPr/>
          <p:nvPr/>
        </p:nvSpPr>
        <p:spPr>
          <a:xfrm>
            <a:off x="3224712" y="3973673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02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4113-ADDE-E55A-DC50-60924E76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86A9F-88A1-EA54-3AD6-1BADFD3D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la symétrie axiale du point A par rapport à l’axe d, je commence par tracer la perpendiculaire à d passant par A, puis je mesure la distance de A à d, et je la reporte pour placer A′.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A13B-1657-FB5E-A67A-99829D8D8B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explique chaque étape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C708245-2BC4-0B35-3B50-583D69672F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A11">
            <a:hlinkClick r:id="" action="ppaction://media"/>
            <a:extLst>
              <a:ext uri="{FF2B5EF4-FFF2-40B4-BE49-F238E27FC236}">
                <a16:creationId xmlns:a16="http://schemas.microsoft.com/office/drawing/2014/main" id="{6BBC884E-C2AB-0E86-2705-465ED500329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04821.925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007" y="1244622"/>
            <a:ext cx="9927772" cy="5430543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A801B4D8-552A-C01A-46FF-0D89FCA85278}"/>
              </a:ext>
            </a:extLst>
          </p:cNvPr>
          <p:cNvSpPr txBox="1"/>
          <p:nvPr/>
        </p:nvSpPr>
        <p:spPr>
          <a:xfrm>
            <a:off x="279325" y="1040184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trace la perpendiculaire à d passant par A.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644FF512-014B-567A-8D2E-DEC9A05E202B}"/>
              </a:ext>
            </a:extLst>
          </p:cNvPr>
          <p:cNvSpPr txBox="1"/>
          <p:nvPr/>
        </p:nvSpPr>
        <p:spPr>
          <a:xfrm>
            <a:off x="279325" y="1028532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distance de A à d et je la reporte pour placer A′</a:t>
            </a:r>
          </a:p>
        </p:txBody>
      </p:sp>
    </p:spTree>
    <p:extLst>
      <p:ext uri="{BB962C8B-B14F-4D97-AF65-F5344CB8AC3E}">
        <p14:creationId xmlns:p14="http://schemas.microsoft.com/office/powerpoint/2010/main" val="115098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7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Ensuite, je réalise le symétrique du point B par rapport à d : je trace la perpendiculaire à d passant par B, je mesure la distance de B à d et je la reporte pour placer B′.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chaque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10" name="SA11">
            <a:hlinkClick r:id="" action="ppaction://media"/>
            <a:extLst>
              <a:ext uri="{FF2B5EF4-FFF2-40B4-BE49-F238E27FC236}">
                <a16:creationId xmlns:a16="http://schemas.microsoft.com/office/drawing/2014/main" id="{B863AA4C-5412-7C05-093C-F9A67A92510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5028" end="50822.925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007" y="1244622"/>
            <a:ext cx="9927772" cy="5430543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A78A273-8E6D-DC26-5020-BD15A62AB70B}"/>
              </a:ext>
            </a:extLst>
          </p:cNvPr>
          <p:cNvSpPr txBox="1"/>
          <p:nvPr/>
        </p:nvSpPr>
        <p:spPr>
          <a:xfrm>
            <a:off x="279325" y="1040184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trace la perpendiculaire à d passant par B.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603889B-81E5-FC5D-7813-42D4795A071F}"/>
              </a:ext>
            </a:extLst>
          </p:cNvPr>
          <p:cNvSpPr txBox="1"/>
          <p:nvPr/>
        </p:nvSpPr>
        <p:spPr>
          <a:xfrm>
            <a:off x="279325" y="1057083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distance de B à d et je la reporte pour placer B′</a:t>
            </a:r>
          </a:p>
        </p:txBody>
      </p:sp>
    </p:spTree>
    <p:extLst>
      <p:ext uri="{BB962C8B-B14F-4D97-AF65-F5344CB8AC3E}">
        <p14:creationId xmlns:p14="http://schemas.microsoft.com/office/powerpoint/2010/main" val="2064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37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maintenant la même chose pour le point C  : je trace la perpendiculaire à d passant par C, je mesure la distance de C à d et je la reporte pour placer C′.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chaque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52B886-6208-0994-A190-1189C4C35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3" name="SA11">
            <a:hlinkClick r:id="" action="ppaction://media"/>
            <a:extLst>
              <a:ext uri="{FF2B5EF4-FFF2-40B4-BE49-F238E27FC236}">
                <a16:creationId xmlns:a16="http://schemas.microsoft.com/office/drawing/2014/main" id="{B68DE8BE-4146-E6C5-8083-FA1FF141438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8602" end="2668.925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007" y="1244622"/>
            <a:ext cx="9927772" cy="5430543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A08CB33-9BB4-6C5F-F3F4-81C5AB766E27}"/>
              </a:ext>
            </a:extLst>
          </p:cNvPr>
          <p:cNvSpPr txBox="1"/>
          <p:nvPr/>
        </p:nvSpPr>
        <p:spPr>
          <a:xfrm>
            <a:off x="279325" y="1040184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trace la perpendiculaire à d passant par C.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B8666CF3-F7AC-3B4B-B7F6-07399FB7A605}"/>
              </a:ext>
            </a:extLst>
          </p:cNvPr>
          <p:cNvSpPr txBox="1"/>
          <p:nvPr/>
        </p:nvSpPr>
        <p:spPr>
          <a:xfrm>
            <a:off x="279325" y="1047043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distance de C à d et je la reporte pour </a:t>
            </a:r>
            <a:r>
              <a:rPr lang="fr-FR" sz="2000" kern="0" dirty="0">
                <a:solidFill>
                  <a:prstClr val="white"/>
                </a:solidFill>
                <a:latin typeface="Calibri" panose="020F0502020204030204"/>
              </a:rPr>
              <a:t>placer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C′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C53851-6FCC-C0B8-4195-BC7629CD5F91}"/>
              </a:ext>
            </a:extLst>
          </p:cNvPr>
          <p:cNvSpPr/>
          <p:nvPr/>
        </p:nvSpPr>
        <p:spPr>
          <a:xfrm>
            <a:off x="7065089" y="4124331"/>
            <a:ext cx="3758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C’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11E51A-88EE-799C-2665-00F44EAE18DB}"/>
              </a:ext>
            </a:extLst>
          </p:cNvPr>
          <p:cNvSpPr/>
          <p:nvPr/>
        </p:nvSpPr>
        <p:spPr>
          <a:xfrm>
            <a:off x="6125753" y="3874348"/>
            <a:ext cx="3016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0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A3D468C-7200-07D1-3C72-B103DACA4641}"/>
              </a:ext>
            </a:extLst>
          </p:cNvPr>
          <p:cNvSpPr/>
          <p:nvPr/>
        </p:nvSpPr>
        <p:spPr>
          <a:xfrm>
            <a:off x="4418251" y="3874348"/>
            <a:ext cx="3016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0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2" name="Oval 5">
            <a:extLst>
              <a:ext uri="{FF2B5EF4-FFF2-40B4-BE49-F238E27FC236}">
                <a16:creationId xmlns:a16="http://schemas.microsoft.com/office/drawing/2014/main" id="{69C8E1FB-3DDA-25D3-CCF3-4B5E288BFA72}"/>
              </a:ext>
            </a:extLst>
          </p:cNvPr>
          <p:cNvSpPr/>
          <p:nvPr/>
        </p:nvSpPr>
        <p:spPr>
          <a:xfrm>
            <a:off x="7005939" y="4021486"/>
            <a:ext cx="94659" cy="94659"/>
          </a:xfrm>
          <a:prstGeom prst="ellipse">
            <a:avLst/>
          </a:prstGeom>
          <a:solidFill>
            <a:srgbClr val="3836EA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94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  <p:bldP spid="7" grpId="1" animBg="1"/>
      <p:bldP spid="8" grpId="0" animBg="1"/>
      <p:bldP spid="11" grpId="0"/>
      <p:bldP spid="12" grpId="0"/>
      <p:bldP spid="21" grpId="0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D78B3-BD3B-8D80-F6C0-C8B5FEEE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FC0D6-7445-D2FD-0916-09517305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terminer, je relie les sommets obtenus A', B' et C'. J’obtiens ainsi le triangle A'B'C'.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5A44C9-2262-16F2-55B7-B18DD7DD3C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chaque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70B6FE3-56CD-C4E8-2F16-CA5F43C5AA5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2F4E30-03F5-8239-4A42-CB299ADFD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A9362E-0EEF-3C48-25C5-066CDB0E8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5E56FCB9-F4CF-7205-E920-019EB7B00EC1}"/>
              </a:ext>
            </a:extLst>
          </p:cNvPr>
          <p:cNvSpPr txBox="1"/>
          <p:nvPr/>
        </p:nvSpPr>
        <p:spPr>
          <a:xfrm>
            <a:off x="338269" y="1025198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relie les points A′, B′, et C′ pour former le triangle A′B′C’.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558D9C-AC69-AD1D-1584-78699AAE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189" y="1565841"/>
            <a:ext cx="7044391" cy="39631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F715390-74DC-BFC6-C618-6B9CDC306A91}"/>
              </a:ext>
            </a:extLst>
          </p:cNvPr>
          <p:cNvSpPr/>
          <p:nvPr/>
        </p:nvSpPr>
        <p:spPr>
          <a:xfrm>
            <a:off x="2043403" y="5951671"/>
            <a:ext cx="7041190" cy="369332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>
            <a:solidFill>
              <a:srgbClr val="1D9A78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Le</a:t>
            </a:r>
            <a:r>
              <a:rPr kumimoji="0" lang="fr-FR" sz="1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triangle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△ABC et le</a:t>
            </a:r>
            <a:r>
              <a:rPr kumimoji="0" lang="fr-FR" sz="1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triangle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△A’B’C’ sont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superposables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14920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6F493-D5ED-384A-C093-B06C617F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D8EBB9A-13DA-A45B-3F21-EA863960CC5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les deux triangles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ABC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A’B’C’: la symétrie axiale conserve  les distances entre les points. </a:t>
                </a: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D8EBB9A-13DA-A45B-3F21-EA863960CC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3FC03B-CFBA-8414-11DF-DEDCC623D24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côtés égaux correspondants entre les deux triangles.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EDFB660-1013-9AF3-0976-5C9278CE264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D52529-BDA0-54AD-C4C2-BEA445D45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FB1047-06EF-C7BE-4443-30A7E1B74E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002E4A-CDA2-C3A9-BFB4-1E88EF9C9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12" name="SA3">
            <a:hlinkClick r:id="" action="ppaction://media"/>
            <a:extLst>
              <a:ext uri="{FF2B5EF4-FFF2-40B4-BE49-F238E27FC236}">
                <a16:creationId xmlns:a16="http://schemas.microsoft.com/office/drawing/2014/main" id="{04CEE433-56EE-5B3F-E777-A06AA3D9506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5611.925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9249" y="1219930"/>
            <a:ext cx="9050694" cy="4950776"/>
          </a:xfrm>
          <a:prstGeom prst="rect">
            <a:avLst/>
          </a:prstGeom>
        </p:spPr>
      </p:pic>
      <p:grpSp>
        <p:nvGrpSpPr>
          <p:cNvPr id="15" name="Group 8">
            <a:extLst>
              <a:ext uri="{FF2B5EF4-FFF2-40B4-BE49-F238E27FC236}">
                <a16:creationId xmlns:a16="http://schemas.microsoft.com/office/drawing/2014/main" id="{2CA13ED8-5A0B-B281-091E-B408E6C9A2A7}"/>
              </a:ext>
            </a:extLst>
          </p:cNvPr>
          <p:cNvGrpSpPr/>
          <p:nvPr/>
        </p:nvGrpSpPr>
        <p:grpSpPr>
          <a:xfrm>
            <a:off x="8500891" y="2235751"/>
            <a:ext cx="3134383" cy="3137778"/>
            <a:chOff x="7203936" y="2123783"/>
            <a:chExt cx="3134383" cy="3137778"/>
          </a:xfrm>
        </p:grpSpPr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700AD60D-2FAE-2F27-62C8-AC46B5B7C440}"/>
                </a:ext>
              </a:extLst>
            </p:cNvPr>
            <p:cNvSpPr txBox="1"/>
            <p:nvPr/>
          </p:nvSpPr>
          <p:spPr>
            <a:xfrm>
              <a:off x="7203937" y="2123783"/>
              <a:ext cx="3134382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La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symétrie axiale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est une i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sométrie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, elle conserve les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distances</a:t>
              </a:r>
            </a:p>
          </p:txBody>
        </p:sp>
        <p:sp>
          <p:nvSpPr>
            <p:cNvPr id="17" name="Down Arrow 5">
              <a:extLst>
                <a:ext uri="{FF2B5EF4-FFF2-40B4-BE49-F238E27FC236}">
                  <a16:creationId xmlns:a16="http://schemas.microsoft.com/office/drawing/2014/main" id="{817445E1-8A86-4509-7BEE-96E8E88623F5}"/>
                </a:ext>
              </a:extLst>
            </p:cNvPr>
            <p:cNvSpPr/>
            <p:nvPr/>
          </p:nvSpPr>
          <p:spPr>
            <a:xfrm>
              <a:off x="8492935" y="3254133"/>
              <a:ext cx="556383" cy="877077"/>
            </a:xfrm>
            <a:prstGeom prst="downArrow">
              <a:avLst/>
            </a:prstGeom>
            <a:solidFill>
              <a:srgbClr val="1D9A78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E9C23C3B-628F-7903-313C-9CC6C1C3CCBC}"/>
                </a:ext>
              </a:extLst>
            </p:cNvPr>
            <p:cNvSpPr txBox="1"/>
            <p:nvPr/>
          </p:nvSpPr>
          <p:spPr>
            <a:xfrm>
              <a:off x="7203936" y="4245898"/>
              <a:ext cx="3134383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AB = A’B’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AC = A’C’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BC = B’C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89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971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55102" y="4443590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34864" y="53683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25492" y="263030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68046" y="16833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06068" y="34738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Tâche 6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215058" y="441180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55102" y="535003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16648" y="1691283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70876" y="348928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Résoudre un problème en utilisant les isométries .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70875" y="2534986"/>
            <a:ext cx="8110747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204919" y="952364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:</a:t>
            </a:r>
            <a:r>
              <a:rPr kumimoji="0" lang="fr-FR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isométries dans le plan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392265" y="974950"/>
            <a:ext cx="1565521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 8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68046" y="445420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5867" y="53683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59202" y="445420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2957786" y="5405176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3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070875" y="169686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srgbClr val="7F7F7F"/>
                </a:solidFill>
              </a:rPr>
              <a:t>Reconnaître et réaliser une symétrie centrale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04919" y="25921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</a:t>
            </a:r>
            <a:r>
              <a:rPr lang="fr-FR" dirty="0">
                <a:sym typeface="Arial"/>
              </a:rPr>
              <a:t>5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50302" y="34728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16648" y="25891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/>
              <a:t>Reconnaître et réaliser une symétrie axiale</a:t>
            </a:r>
          </a:p>
        </p:txBody>
      </p:sp>
    </p:spTree>
    <p:extLst>
      <p:ext uri="{BB962C8B-B14F-4D97-AF65-F5344CB8AC3E}">
        <p14:creationId xmlns:p14="http://schemas.microsoft.com/office/powerpoint/2010/main" val="2138671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6F10-442B-3F71-C2AB-7CCDE214F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5A0A7-049B-14C8-E57A-2367757B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symétrie axiale conserve aussi les mesures des angles. Les deux triangles sont parfaitement identiques en forme et en taille.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2A4EB5-4776-FAEA-EA17-826F1EFFEE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99380" y="702171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angles égaux entre les deux triangles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C1E6D3C-77DF-7C0F-4C11-2470ADB87F9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0CF8B6-21CD-EDB6-C58E-C141092A0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E8E4F9-8615-8FA9-6298-9F71ADC05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8" name="SA5">
            <a:hlinkClick r:id="" action="ppaction://media"/>
            <a:extLst>
              <a:ext uri="{FF2B5EF4-FFF2-40B4-BE49-F238E27FC236}">
                <a16:creationId xmlns:a16="http://schemas.microsoft.com/office/drawing/2014/main" id="{04A74A07-AF0A-7E24-D058-F97F994675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5532" b="4836"/>
          <a:stretch/>
        </p:blipFill>
        <p:spPr>
          <a:xfrm>
            <a:off x="511871" y="1334761"/>
            <a:ext cx="8126963" cy="4478210"/>
          </a:xfrm>
          <a:prstGeom prst="rect">
            <a:avLst/>
          </a:prstGeom>
        </p:spPr>
      </p:pic>
      <p:grpSp>
        <p:nvGrpSpPr>
          <p:cNvPr id="10" name="Group 8">
            <a:extLst>
              <a:ext uri="{FF2B5EF4-FFF2-40B4-BE49-F238E27FC236}">
                <a16:creationId xmlns:a16="http://schemas.microsoft.com/office/drawing/2014/main" id="{622414A5-8B23-BA8B-BC97-B4DEBFEBE01B}"/>
              </a:ext>
            </a:extLst>
          </p:cNvPr>
          <p:cNvGrpSpPr/>
          <p:nvPr/>
        </p:nvGrpSpPr>
        <p:grpSpPr>
          <a:xfrm>
            <a:off x="8638834" y="2151775"/>
            <a:ext cx="3125053" cy="3137778"/>
            <a:chOff x="7203936" y="2123783"/>
            <a:chExt cx="3125053" cy="3137778"/>
          </a:xfrm>
        </p:grpSpPr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33FE312E-5CD8-6A34-651E-227A43CE7B36}"/>
                </a:ext>
              </a:extLst>
            </p:cNvPr>
            <p:cNvSpPr txBox="1"/>
            <p:nvPr/>
          </p:nvSpPr>
          <p:spPr>
            <a:xfrm>
              <a:off x="7203937" y="2123783"/>
              <a:ext cx="3125052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La symétrie axiale est une i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sométrie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, elle conserve les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mesures des angles</a:t>
              </a:r>
            </a:p>
          </p:txBody>
        </p:sp>
        <p:sp>
          <p:nvSpPr>
            <p:cNvPr id="12" name="Down Arrow 5">
              <a:extLst>
                <a:ext uri="{FF2B5EF4-FFF2-40B4-BE49-F238E27FC236}">
                  <a16:creationId xmlns:a16="http://schemas.microsoft.com/office/drawing/2014/main" id="{923DF4FD-CEA1-1C25-9FE0-F86F43E35F5C}"/>
                </a:ext>
              </a:extLst>
            </p:cNvPr>
            <p:cNvSpPr/>
            <p:nvPr/>
          </p:nvSpPr>
          <p:spPr>
            <a:xfrm>
              <a:off x="8374741" y="3254133"/>
              <a:ext cx="556383" cy="877077"/>
            </a:xfrm>
            <a:prstGeom prst="downArrow">
              <a:avLst/>
            </a:prstGeom>
            <a:solidFill>
              <a:srgbClr val="1D9A78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D585729A-D388-24DE-7B24-B38E02837AFE}"/>
                </a:ext>
              </a:extLst>
            </p:cNvPr>
            <p:cNvSpPr txBox="1"/>
            <p:nvPr/>
          </p:nvSpPr>
          <p:spPr>
            <a:xfrm>
              <a:off x="7203936" y="4245898"/>
              <a:ext cx="3125053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∠BAC  = ∠B’A’C’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∠ABC = ∠ A’B’C’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 ACB = ∠ A’C’B’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04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871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BA8D-DC38-7097-7ADE-1DD8682FA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DE70-407D-223C-DD29-62FBFCE3F2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2615045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Que peut-on dire de la position du point A’ ?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1295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BCB5108-2EC5-AF67-AEDF-607953A040A3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CF780-B5FA-7DCA-ED9F-50275CF74CEE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est à la même distance de l’axe que A.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E56B4-7AE6-CFF3-C384-34B40F37DB18}"/>
              </a:ext>
            </a:extLst>
          </p:cNvPr>
          <p:cNvSpPr/>
          <p:nvPr/>
        </p:nvSpPr>
        <p:spPr>
          <a:xfrm>
            <a:off x="4511351" y="5710334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est sur l’axe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6">
            <a:extLst>
              <a:ext uri="{FF2B5EF4-FFF2-40B4-BE49-F238E27FC236}">
                <a16:creationId xmlns:a16="http://schemas.microsoft.com/office/drawing/2014/main" id="{B9B99FD5-0A1C-2979-B8DE-61C325D8D3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3" t="1739" r="21301" b="12755"/>
          <a:stretch/>
        </p:blipFill>
        <p:spPr>
          <a:xfrm>
            <a:off x="3181739" y="1822618"/>
            <a:ext cx="5029200" cy="36207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099D136-3287-83E7-AADB-194F2255BC94}"/>
              </a:ext>
            </a:extLst>
          </p:cNvPr>
          <p:cNvSpPr/>
          <p:nvPr/>
        </p:nvSpPr>
        <p:spPr>
          <a:xfrm>
            <a:off x="8220270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est placé au hasard.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Oui, A’ est exactement à la même distance que A par rapport à l’axe, et il est sur une droite perpendiculaire à l’axe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montre l’angle droit et le codage.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F14B94-91AA-3DFA-E194-1C2080F2F8DE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273DD2-C13B-D2E2-7BBF-76DD580DE4E4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est à la même distance de l’axe que A.</a:t>
            </a:r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2B818790-72A5-71C8-180B-76295D22E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3" t="1739" r="21301" b="12755"/>
          <a:stretch/>
        </p:blipFill>
        <p:spPr>
          <a:xfrm>
            <a:off x="3181739" y="1822618"/>
            <a:ext cx="5029200" cy="362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30CE3F6-D1F8-C437-F534-D30A035820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Est-ce qu’on peut dire que A’ est obtenu par une symétrie axiale d’axe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/>
                  <a:t>?: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30CE3F6-D1F8-C437-F534-D30A035820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585842"/>
            <a:ext cx="10372459" cy="299327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3EB1C50-3E12-78E2-CC59-D4B20CF7F1E2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7286AE-6E3B-2E43-48C5-4D3253C7250D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7CF63299-2BB2-ABF4-EE60-AC61E3275B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3" t="1739" r="21301" b="12755"/>
          <a:stretch/>
        </p:blipFill>
        <p:spPr>
          <a:xfrm>
            <a:off x="3117084" y="1822618"/>
            <a:ext cx="5029200" cy="362076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881D51F-14DF-5EA5-0708-7B838F12D668}"/>
              </a:ext>
            </a:extLst>
          </p:cNvPr>
          <p:cNvSpPr/>
          <p:nvPr/>
        </p:nvSpPr>
        <p:spPr>
          <a:xfrm>
            <a:off x="8220270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/>
              <p:cNvSpPr txBox="1"/>
              <p:nvPr/>
            </p:nvSpPr>
            <p:spPr>
              <a:xfrm>
                <a:off x="6676454" y="1920313"/>
                <a:ext cx="4525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454" y="1920313"/>
                <a:ext cx="45258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7902-094D-2C76-F391-ED3B200C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4F2BC-E76E-9A88-403E-ADE0A6FF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Vrai, A’ est obtenu par la symétrie axiale d’axe d. Le segment AA’ est perpendiculaire à l’axe d, et l’axe coupe ce segment en son milieu.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56B93D-4FA9-C460-B7BC-9E79BEAAA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l’angle droit et le codage.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26CE54-AE04-79BF-A22F-66E499960C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2D17A7-0464-EC4A-2A90-220A436A8C66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41252D-1B58-153A-B6A4-F4CE1041E7DA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13A9DB24-0AC0-1EFA-E7FF-5512B92FDB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3" t="1739" r="21301" b="12755"/>
          <a:stretch/>
        </p:blipFill>
        <p:spPr>
          <a:xfrm>
            <a:off x="3181739" y="1822618"/>
            <a:ext cx="5029200" cy="36207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/>
              <p:cNvSpPr txBox="1"/>
              <p:nvPr/>
            </p:nvSpPr>
            <p:spPr>
              <a:xfrm>
                <a:off x="6749191" y="1822618"/>
                <a:ext cx="4525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191" y="1822618"/>
                <a:ext cx="45258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8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Picture 14">
            <a:extLst>
              <a:ext uri="{FF2B5EF4-FFF2-40B4-BE49-F238E27FC236}">
                <a16:creationId xmlns:a16="http://schemas.microsoft.com/office/drawing/2014/main" id="{9D14DD60-AA05-46F0-711E-630FAF923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5" r="2157" b="11165"/>
          <a:stretch/>
        </p:blipFill>
        <p:spPr>
          <a:xfrm>
            <a:off x="3433665" y="1740352"/>
            <a:ext cx="5162937" cy="26869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529A792-B63A-2862-8AA5-3225CD124CAD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5CE4AF-BFAD-3C96-3E66-93562D0D72C0}"/>
              </a:ext>
            </a:extLst>
          </p:cNvPr>
          <p:cNvSpPr/>
          <p:nvPr/>
        </p:nvSpPr>
        <p:spPr>
          <a:xfrm>
            <a:off x="917511" y="4774067"/>
            <a:ext cx="10356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construire le point B’, je dois tracer la ................................ à l’axe passant 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par B, et reporter la ................................ . </a:t>
            </a: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Très bien. Comme pour A’, on commence par tracer la perpendiculaire à l’axe passant par B , puis on reporte la distance 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L’enseignant rappelle les deux étapes pour construire B’.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fr-FR" dirty="0"/>
              <a:t>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B3B0F9D5-572C-B8EE-F88E-2841E3B89B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5" r="2157" b="11165"/>
          <a:stretch/>
        </p:blipFill>
        <p:spPr>
          <a:xfrm>
            <a:off x="3433665" y="1740352"/>
            <a:ext cx="5162937" cy="26869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5BDBAA-101C-23C9-3F31-8DD28441D350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692E4B-38AC-5342-7FEE-0013AF207668}"/>
              </a:ext>
            </a:extLst>
          </p:cNvPr>
          <p:cNvSpPr/>
          <p:nvPr/>
        </p:nvSpPr>
        <p:spPr>
          <a:xfrm>
            <a:off x="917511" y="4774067"/>
            <a:ext cx="10356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construire le point B’, je dois tracer la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................................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à l’axe passant </a:t>
            </a:r>
          </a:p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par B, et reporter la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................................        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A3F7C1-10E1-B72F-DECA-BCCDDE3BD35A}"/>
              </a:ext>
            </a:extLst>
          </p:cNvPr>
          <p:cNvSpPr/>
          <p:nvPr/>
        </p:nvSpPr>
        <p:spPr>
          <a:xfrm>
            <a:off x="6441076" y="4793843"/>
            <a:ext cx="2197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b="1" dirty="0">
                <a:solidFill>
                  <a:srgbClr val="F40098"/>
                </a:solidFill>
                <a:latin typeface="Calibri" panose="020F0502020204030204"/>
              </a:rPr>
              <a:t>perpendiculaire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11C9D9-5683-C36A-D3DE-43F27C7A84E7}"/>
              </a:ext>
            </a:extLst>
          </p:cNvPr>
          <p:cNvSpPr/>
          <p:nvPr/>
        </p:nvSpPr>
        <p:spPr>
          <a:xfrm>
            <a:off x="3417956" y="5163207"/>
            <a:ext cx="32215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2400" b="1" dirty="0">
                <a:solidFill>
                  <a:srgbClr val="F40098"/>
                </a:solidFill>
                <a:latin typeface="Calibri" panose="020F0502020204030204"/>
              </a:rPr>
              <a:t>distance entre B et l’axe</a:t>
            </a:r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C602-34F9-233B-AABB-A7AD9672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CF47B-2AAF-F910-952C-73A9E0D3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>
                <a:solidFill>
                  <a:prstClr val="black"/>
                </a:solidFill>
                <a:latin typeface="Calibri" panose="020F0502020204030204"/>
              </a:rPr>
              <a:t>Que dois-je faire pour finaliser la figure ? Choisissez la bonne réponse </a:t>
            </a:r>
            <a:r>
              <a:rPr lang="fr-FR" dirty="0"/>
              <a:t>: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6067D3-5DA9-F939-C46E-E60BDCD592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5020FC7-8F23-D5CB-4D3E-3EBC8B21464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F7284A-B3DD-812D-B488-541E4398D95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E65CA43-18C5-D8CE-70D6-47D4DEED1D4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FFC67B-0BBB-94B2-3430-BB80DEB0B3A7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03FA3F-33C8-A59B-C343-CA04AFA09DA9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Relier A à A’, B à B’, C à C’.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531A33-AAD1-841A-E073-AE3BB19D781F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Relier A’, B’ et C’ entre eux.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4BC473-51A4-2B6E-DE99-EE6452742931}"/>
              </a:ext>
            </a:extLst>
          </p:cNvPr>
          <p:cNvSpPr/>
          <p:nvPr/>
        </p:nvSpPr>
        <p:spPr>
          <a:xfrm>
            <a:off x="8210939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Colorier les deux triangles.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53BB4E-2AC4-EB06-CE74-A87AA5BF65F8}"/>
              </a:ext>
            </a:extLst>
          </p:cNvPr>
          <p:cNvSpPr/>
          <p:nvPr/>
        </p:nvSpPr>
        <p:spPr>
          <a:xfrm>
            <a:off x="884816" y="1575194"/>
            <a:ext cx="10554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Je viens de construire les points A’, B’ et C’. Que dois-je faire pour finaliser la figure ?</a:t>
            </a:r>
          </a:p>
        </p:txBody>
      </p:sp>
      <p:grpSp>
        <p:nvGrpSpPr>
          <p:cNvPr id="16" name="Group 21">
            <a:extLst>
              <a:ext uri="{FF2B5EF4-FFF2-40B4-BE49-F238E27FC236}">
                <a16:creationId xmlns:a16="http://schemas.microsoft.com/office/drawing/2014/main" id="{19EC7BE0-BD1A-8BCB-CFF8-334D66B3E2F1}"/>
              </a:ext>
            </a:extLst>
          </p:cNvPr>
          <p:cNvGrpSpPr/>
          <p:nvPr/>
        </p:nvGrpSpPr>
        <p:grpSpPr>
          <a:xfrm>
            <a:off x="3556305" y="2206793"/>
            <a:ext cx="5060890" cy="3105436"/>
            <a:chOff x="3556305" y="2206793"/>
            <a:chExt cx="5060890" cy="3105436"/>
          </a:xfrm>
        </p:grpSpPr>
        <p:pic>
          <p:nvPicPr>
            <p:cNvPr id="19" name="Picture 20">
              <a:extLst>
                <a:ext uri="{FF2B5EF4-FFF2-40B4-BE49-F238E27FC236}">
                  <a16:creationId xmlns:a16="http://schemas.microsoft.com/office/drawing/2014/main" id="{313A4E8D-DB4D-71E9-6BFD-67C44FFC2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56305" y="2206793"/>
              <a:ext cx="5060890" cy="3105436"/>
            </a:xfrm>
            <a:prstGeom prst="rect">
              <a:avLst/>
            </a:prstGeom>
          </p:spPr>
        </p:pic>
        <p:sp>
          <p:nvSpPr>
            <p:cNvPr id="35" name="Freeform 3">
              <a:extLst>
                <a:ext uri="{FF2B5EF4-FFF2-40B4-BE49-F238E27FC236}">
                  <a16:creationId xmlns:a16="http://schemas.microsoft.com/office/drawing/2014/main" id="{FC3D7AFB-F270-11A7-92CD-5576AF93EF13}"/>
                </a:ext>
              </a:extLst>
            </p:cNvPr>
            <p:cNvSpPr/>
            <p:nvPr/>
          </p:nvSpPr>
          <p:spPr>
            <a:xfrm>
              <a:off x="7061200" y="3005667"/>
              <a:ext cx="1329267" cy="2078566"/>
            </a:xfrm>
            <a:custGeom>
              <a:avLst/>
              <a:gdLst>
                <a:gd name="connsiteX0" fmla="*/ 122767 w 1329267"/>
                <a:gd name="connsiteY0" fmla="*/ 0 h 2078566"/>
                <a:gd name="connsiteX1" fmla="*/ 0 w 1329267"/>
                <a:gd name="connsiteY1" fmla="*/ 67733 h 2078566"/>
                <a:gd name="connsiteX2" fmla="*/ 232833 w 1329267"/>
                <a:gd name="connsiteY2" fmla="*/ 2061633 h 2078566"/>
                <a:gd name="connsiteX3" fmla="*/ 381000 w 1329267"/>
                <a:gd name="connsiteY3" fmla="*/ 2078566 h 2078566"/>
                <a:gd name="connsiteX4" fmla="*/ 1329267 w 1329267"/>
                <a:gd name="connsiteY4" fmla="*/ 1176866 h 2078566"/>
                <a:gd name="connsiteX5" fmla="*/ 1312333 w 1329267"/>
                <a:gd name="connsiteY5" fmla="*/ 999066 h 2078566"/>
                <a:gd name="connsiteX6" fmla="*/ 122767 w 1329267"/>
                <a:gd name="connsiteY6" fmla="*/ 0 h 207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267" h="2078566">
                  <a:moveTo>
                    <a:pt x="122767" y="0"/>
                  </a:moveTo>
                  <a:lnTo>
                    <a:pt x="0" y="67733"/>
                  </a:lnTo>
                  <a:lnTo>
                    <a:pt x="232833" y="2061633"/>
                  </a:lnTo>
                  <a:lnTo>
                    <a:pt x="381000" y="2078566"/>
                  </a:lnTo>
                  <a:lnTo>
                    <a:pt x="1329267" y="1176866"/>
                  </a:lnTo>
                  <a:lnTo>
                    <a:pt x="1312333" y="999066"/>
                  </a:lnTo>
                  <a:lnTo>
                    <a:pt x="122767" y="0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6" name="Straight Connector 7">
            <a:extLst>
              <a:ext uri="{FF2B5EF4-FFF2-40B4-BE49-F238E27FC236}">
                <a16:creationId xmlns:a16="http://schemas.microsoft.com/office/drawing/2014/main" id="{CBF647DF-A1BE-1AA9-EB0B-C20AC836B731}"/>
              </a:ext>
            </a:extLst>
          </p:cNvPr>
          <p:cNvCxnSpPr/>
          <p:nvPr/>
        </p:nvCxnSpPr>
        <p:spPr>
          <a:xfrm>
            <a:off x="6747933" y="3716866"/>
            <a:ext cx="1642534" cy="39793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20402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615A0-A394-40B8-AA55-55E2C8F2C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B05C80-09A3-AA5C-0275-A16F71ED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  <a:cs typeface="+mj-cs"/>
              </a:rPr>
              <a:t>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 reliant A’, B’ et C’, on forme le triangle correspondant par symétrie axiale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4828FB-34D5-80C6-A9F1-6EF87EFF185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segments A’B’, B’C’, C’A’ et met en évidence que les deux triangles sont superposables.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AE90208-ACEF-78C4-DA02-20E5EC1347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9ABB05-E4D9-60BB-91BA-82E2B10D23E0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Relier A’, B’ et C’ entre eux.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F96CAE-A983-31BF-3121-24009E306014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6A6ADA-C6AD-9B6D-465C-B357E85E2824}"/>
              </a:ext>
            </a:extLst>
          </p:cNvPr>
          <p:cNvSpPr/>
          <p:nvPr/>
        </p:nvSpPr>
        <p:spPr>
          <a:xfrm>
            <a:off x="884816" y="1575194"/>
            <a:ext cx="10554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Je viens de construire les points A’, B’ et C’. Que dois-je faire pour finaliser la figure ?</a:t>
            </a:r>
          </a:p>
        </p:txBody>
      </p:sp>
      <p:pic>
        <p:nvPicPr>
          <p:cNvPr id="17" name="Picture 21">
            <a:extLst>
              <a:ext uri="{FF2B5EF4-FFF2-40B4-BE49-F238E27FC236}">
                <a16:creationId xmlns:a16="http://schemas.microsoft.com/office/drawing/2014/main" id="{9F0A5FC7-2365-5F43-7460-2A5E6A69D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305" y="2206793"/>
            <a:ext cx="5060890" cy="3105436"/>
          </a:xfrm>
          <a:prstGeom prst="rect">
            <a:avLst/>
          </a:prstGeom>
        </p:spPr>
      </p:pic>
      <p:cxnSp>
        <p:nvCxnSpPr>
          <p:cNvPr id="18" name="Straight Connector 23">
            <a:extLst>
              <a:ext uri="{FF2B5EF4-FFF2-40B4-BE49-F238E27FC236}">
                <a16:creationId xmlns:a16="http://schemas.microsoft.com/office/drawing/2014/main" id="{FDCDF6F7-189E-06B9-6CC5-F8EF96F17302}"/>
              </a:ext>
            </a:extLst>
          </p:cNvPr>
          <p:cNvCxnSpPr/>
          <p:nvPr/>
        </p:nvCxnSpPr>
        <p:spPr>
          <a:xfrm>
            <a:off x="6747933" y="3716866"/>
            <a:ext cx="1642534" cy="39793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86232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symétrie axiale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Réaliser la symétrie axiale  d’une figure géométrique simple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symétrie axiale </a:t>
            </a:r>
          </a:p>
          <a:p>
            <a:pPr marL="285750" lvl="0" indent="-285750">
              <a:defRPr/>
            </a:pPr>
            <a:r>
              <a:rPr lang="fr-FR" dirty="0"/>
              <a:t>Deux figures correspondantes par une symétrie axiale </a:t>
            </a:r>
          </a:p>
          <a:p>
            <a:pPr marL="285750" lvl="0" indent="-285750"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Deux figures superposables</a:t>
            </a:r>
          </a:p>
          <a:p>
            <a:r>
              <a:rPr lang="fr-FR" dirty="0"/>
              <a:t>Conservation des longueurs et des mesures des angles par une symétrie axiale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une symétrie axiale  à partir d’une figure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Réaliser la symétrie axiale  d’une figure géométrique simple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la propriété de conservation d’une symétrie axiale  pour déterminer une longueur ou la mesure d’un angle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76529" y="5521570"/>
            <a:ext cx="9478724" cy="1090245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symétrie axiale  conserve les longueurs et les angles.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figures correspondantes par une symétrie axiale gardent la même forme et la même taille</a:t>
            </a:r>
          </a:p>
        </p:txBody>
      </p:sp>
    </p:spTree>
    <p:extLst>
      <p:ext uri="{BB962C8B-B14F-4D97-AF65-F5344CB8AC3E}">
        <p14:creationId xmlns:p14="http://schemas.microsoft.com/office/powerpoint/2010/main" val="30950605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72F85-4084-7E8C-5F45-FAB6267A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D006D-2DCF-4C2F-995F-87A788833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2D1F5E-2484-CE34-CDA0-5DCAAAE3A5E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D19D593-C333-3337-2505-991E11A32BA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429CDC-571B-12A9-0072-DB457579A11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A170DDE-D85D-6469-A3AE-E98C2ABF349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9EC2D5-4333-2316-6FE9-F8EADCF9343D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6D302-C97D-5F54-C279-A4FEEA591C8E}"/>
              </a:ext>
            </a:extLst>
          </p:cNvPr>
          <p:cNvSpPr/>
          <p:nvPr/>
        </p:nvSpPr>
        <p:spPr>
          <a:xfrm>
            <a:off x="1677922" y="4688210"/>
            <a:ext cx="797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A’B’ = …..       BC = ……       A’C’ = …..       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286F116-A00A-AF2F-DE29-E127C19BE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535" y="1740352"/>
            <a:ext cx="6521126" cy="274195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69DF77-17A7-F6EE-16B5-DCCB5ED1A950}"/>
              </a:ext>
            </a:extLst>
          </p:cNvPr>
          <p:cNvSpPr/>
          <p:nvPr/>
        </p:nvSpPr>
        <p:spPr>
          <a:xfrm>
            <a:off x="1603277" y="5149875"/>
            <a:ext cx="797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∠A’C’B’  = ……          ∠ABC = ……</a:t>
            </a:r>
          </a:p>
        </p:txBody>
      </p:sp>
    </p:spTree>
    <p:extLst>
      <p:ext uri="{BB962C8B-B14F-4D97-AF65-F5344CB8AC3E}">
        <p14:creationId xmlns:p14="http://schemas.microsoft.com/office/powerpoint/2010/main" val="2216493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E117-FC6B-D913-CDE4-D1CA0B48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4C426F-4163-07AB-E19A-C9B942B8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cs typeface="+mj-cs"/>
              </a:rPr>
              <a:t>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 reliant A’, B’ et C’, on forme le triangle correspondant par symétrie axiale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0C8F96-086F-44AD-84F6-A3F6600DAE0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segments A’B’, B’C’, C’A’ et met en évidence que les deux triangles sont superposables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EA42834E-9910-4BA9-7A4D-E75BD53A83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66F637-8087-2A10-E459-FD4049971668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623055-AF10-ED79-ADDB-76CDDA8F711F}"/>
              </a:ext>
            </a:extLst>
          </p:cNvPr>
          <p:cNvSpPr/>
          <p:nvPr/>
        </p:nvSpPr>
        <p:spPr>
          <a:xfrm>
            <a:off x="1677922" y="4688210"/>
            <a:ext cx="797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A’B’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…..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BC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A’C’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…..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09CCCD6A-9C93-0FDF-BB56-6408DAEF2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535" y="1740352"/>
            <a:ext cx="6521126" cy="27419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EF60C9-BD6D-9577-6D45-E199CF9ED729}"/>
              </a:ext>
            </a:extLst>
          </p:cNvPr>
          <p:cNvSpPr/>
          <p:nvPr/>
        </p:nvSpPr>
        <p:spPr>
          <a:xfrm>
            <a:off x="1603277" y="5149875"/>
            <a:ext cx="797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∠A’C’B’ 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   ∠ABC =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</a:rPr>
              <a:t>……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97DDE0-752D-62AA-906F-F6C77F440DB4}"/>
              </a:ext>
            </a:extLst>
          </p:cNvPr>
          <p:cNvSpPr/>
          <p:nvPr/>
        </p:nvSpPr>
        <p:spPr>
          <a:xfrm>
            <a:off x="2822385" y="4704949"/>
            <a:ext cx="5757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4,4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2CB5D9-4725-CCAA-D8ED-AC708E379E9E}"/>
              </a:ext>
            </a:extLst>
          </p:cNvPr>
          <p:cNvSpPr/>
          <p:nvPr/>
        </p:nvSpPr>
        <p:spPr>
          <a:xfrm>
            <a:off x="4277960" y="4704949"/>
            <a:ext cx="5757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3,9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B4274-AAAB-5824-7C41-5FFE02EC8E6D}"/>
              </a:ext>
            </a:extLst>
          </p:cNvPr>
          <p:cNvSpPr/>
          <p:nvPr/>
        </p:nvSpPr>
        <p:spPr>
          <a:xfrm>
            <a:off x="5957470" y="4704949"/>
            <a:ext cx="5757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6FA9"/>
                </a:solidFill>
                <a:latin typeface="Calibri" panose="020F0502020204030204"/>
              </a:rPr>
              <a:t>5,7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B4CA92-37F5-4D2F-A50A-FD82A3C549FE}"/>
              </a:ext>
            </a:extLst>
          </p:cNvPr>
          <p:cNvSpPr/>
          <p:nvPr/>
        </p:nvSpPr>
        <p:spPr>
          <a:xfrm>
            <a:off x="3257431" y="5124826"/>
            <a:ext cx="6014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9A78"/>
                </a:solidFill>
                <a:latin typeface="Calibri" panose="020F0502020204030204"/>
              </a:rPr>
              <a:t>50°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6E3EF7-C01B-7012-3324-09472913F301}"/>
              </a:ext>
            </a:extLst>
          </p:cNvPr>
          <p:cNvSpPr/>
          <p:nvPr/>
        </p:nvSpPr>
        <p:spPr>
          <a:xfrm>
            <a:off x="5418981" y="5133136"/>
            <a:ext cx="8370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2400" b="1" dirty="0">
                <a:ln/>
                <a:solidFill>
                  <a:srgbClr val="1D9A78"/>
                </a:solidFill>
                <a:latin typeface="Calibri" panose="020F0502020204030204"/>
              </a:rPr>
              <a:t>86,5°</a:t>
            </a:r>
          </a:p>
        </p:txBody>
      </p:sp>
    </p:spTree>
    <p:extLst>
      <p:ext uri="{BB962C8B-B14F-4D97-AF65-F5344CB8AC3E}">
        <p14:creationId xmlns:p14="http://schemas.microsoft.com/office/powerpoint/2010/main" val="15364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 Corrigez par la symétrie axiale d’axe 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5416" y="6189662"/>
            <a:ext cx="1225550" cy="471488"/>
          </a:xfrm>
        </p:spPr>
        <p:txBody>
          <a:bodyPr/>
          <a:lstStyle/>
          <a:p>
            <a:r>
              <a:rPr lang="en-US" dirty="0"/>
              <a:t>Page 49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33FBBFD-D53F-47FF-D31F-6968AEE93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89" y="1247831"/>
            <a:ext cx="11541622" cy="386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4AFA-CAFD-1F0D-C837-62BEBA1E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D040-C5D4-F6DC-9751-6FBED50E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63976-557A-7781-0D6D-82D1D7AE4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201F89-0C67-2666-FE81-6A6155D121F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05C8797-0A33-FC5D-1844-5195EE2C5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CE9E957-7E12-1081-EAE3-0C24021D9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6AD9191-C3E6-EBD3-5AE3-AA5C721A9CB5}"/>
              </a:ext>
            </a:extLst>
          </p:cNvPr>
          <p:cNvGrpSpPr/>
          <p:nvPr/>
        </p:nvGrpSpPr>
        <p:grpSpPr>
          <a:xfrm>
            <a:off x="243056" y="1562178"/>
            <a:ext cx="11705887" cy="4123005"/>
            <a:chOff x="243056" y="1562178"/>
            <a:chExt cx="11705887" cy="4123005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FBACA318-8DD9-DBB9-CCAB-35A18E612EA8}"/>
                </a:ext>
              </a:extLst>
            </p:cNvPr>
            <p:cNvGrpSpPr/>
            <p:nvPr/>
          </p:nvGrpSpPr>
          <p:grpSpPr>
            <a:xfrm>
              <a:off x="243056" y="1562178"/>
              <a:ext cx="11705887" cy="4123005"/>
              <a:chOff x="243056" y="1562178"/>
              <a:chExt cx="11705887" cy="4123005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A9E1D1CE-62C7-18A0-3DDC-20A8D6EF7B36}"/>
                  </a:ext>
                </a:extLst>
              </p:cNvPr>
              <p:cNvGrpSpPr/>
              <p:nvPr/>
            </p:nvGrpSpPr>
            <p:grpSpPr>
              <a:xfrm>
                <a:off x="243056" y="1562178"/>
                <a:ext cx="11705887" cy="4123005"/>
                <a:chOff x="243056" y="1562178"/>
                <a:chExt cx="11705887" cy="4123005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A2092D8A-518B-1793-D75C-1C85BA7D3DCA}"/>
                    </a:ext>
                  </a:extLst>
                </p:cNvPr>
                <p:cNvGrpSpPr/>
                <p:nvPr/>
              </p:nvGrpSpPr>
              <p:grpSpPr>
                <a:xfrm>
                  <a:off x="243056" y="1562178"/>
                  <a:ext cx="11705887" cy="3923982"/>
                  <a:chOff x="268376" y="1889273"/>
                  <a:chExt cx="11705887" cy="3923982"/>
                </a:xfrm>
              </p:grpSpPr>
              <p:grpSp>
                <p:nvGrpSpPr>
                  <p:cNvPr id="10" name="Groupe 9">
                    <a:extLst>
                      <a:ext uri="{FF2B5EF4-FFF2-40B4-BE49-F238E27FC236}">
                        <a16:creationId xmlns:a16="http://schemas.microsoft.com/office/drawing/2014/main" id="{98832D02-237E-1711-4699-1C94DEE9FD24}"/>
                      </a:ext>
                    </a:extLst>
                  </p:cNvPr>
                  <p:cNvGrpSpPr/>
                  <p:nvPr/>
                </p:nvGrpSpPr>
                <p:grpSpPr>
                  <a:xfrm>
                    <a:off x="268376" y="1889273"/>
                    <a:ext cx="11705887" cy="3923982"/>
                    <a:chOff x="268376" y="1889273"/>
                    <a:chExt cx="11705887" cy="3923982"/>
                  </a:xfrm>
                </p:grpSpPr>
                <p:grpSp>
                  <p:nvGrpSpPr>
                    <p:cNvPr id="4" name="Groupe 3">
                      <a:extLst>
                        <a:ext uri="{FF2B5EF4-FFF2-40B4-BE49-F238E27FC236}">
                          <a16:creationId xmlns:a16="http://schemas.microsoft.com/office/drawing/2014/main" id="{48C430C3-6229-D09A-26CC-4F9A3B6398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8376" y="1889273"/>
                      <a:ext cx="11705887" cy="3923982"/>
                      <a:chOff x="268376" y="1889273"/>
                      <a:chExt cx="11705887" cy="3923982"/>
                    </a:xfrm>
                  </p:grpSpPr>
                  <p:pic>
                    <p:nvPicPr>
                      <p:cNvPr id="6" name="Image 5" descr="Une image contenant texte, ligne, capture d’écran, Police&#10;&#10;Le contenu généré par l’IA peut être incorrect.">
                        <a:extLst>
                          <a:ext uri="{FF2B5EF4-FFF2-40B4-BE49-F238E27FC236}">
                            <a16:creationId xmlns:a16="http://schemas.microsoft.com/office/drawing/2014/main" id="{11BEC24A-0E08-08A9-2790-CE389003A01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8376" y="1889273"/>
                        <a:ext cx="11705887" cy="3923982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4" name="Rectangle 13">
                        <a:extLst>
                          <a:ext uri="{FF2B5EF4-FFF2-40B4-BE49-F238E27FC236}">
                            <a16:creationId xmlns:a16="http://schemas.microsoft.com/office/drawing/2014/main" id="{5CB3571D-0772-04AA-F750-F322FBD5DA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317" y="2525470"/>
                        <a:ext cx="10913074" cy="29311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pic>
                  <p:nvPicPr>
                    <p:cNvPr id="5" name="Image 4" descr="Une image contenant capture d’écran, ligne, texte, diagramme&#10;&#10;Le contenu généré par l’IA peut être incorrect.">
                      <a:extLst>
                        <a:ext uri="{FF2B5EF4-FFF2-40B4-BE49-F238E27FC236}">
                          <a16:creationId xmlns:a16="http://schemas.microsoft.com/office/drawing/2014/main" id="{A29589CB-E6B8-B324-40D8-E16C6DDFE79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616317" y="2625893"/>
                      <a:ext cx="3444238" cy="283069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5" name="Image 14" descr="Une image contenant ligne, reçu, capture d’écran, diagramme&#10;&#10;Le contenu généré par l’IA peut être incorrect.">
                    <a:extLst>
                      <a:ext uri="{FF2B5EF4-FFF2-40B4-BE49-F238E27FC236}">
                        <a16:creationId xmlns:a16="http://schemas.microsoft.com/office/drawing/2014/main" id="{A916794B-2835-AAD8-DB9F-BCF670368C9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3398647" y="2625893"/>
                    <a:ext cx="4096236" cy="283069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Image 12" descr="Une image contenant texte, ligne, capture d’écran, Police&#10;&#10;Le contenu généré par l’IA peut être incorrect.">
                  <a:extLst>
                    <a:ext uri="{FF2B5EF4-FFF2-40B4-BE49-F238E27FC236}">
                      <a16:creationId xmlns:a16="http://schemas.microsoft.com/office/drawing/2014/main" id="{2054061B-3C9C-EFB6-99EE-9A51F4E927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580299" y="2187383"/>
                  <a:ext cx="3870900" cy="3497800"/>
                </a:xfrm>
                <a:prstGeom prst="rect">
                  <a:avLst/>
                </a:prstGeom>
              </p:spPr>
            </p:pic>
          </p:grpSp>
          <p:pic>
            <p:nvPicPr>
              <p:cNvPr id="19" name="Image 18" descr="Une image contenant ligne, diagramme, Tracé, capture d’écran&#10;&#10;Le contenu généré par l’IA peut être incorrect.">
                <a:extLst>
                  <a:ext uri="{FF2B5EF4-FFF2-40B4-BE49-F238E27FC236}">
                    <a16:creationId xmlns:a16="http://schemas.microsoft.com/office/drawing/2014/main" id="{8EA6F100-E838-5606-5F2E-BCF5A8EEC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26240" y="2187383"/>
                <a:ext cx="3424959" cy="2008918"/>
              </a:xfrm>
              <a:prstGeom prst="rect">
                <a:avLst/>
              </a:prstGeom>
            </p:spPr>
          </p:pic>
        </p:grp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60BEF58A-0FF0-3F67-6FDF-49E250854A18}"/>
                </a:ext>
              </a:extLst>
            </p:cNvPr>
            <p:cNvSpPr txBox="1"/>
            <p:nvPr/>
          </p:nvSpPr>
          <p:spPr>
            <a:xfrm>
              <a:off x="9416375" y="3536173"/>
              <a:ext cx="4085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B’</a:t>
              </a:r>
            </a:p>
          </p:txBody>
        </p:sp>
      </p:grpSp>
      <p:cxnSp>
        <p:nvCxnSpPr>
          <p:cNvPr id="12" name="Connecteur droit 11"/>
          <p:cNvCxnSpPr/>
          <p:nvPr/>
        </p:nvCxnSpPr>
        <p:spPr>
          <a:xfrm flipH="1">
            <a:off x="8894618" y="2863273"/>
            <a:ext cx="18473" cy="2678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9180945" y="3417455"/>
            <a:ext cx="18473" cy="2863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4692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49</a:t>
            </a:r>
            <a:endParaRPr lang="fr-FR" dirty="0"/>
          </a:p>
        </p:txBody>
      </p:sp>
      <p:pic>
        <p:nvPicPr>
          <p:cNvPr id="6" name="Image 5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F0A0441-7841-1F61-A867-77EEB8E5D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04" y="1393215"/>
            <a:ext cx="11598733" cy="318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diagramme, ligne, Police&#10;&#10;Le contenu généré par l’IA peut être incorrect.">
            <a:extLst>
              <a:ext uri="{FF2B5EF4-FFF2-40B4-BE49-F238E27FC236}">
                <a16:creationId xmlns:a16="http://schemas.microsoft.com/office/drawing/2014/main" id="{6E090140-4744-B153-3EB9-0E0C33341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339" y="1148985"/>
            <a:ext cx="9893014" cy="515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9F1B49-BB48-8629-F580-F011C3051A75}"/>
              </a:ext>
            </a:extLst>
          </p:cNvPr>
          <p:cNvSpPr txBox="1">
            <a:spLocks/>
          </p:cNvSpPr>
          <p:nvPr/>
        </p:nvSpPr>
        <p:spPr>
          <a:xfrm>
            <a:off x="5345415" y="6189662"/>
            <a:ext cx="1690085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Page 49</a:t>
            </a:r>
            <a:endParaRPr lang="fr-FR" dirty="0"/>
          </a:p>
        </p:txBody>
      </p:sp>
      <p:pic>
        <p:nvPicPr>
          <p:cNvPr id="6" name="Image 5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AA2C70C-74AA-A8E2-8A09-E6A557654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50" y="1582916"/>
            <a:ext cx="11745299" cy="325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2295</TotalTime>
  <Words>2613</Words>
  <Application>Microsoft Office PowerPoint</Application>
  <PresentationFormat>Grand écran</PresentationFormat>
  <Paragraphs>318</Paragraphs>
  <Slides>72</Slides>
  <Notes>1</Notes>
  <HiddenSlides>7</HiddenSlides>
  <MMClips>5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Répondez par vrai ou faux, on va rappeler les propriétés des isométries</vt:lpstr>
      <vt:lpstr>Vrai. Les isométries comme la translation ou la symétrie centrale conservent les distances et les mesures des angles</vt:lpstr>
      <vt:lpstr>Choisissez la bonne réponse. </vt:lpstr>
      <vt:lpstr>le centre de symétrie</vt:lpstr>
      <vt:lpstr>Présentation PowerPoint</vt:lpstr>
      <vt:lpstr>Observez les deux images. Comment peut-on déplacer celle de gauche pour la superposer à celle de droite ?</vt:lpstr>
      <vt:lpstr>Aujourd’hui, notre objectif c’est reconnaitre et réaliser une symétrie axiale</vt:lpstr>
      <vt:lpstr>Pour atteindre cet objectif, nous allons réaliser ce plan: </vt:lpstr>
      <vt:lpstr>Ce que nous allons faire: </vt:lpstr>
      <vt:lpstr>Présentation PowerPoint</vt:lpstr>
      <vt:lpstr>Aujourd’hui, je vais vous montrer comment une figure peut être déplacée par une symétrie axiale. </vt:lpstr>
      <vt:lpstr>Observons bien ce qui arrive à la figure : quand je plie  suivant l’axe de symétrie rouge, les deux girafes se superposent..</vt:lpstr>
      <vt:lpstr>La figure est déplacée par une symétrie axiale qui transforme E en E’.</vt:lpstr>
      <vt:lpstr>Je remarque que la droite d perpendiculaire à la droite EE’ et coupe le segment EE’ en son milieu. </vt:lpstr>
      <vt:lpstr>Retenez bien . </vt:lpstr>
      <vt:lpstr>Présentation PowerPoint</vt:lpstr>
      <vt:lpstr>Que se passe-t-il si je plie la figure selon l’axe p ? </vt:lpstr>
      <vt:lpstr>Oui, c’est vrai : lorsqu’on plie suivant l’axe de symétrie p, F et F1 se superposent parfaitement</vt:lpstr>
      <vt:lpstr>Complétez par : ⊥ , // , = , ≠</vt:lpstr>
      <vt:lpstr>Voici les réponses correctes</vt:lpstr>
      <vt:lpstr>Choisissez la bonne réponse</vt:lpstr>
      <vt:lpstr>La  réponse correcte est : un axe d</vt:lpstr>
      <vt:lpstr>Présentation PowerPoint</vt:lpstr>
      <vt:lpstr>Maintenant, je vais réaliser une symétrie axiale du triangle ABC. Je rappelle que l’axe de symétrie est la droite d.</vt:lpstr>
      <vt:lpstr>Je commence par repérer les sommets du triangle  ∆ABC : les points A, B et C.. </vt:lpstr>
      <vt:lpstr>Pour réaliser la symétrie axiale du point A par rapport à l’axe d, je commence par tracer la perpendiculaire à d passant par A, puis je mesure la distance de A à d, et je la reporte pour placer A′. </vt:lpstr>
      <vt:lpstr>Ensuite, je réalise le symétrique du point B par rapport à d : je trace la perpendiculaire à d passant par B, je mesure la distance de B à d et je la reporte pour placer B′. </vt:lpstr>
      <vt:lpstr>Je fais maintenant la même chose pour le point C  : je trace la perpendiculaire à d passant par C, je mesure la distance de C à d et je la reporte pour placer C′. .</vt:lpstr>
      <vt:lpstr>Pour terminer, je relie les sommets obtenus A', B' et C'. J’obtiens ainsi le triangle A'B'C'. </vt:lpstr>
      <vt:lpstr>Observez les deux triangles ∆ABC et ∆A’B’C’: la symétrie axiale conserve  les distances entre les points. </vt:lpstr>
      <vt:lpstr>La symétrie axiale conserve aussi les mesures des angles. Les deux triangles sont parfaitement identiques en forme et en taille. </vt:lpstr>
      <vt:lpstr>Présentation PowerPoint</vt:lpstr>
      <vt:lpstr>Que peut-on dire de la position du point A’ ?</vt:lpstr>
      <vt:lpstr>Oui, A’ est exactement à la même distance que A par rapport à l’axe, et il est sur une droite perpendiculaire à l’axe </vt:lpstr>
      <vt:lpstr>Est-ce qu’on peut dire que A’ est obtenu par une symétrie axiale d’axe d?:</vt:lpstr>
      <vt:lpstr>Vrai, A’ est obtenu par la symétrie axiale d’axe d. Le segment AA’ est perpendiculaire à l’axe d, et l’axe coupe ce segment en son milieu. </vt:lpstr>
      <vt:lpstr> Complétez:</vt:lpstr>
      <vt:lpstr>Très bien. Comme pour A’, on commence par tracer la perpendiculaire à l’axe passant par B , puis on reporte la distance . </vt:lpstr>
      <vt:lpstr>Que dois-je faire pour finaliser la figure ? Choisissez la bonne réponse :</vt:lpstr>
      <vt:lpstr>En reliant A’, B’ et C’, on forme le triangle correspondant par symétrie axiale</vt:lpstr>
      <vt:lpstr>Complétez:</vt:lpstr>
      <vt:lpstr>En reliant A’, B’ et C’, on forme le triangle correspondant par symétrie axiale</vt:lpstr>
      <vt:lpstr>Présentation PowerPoint</vt:lpstr>
      <vt:lpstr>Travaillez individuellement puis discutez en binômes vos réponses. Corrigez par la symétrie axiale d’axe d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165</cp:revision>
  <dcterms:created xsi:type="dcterms:W3CDTF">2025-11-03T10:55:47Z</dcterms:created>
  <dcterms:modified xsi:type="dcterms:W3CDTF">2026-02-23T10:39:48Z</dcterms:modified>
</cp:coreProperties>
</file>