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378" r:id="rId19"/>
    <p:sldId id="296" r:id="rId20"/>
    <p:sldId id="379" r:id="rId21"/>
    <p:sldId id="315" r:id="rId22"/>
    <p:sldId id="389" r:id="rId23"/>
    <p:sldId id="417" r:id="rId24"/>
    <p:sldId id="436" r:id="rId25"/>
    <p:sldId id="422" r:id="rId26"/>
    <p:sldId id="388" r:id="rId27"/>
    <p:sldId id="270" r:id="rId28"/>
    <p:sldId id="271" r:id="rId29"/>
    <p:sldId id="272" r:id="rId30"/>
    <p:sldId id="409" r:id="rId31"/>
    <p:sldId id="446" r:id="rId32"/>
    <p:sldId id="259" r:id="rId33"/>
    <p:sldId id="423" r:id="rId34"/>
    <p:sldId id="361" r:id="rId35"/>
    <p:sldId id="274" r:id="rId36"/>
    <p:sldId id="437" r:id="rId37"/>
    <p:sldId id="429" r:id="rId38"/>
    <p:sldId id="430" r:id="rId39"/>
    <p:sldId id="431" r:id="rId40"/>
    <p:sldId id="432" r:id="rId41"/>
    <p:sldId id="433" r:id="rId42"/>
    <p:sldId id="449" r:id="rId43"/>
    <p:sldId id="450" r:id="rId44"/>
    <p:sldId id="451" r:id="rId45"/>
    <p:sldId id="452" r:id="rId46"/>
    <p:sldId id="300" r:id="rId47"/>
    <p:sldId id="301" r:id="rId48"/>
    <p:sldId id="281" r:id="rId49"/>
    <p:sldId id="303" r:id="rId50"/>
    <p:sldId id="304" r:id="rId51"/>
    <p:sldId id="282" r:id="rId52"/>
    <p:sldId id="305" r:id="rId53"/>
    <p:sldId id="262" r:id="rId54"/>
    <p:sldId id="408" r:id="rId55"/>
    <p:sldId id="350" r:id="rId56"/>
    <p:sldId id="351" r:id="rId5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89"/>
            <p14:sldId id="417"/>
            <p14:sldId id="436"/>
            <p14:sldId id="422"/>
            <p14:sldId id="388"/>
            <p14:sldId id="270"/>
            <p14:sldId id="271"/>
            <p14:sldId id="272"/>
          </p14:sldIdLst>
        </p14:section>
        <p14:section name="Modelage" id="{6D007598-4F88-4283-9E36-970C44D688AD}">
          <p14:sldIdLst>
            <p14:sldId id="409"/>
            <p14:sldId id="446"/>
            <p14:sldId id="259"/>
            <p14:sldId id="423"/>
            <p14:sldId id="361"/>
            <p14:sldId id="274"/>
            <p14:sldId id="437"/>
            <p14:sldId id="429"/>
            <p14:sldId id="430"/>
            <p14:sldId id="431"/>
            <p14:sldId id="432"/>
            <p14:sldId id="433"/>
            <p14:sldId id="449"/>
            <p14:sldId id="450"/>
            <p14:sldId id="451"/>
            <p14:sldId id="452"/>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a:srgbClr val="33CC33"/>
    <a:srgbClr val="FF3399"/>
    <a:srgbClr val="BFE0D2"/>
    <a:srgbClr val="94CFB7"/>
    <a:srgbClr val="156082"/>
    <a:srgbClr val="F19D19"/>
    <a:srgbClr val="DCEAF7"/>
    <a:srgbClr val="7F7F7F"/>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9" d="100"/>
          <a:sy n="79" d="100"/>
        </p:scale>
        <p:origin x="624"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15/04/2026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15/04/2026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15/04/2026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15/04/2026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12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3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solidFill>
                  <a:schemeClr val="bg1"/>
                </a:solidFill>
                <a:latin typeface="+mn-lt"/>
              </a:rPr>
              <a:t>Lire un graphe</a:t>
            </a:r>
            <a:endParaRPr lang="fr-FR" sz="2000" dirty="0">
              <a:solidFill>
                <a:schemeClr val="bg1"/>
              </a:solidFill>
              <a:latin typeface="+mn-lt"/>
              <a:cs typeface="Arial" panose="020B0604020202020204" pitchFamily="34" charset="0"/>
            </a:endParaRPr>
          </a:p>
          <a:p>
            <a:endParaRPr lang="fr-FR" b="0" dirty="0"/>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Fonctions et proportionnalité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Page:93</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7" name="Image 6"/>
          <p:cNvPicPr>
            <a:picLocks noChangeAspect="1"/>
          </p:cNvPicPr>
          <p:nvPr/>
        </p:nvPicPr>
        <p:blipFill>
          <a:blip r:embed="rId3"/>
          <a:stretch>
            <a:fillRect/>
          </a:stretch>
        </p:blipFill>
        <p:spPr>
          <a:xfrm>
            <a:off x="841345" y="2022894"/>
            <a:ext cx="10465992" cy="3103288"/>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on va rappeler les composantes d’un repère. Complétez:</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a:p>
            <a:r>
              <a:rPr lang="fr-FR" dirty="0">
                <a:solidFill>
                  <a:prstClr val="white">
                    <a:lumMod val="65000"/>
                  </a:prstClr>
                </a:solidFill>
                <a:latin typeface="Calibri" panose="020F0502020204030204"/>
              </a:rPr>
              <a:t>.</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ZoneTexte 4"/>
          <p:cNvSpPr txBox="1"/>
          <p:nvPr/>
        </p:nvSpPr>
        <p:spPr>
          <a:xfrm>
            <a:off x="1253159" y="2073089"/>
            <a:ext cx="415636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repère est défini par:</a:t>
            </a:r>
          </a:p>
        </p:txBody>
      </p:sp>
      <p:sp>
        <p:nvSpPr>
          <p:cNvPr id="6" name="ZoneTexte 5"/>
          <p:cNvSpPr txBox="1"/>
          <p:nvPr/>
        </p:nvSpPr>
        <p:spPr>
          <a:xfrm>
            <a:off x="916516" y="2546920"/>
            <a:ext cx="5899920"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Deux droites ……………………appelées…………………</a:t>
            </a:r>
          </a:p>
        </p:txBody>
      </p:sp>
      <p:sp>
        <p:nvSpPr>
          <p:cNvPr id="7" name="ZoneTexte 6"/>
          <p:cNvSpPr txBox="1"/>
          <p:nvPr/>
        </p:nvSpPr>
        <p:spPr>
          <a:xfrm>
            <a:off x="1027440" y="4409977"/>
            <a:ext cx="5209309"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Une unité pour chaque ……………………………</a:t>
            </a:r>
          </a:p>
        </p:txBody>
      </p:sp>
      <p:sp>
        <p:nvSpPr>
          <p:cNvPr id="8" name="ZoneTexte 7"/>
          <p:cNvSpPr txBox="1"/>
          <p:nvPr/>
        </p:nvSpPr>
        <p:spPr>
          <a:xfrm>
            <a:off x="944636" y="3311521"/>
            <a:ext cx="6419272"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Leur point d’intersection est appelé………………….du repère.</a:t>
            </a:r>
          </a:p>
        </p:txBody>
      </p:sp>
      <p:pic>
        <p:nvPicPr>
          <p:cNvPr id="13" name="Image 12"/>
          <p:cNvPicPr>
            <a:picLocks noChangeAspect="1"/>
          </p:cNvPicPr>
          <p:nvPr/>
        </p:nvPicPr>
        <p:blipFill>
          <a:blip r:embed="rId3"/>
          <a:stretch>
            <a:fillRect/>
          </a:stretch>
        </p:blipFill>
        <p:spPr>
          <a:xfrm>
            <a:off x="7611498" y="2252001"/>
            <a:ext cx="3831450" cy="2798618"/>
          </a:xfrm>
          <a:prstGeom prst="rect">
            <a:avLst/>
          </a:prstGeom>
          <a:ln w="28575">
            <a:solidFill>
              <a:schemeClr val="tx1"/>
            </a:solidFill>
          </a:ln>
        </p:spPr>
      </p:pic>
      <p:sp>
        <p:nvSpPr>
          <p:cNvPr id="12" name="ZoneTexte 11"/>
          <p:cNvSpPr txBox="1"/>
          <p:nvPr/>
        </p:nvSpPr>
        <p:spPr>
          <a:xfrm>
            <a:off x="1099128" y="1497861"/>
            <a:ext cx="286327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a:t>
            </a:r>
          </a:p>
        </p:txBody>
      </p:sp>
    </p:spTree>
    <p:extLst>
      <p:ext uri="{BB962C8B-B14F-4D97-AF65-F5344CB8AC3E}">
        <p14:creationId xmlns:p14="http://schemas.microsoft.com/office/powerpoint/2010/main" val="205961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que: un repère est défini par deux droites sécantes appelées ses axes en un point O appelé son origine et une unité pour chaque axe.</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defRPr/>
            </a:pPr>
            <a:r>
              <a:rPr lang="fr-FR" dirty="0">
                <a:solidFill>
                  <a:prstClr val="white">
                    <a:lumMod val="65000"/>
                  </a:prstClr>
                </a:solidFill>
                <a:latin typeface="Calibri" panose="020F0502020204030204"/>
              </a:rPr>
              <a:t>L'enseignant explique et donne les feedbacks nécessaires</a:t>
            </a:r>
          </a:p>
          <a:p>
            <a:pPr defTabSz="342900">
              <a:spcAft>
                <a:spcPts val="300"/>
              </a:spcAft>
              <a:buClrTx/>
              <a:defRPr/>
            </a:pPr>
            <a:endParaRPr lang="fr-FR" dirty="0">
              <a:solidFill>
                <a:prstClr val="white">
                  <a:lumMod val="65000"/>
                </a:prstClr>
              </a:solidFill>
              <a:latin typeface="Calibri" panose="020F0502020204030204"/>
            </a:endParaRP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 name="ZoneTexte 7"/>
          <p:cNvSpPr txBox="1"/>
          <p:nvPr/>
        </p:nvSpPr>
        <p:spPr>
          <a:xfrm>
            <a:off x="1253159" y="2073089"/>
            <a:ext cx="415636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repère est défini par:</a:t>
            </a:r>
          </a:p>
        </p:txBody>
      </p:sp>
      <p:sp>
        <p:nvSpPr>
          <p:cNvPr id="9" name="ZoneTexte 8"/>
          <p:cNvSpPr txBox="1"/>
          <p:nvPr/>
        </p:nvSpPr>
        <p:spPr>
          <a:xfrm>
            <a:off x="1027440" y="4409977"/>
            <a:ext cx="4579033"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Une unité pour </a:t>
            </a:r>
            <a:r>
              <a:rPr lang="fr-FR" sz="2000" dirty="0">
                <a:solidFill>
                  <a:srgbClr val="FF0000"/>
                </a:solidFill>
                <a:latin typeface="Calibri" panose="020F0502020204030204" pitchFamily="34" charset="0"/>
                <a:cs typeface="Calibri" panose="020F0502020204030204" pitchFamily="34" charset="0"/>
              </a:rPr>
              <a:t>chaque axe</a:t>
            </a:r>
            <a:r>
              <a:rPr lang="fr-FR" sz="2000" dirty="0">
                <a:latin typeface="Calibri" panose="020F0502020204030204" pitchFamily="34" charset="0"/>
                <a:cs typeface="Calibri" panose="020F0502020204030204" pitchFamily="34" charset="0"/>
              </a:rPr>
              <a:t>.</a:t>
            </a:r>
          </a:p>
        </p:txBody>
      </p:sp>
      <p:sp>
        <p:nvSpPr>
          <p:cNvPr id="10" name="ZoneTexte 9"/>
          <p:cNvSpPr txBox="1"/>
          <p:nvPr/>
        </p:nvSpPr>
        <p:spPr>
          <a:xfrm>
            <a:off x="916516" y="2546920"/>
            <a:ext cx="5899920"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Deux droites </a:t>
            </a:r>
            <a:r>
              <a:rPr lang="fr-FR" sz="2000" dirty="0">
                <a:solidFill>
                  <a:srgbClr val="FF0000"/>
                </a:solidFill>
                <a:latin typeface="Calibri" panose="020F0502020204030204" pitchFamily="34" charset="0"/>
                <a:cs typeface="Calibri" panose="020F0502020204030204" pitchFamily="34" charset="0"/>
              </a:rPr>
              <a:t>sécantes appelées axes</a:t>
            </a:r>
            <a:r>
              <a:rPr lang="fr-FR" sz="2000" dirty="0">
                <a:latin typeface="Calibri" panose="020F0502020204030204" pitchFamily="34" charset="0"/>
                <a:cs typeface="Calibri" panose="020F0502020204030204" pitchFamily="34" charset="0"/>
              </a:rPr>
              <a:t>.</a:t>
            </a:r>
          </a:p>
        </p:txBody>
      </p:sp>
      <p:sp>
        <p:nvSpPr>
          <p:cNvPr id="11" name="ZoneTexte 10"/>
          <p:cNvSpPr txBox="1"/>
          <p:nvPr/>
        </p:nvSpPr>
        <p:spPr>
          <a:xfrm>
            <a:off x="916516" y="3382136"/>
            <a:ext cx="6419272"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Leur point d’intersection est appelé </a:t>
            </a:r>
            <a:r>
              <a:rPr lang="fr-FR" sz="2000" dirty="0">
                <a:solidFill>
                  <a:srgbClr val="FF0000"/>
                </a:solidFill>
                <a:latin typeface="Calibri" panose="020F0502020204030204" pitchFamily="34" charset="0"/>
                <a:cs typeface="Calibri" panose="020F0502020204030204" pitchFamily="34" charset="0"/>
              </a:rPr>
              <a:t>l’origine du repère</a:t>
            </a:r>
            <a:r>
              <a:rPr lang="fr-FR" sz="2000" dirty="0">
                <a:latin typeface="Calibri" panose="020F0502020204030204" pitchFamily="34" charset="0"/>
                <a:cs typeface="Calibri" panose="020F0502020204030204" pitchFamily="34" charset="0"/>
              </a:rPr>
              <a:t>.</a:t>
            </a:r>
          </a:p>
        </p:txBody>
      </p:sp>
      <p:pic>
        <p:nvPicPr>
          <p:cNvPr id="12" name="Image 11"/>
          <p:cNvPicPr>
            <a:picLocks noChangeAspect="1"/>
          </p:cNvPicPr>
          <p:nvPr/>
        </p:nvPicPr>
        <p:blipFill>
          <a:blip r:embed="rId3"/>
          <a:stretch>
            <a:fillRect/>
          </a:stretch>
        </p:blipFill>
        <p:spPr>
          <a:xfrm>
            <a:off x="7036078" y="1672216"/>
            <a:ext cx="4206605" cy="3137872"/>
          </a:xfrm>
          <a:prstGeom prst="rect">
            <a:avLst/>
          </a:prstGeom>
        </p:spPr>
      </p:pic>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6172"/>
          </a:xfrm>
        </p:spPr>
        <p:txBody>
          <a:bodyPr/>
          <a:lstStyle/>
          <a:p>
            <a:r>
              <a:rPr lang="fr-FR" sz="1400" dirty="0">
                <a:latin typeface="Calibri" panose="020F0502020204030204"/>
              </a:rPr>
              <a:t>On va rappeler comment sont ordonnés les nombres sur les axes d’un repère . complétez.</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59586"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16" name="Groupe 15">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ZoneTexte 5"/>
          <p:cNvSpPr txBox="1"/>
          <p:nvPr/>
        </p:nvSpPr>
        <p:spPr>
          <a:xfrm>
            <a:off x="1219201" y="2802075"/>
            <a:ext cx="5541818"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Sur l’axe des abscisses les nombres sont ordonnés de plus petit au…………….de la gauche vers la …………………..</a:t>
            </a:r>
          </a:p>
        </p:txBody>
      </p:sp>
      <p:sp>
        <p:nvSpPr>
          <p:cNvPr id="11" name="ZoneTexte 10"/>
          <p:cNvSpPr txBox="1"/>
          <p:nvPr/>
        </p:nvSpPr>
        <p:spPr>
          <a:xfrm>
            <a:off x="1136074" y="4168905"/>
            <a:ext cx="5541818"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Sur l’axe des ordonnées les nombres sont ordonnés de plus petit au…………….de bas vers le …………………..</a:t>
            </a:r>
          </a:p>
        </p:txBody>
      </p:sp>
      <p:pic>
        <p:nvPicPr>
          <p:cNvPr id="12" name="Image 11"/>
          <p:cNvPicPr>
            <a:picLocks noChangeAspect="1"/>
          </p:cNvPicPr>
          <p:nvPr/>
        </p:nvPicPr>
        <p:blipFill>
          <a:blip r:embed="rId3"/>
          <a:stretch>
            <a:fillRect/>
          </a:stretch>
        </p:blipFill>
        <p:spPr>
          <a:xfrm>
            <a:off x="7457841" y="2142836"/>
            <a:ext cx="3831450" cy="2798618"/>
          </a:xfrm>
          <a:prstGeom prst="rect">
            <a:avLst/>
          </a:prstGeom>
          <a:ln w="28575">
            <a:solidFill>
              <a:schemeClr val="tx1"/>
            </a:solidFill>
          </a:ln>
        </p:spPr>
      </p:pic>
      <p:sp>
        <p:nvSpPr>
          <p:cNvPr id="7" name="ZoneTexte 6"/>
          <p:cNvSpPr txBox="1"/>
          <p:nvPr/>
        </p:nvSpPr>
        <p:spPr>
          <a:xfrm>
            <a:off x="1219201" y="1930400"/>
            <a:ext cx="300181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a:t>
            </a:r>
          </a:p>
        </p:txBody>
      </p:sp>
    </p:spTree>
    <p:extLst>
      <p:ext uri="{BB962C8B-B14F-4D97-AF65-F5344CB8AC3E}">
        <p14:creationId xmlns:p14="http://schemas.microsoft.com/office/powerpoint/2010/main" val="85107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dirty="0">
                <a:latin typeface="Calibri" panose="020F0502020204030204"/>
              </a:rPr>
              <a:t> </a:t>
            </a:r>
            <a:r>
              <a:rPr lang="fr-FR" sz="1400" dirty="0">
                <a:latin typeface="Calibri" panose="020F0502020204030204"/>
              </a:rPr>
              <a:t>Rappelez vous que: </a:t>
            </a:r>
            <a:r>
              <a:rPr lang="fr-FR" sz="1400" dirty="0"/>
              <a:t>Sur l’axe des abscisses les nombres sont ordonnés de plus petit au plus grand de la gauche vers la droite. Sur l’axe des ordonnées les nombres sont ordonnés de plus petit au plus grand de bas vers le haut</a:t>
            </a:r>
            <a:br>
              <a:rPr lang="fr-FR" sz="1400" dirty="0">
                <a:solidFill>
                  <a:srgbClr val="FF0000"/>
                </a:solidFill>
              </a:rPr>
            </a:br>
            <a:r>
              <a:rPr lang="fr-FR" sz="1400" dirty="0">
                <a:latin typeface="Calibri" panose="020F0502020204030204"/>
              </a:rPr>
              <a:t>.</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explique et donne des feedbacks sur les erreurs observées .   </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6" name="ZoneTexte 15"/>
          <p:cNvSpPr txBox="1"/>
          <p:nvPr/>
        </p:nvSpPr>
        <p:spPr>
          <a:xfrm>
            <a:off x="1136074" y="2466447"/>
            <a:ext cx="5541818"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Sur l’axe des abscisses les nombres sont ordonnés de plus petit au </a:t>
            </a:r>
            <a:r>
              <a:rPr lang="fr-FR" sz="2000" dirty="0">
                <a:solidFill>
                  <a:srgbClr val="FF0000"/>
                </a:solidFill>
                <a:latin typeface="Calibri" panose="020F0502020204030204" pitchFamily="34" charset="0"/>
                <a:cs typeface="Calibri" panose="020F0502020204030204" pitchFamily="34" charset="0"/>
              </a:rPr>
              <a:t>plus grand </a:t>
            </a:r>
            <a:r>
              <a:rPr lang="fr-FR" sz="2000" dirty="0">
                <a:latin typeface="Calibri" panose="020F0502020204030204" pitchFamily="34" charset="0"/>
                <a:cs typeface="Calibri" panose="020F0502020204030204" pitchFamily="34" charset="0"/>
              </a:rPr>
              <a:t>de la gauche vers la </a:t>
            </a:r>
            <a:r>
              <a:rPr lang="fr-FR" sz="2000" dirty="0">
                <a:solidFill>
                  <a:srgbClr val="FF0000"/>
                </a:solidFill>
                <a:latin typeface="Calibri" panose="020F0502020204030204" pitchFamily="34" charset="0"/>
                <a:cs typeface="Calibri" panose="020F0502020204030204" pitchFamily="34" charset="0"/>
              </a:rPr>
              <a:t>droite.</a:t>
            </a:r>
          </a:p>
        </p:txBody>
      </p:sp>
      <p:sp>
        <p:nvSpPr>
          <p:cNvPr id="18" name="ZoneTexte 17"/>
          <p:cNvSpPr txBox="1"/>
          <p:nvPr/>
        </p:nvSpPr>
        <p:spPr>
          <a:xfrm>
            <a:off x="1052947" y="4144538"/>
            <a:ext cx="5541818"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Sur l’axe des ordonnées les nombres sont ordonnés de plus petit au </a:t>
            </a:r>
            <a:r>
              <a:rPr lang="fr-FR" sz="2000" dirty="0">
                <a:solidFill>
                  <a:srgbClr val="FF0000"/>
                </a:solidFill>
                <a:latin typeface="Calibri" panose="020F0502020204030204" pitchFamily="34" charset="0"/>
                <a:cs typeface="Calibri" panose="020F0502020204030204" pitchFamily="34" charset="0"/>
              </a:rPr>
              <a:t>plus grand </a:t>
            </a:r>
            <a:r>
              <a:rPr lang="fr-FR" sz="2000" dirty="0">
                <a:latin typeface="Calibri" panose="020F0502020204030204" pitchFamily="34" charset="0"/>
                <a:cs typeface="Calibri" panose="020F0502020204030204" pitchFamily="34" charset="0"/>
              </a:rPr>
              <a:t>du bas vers </a:t>
            </a:r>
            <a:r>
              <a:rPr lang="fr-FR" sz="2000" dirty="0">
                <a:solidFill>
                  <a:srgbClr val="FF0000"/>
                </a:solidFill>
                <a:latin typeface="Calibri" panose="020F0502020204030204" pitchFamily="34" charset="0"/>
                <a:cs typeface="Calibri" panose="020F0502020204030204" pitchFamily="34" charset="0"/>
              </a:rPr>
              <a:t>le haut</a:t>
            </a:r>
            <a:r>
              <a:rPr lang="fr-FR" sz="2000" dirty="0">
                <a:latin typeface="Calibri" panose="020F0502020204030204" pitchFamily="34" charset="0"/>
                <a:cs typeface="Calibri" panose="020F0502020204030204" pitchFamily="34" charset="0"/>
              </a:rPr>
              <a:t>.</a:t>
            </a:r>
          </a:p>
        </p:txBody>
      </p:sp>
      <p:pic>
        <p:nvPicPr>
          <p:cNvPr id="23" name="Image 22"/>
          <p:cNvPicPr>
            <a:picLocks noChangeAspect="1"/>
          </p:cNvPicPr>
          <p:nvPr/>
        </p:nvPicPr>
        <p:blipFill>
          <a:blip r:embed="rId3"/>
          <a:stretch>
            <a:fillRect/>
          </a:stretch>
        </p:blipFill>
        <p:spPr>
          <a:xfrm>
            <a:off x="7457841" y="2142836"/>
            <a:ext cx="3831450" cy="2798618"/>
          </a:xfrm>
          <a:prstGeom prst="rect">
            <a:avLst/>
          </a:prstGeom>
          <a:ln w="28575">
            <a:solidFill>
              <a:schemeClr val="tx1"/>
            </a:solidFill>
          </a:ln>
        </p:spPr>
      </p:pic>
      <p:cxnSp>
        <p:nvCxnSpPr>
          <p:cNvPr id="6" name="Connecteur droit avec flèche 5"/>
          <p:cNvCxnSpPr/>
          <p:nvPr/>
        </p:nvCxnSpPr>
        <p:spPr>
          <a:xfrm flipV="1">
            <a:off x="7536873" y="4424218"/>
            <a:ext cx="101600" cy="42820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Connecteur droit avec flèche 23"/>
          <p:cNvCxnSpPr/>
          <p:nvPr/>
        </p:nvCxnSpPr>
        <p:spPr>
          <a:xfrm flipV="1">
            <a:off x="7920705" y="4407030"/>
            <a:ext cx="101600" cy="42820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p:nvPr/>
        </p:nvCxnSpPr>
        <p:spPr>
          <a:xfrm flipV="1">
            <a:off x="8191313" y="4420885"/>
            <a:ext cx="101600" cy="42820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necteur droit avec flèche 25"/>
          <p:cNvCxnSpPr/>
          <p:nvPr/>
        </p:nvCxnSpPr>
        <p:spPr>
          <a:xfrm flipV="1">
            <a:off x="8434369" y="4328521"/>
            <a:ext cx="101600" cy="42820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Connecteur droit avec flèche 26"/>
          <p:cNvCxnSpPr/>
          <p:nvPr/>
        </p:nvCxnSpPr>
        <p:spPr>
          <a:xfrm flipV="1">
            <a:off x="8834581" y="4371751"/>
            <a:ext cx="101600" cy="42820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Connecteur droit avec flèche 8"/>
          <p:cNvCxnSpPr/>
          <p:nvPr/>
        </p:nvCxnSpPr>
        <p:spPr>
          <a:xfrm>
            <a:off x="8022305" y="2466447"/>
            <a:ext cx="462864" cy="1843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p:cNvCxnSpPr/>
          <p:nvPr/>
        </p:nvCxnSpPr>
        <p:spPr>
          <a:xfrm>
            <a:off x="7920705" y="2826327"/>
            <a:ext cx="564464" cy="2502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6" name="Connecteur droit avec flèche 35"/>
          <p:cNvCxnSpPr/>
          <p:nvPr/>
        </p:nvCxnSpPr>
        <p:spPr>
          <a:xfrm>
            <a:off x="7909081" y="3893496"/>
            <a:ext cx="564464" cy="2502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Connecteur droit avec flèche 36"/>
          <p:cNvCxnSpPr/>
          <p:nvPr/>
        </p:nvCxnSpPr>
        <p:spPr>
          <a:xfrm>
            <a:off x="7952673" y="3231812"/>
            <a:ext cx="564464" cy="2502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Connecteur droit avec flèche 37"/>
          <p:cNvCxnSpPr/>
          <p:nvPr/>
        </p:nvCxnSpPr>
        <p:spPr>
          <a:xfrm>
            <a:off x="7899183" y="3577424"/>
            <a:ext cx="564464" cy="2502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Connecteur droit avec flèche 38"/>
          <p:cNvCxnSpPr/>
          <p:nvPr/>
        </p:nvCxnSpPr>
        <p:spPr>
          <a:xfrm flipV="1">
            <a:off x="9085862" y="4328521"/>
            <a:ext cx="101600" cy="42820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371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499"/>
                                          </p:stCondLst>
                                        </p:cTn>
                                        <p:tgtEl>
                                          <p:spTgt spid="6"/>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749"/>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999"/>
                                          </p:stCondLst>
                                        </p:cTn>
                                        <p:tgtEl>
                                          <p:spTgt spid="25"/>
                                        </p:tgtEl>
                                        <p:attrNameLst>
                                          <p:attrName>style.visibility</p:attrName>
                                        </p:attrNameLst>
                                      </p:cBhvr>
                                      <p:to>
                                        <p:strVal val="visible"/>
                                      </p:to>
                                    </p:set>
                                  </p:childTnLst>
                                </p:cTn>
                              </p:par>
                            </p:childTnLst>
                          </p:cTn>
                        </p:par>
                        <p:par>
                          <p:cTn id="15" fill="hold">
                            <p:stCondLst>
                              <p:cond delay="1500"/>
                            </p:stCondLst>
                            <p:childTnLst>
                              <p:par>
                                <p:cTn id="16" presetID="1" presetClass="entr" presetSubtype="0" fill="hold" nodeType="afterEffect">
                                  <p:stCondLst>
                                    <p:cond delay="0"/>
                                  </p:stCondLst>
                                  <p:childTnLst>
                                    <p:set>
                                      <p:cBhvr>
                                        <p:cTn id="17" dur="1" fill="hold">
                                          <p:stCondLst>
                                            <p:cond delay="1249"/>
                                          </p:stCondLst>
                                        </p:cTn>
                                        <p:tgtEl>
                                          <p:spTgt spid="26"/>
                                        </p:tgtEl>
                                        <p:attrNameLst>
                                          <p:attrName>style.visibility</p:attrName>
                                        </p:attrNameLst>
                                      </p:cBhvr>
                                      <p:to>
                                        <p:strVal val="visible"/>
                                      </p:to>
                                    </p:set>
                                  </p:childTnLst>
                                </p:cTn>
                              </p:par>
                            </p:childTnLst>
                          </p:cTn>
                        </p:par>
                        <p:par>
                          <p:cTn id="18" fill="hold">
                            <p:stCondLst>
                              <p:cond delay="2750"/>
                            </p:stCondLst>
                            <p:childTnLst>
                              <p:par>
                                <p:cTn id="19" presetID="1" presetClass="entr" presetSubtype="0" fill="hold" nodeType="afterEffect">
                                  <p:stCondLst>
                                    <p:cond delay="0"/>
                                  </p:stCondLst>
                                  <p:childTnLst>
                                    <p:set>
                                      <p:cBhvr>
                                        <p:cTn id="20" dur="1" fill="hold">
                                          <p:stCondLst>
                                            <p:cond delay="1499"/>
                                          </p:stCondLst>
                                        </p:cTn>
                                        <p:tgtEl>
                                          <p:spTgt spid="27"/>
                                        </p:tgtEl>
                                        <p:attrNameLst>
                                          <p:attrName>style.visibility</p:attrName>
                                        </p:attrNameLst>
                                      </p:cBhvr>
                                      <p:to>
                                        <p:strVal val="visible"/>
                                      </p:to>
                                    </p:set>
                                  </p:childTnLst>
                                </p:cTn>
                              </p:par>
                            </p:childTnLst>
                          </p:cTn>
                        </p:par>
                        <p:par>
                          <p:cTn id="21" fill="hold">
                            <p:stCondLst>
                              <p:cond delay="4250"/>
                            </p:stCondLst>
                            <p:childTnLst>
                              <p:par>
                                <p:cTn id="22" presetID="1" presetClass="entr" presetSubtype="0" fill="hold" nodeType="afterEffect">
                                  <p:stCondLst>
                                    <p:cond delay="0"/>
                                  </p:stCondLst>
                                  <p:childTnLst>
                                    <p:set>
                                      <p:cBhvr>
                                        <p:cTn id="23" dur="1" fill="hold">
                                          <p:stCondLst>
                                            <p:cond delay="1749"/>
                                          </p:stCondLst>
                                        </p:cTn>
                                        <p:tgtEl>
                                          <p:spTgt spid="3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8">
                                            <p:txEl>
                                              <p:pRg st="0" end="0"/>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249"/>
                                          </p:stCondLst>
                                        </p:cTn>
                                        <p:tgtEl>
                                          <p:spTgt spid="36"/>
                                        </p:tgtEl>
                                        <p:attrNameLst>
                                          <p:attrName>style.visibility</p:attrName>
                                        </p:attrNameLst>
                                      </p:cBhvr>
                                      <p:to>
                                        <p:strVal val="visible"/>
                                      </p:to>
                                    </p:set>
                                  </p:childTnLst>
                                </p:cTn>
                              </p:par>
                            </p:childTnLst>
                          </p:cTn>
                        </p:par>
                        <p:par>
                          <p:cTn id="31" fill="hold">
                            <p:stCondLst>
                              <p:cond delay="250"/>
                            </p:stCondLst>
                            <p:childTnLst>
                              <p:par>
                                <p:cTn id="32" presetID="1" presetClass="entr" presetSubtype="0" fill="hold" nodeType="afterEffect">
                                  <p:stCondLst>
                                    <p:cond delay="0"/>
                                  </p:stCondLst>
                                  <p:childTnLst>
                                    <p:set>
                                      <p:cBhvr>
                                        <p:cTn id="33" dur="1" fill="hold">
                                          <p:stCondLst>
                                            <p:cond delay="499"/>
                                          </p:stCondLst>
                                        </p:cTn>
                                        <p:tgtEl>
                                          <p:spTgt spid="38"/>
                                        </p:tgtEl>
                                        <p:attrNameLst>
                                          <p:attrName>style.visibility</p:attrName>
                                        </p:attrNameLst>
                                      </p:cBhvr>
                                      <p:to>
                                        <p:strVal val="visible"/>
                                      </p:to>
                                    </p:set>
                                  </p:childTnLst>
                                </p:cTn>
                              </p:par>
                            </p:childTnLst>
                          </p:cTn>
                        </p:par>
                        <p:par>
                          <p:cTn id="34" fill="hold">
                            <p:stCondLst>
                              <p:cond delay="750"/>
                            </p:stCondLst>
                            <p:childTnLst>
                              <p:par>
                                <p:cTn id="35" presetID="1" presetClass="entr" presetSubtype="0" fill="hold" nodeType="afterEffect">
                                  <p:stCondLst>
                                    <p:cond delay="0"/>
                                  </p:stCondLst>
                                  <p:childTnLst>
                                    <p:set>
                                      <p:cBhvr>
                                        <p:cTn id="36" dur="1" fill="hold">
                                          <p:stCondLst>
                                            <p:cond delay="749"/>
                                          </p:stCondLst>
                                        </p:cTn>
                                        <p:tgtEl>
                                          <p:spTgt spid="37"/>
                                        </p:tgtEl>
                                        <p:attrNameLst>
                                          <p:attrName>style.visibility</p:attrName>
                                        </p:attrNameLst>
                                      </p:cBhvr>
                                      <p:to>
                                        <p:strVal val="visible"/>
                                      </p:to>
                                    </p:set>
                                  </p:childTnLst>
                                </p:cTn>
                              </p:par>
                            </p:childTnLst>
                          </p:cTn>
                        </p:par>
                        <p:par>
                          <p:cTn id="37" fill="hold">
                            <p:stCondLst>
                              <p:cond delay="1500"/>
                            </p:stCondLst>
                            <p:childTnLst>
                              <p:par>
                                <p:cTn id="38" presetID="1" presetClass="entr" presetSubtype="0" fill="hold" nodeType="afterEffect">
                                  <p:stCondLst>
                                    <p:cond delay="0"/>
                                  </p:stCondLst>
                                  <p:childTnLst>
                                    <p:set>
                                      <p:cBhvr>
                                        <p:cTn id="39" dur="1" fill="hold">
                                          <p:stCondLst>
                                            <p:cond delay="999"/>
                                          </p:stCondLst>
                                        </p:cTn>
                                        <p:tgtEl>
                                          <p:spTgt spid="31"/>
                                        </p:tgtEl>
                                        <p:attrNameLst>
                                          <p:attrName>style.visibility</p:attrName>
                                        </p:attrNameLst>
                                      </p:cBhvr>
                                      <p:to>
                                        <p:strVal val="visible"/>
                                      </p:to>
                                    </p:set>
                                  </p:childTnLst>
                                </p:cTn>
                              </p:par>
                            </p:childTnLst>
                          </p:cTn>
                        </p:par>
                        <p:par>
                          <p:cTn id="40" fill="hold">
                            <p:stCondLst>
                              <p:cond delay="2500"/>
                            </p:stCondLst>
                            <p:childTnLst>
                              <p:par>
                                <p:cTn id="41" presetID="1" presetClass="entr" presetSubtype="0" fill="hold" nodeType="afterEffect">
                                  <p:stCondLst>
                                    <p:cond delay="0"/>
                                  </p:stCondLst>
                                  <p:childTnLst>
                                    <p:set>
                                      <p:cBhvr>
                                        <p:cTn id="42" dur="1" fill="hold">
                                          <p:stCondLst>
                                            <p:cond delay="124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répondez à la question ci-dessous</a:t>
            </a:r>
            <a:r>
              <a:rPr lang="fr-FR" sz="1400" dirty="0">
                <a:latin typeface="Calibri" panose="020F0502020204030204"/>
              </a:rPr>
              <a:t>:</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p:cNvPicPr>
            <a:picLocks noChangeAspect="1"/>
          </p:cNvPicPr>
          <p:nvPr/>
        </p:nvPicPr>
        <p:blipFill>
          <a:blip r:embed="rId3"/>
          <a:stretch>
            <a:fillRect/>
          </a:stretch>
        </p:blipFill>
        <p:spPr>
          <a:xfrm>
            <a:off x="1045213" y="2538535"/>
            <a:ext cx="9982229" cy="1430350"/>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 on associe à chaque âge (a) la taille correspondante (t) et on obtient un couple (</a:t>
            </a:r>
            <a:r>
              <a:rPr lang="fr-FR" sz="1400" dirty="0" err="1"/>
              <a:t>a;t</a:t>
            </a:r>
            <a:r>
              <a:rPr lang="fr-FR" sz="1400" dirty="0"/>
              <a:t>) à qui on associe un point du plan de coordonnées (</a:t>
            </a:r>
            <a:r>
              <a:rPr lang="fr-FR" sz="1400" dirty="0" err="1"/>
              <a:t>a;t</a:t>
            </a:r>
            <a:r>
              <a:rPr lang="fr-FR" sz="1400" dirty="0"/>
              <a:t>).</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rappelle que chaque couple de nombres détermine un point unique du plan.</a:t>
            </a:r>
          </a:p>
        </p:txBody>
      </p:sp>
      <p:sp>
        <p:nvSpPr>
          <p:cNvPr id="14" name="Google Shape;565;p42"/>
          <p:cNvSpPr/>
          <p:nvPr/>
        </p:nvSpPr>
        <p:spPr>
          <a:xfrm>
            <a:off x="541940" y="1419936"/>
            <a:ext cx="10664890" cy="441183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ZoneTexte 6"/>
          <p:cNvSpPr txBox="1"/>
          <p:nvPr/>
        </p:nvSpPr>
        <p:spPr>
          <a:xfrm>
            <a:off x="5638800" y="2974109"/>
            <a:ext cx="65" cy="307777"/>
          </a:xfrm>
          <a:prstGeom prst="rect">
            <a:avLst/>
          </a:prstGeom>
          <a:noFill/>
        </p:spPr>
        <p:txBody>
          <a:bodyPr wrap="none" lIns="0" tIns="0" rIns="0" bIns="0" rtlCol="0">
            <a:spAutoFit/>
          </a:bodyPr>
          <a:lstStyle/>
          <a:p>
            <a:pPr algn="l"/>
            <a:endParaRPr lang="fr-FR" sz="2000" dirty="0">
              <a:latin typeface="Calibri" panose="020F0502020204030204" pitchFamily="34" charset="0"/>
              <a:cs typeface="Calibri" panose="020F0502020204030204" pitchFamily="34" charset="0"/>
            </a:endParaRPr>
          </a:p>
        </p:txBody>
      </p:sp>
      <p:sp>
        <p:nvSpPr>
          <p:cNvPr id="10" name="ZoneTexte 9"/>
          <p:cNvSpPr txBox="1"/>
          <p:nvPr/>
        </p:nvSpPr>
        <p:spPr>
          <a:xfrm>
            <a:off x="859486" y="3268878"/>
            <a:ext cx="486116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l’unité de l’axe des abscisses: </a:t>
            </a:r>
            <a:r>
              <a:rPr lang="fr-FR" sz="2000" dirty="0">
                <a:solidFill>
                  <a:schemeClr val="tx2">
                    <a:lumMod val="75000"/>
                    <a:lumOff val="25000"/>
                  </a:schemeClr>
                </a:solidFill>
                <a:latin typeface="Calibri" panose="020F0502020204030204" pitchFamily="34" charset="0"/>
                <a:cs typeface="Calibri" panose="020F0502020204030204" pitchFamily="34" charset="0"/>
              </a:rPr>
              <a:t>4 ans </a:t>
            </a:r>
          </a:p>
        </p:txBody>
      </p:sp>
      <p:pic>
        <p:nvPicPr>
          <p:cNvPr id="11" name="Image 10"/>
          <p:cNvPicPr>
            <a:picLocks noChangeAspect="1"/>
          </p:cNvPicPr>
          <p:nvPr/>
        </p:nvPicPr>
        <p:blipFill>
          <a:blip r:embed="rId3"/>
          <a:stretch>
            <a:fillRect/>
          </a:stretch>
        </p:blipFill>
        <p:spPr>
          <a:xfrm>
            <a:off x="5826502" y="1627858"/>
            <a:ext cx="5192561" cy="3984989"/>
          </a:xfrm>
          <a:prstGeom prst="rect">
            <a:avLst/>
          </a:prstGeom>
          <a:ln w="19050">
            <a:solidFill>
              <a:schemeClr val="bg1">
                <a:lumMod val="50000"/>
              </a:schemeClr>
            </a:solidFill>
          </a:ln>
        </p:spPr>
      </p:pic>
      <p:sp>
        <p:nvSpPr>
          <p:cNvPr id="15" name="ZoneTexte 14"/>
          <p:cNvSpPr txBox="1"/>
          <p:nvPr/>
        </p:nvSpPr>
        <p:spPr>
          <a:xfrm>
            <a:off x="753637" y="4223475"/>
            <a:ext cx="486116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l’unité de l’axe des ordonnées: </a:t>
            </a:r>
            <a:r>
              <a:rPr lang="fr-FR" sz="2000" dirty="0">
                <a:solidFill>
                  <a:srgbClr val="FF0000"/>
                </a:solidFill>
                <a:latin typeface="Calibri" panose="020F0502020204030204" pitchFamily="34" charset="0"/>
                <a:cs typeface="Calibri" panose="020F0502020204030204" pitchFamily="34" charset="0"/>
              </a:rPr>
              <a:t>20 cm </a:t>
            </a:r>
          </a:p>
        </p:txBody>
      </p:sp>
      <p:sp>
        <p:nvSpPr>
          <p:cNvPr id="13" name="ZoneTexte 12"/>
          <p:cNvSpPr txBox="1"/>
          <p:nvPr/>
        </p:nvSpPr>
        <p:spPr>
          <a:xfrm>
            <a:off x="777632" y="2060691"/>
            <a:ext cx="4150259"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trace un repère et on choisit une unité pour chaque axe:</a:t>
            </a:r>
          </a:p>
        </p:txBody>
      </p:sp>
      <p:cxnSp>
        <p:nvCxnSpPr>
          <p:cNvPr id="17" name="Connecteur droit avec flèche 16"/>
          <p:cNvCxnSpPr/>
          <p:nvPr/>
        </p:nvCxnSpPr>
        <p:spPr>
          <a:xfrm>
            <a:off x="7500026" y="5178072"/>
            <a:ext cx="836578" cy="6771"/>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p:nvPr/>
        </p:nvCxnSpPr>
        <p:spPr>
          <a:xfrm flipV="1">
            <a:off x="7081736" y="4623585"/>
            <a:ext cx="0" cy="425069"/>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6625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le résumé.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donne  des exemples et des contre -exemples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ZoneTexte 6"/>
          <p:cNvSpPr txBox="1"/>
          <p:nvPr/>
        </p:nvSpPr>
        <p:spPr>
          <a:xfrm>
            <a:off x="778058" y="1381328"/>
            <a:ext cx="5437916" cy="1323439"/>
          </a:xfrm>
          <a:prstGeom prst="rect">
            <a:avLst/>
          </a:prstGeom>
          <a:noFill/>
        </p:spPr>
        <p:txBody>
          <a:bodyPr wrap="square" rtlCol="0">
            <a:spAutoFit/>
          </a:bodyPr>
          <a:lstStyle/>
          <a:p>
            <a:pPr marL="342900" indent="-342900" algn="l">
              <a:buFont typeface="Wingdings" panose="05000000000000000000" pitchFamily="2" charset="2"/>
              <a:buChar char="q"/>
            </a:pPr>
            <a:r>
              <a:rPr lang="fr-FR" sz="2000" dirty="0">
                <a:latin typeface="Calibri" panose="020F0502020204030204" pitchFamily="34" charset="0"/>
                <a:cs typeface="Calibri" panose="020F0502020204030204" pitchFamily="34" charset="0"/>
              </a:rPr>
              <a:t>Les composantes du repère sont: les axes: </a:t>
            </a:r>
          </a:p>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  axe des abscisses et l’axe des ordonnées.</a:t>
            </a:r>
          </a:p>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Les unités des axes.</a:t>
            </a:r>
          </a:p>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L’origine du repère. </a:t>
            </a:r>
          </a:p>
        </p:txBody>
      </p:sp>
      <p:pic>
        <p:nvPicPr>
          <p:cNvPr id="24" name="Image 23"/>
          <p:cNvPicPr>
            <a:picLocks noChangeAspect="1"/>
          </p:cNvPicPr>
          <p:nvPr/>
        </p:nvPicPr>
        <p:blipFill>
          <a:blip r:embed="rId3"/>
          <a:stretch>
            <a:fillRect/>
          </a:stretch>
        </p:blipFill>
        <p:spPr>
          <a:xfrm>
            <a:off x="7100732" y="1135831"/>
            <a:ext cx="4206605" cy="3137872"/>
          </a:xfrm>
          <a:prstGeom prst="rect">
            <a:avLst/>
          </a:prstGeom>
        </p:spPr>
      </p:pic>
      <p:sp>
        <p:nvSpPr>
          <p:cNvPr id="11" name="Rectangle 10"/>
          <p:cNvSpPr/>
          <p:nvPr/>
        </p:nvSpPr>
        <p:spPr>
          <a:xfrm>
            <a:off x="449016" y="2976097"/>
            <a:ext cx="6096000" cy="1477328"/>
          </a:xfrm>
          <a:prstGeom prst="rect">
            <a:avLst/>
          </a:prstGeom>
        </p:spPr>
        <p:txBody>
          <a:bodyPr>
            <a:spAutoFit/>
          </a:bodyPr>
          <a:lstStyle/>
          <a:p>
            <a:pPr marL="285750" indent="-285750">
              <a:buFont typeface="Arial" panose="020B0604020202020204" pitchFamily="34" charset="0"/>
              <a:buChar char="•"/>
            </a:pPr>
            <a:r>
              <a:rPr lang="fr-FR" dirty="0"/>
              <a:t>l’abscisse d’un point est le nombre qui correspond à son projeté orthogonal sur l’axe OI. </a:t>
            </a:r>
          </a:p>
          <a:p>
            <a:pPr marL="285750" indent="-285750">
              <a:buFont typeface="Arial" panose="020B0604020202020204" pitchFamily="34" charset="0"/>
              <a:buChar char="•"/>
            </a:pPr>
            <a:r>
              <a:rPr lang="fr-FR" dirty="0"/>
              <a:t>son ordonnée est le nombre qui correspond à son projeté orthogonal sur OJ.</a:t>
            </a:r>
          </a:p>
        </p:txBody>
      </p:sp>
      <p:cxnSp>
        <p:nvCxnSpPr>
          <p:cNvPr id="14" name="Connecteur droit 13"/>
          <p:cNvCxnSpPr/>
          <p:nvPr/>
        </p:nvCxnSpPr>
        <p:spPr>
          <a:xfrm>
            <a:off x="9533106" y="2558374"/>
            <a:ext cx="9728" cy="85603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H="1" flipV="1">
            <a:off x="8453336" y="2548647"/>
            <a:ext cx="1060315" cy="972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7" name="ZoneTexte 16"/>
              <p:cNvSpPr txBox="1"/>
              <p:nvPr/>
            </p:nvSpPr>
            <p:spPr>
              <a:xfrm>
                <a:off x="8015591" y="2393004"/>
                <a:ext cx="340469" cy="307777"/>
              </a:xfrm>
              <a:prstGeom prst="rect">
                <a:avLst/>
              </a:prstGeom>
              <a:solidFill>
                <a:schemeClr val="bg1">
                  <a:lumMod val="75000"/>
                </a:schemeClr>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400" i="1" dirty="0" smtClean="0">
                          <a:solidFill>
                            <a:srgbClr val="FF0000"/>
                          </a:solidFill>
                          <a:latin typeface="Cambria Math" panose="02040503050406030204" pitchFamily="18" charset="0"/>
                          <a:cs typeface="Calibri" panose="020F0502020204030204" pitchFamily="34" charset="0"/>
                        </a:rPr>
                        <m:t>𝑦</m:t>
                      </m:r>
                    </m:oMath>
                  </m:oMathPara>
                </a14:m>
                <a:endParaRPr lang="fr-FR" sz="1400" dirty="0">
                  <a:solidFill>
                    <a:srgbClr val="FF0000"/>
                  </a:solidFill>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8015591" y="2393004"/>
                <a:ext cx="340469" cy="307777"/>
              </a:xfrm>
              <a:prstGeom prst="rect">
                <a:avLst/>
              </a:prstGeom>
              <a:blipFill>
                <a:blip r:embed="rId4"/>
                <a:stretch>
                  <a:fillRect b="-2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5" name="ZoneTexte 34"/>
              <p:cNvSpPr txBox="1"/>
              <p:nvPr/>
            </p:nvSpPr>
            <p:spPr>
              <a:xfrm>
                <a:off x="9372599" y="3366319"/>
                <a:ext cx="340469" cy="307777"/>
              </a:xfrm>
              <a:prstGeom prst="rect">
                <a:avLst/>
              </a:prstGeom>
              <a:solidFill>
                <a:schemeClr val="bg1">
                  <a:lumMod val="75000"/>
                </a:schemeClr>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400" b="0" i="1" smtClean="0">
                          <a:solidFill>
                            <a:srgbClr val="0070C0"/>
                          </a:solidFill>
                          <a:latin typeface="Cambria Math" panose="02040503050406030204" pitchFamily="18" charset="0"/>
                          <a:cs typeface="Calibri" panose="020F0502020204030204" pitchFamily="34" charset="0"/>
                        </a:rPr>
                        <m:t>𝑥</m:t>
                      </m:r>
                    </m:oMath>
                  </m:oMathPara>
                </a14:m>
                <a:endParaRPr lang="fr-FR" sz="1400" dirty="0">
                  <a:solidFill>
                    <a:srgbClr val="0070C0"/>
                  </a:solidFill>
                  <a:latin typeface="Calibri" panose="020F0502020204030204" pitchFamily="34" charset="0"/>
                  <a:cs typeface="Calibri" panose="020F0502020204030204" pitchFamily="34" charset="0"/>
                </a:endParaRPr>
              </a:p>
            </p:txBody>
          </p:sp>
        </mc:Choice>
        <mc:Fallback xmlns="">
          <p:sp>
            <p:nvSpPr>
              <p:cNvPr id="35" name="ZoneTexte 34"/>
              <p:cNvSpPr txBox="1">
                <a:spLocks noRot="1" noChangeAspect="1" noMove="1" noResize="1" noEditPoints="1" noAdjustHandles="1" noChangeArrowheads="1" noChangeShapeType="1" noTextEdit="1"/>
              </p:cNvSpPr>
              <p:nvPr/>
            </p:nvSpPr>
            <p:spPr>
              <a:xfrm>
                <a:off x="9372599" y="3366319"/>
                <a:ext cx="340469" cy="307777"/>
              </a:xfrm>
              <a:prstGeom prst="rect">
                <a:avLst/>
              </a:prstGeom>
              <a:blipFill>
                <a:blip r:embed="rId5"/>
                <a:stretch>
                  <a:fillRect/>
                </a:stretch>
              </a:blipFill>
            </p:spPr>
            <p:txBody>
              <a:bodyPr/>
              <a:lstStyle/>
              <a:p>
                <a:r>
                  <a:rPr lang="fr-FR">
                    <a:noFill/>
                  </a:rPr>
                  <a:t> </a:t>
                </a:r>
              </a:p>
            </p:txBody>
          </p:sp>
        </mc:Fallback>
      </mc:AlternateContent>
      <p:sp>
        <p:nvSpPr>
          <p:cNvPr id="36" name="ZoneTexte 35"/>
          <p:cNvSpPr txBox="1"/>
          <p:nvPr/>
        </p:nvSpPr>
        <p:spPr>
          <a:xfrm>
            <a:off x="674156" y="5049470"/>
            <a:ext cx="5541818" cy="1015663"/>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Sur l’axe des abscisses les nombres sont ordonnés de plus petit au </a:t>
            </a:r>
            <a:r>
              <a:rPr lang="fr-FR" sz="2000" dirty="0">
                <a:solidFill>
                  <a:srgbClr val="FF0000"/>
                </a:solidFill>
                <a:latin typeface="Calibri" panose="020F0502020204030204" pitchFamily="34" charset="0"/>
                <a:cs typeface="Calibri" panose="020F0502020204030204" pitchFamily="34" charset="0"/>
              </a:rPr>
              <a:t>plus grand </a:t>
            </a:r>
            <a:r>
              <a:rPr lang="fr-FR" sz="2000" dirty="0">
                <a:latin typeface="Calibri" panose="020F0502020204030204" pitchFamily="34" charset="0"/>
                <a:cs typeface="Calibri" panose="020F0502020204030204" pitchFamily="34" charset="0"/>
              </a:rPr>
              <a:t>de la gauche vers la </a:t>
            </a:r>
            <a:r>
              <a:rPr lang="fr-FR" sz="2000" dirty="0">
                <a:solidFill>
                  <a:srgbClr val="FF0000"/>
                </a:solidFill>
                <a:latin typeface="Calibri" panose="020F0502020204030204" pitchFamily="34" charset="0"/>
                <a:cs typeface="Calibri" panose="020F0502020204030204" pitchFamily="34" charset="0"/>
              </a:rPr>
              <a:t>droite.</a:t>
            </a:r>
          </a:p>
        </p:txBody>
      </p:sp>
      <p:sp>
        <p:nvSpPr>
          <p:cNvPr id="37" name="ZoneTexte 36"/>
          <p:cNvSpPr txBox="1"/>
          <p:nvPr/>
        </p:nvSpPr>
        <p:spPr>
          <a:xfrm>
            <a:off x="6274339" y="5008540"/>
            <a:ext cx="5541818" cy="1015663"/>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Sur l’axe des ordonnées les nombres sont ordonnés de plus petit au </a:t>
            </a:r>
            <a:r>
              <a:rPr lang="fr-FR" sz="2000" dirty="0">
                <a:solidFill>
                  <a:srgbClr val="FF0000"/>
                </a:solidFill>
                <a:latin typeface="Calibri" panose="020F0502020204030204" pitchFamily="34" charset="0"/>
                <a:cs typeface="Calibri" panose="020F0502020204030204" pitchFamily="34" charset="0"/>
              </a:rPr>
              <a:t>plus grand </a:t>
            </a:r>
            <a:r>
              <a:rPr lang="fr-FR" sz="2000" dirty="0">
                <a:latin typeface="Calibri" panose="020F0502020204030204" pitchFamily="34" charset="0"/>
                <a:cs typeface="Calibri" panose="020F0502020204030204" pitchFamily="34" charset="0"/>
              </a:rPr>
              <a:t>de bas vers </a:t>
            </a:r>
            <a:r>
              <a:rPr lang="fr-FR" sz="2000" dirty="0">
                <a:solidFill>
                  <a:srgbClr val="FF0000"/>
                </a:solidFill>
                <a:latin typeface="Calibri" panose="020F0502020204030204" pitchFamily="34" charset="0"/>
                <a:cs typeface="Calibri" panose="020F0502020204030204" pitchFamily="34" charset="0"/>
              </a:rPr>
              <a:t>le haut</a:t>
            </a:r>
            <a:r>
              <a:rPr lang="fr-FR"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576244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puis exprimez vos avis à propos de la question suivante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620794" y="2904163"/>
            <a:ext cx="4854412" cy="174565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ZoneTexte 22"/>
          <p:cNvSpPr txBox="1"/>
          <p:nvPr/>
        </p:nvSpPr>
        <p:spPr>
          <a:xfrm>
            <a:off x="778058" y="3115271"/>
            <a:ext cx="4322618" cy="1323439"/>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Le graphique ci-contre donne les variations de la  température pendant 24h.</a:t>
            </a:r>
          </a:p>
          <a:p>
            <a:pPr algn="l"/>
            <a:r>
              <a:rPr lang="fr-FR" sz="2000" b="1" dirty="0">
                <a:latin typeface="Calibri" panose="020F0502020204030204" pitchFamily="34" charset="0"/>
                <a:cs typeface="Calibri" panose="020F0502020204030204" pitchFamily="34" charset="0"/>
              </a:rPr>
              <a:t>Peux-tu décrire ces variations?</a:t>
            </a:r>
          </a:p>
        </p:txBody>
      </p:sp>
      <p:pic>
        <p:nvPicPr>
          <p:cNvPr id="5" name="Image 4"/>
          <p:cNvPicPr>
            <a:picLocks noChangeAspect="1"/>
          </p:cNvPicPr>
          <p:nvPr/>
        </p:nvPicPr>
        <p:blipFill>
          <a:blip r:embed="rId3"/>
          <a:stretch>
            <a:fillRect/>
          </a:stretch>
        </p:blipFill>
        <p:spPr>
          <a:xfrm>
            <a:off x="6739454" y="1894062"/>
            <a:ext cx="4787821" cy="3996443"/>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821261" y="3224455"/>
            <a:ext cx="3917072" cy="134372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p:nvPr/>
        </p:nvSpPr>
        <p:spPr>
          <a:xfrm>
            <a:off x="947720" y="3565670"/>
            <a:ext cx="3664153" cy="461665"/>
          </a:xfrm>
          <a:prstGeom prst="rect">
            <a:avLst/>
          </a:prstGeom>
        </p:spPr>
        <p:txBody>
          <a:bodyPr wrap="square">
            <a:spAutoFit/>
          </a:bodyPr>
          <a:lstStyle/>
          <a:p>
            <a:r>
              <a:rPr lang="fr-MA" sz="2400" b="1" dirty="0"/>
              <a:t>Lire un graphique.</a:t>
            </a:r>
            <a:endParaRPr lang="fr-FR" sz="2400" b="1" dirty="0"/>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2" name="ZoneTexte 11"/>
              <p:cNvSpPr txBox="1"/>
              <p:nvPr/>
            </p:nvSpPr>
            <p:spPr>
              <a:xfrm>
                <a:off x="10021455" y="4664364"/>
                <a:ext cx="554182" cy="338554"/>
              </a:xfrm>
              <a:prstGeom prst="rect">
                <a:avLst/>
              </a:prstGeom>
              <a:solidFill>
                <a:schemeClr val="bg1"/>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1600" i="1" dirty="0" smtClean="0">
                          <a:latin typeface="Cambria Math" panose="02040503050406030204" pitchFamily="18" charset="0"/>
                          <a:cs typeface="Calibri" panose="020F0502020204030204" pitchFamily="34" charset="0"/>
                        </a:rPr>
                        <m:t>𝑦</m:t>
                      </m:r>
                    </m:oMath>
                  </m:oMathPara>
                </a14:m>
                <a:endParaRPr lang="fr-FR" sz="16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10021455" y="4664364"/>
                <a:ext cx="554182" cy="338554"/>
              </a:xfrm>
              <a:prstGeom prst="rect">
                <a:avLst/>
              </a:prstGeom>
              <a:blipFill>
                <a:blip r:embed="rId4"/>
                <a:stretch>
                  <a:fillRect b="-3571"/>
                </a:stretch>
              </a:blipFill>
            </p:spPr>
            <p:txBody>
              <a:bodyPr/>
              <a:lstStyle/>
              <a:p>
                <a:r>
                  <a:rPr lang="fr-FR">
                    <a:noFill/>
                  </a:rPr>
                  <a:t> </a:t>
                </a:r>
              </a:p>
            </p:txBody>
          </p:sp>
        </mc:Fallback>
      </mc:AlternateContent>
      <p:pic>
        <p:nvPicPr>
          <p:cNvPr id="15" name="Image 14"/>
          <p:cNvPicPr>
            <a:picLocks noChangeAspect="1"/>
          </p:cNvPicPr>
          <p:nvPr/>
        </p:nvPicPr>
        <p:blipFill>
          <a:blip r:embed="rId5"/>
          <a:stretch>
            <a:fillRect/>
          </a:stretch>
        </p:blipFill>
        <p:spPr>
          <a:xfrm>
            <a:off x="6216073" y="2161309"/>
            <a:ext cx="4944647" cy="4005218"/>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15988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Voici un exemple, je vais montrer comment lire ce graphique .</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le graphique et explique que la température varie en fonction du temps exprimé en mois.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1099226" y="1410974"/>
            <a:ext cx="9138384" cy="4873094"/>
          </a:xfrm>
          <a:prstGeom prst="rect">
            <a:avLst/>
          </a:prstGeom>
          <a:ln w="28575">
            <a:solidFill>
              <a:schemeClr val="bg1">
                <a:lumMod val="50000"/>
              </a:schemeClr>
            </a:solidFill>
          </a:ln>
        </p:spPr>
      </p:pic>
    </p:spTree>
    <p:extLst>
      <p:ext uri="{BB962C8B-B14F-4D97-AF65-F5344CB8AC3E}">
        <p14:creationId xmlns:p14="http://schemas.microsoft.com/office/powerpoint/2010/main" val="1900649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 voici la 1</a:t>
            </a:r>
            <a:r>
              <a:rPr lang="fr-FR" baseline="30000" dirty="0"/>
              <a:t>ère</a:t>
            </a:r>
            <a:r>
              <a:rPr lang="fr-FR" dirty="0"/>
              <a:t> étape: je vais donner le titre au graphique.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l’enseignant doit traiter deux cas : si le titre est donnée on doit l’identifier et le comprendre si non on donne le titre selon les données.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ZoneTexte 2"/>
          <p:cNvSpPr txBox="1"/>
          <p:nvPr/>
        </p:nvSpPr>
        <p:spPr>
          <a:xfrm>
            <a:off x="525293" y="2452781"/>
            <a:ext cx="5932375"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titre d’un graphique permet de connaitre le phénomène étudié.</a:t>
            </a:r>
          </a:p>
        </p:txBody>
      </p:sp>
      <p:pic>
        <p:nvPicPr>
          <p:cNvPr id="21" name="Image 20"/>
          <p:cNvPicPr>
            <a:picLocks noChangeAspect="1"/>
          </p:cNvPicPr>
          <p:nvPr/>
        </p:nvPicPr>
        <p:blipFill>
          <a:blip r:embed="rId3"/>
          <a:stretch>
            <a:fillRect/>
          </a:stretch>
        </p:blipFill>
        <p:spPr>
          <a:xfrm>
            <a:off x="6457668" y="2013305"/>
            <a:ext cx="4245372" cy="3287948"/>
          </a:xfrm>
          <a:prstGeom prst="rect">
            <a:avLst/>
          </a:prstGeom>
          <a:ln w="28575">
            <a:solidFill>
              <a:schemeClr val="bg1">
                <a:lumMod val="50000"/>
              </a:schemeClr>
            </a:solidFill>
          </a:ln>
        </p:spPr>
      </p:pic>
      <p:sp>
        <p:nvSpPr>
          <p:cNvPr id="8" name="ZoneTexte 7"/>
          <p:cNvSpPr txBox="1"/>
          <p:nvPr/>
        </p:nvSpPr>
        <p:spPr>
          <a:xfrm>
            <a:off x="525293" y="3790137"/>
            <a:ext cx="5523064"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Dans notre cas: </a:t>
            </a:r>
            <a:r>
              <a:rPr lang="fr-FR" sz="2000" dirty="0">
                <a:solidFill>
                  <a:srgbClr val="0070C0"/>
                </a:solidFill>
                <a:latin typeface="Calibri" panose="020F0502020204030204" pitchFamily="34" charset="0"/>
                <a:cs typeface="Calibri" panose="020F0502020204030204" pitchFamily="34" charset="0"/>
              </a:rPr>
              <a:t>Le graphique ci-contre décrit comment varie les températures moyennes mensuelles  à Rabat en 2016</a:t>
            </a:r>
          </a:p>
        </p:txBody>
      </p:sp>
      <p:sp>
        <p:nvSpPr>
          <p:cNvPr id="9" name="ZoneTexte 8"/>
          <p:cNvSpPr txBox="1"/>
          <p:nvPr/>
        </p:nvSpPr>
        <p:spPr>
          <a:xfrm>
            <a:off x="525293" y="1202116"/>
            <a:ext cx="9046723" cy="400110"/>
          </a:xfrm>
          <a:prstGeom prst="rect">
            <a:avLst/>
          </a:prstGeom>
          <a:solidFill>
            <a:schemeClr val="tx2">
              <a:lumMod val="10000"/>
              <a:lumOff val="90000"/>
            </a:schemeClr>
          </a:solidFill>
        </p:spPr>
        <p:txBody>
          <a:bodyPr wrap="square" rtlCol="0">
            <a:spAutoFit/>
          </a:bodyPr>
          <a:lstStyle/>
          <a:p>
            <a:pPr algn="l"/>
            <a:r>
              <a:rPr lang="fr-FR" sz="2000" dirty="0">
                <a:latin typeface="Calibri" panose="020F0502020204030204" pitchFamily="34" charset="0"/>
                <a:cs typeface="Calibri" panose="020F0502020204030204" pitchFamily="34" charset="0"/>
              </a:rPr>
              <a:t>1) Donner un titre au graphique ou l’identifier et le comprendre :</a:t>
            </a:r>
          </a:p>
        </p:txBody>
      </p:sp>
      <p:sp>
        <p:nvSpPr>
          <p:cNvPr id="10" name="ZoneTexte 9"/>
          <p:cNvSpPr txBox="1"/>
          <p:nvPr/>
        </p:nvSpPr>
        <p:spPr>
          <a:xfrm>
            <a:off x="3365771" y="5712776"/>
            <a:ext cx="251057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titre du graphique:</a:t>
            </a:r>
          </a:p>
        </p:txBody>
      </p:sp>
      <p:sp>
        <p:nvSpPr>
          <p:cNvPr id="11" name="ZoneTexte 10"/>
          <p:cNvSpPr txBox="1"/>
          <p:nvPr/>
        </p:nvSpPr>
        <p:spPr>
          <a:xfrm>
            <a:off x="6168833" y="5712776"/>
            <a:ext cx="5097294" cy="400110"/>
          </a:xfrm>
          <a:prstGeom prst="rect">
            <a:avLst/>
          </a:prstGeom>
          <a:solidFill>
            <a:schemeClr val="accent2">
              <a:lumMod val="20000"/>
              <a:lumOff val="80000"/>
            </a:schemeClr>
          </a:solidFill>
        </p:spPr>
        <p:txBody>
          <a:bodyPr wrap="square" rtlCol="0">
            <a:spAutoFit/>
          </a:bodyPr>
          <a:lstStyle/>
          <a:p>
            <a:r>
              <a:rPr lang="fr-FR" sz="2000" dirty="0">
                <a:solidFill>
                  <a:srgbClr val="0070C0"/>
                </a:solidFill>
                <a:latin typeface="Calibri" panose="020F0502020204030204" pitchFamily="34" charset="0"/>
                <a:cs typeface="Calibri" panose="020F0502020204030204" pitchFamily="34" charset="0"/>
              </a:rPr>
              <a:t>les variations de température à Rabat en 2016.</a:t>
            </a:r>
          </a:p>
        </p:txBody>
      </p:sp>
    </p:spTree>
    <p:extLst>
      <p:ext uri="{BB962C8B-B14F-4D97-AF65-F5344CB8AC3E}">
        <p14:creationId xmlns:p14="http://schemas.microsoft.com/office/powerpoint/2010/main" val="15726101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2</a:t>
            </a:r>
            <a:r>
              <a:rPr lang="fr-FR" baseline="30000" dirty="0"/>
              <a:t>ème</a:t>
            </a:r>
            <a:r>
              <a:rPr lang="fr-FR" dirty="0"/>
              <a:t> étape, je vais déterminer les grandeurs utilisées dans ce graphique.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et montre les axes et les grandeurs associées à chaque axe.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1" name="Image 10"/>
          <p:cNvPicPr>
            <a:picLocks noChangeAspect="1"/>
          </p:cNvPicPr>
          <p:nvPr/>
        </p:nvPicPr>
        <p:blipFill>
          <a:blip r:embed="rId3"/>
          <a:stretch>
            <a:fillRect/>
          </a:stretch>
        </p:blipFill>
        <p:spPr>
          <a:xfrm>
            <a:off x="6128427" y="2013305"/>
            <a:ext cx="5457216" cy="3287948"/>
          </a:xfrm>
          <a:prstGeom prst="rect">
            <a:avLst/>
          </a:prstGeom>
          <a:ln w="28575">
            <a:solidFill>
              <a:schemeClr val="bg1">
                <a:lumMod val="50000"/>
              </a:schemeClr>
            </a:solidFill>
          </a:ln>
        </p:spPr>
      </p:pic>
      <p:sp>
        <p:nvSpPr>
          <p:cNvPr id="3" name="ZoneTexte 2"/>
          <p:cNvSpPr txBox="1"/>
          <p:nvPr/>
        </p:nvSpPr>
        <p:spPr>
          <a:xfrm>
            <a:off x="544748" y="2609883"/>
            <a:ext cx="5000017"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La grandeur représentée sur l’axe des abscisses </a:t>
            </a:r>
            <a:r>
              <a:rPr lang="fr-FR" sz="2000" dirty="0">
                <a:solidFill>
                  <a:srgbClr val="0070C0"/>
                </a:solidFill>
                <a:latin typeface="Calibri" panose="020F0502020204030204" pitchFamily="34" charset="0"/>
                <a:cs typeface="Calibri" panose="020F0502020204030204" pitchFamily="34" charset="0"/>
              </a:rPr>
              <a:t>est la durée, exprimée en mois.</a:t>
            </a:r>
          </a:p>
        </p:txBody>
      </p:sp>
      <p:cxnSp>
        <p:nvCxnSpPr>
          <p:cNvPr id="8" name="Connecteur droit avec flèche 7"/>
          <p:cNvCxnSpPr/>
          <p:nvPr/>
        </p:nvCxnSpPr>
        <p:spPr>
          <a:xfrm>
            <a:off x="10778246" y="3822971"/>
            <a:ext cx="291830" cy="1186774"/>
          </a:xfrm>
          <a:prstGeom prst="straightConnector1">
            <a:avLst/>
          </a:prstGeom>
          <a:ln w="28575">
            <a:solidFill>
              <a:srgbClr val="1D6FA9"/>
            </a:solidFill>
            <a:prstDash val="lgDash"/>
            <a:tailEnd type="triangle"/>
          </a:ln>
        </p:spPr>
        <p:style>
          <a:lnRef idx="2">
            <a:schemeClr val="accent1"/>
          </a:lnRef>
          <a:fillRef idx="0">
            <a:schemeClr val="accent1"/>
          </a:fillRef>
          <a:effectRef idx="1">
            <a:schemeClr val="accent1"/>
          </a:effectRef>
          <a:fontRef idx="minor">
            <a:schemeClr val="tx1"/>
          </a:fontRef>
        </p:style>
      </p:cxnSp>
      <p:sp>
        <p:nvSpPr>
          <p:cNvPr id="16" name="ZoneTexte 15"/>
          <p:cNvSpPr txBox="1"/>
          <p:nvPr/>
        </p:nvSpPr>
        <p:spPr>
          <a:xfrm>
            <a:off x="481517" y="4416358"/>
            <a:ext cx="5481538" cy="707886"/>
          </a:xfrm>
          <a:prstGeom prst="rect">
            <a:avLst/>
          </a:prstGeom>
          <a:noFill/>
          <a:ln>
            <a:noFill/>
          </a:ln>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La grandeur représentée sur l’axe des ordonnées </a:t>
            </a:r>
            <a:r>
              <a:rPr lang="fr-FR" sz="2000" dirty="0">
                <a:solidFill>
                  <a:srgbClr val="FF0000"/>
                </a:solidFill>
                <a:latin typeface="Calibri" panose="020F0502020204030204" pitchFamily="34" charset="0"/>
                <a:cs typeface="Calibri" panose="020F0502020204030204" pitchFamily="34" charset="0"/>
              </a:rPr>
              <a:t>est la température, exprimée en °C.</a:t>
            </a:r>
          </a:p>
        </p:txBody>
      </p:sp>
      <p:cxnSp>
        <p:nvCxnSpPr>
          <p:cNvPr id="10" name="Connecteur droit avec flèche 9"/>
          <p:cNvCxnSpPr/>
          <p:nvPr/>
        </p:nvCxnSpPr>
        <p:spPr>
          <a:xfrm flipH="1">
            <a:off x="7101191" y="1410511"/>
            <a:ext cx="817124" cy="1132739"/>
          </a:xfrm>
          <a:prstGeom prst="straightConnector1">
            <a:avLst/>
          </a:prstGeom>
          <a:ln w="28575">
            <a:solidFill>
              <a:srgbClr val="FF0000"/>
            </a:solidFill>
            <a:prstDash val="dashDot"/>
            <a:tailEnd type="triangle"/>
          </a:ln>
        </p:spPr>
        <p:style>
          <a:lnRef idx="2">
            <a:schemeClr val="accent2"/>
          </a:lnRef>
          <a:fillRef idx="0">
            <a:schemeClr val="accent2"/>
          </a:fillRef>
          <a:effectRef idx="1">
            <a:schemeClr val="accent2"/>
          </a:effectRef>
          <a:fontRef idx="minor">
            <a:schemeClr val="tx1"/>
          </a:fontRef>
        </p:style>
      </p:cxnSp>
      <p:sp>
        <p:nvSpPr>
          <p:cNvPr id="12" name="ZoneTexte 11"/>
          <p:cNvSpPr txBox="1"/>
          <p:nvPr/>
        </p:nvSpPr>
        <p:spPr>
          <a:xfrm>
            <a:off x="828348" y="1194941"/>
            <a:ext cx="5340485" cy="400110"/>
          </a:xfrm>
          <a:prstGeom prst="rect">
            <a:avLst/>
          </a:prstGeom>
          <a:noFill/>
        </p:spPr>
        <p:txBody>
          <a:bodyPr wrap="square" rtlCol="0">
            <a:spAutoFit/>
          </a:bodyPr>
          <a:lstStyle/>
          <a:p>
            <a:pPr marL="342900" indent="-342900" algn="l">
              <a:buFont typeface="Wingdings" panose="05000000000000000000" pitchFamily="2" charset="2"/>
              <a:buChar char="§"/>
            </a:pPr>
            <a:r>
              <a:rPr lang="fr-FR" sz="2000" dirty="0">
                <a:latin typeface="Calibri" panose="020F0502020204030204" pitchFamily="34" charset="0"/>
                <a:cs typeface="Calibri" panose="020F0502020204030204" pitchFamily="34" charset="0"/>
              </a:rPr>
              <a:t>Sur chaque axe, on représente une grandeur.</a:t>
            </a:r>
          </a:p>
        </p:txBody>
      </p:sp>
      <p:sp>
        <p:nvSpPr>
          <p:cNvPr id="13" name="ZoneTexte 12"/>
          <p:cNvSpPr txBox="1"/>
          <p:nvPr/>
        </p:nvSpPr>
        <p:spPr>
          <a:xfrm>
            <a:off x="828348" y="1835159"/>
            <a:ext cx="216777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Dans notre cas:</a:t>
            </a:r>
          </a:p>
        </p:txBody>
      </p:sp>
    </p:spTree>
    <p:extLst>
      <p:ext uri="{BB962C8B-B14F-4D97-AF65-F5344CB8AC3E}">
        <p14:creationId xmlns:p14="http://schemas.microsoft.com/office/powerpoint/2010/main" val="439580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La 3</a:t>
            </a:r>
            <a:r>
              <a:rPr lang="fr-MA" baseline="30000" dirty="0"/>
              <a:t>ème</a:t>
            </a:r>
            <a:r>
              <a:rPr lang="fr-MA" dirty="0"/>
              <a:t> étape: je vais repérer les points importants.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montre les points extrêmes du graphique.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3" name="Image 12"/>
          <p:cNvPicPr>
            <a:picLocks noChangeAspect="1"/>
          </p:cNvPicPr>
          <p:nvPr/>
        </p:nvPicPr>
        <p:blipFill>
          <a:blip r:embed="rId3"/>
          <a:stretch>
            <a:fillRect/>
          </a:stretch>
        </p:blipFill>
        <p:spPr>
          <a:xfrm>
            <a:off x="6128427" y="2013305"/>
            <a:ext cx="5457216" cy="3287948"/>
          </a:xfrm>
          <a:prstGeom prst="rect">
            <a:avLst/>
          </a:prstGeom>
          <a:ln w="28575">
            <a:solidFill>
              <a:schemeClr val="bg1">
                <a:lumMod val="50000"/>
              </a:schemeClr>
            </a:solidFill>
          </a:ln>
        </p:spPr>
      </p:pic>
      <p:sp>
        <p:nvSpPr>
          <p:cNvPr id="6" name="ZoneTexte 5"/>
          <p:cNvSpPr txBox="1"/>
          <p:nvPr/>
        </p:nvSpPr>
        <p:spPr>
          <a:xfrm>
            <a:off x="586866" y="2191821"/>
            <a:ext cx="4873558"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La température maximale est </a:t>
            </a:r>
            <a:r>
              <a:rPr lang="fr-FR" sz="2000" dirty="0">
                <a:solidFill>
                  <a:srgbClr val="FF0000"/>
                </a:solidFill>
                <a:latin typeface="Calibri" panose="020F0502020204030204" pitchFamily="34" charset="0"/>
                <a:cs typeface="Calibri" panose="020F0502020204030204" pitchFamily="34" charset="0"/>
              </a:rPr>
              <a:t>30°c</a:t>
            </a:r>
            <a:r>
              <a:rPr lang="fr-FR" sz="2000" dirty="0">
                <a:latin typeface="Calibri" panose="020F0502020204030204" pitchFamily="34" charset="0"/>
                <a:cs typeface="Calibri" panose="020F0502020204030204" pitchFamily="34" charset="0"/>
              </a:rPr>
              <a:t>. </a:t>
            </a:r>
            <a:endParaRPr lang="fr-FR" sz="2000" dirty="0">
              <a:solidFill>
                <a:srgbClr val="FF0000"/>
              </a:solidFill>
              <a:latin typeface="Calibri" panose="020F0502020204030204" pitchFamily="34" charset="0"/>
              <a:cs typeface="Calibri" panose="020F0502020204030204" pitchFamily="34" charset="0"/>
            </a:endParaRPr>
          </a:p>
        </p:txBody>
      </p:sp>
      <p:cxnSp>
        <p:nvCxnSpPr>
          <p:cNvPr id="11" name="Connecteur droit 10"/>
          <p:cNvCxnSpPr/>
          <p:nvPr/>
        </p:nvCxnSpPr>
        <p:spPr>
          <a:xfrm>
            <a:off x="9231549" y="2714017"/>
            <a:ext cx="9728" cy="2198451"/>
          </a:xfrm>
          <a:prstGeom prst="line">
            <a:avLst/>
          </a:prstGeom>
          <a:ln w="19050">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flipH="1">
            <a:off x="6663447" y="2711783"/>
            <a:ext cx="2568103" cy="2234"/>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sp>
        <p:nvSpPr>
          <p:cNvPr id="18" name="Ellipse 17"/>
          <p:cNvSpPr/>
          <p:nvPr/>
        </p:nvSpPr>
        <p:spPr>
          <a:xfrm rot="20147935">
            <a:off x="9547698" y="1623013"/>
            <a:ext cx="2256818" cy="78058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rPr>
              <a:t>Le point le plus élevé du graphe</a:t>
            </a:r>
          </a:p>
        </p:txBody>
      </p:sp>
      <p:cxnSp>
        <p:nvCxnSpPr>
          <p:cNvPr id="25" name="Connecteur droit avec flèche 24"/>
          <p:cNvCxnSpPr>
            <a:stCxn id="18" idx="2"/>
          </p:cNvCxnSpPr>
          <p:nvPr/>
        </p:nvCxnSpPr>
        <p:spPr>
          <a:xfrm flipH="1">
            <a:off x="9319098" y="2475885"/>
            <a:ext cx="327773" cy="148349"/>
          </a:xfrm>
          <a:prstGeom prst="straightConnector1">
            <a:avLst/>
          </a:prstGeom>
          <a:ln>
            <a:headEnd type="oval" w="med" len="med"/>
            <a:tailEnd type="triangle" w="med" len="med"/>
          </a:ln>
        </p:spPr>
        <p:style>
          <a:lnRef idx="2">
            <a:schemeClr val="accent5"/>
          </a:lnRef>
          <a:fillRef idx="0">
            <a:schemeClr val="accent5"/>
          </a:fillRef>
          <a:effectRef idx="1">
            <a:schemeClr val="accent5"/>
          </a:effectRef>
          <a:fontRef idx="minor">
            <a:schemeClr val="tx1"/>
          </a:fontRef>
        </p:style>
      </p:cxnSp>
      <p:cxnSp>
        <p:nvCxnSpPr>
          <p:cNvPr id="28" name="Connecteur droit avec flèche 27"/>
          <p:cNvCxnSpPr/>
          <p:nvPr/>
        </p:nvCxnSpPr>
        <p:spPr>
          <a:xfrm>
            <a:off x="6128427" y="1828800"/>
            <a:ext cx="466926" cy="795434"/>
          </a:xfrm>
          <a:prstGeom prst="straightConnector1">
            <a:avLst/>
          </a:prstGeom>
          <a:ln>
            <a:solidFill>
              <a:srgbClr val="FF0000"/>
            </a:solidFill>
            <a:tailEnd type="triangle"/>
          </a:ln>
        </p:spPr>
        <p:style>
          <a:lnRef idx="2">
            <a:schemeClr val="accent5"/>
          </a:lnRef>
          <a:fillRef idx="0">
            <a:schemeClr val="accent5"/>
          </a:fillRef>
          <a:effectRef idx="1">
            <a:schemeClr val="accent5"/>
          </a:effectRef>
          <a:fontRef idx="minor">
            <a:schemeClr val="tx1"/>
          </a:fontRef>
        </p:style>
      </p:cxnSp>
      <p:cxnSp>
        <p:nvCxnSpPr>
          <p:cNvPr id="30" name="Connecteur droit avec flèche 29"/>
          <p:cNvCxnSpPr/>
          <p:nvPr/>
        </p:nvCxnSpPr>
        <p:spPr>
          <a:xfrm flipV="1">
            <a:off x="8638162" y="4990289"/>
            <a:ext cx="603115" cy="982494"/>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31" name="ZoneTexte 30"/>
          <p:cNvSpPr txBox="1"/>
          <p:nvPr/>
        </p:nvSpPr>
        <p:spPr>
          <a:xfrm>
            <a:off x="656619" y="4896233"/>
            <a:ext cx="4873558" cy="400110"/>
          </a:xfrm>
          <a:prstGeom prst="rect">
            <a:avLst/>
          </a:prstGeom>
          <a:noFill/>
        </p:spPr>
        <p:txBody>
          <a:bodyPr wrap="square" rtlCol="0">
            <a:spAutoFit/>
          </a:bodyPr>
          <a:lstStyle/>
          <a:p>
            <a:pPr marL="342900" indent="-342900" algn="l">
              <a:buFont typeface="Wingdings" panose="05000000000000000000" pitchFamily="2" charset="2"/>
              <a:buChar char="§"/>
            </a:pPr>
            <a:r>
              <a:rPr lang="fr-FR" sz="2000" dirty="0">
                <a:latin typeface="Calibri" panose="020F0502020204030204" pitchFamily="34" charset="0"/>
                <a:cs typeface="Calibri" panose="020F0502020204030204" pitchFamily="34" charset="0"/>
              </a:rPr>
              <a:t>La température minimale est </a:t>
            </a:r>
            <a:r>
              <a:rPr lang="fr-FR" sz="2000" dirty="0">
                <a:solidFill>
                  <a:srgbClr val="7030A0"/>
                </a:solidFill>
                <a:latin typeface="Calibri" panose="020F0502020204030204" pitchFamily="34" charset="0"/>
                <a:cs typeface="Calibri" panose="020F0502020204030204" pitchFamily="34" charset="0"/>
              </a:rPr>
              <a:t>10°C</a:t>
            </a:r>
            <a:r>
              <a:rPr lang="fr-FR" sz="2000" dirty="0">
                <a:latin typeface="Calibri" panose="020F0502020204030204" pitchFamily="34" charset="0"/>
                <a:cs typeface="Calibri" panose="020F0502020204030204" pitchFamily="34" charset="0"/>
              </a:rPr>
              <a:t>.</a:t>
            </a:r>
          </a:p>
        </p:txBody>
      </p:sp>
      <p:sp>
        <p:nvSpPr>
          <p:cNvPr id="32" name="Rectangle 31"/>
          <p:cNvSpPr/>
          <p:nvPr/>
        </p:nvSpPr>
        <p:spPr>
          <a:xfrm>
            <a:off x="672316" y="2796050"/>
            <a:ext cx="3277820" cy="369332"/>
          </a:xfrm>
          <a:prstGeom prst="rect">
            <a:avLst/>
          </a:prstGeom>
        </p:spPr>
        <p:txBody>
          <a:bodyPr wrap="none">
            <a:spAutoFit/>
          </a:bodyPr>
          <a:lstStyle/>
          <a:p>
            <a:pPr marL="285750" indent="-285750">
              <a:buFont typeface="Arial" panose="020B0604020202020204" pitchFamily="34" charset="0"/>
              <a:buChar char="•"/>
            </a:pPr>
            <a:r>
              <a:rPr lang="fr-FR" dirty="0">
                <a:latin typeface="Calibri" panose="020F0502020204030204" pitchFamily="34" charset="0"/>
                <a:cs typeface="Calibri" panose="020F0502020204030204" pitchFamily="34" charset="0"/>
              </a:rPr>
              <a:t>Elle est atteinte au mois </a:t>
            </a:r>
            <a:r>
              <a:rPr lang="fr-FR" dirty="0">
                <a:solidFill>
                  <a:srgbClr val="00B050"/>
                </a:solidFill>
                <a:latin typeface="Calibri" panose="020F0502020204030204" pitchFamily="34" charset="0"/>
                <a:cs typeface="Calibri" panose="020F0502020204030204" pitchFamily="34" charset="0"/>
              </a:rPr>
              <a:t>août</a:t>
            </a:r>
            <a:r>
              <a:rPr lang="fr-FR" dirty="0">
                <a:solidFill>
                  <a:srgbClr val="FF0000"/>
                </a:solidFill>
                <a:latin typeface="Calibri" panose="020F0502020204030204" pitchFamily="34" charset="0"/>
                <a:cs typeface="Calibri" panose="020F0502020204030204" pitchFamily="34" charset="0"/>
              </a:rPr>
              <a:t>.</a:t>
            </a:r>
          </a:p>
        </p:txBody>
      </p:sp>
      <p:sp>
        <p:nvSpPr>
          <p:cNvPr id="33" name="Rectangle 32"/>
          <p:cNvSpPr/>
          <p:nvPr/>
        </p:nvSpPr>
        <p:spPr>
          <a:xfrm>
            <a:off x="672316" y="5869733"/>
            <a:ext cx="4991366" cy="369332"/>
          </a:xfrm>
          <a:prstGeom prst="rect">
            <a:avLst/>
          </a:prstGeom>
        </p:spPr>
        <p:txBody>
          <a:bodyPr wrap="none">
            <a:spAutoFit/>
          </a:bodyPr>
          <a:lstStyle/>
          <a:p>
            <a:pPr marL="285750" indent="-285750">
              <a:buFont typeface="Wingdings" panose="05000000000000000000" pitchFamily="2" charset="2"/>
              <a:buChar char="§"/>
            </a:pPr>
            <a:r>
              <a:rPr lang="fr-FR" dirty="0">
                <a:latin typeface="Calibri" panose="020F0502020204030204" pitchFamily="34" charset="0"/>
                <a:cs typeface="Calibri" panose="020F0502020204030204" pitchFamily="34" charset="0"/>
              </a:rPr>
              <a:t> Elle est atteinte au mois de </a:t>
            </a:r>
            <a:r>
              <a:rPr lang="fr-FR" dirty="0">
                <a:solidFill>
                  <a:srgbClr val="00B050"/>
                </a:solidFill>
                <a:latin typeface="Calibri" panose="020F0502020204030204" pitchFamily="34" charset="0"/>
                <a:cs typeface="Calibri" panose="020F0502020204030204" pitchFamily="34" charset="0"/>
              </a:rPr>
              <a:t>janvier</a:t>
            </a:r>
            <a:r>
              <a:rPr lang="fr-FR" dirty="0">
                <a:latin typeface="Calibri" panose="020F0502020204030204" pitchFamily="34" charset="0"/>
                <a:cs typeface="Calibri" panose="020F0502020204030204" pitchFamily="34" charset="0"/>
              </a:rPr>
              <a:t> et </a:t>
            </a:r>
            <a:r>
              <a:rPr lang="fr-FR" dirty="0">
                <a:solidFill>
                  <a:srgbClr val="00B050"/>
                </a:solidFill>
                <a:latin typeface="Calibri" panose="020F0502020204030204" pitchFamily="34" charset="0"/>
                <a:cs typeface="Calibri" panose="020F0502020204030204" pitchFamily="34" charset="0"/>
              </a:rPr>
              <a:t>décembre</a:t>
            </a:r>
          </a:p>
        </p:txBody>
      </p:sp>
      <p:sp>
        <p:nvSpPr>
          <p:cNvPr id="34" name="Ellipse 33"/>
          <p:cNvSpPr/>
          <p:nvPr/>
        </p:nvSpPr>
        <p:spPr>
          <a:xfrm>
            <a:off x="7253372" y="3851699"/>
            <a:ext cx="1871173" cy="89084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1"/>
                </a:solidFill>
              </a:rPr>
              <a:t>les points les plus bas</a:t>
            </a:r>
          </a:p>
        </p:txBody>
      </p:sp>
      <p:cxnSp>
        <p:nvCxnSpPr>
          <p:cNvPr id="36" name="Connecteur droit avec flèche 35"/>
          <p:cNvCxnSpPr/>
          <p:nvPr/>
        </p:nvCxnSpPr>
        <p:spPr>
          <a:xfrm flipH="1" flipV="1">
            <a:off x="7021639" y="4261268"/>
            <a:ext cx="249458" cy="71706"/>
          </a:xfrm>
          <a:prstGeom prst="straightConnector1">
            <a:avLst/>
          </a:prstGeom>
          <a:ln>
            <a:headEnd type="oval" w="med" len="med"/>
            <a:tailEnd type="triangle" w="med" len="med"/>
          </a:ln>
        </p:spPr>
        <p:style>
          <a:lnRef idx="2">
            <a:schemeClr val="accent5"/>
          </a:lnRef>
          <a:fillRef idx="0">
            <a:schemeClr val="accent5"/>
          </a:fillRef>
          <a:effectRef idx="1">
            <a:schemeClr val="accent5"/>
          </a:effectRef>
          <a:fontRef idx="minor">
            <a:schemeClr val="tx1"/>
          </a:fontRef>
        </p:style>
      </p:cxnSp>
      <p:cxnSp>
        <p:nvCxnSpPr>
          <p:cNvPr id="39" name="Connecteur droit avec flèche 38"/>
          <p:cNvCxnSpPr/>
          <p:nvPr/>
        </p:nvCxnSpPr>
        <p:spPr>
          <a:xfrm flipV="1">
            <a:off x="9139664" y="4202349"/>
            <a:ext cx="1307842" cy="94772"/>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41" name="Connecteur droit 40"/>
          <p:cNvCxnSpPr/>
          <p:nvPr/>
        </p:nvCxnSpPr>
        <p:spPr>
          <a:xfrm>
            <a:off x="6945549" y="4202349"/>
            <a:ext cx="0" cy="710119"/>
          </a:xfrm>
          <a:prstGeom prst="line">
            <a:avLst/>
          </a:prstGeom>
          <a:ln>
            <a:solidFill>
              <a:srgbClr val="7030A0"/>
            </a:solidFill>
            <a:prstDash val="lgDash"/>
          </a:ln>
        </p:spPr>
        <p:style>
          <a:lnRef idx="2">
            <a:schemeClr val="accent1"/>
          </a:lnRef>
          <a:fillRef idx="0">
            <a:schemeClr val="accent1"/>
          </a:fillRef>
          <a:effectRef idx="1">
            <a:schemeClr val="accent1"/>
          </a:effectRef>
          <a:fontRef idx="minor">
            <a:schemeClr val="tx1"/>
          </a:fontRef>
        </p:style>
      </p:cxnSp>
      <p:cxnSp>
        <p:nvCxnSpPr>
          <p:cNvPr id="43" name="Connecteur droit 42"/>
          <p:cNvCxnSpPr/>
          <p:nvPr/>
        </p:nvCxnSpPr>
        <p:spPr>
          <a:xfrm flipH="1">
            <a:off x="6595353" y="4173166"/>
            <a:ext cx="358192" cy="0"/>
          </a:xfrm>
          <a:prstGeom prst="line">
            <a:avLst/>
          </a:prstGeom>
          <a:ln>
            <a:solidFill>
              <a:srgbClr val="7030A0"/>
            </a:solidFill>
            <a:prstDash val="dash"/>
          </a:ln>
        </p:spPr>
        <p:style>
          <a:lnRef idx="2">
            <a:schemeClr val="accent1"/>
          </a:lnRef>
          <a:fillRef idx="0">
            <a:schemeClr val="accent1"/>
          </a:fillRef>
          <a:effectRef idx="1">
            <a:schemeClr val="accent1"/>
          </a:effectRef>
          <a:fontRef idx="minor">
            <a:schemeClr val="tx1"/>
          </a:fontRef>
        </p:style>
      </p:cxnSp>
      <p:cxnSp>
        <p:nvCxnSpPr>
          <p:cNvPr id="45" name="Connecteur droit 44"/>
          <p:cNvCxnSpPr/>
          <p:nvPr/>
        </p:nvCxnSpPr>
        <p:spPr>
          <a:xfrm>
            <a:off x="10525327" y="4157298"/>
            <a:ext cx="29183" cy="755170"/>
          </a:xfrm>
          <a:prstGeom prst="line">
            <a:avLst/>
          </a:prstGeom>
          <a:ln>
            <a:solidFill>
              <a:srgbClr val="7030A0"/>
            </a:solidFill>
            <a:prstDash val="dash"/>
          </a:ln>
        </p:spPr>
        <p:style>
          <a:lnRef idx="2">
            <a:schemeClr val="accent1"/>
          </a:lnRef>
          <a:fillRef idx="0">
            <a:schemeClr val="accent1"/>
          </a:fillRef>
          <a:effectRef idx="1">
            <a:schemeClr val="accent1"/>
          </a:effectRef>
          <a:fontRef idx="minor">
            <a:schemeClr val="tx1"/>
          </a:fontRef>
        </p:style>
      </p:cxnSp>
      <p:cxnSp>
        <p:nvCxnSpPr>
          <p:cNvPr id="49" name="Connecteur droit 48"/>
          <p:cNvCxnSpPr/>
          <p:nvPr/>
        </p:nvCxnSpPr>
        <p:spPr>
          <a:xfrm flipH="1">
            <a:off x="6637727" y="4182894"/>
            <a:ext cx="3901664" cy="0"/>
          </a:xfrm>
          <a:prstGeom prst="line">
            <a:avLst/>
          </a:prstGeom>
          <a:ln>
            <a:solidFill>
              <a:srgbClr val="7030A0"/>
            </a:solidFill>
            <a:prstDash val="sysDash"/>
          </a:ln>
        </p:spPr>
        <p:style>
          <a:lnRef idx="2">
            <a:schemeClr val="accent1"/>
          </a:lnRef>
          <a:fillRef idx="0">
            <a:schemeClr val="accent1"/>
          </a:fillRef>
          <a:effectRef idx="1">
            <a:schemeClr val="accent1"/>
          </a:effectRef>
          <a:fontRef idx="minor">
            <a:schemeClr val="tx1"/>
          </a:fontRef>
        </p:style>
      </p:cxnSp>
      <p:cxnSp>
        <p:nvCxnSpPr>
          <p:cNvPr id="51" name="Connecteur droit avec flèche 50"/>
          <p:cNvCxnSpPr/>
          <p:nvPr/>
        </p:nvCxnSpPr>
        <p:spPr>
          <a:xfrm>
            <a:off x="6041078" y="3367478"/>
            <a:ext cx="554275" cy="78982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53" name="Connecteur droit avec flèche 52"/>
          <p:cNvCxnSpPr/>
          <p:nvPr/>
        </p:nvCxnSpPr>
        <p:spPr>
          <a:xfrm flipV="1">
            <a:off x="10136322" y="4990289"/>
            <a:ext cx="403069" cy="836579"/>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54" name="ZoneTexte 53"/>
          <p:cNvSpPr txBox="1"/>
          <p:nvPr/>
        </p:nvSpPr>
        <p:spPr>
          <a:xfrm>
            <a:off x="284288" y="1150462"/>
            <a:ext cx="10491777" cy="707886"/>
          </a:xfrm>
          <a:prstGeom prst="rect">
            <a:avLst/>
          </a:prstGeom>
          <a:noFill/>
        </p:spPr>
        <p:txBody>
          <a:bodyPr wrap="square" rtlCol="0">
            <a:spAutoFit/>
          </a:bodyPr>
          <a:lstStyle/>
          <a:p>
            <a:pPr marL="457200" indent="-457200" algn="l">
              <a:buFont typeface="Wingdings" panose="05000000000000000000" pitchFamily="2" charset="2"/>
              <a:buChar char="q"/>
            </a:pPr>
            <a:r>
              <a:rPr lang="fr-FR" sz="2000" dirty="0">
                <a:latin typeface="Calibri" panose="020F0502020204030204" pitchFamily="34" charset="0"/>
                <a:cs typeface="Calibri" panose="020F0502020204030204" pitchFamily="34" charset="0"/>
              </a:rPr>
              <a:t>Le point ou les points le plus élevés du graphique correspondent aux  mesures les </a:t>
            </a:r>
          </a:p>
          <a:p>
            <a:pPr algn="l"/>
            <a:r>
              <a:rPr lang="fr-FR" sz="2000" dirty="0">
                <a:latin typeface="Calibri" panose="020F0502020204030204" pitchFamily="34" charset="0"/>
                <a:cs typeface="Calibri" panose="020F0502020204030204" pitchFamily="34" charset="0"/>
              </a:rPr>
              <a:t>        plus élevées de la grandeur de l’axe des abscisses.</a:t>
            </a:r>
          </a:p>
        </p:txBody>
      </p:sp>
      <p:sp>
        <p:nvSpPr>
          <p:cNvPr id="55" name="ZoneTexte 54"/>
          <p:cNvSpPr txBox="1"/>
          <p:nvPr/>
        </p:nvSpPr>
        <p:spPr>
          <a:xfrm>
            <a:off x="214535" y="3369501"/>
            <a:ext cx="5634195" cy="1015663"/>
          </a:xfrm>
          <a:prstGeom prst="rect">
            <a:avLst/>
          </a:prstGeom>
          <a:noFill/>
        </p:spPr>
        <p:txBody>
          <a:bodyPr wrap="square" rtlCol="0">
            <a:spAutoFit/>
          </a:bodyPr>
          <a:lstStyle/>
          <a:p>
            <a:pPr marL="457200" indent="-457200" algn="l">
              <a:buFont typeface="Wingdings" panose="05000000000000000000" pitchFamily="2" charset="2"/>
              <a:buChar char="q"/>
            </a:pPr>
            <a:r>
              <a:rPr lang="fr-FR" sz="2000" dirty="0">
                <a:latin typeface="Calibri" panose="020F0502020204030204" pitchFamily="34" charset="0"/>
                <a:cs typeface="Calibri" panose="020F0502020204030204" pitchFamily="34" charset="0"/>
              </a:rPr>
              <a:t>Le point  ou les points le plus bas du graphique</a:t>
            </a:r>
          </a:p>
          <a:p>
            <a:pPr algn="l"/>
            <a:r>
              <a:rPr lang="fr-FR" sz="2000" dirty="0">
                <a:latin typeface="Calibri" panose="020F0502020204030204" pitchFamily="34" charset="0"/>
                <a:cs typeface="Calibri" panose="020F0502020204030204" pitchFamily="34" charset="0"/>
              </a:rPr>
              <a:t>        correspond aux mesures les moins élevées</a:t>
            </a:r>
          </a:p>
          <a:p>
            <a:pPr algn="l"/>
            <a:r>
              <a:rPr lang="fr-FR" sz="2000" dirty="0">
                <a:latin typeface="Calibri" panose="020F0502020204030204" pitchFamily="34" charset="0"/>
                <a:cs typeface="Calibri" panose="020F0502020204030204" pitchFamily="34" charset="0"/>
              </a:rPr>
              <a:t>       de la grandeur étudiée.</a:t>
            </a:r>
          </a:p>
        </p:txBody>
      </p:sp>
      <p:cxnSp>
        <p:nvCxnSpPr>
          <p:cNvPr id="57" name="Connecteur droit avec flèche 56"/>
          <p:cNvCxnSpPr/>
          <p:nvPr/>
        </p:nvCxnSpPr>
        <p:spPr>
          <a:xfrm flipV="1">
            <a:off x="6381345" y="4990289"/>
            <a:ext cx="564204" cy="836579"/>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6" presetClass="entr" presetSubtype="16"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animEffect transition="in" filter="circle(in)">
                                      <p:cBhvr>
                                        <p:cTn id="9" dur="2000"/>
                                        <p:tgtEl>
                                          <p:spTgt spid="18"/>
                                        </p:tgtEl>
                                      </p:cBhvr>
                                    </p:animEffect>
                                  </p:childTnLst>
                                </p:cTn>
                              </p:par>
                            </p:childTnLst>
                          </p:cTn>
                        </p:par>
                        <p:par>
                          <p:cTn id="10" fill="hold">
                            <p:stCondLst>
                              <p:cond delay="2000"/>
                            </p:stCondLst>
                            <p:childTnLst>
                              <p:par>
                                <p:cTn id="11" presetID="6" presetClass="entr" presetSubtype="16"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circle(in)">
                                      <p:cBhvr>
                                        <p:cTn id="13" dur="20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par>
                          <p:cTn id="18" fill="hold">
                            <p:stCondLst>
                              <p:cond delay="0"/>
                            </p:stCondLst>
                            <p:childTnLst>
                              <p:par>
                                <p:cTn id="19" presetID="6" presetClass="entr" presetSubtype="16"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circle(in)">
                                      <p:cBhvr>
                                        <p:cTn id="21" dur="2000"/>
                                        <p:tgtEl>
                                          <p:spTgt spid="15"/>
                                        </p:tgtEl>
                                      </p:cBhvr>
                                    </p:animEffect>
                                  </p:childTnLst>
                                </p:cTn>
                              </p:par>
                            </p:childTnLst>
                          </p:cTn>
                        </p:par>
                        <p:par>
                          <p:cTn id="22" fill="hold">
                            <p:stCondLst>
                              <p:cond delay="2000"/>
                            </p:stCondLst>
                            <p:childTnLst>
                              <p:par>
                                <p:cTn id="23" presetID="6" presetClass="entr" presetSubtype="16"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circle(in)">
                                      <p:cBhvr>
                                        <p:cTn id="25" dur="20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childTnLst>
                                </p:cTn>
                              </p:par>
                            </p:childTnLst>
                          </p:cTn>
                        </p:par>
                        <p:par>
                          <p:cTn id="30" fill="hold">
                            <p:stCondLst>
                              <p:cond delay="0"/>
                            </p:stCondLst>
                            <p:childTnLst>
                              <p:par>
                                <p:cTn id="31" presetID="6" presetClass="entr" presetSubtype="16" fill="hold"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2000"/>
                                        <p:tgtEl>
                                          <p:spTgt spid="11"/>
                                        </p:tgtEl>
                                      </p:cBhvr>
                                    </p:animEffect>
                                  </p:childTnLst>
                                </p:cTn>
                              </p:par>
                            </p:childTnLst>
                          </p:cTn>
                        </p:par>
                        <p:par>
                          <p:cTn id="34" fill="hold">
                            <p:stCondLst>
                              <p:cond delay="2000"/>
                            </p:stCondLst>
                            <p:childTnLst>
                              <p:par>
                                <p:cTn id="35" presetID="6" presetClass="entr" presetSubtype="16" fill="hold"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circle(in)">
                                      <p:cBhvr>
                                        <p:cTn id="37" dur="20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55"/>
                                        </p:tgtEl>
                                        <p:attrNameLst>
                                          <p:attrName>style.visibility</p:attrName>
                                        </p:attrNameLst>
                                      </p:cBhvr>
                                      <p:to>
                                        <p:strVal val="visible"/>
                                      </p:to>
                                    </p:set>
                                  </p:childTnLst>
                                </p:cTn>
                              </p:par>
                            </p:childTnLst>
                          </p:cTn>
                        </p:par>
                        <p:par>
                          <p:cTn id="42" fill="hold">
                            <p:stCondLst>
                              <p:cond delay="0"/>
                            </p:stCondLst>
                            <p:childTnLst>
                              <p:par>
                                <p:cTn id="43" presetID="6" presetClass="entr" presetSubtype="16"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circle(in)">
                                      <p:cBhvr>
                                        <p:cTn id="45" dur="2000"/>
                                        <p:tgtEl>
                                          <p:spTgt spid="34"/>
                                        </p:tgtEl>
                                      </p:cBhvr>
                                    </p:animEffect>
                                  </p:childTnLst>
                                </p:cTn>
                              </p:par>
                            </p:childTnLst>
                          </p:cTn>
                        </p:par>
                        <p:par>
                          <p:cTn id="46" fill="hold">
                            <p:stCondLst>
                              <p:cond delay="2000"/>
                            </p:stCondLst>
                            <p:childTnLst>
                              <p:par>
                                <p:cTn id="47" presetID="6" presetClass="entr" presetSubtype="16" fill="hold" nodeType="after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circle(in)">
                                      <p:cBhvr>
                                        <p:cTn id="49" dur="2000"/>
                                        <p:tgtEl>
                                          <p:spTgt spid="36"/>
                                        </p:tgtEl>
                                      </p:cBhvr>
                                    </p:animEffect>
                                  </p:childTnLst>
                                </p:cTn>
                              </p:par>
                            </p:childTnLst>
                          </p:cTn>
                        </p:par>
                        <p:par>
                          <p:cTn id="50" fill="hold">
                            <p:stCondLst>
                              <p:cond delay="6000"/>
                            </p:stCondLst>
                            <p:childTnLst>
                              <p:par>
                                <p:cTn id="51" presetID="6" presetClass="entr" presetSubtype="16" fill="hold"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circle(in)">
                                      <p:cBhvr>
                                        <p:cTn id="53" dur="2000"/>
                                        <p:tgtEl>
                                          <p:spTgt spid="39"/>
                                        </p:tgtEl>
                                      </p:cBhvr>
                                    </p:animEffect>
                                  </p:childTnLst>
                                </p:cTn>
                              </p:par>
                            </p:childTnLst>
                          </p:cTn>
                        </p:par>
                        <p:par>
                          <p:cTn id="54" fill="hold">
                            <p:stCondLst>
                              <p:cond delay="8000"/>
                            </p:stCondLst>
                            <p:childTnLst>
                              <p:par>
                                <p:cTn id="55" presetID="6" presetClass="entr" presetSubtype="16" fill="hold" nodeType="after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circle(in)">
                                      <p:cBhvr>
                                        <p:cTn id="57" dur="2000"/>
                                        <p:tgtEl>
                                          <p:spTgt spid="49"/>
                                        </p:tgtEl>
                                      </p:cBhvr>
                                    </p:animEffect>
                                  </p:childTnLst>
                                </p:cTn>
                              </p:par>
                              <p:par>
                                <p:cTn id="58" presetID="1" presetClass="entr" presetSubtype="0" fill="hold" grpId="0" nodeType="withEffect">
                                  <p:stCondLst>
                                    <p:cond delay="0"/>
                                  </p:stCondLst>
                                  <p:childTnLst>
                                    <p:set>
                                      <p:cBhvr>
                                        <p:cTn id="59" dur="1" fill="hold">
                                          <p:stCondLst>
                                            <p:cond delay="0"/>
                                          </p:stCondLst>
                                        </p:cTn>
                                        <p:tgtEl>
                                          <p:spTgt spid="31"/>
                                        </p:tgtEl>
                                        <p:attrNameLst>
                                          <p:attrName>style.visibility</p:attrName>
                                        </p:attrNameLst>
                                      </p:cBhvr>
                                      <p:to>
                                        <p:strVal val="visible"/>
                                      </p:to>
                                    </p:set>
                                  </p:childTnLst>
                                </p:cTn>
                              </p:par>
                            </p:childTnLst>
                          </p:cTn>
                        </p:par>
                        <p:par>
                          <p:cTn id="60" fill="hold">
                            <p:stCondLst>
                              <p:cond delay="10000"/>
                            </p:stCondLst>
                            <p:childTnLst>
                              <p:par>
                                <p:cTn id="61" presetID="6" presetClass="entr" presetSubtype="16" fill="hold" nodeType="afterEffect">
                                  <p:stCondLst>
                                    <p:cond delay="0"/>
                                  </p:stCondLst>
                                  <p:childTnLst>
                                    <p:set>
                                      <p:cBhvr>
                                        <p:cTn id="62" dur="1" fill="hold">
                                          <p:stCondLst>
                                            <p:cond delay="0"/>
                                          </p:stCondLst>
                                        </p:cTn>
                                        <p:tgtEl>
                                          <p:spTgt spid="51"/>
                                        </p:tgtEl>
                                        <p:attrNameLst>
                                          <p:attrName>style.visibility</p:attrName>
                                        </p:attrNameLst>
                                      </p:cBhvr>
                                      <p:to>
                                        <p:strVal val="visible"/>
                                      </p:to>
                                    </p:set>
                                    <p:animEffect transition="in" filter="circle(in)">
                                      <p:cBhvr>
                                        <p:cTn id="63" dur="2000"/>
                                        <p:tgtEl>
                                          <p:spTgt spid="51"/>
                                        </p:tgtEl>
                                      </p:cBhvr>
                                    </p:animEffect>
                                  </p:childTnLst>
                                </p:cTn>
                              </p:par>
                            </p:childTnLst>
                          </p:cTn>
                        </p:par>
                        <p:par>
                          <p:cTn id="64" fill="hold">
                            <p:stCondLst>
                              <p:cond delay="12000"/>
                            </p:stCondLst>
                            <p:childTnLst>
                              <p:par>
                                <p:cTn id="65" presetID="6" presetClass="entr" presetSubtype="16" fill="hold" nodeType="after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circle(in)">
                                      <p:cBhvr>
                                        <p:cTn id="67" dur="2000"/>
                                        <p:tgtEl>
                                          <p:spTgt spid="43"/>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33"/>
                                        </p:tgtEl>
                                        <p:attrNameLst>
                                          <p:attrName>style.visibility</p:attrName>
                                        </p:attrNameLst>
                                      </p:cBhvr>
                                      <p:to>
                                        <p:strVal val="visible"/>
                                      </p:to>
                                    </p:set>
                                  </p:childTnLst>
                                </p:cTn>
                              </p:par>
                            </p:childTnLst>
                          </p:cTn>
                        </p:par>
                        <p:par>
                          <p:cTn id="72" fill="hold">
                            <p:stCondLst>
                              <p:cond delay="0"/>
                            </p:stCondLst>
                            <p:childTnLst>
                              <p:par>
                                <p:cTn id="73" presetID="6" presetClass="entr" presetSubtype="16" fill="hold" nodeType="afterEffect">
                                  <p:stCondLst>
                                    <p:cond delay="0"/>
                                  </p:stCondLst>
                                  <p:childTnLst>
                                    <p:set>
                                      <p:cBhvr>
                                        <p:cTn id="74" dur="1" fill="hold">
                                          <p:stCondLst>
                                            <p:cond delay="0"/>
                                          </p:stCondLst>
                                        </p:cTn>
                                        <p:tgtEl>
                                          <p:spTgt spid="57"/>
                                        </p:tgtEl>
                                        <p:attrNameLst>
                                          <p:attrName>style.visibility</p:attrName>
                                        </p:attrNameLst>
                                      </p:cBhvr>
                                      <p:to>
                                        <p:strVal val="visible"/>
                                      </p:to>
                                    </p:set>
                                    <p:animEffect transition="in" filter="circle(in)">
                                      <p:cBhvr>
                                        <p:cTn id="75" dur="2000"/>
                                        <p:tgtEl>
                                          <p:spTgt spid="57"/>
                                        </p:tgtEl>
                                      </p:cBhvr>
                                    </p:animEffect>
                                  </p:childTnLst>
                                </p:cTn>
                              </p:par>
                              <p:par>
                                <p:cTn id="76" presetID="6" presetClass="entr" presetSubtype="16" fill="hold" nodeType="withEffect">
                                  <p:stCondLst>
                                    <p:cond delay="0"/>
                                  </p:stCondLst>
                                  <p:childTnLst>
                                    <p:set>
                                      <p:cBhvr>
                                        <p:cTn id="77" dur="1" fill="hold">
                                          <p:stCondLst>
                                            <p:cond delay="0"/>
                                          </p:stCondLst>
                                        </p:cTn>
                                        <p:tgtEl>
                                          <p:spTgt spid="45"/>
                                        </p:tgtEl>
                                        <p:attrNameLst>
                                          <p:attrName>style.visibility</p:attrName>
                                        </p:attrNameLst>
                                      </p:cBhvr>
                                      <p:to>
                                        <p:strVal val="visible"/>
                                      </p:to>
                                    </p:set>
                                    <p:animEffect transition="in" filter="circle(in)">
                                      <p:cBhvr>
                                        <p:cTn id="78" dur="2000"/>
                                        <p:tgtEl>
                                          <p:spTgt spid="45"/>
                                        </p:tgtEl>
                                      </p:cBhvr>
                                    </p:animEffect>
                                  </p:childTnLst>
                                </p:cTn>
                              </p:par>
                            </p:childTnLst>
                          </p:cTn>
                        </p:par>
                        <p:par>
                          <p:cTn id="79" fill="hold">
                            <p:stCondLst>
                              <p:cond delay="2000"/>
                            </p:stCondLst>
                            <p:childTnLst>
                              <p:par>
                                <p:cTn id="80" presetID="6" presetClass="entr" presetSubtype="16" fill="hold" nodeType="after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circle(in)">
                                      <p:cBhvr>
                                        <p:cTn id="82" dur="2000"/>
                                        <p:tgtEl>
                                          <p:spTgt spid="41"/>
                                        </p:tgtEl>
                                      </p:cBhvr>
                                    </p:animEffect>
                                  </p:childTnLst>
                                </p:cTn>
                              </p:par>
                            </p:childTnLst>
                          </p:cTn>
                        </p:par>
                        <p:par>
                          <p:cTn id="83" fill="hold">
                            <p:stCondLst>
                              <p:cond delay="4000"/>
                            </p:stCondLst>
                            <p:childTnLst>
                              <p:par>
                                <p:cTn id="84" presetID="6" presetClass="entr" presetSubtype="16" fill="hold" nodeType="afterEffect">
                                  <p:stCondLst>
                                    <p:cond delay="0"/>
                                  </p:stCondLst>
                                  <p:childTnLst>
                                    <p:set>
                                      <p:cBhvr>
                                        <p:cTn id="85" dur="1" fill="hold">
                                          <p:stCondLst>
                                            <p:cond delay="0"/>
                                          </p:stCondLst>
                                        </p:cTn>
                                        <p:tgtEl>
                                          <p:spTgt spid="53"/>
                                        </p:tgtEl>
                                        <p:attrNameLst>
                                          <p:attrName>style.visibility</p:attrName>
                                        </p:attrNameLst>
                                      </p:cBhvr>
                                      <p:to>
                                        <p:strVal val="visible"/>
                                      </p:to>
                                    </p:set>
                                    <p:animEffect transition="in" filter="circle(in)">
                                      <p:cBhvr>
                                        <p:cTn id="86" dur="2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animBg="1"/>
      <p:bldP spid="31" grpId="0"/>
      <p:bldP spid="32" grpId="0"/>
      <p:bldP spid="33" grpId="0"/>
      <p:bldP spid="34" grpId="0" animBg="1"/>
      <p:bldP spid="54" grpId="0"/>
      <p:bldP spid="5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4</a:t>
            </a:r>
            <a:r>
              <a:rPr lang="fr-FR" sz="1400" baseline="30000" dirty="0"/>
              <a:t>ème</a:t>
            </a:r>
            <a:r>
              <a:rPr lang="fr-FR" sz="1400" dirty="0"/>
              <a:t> étape: je vais décrire les variations du graphique .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L’ enseignant montre et explique les variations. </a:t>
            </a:r>
            <a:endParaRPr lang="fr-CH" dirty="0"/>
          </a:p>
        </p:txBody>
      </p:sp>
      <p:pic>
        <p:nvPicPr>
          <p:cNvPr id="13" name="Image 12"/>
          <p:cNvPicPr>
            <a:picLocks noChangeAspect="1"/>
          </p:cNvPicPr>
          <p:nvPr/>
        </p:nvPicPr>
        <p:blipFill>
          <a:blip r:embed="rId3"/>
          <a:stretch>
            <a:fillRect/>
          </a:stretch>
        </p:blipFill>
        <p:spPr>
          <a:xfrm>
            <a:off x="6128427" y="2013305"/>
            <a:ext cx="5457216" cy="3287948"/>
          </a:xfrm>
          <a:prstGeom prst="rect">
            <a:avLst/>
          </a:prstGeom>
          <a:ln w="28575">
            <a:solidFill>
              <a:schemeClr val="bg1">
                <a:lumMod val="50000"/>
              </a:schemeClr>
            </a:solidFill>
          </a:ln>
        </p:spPr>
      </p:pic>
      <p:sp>
        <p:nvSpPr>
          <p:cNvPr id="4" name="ZoneTexte 3"/>
          <p:cNvSpPr txBox="1"/>
          <p:nvPr/>
        </p:nvSpPr>
        <p:spPr>
          <a:xfrm>
            <a:off x="369651" y="1760706"/>
            <a:ext cx="5155660" cy="1323439"/>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température </a:t>
            </a:r>
            <a:r>
              <a:rPr lang="fr-FR" sz="2000" dirty="0">
                <a:solidFill>
                  <a:schemeClr val="accent6"/>
                </a:solidFill>
                <a:latin typeface="Calibri" panose="020F0502020204030204" pitchFamily="34" charset="0"/>
                <a:cs typeface="Calibri" panose="020F0502020204030204" pitchFamily="34" charset="0"/>
              </a:rPr>
              <a:t>augmente progressivement, passant </a:t>
            </a:r>
            <a:r>
              <a:rPr lang="fr-FR" sz="2000" dirty="0">
                <a:latin typeface="Calibri" panose="020F0502020204030204" pitchFamily="34" charset="0"/>
                <a:cs typeface="Calibri" panose="020F0502020204030204" pitchFamily="34" charset="0"/>
              </a:rPr>
              <a:t> de </a:t>
            </a:r>
            <a:r>
              <a:rPr lang="fr-FR" sz="2000" dirty="0">
                <a:solidFill>
                  <a:schemeClr val="tx2">
                    <a:lumMod val="75000"/>
                    <a:lumOff val="25000"/>
                  </a:schemeClr>
                </a:solidFill>
                <a:latin typeface="Calibri" panose="020F0502020204030204" pitchFamily="34" charset="0"/>
                <a:cs typeface="Calibri" panose="020F0502020204030204" pitchFamily="34" charset="0"/>
              </a:rPr>
              <a:t>10°C</a:t>
            </a:r>
            <a:r>
              <a:rPr lang="fr-FR" sz="2000" dirty="0">
                <a:latin typeface="Calibri" panose="020F0502020204030204" pitchFamily="34" charset="0"/>
                <a:cs typeface="Calibri" panose="020F0502020204030204" pitchFamily="34" charset="0"/>
              </a:rPr>
              <a:t>  (température minimale) en janvier (le mois le plus froid) pour atteindre </a:t>
            </a:r>
            <a:r>
              <a:rPr lang="fr-FR" sz="2000" dirty="0">
                <a:solidFill>
                  <a:srgbClr val="FF0000"/>
                </a:solidFill>
                <a:latin typeface="Calibri" panose="020F0502020204030204" pitchFamily="34" charset="0"/>
                <a:cs typeface="Calibri" panose="020F0502020204030204" pitchFamily="34" charset="0"/>
              </a:rPr>
              <a:t>30°C (température maximale) </a:t>
            </a:r>
            <a:r>
              <a:rPr lang="fr-FR" sz="2000" dirty="0">
                <a:latin typeface="Calibri" panose="020F0502020204030204" pitchFamily="34" charset="0"/>
                <a:cs typeface="Calibri" panose="020F0502020204030204" pitchFamily="34" charset="0"/>
              </a:rPr>
              <a:t> en août.</a:t>
            </a:r>
          </a:p>
        </p:txBody>
      </p:sp>
      <p:sp>
        <p:nvSpPr>
          <p:cNvPr id="8" name="ZoneTexte 7"/>
          <p:cNvSpPr txBox="1"/>
          <p:nvPr/>
        </p:nvSpPr>
        <p:spPr>
          <a:xfrm>
            <a:off x="369651" y="3793787"/>
            <a:ext cx="494165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Puis elle </a:t>
            </a:r>
            <a:r>
              <a:rPr lang="fr-FR" sz="2000" dirty="0">
                <a:solidFill>
                  <a:schemeClr val="tx2">
                    <a:lumMod val="75000"/>
                    <a:lumOff val="25000"/>
                  </a:schemeClr>
                </a:solidFill>
                <a:latin typeface="Calibri" panose="020F0502020204030204" pitchFamily="34" charset="0"/>
                <a:cs typeface="Calibri" panose="020F0502020204030204" pitchFamily="34" charset="0"/>
              </a:rPr>
              <a:t>baisse en suite </a:t>
            </a:r>
            <a:r>
              <a:rPr lang="fr-FR" sz="2000" dirty="0">
                <a:latin typeface="Calibri" panose="020F0502020204030204" pitchFamily="34" charset="0"/>
                <a:cs typeface="Calibri" panose="020F0502020204030204" pitchFamily="34" charset="0"/>
              </a:rPr>
              <a:t> pour atteindre de nouveau </a:t>
            </a:r>
            <a:r>
              <a:rPr lang="fr-FR" sz="2000" dirty="0">
                <a:solidFill>
                  <a:schemeClr val="tx2">
                    <a:lumMod val="75000"/>
                    <a:lumOff val="25000"/>
                  </a:schemeClr>
                </a:solidFill>
                <a:latin typeface="Calibri" panose="020F0502020204030204" pitchFamily="34" charset="0"/>
                <a:cs typeface="Calibri" panose="020F0502020204030204" pitchFamily="34" charset="0"/>
              </a:rPr>
              <a:t>10°C </a:t>
            </a:r>
            <a:r>
              <a:rPr lang="fr-FR" sz="2000" dirty="0">
                <a:latin typeface="Calibri" panose="020F0502020204030204" pitchFamily="34" charset="0"/>
                <a:cs typeface="Calibri" panose="020F0502020204030204" pitchFamily="34" charset="0"/>
              </a:rPr>
              <a:t>au mois de décembre.</a:t>
            </a:r>
          </a:p>
        </p:txBody>
      </p:sp>
      <p:cxnSp>
        <p:nvCxnSpPr>
          <p:cNvPr id="16" name="Connecteur droit avec flèche 15"/>
          <p:cNvCxnSpPr/>
          <p:nvPr/>
        </p:nvCxnSpPr>
        <p:spPr>
          <a:xfrm flipV="1">
            <a:off x="6896911" y="2665379"/>
            <a:ext cx="2208178" cy="1361872"/>
          </a:xfrm>
          <a:prstGeom prst="straightConnector1">
            <a:avLst/>
          </a:prstGeom>
          <a:ln>
            <a:prstDash val="sysDash"/>
            <a:tailEnd type="triangle"/>
          </a:ln>
        </p:spPr>
        <p:style>
          <a:lnRef idx="2">
            <a:schemeClr val="accent6"/>
          </a:lnRef>
          <a:fillRef idx="0">
            <a:schemeClr val="accent6"/>
          </a:fillRef>
          <a:effectRef idx="1">
            <a:schemeClr val="accent6"/>
          </a:effectRef>
          <a:fontRef idx="minor">
            <a:schemeClr val="tx1"/>
          </a:fontRef>
        </p:style>
      </p:cxnSp>
      <p:cxnSp>
        <p:nvCxnSpPr>
          <p:cNvPr id="18" name="Connecteur droit avec flèche 17"/>
          <p:cNvCxnSpPr/>
          <p:nvPr/>
        </p:nvCxnSpPr>
        <p:spPr>
          <a:xfrm>
            <a:off x="9358009" y="2694562"/>
            <a:ext cx="1245140" cy="1361872"/>
          </a:xfrm>
          <a:prstGeom prst="straightConnector1">
            <a:avLst/>
          </a:prstGeom>
          <a:ln>
            <a:prstDash val="sys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nodeType="after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6" presetClass="entr" presetSubtype="16"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circle(in)">
                                      <p:cBhvr>
                                        <p:cTn id="18"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Voici un résumé de ce qu’on a vu.</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L’ enseignant explique </a:t>
            </a:r>
            <a:endParaRPr lang="fr-CH" dirty="0"/>
          </a:p>
        </p:txBody>
      </p:sp>
      <p:sp>
        <p:nvSpPr>
          <p:cNvPr id="7" name="ZoneTexte 6"/>
          <p:cNvSpPr txBox="1"/>
          <p:nvPr/>
        </p:nvSpPr>
        <p:spPr>
          <a:xfrm>
            <a:off x="1624519" y="1194660"/>
            <a:ext cx="8784077"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Pour lire un graphique, on suit les étapes suivantes:</a:t>
            </a:r>
          </a:p>
        </p:txBody>
      </p:sp>
      <p:sp>
        <p:nvSpPr>
          <p:cNvPr id="8" name="ZoneTexte 7"/>
          <p:cNvSpPr txBox="1"/>
          <p:nvPr/>
        </p:nvSpPr>
        <p:spPr>
          <a:xfrm>
            <a:off x="651753" y="2193290"/>
            <a:ext cx="9679021" cy="400110"/>
          </a:xfrm>
          <a:prstGeom prst="rect">
            <a:avLst/>
          </a:prstGeom>
          <a:noFill/>
        </p:spPr>
        <p:txBody>
          <a:bodyPr wrap="square" rtlCol="0">
            <a:spAutoFit/>
          </a:bodyPr>
          <a:lstStyle/>
          <a:p>
            <a:pPr marL="457200" indent="-457200" algn="l">
              <a:buFont typeface="+mj-lt"/>
              <a:buAutoNum type="arabicPeriod"/>
            </a:pPr>
            <a:r>
              <a:rPr lang="fr-FR" sz="2000" dirty="0">
                <a:latin typeface="Calibri" panose="020F0502020204030204" pitchFamily="34" charset="0"/>
                <a:cs typeface="Calibri" panose="020F0502020204030204" pitchFamily="34" charset="0"/>
              </a:rPr>
              <a:t> J’identifie et je comprends ou je donne un titre au graphique.</a:t>
            </a:r>
          </a:p>
        </p:txBody>
      </p:sp>
      <p:sp>
        <p:nvSpPr>
          <p:cNvPr id="10" name="ZoneTexte 9"/>
          <p:cNvSpPr txBox="1"/>
          <p:nvPr/>
        </p:nvSpPr>
        <p:spPr>
          <a:xfrm>
            <a:off x="651753" y="3132654"/>
            <a:ext cx="7033098"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2.     je détermine les grandeurs représentées sur les axes du     repère </a:t>
            </a:r>
          </a:p>
        </p:txBody>
      </p:sp>
      <p:sp>
        <p:nvSpPr>
          <p:cNvPr id="11" name="ZoneTexte 10"/>
          <p:cNvSpPr txBox="1"/>
          <p:nvPr/>
        </p:nvSpPr>
        <p:spPr>
          <a:xfrm>
            <a:off x="687961" y="4187999"/>
            <a:ext cx="645214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3.     Je repère les points les plus importants du graphique</a:t>
            </a:r>
          </a:p>
        </p:txBody>
      </p:sp>
      <p:sp>
        <p:nvSpPr>
          <p:cNvPr id="17" name="ZoneTexte 16"/>
          <p:cNvSpPr txBox="1"/>
          <p:nvPr/>
        </p:nvSpPr>
        <p:spPr>
          <a:xfrm>
            <a:off x="651753" y="5398848"/>
            <a:ext cx="500488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4.      je décris les variations du graphique</a:t>
            </a:r>
          </a:p>
        </p:txBody>
      </p:sp>
      <p:pic>
        <p:nvPicPr>
          <p:cNvPr id="19" name="Image 18"/>
          <p:cNvPicPr>
            <a:picLocks noChangeAspect="1"/>
          </p:cNvPicPr>
          <p:nvPr/>
        </p:nvPicPr>
        <p:blipFill>
          <a:blip r:embed="rId3"/>
          <a:stretch>
            <a:fillRect/>
          </a:stretch>
        </p:blipFill>
        <p:spPr>
          <a:xfrm>
            <a:off x="7752945" y="3033421"/>
            <a:ext cx="4173166" cy="3279830"/>
          </a:xfrm>
          <a:prstGeom prst="rect">
            <a:avLst/>
          </a:prstGeom>
          <a:ln w="28575">
            <a:solidFill>
              <a:schemeClr val="bg1">
                <a:lumMod val="50000"/>
              </a:schemeClr>
            </a:solidFill>
          </a:ln>
        </p:spPr>
      </p:pic>
      <p:cxnSp>
        <p:nvCxnSpPr>
          <p:cNvPr id="20" name="Connecteur droit avec flèche 19"/>
          <p:cNvCxnSpPr/>
          <p:nvPr/>
        </p:nvCxnSpPr>
        <p:spPr>
          <a:xfrm>
            <a:off x="8686800" y="2193290"/>
            <a:ext cx="330740" cy="9393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p:nvPr/>
        </p:nvCxnSpPr>
        <p:spPr>
          <a:xfrm>
            <a:off x="8025319" y="2801566"/>
            <a:ext cx="347493" cy="826851"/>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5" name="Connecteur droit avec flèche 24"/>
          <p:cNvCxnSpPr/>
          <p:nvPr/>
        </p:nvCxnSpPr>
        <p:spPr>
          <a:xfrm>
            <a:off x="11527277" y="4893013"/>
            <a:ext cx="77821" cy="1070042"/>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7" name="Connecteur droit avec flèche 26"/>
          <p:cNvCxnSpPr/>
          <p:nvPr/>
        </p:nvCxnSpPr>
        <p:spPr>
          <a:xfrm flipH="1">
            <a:off x="10175132" y="2500009"/>
            <a:ext cx="505838" cy="112840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necteur droit avec flèche 28"/>
          <p:cNvCxnSpPr/>
          <p:nvPr/>
        </p:nvCxnSpPr>
        <p:spPr>
          <a:xfrm>
            <a:off x="7373566" y="4348263"/>
            <a:ext cx="999246" cy="78794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p:cNvCxnSpPr/>
          <p:nvPr/>
        </p:nvCxnSpPr>
        <p:spPr>
          <a:xfrm flipH="1">
            <a:off x="11206264" y="3404681"/>
            <a:ext cx="252919" cy="17315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Connecteur droit avec flèche 32"/>
          <p:cNvCxnSpPr/>
          <p:nvPr/>
        </p:nvCxnSpPr>
        <p:spPr>
          <a:xfrm flipV="1">
            <a:off x="8372812" y="3628417"/>
            <a:ext cx="1539673" cy="1264596"/>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35" name="Connecteur droit avec flèche 34"/>
          <p:cNvCxnSpPr/>
          <p:nvPr/>
        </p:nvCxnSpPr>
        <p:spPr>
          <a:xfrm>
            <a:off x="10246738" y="3666066"/>
            <a:ext cx="1047075" cy="1426364"/>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82330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0"/>
                            </p:stCondLst>
                            <p:childTnLst>
                              <p:par>
                                <p:cTn id="12" presetID="6" presetClass="entr" presetSubtype="16"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circle(in)">
                                      <p:cBhvr>
                                        <p:cTn id="14" dur="2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6" presetClass="entr" presetSubtype="16" fill="hold"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ircle(in)">
                                      <p:cBhvr>
                                        <p:cTn id="22" dur="2000"/>
                                        <p:tgtEl>
                                          <p:spTgt spid="23"/>
                                        </p:tgtEl>
                                      </p:cBhvr>
                                    </p:animEffect>
                                  </p:childTnLst>
                                </p:cTn>
                              </p:par>
                            </p:childTnLst>
                          </p:cTn>
                        </p:par>
                        <p:par>
                          <p:cTn id="23" fill="hold">
                            <p:stCondLst>
                              <p:cond delay="2000"/>
                            </p:stCondLst>
                            <p:childTnLst>
                              <p:par>
                                <p:cTn id="24" presetID="6" presetClass="entr" presetSubtype="16"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circle(in)">
                                      <p:cBhvr>
                                        <p:cTn id="26" dur="20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6" presetClass="entr" presetSubtype="16"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circle(in)">
                                      <p:cBhvr>
                                        <p:cTn id="33" dur="2000"/>
                                        <p:tgtEl>
                                          <p:spTgt spid="27"/>
                                        </p:tgtEl>
                                      </p:cBhvr>
                                    </p:animEffect>
                                  </p:childTnLst>
                                </p:cTn>
                              </p:par>
                            </p:childTnLst>
                          </p:cTn>
                        </p:par>
                        <p:par>
                          <p:cTn id="34" fill="hold">
                            <p:stCondLst>
                              <p:cond delay="2000"/>
                            </p:stCondLst>
                            <p:childTnLst>
                              <p:par>
                                <p:cTn id="35" presetID="6" presetClass="entr" presetSubtype="16" fill="hold"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circle(in)">
                                      <p:cBhvr>
                                        <p:cTn id="37" dur="2000"/>
                                        <p:tgtEl>
                                          <p:spTgt spid="29"/>
                                        </p:tgtEl>
                                      </p:cBhvr>
                                    </p:animEffect>
                                  </p:childTnLst>
                                </p:cTn>
                              </p:par>
                            </p:childTnLst>
                          </p:cTn>
                        </p:par>
                        <p:par>
                          <p:cTn id="38" fill="hold">
                            <p:stCondLst>
                              <p:cond delay="4000"/>
                            </p:stCondLst>
                            <p:childTnLst>
                              <p:par>
                                <p:cTn id="39" presetID="6" presetClass="entr" presetSubtype="16" fill="hold" nodeType="after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circle(in)">
                                      <p:cBhvr>
                                        <p:cTn id="41" dur="20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childTnLst>
                                </p:cTn>
                              </p:par>
                            </p:childTnLst>
                          </p:cTn>
                        </p:par>
                        <p:par>
                          <p:cTn id="46" fill="hold">
                            <p:stCondLst>
                              <p:cond delay="0"/>
                            </p:stCondLst>
                            <p:childTnLst>
                              <p:par>
                                <p:cTn id="47" presetID="6" presetClass="entr" presetSubtype="16" fill="hold" nodeType="after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circle(in)">
                                      <p:cBhvr>
                                        <p:cTn id="49" dur="2000"/>
                                        <p:tgtEl>
                                          <p:spTgt spid="33"/>
                                        </p:tgtEl>
                                      </p:cBhvr>
                                    </p:animEffect>
                                  </p:childTnLst>
                                </p:cTn>
                              </p:par>
                            </p:childTnLst>
                          </p:cTn>
                        </p:par>
                        <p:par>
                          <p:cTn id="50" fill="hold">
                            <p:stCondLst>
                              <p:cond delay="2000"/>
                            </p:stCondLst>
                            <p:childTnLst>
                              <p:par>
                                <p:cTn id="51" presetID="6" presetClass="entr" presetSubtype="16" fill="hold" nodeType="after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circle(in)">
                                      <p:cBhvr>
                                        <p:cTn id="53"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4662569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a:t>
            </a:r>
            <a:r>
              <a:rPr lang="fr-FR" dirty="0"/>
              <a:t>n va rappeler les étapes de lecture d’un graphique, 1</a:t>
            </a:r>
            <a:r>
              <a:rPr lang="fr-FR" baseline="30000" dirty="0"/>
              <a:t>ère</a:t>
            </a:r>
            <a:r>
              <a:rPr lang="fr-FR" dirty="0"/>
              <a:t> étape: donner un titre au graphique.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22330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à coins arrondis 4"/>
          <p:cNvSpPr/>
          <p:nvPr/>
        </p:nvSpPr>
        <p:spPr>
          <a:xfrm>
            <a:off x="6381345" y="5087889"/>
            <a:ext cx="4834646" cy="4374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Variation des notes d’un élève au cours d’une année scolaire</a:t>
            </a:r>
          </a:p>
        </p:txBody>
      </p:sp>
      <p:sp>
        <p:nvSpPr>
          <p:cNvPr id="6" name="ZoneTexte 5"/>
          <p:cNvSpPr txBox="1"/>
          <p:nvPr/>
        </p:nvSpPr>
        <p:spPr>
          <a:xfrm>
            <a:off x="807396" y="1867711"/>
            <a:ext cx="5155659"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graphique ci-contre présente les notes d’un élève lors de 6 devoirs surveillés au cours d’une année scolaire.</a:t>
            </a:r>
          </a:p>
        </p:txBody>
      </p:sp>
      <p:sp>
        <p:nvSpPr>
          <p:cNvPr id="7" name="ZoneTexte 6"/>
          <p:cNvSpPr txBox="1"/>
          <p:nvPr/>
        </p:nvSpPr>
        <p:spPr>
          <a:xfrm>
            <a:off x="1044862" y="4291931"/>
            <a:ext cx="506901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Donner un titre au graphique ci-contre.</a:t>
            </a:r>
          </a:p>
        </p:txBody>
      </p:sp>
      <p:pic>
        <p:nvPicPr>
          <p:cNvPr id="16" name="Image 15"/>
          <p:cNvPicPr>
            <a:picLocks noChangeAspect="1"/>
          </p:cNvPicPr>
          <p:nvPr/>
        </p:nvPicPr>
        <p:blipFill>
          <a:blip r:embed="rId3"/>
          <a:stretch>
            <a:fillRect/>
          </a:stretch>
        </p:blipFill>
        <p:spPr>
          <a:xfrm>
            <a:off x="6175926" y="1673158"/>
            <a:ext cx="4826057" cy="3151764"/>
          </a:xfrm>
          <a:prstGeom prst="rect">
            <a:avLst/>
          </a:prstGeom>
          <a:ln w="28575">
            <a:solidFill>
              <a:schemeClr val="bg1">
                <a:lumMod val="50000"/>
              </a:schemeClr>
            </a:solidFill>
          </a:ln>
        </p:spPr>
      </p:pic>
    </p:spTree>
    <p:extLst>
      <p:ext uri="{BB962C8B-B14F-4D97-AF65-F5344CB8AC3E}">
        <p14:creationId xmlns:p14="http://schemas.microsoft.com/office/powerpoint/2010/main" val="3368479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Rappelez vous que le titre permet de connaitre le phénomène étudié.</a:t>
            </a:r>
          </a:p>
        </p:txBody>
      </p:sp>
      <p:pic>
        <p:nvPicPr>
          <p:cNvPr id="13"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p:cNvSpPr>
            <a:spLocks noGrp="1"/>
          </p:cNvSpPr>
          <p:nvPr>
            <p:ph sz="quarter" idx="11"/>
          </p:nvPr>
        </p:nvSpPr>
        <p:spPr/>
        <p:txBody>
          <a:bodyPr/>
          <a:lstStyle/>
          <a:p>
            <a:r>
              <a:rPr lang="fr-MA" dirty="0"/>
              <a:t>L’enseignant explique que les variations d’un graphique correspondent aux changements des notes en fonction des 6 devoirs surveillés . </a:t>
            </a:r>
            <a:endParaRPr lang="fr-FR" dirty="0"/>
          </a:p>
        </p:txBody>
      </p:sp>
      <p:sp>
        <p:nvSpPr>
          <p:cNvPr id="11" name="Rectangle à coins arrondis 10"/>
          <p:cNvSpPr/>
          <p:nvPr/>
        </p:nvSpPr>
        <p:spPr>
          <a:xfrm>
            <a:off x="3470533" y="5002883"/>
            <a:ext cx="5926386" cy="4374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Titre: </a:t>
            </a:r>
            <a:r>
              <a:rPr lang="fr-FR" sz="1600" b="1" dirty="0">
                <a:solidFill>
                  <a:srgbClr val="FF0000"/>
                </a:solidFill>
                <a:latin typeface="Calibri Light" panose="020F0302020204030204" pitchFamily="34" charset="0"/>
                <a:ea typeface="Calibri Light" panose="020F0302020204030204" pitchFamily="34" charset="0"/>
                <a:cs typeface="Calibri Light" panose="020F0302020204030204" pitchFamily="34" charset="0"/>
              </a:rPr>
              <a:t>Variation des notes d’un élève au cours d’une année scolaire</a:t>
            </a:r>
          </a:p>
        </p:txBody>
      </p:sp>
      <p:pic>
        <p:nvPicPr>
          <p:cNvPr id="12" name="Image 11"/>
          <p:cNvPicPr>
            <a:picLocks noChangeAspect="1"/>
          </p:cNvPicPr>
          <p:nvPr/>
        </p:nvPicPr>
        <p:blipFill>
          <a:blip r:embed="rId3"/>
          <a:stretch>
            <a:fillRect/>
          </a:stretch>
        </p:blipFill>
        <p:spPr>
          <a:xfrm>
            <a:off x="3708291" y="1342418"/>
            <a:ext cx="5688628" cy="3550598"/>
          </a:xfrm>
          <a:prstGeom prst="rect">
            <a:avLst/>
          </a:prstGeom>
          <a:ln w="28575">
            <a:solidFill>
              <a:schemeClr val="bg1">
                <a:lumMod val="50000"/>
              </a:schemeClr>
            </a:solidFill>
          </a:ln>
        </p:spPr>
      </p:pic>
    </p:spTree>
    <p:extLst>
      <p:ext uri="{BB962C8B-B14F-4D97-AF65-F5344CB8AC3E}">
        <p14:creationId xmlns:p14="http://schemas.microsoft.com/office/powerpoint/2010/main" val="3820836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On va rappeler la 2</a:t>
            </a:r>
            <a:r>
              <a:rPr lang="fr-MA" baseline="30000" dirty="0"/>
              <a:t>ème</a:t>
            </a:r>
            <a:r>
              <a:rPr lang="fr-MA" dirty="0"/>
              <a:t> étape. Complétez: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15285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p:cNvSpPr txBox="1"/>
          <p:nvPr/>
        </p:nvSpPr>
        <p:spPr>
          <a:xfrm>
            <a:off x="979055" y="1754909"/>
            <a:ext cx="362989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Compléter:</a:t>
            </a:r>
            <a:endParaRPr lang="fr-FR" sz="2000" dirty="0">
              <a:latin typeface="Calibri" panose="020F0502020204030204" pitchFamily="34" charset="0"/>
              <a:cs typeface="Calibri" panose="020F0502020204030204" pitchFamily="34" charset="0"/>
            </a:endParaRPr>
          </a:p>
        </p:txBody>
      </p:sp>
      <p:sp>
        <p:nvSpPr>
          <p:cNvPr id="3" name="ZoneTexte 2"/>
          <p:cNvSpPr txBox="1"/>
          <p:nvPr/>
        </p:nvSpPr>
        <p:spPr>
          <a:xfrm>
            <a:off x="856034" y="2772383"/>
            <a:ext cx="411480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grandeur représentée sur l’axe des abscisses est: ………………………………</a:t>
            </a:r>
          </a:p>
        </p:txBody>
      </p:sp>
      <p:sp>
        <p:nvSpPr>
          <p:cNvPr id="15" name="ZoneTexte 14"/>
          <p:cNvSpPr txBox="1"/>
          <p:nvPr/>
        </p:nvSpPr>
        <p:spPr>
          <a:xfrm>
            <a:off x="1057072" y="3887821"/>
            <a:ext cx="411480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grandeur représentée sur l’axe des ordonnées est: ……………………………….</a:t>
            </a:r>
          </a:p>
        </p:txBody>
      </p:sp>
      <p:pic>
        <p:nvPicPr>
          <p:cNvPr id="8" name="Image 7"/>
          <p:cNvPicPr>
            <a:picLocks noChangeAspect="1"/>
          </p:cNvPicPr>
          <p:nvPr/>
        </p:nvPicPr>
        <p:blipFill>
          <a:blip r:embed="rId3"/>
          <a:stretch>
            <a:fillRect/>
          </a:stretch>
        </p:blipFill>
        <p:spPr>
          <a:xfrm>
            <a:off x="6175926" y="1945532"/>
            <a:ext cx="4826057" cy="2879389"/>
          </a:xfrm>
          <a:prstGeom prst="rect">
            <a:avLst/>
          </a:prstGeom>
          <a:ln w="28575">
            <a:solidFill>
              <a:schemeClr val="bg1">
                <a:lumMod val="50000"/>
              </a:schemeClr>
            </a:solidFill>
          </a:ln>
        </p:spPr>
      </p:pic>
    </p:spTree>
    <p:extLst>
      <p:ext uri="{BB962C8B-B14F-4D97-AF65-F5344CB8AC3E}">
        <p14:creationId xmlns:p14="http://schemas.microsoft.com/office/powerpoint/2010/main" val="20338777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a:t>
            </a:r>
            <a:r>
              <a:rPr lang="fr-MA" dirty="0">
                <a:ea typeface="Cambria Math" panose="02040503050406030204" pitchFamily="18" charset="0"/>
              </a:rPr>
              <a:t>  </a:t>
            </a:r>
            <a:r>
              <a:rPr lang="fr-FR" dirty="0">
                <a:ea typeface="Cambria Math" panose="02040503050406030204" pitchFamily="18" charset="0"/>
              </a:rPr>
              <a:t>la 2</a:t>
            </a:r>
            <a:r>
              <a:rPr lang="fr-FR" baseline="30000" dirty="0">
                <a:ea typeface="Cambria Math" panose="02040503050406030204" pitchFamily="18" charset="0"/>
              </a:rPr>
              <a:t>ème</a:t>
            </a:r>
            <a:r>
              <a:rPr lang="fr-FR" dirty="0">
                <a:ea typeface="Cambria Math" panose="02040503050406030204" pitchFamily="18" charset="0"/>
              </a:rPr>
              <a:t> étape consiste à déterminer les grandeurs représentées sur les axes</a:t>
            </a:r>
            <a:r>
              <a:rPr lang="fr-FR" dirty="0"/>
              <a:t>.</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explique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439693"/>
            <a:ext cx="10727579" cy="420234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8" name="Image 17"/>
          <p:cNvPicPr>
            <a:picLocks noChangeAspect="1"/>
          </p:cNvPicPr>
          <p:nvPr/>
        </p:nvPicPr>
        <p:blipFill>
          <a:blip r:embed="rId3"/>
          <a:stretch>
            <a:fillRect/>
          </a:stretch>
        </p:blipFill>
        <p:spPr>
          <a:xfrm>
            <a:off x="6175926" y="1945532"/>
            <a:ext cx="4826057" cy="2879389"/>
          </a:xfrm>
          <a:prstGeom prst="rect">
            <a:avLst/>
          </a:prstGeom>
          <a:ln w="28575">
            <a:solidFill>
              <a:schemeClr val="bg1">
                <a:lumMod val="50000"/>
              </a:schemeClr>
            </a:solidFill>
          </a:ln>
        </p:spPr>
      </p:pic>
      <p:sp>
        <p:nvSpPr>
          <p:cNvPr id="19" name="ZoneTexte 18"/>
          <p:cNvSpPr txBox="1"/>
          <p:nvPr/>
        </p:nvSpPr>
        <p:spPr>
          <a:xfrm>
            <a:off x="856033" y="2772383"/>
            <a:ext cx="4717915"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grandeur représentée sur l’axe des abscisses est: </a:t>
            </a:r>
            <a:r>
              <a:rPr lang="fr-FR" sz="2000" dirty="0">
                <a:solidFill>
                  <a:srgbClr val="FF0000"/>
                </a:solidFill>
                <a:latin typeface="Calibri" panose="020F0502020204030204" pitchFamily="34" charset="0"/>
                <a:cs typeface="Calibri" panose="020F0502020204030204" pitchFamily="34" charset="0"/>
              </a:rPr>
              <a:t>numéro du devoir surveillé</a:t>
            </a:r>
          </a:p>
        </p:txBody>
      </p:sp>
      <p:sp>
        <p:nvSpPr>
          <p:cNvPr id="20" name="ZoneTexte 19"/>
          <p:cNvSpPr txBox="1"/>
          <p:nvPr/>
        </p:nvSpPr>
        <p:spPr>
          <a:xfrm>
            <a:off x="1057072" y="3887821"/>
            <a:ext cx="411480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grandeur représentée sur l’axe des ordonnées est: </a:t>
            </a:r>
            <a:r>
              <a:rPr lang="fr-FR" sz="2000" dirty="0">
                <a:solidFill>
                  <a:srgbClr val="FF0000"/>
                </a:solidFill>
                <a:latin typeface="Calibri" panose="020F0502020204030204" pitchFamily="34" charset="0"/>
                <a:cs typeface="Calibri" panose="020F0502020204030204" pitchFamily="34" charset="0"/>
              </a:rPr>
              <a:t>la note</a:t>
            </a:r>
          </a:p>
        </p:txBody>
      </p:sp>
    </p:spTree>
    <p:extLst>
      <p:ext uri="{BB962C8B-B14F-4D97-AF65-F5344CB8AC3E}">
        <p14:creationId xmlns:p14="http://schemas.microsoft.com/office/powerpoint/2010/main" val="9930498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On va rappeler la 3</a:t>
            </a:r>
            <a:r>
              <a:rPr lang="fr-MA" baseline="30000" dirty="0"/>
              <a:t>ème</a:t>
            </a:r>
            <a:r>
              <a:rPr lang="fr-MA" dirty="0"/>
              <a:t> étape. Complétez: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15285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p:cNvSpPr txBox="1"/>
          <p:nvPr/>
        </p:nvSpPr>
        <p:spPr>
          <a:xfrm>
            <a:off x="979055" y="1754909"/>
            <a:ext cx="362989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Compléter:</a:t>
            </a:r>
            <a:endParaRPr lang="fr-FR" sz="2000" dirty="0">
              <a:latin typeface="Calibri" panose="020F0502020204030204" pitchFamily="34" charset="0"/>
              <a:cs typeface="Calibri" panose="020F0502020204030204" pitchFamily="34" charset="0"/>
            </a:endParaRPr>
          </a:p>
        </p:txBody>
      </p:sp>
      <p:pic>
        <p:nvPicPr>
          <p:cNvPr id="8" name="Image 7"/>
          <p:cNvPicPr>
            <a:picLocks noChangeAspect="1"/>
          </p:cNvPicPr>
          <p:nvPr/>
        </p:nvPicPr>
        <p:blipFill>
          <a:blip r:embed="rId3"/>
          <a:stretch>
            <a:fillRect/>
          </a:stretch>
        </p:blipFill>
        <p:spPr>
          <a:xfrm>
            <a:off x="6175926" y="1945532"/>
            <a:ext cx="4826057" cy="2879389"/>
          </a:xfrm>
          <a:prstGeom prst="rect">
            <a:avLst/>
          </a:prstGeom>
          <a:ln w="28575">
            <a:solidFill>
              <a:schemeClr val="bg1">
                <a:lumMod val="50000"/>
              </a:schemeClr>
            </a:solidFill>
          </a:ln>
        </p:spPr>
      </p:pic>
      <p:sp>
        <p:nvSpPr>
          <p:cNvPr id="6" name="ZoneTexte 5"/>
          <p:cNvSpPr txBox="1"/>
          <p:nvPr/>
        </p:nvSpPr>
        <p:spPr>
          <a:xfrm>
            <a:off x="743566" y="2782111"/>
            <a:ext cx="447046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note maximale est:……………..</a:t>
            </a:r>
          </a:p>
        </p:txBody>
      </p:sp>
      <p:sp>
        <p:nvSpPr>
          <p:cNvPr id="14" name="ZoneTexte 13"/>
          <p:cNvSpPr txBox="1"/>
          <p:nvPr/>
        </p:nvSpPr>
        <p:spPr>
          <a:xfrm>
            <a:off x="743566" y="3654358"/>
            <a:ext cx="447046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note minimale est:……………..</a:t>
            </a:r>
          </a:p>
        </p:txBody>
      </p:sp>
    </p:spTree>
    <p:extLst>
      <p:ext uri="{BB962C8B-B14F-4D97-AF65-F5344CB8AC3E}">
        <p14:creationId xmlns:p14="http://schemas.microsoft.com/office/powerpoint/2010/main" val="355966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a:t>
            </a:r>
            <a:r>
              <a:rPr lang="fr-MA" dirty="0">
                <a:ea typeface="Cambria Math" panose="02040503050406030204" pitchFamily="18" charset="0"/>
              </a:rPr>
              <a:t>  </a:t>
            </a:r>
            <a:r>
              <a:rPr lang="fr-FR" dirty="0">
                <a:ea typeface="Cambria Math" panose="02040503050406030204" pitchFamily="18" charset="0"/>
              </a:rPr>
              <a:t>la 3</a:t>
            </a:r>
            <a:r>
              <a:rPr lang="fr-FR" baseline="30000" dirty="0">
                <a:ea typeface="Cambria Math" panose="02040503050406030204" pitchFamily="18" charset="0"/>
              </a:rPr>
              <a:t>ème</a:t>
            </a:r>
            <a:r>
              <a:rPr lang="fr-FR" dirty="0">
                <a:ea typeface="Cambria Math" panose="02040503050406030204" pitchFamily="18" charset="0"/>
              </a:rPr>
              <a:t> étape consiste à déterminer les points les plus importants</a:t>
            </a:r>
            <a:r>
              <a:rPr lang="fr-FR" dirty="0"/>
              <a:t>.</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explique et ajoute qu’on peut considérer la note 18 du 3</a:t>
            </a:r>
            <a:r>
              <a:rPr lang="fr-FR" baseline="30000" dirty="0"/>
              <a:t>ème</a:t>
            </a:r>
            <a:r>
              <a:rPr lang="fr-FR" dirty="0"/>
              <a:t> devoir aussi point important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439693"/>
            <a:ext cx="10727579" cy="420234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8" name="Image 17"/>
          <p:cNvPicPr>
            <a:picLocks noChangeAspect="1"/>
          </p:cNvPicPr>
          <p:nvPr/>
        </p:nvPicPr>
        <p:blipFill>
          <a:blip r:embed="rId3"/>
          <a:stretch>
            <a:fillRect/>
          </a:stretch>
        </p:blipFill>
        <p:spPr>
          <a:xfrm>
            <a:off x="6175926" y="1945532"/>
            <a:ext cx="4826057" cy="2879389"/>
          </a:xfrm>
          <a:prstGeom prst="rect">
            <a:avLst/>
          </a:prstGeom>
          <a:ln w="28575">
            <a:solidFill>
              <a:schemeClr val="bg1">
                <a:lumMod val="50000"/>
              </a:schemeClr>
            </a:solidFill>
          </a:ln>
        </p:spPr>
      </p:pic>
      <p:sp>
        <p:nvSpPr>
          <p:cNvPr id="9" name="ZoneTexte 8"/>
          <p:cNvSpPr txBox="1"/>
          <p:nvPr/>
        </p:nvSpPr>
        <p:spPr>
          <a:xfrm>
            <a:off x="935304" y="2193083"/>
            <a:ext cx="447046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note maximale est:2</a:t>
            </a:r>
            <a:r>
              <a:rPr lang="fr-FR" sz="2000" dirty="0">
                <a:solidFill>
                  <a:srgbClr val="FF0000"/>
                </a:solidFill>
                <a:latin typeface="Calibri" panose="020F0502020204030204" pitchFamily="34" charset="0"/>
                <a:cs typeface="Calibri" panose="020F0502020204030204" pitchFamily="34" charset="0"/>
              </a:rPr>
              <a:t>0 au dernier devoir.</a:t>
            </a:r>
          </a:p>
        </p:txBody>
      </p:sp>
      <p:sp>
        <p:nvSpPr>
          <p:cNvPr id="10" name="ZoneTexte 9"/>
          <p:cNvSpPr txBox="1"/>
          <p:nvPr/>
        </p:nvSpPr>
        <p:spPr>
          <a:xfrm>
            <a:off x="997146" y="3563619"/>
            <a:ext cx="447046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note minimale est:</a:t>
            </a:r>
            <a:r>
              <a:rPr lang="fr-FR" sz="2000" dirty="0">
                <a:solidFill>
                  <a:srgbClr val="FF0000"/>
                </a:solidFill>
                <a:latin typeface="Calibri" panose="020F0502020204030204" pitchFamily="34" charset="0"/>
                <a:cs typeface="Calibri" panose="020F0502020204030204" pitchFamily="34" charset="0"/>
              </a:rPr>
              <a:t>10 au premier devoir et 5</a:t>
            </a:r>
            <a:r>
              <a:rPr lang="fr-FR" sz="2000" baseline="30000" dirty="0">
                <a:solidFill>
                  <a:srgbClr val="FF0000"/>
                </a:solidFill>
                <a:latin typeface="Calibri" panose="020F0502020204030204" pitchFamily="34" charset="0"/>
                <a:cs typeface="Calibri" panose="020F0502020204030204" pitchFamily="34" charset="0"/>
              </a:rPr>
              <a:t>ème</a:t>
            </a:r>
            <a:r>
              <a:rPr lang="fr-FR" sz="2000" dirty="0">
                <a:solidFill>
                  <a:srgbClr val="FF0000"/>
                </a:solidFill>
                <a:latin typeface="Calibri" panose="020F0502020204030204" pitchFamily="34" charset="0"/>
                <a:cs typeface="Calibri" panose="020F0502020204030204" pitchFamily="34" charset="0"/>
              </a:rPr>
              <a:t> devoir.</a:t>
            </a:r>
          </a:p>
        </p:txBody>
      </p:sp>
    </p:spTree>
    <p:extLst>
      <p:ext uri="{BB962C8B-B14F-4D97-AF65-F5344CB8AC3E}">
        <p14:creationId xmlns:p14="http://schemas.microsoft.com/office/powerpoint/2010/main" val="2550790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On va rappeler la 4</a:t>
            </a:r>
            <a:r>
              <a:rPr lang="fr-MA" baseline="30000" dirty="0"/>
              <a:t>ème</a:t>
            </a:r>
            <a:r>
              <a:rPr lang="fr-MA" dirty="0"/>
              <a:t> étape. Complétez: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15285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7" name="ZoneTexte 6"/>
          <p:cNvSpPr txBox="1"/>
          <p:nvPr/>
        </p:nvSpPr>
        <p:spPr>
          <a:xfrm>
            <a:off x="979055" y="1754909"/>
            <a:ext cx="362989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Compléter:</a:t>
            </a:r>
            <a:endParaRPr lang="fr-FR" sz="2000" dirty="0">
              <a:latin typeface="Calibri" panose="020F0502020204030204" pitchFamily="34" charset="0"/>
              <a:cs typeface="Calibri" panose="020F0502020204030204" pitchFamily="34" charset="0"/>
            </a:endParaRPr>
          </a:p>
        </p:txBody>
      </p:sp>
      <p:pic>
        <p:nvPicPr>
          <p:cNvPr id="8" name="Image 7"/>
          <p:cNvPicPr>
            <a:picLocks noChangeAspect="1"/>
          </p:cNvPicPr>
          <p:nvPr/>
        </p:nvPicPr>
        <p:blipFill>
          <a:blip r:embed="rId3"/>
          <a:stretch>
            <a:fillRect/>
          </a:stretch>
        </p:blipFill>
        <p:spPr>
          <a:xfrm>
            <a:off x="6175926" y="1945532"/>
            <a:ext cx="4826057" cy="2879389"/>
          </a:xfrm>
          <a:prstGeom prst="rect">
            <a:avLst/>
          </a:prstGeom>
          <a:ln w="28575">
            <a:solidFill>
              <a:schemeClr val="bg1">
                <a:lumMod val="50000"/>
              </a:schemeClr>
            </a:solidFill>
          </a:ln>
        </p:spPr>
      </p:pic>
      <p:sp>
        <p:nvSpPr>
          <p:cNvPr id="5" name="ZoneTexte 4"/>
          <p:cNvSpPr txBox="1"/>
          <p:nvPr/>
        </p:nvSpPr>
        <p:spPr>
          <a:xfrm>
            <a:off x="743566" y="2342373"/>
            <a:ext cx="4849838"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Au cours du 1</a:t>
            </a:r>
            <a:r>
              <a:rPr lang="fr-FR" sz="2000" baseline="30000" dirty="0">
                <a:latin typeface="Calibri" panose="020F0502020204030204" pitchFamily="34" charset="0"/>
                <a:cs typeface="Calibri" panose="020F0502020204030204" pitchFamily="34" charset="0"/>
              </a:rPr>
              <a:t>er</a:t>
            </a:r>
            <a:r>
              <a:rPr lang="fr-FR" sz="2000" dirty="0">
                <a:latin typeface="Calibri" panose="020F0502020204030204" pitchFamily="34" charset="0"/>
                <a:cs typeface="Calibri" panose="020F0502020204030204" pitchFamily="34" charset="0"/>
              </a:rPr>
              <a:t> semestre, Les notes de l’élève ……………………………………………, passant de …….. à 18/20 lors du dernier devoir. </a:t>
            </a:r>
          </a:p>
        </p:txBody>
      </p:sp>
      <p:sp>
        <p:nvSpPr>
          <p:cNvPr id="13" name="ZoneTexte 12"/>
          <p:cNvSpPr txBox="1"/>
          <p:nvPr/>
        </p:nvSpPr>
        <p:spPr>
          <a:xfrm>
            <a:off x="875489" y="3754877"/>
            <a:ext cx="5447490" cy="1323439"/>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Au cours du 2</a:t>
            </a:r>
            <a:r>
              <a:rPr lang="fr-FR" sz="2000" baseline="30000" dirty="0">
                <a:latin typeface="Calibri" panose="020F0502020204030204" pitchFamily="34" charset="0"/>
                <a:cs typeface="Calibri" panose="020F0502020204030204" pitchFamily="34" charset="0"/>
              </a:rPr>
              <a:t>ème</a:t>
            </a:r>
            <a:r>
              <a:rPr lang="fr-FR" sz="2000" dirty="0">
                <a:latin typeface="Calibri" panose="020F0502020204030204" pitchFamily="34" charset="0"/>
                <a:cs typeface="Calibri" panose="020F0502020204030204" pitchFamily="34" charset="0"/>
              </a:rPr>
              <a:t> semestre, les notes …………………</a:t>
            </a:r>
          </a:p>
          <a:p>
            <a:r>
              <a:rPr lang="fr-FR" sz="2000" dirty="0">
                <a:latin typeface="Calibri" panose="020F0502020204030204" pitchFamily="34" charset="0"/>
                <a:cs typeface="Calibri" panose="020F0502020204030204" pitchFamily="34" charset="0"/>
              </a:rPr>
              <a:t>....... 10/20 au 5</a:t>
            </a:r>
            <a:r>
              <a:rPr lang="fr-FR" sz="2000" baseline="30000" dirty="0">
                <a:latin typeface="Calibri" panose="020F0502020204030204" pitchFamily="34" charset="0"/>
                <a:cs typeface="Calibri" panose="020F0502020204030204" pitchFamily="34" charset="0"/>
              </a:rPr>
              <a:t>ème</a:t>
            </a:r>
            <a:r>
              <a:rPr lang="fr-FR" sz="2000" dirty="0">
                <a:latin typeface="Calibri" panose="020F0502020204030204" pitchFamily="34" charset="0"/>
                <a:cs typeface="Calibri" panose="020F0502020204030204" pitchFamily="34" charset="0"/>
              </a:rPr>
              <a:t> devoir, puis ………………………pour  atteindre  la note…........</a:t>
            </a:r>
          </a:p>
          <a:p>
            <a:r>
              <a:rPr lang="fr-FR" sz="2000" dirty="0">
                <a:latin typeface="Calibri" panose="020F0502020204030204" pitchFamily="34" charset="0"/>
                <a:cs typeface="Calibri" panose="020F0502020204030204" pitchFamily="34" charset="0"/>
              </a:rPr>
              <a:t> 20/20 lors du dernier devoir.</a:t>
            </a:r>
          </a:p>
        </p:txBody>
      </p:sp>
    </p:spTree>
    <p:extLst>
      <p:ext uri="{BB962C8B-B14F-4D97-AF65-F5344CB8AC3E}">
        <p14:creationId xmlns:p14="http://schemas.microsoft.com/office/powerpoint/2010/main" val="28500326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a:t>
            </a:r>
            <a:r>
              <a:rPr lang="fr-MA" dirty="0">
                <a:ea typeface="Cambria Math" panose="02040503050406030204" pitchFamily="18" charset="0"/>
              </a:rPr>
              <a:t>  </a:t>
            </a:r>
            <a:r>
              <a:rPr lang="fr-FR" dirty="0">
                <a:ea typeface="Cambria Math" panose="02040503050406030204" pitchFamily="18" charset="0"/>
              </a:rPr>
              <a:t>la 3</a:t>
            </a:r>
            <a:r>
              <a:rPr lang="fr-FR" baseline="30000" dirty="0">
                <a:ea typeface="Cambria Math" panose="02040503050406030204" pitchFamily="18" charset="0"/>
              </a:rPr>
              <a:t>ème</a:t>
            </a:r>
            <a:r>
              <a:rPr lang="fr-FR" dirty="0">
                <a:ea typeface="Cambria Math" panose="02040503050406030204" pitchFamily="18" charset="0"/>
              </a:rPr>
              <a:t> étape consiste à déterminer les points les plus importants</a:t>
            </a:r>
            <a:r>
              <a:rPr lang="fr-FR" dirty="0"/>
              <a:t>.</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explique et ajoute qu’on peut considérer la note 18 du 3</a:t>
            </a:r>
            <a:r>
              <a:rPr lang="fr-FR" baseline="30000" dirty="0"/>
              <a:t>ème</a:t>
            </a:r>
            <a:r>
              <a:rPr lang="fr-FR" dirty="0"/>
              <a:t> devoir aussi point important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439693"/>
            <a:ext cx="10727579" cy="420234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8" name="Image 17"/>
          <p:cNvPicPr>
            <a:picLocks noChangeAspect="1"/>
          </p:cNvPicPr>
          <p:nvPr/>
        </p:nvPicPr>
        <p:blipFill>
          <a:blip r:embed="rId3"/>
          <a:stretch>
            <a:fillRect/>
          </a:stretch>
        </p:blipFill>
        <p:spPr>
          <a:xfrm>
            <a:off x="6253747" y="1894563"/>
            <a:ext cx="4826057" cy="2879389"/>
          </a:xfrm>
          <a:prstGeom prst="rect">
            <a:avLst/>
          </a:prstGeom>
          <a:ln w="28575">
            <a:solidFill>
              <a:schemeClr val="bg1">
                <a:lumMod val="50000"/>
              </a:schemeClr>
            </a:solidFill>
          </a:ln>
        </p:spPr>
      </p:pic>
      <p:sp>
        <p:nvSpPr>
          <p:cNvPr id="11" name="ZoneTexte 10"/>
          <p:cNvSpPr txBox="1"/>
          <p:nvPr/>
        </p:nvSpPr>
        <p:spPr>
          <a:xfrm>
            <a:off x="743566" y="2342373"/>
            <a:ext cx="4849838" cy="1015663"/>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Pendant le 1</a:t>
            </a:r>
            <a:r>
              <a:rPr lang="fr-FR" sz="2000" baseline="30000" dirty="0">
                <a:latin typeface="Calibri" panose="020F0502020204030204" pitchFamily="34" charset="0"/>
                <a:cs typeface="Calibri" panose="020F0502020204030204" pitchFamily="34" charset="0"/>
              </a:rPr>
              <a:t>er</a:t>
            </a:r>
            <a:r>
              <a:rPr lang="fr-FR" sz="2000" dirty="0">
                <a:latin typeface="Calibri" panose="020F0502020204030204" pitchFamily="34" charset="0"/>
                <a:cs typeface="Calibri" panose="020F0502020204030204" pitchFamily="34" charset="0"/>
              </a:rPr>
              <a:t> semestre, Les notes de l’élève </a:t>
            </a:r>
            <a:r>
              <a:rPr lang="fr-FR" sz="2000" dirty="0">
                <a:solidFill>
                  <a:srgbClr val="FF0000"/>
                </a:solidFill>
                <a:latin typeface="Calibri" panose="020F0502020204030204" pitchFamily="34" charset="0"/>
                <a:cs typeface="Calibri" panose="020F0502020204030204" pitchFamily="34" charset="0"/>
              </a:rPr>
              <a:t>augmentent progressivement</a:t>
            </a:r>
            <a:r>
              <a:rPr lang="fr-FR" sz="2000" dirty="0">
                <a:latin typeface="Calibri" panose="020F0502020204030204" pitchFamily="34" charset="0"/>
                <a:cs typeface="Calibri" panose="020F0502020204030204" pitchFamily="34" charset="0"/>
              </a:rPr>
              <a:t>, passant de 10 à 18/20 au dernier devoir. </a:t>
            </a:r>
          </a:p>
        </p:txBody>
      </p:sp>
      <p:sp>
        <p:nvSpPr>
          <p:cNvPr id="12" name="ZoneTexte 11"/>
          <p:cNvSpPr txBox="1"/>
          <p:nvPr/>
        </p:nvSpPr>
        <p:spPr>
          <a:xfrm>
            <a:off x="875489" y="3754877"/>
            <a:ext cx="5447490" cy="1323439"/>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Au cours du 2</a:t>
            </a:r>
            <a:r>
              <a:rPr lang="fr-FR" sz="2000" baseline="30000" dirty="0">
                <a:latin typeface="Calibri" panose="020F0502020204030204" pitchFamily="34" charset="0"/>
                <a:cs typeface="Calibri" panose="020F0502020204030204" pitchFamily="34" charset="0"/>
              </a:rPr>
              <a:t>ème</a:t>
            </a:r>
            <a:r>
              <a:rPr lang="fr-FR" sz="2000" dirty="0">
                <a:latin typeface="Calibri" panose="020F0502020204030204" pitchFamily="34" charset="0"/>
                <a:cs typeface="Calibri" panose="020F0502020204030204" pitchFamily="34" charset="0"/>
              </a:rPr>
              <a:t> semestre, les notes </a:t>
            </a:r>
            <a:r>
              <a:rPr lang="fr-FR" sz="2000" dirty="0">
                <a:solidFill>
                  <a:srgbClr val="FF0000"/>
                </a:solidFill>
                <a:latin typeface="Calibri" panose="020F0502020204030204" pitchFamily="34" charset="0"/>
                <a:cs typeface="Calibri" panose="020F0502020204030204" pitchFamily="34" charset="0"/>
              </a:rPr>
              <a:t>baissent</a:t>
            </a:r>
            <a:r>
              <a:rPr lang="fr-FR" sz="2000" dirty="0">
                <a:latin typeface="Calibri" panose="020F0502020204030204" pitchFamily="34" charset="0"/>
                <a:cs typeface="Calibri" panose="020F0502020204030204" pitchFamily="34" charset="0"/>
              </a:rPr>
              <a:t> jusqu’à 10/20 au 5</a:t>
            </a:r>
            <a:r>
              <a:rPr lang="fr-FR" sz="2000" baseline="30000" dirty="0">
                <a:latin typeface="Calibri" panose="020F0502020204030204" pitchFamily="34" charset="0"/>
                <a:cs typeface="Calibri" panose="020F0502020204030204" pitchFamily="34" charset="0"/>
              </a:rPr>
              <a:t>ème</a:t>
            </a:r>
            <a:r>
              <a:rPr lang="fr-FR" sz="2000" dirty="0">
                <a:latin typeface="Calibri" panose="020F0502020204030204" pitchFamily="34" charset="0"/>
                <a:cs typeface="Calibri" panose="020F0502020204030204" pitchFamily="34" charset="0"/>
              </a:rPr>
              <a:t> devoir, puis </a:t>
            </a:r>
            <a:r>
              <a:rPr lang="fr-FR" sz="2000" dirty="0">
                <a:solidFill>
                  <a:srgbClr val="FF0000"/>
                </a:solidFill>
                <a:latin typeface="Calibri" panose="020F0502020204030204" pitchFamily="34" charset="0"/>
                <a:cs typeface="Calibri" panose="020F0502020204030204" pitchFamily="34" charset="0"/>
              </a:rPr>
              <a:t>remonte</a:t>
            </a:r>
            <a:r>
              <a:rPr lang="fr-FR" sz="2000" dirty="0">
                <a:latin typeface="Calibri" panose="020F0502020204030204" pitchFamily="34" charset="0"/>
                <a:cs typeface="Calibri" panose="020F0502020204030204" pitchFamily="34" charset="0"/>
              </a:rPr>
              <a:t> pour atteindre la note </a:t>
            </a:r>
            <a:r>
              <a:rPr lang="fr-FR" sz="2000" dirty="0">
                <a:solidFill>
                  <a:srgbClr val="FF0000"/>
                </a:solidFill>
                <a:latin typeface="Calibri" panose="020F0502020204030204" pitchFamily="34" charset="0"/>
                <a:cs typeface="Calibri" panose="020F0502020204030204" pitchFamily="34" charset="0"/>
              </a:rPr>
              <a:t>maximale</a:t>
            </a:r>
            <a:r>
              <a:rPr lang="fr-FR" sz="2000" dirty="0">
                <a:latin typeface="Calibri" panose="020F0502020204030204" pitchFamily="34" charset="0"/>
                <a:cs typeface="Calibri" panose="020F0502020204030204" pitchFamily="34" charset="0"/>
              </a:rPr>
              <a:t> 20/20 lors du dernier devoir.</a:t>
            </a:r>
          </a:p>
        </p:txBody>
      </p:sp>
      <p:cxnSp>
        <p:nvCxnSpPr>
          <p:cNvPr id="6" name="Connecteur droit avec flèche 5"/>
          <p:cNvCxnSpPr/>
          <p:nvPr/>
        </p:nvCxnSpPr>
        <p:spPr>
          <a:xfrm flipV="1">
            <a:off x="7509753" y="2354094"/>
            <a:ext cx="787941" cy="797668"/>
          </a:xfrm>
          <a:prstGeom prst="straightConnector1">
            <a:avLst/>
          </a:prstGeom>
          <a:ln>
            <a:solidFill>
              <a:srgbClr val="FF0000"/>
            </a:solidFill>
            <a:tailEnd type="triangle"/>
          </a:ln>
        </p:spPr>
        <p:style>
          <a:lnRef idx="2">
            <a:schemeClr val="accent5"/>
          </a:lnRef>
          <a:fillRef idx="0">
            <a:schemeClr val="accent5"/>
          </a:fillRef>
          <a:effectRef idx="1">
            <a:schemeClr val="accent5"/>
          </a:effectRef>
          <a:fontRef idx="minor">
            <a:schemeClr val="tx1"/>
          </a:fontRef>
        </p:style>
      </p:cxnSp>
      <p:cxnSp>
        <p:nvCxnSpPr>
          <p:cNvPr id="8" name="Connecteur droit avec flèche 7"/>
          <p:cNvCxnSpPr/>
          <p:nvPr/>
        </p:nvCxnSpPr>
        <p:spPr>
          <a:xfrm>
            <a:off x="8463064" y="2577830"/>
            <a:ext cx="710119" cy="856034"/>
          </a:xfrm>
          <a:prstGeom prst="straightConnector1">
            <a:avLst/>
          </a:prstGeom>
          <a:ln>
            <a:solidFill>
              <a:srgbClr val="FF0000"/>
            </a:solidFill>
            <a:tailEnd type="triangle"/>
          </a:ln>
        </p:spPr>
        <p:style>
          <a:lnRef idx="2">
            <a:schemeClr val="accent5"/>
          </a:lnRef>
          <a:fillRef idx="0">
            <a:schemeClr val="accent5"/>
          </a:fillRef>
          <a:effectRef idx="1">
            <a:schemeClr val="accent5"/>
          </a:effectRef>
          <a:fontRef idx="minor">
            <a:schemeClr val="tx1"/>
          </a:fontRef>
        </p:style>
      </p:cxnSp>
      <p:cxnSp>
        <p:nvCxnSpPr>
          <p:cNvPr id="15" name="Connecteur droit avec flèche 14"/>
          <p:cNvCxnSpPr/>
          <p:nvPr/>
        </p:nvCxnSpPr>
        <p:spPr>
          <a:xfrm flipV="1">
            <a:off x="9455285" y="2342373"/>
            <a:ext cx="459466" cy="1091491"/>
          </a:xfrm>
          <a:prstGeom prst="straightConnector1">
            <a:avLst/>
          </a:prstGeom>
          <a:ln>
            <a:solidFill>
              <a:srgbClr val="FF0000"/>
            </a:solidFill>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3158179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Page:95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p:cNvPicPr>
            <a:picLocks noChangeAspect="1"/>
          </p:cNvPicPr>
          <p:nvPr/>
        </p:nvPicPr>
        <p:blipFill>
          <a:blip r:embed="rId4"/>
          <a:stretch>
            <a:fillRect/>
          </a:stretch>
        </p:blipFill>
        <p:spPr>
          <a:xfrm>
            <a:off x="198750" y="1050161"/>
            <a:ext cx="10705955" cy="5052132"/>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52" name="Text Placeholder 4">
            <a:extLst>
              <a:ext uri="{FF2B5EF4-FFF2-40B4-BE49-F238E27FC236}">
                <a16:creationId xmlns:a16="http://schemas.microsoft.com/office/drawing/2014/main" id="{B42B24A7-8E03-B0A5-EEE1-4F39731B4241}"/>
              </a:ext>
            </a:extLst>
          </p:cNvPr>
          <p:cNvSpPr txBox="1">
            <a:spLocks/>
          </p:cNvSpPr>
          <p:nvPr/>
        </p:nvSpPr>
        <p:spPr>
          <a:xfrm>
            <a:off x="5508544" y="6163014"/>
            <a:ext cx="2156851" cy="471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latin typeface="Arial" panose="020B0604020202020204" pitchFamily="34" charset="0"/>
                <a:cs typeface="Arial" panose="020B0604020202020204" pitchFamily="34" charset="0"/>
              </a:rPr>
              <a:t>Page:95</a:t>
            </a:r>
            <a:endParaRPr lang="fr-FR" sz="1600" dirty="0">
              <a:latin typeface="Arial" panose="020B0604020202020204" pitchFamily="34" charset="0"/>
              <a:cs typeface="Arial" panose="020B0604020202020204" pitchFamily="34" charset="0"/>
            </a:endParaRPr>
          </a:p>
        </p:txBody>
      </p:sp>
      <p:pic>
        <p:nvPicPr>
          <p:cNvPr id="10" name="Image 9"/>
          <p:cNvPicPr>
            <a:picLocks noChangeAspect="1"/>
          </p:cNvPicPr>
          <p:nvPr/>
        </p:nvPicPr>
        <p:blipFill>
          <a:blip r:embed="rId4"/>
          <a:stretch>
            <a:fillRect/>
          </a:stretch>
        </p:blipFill>
        <p:spPr>
          <a:xfrm>
            <a:off x="305755" y="1046458"/>
            <a:ext cx="11001582" cy="5191638"/>
          </a:xfrm>
          <a:prstGeom prst="rect">
            <a:avLst/>
          </a:prstGeom>
        </p:spPr>
      </p:pic>
      <p:sp>
        <p:nvSpPr>
          <p:cNvPr id="14" name="ZoneTexte 13"/>
          <p:cNvSpPr txBox="1"/>
          <p:nvPr/>
        </p:nvSpPr>
        <p:spPr>
          <a:xfrm>
            <a:off x="3832699" y="2890550"/>
            <a:ext cx="1118681"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La taille</a:t>
            </a:r>
          </a:p>
        </p:txBody>
      </p:sp>
      <p:sp>
        <p:nvSpPr>
          <p:cNvPr id="15" name="ZoneTexte 14"/>
          <p:cNvSpPr txBox="1"/>
          <p:nvPr/>
        </p:nvSpPr>
        <p:spPr>
          <a:xfrm>
            <a:off x="6965004" y="2675106"/>
            <a:ext cx="107004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Son âge</a:t>
            </a:r>
          </a:p>
        </p:txBody>
      </p:sp>
      <p:sp>
        <p:nvSpPr>
          <p:cNvPr id="16" name="ZoneTexte 15"/>
          <p:cNvSpPr txBox="1"/>
          <p:nvPr/>
        </p:nvSpPr>
        <p:spPr>
          <a:xfrm>
            <a:off x="6731540" y="3790663"/>
            <a:ext cx="933855" cy="369332"/>
          </a:xfrm>
          <a:prstGeom prst="rect">
            <a:avLst/>
          </a:prstGeom>
          <a:noFill/>
        </p:spPr>
        <p:txBody>
          <a:bodyPr wrap="square" rtlCol="0">
            <a:spAutoFit/>
          </a:bodyPr>
          <a:lstStyle/>
          <a:p>
            <a:pPr algn="l"/>
            <a:r>
              <a:rPr lang="fr-FR" dirty="0">
                <a:solidFill>
                  <a:srgbClr val="FF0000"/>
                </a:solidFill>
                <a:latin typeface="Calibri" panose="020F0502020204030204" pitchFamily="34" charset="0"/>
                <a:cs typeface="Calibri" panose="020F0502020204030204" pitchFamily="34" charset="0"/>
              </a:rPr>
              <a:t>6 ans</a:t>
            </a:r>
          </a:p>
        </p:txBody>
      </p:sp>
      <p:sp>
        <p:nvSpPr>
          <p:cNvPr id="17" name="ZoneTexte 16"/>
          <p:cNvSpPr txBox="1"/>
          <p:nvPr/>
        </p:nvSpPr>
        <p:spPr>
          <a:xfrm>
            <a:off x="4392039" y="4350730"/>
            <a:ext cx="885217"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60cm</a:t>
            </a:r>
          </a:p>
        </p:txBody>
      </p:sp>
      <p:sp>
        <p:nvSpPr>
          <p:cNvPr id="18" name="ZoneTexte 17"/>
          <p:cNvSpPr txBox="1"/>
          <p:nvPr/>
        </p:nvSpPr>
        <p:spPr>
          <a:xfrm>
            <a:off x="5953327" y="4455268"/>
            <a:ext cx="1712067"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Un an </a:t>
            </a:r>
          </a:p>
        </p:txBody>
      </p:sp>
      <mc:AlternateContent xmlns:mc="http://schemas.openxmlformats.org/markup-compatibility/2006" xmlns:a14="http://schemas.microsoft.com/office/drawing/2010/main">
        <mc:Choice Requires="a14">
          <p:sp>
            <p:nvSpPr>
              <p:cNvPr id="19" name="ZoneTexte 18"/>
              <p:cNvSpPr txBox="1"/>
              <p:nvPr/>
            </p:nvSpPr>
            <p:spPr>
              <a:xfrm>
                <a:off x="4630367" y="4909031"/>
                <a:ext cx="1001947"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155 </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𝑐𝑚</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4630367" y="4909031"/>
                <a:ext cx="1001947" cy="400110"/>
              </a:xfrm>
              <a:prstGeom prst="rect">
                <a:avLst/>
              </a:prstGeom>
              <a:blipFill>
                <a:blip r:embed="rId5"/>
                <a:stretch>
                  <a:fillRect r="-21951"/>
                </a:stretch>
              </a:blipFill>
            </p:spPr>
            <p:txBody>
              <a:bodyPr/>
              <a:lstStyle/>
              <a:p>
                <a:r>
                  <a:rPr lang="fr-FR">
                    <a:noFill/>
                  </a:rPr>
                  <a:t> </a:t>
                </a:r>
              </a:p>
            </p:txBody>
          </p:sp>
        </mc:Fallback>
      </mc:AlternateContent>
      <p:sp>
        <p:nvSpPr>
          <p:cNvPr id="20" name="ZoneTexte 19"/>
          <p:cNvSpPr txBox="1"/>
          <p:nvPr/>
        </p:nvSpPr>
        <p:spPr>
          <a:xfrm>
            <a:off x="6580760" y="4761394"/>
            <a:ext cx="4572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10 </a:t>
            </a:r>
          </a:p>
        </p:txBody>
      </p:sp>
      <p:sp>
        <p:nvSpPr>
          <p:cNvPr id="21" name="ZoneTexte 20"/>
          <p:cNvSpPr txBox="1"/>
          <p:nvPr/>
        </p:nvSpPr>
        <p:spPr>
          <a:xfrm>
            <a:off x="3336586" y="5296264"/>
            <a:ext cx="1498061"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augmente</a:t>
            </a:r>
          </a:p>
        </p:txBody>
      </p:sp>
      <mc:AlternateContent xmlns:mc="http://schemas.openxmlformats.org/markup-compatibility/2006" xmlns:a14="http://schemas.microsoft.com/office/drawing/2010/main">
        <mc:Choice Requires="a14">
          <p:sp>
            <p:nvSpPr>
              <p:cNvPr id="26" name="ZoneTexte 25"/>
              <p:cNvSpPr txBox="1"/>
              <p:nvPr/>
            </p:nvSpPr>
            <p:spPr>
              <a:xfrm>
                <a:off x="2334639" y="5837986"/>
                <a:ext cx="1001947"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155 </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𝑐𝑚</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26" name="ZoneTexte 25"/>
              <p:cNvSpPr txBox="1">
                <a:spLocks noRot="1" noChangeAspect="1" noMove="1" noResize="1" noEditPoints="1" noAdjustHandles="1" noChangeArrowheads="1" noChangeShapeType="1" noTextEdit="1"/>
              </p:cNvSpPr>
              <p:nvPr/>
            </p:nvSpPr>
            <p:spPr>
              <a:xfrm>
                <a:off x="2334639" y="5837986"/>
                <a:ext cx="1001947" cy="400110"/>
              </a:xfrm>
              <a:prstGeom prst="rect">
                <a:avLst/>
              </a:prstGeom>
              <a:blipFill>
                <a:blip r:embed="rId6"/>
                <a:stretch>
                  <a:fillRect r="-21951"/>
                </a:stretch>
              </a:blipFill>
            </p:spPr>
            <p:txBody>
              <a:bodyPr/>
              <a:lstStyle/>
              <a:p>
                <a:r>
                  <a:rPr lang="fr-FR">
                    <a:noFill/>
                  </a:rPr>
                  <a:t> </a:t>
                </a:r>
              </a:p>
            </p:txBody>
          </p:sp>
        </mc:Fallback>
      </mc:AlternateContent>
      <p:sp>
        <p:nvSpPr>
          <p:cNvPr id="22" name="Rectangle 21"/>
          <p:cNvSpPr/>
          <p:nvPr/>
        </p:nvSpPr>
        <p:spPr>
          <a:xfrm>
            <a:off x="3503372" y="5709911"/>
            <a:ext cx="418704" cy="369332"/>
          </a:xfrm>
          <a:prstGeom prst="rect">
            <a:avLst/>
          </a:prstGeom>
        </p:spPr>
        <p:txBody>
          <a:bodyPr wrap="none">
            <a:spAutoFit/>
          </a:bodyPr>
          <a:lstStyle/>
          <a:p>
            <a:r>
              <a:rPr lang="fr-FR" dirty="0">
                <a:solidFill>
                  <a:srgbClr val="FF0000"/>
                </a:solidFill>
                <a:latin typeface="Calibri" panose="020F0502020204030204" pitchFamily="34" charset="0"/>
                <a:cs typeface="Calibri" panose="020F0502020204030204" pitchFamily="34" charset="0"/>
              </a:rPr>
              <a:t>10</a:t>
            </a:r>
            <a:endParaRPr lang="fr-FR" dirty="0"/>
          </a:p>
        </p:txBody>
      </p:sp>
      <p:cxnSp>
        <p:nvCxnSpPr>
          <p:cNvPr id="24" name="Connecteur droit 23"/>
          <p:cNvCxnSpPr/>
          <p:nvPr/>
        </p:nvCxnSpPr>
        <p:spPr>
          <a:xfrm>
            <a:off x="7898860" y="4855378"/>
            <a:ext cx="9727" cy="840996"/>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30" name="Connecteur droit 29"/>
          <p:cNvCxnSpPr/>
          <p:nvPr/>
        </p:nvCxnSpPr>
        <p:spPr>
          <a:xfrm>
            <a:off x="10564238" y="3506821"/>
            <a:ext cx="0" cy="2174079"/>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32" name="Connecteur droit 31"/>
          <p:cNvCxnSpPr/>
          <p:nvPr/>
        </p:nvCxnSpPr>
        <p:spPr>
          <a:xfrm flipH="1">
            <a:off x="7665394" y="3514713"/>
            <a:ext cx="2898844" cy="29183"/>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34" name="Connecteur droit 33"/>
          <p:cNvCxnSpPr/>
          <p:nvPr/>
        </p:nvCxnSpPr>
        <p:spPr>
          <a:xfrm flipH="1">
            <a:off x="7587574" y="4855378"/>
            <a:ext cx="311286" cy="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36" name="Connecteur droit 35"/>
          <p:cNvCxnSpPr/>
          <p:nvPr/>
        </p:nvCxnSpPr>
        <p:spPr>
          <a:xfrm flipH="1">
            <a:off x="7665394" y="3975329"/>
            <a:ext cx="1702341" cy="0"/>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p:nvCxnSpPr>
        <p:spPr>
          <a:xfrm>
            <a:off x="9363540" y="3975329"/>
            <a:ext cx="29183" cy="1705571"/>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01893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a:t>Lire un graphe </a:t>
            </a:r>
            <a:endParaRPr lang="fr-FR" sz="2000" b="1" dirty="0">
              <a:solidFill>
                <a:schemeClr val="bg1">
                  <a:lumMod val="65000"/>
                </a:schemeClr>
              </a:solidFill>
              <a:latin typeface="Arial" panose="020B0604020202020204" pitchFamily="34" charset="0"/>
              <a:cs typeface="Arial" panose="020B0604020202020204" pitchFamily="34" charset="0"/>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33632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rPr>
              <a:t>C11</a:t>
            </a: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b="1" dirty="0">
                <a:solidFill>
                  <a:schemeClr val="bg1">
                    <a:lumMod val="50000"/>
                  </a:schemeClr>
                </a:solidFill>
                <a:sym typeface="Arial"/>
              </a:rPr>
              <a:t>Tâche 5</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06929" y="2773984"/>
            <a:ext cx="137161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b="1" dirty="0">
                <a:solidFill>
                  <a:schemeClr val="bg1">
                    <a:lumMod val="50000"/>
                  </a:schemeClr>
                </a:solidFill>
                <a:sym typeface="Arial"/>
              </a:rPr>
              <a:t>Tâche 4</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320739"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defTabSz="685783"/>
            <a:r>
              <a:rPr lang="fr-FR" sz="2000" b="1" dirty="0">
                <a:sym typeface="Arial"/>
              </a:rPr>
              <a:t>Tâche 3</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b="1" dirty="0">
                <a:solidFill>
                  <a:schemeClr val="bg1">
                    <a:lumMod val="50000"/>
                  </a:schemeClr>
                </a:solidFill>
              </a:rPr>
              <a:t>consolidation</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b="1" dirty="0">
                <a:solidFill>
                  <a:schemeClr val="bg1">
                    <a:lumMod val="50000"/>
                  </a:schemeClr>
                </a:solidFill>
              </a:rPr>
              <a:t>Représenter graphiquement une relation de proportionnalité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167035" y="2807784"/>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b="1" dirty="0">
                <a:solidFill>
                  <a:schemeClr val="bg1">
                    <a:lumMod val="50000"/>
                  </a:schemeClr>
                </a:solidFill>
              </a:rPr>
              <a:t>Reconnaitre la proportionnalité avec les nombres négatifs</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MA" b="1" dirty="0">
                <a:solidFill>
                  <a:schemeClr val="bg1">
                    <a:lumMod val="50000"/>
                  </a:schemeClr>
                </a:solidFill>
              </a:rPr>
              <a:t>Résolution de problèmes graphiques</a:t>
            </a:r>
            <a:endParaRPr lang="fr-FR" sz="2000" b="1" dirty="0">
              <a:solidFill>
                <a:schemeClr val="bg1">
                  <a:lumMod val="50000"/>
                </a:schemeClr>
              </a:solidFil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12:         </a:t>
            </a:r>
            <a:r>
              <a:rPr lang="fr-FR" dirty="0"/>
              <a:t>Fonctions et proportionnalité</a:t>
            </a:r>
            <a:endParaRPr lang="fr-FR" dirty="0">
              <a:solidFill>
                <a:prstClr val="white"/>
              </a:solidFill>
              <a:latin typeface="Arial" panose="020B0604020202020204" pitchFamily="34" charset="0"/>
              <a:cs typeface="Arial" panose="020B0604020202020204" pitchFamily="34" charset="0"/>
              <a:sym typeface="Arial"/>
            </a:endParaRPr>
          </a:p>
          <a:p>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rPr>
              <a:t>Tâche 6</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Page:95</a:t>
            </a:r>
            <a:endParaRPr lang="fr-FR" dirty="0"/>
          </a:p>
        </p:txBody>
      </p:sp>
      <p:pic>
        <p:nvPicPr>
          <p:cNvPr id="6" name="Image 5"/>
          <p:cNvPicPr>
            <a:picLocks noChangeAspect="1"/>
          </p:cNvPicPr>
          <p:nvPr/>
        </p:nvPicPr>
        <p:blipFill>
          <a:blip r:embed="rId2"/>
          <a:stretch>
            <a:fillRect/>
          </a:stretch>
        </p:blipFill>
        <p:spPr>
          <a:xfrm>
            <a:off x="1085264" y="1682293"/>
            <a:ext cx="10222073" cy="3162081"/>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les étapes à suivre pour lire un graphe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6" name="ZoneTexte 15"/>
          <p:cNvSpPr txBox="1"/>
          <p:nvPr/>
        </p:nvSpPr>
        <p:spPr>
          <a:xfrm>
            <a:off x="1624519" y="1194660"/>
            <a:ext cx="8784077"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Pour lire un graphique, on suit les étapes suivantes:</a:t>
            </a:r>
          </a:p>
        </p:txBody>
      </p:sp>
      <p:sp>
        <p:nvSpPr>
          <p:cNvPr id="17" name="ZoneTexte 16"/>
          <p:cNvSpPr txBox="1"/>
          <p:nvPr/>
        </p:nvSpPr>
        <p:spPr>
          <a:xfrm>
            <a:off x="651753" y="2193290"/>
            <a:ext cx="9679021" cy="400110"/>
          </a:xfrm>
          <a:prstGeom prst="rect">
            <a:avLst/>
          </a:prstGeom>
          <a:noFill/>
        </p:spPr>
        <p:txBody>
          <a:bodyPr wrap="square" rtlCol="0">
            <a:spAutoFit/>
          </a:bodyPr>
          <a:lstStyle/>
          <a:p>
            <a:pPr marL="457200" indent="-457200" algn="l">
              <a:buFont typeface="+mj-lt"/>
              <a:buAutoNum type="arabicPeriod"/>
            </a:pPr>
            <a:r>
              <a:rPr lang="fr-FR" sz="2000" dirty="0">
                <a:latin typeface="Calibri" panose="020F0502020204030204" pitchFamily="34" charset="0"/>
                <a:cs typeface="Calibri" panose="020F0502020204030204" pitchFamily="34" charset="0"/>
              </a:rPr>
              <a:t>J’ identifie et je comprends ou je donne un titre au graphique.</a:t>
            </a:r>
          </a:p>
        </p:txBody>
      </p:sp>
      <p:sp>
        <p:nvSpPr>
          <p:cNvPr id="18" name="ZoneTexte 17"/>
          <p:cNvSpPr txBox="1"/>
          <p:nvPr/>
        </p:nvSpPr>
        <p:spPr>
          <a:xfrm>
            <a:off x="651753" y="3132654"/>
            <a:ext cx="703309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2. je détermine les grandeurs représentées sur les axes du repère </a:t>
            </a:r>
          </a:p>
        </p:txBody>
      </p:sp>
      <p:sp>
        <p:nvSpPr>
          <p:cNvPr id="19" name="ZoneTexte 18"/>
          <p:cNvSpPr txBox="1"/>
          <p:nvPr/>
        </p:nvSpPr>
        <p:spPr>
          <a:xfrm>
            <a:off x="687961" y="4187999"/>
            <a:ext cx="645214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3. je repère les points les plus importants du graphique</a:t>
            </a:r>
          </a:p>
        </p:txBody>
      </p:sp>
      <p:sp>
        <p:nvSpPr>
          <p:cNvPr id="20" name="ZoneTexte 19"/>
          <p:cNvSpPr txBox="1"/>
          <p:nvPr/>
        </p:nvSpPr>
        <p:spPr>
          <a:xfrm>
            <a:off x="651753" y="5398848"/>
            <a:ext cx="5004881"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4.  Je décris les variations du graphique</a:t>
            </a:r>
          </a:p>
        </p:txBody>
      </p:sp>
      <p:pic>
        <p:nvPicPr>
          <p:cNvPr id="21" name="Image 20"/>
          <p:cNvPicPr>
            <a:picLocks noChangeAspect="1"/>
          </p:cNvPicPr>
          <p:nvPr/>
        </p:nvPicPr>
        <p:blipFill>
          <a:blip r:embed="rId3"/>
          <a:stretch>
            <a:fillRect/>
          </a:stretch>
        </p:blipFill>
        <p:spPr>
          <a:xfrm>
            <a:off x="7752945" y="3033421"/>
            <a:ext cx="4173166" cy="3279830"/>
          </a:xfrm>
          <a:prstGeom prst="rect">
            <a:avLst/>
          </a:prstGeom>
          <a:ln w="28575">
            <a:solidFill>
              <a:schemeClr val="bg1">
                <a:lumMod val="50000"/>
              </a:schemeClr>
            </a:solidFill>
          </a:ln>
        </p:spPr>
      </p:pic>
      <p:cxnSp>
        <p:nvCxnSpPr>
          <p:cNvPr id="22" name="Connecteur droit avec flèche 21"/>
          <p:cNvCxnSpPr/>
          <p:nvPr/>
        </p:nvCxnSpPr>
        <p:spPr>
          <a:xfrm>
            <a:off x="8686800" y="2193290"/>
            <a:ext cx="330740" cy="9393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p:nvPr/>
        </p:nvCxnSpPr>
        <p:spPr>
          <a:xfrm>
            <a:off x="8025319" y="2801566"/>
            <a:ext cx="347493" cy="826851"/>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4" name="Connecteur droit avec flèche 23"/>
          <p:cNvCxnSpPr/>
          <p:nvPr/>
        </p:nvCxnSpPr>
        <p:spPr>
          <a:xfrm>
            <a:off x="11527277" y="4893013"/>
            <a:ext cx="77821" cy="1070042"/>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5" name="Connecteur droit avec flèche 24"/>
          <p:cNvCxnSpPr/>
          <p:nvPr/>
        </p:nvCxnSpPr>
        <p:spPr>
          <a:xfrm flipH="1">
            <a:off x="10175132" y="2500009"/>
            <a:ext cx="505838" cy="112840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necteur droit avec flèche 25"/>
          <p:cNvCxnSpPr/>
          <p:nvPr/>
        </p:nvCxnSpPr>
        <p:spPr>
          <a:xfrm>
            <a:off x="7373566" y="4348263"/>
            <a:ext cx="999246" cy="78794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Connecteur droit avec flèche 26"/>
          <p:cNvCxnSpPr/>
          <p:nvPr/>
        </p:nvCxnSpPr>
        <p:spPr>
          <a:xfrm flipH="1">
            <a:off x="11206264" y="3404681"/>
            <a:ext cx="252919" cy="17315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Connecteur droit avec flèche 27"/>
          <p:cNvCxnSpPr/>
          <p:nvPr/>
        </p:nvCxnSpPr>
        <p:spPr>
          <a:xfrm flipV="1">
            <a:off x="8372812" y="3628417"/>
            <a:ext cx="1539673" cy="1264596"/>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9" name="Connecteur droit avec flèche 28"/>
          <p:cNvCxnSpPr/>
          <p:nvPr/>
        </p:nvCxnSpPr>
        <p:spPr>
          <a:xfrm>
            <a:off x="10246738" y="3666066"/>
            <a:ext cx="1047075" cy="1426364"/>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8" name="Connecteur droit 7"/>
          <p:cNvCxnSpPr/>
          <p:nvPr/>
        </p:nvCxnSpPr>
        <p:spPr>
          <a:xfrm>
            <a:off x="8389564" y="5179978"/>
            <a:ext cx="0" cy="826851"/>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35" name="Connecteur droit 34"/>
          <p:cNvCxnSpPr/>
          <p:nvPr/>
        </p:nvCxnSpPr>
        <p:spPr>
          <a:xfrm>
            <a:off x="11099260" y="5136204"/>
            <a:ext cx="34047" cy="785509"/>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p:nvCxnSpPr>
        <p:spPr>
          <a:xfrm flipH="1">
            <a:off x="8199065" y="5179978"/>
            <a:ext cx="2917219" cy="11823"/>
          </a:xfrm>
          <a:prstGeom prst="line">
            <a:avLst/>
          </a:prstGeom>
          <a:ln>
            <a:solidFill>
              <a:srgbClr val="FF0000"/>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664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par>
                          <p:cTn id="11" fill="hold">
                            <p:stCondLst>
                              <p:cond delay="0"/>
                            </p:stCondLst>
                            <p:childTnLst>
                              <p:par>
                                <p:cTn id="12" presetID="6" presetClass="entr" presetSubtype="16"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circle(in)">
                                      <p:cBhvr>
                                        <p:cTn id="14" dur="20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par>
                          <p:cTn id="19" fill="hold">
                            <p:stCondLst>
                              <p:cond delay="0"/>
                            </p:stCondLst>
                            <p:childTnLst>
                              <p:par>
                                <p:cTn id="20" presetID="6" presetClass="entr" presetSubtype="16" fill="hold"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ircle(in)">
                                      <p:cBhvr>
                                        <p:cTn id="22" dur="2000"/>
                                        <p:tgtEl>
                                          <p:spTgt spid="23"/>
                                        </p:tgtEl>
                                      </p:cBhvr>
                                    </p:animEffect>
                                  </p:childTnLst>
                                </p:cTn>
                              </p:par>
                            </p:childTnLst>
                          </p:cTn>
                        </p:par>
                        <p:par>
                          <p:cTn id="23" fill="hold">
                            <p:stCondLst>
                              <p:cond delay="2000"/>
                            </p:stCondLst>
                            <p:childTnLst>
                              <p:par>
                                <p:cTn id="24" presetID="6" presetClass="entr" presetSubtype="16"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circle(in)">
                                      <p:cBhvr>
                                        <p:cTn id="26" dur="20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6" presetClass="entr" presetSubtype="16"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circle(in)">
                                      <p:cBhvr>
                                        <p:cTn id="33" dur="2000"/>
                                        <p:tgtEl>
                                          <p:spTgt spid="25"/>
                                        </p:tgtEl>
                                      </p:cBhvr>
                                    </p:animEffect>
                                  </p:childTnLst>
                                </p:cTn>
                              </p:par>
                            </p:childTnLst>
                          </p:cTn>
                        </p:par>
                        <p:par>
                          <p:cTn id="34" fill="hold">
                            <p:stCondLst>
                              <p:cond delay="2000"/>
                            </p:stCondLst>
                            <p:childTnLst>
                              <p:par>
                                <p:cTn id="35" presetID="6" presetClass="entr" presetSubtype="16" fill="hold" nodeType="after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circle(in)">
                                      <p:cBhvr>
                                        <p:cTn id="37" dur="2000"/>
                                        <p:tgtEl>
                                          <p:spTgt spid="26"/>
                                        </p:tgtEl>
                                      </p:cBhvr>
                                    </p:animEffect>
                                  </p:childTnLst>
                                </p:cTn>
                              </p:par>
                            </p:childTnLst>
                          </p:cTn>
                        </p:par>
                        <p:par>
                          <p:cTn id="38" fill="hold">
                            <p:stCondLst>
                              <p:cond delay="4000"/>
                            </p:stCondLst>
                            <p:childTnLst>
                              <p:par>
                                <p:cTn id="39" presetID="6" presetClass="entr" presetSubtype="16" fill="hold"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circle(in)">
                                      <p:cBhvr>
                                        <p:cTn id="41" dur="20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childTnLst>
                                </p:cTn>
                              </p:par>
                            </p:childTnLst>
                          </p:cTn>
                        </p:par>
                        <p:par>
                          <p:cTn id="46" fill="hold">
                            <p:stCondLst>
                              <p:cond delay="0"/>
                            </p:stCondLst>
                            <p:childTnLst>
                              <p:par>
                                <p:cTn id="47" presetID="6" presetClass="entr" presetSubtype="16" fill="hold" nodeType="after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circle(in)">
                                      <p:cBhvr>
                                        <p:cTn id="49" dur="2000"/>
                                        <p:tgtEl>
                                          <p:spTgt spid="28"/>
                                        </p:tgtEl>
                                      </p:cBhvr>
                                    </p:animEffect>
                                  </p:childTnLst>
                                </p:cTn>
                              </p:par>
                            </p:childTnLst>
                          </p:cTn>
                        </p:par>
                        <p:par>
                          <p:cTn id="50" fill="hold">
                            <p:stCondLst>
                              <p:cond delay="2000"/>
                            </p:stCondLst>
                            <p:childTnLst>
                              <p:par>
                                <p:cTn id="51" presetID="6" presetClass="entr" presetSubtype="16" fill="hold" nodeType="after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circle(in)">
                                      <p:cBhvr>
                                        <p:cTn id="53"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Page:95</a:t>
            </a:r>
          </a:p>
        </p:txBody>
      </p:sp>
      <p:pic>
        <p:nvPicPr>
          <p:cNvPr id="5" name="Image 4"/>
          <p:cNvPicPr>
            <a:picLocks noChangeAspect="1"/>
          </p:cNvPicPr>
          <p:nvPr/>
        </p:nvPicPr>
        <p:blipFill>
          <a:blip r:embed="rId2"/>
          <a:stretch>
            <a:fillRect/>
          </a:stretch>
        </p:blipFill>
        <p:spPr>
          <a:xfrm>
            <a:off x="512636" y="1260913"/>
            <a:ext cx="10792416" cy="3739104"/>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MA" sz="1400" dirty="0"/>
              <a:t>Lire un graphe.</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a:t>
            </a:r>
            <a:r>
              <a:rPr lang="en-US" dirty="0" err="1"/>
              <a:t>graphe</a:t>
            </a:r>
            <a:r>
              <a:rPr lang="en-US" dirty="0"/>
              <a:t>.</a:t>
            </a:r>
          </a:p>
          <a:p>
            <a:r>
              <a:rPr lang="en-US" dirty="0"/>
              <a:t>Points </a:t>
            </a:r>
            <a:r>
              <a:rPr lang="en-US" dirty="0" err="1"/>
              <a:t>importants</a:t>
            </a:r>
            <a:r>
              <a:rPr lang="en-US" dirty="0"/>
              <a:t>.</a:t>
            </a:r>
          </a:p>
          <a:p>
            <a:r>
              <a:rPr lang="en-US" dirty="0"/>
              <a:t>Les variations.</a:t>
            </a:r>
          </a:p>
          <a:p>
            <a:r>
              <a:rPr lang="fr-MA" dirty="0"/>
              <a:t>Grandeurs.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Lire un graphe.</a:t>
            </a:r>
          </a:p>
          <a:p>
            <a:pPr lvl="0"/>
            <a:r>
              <a:rPr lang="fr-FR" b="1" dirty="0"/>
              <a:t>Les outils :</a:t>
            </a:r>
          </a:p>
          <a:p>
            <a:pPr marL="285750" lvl="0" indent="-285750">
              <a:buFont typeface="Arial" panose="020B0604020202020204" pitchFamily="34" charset="0"/>
              <a:buChar char="•"/>
            </a:pPr>
            <a:r>
              <a:rPr lang="fr-FR" dirty="0"/>
              <a:t>Un repère, une équerre et une règle.</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Difficultés de déterminer les variations d’un graphes.</a:t>
            </a:r>
          </a:p>
        </p:txBody>
      </p:sp>
    </p:spTree>
    <p:extLst>
      <p:ext uri="{BB962C8B-B14F-4D97-AF65-F5344CB8AC3E}">
        <p14:creationId xmlns:p14="http://schemas.microsoft.com/office/powerpoint/2010/main" val="154435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11442</TotalTime>
  <Words>2425</Words>
  <Application>Microsoft Office PowerPoint</Application>
  <PresentationFormat>Grand écran</PresentationFormat>
  <Paragraphs>226</Paragraphs>
  <Slides>56</Slides>
  <Notes>4</Notes>
  <HiddenSlides>7</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56</vt:i4>
      </vt:variant>
    </vt:vector>
  </HeadingPairs>
  <TitlesOfParts>
    <vt:vector size="66" baseType="lpstr">
      <vt:lpstr>Aptos</vt:lpstr>
      <vt:lpstr>Aptos Display</vt:lpstr>
      <vt:lpstr>Arial</vt:lpstr>
      <vt:lpstr>Calibri</vt:lpstr>
      <vt:lpstr>Calibri Light</vt:lpstr>
      <vt:lpstr>Cambria Math</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on va rappeler les composantes d’un repère. Complétez:</vt:lpstr>
      <vt:lpstr>Rappelez vous que: un repère est défini par deux droites sécantes appelées ses axes en un point O appelé son origine et une unité pour chaque axe.</vt:lpstr>
      <vt:lpstr>On va rappeler comment sont ordonnés les nombres sur les axes d’un repère . complétez.</vt:lpstr>
      <vt:lpstr> Rappelez vous que: Sur l’axe des abscisses les nombres sont ordonnés de plus petit au plus grand de la gauche vers la droite. Sur l’axe des ordonnées les nombres sont ordonnés de plus petit au plus grand de bas vers le haut .</vt:lpstr>
      <vt:lpstr> répondez à la question ci-dessous:</vt:lpstr>
      <vt:lpstr> on associe à chaque âge (a) la taille correspondante (t) et on obtient un couple (a;t) à qui on associe un point du plan de coordonnées (a;t). </vt:lpstr>
      <vt:lpstr>Bien! Voici le résumé. </vt:lpstr>
      <vt:lpstr>Présentation PowerPoint</vt:lpstr>
      <vt:lpstr>Observez  puis exprimez vos avis à propos de la question suivante  :</vt:lpstr>
      <vt:lpstr>A la fin de cette séance, vous serez capables de:</vt:lpstr>
      <vt:lpstr>Présentation PowerPoint</vt:lpstr>
      <vt:lpstr>Voici un exemple, je vais montrer comment lire ce graphique .</vt:lpstr>
      <vt:lpstr> voici la 1ère étape: je vais donner le titre au graphique.</vt:lpstr>
      <vt:lpstr>2ème étape, je vais déterminer les grandeurs utilisées dans ce graphique.</vt:lpstr>
      <vt:lpstr>La 3ème étape: je vais repérer les points importants.</vt:lpstr>
      <vt:lpstr>4ème étape: je vais décrire les variations du graphique . </vt:lpstr>
      <vt:lpstr>Voici un résumé de ce qu’on a vu.</vt:lpstr>
      <vt:lpstr>Présentation PowerPoint</vt:lpstr>
      <vt:lpstr>On va rappeler les étapes de lecture d’un graphique, 1ère étape: donner un titre au graphique.</vt:lpstr>
      <vt:lpstr>Rappelez vous que le titre permet de connaitre le phénomène étudié.</vt:lpstr>
      <vt:lpstr>On va rappeler la 2ème étape. Complétez: </vt:lpstr>
      <vt:lpstr>  Rappelez vous que:  la 2ème étape consiste à déterminer les grandeurs représentées sur les axes.</vt:lpstr>
      <vt:lpstr>On va rappeler la 3ème étape. Complétez: </vt:lpstr>
      <vt:lpstr>  Rappelez vous que:  la 3ème étape consiste à déterminer les points les plus importants.</vt:lpstr>
      <vt:lpstr>On va rappeler la 4ème étape. Complétez: </vt:lpstr>
      <vt:lpstr>  Rappelez vous que:  la 3ème étape consiste à déterminer les points les plus importants.</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les étapes à suivre pour lire un graphe .</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766</cp:revision>
  <dcterms:created xsi:type="dcterms:W3CDTF">2025-11-03T10:55:47Z</dcterms:created>
  <dcterms:modified xsi:type="dcterms:W3CDTF">2026-04-15T06:50:46Z</dcterms:modified>
</cp:coreProperties>
</file>