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handoutMasterIdLst>
    <p:handoutMasterId r:id="rId74"/>
  </p:handoutMasterIdLst>
  <p:sldIdLst>
    <p:sldId id="308" r:id="rId2"/>
    <p:sldId id="288" r:id="rId3"/>
    <p:sldId id="289" r:id="rId4"/>
    <p:sldId id="286" r:id="rId5"/>
    <p:sldId id="372" r:id="rId6"/>
    <p:sldId id="2147483413" r:id="rId7"/>
    <p:sldId id="290" r:id="rId8"/>
    <p:sldId id="292" r:id="rId9"/>
    <p:sldId id="293" r:id="rId10"/>
    <p:sldId id="258" r:id="rId11"/>
    <p:sldId id="353" r:id="rId12"/>
    <p:sldId id="354" r:id="rId13"/>
    <p:sldId id="355" r:id="rId14"/>
    <p:sldId id="356" r:id="rId15"/>
    <p:sldId id="357" r:id="rId16"/>
    <p:sldId id="358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270" r:id="rId25"/>
    <p:sldId id="313" r:id="rId26"/>
    <p:sldId id="259" r:id="rId27"/>
    <p:sldId id="274" r:id="rId28"/>
    <p:sldId id="2147483412" r:id="rId29"/>
    <p:sldId id="275" r:id="rId30"/>
    <p:sldId id="276" r:id="rId31"/>
    <p:sldId id="277" r:id="rId32"/>
    <p:sldId id="318" r:id="rId33"/>
    <p:sldId id="319" r:id="rId34"/>
    <p:sldId id="299" r:id="rId35"/>
    <p:sldId id="260" r:id="rId36"/>
    <p:sldId id="279" r:id="rId37"/>
    <p:sldId id="322" r:id="rId38"/>
    <p:sldId id="323" r:id="rId39"/>
    <p:sldId id="360" r:id="rId40"/>
    <p:sldId id="348" r:id="rId41"/>
    <p:sldId id="349" r:id="rId42"/>
    <p:sldId id="350" r:id="rId43"/>
    <p:sldId id="351" r:id="rId44"/>
    <p:sldId id="364" r:id="rId45"/>
    <p:sldId id="365" r:id="rId46"/>
    <p:sldId id="366" r:id="rId47"/>
    <p:sldId id="367" r:id="rId48"/>
    <p:sldId id="2147483414" r:id="rId49"/>
    <p:sldId id="361" r:id="rId50"/>
    <p:sldId id="328" r:id="rId51"/>
    <p:sldId id="329" r:id="rId52"/>
    <p:sldId id="330" r:id="rId53"/>
    <p:sldId id="331" r:id="rId54"/>
    <p:sldId id="311" r:id="rId55"/>
    <p:sldId id="312" r:id="rId56"/>
    <p:sldId id="368" r:id="rId57"/>
    <p:sldId id="369" r:id="rId58"/>
    <p:sldId id="373" r:id="rId59"/>
    <p:sldId id="374" r:id="rId60"/>
    <p:sldId id="300" r:id="rId61"/>
    <p:sldId id="301" r:id="rId62"/>
    <p:sldId id="362" r:id="rId63"/>
    <p:sldId id="281" r:id="rId64"/>
    <p:sldId id="303" r:id="rId65"/>
    <p:sldId id="304" r:id="rId66"/>
    <p:sldId id="282" r:id="rId67"/>
    <p:sldId id="305" r:id="rId68"/>
    <p:sldId id="262" r:id="rId69"/>
    <p:sldId id="283" r:id="rId70"/>
    <p:sldId id="284" r:id="rId71"/>
    <p:sldId id="337" r:id="rId7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72"/>
            <p14:sldId id="2147483413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353"/>
            <p14:sldId id="354"/>
            <p14:sldId id="355"/>
            <p14:sldId id="356"/>
            <p14:sldId id="357"/>
            <p14:sldId id="358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</p14:sldIdLst>
        </p14:section>
        <p14:section name="Déclaration de l’objectif" id="{096B6BF6-20D6-43DE-B358-982838B98259}">
          <p14:sldIdLst>
            <p14:sldId id="270"/>
            <p14:sldId id="313"/>
            <p14:sldId id="259"/>
            <p14:sldId id="274"/>
          </p14:sldIdLst>
        </p14:section>
        <p14:section name="Modelage" id="{6D007598-4F88-4283-9E36-970C44D688AD}">
          <p14:sldIdLst>
            <p14:sldId id="2147483412"/>
            <p14:sldId id="275"/>
            <p14:sldId id="276"/>
            <p14:sldId id="277"/>
            <p14:sldId id="318"/>
            <p14:sldId id="319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60"/>
            <p14:sldId id="348"/>
            <p14:sldId id="349"/>
            <p14:sldId id="350"/>
            <p14:sldId id="351"/>
            <p14:sldId id="364"/>
            <p14:sldId id="365"/>
            <p14:sldId id="366"/>
            <p14:sldId id="367"/>
            <p14:sldId id="2147483414"/>
            <p14:sldId id="361"/>
            <p14:sldId id="328"/>
            <p14:sldId id="329"/>
            <p14:sldId id="330"/>
            <p14:sldId id="331"/>
            <p14:sldId id="311"/>
            <p14:sldId id="312"/>
            <p14:sldId id="368"/>
            <p14:sldId id="369"/>
            <p14:sldId id="373"/>
            <p14:sldId id="374"/>
          </p14:sldIdLst>
        </p14:section>
        <p14:section name="Pratique en binôme" id="{B5D45BF5-6276-4DCA-B0C6-B46ADF983B36}">
          <p14:sldIdLst>
            <p14:sldId id="300"/>
            <p14:sldId id="301"/>
            <p14:sldId id="362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3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A4B3F7-B838-4AD4-9179-ECE6A67C82A7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9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0.wdp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70.png"/><Relationship Id="rId4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71.png"/><Relationship Id="rId4" Type="http://schemas.openxmlformats.org/officeDocument/2006/relationships/image" Target="../media/image1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72.png"/><Relationship Id="rId4" Type="http://schemas.openxmlformats.org/officeDocument/2006/relationships/image" Target="../media/image1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73.png"/><Relationship Id="rId4" Type="http://schemas.openxmlformats.org/officeDocument/2006/relationships/image" Target="../media/image1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75.png"/><Relationship Id="rId5" Type="http://schemas.openxmlformats.org/officeDocument/2006/relationships/image" Target="../media/image16.png"/><Relationship Id="rId4" Type="http://schemas.openxmlformats.org/officeDocument/2006/relationships/image" Target="../media/image7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76.png"/><Relationship Id="rId4" Type="http://schemas.openxmlformats.org/officeDocument/2006/relationships/image" Target="../media/image1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6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8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8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9" y="4592685"/>
            <a:ext cx="6785364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8"/>
            <a:ext cx="6693265" cy="770543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 isométries dans le plan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Leçon  8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4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549318"/>
            <a:ext cx="5077653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Reconnaître et réaliser une symétrie centrale</a:t>
            </a: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8099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412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>
                <a:solidFill>
                  <a:schemeClr val="bg2">
                    <a:lumMod val="75000"/>
                  </a:schemeClr>
                </a:solidFill>
              </a:rPr>
              <a:t>L’enseignant incite les élèves à prendre conscience de ces comportements en classe 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Je participe activement.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Je lève la main pour participer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13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65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90000"/>
                  </a:schemeClr>
                </a:solidFill>
              </a:rPr>
              <a:t>L’enseignant précise que les distracteurs perturbent l’attention et la concentration</a:t>
            </a: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065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90000"/>
                  </a:schemeClr>
                </a:solidFill>
              </a:rPr>
              <a:t>L’attention et la concentration sont essentielles pour l’apprentissage</a:t>
            </a:r>
          </a:p>
          <a:p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concentration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1465960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b="1" dirty="0"/>
              <a:t>Page 45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3" name="Image 2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0D64F309-2DA2-73E0-4560-80211353C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625" y="2328709"/>
            <a:ext cx="8592749" cy="2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isométrie ne change ni la forme ni les dimensions. (Vrai ou Faux ?)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Demandez à 5 élèves au hasard. Pas toujours les mêmes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2914EF31-A0F6-2620-C2F5-637C38E682D3}"/>
              </a:ext>
            </a:extLst>
          </p:cNvPr>
          <p:cNvSpPr/>
          <p:nvPr/>
        </p:nvSpPr>
        <p:spPr>
          <a:xfrm>
            <a:off x="811764" y="1583663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F39E79-C994-73EB-9B99-008475CB1EAD}"/>
              </a:ext>
            </a:extLst>
          </p:cNvPr>
          <p:cNvSpPr/>
          <p:nvPr/>
        </p:nvSpPr>
        <p:spPr>
          <a:xfrm>
            <a:off x="811764" y="5673012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FAEB9A-BCC0-02CD-0B2F-5E263D17910A}"/>
              </a:ext>
            </a:extLst>
          </p:cNvPr>
          <p:cNvSpPr/>
          <p:nvPr/>
        </p:nvSpPr>
        <p:spPr>
          <a:xfrm>
            <a:off x="8210939" y="5673012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0DC12A7-C0E1-FF7B-2688-119EA79C9246}"/>
              </a:ext>
            </a:extLst>
          </p:cNvPr>
          <p:cNvSpPr/>
          <p:nvPr/>
        </p:nvSpPr>
        <p:spPr>
          <a:xfrm>
            <a:off x="1554675" y="2995974"/>
            <a:ext cx="86884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Une isométrie ne change ni la forme ni les dimensions d’une figure.</a:t>
            </a:r>
          </a:p>
        </p:txBody>
      </p: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325863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Vrai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91196" y="684117"/>
            <a:ext cx="10529705" cy="325863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rappelle que une isométrie ne change ni la forme ni les dimensions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860FCD1-C296-BEF4-0BCB-A733E62F650B}"/>
              </a:ext>
            </a:extLst>
          </p:cNvPr>
          <p:cNvSpPr/>
          <p:nvPr/>
        </p:nvSpPr>
        <p:spPr>
          <a:xfrm>
            <a:off x="811764" y="5691674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B8AD75-7BE4-468B-F610-908901264DA9}"/>
              </a:ext>
            </a:extLst>
          </p:cNvPr>
          <p:cNvSpPr/>
          <p:nvPr/>
        </p:nvSpPr>
        <p:spPr>
          <a:xfrm>
            <a:off x="811764" y="1583663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F3EF7A-AC4B-8049-B7F0-C2A8A619B321}"/>
              </a:ext>
            </a:extLst>
          </p:cNvPr>
          <p:cNvSpPr/>
          <p:nvPr/>
        </p:nvSpPr>
        <p:spPr>
          <a:xfrm>
            <a:off x="2555000" y="3134014"/>
            <a:ext cx="72701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Une isométrie ne change ni la forme ni les dimensions d’une figure.</a:t>
            </a: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attentivement et choisissez la bonne réponse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Demandez à 5 élèves au hasard. Pas toujours les mêmes.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D91B6F0-73A0-6580-4012-00C7F0C8B14B}"/>
              </a:ext>
            </a:extLst>
          </p:cNvPr>
          <p:cNvSpPr/>
          <p:nvPr/>
        </p:nvSpPr>
        <p:spPr>
          <a:xfrm>
            <a:off x="811764" y="1583663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27195A-0FC2-2744-B256-6FD47B131192}"/>
              </a:ext>
            </a:extLst>
          </p:cNvPr>
          <p:cNvSpPr/>
          <p:nvPr/>
        </p:nvSpPr>
        <p:spPr>
          <a:xfrm>
            <a:off x="811764" y="5673012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1706A4-0810-AC2A-D451-15B07116ED2C}"/>
              </a:ext>
            </a:extLst>
          </p:cNvPr>
          <p:cNvSpPr/>
          <p:nvPr/>
        </p:nvSpPr>
        <p:spPr>
          <a:xfrm>
            <a:off x="8210939" y="5673012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80FCEE-5563-3517-5735-5973E79D3A30}"/>
              </a:ext>
            </a:extLst>
          </p:cNvPr>
          <p:cNvSpPr/>
          <p:nvPr/>
        </p:nvSpPr>
        <p:spPr>
          <a:xfrm>
            <a:off x="1015448" y="1741088"/>
            <a:ext cx="102709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Les deux figures sont obtenues par une rotation de centre O et d’angle 180°.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31C834FB-61E2-1B67-AB69-87E88CC92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794" y="2268069"/>
            <a:ext cx="7707961" cy="325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La bonne  réponse est : vrai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que la figure a pivoté autour d’un point précis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6DC6B9D-3F04-5287-2E04-71B047B2D660}"/>
              </a:ext>
            </a:extLst>
          </p:cNvPr>
          <p:cNvSpPr/>
          <p:nvPr/>
        </p:nvSpPr>
        <p:spPr>
          <a:xfrm>
            <a:off x="811764" y="5673012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24892B-9A17-94EF-AF54-9F5C611CA8D6}"/>
              </a:ext>
            </a:extLst>
          </p:cNvPr>
          <p:cNvSpPr/>
          <p:nvPr/>
        </p:nvSpPr>
        <p:spPr>
          <a:xfrm>
            <a:off x="811764" y="1583663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822A80-266B-72A1-FABB-3E852E0D477B}"/>
              </a:ext>
            </a:extLst>
          </p:cNvPr>
          <p:cNvSpPr/>
          <p:nvPr/>
        </p:nvSpPr>
        <p:spPr>
          <a:xfrm>
            <a:off x="1015448" y="1741088"/>
            <a:ext cx="102709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Les deux figures sont obtenues par une rotation de centre O et d’angle 180°.</a:t>
            </a:r>
          </a:p>
        </p:txBody>
      </p:sp>
      <p:pic>
        <p:nvPicPr>
          <p:cNvPr id="14" name="Picture 16">
            <a:extLst>
              <a:ext uri="{FF2B5EF4-FFF2-40B4-BE49-F238E27FC236}">
                <a16:creationId xmlns:a16="http://schemas.microsoft.com/office/drawing/2014/main" id="{2A83901C-1B94-D3D1-CECD-CA060C14B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794" y="2268069"/>
            <a:ext cx="7707961" cy="325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latin typeface="Calibri"/>
                <a:ea typeface="Calibri"/>
                <a:cs typeface="Calibri"/>
                <a:sym typeface="Calibri"/>
              </a:rPr>
              <a:t>Examinons le déplacement d’un siège de  la grande roue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présente la situation et pose la question pour susciter l’intérêt des élèves. Prendre 1-2 réponses maximum.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8A5BD10-DC3F-7356-4804-FE58447666F8}"/>
              </a:ext>
            </a:extLst>
          </p:cNvPr>
          <p:cNvSpPr/>
          <p:nvPr/>
        </p:nvSpPr>
        <p:spPr>
          <a:xfrm>
            <a:off x="1149531" y="1533445"/>
            <a:ext cx="1288869" cy="8452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226621-7E24-D1A3-C955-E039F32E1D24}"/>
              </a:ext>
            </a:extLst>
          </p:cNvPr>
          <p:cNvSpPr txBox="1"/>
          <p:nvPr/>
        </p:nvSpPr>
        <p:spPr>
          <a:xfrm>
            <a:off x="478972" y="5873656"/>
            <a:ext cx="11144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Quelles sont les éléments essentiels qui caractérisent le déplacement du siège  de la grande roue?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131B98-F4F0-B008-50B0-58B6011E9AE6}"/>
              </a:ext>
            </a:extLst>
          </p:cNvPr>
          <p:cNvSpPr/>
          <p:nvPr/>
        </p:nvSpPr>
        <p:spPr>
          <a:xfrm>
            <a:off x="1149531" y="1533445"/>
            <a:ext cx="1288869" cy="8452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CB8FB1B-6BA0-F159-5D6A-C6BE9E91B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9917" y="1298438"/>
            <a:ext cx="4210867" cy="39886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569E36B-CE46-5823-7299-773EC755ED10}"/>
              </a:ext>
            </a:extLst>
          </p:cNvPr>
          <p:cNvSpPr/>
          <p:nvPr/>
        </p:nvSpPr>
        <p:spPr>
          <a:xfrm>
            <a:off x="4099413" y="1298438"/>
            <a:ext cx="312637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Sur une grande roue, un siège partant du point  S se déplace en S’ tel que :</a:t>
            </a:r>
          </a:p>
          <a:p>
            <a:pPr marL="342900" indent="-342900" defTabSz="457200"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Le siège tourne de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/>
              </a:rPr>
              <a:t>180°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dans le sens anti-horaire.</a:t>
            </a:r>
          </a:p>
          <a:p>
            <a:pPr marL="342900" indent="-342900" defTabSz="457200"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Le siège reste à la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/>
              </a:rPr>
              <a:t>même distance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du centre de la roue.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28C23BB-C5A5-EA77-EC29-D7A1A13DBD62}"/>
              </a:ext>
            </a:extLst>
          </p:cNvPr>
          <p:cNvGrpSpPr/>
          <p:nvPr/>
        </p:nvGrpSpPr>
        <p:grpSpPr>
          <a:xfrm>
            <a:off x="268183" y="1547923"/>
            <a:ext cx="3656671" cy="3485265"/>
            <a:chOff x="436134" y="1524715"/>
            <a:chExt cx="3656671" cy="3485265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965784D6-7DC9-C451-AB36-20E2D8180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6134" y="1524715"/>
              <a:ext cx="3656671" cy="3485265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39B2D7E-9890-D928-F853-0AC457BEB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9340152">
              <a:off x="2721429" y="3111975"/>
              <a:ext cx="914400" cy="828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Aujourd’hui, nous allons apprendre une isométrie appelée symétrie centrale, qui correspond à une rotation de 180° autour d’un point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 la tache à réaliser 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oogle Shape;789;p70">
            <a:extLst>
              <a:ext uri="{FF2B5EF4-FFF2-40B4-BE49-F238E27FC236}">
                <a16:creationId xmlns:a16="http://schemas.microsoft.com/office/drawing/2014/main" id="{17E9F341-E4EC-780F-3D9F-A456D5862529}"/>
              </a:ext>
            </a:extLst>
          </p:cNvPr>
          <p:cNvGrpSpPr/>
          <p:nvPr/>
        </p:nvGrpSpPr>
        <p:grpSpPr>
          <a:xfrm>
            <a:off x="900907" y="2279373"/>
            <a:ext cx="10523687" cy="1624496"/>
            <a:chOff x="900907" y="2279373"/>
            <a:chExt cx="10523687" cy="1624496"/>
          </a:xfrm>
        </p:grpSpPr>
        <p:sp>
          <p:nvSpPr>
            <p:cNvPr id="6" name="Google Shape;790;p70">
              <a:extLst>
                <a:ext uri="{FF2B5EF4-FFF2-40B4-BE49-F238E27FC236}">
                  <a16:creationId xmlns:a16="http://schemas.microsoft.com/office/drawing/2014/main" id="{DF5E541F-B9FD-769B-65E8-168E5BE3E01B}"/>
                </a:ext>
              </a:extLst>
            </p:cNvPr>
            <p:cNvSpPr/>
            <p:nvPr/>
          </p:nvSpPr>
          <p:spPr>
            <a:xfrm>
              <a:off x="6083852" y="2279373"/>
              <a:ext cx="203200" cy="20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791;p70">
              <a:extLst>
                <a:ext uri="{FF2B5EF4-FFF2-40B4-BE49-F238E27FC236}">
                  <a16:creationId xmlns:a16="http://schemas.microsoft.com/office/drawing/2014/main" id="{576598F6-F864-768B-12D3-EED0080CF600}"/>
                </a:ext>
              </a:extLst>
            </p:cNvPr>
            <p:cNvSpPr/>
            <p:nvPr/>
          </p:nvSpPr>
          <p:spPr>
            <a:xfrm>
              <a:off x="1442390" y="2654153"/>
              <a:ext cx="9734162" cy="917536"/>
            </a:xfrm>
            <a:prstGeom prst="roundRect">
              <a:avLst>
                <a:gd name="adj" fmla="val 50000"/>
              </a:avLst>
            </a:prstGeom>
            <a:noFill/>
            <a:ln w="12700" cap="flat" cmpd="sng">
              <a:solidFill>
                <a:srgbClr val="72B5D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" name="Google Shape;792;p70">
              <a:extLst>
                <a:ext uri="{FF2B5EF4-FFF2-40B4-BE49-F238E27FC236}">
                  <a16:creationId xmlns:a16="http://schemas.microsoft.com/office/drawing/2014/main" id="{0643C71C-CB1E-4697-5F46-30AB50B9773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00907" y="2501234"/>
              <a:ext cx="805544" cy="8055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793;p70">
              <a:extLst>
                <a:ext uri="{FF2B5EF4-FFF2-40B4-BE49-F238E27FC236}">
                  <a16:creationId xmlns:a16="http://schemas.microsoft.com/office/drawing/2014/main" id="{9E066638-3C9D-1C54-E48C-246EE836DFAC}"/>
                </a:ext>
              </a:extLst>
            </p:cNvPr>
            <p:cNvSpPr/>
            <p:nvPr/>
          </p:nvSpPr>
          <p:spPr>
            <a:xfrm>
              <a:off x="6083852" y="3700669"/>
              <a:ext cx="203200" cy="20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794;p70">
              <a:extLst>
                <a:ext uri="{FF2B5EF4-FFF2-40B4-BE49-F238E27FC236}">
                  <a16:creationId xmlns:a16="http://schemas.microsoft.com/office/drawing/2014/main" id="{69DFD85D-5961-BFF0-24E7-BCC53A47C83F}"/>
                </a:ext>
              </a:extLst>
            </p:cNvPr>
            <p:cNvSpPr txBox="1"/>
            <p:nvPr/>
          </p:nvSpPr>
          <p:spPr>
            <a:xfrm>
              <a:off x="1706451" y="2752965"/>
              <a:ext cx="971814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defTabSz="457200"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Reconnaitre et réaliser une </a:t>
              </a:r>
              <a:r>
                <a:rPr lang="fr-FR" sz="2400" b="1" dirty="0">
                  <a:solidFill>
                    <a:prstClr val="black"/>
                  </a:solidFill>
                  <a:latin typeface="Calibri" panose="020F0502020204030204"/>
                </a:rPr>
                <a:t>symétrie centrale</a:t>
              </a: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.</a:t>
              </a:r>
              <a:endPara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atteindre cet objectif, nous allons suivre trois étapes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chaque tâche en pointant les étapes à l’écran.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70D617-99A7-7E1C-379A-5F6C2FE2059E}"/>
              </a:ext>
            </a:extLst>
          </p:cNvPr>
          <p:cNvSpPr/>
          <p:nvPr/>
        </p:nvSpPr>
        <p:spPr>
          <a:xfrm>
            <a:off x="847468" y="2375269"/>
            <a:ext cx="8157987" cy="727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200000"/>
              </a:lnSpc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1) Définir une symétrie centrale et  ses propriétés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2736661-1EC2-7666-FC67-5812C64B5AF4}"/>
              </a:ext>
            </a:extLst>
          </p:cNvPr>
          <p:cNvSpPr txBox="1"/>
          <p:nvPr/>
        </p:nvSpPr>
        <p:spPr>
          <a:xfrm>
            <a:off x="854439" y="3642610"/>
            <a:ext cx="76034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lnSpc>
                <a:spcPct val="200000"/>
              </a:lnSpc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2)  Réaliser une symétrie centrale d’une figure géométrique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46FF69-729F-DDAD-3C6B-443B2A613B65}"/>
              </a:ext>
            </a:extLst>
          </p:cNvPr>
          <p:cNvSpPr txBox="1"/>
          <p:nvPr/>
        </p:nvSpPr>
        <p:spPr>
          <a:xfrm>
            <a:off x="854439" y="4995693"/>
            <a:ext cx="6519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3) Reconnaitre le centre de symétrie d’une figure  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vous montrer un nouveau déplacement appelé symétrie centrale.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la figure initiale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E25DE69-22C0-BD84-C8EE-22698728A12D}"/>
              </a:ext>
            </a:extLst>
          </p:cNvPr>
          <p:cNvSpPr/>
          <p:nvPr/>
        </p:nvSpPr>
        <p:spPr>
          <a:xfrm>
            <a:off x="3311435" y="5321271"/>
            <a:ext cx="52332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>
              <a:defRPr/>
            </a:pPr>
            <a:r>
              <a:rPr lang="en-US" sz="5400" b="1" dirty="0" err="1">
                <a:ln/>
                <a:solidFill>
                  <a:srgbClr val="1D6FA9"/>
                </a:solidFill>
                <a:latin typeface="Calibri" panose="020F0502020204030204"/>
              </a:rPr>
              <a:t>Symétrie</a:t>
            </a:r>
            <a:r>
              <a:rPr lang="en-US" sz="5400" b="1" dirty="0">
                <a:ln/>
                <a:solidFill>
                  <a:srgbClr val="1D6FA9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ln/>
                <a:solidFill>
                  <a:srgbClr val="1D6FA9"/>
                </a:solidFill>
                <a:latin typeface="Calibri" panose="020F0502020204030204"/>
              </a:rPr>
              <a:t>centrale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FFEDB5-5AB7-1C5D-378A-1BB89A10BD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240"/>
          <a:stretch/>
        </p:blipFill>
        <p:spPr>
          <a:xfrm>
            <a:off x="2775857" y="1239309"/>
            <a:ext cx="3623621" cy="344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J’observe bien ce qui arrive à la figure : je remarque que cette figure est tournée exactement à 180° autour du point appelé centre O.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E4D121FA-9149-9B84-A0FE-AFF1E6652AD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clairement la rotation de 180° sur la figure.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7" name="S1">
            <a:hlinkClick r:id="" action="ppaction://media"/>
            <a:extLst>
              <a:ext uri="{FF2B5EF4-FFF2-40B4-BE49-F238E27FC236}">
                <a16:creationId xmlns:a16="http://schemas.microsoft.com/office/drawing/2014/main" id="{9C8D2F30-4629-13F9-C8C5-1F986B72A4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1428" t="19184" r="7934" b="6666"/>
          <a:stretch/>
        </p:blipFill>
        <p:spPr>
          <a:xfrm>
            <a:off x="2020076" y="1007133"/>
            <a:ext cx="8612157" cy="5085184"/>
          </a:xfrm>
          <a:prstGeom prst="rect">
            <a:avLst/>
          </a:prstGeom>
        </p:spPr>
      </p:pic>
      <p:grpSp>
        <p:nvGrpSpPr>
          <p:cNvPr id="8" name="Group 12">
            <a:extLst>
              <a:ext uri="{FF2B5EF4-FFF2-40B4-BE49-F238E27FC236}">
                <a16:creationId xmlns:a16="http://schemas.microsoft.com/office/drawing/2014/main" id="{6EA750A3-6E05-A1B1-5D95-80FE3D941564}"/>
              </a:ext>
            </a:extLst>
          </p:cNvPr>
          <p:cNvGrpSpPr/>
          <p:nvPr/>
        </p:nvGrpSpPr>
        <p:grpSpPr>
          <a:xfrm>
            <a:off x="6422571" y="1435071"/>
            <a:ext cx="2950218" cy="1493186"/>
            <a:chOff x="6422571" y="1435071"/>
            <a:chExt cx="2950218" cy="14931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97E078-6663-02E6-B5F6-4BA0EB4C133A}"/>
                </a:ext>
              </a:extLst>
            </p:cNvPr>
            <p:cNvSpPr/>
            <p:nvPr/>
          </p:nvSpPr>
          <p:spPr>
            <a:xfrm>
              <a:off x="8056788" y="1435071"/>
              <a:ext cx="1316001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/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</a:rPr>
                <a:t>Centre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F77C1A2D-1DBA-A402-9377-D3D6CAF661DB}"/>
                </a:ext>
              </a:extLst>
            </p:cNvPr>
            <p:cNvCxnSpPr/>
            <p:nvPr/>
          </p:nvCxnSpPr>
          <p:spPr>
            <a:xfrm flipH="1">
              <a:off x="6422571" y="1763486"/>
              <a:ext cx="1632858" cy="1164771"/>
            </a:xfrm>
            <a:prstGeom prst="straightConnector1">
              <a:avLst/>
            </a:prstGeom>
            <a:noFill/>
            <a:ln w="28575" cap="flat" cmpd="sng" algn="ctr">
              <a:solidFill>
                <a:srgbClr val="1D9A78"/>
              </a:solidFill>
              <a:prstDash val="solid"/>
              <a:miter lim="800000"/>
              <a:headEnd type="none" w="med" len="med"/>
              <a:tailEnd type="arrow" w="med" len="med"/>
            </a:ln>
            <a:effectLst/>
          </p:spPr>
        </p:cxn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01036DC4-4CB7-0490-EA57-BECF8DB9A063}"/>
              </a:ext>
            </a:extLst>
          </p:cNvPr>
          <p:cNvGrpSpPr/>
          <p:nvPr/>
        </p:nvGrpSpPr>
        <p:grpSpPr>
          <a:xfrm>
            <a:off x="1957384" y="2907468"/>
            <a:ext cx="3540591" cy="584775"/>
            <a:chOff x="8137549" y="1435071"/>
            <a:chExt cx="3540591" cy="58477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BDCBFB8-36C9-BC5C-86C4-C1CD059870D0}"/>
                </a:ext>
              </a:extLst>
            </p:cNvPr>
            <p:cNvSpPr/>
            <p:nvPr/>
          </p:nvSpPr>
          <p:spPr>
            <a:xfrm>
              <a:off x="8137549" y="1435071"/>
              <a:ext cx="1154483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/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</a:rPr>
                <a:t>Angle</a:t>
              </a:r>
            </a:p>
          </p:txBody>
        </p:sp>
        <p:cxnSp>
          <p:nvCxnSpPr>
            <p:cNvPr id="15" name="Straight Arrow Connector 15">
              <a:extLst>
                <a:ext uri="{FF2B5EF4-FFF2-40B4-BE49-F238E27FC236}">
                  <a16:creationId xmlns:a16="http://schemas.microsoft.com/office/drawing/2014/main" id="{DF812C52-0EB5-EDB8-789D-AB1F22D6B2BB}"/>
                </a:ext>
              </a:extLst>
            </p:cNvPr>
            <p:cNvCxnSpPr>
              <a:cxnSpLocks/>
            </p:cNvCxnSpPr>
            <p:nvPr/>
          </p:nvCxnSpPr>
          <p:spPr>
            <a:xfrm>
              <a:off x="9612086" y="1828800"/>
              <a:ext cx="2066054" cy="191046"/>
            </a:xfrm>
            <a:prstGeom prst="straightConnector1">
              <a:avLst/>
            </a:prstGeom>
            <a:noFill/>
            <a:ln w="28575" cap="flat" cmpd="sng" algn="ctr">
              <a:solidFill>
                <a:srgbClr val="1D9A78"/>
              </a:solidFill>
              <a:prstDash val="solid"/>
              <a:miter lim="800000"/>
              <a:headEnd type="none" w="med" len="med"/>
              <a:tailEnd type="arrow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2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277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777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Regardez, le point E tourne autour du centre O d’un angle de mesure 180°.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montre clairement le déplacement du point E vers E'</a:t>
            </a:r>
          </a:p>
          <a:p>
            <a:r>
              <a:rPr lang="fr-FR" dirty="0"/>
              <a:t>'.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ED383521-0D47-C704-1B34-694B87951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457" y="1334761"/>
            <a:ext cx="6336500" cy="464520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5990D3C-01AC-20BF-F9F2-24099E61FAAF}"/>
              </a:ext>
            </a:extLst>
          </p:cNvPr>
          <p:cNvSpPr/>
          <p:nvPr/>
        </p:nvSpPr>
        <p:spPr>
          <a:xfrm>
            <a:off x="2940351" y="6020445"/>
            <a:ext cx="59857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>
              <a:defRPr/>
            </a:pPr>
            <a:r>
              <a:rPr lang="en-US" sz="3200" b="1" dirty="0">
                <a:ln/>
                <a:solidFill>
                  <a:srgbClr val="1D6FA9"/>
                </a:solidFill>
                <a:latin typeface="Calibri" panose="020F0502020204030204"/>
              </a:rPr>
              <a:t>Les points  E, O, et E’ </a:t>
            </a:r>
            <a:r>
              <a:rPr lang="en-US" sz="3200" b="1" dirty="0" err="1">
                <a:ln/>
                <a:solidFill>
                  <a:srgbClr val="1D6FA9"/>
                </a:solidFill>
                <a:latin typeface="Calibri" panose="020F0502020204030204"/>
              </a:rPr>
              <a:t>sont</a:t>
            </a:r>
            <a:r>
              <a:rPr lang="en-US" sz="3200" b="1" dirty="0">
                <a:ln/>
                <a:solidFill>
                  <a:srgbClr val="1D6FA9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ln/>
                <a:solidFill>
                  <a:srgbClr val="1D6FA9"/>
                </a:solidFill>
                <a:latin typeface="Calibri" panose="020F0502020204030204"/>
              </a:rPr>
              <a:t>alignés</a:t>
            </a:r>
            <a:r>
              <a:rPr lang="en-US" sz="3200" b="1" dirty="0">
                <a:ln/>
                <a:solidFill>
                  <a:srgbClr val="1D6FA9"/>
                </a:solidFill>
                <a:latin typeface="Calibri" panose="020F050202020403020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6BD2-8C68-A70B-4872-29CC2712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67CB36-7EC2-095F-98ED-257B7433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constate que le centre O est exactement au milieu du segment reliant le point E et le point E’.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296B59-D242-179E-C15F-02AE2F732A6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que O est milieu de EE’</a:t>
            </a:r>
          </a:p>
          <a:p>
            <a:r>
              <a:rPr lang="fr-FR" dirty="0"/>
              <a:t>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9F40BBD-6272-54AB-D8B2-C9649A5E93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91E17095-407A-37E6-1DE2-0F67C991C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457" y="1334761"/>
            <a:ext cx="6336500" cy="46452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55021FF-8821-A022-D789-FC26E299DA0B}"/>
                  </a:ext>
                </a:extLst>
              </p:cNvPr>
              <p:cNvSpPr/>
              <p:nvPr/>
            </p:nvSpPr>
            <p:spPr>
              <a:xfrm>
                <a:off x="8959957" y="2483389"/>
                <a:ext cx="2494016" cy="830997"/>
              </a:xfrm>
              <a:prstGeom prst="rect">
                <a:avLst/>
              </a:prstGeom>
              <a:noFill/>
              <a:ln>
                <a:solidFill>
                  <a:srgbClr val="1D6FA9"/>
                </a:solidFill>
              </a:ln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1" u="none" strike="noStrike" kern="0" cap="none" spc="0" normalizeH="0" baseline="0" noProof="0" dirty="0" smtClean="0">
                          <a:ln/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𝑶𝑬</m:t>
                      </m:r>
                      <m:r>
                        <a:rPr kumimoji="0" lang="en-US" sz="2400" b="1" i="1" u="none" strike="noStrike" kern="0" cap="none" spc="0" normalizeH="0" baseline="0" noProof="0" dirty="0" smtClean="0">
                          <a:ln/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kumimoji="0" lang="en-US" sz="2400" b="1" i="1" u="none" strike="noStrike" kern="0" cap="none" spc="0" normalizeH="0" baseline="0" noProof="0" dirty="0" smtClean="0">
                          <a:ln/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𝑶𝑬</m:t>
                      </m:r>
                      <m:r>
                        <a:rPr kumimoji="0" lang="en-US" sz="2400" b="1" i="1" u="none" strike="noStrike" kern="0" cap="none" spc="0" normalizeH="0" baseline="0" noProof="0" dirty="0">
                          <a:ln/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’ </m:t>
                      </m:r>
                    </m:oMath>
                  </m:oMathPara>
                </a14:m>
                <a:endParaRPr kumimoji="0" lang="en-US" sz="2400" b="1" i="0" u="none" strike="noStrike" kern="0" cap="none" spc="0" normalizeH="0" baseline="0" noProof="0" dirty="0">
                  <a:ln/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</a:endParaRPr>
              </a:p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>
                    <a:ln/>
                    <a:solidFill>
                      <a:srgbClr val="1D6FA9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400" b="1" i="1" u="none" strike="noStrike" kern="0" cap="none" spc="0" normalizeH="0" baseline="0" noProof="0" dirty="0" smtClean="0">
                        <a:ln/>
                        <a:solidFill>
                          <a:srgbClr val="1D6FA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∠</m:t>
                    </m:r>
                    <m:r>
                      <a:rPr kumimoji="0" lang="en-US" sz="2400" b="1" i="1" u="none" strike="noStrike" kern="0" cap="none" spc="0" normalizeH="0" baseline="0" noProof="0" dirty="0">
                        <a:ln/>
                        <a:solidFill>
                          <a:srgbClr val="1D6FA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𝑬𝑶𝑬</m:t>
                    </m:r>
                    <m:r>
                      <a:rPr kumimoji="0" lang="en-US" sz="2400" b="1" i="1" u="none" strike="noStrike" kern="0" cap="none" spc="0" normalizeH="0" baseline="0" noProof="0" dirty="0">
                        <a:ln/>
                        <a:solidFill>
                          <a:srgbClr val="1D6FA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’ = </m:t>
                    </m:r>
                    <m:r>
                      <a:rPr kumimoji="0" lang="en-US" sz="2400" b="1" i="1" u="none" strike="noStrike" kern="0" cap="none" spc="0" normalizeH="0" baseline="0" noProof="0" dirty="0">
                        <a:ln/>
                        <a:solidFill>
                          <a:srgbClr val="1D6FA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𝟏𝟖𝟎</m:t>
                    </m:r>
                    <m:r>
                      <a:rPr kumimoji="0" lang="en-US" sz="2400" b="1" i="1" u="none" strike="noStrike" kern="0" cap="none" spc="0" normalizeH="0" baseline="0" noProof="0" dirty="0">
                        <a:ln/>
                        <a:solidFill>
                          <a:srgbClr val="1D6FA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kumimoji="0" lang="en-US" sz="2400" b="1" i="0" u="none" strike="noStrike" kern="0" cap="none" spc="0" normalizeH="0" baseline="0" noProof="0" dirty="0">
                    <a:ln/>
                    <a:solidFill>
                      <a:srgbClr val="1D6FA9"/>
                    </a:solidFill>
                    <a:effectLst/>
                    <a:uLnTx/>
                    <a:uFillTx/>
                    <a:latin typeface="Calibri" panose="020F0502020204030204"/>
                  </a:rPr>
                  <a:t>  </a:t>
                </a: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55021FF-8821-A022-D789-FC26E299DA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9957" y="2483389"/>
                <a:ext cx="2494016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1D6FA9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5">
            <a:extLst>
              <a:ext uri="{FF2B5EF4-FFF2-40B4-BE49-F238E27FC236}">
                <a16:creationId xmlns:a16="http://schemas.microsoft.com/office/drawing/2014/main" id="{9837C91B-1A51-B98D-0505-28832FDF94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95" b="98004" l="1667" r="9638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63686" y="2009445"/>
            <a:ext cx="2819400" cy="382529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0E6837A-DB79-E57B-C204-E94BC8AAE99F}"/>
              </a:ext>
            </a:extLst>
          </p:cNvPr>
          <p:cNvSpPr/>
          <p:nvPr/>
        </p:nvSpPr>
        <p:spPr>
          <a:xfrm rot="1588678">
            <a:off x="5035959" y="2281535"/>
            <a:ext cx="4219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>
              <a:defRPr/>
            </a:pPr>
            <a:r>
              <a:rPr lang="en-US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//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9789141-D371-F8FA-778E-14FC378ACA5B}"/>
              </a:ext>
            </a:extLst>
          </p:cNvPr>
          <p:cNvSpPr/>
          <p:nvPr/>
        </p:nvSpPr>
        <p:spPr>
          <a:xfrm rot="1588678">
            <a:off x="6690588" y="3163278"/>
            <a:ext cx="4219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>
              <a:defRPr/>
            </a:pPr>
            <a:r>
              <a:rPr lang="en-US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//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grpSp>
        <p:nvGrpSpPr>
          <p:cNvPr id="25" name="Group 14">
            <a:extLst>
              <a:ext uri="{FF2B5EF4-FFF2-40B4-BE49-F238E27FC236}">
                <a16:creationId xmlns:a16="http://schemas.microsoft.com/office/drawing/2014/main" id="{77D97F43-4664-4320-ED7A-1734E3B1F1CB}"/>
              </a:ext>
            </a:extLst>
          </p:cNvPr>
          <p:cNvGrpSpPr/>
          <p:nvPr/>
        </p:nvGrpSpPr>
        <p:grpSpPr>
          <a:xfrm>
            <a:off x="6449334" y="1566599"/>
            <a:ext cx="4789495" cy="1144457"/>
            <a:chOff x="5770980" y="1164773"/>
            <a:chExt cx="4789495" cy="114445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17270C1-1F80-4D52-FA37-E11FD5650C2B}"/>
                </a:ext>
              </a:extLst>
            </p:cNvPr>
            <p:cNvSpPr/>
            <p:nvPr/>
          </p:nvSpPr>
          <p:spPr>
            <a:xfrm>
              <a:off x="8426237" y="1164773"/>
              <a:ext cx="2134238" cy="830997"/>
            </a:xfrm>
            <a:prstGeom prst="rect">
              <a:avLst/>
            </a:prstGeom>
            <a:noFill/>
            <a:ln>
              <a:solidFill>
                <a:srgbClr val="1D6FA9"/>
              </a:solidFill>
            </a:ln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/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</a:rPr>
                <a:t>O </a:t>
              </a:r>
              <a:r>
                <a:rPr kumimoji="0" lang="en-US" sz="2400" b="1" i="0" u="none" strike="noStrike" kern="0" cap="none" spc="0" normalizeH="0" baseline="0" noProof="0" dirty="0" err="1">
                  <a:ln/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</a:rPr>
                <a:t>est</a:t>
              </a:r>
              <a:r>
                <a:rPr kumimoji="0" lang="en-US" sz="2400" b="1" i="0" u="none" strike="noStrike" kern="0" cap="none" spc="0" normalizeH="0" baseline="0" noProof="0" dirty="0">
                  <a:ln/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</a:rPr>
                <a:t> le Milieu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/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</a:rPr>
                <a:t>du segment EE’</a:t>
              </a:r>
            </a:p>
          </p:txBody>
        </p:sp>
        <p:cxnSp>
          <p:nvCxnSpPr>
            <p:cNvPr id="27" name="Straight Arrow Connector 13">
              <a:extLst>
                <a:ext uri="{FF2B5EF4-FFF2-40B4-BE49-F238E27FC236}">
                  <a16:creationId xmlns:a16="http://schemas.microsoft.com/office/drawing/2014/main" id="{A6CBF5DE-10A4-C255-CA41-D9BF4303FF1A}"/>
                </a:ext>
              </a:extLst>
            </p:cNvPr>
            <p:cNvCxnSpPr>
              <a:stCxn id="26" idx="1"/>
            </p:cNvCxnSpPr>
            <p:nvPr/>
          </p:nvCxnSpPr>
          <p:spPr>
            <a:xfrm flipH="1">
              <a:off x="5770980" y="1580272"/>
              <a:ext cx="2655257" cy="728958"/>
            </a:xfrm>
            <a:prstGeom prst="straightConnector1">
              <a:avLst/>
            </a:prstGeom>
            <a:noFill/>
            <a:ln w="28575" cap="flat" cmpd="sng" algn="ctr">
              <a:solidFill>
                <a:srgbClr val="1D6FA9"/>
              </a:solidFill>
              <a:prstDash val="solid"/>
              <a:miter lim="800000"/>
              <a:headEnd type="none" w="med" len="med"/>
              <a:tailEnd type="arrow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08114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12994 0.12037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7" y="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4D09D-29A1-9AAA-6218-7A8C2B661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1B16F4-B743-DB15-56D8-E8E9B03C5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symétrie centrale est une rotation de 180° autour d’un point : ce point est le milieu du segment reliant un point et son correspondant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3A2A1E-B03B-CB83-9DB8-C0E5318D43E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697380"/>
            <a:ext cx="10277475" cy="268287"/>
          </a:xfrm>
        </p:spPr>
        <p:txBody>
          <a:bodyPr/>
          <a:lstStyle/>
          <a:p>
            <a:r>
              <a:rPr lang="fr-FR" dirty="0"/>
              <a:t>L’enseignant montre que O est milieu de EE'.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EB35A900-E9B6-0EE0-3F00-8BB244949C5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A6B53C-73E3-0376-E29C-5F96637F24B4}"/>
              </a:ext>
            </a:extLst>
          </p:cNvPr>
          <p:cNvSpPr/>
          <p:nvPr/>
        </p:nvSpPr>
        <p:spPr>
          <a:xfrm>
            <a:off x="387627" y="1488778"/>
            <a:ext cx="10298545" cy="656585"/>
          </a:xfrm>
          <a:prstGeom prst="rect">
            <a:avLst/>
          </a:prstGeom>
          <a:solidFill>
            <a:srgbClr val="1D9A78">
              <a:lumMod val="20000"/>
              <a:lumOff val="80000"/>
            </a:srgbClr>
          </a:solidFill>
          <a:ln w="12700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14CE7D-770C-FEE5-F02D-719FA636AF97}"/>
              </a:ext>
            </a:extLst>
          </p:cNvPr>
          <p:cNvSpPr/>
          <p:nvPr/>
        </p:nvSpPr>
        <p:spPr>
          <a:xfrm>
            <a:off x="387627" y="1579945"/>
            <a:ext cx="100558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symétrie centrale de centre O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est une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rotation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de centre O et d’angle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180°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AA032DCD-9932-CFE8-274D-1100A3DB0E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305"/>
          <a:stretch/>
        </p:blipFill>
        <p:spPr>
          <a:xfrm>
            <a:off x="1876719" y="2616355"/>
            <a:ext cx="8496300" cy="215503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B72AD99-E438-7289-DC5A-03F3A4BE68D7}"/>
              </a:ext>
            </a:extLst>
          </p:cNvPr>
          <p:cNvSpPr/>
          <p:nvPr/>
        </p:nvSpPr>
        <p:spPr>
          <a:xfrm rot="317719">
            <a:off x="7877861" y="3428100"/>
            <a:ext cx="36420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>
              <a:defRPr/>
            </a:pPr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//</a:t>
            </a:r>
            <a:endParaRPr lang="en-US" sz="4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312869-F30F-55D7-45E8-28BB2FB28C8D}"/>
              </a:ext>
            </a:extLst>
          </p:cNvPr>
          <p:cNvSpPr/>
          <p:nvPr/>
        </p:nvSpPr>
        <p:spPr>
          <a:xfrm rot="317719">
            <a:off x="5156432" y="3384557"/>
            <a:ext cx="36420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>
              <a:defRPr/>
            </a:pPr>
            <a:r>
              <a:rPr lang="en-US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//</a:t>
            </a:r>
            <a:endParaRPr lang="en-US" sz="4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pic>
        <p:nvPicPr>
          <p:cNvPr id="12" name="Picture 19">
            <a:extLst>
              <a:ext uri="{FF2B5EF4-FFF2-40B4-BE49-F238E27FC236}">
                <a16:creationId xmlns:a16="http://schemas.microsoft.com/office/drawing/2014/main" id="{1C30FE90-E425-B121-9DDC-5F1623324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241165">
            <a:off x="4438747" y="4611720"/>
            <a:ext cx="1440730" cy="73445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1CA23B8-744B-660B-6330-704F6EE5C387}"/>
              </a:ext>
            </a:extLst>
          </p:cNvPr>
          <p:cNvSpPr/>
          <p:nvPr/>
        </p:nvSpPr>
        <p:spPr>
          <a:xfrm>
            <a:off x="2581894" y="5817124"/>
            <a:ext cx="80870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srgbClr val="221E1F"/>
                </a:solidFill>
                <a:latin typeface="Calibri" panose="020F0502020204030204" pitchFamily="34" charset="0"/>
              </a:rPr>
              <a:t>La symétrie centrale qui transforme E en E’ a pour centre O. </a:t>
            </a:r>
            <a:endParaRPr lang="fr-FR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E08BC8-4452-3265-5A3C-13408B20A590}"/>
              </a:ext>
            </a:extLst>
          </p:cNvPr>
          <p:cNvSpPr txBox="1"/>
          <p:nvPr/>
        </p:nvSpPr>
        <p:spPr>
          <a:xfrm>
            <a:off x="369651" y="1108953"/>
            <a:ext cx="2295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Définition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0614686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7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Quelle figure montre une symétrie centrale de centre O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7" name="Picture 14">
            <a:extLst>
              <a:ext uri="{FF2B5EF4-FFF2-40B4-BE49-F238E27FC236}">
                <a16:creationId xmlns:a16="http://schemas.microsoft.com/office/drawing/2014/main" id="{AD044699-3E91-AFE5-097E-063C073D6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898063">
            <a:off x="4243533" y="3062470"/>
            <a:ext cx="3684227" cy="1445106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AE46FF2B-56A4-2B06-8B2E-AC8F2657E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643" y="2134233"/>
            <a:ext cx="3336569" cy="30068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1111932-5AE7-028A-293E-EBF151018F3F}"/>
              </a:ext>
            </a:extLst>
          </p:cNvPr>
          <p:cNvSpPr/>
          <p:nvPr/>
        </p:nvSpPr>
        <p:spPr>
          <a:xfrm>
            <a:off x="656643" y="1620987"/>
            <a:ext cx="3368351" cy="3604157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832950-FD02-E9E2-90C7-E5AAD828CFBF}"/>
              </a:ext>
            </a:extLst>
          </p:cNvPr>
          <p:cNvSpPr/>
          <p:nvPr/>
        </p:nvSpPr>
        <p:spPr>
          <a:xfrm>
            <a:off x="4482194" y="1620987"/>
            <a:ext cx="3368351" cy="3604157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A70A27-E31C-2F95-75E8-42DF5B5E8BA0}"/>
              </a:ext>
            </a:extLst>
          </p:cNvPr>
          <p:cNvSpPr/>
          <p:nvPr/>
        </p:nvSpPr>
        <p:spPr>
          <a:xfrm>
            <a:off x="8270422" y="1620987"/>
            <a:ext cx="3368351" cy="3604157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7">
            <a:extLst>
              <a:ext uri="{FF2B5EF4-FFF2-40B4-BE49-F238E27FC236}">
                <a16:creationId xmlns:a16="http://schemas.microsoft.com/office/drawing/2014/main" id="{74901778-FD06-CDC8-80FF-C649642954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0944" y="1720451"/>
            <a:ext cx="2147305" cy="3420619"/>
          </a:xfrm>
          <a:prstGeom prst="rect">
            <a:avLst/>
          </a:prstGeom>
        </p:spPr>
      </p:pic>
      <p:sp>
        <p:nvSpPr>
          <p:cNvPr id="18" name="Rounded Rectangle 15">
            <a:extLst>
              <a:ext uri="{FF2B5EF4-FFF2-40B4-BE49-F238E27FC236}">
                <a16:creationId xmlns:a16="http://schemas.microsoft.com/office/drawing/2014/main" id="{768A6DD8-CB01-895C-3948-0D81E5F74384}"/>
              </a:ext>
            </a:extLst>
          </p:cNvPr>
          <p:cNvSpPr/>
          <p:nvPr/>
        </p:nvSpPr>
        <p:spPr>
          <a:xfrm>
            <a:off x="1391866" y="5225144"/>
            <a:ext cx="1660849" cy="415949"/>
          </a:xfrm>
          <a:prstGeom prst="roundRect">
            <a:avLst>
              <a:gd name="adj" fmla="val 0"/>
            </a:avLst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Figure 1</a:t>
            </a:r>
          </a:p>
        </p:txBody>
      </p:sp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9B3946F0-DA3F-3C86-0B69-4320AEB78F06}"/>
              </a:ext>
            </a:extLst>
          </p:cNvPr>
          <p:cNvSpPr/>
          <p:nvPr/>
        </p:nvSpPr>
        <p:spPr>
          <a:xfrm>
            <a:off x="5292061" y="5225144"/>
            <a:ext cx="1660849" cy="415949"/>
          </a:xfrm>
          <a:prstGeom prst="roundRect">
            <a:avLst>
              <a:gd name="adj" fmla="val 0"/>
            </a:avLst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Figure 2</a:t>
            </a:r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8F192499-0326-E93C-E123-D1B43149B8AB}"/>
              </a:ext>
            </a:extLst>
          </p:cNvPr>
          <p:cNvSpPr/>
          <p:nvPr/>
        </p:nvSpPr>
        <p:spPr>
          <a:xfrm>
            <a:off x="9229579" y="5225144"/>
            <a:ext cx="1660849" cy="415949"/>
          </a:xfrm>
          <a:prstGeom prst="roundRect">
            <a:avLst>
              <a:gd name="adj" fmla="val 0"/>
            </a:avLst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Figure 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456185-454E-E664-336B-F78F18CD054A}"/>
              </a:ext>
            </a:extLst>
          </p:cNvPr>
          <p:cNvSpPr/>
          <p:nvPr/>
        </p:nvSpPr>
        <p:spPr>
          <a:xfrm rot="4946849">
            <a:off x="1284124" y="3222430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ECD8F72-3557-4523-9DEE-0A375F9B6705}"/>
              </a:ext>
            </a:extLst>
          </p:cNvPr>
          <p:cNvSpPr/>
          <p:nvPr/>
        </p:nvSpPr>
        <p:spPr>
          <a:xfrm rot="8365781">
            <a:off x="2422459" y="4136830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4CF61FA-3396-24B7-B3D5-4B5CDA70FDEE}"/>
              </a:ext>
            </a:extLst>
          </p:cNvPr>
          <p:cNvSpPr/>
          <p:nvPr/>
        </p:nvSpPr>
        <p:spPr>
          <a:xfrm rot="1481831">
            <a:off x="5465742" y="2974551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6BA1BD1-1EE3-71FD-A035-FC000823AABE}"/>
              </a:ext>
            </a:extLst>
          </p:cNvPr>
          <p:cNvSpPr/>
          <p:nvPr/>
        </p:nvSpPr>
        <p:spPr>
          <a:xfrm rot="1481831">
            <a:off x="6557425" y="4159538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ABF8A1E-C2DA-FADF-2B25-8885CF17B99E}"/>
              </a:ext>
            </a:extLst>
          </p:cNvPr>
          <p:cNvSpPr/>
          <p:nvPr/>
        </p:nvSpPr>
        <p:spPr>
          <a:xfrm rot="4494198">
            <a:off x="9424577" y="2726672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14C7ED2-45B4-A063-E769-96FFD9739574}"/>
              </a:ext>
            </a:extLst>
          </p:cNvPr>
          <p:cNvSpPr/>
          <p:nvPr/>
        </p:nvSpPr>
        <p:spPr>
          <a:xfrm rot="2673829">
            <a:off x="9947091" y="4312876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C’est la figure 2. par  une symétrie centrale, le point M est retourné autour du point O, comme si on faisait une rotation de 180°.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montrer que chaque point et son symétrique sont alignés avec O et à égale distance.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B3D8EC39-04F1-C905-73F8-0BE3DA769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898063">
            <a:off x="4243532" y="3299844"/>
            <a:ext cx="3684227" cy="144510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8F5DC2C-7273-6BDD-D0E6-E426905D5FFC}"/>
              </a:ext>
            </a:extLst>
          </p:cNvPr>
          <p:cNvSpPr/>
          <p:nvPr/>
        </p:nvSpPr>
        <p:spPr>
          <a:xfrm>
            <a:off x="4482194" y="1620987"/>
            <a:ext cx="3368351" cy="3604157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20">
            <a:extLst>
              <a:ext uri="{FF2B5EF4-FFF2-40B4-BE49-F238E27FC236}">
                <a16:creationId xmlns:a16="http://schemas.microsoft.com/office/drawing/2014/main" id="{E882359A-A138-9A40-48D3-6D2BD6CEE5DC}"/>
              </a:ext>
            </a:extLst>
          </p:cNvPr>
          <p:cNvSpPr/>
          <p:nvPr/>
        </p:nvSpPr>
        <p:spPr>
          <a:xfrm>
            <a:off x="5292061" y="5225144"/>
            <a:ext cx="1660849" cy="415949"/>
          </a:xfrm>
          <a:prstGeom prst="roundRect">
            <a:avLst>
              <a:gd name="adj" fmla="val 0"/>
            </a:avLst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Figure 2</a:t>
            </a:r>
          </a:p>
        </p:txBody>
      </p:sp>
      <p:sp>
        <p:nvSpPr>
          <p:cNvPr id="6" name="Égal 5">
            <a:extLst>
              <a:ext uri="{FF2B5EF4-FFF2-40B4-BE49-F238E27FC236}">
                <a16:creationId xmlns:a16="http://schemas.microsoft.com/office/drawing/2014/main" id="{59116D86-1B8E-50FF-9270-E23752F1BE96}"/>
              </a:ext>
            </a:extLst>
          </p:cNvPr>
          <p:cNvSpPr/>
          <p:nvPr/>
        </p:nvSpPr>
        <p:spPr>
          <a:xfrm rot="19375495">
            <a:off x="5261952" y="2930610"/>
            <a:ext cx="445361" cy="644998"/>
          </a:xfrm>
          <a:prstGeom prst="mathEqual">
            <a:avLst>
              <a:gd name="adj1" fmla="val 0"/>
              <a:gd name="adj2" fmla="val 117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Égal 6">
            <a:extLst>
              <a:ext uri="{FF2B5EF4-FFF2-40B4-BE49-F238E27FC236}">
                <a16:creationId xmlns:a16="http://schemas.microsoft.com/office/drawing/2014/main" id="{77BF40AA-DC5D-D3ED-7A5D-BDEFA55AE024}"/>
              </a:ext>
            </a:extLst>
          </p:cNvPr>
          <p:cNvSpPr/>
          <p:nvPr/>
        </p:nvSpPr>
        <p:spPr>
          <a:xfrm rot="19375495">
            <a:off x="6488897" y="4344582"/>
            <a:ext cx="354662" cy="434225"/>
          </a:xfrm>
          <a:prstGeom prst="mathEqual">
            <a:avLst>
              <a:gd name="adj1" fmla="val 0"/>
              <a:gd name="adj2" fmla="val 117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puis répondez par Vrai ou Faux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1504" y="646624"/>
            <a:ext cx="10372459" cy="450170"/>
          </a:xfrm>
        </p:spPr>
        <p:txBody>
          <a:bodyPr/>
          <a:lstStyle/>
          <a:p>
            <a:pPr marL="0" lvl="0" indent="0">
              <a:spcBef>
                <a:spcPts val="0"/>
              </a:spcBef>
              <a:buClr>
                <a:srgbClr val="A5A5A5"/>
              </a:buClr>
              <a:buSzPts val="1400"/>
            </a:pPr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DFB1DAE-1F18-24D4-2BA1-55AF6F55F31D}"/>
              </a:ext>
            </a:extLst>
          </p:cNvPr>
          <p:cNvSpPr/>
          <p:nvPr/>
        </p:nvSpPr>
        <p:spPr>
          <a:xfrm>
            <a:off x="811764" y="1620986"/>
            <a:ext cx="10664890" cy="377778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EC4D84-B805-EF85-267D-79D9AB644AFF}"/>
              </a:ext>
            </a:extLst>
          </p:cNvPr>
          <p:cNvSpPr/>
          <p:nvPr/>
        </p:nvSpPr>
        <p:spPr>
          <a:xfrm>
            <a:off x="811764" y="5495730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7014F1-D8C8-3836-C094-AD62823CF31E}"/>
              </a:ext>
            </a:extLst>
          </p:cNvPr>
          <p:cNvSpPr/>
          <p:nvPr/>
        </p:nvSpPr>
        <p:spPr>
          <a:xfrm>
            <a:off x="8210939" y="5495730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1252EA-F450-2638-EC74-C206B4F99B72}"/>
              </a:ext>
            </a:extLst>
          </p:cNvPr>
          <p:cNvSpPr/>
          <p:nvPr/>
        </p:nvSpPr>
        <p:spPr>
          <a:xfrm>
            <a:off x="1339281" y="2016095"/>
            <a:ext cx="94892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M est transformé en M’ par la symétrie de centre O . 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395EA36D-1493-34D4-7FC1-9D24F253D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997" y="3120615"/>
            <a:ext cx="601980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Faux : O n’est pas le milieu du segment MM’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que dans une rotation, la distance du centre à un point reste inchangée</a:t>
            </a:r>
          </a:p>
          <a:p>
            <a:r>
              <a:rPr lang="fr-FR" dirty="0"/>
              <a:t>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BB28DF-D96B-2E41-0DF6-2846AC993DC1}"/>
              </a:ext>
            </a:extLst>
          </p:cNvPr>
          <p:cNvSpPr/>
          <p:nvPr/>
        </p:nvSpPr>
        <p:spPr>
          <a:xfrm>
            <a:off x="811764" y="1620986"/>
            <a:ext cx="10664890" cy="377778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E7E062-7ACE-543F-312D-4147AC91C2E6}"/>
              </a:ext>
            </a:extLst>
          </p:cNvPr>
          <p:cNvSpPr/>
          <p:nvPr/>
        </p:nvSpPr>
        <p:spPr>
          <a:xfrm>
            <a:off x="8210939" y="5495730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</a:p>
        </p:txBody>
      </p:sp>
      <p:pic>
        <p:nvPicPr>
          <p:cNvPr id="10" name="Picture 26">
            <a:extLst>
              <a:ext uri="{FF2B5EF4-FFF2-40B4-BE49-F238E27FC236}">
                <a16:creationId xmlns:a16="http://schemas.microsoft.com/office/drawing/2014/main" id="{4F8C8AB1-347A-7DD9-CDDD-F88724C79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997" y="3120615"/>
            <a:ext cx="6019800" cy="14954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6AD884E-2E33-233B-1223-816380798462}"/>
              </a:ext>
            </a:extLst>
          </p:cNvPr>
          <p:cNvSpPr/>
          <p:nvPr/>
        </p:nvSpPr>
        <p:spPr>
          <a:xfrm>
            <a:off x="1339281" y="2016095"/>
            <a:ext cx="94892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M est transformé en M’ par la symétrie de centre O . </a:t>
            </a:r>
          </a:p>
        </p:txBody>
      </p: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82264-32FA-AA23-5C91-C5E159CC0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EEC6C0-8A90-269B-77C1-9DC58681E0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547051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0936D-923A-4C34-6C7E-BA3014D99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A10641-0139-D070-5D3C-F7A185180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679154" cy="350045"/>
          </a:xfrm>
        </p:spPr>
        <p:txBody>
          <a:bodyPr/>
          <a:lstStyle/>
          <a:p>
            <a:r>
              <a:rPr lang="fr-FR" dirty="0"/>
              <a:t>Maintenant, je vais réaliser une symétrie centrale du triangle ABC. Je rappelle que le centre de la symétrie est le point O.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CEE75E-7731-5D0A-47B2-B087A02D899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le triangle ABC initial et indique le centre O.</a:t>
            </a:r>
          </a:p>
          <a:p>
            <a:r>
              <a:rPr lang="fr-FR" dirty="0"/>
              <a:t>’.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036D7F4-6BA4-B183-21F4-A57639DF190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A993299E-DF8B-1615-3457-D8EAC5847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396" y="1978672"/>
            <a:ext cx="3857625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998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AFABA-592A-9151-2B73-AB88EAE2A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5CDB3E-620C-B904-B259-6368F1A22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350045"/>
          </a:xfrm>
        </p:spPr>
        <p:txBody>
          <a:bodyPr/>
          <a:lstStyle/>
          <a:p>
            <a:r>
              <a:rPr lang="fr-FR" dirty="0"/>
              <a:t>Je commence par repérer les sommets du triangle initial : les points A, B et C.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E71372-F523-DACA-8FBF-D998D8BDEE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697380"/>
            <a:ext cx="10277475" cy="268287"/>
          </a:xfrm>
        </p:spPr>
        <p:txBody>
          <a:bodyPr/>
          <a:lstStyle/>
          <a:p>
            <a:r>
              <a:rPr lang="fr-FR" dirty="0"/>
              <a:t>L’enseignant entoure chacun des sommets et indique le contre O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AD976C7-8DB1-19A2-12CE-8603A88D22A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37821279-D2F8-966A-CEAC-5C796EAF6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396" y="1978672"/>
            <a:ext cx="3857625" cy="3143250"/>
          </a:xfrm>
          <a:prstGeom prst="rect">
            <a:avLst/>
          </a:prstGeom>
        </p:spPr>
      </p:pic>
      <p:sp>
        <p:nvSpPr>
          <p:cNvPr id="5" name="Oval 8">
            <a:extLst>
              <a:ext uri="{FF2B5EF4-FFF2-40B4-BE49-F238E27FC236}">
                <a16:creationId xmlns:a16="http://schemas.microsoft.com/office/drawing/2014/main" id="{A7DBD7C7-F04E-C0A2-92A4-BD6C1FB2CF02}"/>
              </a:ext>
            </a:extLst>
          </p:cNvPr>
          <p:cNvSpPr/>
          <p:nvPr/>
        </p:nvSpPr>
        <p:spPr>
          <a:xfrm>
            <a:off x="3713582" y="2099387"/>
            <a:ext cx="690466" cy="71845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9">
            <a:extLst>
              <a:ext uri="{FF2B5EF4-FFF2-40B4-BE49-F238E27FC236}">
                <a16:creationId xmlns:a16="http://schemas.microsoft.com/office/drawing/2014/main" id="{EBC45C9B-CE93-BAA0-632D-250B4B8FBDFF}"/>
              </a:ext>
            </a:extLst>
          </p:cNvPr>
          <p:cNvSpPr/>
          <p:nvPr/>
        </p:nvSpPr>
        <p:spPr>
          <a:xfrm>
            <a:off x="2513044" y="3455437"/>
            <a:ext cx="690466" cy="71845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5344D331-8A77-C435-D2C4-E45FD9FE6877}"/>
              </a:ext>
            </a:extLst>
          </p:cNvPr>
          <p:cNvSpPr/>
          <p:nvPr/>
        </p:nvSpPr>
        <p:spPr>
          <a:xfrm>
            <a:off x="3614057" y="4524179"/>
            <a:ext cx="690466" cy="71845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02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44113-ADDE-E55A-DC50-60924E76E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A86A9F-88A1-EA54-3AD6-1BADFD3D0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commence par réaliser la symétrie centrale du point A par rapport à O. Pour cela, je trace la demi-droite  AO, puis je rapporte la longueur du segment OA et je place le point A‘ de l’autre côté de O tel que O est le milieu du segment AA’.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03A13B-1657-FB5E-A67A-99829D8D8B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L’enseignant explique chaque étape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’.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C708245-2BC4-0B35-3B50-583D69672F3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SC1">
            <a:hlinkClick r:id="" action="ppaction://media"/>
            <a:extLst>
              <a:ext uri="{FF2B5EF4-FFF2-40B4-BE49-F238E27FC236}">
                <a16:creationId xmlns:a16="http://schemas.microsoft.com/office/drawing/2014/main" id="{02A48A45-199C-0410-F12E-93AF31BDE5E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97970.5374"/>
                </p14:media>
              </p:ext>
            </p:extLst>
          </p:nvPr>
        </p:nvPicPr>
        <p:blipFill rotWithShape="1">
          <a:blip r:embed="rId5"/>
          <a:srcRect l="1455" t="2177" r="1352" b="5306"/>
          <a:stretch>
            <a:fillRect/>
          </a:stretch>
        </p:blipFill>
        <p:spPr>
          <a:xfrm>
            <a:off x="890441" y="1298849"/>
            <a:ext cx="10114383" cy="5415575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75833AA1-B669-A97A-BAE0-9D1C6061958E}"/>
              </a:ext>
            </a:extLst>
          </p:cNvPr>
          <p:cNvSpPr txBox="1"/>
          <p:nvPr/>
        </p:nvSpPr>
        <p:spPr>
          <a:xfrm>
            <a:off x="338269" y="1025198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prolonge le segment AO au-delà de O</a:t>
            </a: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09F2239-CF6C-A20F-4B20-3B5A07937CBF}"/>
              </a:ext>
            </a:extLst>
          </p:cNvPr>
          <p:cNvSpPr txBox="1"/>
          <p:nvPr/>
        </p:nvSpPr>
        <p:spPr>
          <a:xfrm>
            <a:off x="338269" y="1023285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mesure la longueur AO et je la reporte sur le prolongement pour trouver A′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2EFB94-6F7E-6A2F-E9CE-38CDF5468947}"/>
              </a:ext>
            </a:extLst>
          </p:cNvPr>
          <p:cNvSpPr/>
          <p:nvPr/>
        </p:nvSpPr>
        <p:spPr>
          <a:xfrm rot="1481831">
            <a:off x="4514020" y="2719462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8F416A-CC75-9777-C306-F9224A5B1437}"/>
              </a:ext>
            </a:extLst>
          </p:cNvPr>
          <p:cNvSpPr/>
          <p:nvPr/>
        </p:nvSpPr>
        <p:spPr>
          <a:xfrm rot="1481831">
            <a:off x="6417466" y="3656690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5098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55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49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49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 animBg="1"/>
      <p:bldP spid="5" grpId="1" animBg="1"/>
      <p:bldP spid="6" grpId="0" animBg="1"/>
      <p:bldP spid="7" grpId="0"/>
      <p:bldP spid="1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E857C-0A88-BBE8-A5A4-DBC77FE95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20404A-BDE4-7004-53CB-E1DB7D4C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Ensuite, je réalise la symétrie du point B par rapport à O. Je trace la demi-droite BO, puis je place le point B’ tel que O est le milieu de BB’ 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6F893B-4490-97A4-93EB-BC204FB93C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chaque étape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CF933B3-B651-9AC4-C277-9F64BB7702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CDFD807-2597-1A2E-0E85-D020FAE186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pic>
        <p:nvPicPr>
          <p:cNvPr id="3" name="SC1">
            <a:hlinkClick r:id="" action="ppaction://media"/>
            <a:extLst>
              <a:ext uri="{FF2B5EF4-FFF2-40B4-BE49-F238E27FC236}">
                <a16:creationId xmlns:a16="http://schemas.microsoft.com/office/drawing/2014/main" id="{4BB329C7-8013-0ED7-DDD4-F0A0EEC1CBC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6245" end="55262.5374"/>
                </p14:media>
              </p:ext>
            </p:extLst>
          </p:nvPr>
        </p:nvPicPr>
        <p:blipFill rotWithShape="1">
          <a:blip r:embed="rId5"/>
          <a:srcRect l="1455" t="2177" r="1352" b="5306"/>
          <a:stretch>
            <a:fillRect/>
          </a:stretch>
        </p:blipFill>
        <p:spPr>
          <a:xfrm>
            <a:off x="890441" y="1298849"/>
            <a:ext cx="10114383" cy="5415575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FB332FC3-A5EA-67EE-31D2-BAB942CE40AE}"/>
              </a:ext>
            </a:extLst>
          </p:cNvPr>
          <p:cNvSpPr txBox="1"/>
          <p:nvPr/>
        </p:nvSpPr>
        <p:spPr>
          <a:xfrm>
            <a:off x="338269" y="1025198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prolonge le segment BO au-delà de O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D40CC4B3-38AD-0B46-425E-27E40FA87C3C}"/>
              </a:ext>
            </a:extLst>
          </p:cNvPr>
          <p:cNvSpPr txBox="1"/>
          <p:nvPr/>
        </p:nvSpPr>
        <p:spPr>
          <a:xfrm>
            <a:off x="338269" y="1023285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mesure la longueur BO et je la reporte sur le prolongement pour trouver B′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638900-E920-2418-E116-E774FA9AA647}"/>
              </a:ext>
            </a:extLst>
          </p:cNvPr>
          <p:cNvSpPr/>
          <p:nvPr/>
        </p:nvSpPr>
        <p:spPr>
          <a:xfrm rot="1481831">
            <a:off x="4514020" y="2719462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431181-9991-DDA1-30EB-25AA0D50622E}"/>
              </a:ext>
            </a:extLst>
          </p:cNvPr>
          <p:cNvSpPr/>
          <p:nvPr/>
        </p:nvSpPr>
        <p:spPr>
          <a:xfrm rot="1481831">
            <a:off x="6417466" y="3656690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grpSp>
        <p:nvGrpSpPr>
          <p:cNvPr id="16" name="Group 11">
            <a:extLst>
              <a:ext uri="{FF2B5EF4-FFF2-40B4-BE49-F238E27FC236}">
                <a16:creationId xmlns:a16="http://schemas.microsoft.com/office/drawing/2014/main" id="{B62BB58A-7C69-84B0-0364-39AEE599D231}"/>
              </a:ext>
            </a:extLst>
          </p:cNvPr>
          <p:cNvGrpSpPr/>
          <p:nvPr/>
        </p:nvGrpSpPr>
        <p:grpSpPr>
          <a:xfrm>
            <a:off x="8388701" y="2300435"/>
            <a:ext cx="419285" cy="566873"/>
            <a:chOff x="8388701" y="2300435"/>
            <a:chExt cx="419285" cy="566873"/>
          </a:xfrm>
        </p:grpSpPr>
        <p:sp>
          <p:nvSpPr>
            <p:cNvPr id="17" name="Oval 7">
              <a:extLst>
                <a:ext uri="{FF2B5EF4-FFF2-40B4-BE49-F238E27FC236}">
                  <a16:creationId xmlns:a16="http://schemas.microsoft.com/office/drawing/2014/main" id="{C84CE552-72AA-1A71-F96C-2773611E31FA}"/>
                </a:ext>
              </a:extLst>
            </p:cNvPr>
            <p:cNvSpPr/>
            <p:nvPr/>
          </p:nvSpPr>
          <p:spPr>
            <a:xfrm>
              <a:off x="8388701" y="2759308"/>
              <a:ext cx="108000" cy="108000"/>
            </a:xfrm>
            <a:prstGeom prst="ellipse">
              <a:avLst/>
            </a:prstGeom>
            <a:solidFill>
              <a:srgbClr val="0403F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4E8BE04-430E-5DBA-09EC-E2021139C1AA}"/>
                </a:ext>
              </a:extLst>
            </p:cNvPr>
            <p:cNvSpPr/>
            <p:nvPr/>
          </p:nvSpPr>
          <p:spPr>
            <a:xfrm>
              <a:off x="8413326" y="2300435"/>
              <a:ext cx="39466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</a:rPr>
                <a:t>B’</a:t>
              </a:r>
              <a:endParaRPr kumimoji="0" lang="en-US" sz="60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C7A04D42-127A-4D22-4034-F303D9AC11EE}"/>
              </a:ext>
            </a:extLst>
          </p:cNvPr>
          <p:cNvSpPr/>
          <p:nvPr/>
        </p:nvSpPr>
        <p:spPr>
          <a:xfrm rot="20532653">
            <a:off x="4180399" y="3352824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D02E1E-5B4B-A1E1-E7A3-C9CF8DAD8AD9}"/>
              </a:ext>
            </a:extLst>
          </p:cNvPr>
          <p:cNvSpPr/>
          <p:nvPr/>
        </p:nvSpPr>
        <p:spPr>
          <a:xfrm rot="20728851">
            <a:off x="6902287" y="2856724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6432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20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4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4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4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6" grpId="0" animBg="1"/>
      <p:bldP spid="6" grpId="1" animBg="1"/>
      <p:bldP spid="7" grpId="0" animBg="1"/>
      <p:bldP spid="19" grpId="0"/>
      <p:bldP spid="2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E857C-0A88-BBE8-A5A4-DBC77FE95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20404A-BDE4-7004-53CB-E1DB7D4C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je fais la même chose pour le point C. Je trace la demi-droite  CO, et  je place le point C' tel que O est le milieu de CC’.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6F893B-4490-97A4-93EB-BC204FB93C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chaque étape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CF933B3-B651-9AC4-C277-9F64BB7702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CDFD807-2597-1A2E-0E85-D020FAE186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552B886-6208-0994-A190-1189C4C35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6950" y="831909"/>
            <a:ext cx="502852" cy="502852"/>
          </a:xfrm>
          <a:prstGeom prst="rect">
            <a:avLst/>
          </a:prstGeom>
        </p:spPr>
      </p:pic>
      <p:pic>
        <p:nvPicPr>
          <p:cNvPr id="10" name="SC1">
            <a:hlinkClick r:id="" action="ppaction://media"/>
            <a:extLst>
              <a:ext uri="{FF2B5EF4-FFF2-40B4-BE49-F238E27FC236}">
                <a16:creationId xmlns:a16="http://schemas.microsoft.com/office/drawing/2014/main" id="{E8237EE3-DE3C-AE8E-C66D-07FB979982B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0622" end="7293.5374"/>
                </p14:media>
              </p:ext>
            </p:extLst>
          </p:nvPr>
        </p:nvPicPr>
        <p:blipFill rotWithShape="1">
          <a:blip r:embed="rId5"/>
          <a:srcRect l="1455" t="2177" r="1352" b="5306"/>
          <a:stretch>
            <a:fillRect/>
          </a:stretch>
        </p:blipFill>
        <p:spPr>
          <a:xfrm>
            <a:off x="890441" y="1298849"/>
            <a:ext cx="10114383" cy="5415575"/>
          </a:xfrm>
          <a:prstGeom prst="rect">
            <a:avLst/>
          </a:prstGeom>
        </p:spPr>
      </p:pic>
      <p:sp>
        <p:nvSpPr>
          <p:cNvPr id="13" name="TextBox 8">
            <a:extLst>
              <a:ext uri="{FF2B5EF4-FFF2-40B4-BE49-F238E27FC236}">
                <a16:creationId xmlns:a16="http://schemas.microsoft.com/office/drawing/2014/main" id="{D1B1BE73-FF34-A34C-EEAD-C8C6CA048246}"/>
              </a:ext>
            </a:extLst>
          </p:cNvPr>
          <p:cNvSpPr txBox="1"/>
          <p:nvPr/>
        </p:nvSpPr>
        <p:spPr>
          <a:xfrm>
            <a:off x="338269" y="1025198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prolonge le segment CO au-delà de O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6FD277D3-0669-FBCA-CAA0-85CD606B11DF}"/>
              </a:ext>
            </a:extLst>
          </p:cNvPr>
          <p:cNvSpPr txBox="1"/>
          <p:nvPr/>
        </p:nvSpPr>
        <p:spPr>
          <a:xfrm>
            <a:off x="338269" y="1040184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mesure la longueur CO et je la reporte sur le prolongement pour trouver C′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E6F994-2352-2AFE-5033-59BBD52498C8}"/>
              </a:ext>
            </a:extLst>
          </p:cNvPr>
          <p:cNvSpPr/>
          <p:nvPr/>
        </p:nvSpPr>
        <p:spPr>
          <a:xfrm rot="1481831">
            <a:off x="4514020" y="2719462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3D7FC4-659E-57A0-36D5-7A335F037600}"/>
              </a:ext>
            </a:extLst>
          </p:cNvPr>
          <p:cNvSpPr/>
          <p:nvPr/>
        </p:nvSpPr>
        <p:spPr>
          <a:xfrm rot="1481831">
            <a:off x="6417466" y="3656690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F1C214-DD02-CA5C-A683-0C30C93EEB8C}"/>
              </a:ext>
            </a:extLst>
          </p:cNvPr>
          <p:cNvSpPr/>
          <p:nvPr/>
        </p:nvSpPr>
        <p:spPr>
          <a:xfrm rot="20532653">
            <a:off x="4180399" y="3352824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C2189CE-0AE3-0AD5-C53E-BF8312D7D3EF}"/>
              </a:ext>
            </a:extLst>
          </p:cNvPr>
          <p:cNvSpPr/>
          <p:nvPr/>
        </p:nvSpPr>
        <p:spPr>
          <a:xfrm rot="20728851">
            <a:off x="6902287" y="2856724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A9E053-B59E-7FF4-A9A9-DA389584F9A3}"/>
              </a:ext>
            </a:extLst>
          </p:cNvPr>
          <p:cNvSpPr/>
          <p:nvPr/>
        </p:nvSpPr>
        <p:spPr>
          <a:xfrm rot="18667933">
            <a:off x="4429379" y="3906126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4AE0FD-AE20-B382-746F-570DE9466ACA}"/>
              </a:ext>
            </a:extLst>
          </p:cNvPr>
          <p:cNvSpPr/>
          <p:nvPr/>
        </p:nvSpPr>
        <p:spPr>
          <a:xfrm rot="19033059">
            <a:off x="6367773" y="2344095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7194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56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4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4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3" grpId="0" animBg="1"/>
      <p:bldP spid="13" grpId="1" animBg="1"/>
      <p:bldP spid="14" grpId="0" animBg="1"/>
      <p:bldP spid="19" grpId="0"/>
      <p:bldP spid="2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D78B3-BD3B-8D80-F6C0-C8B5FEEEC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0FC0D6-7445-D2FD-0916-095173058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terminer, je relie les sommets obtenus A', B' et C'. J’obtiens ainsi le triangle A'B'C'.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5A44C9-2262-16F2-55B7-B18DD7DD3C7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montre le triangle ABC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870B6FE3-56CD-C4E8-2F16-CA5F43C5AA5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2F4E30-03F5-8239-4A42-CB299ADFD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A9362E-0EEF-3C48-25C5-066CDB0E8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6950" y="831909"/>
            <a:ext cx="502852" cy="502852"/>
          </a:xfrm>
          <a:prstGeom prst="rect">
            <a:avLst/>
          </a:prstGeom>
        </p:spPr>
      </p:pic>
      <p:pic>
        <p:nvPicPr>
          <p:cNvPr id="6" name="SC1">
            <a:hlinkClick r:id="" action="ppaction://media"/>
            <a:extLst>
              <a:ext uri="{FF2B5EF4-FFF2-40B4-BE49-F238E27FC236}">
                <a16:creationId xmlns:a16="http://schemas.microsoft.com/office/drawing/2014/main" id="{7DDB8C9D-F1F6-A5D7-CC57-AE71A59B6E7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8315" end="0.5374"/>
                </p14:media>
              </p:ext>
            </p:extLst>
          </p:nvPr>
        </p:nvPicPr>
        <p:blipFill rotWithShape="1">
          <a:blip r:embed="rId5"/>
          <a:srcRect l="1455" t="2177" r="1352" b="5306"/>
          <a:stretch>
            <a:fillRect/>
          </a:stretch>
        </p:blipFill>
        <p:spPr>
          <a:xfrm>
            <a:off x="890441" y="1298849"/>
            <a:ext cx="10114383" cy="5415575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A42A2F0F-BF7D-6C15-BC5A-D1D9495500C1}"/>
              </a:ext>
            </a:extLst>
          </p:cNvPr>
          <p:cNvSpPr txBox="1"/>
          <p:nvPr/>
        </p:nvSpPr>
        <p:spPr>
          <a:xfrm>
            <a:off x="338269" y="1025198"/>
            <a:ext cx="9552180" cy="442674"/>
          </a:xfrm>
          <a:prstGeom prst="roundRect">
            <a:avLst/>
          </a:prstGeom>
          <a:gradFill flip="none" rotWithShape="1">
            <a:gsLst>
              <a:gs pos="0">
                <a:srgbClr val="1D6FA9">
                  <a:shade val="30000"/>
                  <a:satMod val="115000"/>
                </a:srgbClr>
              </a:gs>
              <a:gs pos="50000">
                <a:srgbClr val="1D6FA9">
                  <a:shade val="67500"/>
                  <a:satMod val="115000"/>
                </a:srgbClr>
              </a:gs>
              <a:gs pos="100000">
                <a:srgbClr val="1D6FA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ysClr val="window" lastClr="FFFFFF">
                <a:lumMod val="95000"/>
              </a:sysClr>
            </a:solidFill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Je relie les points A′, B′, et C′ pour former le triangle A′B′C’.</a:t>
            </a:r>
          </a:p>
        </p:txBody>
      </p:sp>
    </p:spTree>
    <p:extLst>
      <p:ext uri="{BB962C8B-B14F-4D97-AF65-F5344CB8AC3E}">
        <p14:creationId xmlns:p14="http://schemas.microsoft.com/office/powerpoint/2010/main" val="292149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2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6F493-D5ED-384A-C093-B06C617FC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D8EBB9A-13DA-A45B-3F21-EA863960CC5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Observez les deux triangles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dirty="0"/>
                  <a:t>ABC et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dirty="0"/>
                  <a:t>A’B’C’: la symétrie centrale conserve  les distances entre les points. </a:t>
                </a:r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D8EBB9A-13DA-A45B-3F21-EA863960CC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3FC03B-CFBA-8414-11DF-DEDCC623D24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montre les côtés égaux correspondants entre les deux triangles.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EDFB660-1013-9AF3-0976-5C9278CE264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D52529-BDA0-54AD-C4C2-BEA445D45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EFB1047-06EF-C7BE-4443-30A7E1B74E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6950" y="831909"/>
            <a:ext cx="502852" cy="50285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002E4A-CDA2-C3A9-BFB4-1E88EF9C91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6950" y="831909"/>
            <a:ext cx="502852" cy="502852"/>
          </a:xfrm>
          <a:prstGeom prst="rect">
            <a:avLst/>
          </a:prstGeom>
        </p:spPr>
      </p:pic>
      <p:grpSp>
        <p:nvGrpSpPr>
          <p:cNvPr id="6" name="Group 8">
            <a:extLst>
              <a:ext uri="{FF2B5EF4-FFF2-40B4-BE49-F238E27FC236}">
                <a16:creationId xmlns:a16="http://schemas.microsoft.com/office/drawing/2014/main" id="{94DCF00A-B9DC-823E-F4F4-A04D0D7553BA}"/>
              </a:ext>
            </a:extLst>
          </p:cNvPr>
          <p:cNvGrpSpPr/>
          <p:nvPr/>
        </p:nvGrpSpPr>
        <p:grpSpPr>
          <a:xfrm>
            <a:off x="8500891" y="2235751"/>
            <a:ext cx="3134383" cy="3137778"/>
            <a:chOff x="7203936" y="2123783"/>
            <a:chExt cx="3134383" cy="3137778"/>
          </a:xfrm>
        </p:grpSpPr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3EB2D4B2-B944-3A04-C869-E92C3536EA27}"/>
                </a:ext>
              </a:extLst>
            </p:cNvPr>
            <p:cNvSpPr txBox="1"/>
            <p:nvPr/>
          </p:nvSpPr>
          <p:spPr>
            <a:xfrm>
              <a:off x="7203937" y="2123783"/>
              <a:ext cx="3134382" cy="1015663"/>
            </a:xfrm>
            <a:prstGeom prst="roundRect">
              <a:avLst>
                <a:gd name="adj" fmla="val 0"/>
              </a:avLst>
            </a:prstGeom>
            <a:solidFill>
              <a:srgbClr val="1D9A78">
                <a:lumMod val="20000"/>
                <a:lumOff val="80000"/>
              </a:srgbClr>
            </a:solidFill>
            <a:ln>
              <a:solidFill>
                <a:srgbClr val="1D9A78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La 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symétrie centrale</a:t>
              </a: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 est une i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sométrie</a:t>
              </a: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, elle conserve les 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distances</a:t>
              </a:r>
            </a:p>
          </p:txBody>
        </p:sp>
        <p:sp>
          <p:nvSpPr>
            <p:cNvPr id="8" name="Down Arrow 5">
              <a:extLst>
                <a:ext uri="{FF2B5EF4-FFF2-40B4-BE49-F238E27FC236}">
                  <a16:creationId xmlns:a16="http://schemas.microsoft.com/office/drawing/2014/main" id="{71BE1B6A-4826-1D54-508B-8C7840E37574}"/>
                </a:ext>
              </a:extLst>
            </p:cNvPr>
            <p:cNvSpPr/>
            <p:nvPr/>
          </p:nvSpPr>
          <p:spPr>
            <a:xfrm>
              <a:off x="8492935" y="3254133"/>
              <a:ext cx="556383" cy="877077"/>
            </a:xfrm>
            <a:prstGeom prst="downArrow">
              <a:avLst/>
            </a:prstGeom>
            <a:solidFill>
              <a:srgbClr val="1D9A78"/>
            </a:solidFill>
            <a:ln w="12700" cap="flat" cmpd="sng" algn="ctr">
              <a:solidFill>
                <a:srgbClr val="1D9A78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61354E-F353-3AA4-D1BF-095ADE737CC5}"/>
                </a:ext>
              </a:extLst>
            </p:cNvPr>
            <p:cNvSpPr txBox="1"/>
            <p:nvPr/>
          </p:nvSpPr>
          <p:spPr>
            <a:xfrm>
              <a:off x="7203936" y="4245898"/>
              <a:ext cx="3134383" cy="1015663"/>
            </a:xfrm>
            <a:prstGeom prst="roundRect">
              <a:avLst>
                <a:gd name="adj" fmla="val 0"/>
              </a:avLst>
            </a:prstGeom>
            <a:solidFill>
              <a:srgbClr val="1D9A78">
                <a:lumMod val="20000"/>
                <a:lumOff val="80000"/>
              </a:srgbClr>
            </a:solidFill>
            <a:ln>
              <a:solidFill>
                <a:srgbClr val="1D9A78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AB = A’B’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AC = A’C’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BC = B’C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’</a:t>
              </a:r>
            </a:p>
          </p:txBody>
        </p:sp>
      </p:grpSp>
      <p:pic>
        <p:nvPicPr>
          <p:cNvPr id="11" name="SC2">
            <a:hlinkClick r:id="" action="ppaction://media"/>
            <a:extLst>
              <a:ext uri="{FF2B5EF4-FFF2-40B4-BE49-F238E27FC236}">
                <a16:creationId xmlns:a16="http://schemas.microsoft.com/office/drawing/2014/main" id="{00815DE4-94C0-C371-0E4E-6465342C6A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3404" r="11990"/>
          <a:stretch/>
        </p:blipFill>
        <p:spPr>
          <a:xfrm>
            <a:off x="289250" y="978130"/>
            <a:ext cx="7567126" cy="570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9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5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753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D6F10-442B-3F71-C2AB-7CCDE214F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D5A0A7-049B-14C8-E57A-2367757B1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symétrie centrale conserve aussi les mesures des angles. Les deux triangles sont parfaitement identiques en forme et en taille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82A4EB5-4776-FAEA-EA17-826F1EFFEE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99380" y="702171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montre les angles égaux deux à deux égaux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C1E6D3C-77DF-7C0F-4C11-2470ADB87F9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A0CF8B6-21CD-EDB6-C58E-C141092A0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311" y="789971"/>
            <a:ext cx="502852" cy="50285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3E8E4F9-8615-8FA9-6298-9F71ADC058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6950" y="831909"/>
            <a:ext cx="502852" cy="502852"/>
          </a:xfrm>
          <a:prstGeom prst="rect">
            <a:avLst/>
          </a:prstGeom>
        </p:spPr>
      </p:pic>
      <p:pic>
        <p:nvPicPr>
          <p:cNvPr id="7" name="SC4">
            <a:hlinkClick r:id="" action="ppaction://media"/>
            <a:extLst>
              <a:ext uri="{FF2B5EF4-FFF2-40B4-BE49-F238E27FC236}">
                <a16:creationId xmlns:a16="http://schemas.microsoft.com/office/drawing/2014/main" id="{D180A79B-D4FE-43F6-9A26-31E4331135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1250" r="11684"/>
          <a:stretch/>
        </p:blipFill>
        <p:spPr>
          <a:xfrm>
            <a:off x="401215" y="978130"/>
            <a:ext cx="7830112" cy="5715126"/>
          </a:xfrm>
          <a:prstGeom prst="rect">
            <a:avLst/>
          </a:prstGeom>
        </p:spPr>
      </p:pic>
      <p:grpSp>
        <p:nvGrpSpPr>
          <p:cNvPr id="14" name="Group 8">
            <a:extLst>
              <a:ext uri="{FF2B5EF4-FFF2-40B4-BE49-F238E27FC236}">
                <a16:creationId xmlns:a16="http://schemas.microsoft.com/office/drawing/2014/main" id="{05D8E8FA-9ECE-65BF-7379-4F615294136E}"/>
              </a:ext>
            </a:extLst>
          </p:cNvPr>
          <p:cNvGrpSpPr/>
          <p:nvPr/>
        </p:nvGrpSpPr>
        <p:grpSpPr>
          <a:xfrm>
            <a:off x="8638834" y="2151775"/>
            <a:ext cx="3125053" cy="3137778"/>
            <a:chOff x="7203936" y="2123783"/>
            <a:chExt cx="3125053" cy="3137778"/>
          </a:xfrm>
        </p:grpSpPr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3F8FF2BE-CAC6-E9E3-AB91-AF85FD8AB40E}"/>
                </a:ext>
              </a:extLst>
            </p:cNvPr>
            <p:cNvSpPr txBox="1"/>
            <p:nvPr/>
          </p:nvSpPr>
          <p:spPr>
            <a:xfrm>
              <a:off x="7203937" y="2123783"/>
              <a:ext cx="3125052" cy="1015663"/>
            </a:xfrm>
            <a:prstGeom prst="roundRect">
              <a:avLst>
                <a:gd name="adj" fmla="val 0"/>
              </a:avLst>
            </a:prstGeom>
            <a:solidFill>
              <a:srgbClr val="1D9A78">
                <a:lumMod val="20000"/>
                <a:lumOff val="80000"/>
              </a:srgbClr>
            </a:solidFill>
            <a:ln>
              <a:solidFill>
                <a:srgbClr val="1D9A78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La symétrie centrale est une i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sométrie</a:t>
              </a: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, elle conserve les 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mesures des angles</a:t>
              </a:r>
            </a:p>
          </p:txBody>
        </p:sp>
        <p:sp>
          <p:nvSpPr>
            <p:cNvPr id="16" name="Down Arrow 5">
              <a:extLst>
                <a:ext uri="{FF2B5EF4-FFF2-40B4-BE49-F238E27FC236}">
                  <a16:creationId xmlns:a16="http://schemas.microsoft.com/office/drawing/2014/main" id="{377782E4-5BA6-5AC6-D1FD-8681F3A2103D}"/>
                </a:ext>
              </a:extLst>
            </p:cNvPr>
            <p:cNvSpPr/>
            <p:nvPr/>
          </p:nvSpPr>
          <p:spPr>
            <a:xfrm>
              <a:off x="8374741" y="3254133"/>
              <a:ext cx="556383" cy="877077"/>
            </a:xfrm>
            <a:prstGeom prst="downArrow">
              <a:avLst/>
            </a:prstGeom>
            <a:solidFill>
              <a:srgbClr val="1D9A78"/>
            </a:solidFill>
            <a:ln w="12700" cap="flat" cmpd="sng" algn="ctr">
              <a:solidFill>
                <a:srgbClr val="1D9A78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9">
              <a:extLst>
                <a:ext uri="{FF2B5EF4-FFF2-40B4-BE49-F238E27FC236}">
                  <a16:creationId xmlns:a16="http://schemas.microsoft.com/office/drawing/2014/main" id="{F7EB2C06-AA09-0DB1-6A23-2CDF8745F26D}"/>
                </a:ext>
              </a:extLst>
            </p:cNvPr>
            <p:cNvSpPr txBox="1"/>
            <p:nvPr/>
          </p:nvSpPr>
          <p:spPr>
            <a:xfrm>
              <a:off x="7203936" y="4245898"/>
              <a:ext cx="3125053" cy="1015663"/>
            </a:xfrm>
            <a:prstGeom prst="roundRect">
              <a:avLst>
                <a:gd name="adj" fmla="val 0"/>
              </a:avLst>
            </a:prstGeom>
            <a:solidFill>
              <a:srgbClr val="1D9A78">
                <a:lumMod val="20000"/>
                <a:lumOff val="80000"/>
              </a:srgbClr>
            </a:solidFill>
            <a:ln>
              <a:solidFill>
                <a:srgbClr val="1D9A78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∠BAC  = ∠B’A’C’ 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∠ABC = ∠ A’B’C’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∠ ACB = ∠ A’C’B’</a:t>
              </a: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504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79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rectangle de centre O, je vais réaliser le correspondant du rectangle ABCD par la symétrie centrale de centre O.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4209418" y="3361497"/>
            <a:ext cx="3299746" cy="2263336"/>
          </a:xfrm>
          <a:prstGeom prst="rect">
            <a:avLst/>
          </a:prstGeom>
        </p:spPr>
      </p:pic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que le symétrique du rectangle par la symétrie de centre O est lui-même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151805" y="1164863"/>
            <a:ext cx="711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rectangle, ces diagonales se coupent en leur milieu O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48054" y="2437396"/>
            <a:ext cx="43809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donc C est le symétrique de A  et D est le symétrique de B par la symétrie centre de centre O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389091" y="2437861"/>
            <a:ext cx="426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donc A est le symétrique de C et B est le symétrique de D par la symétrie centre de centre O</a:t>
            </a:r>
          </a:p>
        </p:txBody>
      </p:sp>
      <p:cxnSp>
        <p:nvCxnSpPr>
          <p:cNvPr id="14" name="Connecteur droit avec flèche 13"/>
          <p:cNvCxnSpPr>
            <a:stCxn id="7" idx="3"/>
            <a:endCxn id="10" idx="1"/>
          </p:cNvCxnSpPr>
          <p:nvPr/>
        </p:nvCxnSpPr>
        <p:spPr>
          <a:xfrm>
            <a:off x="4729019" y="2945228"/>
            <a:ext cx="2660072" cy="4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3816678" y="1790680"/>
            <a:ext cx="37822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O est le milieu des segments AC et BD 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28073" y="5689600"/>
            <a:ext cx="47290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Alors le symétrique du rectangle ABCD est  lui-même </a:t>
            </a:r>
          </a:p>
        </p:txBody>
      </p:sp>
      <p:cxnSp>
        <p:nvCxnSpPr>
          <p:cNvPr id="26" name="Connecteur droit avec flèche 25"/>
          <p:cNvCxnSpPr>
            <a:stCxn id="24" idx="3"/>
          </p:cNvCxnSpPr>
          <p:nvPr/>
        </p:nvCxnSpPr>
        <p:spPr>
          <a:xfrm>
            <a:off x="5357091" y="6043543"/>
            <a:ext cx="179185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7598932" y="5624833"/>
            <a:ext cx="31152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O est le centre de symétrie du rectangle ABCD</a:t>
            </a:r>
          </a:p>
        </p:txBody>
      </p:sp>
    </p:spTree>
    <p:extLst>
      <p:ext uri="{BB962C8B-B14F-4D97-AF65-F5344CB8AC3E}">
        <p14:creationId xmlns:p14="http://schemas.microsoft.com/office/powerpoint/2010/main" val="56864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23" grpId="0"/>
      <p:bldP spid="24" grpId="0"/>
      <p:bldP spid="2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FBA8D-DC38-7097-7ADE-1DD8682FA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2DE70-407D-223C-DD29-62FBFCE3F2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8 min</a:t>
            </a:r>
          </a:p>
        </p:txBody>
      </p:sp>
    </p:spTree>
    <p:extLst>
      <p:ext uri="{BB962C8B-B14F-4D97-AF65-F5344CB8AC3E}">
        <p14:creationId xmlns:p14="http://schemas.microsoft.com/office/powerpoint/2010/main" val="3261504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055102" y="4443590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234864" y="536835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225492" y="263030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225492" y="167594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4</a:t>
            </a: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206068" y="34738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Tâche 6</a:t>
            </a: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215058" y="441180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055102" y="5350037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050302" y="1622472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070876" y="3489288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Résoudre un problème en utilisant les isométries .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070875" y="2534986"/>
            <a:ext cx="8110747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206068" y="978939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                             Les isométries dans le plan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1331075" y="1029850"/>
            <a:ext cx="1420048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Leçon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8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268046" y="445420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 2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5867" y="536835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059202" y="4454202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CONSOLIDATION 2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2957786" y="5405176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CONSOLIDATION 3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070875" y="1696863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Reconnaître et réaliser une symétrie centrale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213909" y="2628873"/>
            <a:ext cx="1227600" cy="7344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>
                <a:sym typeface="Arial"/>
              </a:rPr>
              <a:t>Tâche 5</a:t>
            </a: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050302" y="34728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051048" y="2523236"/>
            <a:ext cx="8150400" cy="7344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Reconnaître et réaliser une symétrie axiale</a:t>
            </a:r>
          </a:p>
        </p:txBody>
      </p:sp>
    </p:spTree>
    <p:extLst>
      <p:ext uri="{BB962C8B-B14F-4D97-AF65-F5344CB8AC3E}">
        <p14:creationId xmlns:p14="http://schemas.microsoft.com/office/powerpoint/2010/main" val="21386713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703B8-A6A2-889D-6887-F9FB2E34C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EEF908D2-AA9F-2C73-9D0D-7C9ACA61F18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  <a:ea typeface="+mj-ea"/>
                    <a:cs typeface="+mj-cs"/>
                  </a:rPr>
                  <a:t>Le point O est le centre de la symétrie centrale qui transforme le triangle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</a:rPr>
                      <m:t>∆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</a:rPr>
                      <m:t>𝑨𝑩𝑪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  <a:ea typeface="+mj-ea"/>
                    <a:cs typeface="+mj-cs"/>
                  </a:rPr>
                  <a:t> en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</a:rPr>
                      <m:t>∆</m:t>
                    </m:r>
                    <m:sSup>
                      <m:sSupPr>
                        <m:ctrlP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j-cs"/>
                          </a:rPr>
                        </m:ctrlPr>
                      </m:sSupPr>
                      <m:e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j-cs"/>
                          </a:rPr>
                          <m:t>𝑨</m:t>
                        </m:r>
                      </m:e>
                      <m:sup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j-cs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j-cs"/>
                          </a:rPr>
                        </m:ctrlPr>
                      </m:sSupPr>
                      <m:e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j-cs"/>
                          </a:rPr>
                          <m:t>𝑩</m:t>
                        </m:r>
                      </m:e>
                      <m:sup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j-cs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j-cs"/>
                          </a:rPr>
                        </m:ctrlPr>
                      </m:sSupPr>
                      <m:e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j-cs"/>
                          </a:rPr>
                          <m:t>𝑪</m:t>
                        </m:r>
                      </m:e>
                      <m:sup>
                        <m:r>
                          <a:rPr kumimoji="0" lang="fr-FR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j-cs"/>
                          </a:rPr>
                          <m:t>′</m:t>
                        </m:r>
                      </m:sup>
                    </m:sSup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  <a:ea typeface="+mj-ea"/>
                    <a:cs typeface="+mj-cs"/>
                  </a:rPr>
                  <a:t>. Vrai ou Faux </a:t>
                </a:r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EEF908D2-AA9F-2C73-9D0D-7C9ACA61F1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4" t="-17391" b="-3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794AB4-4DF6-B540-F4E3-48A4AF02813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8"/>
            <a:ext cx="10372459" cy="431295"/>
          </a:xfrm>
        </p:spPr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0FEE550-31E4-9659-E23E-B2EA152F1F3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A348415-52E6-886F-ED30-9B0200FFDE7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6CE1C9-0FCF-9C9A-0608-3C305631C4B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95B8A93-D829-8E55-3730-DA72DB1E4E31}"/>
              </a:ext>
            </a:extLst>
          </p:cNvPr>
          <p:cNvSpPr/>
          <p:nvPr/>
        </p:nvSpPr>
        <p:spPr>
          <a:xfrm>
            <a:off x="811764" y="1620986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A9F8C-E247-D526-9151-EED39DD796B9}"/>
              </a:ext>
            </a:extLst>
          </p:cNvPr>
          <p:cNvSpPr/>
          <p:nvPr/>
        </p:nvSpPr>
        <p:spPr>
          <a:xfrm>
            <a:off x="811764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08B725-91D1-53DB-B0A6-829C29B973DF}"/>
              </a:ext>
            </a:extLst>
          </p:cNvPr>
          <p:cNvSpPr/>
          <p:nvPr/>
        </p:nvSpPr>
        <p:spPr>
          <a:xfrm>
            <a:off x="8210939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40155BE5-7DC6-030E-5C6C-4B5A87CF0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285" y="1952449"/>
            <a:ext cx="7514156" cy="333392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ADB1E42-137B-DCFD-6EA6-272A8777D4D7}"/>
              </a:ext>
            </a:extLst>
          </p:cNvPr>
          <p:cNvSpPr/>
          <p:nvPr/>
        </p:nvSpPr>
        <p:spPr>
          <a:xfrm rot="21252901">
            <a:off x="4528987" y="3531225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8EFB8DA-4A02-0407-3357-D4A886D006FC}"/>
              </a:ext>
            </a:extLst>
          </p:cNvPr>
          <p:cNvSpPr/>
          <p:nvPr/>
        </p:nvSpPr>
        <p:spPr>
          <a:xfrm rot="21252901">
            <a:off x="7141558" y="3521895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771175-1FB6-0C90-D7AB-6CED846F5351}"/>
              </a:ext>
            </a:extLst>
          </p:cNvPr>
          <p:cNvSpPr/>
          <p:nvPr/>
        </p:nvSpPr>
        <p:spPr>
          <a:xfrm rot="21252901">
            <a:off x="6900708" y="4213584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F90A853-78A0-5B64-38D5-134C14ABDD25}"/>
              </a:ext>
            </a:extLst>
          </p:cNvPr>
          <p:cNvSpPr/>
          <p:nvPr/>
        </p:nvSpPr>
        <p:spPr>
          <a:xfrm rot="19986394">
            <a:off x="6961238" y="2896741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12ADD12-3F0A-109A-378F-0A63DE328491}"/>
              </a:ext>
            </a:extLst>
          </p:cNvPr>
          <p:cNvSpPr/>
          <p:nvPr/>
        </p:nvSpPr>
        <p:spPr>
          <a:xfrm rot="21252901">
            <a:off x="5141887" y="2903129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76A0C36-0140-87E1-5000-0F29D6619D31}"/>
              </a:ext>
            </a:extLst>
          </p:cNvPr>
          <p:cNvSpPr/>
          <p:nvPr/>
        </p:nvSpPr>
        <p:spPr>
          <a:xfrm rot="20081502">
            <a:off x="4665908" y="4100395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4591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A2F3-3F68-5349-6671-480A9B3CA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6610A-D6C4-2150-FE3C-D448EDBE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bonne réponse est : Vrai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A2A23A-126A-1052-74A6-DB80E71A5D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69" y="605507"/>
            <a:ext cx="10372459" cy="299327"/>
          </a:xfrm>
        </p:spPr>
        <p:txBody>
          <a:bodyPr/>
          <a:lstStyle/>
          <a:p>
            <a:r>
              <a:rPr lang="fr-FR" dirty="0"/>
              <a:t>L’enseignant rappelle que le centre de la symétrie est le milieu de chaque segment joignant un point à son symétrique.</a:t>
            </a:r>
          </a:p>
          <a:p>
            <a:r>
              <a:rPr lang="fr-FR" dirty="0"/>
              <a:t>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96F540A-E8DC-9BCE-E47E-D5FD8F505332}"/>
              </a:ext>
            </a:extLst>
          </p:cNvPr>
          <p:cNvSpPr/>
          <p:nvPr/>
        </p:nvSpPr>
        <p:spPr>
          <a:xfrm>
            <a:off x="811764" y="1620986"/>
            <a:ext cx="10664890" cy="402403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EFE87C-64B8-A042-FFBC-BB446D15ED4A}"/>
              </a:ext>
            </a:extLst>
          </p:cNvPr>
          <p:cNvSpPr/>
          <p:nvPr/>
        </p:nvSpPr>
        <p:spPr>
          <a:xfrm>
            <a:off x="811764" y="5710335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pic>
        <p:nvPicPr>
          <p:cNvPr id="11" name="Picture 17">
            <a:extLst>
              <a:ext uri="{FF2B5EF4-FFF2-40B4-BE49-F238E27FC236}">
                <a16:creationId xmlns:a16="http://schemas.microsoft.com/office/drawing/2014/main" id="{686C37C3-3EE0-C9BC-5565-2CEEA84F7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285" y="1952449"/>
            <a:ext cx="7514156" cy="333392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F3D813B-0CB7-253B-2553-EEF267F8EC5F}"/>
              </a:ext>
            </a:extLst>
          </p:cNvPr>
          <p:cNvSpPr/>
          <p:nvPr/>
        </p:nvSpPr>
        <p:spPr>
          <a:xfrm rot="21252901">
            <a:off x="4528987" y="3531225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236083-385A-156C-AF39-877226E67F70}"/>
              </a:ext>
            </a:extLst>
          </p:cNvPr>
          <p:cNvSpPr/>
          <p:nvPr/>
        </p:nvSpPr>
        <p:spPr>
          <a:xfrm rot="21252901">
            <a:off x="7141558" y="3521895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5B816-A0A2-703A-3E19-B3CD8610ADD8}"/>
              </a:ext>
            </a:extLst>
          </p:cNvPr>
          <p:cNvSpPr/>
          <p:nvPr/>
        </p:nvSpPr>
        <p:spPr>
          <a:xfrm rot="21252901">
            <a:off x="6900708" y="4213584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14EA27-A7A8-1C77-B29B-3D83C7EF5D22}"/>
              </a:ext>
            </a:extLst>
          </p:cNvPr>
          <p:cNvSpPr/>
          <p:nvPr/>
        </p:nvSpPr>
        <p:spPr>
          <a:xfrm rot="19986394">
            <a:off x="6961238" y="2896741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6C56E5-E68B-298B-D0A7-B145623B934E}"/>
              </a:ext>
            </a:extLst>
          </p:cNvPr>
          <p:cNvSpPr/>
          <p:nvPr/>
        </p:nvSpPr>
        <p:spPr>
          <a:xfrm rot="21252901">
            <a:off x="5141887" y="2903129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D48F30-2DCE-8DBA-2A2C-FEFBD8483ACD}"/>
              </a:ext>
            </a:extLst>
          </p:cNvPr>
          <p:cNvSpPr/>
          <p:nvPr/>
        </p:nvSpPr>
        <p:spPr>
          <a:xfrm rot="20081502">
            <a:off x="4665908" y="4100395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27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CEAF2-FFF4-F4FB-825C-7620B7FFE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0CE3F6-D1F8-C437-F534-D30A03582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réaliser la symétrie centrale du point A par rapport à O, je dois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AD211-612D-8DD8-6944-3395B7E4BE1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585842"/>
            <a:ext cx="10372459" cy="299327"/>
          </a:xfrm>
        </p:spPr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4F68523-BB29-3173-01C8-160F551FAD7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EC3A1E9-2662-733C-6F4D-FEB64AC5B68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D05521-E728-72FF-1292-7B43CDFE82E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36B2E269-62B6-D049-E749-D36F390BA4DC}"/>
              </a:ext>
            </a:extLst>
          </p:cNvPr>
          <p:cNvSpPr/>
          <p:nvPr/>
        </p:nvSpPr>
        <p:spPr>
          <a:xfrm>
            <a:off x="811764" y="1534448"/>
            <a:ext cx="10664890" cy="411057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B0034D-49C6-43A8-2A61-1B7E46724B5A}"/>
              </a:ext>
            </a:extLst>
          </p:cNvPr>
          <p:cNvSpPr/>
          <p:nvPr/>
        </p:nvSpPr>
        <p:spPr>
          <a:xfrm>
            <a:off x="811764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Tracer un cercle de centre A et rayon AO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8EACDF-3272-D63B-5816-A9931DF0B88B}"/>
              </a:ext>
            </a:extLst>
          </p:cNvPr>
          <p:cNvSpPr/>
          <p:nvPr/>
        </p:nvSpPr>
        <p:spPr>
          <a:xfrm>
            <a:off x="4511351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Prolonger le segment AO jusqu’à ce que O soit au milieu de AA’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EAF395-9748-6192-DCA5-7752B23C5B5C}"/>
              </a:ext>
            </a:extLst>
          </p:cNvPr>
          <p:cNvSpPr/>
          <p:nvPr/>
        </p:nvSpPr>
        <p:spPr>
          <a:xfrm>
            <a:off x="8210939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Tourner A de 90° autour de 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0C99E8-1451-A8CB-ABBD-5762543E3455}"/>
              </a:ext>
            </a:extLst>
          </p:cNvPr>
          <p:cNvSpPr/>
          <p:nvPr/>
        </p:nvSpPr>
        <p:spPr>
          <a:xfrm>
            <a:off x="1015448" y="1590810"/>
            <a:ext cx="9938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Pour réaliser la symétrie centrale du point A par rapport à O, je dois :</a:t>
            </a: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1CE30D39-360A-AA9E-EF3E-17098BABB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215" y="2202753"/>
            <a:ext cx="3907975" cy="321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30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07902-094D-2C76-F391-ED3B200CB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4F2BC-E76E-9A88-403E-ADE0A6FF2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bonne réponse est : Prolonger le segment AO jusqu’à ce que O soit au milieu de AA’.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56B93D-4FA9-C460-B7BC-9E79BEAAA8C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: La rotation commence par tracer le segment reliant le centre au point initial AA.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FF26CE54-AE04-79BF-A22F-66E499960C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110AA71-EDFD-3E67-2714-D5938F1D8C3C}"/>
              </a:ext>
            </a:extLst>
          </p:cNvPr>
          <p:cNvSpPr/>
          <p:nvPr/>
        </p:nvSpPr>
        <p:spPr>
          <a:xfrm>
            <a:off x="811764" y="1396444"/>
            <a:ext cx="10664890" cy="4248576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052F35-7F2F-AF58-9080-907698D282DA}"/>
              </a:ext>
            </a:extLst>
          </p:cNvPr>
          <p:cNvSpPr/>
          <p:nvPr/>
        </p:nvSpPr>
        <p:spPr>
          <a:xfrm>
            <a:off x="4511351" y="5710335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Prolonger le segment AO jusqu’à ce que O soit au milieu de AA’</a:t>
            </a:r>
          </a:p>
        </p:txBody>
      </p:sp>
      <p:pic>
        <p:nvPicPr>
          <p:cNvPr id="11" name="Picture 18">
            <a:extLst>
              <a:ext uri="{FF2B5EF4-FFF2-40B4-BE49-F238E27FC236}">
                <a16:creationId xmlns:a16="http://schemas.microsoft.com/office/drawing/2014/main" id="{09B99024-A3EE-FDB3-AAD4-659520247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215" y="2202753"/>
            <a:ext cx="3907975" cy="3218333"/>
          </a:xfrm>
          <a:prstGeom prst="rect">
            <a:avLst/>
          </a:prstGeom>
        </p:spPr>
      </p:pic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id="{4F056C0A-2D61-E06A-0DC6-F952D7FB43BD}"/>
              </a:ext>
            </a:extLst>
          </p:cNvPr>
          <p:cNvCxnSpPr/>
          <p:nvPr/>
        </p:nvCxnSpPr>
        <p:spPr>
          <a:xfrm flipV="1">
            <a:off x="2827176" y="3633002"/>
            <a:ext cx="5831632" cy="80582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035CC9CD-6079-2B8B-774D-E6DA1862524C}"/>
              </a:ext>
            </a:extLst>
          </p:cNvPr>
          <p:cNvSpPr/>
          <p:nvPr/>
        </p:nvSpPr>
        <p:spPr>
          <a:xfrm>
            <a:off x="8735668" y="3513529"/>
            <a:ext cx="3881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A’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5" name="Oval 19">
            <a:extLst>
              <a:ext uri="{FF2B5EF4-FFF2-40B4-BE49-F238E27FC236}">
                <a16:creationId xmlns:a16="http://schemas.microsoft.com/office/drawing/2014/main" id="{2F8EAD48-765E-3D95-F428-073665544A93}"/>
              </a:ext>
            </a:extLst>
          </p:cNvPr>
          <p:cNvSpPr/>
          <p:nvPr/>
        </p:nvSpPr>
        <p:spPr>
          <a:xfrm>
            <a:off x="8550405" y="3572430"/>
            <a:ext cx="108000" cy="10800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2D04D3-6C9C-F12E-97E0-941B4CC08D36}"/>
              </a:ext>
            </a:extLst>
          </p:cNvPr>
          <p:cNvSpPr/>
          <p:nvPr/>
        </p:nvSpPr>
        <p:spPr>
          <a:xfrm rot="21252901">
            <a:off x="4528987" y="3475239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82F69D-2217-6EC6-CE64-B23567AC912B}"/>
              </a:ext>
            </a:extLst>
          </p:cNvPr>
          <p:cNvSpPr/>
          <p:nvPr/>
        </p:nvSpPr>
        <p:spPr>
          <a:xfrm rot="21252901">
            <a:off x="7141558" y="3465909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D190F4-038A-BADE-C66C-C1BB21330D03}"/>
              </a:ext>
            </a:extLst>
          </p:cNvPr>
          <p:cNvSpPr/>
          <p:nvPr/>
        </p:nvSpPr>
        <p:spPr>
          <a:xfrm>
            <a:off x="1015448" y="1590810"/>
            <a:ext cx="9938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Pour réaliser la symétrie centrale du point A par rapport à O, je dois :</a:t>
            </a:r>
          </a:p>
        </p:txBody>
      </p:sp>
    </p:spTree>
    <p:extLst>
      <p:ext uri="{BB962C8B-B14F-4D97-AF65-F5344CB8AC3E}">
        <p14:creationId xmlns:p14="http://schemas.microsoft.com/office/powerpoint/2010/main" val="160388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Pour réaliser la symétrie centrale du point B par rapport à O, je dois 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  <a:p>
            <a:endParaRPr lang="fr-FR" dirty="0"/>
          </a:p>
          <a:p>
            <a:r>
              <a:rPr lang="fr-FR" dirty="0"/>
              <a:t>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39E27C75-DBE0-0DDA-5A2E-31F52B54C817}"/>
              </a:ext>
            </a:extLst>
          </p:cNvPr>
          <p:cNvSpPr/>
          <p:nvPr/>
        </p:nvSpPr>
        <p:spPr>
          <a:xfrm>
            <a:off x="811764" y="1534448"/>
            <a:ext cx="10664890" cy="4110571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1FFB1A-0675-2564-3BD9-CF0E4950BC65}"/>
              </a:ext>
            </a:extLst>
          </p:cNvPr>
          <p:cNvSpPr/>
          <p:nvPr/>
        </p:nvSpPr>
        <p:spPr>
          <a:xfrm>
            <a:off x="811764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Tracer un cercle de centre B et rayon BO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F541DF-AD61-BA42-2DDF-71AA8743A8EF}"/>
              </a:ext>
            </a:extLst>
          </p:cNvPr>
          <p:cNvSpPr/>
          <p:nvPr/>
        </p:nvSpPr>
        <p:spPr>
          <a:xfrm>
            <a:off x="4511351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Prolonger le segment BO jusqu’à ce que O soit au milieu de BB’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A3FBC3-1484-8FDD-A28D-6EE7FE007B0C}"/>
              </a:ext>
            </a:extLst>
          </p:cNvPr>
          <p:cNvSpPr/>
          <p:nvPr/>
        </p:nvSpPr>
        <p:spPr>
          <a:xfrm>
            <a:off x="8210939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Tourner B de 90° autour de O</a:t>
            </a:r>
          </a:p>
        </p:txBody>
      </p:sp>
      <p:pic>
        <p:nvPicPr>
          <p:cNvPr id="17" name="Picture 13">
            <a:extLst>
              <a:ext uri="{FF2B5EF4-FFF2-40B4-BE49-F238E27FC236}">
                <a16:creationId xmlns:a16="http://schemas.microsoft.com/office/drawing/2014/main" id="{A7E698CA-F431-F4D6-5301-1017C8392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215" y="2202753"/>
            <a:ext cx="3907975" cy="3218333"/>
          </a:xfrm>
          <a:prstGeom prst="rect">
            <a:avLst/>
          </a:prstGeom>
        </p:spPr>
      </p:pic>
      <p:cxnSp>
        <p:nvCxnSpPr>
          <p:cNvPr id="18" name="Straight Connector 14">
            <a:extLst>
              <a:ext uri="{FF2B5EF4-FFF2-40B4-BE49-F238E27FC236}">
                <a16:creationId xmlns:a16="http://schemas.microsoft.com/office/drawing/2014/main" id="{27539F35-AB00-3728-0991-14EE3E820C96}"/>
              </a:ext>
            </a:extLst>
          </p:cNvPr>
          <p:cNvCxnSpPr/>
          <p:nvPr/>
        </p:nvCxnSpPr>
        <p:spPr>
          <a:xfrm flipV="1">
            <a:off x="2827176" y="3633002"/>
            <a:ext cx="5831632" cy="80582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F04C2F1B-918B-60F9-F780-EBAB1449FB61}"/>
              </a:ext>
            </a:extLst>
          </p:cNvPr>
          <p:cNvSpPr/>
          <p:nvPr/>
        </p:nvSpPr>
        <p:spPr>
          <a:xfrm>
            <a:off x="8735668" y="3513529"/>
            <a:ext cx="3881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A’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20" name="Oval 16">
            <a:extLst>
              <a:ext uri="{FF2B5EF4-FFF2-40B4-BE49-F238E27FC236}">
                <a16:creationId xmlns:a16="http://schemas.microsoft.com/office/drawing/2014/main" id="{1024EC20-EB28-B9FA-BF6A-105181BF4383}"/>
              </a:ext>
            </a:extLst>
          </p:cNvPr>
          <p:cNvSpPr/>
          <p:nvPr/>
        </p:nvSpPr>
        <p:spPr>
          <a:xfrm>
            <a:off x="8550405" y="3572430"/>
            <a:ext cx="108000" cy="10800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6C58920-9EE0-BC33-DB5C-19DED56B088B}"/>
              </a:ext>
            </a:extLst>
          </p:cNvPr>
          <p:cNvSpPr/>
          <p:nvPr/>
        </p:nvSpPr>
        <p:spPr>
          <a:xfrm rot="21252901">
            <a:off x="4528987" y="3475239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E053A70-E46F-D9EE-C2F5-9650C5AD3F74}"/>
              </a:ext>
            </a:extLst>
          </p:cNvPr>
          <p:cNvSpPr/>
          <p:nvPr/>
        </p:nvSpPr>
        <p:spPr>
          <a:xfrm rot="21252901">
            <a:off x="7141558" y="3465909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384081-3030-EB34-3C88-A9713C67E60D}"/>
              </a:ext>
            </a:extLst>
          </p:cNvPr>
          <p:cNvSpPr/>
          <p:nvPr/>
        </p:nvSpPr>
        <p:spPr>
          <a:xfrm>
            <a:off x="1015448" y="1575194"/>
            <a:ext cx="9938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Pour réaliser la symétrie centrale du point B par rapport à O, je dois :</a:t>
            </a:r>
          </a:p>
        </p:txBody>
      </p:sp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La bonne réponse est : Prolonger le segment BO jusqu’à ce que O soit au milieu de BB’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L’enseignant rappelle : La rotation commence par tracer le segment reliant le centre au point initial A.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r>
              <a:rPr lang="fr-FR" dirty="0"/>
              <a:t>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C1F0C27-55F2-ED84-E616-430549742408}"/>
              </a:ext>
            </a:extLst>
          </p:cNvPr>
          <p:cNvSpPr/>
          <p:nvPr/>
        </p:nvSpPr>
        <p:spPr>
          <a:xfrm>
            <a:off x="4511351" y="5710335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Prolonger le segment BO jusqu’à ce que O soit au milieu de BB’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A5644C-3B8C-AD64-D395-B733E9D854A5}"/>
              </a:ext>
            </a:extLst>
          </p:cNvPr>
          <p:cNvSpPr/>
          <p:nvPr/>
        </p:nvSpPr>
        <p:spPr>
          <a:xfrm>
            <a:off x="811764" y="1396444"/>
            <a:ext cx="10664890" cy="4248576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29">
            <a:extLst>
              <a:ext uri="{FF2B5EF4-FFF2-40B4-BE49-F238E27FC236}">
                <a16:creationId xmlns:a16="http://schemas.microsoft.com/office/drawing/2014/main" id="{6E7BFF0E-4FF7-A5A6-466D-80BB0AD35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215" y="2202753"/>
            <a:ext cx="3907975" cy="3218333"/>
          </a:xfrm>
          <a:prstGeom prst="rect">
            <a:avLst/>
          </a:prstGeom>
        </p:spPr>
      </p:pic>
      <p:cxnSp>
        <p:nvCxnSpPr>
          <p:cNvPr id="14" name="Straight Connector 30">
            <a:extLst>
              <a:ext uri="{FF2B5EF4-FFF2-40B4-BE49-F238E27FC236}">
                <a16:creationId xmlns:a16="http://schemas.microsoft.com/office/drawing/2014/main" id="{094F539E-26DA-DBCB-BBDB-9002AB03F6D4}"/>
              </a:ext>
            </a:extLst>
          </p:cNvPr>
          <p:cNvCxnSpPr/>
          <p:nvPr/>
        </p:nvCxnSpPr>
        <p:spPr>
          <a:xfrm flipV="1">
            <a:off x="2827176" y="3633002"/>
            <a:ext cx="5831632" cy="80582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1637847-73E5-882A-0DC2-55DA5DCD1969}"/>
              </a:ext>
            </a:extLst>
          </p:cNvPr>
          <p:cNvSpPr/>
          <p:nvPr/>
        </p:nvSpPr>
        <p:spPr>
          <a:xfrm>
            <a:off x="8735668" y="3513529"/>
            <a:ext cx="3881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A’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6" name="Oval 32">
            <a:extLst>
              <a:ext uri="{FF2B5EF4-FFF2-40B4-BE49-F238E27FC236}">
                <a16:creationId xmlns:a16="http://schemas.microsoft.com/office/drawing/2014/main" id="{5218C1FA-7DB4-D181-0E83-95E0D3DD1621}"/>
              </a:ext>
            </a:extLst>
          </p:cNvPr>
          <p:cNvSpPr/>
          <p:nvPr/>
        </p:nvSpPr>
        <p:spPr>
          <a:xfrm>
            <a:off x="8550405" y="3572430"/>
            <a:ext cx="108000" cy="10800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075422-27B3-CDF9-BB2E-ADBE949DA1F8}"/>
              </a:ext>
            </a:extLst>
          </p:cNvPr>
          <p:cNvSpPr/>
          <p:nvPr/>
        </p:nvSpPr>
        <p:spPr>
          <a:xfrm rot="21252901">
            <a:off x="4528987" y="3475239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F25E5C-8BAA-3A47-9360-F2302DAC8D15}"/>
              </a:ext>
            </a:extLst>
          </p:cNvPr>
          <p:cNvSpPr/>
          <p:nvPr/>
        </p:nvSpPr>
        <p:spPr>
          <a:xfrm rot="21252901">
            <a:off x="7141558" y="3465909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cxnSp>
        <p:nvCxnSpPr>
          <p:cNvPr id="19" name="Straight Connector 36">
            <a:extLst>
              <a:ext uri="{FF2B5EF4-FFF2-40B4-BE49-F238E27FC236}">
                <a16:creationId xmlns:a16="http://schemas.microsoft.com/office/drawing/2014/main" id="{A61CC44C-7702-67B3-FAA7-8ECEFB78917D}"/>
              </a:ext>
            </a:extLst>
          </p:cNvPr>
          <p:cNvCxnSpPr/>
          <p:nvPr/>
        </p:nvCxnSpPr>
        <p:spPr>
          <a:xfrm flipV="1">
            <a:off x="4049486" y="2098542"/>
            <a:ext cx="3984171" cy="2995973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F46C805-1CCA-1AC0-2E81-0A3E41E31FEB}"/>
              </a:ext>
            </a:extLst>
          </p:cNvPr>
          <p:cNvSpPr/>
          <p:nvPr/>
        </p:nvSpPr>
        <p:spPr>
          <a:xfrm>
            <a:off x="1015448" y="1436914"/>
            <a:ext cx="9938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Pour réaliser la symétrie centrale du point B par rapport à O, je dois :</a:t>
            </a:r>
          </a:p>
        </p:txBody>
      </p:sp>
      <p:sp>
        <p:nvSpPr>
          <p:cNvPr id="21" name="Oval 38">
            <a:extLst>
              <a:ext uri="{FF2B5EF4-FFF2-40B4-BE49-F238E27FC236}">
                <a16:creationId xmlns:a16="http://schemas.microsoft.com/office/drawing/2014/main" id="{49793D2B-AA3E-AC32-E258-F8232362E942}"/>
              </a:ext>
            </a:extLst>
          </p:cNvPr>
          <p:cNvSpPr/>
          <p:nvPr/>
        </p:nvSpPr>
        <p:spPr>
          <a:xfrm>
            <a:off x="7984345" y="2045311"/>
            <a:ext cx="108000" cy="10800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7C1EF0B-46B3-99F0-56DC-D8709EFF0D4B}"/>
              </a:ext>
            </a:extLst>
          </p:cNvPr>
          <p:cNvSpPr/>
          <p:nvPr/>
        </p:nvSpPr>
        <p:spPr>
          <a:xfrm>
            <a:off x="8101187" y="2076614"/>
            <a:ext cx="3881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B’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6C0AE99-DED8-F894-C97D-A1D5B2BA449E}"/>
              </a:ext>
            </a:extLst>
          </p:cNvPr>
          <p:cNvSpPr/>
          <p:nvPr/>
        </p:nvSpPr>
        <p:spPr>
          <a:xfrm rot="19269087">
            <a:off x="4879237" y="4165263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A881493-558B-94B2-D9A1-0090F26EBA97}"/>
              </a:ext>
            </a:extLst>
          </p:cNvPr>
          <p:cNvSpPr/>
          <p:nvPr/>
        </p:nvSpPr>
        <p:spPr>
          <a:xfrm rot="19269087">
            <a:off x="6971273" y="2592773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C602-34F9-233B-AABB-A7AD9672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DCF47B-2AAF-F910-952C-73A9E0D34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terminer la construction de l’image du triangle ABC, je dois :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6067D3-5DA9-F939-C46E-E60BDCD592B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5020FC7-8F23-D5CB-4D3E-3EBC8B21464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1F7284A-B3DD-812D-B488-541E4398D95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E65CA43-18C5-D8CE-70D6-47D4DEED1D4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  <a:p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FF8F03-94A7-D7D8-F8D8-378512DCB641}"/>
              </a:ext>
            </a:extLst>
          </p:cNvPr>
          <p:cNvSpPr/>
          <p:nvPr/>
        </p:nvSpPr>
        <p:spPr>
          <a:xfrm>
            <a:off x="811764" y="1050162"/>
            <a:ext cx="10664890" cy="4594858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EE3CE5-DE35-7E59-61D0-CD6559FA2B82}"/>
              </a:ext>
            </a:extLst>
          </p:cNvPr>
          <p:cNvSpPr/>
          <p:nvPr/>
        </p:nvSpPr>
        <p:spPr>
          <a:xfrm>
            <a:off x="811764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tracer le triangle  △A’B’C’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515E3C-ACEC-E5F3-5E45-126D33BC316C}"/>
              </a:ext>
            </a:extLst>
          </p:cNvPr>
          <p:cNvSpPr/>
          <p:nvPr/>
        </p:nvSpPr>
        <p:spPr>
          <a:xfrm>
            <a:off x="4511351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tracer le triangle  △ABC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AE2D45-3DF7-A9E9-A16F-04BFB0B16D60}"/>
              </a:ext>
            </a:extLst>
          </p:cNvPr>
          <p:cNvSpPr/>
          <p:nvPr/>
        </p:nvSpPr>
        <p:spPr>
          <a:xfrm>
            <a:off x="8210939" y="5710335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Tracer un cercle passant par A’, B’ et C’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1611CE-D1C1-3AEA-3CF0-EB1A3E474588}"/>
              </a:ext>
            </a:extLst>
          </p:cNvPr>
          <p:cNvSpPr/>
          <p:nvPr/>
        </p:nvSpPr>
        <p:spPr>
          <a:xfrm>
            <a:off x="1037255" y="1140262"/>
            <a:ext cx="9938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Pour terminer la construction de l’image du triangle ABC par la symétrie de centre O , je dois :</a:t>
            </a:r>
          </a:p>
        </p:txBody>
      </p:sp>
      <p:pic>
        <p:nvPicPr>
          <p:cNvPr id="18" name="Picture 20">
            <a:extLst>
              <a:ext uri="{FF2B5EF4-FFF2-40B4-BE49-F238E27FC236}">
                <a16:creationId xmlns:a16="http://schemas.microsoft.com/office/drawing/2014/main" id="{E9D43538-A26A-C51E-7C98-50E8C3DC6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215" y="2202753"/>
            <a:ext cx="3907975" cy="3218333"/>
          </a:xfrm>
          <a:prstGeom prst="rect">
            <a:avLst/>
          </a:prstGeom>
        </p:spPr>
      </p:pic>
      <p:cxnSp>
        <p:nvCxnSpPr>
          <p:cNvPr id="20" name="Straight Connector 21">
            <a:extLst>
              <a:ext uri="{FF2B5EF4-FFF2-40B4-BE49-F238E27FC236}">
                <a16:creationId xmlns:a16="http://schemas.microsoft.com/office/drawing/2014/main" id="{FBA2E16F-8C70-4C9E-5044-3EEE34FFC5AD}"/>
              </a:ext>
            </a:extLst>
          </p:cNvPr>
          <p:cNvCxnSpPr/>
          <p:nvPr/>
        </p:nvCxnSpPr>
        <p:spPr>
          <a:xfrm flipV="1">
            <a:off x="2827176" y="3633002"/>
            <a:ext cx="5831632" cy="80582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3924E87-47EF-D922-B2FA-6F174C480A56}"/>
              </a:ext>
            </a:extLst>
          </p:cNvPr>
          <p:cNvSpPr/>
          <p:nvPr/>
        </p:nvSpPr>
        <p:spPr>
          <a:xfrm>
            <a:off x="8735668" y="3513529"/>
            <a:ext cx="3881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A’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22" name="Oval 23">
            <a:extLst>
              <a:ext uri="{FF2B5EF4-FFF2-40B4-BE49-F238E27FC236}">
                <a16:creationId xmlns:a16="http://schemas.microsoft.com/office/drawing/2014/main" id="{0433284E-E584-3034-6AE1-E1B5C387FA48}"/>
              </a:ext>
            </a:extLst>
          </p:cNvPr>
          <p:cNvSpPr/>
          <p:nvPr/>
        </p:nvSpPr>
        <p:spPr>
          <a:xfrm>
            <a:off x="8550405" y="3572430"/>
            <a:ext cx="108000" cy="10800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B983150-163F-E98B-87C5-F18F0C20A3CF}"/>
              </a:ext>
            </a:extLst>
          </p:cNvPr>
          <p:cNvSpPr/>
          <p:nvPr/>
        </p:nvSpPr>
        <p:spPr>
          <a:xfrm rot="21252901">
            <a:off x="4528987" y="3475239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592EBE2-2D7B-DC58-E509-A7C764F7496D}"/>
              </a:ext>
            </a:extLst>
          </p:cNvPr>
          <p:cNvSpPr/>
          <p:nvPr/>
        </p:nvSpPr>
        <p:spPr>
          <a:xfrm rot="21252901">
            <a:off x="7141558" y="3465909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cxnSp>
        <p:nvCxnSpPr>
          <p:cNvPr id="25" name="Straight Connector 26">
            <a:extLst>
              <a:ext uri="{FF2B5EF4-FFF2-40B4-BE49-F238E27FC236}">
                <a16:creationId xmlns:a16="http://schemas.microsoft.com/office/drawing/2014/main" id="{7F1C210A-8EFD-8B29-CA3B-3B75D0717397}"/>
              </a:ext>
            </a:extLst>
          </p:cNvPr>
          <p:cNvCxnSpPr/>
          <p:nvPr/>
        </p:nvCxnSpPr>
        <p:spPr>
          <a:xfrm flipV="1">
            <a:off x="4049486" y="2098542"/>
            <a:ext cx="3984171" cy="2995973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sp>
        <p:nvSpPr>
          <p:cNvPr id="26" name="Oval 27">
            <a:extLst>
              <a:ext uri="{FF2B5EF4-FFF2-40B4-BE49-F238E27FC236}">
                <a16:creationId xmlns:a16="http://schemas.microsoft.com/office/drawing/2014/main" id="{EF3FE0F9-755E-B7AB-2CFF-77E6078F3DE2}"/>
              </a:ext>
            </a:extLst>
          </p:cNvPr>
          <p:cNvSpPr/>
          <p:nvPr/>
        </p:nvSpPr>
        <p:spPr>
          <a:xfrm>
            <a:off x="7984345" y="2045311"/>
            <a:ext cx="108000" cy="10800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F526F68-7F69-ACA5-3A32-02EF03636A2F}"/>
              </a:ext>
            </a:extLst>
          </p:cNvPr>
          <p:cNvSpPr/>
          <p:nvPr/>
        </p:nvSpPr>
        <p:spPr>
          <a:xfrm>
            <a:off x="8101187" y="2076614"/>
            <a:ext cx="3881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B’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220743F-924E-4481-EB86-9F5CF38002A4}"/>
              </a:ext>
            </a:extLst>
          </p:cNvPr>
          <p:cNvSpPr/>
          <p:nvPr/>
        </p:nvSpPr>
        <p:spPr>
          <a:xfrm rot="19269087">
            <a:off x="4879237" y="4165263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5097213-DA7A-562B-0672-452399EE6376}"/>
              </a:ext>
            </a:extLst>
          </p:cNvPr>
          <p:cNvSpPr/>
          <p:nvPr/>
        </p:nvSpPr>
        <p:spPr>
          <a:xfrm rot="19269087">
            <a:off x="6971273" y="2592773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cxnSp>
        <p:nvCxnSpPr>
          <p:cNvPr id="30" name="Straight Connector 31">
            <a:extLst>
              <a:ext uri="{FF2B5EF4-FFF2-40B4-BE49-F238E27FC236}">
                <a16:creationId xmlns:a16="http://schemas.microsoft.com/office/drawing/2014/main" id="{41740000-5583-E769-A779-9046B6D5264A}"/>
              </a:ext>
            </a:extLst>
          </p:cNvPr>
          <p:cNvCxnSpPr/>
          <p:nvPr/>
        </p:nvCxnSpPr>
        <p:spPr>
          <a:xfrm>
            <a:off x="4498703" y="2667968"/>
            <a:ext cx="3015797" cy="2101536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sp>
        <p:nvSpPr>
          <p:cNvPr id="31" name="Oval 32">
            <a:extLst>
              <a:ext uri="{FF2B5EF4-FFF2-40B4-BE49-F238E27FC236}">
                <a16:creationId xmlns:a16="http://schemas.microsoft.com/office/drawing/2014/main" id="{EC9CB6D3-70CB-2849-F0C1-56F04D695E60}"/>
              </a:ext>
            </a:extLst>
          </p:cNvPr>
          <p:cNvSpPr/>
          <p:nvPr/>
        </p:nvSpPr>
        <p:spPr>
          <a:xfrm>
            <a:off x="7433838" y="4695215"/>
            <a:ext cx="108000" cy="10800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D664A53-3DAF-4565-BCC3-69F375FBBBAF}"/>
              </a:ext>
            </a:extLst>
          </p:cNvPr>
          <p:cNvSpPr/>
          <p:nvPr/>
        </p:nvSpPr>
        <p:spPr>
          <a:xfrm>
            <a:off x="7555972" y="4717178"/>
            <a:ext cx="39619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C’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91442ED-7823-39B8-3DF5-16C24B1238B8}"/>
              </a:ext>
            </a:extLst>
          </p:cNvPr>
          <p:cNvSpPr/>
          <p:nvPr/>
        </p:nvSpPr>
        <p:spPr>
          <a:xfrm rot="2204509">
            <a:off x="5001808" y="2980715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5106EFB-1A14-C940-DE3D-ECB42EC0714C}"/>
              </a:ext>
            </a:extLst>
          </p:cNvPr>
          <p:cNvSpPr/>
          <p:nvPr/>
        </p:nvSpPr>
        <p:spPr>
          <a:xfrm rot="2204509">
            <a:off x="6420061" y="3997751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0402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615A0-A394-40B8-AA55-55E2C8F2C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B05C80-09A3-AA5C-0275-A16F71ED9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La bonne réponse est : tracer le triangle △A’B’C’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4828FB-34D5-80C6-A9F1-6EF87EFF185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: La rotation commence par tracer le segment reliant le centre au point initial A.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2AE90208-ACEF-78C4-DA02-20E5EC13475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328A4C9-C126-A0C6-AF3F-5243685560F5}"/>
              </a:ext>
            </a:extLst>
          </p:cNvPr>
          <p:cNvSpPr/>
          <p:nvPr/>
        </p:nvSpPr>
        <p:spPr>
          <a:xfrm>
            <a:off x="811764" y="1050162"/>
            <a:ext cx="10664890" cy="4594858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0469EC-B573-7322-41DD-41A3B4AEA984}"/>
              </a:ext>
            </a:extLst>
          </p:cNvPr>
          <p:cNvSpPr/>
          <p:nvPr/>
        </p:nvSpPr>
        <p:spPr>
          <a:xfrm>
            <a:off x="811764" y="5710335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tracer le triangle  △A’B’C’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5DD00E-1B29-3F05-9D0B-68F83512333C}"/>
              </a:ext>
            </a:extLst>
          </p:cNvPr>
          <p:cNvSpPr/>
          <p:nvPr/>
        </p:nvSpPr>
        <p:spPr>
          <a:xfrm>
            <a:off x="1037255" y="1125439"/>
            <a:ext cx="9938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Pour terminer la construction de l’image du triangle ABC par la symétrie de centre O, je dois :</a:t>
            </a:r>
          </a:p>
        </p:txBody>
      </p:sp>
      <p:pic>
        <p:nvPicPr>
          <p:cNvPr id="9" name="Picture 24">
            <a:extLst>
              <a:ext uri="{FF2B5EF4-FFF2-40B4-BE49-F238E27FC236}">
                <a16:creationId xmlns:a16="http://schemas.microsoft.com/office/drawing/2014/main" id="{9ECE8A05-24E9-208B-499E-752ADC1B5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215" y="2202753"/>
            <a:ext cx="3907975" cy="3218333"/>
          </a:xfrm>
          <a:prstGeom prst="rect">
            <a:avLst/>
          </a:prstGeom>
        </p:spPr>
      </p:pic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D9831175-0F60-64F0-CC88-C7885236BED7}"/>
              </a:ext>
            </a:extLst>
          </p:cNvPr>
          <p:cNvCxnSpPr/>
          <p:nvPr/>
        </p:nvCxnSpPr>
        <p:spPr>
          <a:xfrm flipV="1">
            <a:off x="2827176" y="3633002"/>
            <a:ext cx="6120000" cy="80582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468A323B-0C6A-533E-A9E8-1926BDBEC5A9}"/>
              </a:ext>
            </a:extLst>
          </p:cNvPr>
          <p:cNvSpPr/>
          <p:nvPr/>
        </p:nvSpPr>
        <p:spPr>
          <a:xfrm>
            <a:off x="8914701" y="3572430"/>
            <a:ext cx="3881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A’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12" name="Oval 27">
            <a:extLst>
              <a:ext uri="{FF2B5EF4-FFF2-40B4-BE49-F238E27FC236}">
                <a16:creationId xmlns:a16="http://schemas.microsoft.com/office/drawing/2014/main" id="{E1D39433-BFE5-C3F1-9CF4-52ABA583D248}"/>
              </a:ext>
            </a:extLst>
          </p:cNvPr>
          <p:cNvSpPr/>
          <p:nvPr/>
        </p:nvSpPr>
        <p:spPr>
          <a:xfrm>
            <a:off x="8830326" y="3572430"/>
            <a:ext cx="108000" cy="10800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B7E173-EF83-6858-E8E6-E033BE5B9FF6}"/>
              </a:ext>
            </a:extLst>
          </p:cNvPr>
          <p:cNvSpPr/>
          <p:nvPr/>
        </p:nvSpPr>
        <p:spPr>
          <a:xfrm rot="21252901">
            <a:off x="4528987" y="3475239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2B52792-99C6-CE10-0B7B-1250FDC2BA51}"/>
              </a:ext>
            </a:extLst>
          </p:cNvPr>
          <p:cNvSpPr/>
          <p:nvPr/>
        </p:nvSpPr>
        <p:spPr>
          <a:xfrm rot="21252901">
            <a:off x="7141558" y="3465909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cxnSp>
        <p:nvCxnSpPr>
          <p:cNvPr id="23" name="Straight Connector 43">
            <a:extLst>
              <a:ext uri="{FF2B5EF4-FFF2-40B4-BE49-F238E27FC236}">
                <a16:creationId xmlns:a16="http://schemas.microsoft.com/office/drawing/2014/main" id="{5CF032E6-4FBE-EB9B-66E3-86B7E7122536}"/>
              </a:ext>
            </a:extLst>
          </p:cNvPr>
          <p:cNvCxnSpPr/>
          <p:nvPr/>
        </p:nvCxnSpPr>
        <p:spPr>
          <a:xfrm flipV="1">
            <a:off x="4049486" y="2098542"/>
            <a:ext cx="3984171" cy="2995973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sp>
        <p:nvSpPr>
          <p:cNvPr id="24" name="Oval 44">
            <a:extLst>
              <a:ext uri="{FF2B5EF4-FFF2-40B4-BE49-F238E27FC236}">
                <a16:creationId xmlns:a16="http://schemas.microsoft.com/office/drawing/2014/main" id="{B1898146-EB89-E308-28D7-8EC40C724560}"/>
              </a:ext>
            </a:extLst>
          </p:cNvPr>
          <p:cNvSpPr/>
          <p:nvPr/>
        </p:nvSpPr>
        <p:spPr>
          <a:xfrm>
            <a:off x="7984345" y="2045311"/>
            <a:ext cx="108000" cy="10800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A42DF5D-1125-572E-4926-635EE75491F4}"/>
              </a:ext>
            </a:extLst>
          </p:cNvPr>
          <p:cNvSpPr/>
          <p:nvPr/>
        </p:nvSpPr>
        <p:spPr>
          <a:xfrm>
            <a:off x="8101187" y="2076614"/>
            <a:ext cx="3881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B’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A3ABDA0-0ED0-E392-ED91-3DAD56C34050}"/>
              </a:ext>
            </a:extLst>
          </p:cNvPr>
          <p:cNvSpPr/>
          <p:nvPr/>
        </p:nvSpPr>
        <p:spPr>
          <a:xfrm rot="19269087">
            <a:off x="4879237" y="4165263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3780FEF-FE3A-3E2C-89E1-3944C032831F}"/>
              </a:ext>
            </a:extLst>
          </p:cNvPr>
          <p:cNvSpPr/>
          <p:nvPr/>
        </p:nvSpPr>
        <p:spPr>
          <a:xfrm rot="19269087">
            <a:off x="6971273" y="2592773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cxnSp>
        <p:nvCxnSpPr>
          <p:cNvPr id="28" name="Straight Connector 48">
            <a:extLst>
              <a:ext uri="{FF2B5EF4-FFF2-40B4-BE49-F238E27FC236}">
                <a16:creationId xmlns:a16="http://schemas.microsoft.com/office/drawing/2014/main" id="{C452B1DE-3BF9-0516-E4EB-34D60C29CF68}"/>
              </a:ext>
            </a:extLst>
          </p:cNvPr>
          <p:cNvCxnSpPr/>
          <p:nvPr/>
        </p:nvCxnSpPr>
        <p:spPr>
          <a:xfrm>
            <a:off x="4498703" y="2667968"/>
            <a:ext cx="3015797" cy="2101536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sp>
        <p:nvSpPr>
          <p:cNvPr id="29" name="Oval 49">
            <a:extLst>
              <a:ext uri="{FF2B5EF4-FFF2-40B4-BE49-F238E27FC236}">
                <a16:creationId xmlns:a16="http://schemas.microsoft.com/office/drawing/2014/main" id="{3E72B2B6-13F9-65E5-A734-711F1AF7E17F}"/>
              </a:ext>
            </a:extLst>
          </p:cNvPr>
          <p:cNvSpPr/>
          <p:nvPr/>
        </p:nvSpPr>
        <p:spPr>
          <a:xfrm>
            <a:off x="7433838" y="4695215"/>
            <a:ext cx="108000" cy="108000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A75C0F8-C089-96FC-267B-1031F6AF23BD}"/>
              </a:ext>
            </a:extLst>
          </p:cNvPr>
          <p:cNvSpPr/>
          <p:nvPr/>
        </p:nvSpPr>
        <p:spPr>
          <a:xfrm>
            <a:off x="7555972" y="4717178"/>
            <a:ext cx="39619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C’</a:t>
            </a:r>
            <a:endParaRPr lang="en-US" sz="5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4E65E50-7DBE-7DA3-9592-ED0EE5880998}"/>
              </a:ext>
            </a:extLst>
          </p:cNvPr>
          <p:cNvSpPr/>
          <p:nvPr/>
        </p:nvSpPr>
        <p:spPr>
          <a:xfrm rot="2204509">
            <a:off x="5001808" y="2980715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06F994-73F5-0D19-C832-6650D1F72E52}"/>
              </a:ext>
            </a:extLst>
          </p:cNvPr>
          <p:cNvSpPr/>
          <p:nvPr/>
        </p:nvSpPr>
        <p:spPr>
          <a:xfrm rot="2204509">
            <a:off x="6420061" y="3997751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6232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72F85-4084-7E8C-5F45-FAB6267A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4D006D-2DCF-4C2F-995F-87A788833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Vrai ou Faux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2D1F5E-2484-CE34-CDA0-5DCAAAE3A5E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D19D593-C333-3337-2505-991E11A32BA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7429CDC-571B-12A9-0072-DB457579A11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A170DDE-D85D-6469-A3AE-E98C2ABF349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  <a:p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8E1377-5481-AA71-F534-5BF5487C03AD}"/>
              </a:ext>
            </a:extLst>
          </p:cNvPr>
          <p:cNvSpPr/>
          <p:nvPr/>
        </p:nvSpPr>
        <p:spPr>
          <a:xfrm>
            <a:off x="811764" y="1169233"/>
            <a:ext cx="10664890" cy="4438463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81B7BF-D9E9-4122-FD47-59E378894B20}"/>
              </a:ext>
            </a:extLst>
          </p:cNvPr>
          <p:cNvSpPr/>
          <p:nvPr/>
        </p:nvSpPr>
        <p:spPr>
          <a:xfrm>
            <a:off x="811764" y="5673012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ACC72B-2FB9-F3AF-4B8D-46B8AAD897A9}"/>
              </a:ext>
            </a:extLst>
          </p:cNvPr>
          <p:cNvSpPr/>
          <p:nvPr/>
        </p:nvSpPr>
        <p:spPr>
          <a:xfrm>
            <a:off x="8210939" y="5673012"/>
            <a:ext cx="3265715" cy="86774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895F83-F4BE-4EDC-3969-6A05A3193887}"/>
              </a:ext>
            </a:extLst>
          </p:cNvPr>
          <p:cNvSpPr/>
          <p:nvPr/>
        </p:nvSpPr>
        <p:spPr>
          <a:xfrm>
            <a:off x="935304" y="1339220"/>
            <a:ext cx="9938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Le triangle △ABC est transformé en △ A’B’C’ par la symétrie centrale de centre O  , les triangles △ABC et △ A’B’C’ sont superposables.</a:t>
            </a:r>
          </a:p>
        </p:txBody>
      </p:sp>
      <p:pic>
        <p:nvPicPr>
          <p:cNvPr id="9" name="Picture 22">
            <a:extLst>
              <a:ext uri="{FF2B5EF4-FFF2-40B4-BE49-F238E27FC236}">
                <a16:creationId xmlns:a16="http://schemas.microsoft.com/office/drawing/2014/main" id="{27F551A5-F23E-B1FA-B295-6AD92EE59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9640" y="2244323"/>
            <a:ext cx="7514156" cy="333392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B118052-5B42-C04A-929C-B460F6A22636}"/>
              </a:ext>
            </a:extLst>
          </p:cNvPr>
          <p:cNvSpPr/>
          <p:nvPr/>
        </p:nvSpPr>
        <p:spPr>
          <a:xfrm rot="21252901">
            <a:off x="4528987" y="3829808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145F8F6-75D1-DF8A-315D-036E6350B165}"/>
              </a:ext>
            </a:extLst>
          </p:cNvPr>
          <p:cNvSpPr/>
          <p:nvPr/>
        </p:nvSpPr>
        <p:spPr>
          <a:xfrm rot="21252901">
            <a:off x="7141558" y="3820478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6A54A47-E92E-7483-F083-EE081B5AA6A6}"/>
              </a:ext>
            </a:extLst>
          </p:cNvPr>
          <p:cNvSpPr/>
          <p:nvPr/>
        </p:nvSpPr>
        <p:spPr>
          <a:xfrm rot="21252901">
            <a:off x="6900708" y="4512167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93F0037-F03E-0558-C013-2368AAC01FF0}"/>
              </a:ext>
            </a:extLst>
          </p:cNvPr>
          <p:cNvSpPr/>
          <p:nvPr/>
        </p:nvSpPr>
        <p:spPr>
          <a:xfrm rot="19986394">
            <a:off x="6961238" y="3195324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8D7C67A-EFE8-AF3F-CD6F-C416B3B99E2B}"/>
              </a:ext>
            </a:extLst>
          </p:cNvPr>
          <p:cNvSpPr/>
          <p:nvPr/>
        </p:nvSpPr>
        <p:spPr>
          <a:xfrm rot="21252901">
            <a:off x="5141887" y="3201712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5CF8BC2-2D30-ECD8-7E45-0524118D8FAC}"/>
              </a:ext>
            </a:extLst>
          </p:cNvPr>
          <p:cNvSpPr/>
          <p:nvPr/>
        </p:nvSpPr>
        <p:spPr>
          <a:xfrm rot="20081502">
            <a:off x="4665908" y="4398978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1649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4E117-FC6B-D913-CDE4-D1CA0B487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4C426F-4163-07AB-E19A-C9B942B82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La bonne réponse est : Vrai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0C8F96-086F-44AD-84F6-A3F6600DAE0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: Une symétrie centrale est une isométrie, donc les longueurs et les mesures angles ne changent pas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EA42834E-9910-4BA9-7A4D-E75BD53A837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CCB64F5-D022-0333-1F57-F1E69DF990CA}"/>
              </a:ext>
            </a:extLst>
          </p:cNvPr>
          <p:cNvSpPr/>
          <p:nvPr/>
        </p:nvSpPr>
        <p:spPr>
          <a:xfrm>
            <a:off x="811764" y="5710335"/>
            <a:ext cx="3265715" cy="867747"/>
          </a:xfrm>
          <a:prstGeom prst="rect">
            <a:avLst/>
          </a:prstGeom>
          <a:solidFill>
            <a:srgbClr val="1D6FA9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F586506-B3EA-1B02-8D29-E2432BB8EC1E}"/>
              </a:ext>
            </a:extLst>
          </p:cNvPr>
          <p:cNvSpPr/>
          <p:nvPr/>
        </p:nvSpPr>
        <p:spPr>
          <a:xfrm>
            <a:off x="811764" y="1050161"/>
            <a:ext cx="10664890" cy="4557535"/>
          </a:xfrm>
          <a:prstGeom prst="rect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16">
            <a:extLst>
              <a:ext uri="{FF2B5EF4-FFF2-40B4-BE49-F238E27FC236}">
                <a16:creationId xmlns:a16="http://schemas.microsoft.com/office/drawing/2014/main" id="{F96B05DC-1293-786F-3B85-1A6555A4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285" y="2251032"/>
            <a:ext cx="7514156" cy="3333926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9F7B91E0-C910-DD69-0EF4-EAFE42F02FE0}"/>
              </a:ext>
            </a:extLst>
          </p:cNvPr>
          <p:cNvSpPr/>
          <p:nvPr/>
        </p:nvSpPr>
        <p:spPr>
          <a:xfrm rot="21252901">
            <a:off x="4528987" y="3829808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D8FB352-0FE6-72D3-9FF8-640676404500}"/>
              </a:ext>
            </a:extLst>
          </p:cNvPr>
          <p:cNvSpPr/>
          <p:nvPr/>
        </p:nvSpPr>
        <p:spPr>
          <a:xfrm rot="21252901">
            <a:off x="7141558" y="3820478"/>
            <a:ext cx="3834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709126F-0300-CAA2-EE4C-272D5C955DCD}"/>
              </a:ext>
            </a:extLst>
          </p:cNvPr>
          <p:cNvSpPr/>
          <p:nvPr/>
        </p:nvSpPr>
        <p:spPr>
          <a:xfrm rot="21252901">
            <a:off x="6900708" y="4512167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0897836-A4F3-66B2-7929-E4610BC852C7}"/>
              </a:ext>
            </a:extLst>
          </p:cNvPr>
          <p:cNvSpPr/>
          <p:nvPr/>
        </p:nvSpPr>
        <p:spPr>
          <a:xfrm rot="19986394">
            <a:off x="6961238" y="3195324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96A6D19-D003-6C11-F1F8-570696210578}"/>
              </a:ext>
            </a:extLst>
          </p:cNvPr>
          <p:cNvSpPr/>
          <p:nvPr/>
        </p:nvSpPr>
        <p:spPr>
          <a:xfrm rot="21252901">
            <a:off x="5141887" y="3201712"/>
            <a:ext cx="2840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333A9B6-4E57-8A89-53C9-605945530DBB}"/>
              </a:ext>
            </a:extLst>
          </p:cNvPr>
          <p:cNvSpPr/>
          <p:nvPr/>
        </p:nvSpPr>
        <p:spPr>
          <a:xfrm rot="20081502">
            <a:off x="4665908" y="4398978"/>
            <a:ext cx="48282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b="1" dirty="0">
                <a:ln/>
                <a:solidFill>
                  <a:srgbClr val="1D6FA9"/>
                </a:solidFill>
                <a:latin typeface="Calibri" panose="020F0502020204030204"/>
              </a:rPr>
              <a:t>///</a:t>
            </a:r>
            <a:endParaRPr lang="en-US" sz="5400" b="1" dirty="0">
              <a:ln/>
              <a:solidFill>
                <a:srgbClr val="1D6FA9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DC80E7-54DC-9FEA-58AF-6D9E9AB4D577}"/>
              </a:ext>
            </a:extLst>
          </p:cNvPr>
          <p:cNvSpPr/>
          <p:nvPr/>
        </p:nvSpPr>
        <p:spPr>
          <a:xfrm>
            <a:off x="935304" y="1339220"/>
            <a:ext cx="9938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Le triangle △ABC est transformé en △ A’B’C’ par la symétrie centrale de centre O  , les triangles △ABC et △ A’B’C’ sont superposables.</a:t>
            </a:r>
          </a:p>
        </p:txBody>
      </p:sp>
    </p:spTree>
    <p:extLst>
      <p:ext uri="{BB962C8B-B14F-4D97-AF65-F5344CB8AC3E}">
        <p14:creationId xmlns:p14="http://schemas.microsoft.com/office/powerpoint/2010/main" val="153641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Reconnaitre une symétrie centrale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Réaliser </a:t>
            </a:r>
            <a:r>
              <a:rPr lang="fr-FR"/>
              <a:t>la symétrie centrale </a:t>
            </a:r>
            <a:r>
              <a:rPr lang="fr-FR" dirty="0"/>
              <a:t>d’une figure géométrique simple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symétrie centrale</a:t>
            </a:r>
          </a:p>
          <a:p>
            <a:r>
              <a:rPr lang="fr-FR" dirty="0"/>
              <a:t>Deux figures correspondantes par une symétrie centrale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Deux figures superposables</a:t>
            </a:r>
          </a:p>
          <a:p>
            <a:r>
              <a:rPr lang="fr-FR" dirty="0"/>
              <a:t>Conservation des longueurs et des mesures des angles par une symétrie centrale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l’élève doit être capable de :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Reconnaitre une symétrie centrale à partir d’une figure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Réaliser la symétrie centrale d’une figure géométrique simple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Utiliser la propriété de conservation d’une symétrie centrale pour déterminer une longueur ou la mesure d’un angle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76529" y="5521570"/>
            <a:ext cx="9478724" cy="1090245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Une symétrie centrale conserve toujours les longueurs et les angles.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figures correspondantes par une symétrie centrale  gardent la même forme et la même taille</a:t>
            </a:r>
          </a:p>
        </p:txBody>
      </p:sp>
    </p:spTree>
    <p:extLst>
      <p:ext uri="{BB962C8B-B14F-4D97-AF65-F5344CB8AC3E}">
        <p14:creationId xmlns:p14="http://schemas.microsoft.com/office/powerpoint/2010/main" val="30950605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 Corrigez : remplacer le point B par 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45416" y="6189662"/>
            <a:ext cx="1225550" cy="471488"/>
          </a:xfrm>
        </p:spPr>
        <p:txBody>
          <a:bodyPr/>
          <a:lstStyle/>
          <a:p>
            <a:r>
              <a:rPr lang="en-US" dirty="0"/>
              <a:t>Page 47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F6202E3-CB52-80CB-4C7D-F5138E5EF165}"/>
              </a:ext>
            </a:extLst>
          </p:cNvPr>
          <p:cNvGrpSpPr/>
          <p:nvPr/>
        </p:nvGrpSpPr>
        <p:grpSpPr>
          <a:xfrm>
            <a:off x="689553" y="1050161"/>
            <a:ext cx="10127604" cy="5196769"/>
            <a:chOff x="689553" y="1050161"/>
            <a:chExt cx="10127604" cy="5196769"/>
          </a:xfrm>
        </p:grpSpPr>
        <p:pic>
          <p:nvPicPr>
            <p:cNvPr id="10" name="Image 9" descr="Une image contenant texte, diagramme, capture d’écran, ligne&#10;&#10;Le contenu généré par l’IA peut être incorrect.">
              <a:extLst>
                <a:ext uri="{FF2B5EF4-FFF2-40B4-BE49-F238E27FC236}">
                  <a16:creationId xmlns:a16="http://schemas.microsoft.com/office/drawing/2014/main" id="{A3F68DA0-B99B-0F83-9695-35D735CD05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9553" y="1050161"/>
              <a:ext cx="10127604" cy="519676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769B325-5B25-7508-DF9B-D65AB9888BF0}"/>
                </a:ext>
              </a:extLst>
            </p:cNvPr>
            <p:cNvSpPr/>
            <p:nvPr/>
          </p:nvSpPr>
          <p:spPr>
            <a:xfrm>
              <a:off x="2237362" y="5856051"/>
              <a:ext cx="184825" cy="1945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1029303-1D95-87D0-EC16-7F989504D79B}"/>
                </a:ext>
              </a:extLst>
            </p:cNvPr>
            <p:cNvSpPr/>
            <p:nvPr/>
          </p:nvSpPr>
          <p:spPr>
            <a:xfrm>
              <a:off x="6570966" y="5856051"/>
              <a:ext cx="277306" cy="1945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84AFA-CAFD-1F0D-C837-62BEBA1EF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3D040-C5D4-F6DC-9751-6FBED50E2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63976-557A-7781-0D6D-82D1D7AE48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1201F89-0C67-2666-FE81-6A6155D121F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05C8797-0A33-FC5D-1844-5195EE2C5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CE9E957-7E12-1081-EAE3-0C24021D9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F47FA3-458D-48BF-24A1-46068D23B74F}"/>
              </a:ext>
            </a:extLst>
          </p:cNvPr>
          <p:cNvGrpSpPr/>
          <p:nvPr/>
        </p:nvGrpSpPr>
        <p:grpSpPr>
          <a:xfrm>
            <a:off x="323156" y="1572361"/>
            <a:ext cx="11545688" cy="4145728"/>
            <a:chOff x="323156" y="1555825"/>
            <a:chExt cx="11545688" cy="4145728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4B770C9A-4788-4EA1-F79A-42A1B7D7615E}"/>
                </a:ext>
              </a:extLst>
            </p:cNvPr>
            <p:cNvGrpSpPr/>
            <p:nvPr/>
          </p:nvGrpSpPr>
          <p:grpSpPr>
            <a:xfrm>
              <a:off x="323156" y="1555825"/>
              <a:ext cx="11545688" cy="4145728"/>
              <a:chOff x="323156" y="1555825"/>
              <a:chExt cx="11545688" cy="4145728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5AC50CDF-2D01-640A-69D9-4273A980BD24}"/>
                  </a:ext>
                </a:extLst>
              </p:cNvPr>
              <p:cNvGrpSpPr/>
              <p:nvPr/>
            </p:nvGrpSpPr>
            <p:grpSpPr>
              <a:xfrm>
                <a:off x="323156" y="1555825"/>
                <a:ext cx="11545688" cy="4145728"/>
                <a:chOff x="323156" y="1555825"/>
                <a:chExt cx="11545688" cy="4145728"/>
              </a:xfrm>
            </p:grpSpPr>
            <p:pic>
              <p:nvPicPr>
                <p:cNvPr id="5" name="Image 4" descr="Une image contenant texte, capture d’écran, ligne, Police&#10;&#10;Le contenu généré par l’IA peut être incorrect.">
                  <a:extLst>
                    <a:ext uri="{FF2B5EF4-FFF2-40B4-BE49-F238E27FC236}">
                      <a16:creationId xmlns:a16="http://schemas.microsoft.com/office/drawing/2014/main" id="{5BBC435C-4B9A-4734-F974-AF0644C068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23156" y="1555825"/>
                  <a:ext cx="11545688" cy="3746350"/>
                </a:xfrm>
                <a:prstGeom prst="rect">
                  <a:avLst/>
                </a:prstGeom>
              </p:spPr>
            </p:pic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CD3F599E-E72B-2EBE-3225-A3E6359F365C}"/>
                    </a:ext>
                  </a:extLst>
                </p:cNvPr>
                <p:cNvSpPr/>
                <p:nvPr/>
              </p:nvSpPr>
              <p:spPr>
                <a:xfrm>
                  <a:off x="323156" y="4797911"/>
                  <a:ext cx="6798406" cy="90364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08F77687-AD2C-9BDF-CEE1-619808ACCF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56094" y="2398955"/>
                <a:ext cx="2323652" cy="134470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AA770819-BFED-A727-A18F-3874C150CFE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940525" y="2398955"/>
                <a:ext cx="2323652" cy="134470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Organigramme : Connecteur 13">
                <a:extLst>
                  <a:ext uri="{FF2B5EF4-FFF2-40B4-BE49-F238E27FC236}">
                    <a16:creationId xmlns:a16="http://schemas.microsoft.com/office/drawing/2014/main" id="{28A6BF82-929D-4082-8001-C21779083ABA}"/>
                  </a:ext>
                </a:extLst>
              </p:cNvPr>
              <p:cNvSpPr/>
              <p:nvPr/>
            </p:nvSpPr>
            <p:spPr>
              <a:xfrm>
                <a:off x="8875979" y="3701527"/>
                <a:ext cx="129092" cy="84267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A52F7CF-AAF2-C907-B637-6E583235BCFA}"/>
                  </a:ext>
                </a:extLst>
              </p:cNvPr>
              <p:cNvSpPr txBox="1"/>
              <p:nvPr/>
            </p:nvSpPr>
            <p:spPr>
              <a:xfrm>
                <a:off x="8614209" y="3302149"/>
                <a:ext cx="52353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</a:p>
            </p:txBody>
          </p:sp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854E1A3-C9F3-4A59-DB34-D3BA9AD351B4}"/>
                </a:ext>
              </a:extLst>
            </p:cNvPr>
            <p:cNvSpPr/>
            <p:nvPr/>
          </p:nvSpPr>
          <p:spPr>
            <a:xfrm>
              <a:off x="935304" y="2136913"/>
              <a:ext cx="10763053" cy="31652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857E1117-C060-49DC-F9A5-4DCA69E4D7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837" y="2293723"/>
            <a:ext cx="2819794" cy="221010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4F143B1-5BD6-86C9-EB15-04037CCD2C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7439" y="2398955"/>
            <a:ext cx="3153215" cy="339137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6E51E67-3D14-5F53-82AF-178BE38E8B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8176" y="2492539"/>
            <a:ext cx="3400900" cy="2305372"/>
          </a:xfrm>
          <a:prstGeom prst="rect">
            <a:avLst/>
          </a:prstGeom>
        </p:spPr>
      </p:pic>
      <p:cxnSp>
        <p:nvCxnSpPr>
          <p:cNvPr id="12" name="Connecteur droit 11"/>
          <p:cNvCxnSpPr/>
          <p:nvPr/>
        </p:nvCxnSpPr>
        <p:spPr>
          <a:xfrm>
            <a:off x="10076873" y="3131127"/>
            <a:ext cx="249382" cy="646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9282545" y="3611418"/>
            <a:ext cx="212437" cy="106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>
            <a:off x="10076873" y="3084945"/>
            <a:ext cx="323272" cy="923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>
            <a:off x="9235624" y="3645225"/>
            <a:ext cx="212437" cy="1119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46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A429DB7-B1CD-ED87-3AB0-0F7EAE72525C}"/>
              </a:ext>
            </a:extLst>
          </p:cNvPr>
          <p:cNvGrpSpPr/>
          <p:nvPr/>
        </p:nvGrpSpPr>
        <p:grpSpPr>
          <a:xfrm>
            <a:off x="276531" y="1867711"/>
            <a:ext cx="11438547" cy="3202562"/>
            <a:chOff x="276531" y="1867711"/>
            <a:chExt cx="11438547" cy="3202562"/>
          </a:xfrm>
        </p:grpSpPr>
        <p:pic>
          <p:nvPicPr>
            <p:cNvPr id="6" name="Image 5" descr="Une image contenant texte, ligne, diagramme, Tracé&#10;&#10;Le contenu généré par l’IA peut être incorrect.">
              <a:extLst>
                <a:ext uri="{FF2B5EF4-FFF2-40B4-BE49-F238E27FC236}">
                  <a16:creationId xmlns:a16="http://schemas.microsoft.com/office/drawing/2014/main" id="{5D014E01-EB69-760B-D885-F8EB6E660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6531" y="2268471"/>
              <a:ext cx="11438547" cy="2801802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CCFBE04-DE5D-56FF-B44A-CACBC35BF4CB}"/>
                </a:ext>
              </a:extLst>
            </p:cNvPr>
            <p:cNvSpPr/>
            <p:nvPr/>
          </p:nvSpPr>
          <p:spPr>
            <a:xfrm>
              <a:off x="2091447" y="4552545"/>
              <a:ext cx="204281" cy="2821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A453691-81C8-896A-05D8-B38EF6AE9AFB}"/>
                </a:ext>
              </a:extLst>
            </p:cNvPr>
            <p:cNvSpPr/>
            <p:nvPr/>
          </p:nvSpPr>
          <p:spPr>
            <a:xfrm>
              <a:off x="7101191" y="4552545"/>
              <a:ext cx="321013" cy="2821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D35CE47-0B42-0DBC-C274-99ED2BEAE931}"/>
                </a:ext>
              </a:extLst>
            </p:cNvPr>
            <p:cNvSpPr/>
            <p:nvPr/>
          </p:nvSpPr>
          <p:spPr>
            <a:xfrm>
              <a:off x="8219872" y="1867711"/>
              <a:ext cx="3087465" cy="9630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Graphique 12" descr="Coche avec un remplissage uni">
            <a:extLst>
              <a:ext uri="{FF2B5EF4-FFF2-40B4-BE49-F238E27FC236}">
                <a16:creationId xmlns:a16="http://schemas.microsoft.com/office/drawing/2014/main" id="{F4BB5D63-4C0C-4093-DD59-5AD9C6C780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53142" y="4209958"/>
            <a:ext cx="685171" cy="685171"/>
          </a:xfrm>
          <a:prstGeom prst="rect">
            <a:avLst/>
          </a:prstGeom>
        </p:spPr>
      </p:pic>
      <p:pic>
        <p:nvPicPr>
          <p:cNvPr id="14" name="Graphique 13" descr="Coche avec un remplissage uni">
            <a:extLst>
              <a:ext uri="{FF2B5EF4-FFF2-40B4-BE49-F238E27FC236}">
                <a16:creationId xmlns:a16="http://schemas.microsoft.com/office/drawing/2014/main" id="{60E4A258-6409-41C9-F105-221CBD0D08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19111" y="4209959"/>
            <a:ext cx="685171" cy="68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47</a:t>
            </a:r>
            <a:endParaRPr lang="fr-FR" dirty="0"/>
          </a:p>
        </p:txBody>
      </p:sp>
      <p:pic>
        <p:nvPicPr>
          <p:cNvPr id="7" name="Image 6" descr="Une image contenant text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5B76092-3A50-00B9-CAD1-FAF7D68F9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7" y="1756186"/>
            <a:ext cx="11477885" cy="334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7" name="Image 6" descr="Une image contenant texte, ligne, diagramme, Police&#10;&#10;Le contenu généré par l’IA peut être incorrect.">
            <a:extLst>
              <a:ext uri="{FF2B5EF4-FFF2-40B4-BE49-F238E27FC236}">
                <a16:creationId xmlns:a16="http://schemas.microsoft.com/office/drawing/2014/main" id="{3C4A0F9A-72B0-09A2-12B3-28DAE5082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584" y="1146956"/>
            <a:ext cx="10134753" cy="540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89F1B49-BB48-8629-F580-F011C3051A75}"/>
              </a:ext>
            </a:extLst>
          </p:cNvPr>
          <p:cNvSpPr txBox="1">
            <a:spLocks/>
          </p:cNvSpPr>
          <p:nvPr/>
        </p:nvSpPr>
        <p:spPr>
          <a:xfrm>
            <a:off x="5345415" y="6189662"/>
            <a:ext cx="1690085" cy="471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Page 47</a:t>
            </a:r>
            <a:endParaRPr lang="fr-FR" dirty="0"/>
          </a:p>
        </p:txBody>
      </p:sp>
      <p:pic>
        <p:nvPicPr>
          <p:cNvPr id="7" name="Image 6" descr="Une image contenant texte, ligne, Police, Tracé&#10;&#10;Le contenu généré par l’IA peut être incorrect.">
            <a:extLst>
              <a:ext uri="{FF2B5EF4-FFF2-40B4-BE49-F238E27FC236}">
                <a16:creationId xmlns:a16="http://schemas.microsoft.com/office/drawing/2014/main" id="{1B946227-0A3D-56E9-3E63-1C3B3C1A2A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562"/>
          <a:stretch/>
        </p:blipFill>
        <p:spPr>
          <a:xfrm>
            <a:off x="383689" y="2000922"/>
            <a:ext cx="11575230" cy="26460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EC8EEA2-BFBA-DBAB-D29A-F6C853F3B23A}"/>
              </a:ext>
            </a:extLst>
          </p:cNvPr>
          <p:cNvSpPr txBox="1"/>
          <p:nvPr/>
        </p:nvSpPr>
        <p:spPr>
          <a:xfrm>
            <a:off x="383689" y="4197246"/>
            <a:ext cx="646557" cy="7345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16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2313</TotalTime>
  <Words>2795</Words>
  <Application>Microsoft Office PowerPoint</Application>
  <PresentationFormat>Grand écran</PresentationFormat>
  <Paragraphs>338</Paragraphs>
  <Slides>71</Slides>
  <Notes>1</Notes>
  <HiddenSlides>7</HiddenSlides>
  <MMClips>7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71</vt:i4>
      </vt:variant>
    </vt:vector>
  </HeadingPairs>
  <TitlesOfParts>
    <vt:vector size="80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réponse.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Une isométrie ne change ni la forme ni les dimensions. (Vrai ou Faux ?)</vt:lpstr>
      <vt:lpstr>Vrai</vt:lpstr>
      <vt:lpstr>Observez attentivement et choisissez la bonne réponse</vt:lpstr>
      <vt:lpstr>La bonne  réponse est : vrai </vt:lpstr>
      <vt:lpstr>Présentation PowerPoint</vt:lpstr>
      <vt:lpstr>Examinons le déplacement d’un siège de  la grande roue</vt:lpstr>
      <vt:lpstr>Aujourd’hui, nous allons apprendre une isométrie appelée symétrie centrale, qui correspond à une rotation de 180° autour d’un point</vt:lpstr>
      <vt:lpstr>Pour atteindre cet objectif, nous allons suivre trois étapes </vt:lpstr>
      <vt:lpstr>Présentation PowerPoint</vt:lpstr>
      <vt:lpstr>Je vais vous montrer un nouveau déplacement appelé symétrie centrale. </vt:lpstr>
      <vt:lpstr>J’observe bien ce qui arrive à la figure : je remarque que cette figure est tournée exactement à 180° autour du point appelé centre O.</vt:lpstr>
      <vt:lpstr>Regardez, le point E tourne autour du centre O d’un angle de mesure 180°.</vt:lpstr>
      <vt:lpstr>Je constate que le centre O est exactement au milieu du segment reliant le point E et le point E’. </vt:lpstr>
      <vt:lpstr>La symétrie centrale est une rotation de 180° autour d’un point : ce point est le milieu du segment reliant un point et son correspondant</vt:lpstr>
      <vt:lpstr>Présentation PowerPoint</vt:lpstr>
      <vt:lpstr>Quelle figure montre une symétrie centrale de centre O ?</vt:lpstr>
      <vt:lpstr>C’est la figure 2. par  une symétrie centrale, le point M est retourné autour du point O, comme si on faisait une rotation de 180°. </vt:lpstr>
      <vt:lpstr>Observez puis répondez par Vrai ou Faux ?</vt:lpstr>
      <vt:lpstr>Faux : O n’est pas le milieu du segment MM’</vt:lpstr>
      <vt:lpstr>Présentation PowerPoint</vt:lpstr>
      <vt:lpstr>Maintenant, je vais réaliser une symétrie centrale du triangle ABC. Je rappelle que le centre de la symétrie est le point O.</vt:lpstr>
      <vt:lpstr>Je commence par repérer les sommets du triangle initial : les points A, B et C. </vt:lpstr>
      <vt:lpstr>Je commence par réaliser la symétrie centrale du point A par rapport à O. Pour cela, je trace la demi-droite  AO, puis je rapporte la longueur du segment OA et je place le point A‘ de l’autre côté de O tel que O est le milieu du segment AA’.</vt:lpstr>
      <vt:lpstr>Ensuite, je réalise la symétrie du point B par rapport à O. Je trace la demi-droite BO, puis je place le point B’ tel que O est le milieu de BB’ . </vt:lpstr>
      <vt:lpstr>Maintenant, je fais la même chose pour le point C. Je trace la demi-droite  CO, et  je place le point C' tel que O est le milieu de CC’.</vt:lpstr>
      <vt:lpstr>Pour terminer, je relie les sommets obtenus A', B' et C'. J’obtiens ainsi le triangle A'B'C'. </vt:lpstr>
      <vt:lpstr>Observez les deux triangles ∆ABC et ∆A’B’C’: la symétrie centrale conserve  les distances entre les points. </vt:lpstr>
      <vt:lpstr>La symétrie centrale conserve aussi les mesures des angles. Les deux triangles sont parfaitement identiques en forme et en taille</vt:lpstr>
      <vt:lpstr>Voici un rectangle de centre O, je vais réaliser le correspondant du rectangle ABCD par la symétrie centrale de centre O.</vt:lpstr>
      <vt:lpstr>Présentation PowerPoint</vt:lpstr>
      <vt:lpstr>Le point O est le centre de la symétrie centrale qui transforme le triangle ∆ABC  en ∆A^′ B^′ C^′. Vrai ou Faux </vt:lpstr>
      <vt:lpstr>La bonne réponse est : Vrai</vt:lpstr>
      <vt:lpstr>Pour réaliser la symétrie centrale du point A par rapport à O, je dois :</vt:lpstr>
      <vt:lpstr>La bonne réponse est : Prolonger le segment AO jusqu’à ce que O soit au milieu de AA’.</vt:lpstr>
      <vt:lpstr> Pour réaliser la symétrie centrale du point B par rapport à O, je dois :</vt:lpstr>
      <vt:lpstr>La bonne réponse est : Prolonger le segment BO jusqu’à ce que O soit au milieu de BB’</vt:lpstr>
      <vt:lpstr>Pour terminer la construction de l’image du triangle ABC, je dois :</vt:lpstr>
      <vt:lpstr>La bonne réponse est : tracer le triangle △A’B’C’</vt:lpstr>
      <vt:lpstr>Vrai ou Faux </vt:lpstr>
      <vt:lpstr>La bonne réponse est : Vrai</vt:lpstr>
      <vt:lpstr>Présentation PowerPoint</vt:lpstr>
      <vt:lpstr>Travaillez individuellement puis discutez en binômes vos réponses. Corrigez : remplacer le point B par A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165</cp:revision>
  <dcterms:created xsi:type="dcterms:W3CDTF">2025-11-03T10:55:47Z</dcterms:created>
  <dcterms:modified xsi:type="dcterms:W3CDTF">2026-02-23T09:40:08Z</dcterms:modified>
</cp:coreProperties>
</file>