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54"/>
  </p:notesMasterIdLst>
  <p:handoutMasterIdLst>
    <p:handoutMasterId r:id="rId55"/>
  </p:handoutMasterIdLst>
  <p:sldIdLst>
    <p:sldId id="2147483553" r:id="rId4"/>
    <p:sldId id="2147483485" r:id="rId5"/>
    <p:sldId id="2147483583" r:id="rId6"/>
    <p:sldId id="2147483552" r:id="rId7"/>
    <p:sldId id="2147483626" r:id="rId8"/>
    <p:sldId id="2147483635" r:id="rId9"/>
    <p:sldId id="2134806507" r:id="rId10"/>
    <p:sldId id="2134806552" r:id="rId11"/>
    <p:sldId id="2134806567" r:id="rId12"/>
    <p:sldId id="2134806569" r:id="rId13"/>
    <p:sldId id="2147483582" r:id="rId14"/>
    <p:sldId id="2134806565" r:id="rId15"/>
    <p:sldId id="2134806564" r:id="rId16"/>
    <p:sldId id="2134806558" r:id="rId17"/>
    <p:sldId id="2147483591" r:id="rId18"/>
    <p:sldId id="2147483592" r:id="rId19"/>
    <p:sldId id="2147483594" r:id="rId20"/>
    <p:sldId id="2147483595" r:id="rId21"/>
    <p:sldId id="2147483597" r:id="rId22"/>
    <p:sldId id="2147483598" r:id="rId23"/>
    <p:sldId id="2134806568" r:id="rId24"/>
    <p:sldId id="2134805874" r:id="rId25"/>
    <p:sldId id="2134805878" r:id="rId26"/>
    <p:sldId id="2134806573" r:id="rId27"/>
    <p:sldId id="2147483557" r:id="rId28"/>
    <p:sldId id="2147483636" r:id="rId29"/>
    <p:sldId id="2147483637" r:id="rId30"/>
    <p:sldId id="2147483638" r:id="rId31"/>
    <p:sldId id="2147483600" r:id="rId32"/>
    <p:sldId id="2147483602" r:id="rId33"/>
    <p:sldId id="2134806108" r:id="rId34"/>
    <p:sldId id="2147483559" r:id="rId35"/>
    <p:sldId id="2147483571" r:id="rId36"/>
    <p:sldId id="2147483573" r:id="rId37"/>
    <p:sldId id="2147483572" r:id="rId38"/>
    <p:sldId id="2147483575" r:id="rId39"/>
    <p:sldId id="2147483576" r:id="rId40"/>
    <p:sldId id="2147483577" r:id="rId41"/>
    <p:sldId id="2147483574" r:id="rId42"/>
    <p:sldId id="2147483578" r:id="rId43"/>
    <p:sldId id="2134806577" r:id="rId44"/>
    <p:sldId id="2134806551" r:id="rId45"/>
    <p:sldId id="2134806578" r:id="rId46"/>
    <p:sldId id="2134806579" r:id="rId47"/>
    <p:sldId id="2134806088" r:id="rId48"/>
    <p:sldId id="2134806580" r:id="rId49"/>
    <p:sldId id="2134806582" r:id="rId50"/>
    <p:sldId id="2134806536" r:id="rId51"/>
    <p:sldId id="2134806535" r:id="rId52"/>
    <p:sldId id="2134806584" r:id="rId5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583"/>
            <p14:sldId id="2147483552"/>
            <p14:sldId id="2147483626"/>
            <p14:sldId id="2147483635"/>
          </p14:sldIdLst>
        </p14:section>
        <p14:section name="Contrôle des cahiers des élèves" id="{3349E447-45AA-43EF-A620-CF581E9FA99B}">
          <p14:sldIdLst>
            <p14:sldId id="2134806507"/>
            <p14:sldId id="2134806552"/>
          </p14:sldIdLst>
        </p14:section>
        <p14:section name="Discussion informelle" id="{8F7889F9-27DA-4421-B305-A18399C6F4CE}">
          <p14:sldIdLst/>
        </p14:section>
        <p14:section name="Activité rituelle" id="{79315A69-A635-48A2-B9BA-98FE67B817D4}">
          <p14:sldIdLst>
            <p14:sldId id="2134806567"/>
            <p14:sldId id="2134806569"/>
            <p14:sldId id="2147483582"/>
            <p14:sldId id="2134806565"/>
            <p14:sldId id="2134806564"/>
            <p14:sldId id="2134806558"/>
            <p14:sldId id="2147483591"/>
            <p14:sldId id="2147483592"/>
            <p14:sldId id="2147483594"/>
            <p14:sldId id="2147483595"/>
            <p14:sldId id="2147483597"/>
            <p14:sldId id="2147483598"/>
          </p14:sldIdLst>
        </p14:section>
        <p14:section name="Lexique" id="{343C6800-A84D-49D7-8DE8-BBB1B42005B7}">
          <p14:sldIdLst/>
        </p14:section>
        <p14:section name="Déclaration de l’objectif de la séance" id="{1F7A1ED2-DD19-4DF3-BC26-A1D65FFD1118}">
          <p14:sldIdLst>
            <p14:sldId id="2134806568"/>
            <p14:sldId id="2134805874"/>
            <p14:sldId id="2134805878"/>
          </p14:sldIdLst>
        </p14:section>
        <p14:section name="Tâche principale" id="{A2A5D278-252D-471E-A046-E0EEBB7C2D2B}">
          <p14:sldIdLst>
            <p14:sldId id="2134806573"/>
            <p14:sldId id="2147483557"/>
            <p14:sldId id="2147483636"/>
            <p14:sldId id="2147483637"/>
            <p14:sldId id="2147483638"/>
            <p14:sldId id="2147483600"/>
            <p14:sldId id="2147483602"/>
            <p14:sldId id="2134806108"/>
            <p14:sldId id="2147483559"/>
            <p14:sldId id="2147483571"/>
            <p14:sldId id="2147483573"/>
            <p14:sldId id="2147483572"/>
            <p14:sldId id="2147483575"/>
            <p14:sldId id="2147483576"/>
            <p14:sldId id="2147483577"/>
            <p14:sldId id="2147483574"/>
            <p14:sldId id="2147483578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</p14:sldIdLst>
        </p14:section>
        <p14:section name="Clôture" id="{8EB5D3A0-81F1-4DE6-BEB2-58DE24DBB138}">
          <p14:sldIdLst>
            <p14:sldId id="2134806582"/>
            <p14:sldId id="213480653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20B6"/>
    <a:srgbClr val="FF6565"/>
    <a:srgbClr val="DC94DE"/>
    <a:srgbClr val="B27096"/>
    <a:srgbClr val="FDDF43"/>
    <a:srgbClr val="EB926C"/>
    <a:srgbClr val="5FADE4"/>
    <a:srgbClr val="767171"/>
    <a:srgbClr val="F58750"/>
    <a:srgbClr val="004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698" autoAdjust="0"/>
    <p:restoredTop sz="94687" autoAdjust="0"/>
  </p:normalViewPr>
  <p:slideViewPr>
    <p:cSldViewPr snapToGrid="0">
      <p:cViewPr varScale="1">
        <p:scale>
          <a:sx n="41" d="100"/>
          <a:sy n="41" d="100"/>
        </p:scale>
        <p:origin x="58" y="8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theme" Target="theme/theme1.xml"/><Relationship Id="rId5" Type="http://schemas.openxmlformats.org/officeDocument/2006/relationships/slide" Target="slides/slide2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tableStyles" Target="tableStyle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viewProps" Target="viewProps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17/11/2025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17/11/2025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2599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7FC498-5547-E0CC-8A4A-7FAD51DAC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BC943C-2BF9-334C-51FC-A9DC6C32D4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C17F9D-A8FA-3D18-E36F-D52DA9D4F8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B60453-1A2B-26FB-4636-D63A7EE29F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6257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63962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7A4A1D-1B58-C728-9CAE-0A1D86909C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2A54BB-711A-607E-E0A5-6976FB0229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D10AEF-6C52-2979-3A2E-CD130C8AE9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3E460B-CD95-9B45-1FF0-E290D0ABB9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3989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78C51-4D8A-548D-F951-A0FA9DFAC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B66E86-8CF6-88A1-91F3-D47212D1CF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367D1F0-830A-369A-BA7A-F387E08096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B9A144-9F57-F1CF-5362-7BB40025FA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25847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7E5B6A-C078-960B-49C2-89485BD54D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4CFBE4-E8AB-A6E4-59B0-B1E175D808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7448CCE-0E24-6FC7-BE1D-890F1B9CD8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553927-5564-FADC-36AA-E347682C2B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43767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431E01-70AD-1953-BE54-B617447740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1C0885-DDC7-9C32-8C7C-335F482CC0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9733792-78EB-9222-E41B-436FEEA275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FA4982E-D319-B09C-AF6D-4851F0BEEF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927453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96AF2B-2050-B3AC-2FBC-328AFE4E45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99526C0-7B19-3186-354A-116DBF9780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EBB0CC0-29B9-EC7A-BB8A-33A65CABFB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0FCF86-EF3C-98AA-D975-F231C8CEB6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61296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17/11/2025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17/11/2025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17/11/2025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17/11/2025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17/11/2025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17/11/2025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17/11/2025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17/11/2025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17/11/2025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4.wdp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7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12" Type="http://schemas.openxmlformats.org/officeDocument/2006/relationships/image" Target="../media/image5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Relationship Id="rId14" Type="http://schemas.openxmlformats.org/officeDocument/2006/relationships/image" Target="../media/image5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0" Type="http://schemas.openxmlformats.org/officeDocument/2006/relationships/image" Target="../media/image66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8.png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.png"/><Relationship Id="rId7" Type="http://schemas.openxmlformats.org/officeDocument/2006/relationships/image" Target="../media/image8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0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9.png"/><Relationship Id="rId4" Type="http://schemas.openxmlformats.org/officeDocument/2006/relationships/image" Target="../media/image83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20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9.png"/><Relationship Id="rId4" Type="http://schemas.openxmlformats.org/officeDocument/2006/relationships/image" Target="../media/image9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80.png"/><Relationship Id="rId4" Type="http://schemas.openxmlformats.org/officeDocument/2006/relationships/image" Target="../media/image87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20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1.png"/><Relationship Id="rId4" Type="http://schemas.openxmlformats.org/officeDocument/2006/relationships/image" Target="../media/image9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30.png"/><Relationship Id="rId5" Type="http://schemas.openxmlformats.org/officeDocument/2006/relationships/image" Target="../media/image920.png"/><Relationship Id="rId4" Type="http://schemas.openxmlformats.org/officeDocument/2006/relationships/image" Target="../media/image91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20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3.png"/><Relationship Id="rId4" Type="http://schemas.openxmlformats.org/officeDocument/2006/relationships/image" Target="../media/image9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20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8.png"/><Relationship Id="rId4" Type="http://schemas.openxmlformats.org/officeDocument/2006/relationships/image" Target="../media/image9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8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20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03.png"/><Relationship Id="rId4" Type="http://schemas.openxmlformats.org/officeDocument/2006/relationships/image" Target="../media/image10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05.png"/></Relationships>
</file>

<file path=ppt/slides/_rels/slide4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3.png"/><Relationship Id="rId18" Type="http://schemas.openxmlformats.org/officeDocument/2006/relationships/image" Target="../media/image118.png"/><Relationship Id="rId26" Type="http://schemas.openxmlformats.org/officeDocument/2006/relationships/image" Target="../media/image125.png"/><Relationship Id="rId21" Type="http://schemas.openxmlformats.org/officeDocument/2006/relationships/image" Target="../media/image121.png"/><Relationship Id="rId34" Type="http://schemas.openxmlformats.org/officeDocument/2006/relationships/image" Target="../media/image134.png"/><Relationship Id="rId7" Type="http://schemas.openxmlformats.org/officeDocument/2006/relationships/image" Target="../media/image107.png"/><Relationship Id="rId12" Type="http://schemas.openxmlformats.org/officeDocument/2006/relationships/image" Target="../media/image112.png"/><Relationship Id="rId17" Type="http://schemas.openxmlformats.org/officeDocument/2006/relationships/image" Target="../media/image117.png"/><Relationship Id="rId25" Type="http://schemas.openxmlformats.org/officeDocument/2006/relationships/image" Target="../media/image126.png"/><Relationship Id="rId33" Type="http://schemas.openxmlformats.org/officeDocument/2006/relationships/image" Target="../media/image133.png"/><Relationship Id="rId38" Type="http://schemas.openxmlformats.org/officeDocument/2006/relationships/image" Target="../media/image138.png"/><Relationship Id="rId2" Type="http://schemas.openxmlformats.org/officeDocument/2006/relationships/image" Target="../media/image10.jpeg"/><Relationship Id="rId16" Type="http://schemas.openxmlformats.org/officeDocument/2006/relationships/image" Target="../media/image116.png"/><Relationship Id="rId20" Type="http://schemas.openxmlformats.org/officeDocument/2006/relationships/image" Target="../media/image120.png"/><Relationship Id="rId29" Type="http://schemas.openxmlformats.org/officeDocument/2006/relationships/image" Target="../media/image129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6.png"/><Relationship Id="rId11" Type="http://schemas.openxmlformats.org/officeDocument/2006/relationships/image" Target="../media/image111.png"/><Relationship Id="rId24" Type="http://schemas.openxmlformats.org/officeDocument/2006/relationships/image" Target="../media/image124.png"/><Relationship Id="rId32" Type="http://schemas.openxmlformats.org/officeDocument/2006/relationships/image" Target="../media/image132.png"/><Relationship Id="rId37" Type="http://schemas.openxmlformats.org/officeDocument/2006/relationships/image" Target="../media/image137.png"/><Relationship Id="rId5" Type="http://schemas.openxmlformats.org/officeDocument/2006/relationships/image" Target="../media/image105.png"/><Relationship Id="rId15" Type="http://schemas.openxmlformats.org/officeDocument/2006/relationships/image" Target="../media/image115.png"/><Relationship Id="rId23" Type="http://schemas.openxmlformats.org/officeDocument/2006/relationships/image" Target="../media/image123.png"/><Relationship Id="rId28" Type="http://schemas.openxmlformats.org/officeDocument/2006/relationships/image" Target="../media/image128.png"/><Relationship Id="rId36" Type="http://schemas.openxmlformats.org/officeDocument/2006/relationships/image" Target="../media/image136.png"/><Relationship Id="rId10" Type="http://schemas.openxmlformats.org/officeDocument/2006/relationships/image" Target="../media/image110.png"/><Relationship Id="rId19" Type="http://schemas.openxmlformats.org/officeDocument/2006/relationships/image" Target="../media/image119.png"/><Relationship Id="rId31" Type="http://schemas.openxmlformats.org/officeDocument/2006/relationships/image" Target="../media/image131.png"/><Relationship Id="rId4" Type="http://schemas.openxmlformats.org/officeDocument/2006/relationships/image" Target="../media/image14.png"/><Relationship Id="rId9" Type="http://schemas.openxmlformats.org/officeDocument/2006/relationships/image" Target="../media/image109.png"/><Relationship Id="rId14" Type="http://schemas.openxmlformats.org/officeDocument/2006/relationships/image" Target="../media/image114.png"/><Relationship Id="rId22" Type="http://schemas.openxmlformats.org/officeDocument/2006/relationships/image" Target="../media/image122.png"/><Relationship Id="rId27" Type="http://schemas.openxmlformats.org/officeDocument/2006/relationships/image" Target="../media/image127.png"/><Relationship Id="rId30" Type="http://schemas.openxmlformats.org/officeDocument/2006/relationships/image" Target="../media/image130.png"/><Relationship Id="rId35" Type="http://schemas.openxmlformats.org/officeDocument/2006/relationships/image" Target="../media/image135.png"/><Relationship Id="rId8" Type="http://schemas.openxmlformats.org/officeDocument/2006/relationships/image" Target="../media/image108.png"/><Relationship Id="rId3" Type="http://schemas.openxmlformats.org/officeDocument/2006/relationships/image" Target="../media/image11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39.png"/></Relationships>
</file>

<file path=ppt/slides/_rels/slide4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44.png"/><Relationship Id="rId4" Type="http://schemas.openxmlformats.org/officeDocument/2006/relationships/image" Target="../media/image14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5" Type="http://schemas.microsoft.com/office/2007/relationships/hdphoto" Target="../media/hdphoto3.wdp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731;p98">
            <a:extLst>
              <a:ext uri="{FF2B5EF4-FFF2-40B4-BE49-F238E27FC236}">
                <a16:creationId xmlns:a16="http://schemas.microsoft.com/office/drawing/2014/main" id="{0E910BEC-3868-7DE0-D228-E0003D957D4A}"/>
              </a:ext>
            </a:extLst>
          </p:cNvPr>
          <p:cNvSpPr txBox="1"/>
          <p:nvPr/>
        </p:nvSpPr>
        <p:spPr>
          <a:xfrm>
            <a:off x="-375234" y="1703972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738;p98">
            <a:extLst>
              <a:ext uri="{FF2B5EF4-FFF2-40B4-BE49-F238E27FC236}">
                <a16:creationId xmlns:a16="http://schemas.microsoft.com/office/drawing/2014/main" id="{0EBDBF7A-898D-CD5E-FD65-31C70CAF2C96}"/>
              </a:ext>
            </a:extLst>
          </p:cNvPr>
          <p:cNvSpPr txBox="1"/>
          <p:nvPr/>
        </p:nvSpPr>
        <p:spPr>
          <a:xfrm>
            <a:off x="8670776" y="1658910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6" name="Google Shape;743;p98">
            <a:extLst>
              <a:ext uri="{FF2B5EF4-FFF2-40B4-BE49-F238E27FC236}">
                <a16:creationId xmlns:a16="http://schemas.microsoft.com/office/drawing/2014/main" id="{88D992A8-6E1A-3C30-F0F8-0C7D0E55AA2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8577690" y="1538489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7" name="Google Shape;744;p98">
            <a:extLst>
              <a:ext uri="{FF2B5EF4-FFF2-40B4-BE49-F238E27FC236}">
                <a16:creationId xmlns:a16="http://schemas.microsoft.com/office/drawing/2014/main" id="{3F92AB03-18B8-13BB-2D06-A587EA92C9A2}"/>
              </a:ext>
            </a:extLst>
          </p:cNvPr>
          <p:cNvSpPr txBox="1"/>
          <p:nvPr/>
        </p:nvSpPr>
        <p:spPr>
          <a:xfrm>
            <a:off x="8738726" y="1725418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Google Shape;745;p98">
            <a:extLst>
              <a:ext uri="{FF2B5EF4-FFF2-40B4-BE49-F238E27FC236}">
                <a16:creationId xmlns:a16="http://schemas.microsoft.com/office/drawing/2014/main" id="{A0D0C4EB-2935-9420-0EA1-9C5D58DC1BEC}"/>
              </a:ext>
            </a:extLst>
          </p:cNvPr>
          <p:cNvSpPr txBox="1"/>
          <p:nvPr/>
        </p:nvSpPr>
        <p:spPr>
          <a:xfrm>
            <a:off x="8842124" y="2350354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  <a:endParaRPr lang="fr-FR" sz="2400" b="1" kern="0" dirty="0">
              <a:solidFill>
                <a:srgbClr val="FCBF1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Google Shape;223;p26">
            <a:extLst>
              <a:ext uri="{FF2B5EF4-FFF2-40B4-BE49-F238E27FC236}">
                <a16:creationId xmlns:a16="http://schemas.microsoft.com/office/drawing/2014/main" id="{3CFA28FA-0FE6-BD9C-088F-8A2DB9E493B1}"/>
              </a:ext>
            </a:extLst>
          </p:cNvPr>
          <p:cNvSpPr/>
          <p:nvPr/>
        </p:nvSpPr>
        <p:spPr>
          <a:xfrm>
            <a:off x="320535" y="3184507"/>
            <a:ext cx="4901928" cy="968911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1 - Période 1</a:t>
            </a:r>
            <a:endParaRPr lang="fr-FR" sz="3600" b="1" kern="0" dirty="0">
              <a:solidFill>
                <a:srgbClr val="0070C0"/>
              </a:solidFill>
              <a:ea typeface="Calibri"/>
              <a:cs typeface="Calibri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507561"/>
            <a:ext cx="7458868" cy="69679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0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Leçon 3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16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Multiplication et division des nombres</a:t>
              </a:r>
              <a:endParaRPr lang="fr-FR" sz="1600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1" y="5304657"/>
            <a:ext cx="7813321" cy="696796"/>
            <a:chOff x="304312" y="5304657"/>
            <a:chExt cx="5990003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Tâche 5</a:t>
              </a: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6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algn="l"/>
              <a:r>
                <a:rPr lang="fr-FR" sz="2000" b="1" i="0" u="none" strike="noStrike" baseline="0" dirty="0">
                  <a:solidFill>
                    <a:srgbClr val="FFFFFF"/>
                  </a:solidFill>
                  <a:latin typeface="Calibri-Bold"/>
                </a:rPr>
                <a:t>Appliquer les règles de multiplications et de divisions aux nombres décimaux et fractionnaires</a:t>
              </a: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Picture 2" descr="A cartoon of a child and child sitting at a table writing in a notebook&#10;&#10;AI-generated content may be incorrect.">
            <a:extLst>
              <a:ext uri="{FF2B5EF4-FFF2-40B4-BE49-F238E27FC236}">
                <a16:creationId xmlns:a16="http://schemas.microsoft.com/office/drawing/2014/main" id="{1F94E452-65F9-BAD3-73B2-9F6653458A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180" y="3429000"/>
            <a:ext cx="3995903" cy="277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5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815905" y="366042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Donnez la traduction de ces termes en arabe.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Notez bien que ces mots en français seront utilisés au cours de cette séance et pendant toute la leçon.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0BB01FD-7033-9107-AD0D-5C4FFB6FBA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145352"/>
              </p:ext>
            </p:extLst>
          </p:nvPr>
        </p:nvGraphicFramePr>
        <p:xfrm>
          <a:off x="1649185" y="1499388"/>
          <a:ext cx="8893630" cy="4704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46815">
                  <a:extLst>
                    <a:ext uri="{9D8B030D-6E8A-4147-A177-3AD203B41FA5}">
                      <a16:colId xmlns:a16="http://schemas.microsoft.com/office/drawing/2014/main" val="3067603479"/>
                    </a:ext>
                  </a:extLst>
                </a:gridCol>
                <a:gridCol w="4446815">
                  <a:extLst>
                    <a:ext uri="{9D8B030D-6E8A-4147-A177-3AD203B41FA5}">
                      <a16:colId xmlns:a16="http://schemas.microsoft.com/office/drawing/2014/main" val="366387304"/>
                    </a:ext>
                  </a:extLst>
                </a:gridCol>
              </a:tblGrid>
              <a:tr h="940888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Français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Arabe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1437924"/>
                  </a:ext>
                </a:extLst>
              </a:tr>
              <a:tr h="940888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7287751"/>
                  </a:ext>
                </a:extLst>
              </a:tr>
              <a:tr h="940888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1558090"/>
                  </a:ext>
                </a:extLst>
              </a:tr>
              <a:tr h="940888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1335992"/>
                  </a:ext>
                </a:extLst>
              </a:tr>
              <a:tr h="940888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6140781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C02431F-B504-DF5C-62B2-3929B98D67FB}"/>
              </a:ext>
            </a:extLst>
          </p:cNvPr>
          <p:cNvSpPr/>
          <p:nvPr/>
        </p:nvSpPr>
        <p:spPr>
          <a:xfrm>
            <a:off x="2325520" y="2547919"/>
            <a:ext cx="2930809" cy="73244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5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  <a:ea typeface="Calibri"/>
                <a:cs typeface="Calibri"/>
                <a:sym typeface="Calibri"/>
              </a:rPr>
              <a:t>Décimal</a:t>
            </a:r>
            <a:endParaRPr lang="fr-FR" sz="2400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A8266020-5928-2163-45C9-A077A26AA1C4}"/>
              </a:ext>
            </a:extLst>
          </p:cNvPr>
          <p:cNvSpPr/>
          <p:nvPr/>
        </p:nvSpPr>
        <p:spPr>
          <a:xfrm>
            <a:off x="2325520" y="3495615"/>
            <a:ext cx="2930809" cy="73244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5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  <a:ea typeface="Calibri"/>
                <a:cs typeface="Calibri"/>
                <a:sym typeface="Calibri"/>
              </a:rPr>
              <a:t>Fraction</a:t>
            </a:r>
            <a:endParaRPr lang="fr-FR" sz="2400" b="1" dirty="0"/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FAC8C09-9D96-12F5-9793-B93639DE9F11}"/>
              </a:ext>
            </a:extLst>
          </p:cNvPr>
          <p:cNvSpPr/>
          <p:nvPr/>
        </p:nvSpPr>
        <p:spPr>
          <a:xfrm>
            <a:off x="6935673" y="3518046"/>
            <a:ext cx="2930809" cy="7324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rgbClr val="000000"/>
                </a:solidFill>
                <a:cs typeface="Calibri"/>
              </a:rPr>
              <a:t>كسر</a:t>
            </a:r>
            <a:endParaRPr lang="fr-FR" sz="2400" dirty="0">
              <a:solidFill>
                <a:srgbClr val="000000"/>
              </a:solidFill>
              <a:cs typeface="Calibri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B5527E5-51DF-C38E-C05F-9946A915BCD1}"/>
              </a:ext>
            </a:extLst>
          </p:cNvPr>
          <p:cNvSpPr/>
          <p:nvPr/>
        </p:nvSpPr>
        <p:spPr>
          <a:xfrm>
            <a:off x="6935674" y="2570350"/>
            <a:ext cx="2930809" cy="7324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rgbClr val="000000"/>
                </a:solidFill>
                <a:cs typeface="Calibri"/>
              </a:rPr>
              <a:t>عشري</a:t>
            </a:r>
            <a:endParaRPr lang="fr-FR" sz="2400" dirty="0">
              <a:solidFill>
                <a:srgbClr val="000000"/>
              </a:solidFill>
              <a:cs typeface="Calibri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BD0DBEB-810D-31AE-933B-1AE276FE41FD}"/>
              </a:ext>
            </a:extLst>
          </p:cNvPr>
          <p:cNvSpPr/>
          <p:nvPr/>
        </p:nvSpPr>
        <p:spPr>
          <a:xfrm>
            <a:off x="2325520" y="4410015"/>
            <a:ext cx="2930809" cy="73244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5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  <a:ea typeface="Calibri"/>
                <a:cs typeface="Calibri"/>
                <a:sym typeface="Calibri"/>
              </a:rPr>
              <a:t>Inverse</a:t>
            </a:r>
            <a:r>
              <a:rPr lang="fr-FR" sz="2400" dirty="0"/>
              <a:t>  </a:t>
            </a:r>
            <a:r>
              <a:rPr lang="fr-FR" sz="2400" b="1" dirty="0"/>
              <a:t> 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A08A8E9-8C2A-B859-B0C0-B99877E2629D}"/>
              </a:ext>
            </a:extLst>
          </p:cNvPr>
          <p:cNvSpPr/>
          <p:nvPr/>
        </p:nvSpPr>
        <p:spPr>
          <a:xfrm>
            <a:off x="6935673" y="4432446"/>
            <a:ext cx="2930809" cy="7324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rgbClr val="000000"/>
                </a:solidFill>
                <a:cs typeface="Calibri"/>
              </a:rPr>
              <a:t>مقلوب</a:t>
            </a:r>
            <a:endParaRPr lang="fr-FR" sz="2400" dirty="0">
              <a:solidFill>
                <a:srgbClr val="000000"/>
              </a:solidFill>
              <a:cs typeface="Calibri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30BDB15D-3704-11F8-0E99-9B877FC9008D}"/>
              </a:ext>
            </a:extLst>
          </p:cNvPr>
          <p:cNvSpPr/>
          <p:nvPr/>
        </p:nvSpPr>
        <p:spPr>
          <a:xfrm>
            <a:off x="2325520" y="5304960"/>
            <a:ext cx="2930809" cy="73244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5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  <a:ea typeface="Calibri"/>
                <a:cs typeface="Calibri"/>
                <a:sym typeface="Calibri"/>
              </a:rPr>
              <a:t>Le quotient</a:t>
            </a:r>
            <a:r>
              <a:rPr lang="fr-FR" sz="2400" dirty="0"/>
              <a:t>  </a:t>
            </a:r>
            <a:r>
              <a:rPr lang="fr-FR" sz="2400" b="1" dirty="0"/>
              <a:t> 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12628A6-B239-F1FB-9EE7-25D053289098}"/>
              </a:ext>
            </a:extLst>
          </p:cNvPr>
          <p:cNvSpPr/>
          <p:nvPr/>
        </p:nvSpPr>
        <p:spPr>
          <a:xfrm>
            <a:off x="6935673" y="5327391"/>
            <a:ext cx="2930809" cy="7324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rgbClr val="000000"/>
                </a:solidFill>
                <a:cs typeface="Calibri"/>
              </a:rPr>
              <a:t>الخارج</a:t>
            </a:r>
            <a:endParaRPr lang="fr-FR" sz="2400" dirty="0">
              <a:solidFill>
                <a:srgbClr val="000000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54196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0C473-4611-0341-091B-76C6EAD09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40D4A5B3-CB51-8644-C8E0-F188AE85F315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Prenez la traduction sur votre livret.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598FFF68-354B-C55D-C839-005862CC7737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le lexique et invite quelques élèves à le lire à haute voix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84C894A-BA44-9126-86DD-C00E061F4E6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0B5C8FA-BD36-0807-8E49-9DF1EB162470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10" name="Picture 7">
              <a:extLst>
                <a:ext uri="{FF2B5EF4-FFF2-40B4-BE49-F238E27FC236}">
                  <a16:creationId xmlns:a16="http://schemas.microsoft.com/office/drawing/2014/main" id="{A06D64E8-9ABC-0901-8ADE-0ED82A4766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714E30D3-6CC4-A425-59BA-2357815E42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graphicFrame>
        <p:nvGraphicFramePr>
          <p:cNvPr id="2" name="Table 4">
            <a:extLst>
              <a:ext uri="{FF2B5EF4-FFF2-40B4-BE49-F238E27FC236}">
                <a16:creationId xmlns:a16="http://schemas.microsoft.com/office/drawing/2014/main" id="{36BA5478-B6C4-6A2A-F0C8-61B1E03CEE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0967252"/>
              </p:ext>
            </p:extLst>
          </p:nvPr>
        </p:nvGraphicFramePr>
        <p:xfrm>
          <a:off x="1378174" y="1192857"/>
          <a:ext cx="9435652" cy="40834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056073">
                <a:tc>
                  <a:txBody>
                    <a:bodyPr/>
                    <a:lstStyle/>
                    <a:p>
                      <a:pPr algn="ctr"/>
                      <a:r>
                        <a:rPr lang="fr-FR" sz="3600" b="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Décimal 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ar-SA" sz="3600" b="0" kern="1200" dirty="0">
                          <a:solidFill>
                            <a:srgbClr val="000000"/>
                          </a:solidFill>
                          <a:latin typeface="+mj-lt"/>
                          <a:cs typeface="Calibri"/>
                        </a:rPr>
                        <a:t>عشري</a:t>
                      </a:r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025611">
                <a:tc>
                  <a:txBody>
                    <a:bodyPr/>
                    <a:lstStyle/>
                    <a:p>
                      <a:pPr algn="ctr"/>
                      <a:r>
                        <a:rPr lang="fr-FR" sz="3600" b="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fraction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sz="3600" b="0" kern="1200" dirty="0">
                          <a:solidFill>
                            <a:srgbClr val="000000"/>
                          </a:solidFill>
                          <a:latin typeface="+mj-lt"/>
                          <a:cs typeface="Calibri"/>
                        </a:rPr>
                        <a:t>كسر</a:t>
                      </a:r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000897">
                <a:tc>
                  <a:txBody>
                    <a:bodyPr/>
                    <a:lstStyle/>
                    <a:p>
                      <a:pPr algn="ctr"/>
                      <a:r>
                        <a:rPr lang="fr-FR" sz="3600" b="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Inverse 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sz="3600" b="0" kern="1200" dirty="0">
                          <a:solidFill>
                            <a:srgbClr val="000000"/>
                          </a:solidFill>
                          <a:latin typeface="+mj-lt"/>
                          <a:cs typeface="Calibri"/>
                        </a:rPr>
                        <a:t>مقلوب</a:t>
                      </a:r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5076480"/>
                  </a:ext>
                </a:extLst>
              </a:tr>
              <a:tr h="1000897">
                <a:tc>
                  <a:txBody>
                    <a:bodyPr/>
                    <a:lstStyle/>
                    <a:p>
                      <a:pPr algn="ctr"/>
                      <a:r>
                        <a:rPr lang="fr-FR" sz="3600" b="0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tx1"/>
                          </a:solidFill>
                          <a:latin typeface="+mj-lt"/>
                        </a:rPr>
                        <a:t>Quotient 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sz="3600" b="0" kern="1200" dirty="0">
                          <a:solidFill>
                            <a:srgbClr val="000000"/>
                          </a:solidFill>
                          <a:latin typeface="+mj-lt"/>
                          <a:cs typeface="Calibri"/>
                        </a:rPr>
                        <a:t>خارج</a:t>
                      </a:r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15949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38419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r>
              <a:rPr lang="fr-FR" sz="1600" b="1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alculer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55E3A42F-93FD-2014-10F5-01FF48CFBB21}"/>
                  </a:ext>
                </a:extLst>
              </p:cNvPr>
              <p:cNvSpPr txBox="1"/>
              <p:nvPr/>
            </p:nvSpPr>
            <p:spPr>
              <a:xfrm>
                <a:off x="2714016" y="3051854"/>
                <a:ext cx="258814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fr-F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fr-F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3200" dirty="0"/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55E3A42F-93FD-2014-10F5-01FF48CFBB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4016" y="3051854"/>
                <a:ext cx="2588144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7AFCBBFB-FD26-3EC6-E3BE-302EF168A818}"/>
              </a:ext>
            </a:extLst>
          </p:cNvPr>
          <p:cNvSpPr/>
          <p:nvPr/>
        </p:nvSpPr>
        <p:spPr>
          <a:xfrm>
            <a:off x="774699" y="1643974"/>
            <a:ext cx="10907701" cy="370623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2A97F0F-1862-9ACC-FCCD-16727B66D4CB}"/>
              </a:ext>
            </a:extLst>
          </p:cNvPr>
          <p:cNvSpPr txBox="1"/>
          <p:nvPr/>
        </p:nvSpPr>
        <p:spPr>
          <a:xfrm>
            <a:off x="1121113" y="1788773"/>
            <a:ext cx="60943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Aft>
                <a:spcPts val="400"/>
              </a:spcAft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Calculer :</a:t>
            </a:r>
          </a:p>
        </p:txBody>
      </p:sp>
    </p:spTree>
    <p:extLst>
      <p:ext uri="{BB962C8B-B14F-4D97-AF65-F5344CB8AC3E}">
        <p14:creationId xmlns:p14="http://schemas.microsoft.com/office/powerpoint/2010/main" val="11567012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C0FC3C22-6006-D67F-A2F0-60E0479D4A37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et explique la réponse.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la bonne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1FBCAEBD-B118-0B36-F355-F98E39B80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E2F7B73-081F-26F7-6F41-8DAB8729DD3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D23166F9-D025-BA06-4E67-AF158E6E7E70}"/>
                  </a:ext>
                </a:extLst>
              </p:cNvPr>
              <p:cNvSpPr txBox="1"/>
              <p:nvPr/>
            </p:nvSpPr>
            <p:spPr>
              <a:xfrm>
                <a:off x="5073106" y="3051854"/>
                <a:ext cx="811440" cy="58477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fr-FR" sz="32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sz="32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D23166F9-D025-BA06-4E67-AF158E6E7E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3106" y="3051854"/>
                <a:ext cx="811440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227759D4-006B-D262-5963-DB347B10642D}"/>
                  </a:ext>
                </a:extLst>
              </p:cNvPr>
              <p:cNvSpPr txBox="1"/>
              <p:nvPr/>
            </p:nvSpPr>
            <p:spPr>
              <a:xfrm>
                <a:off x="2714016" y="3051854"/>
                <a:ext cx="258814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fr-F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fr-F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3200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227759D4-006B-D262-5963-DB347B1064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4016" y="3051854"/>
                <a:ext cx="2588144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8A2CAB6D-442A-24FE-9895-C5D741FCA46D}"/>
              </a:ext>
            </a:extLst>
          </p:cNvPr>
          <p:cNvSpPr/>
          <p:nvPr/>
        </p:nvSpPr>
        <p:spPr>
          <a:xfrm>
            <a:off x="774699" y="1643974"/>
            <a:ext cx="10907701" cy="370623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5167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D8DFF8-3E55-8E80-EDC7-503BC28EA5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4B1CB775-F96D-4801-13D3-AD49589CEEA1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Calculer: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C392D774-BA1B-6103-262F-C4620FA3AEA5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leurs réponses.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4BD193B2-14B2-F77E-6F74-18D00EE54ADA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5E2F7804-69CB-4455-953E-59222FAB22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4399A41E-D221-97C5-2D6D-F87D7202A9B4}"/>
                  </a:ext>
                </a:extLst>
              </p:cNvPr>
              <p:cNvSpPr txBox="1"/>
              <p:nvPr/>
            </p:nvSpPr>
            <p:spPr>
              <a:xfrm>
                <a:off x="2714016" y="3051854"/>
                <a:ext cx="2811795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i="1">
                          <a:latin typeface="Cambria Math" panose="02040503050406030204" pitchFamily="18" charset="0"/>
                        </a:rPr>
                        <m:t>(−</m:t>
                      </m:r>
                      <m:r>
                        <a:rPr lang="fr-FR" sz="3200" i="1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fr-FR" sz="3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3200" i="1">
                          <a:latin typeface="Cambria Math" panose="02040503050406030204" pitchFamily="18" charset="0"/>
                        </a:rPr>
                        <m:t>25</m:t>
                      </m:r>
                      <m:r>
                        <a:rPr lang="fr-FR" sz="3200" i="1">
                          <a:latin typeface="Cambria Math" panose="02040503050406030204" pitchFamily="18" charset="0"/>
                        </a:rPr>
                        <m:t>)×</m:t>
                      </m:r>
                      <m:r>
                        <a:rPr lang="fr-FR" sz="3200" i="1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sz="32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4399A41E-D221-97C5-2D6D-F87D7202A9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4016" y="3051854"/>
                <a:ext cx="2811795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AF537439-3BA6-551E-BC1B-375AE9185CF3}"/>
              </a:ext>
            </a:extLst>
          </p:cNvPr>
          <p:cNvSpPr/>
          <p:nvPr/>
        </p:nvSpPr>
        <p:spPr>
          <a:xfrm>
            <a:off x="774699" y="1643974"/>
            <a:ext cx="10907701" cy="370623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C6D4754-EBFB-930C-9C34-6F7F9C8C65C5}"/>
              </a:ext>
            </a:extLst>
          </p:cNvPr>
          <p:cNvSpPr txBox="1"/>
          <p:nvPr/>
        </p:nvSpPr>
        <p:spPr>
          <a:xfrm>
            <a:off x="1121113" y="1788773"/>
            <a:ext cx="60943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Aft>
                <a:spcPts val="400"/>
              </a:spcAft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Calculer :</a:t>
            </a:r>
          </a:p>
        </p:txBody>
      </p:sp>
    </p:spTree>
    <p:extLst>
      <p:ext uri="{BB962C8B-B14F-4D97-AF65-F5344CB8AC3E}">
        <p14:creationId xmlns:p14="http://schemas.microsoft.com/office/powerpoint/2010/main" val="2036759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D679C6-AB4D-144B-67DC-6767308D9D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2CDCAC5D-9511-B0A6-F48C-68E19DCD0046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et explique les réponses.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A0AADC51-BC46-6810-43B4-85F3ABAD6F42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la bonne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A11F20BB-2C80-10CB-7214-39225690B8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BA24B83C-90D0-F6DB-C7A0-A9F6E95B3295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0C420D94-C5F4-C81D-8032-F213D23758F0}"/>
                  </a:ext>
                </a:extLst>
              </p:cNvPr>
              <p:cNvSpPr txBox="1"/>
              <p:nvPr/>
            </p:nvSpPr>
            <p:spPr>
              <a:xfrm>
                <a:off x="5313744" y="3081037"/>
                <a:ext cx="811440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fr-FR" sz="32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0C420D94-C5F4-C81D-8032-F213D23758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3744" y="3081037"/>
                <a:ext cx="811440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5A7F0906-523A-AB86-C3CB-81C724A0BAE8}"/>
                  </a:ext>
                </a:extLst>
              </p:cNvPr>
              <p:cNvSpPr txBox="1"/>
              <p:nvPr/>
            </p:nvSpPr>
            <p:spPr>
              <a:xfrm>
                <a:off x="2714016" y="3051854"/>
                <a:ext cx="2811795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i="1">
                          <a:latin typeface="Cambria Math" panose="02040503050406030204" pitchFamily="18" charset="0"/>
                        </a:rPr>
                        <m:t>(−0,25)×4=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5A7F0906-523A-AB86-C3CB-81C724A0BA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4016" y="3051854"/>
                <a:ext cx="2811795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DF822E50-58F3-B30C-A272-73DD04C6B7B2}"/>
              </a:ext>
            </a:extLst>
          </p:cNvPr>
          <p:cNvSpPr/>
          <p:nvPr/>
        </p:nvSpPr>
        <p:spPr>
          <a:xfrm>
            <a:off x="774699" y="1643974"/>
            <a:ext cx="10907701" cy="370623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7042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DDE03C-D669-F85C-CCE9-84D9DF51F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19D11272-A415-2237-69A5-CD8F21B8E29D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Calculer :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D60F40FB-C187-67C1-040F-FA135E2AEFEC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leurs réponses.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1315E6E1-7922-4C79-1F35-45E5CA5C498E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65D7A8D3-7BFE-7E2B-921E-1524141B64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83063A36-B339-26AD-2B67-3F086A271ABF}"/>
                  </a:ext>
                </a:extLst>
              </p:cNvPr>
              <p:cNvSpPr txBox="1"/>
              <p:nvPr/>
            </p:nvSpPr>
            <p:spPr>
              <a:xfrm>
                <a:off x="2267596" y="2705405"/>
                <a:ext cx="2745688" cy="11988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(−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)×</m:t>
                      </m:r>
                      <m:d>
                        <m:dPr>
                          <m:ctrlPr>
                            <a:rPr lang="fr-F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fr-FR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fr-FR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fr-F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3200" dirty="0"/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83063A36-B339-26AD-2B67-3F086A271A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596" y="2705405"/>
                <a:ext cx="2745688" cy="119885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4F3F2BC6-7F20-629D-FDA8-86B1326B9088}"/>
              </a:ext>
            </a:extLst>
          </p:cNvPr>
          <p:cNvSpPr/>
          <p:nvPr/>
        </p:nvSpPr>
        <p:spPr>
          <a:xfrm>
            <a:off x="774699" y="1643974"/>
            <a:ext cx="10907701" cy="370623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05B1B16-D8C6-FACF-ED8F-6980540C598E}"/>
              </a:ext>
            </a:extLst>
          </p:cNvPr>
          <p:cNvSpPr txBox="1"/>
          <p:nvPr/>
        </p:nvSpPr>
        <p:spPr>
          <a:xfrm>
            <a:off x="1121113" y="1788773"/>
            <a:ext cx="60943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Aft>
                <a:spcPts val="400"/>
              </a:spcAft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Calculer :</a:t>
            </a:r>
          </a:p>
        </p:txBody>
      </p:sp>
    </p:spTree>
    <p:extLst>
      <p:ext uri="{BB962C8B-B14F-4D97-AF65-F5344CB8AC3E}">
        <p14:creationId xmlns:p14="http://schemas.microsoft.com/office/powerpoint/2010/main" val="30586829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53D512-B265-2922-63A2-F01263FA0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03B762B1-B251-95AC-752C-7B1224255F2E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et explique les réponses.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0505ABE0-851D-B774-F51E-26DBC1CDE3C6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la bonne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6EE56495-C99A-46C1-2F78-493790DE53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A1FC8E6D-3523-2AC0-721E-1E1EF042D31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D16C6738-73A4-ED73-FEBB-D70904E4706C}"/>
                  </a:ext>
                </a:extLst>
              </p:cNvPr>
              <p:cNvSpPr txBox="1"/>
              <p:nvPr/>
            </p:nvSpPr>
            <p:spPr>
              <a:xfrm>
                <a:off x="4841751" y="3012444"/>
                <a:ext cx="811440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fr-FR" sz="32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sz="32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D16C6738-73A4-ED73-FEBB-D70904E470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1751" y="3012444"/>
                <a:ext cx="811440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B55FAA77-E86A-8ED7-3E02-F07F388AC88E}"/>
                  </a:ext>
                </a:extLst>
              </p:cNvPr>
              <p:cNvSpPr txBox="1"/>
              <p:nvPr/>
            </p:nvSpPr>
            <p:spPr>
              <a:xfrm>
                <a:off x="2267596" y="2705405"/>
                <a:ext cx="2745688" cy="11988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(−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)×</m:t>
                      </m:r>
                      <m:d>
                        <m:dPr>
                          <m:ctrlPr>
                            <a:rPr lang="fr-F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fr-FR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fr-FR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fr-F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3200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B55FAA77-E86A-8ED7-3E02-F07F388AC8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596" y="2705405"/>
                <a:ext cx="2745688" cy="119885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32D22818-2FA3-1BA7-2CD5-301412B01AA1}"/>
              </a:ext>
            </a:extLst>
          </p:cNvPr>
          <p:cNvSpPr/>
          <p:nvPr/>
        </p:nvSpPr>
        <p:spPr>
          <a:xfrm>
            <a:off x="774699" y="1643974"/>
            <a:ext cx="10907701" cy="370623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1224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76F80-8DDE-4CCA-4AE8-8151B132C3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C89110F8-300C-CD61-C4C7-5AB0DC7D902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Complétez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7B4F207D-B77E-BD2F-3AD9-4822D273D44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BD864631-9527-A350-0B7D-522E95541FC5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15096B19-1B7C-B2ED-3F11-9C108674D8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E6659FF-98FE-DBD4-92BD-6D76A88ACC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671" y="1514230"/>
            <a:ext cx="11527317" cy="2322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880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0EC5DD-C527-B0DF-9282-C1044A5FDC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A74ACBF4-33E4-FE21-270E-0BBD0A9EA722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et explique les réponses.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CF0744F5-6EB0-2416-333F-70F80A59DDD3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la bonne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0D1A4D6F-3ED5-8FA7-C936-64E1CCB3C6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36204C5B-CB77-74A5-DC3F-1C809307F8D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68226FF-F1A5-9F56-8F37-0F130FDA18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671" y="1514230"/>
            <a:ext cx="11527317" cy="232257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Ellipse 13">
                <a:extLst>
                  <a:ext uri="{FF2B5EF4-FFF2-40B4-BE49-F238E27FC236}">
                    <a16:creationId xmlns:a16="http://schemas.microsoft.com/office/drawing/2014/main" id="{0AB99619-D52C-7B81-184D-1F2CBA021896}"/>
                  </a:ext>
                </a:extLst>
              </p:cNvPr>
              <p:cNvSpPr/>
              <p:nvPr/>
            </p:nvSpPr>
            <p:spPr>
              <a:xfrm>
                <a:off x="1605194" y="3836807"/>
                <a:ext cx="573024" cy="56083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−</m:t>
                      </m:r>
                    </m:oMath>
                  </m:oMathPara>
                </a14:m>
                <a:endParaRPr lang="fr-FR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Ellipse 13">
                <a:extLst>
                  <a:ext uri="{FF2B5EF4-FFF2-40B4-BE49-F238E27FC236}">
                    <a16:creationId xmlns:a16="http://schemas.microsoft.com/office/drawing/2014/main" id="{0AB99619-D52C-7B81-184D-1F2CBA02189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5194" y="3836807"/>
                <a:ext cx="573024" cy="560832"/>
              </a:xfrm>
              <a:prstGeom prst="ellipse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Ellipse 14">
                <a:extLst>
                  <a:ext uri="{FF2B5EF4-FFF2-40B4-BE49-F238E27FC236}">
                    <a16:creationId xmlns:a16="http://schemas.microsoft.com/office/drawing/2014/main" id="{27D27C21-83A6-FCF0-AAB8-833E2F915021}"/>
                  </a:ext>
                </a:extLst>
              </p:cNvPr>
              <p:cNvSpPr/>
              <p:nvPr/>
            </p:nvSpPr>
            <p:spPr>
              <a:xfrm>
                <a:off x="4324010" y="3836807"/>
                <a:ext cx="573024" cy="56083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+</m:t>
                      </m:r>
                    </m:oMath>
                  </m:oMathPara>
                </a14:m>
                <a:endParaRPr lang="fr-FR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Ellipse 14">
                <a:extLst>
                  <a:ext uri="{FF2B5EF4-FFF2-40B4-BE49-F238E27FC236}">
                    <a16:creationId xmlns:a16="http://schemas.microsoft.com/office/drawing/2014/main" id="{27D27C21-83A6-FCF0-AAB8-833E2F91502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4010" y="3836807"/>
                <a:ext cx="573024" cy="560832"/>
              </a:xfrm>
              <a:prstGeom prst="ellipse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Ellipse 15">
                <a:extLst>
                  <a:ext uri="{FF2B5EF4-FFF2-40B4-BE49-F238E27FC236}">
                    <a16:creationId xmlns:a16="http://schemas.microsoft.com/office/drawing/2014/main" id="{E2C5F68F-0CD3-EFD0-2561-C0032E6749DB}"/>
                  </a:ext>
                </a:extLst>
              </p:cNvPr>
              <p:cNvSpPr/>
              <p:nvPr/>
            </p:nvSpPr>
            <p:spPr>
              <a:xfrm>
                <a:off x="7042826" y="3836807"/>
                <a:ext cx="573024" cy="56083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−</m:t>
                      </m:r>
                    </m:oMath>
                  </m:oMathPara>
                </a14:m>
                <a:endParaRPr lang="fr-FR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Ellipse 15">
                <a:extLst>
                  <a:ext uri="{FF2B5EF4-FFF2-40B4-BE49-F238E27FC236}">
                    <a16:creationId xmlns:a16="http://schemas.microsoft.com/office/drawing/2014/main" id="{E2C5F68F-0CD3-EFD0-2561-C0032E6749D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2826" y="3836807"/>
                <a:ext cx="573024" cy="560832"/>
              </a:xfrm>
              <a:prstGeom prst="ellipse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Ellipse 16">
                <a:extLst>
                  <a:ext uri="{FF2B5EF4-FFF2-40B4-BE49-F238E27FC236}">
                    <a16:creationId xmlns:a16="http://schemas.microsoft.com/office/drawing/2014/main" id="{EC2FEA54-59D8-2752-EBC4-64661A277E19}"/>
                  </a:ext>
                </a:extLst>
              </p:cNvPr>
              <p:cNvSpPr/>
              <p:nvPr/>
            </p:nvSpPr>
            <p:spPr>
              <a:xfrm>
                <a:off x="9761642" y="3836807"/>
                <a:ext cx="573024" cy="56083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−</m:t>
                      </m:r>
                    </m:oMath>
                  </m:oMathPara>
                </a14:m>
                <a:endParaRPr lang="fr-FR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Ellipse 16">
                <a:extLst>
                  <a:ext uri="{FF2B5EF4-FFF2-40B4-BE49-F238E27FC236}">
                    <a16:creationId xmlns:a16="http://schemas.microsoft.com/office/drawing/2014/main" id="{EC2FEA54-59D8-2752-EBC4-64661A277E1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1642" y="3836807"/>
                <a:ext cx="573024" cy="560832"/>
              </a:xfrm>
              <a:prstGeom prst="ellipse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9641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à 2 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Exprimez votre avis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9871C412-F50E-8CFD-3B48-47E1437AB316}"/>
                  </a:ext>
                </a:extLst>
              </p:cNvPr>
              <p:cNvSpPr txBox="1"/>
              <p:nvPr/>
            </p:nvSpPr>
            <p:spPr>
              <a:xfrm>
                <a:off x="2492209" y="4159411"/>
                <a:ext cx="6313587" cy="11524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4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4000" b="0" i="1" smtClean="0">
                              <a:latin typeface="Cambria Math" panose="02040503050406030204" pitchFamily="18" charset="0"/>
                            </a:rPr>
                            <m:t>−0,25</m:t>
                          </m:r>
                        </m:e>
                      </m:d>
                      <m:r>
                        <a:rPr lang="fr-FR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fr-FR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+0,5</m:t>
                          </m:r>
                        </m:e>
                      </m:d>
                      <m:r>
                        <a:rPr lang="fr-FR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=(−</m:t>
                      </m:r>
                      <m:f>
                        <m:fPr>
                          <m:ctrlPr>
                            <a:rPr lang="fr-FR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fr-FR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)×</m:t>
                      </m:r>
                      <m:f>
                        <m:fPr>
                          <m:ctrlPr>
                            <a:rPr lang="fr-FR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sz="4000" dirty="0"/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9871C412-F50E-8CFD-3B48-47E1437AB3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2209" y="4159411"/>
                <a:ext cx="6313587" cy="1152495"/>
              </a:xfrm>
              <a:prstGeom prst="rect">
                <a:avLst/>
              </a:prstGeom>
              <a:blipFill>
                <a:blip r:embed="rId3"/>
                <a:stretch>
                  <a:fillRect r="-299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Bulle narrative : rectangle à coins arrondis 2">
            <a:extLst>
              <a:ext uri="{FF2B5EF4-FFF2-40B4-BE49-F238E27FC236}">
                <a16:creationId xmlns:a16="http://schemas.microsoft.com/office/drawing/2014/main" id="{50C275BE-2D06-55F9-DF08-40499743A564}"/>
              </a:ext>
            </a:extLst>
          </p:cNvPr>
          <p:cNvSpPr/>
          <p:nvPr/>
        </p:nvSpPr>
        <p:spPr>
          <a:xfrm>
            <a:off x="5160129" y="2285230"/>
            <a:ext cx="2928025" cy="1440464"/>
          </a:xfrm>
          <a:prstGeom prst="wedgeRoundRectCallout">
            <a:avLst>
              <a:gd name="adj1" fmla="val -58375"/>
              <a:gd name="adj2" fmla="val -22590"/>
              <a:gd name="adj3" fmla="val 16667"/>
            </a:avLst>
          </a:prstGeom>
          <a:solidFill>
            <a:srgbClr val="EAEDF2"/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808C8BB-BDFB-FE21-DB47-A2CC60D594DD}"/>
              </a:ext>
            </a:extLst>
          </p:cNvPr>
          <p:cNvSpPr txBox="1"/>
          <p:nvPr/>
        </p:nvSpPr>
        <p:spPr>
          <a:xfrm>
            <a:off x="5081578" y="2580662"/>
            <a:ext cx="31594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Asmaa prétend que ces deux produits sont égaux :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22AAA09-A03D-6B43-A1F4-E75C32F2B43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815" b="98642" l="2593" r="97160">
                        <a14:foregroundMark x1="5469" y1="56836" x2="29980" y2="55859"/>
                        <a14:foregroundMark x1="29980" y1="55859" x2="45898" y2="56445"/>
                        <a14:foregroundMark x1="36426" y1="48633" x2="50000" y2="58398"/>
                        <a14:foregroundMark x1="18262" y1="48535" x2="29883" y2="52539"/>
                        <a14:foregroundMark x1="29883" y1="52539" x2="36816" y2="52246"/>
                        <a14:foregroundMark x1="36816" y1="52246" x2="38379" y2="48926"/>
                        <a14:foregroundMark x1="15332" y1="50195" x2="7324" y2="53613"/>
                        <a14:foregroundMark x1="7324" y1="53613" x2="16602" y2="59570"/>
                        <a14:foregroundMark x1="16602" y1="59570" x2="34961" y2="56836"/>
                        <a14:foregroundMark x1="34961" y1="56836" x2="47949" y2="58203"/>
                        <a14:foregroundMark x1="4395" y1="58203" x2="15918" y2="60059"/>
                        <a14:foregroundMark x1="15918" y1="60059" x2="33301" y2="58691"/>
                        <a14:foregroundMark x1="33301" y1="58691" x2="41992" y2="58984"/>
                        <a14:foregroundMark x1="24414" y1="35742" x2="26074" y2="37891"/>
                        <a14:foregroundMark x1="32129" y1="38184" x2="34277" y2="36426"/>
                        <a14:foregroundMark x1="26660" y1="5078" x2="31738" y2="5078"/>
                        <a14:foregroundMark x1="44336" y1="59180" x2="49805" y2="59473"/>
                        <a14:foregroundMark x1="2832" y1="59277" x2="9766" y2="59277"/>
                        <a14:foregroundMark x1="24805" y1="59863" x2="34961" y2="59570"/>
                        <a14:foregroundMark x1="34961" y1="59570" x2="43848" y2="60156"/>
                        <a14:foregroundMark x1="66790" y1="16667" x2="74444" y2="88642"/>
                        <a14:foregroundMark x1="74444" y1="88642" x2="85309" y2="98765"/>
                        <a14:foregroundMark x1="85926" y1="23086" x2="97160" y2="80864"/>
                        <a14:foregroundMark x1="97160" y1="80864" x2="95185" y2="896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109" t="6882" b="32976"/>
          <a:stretch>
            <a:fillRect/>
          </a:stretch>
        </p:blipFill>
        <p:spPr>
          <a:xfrm>
            <a:off x="3182923" y="2171824"/>
            <a:ext cx="1745779" cy="2023354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5839049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3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519970" y="3314323"/>
            <a:ext cx="9731504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Appliquer les règles de multiplication et de division aux nombres décimaux et fractionnaires</a:t>
            </a: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comment je calcule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  <a:sym typeface="Wingdings" pitchFamily="2" charset="2"/>
              </a:rPr>
              <a:t>le produit et le quotient de deux nombres décimaux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: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8F0FE43-2C9B-06A3-E4DE-02A3C9D9961C}"/>
              </a:ext>
            </a:extLst>
          </p:cNvPr>
          <p:cNvSpPr txBox="1"/>
          <p:nvPr/>
        </p:nvSpPr>
        <p:spPr>
          <a:xfrm>
            <a:off x="765808" y="1304083"/>
            <a:ext cx="69608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1) Multiplier et diviser deux nombres décimaux :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5125E23-AF98-5D44-9CFE-067DAF72EE9C}"/>
              </a:ext>
            </a:extLst>
          </p:cNvPr>
          <p:cNvSpPr/>
          <p:nvPr/>
        </p:nvSpPr>
        <p:spPr>
          <a:xfrm>
            <a:off x="836578" y="1953838"/>
            <a:ext cx="10719881" cy="1109402"/>
          </a:xfrm>
          <a:prstGeom prst="roundRect">
            <a:avLst>
              <a:gd name="adj" fmla="val 8149"/>
            </a:avLst>
          </a:prstGeom>
          <a:solidFill>
            <a:srgbClr val="F7CCAE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Pour multiplier ou diviser deux nombres décimaux 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1"/>
                </a:solidFill>
              </a:rPr>
              <a:t>J’applique les règles des signes.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1"/>
                </a:solidFill>
              </a:rPr>
              <a:t>J’applique les règles de calcul avec des nombres décimaux positifs.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3B998A26-91FE-FCCC-C4C1-95F89838BE72}"/>
                  </a:ext>
                </a:extLst>
              </p:cNvPr>
              <p:cNvSpPr txBox="1"/>
              <p:nvPr/>
            </p:nvSpPr>
            <p:spPr>
              <a:xfrm>
                <a:off x="765808" y="4114133"/>
                <a:ext cx="313563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25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 × (− 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) =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3B998A26-91FE-FCCC-C4C1-95F89838BE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8" y="4114133"/>
                <a:ext cx="3135632" cy="461665"/>
              </a:xfrm>
              <a:prstGeom prst="rect">
                <a:avLst/>
              </a:prstGeom>
              <a:blipFill>
                <a:blip r:embed="rId3"/>
                <a:stretch>
                  <a:fillRect l="-2724" t="-6579" b="-2368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ZoneTexte 10">
            <a:extLst>
              <a:ext uri="{FF2B5EF4-FFF2-40B4-BE49-F238E27FC236}">
                <a16:creationId xmlns:a16="http://schemas.microsoft.com/office/drawing/2014/main" id="{4B4D5726-F93C-ED6D-C4F5-D11A323240B1}"/>
              </a:ext>
            </a:extLst>
          </p:cNvPr>
          <p:cNvSpPr txBox="1"/>
          <p:nvPr/>
        </p:nvSpPr>
        <p:spPr>
          <a:xfrm>
            <a:off x="765808" y="3437683"/>
            <a:ext cx="69608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u="sng" dirty="0">
                <a:solidFill>
                  <a:schemeClr val="accent4"/>
                </a:solidFill>
              </a:rPr>
              <a:t>Exemples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275259E-4D42-C2D0-EB69-3ECD737034EC}"/>
                  </a:ext>
                </a:extLst>
              </p:cNvPr>
              <p:cNvSpPr txBox="1"/>
              <p:nvPr/>
            </p:nvSpPr>
            <p:spPr>
              <a:xfrm>
                <a:off x="3530528" y="4125261"/>
                <a:ext cx="250698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−(</m:t>
                      </m:r>
                      <m:r>
                        <a:rPr lang="fr-FR" sz="240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fr-FR" sz="240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240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25</m:t>
                      </m:r>
                      <m:r>
                        <a:rPr lang="fr-FR" sz="240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 × </m:t>
                      </m:r>
                      <m:r>
                        <a:rPr lang="fr-FR" sz="240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fr-FR" sz="240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240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fr-FR" sz="240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) =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275259E-4D42-C2D0-EB69-3ECD737034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0528" y="4125261"/>
                <a:ext cx="2506980" cy="461665"/>
              </a:xfrm>
              <a:prstGeom prst="rect">
                <a:avLst/>
              </a:prstGeom>
              <a:blipFill>
                <a:blip r:embed="rId4"/>
                <a:stretch>
                  <a:fillRect b="-18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7329E298-D23C-9908-07C9-20D1EF279893}"/>
                  </a:ext>
                </a:extLst>
              </p:cNvPr>
              <p:cNvSpPr txBox="1"/>
              <p:nvPr/>
            </p:nvSpPr>
            <p:spPr>
              <a:xfrm>
                <a:off x="5778500" y="4136389"/>
                <a:ext cx="144512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− </m:t>
                      </m:r>
                      <m:r>
                        <a:rPr lang="fr-FR" sz="240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fr-FR" sz="240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240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025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7329E298-D23C-9908-07C9-20D1EF2798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8500" y="4136389"/>
                <a:ext cx="1445120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A4B5F76A-24E4-6A61-E24C-33B3D7210D8E}"/>
                  </a:ext>
                </a:extLst>
              </p:cNvPr>
              <p:cNvSpPr txBox="1"/>
              <p:nvPr/>
            </p:nvSpPr>
            <p:spPr>
              <a:xfrm>
                <a:off x="765808" y="4738973"/>
                <a:ext cx="346710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fr-FR" sz="2400" i="1" dirty="0">
                        <a:latin typeface="Cambria Math" panose="02040503050406030204" pitchFamily="18" charset="0"/>
                      </a:rPr>
                      <m:t>(−</m:t>
                    </m:r>
                    <m:r>
                      <a:rPr lang="fr-FR" sz="2400" i="1" dirty="0">
                        <a:latin typeface="Cambria Math" panose="02040503050406030204" pitchFamily="18" charset="0"/>
                      </a:rPr>
                      <m:t>1</m:t>
                    </m:r>
                    <m:r>
                      <a:rPr lang="fr-FR" sz="2400" i="1" dirty="0">
                        <a:latin typeface="Cambria Math" panose="02040503050406030204" pitchFamily="18" charset="0"/>
                      </a:rPr>
                      <m:t>,</m:t>
                    </m:r>
                    <m:r>
                      <a:rPr lang="fr-FR" sz="2400" i="1" dirty="0">
                        <a:latin typeface="Cambria Math" panose="02040503050406030204" pitchFamily="18" charset="0"/>
                      </a:rPr>
                      <m:t>75</m:t>
                    </m:r>
                    <m:r>
                      <a:rPr lang="fr-FR" sz="2400" i="1" dirty="0">
                        <a:latin typeface="Cambria Math" panose="02040503050406030204" pitchFamily="18" charset="0"/>
                      </a:rPr>
                      <m:t>) × (− </m:t>
                    </m:r>
                    <m:r>
                      <a:rPr lang="fr-FR" sz="2400" i="1" dirty="0"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2400" i="1" dirty="0">
                        <a:latin typeface="Cambria Math" panose="02040503050406030204" pitchFamily="18" charset="0"/>
                      </a:rPr>
                      <m:t>,</m:t>
                    </m:r>
                    <m:r>
                      <a:rPr lang="fr-FR" sz="2400" i="1" dirty="0">
                        <a:latin typeface="Cambria Math" panose="02040503050406030204" pitchFamily="18" charset="0"/>
                      </a:rPr>
                      <m:t>5</m:t>
                    </m:r>
                    <m:r>
                      <a:rPr lang="fr-FR" sz="2400" i="1" dirty="0">
                        <a:latin typeface="Cambria Math" panose="02040503050406030204" pitchFamily="18" charset="0"/>
                      </a:rPr>
                      <m:t>)=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A4B5F76A-24E4-6A61-E24C-33B3D7210D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8" y="4738973"/>
                <a:ext cx="3467100" cy="461665"/>
              </a:xfrm>
              <a:prstGeom prst="rect">
                <a:avLst/>
              </a:prstGeom>
              <a:blipFill>
                <a:blip r:embed="rId6"/>
                <a:stretch>
                  <a:fillRect l="-2465" t="-6579" b="-2368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01BA6BCA-635C-828E-7743-D1F4C1911A93}"/>
                  </a:ext>
                </a:extLst>
              </p:cNvPr>
              <p:cNvSpPr txBox="1"/>
              <p:nvPr/>
            </p:nvSpPr>
            <p:spPr>
              <a:xfrm>
                <a:off x="4002968" y="4750101"/>
                <a:ext cx="250698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dirty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+ (</m:t>
                      </m:r>
                      <m:r>
                        <a:rPr lang="fr-FR" sz="2400" i="1" dirty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fr-FR" sz="2400" i="1" dirty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2400" i="1" dirty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75</m:t>
                      </m:r>
                      <m:r>
                        <a:rPr lang="fr-FR" sz="2400" i="1" dirty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 × </m:t>
                      </m:r>
                      <m:r>
                        <a:rPr lang="fr-FR" sz="2400" i="1" dirty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2400" i="1" dirty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2400" i="1" dirty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2400" i="1" dirty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01BA6BCA-635C-828E-7743-D1F4C1911A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2968" y="4750101"/>
                <a:ext cx="2506980" cy="461665"/>
              </a:xfrm>
              <a:prstGeom prst="rect">
                <a:avLst/>
              </a:prstGeom>
              <a:blipFill>
                <a:blip r:embed="rId7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836B9A4D-99FD-034B-13F0-CA725D307E32}"/>
                  </a:ext>
                </a:extLst>
              </p:cNvPr>
              <p:cNvSpPr txBox="1"/>
              <p:nvPr/>
            </p:nvSpPr>
            <p:spPr>
              <a:xfrm>
                <a:off x="6250940" y="4761229"/>
                <a:ext cx="144512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dirty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sz="2400" i="1" dirty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2400" i="1" dirty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375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836B9A4D-99FD-034B-13F0-CA725D307E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0940" y="4761229"/>
                <a:ext cx="1445120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DE03F776-84F5-B8E6-A8F0-4281741DAECC}"/>
                  </a:ext>
                </a:extLst>
              </p:cNvPr>
              <p:cNvSpPr txBox="1"/>
              <p:nvPr/>
            </p:nvSpPr>
            <p:spPr>
              <a:xfrm>
                <a:off x="765808" y="5394293"/>
                <a:ext cx="313563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fr-FR" sz="2400" i="1" dirty="0">
                        <a:latin typeface="Cambria Math" panose="02040503050406030204" pitchFamily="18" charset="0"/>
                      </a:rPr>
                      <m:t>(−</m:t>
                    </m:r>
                    <m:r>
                      <a:rPr lang="fr-FR" sz="2400" i="1" dirty="0">
                        <a:latin typeface="Cambria Math" panose="02040503050406030204" pitchFamily="18" charset="0"/>
                      </a:rPr>
                      <m:t>15</m:t>
                    </m:r>
                    <m:r>
                      <a:rPr lang="fr-FR" sz="2400" i="1" dirty="0">
                        <a:latin typeface="Cambria Math" panose="02040503050406030204" pitchFamily="18" charset="0"/>
                      </a:rPr>
                      <m:t>,</m:t>
                    </m:r>
                    <m:r>
                      <a:rPr lang="fr-FR" sz="2400" i="1" dirty="0">
                        <a:latin typeface="Cambria Math" panose="02040503050406030204" pitchFamily="18" charset="0"/>
                      </a:rPr>
                      <m:t>7</m:t>
                    </m:r>
                    <m:r>
                      <a:rPr lang="fr-FR" sz="2400" i="1" dirty="0">
                        <a:latin typeface="Cambria Math" panose="02040503050406030204" pitchFamily="18" charset="0"/>
                      </a:rPr>
                      <m:t>) ÷ </m:t>
                    </m:r>
                    <m:r>
                      <a:rPr lang="fr-FR" sz="2400" i="1" dirty="0"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2400" i="1" dirty="0">
                        <a:latin typeface="Cambria Math" panose="02040503050406030204" pitchFamily="18" charset="0"/>
                      </a:rPr>
                      <m:t>,</m:t>
                    </m:r>
                    <m:r>
                      <a:rPr lang="fr-FR" sz="2400" i="1" dirty="0">
                        <a:latin typeface="Cambria Math" panose="02040503050406030204" pitchFamily="18" charset="0"/>
                      </a:rPr>
                      <m:t>5</m:t>
                    </m:r>
                    <m:r>
                      <a:rPr lang="fr-FR" sz="2400" i="1" dirty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DE03F776-84F5-B8E6-A8F0-4281741DAE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8" y="5394293"/>
                <a:ext cx="3135632" cy="461665"/>
              </a:xfrm>
              <a:prstGeom prst="rect">
                <a:avLst/>
              </a:prstGeom>
              <a:blipFill>
                <a:blip r:embed="rId9"/>
                <a:stretch>
                  <a:fillRect l="-2724" t="-6579" b="-2368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79C66268-E18A-6936-A48C-032400051005}"/>
                  </a:ext>
                </a:extLst>
              </p:cNvPr>
              <p:cNvSpPr txBox="1"/>
              <p:nvPr/>
            </p:nvSpPr>
            <p:spPr>
              <a:xfrm>
                <a:off x="3530528" y="5405421"/>
                <a:ext cx="250698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− (</m:t>
                      </m:r>
                      <m:r>
                        <a:rPr lang="fr-FR" sz="240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15</m:t>
                      </m:r>
                      <m:r>
                        <a:rPr lang="fr-FR" sz="240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240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fr-FR" sz="240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 ÷ </m:t>
                      </m:r>
                      <m:r>
                        <a:rPr lang="fr-FR" sz="240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240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240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2400" b="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fr-FR" sz="2400" i="1" dirty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79C66268-E18A-6936-A48C-0324000510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0528" y="5405421"/>
                <a:ext cx="2506980" cy="461665"/>
              </a:xfrm>
              <a:prstGeom prst="rect">
                <a:avLst/>
              </a:prstGeom>
              <a:blipFill>
                <a:blip r:embed="rId10"/>
                <a:stretch>
                  <a:fillRect b="-18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7D713021-96EA-421B-7104-3FB971282D20}"/>
                  </a:ext>
                </a:extLst>
              </p:cNvPr>
              <p:cNvSpPr txBox="1"/>
              <p:nvPr/>
            </p:nvSpPr>
            <p:spPr>
              <a:xfrm>
                <a:off x="5778500" y="5416549"/>
                <a:ext cx="144512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dirty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− </m:t>
                      </m:r>
                      <m:r>
                        <a:rPr lang="fr-FR" sz="2400" i="1" dirty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fr-FR" sz="2400" i="1" dirty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2400" i="1" dirty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28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7D713021-96EA-421B-7104-3FB971282D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8500" y="5416549"/>
                <a:ext cx="1445120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0B23979B-E927-59DC-0970-20442D6E4321}"/>
                  </a:ext>
                </a:extLst>
              </p:cNvPr>
              <p:cNvSpPr txBox="1"/>
              <p:nvPr/>
            </p:nvSpPr>
            <p:spPr>
              <a:xfrm>
                <a:off x="765808" y="6095333"/>
                <a:ext cx="346710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fr-FR" sz="2400" i="1" dirty="0">
                        <a:latin typeface="Cambria Math" panose="02040503050406030204" pitchFamily="18" charset="0"/>
                      </a:rPr>
                      <m:t>(−</m:t>
                    </m:r>
                    <m:r>
                      <a:rPr lang="fr-FR" sz="2400" i="1" dirty="0">
                        <a:latin typeface="Cambria Math" panose="02040503050406030204" pitchFamily="18" charset="0"/>
                      </a:rPr>
                      <m:t>3</m:t>
                    </m:r>
                    <m:r>
                      <a:rPr lang="fr-FR" sz="2400" i="1" dirty="0">
                        <a:latin typeface="Cambria Math" panose="02040503050406030204" pitchFamily="18" charset="0"/>
                      </a:rPr>
                      <m:t>,</m:t>
                    </m:r>
                    <m:r>
                      <a:rPr lang="fr-FR" sz="2400" i="1" dirty="0">
                        <a:latin typeface="Cambria Math" panose="02040503050406030204" pitchFamily="18" charset="0"/>
                      </a:rPr>
                      <m:t>7</m:t>
                    </m:r>
                    <m:r>
                      <a:rPr lang="fr-FR" sz="2400" i="1" dirty="0">
                        <a:latin typeface="Cambria Math" panose="02040503050406030204" pitchFamily="18" charset="0"/>
                      </a:rPr>
                      <m:t>) ÷ (− </m:t>
                    </m:r>
                    <m:r>
                      <a:rPr lang="fr-FR" sz="2400" i="1" dirty="0">
                        <a:latin typeface="Cambria Math" panose="02040503050406030204" pitchFamily="18" charset="0"/>
                      </a:rPr>
                      <m:t>1</m:t>
                    </m:r>
                    <m:r>
                      <a:rPr lang="fr-FR" sz="2400" i="1" dirty="0">
                        <a:latin typeface="Cambria Math" panose="02040503050406030204" pitchFamily="18" charset="0"/>
                      </a:rPr>
                      <m:t>,</m:t>
                    </m:r>
                    <m:r>
                      <a:rPr lang="fr-FR" sz="2400" i="1" dirty="0">
                        <a:latin typeface="Cambria Math" panose="02040503050406030204" pitchFamily="18" charset="0"/>
                      </a:rPr>
                      <m:t>6</m:t>
                    </m:r>
                    <m:r>
                      <a:rPr lang="fr-FR" sz="2400" i="1" dirty="0">
                        <a:latin typeface="Cambria Math" panose="02040503050406030204" pitchFamily="18" charset="0"/>
                      </a:rPr>
                      <m:t>)=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0B23979B-E927-59DC-0970-20442D6E43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8" y="6095333"/>
                <a:ext cx="3467100" cy="461665"/>
              </a:xfrm>
              <a:prstGeom prst="rect">
                <a:avLst/>
              </a:prstGeom>
              <a:blipFill>
                <a:blip r:embed="rId12"/>
                <a:stretch>
                  <a:fillRect l="-2465" t="-6579" b="-2368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D81D7DB1-350E-E95D-7ED6-606397E26426}"/>
                  </a:ext>
                </a:extLst>
              </p:cNvPr>
              <p:cNvSpPr txBox="1"/>
              <p:nvPr/>
            </p:nvSpPr>
            <p:spPr>
              <a:xfrm>
                <a:off x="3881048" y="6106461"/>
                <a:ext cx="250698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dirty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+ (</m:t>
                      </m:r>
                      <m:r>
                        <a:rPr lang="fr-FR" sz="2400" i="1" dirty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2400" i="1" dirty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2400" i="1" dirty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fr-FR" sz="2400" i="1" dirty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 ÷ </m:t>
                      </m:r>
                      <m:r>
                        <a:rPr lang="fr-FR" sz="2400" i="1" dirty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fr-FR" sz="2400" i="1" dirty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2400" i="1" dirty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fr-FR" sz="2400" i="1" dirty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D81D7DB1-350E-E95D-7ED6-606397E264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1048" y="6106461"/>
                <a:ext cx="2506980" cy="461665"/>
              </a:xfrm>
              <a:prstGeom prst="rect">
                <a:avLst/>
              </a:prstGeom>
              <a:blipFill>
                <a:blip r:embed="rId13"/>
                <a:stretch>
                  <a:fillRect b="-18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E8DE7894-058E-D739-2DBD-959DB97E6CA5}"/>
                  </a:ext>
                </a:extLst>
              </p:cNvPr>
              <p:cNvSpPr txBox="1"/>
              <p:nvPr/>
            </p:nvSpPr>
            <p:spPr>
              <a:xfrm>
                <a:off x="6129020" y="6117589"/>
                <a:ext cx="144512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dirty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2400" i="1" dirty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2400" i="1" dirty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3125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E8DE7894-058E-D739-2DBD-959DB97E6C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9020" y="6117589"/>
                <a:ext cx="1445120" cy="46166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29002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/>
      <p:bldP spid="11" grpId="0"/>
      <p:bldP spid="13" grpId="0"/>
      <p:bldP spid="14" grpId="0"/>
      <p:bldP spid="17" grpId="0"/>
      <p:bldP spid="19" grpId="0"/>
      <p:bldP spid="21" grpId="0"/>
      <p:bldP spid="23" grpId="0"/>
      <p:bldP spid="25" grpId="0"/>
      <p:bldP spid="27" grpId="0"/>
      <p:bldP spid="29" grpId="0"/>
      <p:bldP spid="30" grpId="0"/>
      <p:bldP spid="3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C9FBAE-763B-7F93-7AA3-3EEF98EB4E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FED021F6-AB20-F5BC-FB55-832D768A23C3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A197CB80-5DDD-AA0E-4E49-BA3B62E5B2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107AFBBE-2162-766C-5A4F-07BA4292B947}"/>
              </a:ext>
            </a:extLst>
          </p:cNvPr>
          <p:cNvSpPr txBox="1"/>
          <p:nvPr/>
        </p:nvSpPr>
        <p:spPr>
          <a:xfrm>
            <a:off x="1016000" y="62607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41B9F0B-738D-5C3E-4232-B4F8C85DB23F}"/>
              </a:ext>
            </a:extLst>
          </p:cNvPr>
          <p:cNvSpPr txBox="1"/>
          <p:nvPr/>
        </p:nvSpPr>
        <p:spPr>
          <a:xfrm>
            <a:off x="765808" y="1304083"/>
            <a:ext cx="69608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2) Multiplier deux fractions: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04DEFFC-24E9-68DB-FA0E-922CB6DB36EE}"/>
              </a:ext>
            </a:extLst>
          </p:cNvPr>
          <p:cNvSpPr/>
          <p:nvPr/>
        </p:nvSpPr>
        <p:spPr>
          <a:xfrm>
            <a:off x="836578" y="1953838"/>
            <a:ext cx="10719881" cy="1109402"/>
          </a:xfrm>
          <a:prstGeom prst="roundRect">
            <a:avLst>
              <a:gd name="adj" fmla="val 8149"/>
            </a:avLst>
          </a:prstGeom>
          <a:solidFill>
            <a:srgbClr val="F7CCAE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. J’applique les règles de calcul avec des nombres fractionnaires positifs: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1"/>
                </a:solidFill>
              </a:rPr>
              <a:t>J’applique les règles des signes.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1"/>
                </a:solidFill>
              </a:rPr>
              <a:t>Pour multiplier deux fractions positives ou négatives 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C400C420-EAD9-2229-C2EA-3DDF16E40A15}"/>
                  </a:ext>
                </a:extLst>
              </p:cNvPr>
              <p:cNvSpPr txBox="1"/>
              <p:nvPr/>
            </p:nvSpPr>
            <p:spPr>
              <a:xfrm>
                <a:off x="76201" y="4086207"/>
                <a:ext cx="3135632" cy="9221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240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dirty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fr-FR" sz="2400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2400" b="0" i="1" dirty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fr-FR" sz="2400" b="0" i="1" dirty="0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e>
                      </m:d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fr-FR" sz="2400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i="1" dirty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fr-FR" sz="2400" i="1" dirty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2400" b="0" i="1" dirty="0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fr-FR" sz="2400" b="0" i="1" dirty="0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</m:e>
                      </m:d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C400C420-EAD9-2229-C2EA-3DDF16E40A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1" y="4086207"/>
                <a:ext cx="3135632" cy="92217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ZoneTexte 10">
            <a:extLst>
              <a:ext uri="{FF2B5EF4-FFF2-40B4-BE49-F238E27FC236}">
                <a16:creationId xmlns:a16="http://schemas.microsoft.com/office/drawing/2014/main" id="{2B5DB950-D94E-7B93-B784-FEC5A1F80EED}"/>
              </a:ext>
            </a:extLst>
          </p:cNvPr>
          <p:cNvSpPr txBox="1"/>
          <p:nvPr/>
        </p:nvSpPr>
        <p:spPr>
          <a:xfrm>
            <a:off x="765809" y="3437683"/>
            <a:ext cx="19773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u="sng" dirty="0">
                <a:solidFill>
                  <a:schemeClr val="accent4"/>
                </a:solidFill>
              </a:rPr>
              <a:t>Exemples :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ABB4422-5DE6-46AC-1DE5-D4FE3357EFB3}"/>
              </a:ext>
            </a:extLst>
          </p:cNvPr>
          <p:cNvSpPr txBox="1"/>
          <p:nvPr/>
        </p:nvSpPr>
        <p:spPr>
          <a:xfrm>
            <a:off x="978924" y="245611"/>
            <a:ext cx="68814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prstClr val="white">
                    <a:lumMod val="65000"/>
                  </a:prstClr>
                </a:solidFill>
              </a:rPr>
              <a:t>voici comment je calcule </a:t>
            </a:r>
            <a:r>
              <a:rPr lang="fr-FR" b="1" dirty="0">
                <a:solidFill>
                  <a:prstClr val="white">
                    <a:lumMod val="65000"/>
                  </a:prstClr>
                </a:solidFill>
                <a:sym typeface="Wingdings" pitchFamily="2" charset="2"/>
              </a:rPr>
              <a:t>le produit de deux nombres fractionnaires  </a:t>
            </a:r>
            <a:r>
              <a:rPr lang="fr-FR" b="1" dirty="0">
                <a:solidFill>
                  <a:prstClr val="white">
                    <a:lumMod val="65000"/>
                  </a:prstClr>
                </a:solidFill>
              </a:rPr>
              <a:t>  :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B79D4297-9EDB-2B10-7E68-D4A5A7197199}"/>
                  </a:ext>
                </a:extLst>
              </p:cNvPr>
              <p:cNvSpPr txBox="1"/>
              <p:nvPr/>
            </p:nvSpPr>
            <p:spPr>
              <a:xfrm>
                <a:off x="2607099" y="4086207"/>
                <a:ext cx="2070663" cy="9221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fr-FR" sz="2400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fr-FR" sz="2400" i="1" dirty="0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2400" b="0" i="1" dirty="0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fr-FR" sz="2400" b="0" i="1" dirty="0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  <m:r>
                            <a:rPr lang="fr-FR" sz="2400" i="1" dirty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f>
                            <m:fPr>
                              <m:ctrlPr>
                                <a:rPr lang="fr-FR" sz="2400" i="1" dirty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2400" i="1" dirty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fr-FR" sz="2400" i="1" dirty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</m:e>
                      </m:d>
                      <m:r>
                        <a:rPr lang="fr-FR" sz="240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B79D4297-9EDB-2B10-7E68-D4A5A71971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7099" y="4086207"/>
                <a:ext cx="2070663" cy="9221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0116010B-3D21-EA8D-9DEA-1A986672913D}"/>
                  </a:ext>
                </a:extLst>
              </p:cNvPr>
              <p:cNvSpPr txBox="1"/>
              <p:nvPr/>
            </p:nvSpPr>
            <p:spPr>
              <a:xfrm>
                <a:off x="4316306" y="4155393"/>
                <a:ext cx="722912" cy="7838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b="0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2400" b="0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0116010B-3D21-EA8D-9DEA-1A98667291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6306" y="4155393"/>
                <a:ext cx="722912" cy="78380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C089252D-862E-8391-97BF-E030E9ADA60E}"/>
                  </a:ext>
                </a:extLst>
              </p:cNvPr>
              <p:cNvSpPr txBox="1"/>
              <p:nvPr/>
            </p:nvSpPr>
            <p:spPr>
              <a:xfrm>
                <a:off x="6705601" y="4086207"/>
                <a:ext cx="3135632" cy="9221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FR" sz="2400" b="0" i="1" dirty="0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fr-FR" sz="2400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i="1" dirty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fr-FR" sz="2400" i="1" dirty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2400" b="0" i="1" dirty="0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fr-FR" sz="2400" b="0" i="1" dirty="0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den>
                          </m:f>
                        </m:e>
                      </m:d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C089252D-862E-8391-97BF-E030E9ADA6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5601" y="4086207"/>
                <a:ext cx="3135632" cy="92217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D19D3366-D4DD-7D75-2B3C-9DB7EC684CB1}"/>
                  </a:ext>
                </a:extLst>
              </p:cNvPr>
              <p:cNvSpPr txBox="1"/>
              <p:nvPr/>
            </p:nvSpPr>
            <p:spPr>
              <a:xfrm>
                <a:off x="9236499" y="4086207"/>
                <a:ext cx="2070663" cy="9221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fr-FR" sz="2400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fr-FR" sz="2400" i="1" dirty="0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2400" b="0" i="1" dirty="0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fr-FR" sz="2400" b="0" i="1" dirty="0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den>
                          </m:f>
                          <m:r>
                            <a:rPr lang="fr-FR" sz="2400" i="1" dirty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f>
                            <m:fPr>
                              <m:ctrlPr>
                                <a:rPr lang="fr-FR" sz="2400" i="1" dirty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2400" b="0" i="1" dirty="0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fr-FR" sz="2400" b="0" i="1" dirty="0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den>
                          </m:f>
                        </m:e>
                      </m:d>
                      <m:r>
                        <a:rPr lang="fr-FR" sz="240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D19D3366-D4DD-7D75-2B3C-9DB7EC684C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6499" y="4086207"/>
                <a:ext cx="2070663" cy="92217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43DAD70F-034A-EFAC-E87A-110D5AED5CA0}"/>
                  </a:ext>
                </a:extLst>
              </p:cNvPr>
              <p:cNvSpPr txBox="1"/>
              <p:nvPr/>
            </p:nvSpPr>
            <p:spPr>
              <a:xfrm>
                <a:off x="10945706" y="3668515"/>
                <a:ext cx="722912" cy="128188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3200" b="0" dirty="0">
                    <a:solidFill>
                      <a:schemeClr val="accent4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fr-FR" sz="3200" b="0" i="1" dirty="0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 −</m:t>
                    </m:r>
                    <m:f>
                      <m:fPr>
                        <m:ctrlPr>
                          <a:rPr lang="fr-FR" sz="3200" b="0" i="1" dirty="0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0" i="1" dirty="0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fr-FR" sz="3200" b="0" i="1" dirty="0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endParaRPr lang="fr-FR" sz="32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43DAD70F-034A-EFAC-E87A-110D5AED5C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45706" y="3668515"/>
                <a:ext cx="722912" cy="128188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E3DF1DD1-93F9-61B9-D17E-8AC11E02DC78}"/>
                  </a:ext>
                </a:extLst>
              </p:cNvPr>
              <p:cNvSpPr txBox="1"/>
              <p:nvPr/>
            </p:nvSpPr>
            <p:spPr>
              <a:xfrm>
                <a:off x="3352801" y="5625447"/>
                <a:ext cx="3135632" cy="9221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240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dirty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fr-FR" sz="2400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2400" b="0" i="1" dirty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fr-FR" sz="2400" b="0" i="1" dirty="0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den>
                          </m:f>
                        </m:e>
                      </m:d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fr-FR" sz="2400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fr-FR" sz="2400" i="1" dirty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2400" b="0" i="1" dirty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fr-FR" sz="2400" b="0" i="1" dirty="0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den>
                          </m:f>
                        </m:e>
                      </m:d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E3DF1DD1-93F9-61B9-D17E-8AC11E02DC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2801" y="5625447"/>
                <a:ext cx="3135632" cy="92217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ADD9F6E8-58F6-18F4-1D68-7F7734CD68F5}"/>
                  </a:ext>
                </a:extLst>
              </p:cNvPr>
              <p:cNvSpPr txBox="1"/>
              <p:nvPr/>
            </p:nvSpPr>
            <p:spPr>
              <a:xfrm>
                <a:off x="5883699" y="5625447"/>
                <a:ext cx="2070663" cy="9221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fr-FR" sz="2400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fr-FR" sz="2400" i="1" dirty="0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2400" b="0" i="1" dirty="0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fr-FR" sz="2400" b="0" i="1" dirty="0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den>
                          </m:f>
                          <m:r>
                            <a:rPr lang="fr-FR" sz="2400" i="1" dirty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f>
                            <m:fPr>
                              <m:ctrlPr>
                                <a:rPr lang="fr-FR" sz="2400" i="1" dirty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2400" b="0" i="1" dirty="0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fr-FR" sz="2400" b="0" i="1" dirty="0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den>
                          </m:f>
                        </m:e>
                      </m:d>
                      <m:r>
                        <a:rPr lang="fr-FR" sz="240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ADD9F6E8-58F6-18F4-1D68-7F7734CD68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3699" y="5625447"/>
                <a:ext cx="2070663" cy="92217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ZoneTexte 34">
                <a:extLst>
                  <a:ext uri="{FF2B5EF4-FFF2-40B4-BE49-F238E27FC236}">
                    <a16:creationId xmlns:a16="http://schemas.microsoft.com/office/drawing/2014/main" id="{39A0B7FF-31B2-D280-5809-FAD8FA36B260}"/>
                  </a:ext>
                </a:extLst>
              </p:cNvPr>
              <p:cNvSpPr txBox="1"/>
              <p:nvPr/>
            </p:nvSpPr>
            <p:spPr>
              <a:xfrm>
                <a:off x="7696273" y="5645357"/>
                <a:ext cx="722912" cy="7838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2400" b="0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FR" sz="2400" b="0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35</m:t>
                          </m:r>
                        </m:den>
                      </m:f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35" name="ZoneTexte 34">
                <a:extLst>
                  <a:ext uri="{FF2B5EF4-FFF2-40B4-BE49-F238E27FC236}">
                    <a16:creationId xmlns:a16="http://schemas.microsoft.com/office/drawing/2014/main" id="{39A0B7FF-31B2-D280-5809-FAD8FA36B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6273" y="5645357"/>
                <a:ext cx="722912" cy="78380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60883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/>
      <p:bldP spid="11" grpId="0"/>
      <p:bldP spid="15" grpId="0"/>
      <p:bldP spid="16" grpId="0"/>
      <p:bldP spid="18" grpId="0"/>
      <p:bldP spid="20" grpId="0"/>
      <p:bldP spid="22" grpId="0"/>
      <p:bldP spid="33" grpId="0"/>
      <p:bldP spid="34" grpId="0"/>
      <p:bldP spid="3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C31692-F249-8847-CE90-36EEB2DAB7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B41AC415-FE8D-9E87-2B01-6C020896DEB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DC98E89-E49C-4A12-F33B-C97024B185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ADA85BA9-B9F4-68A3-E4E9-BBDA3CFC7AEE}"/>
              </a:ext>
            </a:extLst>
          </p:cNvPr>
          <p:cNvSpPr txBox="1"/>
          <p:nvPr/>
        </p:nvSpPr>
        <p:spPr>
          <a:xfrm>
            <a:off x="1016000" y="62607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7500F61-1391-6F89-498A-47575CE07ED0}"/>
              </a:ext>
            </a:extLst>
          </p:cNvPr>
          <p:cNvSpPr txBox="1"/>
          <p:nvPr/>
        </p:nvSpPr>
        <p:spPr>
          <a:xfrm>
            <a:off x="765808" y="1304083"/>
            <a:ext cx="69608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3) Diviser deux fractions: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2EB54FC-F9DB-4A5D-B3EF-BE52BC1DC5C6}"/>
              </a:ext>
            </a:extLst>
          </p:cNvPr>
          <p:cNvSpPr txBox="1"/>
          <p:nvPr/>
        </p:nvSpPr>
        <p:spPr>
          <a:xfrm>
            <a:off x="765808" y="3206729"/>
            <a:ext cx="19773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u="sng" dirty="0">
                <a:solidFill>
                  <a:schemeClr val="accent4"/>
                </a:solidFill>
              </a:rPr>
              <a:t>Exemples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ZoneTexte 34">
                <a:extLst>
                  <a:ext uri="{FF2B5EF4-FFF2-40B4-BE49-F238E27FC236}">
                    <a16:creationId xmlns:a16="http://schemas.microsoft.com/office/drawing/2014/main" id="{035025CC-B885-21C1-547F-13F5A89C490C}"/>
                  </a:ext>
                </a:extLst>
              </p:cNvPr>
              <p:cNvSpPr txBox="1"/>
              <p:nvPr/>
            </p:nvSpPr>
            <p:spPr>
              <a:xfrm>
                <a:off x="1268306" y="3884620"/>
                <a:ext cx="4228392" cy="7887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fr-FR" sz="2400" b="0" i="0" dirty="0">
                    <a:latin typeface="+mj-lt"/>
                  </a:rPr>
                  <a:t>L′inverse de</a:t>
                </a:r>
                <a14:m>
                  <m:oMath xmlns:m="http://schemas.openxmlformats.org/officeDocument/2006/math">
                    <m:r>
                      <a:rPr lang="fr-FR" sz="3200" b="0" i="0" dirty="0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a:rPr lang="fr-FR" sz="3200" b="0" i="1" dirty="0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fr-FR" sz="3200" b="0" i="1" dirty="0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0" i="1" dirty="0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−3</m:t>
                        </m:r>
                      </m:num>
                      <m:den>
                        <m:r>
                          <a:rPr lang="fr-FR" sz="3200" b="0" i="1" dirty="0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fr-FR" sz="3200" dirty="0">
                    <a:solidFill>
                      <a:schemeClr val="accent4"/>
                    </a:solidFill>
                  </a:rPr>
                  <a:t>  </a:t>
                </a:r>
                <a:r>
                  <a:rPr lang="fr-FR" sz="2400" dirty="0"/>
                  <a:t>est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3200" i="1" dirty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0" i="1" dirty="0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fr-FR" sz="3200" b="0" i="1" dirty="0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−3</m:t>
                        </m:r>
                      </m:den>
                    </m:f>
                  </m:oMath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35" name="ZoneTexte 34">
                <a:extLst>
                  <a:ext uri="{FF2B5EF4-FFF2-40B4-BE49-F238E27FC236}">
                    <a16:creationId xmlns:a16="http://schemas.microsoft.com/office/drawing/2014/main" id="{035025CC-B885-21C1-547F-13F5A89C49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8306" y="3884620"/>
                <a:ext cx="4228392" cy="788742"/>
              </a:xfrm>
              <a:prstGeom prst="rect">
                <a:avLst/>
              </a:prstGeom>
              <a:blipFill>
                <a:blip r:embed="rId3"/>
                <a:stretch>
                  <a:fillRect l="-187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9" name="Groupe 28">
            <a:extLst>
              <a:ext uri="{FF2B5EF4-FFF2-40B4-BE49-F238E27FC236}">
                <a16:creationId xmlns:a16="http://schemas.microsoft.com/office/drawing/2014/main" id="{6217A5F7-95FB-B902-4273-29B770947B0C}"/>
              </a:ext>
            </a:extLst>
          </p:cNvPr>
          <p:cNvGrpSpPr/>
          <p:nvPr/>
        </p:nvGrpSpPr>
        <p:grpSpPr>
          <a:xfrm>
            <a:off x="1268306" y="1704115"/>
            <a:ext cx="6096000" cy="1221862"/>
            <a:chOff x="1268306" y="1704115"/>
            <a:chExt cx="6096000" cy="1221862"/>
          </a:xfrm>
        </p:grpSpPr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E38A086C-D265-B183-E21E-4E60189C7804}"/>
                </a:ext>
              </a:extLst>
            </p:cNvPr>
            <p:cNvSpPr txBox="1"/>
            <p:nvPr/>
          </p:nvSpPr>
          <p:spPr>
            <a:xfrm>
              <a:off x="1268306" y="2046621"/>
              <a:ext cx="609600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2400" dirty="0"/>
                <a:t>a) L’inverse de de la fraction                 est </a:t>
              </a:r>
            </a:p>
          </p:txBody>
        </p: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F260B4BA-C428-1A67-0468-248E8F4E52EE}"/>
                </a:ext>
              </a:extLst>
            </p:cNvPr>
            <p:cNvCxnSpPr>
              <a:cxnSpLocks/>
            </p:cNvCxnSpPr>
            <p:nvPr/>
          </p:nvCxnSpPr>
          <p:spPr>
            <a:xfrm>
              <a:off x="5012994" y="2321718"/>
              <a:ext cx="648000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0888492-A705-1419-2FB9-83AE0C467E38}"/>
                </a:ext>
              </a:extLst>
            </p:cNvPr>
            <p:cNvSpPr/>
            <p:nvPr/>
          </p:nvSpPr>
          <p:spPr>
            <a:xfrm>
              <a:off x="5102678" y="2380586"/>
              <a:ext cx="468633" cy="468633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" name="Triangle isocèle 16">
              <a:extLst>
                <a:ext uri="{FF2B5EF4-FFF2-40B4-BE49-F238E27FC236}">
                  <a16:creationId xmlns:a16="http://schemas.microsoft.com/office/drawing/2014/main" id="{88D3ED27-244E-F72F-A1BD-3AFC32AD815B}"/>
                </a:ext>
              </a:extLst>
            </p:cNvPr>
            <p:cNvSpPr/>
            <p:nvPr/>
          </p:nvSpPr>
          <p:spPr>
            <a:xfrm>
              <a:off x="5024600" y="1704115"/>
              <a:ext cx="624788" cy="538610"/>
            </a:xfrm>
            <a:prstGeom prst="triangl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9" name="Connecteur droit 18">
              <a:extLst>
                <a:ext uri="{FF2B5EF4-FFF2-40B4-BE49-F238E27FC236}">
                  <a16:creationId xmlns:a16="http://schemas.microsoft.com/office/drawing/2014/main" id="{8A828B74-9F03-8C54-B6B5-3F20B009679C}"/>
                </a:ext>
              </a:extLst>
            </p:cNvPr>
            <p:cNvCxnSpPr>
              <a:cxnSpLocks/>
            </p:cNvCxnSpPr>
            <p:nvPr/>
          </p:nvCxnSpPr>
          <p:spPr>
            <a:xfrm>
              <a:off x="6613194" y="2321718"/>
              <a:ext cx="648000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2E88433-1D43-AC33-F7DD-9BD7FF4B639E}"/>
                </a:ext>
              </a:extLst>
            </p:cNvPr>
            <p:cNvSpPr/>
            <p:nvPr/>
          </p:nvSpPr>
          <p:spPr>
            <a:xfrm>
              <a:off x="6702878" y="1755746"/>
              <a:ext cx="468633" cy="468633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Triangle isocèle 22">
              <a:extLst>
                <a:ext uri="{FF2B5EF4-FFF2-40B4-BE49-F238E27FC236}">
                  <a16:creationId xmlns:a16="http://schemas.microsoft.com/office/drawing/2014/main" id="{113A082D-1642-2580-9645-3E71A72735D9}"/>
                </a:ext>
              </a:extLst>
            </p:cNvPr>
            <p:cNvSpPr/>
            <p:nvPr/>
          </p:nvSpPr>
          <p:spPr>
            <a:xfrm>
              <a:off x="6636406" y="2387367"/>
              <a:ext cx="624788" cy="538610"/>
            </a:xfrm>
            <a:prstGeom prst="triangl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5497C692-5322-247D-1430-49A16BC93E95}"/>
                  </a:ext>
                </a:extLst>
              </p:cNvPr>
              <p:cNvSpPr txBox="1"/>
              <p:nvPr/>
            </p:nvSpPr>
            <p:spPr>
              <a:xfrm>
                <a:off x="1268306" y="4770383"/>
                <a:ext cx="4228392" cy="7887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fr-FR" sz="2400" b="0" i="0" dirty="0">
                    <a:latin typeface="+mj-lt"/>
                  </a:rPr>
                  <a:t>L′inverse de</a:t>
                </a:r>
                <a14:m>
                  <m:oMath xmlns:m="http://schemas.openxmlformats.org/officeDocument/2006/math">
                    <m:r>
                      <a:rPr lang="fr-FR" sz="2400" b="0" i="0" dirty="0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a:rPr lang="fr-FR" sz="2400" b="0" i="1" dirty="0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 −5</m:t>
                    </m:r>
                  </m:oMath>
                </a14:m>
                <a:r>
                  <a:rPr lang="fr-FR" sz="3200" dirty="0">
                    <a:solidFill>
                      <a:schemeClr val="accent4"/>
                    </a:solidFill>
                  </a:rPr>
                  <a:t>  </a:t>
                </a:r>
                <a:r>
                  <a:rPr lang="fr-FR" sz="2400" dirty="0"/>
                  <a:t>est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3200" i="1" dirty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0" i="1" dirty="0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3200" b="0" i="1" dirty="0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−5</m:t>
                        </m:r>
                      </m:den>
                    </m:f>
                  </m:oMath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5497C692-5322-247D-1430-49A16BC93E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8306" y="4770383"/>
                <a:ext cx="4228392" cy="788742"/>
              </a:xfrm>
              <a:prstGeom prst="rect">
                <a:avLst/>
              </a:prstGeom>
              <a:blipFill>
                <a:blip r:embed="rId4"/>
                <a:stretch>
                  <a:fillRect l="-1873" b="-7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7DED6A61-B143-3D08-BF98-55A7AD7A5130}"/>
                  </a:ext>
                </a:extLst>
              </p:cNvPr>
              <p:cNvSpPr txBox="1"/>
              <p:nvPr/>
            </p:nvSpPr>
            <p:spPr>
              <a:xfrm>
                <a:off x="1268306" y="5656147"/>
                <a:ext cx="4228392" cy="7887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fr-FR" sz="2400" b="0" i="0" dirty="0">
                    <a:latin typeface="+mj-lt"/>
                  </a:rPr>
                  <a:t>L′inverse de</a:t>
                </a:r>
                <a14:m>
                  <m:oMath xmlns:m="http://schemas.openxmlformats.org/officeDocument/2006/math">
                    <m:r>
                      <a:rPr lang="fr-FR" sz="3200" b="0" i="0" dirty="0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a:rPr lang="fr-FR" sz="3200" b="0" i="1" dirty="0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fr-FR" sz="3200" b="0" i="1" dirty="0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0" i="1" dirty="0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3200" b="0" i="1" dirty="0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−6</m:t>
                        </m:r>
                      </m:den>
                    </m:f>
                  </m:oMath>
                </a14:m>
                <a:r>
                  <a:rPr lang="fr-FR" sz="3200" dirty="0">
                    <a:solidFill>
                      <a:schemeClr val="accent4"/>
                    </a:solidFill>
                  </a:rPr>
                  <a:t>  </a:t>
                </a:r>
                <a:r>
                  <a:rPr lang="fr-FR" sz="2400" dirty="0"/>
                  <a:t>est  </a:t>
                </a:r>
                <a14:m>
                  <m:oMath xmlns:m="http://schemas.openxmlformats.org/officeDocument/2006/math">
                    <m:r>
                      <a:rPr lang="fr-FR" sz="2400" b="0" i="0" dirty="0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400" i="1" dirty="0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6</m:t>
                    </m:r>
                  </m:oMath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7DED6A61-B143-3D08-BF98-55A7AD7A51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8306" y="5656147"/>
                <a:ext cx="4228392" cy="788742"/>
              </a:xfrm>
              <a:prstGeom prst="rect">
                <a:avLst/>
              </a:prstGeom>
              <a:blipFill>
                <a:blip r:embed="rId5"/>
                <a:stretch>
                  <a:fillRect l="-1873" b="-7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D_A_01">
            <a:extLst>
              <a:ext uri="{FF2B5EF4-FFF2-40B4-BE49-F238E27FC236}">
                <a16:creationId xmlns:a16="http://schemas.microsoft.com/office/drawing/2014/main" id="{3DDFA2EA-15D5-6813-B4B8-E94AFCF7FD25}"/>
              </a:ext>
            </a:extLst>
          </p:cNvPr>
          <p:cNvSpPr txBox="1"/>
          <p:nvPr/>
        </p:nvSpPr>
        <p:spPr>
          <a:xfrm>
            <a:off x="1009086" y="130540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Voici la signification de l’inverse d’un nombre :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22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5" grpId="0"/>
      <p:bldP spid="25" grpId="0"/>
      <p:bldP spid="2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710ADB-218B-839E-6B35-82C520BE47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6ED2A2D5-114E-A340-A390-B19B4680EC2F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C2DA0F51-81C2-96F9-7870-235C2A4E30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03E70623-3F56-FE03-BA3D-DAE5FCE7E82D}"/>
              </a:ext>
            </a:extLst>
          </p:cNvPr>
          <p:cNvSpPr txBox="1"/>
          <p:nvPr/>
        </p:nvSpPr>
        <p:spPr>
          <a:xfrm>
            <a:off x="1016000" y="62607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54FDF96-4AA6-ACD6-F0F5-4DC113808927}"/>
              </a:ext>
            </a:extLst>
          </p:cNvPr>
          <p:cNvSpPr txBox="1"/>
          <p:nvPr/>
        </p:nvSpPr>
        <p:spPr>
          <a:xfrm>
            <a:off x="765808" y="1304083"/>
            <a:ext cx="69608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3) Diviser deux fractions: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3311896-AD0C-7598-4101-3C98DD4EA26B}"/>
              </a:ext>
            </a:extLst>
          </p:cNvPr>
          <p:cNvSpPr txBox="1"/>
          <p:nvPr/>
        </p:nvSpPr>
        <p:spPr>
          <a:xfrm>
            <a:off x="765808" y="2789159"/>
            <a:ext cx="19773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u="sng" dirty="0">
                <a:solidFill>
                  <a:schemeClr val="accent4"/>
                </a:solidFill>
              </a:rPr>
              <a:t>Exemple :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918E828-9F7F-AB9F-313F-CFBD536CD281}"/>
              </a:ext>
            </a:extLst>
          </p:cNvPr>
          <p:cNvSpPr txBox="1"/>
          <p:nvPr/>
        </p:nvSpPr>
        <p:spPr>
          <a:xfrm>
            <a:off x="1268306" y="2046621"/>
            <a:ext cx="89272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/>
              <a:t>b) Diviser par une fraction c’est multiplier par son inverse :</a:t>
            </a:r>
          </a:p>
        </p:txBody>
      </p:sp>
      <p:sp>
        <p:nvSpPr>
          <p:cNvPr id="4" name="D_A_01">
            <a:extLst>
              <a:ext uri="{FF2B5EF4-FFF2-40B4-BE49-F238E27FC236}">
                <a16:creationId xmlns:a16="http://schemas.microsoft.com/office/drawing/2014/main" id="{045C04D5-C10D-390A-53C2-6FD90C9E1C6F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voici comment je calcule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sym typeface="Wingdings" pitchFamily="2" charset="2"/>
              </a:rPr>
              <a:t>le quotient de deux nombres fractionnaires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ACC8E6FF-E9B0-702C-64A3-1594F1B5C36E}"/>
                  </a:ext>
                </a:extLst>
              </p:cNvPr>
              <p:cNvSpPr txBox="1"/>
              <p:nvPr/>
            </p:nvSpPr>
            <p:spPr>
              <a:xfrm>
                <a:off x="685025" y="3888627"/>
                <a:ext cx="3135632" cy="9221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240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dirty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fr-FR" sz="2400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2400" b="0" i="1" dirty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fr-FR" sz="2400" b="0" i="1" dirty="0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e>
                      </m:d>
                      <m:r>
                        <a:rPr lang="fr-FR" sz="24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  <m:d>
                        <m:dPr>
                          <m:ctrlPr>
                            <a:rPr lang="fr-FR" sz="2400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fr-FR" sz="2400" i="1" dirty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2400" b="0" i="1" dirty="0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fr-FR" sz="2400" b="0" i="1" dirty="0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den>
                          </m:f>
                        </m:e>
                      </m:d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ACC8E6FF-E9B0-702C-64A3-1594F1B5C3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025" y="3888627"/>
                <a:ext cx="3135632" cy="92217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66DA1791-6CEA-040C-AEAF-7B5ED47C35B3}"/>
                  </a:ext>
                </a:extLst>
              </p:cNvPr>
              <p:cNvSpPr txBox="1"/>
              <p:nvPr/>
            </p:nvSpPr>
            <p:spPr>
              <a:xfrm>
                <a:off x="7089632" y="3912093"/>
                <a:ext cx="722912" cy="7838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2400" b="0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fr-FR" sz="2400" b="0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66DA1791-6CEA-040C-AEAF-7B5ED47C35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9632" y="3912093"/>
                <a:ext cx="722912" cy="78380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Image 14">
            <a:extLst>
              <a:ext uri="{FF2B5EF4-FFF2-40B4-BE49-F238E27FC236}">
                <a16:creationId xmlns:a16="http://schemas.microsoft.com/office/drawing/2014/main" id="{425A0D0E-01FB-A17F-38F7-8B39BDFFCE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4689" y="-1223238"/>
            <a:ext cx="3924300" cy="8001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73459D94-CE86-5351-A7C0-639CCAA609D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7008" y="-423138"/>
            <a:ext cx="1803400" cy="8509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626C58A-EB79-708D-99E0-84F62CB62E4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296" y="483478"/>
            <a:ext cx="914400" cy="8509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17363E01-BE7E-3940-3721-80EA31881F3C}"/>
                  </a:ext>
                </a:extLst>
              </p:cNvPr>
              <p:cNvSpPr txBox="1"/>
              <p:nvPr/>
            </p:nvSpPr>
            <p:spPr>
              <a:xfrm>
                <a:off x="2940545" y="3888627"/>
                <a:ext cx="2819399" cy="9221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2400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fr-FR" sz="2400" i="1" dirty="0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2400" b="0" i="1" dirty="0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fr-FR" sz="2400" b="0" i="1" dirty="0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e>
                      </m:d>
                      <m:r>
                        <a:rPr lang="fr-FR" sz="240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fr-FR" sz="2400" i="1" dirty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fr-FR" sz="2400" i="1" dirty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2400" b="0" i="1" dirty="0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fr-FR" sz="2400" b="0" i="1" dirty="0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e>
                      </m:d>
                      <m:r>
                        <a:rPr lang="fr-FR" sz="240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17363E01-BE7E-3940-3721-80EA31881F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0545" y="3888627"/>
                <a:ext cx="2819399" cy="92217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22EBA1B5-2C20-EAF5-9331-3AF0C82D247C}"/>
                  </a:ext>
                </a:extLst>
              </p:cNvPr>
              <p:cNvSpPr txBox="1"/>
              <p:nvPr/>
            </p:nvSpPr>
            <p:spPr>
              <a:xfrm>
                <a:off x="5196065" y="3888627"/>
                <a:ext cx="2164855" cy="9221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fr-FR" sz="2400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fr-FR" sz="2400" i="1" dirty="0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2400" b="0" i="1" dirty="0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fr-FR" sz="2400" b="0" i="1" dirty="0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  <m:r>
                            <a:rPr lang="fr-FR" sz="2400" i="1" dirty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f>
                            <m:fPr>
                              <m:ctrlPr>
                                <a:rPr lang="fr-FR" sz="2400" i="1" dirty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2400" i="1" dirty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fr-FR" sz="2400" i="1" dirty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e>
                      </m:d>
                      <m:r>
                        <a:rPr lang="fr-FR" sz="240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22EBA1B5-2C20-EAF5-9331-3AF0C82D24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6065" y="3888627"/>
                <a:ext cx="2164855" cy="92217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02049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7" grpId="0"/>
      <p:bldP spid="5" grpId="0"/>
      <p:bldP spid="12" grpId="0"/>
      <p:bldP spid="20" grpId="0"/>
      <p:bldP spid="2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CF2B4D-37C6-F1DD-212B-AA4E1C1B66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31DDA0F5-3092-E73D-D457-D8ED5532D5E1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voici comment je calcule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sym typeface="Wingdings" pitchFamily="2" charset="2"/>
              </a:rPr>
              <a:t>le quotient de deux nombres fractionnaires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: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8AD8062-C054-7AE4-35C4-C2B9CBAC571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7C9DD701-0F47-6A5F-F7B2-F44D2750F3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89D80C08-B56E-BB07-845A-C759EFFA9576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Nuage 19">
                <a:extLst>
                  <a:ext uri="{FF2B5EF4-FFF2-40B4-BE49-F238E27FC236}">
                    <a16:creationId xmlns:a16="http://schemas.microsoft.com/office/drawing/2014/main" id="{760308BD-3F91-3F95-5548-1272CC0DB39F}"/>
                  </a:ext>
                </a:extLst>
              </p:cNvPr>
              <p:cNvSpPr/>
              <p:nvPr/>
            </p:nvSpPr>
            <p:spPr>
              <a:xfrm>
                <a:off x="8420923" y="2641396"/>
                <a:ext cx="3549273" cy="1692876"/>
              </a:xfrm>
              <a:prstGeom prst="cloud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fr-FR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fr-FR" sz="2400" dirty="0"/>
                  <a:t> est l’inverse de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20" name="Nuage 19">
                <a:extLst>
                  <a:ext uri="{FF2B5EF4-FFF2-40B4-BE49-F238E27FC236}">
                    <a16:creationId xmlns:a16="http://schemas.microsoft.com/office/drawing/2014/main" id="{760308BD-3F91-3F95-5548-1272CC0DB39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0923" y="2641396"/>
                <a:ext cx="3549273" cy="1692876"/>
              </a:xfrm>
              <a:prstGeom prst="cloud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B520A3C3-3002-8D10-3240-695DACAD41F4}"/>
                  </a:ext>
                </a:extLst>
              </p:cNvPr>
              <p:cNvSpPr txBox="1"/>
              <p:nvPr/>
            </p:nvSpPr>
            <p:spPr>
              <a:xfrm>
                <a:off x="685025" y="3888627"/>
                <a:ext cx="3135632" cy="9221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240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dirty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fr-FR" sz="2400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2400" b="0" i="1" dirty="0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fr-FR" sz="2400" b="0" i="1" dirty="0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den>
                          </m:f>
                        </m:e>
                      </m:d>
                      <m:r>
                        <a:rPr lang="fr-FR" sz="24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  <m:r>
                        <a:rPr lang="fr-FR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(−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sz="2400" b="0" i="1" dirty="0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B520A3C3-3002-8D10-3240-695DACAD41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025" y="3888627"/>
                <a:ext cx="3135632" cy="92217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641DF319-A74A-C301-8081-E4D1827C719E}"/>
                  </a:ext>
                </a:extLst>
              </p:cNvPr>
              <p:cNvSpPr txBox="1"/>
              <p:nvPr/>
            </p:nvSpPr>
            <p:spPr>
              <a:xfrm>
                <a:off x="7165832" y="3957813"/>
                <a:ext cx="722912" cy="7838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b="0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2400" b="0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641DF319-A74A-C301-8081-E4D1827C71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5832" y="3957813"/>
                <a:ext cx="722912" cy="78380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60E31EC7-DF32-4F16-22D4-EDBB220D8E2E}"/>
                  </a:ext>
                </a:extLst>
              </p:cNvPr>
              <p:cNvSpPr txBox="1"/>
              <p:nvPr/>
            </p:nvSpPr>
            <p:spPr>
              <a:xfrm>
                <a:off x="2940545" y="3888627"/>
                <a:ext cx="2819399" cy="9221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2400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fr-FR" sz="2400" i="1" dirty="0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2400" b="0" i="1" dirty="0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fr-FR" sz="2400" b="0" i="1" dirty="0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den>
                          </m:f>
                        </m:e>
                      </m:d>
                      <m:r>
                        <a:rPr lang="fr-FR" sz="240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fr-FR" sz="2400" i="1" dirty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fr-FR" sz="2400" i="1" dirty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2400" b="0" i="1" dirty="0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fr-FR" sz="2400" b="0" i="1" dirty="0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fr-FR" sz="2400" b="0" i="1" dirty="0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</m:e>
                      </m:d>
                      <m:r>
                        <a:rPr lang="fr-FR" sz="240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60E31EC7-DF32-4F16-22D4-EDBB220D8E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0545" y="3888627"/>
                <a:ext cx="2819399" cy="92217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256C3265-B8C0-A860-74FF-6F832ED6BB08}"/>
                  </a:ext>
                </a:extLst>
              </p:cNvPr>
              <p:cNvSpPr txBox="1"/>
              <p:nvPr/>
            </p:nvSpPr>
            <p:spPr>
              <a:xfrm>
                <a:off x="5226545" y="3888627"/>
                <a:ext cx="2317255" cy="9221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fr-FR" sz="2400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fr-FR" sz="2400" i="1" dirty="0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2400" b="0" i="1" dirty="0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fr-FR" sz="2400" b="0" i="1" dirty="0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den>
                          </m:f>
                          <m:r>
                            <a:rPr lang="fr-FR" sz="2400" i="1" dirty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f>
                            <m:fPr>
                              <m:ctrlPr>
                                <a:rPr lang="fr-FR" sz="2400" i="1" dirty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2400" i="1" dirty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fr-FR" sz="2400" i="1" dirty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</m:e>
                      </m:d>
                      <m:r>
                        <a:rPr lang="fr-FR" sz="240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256C3265-B8C0-A860-74FF-6F832ED6BB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6545" y="3888627"/>
                <a:ext cx="2317255" cy="92217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ZoneTexte 9">
            <a:extLst>
              <a:ext uri="{FF2B5EF4-FFF2-40B4-BE49-F238E27FC236}">
                <a16:creationId xmlns:a16="http://schemas.microsoft.com/office/drawing/2014/main" id="{C376B765-CB7B-06C8-68DC-23588A1B5545}"/>
              </a:ext>
            </a:extLst>
          </p:cNvPr>
          <p:cNvSpPr txBox="1"/>
          <p:nvPr/>
        </p:nvSpPr>
        <p:spPr>
          <a:xfrm>
            <a:off x="765808" y="1304083"/>
            <a:ext cx="69608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3) Diviser deux fractions: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F3701CC-5D41-533F-FF04-4128AEB4C0B3}"/>
              </a:ext>
            </a:extLst>
          </p:cNvPr>
          <p:cNvSpPr txBox="1"/>
          <p:nvPr/>
        </p:nvSpPr>
        <p:spPr>
          <a:xfrm>
            <a:off x="765808" y="2789159"/>
            <a:ext cx="19773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u="sng" dirty="0">
                <a:solidFill>
                  <a:schemeClr val="accent4"/>
                </a:solidFill>
              </a:rPr>
              <a:t>Exemple :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0E5F952-F1D3-E109-A723-48D51FA24206}"/>
              </a:ext>
            </a:extLst>
          </p:cNvPr>
          <p:cNvSpPr txBox="1"/>
          <p:nvPr/>
        </p:nvSpPr>
        <p:spPr>
          <a:xfrm>
            <a:off x="1268306" y="2046621"/>
            <a:ext cx="89272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/>
              <a:t>b) Diviser par une fraction c’est multiplier par son inverse :</a:t>
            </a:r>
          </a:p>
        </p:txBody>
      </p:sp>
    </p:spTree>
    <p:extLst>
      <p:ext uri="{BB962C8B-B14F-4D97-AF65-F5344CB8AC3E}">
        <p14:creationId xmlns:p14="http://schemas.microsoft.com/office/powerpoint/2010/main" val="1262359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3" grpId="0"/>
      <p:bldP spid="5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Repérage dans la semaine</a:t>
            </a:r>
            <a:endParaRPr kumimoji="0" lang="fr-FR" sz="3200" b="0" i="1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963450" y="2304276"/>
            <a:ext cx="10265100" cy="828000"/>
            <a:chOff x="963450" y="2259806"/>
            <a:chExt cx="10265100" cy="828000"/>
          </a:xfrm>
        </p:grpSpPr>
        <p:sp>
          <p:nvSpPr>
            <p:cNvPr id="17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323854" indent="-171450" algn="ctr" defTabSz="914400">
                <a:buClr>
                  <a:prstClr val="white"/>
                </a:buClr>
                <a:buSzPts val="1200"/>
                <a:buFont typeface="Arial" panose="020B0604020202020204" pitchFamily="34" charset="0"/>
                <a:buChar char="•"/>
              </a:pPr>
              <a:r>
                <a:rPr lang="fr-FR" b="1" kern="0" dirty="0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Multiplier des nombres entiers de même signe</a:t>
              </a:r>
            </a:p>
          </p:txBody>
        </p:sp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Séance 2</a:t>
              </a: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1ADDEB16-C386-D0C9-7CF2-1C01B402A9E5}"/>
              </a:ext>
            </a:extLst>
          </p:cNvPr>
          <p:cNvGrpSpPr/>
          <p:nvPr/>
        </p:nvGrpSpPr>
        <p:grpSpPr>
          <a:xfrm>
            <a:off x="963450" y="4289788"/>
            <a:ext cx="10265100" cy="828000"/>
            <a:chOff x="963450" y="3925491"/>
            <a:chExt cx="10265100" cy="828000"/>
          </a:xfrm>
          <a:solidFill>
            <a:schemeClr val="accent1"/>
          </a:solidFill>
        </p:grpSpPr>
        <p:sp>
          <p:nvSpPr>
            <p:cNvPr id="19" name="Google Shape;290;p29">
              <a:extLst>
                <a:ext uri="{FF2B5EF4-FFF2-40B4-BE49-F238E27FC236}">
                  <a16:creationId xmlns:a16="http://schemas.microsoft.com/office/drawing/2014/main" id="{7DECC7AF-CDE4-5BD9-4725-66E98E22FD2F}"/>
                </a:ext>
              </a:extLst>
            </p:cNvPr>
            <p:cNvSpPr/>
            <p:nvPr/>
          </p:nvSpPr>
          <p:spPr>
            <a:xfrm>
              <a:off x="2428129" y="3925491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Utiliser la commutativité et l’associativité de la multiplication des nombres entiers</a:t>
              </a:r>
            </a:p>
          </p:txBody>
        </p:sp>
        <p:sp>
          <p:nvSpPr>
            <p:cNvPr id="20" name="Google Shape;291;p29">
              <a:extLst>
                <a:ext uri="{FF2B5EF4-FFF2-40B4-BE49-F238E27FC236}">
                  <a16:creationId xmlns:a16="http://schemas.microsoft.com/office/drawing/2014/main" id="{8DDFDABA-484E-F91A-3A01-B2943296092B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Séance 4</a:t>
              </a:r>
            </a:p>
          </p:txBody>
        </p:sp>
      </p:grp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10C2D34D-FB8B-A95D-F232-29CF7C58B625}"/>
              </a:ext>
            </a:extLst>
          </p:cNvPr>
          <p:cNvSpPr/>
          <p:nvPr/>
        </p:nvSpPr>
        <p:spPr>
          <a:xfrm>
            <a:off x="2428129" y="3297032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Effectuer la division de nombres entiers</a:t>
            </a:r>
          </a:p>
        </p:txBody>
      </p:sp>
      <p:sp>
        <p:nvSpPr>
          <p:cNvPr id="22" name="Google Shape;293;p29">
            <a:extLst>
              <a:ext uri="{FF2B5EF4-FFF2-40B4-BE49-F238E27FC236}">
                <a16:creationId xmlns:a16="http://schemas.microsoft.com/office/drawing/2014/main" id="{EAC398AE-0F64-B30B-B910-B04156DD3482}"/>
              </a:ext>
            </a:extLst>
          </p:cNvPr>
          <p:cNvSpPr/>
          <p:nvPr/>
        </p:nvSpPr>
        <p:spPr>
          <a:xfrm>
            <a:off x="963450" y="3297032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Séance 3</a:t>
            </a: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A799033-29F0-02FD-AD5E-B49541A29363}"/>
              </a:ext>
            </a:extLst>
          </p:cNvPr>
          <p:cNvGrpSpPr/>
          <p:nvPr/>
        </p:nvGrpSpPr>
        <p:grpSpPr>
          <a:xfrm>
            <a:off x="963450" y="1239520"/>
            <a:ext cx="10265100" cy="828000"/>
            <a:chOff x="963450" y="1311520"/>
            <a:chExt cx="10265100" cy="828000"/>
          </a:xfrm>
        </p:grpSpPr>
        <p:sp>
          <p:nvSpPr>
            <p:cNvPr id="11" name="Google Shape;286;p29">
              <a:extLst>
                <a:ext uri="{FF2B5EF4-FFF2-40B4-BE49-F238E27FC236}">
                  <a16:creationId xmlns:a16="http://schemas.microsoft.com/office/drawing/2014/main" id="{FFE2AFA5-7DEF-38D8-BDD1-76AEF8185550}"/>
                </a:ext>
              </a:extLst>
            </p:cNvPr>
            <p:cNvSpPr/>
            <p:nvPr/>
          </p:nvSpPr>
          <p:spPr>
            <a:xfrm>
              <a:off x="2428129" y="1311520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solidFill>
                    <a:srgbClr val="FFFFFF"/>
                  </a:solidFill>
                  <a:latin typeface="Arial"/>
                </a:rPr>
                <a:t>Multiplier des nombres entiers de signes différents</a:t>
              </a:r>
            </a:p>
          </p:txBody>
        </p:sp>
        <p:sp>
          <p:nvSpPr>
            <p:cNvPr id="13" name="Google Shape;287;p29">
              <a:extLst>
                <a:ext uri="{FF2B5EF4-FFF2-40B4-BE49-F238E27FC236}">
                  <a16:creationId xmlns:a16="http://schemas.microsoft.com/office/drawing/2014/main" id="{56CD9EBF-2323-60FE-7D1D-9992D468BC8B}"/>
                </a:ext>
              </a:extLst>
            </p:cNvPr>
            <p:cNvSpPr/>
            <p:nvPr/>
          </p:nvSpPr>
          <p:spPr>
            <a:xfrm>
              <a:off x="963450" y="1311520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solidFill>
                    <a:srgbClr val="FFFFFF"/>
                  </a:solidFill>
                  <a:latin typeface="Arial"/>
                </a:rPr>
                <a:t>Séance 1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876000" y="5219788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2564370A-59B0-305A-AD91-6388C2F54F5A}"/>
              </a:ext>
            </a:extLst>
          </p:cNvPr>
          <p:cNvGrpSpPr/>
          <p:nvPr/>
        </p:nvGrpSpPr>
        <p:grpSpPr>
          <a:xfrm>
            <a:off x="963450" y="5282544"/>
            <a:ext cx="10265100" cy="828000"/>
            <a:chOff x="963450" y="4784704"/>
            <a:chExt cx="10265100" cy="828000"/>
          </a:xfrm>
        </p:grpSpPr>
        <p:sp>
          <p:nvSpPr>
            <p:cNvPr id="24" name="Google Shape;290;p29">
              <a:extLst>
                <a:ext uri="{FF2B5EF4-FFF2-40B4-BE49-F238E27FC236}">
                  <a16:creationId xmlns:a16="http://schemas.microsoft.com/office/drawing/2014/main" id="{B8CDE028-25F6-4D23-03E3-E57D5BD0FE10}"/>
                </a:ext>
              </a:extLst>
            </p:cNvPr>
            <p:cNvSpPr/>
            <p:nvPr/>
          </p:nvSpPr>
          <p:spPr>
            <a:xfrm>
              <a:off x="2428129" y="4784704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Appliquer les règles de multiplication et de division aux nombres décimaux et fractionnaires</a:t>
              </a:r>
            </a:p>
          </p:txBody>
        </p:sp>
        <p:sp>
          <p:nvSpPr>
            <p:cNvPr id="25" name="Google Shape;291;p29">
              <a:extLst>
                <a:ext uri="{FF2B5EF4-FFF2-40B4-BE49-F238E27FC236}">
                  <a16:creationId xmlns:a16="http://schemas.microsoft.com/office/drawing/2014/main" id="{1603B967-D9FC-FC8C-55EE-DBAEAEF2C638}"/>
                </a:ext>
              </a:extLst>
            </p:cNvPr>
            <p:cNvSpPr/>
            <p:nvPr/>
          </p:nvSpPr>
          <p:spPr>
            <a:xfrm>
              <a:off x="963450" y="4784704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4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/>
                  <a:ea typeface="Calibri"/>
                  <a:cs typeface="Calibri"/>
                </a:rPr>
                <a:t>Séance 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652681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637A23-37FE-7A96-AFA9-87FA979652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8CD8C367-56FD-35C4-2C4C-D8284045FEEF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voici comment je calcule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sym typeface="Wingdings" pitchFamily="2" charset="2"/>
              </a:rPr>
              <a:t>le quotient de deux nombres fractionnaires: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79DCDA3-5D81-F57C-D66A-9C16556CCE27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350EE387-C582-53AF-9E43-6C3D6125CF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136B20F0-D0AF-3FED-3E9A-FEAC96FFC27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uage 2">
                <a:extLst>
                  <a:ext uri="{FF2B5EF4-FFF2-40B4-BE49-F238E27FC236}">
                    <a16:creationId xmlns:a16="http://schemas.microsoft.com/office/drawing/2014/main" id="{222FCFED-7B3E-1B3C-855A-77A279995854}"/>
                  </a:ext>
                </a:extLst>
              </p:cNvPr>
              <p:cNvSpPr/>
              <p:nvPr/>
            </p:nvSpPr>
            <p:spPr>
              <a:xfrm>
                <a:off x="8420923" y="2641396"/>
                <a:ext cx="3549273" cy="1692876"/>
              </a:xfrm>
              <a:prstGeom prst="cloud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fr-FR" sz="24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fr-FR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i="1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fr-FR" sz="2400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fr-FR" sz="2400" dirty="0"/>
                  <a:t> est l’inverse de </a:t>
                </a:r>
                <a14:m>
                  <m:oMath xmlns:m="http://schemas.openxmlformats.org/officeDocument/2006/math">
                    <m:r>
                      <a:rPr lang="fr-FR" sz="24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fr-FR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i="1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fr-FR" sz="2400" i="1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3" name="Nuage 2">
                <a:extLst>
                  <a:ext uri="{FF2B5EF4-FFF2-40B4-BE49-F238E27FC236}">
                    <a16:creationId xmlns:a16="http://schemas.microsoft.com/office/drawing/2014/main" id="{222FCFED-7B3E-1B3C-855A-77A2799958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0923" y="2641396"/>
                <a:ext cx="3549273" cy="1692876"/>
              </a:xfrm>
              <a:prstGeom prst="cloud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7BECB8F1-6D83-5F27-CBC9-BFE5195343AD}"/>
                  </a:ext>
                </a:extLst>
              </p:cNvPr>
              <p:cNvSpPr txBox="1"/>
              <p:nvPr/>
            </p:nvSpPr>
            <p:spPr>
              <a:xfrm>
                <a:off x="685025" y="3888627"/>
                <a:ext cx="3135632" cy="9221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  <m:d>
                        <m:dPr>
                          <m:ctrlPr>
                            <a:rPr lang="fr-FR" sz="240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fr-FR" sz="24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24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fr-FR" sz="24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den>
                          </m:f>
                        </m:e>
                      </m:d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7BECB8F1-6D83-5F27-CBC9-BFE5195343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025" y="3888627"/>
                <a:ext cx="3135632" cy="92217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F5013B2A-86A0-EF22-D45C-3891FF2DD23D}"/>
                  </a:ext>
                </a:extLst>
              </p:cNvPr>
              <p:cNvSpPr txBox="1"/>
              <p:nvPr/>
            </p:nvSpPr>
            <p:spPr>
              <a:xfrm>
                <a:off x="7059152" y="3957813"/>
                <a:ext cx="722912" cy="7838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2400" b="0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21</m:t>
                          </m:r>
                        </m:num>
                        <m:den>
                          <m:r>
                            <a:rPr lang="fr-FR" sz="2400" b="0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F5013B2A-86A0-EF22-D45C-3891FF2DD2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9152" y="3957813"/>
                <a:ext cx="722912" cy="78380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79D76949-F32D-36E8-63CB-22B3F2DFB33B}"/>
                  </a:ext>
                </a:extLst>
              </p:cNvPr>
              <p:cNvSpPr txBox="1"/>
              <p:nvPr/>
            </p:nvSpPr>
            <p:spPr>
              <a:xfrm>
                <a:off x="2940545" y="3888627"/>
                <a:ext cx="2819399" cy="9221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240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fr-FR" sz="2400" i="1" dirty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fr-FR" sz="2400" i="1" dirty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2400" b="0" i="1" dirty="0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num>
                            <m:den>
                              <m:r>
                                <a:rPr lang="fr-FR" sz="2400" b="0" i="1" dirty="0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</m:e>
                      </m:d>
                      <m:r>
                        <a:rPr lang="fr-FR" sz="240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79D76949-F32D-36E8-63CB-22B3F2DFB3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0545" y="3888627"/>
                <a:ext cx="2819399" cy="92217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D79C739A-C0E8-680B-D018-1CC99489BF1C}"/>
                  </a:ext>
                </a:extLst>
              </p:cNvPr>
              <p:cNvSpPr txBox="1"/>
              <p:nvPr/>
            </p:nvSpPr>
            <p:spPr>
              <a:xfrm>
                <a:off x="4936985" y="3888627"/>
                <a:ext cx="2317255" cy="9221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fr-FR" sz="2400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fr-FR" sz="2400" i="1" dirty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f>
                            <m:fPr>
                              <m:ctrlPr>
                                <a:rPr lang="fr-FR" sz="2400" i="1" dirty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2400" b="0" i="1" dirty="0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num>
                            <m:den>
                              <m:r>
                                <a:rPr lang="fr-FR" sz="2400" i="1" dirty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</m:e>
                      </m:d>
                      <m:r>
                        <a:rPr lang="fr-FR" sz="240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24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D79C739A-C0E8-680B-D018-1CC99489BF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6985" y="3888627"/>
                <a:ext cx="2317255" cy="92217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ZoneTexte 12">
            <a:extLst>
              <a:ext uri="{FF2B5EF4-FFF2-40B4-BE49-F238E27FC236}">
                <a16:creationId xmlns:a16="http://schemas.microsoft.com/office/drawing/2014/main" id="{139BD2E3-9B5B-5EA4-5C18-00775DCD2A2E}"/>
              </a:ext>
            </a:extLst>
          </p:cNvPr>
          <p:cNvSpPr txBox="1"/>
          <p:nvPr/>
        </p:nvSpPr>
        <p:spPr>
          <a:xfrm>
            <a:off x="765808" y="1304083"/>
            <a:ext cx="69608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3) Diviser deux fractions: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F90B358-24D2-333B-B3EE-1758ECD8003F}"/>
              </a:ext>
            </a:extLst>
          </p:cNvPr>
          <p:cNvSpPr txBox="1"/>
          <p:nvPr/>
        </p:nvSpPr>
        <p:spPr>
          <a:xfrm>
            <a:off x="765808" y="2789159"/>
            <a:ext cx="19773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u="sng" dirty="0">
                <a:solidFill>
                  <a:schemeClr val="accent4"/>
                </a:solidFill>
              </a:rPr>
              <a:t>Exemple :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AA2E081-6A02-A882-572E-AE742D1E9B7B}"/>
              </a:ext>
            </a:extLst>
          </p:cNvPr>
          <p:cNvSpPr txBox="1"/>
          <p:nvPr/>
        </p:nvSpPr>
        <p:spPr>
          <a:xfrm>
            <a:off x="1268306" y="2046621"/>
            <a:ext cx="89272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/>
              <a:t>b) Diviser par une fraction c’est multiplier par son inverse :</a:t>
            </a:r>
          </a:p>
        </p:txBody>
      </p:sp>
    </p:spTree>
    <p:extLst>
      <p:ext uri="{BB962C8B-B14F-4D97-AF65-F5344CB8AC3E}">
        <p14:creationId xmlns:p14="http://schemas.microsoft.com/office/powerpoint/2010/main" val="4043121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6" grpId="0"/>
      <p:bldP spid="10" grpId="0"/>
      <p:bldP spid="1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Choisir  la bonne réponse?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30CA259-49AB-66D3-9C4F-F2C37948987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3C4496F-53E7-5BC5-D053-78C09D5A9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Google Shape;976;p69">
                <a:extLst>
                  <a:ext uri="{FF2B5EF4-FFF2-40B4-BE49-F238E27FC236}">
                    <a16:creationId xmlns:a16="http://schemas.microsoft.com/office/drawing/2014/main" id="{F8EA02E1-7E52-AC7C-35E0-13D06469316D}"/>
                  </a:ext>
                </a:extLst>
              </p:cNvPr>
              <p:cNvSpPr/>
              <p:nvPr/>
            </p:nvSpPr>
            <p:spPr>
              <a:xfrm>
                <a:off x="783771" y="4621051"/>
                <a:ext cx="3312368" cy="726141"/>
              </a:xfrm>
              <a:prstGeom prst="rect">
                <a:avLst/>
              </a:prstGeom>
              <a:solidFill>
                <a:srgbClr val="D8D8D8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 defTabSz="914400">
                  <a:buClr>
                    <a:srgbClr val="000000"/>
                  </a:buClr>
                  <a:buFont typeface="Arial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−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0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,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1</m:t>
                      </m:r>
                    </m:oMath>
                  </m:oMathPara>
                </a14:m>
                <a:endParaRPr sz="2400" kern="0" dirty="0">
                  <a:solidFill>
                    <a:srgbClr val="0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3" name="Google Shape;976;p69">
                <a:extLst>
                  <a:ext uri="{FF2B5EF4-FFF2-40B4-BE49-F238E27FC236}">
                    <a16:creationId xmlns:a16="http://schemas.microsoft.com/office/drawing/2014/main" id="{F8EA02E1-7E52-AC7C-35E0-13D06469316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771" y="4621051"/>
                <a:ext cx="3312368" cy="7261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Google Shape;977;p69">
                <a:extLst>
                  <a:ext uri="{FF2B5EF4-FFF2-40B4-BE49-F238E27FC236}">
                    <a16:creationId xmlns:a16="http://schemas.microsoft.com/office/drawing/2014/main" id="{002B8392-5860-136E-A773-046903F2E394}"/>
                  </a:ext>
                </a:extLst>
              </p:cNvPr>
              <p:cNvSpPr/>
              <p:nvPr/>
            </p:nvSpPr>
            <p:spPr>
              <a:xfrm>
                <a:off x="7953036" y="4621050"/>
                <a:ext cx="3312368" cy="726141"/>
              </a:xfrm>
              <a:prstGeom prst="rect">
                <a:avLst/>
              </a:prstGeom>
              <a:solidFill>
                <a:srgbClr val="D8D8D8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 defTabSz="914400">
                  <a:buClr>
                    <a:srgbClr val="000000"/>
                  </a:buClr>
                  <a:buFont typeface="Arial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sz="2400" kern="0" dirty="0">
                  <a:solidFill>
                    <a:srgbClr val="0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5" name="Google Shape;977;p69">
                <a:extLst>
                  <a:ext uri="{FF2B5EF4-FFF2-40B4-BE49-F238E27FC236}">
                    <a16:creationId xmlns:a16="http://schemas.microsoft.com/office/drawing/2014/main" id="{002B8392-5860-136E-A773-046903F2E39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3036" y="4621050"/>
                <a:ext cx="3312368" cy="7261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Google Shape;980;p69">
            <a:extLst>
              <a:ext uri="{FF2B5EF4-FFF2-40B4-BE49-F238E27FC236}">
                <a16:creationId xmlns:a16="http://schemas.microsoft.com/office/drawing/2014/main" id="{84885263-A821-02CC-941F-8C8D0057AC63}"/>
              </a:ext>
            </a:extLst>
          </p:cNvPr>
          <p:cNvSpPr/>
          <p:nvPr/>
        </p:nvSpPr>
        <p:spPr>
          <a:xfrm>
            <a:off x="783771" y="1630018"/>
            <a:ext cx="10481633" cy="2867337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163247B6-E319-5FD7-C0BB-3C0FEBF5BF60}"/>
                  </a:ext>
                </a:extLst>
              </p:cNvPr>
              <p:cNvSpPr txBox="1"/>
              <p:nvPr/>
            </p:nvSpPr>
            <p:spPr>
              <a:xfrm>
                <a:off x="4337371" y="2771298"/>
                <a:ext cx="2900730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fr-FR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d>
                      <m:r>
                        <a:rPr lang="fr-F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3200" dirty="0"/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163247B6-E319-5FD7-C0BB-3C0FEBF5BF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7371" y="2771298"/>
                <a:ext cx="2900730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89452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B3D2D-B741-F8DD-5A41-CB41A93EA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CEE1A1D-CE92-5271-5ABC-824FD1CFCFB6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14:m>
                  <m:oMath xmlns:m="http://schemas.openxmlformats.org/officeDocument/2006/math"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𝐕𝐨𝐢𝐜𝐢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𝐥𝐚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𝐛𝐨𝐧𝐧𝐞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𝐫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é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𝐩𝐨𝐧𝐬𝐞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CEE1A1D-CE92-5271-5ABC-824FD1CFCF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C57C853-C603-123D-8424-14DB495699A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A356AB3D-9CF9-E1B6-A76D-73D9FC0B2267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7E7AA0EA-D987-B291-8818-20A0CBCB2B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Google Shape;977;p69">
                <a:extLst>
                  <a:ext uri="{FF2B5EF4-FFF2-40B4-BE49-F238E27FC236}">
                    <a16:creationId xmlns:a16="http://schemas.microsoft.com/office/drawing/2014/main" id="{6F6E91C2-C7A9-69A3-E1FC-01CC59C486AE}"/>
                  </a:ext>
                </a:extLst>
              </p:cNvPr>
              <p:cNvSpPr/>
              <p:nvPr/>
            </p:nvSpPr>
            <p:spPr>
              <a:xfrm>
                <a:off x="783771" y="4527628"/>
                <a:ext cx="3312368" cy="726141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 defTabSz="914400">
                  <a:buClr>
                    <a:srgbClr val="000000"/>
                  </a:buClr>
                  <a:buFont typeface="Arial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fr-FR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  <m:r>
                        <a:rPr lang="fr-FR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fr-FR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sz="2400" kern="0" dirty="0">
                  <a:solidFill>
                    <a:schemeClr val="bg1"/>
                  </a:solidFill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9" name="Google Shape;977;p69">
                <a:extLst>
                  <a:ext uri="{FF2B5EF4-FFF2-40B4-BE49-F238E27FC236}">
                    <a16:creationId xmlns:a16="http://schemas.microsoft.com/office/drawing/2014/main" id="{6F6E91C2-C7A9-69A3-E1FC-01CC59C486A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771" y="4527628"/>
                <a:ext cx="3312368" cy="7261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Google Shape;980;p69">
            <a:extLst>
              <a:ext uri="{FF2B5EF4-FFF2-40B4-BE49-F238E27FC236}">
                <a16:creationId xmlns:a16="http://schemas.microsoft.com/office/drawing/2014/main" id="{B0E069E7-7388-24B3-8491-82E1BDB972C3}"/>
              </a:ext>
            </a:extLst>
          </p:cNvPr>
          <p:cNvSpPr/>
          <p:nvPr/>
        </p:nvSpPr>
        <p:spPr>
          <a:xfrm>
            <a:off x="783771" y="1630018"/>
            <a:ext cx="10481633" cy="2867337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64B3FF9F-A3D0-AB4D-1491-7EA8D64F5A0D}"/>
                  </a:ext>
                </a:extLst>
              </p:cNvPr>
              <p:cNvSpPr txBox="1"/>
              <p:nvPr/>
            </p:nvSpPr>
            <p:spPr>
              <a:xfrm>
                <a:off x="4337371" y="2771298"/>
                <a:ext cx="2900730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fr-FR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d>
                      <m:r>
                        <a:rPr lang="fr-F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3200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64B3FF9F-A3D0-AB4D-1491-7EA8D64F5A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7371" y="2771298"/>
                <a:ext cx="2900730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95981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A93A9-AD34-5D20-B9E8-A7C937AB9D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B8BBF53A-8C5C-7346-0C18-25CE05DDC50C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Quelle est la bonne réponse?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5EBC6649-45CB-A455-9428-A012D4FBA2A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A80C0A1A-9524-C303-BAF6-FE8E7E6101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Google Shape;1000;p71">
                <a:extLst>
                  <a:ext uri="{FF2B5EF4-FFF2-40B4-BE49-F238E27FC236}">
                    <a16:creationId xmlns:a16="http://schemas.microsoft.com/office/drawing/2014/main" id="{F4C40714-F0DA-61A1-620C-3117B8405E5F}"/>
                  </a:ext>
                </a:extLst>
              </p:cNvPr>
              <p:cNvSpPr txBox="1"/>
              <p:nvPr/>
            </p:nvSpPr>
            <p:spPr>
              <a:xfrm>
                <a:off x="1548057" y="2498344"/>
                <a:ext cx="8811491" cy="72941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/>
              <a:p>
                <a:pPr algn="ctr" defTabSz="914400">
                  <a:buClr>
                    <a:srgbClr val="000000"/>
                  </a:buClr>
                  <a:buSzPts val="2400"/>
                  <a:buFont typeface="Hammersmith One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b="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/>
                          <a:cs typeface="Cambria Math"/>
                          <a:sym typeface="Cambria Math"/>
                        </a:rPr>
                        <m:t>(−</m:t>
                      </m:r>
                      <m:r>
                        <a:rPr lang="fr-FR" sz="320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/>
                          <a:cs typeface="Cambria Math"/>
                          <a:sym typeface="Cambria Math"/>
                        </a:rPr>
                        <m:t>2</m:t>
                      </m:r>
                      <m:r>
                        <a:rPr lang="fr-FR" sz="3200" b="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/>
                          <a:cs typeface="Cambria Math"/>
                          <a:sym typeface="Cambria Math"/>
                        </a:rPr>
                        <m:t>,4)×(−1,</m:t>
                      </m:r>
                      <m:r>
                        <a:rPr lang="fr-FR" sz="3200" i="1" kern="0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/>
                          <a:cs typeface="Cambria Math"/>
                          <a:sym typeface="Cambria Math"/>
                        </a:rPr>
                        <m:t>5) =</m:t>
                      </m:r>
                    </m:oMath>
                  </m:oMathPara>
                </a14:m>
                <a:endParaRPr sz="3200" kern="0" dirty="0">
                  <a:solidFill>
                    <a:srgbClr val="0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2" name="Google Shape;1000;p71">
                <a:extLst>
                  <a:ext uri="{FF2B5EF4-FFF2-40B4-BE49-F238E27FC236}">
                    <a16:creationId xmlns:a16="http://schemas.microsoft.com/office/drawing/2014/main" id="{F4C40714-F0DA-61A1-620C-3117B8405E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8057" y="2498344"/>
                <a:ext cx="8811491" cy="7294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Google Shape;1001;p71">
                <a:extLst>
                  <a:ext uri="{FF2B5EF4-FFF2-40B4-BE49-F238E27FC236}">
                    <a16:creationId xmlns:a16="http://schemas.microsoft.com/office/drawing/2014/main" id="{07656C58-1C8C-E587-239F-B20C98C62C0D}"/>
                  </a:ext>
                </a:extLst>
              </p:cNvPr>
              <p:cNvSpPr/>
              <p:nvPr/>
            </p:nvSpPr>
            <p:spPr>
              <a:xfrm>
                <a:off x="783771" y="4621051"/>
                <a:ext cx="3312368" cy="726141"/>
              </a:xfrm>
              <a:prstGeom prst="rect">
                <a:avLst/>
              </a:prstGeom>
              <a:solidFill>
                <a:srgbClr val="D8D8D8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 defTabSz="914400">
                  <a:buClr>
                    <a:srgbClr val="000000"/>
                  </a:buClr>
                  <a:buFont typeface="Arial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/>
                          <a:cs typeface="Cambria Math"/>
                          <a:sym typeface="Cambria Math"/>
                        </a:rPr>
                        <m:t>2,4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/>
                          <a:sym typeface="Cambria Math"/>
                        </a:rPr>
                        <m:t>×1,5</m:t>
                      </m:r>
                    </m:oMath>
                  </m:oMathPara>
                </a14:m>
                <a:endParaRPr sz="2400" kern="0" dirty="0">
                  <a:solidFill>
                    <a:srgbClr val="000000"/>
                  </a:solidFill>
                  <a:latin typeface="Cambria Math"/>
                  <a:ea typeface="Cambria Math"/>
                  <a:cs typeface="Cambria Math"/>
                  <a:sym typeface="Cambria Math"/>
                </a:endParaRPr>
              </a:p>
            </p:txBody>
          </p:sp>
        </mc:Choice>
        <mc:Fallback xmlns="">
          <p:sp>
            <p:nvSpPr>
              <p:cNvPr id="3" name="Google Shape;1001;p71">
                <a:extLst>
                  <a:ext uri="{FF2B5EF4-FFF2-40B4-BE49-F238E27FC236}">
                    <a16:creationId xmlns:a16="http://schemas.microsoft.com/office/drawing/2014/main" id="{07656C58-1C8C-E587-239F-B20C98C62C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771" y="4621051"/>
                <a:ext cx="3312368" cy="7261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Google Shape;1004;p71">
            <a:extLst>
              <a:ext uri="{FF2B5EF4-FFF2-40B4-BE49-F238E27FC236}">
                <a16:creationId xmlns:a16="http://schemas.microsoft.com/office/drawing/2014/main" id="{31D3D5F7-542F-F4F0-15A0-6A630A28AF80}"/>
              </a:ext>
            </a:extLst>
          </p:cNvPr>
          <p:cNvSpPr/>
          <p:nvPr/>
        </p:nvSpPr>
        <p:spPr>
          <a:xfrm>
            <a:off x="783771" y="1630018"/>
            <a:ext cx="10481633" cy="2867337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Google Shape;1006;p71">
                <a:extLst>
                  <a:ext uri="{FF2B5EF4-FFF2-40B4-BE49-F238E27FC236}">
                    <a16:creationId xmlns:a16="http://schemas.microsoft.com/office/drawing/2014/main" id="{03EFE4F1-26E7-8359-90C1-0E5A9D922F14}"/>
                  </a:ext>
                </a:extLst>
              </p:cNvPr>
              <p:cNvSpPr/>
              <p:nvPr/>
            </p:nvSpPr>
            <p:spPr>
              <a:xfrm>
                <a:off x="7953036" y="4654420"/>
                <a:ext cx="3312368" cy="726141"/>
              </a:xfrm>
              <a:prstGeom prst="rect">
                <a:avLst/>
              </a:prstGeom>
              <a:solidFill>
                <a:srgbClr val="D8D8D8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 defTabSz="914400">
                  <a:buClr>
                    <a:srgbClr val="000000"/>
                  </a:buClr>
                  <a:buFont typeface="Arial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/>
                          <a:cs typeface="Cambria Math"/>
                          <a:sym typeface="Cambria Math"/>
                        </a:rPr>
                        <m:t>−(2,4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/>
                          <a:sym typeface="Cambria Math"/>
                        </a:rPr>
                        <m:t>×1,5)</m:t>
                      </m:r>
                    </m:oMath>
                  </m:oMathPara>
                </a14:m>
                <a:endParaRPr sz="2400" kern="0" dirty="0">
                  <a:solidFill>
                    <a:srgbClr val="000000"/>
                  </a:solidFill>
                  <a:latin typeface="Cambria Math"/>
                  <a:ea typeface="Cambria Math"/>
                  <a:cs typeface="Cambria Math"/>
                  <a:sym typeface="Cambria Math"/>
                </a:endParaRPr>
              </a:p>
            </p:txBody>
          </p:sp>
        </mc:Choice>
        <mc:Fallback xmlns="">
          <p:sp>
            <p:nvSpPr>
              <p:cNvPr id="7" name="Google Shape;1006;p71">
                <a:extLst>
                  <a:ext uri="{FF2B5EF4-FFF2-40B4-BE49-F238E27FC236}">
                    <a16:creationId xmlns:a16="http://schemas.microsoft.com/office/drawing/2014/main" id="{03EFE4F1-26E7-8359-90C1-0E5A9D922F1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3036" y="4654420"/>
                <a:ext cx="3312368" cy="7261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ZoneTexte 5">
            <a:extLst>
              <a:ext uri="{FF2B5EF4-FFF2-40B4-BE49-F238E27FC236}">
                <a16:creationId xmlns:a16="http://schemas.microsoft.com/office/drawing/2014/main" id="{FD5F4464-5820-B137-D1CC-2469EE10142E}"/>
              </a:ext>
            </a:extLst>
          </p:cNvPr>
          <p:cNvSpPr txBox="1"/>
          <p:nvPr/>
        </p:nvSpPr>
        <p:spPr>
          <a:xfrm>
            <a:off x="489857" y="610465"/>
            <a:ext cx="838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fr-FR" sz="18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leurs réponses.</a:t>
            </a:r>
          </a:p>
        </p:txBody>
      </p:sp>
    </p:spTree>
    <p:extLst>
      <p:ext uri="{BB962C8B-B14F-4D97-AF65-F5344CB8AC3E}">
        <p14:creationId xmlns:p14="http://schemas.microsoft.com/office/powerpoint/2010/main" val="3950639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2DD13-74BE-DCCE-E713-CDECF5253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A27B6101-D3E3-6218-F58E-B68420050678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𝐕𝐨𝐢𝐜𝐢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𝐥𝐚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𝐛𝐨𝐧𝐧𝐞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𝐫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é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𝐩𝐨𝐧𝐬𝐞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A27B6101-D3E3-6218-F58E-B684200506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2C193F1-88EB-D267-DAF9-E60AC6897E89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BA4D0B22-37ED-31DB-2F7A-8D61357F0352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45EBE8FB-BC47-AD2F-FC20-9EC74BDA2D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9" name="Google Shape;1004;p71">
            <a:extLst>
              <a:ext uri="{FF2B5EF4-FFF2-40B4-BE49-F238E27FC236}">
                <a16:creationId xmlns:a16="http://schemas.microsoft.com/office/drawing/2014/main" id="{70B16C52-4178-37B0-3031-4489A1BBEC43}"/>
              </a:ext>
            </a:extLst>
          </p:cNvPr>
          <p:cNvSpPr/>
          <p:nvPr/>
        </p:nvSpPr>
        <p:spPr>
          <a:xfrm>
            <a:off x="783771" y="1630018"/>
            <a:ext cx="10481633" cy="2867337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Google Shape;1006;p71">
                <a:extLst>
                  <a:ext uri="{FF2B5EF4-FFF2-40B4-BE49-F238E27FC236}">
                    <a16:creationId xmlns:a16="http://schemas.microsoft.com/office/drawing/2014/main" id="{D18C53AA-664E-6BE4-6873-235BDADECFBD}"/>
                  </a:ext>
                </a:extLst>
              </p:cNvPr>
              <p:cNvSpPr/>
              <p:nvPr/>
            </p:nvSpPr>
            <p:spPr>
              <a:xfrm>
                <a:off x="783771" y="4639001"/>
                <a:ext cx="3312368" cy="726141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 defTabSz="914400">
                  <a:buClr>
                    <a:srgbClr val="000000"/>
                  </a:buClr>
                  <a:buFont typeface="Arial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kern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/>
                          <a:cs typeface="Cambria Math"/>
                          <a:sym typeface="Cambria Math"/>
                        </a:rPr>
                        <m:t>2</m:t>
                      </m:r>
                      <m:r>
                        <a:rPr lang="fr-FR" sz="2400" i="1" kern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/>
                          <a:cs typeface="Cambria Math"/>
                          <a:sym typeface="Cambria Math"/>
                        </a:rPr>
                        <m:t>,</m:t>
                      </m:r>
                      <m:r>
                        <a:rPr lang="fr-FR" sz="2400" i="1" kern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/>
                          <a:cs typeface="Cambria Math"/>
                          <a:sym typeface="Cambria Math"/>
                        </a:rPr>
                        <m:t>4</m:t>
                      </m:r>
                      <m:r>
                        <a:rPr lang="fr-FR" sz="2400" i="1" ker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/>
                          <a:sym typeface="Cambria Math"/>
                        </a:rPr>
                        <m:t>×</m:t>
                      </m:r>
                      <m:r>
                        <a:rPr lang="fr-FR" sz="2400" i="1" ker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/>
                          <a:sym typeface="Cambria Math"/>
                        </a:rPr>
                        <m:t>1</m:t>
                      </m:r>
                      <m:r>
                        <a:rPr lang="fr-FR" sz="2400" i="1" ker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/>
                          <a:sym typeface="Cambria Math"/>
                        </a:rPr>
                        <m:t>,</m:t>
                      </m:r>
                      <m:r>
                        <a:rPr lang="fr-FR" sz="2400" i="1" ker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/>
                          <a:sym typeface="Cambria Math"/>
                        </a:rPr>
                        <m:t>5</m:t>
                      </m:r>
                    </m:oMath>
                  </m:oMathPara>
                </a14:m>
                <a:endParaRPr lang="fr-FR" sz="2400" kern="0" dirty="0">
                  <a:solidFill>
                    <a:schemeClr val="bg1"/>
                  </a:solidFill>
                  <a:latin typeface="Cambria Math"/>
                  <a:ea typeface="Cambria Math"/>
                  <a:cs typeface="Cambria Math"/>
                  <a:sym typeface="Cambria Math"/>
                </a:endParaRPr>
              </a:p>
            </p:txBody>
          </p:sp>
        </mc:Choice>
        <mc:Fallback xmlns="">
          <p:sp>
            <p:nvSpPr>
              <p:cNvPr id="10" name="Google Shape;1006;p71">
                <a:extLst>
                  <a:ext uri="{FF2B5EF4-FFF2-40B4-BE49-F238E27FC236}">
                    <a16:creationId xmlns:a16="http://schemas.microsoft.com/office/drawing/2014/main" id="{D18C53AA-664E-6BE4-6873-235BDADECFB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771" y="4639001"/>
                <a:ext cx="3312368" cy="7261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Google Shape;1000;p71">
                <a:extLst>
                  <a:ext uri="{FF2B5EF4-FFF2-40B4-BE49-F238E27FC236}">
                    <a16:creationId xmlns:a16="http://schemas.microsoft.com/office/drawing/2014/main" id="{512A1A79-454C-83A0-EA01-43214C5B4114}"/>
                  </a:ext>
                </a:extLst>
              </p:cNvPr>
              <p:cNvSpPr txBox="1"/>
              <p:nvPr/>
            </p:nvSpPr>
            <p:spPr>
              <a:xfrm>
                <a:off x="1548057" y="2498344"/>
                <a:ext cx="8811491" cy="72941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/>
              <a:p>
                <a:pPr algn="ctr" defTabSz="914400">
                  <a:buClr>
                    <a:srgbClr val="000000"/>
                  </a:buClr>
                  <a:buSzPts val="2400"/>
                  <a:buFont typeface="Hammersmith One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b="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/>
                          <a:cs typeface="Cambria Math"/>
                          <a:sym typeface="Cambria Math"/>
                        </a:rPr>
                        <m:t>(−</m:t>
                      </m:r>
                      <m:r>
                        <a:rPr lang="fr-FR" sz="320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/>
                          <a:cs typeface="Cambria Math"/>
                          <a:sym typeface="Cambria Math"/>
                        </a:rPr>
                        <m:t>2</m:t>
                      </m:r>
                      <m:r>
                        <a:rPr lang="fr-FR" sz="3200" b="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/>
                          <a:cs typeface="Cambria Math"/>
                          <a:sym typeface="Cambria Math"/>
                        </a:rPr>
                        <m:t>,</m:t>
                      </m:r>
                      <m:r>
                        <a:rPr lang="fr-FR" sz="3200" b="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/>
                          <a:cs typeface="Cambria Math"/>
                          <a:sym typeface="Cambria Math"/>
                        </a:rPr>
                        <m:t>4</m:t>
                      </m:r>
                      <m:r>
                        <a:rPr lang="fr-FR" sz="3200" b="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/>
                          <a:cs typeface="Cambria Math"/>
                          <a:sym typeface="Cambria Math"/>
                        </a:rPr>
                        <m:t>)×(−</m:t>
                      </m:r>
                      <m:r>
                        <a:rPr lang="fr-FR" sz="3200" b="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/>
                          <a:cs typeface="Cambria Math"/>
                          <a:sym typeface="Cambria Math"/>
                        </a:rPr>
                        <m:t>1</m:t>
                      </m:r>
                      <m:r>
                        <a:rPr lang="fr-FR" sz="3200" b="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/>
                          <a:cs typeface="Cambria Math"/>
                          <a:sym typeface="Cambria Math"/>
                        </a:rPr>
                        <m:t>,</m:t>
                      </m:r>
                      <m:r>
                        <a:rPr lang="fr-FR" sz="3200" i="1" kern="0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/>
                          <a:cs typeface="Cambria Math"/>
                          <a:sym typeface="Cambria Math"/>
                        </a:rPr>
                        <m:t>5</m:t>
                      </m:r>
                      <m:r>
                        <a:rPr lang="fr-FR" sz="3200" i="1" kern="0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/>
                          <a:cs typeface="Cambria Math"/>
                          <a:sym typeface="Cambria Math"/>
                        </a:rPr>
                        <m:t>) =</m:t>
                      </m:r>
                    </m:oMath>
                  </m:oMathPara>
                </a14:m>
                <a:endParaRPr sz="3200" kern="0" dirty="0">
                  <a:solidFill>
                    <a:srgbClr val="0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5" name="Google Shape;1000;p71">
                <a:extLst>
                  <a:ext uri="{FF2B5EF4-FFF2-40B4-BE49-F238E27FC236}">
                    <a16:creationId xmlns:a16="http://schemas.microsoft.com/office/drawing/2014/main" id="{512A1A79-454C-83A0-EA01-43214C5B41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8057" y="2498344"/>
                <a:ext cx="8811491" cy="7294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8806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485BA-028B-0ACD-C922-0DCD26126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BC8D3E02-0868-8790-52A7-0ADD4907D0FE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Quelle est la bonne réponse?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89B1685-10D4-79A1-A5DF-103537418CE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D3D327FF-1461-44C5-B040-6D2D82C11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Google Shape;1024;p73">
                <a:extLst>
                  <a:ext uri="{FF2B5EF4-FFF2-40B4-BE49-F238E27FC236}">
                    <a16:creationId xmlns:a16="http://schemas.microsoft.com/office/drawing/2014/main" id="{C9C0F569-C978-4220-CA14-45622D777545}"/>
                  </a:ext>
                </a:extLst>
              </p:cNvPr>
              <p:cNvSpPr txBox="1"/>
              <p:nvPr/>
            </p:nvSpPr>
            <p:spPr>
              <a:xfrm>
                <a:off x="1620981" y="2525228"/>
                <a:ext cx="8811491" cy="72941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/>
              <a:p>
                <a:pPr algn="ctr" defTabSz="914400">
                  <a:buClr>
                    <a:srgbClr val="000000"/>
                  </a:buClr>
                  <a:buSzPts val="2400"/>
                  <a:buFont typeface="Hammersmith One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 </m:t>
                      </m:r>
                      <m:r>
                        <a:rPr lang="fr-FR" sz="3200" i="1" kern="0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/>
                          <a:cs typeface="Cambria Math"/>
                          <a:sym typeface="Cambria Math"/>
                        </a:rPr>
                        <m:t>(</m:t>
                      </m:r>
                      <m:r>
                        <a:rPr lang="fr-FR" sz="320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/>
                          <a:cs typeface="Cambria Math"/>
                          <a:sym typeface="Cambria Math"/>
                        </a:rPr>
                        <m:t>−</m:t>
                      </m:r>
                      <m:f>
                        <m:fPr>
                          <m:ctrlPr>
                            <a:rPr lang="fr-FR" sz="3200" b="0" i="1" kern="0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Cambria Math"/>
                              <a:sym typeface="Cambria Math"/>
                            </a:rPr>
                          </m:ctrlPr>
                        </m:fPr>
                        <m:num>
                          <m:r>
                            <a:rPr lang="fr-FR" sz="3200" b="0" i="1" kern="0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Cambria Math"/>
                              <a:sym typeface="Cambria Math"/>
                            </a:rPr>
                            <m:t>1</m:t>
                          </m:r>
                        </m:num>
                        <m:den>
                          <m:r>
                            <a:rPr lang="fr-FR" sz="3200" i="1" kern="0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Cambria Math"/>
                              <a:sym typeface="Cambria Math"/>
                            </a:rPr>
                            <m:t>2</m:t>
                          </m:r>
                        </m:den>
                      </m:f>
                      <m:r>
                        <a:rPr lang="fr-FR" sz="320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/>
                          <a:cs typeface="Cambria Math"/>
                          <a:sym typeface="Cambria Math"/>
                        </a:rPr>
                        <m:t>)×</m:t>
                      </m:r>
                      <m:f>
                        <m:fPr>
                          <m:ctrlPr>
                            <a:rPr lang="fr-FR" sz="3200" b="0" i="1" kern="0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Cambria Math"/>
                              <a:sym typeface="Cambria Math"/>
                            </a:rPr>
                          </m:ctrlPr>
                        </m:fPr>
                        <m:num>
                          <m:r>
                            <a:rPr lang="fr-FR" sz="3200" b="0" i="1" kern="0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Cambria Math"/>
                              <a:sym typeface="Cambria Math"/>
                            </a:rPr>
                            <m:t>2</m:t>
                          </m:r>
                        </m:num>
                        <m:den>
                          <m:r>
                            <a:rPr lang="fr-FR" sz="3200" b="0" i="1" kern="0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Cambria Math"/>
                              <a:sym typeface="Cambria Math"/>
                            </a:rPr>
                            <m:t>3</m:t>
                          </m:r>
                        </m:den>
                      </m:f>
                      <m:r>
                        <a:rPr lang="fr-FR" sz="3200" i="1" kern="0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</m:oMath>
                  </m:oMathPara>
                </a14:m>
                <a:endParaRPr sz="3200" kern="0" dirty="0">
                  <a:solidFill>
                    <a:srgbClr val="0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2" name="Google Shape;1024;p73">
                <a:extLst>
                  <a:ext uri="{FF2B5EF4-FFF2-40B4-BE49-F238E27FC236}">
                    <a16:creationId xmlns:a16="http://schemas.microsoft.com/office/drawing/2014/main" id="{C9C0F569-C978-4220-CA14-45622D7775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0981" y="2525228"/>
                <a:ext cx="8811491" cy="729410"/>
              </a:xfrm>
              <a:prstGeom prst="rect">
                <a:avLst/>
              </a:prstGeom>
              <a:blipFill>
                <a:blip r:embed="rId3"/>
                <a:stretch>
                  <a:fillRect t="-9167" b="-10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Google Shape;1025;p73">
                <a:extLst>
                  <a:ext uri="{FF2B5EF4-FFF2-40B4-BE49-F238E27FC236}">
                    <a16:creationId xmlns:a16="http://schemas.microsoft.com/office/drawing/2014/main" id="{B4F715A0-F08F-AF0C-3D86-900F1EFCB457}"/>
                  </a:ext>
                </a:extLst>
              </p:cNvPr>
              <p:cNvSpPr/>
              <p:nvPr/>
            </p:nvSpPr>
            <p:spPr>
              <a:xfrm>
                <a:off x="783771" y="4621051"/>
                <a:ext cx="3312368" cy="726141"/>
              </a:xfrm>
              <a:prstGeom prst="rect">
                <a:avLst/>
              </a:prstGeom>
              <a:solidFill>
                <a:srgbClr val="D8D8D8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 defTabSz="914400">
                  <a:buClr>
                    <a:srgbClr val="000000"/>
                  </a:buClr>
                  <a:buFont typeface="Arial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/>
                          <a:cs typeface="Cambria Math"/>
                          <a:sym typeface="Cambria Math"/>
                        </a:rPr>
                        <m:t>−</m:t>
                      </m:r>
                      <m:f>
                        <m:fPr>
                          <m:ctrlPr>
                            <a:rPr lang="fr-FR" sz="2400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Cambria Math"/>
                              <a:sym typeface="Cambria Math"/>
                            </a:rPr>
                          </m:ctrlPr>
                        </m:fPr>
                        <m:num>
                          <m:r>
                            <a:rPr lang="fr-FR" sz="2400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Cambria Math"/>
                              <a:sym typeface="Cambria Math"/>
                            </a:rPr>
                            <m:t>1</m:t>
                          </m:r>
                        </m:num>
                        <m:den>
                          <m:r>
                            <a:rPr lang="fr-FR" sz="2400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Cambria Math"/>
                              <a:sym typeface="Cambria Math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sz="2400" kern="0" dirty="0">
                  <a:solidFill>
                    <a:srgbClr val="000000"/>
                  </a:solidFill>
                  <a:latin typeface="Cambria Math"/>
                  <a:ea typeface="Cambria Math"/>
                  <a:cs typeface="Cambria Math"/>
                  <a:sym typeface="Cambria Math"/>
                </a:endParaRPr>
              </a:p>
            </p:txBody>
          </p:sp>
        </mc:Choice>
        <mc:Fallback xmlns="">
          <p:sp>
            <p:nvSpPr>
              <p:cNvPr id="3" name="Google Shape;1025;p73">
                <a:extLst>
                  <a:ext uri="{FF2B5EF4-FFF2-40B4-BE49-F238E27FC236}">
                    <a16:creationId xmlns:a16="http://schemas.microsoft.com/office/drawing/2014/main" id="{B4F715A0-F08F-AF0C-3D86-900F1EFCB45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771" y="4621051"/>
                <a:ext cx="3312368" cy="726141"/>
              </a:xfrm>
              <a:prstGeom prst="rect">
                <a:avLst/>
              </a:prstGeom>
              <a:blipFill>
                <a:blip r:embed="rId4"/>
                <a:stretch>
                  <a:fillRect b="-1449"/>
                </a:stretch>
              </a:blip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Google Shape;1028;p73">
            <a:extLst>
              <a:ext uri="{FF2B5EF4-FFF2-40B4-BE49-F238E27FC236}">
                <a16:creationId xmlns:a16="http://schemas.microsoft.com/office/drawing/2014/main" id="{E0752F4A-ABF8-4CE9-4F23-4C4B1C8DE57D}"/>
              </a:ext>
            </a:extLst>
          </p:cNvPr>
          <p:cNvSpPr/>
          <p:nvPr/>
        </p:nvSpPr>
        <p:spPr>
          <a:xfrm>
            <a:off x="783771" y="1630018"/>
            <a:ext cx="10481633" cy="2867337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Google Shape;1029;p73">
                <a:extLst>
                  <a:ext uri="{FF2B5EF4-FFF2-40B4-BE49-F238E27FC236}">
                    <a16:creationId xmlns:a16="http://schemas.microsoft.com/office/drawing/2014/main" id="{699F61B4-5584-F8E0-BD55-2D080A403B44}"/>
                  </a:ext>
                </a:extLst>
              </p:cNvPr>
              <p:cNvSpPr/>
              <p:nvPr/>
            </p:nvSpPr>
            <p:spPr>
              <a:xfrm>
                <a:off x="4368403" y="4621051"/>
                <a:ext cx="3312368" cy="726141"/>
              </a:xfrm>
              <a:prstGeom prst="rect">
                <a:avLst/>
              </a:prstGeom>
              <a:solidFill>
                <a:srgbClr val="D8D8D8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 defTabSz="914400">
                  <a:buClr>
                    <a:srgbClr val="000000"/>
                  </a:buClr>
                  <a:buFont typeface="Arial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MA" sz="24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Cambria Math"/>
                              <a:sym typeface="Cambria Math"/>
                            </a:rPr>
                          </m:ctrlPr>
                        </m:fPr>
                        <m:num>
                          <m:r>
                            <a:rPr lang="ar-MA" sz="24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Cambria Math"/>
                              <a:sym typeface="Cambria Math"/>
                            </a:rPr>
                            <m:t>1</m:t>
                          </m:r>
                        </m:num>
                        <m:den>
                          <m:r>
                            <a:rPr lang="ar-MA" sz="24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Cambria Math"/>
                              <a:sym typeface="Cambria Math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ar-MA" sz="2400" kern="0" dirty="0">
                  <a:solidFill>
                    <a:srgbClr val="000000"/>
                  </a:solidFill>
                  <a:latin typeface="Cambria Math"/>
                  <a:ea typeface="Cambria Math"/>
                  <a:cs typeface="Cambria Math"/>
                  <a:sym typeface="Cambria Math"/>
                </a:endParaRPr>
              </a:p>
            </p:txBody>
          </p:sp>
        </mc:Choice>
        <mc:Fallback xmlns="">
          <p:sp>
            <p:nvSpPr>
              <p:cNvPr id="6" name="Google Shape;1029;p73">
                <a:extLst>
                  <a:ext uri="{FF2B5EF4-FFF2-40B4-BE49-F238E27FC236}">
                    <a16:creationId xmlns:a16="http://schemas.microsoft.com/office/drawing/2014/main" id="{699F61B4-5584-F8E0-BD55-2D080A403B4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8403" y="4621051"/>
                <a:ext cx="3312368" cy="726141"/>
              </a:xfrm>
              <a:prstGeom prst="rect">
                <a:avLst/>
              </a:prstGeom>
              <a:blipFill>
                <a:blip r:embed="rId5"/>
                <a:stretch>
                  <a:fillRect b="-1449"/>
                </a:stretch>
              </a:blip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Google Shape;1030;p73">
                <a:extLst>
                  <a:ext uri="{FF2B5EF4-FFF2-40B4-BE49-F238E27FC236}">
                    <a16:creationId xmlns:a16="http://schemas.microsoft.com/office/drawing/2014/main" id="{B41071FF-524D-6DC9-CCD1-865C2463916D}"/>
                  </a:ext>
                </a:extLst>
              </p:cNvPr>
              <p:cNvSpPr/>
              <p:nvPr/>
            </p:nvSpPr>
            <p:spPr>
              <a:xfrm>
                <a:off x="7953036" y="4654420"/>
                <a:ext cx="3312368" cy="726141"/>
              </a:xfrm>
              <a:prstGeom prst="rect">
                <a:avLst/>
              </a:prstGeom>
              <a:solidFill>
                <a:srgbClr val="D8D8D8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 defTabSz="914400">
                  <a:buClr>
                    <a:srgbClr val="000000"/>
                  </a:buClr>
                  <a:buFont typeface="Arial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MA" sz="240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/>
                          <a:cs typeface="Cambria Math"/>
                          <a:sym typeface="Cambria Math"/>
                        </a:rPr>
                        <m:t>−</m:t>
                      </m:r>
                      <m:f>
                        <m:fPr>
                          <m:ctrlPr>
                            <a:rPr lang="ar-MA" sz="24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Cambria Math"/>
                              <a:sym typeface="Cambria Math"/>
                            </a:rPr>
                          </m:ctrlPr>
                        </m:fPr>
                        <m:num>
                          <m:r>
                            <a:rPr lang="ar-MA" sz="24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Cambria Math"/>
                              <a:sym typeface="Cambria Math"/>
                            </a:rPr>
                            <m:t>1</m:t>
                          </m:r>
                        </m:num>
                        <m:den>
                          <m:r>
                            <a:rPr lang="fr-FR" sz="2400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Cambria Math"/>
                              <a:sym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ar-MA" sz="2400" kern="0" dirty="0">
                  <a:solidFill>
                    <a:srgbClr val="000000"/>
                  </a:solidFill>
                  <a:latin typeface="Cambria Math"/>
                  <a:ea typeface="Cambria Math"/>
                  <a:cs typeface="Cambria Math"/>
                  <a:sym typeface="Cambria Math"/>
                </a:endParaRPr>
              </a:p>
            </p:txBody>
          </p:sp>
        </mc:Choice>
        <mc:Fallback xmlns="">
          <p:sp>
            <p:nvSpPr>
              <p:cNvPr id="7" name="Google Shape;1030;p73">
                <a:extLst>
                  <a:ext uri="{FF2B5EF4-FFF2-40B4-BE49-F238E27FC236}">
                    <a16:creationId xmlns:a16="http://schemas.microsoft.com/office/drawing/2014/main" id="{B41071FF-524D-6DC9-CCD1-865C2463916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3036" y="4654420"/>
                <a:ext cx="3312368" cy="726141"/>
              </a:xfrm>
              <a:prstGeom prst="rect">
                <a:avLst/>
              </a:prstGeom>
              <a:blipFill>
                <a:blip r:embed="rId6"/>
                <a:stretch>
                  <a:fillRect b="-1429"/>
                </a:stretch>
              </a:blip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ZoneTexte 8">
            <a:extLst>
              <a:ext uri="{FF2B5EF4-FFF2-40B4-BE49-F238E27FC236}">
                <a16:creationId xmlns:a16="http://schemas.microsoft.com/office/drawing/2014/main" id="{135BD31E-E4E9-C02D-B671-4554E2894F28}"/>
              </a:ext>
            </a:extLst>
          </p:cNvPr>
          <p:cNvSpPr txBox="1"/>
          <p:nvPr/>
        </p:nvSpPr>
        <p:spPr>
          <a:xfrm>
            <a:off x="533400" y="685800"/>
            <a:ext cx="80663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fr-FR" sz="18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leurs réponses.</a:t>
            </a:r>
          </a:p>
        </p:txBody>
      </p:sp>
    </p:spTree>
    <p:extLst>
      <p:ext uri="{BB962C8B-B14F-4D97-AF65-F5344CB8AC3E}">
        <p14:creationId xmlns:p14="http://schemas.microsoft.com/office/powerpoint/2010/main" val="3218179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833244-6222-173A-1AD0-6A50D7C7C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B12702CD-D23A-D1D9-BFC5-52D3380DBAF7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𝐕𝐨𝐢𝐜𝐢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𝐥𝐚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𝐛𝐨𝐧𝐧𝐞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𝐫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é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𝐩𝐨𝐧𝐬𝐞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B12702CD-D23A-D1D9-BFC5-52D3380DBA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9F939E7-B25A-9697-586A-FD00D2CEBA56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948F090D-CCD4-2DE9-5C6E-526286034D53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0159575F-E9E5-8132-2D73-860BDE97DC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Google Shape;1039;p74">
                <a:extLst>
                  <a:ext uri="{FF2B5EF4-FFF2-40B4-BE49-F238E27FC236}">
                    <a16:creationId xmlns:a16="http://schemas.microsoft.com/office/drawing/2014/main" id="{5B282846-45A0-0473-6EAC-CC67D662ECA0}"/>
                  </a:ext>
                </a:extLst>
              </p:cNvPr>
              <p:cNvSpPr/>
              <p:nvPr/>
            </p:nvSpPr>
            <p:spPr>
              <a:xfrm>
                <a:off x="783771" y="4666424"/>
                <a:ext cx="3312368" cy="72614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 defTabSz="914400">
                  <a:buClr>
                    <a:srgbClr val="000000"/>
                  </a:buClr>
                  <a:buFont typeface="Arial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MA" sz="2400" i="1" kern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/>
                          <a:cs typeface="Cambria Math"/>
                          <a:sym typeface="Cambria Math"/>
                        </a:rPr>
                        <m:t>−</m:t>
                      </m:r>
                      <m:f>
                        <m:fPr>
                          <m:ctrlPr>
                            <a:rPr lang="ar-MA" sz="2400" i="1" ker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Cambria Math"/>
                              <a:sym typeface="Cambria Math"/>
                            </a:rPr>
                          </m:ctrlPr>
                        </m:fPr>
                        <m:num>
                          <m:r>
                            <a:rPr lang="ar-MA" sz="2400" i="1" ker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Cambria Math"/>
                              <a:sym typeface="Cambria Math"/>
                            </a:rPr>
                            <m:t>1</m:t>
                          </m:r>
                        </m:num>
                        <m:den>
                          <m:r>
                            <a:rPr lang="ar-MA" sz="2400" i="1" ker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Cambria Math"/>
                              <a:sym typeface="Cambria Math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ar-MA" sz="2400" kern="0" dirty="0">
                  <a:solidFill>
                    <a:schemeClr val="bg1"/>
                  </a:solidFill>
                  <a:latin typeface="Cambria Math"/>
                  <a:ea typeface="Cambria Math"/>
                  <a:cs typeface="Cambria Math"/>
                  <a:sym typeface="Cambria Math"/>
                </a:endParaRPr>
              </a:p>
            </p:txBody>
          </p:sp>
        </mc:Choice>
        <mc:Fallback xmlns="">
          <p:sp>
            <p:nvSpPr>
              <p:cNvPr id="3" name="Google Shape;1039;p74">
                <a:extLst>
                  <a:ext uri="{FF2B5EF4-FFF2-40B4-BE49-F238E27FC236}">
                    <a16:creationId xmlns:a16="http://schemas.microsoft.com/office/drawing/2014/main" id="{5B282846-45A0-0473-6EAC-CC67D662EC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771" y="4666424"/>
                <a:ext cx="3312368" cy="7261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Google Shape;1040;p74">
            <a:extLst>
              <a:ext uri="{FF2B5EF4-FFF2-40B4-BE49-F238E27FC236}">
                <a16:creationId xmlns:a16="http://schemas.microsoft.com/office/drawing/2014/main" id="{EE3AF281-B3B0-0595-4DAD-9BA2DC79C8F1}"/>
              </a:ext>
            </a:extLst>
          </p:cNvPr>
          <p:cNvSpPr/>
          <p:nvPr/>
        </p:nvSpPr>
        <p:spPr>
          <a:xfrm>
            <a:off x="783771" y="1630018"/>
            <a:ext cx="10481633" cy="2867337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Google Shape;1024;p73">
                <a:extLst>
                  <a:ext uri="{FF2B5EF4-FFF2-40B4-BE49-F238E27FC236}">
                    <a16:creationId xmlns:a16="http://schemas.microsoft.com/office/drawing/2014/main" id="{7E1AB74B-DC6A-AC6C-D9B8-F6E03EBE75FC}"/>
                  </a:ext>
                </a:extLst>
              </p:cNvPr>
              <p:cNvSpPr txBox="1"/>
              <p:nvPr/>
            </p:nvSpPr>
            <p:spPr>
              <a:xfrm>
                <a:off x="1620981" y="2525228"/>
                <a:ext cx="8811491" cy="72941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/>
              <a:p>
                <a:pPr algn="ctr" defTabSz="914400">
                  <a:buClr>
                    <a:srgbClr val="000000"/>
                  </a:buClr>
                  <a:buSzPts val="2400"/>
                  <a:buFont typeface="Hammersmith One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 </m:t>
                      </m:r>
                      <m:r>
                        <a:rPr lang="fr-FR" sz="3200" i="1" kern="0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/>
                          <a:cs typeface="Cambria Math"/>
                          <a:sym typeface="Cambria Math"/>
                        </a:rPr>
                        <m:t>(</m:t>
                      </m:r>
                      <m:r>
                        <a:rPr lang="fr-FR" sz="320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/>
                          <a:cs typeface="Cambria Math"/>
                          <a:sym typeface="Cambria Math"/>
                        </a:rPr>
                        <m:t>−</m:t>
                      </m:r>
                      <m:f>
                        <m:fPr>
                          <m:ctrlPr>
                            <a:rPr lang="fr-FR" sz="3200" b="0" i="1" kern="0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Cambria Math"/>
                              <a:sym typeface="Cambria Math"/>
                            </a:rPr>
                          </m:ctrlPr>
                        </m:fPr>
                        <m:num>
                          <m:r>
                            <a:rPr lang="fr-FR" sz="3200" b="0" i="1" kern="0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Cambria Math"/>
                              <a:sym typeface="Cambria Math"/>
                            </a:rPr>
                            <m:t>1</m:t>
                          </m:r>
                        </m:num>
                        <m:den>
                          <m:r>
                            <a:rPr lang="fr-FR" sz="3200" i="1" kern="0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Cambria Math"/>
                              <a:sym typeface="Cambria Math"/>
                            </a:rPr>
                            <m:t>2</m:t>
                          </m:r>
                        </m:den>
                      </m:f>
                      <m:r>
                        <a:rPr lang="fr-FR" sz="320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/>
                          <a:cs typeface="Cambria Math"/>
                          <a:sym typeface="Cambria Math"/>
                        </a:rPr>
                        <m:t>)×</m:t>
                      </m:r>
                      <m:f>
                        <m:fPr>
                          <m:ctrlPr>
                            <a:rPr lang="fr-FR" sz="3200" b="0" i="1" kern="0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Cambria Math"/>
                              <a:sym typeface="Cambria Math"/>
                            </a:rPr>
                          </m:ctrlPr>
                        </m:fPr>
                        <m:num>
                          <m:r>
                            <a:rPr lang="fr-FR" sz="3200" b="0" i="1" kern="0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Cambria Math"/>
                              <a:sym typeface="Cambria Math"/>
                            </a:rPr>
                            <m:t>2</m:t>
                          </m:r>
                        </m:num>
                        <m:den>
                          <m:r>
                            <a:rPr lang="fr-FR" sz="3200" b="0" i="1" kern="0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Cambria Math"/>
                              <a:sym typeface="Cambria Math"/>
                            </a:rPr>
                            <m:t>3</m:t>
                          </m:r>
                        </m:den>
                      </m:f>
                      <m:r>
                        <a:rPr lang="fr-FR" sz="3200" i="1" kern="0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</m:oMath>
                  </m:oMathPara>
                </a14:m>
                <a:endParaRPr sz="3200" kern="0" dirty="0">
                  <a:solidFill>
                    <a:srgbClr val="0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7" name="Google Shape;1024;p73">
                <a:extLst>
                  <a:ext uri="{FF2B5EF4-FFF2-40B4-BE49-F238E27FC236}">
                    <a16:creationId xmlns:a16="http://schemas.microsoft.com/office/drawing/2014/main" id="{7E1AB74B-DC6A-AC6C-D9B8-F6E03EBE75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0981" y="2525228"/>
                <a:ext cx="8811491" cy="729410"/>
              </a:xfrm>
              <a:prstGeom prst="rect">
                <a:avLst/>
              </a:prstGeom>
              <a:blipFill>
                <a:blip r:embed="rId5"/>
                <a:stretch>
                  <a:fillRect t="-9167" b="-10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487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E5B757-8DB0-30BF-1879-74D9C66D2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4127158A-C29A-0654-F136-41E53710FCF9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FD68806-A5F3-DC26-1C50-68AFF5AAB312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6D326045-91F7-D561-20CF-981FABB1E69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1D2DF77F-FB41-F6B0-F24F-924A1BA654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Google Shape;1051;p75">
            <a:extLst>
              <a:ext uri="{FF2B5EF4-FFF2-40B4-BE49-F238E27FC236}">
                <a16:creationId xmlns:a16="http://schemas.microsoft.com/office/drawing/2014/main" id="{A3C0DC61-22E9-3A0A-5809-CC31EAECC111}"/>
              </a:ext>
            </a:extLst>
          </p:cNvPr>
          <p:cNvSpPr/>
          <p:nvPr/>
        </p:nvSpPr>
        <p:spPr>
          <a:xfrm>
            <a:off x="783771" y="1630018"/>
            <a:ext cx="10481633" cy="2867337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B835502B-1063-4443-9C16-910FAEDC5E1C}"/>
                  </a:ext>
                </a:extLst>
              </p:cNvPr>
              <p:cNvSpPr txBox="1"/>
              <p:nvPr/>
            </p:nvSpPr>
            <p:spPr>
              <a:xfrm>
                <a:off x="3719593" y="2740520"/>
                <a:ext cx="2945165" cy="11988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fr-FR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32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fr-FR" sz="32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den>
                          </m:f>
                        </m:e>
                      </m:d>
                      <m:r>
                        <a:rPr lang="fr-F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fr-F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fr-FR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fr-FR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7</m:t>
                              </m:r>
                            </m:den>
                          </m:f>
                        </m:e>
                      </m:d>
                      <m:r>
                        <a:rPr lang="fr-F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3200" dirty="0"/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B835502B-1063-4443-9C16-910FAEDC5E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9593" y="2740520"/>
                <a:ext cx="2945165" cy="119885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68360D20-55BD-A45F-34E1-2ABE378D807D}"/>
                  </a:ext>
                </a:extLst>
              </p:cNvPr>
              <p:cNvSpPr txBox="1"/>
              <p:nvPr/>
            </p:nvSpPr>
            <p:spPr>
              <a:xfrm>
                <a:off x="772320" y="4570239"/>
                <a:ext cx="3082988" cy="90178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8575"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fr-F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fr-F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F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68360D20-55BD-A45F-34E1-2ABE378D80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320" y="4570239"/>
                <a:ext cx="3082988" cy="90178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CB456933-FDDB-1C13-0730-A6551571453E}"/>
                  </a:ext>
                </a:extLst>
              </p:cNvPr>
              <p:cNvSpPr txBox="1"/>
              <p:nvPr/>
            </p:nvSpPr>
            <p:spPr>
              <a:xfrm>
                <a:off x="8336695" y="4570239"/>
                <a:ext cx="2882630" cy="90178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8575"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−(</m:t>
                      </m:r>
                      <m:f>
                        <m:fPr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fr-F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fr-F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F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fr-F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CB456933-FDDB-1C13-0730-A655157145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6695" y="4570239"/>
                <a:ext cx="2882630" cy="90178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970458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09689-7A2B-3F00-7487-62FDECE9E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6189FBE-59D8-D728-5BBD-44A3A25FED0D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𝐕𝐨𝐢𝐜𝐢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𝐥𝐚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𝐛𝐨𝐧𝐧𝐞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𝐫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é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𝐩𝐨𝐧𝐬𝐞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6189FBE-59D8-D728-5BBD-44A3A25FED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81CFD31-F7E8-ECF7-5FAD-841E0B4AE22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A5468EF5-8721-9543-63A8-334E0CEE20E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75062E76-A555-89A6-E588-0651E24FB9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029ECAB0-96E0-9C7F-5D2C-E87E67227ACF}"/>
                  </a:ext>
                </a:extLst>
              </p:cNvPr>
              <p:cNvSpPr txBox="1"/>
              <p:nvPr/>
            </p:nvSpPr>
            <p:spPr>
              <a:xfrm>
                <a:off x="3682523" y="2491285"/>
                <a:ext cx="3288015" cy="13371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3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fr-FR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3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fr-FR" sz="36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den>
                          </m:f>
                        </m:e>
                      </m:d>
                      <m:r>
                        <a:rPr lang="fr-FR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fr-FR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fr-FR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fr-FR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7</m:t>
                              </m:r>
                            </m:den>
                          </m:f>
                        </m:e>
                      </m:d>
                      <m:r>
                        <a:rPr lang="fr-FR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3600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029ECAB0-96E0-9C7F-5D2C-E87E67227A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2523" y="2491285"/>
                <a:ext cx="3288015" cy="133716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D37BBA38-4393-CA8C-B644-C3C0DC541FFF}"/>
                  </a:ext>
                </a:extLst>
              </p:cNvPr>
              <p:cNvSpPr txBox="1"/>
              <p:nvPr/>
            </p:nvSpPr>
            <p:spPr>
              <a:xfrm>
                <a:off x="8081319" y="4570239"/>
                <a:ext cx="3138005" cy="901785"/>
              </a:xfrm>
              <a:prstGeom prst="rect">
                <a:avLst/>
              </a:prstGeom>
              <a:solidFill>
                <a:schemeClr val="accent4"/>
              </a:solidFill>
              <a:ln w="28575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−(</m:t>
                      </m:r>
                      <m:f>
                        <m:fPr>
                          <m:ctrlPr>
                            <a:rPr lang="fr-FR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fr-FR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fr-FR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FR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fr-FR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D37BBA38-4393-CA8C-B644-C3C0DC541F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1319" y="4570239"/>
                <a:ext cx="3138005" cy="90178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Google Shape;1051;p75">
            <a:extLst>
              <a:ext uri="{FF2B5EF4-FFF2-40B4-BE49-F238E27FC236}">
                <a16:creationId xmlns:a16="http://schemas.microsoft.com/office/drawing/2014/main" id="{1AD4D497-D43C-37E4-301D-4875264C1763}"/>
              </a:ext>
            </a:extLst>
          </p:cNvPr>
          <p:cNvSpPr/>
          <p:nvPr/>
        </p:nvSpPr>
        <p:spPr>
          <a:xfrm>
            <a:off x="783771" y="1630018"/>
            <a:ext cx="10481633" cy="2867337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5374682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8444A7-A4E9-BEE1-C729-EFB59BED98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C26E7A32-55C0-87BE-1795-74A00C9DE99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83EB8F9-33D2-8483-A2F2-90D82E1E88C2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5604FCB4-2AE8-F570-B4FD-57BBA0AA100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5DD4794C-871E-D4A8-4AE7-4AEC25DFA7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E382966C-980C-6102-DB9F-0AC50771916F}"/>
                  </a:ext>
                </a:extLst>
              </p:cNvPr>
              <p:cNvSpPr txBox="1"/>
              <p:nvPr/>
            </p:nvSpPr>
            <p:spPr>
              <a:xfrm>
                <a:off x="3682523" y="2491285"/>
                <a:ext cx="3502497" cy="11988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fr-FR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32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fr-FR" sz="32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</m:e>
                      </m:d>
                      <m:r>
                        <a:rPr lang="fr-FR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  <m:d>
                        <m:dPr>
                          <m:ctrlPr>
                            <a:rPr lang="fr-F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fr-FR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7</m:t>
                              </m:r>
                            </m:num>
                            <m:den>
                              <m:r>
                                <a:rPr lang="fr-FR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5</m:t>
                              </m:r>
                            </m:den>
                          </m:f>
                        </m:e>
                      </m:d>
                      <m:r>
                        <a:rPr lang="fr-F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)=</m:t>
                      </m:r>
                    </m:oMath>
                  </m:oMathPara>
                </a14:m>
                <a:endParaRPr lang="fr-FR" sz="3200" dirty="0"/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E382966C-980C-6102-DB9F-0AC5077191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2523" y="2491285"/>
                <a:ext cx="3502497" cy="119885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1AB197FC-030A-DD19-B62B-5268E23DC640}"/>
                  </a:ext>
                </a:extLst>
              </p:cNvPr>
              <p:cNvSpPr txBox="1"/>
              <p:nvPr/>
            </p:nvSpPr>
            <p:spPr>
              <a:xfrm>
                <a:off x="783771" y="4602803"/>
                <a:ext cx="3071537" cy="109446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8575">
                <a:noFill/>
              </a:ln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2800" b="0" i="1">
                    <a:latin typeface="Cambria Math" panose="02040503050406030204" pitchFamily="18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fr-FR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  <m:r>
                            <a:rPr lang="fr-FR">
                              <a:latin typeface="Cambria Math" panose="02040503050406030204" pitchFamily="18" charset="0"/>
                            </a:rPr>
                            <m:t>×</m:t>
                          </m:r>
                          <m:f>
                            <m:f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fr-FR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1AB197FC-030A-DD19-B62B-5268E23DC6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771" y="4602803"/>
                <a:ext cx="3071537" cy="109446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02EC46CE-D2AB-5AD5-D209-3372624787B7}"/>
                  </a:ext>
                </a:extLst>
              </p:cNvPr>
              <p:cNvSpPr txBox="1"/>
              <p:nvPr/>
            </p:nvSpPr>
            <p:spPr>
              <a:xfrm>
                <a:off x="8336695" y="4601947"/>
                <a:ext cx="2882630" cy="109446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8575">
                <a:noFill/>
              </a:ln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2800" b="0" i="1">
                    <a:latin typeface="Cambria Math" panose="02040503050406030204" pitchFamily="18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fr-FR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  <m:r>
                            <a:rPr lang="fr-FR">
                              <a:latin typeface="Cambria Math" panose="02040503050406030204" pitchFamily="18" charset="0"/>
                            </a:rPr>
                            <m:t>×</m:t>
                          </m:r>
                          <m:f>
                            <m:f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fr-FR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02EC46CE-D2AB-5AD5-D209-3372624787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6695" y="4601947"/>
                <a:ext cx="2882630" cy="109446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Google Shape;1051;p75">
            <a:extLst>
              <a:ext uri="{FF2B5EF4-FFF2-40B4-BE49-F238E27FC236}">
                <a16:creationId xmlns:a16="http://schemas.microsoft.com/office/drawing/2014/main" id="{187506FE-6649-747E-BAB5-6E516B4774CA}"/>
              </a:ext>
            </a:extLst>
          </p:cNvPr>
          <p:cNvSpPr/>
          <p:nvPr/>
        </p:nvSpPr>
        <p:spPr>
          <a:xfrm>
            <a:off x="783771" y="1630018"/>
            <a:ext cx="10481633" cy="2867337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58814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collective (</a:t>
              </a:r>
              <a:r>
                <a:rPr lang="fr-FR" sz="1867" b="1" kern="0" dirty="0" err="1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VdC</a:t>
              </a: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)</a:t>
              </a:r>
              <a:r>
                <a:rPr lang="ar-MA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 </a:t>
              </a:r>
              <a:endParaRPr lang="fr-FR" sz="1867" b="1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004484-C9F2-BE5E-91AE-C301CCC979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7AA612B-4656-FE81-010D-8855F6D6C577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𝐕𝐨𝐢𝐜𝐢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𝐥𝐚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𝐛𝐨𝐧𝐧𝐞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𝐫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é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𝐩𝐨𝐧𝐬𝐞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7AA612B-4656-FE81-010D-8855F6D6C5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4392056-BEFD-D976-4C4D-E05BE7C0B5DC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24D6B0A4-AE86-4703-00AA-5D38F8BBCD68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21E49076-4CEC-03F7-6513-73753865DC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5CA65D6A-715E-D6E2-AB0D-19F962627835}"/>
                  </a:ext>
                </a:extLst>
              </p:cNvPr>
              <p:cNvSpPr txBox="1"/>
              <p:nvPr/>
            </p:nvSpPr>
            <p:spPr>
              <a:xfrm>
                <a:off x="3682523" y="2491285"/>
                <a:ext cx="3502497" cy="11988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3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fr-FR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32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fr-FR" sz="32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</m:e>
                      </m:d>
                      <m:r>
                        <a:rPr lang="fr-FR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  <m:d>
                        <m:dPr>
                          <m:ctrlPr>
                            <a:rPr lang="fr-F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fr-FR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7</m:t>
                              </m:r>
                            </m:num>
                            <m:den>
                              <m:r>
                                <a:rPr lang="fr-FR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5</m:t>
                              </m:r>
                            </m:den>
                          </m:f>
                        </m:e>
                      </m:d>
                      <m:r>
                        <a:rPr lang="fr-F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)=</m:t>
                      </m:r>
                    </m:oMath>
                  </m:oMathPara>
                </a14:m>
                <a:endParaRPr lang="fr-FR" sz="3200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5CA65D6A-715E-D6E2-AB0D-19F9626278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2523" y="2491285"/>
                <a:ext cx="3502497" cy="119885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984DDA32-3126-0BB7-8615-11F253C2F023}"/>
                  </a:ext>
                </a:extLst>
              </p:cNvPr>
              <p:cNvSpPr txBox="1"/>
              <p:nvPr/>
            </p:nvSpPr>
            <p:spPr>
              <a:xfrm>
                <a:off x="8336695" y="4601947"/>
                <a:ext cx="2882630" cy="1094467"/>
              </a:xfrm>
              <a:prstGeom prst="rect">
                <a:avLst/>
              </a:prstGeom>
              <a:solidFill>
                <a:schemeClr val="accent4"/>
              </a:solidFill>
              <a:ln w="28575">
                <a:noFill/>
              </a:ln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2800" b="0" i="1">
                    <a:latin typeface="Cambria Math" panose="02040503050406030204" pitchFamily="18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fr-FR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fr-FR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fr-FR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  <m:r>
                            <a:rPr lang="fr-FR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f>
                            <m:fPr>
                              <m:ctrlPr>
                                <a:rPr lang="fr-FR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fr-FR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984DDA32-3126-0BB7-8615-11F253C2F0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6695" y="4601947"/>
                <a:ext cx="2882630" cy="109446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Google Shape;1051;p75">
            <a:extLst>
              <a:ext uri="{FF2B5EF4-FFF2-40B4-BE49-F238E27FC236}">
                <a16:creationId xmlns:a16="http://schemas.microsoft.com/office/drawing/2014/main" id="{F3A1321D-6294-8B54-D52F-2C7D7DEDF755}"/>
              </a:ext>
            </a:extLst>
          </p:cNvPr>
          <p:cNvSpPr/>
          <p:nvPr/>
        </p:nvSpPr>
        <p:spPr>
          <a:xfrm>
            <a:off x="783771" y="1630018"/>
            <a:ext cx="10481633" cy="2867337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7854278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guidée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à la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84903F-8F6B-4BBF-3111-ED2769D25CFE}"/>
              </a:ext>
            </a:extLst>
          </p:cNvPr>
          <p:cNvSpPr/>
          <p:nvPr/>
        </p:nvSpPr>
        <p:spPr>
          <a:xfrm>
            <a:off x="5124450" y="5949372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43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9F1D3AD-5387-3A93-E407-23E3558D20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00" y="1165481"/>
            <a:ext cx="11205952" cy="395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D6347D7-3877-CC09-7F39-7D6D74F873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00" y="1165481"/>
            <a:ext cx="11205952" cy="39502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18A637AC-F6B5-7759-F401-4D8A8BB19982}"/>
                  </a:ext>
                </a:extLst>
              </p:cNvPr>
              <p:cNvSpPr txBox="1"/>
              <p:nvPr/>
            </p:nvSpPr>
            <p:spPr>
              <a:xfrm>
                <a:off x="3707027" y="2672515"/>
                <a:ext cx="49427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18A637AC-F6B5-7759-F401-4D8A8BB199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027" y="2672515"/>
                <a:ext cx="494270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B00C103D-04E3-6F47-E0B4-CCA995FB2C3A}"/>
                  </a:ext>
                </a:extLst>
              </p:cNvPr>
              <p:cNvSpPr txBox="1"/>
              <p:nvPr/>
            </p:nvSpPr>
            <p:spPr>
              <a:xfrm>
                <a:off x="4328984" y="2672515"/>
                <a:ext cx="49427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fr-FR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B00C103D-04E3-6F47-E0B4-CCA995FB2C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8984" y="2672515"/>
                <a:ext cx="494270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80597F01-5E87-9F94-9CAC-A23D22AEFEC5}"/>
                  </a:ext>
                </a:extLst>
              </p:cNvPr>
              <p:cNvSpPr txBox="1"/>
              <p:nvPr/>
            </p:nvSpPr>
            <p:spPr>
              <a:xfrm>
                <a:off x="3262184" y="2669058"/>
                <a:ext cx="494268" cy="3762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80597F01-5E87-9F94-9CAC-A23D22AEFE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2184" y="2669058"/>
                <a:ext cx="494268" cy="37624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D75C0522-06CB-C16C-4399-A2407CDD207A}"/>
                  </a:ext>
                </a:extLst>
              </p:cNvPr>
              <p:cNvSpPr txBox="1"/>
              <p:nvPr/>
            </p:nvSpPr>
            <p:spPr>
              <a:xfrm>
                <a:off x="5169243" y="2672515"/>
                <a:ext cx="83614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D75C0522-06CB-C16C-4399-A2407CDD20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9243" y="2672515"/>
                <a:ext cx="836142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52C928FB-5452-8C8E-4979-C3F8B794B93F}"/>
                  </a:ext>
                </a:extLst>
              </p:cNvPr>
              <p:cNvSpPr txBox="1"/>
              <p:nvPr/>
            </p:nvSpPr>
            <p:spPr>
              <a:xfrm>
                <a:off x="3262184" y="3123039"/>
                <a:ext cx="3171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52C928FB-5452-8C8E-4979-C3F8B794B9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2184" y="3123039"/>
                <a:ext cx="317156" cy="369332"/>
              </a:xfrm>
              <a:prstGeom prst="rect">
                <a:avLst/>
              </a:prstGeom>
              <a:blipFill>
                <a:blip r:embed="rId10"/>
                <a:stretch>
                  <a:fillRect r="-769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E93DE2E4-7351-7698-0BE2-335565FE7B9E}"/>
                  </a:ext>
                </a:extLst>
              </p:cNvPr>
              <p:cNvSpPr txBox="1"/>
              <p:nvPr/>
            </p:nvSpPr>
            <p:spPr>
              <a:xfrm>
                <a:off x="3678194" y="3123039"/>
                <a:ext cx="49427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E93DE2E4-7351-7698-0BE2-335565FE7B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8194" y="3123039"/>
                <a:ext cx="494270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9FB1788B-BDAD-983A-B191-AD07185D060A}"/>
                  </a:ext>
                </a:extLst>
              </p:cNvPr>
              <p:cNvSpPr txBox="1"/>
              <p:nvPr/>
            </p:nvSpPr>
            <p:spPr>
              <a:xfrm>
                <a:off x="4328984" y="3123039"/>
                <a:ext cx="49427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fr-FR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9FB1788B-BDAD-983A-B191-AD07185D06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8984" y="3123039"/>
                <a:ext cx="494270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B95B715A-5236-876A-A253-5943971E72AC}"/>
                  </a:ext>
                </a:extLst>
              </p:cNvPr>
              <p:cNvSpPr txBox="1"/>
              <p:nvPr/>
            </p:nvSpPr>
            <p:spPr>
              <a:xfrm>
                <a:off x="5010664" y="3123039"/>
                <a:ext cx="83614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38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B95B715A-5236-876A-A253-5943971E72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0664" y="3123039"/>
                <a:ext cx="836141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3A355405-AD73-A06D-E633-2AC5331CB2FD}"/>
                  </a:ext>
                </a:extLst>
              </p:cNvPr>
              <p:cNvSpPr txBox="1"/>
              <p:nvPr/>
            </p:nvSpPr>
            <p:spPr>
              <a:xfrm>
                <a:off x="3262183" y="3654802"/>
                <a:ext cx="49426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3A355405-AD73-A06D-E633-2AC5331CB2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2183" y="3654802"/>
                <a:ext cx="494269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86706A1D-6764-8094-3656-A7452E8EE05F}"/>
                  </a:ext>
                </a:extLst>
              </p:cNvPr>
              <p:cNvSpPr txBox="1"/>
              <p:nvPr/>
            </p:nvSpPr>
            <p:spPr>
              <a:xfrm>
                <a:off x="3604053" y="3534000"/>
                <a:ext cx="494270" cy="610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86706A1D-6764-8094-3656-A7452E8EE0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4053" y="3534000"/>
                <a:ext cx="494270" cy="61093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784014E9-341F-895B-62A5-C2A9BF162B43}"/>
                  </a:ext>
                </a:extLst>
              </p:cNvPr>
              <p:cNvSpPr txBox="1"/>
              <p:nvPr/>
            </p:nvSpPr>
            <p:spPr>
              <a:xfrm>
                <a:off x="4201297" y="3534513"/>
                <a:ext cx="494270" cy="6099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784014E9-341F-895B-62A5-C2A9BF162B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1297" y="3534513"/>
                <a:ext cx="494270" cy="609911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E5F49A01-282C-AA16-68BD-B85658A73E6C}"/>
                  </a:ext>
                </a:extLst>
              </p:cNvPr>
              <p:cNvSpPr txBox="1"/>
              <p:nvPr/>
            </p:nvSpPr>
            <p:spPr>
              <a:xfrm>
                <a:off x="5043617" y="3534000"/>
                <a:ext cx="494270" cy="610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E5F49A01-282C-AA16-68BD-B85658A73E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3617" y="3534000"/>
                <a:ext cx="494270" cy="610936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28EE7EB6-76A0-C503-5740-B641419D49CC}"/>
                  </a:ext>
                </a:extLst>
              </p:cNvPr>
              <p:cNvSpPr txBox="1"/>
              <p:nvPr/>
            </p:nvSpPr>
            <p:spPr>
              <a:xfrm>
                <a:off x="3208638" y="4257957"/>
                <a:ext cx="42424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28EE7EB6-76A0-C503-5740-B641419D49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8638" y="4257957"/>
                <a:ext cx="424247" cy="36933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B8FE705D-5D03-D2EB-3B89-152CD070AE45}"/>
                  </a:ext>
                </a:extLst>
              </p:cNvPr>
              <p:cNvSpPr txBox="1"/>
              <p:nvPr/>
            </p:nvSpPr>
            <p:spPr>
              <a:xfrm>
                <a:off x="3589638" y="4124812"/>
                <a:ext cx="494270" cy="6356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B8FE705D-5D03-D2EB-3B89-152CD070AE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9638" y="4124812"/>
                <a:ext cx="494270" cy="635623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394CEBDE-4E1A-EB31-CE45-A9FFAFAF2326}"/>
                  </a:ext>
                </a:extLst>
              </p:cNvPr>
              <p:cNvSpPr txBox="1"/>
              <p:nvPr/>
            </p:nvSpPr>
            <p:spPr>
              <a:xfrm>
                <a:off x="4201297" y="4124812"/>
                <a:ext cx="494270" cy="6356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394CEBDE-4E1A-EB31-CE45-A9FFAFAF23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1297" y="4124812"/>
                <a:ext cx="494270" cy="635623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01CF2E4B-9431-6A0D-1BAC-EB35803D40DE}"/>
                  </a:ext>
                </a:extLst>
              </p:cNvPr>
              <p:cNvSpPr txBox="1"/>
              <p:nvPr/>
            </p:nvSpPr>
            <p:spPr>
              <a:xfrm>
                <a:off x="5023724" y="4257957"/>
                <a:ext cx="49427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01CF2E4B-9431-6A0D-1BAC-EB35803D40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3724" y="4257957"/>
                <a:ext cx="494270" cy="369332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E8494FD4-FC8B-DCD7-DF6F-4BBCEC7FF9CD}"/>
                  </a:ext>
                </a:extLst>
              </p:cNvPr>
              <p:cNvSpPr txBox="1"/>
              <p:nvPr/>
            </p:nvSpPr>
            <p:spPr>
              <a:xfrm>
                <a:off x="8760940" y="2652371"/>
                <a:ext cx="42424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E8494FD4-FC8B-DCD7-DF6F-4BBCEC7FF9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0940" y="2652371"/>
                <a:ext cx="424247" cy="369332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585A6049-28F7-D792-E9F5-8E9BE14293E6}"/>
                  </a:ext>
                </a:extLst>
              </p:cNvPr>
              <p:cNvSpPr txBox="1"/>
              <p:nvPr/>
            </p:nvSpPr>
            <p:spPr>
              <a:xfrm>
                <a:off x="9185187" y="2652371"/>
                <a:ext cx="49427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585A6049-28F7-D792-E9F5-8E9BE14293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5187" y="2652371"/>
                <a:ext cx="494270" cy="369332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ZoneTexte 34">
                <a:extLst>
                  <a:ext uri="{FF2B5EF4-FFF2-40B4-BE49-F238E27FC236}">
                    <a16:creationId xmlns:a16="http://schemas.microsoft.com/office/drawing/2014/main" id="{716353CA-0DB6-0D59-DD19-9B6AC5D08EB7}"/>
                  </a:ext>
                </a:extLst>
              </p:cNvPr>
              <p:cNvSpPr txBox="1"/>
              <p:nvPr/>
            </p:nvSpPr>
            <p:spPr>
              <a:xfrm>
                <a:off x="9856569" y="2652371"/>
                <a:ext cx="49427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5" name="ZoneTexte 34">
                <a:extLst>
                  <a:ext uri="{FF2B5EF4-FFF2-40B4-BE49-F238E27FC236}">
                    <a16:creationId xmlns:a16="http://schemas.microsoft.com/office/drawing/2014/main" id="{716353CA-0DB6-0D59-DD19-9B6AC5D08E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56569" y="2652371"/>
                <a:ext cx="494270" cy="369332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3624AAEF-EEB8-BEBD-6AA5-B4E708CED524}"/>
                  </a:ext>
                </a:extLst>
              </p:cNvPr>
              <p:cNvSpPr txBox="1"/>
              <p:nvPr/>
            </p:nvSpPr>
            <p:spPr>
              <a:xfrm>
                <a:off x="10595448" y="2641000"/>
                <a:ext cx="42424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3624AAEF-EEB8-BEBD-6AA5-B4E708CED5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95448" y="2641000"/>
                <a:ext cx="424247" cy="369332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ZoneTexte 36">
                <a:extLst>
                  <a:ext uri="{FF2B5EF4-FFF2-40B4-BE49-F238E27FC236}">
                    <a16:creationId xmlns:a16="http://schemas.microsoft.com/office/drawing/2014/main" id="{0F8AF271-AB6F-0EEC-100E-A4685F2041F5}"/>
                  </a:ext>
                </a:extLst>
              </p:cNvPr>
              <p:cNvSpPr txBox="1"/>
              <p:nvPr/>
            </p:nvSpPr>
            <p:spPr>
              <a:xfrm>
                <a:off x="10821987" y="2652371"/>
                <a:ext cx="49427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47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7" name="ZoneTexte 36">
                <a:extLst>
                  <a:ext uri="{FF2B5EF4-FFF2-40B4-BE49-F238E27FC236}">
                    <a16:creationId xmlns:a16="http://schemas.microsoft.com/office/drawing/2014/main" id="{0F8AF271-AB6F-0EEC-100E-A4685F2041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21987" y="2652371"/>
                <a:ext cx="494270" cy="369332"/>
              </a:xfrm>
              <a:prstGeom prst="rect">
                <a:avLst/>
              </a:prstGeom>
              <a:blipFill>
                <a:blip r:embed="rId26"/>
                <a:stretch>
                  <a:fillRect r="-2345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56E32CCA-9976-5034-1D02-FF08BC8E8ABC}"/>
                  </a:ext>
                </a:extLst>
              </p:cNvPr>
              <p:cNvSpPr txBox="1"/>
              <p:nvPr/>
            </p:nvSpPr>
            <p:spPr>
              <a:xfrm>
                <a:off x="8773296" y="3109267"/>
                <a:ext cx="42424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56E32CCA-9976-5034-1D02-FF08BC8E8A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3296" y="3109267"/>
                <a:ext cx="424247" cy="369332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9E49327D-3AA5-53FE-50CC-CDFEF0803607}"/>
                  </a:ext>
                </a:extLst>
              </p:cNvPr>
              <p:cNvSpPr txBox="1"/>
              <p:nvPr/>
            </p:nvSpPr>
            <p:spPr>
              <a:xfrm>
                <a:off x="9197543" y="3109267"/>
                <a:ext cx="49427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9E49327D-3AA5-53FE-50CC-CDFEF08036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7543" y="3109267"/>
                <a:ext cx="494270" cy="369332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ZoneTexte 39">
                <a:extLst>
                  <a:ext uri="{FF2B5EF4-FFF2-40B4-BE49-F238E27FC236}">
                    <a16:creationId xmlns:a16="http://schemas.microsoft.com/office/drawing/2014/main" id="{83DC1B0D-FE58-63B8-B7D6-20A2495A4387}"/>
                  </a:ext>
                </a:extLst>
              </p:cNvPr>
              <p:cNvSpPr txBox="1"/>
              <p:nvPr/>
            </p:nvSpPr>
            <p:spPr>
              <a:xfrm>
                <a:off x="9790667" y="3109267"/>
                <a:ext cx="49427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0" name="ZoneTexte 39">
                <a:extLst>
                  <a:ext uri="{FF2B5EF4-FFF2-40B4-BE49-F238E27FC236}">
                    <a16:creationId xmlns:a16="http://schemas.microsoft.com/office/drawing/2014/main" id="{83DC1B0D-FE58-63B8-B7D6-20A2495A43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90667" y="3109267"/>
                <a:ext cx="494270" cy="369332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ZoneTexte 40">
                <a:extLst>
                  <a:ext uri="{FF2B5EF4-FFF2-40B4-BE49-F238E27FC236}">
                    <a16:creationId xmlns:a16="http://schemas.microsoft.com/office/drawing/2014/main" id="{6840320D-94BD-83C9-76C9-74F627E87321}"/>
                  </a:ext>
                </a:extLst>
              </p:cNvPr>
              <p:cNvSpPr txBox="1"/>
              <p:nvPr/>
            </p:nvSpPr>
            <p:spPr>
              <a:xfrm>
                <a:off x="10517183" y="3109267"/>
                <a:ext cx="49427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1" name="ZoneTexte 40">
                <a:extLst>
                  <a:ext uri="{FF2B5EF4-FFF2-40B4-BE49-F238E27FC236}">
                    <a16:creationId xmlns:a16="http://schemas.microsoft.com/office/drawing/2014/main" id="{6840320D-94BD-83C9-76C9-74F627E873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7183" y="3109267"/>
                <a:ext cx="494270" cy="369332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ZoneTexte 41">
                <a:extLst>
                  <a:ext uri="{FF2B5EF4-FFF2-40B4-BE49-F238E27FC236}">
                    <a16:creationId xmlns:a16="http://schemas.microsoft.com/office/drawing/2014/main" id="{86AEB95D-D333-39F1-449E-7EBD07855E99}"/>
                  </a:ext>
                </a:extLst>
              </p:cNvPr>
              <p:cNvSpPr txBox="1"/>
              <p:nvPr/>
            </p:nvSpPr>
            <p:spPr>
              <a:xfrm>
                <a:off x="8725929" y="3654129"/>
                <a:ext cx="494268" cy="3762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2" name="ZoneTexte 41">
                <a:extLst>
                  <a:ext uri="{FF2B5EF4-FFF2-40B4-BE49-F238E27FC236}">
                    <a16:creationId xmlns:a16="http://schemas.microsoft.com/office/drawing/2014/main" id="{86AEB95D-D333-39F1-449E-7EBD07855E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5929" y="3654129"/>
                <a:ext cx="494268" cy="376247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ZoneTexte 42">
                <a:extLst>
                  <a:ext uri="{FF2B5EF4-FFF2-40B4-BE49-F238E27FC236}">
                    <a16:creationId xmlns:a16="http://schemas.microsoft.com/office/drawing/2014/main" id="{7BC1D023-F8DD-D408-3582-92B42ABD836F}"/>
                  </a:ext>
                </a:extLst>
              </p:cNvPr>
              <p:cNvSpPr txBox="1"/>
              <p:nvPr/>
            </p:nvSpPr>
            <p:spPr>
              <a:xfrm>
                <a:off x="9169271" y="3524441"/>
                <a:ext cx="494270" cy="6356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3" name="ZoneTexte 42">
                <a:extLst>
                  <a:ext uri="{FF2B5EF4-FFF2-40B4-BE49-F238E27FC236}">
                    <a16:creationId xmlns:a16="http://schemas.microsoft.com/office/drawing/2014/main" id="{7BC1D023-F8DD-D408-3582-92B42ABD83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9271" y="3524441"/>
                <a:ext cx="494270" cy="635623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ZoneTexte 43">
                <a:extLst>
                  <a:ext uri="{FF2B5EF4-FFF2-40B4-BE49-F238E27FC236}">
                    <a16:creationId xmlns:a16="http://schemas.microsoft.com/office/drawing/2014/main" id="{50C376DD-C175-0C3F-4676-B60DA1E9C5D3}"/>
                  </a:ext>
                </a:extLst>
              </p:cNvPr>
              <p:cNvSpPr txBox="1"/>
              <p:nvPr/>
            </p:nvSpPr>
            <p:spPr>
              <a:xfrm>
                <a:off x="9738432" y="3536880"/>
                <a:ext cx="494270" cy="6107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4" name="ZoneTexte 43">
                <a:extLst>
                  <a:ext uri="{FF2B5EF4-FFF2-40B4-BE49-F238E27FC236}">
                    <a16:creationId xmlns:a16="http://schemas.microsoft.com/office/drawing/2014/main" id="{50C376DD-C175-0C3F-4676-B60DA1E9C5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8432" y="3536880"/>
                <a:ext cx="494270" cy="610745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ZoneTexte 44">
                <a:extLst>
                  <a:ext uri="{FF2B5EF4-FFF2-40B4-BE49-F238E27FC236}">
                    <a16:creationId xmlns:a16="http://schemas.microsoft.com/office/drawing/2014/main" id="{A751B4DC-0985-2234-244A-797E0B08DEC5}"/>
                  </a:ext>
                </a:extLst>
              </p:cNvPr>
              <p:cNvSpPr txBox="1"/>
              <p:nvPr/>
            </p:nvSpPr>
            <p:spPr>
              <a:xfrm>
                <a:off x="10612929" y="3536880"/>
                <a:ext cx="494270" cy="6107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5" name="ZoneTexte 44">
                <a:extLst>
                  <a:ext uri="{FF2B5EF4-FFF2-40B4-BE49-F238E27FC236}">
                    <a16:creationId xmlns:a16="http://schemas.microsoft.com/office/drawing/2014/main" id="{A751B4DC-0985-2234-244A-797E0B08DE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12929" y="3536880"/>
                <a:ext cx="494270" cy="610745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ZoneTexte 45">
                <a:extLst>
                  <a:ext uri="{FF2B5EF4-FFF2-40B4-BE49-F238E27FC236}">
                    <a16:creationId xmlns:a16="http://schemas.microsoft.com/office/drawing/2014/main" id="{2D8E9FAF-1B58-0EA7-D1DF-34A63E4BE10F}"/>
                  </a:ext>
                </a:extLst>
              </p:cNvPr>
              <p:cNvSpPr txBox="1"/>
              <p:nvPr/>
            </p:nvSpPr>
            <p:spPr>
              <a:xfrm>
                <a:off x="8526162" y="4194589"/>
                <a:ext cx="494268" cy="3762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6" name="ZoneTexte 45">
                <a:extLst>
                  <a:ext uri="{FF2B5EF4-FFF2-40B4-BE49-F238E27FC236}">
                    <a16:creationId xmlns:a16="http://schemas.microsoft.com/office/drawing/2014/main" id="{2D8E9FAF-1B58-0EA7-D1DF-34A63E4BE1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6162" y="4194589"/>
                <a:ext cx="494268" cy="376247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ZoneTexte 46">
                <a:extLst>
                  <a:ext uri="{FF2B5EF4-FFF2-40B4-BE49-F238E27FC236}">
                    <a16:creationId xmlns:a16="http://schemas.microsoft.com/office/drawing/2014/main" id="{EE3F3EF4-3F2F-B46B-5A9F-A3BFE88BDAE8}"/>
                  </a:ext>
                </a:extLst>
              </p:cNvPr>
              <p:cNvSpPr txBox="1"/>
              <p:nvPr/>
            </p:nvSpPr>
            <p:spPr>
              <a:xfrm>
                <a:off x="8960055" y="4077340"/>
                <a:ext cx="494270" cy="6107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7" name="ZoneTexte 46">
                <a:extLst>
                  <a:ext uri="{FF2B5EF4-FFF2-40B4-BE49-F238E27FC236}">
                    <a16:creationId xmlns:a16="http://schemas.microsoft.com/office/drawing/2014/main" id="{EE3F3EF4-3F2F-B46B-5A9F-A3BFE88BDA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0055" y="4077340"/>
                <a:ext cx="494270" cy="610745"/>
              </a:xfrm>
              <a:prstGeom prst="rect">
                <a:avLst/>
              </a:prstGeom>
              <a:blipFill>
                <a:blip r:embed="rId3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ZoneTexte 47">
                <a:extLst>
                  <a:ext uri="{FF2B5EF4-FFF2-40B4-BE49-F238E27FC236}">
                    <a16:creationId xmlns:a16="http://schemas.microsoft.com/office/drawing/2014/main" id="{50595EC0-03E2-4F06-652D-8B959E4F6E9B}"/>
                  </a:ext>
                </a:extLst>
              </p:cNvPr>
              <p:cNvSpPr txBox="1"/>
              <p:nvPr/>
            </p:nvSpPr>
            <p:spPr>
              <a:xfrm>
                <a:off x="9604634" y="4077244"/>
                <a:ext cx="494270" cy="610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8" name="ZoneTexte 47">
                <a:extLst>
                  <a:ext uri="{FF2B5EF4-FFF2-40B4-BE49-F238E27FC236}">
                    <a16:creationId xmlns:a16="http://schemas.microsoft.com/office/drawing/2014/main" id="{50595EC0-03E2-4F06-652D-8B959E4F6E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4634" y="4077244"/>
                <a:ext cx="494270" cy="610936"/>
              </a:xfrm>
              <a:prstGeom prst="rect">
                <a:avLst/>
              </a:prstGeom>
              <a:blipFill>
                <a:blip r:embed="rId3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ZoneTexte 48">
                <a:extLst>
                  <a:ext uri="{FF2B5EF4-FFF2-40B4-BE49-F238E27FC236}">
                    <a16:creationId xmlns:a16="http://schemas.microsoft.com/office/drawing/2014/main" id="{D29E9E1B-8BE4-D543-0100-12BD8FDE10DD}"/>
                  </a:ext>
                </a:extLst>
              </p:cNvPr>
              <p:cNvSpPr txBox="1"/>
              <p:nvPr/>
            </p:nvSpPr>
            <p:spPr>
              <a:xfrm>
                <a:off x="10460149" y="4198046"/>
                <a:ext cx="49427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9" name="ZoneTexte 48">
                <a:extLst>
                  <a:ext uri="{FF2B5EF4-FFF2-40B4-BE49-F238E27FC236}">
                    <a16:creationId xmlns:a16="http://schemas.microsoft.com/office/drawing/2014/main" id="{D29E9E1B-8BE4-D543-0100-12BD8FDE10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60149" y="4198046"/>
                <a:ext cx="494270" cy="369332"/>
              </a:xfrm>
              <a:prstGeom prst="rect">
                <a:avLst/>
              </a:prstGeom>
              <a:blipFill>
                <a:blip r:embed="rId3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12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vos livrets et vos crayons,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besoin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43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4D3F8EB-B639-54AD-75B6-074F68B71D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62" y="1288122"/>
            <a:ext cx="11462892" cy="3419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corrige au tableau.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séance.(l’enseignant corrige –je retiens-sur le livret)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nous avons appris :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92586BA-459E-0396-15FA-BC2EE20EC412}"/>
              </a:ext>
            </a:extLst>
          </p:cNvPr>
          <p:cNvSpPr txBox="1"/>
          <p:nvPr/>
        </p:nvSpPr>
        <p:spPr>
          <a:xfrm>
            <a:off x="923910" y="1231619"/>
            <a:ext cx="1011067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2400" dirty="0">
                <a:effectLst/>
                <a:latin typeface="Calibri" panose="020F0502020204030204" pitchFamily="34" charset="0"/>
              </a:rPr>
              <a:t>Les </a:t>
            </a:r>
            <a:r>
              <a:rPr lang="fr-MA" sz="2400" dirty="0">
                <a:latin typeface="Calibri" panose="020F0502020204030204" pitchFamily="34" charset="0"/>
              </a:rPr>
              <a:t>règles </a:t>
            </a:r>
            <a:r>
              <a:rPr lang="fr-MA" sz="2400" dirty="0">
                <a:effectLst/>
                <a:latin typeface="Calibri" panose="020F0502020204030204" pitchFamily="34" charset="0"/>
              </a:rPr>
              <a:t> de  multiplication et de division ́ restent valables pour la multiplication des nombres décimaux et fractionnaires. </a:t>
            </a:r>
            <a:endParaRPr lang="fr-MA" sz="2400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5141B00-B3F2-8EFA-2FDA-AF6914BB35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0" y="2369644"/>
            <a:ext cx="3704113" cy="127075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652E30B-CDEF-5194-9124-D35CFB20E2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8617" y="2369644"/>
            <a:ext cx="3917083" cy="125455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F49AEFB7-850A-92F2-AA8F-10FE07DC94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645" y="4439229"/>
            <a:ext cx="7772400" cy="1135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maison, puis clôt la séance..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Exercice à préparer à la maison pour la prochaine séance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55B392-FE7B-9C4E-744F-DC58B9ED60D4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43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8C718A6-4392-E41D-F747-3363623159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481" y="1013281"/>
            <a:ext cx="10639168" cy="5131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oogle Shape;250;p28">
            <a:extLst>
              <a:ext uri="{FF2B5EF4-FFF2-40B4-BE49-F238E27FC236}">
                <a16:creationId xmlns:a16="http://schemas.microsoft.com/office/drawing/2014/main" id="{F0C1EEEB-1A76-97CC-9AFF-0D5EE95CA916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8" name="Google Shape;251;p28">
              <a:extLst>
                <a:ext uri="{FF2B5EF4-FFF2-40B4-BE49-F238E27FC236}">
                  <a16:creationId xmlns:a16="http://schemas.microsoft.com/office/drawing/2014/main" id="{1BDDED31-DC3C-71E6-293B-9B41DDF5183D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0" name="Google Shape;252;p28">
              <a:extLst>
                <a:ext uri="{FF2B5EF4-FFF2-40B4-BE49-F238E27FC236}">
                  <a16:creationId xmlns:a16="http://schemas.microsoft.com/office/drawing/2014/main" id="{4777E0C0-26F3-ACD4-BC62-CBBB76C9E963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3" name="Google Shape;996;p109">
            <a:extLst>
              <a:ext uri="{FF2B5EF4-FFF2-40B4-BE49-F238E27FC236}">
                <a16:creationId xmlns:a16="http://schemas.microsoft.com/office/drawing/2014/main" id="{351F946C-A501-4C58-BC6A-1C4223005226}"/>
              </a:ext>
            </a:extLst>
          </p:cNvPr>
          <p:cNvSpPr txBox="1"/>
          <p:nvPr/>
        </p:nvSpPr>
        <p:spPr>
          <a:xfrm>
            <a:off x="1721796" y="1416788"/>
            <a:ext cx="8630645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l’élève</a:t>
            </a:r>
          </a:p>
        </p:txBody>
      </p:sp>
      <p:pic>
        <p:nvPicPr>
          <p:cNvPr id="15" name="Picture 11">
            <a:extLst>
              <a:ext uri="{FF2B5EF4-FFF2-40B4-BE49-F238E27FC236}">
                <a16:creationId xmlns:a16="http://schemas.microsoft.com/office/drawing/2014/main" id="{D884E71F-9BE2-69DC-4C72-1059DF61998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5246368" y="4688581"/>
            <a:ext cx="1564020" cy="174252"/>
          </a:xfrm>
          <a:prstGeom prst="rect">
            <a:avLst/>
          </a:prstGeom>
        </p:spPr>
      </p:pic>
      <p:pic>
        <p:nvPicPr>
          <p:cNvPr id="19" name="Picture 21">
            <a:extLst>
              <a:ext uri="{FF2B5EF4-FFF2-40B4-BE49-F238E27FC236}">
                <a16:creationId xmlns:a16="http://schemas.microsoft.com/office/drawing/2014/main" id="{59801438-8BE1-299D-F527-99E0AADE3A0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31425" y="3045106"/>
            <a:ext cx="1632389" cy="1164080"/>
          </a:xfrm>
          <a:prstGeom prst="rect">
            <a:avLst/>
          </a:prstGeom>
        </p:spPr>
      </p:pic>
      <p:pic>
        <p:nvPicPr>
          <p:cNvPr id="21" name="Picture 1">
            <a:extLst>
              <a:ext uri="{FF2B5EF4-FFF2-40B4-BE49-F238E27FC236}">
                <a16:creationId xmlns:a16="http://schemas.microsoft.com/office/drawing/2014/main" id="{995F60F2-0845-307F-923E-F3305B42ED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097821" y="3429000"/>
            <a:ext cx="1478097" cy="1109845"/>
          </a:xfrm>
          <a:prstGeom prst="rect">
            <a:avLst/>
          </a:prstGeom>
          <a:ln w="19050">
            <a:noFill/>
          </a:ln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A143FCF7-C61F-10D2-6F6E-BA17CDCDB81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23929" y="4882889"/>
            <a:ext cx="413334" cy="39741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8370DD5-4CD1-721A-E206-8B988DAD25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53637" y="2887937"/>
            <a:ext cx="1721310" cy="2348766"/>
          </a:xfrm>
          <a:prstGeom prst="rect">
            <a:avLst/>
          </a:prstGeom>
          <a:ln w="38100">
            <a:solidFill>
              <a:schemeClr val="bg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1616843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Une banque des bons et mauvais comportements 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910BE2-3881-7D0E-E803-A3E02C53654F}"/>
              </a:ext>
            </a:extLst>
          </p:cNvPr>
          <p:cNvSpPr/>
          <p:nvPr/>
        </p:nvSpPr>
        <p:spPr>
          <a:xfrm>
            <a:off x="7133351" y="1048837"/>
            <a:ext cx="4566868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491781" y="1048837"/>
            <a:ext cx="4368339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F5B7BB-A09E-350C-C581-9BD7ACC40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9" b="96070" l="9948" r="89791">
                        <a14:foregroundMark x1="39005" y1="6376" x2="57068" y2="4716"/>
                        <a14:foregroundMark x1="31937" y1="95633" x2="42408" y2="88908"/>
                        <a14:foregroundMark x1="57723" y1="96070" x2="58639" y2="89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9" y="1796803"/>
            <a:ext cx="3173351" cy="47600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E3944C-573E-4613-C6E7-D1F8D09B79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94" b="94596" l="9961" r="89844">
                        <a14:foregroundMark x1="46582" y1="91341" x2="61328" y2="88086"/>
                        <a14:foregroundMark x1="68652" y1="94661" x2="79980" y2="86654"/>
                        <a14:foregroundMark x1="79980" y1="86654" x2="79980" y2="86263"/>
                        <a14:foregroundMark x1="53320" y1="19857" x2="57324" y2="19010"/>
                        <a14:foregroundMark x1="61914" y1="18620" x2="69336" y2="19401"/>
                        <a14:foregroundMark x1="79102" y1="31706" x2="82520" y2="43164"/>
                        <a14:foregroundMark x1="48438" y1="44531" x2="50000" y2="34570"/>
                        <a14:foregroundMark x1="53711" y1="8594" x2="71094" y2="8984"/>
                        <a14:foregroundMark x1="49707" y1="33919" x2="52148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58" y="1557149"/>
            <a:ext cx="3492888" cy="5239333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A43F9CB2-84EE-684F-76D0-BB5DC6421965}"/>
              </a:ext>
            </a:extLst>
          </p:cNvPr>
          <p:cNvSpPr/>
          <p:nvPr/>
        </p:nvSpPr>
        <p:spPr>
          <a:xfrm rot="20889684">
            <a:off x="7305399" y="2079939"/>
            <a:ext cx="1824184" cy="1403623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b="1" dirty="0">
              <a:solidFill>
                <a:schemeClr val="tx1"/>
              </a:solidFill>
            </a:endParaRPr>
          </a:p>
          <a:p>
            <a:pPr algn="ctr"/>
            <a:r>
              <a:rPr lang="fr-FR" sz="2400" b="1" dirty="0">
                <a:solidFill>
                  <a:schemeClr val="tx1"/>
                </a:solidFill>
              </a:rPr>
              <a:t>J’oublie  </a:t>
            </a:r>
          </a:p>
          <a:p>
            <a:pPr algn="ctr"/>
            <a:r>
              <a:rPr lang="fr-FR" sz="2400" b="1" dirty="0">
                <a:solidFill>
                  <a:schemeClr val="tx1"/>
                </a:solidFill>
              </a:rPr>
              <a:t>   mon    ardoise</a:t>
            </a:r>
          </a:p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168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i="0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720090" y="621653"/>
            <a:ext cx="10709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contrôle  les réalisations d’un échantillon d’élèves avant de passer à la correction au tableau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92BAF7-6798-6F1E-7630-1E8B8D7DB19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41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D578877-9C18-7967-CC28-6FAD66FF70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867" y="929430"/>
            <a:ext cx="10709455" cy="5017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12144</TotalTime>
  <Words>1521</Words>
  <Application>Microsoft Office PowerPoint</Application>
  <PresentationFormat>Grand écran</PresentationFormat>
  <Paragraphs>346</Paragraphs>
  <Slides>50</Slides>
  <Notes>9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50</vt:i4>
      </vt:variant>
    </vt:vector>
  </HeadingPairs>
  <TitlesOfParts>
    <vt:vector size="63" baseType="lpstr">
      <vt:lpstr>Aptos</vt:lpstr>
      <vt:lpstr>Arial</vt:lpstr>
      <vt:lpstr>Calibri</vt:lpstr>
      <vt:lpstr>Calibri-Bold</vt:lpstr>
      <vt:lpstr>Cambria Math</vt:lpstr>
      <vt:lpstr>Dosis</vt:lpstr>
      <vt:lpstr>Dosis Bold</vt:lpstr>
      <vt:lpstr>Hammersmith One</vt:lpstr>
      <vt:lpstr>Poppins ExtraBold</vt:lpstr>
      <vt:lpstr>Wingdings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KHOUKHI MOHAMED</dc:creator>
  <cp:lastModifiedBy>AMINE RADOUANE - ENSEIGNANT</cp:lastModifiedBy>
  <cp:revision>1155</cp:revision>
  <cp:lastPrinted>2024-10-05T19:15:58Z</cp:lastPrinted>
  <dcterms:created xsi:type="dcterms:W3CDTF">2024-05-28T10:13:44Z</dcterms:created>
  <dcterms:modified xsi:type="dcterms:W3CDTF">2025-11-17T12:38:08Z</dcterms:modified>
</cp:coreProperties>
</file>