
<file path=[Content_Types].xml><?xml version="1.0" encoding="utf-8"?>
<Types xmlns="http://schemas.openxmlformats.org/package/2006/content-types">
  <Default Extension="png" ContentType="image/png"/>
  <Default Extension="svg" ContentType="image/svg+xml"/>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gif" ContentType="image/gif"/>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02" r:id="rId2"/>
  </p:sldMasterIdLst>
  <p:notesMasterIdLst>
    <p:notesMasterId r:id="rId77"/>
  </p:notesMasterIdLst>
  <p:handoutMasterIdLst>
    <p:handoutMasterId r:id="rId78"/>
  </p:handoutMasterIdLst>
  <p:sldIdLst>
    <p:sldId id="308" r:id="rId3"/>
    <p:sldId id="288" r:id="rId4"/>
    <p:sldId id="289" r:id="rId5"/>
    <p:sldId id="286" r:id="rId6"/>
    <p:sldId id="372" r:id="rId7"/>
    <p:sldId id="374" r:id="rId8"/>
    <p:sldId id="290" r:id="rId9"/>
    <p:sldId id="292" r:id="rId10"/>
    <p:sldId id="293" r:id="rId11"/>
    <p:sldId id="258" r:id="rId12"/>
    <p:sldId id="353" r:id="rId13"/>
    <p:sldId id="354" r:id="rId14"/>
    <p:sldId id="355" r:id="rId15"/>
    <p:sldId id="356" r:id="rId16"/>
    <p:sldId id="357" r:id="rId17"/>
    <p:sldId id="358" r:id="rId18"/>
    <p:sldId id="295" r:id="rId19"/>
    <p:sldId id="267" r:id="rId20"/>
    <p:sldId id="375" r:id="rId21"/>
    <p:sldId id="296" r:id="rId22"/>
    <p:sldId id="268" r:id="rId23"/>
    <p:sldId id="269" r:id="rId24"/>
    <p:sldId id="314" r:id="rId25"/>
    <p:sldId id="315" r:id="rId26"/>
    <p:sldId id="270" r:id="rId27"/>
    <p:sldId id="2147483413" r:id="rId28"/>
    <p:sldId id="2147483414" r:id="rId29"/>
    <p:sldId id="2147483415" r:id="rId30"/>
    <p:sldId id="2147483412" r:id="rId31"/>
    <p:sldId id="275" r:id="rId32"/>
    <p:sldId id="276" r:id="rId33"/>
    <p:sldId id="277" r:id="rId34"/>
    <p:sldId id="318" r:id="rId35"/>
    <p:sldId id="319" r:id="rId36"/>
    <p:sldId id="320" r:id="rId37"/>
    <p:sldId id="373" r:id="rId38"/>
    <p:sldId id="321" r:id="rId39"/>
    <p:sldId id="299" r:id="rId40"/>
    <p:sldId id="260" r:id="rId41"/>
    <p:sldId id="279" r:id="rId42"/>
    <p:sldId id="322" r:id="rId43"/>
    <p:sldId id="323" r:id="rId44"/>
    <p:sldId id="324" r:id="rId45"/>
    <p:sldId id="325" r:id="rId46"/>
    <p:sldId id="360" r:id="rId47"/>
    <p:sldId id="348" r:id="rId48"/>
    <p:sldId id="349" r:id="rId49"/>
    <p:sldId id="350" r:id="rId50"/>
    <p:sldId id="351" r:id="rId51"/>
    <p:sldId id="364" r:id="rId52"/>
    <p:sldId id="365" r:id="rId53"/>
    <p:sldId id="366" r:id="rId54"/>
    <p:sldId id="367" r:id="rId55"/>
    <p:sldId id="361" r:id="rId56"/>
    <p:sldId id="328" r:id="rId57"/>
    <p:sldId id="329" r:id="rId58"/>
    <p:sldId id="330" r:id="rId59"/>
    <p:sldId id="331" r:id="rId60"/>
    <p:sldId id="311" r:id="rId61"/>
    <p:sldId id="312" r:id="rId62"/>
    <p:sldId id="368" r:id="rId63"/>
    <p:sldId id="369" r:id="rId64"/>
    <p:sldId id="300" r:id="rId65"/>
    <p:sldId id="301" r:id="rId66"/>
    <p:sldId id="362" r:id="rId67"/>
    <p:sldId id="281" r:id="rId68"/>
    <p:sldId id="303" r:id="rId69"/>
    <p:sldId id="304" r:id="rId70"/>
    <p:sldId id="282" r:id="rId71"/>
    <p:sldId id="305" r:id="rId72"/>
    <p:sldId id="262" r:id="rId73"/>
    <p:sldId id="283" r:id="rId74"/>
    <p:sldId id="284" r:id="rId75"/>
    <p:sldId id="337" r:id="rId76"/>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017008B6-3FFD-4BDC-8186-F55938689B22}">
          <p14:sldIdLst>
            <p14:sldId id="308"/>
            <p14:sldId id="288"/>
            <p14:sldId id="289"/>
            <p14:sldId id="286"/>
            <p14:sldId id="372"/>
            <p14:sldId id="374"/>
            <p14:sldId id="290"/>
            <p14:sldId id="292"/>
          </p14:sldIdLst>
        </p14:section>
        <p14:section name="Ouverture de la séance" id="{2EB02A95-5B55-41FB-8E86-2A90C4C55040}">
          <p14:sldIdLst>
            <p14:sldId id="293"/>
            <p14:sldId id="258"/>
          </p14:sldIdLst>
        </p14:section>
        <p14:section name="Discussion informelle" id="{424B5FE0-E67A-49E0-BAF3-0DF201233B69}">
          <p14:sldIdLst>
            <p14:sldId id="353"/>
            <p14:sldId id="354"/>
            <p14:sldId id="355"/>
            <p14:sldId id="356"/>
            <p14:sldId id="357"/>
            <p14:sldId id="358"/>
          </p14:sldIdLst>
        </p14:section>
        <p14:section name="Contrôle des cahiers" id="{D246771F-C8AA-4F75-BAD7-8024CAB55D79}">
          <p14:sldIdLst>
            <p14:sldId id="295"/>
            <p14:sldId id="267"/>
            <p14:sldId id="375"/>
          </p14:sldIdLst>
        </p14:section>
        <p14:section name="Activation des prérequis" id="{8E8D053C-3AAA-4FF0-9D84-FCA59ECBA887}">
          <p14:sldIdLst>
            <p14:sldId id="296"/>
            <p14:sldId id="268"/>
            <p14:sldId id="269"/>
            <p14:sldId id="314"/>
            <p14:sldId id="315"/>
          </p14:sldIdLst>
        </p14:section>
        <p14:section name="Déclaration de l’objectif" id="{096B6BF6-20D6-43DE-B358-982838B98259}">
          <p14:sldIdLst>
            <p14:sldId id="270"/>
            <p14:sldId id="2147483413"/>
            <p14:sldId id="2147483414"/>
            <p14:sldId id="2147483415"/>
          </p14:sldIdLst>
        </p14:section>
        <p14:section name="Modelage" id="{6D007598-4F88-4283-9E36-970C44D688AD}">
          <p14:sldIdLst>
            <p14:sldId id="2147483412"/>
            <p14:sldId id="275"/>
            <p14:sldId id="276"/>
            <p14:sldId id="277"/>
            <p14:sldId id="318"/>
            <p14:sldId id="319"/>
            <p14:sldId id="320"/>
            <p14:sldId id="373"/>
            <p14:sldId id="321"/>
          </p14:sldIdLst>
        </p14:section>
        <p14:section name="Pratique collective" id="{CF34AB29-930A-422C-8BB3-41EE66488593}">
          <p14:sldIdLst>
            <p14:sldId id="299"/>
            <p14:sldId id="260"/>
            <p14:sldId id="279"/>
            <p14:sldId id="322"/>
            <p14:sldId id="323"/>
            <p14:sldId id="324"/>
            <p14:sldId id="325"/>
            <p14:sldId id="360"/>
            <p14:sldId id="348"/>
            <p14:sldId id="349"/>
            <p14:sldId id="350"/>
            <p14:sldId id="351"/>
            <p14:sldId id="364"/>
            <p14:sldId id="365"/>
            <p14:sldId id="366"/>
            <p14:sldId id="367"/>
            <p14:sldId id="361"/>
            <p14:sldId id="328"/>
            <p14:sldId id="329"/>
            <p14:sldId id="330"/>
            <p14:sldId id="331"/>
            <p14:sldId id="311"/>
            <p14:sldId id="312"/>
            <p14:sldId id="368"/>
            <p14:sldId id="369"/>
          </p14:sldIdLst>
        </p14:section>
        <p14:section name="Pratique en binôme" id="{B5D45BF5-6276-4DCA-B0C6-B46ADF983B36}">
          <p14:sldIdLst>
            <p14:sldId id="300"/>
            <p14:sldId id="301"/>
            <p14:sldId id="362"/>
            <p14:sldId id="281"/>
          </p14:sldIdLst>
        </p14:section>
        <p14:section name="Pratique autonome" id="{89211873-F649-4A72-AB32-DC4F4703E8C4}">
          <p14:sldIdLst>
            <p14:sldId id="303"/>
            <p14:sldId id="304"/>
            <p14:sldId id="282"/>
          </p14:sldIdLst>
        </p14:section>
        <p14:section name="Clôture de la séance" id="{EBCF91DF-0CDC-4636-96C9-6E6A8A771057}">
          <p14:sldIdLst>
            <p14:sldId id="305"/>
            <p14:sldId id="262"/>
            <p14:sldId id="283"/>
            <p14:sldId id="284"/>
            <p14:sldId id="337"/>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56082"/>
    <a:srgbClr val="1D6FA9"/>
    <a:srgbClr val="DCEAF7"/>
    <a:srgbClr val="7F7F7F"/>
    <a:srgbClr val="F19D19"/>
    <a:srgbClr val="DCE6F2"/>
    <a:srgbClr val="C8F5E8"/>
    <a:srgbClr val="E0EFE9"/>
    <a:srgbClr val="BFE0D2"/>
    <a:srgbClr val="94CFB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258" autoAdjust="0"/>
    <p:restoredTop sz="94660"/>
  </p:normalViewPr>
  <p:slideViewPr>
    <p:cSldViewPr snapToGrid="0">
      <p:cViewPr varScale="1">
        <p:scale>
          <a:sx n="83" d="100"/>
          <a:sy n="83" d="100"/>
        </p:scale>
        <p:origin x="466" y="72"/>
      </p:cViewPr>
      <p:guideLst/>
    </p:cSldViewPr>
  </p:slideViewPr>
  <p:notesTextViewPr>
    <p:cViewPr>
      <p:scale>
        <a:sx n="1" d="1"/>
        <a:sy n="1" d="1"/>
      </p:scale>
      <p:origin x="0" y="0"/>
    </p:cViewPr>
  </p:notesTextViewPr>
  <p:notesViewPr>
    <p:cSldViewPr snapToGrid="0">
      <p:cViewPr>
        <p:scale>
          <a:sx n="53" d="100"/>
          <a:sy n="53" d="100"/>
        </p:scale>
        <p:origin x="2648" y="32"/>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presProps" Target="presProps.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tableStyles" Target="tableStyles.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notesMaster" Target="notesMasters/notesMaster1.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viewProps" Target="view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handoutMaster" Target="handoutMasters/handoutMaster1.xml"/><Relationship Id="rId8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BCA5832-8482-8A13-D616-D4DC4E00088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Date Placeholder 2">
            <a:extLst>
              <a:ext uri="{FF2B5EF4-FFF2-40B4-BE49-F238E27FC236}">
                <a16:creationId xmlns:a16="http://schemas.microsoft.com/office/drawing/2014/main" id="{BE1AF20E-8CB3-9A78-DAA5-452D3E71FC8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2F2FC19-8473-42DA-A224-417563F70EEA}" type="datetimeFigureOut">
              <a:rPr lang="fr-FR" smtClean="0"/>
              <a:t>11/02/2026</a:t>
            </a:fld>
            <a:endParaRPr lang="fr-FR"/>
          </a:p>
        </p:txBody>
      </p:sp>
      <p:sp>
        <p:nvSpPr>
          <p:cNvPr id="4" name="Footer Placeholder 3">
            <a:extLst>
              <a:ext uri="{FF2B5EF4-FFF2-40B4-BE49-F238E27FC236}">
                <a16:creationId xmlns:a16="http://schemas.microsoft.com/office/drawing/2014/main" id="{2B9D4D5A-5873-3B93-7107-421D27E9FC9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Slide Number Placeholder 4">
            <a:extLst>
              <a:ext uri="{FF2B5EF4-FFF2-40B4-BE49-F238E27FC236}">
                <a16:creationId xmlns:a16="http://schemas.microsoft.com/office/drawing/2014/main" id="{149A08A6-BCEB-76AD-D845-2FB6B36FF1D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700F93E-B376-4B8D-8801-C9B277E79C77}" type="slidenum">
              <a:rPr lang="fr-FR" smtClean="0"/>
              <a:t>‹N°›</a:t>
            </a:fld>
            <a:endParaRPr lang="fr-FR"/>
          </a:p>
        </p:txBody>
      </p:sp>
    </p:spTree>
    <p:extLst>
      <p:ext uri="{BB962C8B-B14F-4D97-AF65-F5344CB8AC3E}">
        <p14:creationId xmlns:p14="http://schemas.microsoft.com/office/powerpoint/2010/main" val="17027077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945F59-58A7-4602-A285-8B7522B6192F}" type="datetimeFigureOut">
              <a:rPr lang="fr-FR" smtClean="0"/>
              <a:t>11/02/2026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A4B3F7-B838-4AD4-9179-ECE6A67C82A7}" type="slidenum">
              <a:rPr lang="fr-FR" smtClean="0"/>
              <a:t>‹N°›</a:t>
            </a:fld>
            <a:endParaRPr lang="fr-FR"/>
          </a:p>
        </p:txBody>
      </p:sp>
    </p:spTree>
    <p:extLst>
      <p:ext uri="{BB962C8B-B14F-4D97-AF65-F5344CB8AC3E}">
        <p14:creationId xmlns:p14="http://schemas.microsoft.com/office/powerpoint/2010/main" val="31114391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FA4B3F7-B838-4AD4-9179-ECE6A67C82A7}"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7119076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image" Target="../media/image13.png"/><Relationship Id="rId7" Type="http://schemas.openxmlformats.org/officeDocument/2006/relationships/image" Target="../media/image17.jpe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16.png"/><Relationship Id="rId5" Type="http://schemas.openxmlformats.org/officeDocument/2006/relationships/image" Target="../media/image15.png"/><Relationship Id="rId10" Type="http://schemas.microsoft.com/office/2007/relationships/hdphoto" Target="../media/hdphoto3.wdp"/><Relationship Id="rId4" Type="http://schemas.openxmlformats.org/officeDocument/2006/relationships/image" Target="../media/image14.png"/><Relationship Id="rId9" Type="http://schemas.openxmlformats.org/officeDocument/2006/relationships/image" Target="../media/image19.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1.jpeg"/><Relationship Id="rId7" Type="http://schemas.openxmlformats.org/officeDocument/2006/relationships/image" Target="../media/image11.png"/><Relationship Id="rId2" Type="http://schemas.openxmlformats.org/officeDocument/2006/relationships/image" Target="../media/image20.png"/><Relationship Id="rId1" Type="http://schemas.openxmlformats.org/officeDocument/2006/relationships/slideMaster" Target="../slideMasters/slideMaster1.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8" Type="http://schemas.openxmlformats.org/officeDocument/2006/relationships/hyperlink" Target="https://drive.google.com/drive/folders/15A4aThGXboZ7RlTminYue4etFTXwyFRM?usp=drive_link" TargetMode="External"/><Relationship Id="rId3" Type="http://schemas.openxmlformats.org/officeDocument/2006/relationships/image" Target="../media/image25.png"/><Relationship Id="rId7" Type="http://schemas.openxmlformats.org/officeDocument/2006/relationships/image" Target="../media/image31.sv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27.png"/><Relationship Id="rId5" Type="http://schemas.openxmlformats.org/officeDocument/2006/relationships/image" Target="../media/image29.svg"/><Relationship Id="rId10" Type="http://schemas.openxmlformats.org/officeDocument/2006/relationships/image" Target="../media/image33.svg"/><Relationship Id="rId4" Type="http://schemas.openxmlformats.org/officeDocument/2006/relationships/image" Target="../media/image26.png"/><Relationship Id="rId9" Type="http://schemas.openxmlformats.org/officeDocument/2006/relationships/image" Target="../media/image28.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0.gif"/><Relationship Id="rId2" Type="http://schemas.openxmlformats.org/officeDocument/2006/relationships/image" Target="../media/image29.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gif"/><Relationship Id="rId1" Type="http://schemas.openxmlformats.org/officeDocument/2006/relationships/slideMaster" Target="../slideMasters/slideMaster1.xml"/><Relationship Id="rId5" Type="http://schemas.openxmlformats.org/officeDocument/2006/relationships/image" Target="../media/image10.png"/><Relationship Id="rId4" Type="http://schemas.microsoft.com/office/2007/relationships/hdphoto" Target="../media/hdphoto4.wdp"/></Relationships>
</file>

<file path=ppt/slideLayouts/_rels/slideLayout17.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35.png"/><Relationship Id="rId1" Type="http://schemas.openxmlformats.org/officeDocument/2006/relationships/slideMaster" Target="../slideMasters/slideMaster1.xml"/><Relationship Id="rId4" Type="http://schemas.openxmlformats.org/officeDocument/2006/relationships/image" Target="../media/image36.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7.png"/><Relationship Id="rId7" Type="http://schemas.openxmlformats.org/officeDocument/2006/relationships/image" Target="../media/image8.svg"/><Relationship Id="rId2" Type="http://schemas.openxmlformats.org/officeDocument/2006/relationships/image" Target="../media/image30.gif"/><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6.svg"/><Relationship Id="rId4" Type="http://schemas.openxmlformats.org/officeDocument/2006/relationships/image" Target="../media/image5.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0.gif"/><Relationship Id="rId1" Type="http://schemas.openxmlformats.org/officeDocument/2006/relationships/slideMaster" Target="../slideMasters/slideMaster1.xml"/><Relationship Id="rId4" Type="http://schemas.microsoft.com/office/2007/relationships/hdphoto" Target="../media/hdphoto7.wdp"/></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0.gif"/><Relationship Id="rId1" Type="http://schemas.openxmlformats.org/officeDocument/2006/relationships/slideMaster" Target="../slideMasters/slideMaster1.xml"/><Relationship Id="rId4" Type="http://schemas.microsoft.com/office/2007/relationships/hdphoto" Target="../media/hdphoto8.wdp"/></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0.gif"/><Relationship Id="rId1" Type="http://schemas.openxmlformats.org/officeDocument/2006/relationships/slideMaster" Target="../slideMasters/slideMaster1.xml"/><Relationship Id="rId4" Type="http://schemas.microsoft.com/office/2007/relationships/hdphoto" Target="../media/hdphoto9.wdp"/></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 Id="rId4" Type="http://schemas.microsoft.com/office/2007/relationships/hdphoto" Target="../media/hdphoto2.wdp"/></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gif"/><Relationship Id="rId1" Type="http://schemas.openxmlformats.org/officeDocument/2006/relationships/slideMaster" Target="../slideMasters/slideMaster1.xml"/><Relationship Id="rId4" Type="http://schemas.microsoft.com/office/2007/relationships/hdphoto" Target="../media/hdphoto4.wdp"/></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6.png"/></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5" Type="http://schemas.microsoft.com/office/2007/relationships/hdphoto" Target="../media/hdphoto1.wdp"/><Relationship Id="rId4" Type="http://schemas.openxmlformats.org/officeDocument/2006/relationships/image" Target="../media/image3.png"/></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2.xml"/><Relationship Id="rId5" Type="http://schemas.openxmlformats.org/officeDocument/2006/relationships/image" Target="../media/image8.svg"/><Relationship Id="rId4" Type="http://schemas.openxmlformats.org/officeDocument/2006/relationships/image" Target="../media/image6.png"/></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2.xml"/><Relationship Id="rId4" Type="http://schemas.microsoft.com/office/2007/relationships/hdphoto" Target="../media/hdphoto2.wdp"/></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10.png"/><Relationship Id="rId7" Type="http://schemas.openxmlformats.org/officeDocument/2006/relationships/image" Target="../media/image8.svg"/><Relationship Id="rId2" Type="http://schemas.openxmlformats.org/officeDocument/2006/relationships/image" Target="../media/image9.png"/><Relationship Id="rId1" Type="http://schemas.openxmlformats.org/officeDocument/2006/relationships/slideMaster" Target="../slideMasters/slideMaster2.xml"/><Relationship Id="rId6" Type="http://schemas.openxmlformats.org/officeDocument/2006/relationships/image" Target="../media/image6.png"/><Relationship Id="rId5" Type="http://schemas.openxmlformats.org/officeDocument/2006/relationships/image" Target="../media/image6.svg"/><Relationship Id="rId4" Type="http://schemas.openxmlformats.org/officeDocument/2006/relationships/image" Target="../media/image5.png"/><Relationship Id="rId9" Type="http://schemas.openxmlformats.org/officeDocument/2006/relationships/image" Target="../media/image12.png"/></Relationships>
</file>

<file path=ppt/slideLayouts/_rels/slideLayout51.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image" Target="../media/image13.png"/><Relationship Id="rId7" Type="http://schemas.openxmlformats.org/officeDocument/2006/relationships/image" Target="../media/image17.jpeg"/><Relationship Id="rId2" Type="http://schemas.openxmlformats.org/officeDocument/2006/relationships/image" Target="../media/image8.png"/><Relationship Id="rId1" Type="http://schemas.openxmlformats.org/officeDocument/2006/relationships/slideMaster" Target="../slideMasters/slideMaster2.xml"/><Relationship Id="rId6" Type="http://schemas.openxmlformats.org/officeDocument/2006/relationships/image" Target="../media/image16.png"/><Relationship Id="rId5" Type="http://schemas.openxmlformats.org/officeDocument/2006/relationships/image" Target="../media/image15.png"/><Relationship Id="rId10" Type="http://schemas.microsoft.com/office/2007/relationships/hdphoto" Target="../media/hdphoto3.wdp"/><Relationship Id="rId4" Type="http://schemas.openxmlformats.org/officeDocument/2006/relationships/image" Target="../media/image14.png"/><Relationship Id="rId9" Type="http://schemas.openxmlformats.org/officeDocument/2006/relationships/image" Target="../media/image19.pn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21.jpeg"/><Relationship Id="rId7" Type="http://schemas.openxmlformats.org/officeDocument/2006/relationships/image" Target="../media/image11.png"/><Relationship Id="rId2" Type="http://schemas.openxmlformats.org/officeDocument/2006/relationships/image" Target="../media/image20.png"/><Relationship Id="rId1" Type="http://schemas.openxmlformats.org/officeDocument/2006/relationships/slideMaster" Target="../slideMasters/slideMaster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8" Type="http://schemas.openxmlformats.org/officeDocument/2006/relationships/hyperlink" Target="https://drive.google.com/drive/folders/15A4aThGXboZ7RlTminYue4etFTXwyFRM?usp=drive_link" TargetMode="External"/><Relationship Id="rId3" Type="http://schemas.openxmlformats.org/officeDocument/2006/relationships/image" Target="../media/image25.png"/><Relationship Id="rId7" Type="http://schemas.openxmlformats.org/officeDocument/2006/relationships/image" Target="../media/image31.svg"/><Relationship Id="rId2" Type="http://schemas.openxmlformats.org/officeDocument/2006/relationships/image" Target="../media/image11.png"/><Relationship Id="rId1" Type="http://schemas.openxmlformats.org/officeDocument/2006/relationships/slideMaster" Target="../slideMasters/slideMaster2.xml"/><Relationship Id="rId6" Type="http://schemas.openxmlformats.org/officeDocument/2006/relationships/image" Target="../media/image27.png"/><Relationship Id="rId5" Type="http://schemas.openxmlformats.org/officeDocument/2006/relationships/image" Target="../media/image29.svg"/><Relationship Id="rId10" Type="http://schemas.openxmlformats.org/officeDocument/2006/relationships/image" Target="../media/image33.svg"/><Relationship Id="rId4" Type="http://schemas.openxmlformats.org/officeDocument/2006/relationships/image" Target="../media/image26.png"/><Relationship Id="rId9" Type="http://schemas.openxmlformats.org/officeDocument/2006/relationships/image" Target="../media/image28.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30.gif"/><Relationship Id="rId2" Type="http://schemas.openxmlformats.org/officeDocument/2006/relationships/image" Target="../media/image29.pn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gif"/><Relationship Id="rId1" Type="http://schemas.openxmlformats.org/officeDocument/2006/relationships/slideMaster" Target="../slideMasters/slideMaster2.xml"/><Relationship Id="rId5" Type="http://schemas.openxmlformats.org/officeDocument/2006/relationships/image" Target="../media/image10.png"/><Relationship Id="rId4" Type="http://schemas.microsoft.com/office/2007/relationships/hdphoto" Target="../media/hdphoto4.wdp"/></Relationships>
</file>

<file path=ppt/slideLayouts/_rels/slideLayout58.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32.png"/><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 Id="rId4" Type="http://schemas.microsoft.com/office/2007/relationships/hdphoto" Target="../media/hdphoto2.wdp"/></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35.png"/><Relationship Id="rId1" Type="http://schemas.openxmlformats.org/officeDocument/2006/relationships/slideMaster" Target="../slideMasters/slideMaster2.xml"/><Relationship Id="rId4" Type="http://schemas.openxmlformats.org/officeDocument/2006/relationships/image" Target="../media/image36.png"/></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37.png"/><Relationship Id="rId7" Type="http://schemas.openxmlformats.org/officeDocument/2006/relationships/image" Target="../media/image8.svg"/><Relationship Id="rId2" Type="http://schemas.openxmlformats.org/officeDocument/2006/relationships/image" Target="../media/image30.gif"/><Relationship Id="rId1" Type="http://schemas.openxmlformats.org/officeDocument/2006/relationships/slideMaster" Target="../slideMasters/slideMaster2.xml"/><Relationship Id="rId6" Type="http://schemas.openxmlformats.org/officeDocument/2006/relationships/image" Target="../media/image6.png"/><Relationship Id="rId5" Type="http://schemas.openxmlformats.org/officeDocument/2006/relationships/image" Target="../media/image6.svg"/><Relationship Id="rId4" Type="http://schemas.openxmlformats.org/officeDocument/2006/relationships/image" Target="../media/image5.png"/></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0.gif"/><Relationship Id="rId1" Type="http://schemas.openxmlformats.org/officeDocument/2006/relationships/slideMaster" Target="../slideMasters/slideMaster2.xml"/><Relationship Id="rId4" Type="http://schemas.microsoft.com/office/2007/relationships/hdphoto" Target="../media/hdphoto7.wdp"/></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0.gif"/><Relationship Id="rId1" Type="http://schemas.openxmlformats.org/officeDocument/2006/relationships/slideMaster" Target="../slideMasters/slideMaster2.xml"/><Relationship Id="rId4" Type="http://schemas.microsoft.com/office/2007/relationships/hdphoto" Target="../media/hdphoto8.wdp"/></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0.gif"/><Relationship Id="rId1" Type="http://schemas.openxmlformats.org/officeDocument/2006/relationships/slideMaster" Target="../slideMasters/slideMaster2.xml"/><Relationship Id="rId4" Type="http://schemas.microsoft.com/office/2007/relationships/hdphoto" Target="../media/hdphoto9.wdp"/></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2.xml"/><Relationship Id="rId4" Type="http://schemas.microsoft.com/office/2007/relationships/hdphoto" Target="../media/hdphoto2.wdp"/></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gif"/><Relationship Id="rId1" Type="http://schemas.openxmlformats.org/officeDocument/2006/relationships/slideMaster" Target="../slideMasters/slideMaster2.xml"/><Relationship Id="rId4" Type="http://schemas.microsoft.com/office/2007/relationships/hdphoto" Target="../media/hdphoto4.wdp"/></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10.png"/><Relationship Id="rId7" Type="http://schemas.openxmlformats.org/officeDocument/2006/relationships/image" Target="../media/image8.sv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6.svg"/><Relationship Id="rId4" Type="http://schemas.openxmlformats.org/officeDocument/2006/relationships/image" Target="../media/image5.png"/><Relationship Id="rId9" Type="http://schemas.openxmlformats.org/officeDocument/2006/relationships/image" Target="../media/image12.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age de garde">
    <p:spTree>
      <p:nvGrpSpPr>
        <p:cNvPr id="1" name=""/>
        <p:cNvGrpSpPr/>
        <p:nvPr/>
      </p:nvGrpSpPr>
      <p:grpSpPr>
        <a:xfrm>
          <a:off x="0" y="0"/>
          <a:ext cx="0" cy="0"/>
          <a:chOff x="0" y="0"/>
          <a:chExt cx="0" cy="0"/>
        </a:xfrm>
      </p:grpSpPr>
      <p:sp>
        <p:nvSpPr>
          <p:cNvPr id="23" name="Google Shape;738;p98">
            <a:extLst>
              <a:ext uri="{FF2B5EF4-FFF2-40B4-BE49-F238E27FC236}">
                <a16:creationId xmlns:a16="http://schemas.microsoft.com/office/drawing/2014/main" id="{1530F5E6-2DBF-5246-2FFD-73AE39131B49}"/>
              </a:ext>
            </a:extLst>
          </p:cNvPr>
          <p:cNvSpPr txBox="1"/>
          <p:nvPr userDrawn="1"/>
        </p:nvSpPr>
        <p:spPr>
          <a:xfrm>
            <a:off x="10470737" y="1351027"/>
            <a:ext cx="1278303" cy="443198"/>
          </a:xfrm>
          <a:prstGeom prst="rect">
            <a:avLst/>
          </a:prstGeom>
          <a:noFill/>
          <a:ln cap="flat">
            <a:noFill/>
          </a:ln>
        </p:spPr>
        <p:txBody>
          <a:bodyPr vert="horz" wrap="square" lIns="0" tIns="0" rIns="0" bIns="0" anchor="t" anchorCtr="1" compatLnSpc="1">
            <a:spAutoFit/>
          </a:bodyPr>
          <a:lstStyle/>
          <a:p>
            <a:pPr algn="ctr" defTabSz="914378">
              <a:lnSpc>
                <a:spcPct val="183502"/>
              </a:lnSpc>
              <a:buClrTx/>
              <a:defRPr sz="1800" b="0" i="0" u="none" strike="noStrike" kern="0" cap="none" spc="0" baseline="0">
                <a:solidFill>
                  <a:srgbClr val="000000"/>
                </a:solidFill>
                <a:uFillTx/>
              </a:defRPr>
            </a:pPr>
            <a:r>
              <a:rPr lang="fr-FR" b="1">
                <a:solidFill>
                  <a:srgbClr val="FFFFFF"/>
                </a:solidFill>
                <a:latin typeface="Calibri"/>
                <a:ea typeface="Calibri"/>
                <a:cs typeface="Calibri"/>
              </a:rPr>
              <a:t>Niveau</a:t>
            </a:r>
            <a:r>
              <a:rPr lang="fr-FR" sz="1200" b="1">
                <a:solidFill>
                  <a:srgbClr val="FFFFFF"/>
                </a:solidFill>
                <a:latin typeface="Dosis"/>
                <a:ea typeface="Dosis"/>
                <a:cs typeface="Dosis"/>
              </a:rPr>
              <a:t>    </a:t>
            </a:r>
            <a:r>
              <a:rPr lang="fr-FR" sz="1000" b="1">
                <a:solidFill>
                  <a:srgbClr val="FFFFFF"/>
                </a:solidFill>
                <a:latin typeface="Dosis"/>
                <a:ea typeface="Dosis"/>
                <a:cs typeface="Dosis"/>
              </a:rPr>
              <a:t>            </a:t>
            </a:r>
            <a:r>
              <a:rPr lang="fr-FR" sz="1200" b="1">
                <a:solidFill>
                  <a:srgbClr val="FFFFFF"/>
                </a:solidFill>
                <a:latin typeface="Dosis"/>
                <a:ea typeface="Dosis"/>
                <a:cs typeface="Dosis"/>
              </a:rPr>
              <a:t>             </a:t>
            </a:r>
            <a:endParaRPr lang="fr-FR" sz="1100"/>
          </a:p>
        </p:txBody>
      </p:sp>
      <p:pic>
        <p:nvPicPr>
          <p:cNvPr id="24" name="Google Shape;743;p98">
            <a:extLst>
              <a:ext uri="{FF2B5EF4-FFF2-40B4-BE49-F238E27FC236}">
                <a16:creationId xmlns:a16="http://schemas.microsoft.com/office/drawing/2014/main" id="{3C8FAB56-B905-B4D3-C85A-B1EC17789934}"/>
              </a:ext>
            </a:extLst>
          </p:cNvPr>
          <p:cNvPicPr>
            <a:picLocks noChangeAspect="1"/>
          </p:cNvPicPr>
          <p:nvPr userDrawn="1"/>
        </p:nvPicPr>
        <p:blipFill>
          <a:blip r:embed="rId2">
            <a:alphaModFix/>
          </a:blip>
          <a:srcRect/>
          <a:stretch>
            <a:fillRect/>
          </a:stretch>
        </p:blipFill>
        <p:spPr>
          <a:xfrm>
            <a:off x="10400923" y="1260711"/>
            <a:ext cx="1519859" cy="1217796"/>
          </a:xfrm>
          <a:prstGeom prst="rect">
            <a:avLst/>
          </a:prstGeom>
          <a:noFill/>
          <a:ln cap="flat">
            <a:noFill/>
          </a:ln>
        </p:spPr>
      </p:pic>
      <p:sp>
        <p:nvSpPr>
          <p:cNvPr id="25" name="Google Shape;744;p98">
            <a:extLst>
              <a:ext uri="{FF2B5EF4-FFF2-40B4-BE49-F238E27FC236}">
                <a16:creationId xmlns:a16="http://schemas.microsoft.com/office/drawing/2014/main" id="{E352CC90-04F9-4FEC-7808-329A389DB36D}"/>
              </a:ext>
            </a:extLst>
          </p:cNvPr>
          <p:cNvSpPr txBox="1"/>
          <p:nvPr userDrawn="1"/>
        </p:nvSpPr>
        <p:spPr>
          <a:xfrm>
            <a:off x="10521700" y="1400907"/>
            <a:ext cx="1278303" cy="443198"/>
          </a:xfrm>
          <a:prstGeom prst="rect">
            <a:avLst/>
          </a:prstGeom>
          <a:noFill/>
          <a:ln cap="flat">
            <a:noFill/>
          </a:ln>
        </p:spPr>
        <p:txBody>
          <a:bodyPr vert="horz" wrap="square" lIns="0" tIns="0" rIns="0" bIns="0" anchor="t" anchorCtr="1" compatLnSpc="1">
            <a:spAutoFit/>
          </a:bodyPr>
          <a:lstStyle/>
          <a:p>
            <a:pPr algn="ctr" defTabSz="914378">
              <a:lnSpc>
                <a:spcPct val="183502"/>
              </a:lnSpc>
              <a:buClrTx/>
              <a:defRPr sz="1800" b="0" i="0" u="none" strike="noStrike" kern="0" cap="none" spc="0" baseline="0">
                <a:solidFill>
                  <a:srgbClr val="000000"/>
                </a:solidFill>
                <a:uFillTx/>
              </a:defRPr>
            </a:pPr>
            <a:r>
              <a:rPr lang="fr-FR" sz="1800" b="1" dirty="0">
                <a:solidFill>
                  <a:srgbClr val="FFFFFF"/>
                </a:solidFill>
                <a:latin typeface="Calibri" panose="020F0502020204030204" pitchFamily="34" charset="0"/>
                <a:ea typeface="Calibri" panose="020F0502020204030204" pitchFamily="34" charset="0"/>
                <a:cs typeface="Calibri" panose="020F0502020204030204" pitchFamily="34" charset="0"/>
              </a:rPr>
              <a:t>Niveau</a:t>
            </a:r>
            <a:r>
              <a:rPr lang="fr-FR" sz="1600" b="1" dirty="0">
                <a:solidFill>
                  <a:srgbClr val="FFFFFF"/>
                </a:solidFill>
                <a:latin typeface="Calibri" panose="020F0502020204030204" pitchFamily="34" charset="0"/>
                <a:ea typeface="Calibri" panose="020F0502020204030204" pitchFamily="34" charset="0"/>
                <a:cs typeface="Calibri" panose="020F0502020204030204" pitchFamily="34" charset="0"/>
              </a:rPr>
              <a:t>         </a:t>
            </a:r>
            <a:endParaRPr lang="fr-FR" dirty="0">
              <a:latin typeface="Calibri" panose="020F0502020204030204" pitchFamily="34" charset="0"/>
              <a:ea typeface="Calibri" panose="020F0502020204030204" pitchFamily="34" charset="0"/>
              <a:cs typeface="Calibri" panose="020F0502020204030204" pitchFamily="34" charset="0"/>
            </a:endParaRPr>
          </a:p>
        </p:txBody>
      </p:sp>
      <p:sp>
        <p:nvSpPr>
          <p:cNvPr id="26" name="Google Shape;745;p98">
            <a:extLst>
              <a:ext uri="{FF2B5EF4-FFF2-40B4-BE49-F238E27FC236}">
                <a16:creationId xmlns:a16="http://schemas.microsoft.com/office/drawing/2014/main" id="{3902D7DD-335C-B83B-FBF0-3461CEB92A0F}"/>
              </a:ext>
            </a:extLst>
          </p:cNvPr>
          <p:cNvSpPr txBox="1"/>
          <p:nvPr userDrawn="1"/>
        </p:nvSpPr>
        <p:spPr>
          <a:xfrm>
            <a:off x="10599248" y="1869610"/>
            <a:ext cx="1123203" cy="346210"/>
          </a:xfrm>
          <a:prstGeom prst="rect">
            <a:avLst/>
          </a:prstGeom>
          <a:noFill/>
          <a:ln cap="flat">
            <a:noFill/>
          </a:ln>
        </p:spPr>
        <p:txBody>
          <a:bodyPr vert="horz" wrap="square" lIns="68570" tIns="34271" rIns="68570" bIns="34271" anchor="t" anchorCtr="1" compatLnSpc="1">
            <a:spAutoFit/>
          </a:bodyPr>
          <a:lstStyle/>
          <a:p>
            <a:pPr algn="ctr" defTabSz="914378">
              <a:buClrTx/>
              <a:defRPr sz="1800" b="0" i="0" u="none" strike="noStrike" kern="0" cap="none" spc="0" baseline="0">
                <a:solidFill>
                  <a:srgbClr val="000000"/>
                </a:solidFill>
                <a:uFillTx/>
              </a:defRPr>
            </a:pPr>
            <a:r>
              <a:rPr lang="fr-FR" sz="1800" b="1" dirty="0">
                <a:solidFill>
                  <a:srgbClr val="FCBF18"/>
                </a:solidFill>
                <a:latin typeface="Calibri" panose="020F0502020204030204" pitchFamily="34" charset="0"/>
                <a:ea typeface="Calibri" panose="020F0502020204030204" pitchFamily="34" charset="0"/>
                <a:cs typeface="Calibri" panose="020F0502020204030204" pitchFamily="34" charset="0"/>
              </a:rPr>
              <a:t> AC</a:t>
            </a:r>
          </a:p>
        </p:txBody>
      </p:sp>
      <p:pic>
        <p:nvPicPr>
          <p:cNvPr id="35" name="Google Shape;730;p98" descr="الصفحة الرئيسية">
            <a:extLst>
              <a:ext uri="{FF2B5EF4-FFF2-40B4-BE49-F238E27FC236}">
                <a16:creationId xmlns:a16="http://schemas.microsoft.com/office/drawing/2014/main" id="{022D203A-7644-5D55-624B-311DEAA3376B}"/>
              </a:ext>
            </a:extLst>
          </p:cNvPr>
          <p:cNvPicPr>
            <a:picLocks noChangeAspect="1"/>
          </p:cNvPicPr>
          <p:nvPr userDrawn="1"/>
        </p:nvPicPr>
        <p:blipFill>
          <a:blip r:embed="rId3">
            <a:alphaModFix/>
          </a:blip>
          <a:srcRect/>
          <a:stretch>
            <a:fillRect/>
          </a:stretch>
        </p:blipFill>
        <p:spPr>
          <a:xfrm>
            <a:off x="3668233" y="0"/>
            <a:ext cx="4855535" cy="736270"/>
          </a:xfrm>
          <a:prstGeom prst="rect">
            <a:avLst/>
          </a:prstGeom>
          <a:noFill/>
          <a:ln cap="flat">
            <a:noFill/>
          </a:ln>
        </p:spPr>
      </p:pic>
      <p:pic>
        <p:nvPicPr>
          <p:cNvPr id="37" name="Image 36">
            <a:extLst>
              <a:ext uri="{FF2B5EF4-FFF2-40B4-BE49-F238E27FC236}">
                <a16:creationId xmlns:a16="http://schemas.microsoft.com/office/drawing/2014/main" id="{837B2A9C-AEBD-FDF9-BC64-EAACB3B217F0}"/>
              </a:ext>
            </a:extLst>
          </p:cNvPr>
          <p:cNvPicPr>
            <a:picLocks noChangeAspect="1"/>
          </p:cNvPicPr>
          <p:nvPr userDrawn="1"/>
        </p:nvPicPr>
        <p:blipFill>
          <a:blip r:embed="rId4" cstate="print">
            <a:extLst>
              <a:ext uri="{BEBA8EAE-BF5A-486C-A8C5-ECC9F3942E4B}">
                <a14:imgProps xmlns:a14="http://schemas.microsoft.com/office/drawing/2010/main">
                  <a14:imgLayer r:embed="rId5">
                    <a14:imgEffect>
                      <a14:backgroundRemoval t="4785" b="94922" l="3125" r="93229">
                        <a14:foregroundMark x1="9049" y1="58594" x2="8594" y2="74023"/>
                        <a14:foregroundMark x1="4427" y1="77734" x2="15234" y2="91602"/>
                        <a14:foregroundMark x1="15234" y1="91602" x2="15625" y2="91895"/>
                        <a14:foregroundMark x1="3320" y1="77441" x2="4167" y2="82031"/>
                        <a14:foregroundMark x1="29492" y1="94922" x2="43359" y2="91016"/>
                        <a14:foregroundMark x1="43359" y1="91016" x2="43424" y2="91016"/>
                        <a14:foregroundMark x1="51563" y1="92773" x2="55143" y2="88379"/>
                        <a14:foregroundMark x1="85612" y1="86426" x2="93424" y2="78613"/>
                        <a14:foregroundMark x1="93424" y1="78613" x2="90039" y2="90918"/>
                        <a14:foregroundMark x1="57878" y1="8105" x2="75065" y2="8105"/>
                        <a14:foregroundMark x1="25521" y1="6836" x2="32747" y2="6836"/>
                        <a14:foregroundMark x1="58073" y1="5273" x2="66862" y2="4297"/>
                        <a14:foregroundMark x1="66862" y1="4297" x2="72331" y2="5469"/>
                        <a14:foregroundMark x1="72331" y1="5469" x2="73763" y2="4785"/>
                      </a14:backgroundRemoval>
                    </a14:imgEffect>
                  </a14:imgLayer>
                </a14:imgProps>
              </a:ext>
              <a:ext uri="{28A0092B-C50C-407E-A947-70E740481C1C}">
                <a14:useLocalDpi xmlns:a14="http://schemas.microsoft.com/office/drawing/2010/main" val="0"/>
              </a:ext>
            </a:extLst>
          </a:blip>
          <a:stretch>
            <a:fillRect/>
          </a:stretch>
        </p:blipFill>
        <p:spPr>
          <a:xfrm>
            <a:off x="7696201" y="3429000"/>
            <a:ext cx="4495799" cy="2997200"/>
          </a:xfrm>
          <a:prstGeom prst="rect">
            <a:avLst/>
          </a:prstGeom>
        </p:spPr>
      </p:pic>
      <p:sp>
        <p:nvSpPr>
          <p:cNvPr id="45" name="Espace réservé du texte 43">
            <a:extLst>
              <a:ext uri="{FF2B5EF4-FFF2-40B4-BE49-F238E27FC236}">
                <a16:creationId xmlns:a16="http://schemas.microsoft.com/office/drawing/2014/main" id="{7F5E0C99-8D40-CBB2-766A-713159421275}"/>
              </a:ext>
            </a:extLst>
          </p:cNvPr>
          <p:cNvSpPr>
            <a:spLocks noGrp="1"/>
          </p:cNvSpPr>
          <p:nvPr>
            <p:ph type="body" sz="quarter" idx="14" hasCustomPrompt="1"/>
          </p:nvPr>
        </p:nvSpPr>
        <p:spPr>
          <a:xfrm>
            <a:off x="10803924" y="1882678"/>
            <a:ext cx="356925" cy="346211"/>
          </a:xfrm>
        </p:spPr>
        <p:txBody>
          <a:bodyPr>
            <a:noAutofit/>
          </a:bodyPr>
          <a:lstStyle>
            <a:lvl1pPr marL="0" indent="0" algn="ctr" defTabSz="914378" rtl="0" eaLnBrk="1" latinLnBrk="0" hangingPunct="1">
              <a:buClrTx/>
              <a:buNone/>
              <a:defRPr lang="fr-FR" sz="1800" b="1" i="0" u="none" strike="noStrike" kern="0" cap="none" spc="0" baseline="0" dirty="0">
                <a:solidFill>
                  <a:srgbClr val="FCBF18"/>
                </a:solidFill>
                <a:uFillTx/>
                <a:latin typeface="Calibri" panose="020F0502020204030204" pitchFamily="34" charset="0"/>
                <a:ea typeface="Calibri" panose="020F0502020204030204" pitchFamily="34" charset="0"/>
                <a:cs typeface="Calibri" panose="020F0502020204030204" pitchFamily="34" charset="0"/>
              </a:defRPr>
            </a:lvl1pPr>
          </a:lstStyle>
          <a:p>
            <a:pPr lvl="0"/>
            <a:r>
              <a:rPr lang="en-US" dirty="0"/>
              <a:t>1</a:t>
            </a:r>
            <a:endParaRPr lang="fr-FR" dirty="0"/>
          </a:p>
        </p:txBody>
      </p:sp>
      <p:sp>
        <p:nvSpPr>
          <p:cNvPr id="7" name="Text Placeholder 6">
            <a:extLst>
              <a:ext uri="{FF2B5EF4-FFF2-40B4-BE49-F238E27FC236}">
                <a16:creationId xmlns:a16="http://schemas.microsoft.com/office/drawing/2014/main" id="{1F167873-4F2A-2E68-9DEA-31794E958BD3}"/>
              </a:ext>
            </a:extLst>
          </p:cNvPr>
          <p:cNvSpPr>
            <a:spLocks noGrp="1"/>
          </p:cNvSpPr>
          <p:nvPr>
            <p:ph type="body" sz="quarter" idx="19" hasCustomPrompt="1"/>
          </p:nvPr>
        </p:nvSpPr>
        <p:spPr>
          <a:xfrm>
            <a:off x="1686856" y="2366503"/>
            <a:ext cx="409473" cy="522000"/>
          </a:xfrm>
        </p:spPr>
        <p:txBody>
          <a:bodyPr/>
          <a:lstStyle>
            <a:lvl1pPr>
              <a:buNone/>
              <a:defRPr lang="fr-FR" sz="3000" b="1" i="0" u="none" strike="noStrike" kern="0" cap="none" spc="0" baseline="0" dirty="0">
                <a:solidFill>
                  <a:srgbClr val="0070C0"/>
                </a:solidFill>
                <a:uFillTx/>
                <a:latin typeface="Calibri" panose="020F0502020204030204" pitchFamily="34" charset="0"/>
                <a:ea typeface="Calibri" panose="020F0502020204030204" pitchFamily="34" charset="0"/>
                <a:cs typeface="Calibri" panose="020F0502020204030204" pitchFamily="34" charset="0"/>
              </a:defRPr>
            </a:lvl1pPr>
          </a:lstStyle>
          <a:p>
            <a:pPr lvl="0"/>
            <a:r>
              <a:rPr lang="en-US" dirty="0"/>
              <a:t>1</a:t>
            </a:r>
            <a:endParaRPr lang="fr-FR" dirty="0"/>
          </a:p>
        </p:txBody>
      </p:sp>
      <p:sp>
        <p:nvSpPr>
          <p:cNvPr id="8" name="TextBox 7">
            <a:extLst>
              <a:ext uri="{FF2B5EF4-FFF2-40B4-BE49-F238E27FC236}">
                <a16:creationId xmlns:a16="http://schemas.microsoft.com/office/drawing/2014/main" id="{99E42638-5610-A241-4463-6A085A6F726B}"/>
              </a:ext>
            </a:extLst>
          </p:cNvPr>
          <p:cNvSpPr txBox="1"/>
          <p:nvPr userDrawn="1"/>
        </p:nvSpPr>
        <p:spPr>
          <a:xfrm>
            <a:off x="391997" y="1378425"/>
            <a:ext cx="4993200" cy="831600"/>
          </a:xfrm>
          <a:prstGeom prst="rect">
            <a:avLst/>
          </a:prstGeom>
          <a:noFill/>
        </p:spPr>
        <p:txBody>
          <a:bodyPr wrap="square" rtlCol="0">
            <a:spAutoFit/>
          </a:bodyPr>
          <a:lstStyle/>
          <a:p>
            <a:pPr lvl="0"/>
            <a:r>
              <a:rPr lang="en-US" sz="5400" b="1" i="0" u="none" strike="noStrike" kern="0" cap="none" spc="0" baseline="0" dirty="0">
                <a:solidFill>
                  <a:srgbClr val="002060"/>
                </a:solidFill>
                <a:uFillTx/>
                <a:latin typeface="Calibri"/>
                <a:cs typeface="Calibri"/>
              </a:rPr>
              <a:t>Mathématiques</a:t>
            </a:r>
            <a:endParaRPr lang="fr-FR" sz="5400" b="1" i="0" u="none" strike="noStrike" kern="0" cap="none" spc="0" baseline="0" dirty="0">
              <a:solidFill>
                <a:srgbClr val="002060"/>
              </a:solidFill>
              <a:uFillTx/>
              <a:latin typeface="Calibri"/>
              <a:cs typeface="Calibri"/>
            </a:endParaRPr>
          </a:p>
        </p:txBody>
      </p:sp>
      <p:sp>
        <p:nvSpPr>
          <p:cNvPr id="9" name="TextBox 8">
            <a:extLst>
              <a:ext uri="{FF2B5EF4-FFF2-40B4-BE49-F238E27FC236}">
                <a16:creationId xmlns:a16="http://schemas.microsoft.com/office/drawing/2014/main" id="{D017F484-2477-B3F9-BE05-6957BC8C2899}"/>
              </a:ext>
            </a:extLst>
          </p:cNvPr>
          <p:cNvSpPr txBox="1"/>
          <p:nvPr userDrawn="1"/>
        </p:nvSpPr>
        <p:spPr>
          <a:xfrm>
            <a:off x="391997" y="2305050"/>
            <a:ext cx="1519200" cy="522000"/>
          </a:xfrm>
          <a:prstGeom prst="rect">
            <a:avLst/>
          </a:prstGeom>
          <a:noFill/>
        </p:spPr>
        <p:txBody>
          <a:bodyPr wrap="square" rtlCol="0">
            <a:spAutoFit/>
          </a:bodyPr>
          <a:lstStyle/>
          <a:p>
            <a:pPr lvl="0"/>
            <a:r>
              <a:rPr lang="en-US" sz="3000" b="1" i="0" u="none" strike="noStrike" kern="0" cap="none" spc="0" baseline="0" dirty="0">
                <a:solidFill>
                  <a:srgbClr val="0070C0"/>
                </a:solidFill>
                <a:uFillTx/>
                <a:latin typeface="Calibri" panose="020F0502020204030204" pitchFamily="34" charset="0"/>
                <a:cs typeface="Calibri" panose="020F0502020204030204" pitchFamily="34" charset="0"/>
              </a:rPr>
              <a:t>Période</a:t>
            </a:r>
            <a:endParaRPr lang="fr-FR" sz="3000" b="1" i="0" u="none" strike="noStrike" kern="0" cap="none" spc="0" baseline="0" dirty="0">
              <a:solidFill>
                <a:srgbClr val="0070C0"/>
              </a:solidFill>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881250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cônes pour l’élève">
    <p:bg>
      <p:bgPr>
        <a:solidFill>
          <a:srgbClr val="DCE6F2"/>
        </a:solidFill>
        <a:effectLst/>
      </p:bgPr>
    </p:bg>
    <p:spTree>
      <p:nvGrpSpPr>
        <p:cNvPr id="1" name=""/>
        <p:cNvGrpSpPr/>
        <p:nvPr/>
      </p:nvGrpSpPr>
      <p:grpSpPr>
        <a:xfrm>
          <a:off x="0" y="0"/>
          <a:ext cx="0" cy="0"/>
          <a:chOff x="0" y="0"/>
          <a:chExt cx="0" cy="0"/>
        </a:xfrm>
      </p:grpSpPr>
      <p:grpSp>
        <p:nvGrpSpPr>
          <p:cNvPr id="2" name="Groupe 20">
            <a:extLst>
              <a:ext uri="{FF2B5EF4-FFF2-40B4-BE49-F238E27FC236}">
                <a16:creationId xmlns:a16="http://schemas.microsoft.com/office/drawing/2014/main" id="{455484CA-69F8-E897-4194-227636DCF03E}"/>
              </a:ext>
            </a:extLst>
          </p:cNvPr>
          <p:cNvGrpSpPr/>
          <p:nvPr userDrawn="1"/>
        </p:nvGrpSpPr>
        <p:grpSpPr>
          <a:xfrm>
            <a:off x="863927" y="4507781"/>
            <a:ext cx="5760430" cy="603600"/>
            <a:chOff x="647945" y="3380837"/>
            <a:chExt cx="4320322" cy="452700"/>
          </a:xfrm>
        </p:grpSpPr>
        <p:sp>
          <p:nvSpPr>
            <p:cNvPr id="3" name="Google Shape;334;p53">
              <a:extLst>
                <a:ext uri="{FF2B5EF4-FFF2-40B4-BE49-F238E27FC236}">
                  <a16:creationId xmlns:a16="http://schemas.microsoft.com/office/drawing/2014/main" id="{F98C3186-68F4-DA75-23D3-C638DE9F3D4C}"/>
                </a:ext>
              </a:extLst>
            </p:cNvPr>
            <p:cNvSpPr txBox="1"/>
            <p:nvPr/>
          </p:nvSpPr>
          <p:spPr>
            <a:xfrm>
              <a:off x="1372968" y="3457186"/>
              <a:ext cx="3595299" cy="300002"/>
            </a:xfrm>
            <a:prstGeom prst="rect">
              <a:avLst/>
            </a:prstGeom>
            <a:noFill/>
            <a:ln>
              <a:noFill/>
            </a:ln>
          </p:spPr>
          <p:txBody>
            <a:bodyPr spcFirstLastPara="1" wrap="square" lIns="91400" tIns="45667" rIns="91400" bIns="45667" anchor="t" anchorCtr="0">
              <a:spAutoFit/>
            </a:bodyPr>
            <a:lstStyle/>
            <a:p>
              <a:pPr defTabSz="1219170" eaLnBrk="0" fontAlgn="base" hangingPunct="0">
                <a:spcBef>
                  <a:spcPct val="0"/>
                </a:spcBef>
                <a:spcAft>
                  <a:spcPct val="0"/>
                </a:spcAft>
              </a:pPr>
              <a:r>
                <a:rPr lang="fr-FR" altLang="fr-FR" sz="2000" b="1" kern="0" dirty="0">
                  <a:solidFill>
                    <a:srgbClr val="44546A"/>
                  </a:solidFill>
                  <a:latin typeface="Calibri" panose="020F0502020204030204" pitchFamily="34" charset="0"/>
                  <a:cs typeface="Calibri" panose="020F0502020204030204" pitchFamily="34" charset="0"/>
                  <a:sym typeface="Arial"/>
                </a:rPr>
                <a:t>Les élèves travaillent en autonomie</a:t>
              </a:r>
              <a:endParaRPr lang="fr-FR" altLang="fr-FR" sz="2000" kern="0" dirty="0">
                <a:solidFill>
                  <a:srgbClr val="000000"/>
                </a:solidFill>
                <a:latin typeface="Calibri" panose="020F0502020204030204" pitchFamily="34" charset="0"/>
                <a:cs typeface="Calibri" panose="020F0502020204030204" pitchFamily="34" charset="0"/>
                <a:sym typeface="Arial"/>
              </a:endParaRPr>
            </a:p>
          </p:txBody>
        </p:sp>
        <p:pic>
          <p:nvPicPr>
            <p:cNvPr id="4" name="Google Shape;338;p53">
              <a:extLst>
                <a:ext uri="{FF2B5EF4-FFF2-40B4-BE49-F238E27FC236}">
                  <a16:creationId xmlns:a16="http://schemas.microsoft.com/office/drawing/2014/main" id="{EE8B5758-FC32-6DBC-FA34-8AD293E331F4}"/>
                </a:ext>
              </a:extLst>
            </p:cNvPr>
            <p:cNvPicPr preferRelativeResize="0"/>
            <p:nvPr/>
          </p:nvPicPr>
          <p:blipFill rotWithShape="1">
            <a:blip r:embed="rId2">
              <a:alphaModFix/>
            </a:blip>
            <a:srcRect/>
            <a:stretch/>
          </p:blipFill>
          <p:spPr>
            <a:xfrm>
              <a:off x="647945" y="3380837"/>
              <a:ext cx="460215" cy="452700"/>
            </a:xfrm>
            <a:prstGeom prst="rect">
              <a:avLst/>
            </a:prstGeom>
            <a:noFill/>
            <a:ln>
              <a:noFill/>
            </a:ln>
          </p:spPr>
        </p:pic>
      </p:grpSp>
      <p:grpSp>
        <p:nvGrpSpPr>
          <p:cNvPr id="5" name="Groupe 19">
            <a:extLst>
              <a:ext uri="{FF2B5EF4-FFF2-40B4-BE49-F238E27FC236}">
                <a16:creationId xmlns:a16="http://schemas.microsoft.com/office/drawing/2014/main" id="{6A2A93EC-87F6-95D1-5797-17C55B688302}"/>
              </a:ext>
            </a:extLst>
          </p:cNvPr>
          <p:cNvGrpSpPr/>
          <p:nvPr userDrawn="1"/>
        </p:nvGrpSpPr>
        <p:grpSpPr>
          <a:xfrm>
            <a:off x="884384" y="3752370"/>
            <a:ext cx="10372677" cy="498415"/>
            <a:chOff x="663288" y="2814277"/>
            <a:chExt cx="7779508" cy="373811"/>
          </a:xfrm>
        </p:grpSpPr>
        <p:sp>
          <p:nvSpPr>
            <p:cNvPr id="19" name="Google Shape;335;p53">
              <a:extLst>
                <a:ext uri="{FF2B5EF4-FFF2-40B4-BE49-F238E27FC236}">
                  <a16:creationId xmlns:a16="http://schemas.microsoft.com/office/drawing/2014/main" id="{16265EDD-5F5E-B918-CCF9-5A4977E0A2E1}"/>
                </a:ext>
              </a:extLst>
            </p:cNvPr>
            <p:cNvSpPr txBox="1"/>
            <p:nvPr/>
          </p:nvSpPr>
          <p:spPr>
            <a:xfrm>
              <a:off x="1372969" y="2851181"/>
              <a:ext cx="7069827" cy="300001"/>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FR" altLang="fr-FR" sz="2000" b="1" kern="0" dirty="0">
                  <a:solidFill>
                    <a:srgbClr val="44546A"/>
                  </a:solidFill>
                  <a:latin typeface="Calibri" panose="020F0502020204030204" pitchFamily="34" charset="0"/>
                  <a:cs typeface="Calibri" panose="020F0502020204030204" pitchFamily="34" charset="0"/>
                  <a:sym typeface="Arial"/>
                </a:rPr>
                <a:t>Les élèves travaillent en binômes</a:t>
              </a:r>
            </a:p>
          </p:txBody>
        </p:sp>
        <p:pic>
          <p:nvPicPr>
            <p:cNvPr id="20" name="Google Shape;339;p53">
              <a:extLst>
                <a:ext uri="{FF2B5EF4-FFF2-40B4-BE49-F238E27FC236}">
                  <a16:creationId xmlns:a16="http://schemas.microsoft.com/office/drawing/2014/main" id="{43A7DB30-C267-63FA-52A5-387FE7EB2813}"/>
                </a:ext>
              </a:extLst>
            </p:cNvPr>
            <p:cNvPicPr preferRelativeResize="0"/>
            <p:nvPr/>
          </p:nvPicPr>
          <p:blipFill rotWithShape="1">
            <a:blip r:embed="rId3">
              <a:alphaModFix/>
            </a:blip>
            <a:srcRect/>
            <a:stretch/>
          </p:blipFill>
          <p:spPr>
            <a:xfrm>
              <a:off x="663288" y="2814277"/>
              <a:ext cx="413750" cy="373811"/>
            </a:xfrm>
            <a:prstGeom prst="rect">
              <a:avLst/>
            </a:prstGeom>
            <a:noFill/>
            <a:ln>
              <a:noFill/>
            </a:ln>
          </p:spPr>
        </p:pic>
      </p:grpSp>
      <p:grpSp>
        <p:nvGrpSpPr>
          <p:cNvPr id="21" name="Groupe 17">
            <a:extLst>
              <a:ext uri="{FF2B5EF4-FFF2-40B4-BE49-F238E27FC236}">
                <a16:creationId xmlns:a16="http://schemas.microsoft.com/office/drawing/2014/main" id="{AB8F74CF-5AE3-7B7C-8F1A-7138C5479B0F}"/>
              </a:ext>
            </a:extLst>
          </p:cNvPr>
          <p:cNvGrpSpPr/>
          <p:nvPr userDrawn="1"/>
        </p:nvGrpSpPr>
        <p:grpSpPr>
          <a:xfrm>
            <a:off x="887673" y="2319672"/>
            <a:ext cx="6840126" cy="498414"/>
            <a:chOff x="657162" y="1688359"/>
            <a:chExt cx="5130094" cy="373810"/>
          </a:xfrm>
        </p:grpSpPr>
        <p:pic>
          <p:nvPicPr>
            <p:cNvPr id="22" name="Google Shape;289;p51">
              <a:extLst>
                <a:ext uri="{FF2B5EF4-FFF2-40B4-BE49-F238E27FC236}">
                  <a16:creationId xmlns:a16="http://schemas.microsoft.com/office/drawing/2014/main" id="{AF9116B7-A8C5-1AC9-6D6A-06E46B310BA3}"/>
                </a:ext>
              </a:extLst>
            </p:cNvPr>
            <p:cNvPicPr preferRelativeResize="0"/>
            <p:nvPr/>
          </p:nvPicPr>
          <p:blipFill rotWithShape="1">
            <a:blip r:embed="rId4">
              <a:alphaModFix/>
            </a:blip>
            <a:srcRect/>
            <a:stretch/>
          </p:blipFill>
          <p:spPr>
            <a:xfrm>
              <a:off x="657162" y="1688359"/>
              <a:ext cx="417704" cy="373810"/>
            </a:xfrm>
            <a:prstGeom prst="rect">
              <a:avLst/>
            </a:prstGeom>
            <a:noFill/>
            <a:ln>
              <a:noFill/>
            </a:ln>
          </p:spPr>
        </p:pic>
        <p:sp>
          <p:nvSpPr>
            <p:cNvPr id="23" name="Google Shape;290;p51">
              <a:extLst>
                <a:ext uri="{FF2B5EF4-FFF2-40B4-BE49-F238E27FC236}">
                  <a16:creationId xmlns:a16="http://schemas.microsoft.com/office/drawing/2014/main" id="{7C2661D8-C739-826A-F71A-B0D3928B2B2F}"/>
                </a:ext>
              </a:extLst>
            </p:cNvPr>
            <p:cNvSpPr txBox="1"/>
            <p:nvPr/>
          </p:nvSpPr>
          <p:spPr>
            <a:xfrm>
              <a:off x="1364376" y="1725263"/>
              <a:ext cx="4422880" cy="300001"/>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élèves écoutent l’enseignant avec attention</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grpSp>
      <p:grpSp>
        <p:nvGrpSpPr>
          <p:cNvPr id="24" name="Groupe 16">
            <a:extLst>
              <a:ext uri="{FF2B5EF4-FFF2-40B4-BE49-F238E27FC236}">
                <a16:creationId xmlns:a16="http://schemas.microsoft.com/office/drawing/2014/main" id="{55116010-721E-395D-81F9-3AB0089260C9}"/>
              </a:ext>
            </a:extLst>
          </p:cNvPr>
          <p:cNvGrpSpPr/>
          <p:nvPr userDrawn="1"/>
        </p:nvGrpSpPr>
        <p:grpSpPr>
          <a:xfrm>
            <a:off x="954798" y="1692132"/>
            <a:ext cx="5669559" cy="426303"/>
            <a:chOff x="716099" y="1269098"/>
            <a:chExt cx="4252169" cy="319727"/>
          </a:xfrm>
        </p:grpSpPr>
        <p:sp>
          <p:nvSpPr>
            <p:cNvPr id="25" name="Google Shape;293;p51">
              <a:extLst>
                <a:ext uri="{FF2B5EF4-FFF2-40B4-BE49-F238E27FC236}">
                  <a16:creationId xmlns:a16="http://schemas.microsoft.com/office/drawing/2014/main" id="{7032D0E0-EBEC-53E8-0B49-48526A3D36F9}"/>
                </a:ext>
              </a:extLst>
            </p:cNvPr>
            <p:cNvSpPr txBox="1"/>
            <p:nvPr/>
          </p:nvSpPr>
          <p:spPr>
            <a:xfrm>
              <a:off x="1372969" y="1278960"/>
              <a:ext cx="3595299" cy="300002"/>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élèves lèvent la main pour participer</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pic>
          <p:nvPicPr>
            <p:cNvPr id="26" name="Google Shape;294;p51" descr="Lever la main - Icônes mains et gestes gratuites">
              <a:extLst>
                <a:ext uri="{FF2B5EF4-FFF2-40B4-BE49-F238E27FC236}">
                  <a16:creationId xmlns:a16="http://schemas.microsoft.com/office/drawing/2014/main" id="{2ACEC901-186A-BF79-835B-E57B82F459EF}"/>
                </a:ext>
              </a:extLst>
            </p:cNvPr>
            <p:cNvPicPr preferRelativeResize="0"/>
            <p:nvPr/>
          </p:nvPicPr>
          <p:blipFill rotWithShape="1">
            <a:blip r:embed="rId5">
              <a:alphaModFix/>
            </a:blip>
            <a:srcRect/>
            <a:stretch/>
          </p:blipFill>
          <p:spPr>
            <a:xfrm>
              <a:off x="716099" y="1269098"/>
              <a:ext cx="405665" cy="319727"/>
            </a:xfrm>
            <a:prstGeom prst="rect">
              <a:avLst/>
            </a:prstGeom>
            <a:noFill/>
            <a:ln>
              <a:noFill/>
            </a:ln>
          </p:spPr>
        </p:pic>
      </p:grpSp>
      <p:grpSp>
        <p:nvGrpSpPr>
          <p:cNvPr id="27" name="Groupe 4">
            <a:extLst>
              <a:ext uri="{FF2B5EF4-FFF2-40B4-BE49-F238E27FC236}">
                <a16:creationId xmlns:a16="http://schemas.microsoft.com/office/drawing/2014/main" id="{A476E449-2EDB-16AA-E1CA-9C17502AAE06}"/>
              </a:ext>
            </a:extLst>
          </p:cNvPr>
          <p:cNvGrpSpPr/>
          <p:nvPr userDrawn="1"/>
        </p:nvGrpSpPr>
        <p:grpSpPr>
          <a:xfrm>
            <a:off x="863575" y="916351"/>
            <a:ext cx="6681334" cy="603600"/>
            <a:chOff x="915782" y="892042"/>
            <a:chExt cx="6681334" cy="603600"/>
          </a:xfrm>
        </p:grpSpPr>
        <p:sp>
          <p:nvSpPr>
            <p:cNvPr id="28" name="Google Shape;333;p53">
              <a:extLst>
                <a:ext uri="{FF2B5EF4-FFF2-40B4-BE49-F238E27FC236}">
                  <a16:creationId xmlns:a16="http://schemas.microsoft.com/office/drawing/2014/main" id="{DFD7CD4B-7B90-E1D3-21AD-ACB5739F4ED9}"/>
                </a:ext>
              </a:extLst>
            </p:cNvPr>
            <p:cNvSpPr txBox="1"/>
            <p:nvPr/>
          </p:nvSpPr>
          <p:spPr>
            <a:xfrm>
              <a:off x="1882832" y="949173"/>
              <a:ext cx="5714284"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élèves utilisent l’ardoise pour répondre</a:t>
              </a:r>
              <a:endParaRPr sz="2000" kern="0" dirty="0">
                <a:solidFill>
                  <a:srgbClr val="000000"/>
                </a:solidFill>
                <a:latin typeface="Calibri" panose="020F0502020204030204" pitchFamily="34" charset="0"/>
                <a:cs typeface="Calibri" panose="020F0502020204030204" pitchFamily="34" charset="0"/>
                <a:sym typeface="Arial"/>
              </a:endParaRPr>
            </a:p>
          </p:txBody>
        </p:sp>
        <p:grpSp>
          <p:nvGrpSpPr>
            <p:cNvPr id="29" name="Groupe 26">
              <a:extLst>
                <a:ext uri="{FF2B5EF4-FFF2-40B4-BE49-F238E27FC236}">
                  <a16:creationId xmlns:a16="http://schemas.microsoft.com/office/drawing/2014/main" id="{A0ECEF0B-4454-0780-970F-F29223465F33}"/>
                </a:ext>
              </a:extLst>
            </p:cNvPr>
            <p:cNvGrpSpPr/>
            <p:nvPr/>
          </p:nvGrpSpPr>
          <p:grpSpPr>
            <a:xfrm>
              <a:off x="915782" y="892042"/>
              <a:ext cx="632111" cy="603600"/>
              <a:chOff x="779845" y="4335989"/>
              <a:chExt cx="442253" cy="575842"/>
            </a:xfrm>
          </p:grpSpPr>
          <p:pic>
            <p:nvPicPr>
              <p:cNvPr id="30" name="Google Shape;307;p51" descr="Une image contenant Dessin animé, clipart, Animation, illustration&#10;&#10;Description générée automatiquement">
                <a:extLst>
                  <a:ext uri="{FF2B5EF4-FFF2-40B4-BE49-F238E27FC236}">
                    <a16:creationId xmlns:a16="http://schemas.microsoft.com/office/drawing/2014/main" id="{631B41C6-5093-1874-B93F-DF1E71265567}"/>
                  </a:ext>
                </a:extLst>
              </p:cNvPr>
              <p:cNvPicPr preferRelativeResize="0"/>
              <p:nvPr/>
            </p:nvPicPr>
            <p:blipFill rotWithShape="1">
              <a:blip r:embed="rId6">
                <a:alphaModFix/>
              </a:blip>
              <a:srcRect l="18242" t="9344" r="18458" b="23864"/>
              <a:stretch/>
            </p:blipFill>
            <p:spPr>
              <a:xfrm>
                <a:off x="779845" y="4335989"/>
                <a:ext cx="442253" cy="575842"/>
              </a:xfrm>
              <a:prstGeom prst="rect">
                <a:avLst/>
              </a:prstGeom>
              <a:noFill/>
              <a:ln>
                <a:noFill/>
              </a:ln>
            </p:spPr>
          </p:pic>
          <p:sp>
            <p:nvSpPr>
              <p:cNvPr id="31" name="Rectangle 30">
                <a:extLst>
                  <a:ext uri="{FF2B5EF4-FFF2-40B4-BE49-F238E27FC236}">
                    <a16:creationId xmlns:a16="http://schemas.microsoft.com/office/drawing/2014/main" id="{B7B9C88E-B244-D0E5-DBC7-CAAEF4B2E030}"/>
                  </a:ext>
                </a:extLst>
              </p:cNvPr>
              <p:cNvSpPr/>
              <p:nvPr/>
            </p:nvSpPr>
            <p:spPr>
              <a:xfrm>
                <a:off x="1078544" y="4438901"/>
                <a:ext cx="126559" cy="89253"/>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fr-FR" sz="1867" kern="0" dirty="0">
                  <a:solidFill>
                    <a:srgbClr val="FFFFFF"/>
                  </a:solidFill>
                  <a:latin typeface="Calibri" panose="020F0502020204030204" pitchFamily="34" charset="0"/>
                  <a:cs typeface="Calibri" panose="020F0502020204030204" pitchFamily="34" charset="0"/>
                  <a:sym typeface="Arial"/>
                </a:endParaRPr>
              </a:p>
            </p:txBody>
          </p:sp>
        </p:grpSp>
      </p:grpSp>
      <p:grpSp>
        <p:nvGrpSpPr>
          <p:cNvPr id="32" name="Groupe 18">
            <a:extLst>
              <a:ext uri="{FF2B5EF4-FFF2-40B4-BE49-F238E27FC236}">
                <a16:creationId xmlns:a16="http://schemas.microsoft.com/office/drawing/2014/main" id="{F3573989-899D-DD36-F65B-31E027EEE3BF}"/>
              </a:ext>
            </a:extLst>
          </p:cNvPr>
          <p:cNvGrpSpPr/>
          <p:nvPr userDrawn="1"/>
        </p:nvGrpSpPr>
        <p:grpSpPr>
          <a:xfrm>
            <a:off x="915782" y="3014983"/>
            <a:ext cx="8342891" cy="482880"/>
            <a:chOff x="686836" y="2261237"/>
            <a:chExt cx="6257168" cy="362160"/>
          </a:xfrm>
        </p:grpSpPr>
        <p:sp>
          <p:nvSpPr>
            <p:cNvPr id="33" name="Google Shape;295;p51">
              <a:extLst>
                <a:ext uri="{FF2B5EF4-FFF2-40B4-BE49-F238E27FC236}">
                  <a16:creationId xmlns:a16="http://schemas.microsoft.com/office/drawing/2014/main" id="{6D8A138A-8404-BF79-B7CE-ED709CE3DE1C}"/>
                </a:ext>
              </a:extLst>
            </p:cNvPr>
            <p:cNvSpPr txBox="1"/>
            <p:nvPr/>
          </p:nvSpPr>
          <p:spPr>
            <a:xfrm>
              <a:off x="1372968" y="2323395"/>
              <a:ext cx="5571036" cy="300002"/>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élèvent gardent des traces écrites sur les livrets ou leurs cahiers</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grpSp>
          <p:nvGrpSpPr>
            <p:cNvPr id="34" name="Groupe 37">
              <a:extLst>
                <a:ext uri="{FF2B5EF4-FFF2-40B4-BE49-F238E27FC236}">
                  <a16:creationId xmlns:a16="http://schemas.microsoft.com/office/drawing/2014/main" id="{D258F6F1-54E9-CC65-6804-B72492331640}"/>
                </a:ext>
              </a:extLst>
            </p:cNvPr>
            <p:cNvGrpSpPr/>
            <p:nvPr/>
          </p:nvGrpSpPr>
          <p:grpSpPr>
            <a:xfrm>
              <a:off x="686836" y="2261237"/>
              <a:ext cx="413750" cy="353971"/>
              <a:chOff x="10280460" y="4850932"/>
              <a:chExt cx="630930" cy="588164"/>
            </a:xfrm>
          </p:grpSpPr>
          <p:pic>
            <p:nvPicPr>
              <p:cNvPr id="35" name="Picture 7">
                <a:extLst>
                  <a:ext uri="{FF2B5EF4-FFF2-40B4-BE49-F238E27FC236}">
                    <a16:creationId xmlns:a16="http://schemas.microsoft.com/office/drawing/2014/main" id="{D769BB9A-B098-79E1-8239-99CA09660C46}"/>
                  </a:ext>
                </a:extLst>
              </p:cNvPr>
              <p:cNvPicPr>
                <a:picLocks noChangeAspect="1"/>
              </p:cNvPicPr>
              <p:nvPr/>
            </p:nvPicPr>
            <p:blipFill>
              <a:blip r:embed="rId7"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10280460" y="4967823"/>
                <a:ext cx="630930" cy="471273"/>
              </a:xfrm>
              <a:prstGeom prst="rect">
                <a:avLst/>
              </a:prstGeom>
              <a:ln w="19050">
                <a:noFill/>
              </a:ln>
            </p:spPr>
          </p:pic>
          <p:pic>
            <p:nvPicPr>
              <p:cNvPr id="36" name="Picture 7">
                <a:extLst>
                  <a:ext uri="{FF2B5EF4-FFF2-40B4-BE49-F238E27FC236}">
                    <a16:creationId xmlns:a16="http://schemas.microsoft.com/office/drawing/2014/main" id="{C784C1E5-128D-2566-862A-59901DE4B6A7}"/>
                  </a:ext>
                </a:extLst>
              </p:cNvPr>
              <p:cNvPicPr>
                <a:picLocks noChangeAspect="1"/>
              </p:cNvPicPr>
              <p:nvPr/>
            </p:nvPicPr>
            <p:blipFill>
              <a:blip r:embed="rId8"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10456526" y="4850932"/>
                <a:ext cx="147273" cy="471273"/>
              </a:xfrm>
              <a:prstGeom prst="rect">
                <a:avLst/>
              </a:prstGeom>
              <a:ln w="19050">
                <a:noFill/>
              </a:ln>
            </p:spPr>
          </p:pic>
        </p:grpSp>
      </p:grpSp>
      <p:sp>
        <p:nvSpPr>
          <p:cNvPr id="37" name="Google Shape;291;p51">
            <a:extLst>
              <a:ext uri="{FF2B5EF4-FFF2-40B4-BE49-F238E27FC236}">
                <a16:creationId xmlns:a16="http://schemas.microsoft.com/office/drawing/2014/main" id="{A40F8BC1-7C32-736A-15E5-657A517D14A8}"/>
              </a:ext>
            </a:extLst>
          </p:cNvPr>
          <p:cNvSpPr/>
          <p:nvPr userDrawn="1"/>
        </p:nvSpPr>
        <p:spPr>
          <a:xfrm>
            <a:off x="63503" y="27983"/>
            <a:ext cx="8241200" cy="603600"/>
          </a:xfrm>
          <a:prstGeom prst="rect">
            <a:avLst/>
          </a:prstGeom>
          <a:noFill/>
          <a:ln>
            <a:noFill/>
          </a:ln>
        </p:spPr>
        <p:txBody>
          <a:bodyPr spcFirstLastPara="1" wrap="square" lIns="91433" tIns="45667" rIns="91433" bIns="45667" anchor="t" anchorCtr="0">
            <a:noAutofit/>
          </a:bodyPr>
          <a:lstStyle/>
          <a:p>
            <a:pPr defTabSz="1219170">
              <a:buClr>
                <a:srgbClr val="44546A"/>
              </a:buClr>
              <a:buSzPts val="2400"/>
            </a:pPr>
            <a:r>
              <a:rPr lang="fr-FR" sz="3200" b="1" kern="0" dirty="0">
                <a:solidFill>
                  <a:srgbClr val="44546A"/>
                </a:solidFill>
                <a:latin typeface="Calibri" panose="020F0502020204030204" pitchFamily="34" charset="0"/>
                <a:ea typeface="Calibri"/>
                <a:cs typeface="Calibri" panose="020F0502020204030204" pitchFamily="34" charset="0"/>
                <a:sym typeface="Calibri"/>
              </a:rPr>
              <a:t>Icônes pour l’élève</a:t>
            </a:r>
            <a:endParaRPr lang="fr-FR" sz="1867" kern="0" dirty="0">
              <a:solidFill>
                <a:srgbClr val="000000"/>
              </a:solidFill>
              <a:latin typeface="Calibri" panose="020F0502020204030204" pitchFamily="34" charset="0"/>
              <a:cs typeface="Calibri" panose="020F0502020204030204" pitchFamily="34" charset="0"/>
              <a:sym typeface="Arial"/>
            </a:endParaRPr>
          </a:p>
        </p:txBody>
      </p:sp>
      <p:sp>
        <p:nvSpPr>
          <p:cNvPr id="38" name="Google Shape;335;p53">
            <a:extLst>
              <a:ext uri="{FF2B5EF4-FFF2-40B4-BE49-F238E27FC236}">
                <a16:creationId xmlns:a16="http://schemas.microsoft.com/office/drawing/2014/main" id="{2369AF76-2833-62D1-EB9E-5C27BDD16343}"/>
              </a:ext>
            </a:extLst>
          </p:cNvPr>
          <p:cNvSpPr txBox="1"/>
          <p:nvPr userDrawn="1"/>
        </p:nvSpPr>
        <p:spPr>
          <a:xfrm>
            <a:off x="1830624" y="5422784"/>
            <a:ext cx="4867240"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MA" sz="2000" b="1" kern="0" dirty="0">
                <a:solidFill>
                  <a:srgbClr val="44546A"/>
                </a:solidFill>
                <a:latin typeface="Calibri" panose="020F0502020204030204" pitchFamily="34" charset="0"/>
                <a:ea typeface="Calibri"/>
                <a:cs typeface="Calibri" panose="020F0502020204030204" pitchFamily="34" charset="0"/>
                <a:sym typeface="Calibri"/>
              </a:rPr>
              <a:t>L</a:t>
            </a:r>
            <a:r>
              <a:rPr lang="fr" sz="2000" b="1" kern="0" dirty="0">
                <a:solidFill>
                  <a:srgbClr val="44546A"/>
                </a:solidFill>
                <a:latin typeface="Calibri" panose="020F0502020204030204" pitchFamily="34" charset="0"/>
                <a:ea typeface="Calibri"/>
                <a:cs typeface="Calibri" panose="020F0502020204030204" pitchFamily="34" charset="0"/>
                <a:sym typeface="Calibri"/>
              </a:rPr>
              <a:t>es élèves passent au tableau</a:t>
            </a:r>
            <a:endParaRPr sz="2000" kern="0" dirty="0">
              <a:solidFill>
                <a:srgbClr val="000000"/>
              </a:solidFill>
              <a:latin typeface="Calibri" panose="020F0502020204030204" pitchFamily="34" charset="0"/>
              <a:cs typeface="Calibri" panose="020F0502020204030204" pitchFamily="34" charset="0"/>
              <a:sym typeface="Arial"/>
            </a:endParaRPr>
          </a:p>
        </p:txBody>
      </p:sp>
      <p:pic>
        <p:nvPicPr>
          <p:cNvPr id="39" name="Picture 1">
            <a:extLst>
              <a:ext uri="{FF2B5EF4-FFF2-40B4-BE49-F238E27FC236}">
                <a16:creationId xmlns:a16="http://schemas.microsoft.com/office/drawing/2014/main" id="{6AE998C4-B93B-EDF2-241A-2D56A1D7A190}"/>
              </a:ext>
            </a:extLst>
          </p:cNvPr>
          <p:cNvPicPr>
            <a:picLocks noChangeAspect="1"/>
          </p:cNvPicPr>
          <p:nvPr userDrawn="1"/>
        </p:nvPicPr>
        <p:blipFill>
          <a:blip r:embed="rId9" cstate="hqprint">
            <a:extLst>
              <a:ext uri="{BEBA8EAE-BF5A-486C-A8C5-ECC9F3942E4B}">
                <a14:imgProps xmlns:a14="http://schemas.microsoft.com/office/drawing/2010/main">
                  <a14:imgLayer r:embed="rId10">
                    <a14:imgEffect>
                      <a14:backgroundRemoval t="3418" b="97852" l="9961" r="89844"/>
                    </a14:imgEffect>
                  </a14:imgLayer>
                </a14:imgProps>
              </a:ext>
              <a:ext uri="{28A0092B-C50C-407E-A947-70E740481C1C}">
                <a14:useLocalDpi xmlns:a14="http://schemas.microsoft.com/office/drawing/2010/main" val="0"/>
              </a:ext>
            </a:extLst>
          </a:blip>
          <a:stretch>
            <a:fillRect/>
          </a:stretch>
        </p:blipFill>
        <p:spPr>
          <a:xfrm>
            <a:off x="863575" y="5298758"/>
            <a:ext cx="648055" cy="648055"/>
          </a:xfrm>
          <a:prstGeom prst="rect">
            <a:avLst/>
          </a:prstGeom>
        </p:spPr>
      </p:pic>
    </p:spTree>
    <p:extLst>
      <p:ext uri="{BB962C8B-B14F-4D97-AF65-F5344CB8AC3E}">
        <p14:creationId xmlns:p14="http://schemas.microsoft.com/office/powerpoint/2010/main" val="7812407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Matériel nécessaire">
    <p:bg>
      <p:bgPr>
        <a:solidFill>
          <a:srgbClr val="DCE6F2"/>
        </a:solidFill>
        <a:effectLst/>
      </p:bgPr>
    </p:bg>
    <p:spTree>
      <p:nvGrpSpPr>
        <p:cNvPr id="1" name=""/>
        <p:cNvGrpSpPr/>
        <p:nvPr/>
      </p:nvGrpSpPr>
      <p:grpSpPr>
        <a:xfrm>
          <a:off x="0" y="0"/>
          <a:ext cx="0" cy="0"/>
          <a:chOff x="0" y="0"/>
          <a:chExt cx="0" cy="0"/>
        </a:xfrm>
      </p:grpSpPr>
      <p:grpSp>
        <p:nvGrpSpPr>
          <p:cNvPr id="6" name="Google Shape;250;p28">
            <a:extLst>
              <a:ext uri="{FF2B5EF4-FFF2-40B4-BE49-F238E27FC236}">
                <a16:creationId xmlns:a16="http://schemas.microsoft.com/office/drawing/2014/main" id="{A8360E5E-9716-211B-4AB4-F30E96005C08}"/>
              </a:ext>
            </a:extLst>
          </p:cNvPr>
          <p:cNvGrpSpPr/>
          <p:nvPr userDrawn="1"/>
        </p:nvGrpSpPr>
        <p:grpSpPr>
          <a:xfrm>
            <a:off x="1306286" y="1032992"/>
            <a:ext cx="9579427" cy="5403036"/>
            <a:chOff x="1619475" y="1029778"/>
            <a:chExt cx="6095701" cy="3804525"/>
          </a:xfrm>
        </p:grpSpPr>
        <p:sp>
          <p:nvSpPr>
            <p:cNvPr id="7" name="Google Shape;251;p28">
              <a:extLst>
                <a:ext uri="{FF2B5EF4-FFF2-40B4-BE49-F238E27FC236}">
                  <a16:creationId xmlns:a16="http://schemas.microsoft.com/office/drawing/2014/main" id="{FA17CCFF-EE09-3EC4-5D73-7FB52CE59901}"/>
                </a:ext>
              </a:extLst>
            </p:cNvPr>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91427" tIns="45695" rIns="91427" bIns="45695" anchor="ctr" anchorCtr="1" compatLnSpc="1">
              <a:noAutofit/>
            </a:bodyPr>
            <a:lstStyle/>
            <a:p>
              <a:pPr algn="ctr" defTabSz="1219140">
                <a:defRPr sz="1800" b="0" i="0" u="none" strike="noStrike" kern="0" cap="none" spc="0" baseline="0">
                  <a:solidFill>
                    <a:srgbClr val="000000"/>
                  </a:solidFill>
                  <a:uFillTx/>
                </a:defRPr>
              </a:pPr>
              <a:endParaRPr lang="fr-FR" sz="1200" kern="0">
                <a:solidFill>
                  <a:srgbClr val="FFFFFF"/>
                </a:solidFill>
                <a:latin typeface="Calibri" panose="020F0502020204030204" pitchFamily="34" charset="0"/>
                <a:ea typeface="Calibri"/>
                <a:cs typeface="Calibri" panose="020F0502020204030204" pitchFamily="34" charset="0"/>
                <a:sym typeface="Arial"/>
              </a:endParaRPr>
            </a:p>
          </p:txBody>
        </p:sp>
        <p:sp>
          <p:nvSpPr>
            <p:cNvPr id="8" name="Google Shape;252;p28">
              <a:extLst>
                <a:ext uri="{FF2B5EF4-FFF2-40B4-BE49-F238E27FC236}">
                  <a16:creationId xmlns:a16="http://schemas.microsoft.com/office/drawing/2014/main" id="{ECBB120E-536C-8FEB-869A-62ABAFAC3241}"/>
                </a:ext>
              </a:extLst>
            </p:cNvPr>
            <p:cNvSpPr/>
            <p:nvPr/>
          </p:nvSpPr>
          <p:spPr>
            <a:xfrm>
              <a:off x="1692956" y="1084268"/>
              <a:ext cx="5924251" cy="3684602"/>
            </a:xfrm>
            <a:prstGeom prst="rect">
              <a:avLst/>
            </a:prstGeom>
            <a:solidFill>
              <a:srgbClr val="E3EEF2"/>
            </a:solidFill>
            <a:ln cap="flat">
              <a:noFill/>
              <a:prstDash val="solid"/>
            </a:ln>
          </p:spPr>
          <p:txBody>
            <a:bodyPr vert="horz" wrap="square" lIns="91427" tIns="45695" rIns="91427" bIns="45695" anchor="ctr" anchorCtr="1" compatLnSpc="1">
              <a:noAutofit/>
            </a:bodyPr>
            <a:lstStyle/>
            <a:p>
              <a:pPr algn="ctr" defTabSz="1219140">
                <a:defRPr sz="1800" b="0" i="0" u="none" strike="noStrike" kern="0" cap="none" spc="0" baseline="0">
                  <a:solidFill>
                    <a:srgbClr val="000000"/>
                  </a:solidFill>
                  <a:uFillTx/>
                </a:defRPr>
              </a:pPr>
              <a:endParaRPr lang="fr-FR" sz="1200" kern="0">
                <a:solidFill>
                  <a:srgbClr val="FFFFFF"/>
                </a:solidFill>
                <a:latin typeface="Calibri" panose="020F0502020204030204" pitchFamily="34" charset="0"/>
                <a:ea typeface="Calibri"/>
                <a:cs typeface="Calibri" panose="020F0502020204030204" pitchFamily="34" charset="0"/>
                <a:sym typeface="Arial"/>
              </a:endParaRPr>
            </a:p>
          </p:txBody>
        </p:sp>
      </p:grpSp>
      <p:sp>
        <p:nvSpPr>
          <p:cNvPr id="9" name="Google Shape;255;p28">
            <a:extLst>
              <a:ext uri="{FF2B5EF4-FFF2-40B4-BE49-F238E27FC236}">
                <a16:creationId xmlns:a16="http://schemas.microsoft.com/office/drawing/2014/main" id="{A70412DC-1D3C-A7CC-7D08-6DA571BCD97C}"/>
              </a:ext>
            </a:extLst>
          </p:cNvPr>
          <p:cNvSpPr/>
          <p:nvPr userDrawn="1"/>
        </p:nvSpPr>
        <p:spPr>
          <a:xfrm>
            <a:off x="948075" y="181482"/>
            <a:ext cx="3947196" cy="584801"/>
          </a:xfrm>
          <a:prstGeom prst="rect">
            <a:avLst/>
          </a:prstGeom>
          <a:noFill/>
          <a:ln cap="flat">
            <a:noFill/>
            <a:prstDash val="solid"/>
          </a:ln>
        </p:spPr>
        <p:txBody>
          <a:bodyPr vert="horz" wrap="square" lIns="91427" tIns="45695" rIns="91427" bIns="45695" anchor="t" anchorCtr="0" compatLnSpc="1">
            <a:noAutofit/>
          </a:bodyPr>
          <a:lstStyle/>
          <a:p>
            <a:pPr defTabSz="457189">
              <a:lnSpc>
                <a:spcPct val="90000"/>
              </a:lnSpc>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panose="020F0502020204030204" pitchFamily="34" charset="0"/>
                <a:cs typeface="Calibri" panose="020F0502020204030204" pitchFamily="34" charset="0"/>
                <a:sym typeface="Arial"/>
              </a:rPr>
              <a:t>Matériel nécessaire</a:t>
            </a:r>
          </a:p>
        </p:txBody>
      </p:sp>
      <p:sp>
        <p:nvSpPr>
          <p:cNvPr id="10" name="Google Shape;995;p109">
            <a:extLst>
              <a:ext uri="{FF2B5EF4-FFF2-40B4-BE49-F238E27FC236}">
                <a16:creationId xmlns:a16="http://schemas.microsoft.com/office/drawing/2014/main" id="{22D538A4-3182-65C8-6ABA-050037FC3F41}"/>
              </a:ext>
            </a:extLst>
          </p:cNvPr>
          <p:cNvSpPr txBox="1"/>
          <p:nvPr userDrawn="1"/>
        </p:nvSpPr>
        <p:spPr>
          <a:xfrm>
            <a:off x="1508625" y="1416789"/>
            <a:ext cx="4266849" cy="650167"/>
          </a:xfrm>
          <a:prstGeom prst="rect">
            <a:avLst/>
          </a:prstGeom>
          <a:solidFill>
            <a:schemeClr val="accent1"/>
          </a:solidFill>
          <a:ln w="7150" cap="flat">
            <a:noFill/>
            <a:prstDash val="solid"/>
            <a:round/>
          </a:ln>
        </p:spPr>
        <p:txBody>
          <a:bodyPr vert="horz" wrap="square" lIns="60972" tIns="59996" rIns="60972" bIns="60972" anchor="ctr" anchorCtr="1" compatLnSpc="1">
            <a:noAutofit/>
          </a:bodyPr>
          <a:lstStyle/>
          <a:p>
            <a:pPr algn="ctr" defTabSz="1219140">
              <a:lnSpc>
                <a:spcPct val="130000"/>
              </a:lnSpc>
              <a:defRPr sz="1800" b="0" i="0" u="none" strike="noStrike" kern="0" cap="none" spc="0" baseline="0">
                <a:solidFill>
                  <a:srgbClr val="000000"/>
                </a:solidFill>
                <a:uFillTx/>
              </a:defRPr>
            </a:pPr>
            <a:r>
              <a:rPr lang="fr-FR" sz="2400" b="1" kern="0" dirty="0">
                <a:solidFill>
                  <a:srgbClr val="FFFFFF"/>
                </a:solidFill>
                <a:latin typeface="Calibri" panose="020F0502020204030204" pitchFamily="34" charset="0"/>
                <a:ea typeface="Calibri" panose="020F0502020204030204" pitchFamily="34" charset="0"/>
                <a:cs typeface="Calibri" panose="020F0502020204030204" pitchFamily="34" charset="0"/>
                <a:sym typeface="Arial"/>
              </a:rPr>
              <a:t>Matériel de l’enseignant</a:t>
            </a:r>
          </a:p>
        </p:txBody>
      </p:sp>
      <p:sp>
        <p:nvSpPr>
          <p:cNvPr id="11" name="Google Shape;996;p109">
            <a:extLst>
              <a:ext uri="{FF2B5EF4-FFF2-40B4-BE49-F238E27FC236}">
                <a16:creationId xmlns:a16="http://schemas.microsoft.com/office/drawing/2014/main" id="{66364002-3C43-EA1F-98DB-2415C1736FA0}"/>
              </a:ext>
            </a:extLst>
          </p:cNvPr>
          <p:cNvSpPr txBox="1"/>
          <p:nvPr userDrawn="1"/>
        </p:nvSpPr>
        <p:spPr>
          <a:xfrm>
            <a:off x="5991497" y="1416788"/>
            <a:ext cx="4360944" cy="650168"/>
          </a:xfrm>
          <a:prstGeom prst="rect">
            <a:avLst/>
          </a:prstGeom>
          <a:solidFill>
            <a:schemeClr val="accent1"/>
          </a:solidFill>
          <a:ln w="7150" cap="flat">
            <a:noFill/>
            <a:prstDash val="solid"/>
            <a:round/>
          </a:ln>
        </p:spPr>
        <p:txBody>
          <a:bodyPr vert="horz" wrap="square" lIns="60972" tIns="59996" rIns="60972" bIns="60972" anchor="ctr" anchorCtr="1" compatLnSpc="1">
            <a:noAutofit/>
          </a:bodyPr>
          <a:lstStyle/>
          <a:p>
            <a:pPr algn="ctr" defTabSz="1219140">
              <a:defRPr sz="1800" b="0" i="0" u="none" strike="noStrike" kern="0" cap="none" spc="0" baseline="0">
                <a:solidFill>
                  <a:srgbClr val="000000"/>
                </a:solidFill>
                <a:uFillTx/>
              </a:defRPr>
            </a:pPr>
            <a:r>
              <a:rPr lang="fr-FR" sz="2400" b="1" kern="0" dirty="0">
                <a:solidFill>
                  <a:srgbClr val="FFFFFF"/>
                </a:solidFill>
                <a:latin typeface="Calibri" panose="020F0502020204030204" pitchFamily="34" charset="0"/>
                <a:ea typeface="Calibri" panose="020F0502020204030204" pitchFamily="34" charset="0"/>
                <a:cs typeface="Calibri" panose="020F0502020204030204" pitchFamily="34" charset="0"/>
                <a:sym typeface="Arial"/>
              </a:rPr>
              <a:t>Matériel de l’élève</a:t>
            </a:r>
          </a:p>
        </p:txBody>
      </p:sp>
      <p:pic>
        <p:nvPicPr>
          <p:cNvPr id="13" name="Picture 12">
            <a:extLst>
              <a:ext uri="{FF2B5EF4-FFF2-40B4-BE49-F238E27FC236}">
                <a16:creationId xmlns:a16="http://schemas.microsoft.com/office/drawing/2014/main" id="{90826B0B-A604-22AA-6B36-0CE111A5321B}"/>
              </a:ext>
            </a:extLst>
          </p:cNvPr>
          <p:cNvPicPr>
            <a:picLocks noChangeAspect="1"/>
          </p:cNvPicPr>
          <p:nvPr userDrawn="1"/>
        </p:nvPicPr>
        <p:blipFill>
          <a:blip r:embed="rId2">
            <a:clrChange>
              <a:clrFrom>
                <a:srgbClr val="FFFFFF"/>
              </a:clrFrom>
              <a:clrTo>
                <a:srgbClr val="FFFFFF">
                  <a:alpha val="0"/>
                </a:srgbClr>
              </a:clrTo>
            </a:clrChange>
          </a:blip>
          <a:stretch>
            <a:fillRect/>
          </a:stretch>
        </p:blipFill>
        <p:spPr>
          <a:xfrm rot="19675284">
            <a:off x="8544238" y="4865352"/>
            <a:ext cx="1564020" cy="174252"/>
          </a:xfrm>
          <a:prstGeom prst="rect">
            <a:avLst/>
          </a:prstGeom>
        </p:spPr>
      </p:pic>
      <p:pic>
        <p:nvPicPr>
          <p:cNvPr id="14" name="Picture 13">
            <a:extLst>
              <a:ext uri="{FF2B5EF4-FFF2-40B4-BE49-F238E27FC236}">
                <a16:creationId xmlns:a16="http://schemas.microsoft.com/office/drawing/2014/main" id="{F8EC4882-7C52-C087-E415-A9FE7DECFDEF}"/>
              </a:ext>
            </a:extLst>
          </p:cNvPr>
          <p:cNvPicPr>
            <a:picLocks noChangeAspect="1"/>
          </p:cNvPicPr>
          <p:nvPr userDrawn="1"/>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5" t="23325" r="26247" b="30055"/>
          <a:stretch>
            <a:fillRect/>
          </a:stretch>
        </p:blipFill>
        <p:spPr>
          <a:xfrm>
            <a:off x="8786281" y="2316888"/>
            <a:ext cx="1478097" cy="1109845"/>
          </a:xfrm>
          <a:prstGeom prst="rect">
            <a:avLst/>
          </a:prstGeom>
          <a:ln w="19050">
            <a:noFill/>
          </a:ln>
          <a:effectLst>
            <a:outerShdw blurRad="50800" dist="38100" dir="2700000" algn="tl" rotWithShape="0">
              <a:prstClr val="black">
                <a:alpha val="40000"/>
              </a:prstClr>
            </a:outerShdw>
          </a:effectLst>
        </p:spPr>
      </p:pic>
      <p:pic>
        <p:nvPicPr>
          <p:cNvPr id="15" name="Picture 14">
            <a:extLst>
              <a:ext uri="{FF2B5EF4-FFF2-40B4-BE49-F238E27FC236}">
                <a16:creationId xmlns:a16="http://schemas.microsoft.com/office/drawing/2014/main" id="{A0BC54C1-3967-5578-4E72-B4CAFC18A087}"/>
              </a:ext>
            </a:extLst>
          </p:cNvPr>
          <p:cNvPicPr>
            <a:picLocks noChangeAspect="1"/>
          </p:cNvPicPr>
          <p:nvPr userDrawn="1"/>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9492110" y="5381605"/>
            <a:ext cx="413335" cy="397411"/>
          </a:xfrm>
          <a:prstGeom prst="rect">
            <a:avLst/>
          </a:prstGeom>
        </p:spPr>
      </p:pic>
      <p:pic>
        <p:nvPicPr>
          <p:cNvPr id="40" name="Picture 4">
            <a:extLst>
              <a:ext uri="{FF2B5EF4-FFF2-40B4-BE49-F238E27FC236}">
                <a16:creationId xmlns:a16="http://schemas.microsoft.com/office/drawing/2014/main" id="{CC630518-916E-ACA4-D8BB-8D1B317C61B0}"/>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6769475" y="4700745"/>
            <a:ext cx="1491516" cy="1080393"/>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41" name="ZoneTexte 10">
            <a:extLst>
              <a:ext uri="{FF2B5EF4-FFF2-40B4-BE49-F238E27FC236}">
                <a16:creationId xmlns:a16="http://schemas.microsoft.com/office/drawing/2014/main" id="{136304CA-9344-CA01-AF56-88EE7AC7B643}"/>
              </a:ext>
            </a:extLst>
          </p:cNvPr>
          <p:cNvSpPr txBox="1"/>
          <p:nvPr userDrawn="1"/>
        </p:nvSpPr>
        <p:spPr>
          <a:xfrm>
            <a:off x="8617364" y="3426733"/>
            <a:ext cx="1907400" cy="261610"/>
          </a:xfrm>
          <a:prstGeom prst="rect">
            <a:avLst/>
          </a:prstGeom>
          <a:noFill/>
        </p:spPr>
        <p:txBody>
          <a:bodyPr wrap="square" rtlCol="0">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Cahier de l’élève</a:t>
            </a:r>
          </a:p>
        </p:txBody>
      </p:sp>
      <p:sp>
        <p:nvSpPr>
          <p:cNvPr id="42" name="Rectangle 41">
            <a:extLst>
              <a:ext uri="{FF2B5EF4-FFF2-40B4-BE49-F238E27FC236}">
                <a16:creationId xmlns:a16="http://schemas.microsoft.com/office/drawing/2014/main" id="{33213196-BB7D-7049-E6FD-D6A3E6F126B3}"/>
              </a:ext>
            </a:extLst>
          </p:cNvPr>
          <p:cNvSpPr/>
          <p:nvPr userDrawn="1"/>
        </p:nvSpPr>
        <p:spPr>
          <a:xfrm>
            <a:off x="4218715" y="3878375"/>
            <a:ext cx="1349291" cy="600164"/>
          </a:xfrm>
          <a:prstGeom prst="rect">
            <a:avLst/>
          </a:prstGeom>
        </p:spPr>
        <p:txBody>
          <a:bodyPr wrap="square">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Fiche technique de préparation de la séance</a:t>
            </a:r>
          </a:p>
        </p:txBody>
      </p:sp>
      <p:pic>
        <p:nvPicPr>
          <p:cNvPr id="43" name="Image 20">
            <a:extLst>
              <a:ext uri="{FF2B5EF4-FFF2-40B4-BE49-F238E27FC236}">
                <a16:creationId xmlns:a16="http://schemas.microsoft.com/office/drawing/2014/main" id="{F7D6FA7E-4E73-2155-87D8-FD7655791AF4}"/>
              </a:ext>
            </a:extLst>
          </p:cNvPr>
          <p:cNvPicPr>
            <a:picLocks noChangeAspect="1"/>
          </p:cNvPicPr>
          <p:nvPr userDrawn="1"/>
        </p:nvPicPr>
        <p:blipFill>
          <a:blip r:embed="rId6"/>
          <a:stretch>
            <a:fillRect/>
          </a:stretch>
        </p:blipFill>
        <p:spPr>
          <a:xfrm>
            <a:off x="4010586" y="2316888"/>
            <a:ext cx="1765551" cy="1457749"/>
          </a:xfrm>
          <a:prstGeom prst="rect">
            <a:avLst/>
          </a:prstGeom>
          <a:ln>
            <a:solidFill>
              <a:schemeClr val="accent1"/>
            </a:solidFill>
          </a:ln>
          <a:effectLst>
            <a:outerShdw blurRad="50800" dist="38100" dir="2700000" algn="tl" rotWithShape="0">
              <a:prstClr val="black">
                <a:alpha val="40000"/>
              </a:prstClr>
            </a:outerShdw>
          </a:effectLst>
        </p:spPr>
      </p:pic>
      <p:sp>
        <p:nvSpPr>
          <p:cNvPr id="44" name="Rectangle 43">
            <a:extLst>
              <a:ext uri="{FF2B5EF4-FFF2-40B4-BE49-F238E27FC236}">
                <a16:creationId xmlns:a16="http://schemas.microsoft.com/office/drawing/2014/main" id="{035B0005-5CB7-5851-ED75-A8F4E9987C07}"/>
              </a:ext>
            </a:extLst>
          </p:cNvPr>
          <p:cNvSpPr/>
          <p:nvPr userDrawn="1"/>
        </p:nvSpPr>
        <p:spPr>
          <a:xfrm>
            <a:off x="2118499" y="3514273"/>
            <a:ext cx="1349291" cy="261610"/>
          </a:xfrm>
          <a:prstGeom prst="rect">
            <a:avLst/>
          </a:prstGeom>
        </p:spPr>
        <p:txBody>
          <a:bodyPr wrap="square">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Support PPT</a:t>
            </a:r>
          </a:p>
        </p:txBody>
      </p:sp>
      <p:sp>
        <p:nvSpPr>
          <p:cNvPr id="45" name="ZoneTexte 24">
            <a:extLst>
              <a:ext uri="{FF2B5EF4-FFF2-40B4-BE49-F238E27FC236}">
                <a16:creationId xmlns:a16="http://schemas.microsoft.com/office/drawing/2014/main" id="{212D7E7D-188B-E302-A4A1-B9D9218ED360}"/>
              </a:ext>
            </a:extLst>
          </p:cNvPr>
          <p:cNvSpPr txBox="1"/>
          <p:nvPr userDrawn="1"/>
        </p:nvSpPr>
        <p:spPr>
          <a:xfrm>
            <a:off x="6383334" y="3948484"/>
            <a:ext cx="1907400" cy="261610"/>
          </a:xfrm>
          <a:prstGeom prst="rect">
            <a:avLst/>
          </a:prstGeom>
          <a:noFill/>
        </p:spPr>
        <p:txBody>
          <a:bodyPr wrap="square" rtlCol="0">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Livret</a:t>
            </a:r>
          </a:p>
        </p:txBody>
      </p:sp>
      <p:sp>
        <p:nvSpPr>
          <p:cNvPr id="47" name="Picture Placeholder 46">
            <a:extLst>
              <a:ext uri="{FF2B5EF4-FFF2-40B4-BE49-F238E27FC236}">
                <a16:creationId xmlns:a16="http://schemas.microsoft.com/office/drawing/2014/main" id="{E158C153-CEB9-6B25-4344-46AB868B4159}"/>
              </a:ext>
            </a:extLst>
          </p:cNvPr>
          <p:cNvSpPr>
            <a:spLocks noGrp="1"/>
          </p:cNvSpPr>
          <p:nvPr>
            <p:ph type="pic" sz="quarter" idx="10"/>
          </p:nvPr>
        </p:nvSpPr>
        <p:spPr>
          <a:xfrm>
            <a:off x="1773800" y="2320200"/>
            <a:ext cx="1976400" cy="1108800"/>
          </a:xfrm>
        </p:spPr>
        <p:txBody>
          <a:bodyPr/>
          <a:lstStyle/>
          <a:p>
            <a:endParaRPr lang="fr-FR"/>
          </a:p>
        </p:txBody>
      </p:sp>
      <p:sp>
        <p:nvSpPr>
          <p:cNvPr id="48" name="Picture Placeholder 46">
            <a:extLst>
              <a:ext uri="{FF2B5EF4-FFF2-40B4-BE49-F238E27FC236}">
                <a16:creationId xmlns:a16="http://schemas.microsoft.com/office/drawing/2014/main" id="{F5AA724E-4917-3B05-FA7A-466E7FD5919B}"/>
              </a:ext>
            </a:extLst>
          </p:cNvPr>
          <p:cNvSpPr>
            <a:spLocks noGrp="1"/>
          </p:cNvSpPr>
          <p:nvPr>
            <p:ph type="pic" sz="quarter" idx="11"/>
          </p:nvPr>
        </p:nvSpPr>
        <p:spPr>
          <a:xfrm>
            <a:off x="1847600" y="4260622"/>
            <a:ext cx="1828800" cy="1728000"/>
          </a:xfrm>
        </p:spPr>
        <p:txBody>
          <a:bodyPr/>
          <a:lstStyle/>
          <a:p>
            <a:endParaRPr lang="fr-FR"/>
          </a:p>
        </p:txBody>
      </p:sp>
      <p:sp>
        <p:nvSpPr>
          <p:cNvPr id="49" name="Picture Placeholder 46">
            <a:extLst>
              <a:ext uri="{FF2B5EF4-FFF2-40B4-BE49-F238E27FC236}">
                <a16:creationId xmlns:a16="http://schemas.microsoft.com/office/drawing/2014/main" id="{824CE353-F760-8F0B-B724-42EC32B6F969}"/>
              </a:ext>
            </a:extLst>
          </p:cNvPr>
          <p:cNvSpPr>
            <a:spLocks noGrp="1"/>
          </p:cNvSpPr>
          <p:nvPr>
            <p:ph type="pic" sz="quarter" idx="12"/>
          </p:nvPr>
        </p:nvSpPr>
        <p:spPr>
          <a:xfrm>
            <a:off x="6770034" y="2373367"/>
            <a:ext cx="1134000" cy="1587600"/>
          </a:xfrm>
        </p:spPr>
        <p:txBody>
          <a:bodyPr/>
          <a:lstStyle/>
          <a:p>
            <a:endParaRPr lang="fr-FR"/>
          </a:p>
        </p:txBody>
      </p:sp>
      <p:pic>
        <p:nvPicPr>
          <p:cNvPr id="50" name="Picture 49" descr="Image générée">
            <a:extLst>
              <a:ext uri="{FF2B5EF4-FFF2-40B4-BE49-F238E27FC236}">
                <a16:creationId xmlns:a16="http://schemas.microsoft.com/office/drawing/2014/main" id="{5F3834D9-D25B-1AA0-4467-FDDA80A5FD8A}"/>
              </a:ext>
            </a:extLst>
          </p:cNvPr>
          <p:cNvPicPr>
            <a:picLocks noChangeAspect="1" noChangeArrowheads="1"/>
          </p:cNvPicPr>
          <p:nvPr userDrawn="1"/>
        </p:nvPicPr>
        <p:blipFill rotWithShape="1">
          <a:blip r:embed="rId7"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96151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epérage dans la semaine">
    <p:bg>
      <p:bgPr>
        <a:solidFill>
          <a:srgbClr val="DCE6F2"/>
        </a:solidFill>
        <a:effectLst/>
      </p:bgPr>
    </p:bg>
    <p:spTree>
      <p:nvGrpSpPr>
        <p:cNvPr id="1" name=""/>
        <p:cNvGrpSpPr/>
        <p:nvPr/>
      </p:nvGrpSpPr>
      <p:grpSpPr>
        <a:xfrm>
          <a:off x="0" y="0"/>
          <a:ext cx="0" cy="0"/>
          <a:chOff x="0" y="0"/>
          <a:chExt cx="0" cy="0"/>
        </a:xfrm>
      </p:grpSpPr>
      <p:sp>
        <p:nvSpPr>
          <p:cNvPr id="2" name="Google Shape;285;p29">
            <a:extLst>
              <a:ext uri="{FF2B5EF4-FFF2-40B4-BE49-F238E27FC236}">
                <a16:creationId xmlns:a16="http://schemas.microsoft.com/office/drawing/2014/main" id="{3D3C752E-7364-0AD3-55D8-FB1A781365A4}"/>
              </a:ext>
            </a:extLst>
          </p:cNvPr>
          <p:cNvSpPr/>
          <p:nvPr userDrawn="1"/>
        </p:nvSpPr>
        <p:spPr>
          <a:xfrm>
            <a:off x="948074" y="165260"/>
            <a:ext cx="7935199" cy="584801"/>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Repérage dans la semaine</a:t>
            </a:r>
            <a:endParaRPr lang="fr-FR" sz="3200" i="1" kern="0" dirty="0">
              <a:solidFill>
                <a:srgbClr val="44546A"/>
              </a:solidFill>
              <a:latin typeface="Calibri" panose="020F0502020204030204" pitchFamily="34" charset="0"/>
              <a:ea typeface="Calibri"/>
              <a:cs typeface="Calibri" panose="020F0502020204030204" pitchFamily="34" charset="0"/>
              <a:sym typeface="Arial"/>
            </a:endParaRPr>
          </a:p>
        </p:txBody>
      </p:sp>
      <p:pic>
        <p:nvPicPr>
          <p:cNvPr id="3" name="Picture 2" descr="Image générée">
            <a:extLst>
              <a:ext uri="{FF2B5EF4-FFF2-40B4-BE49-F238E27FC236}">
                <a16:creationId xmlns:a16="http://schemas.microsoft.com/office/drawing/2014/main" id="{CF5C0282-B23A-202E-2F8D-447ACDC5778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76009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Orientations didactiques">
    <p:bg>
      <p:bgPr>
        <a:solidFill>
          <a:srgbClr val="DCEAF7"/>
        </a:solidFill>
        <a:effectLst/>
      </p:bgPr>
    </p:bg>
    <p:spTree>
      <p:nvGrpSpPr>
        <p:cNvPr id="1" name=""/>
        <p:cNvGrpSpPr/>
        <p:nvPr/>
      </p:nvGrpSpPr>
      <p:grpSpPr>
        <a:xfrm>
          <a:off x="0" y="0"/>
          <a:ext cx="0" cy="0"/>
          <a:chOff x="0" y="0"/>
          <a:chExt cx="0" cy="0"/>
        </a:xfrm>
      </p:grpSpPr>
      <p:sp>
        <p:nvSpPr>
          <p:cNvPr id="6" name="Google Shape;288;p29">
            <a:extLst>
              <a:ext uri="{FF2B5EF4-FFF2-40B4-BE49-F238E27FC236}">
                <a16:creationId xmlns:a16="http://schemas.microsoft.com/office/drawing/2014/main" id="{DB0419AF-12E8-4B75-B2A3-79C60BD7B153}"/>
              </a:ext>
            </a:extLst>
          </p:cNvPr>
          <p:cNvSpPr/>
          <p:nvPr userDrawn="1"/>
        </p:nvSpPr>
        <p:spPr>
          <a:xfrm>
            <a:off x="2217704" y="1122970"/>
            <a:ext cx="9506272" cy="1072799"/>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anchor="ctr" anchorCtr="0" compatLnSpc="1">
            <a:noAutofit/>
          </a:bodyPr>
          <a:lstStyle/>
          <a:p>
            <a:pPr defTabSz="1219140">
              <a:buClr>
                <a:srgbClr val="000000"/>
              </a:buClr>
              <a:buSzPts val="1200"/>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cs typeface="Calibri" panose="020F0502020204030204" pitchFamily="34" charset="0"/>
              <a:sym typeface="Arial"/>
            </a:endParaRPr>
          </a:p>
        </p:txBody>
      </p:sp>
      <p:sp>
        <p:nvSpPr>
          <p:cNvPr id="7" name="Google Shape;289;p29">
            <a:extLst>
              <a:ext uri="{FF2B5EF4-FFF2-40B4-BE49-F238E27FC236}">
                <a16:creationId xmlns:a16="http://schemas.microsoft.com/office/drawing/2014/main" id="{6032A094-4B75-9B75-81F8-5C0A96A7FEC5}"/>
              </a:ext>
            </a:extLst>
          </p:cNvPr>
          <p:cNvSpPr/>
          <p:nvPr userDrawn="1"/>
        </p:nvSpPr>
        <p:spPr>
          <a:xfrm>
            <a:off x="412308" y="1122972"/>
            <a:ext cx="1606147" cy="1072797"/>
          </a:xfrm>
          <a:custGeom>
            <a:avLst>
              <a:gd name="f0" fmla="val 1963"/>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marL="0" marR="0" lvl="0" indent="0" algn="l"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lang="fr-FR" sz="2000" b="1" dirty="0">
              <a:latin typeface="Calibri" panose="020F0502020204030204" pitchFamily="34" charset="0"/>
              <a:cs typeface="Calibri" panose="020F0502020204030204" pitchFamily="34" charset="0"/>
            </a:endParaRPr>
          </a:p>
        </p:txBody>
      </p:sp>
      <p:sp>
        <p:nvSpPr>
          <p:cNvPr id="8" name="Google Shape;292;p29">
            <a:extLst>
              <a:ext uri="{FF2B5EF4-FFF2-40B4-BE49-F238E27FC236}">
                <a16:creationId xmlns:a16="http://schemas.microsoft.com/office/drawing/2014/main" id="{A96B0953-8A9F-2B58-6DE2-1051EC9FAB64}"/>
              </a:ext>
            </a:extLst>
          </p:cNvPr>
          <p:cNvSpPr/>
          <p:nvPr userDrawn="1"/>
        </p:nvSpPr>
        <p:spPr>
          <a:xfrm>
            <a:off x="2235200" y="3629540"/>
            <a:ext cx="9515672" cy="1758781"/>
          </a:xfrm>
          <a:custGeom>
            <a:avLst>
              <a:gd name="f0" fmla="val 2935"/>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anchor="ctr" anchorCtr="0" compatLnSpc="1">
            <a:noAutofit/>
          </a:bodyPr>
          <a:lstStyle/>
          <a:p>
            <a:pPr defTabSz="1219140">
              <a:buClr>
                <a:srgbClr val="000000"/>
              </a:buClr>
              <a:buSzPts val="1200"/>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9" name="Google Shape;293;p29">
            <a:extLst>
              <a:ext uri="{FF2B5EF4-FFF2-40B4-BE49-F238E27FC236}">
                <a16:creationId xmlns:a16="http://schemas.microsoft.com/office/drawing/2014/main" id="{544EDA35-E020-83A7-38E8-D3AF7F799FEF}"/>
              </a:ext>
            </a:extLst>
          </p:cNvPr>
          <p:cNvSpPr/>
          <p:nvPr userDrawn="1"/>
        </p:nvSpPr>
        <p:spPr>
          <a:xfrm>
            <a:off x="412307" y="3629540"/>
            <a:ext cx="1606147" cy="1758781"/>
          </a:xfrm>
          <a:custGeom>
            <a:avLst>
              <a:gd name="f0" fmla="val 177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defTabSz="1219140">
              <a:defRPr sz="1800" b="0" i="0" u="none" strike="noStrike" kern="0" cap="none" spc="0" baseline="0">
                <a:solidFill>
                  <a:srgbClr val="000000"/>
                </a:solidFill>
                <a:uFillTx/>
              </a:defRPr>
            </a:pPr>
            <a:endParaRPr lang="fr-FR" sz="20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0" name="Google Shape;288;p29">
            <a:extLst>
              <a:ext uri="{FF2B5EF4-FFF2-40B4-BE49-F238E27FC236}">
                <a16:creationId xmlns:a16="http://schemas.microsoft.com/office/drawing/2014/main" id="{0B97DB80-C7BB-9267-7FC7-A40947A692A0}"/>
              </a:ext>
            </a:extLst>
          </p:cNvPr>
          <p:cNvSpPr/>
          <p:nvPr userDrawn="1"/>
        </p:nvSpPr>
        <p:spPr>
          <a:xfrm>
            <a:off x="2244600" y="5631768"/>
            <a:ext cx="9506272" cy="981787"/>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anchor="ctr" anchorCtr="0" compatLnSpc="1">
            <a:noAutofit/>
          </a:bodyPr>
          <a:lstStyle/>
          <a:p>
            <a:pPr defTabSz="1219140">
              <a:buClr>
                <a:srgbClr val="000000"/>
              </a:buClr>
              <a:buSzPts val="1200"/>
              <a:defRPr sz="1800" b="0" i="0" u="none" strike="noStrike" kern="0" cap="none" spc="0" baseline="0">
                <a:solidFill>
                  <a:srgbClr val="000000"/>
                </a:solidFill>
                <a:uFillTx/>
              </a:defRPr>
            </a:pPr>
            <a:endParaRPr lang="fr-FR" alt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1" name="Google Shape;289;p29">
            <a:extLst>
              <a:ext uri="{FF2B5EF4-FFF2-40B4-BE49-F238E27FC236}">
                <a16:creationId xmlns:a16="http://schemas.microsoft.com/office/drawing/2014/main" id="{E0B8569E-54AF-1B54-B073-0433F038D5A6}"/>
              </a:ext>
            </a:extLst>
          </p:cNvPr>
          <p:cNvSpPr/>
          <p:nvPr userDrawn="1"/>
        </p:nvSpPr>
        <p:spPr>
          <a:xfrm>
            <a:off x="412308" y="5631768"/>
            <a:ext cx="1606147" cy="981787"/>
          </a:xfrm>
          <a:custGeom>
            <a:avLst>
              <a:gd name="f0" fmla="val 2135"/>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defTabSz="1219140">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2" name="Google Shape;853;p104">
            <a:extLst>
              <a:ext uri="{FF2B5EF4-FFF2-40B4-BE49-F238E27FC236}">
                <a16:creationId xmlns:a16="http://schemas.microsoft.com/office/drawing/2014/main" id="{C295CB38-5765-1953-FCB3-90200B7911C4}"/>
              </a:ext>
            </a:extLst>
          </p:cNvPr>
          <p:cNvSpPr/>
          <p:nvPr userDrawn="1"/>
        </p:nvSpPr>
        <p:spPr>
          <a:xfrm>
            <a:off x="825760" y="226972"/>
            <a:ext cx="9932872" cy="494105"/>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Orientations didactiques pour cette séance</a:t>
            </a:r>
            <a:endParaRPr lang="en-US" sz="2400" kern="0" dirty="0">
              <a:solidFill>
                <a:srgbClr val="44546A"/>
              </a:solidFill>
              <a:latin typeface="Calibri" panose="020F0502020204030204" pitchFamily="34" charset="0"/>
              <a:cs typeface="Calibri" panose="020F0502020204030204" pitchFamily="34" charset="0"/>
              <a:sym typeface="Arial"/>
            </a:endParaRPr>
          </a:p>
        </p:txBody>
      </p:sp>
      <p:sp>
        <p:nvSpPr>
          <p:cNvPr id="13" name="Google Shape;288;p29">
            <a:extLst>
              <a:ext uri="{FF2B5EF4-FFF2-40B4-BE49-F238E27FC236}">
                <a16:creationId xmlns:a16="http://schemas.microsoft.com/office/drawing/2014/main" id="{48DD3D7D-51E7-9A1D-BDA1-1A57D1ED1119}"/>
              </a:ext>
            </a:extLst>
          </p:cNvPr>
          <p:cNvSpPr/>
          <p:nvPr userDrawn="1"/>
        </p:nvSpPr>
        <p:spPr>
          <a:xfrm>
            <a:off x="2208304" y="2439216"/>
            <a:ext cx="9506272" cy="946877"/>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numCol="2" anchor="ctr" anchorCtr="0" compatLnSpc="1">
            <a:noAutofit/>
          </a:bodyPr>
          <a:lstStyle/>
          <a:p>
            <a:pPr marL="287850" indent="-287850" defTabSz="1219140">
              <a:buClr>
                <a:srgbClr val="000000"/>
              </a:buClr>
              <a:buSzPts val="1200"/>
              <a:buFont typeface="Arial"/>
              <a:buChar char="•"/>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cs typeface="Calibri" panose="020F0502020204030204" pitchFamily="34" charset="0"/>
              <a:sym typeface="Arial"/>
            </a:endParaRPr>
          </a:p>
        </p:txBody>
      </p:sp>
      <p:sp>
        <p:nvSpPr>
          <p:cNvPr id="14" name="Google Shape;289;p29">
            <a:extLst>
              <a:ext uri="{FF2B5EF4-FFF2-40B4-BE49-F238E27FC236}">
                <a16:creationId xmlns:a16="http://schemas.microsoft.com/office/drawing/2014/main" id="{8F2A31FA-AF00-D81F-2074-6BDAD3556153}"/>
              </a:ext>
            </a:extLst>
          </p:cNvPr>
          <p:cNvSpPr/>
          <p:nvPr userDrawn="1"/>
        </p:nvSpPr>
        <p:spPr>
          <a:xfrm>
            <a:off x="402908" y="2439216"/>
            <a:ext cx="1606147" cy="946877"/>
          </a:xfrm>
          <a:custGeom>
            <a:avLst>
              <a:gd name="f0" fmla="val 1963"/>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marL="0" marR="0" lvl="0" indent="0" algn="ctr"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lang="fr-FR" sz="2000" b="1" dirty="0">
              <a:latin typeface="Calibri" panose="020F0502020204030204" pitchFamily="34" charset="0"/>
              <a:cs typeface="Calibri" panose="020F0502020204030204" pitchFamily="34" charset="0"/>
            </a:endParaRPr>
          </a:p>
        </p:txBody>
      </p:sp>
      <p:pic>
        <p:nvPicPr>
          <p:cNvPr id="15" name="Picture 14" descr="Image générée">
            <a:extLst>
              <a:ext uri="{FF2B5EF4-FFF2-40B4-BE49-F238E27FC236}">
                <a16:creationId xmlns:a16="http://schemas.microsoft.com/office/drawing/2014/main" id="{381B1BC2-8735-DB66-B5F6-3C1A854D65AE}"/>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
        <p:nvSpPr>
          <p:cNvPr id="16" name="Text Placeholder 3">
            <a:extLst>
              <a:ext uri="{FF2B5EF4-FFF2-40B4-BE49-F238E27FC236}">
                <a16:creationId xmlns:a16="http://schemas.microsoft.com/office/drawing/2014/main" id="{178AE3B1-E6F8-42FE-A6B9-960A499B711F}"/>
              </a:ext>
            </a:extLst>
          </p:cNvPr>
          <p:cNvSpPr>
            <a:spLocks noGrp="1"/>
          </p:cNvSpPr>
          <p:nvPr>
            <p:ph type="body" sz="quarter" idx="19" hasCustomPrompt="1"/>
          </p:nvPr>
        </p:nvSpPr>
        <p:spPr>
          <a:xfrm>
            <a:off x="2233324" y="1132548"/>
            <a:ext cx="9463104" cy="1071438"/>
          </a:xfrm>
        </p:spPr>
        <p:txBody>
          <a:bodyPr anchor="ctr"/>
          <a:lstStyle>
            <a:lvl1pPr>
              <a:buFont typeface="Arial" panose="020B0604020202020204" pitchFamily="34" charset="0"/>
              <a:buNone/>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fr-FR" dirty="0"/>
              <a:t>Les stratégies enseignées pendant le modelage et pratiques pendant la séance sont :</a:t>
            </a:r>
          </a:p>
          <a:p>
            <a:pPr lvl="0"/>
            <a:r>
              <a:rPr lang="fr-FR" dirty="0"/>
              <a:t>xxx</a:t>
            </a:r>
          </a:p>
        </p:txBody>
      </p:sp>
      <p:sp>
        <p:nvSpPr>
          <p:cNvPr id="17" name="Text Placeholder 3">
            <a:extLst>
              <a:ext uri="{FF2B5EF4-FFF2-40B4-BE49-F238E27FC236}">
                <a16:creationId xmlns:a16="http://schemas.microsoft.com/office/drawing/2014/main" id="{A16C0127-9DD3-53F9-FE9C-ABA1D6CA430D}"/>
              </a:ext>
            </a:extLst>
          </p:cNvPr>
          <p:cNvSpPr>
            <a:spLocks noGrp="1"/>
          </p:cNvSpPr>
          <p:nvPr>
            <p:ph type="body" sz="quarter" idx="20" hasCustomPrompt="1"/>
          </p:nvPr>
        </p:nvSpPr>
        <p:spPr>
          <a:xfrm>
            <a:off x="2217704" y="2440832"/>
            <a:ext cx="9478724" cy="945261"/>
          </a:xfrm>
        </p:spPr>
        <p:txBody>
          <a:bodyPr numCol="2" anchor="ctr"/>
          <a:lstStyle>
            <a:lvl1pPr>
              <a:buFont typeface="Arial" panose="020B0604020202020204" pitchFamily="34" charset="0"/>
              <a:buChar char="•"/>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Xxx</a:t>
            </a:r>
            <a:endParaRPr lang="en-US" dirty="0"/>
          </a:p>
          <a:p>
            <a:pPr lvl="0"/>
            <a:r>
              <a:rPr lang="en-US" dirty="0" err="1"/>
              <a:t>Xxx</a:t>
            </a:r>
            <a:endParaRPr lang="fr-FR" dirty="0"/>
          </a:p>
        </p:txBody>
      </p:sp>
      <p:sp>
        <p:nvSpPr>
          <p:cNvPr id="18" name="Text Placeholder 3">
            <a:extLst>
              <a:ext uri="{FF2B5EF4-FFF2-40B4-BE49-F238E27FC236}">
                <a16:creationId xmlns:a16="http://schemas.microsoft.com/office/drawing/2014/main" id="{5D6A8BE8-89D1-5F22-6D3C-99F0799F8DEB}"/>
              </a:ext>
            </a:extLst>
          </p:cNvPr>
          <p:cNvSpPr>
            <a:spLocks noGrp="1"/>
          </p:cNvSpPr>
          <p:nvPr>
            <p:ph type="body" sz="quarter" idx="21" hasCustomPrompt="1"/>
          </p:nvPr>
        </p:nvSpPr>
        <p:spPr>
          <a:xfrm>
            <a:off x="2235852" y="3654221"/>
            <a:ext cx="9478724" cy="1734100"/>
          </a:xfrm>
        </p:spPr>
        <p:txBody>
          <a:bodyPr anchor="ctr"/>
          <a:lstStyle>
            <a:lvl1pPr>
              <a:buFont typeface="Arial" panose="020B0604020202020204" pitchFamily="34" charset="0"/>
              <a:buNone/>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fr-FR" dirty="0"/>
              <a:t>Les stratégies enseignées pendant le modelage et pratiques pendant la séance sont :</a:t>
            </a:r>
          </a:p>
          <a:p>
            <a:pPr lvl="0"/>
            <a:r>
              <a:rPr lang="fr-FR" dirty="0"/>
              <a:t>Xxx</a:t>
            </a:r>
          </a:p>
          <a:p>
            <a:pPr lvl="0"/>
            <a:r>
              <a:rPr lang="fr-FR" dirty="0"/>
              <a:t>Les outils (par exemple: carte lexicale…) </a:t>
            </a:r>
          </a:p>
          <a:p>
            <a:pPr lvl="0"/>
            <a:r>
              <a:rPr lang="fr-FR" dirty="0"/>
              <a:t>Xxx</a:t>
            </a:r>
          </a:p>
        </p:txBody>
      </p:sp>
      <p:sp>
        <p:nvSpPr>
          <p:cNvPr id="19" name="Text Placeholder 3">
            <a:extLst>
              <a:ext uri="{FF2B5EF4-FFF2-40B4-BE49-F238E27FC236}">
                <a16:creationId xmlns:a16="http://schemas.microsoft.com/office/drawing/2014/main" id="{3B12E37B-916D-345C-AD9E-B136ED1D8842}"/>
              </a:ext>
            </a:extLst>
          </p:cNvPr>
          <p:cNvSpPr>
            <a:spLocks noGrp="1"/>
          </p:cNvSpPr>
          <p:nvPr>
            <p:ph type="body" sz="quarter" idx="22" hasCustomPrompt="1"/>
          </p:nvPr>
        </p:nvSpPr>
        <p:spPr>
          <a:xfrm>
            <a:off x="2253062" y="5636360"/>
            <a:ext cx="9478724" cy="977195"/>
          </a:xfrm>
        </p:spPr>
        <p:txBody>
          <a:bodyPr anchor="ctr"/>
          <a:lstStyle>
            <a:lvl1pPr>
              <a:buFont typeface="Arial" panose="020B0604020202020204" pitchFamily="34" charset="0"/>
              <a:buNone/>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fr-FR" dirty="0"/>
              <a:t>Pendant le feedback, attirer l’attention des élèves sur les erreurs fréquentes :</a:t>
            </a:r>
          </a:p>
          <a:p>
            <a:pPr lvl="0"/>
            <a:r>
              <a:rPr lang="fr-FR" dirty="0"/>
              <a:t>Xxx</a:t>
            </a:r>
          </a:p>
        </p:txBody>
      </p:sp>
      <p:sp>
        <p:nvSpPr>
          <p:cNvPr id="20" name="Google Shape;853;p104">
            <a:extLst>
              <a:ext uri="{FF2B5EF4-FFF2-40B4-BE49-F238E27FC236}">
                <a16:creationId xmlns:a16="http://schemas.microsoft.com/office/drawing/2014/main" id="{6564A30E-7F1C-F926-A721-DAD6689EFEF4}"/>
              </a:ext>
            </a:extLst>
          </p:cNvPr>
          <p:cNvSpPr/>
          <p:nvPr userDrawn="1"/>
        </p:nvSpPr>
        <p:spPr>
          <a:xfrm>
            <a:off x="412307" y="2439293"/>
            <a:ext cx="1605600" cy="946800"/>
          </a:xfrm>
          <a:prstGeom prst="rect">
            <a:avLst/>
          </a:prstGeom>
          <a:noFill/>
          <a:ln cap="flat">
            <a:noFill/>
            <a:prstDash val="solid"/>
          </a:ln>
        </p:spPr>
        <p:txBody>
          <a:bodyPr vert="horz" wrap="square" lIns="91427" tIns="45695" rIns="91427" bIns="45695" anchor="ctr" anchorCtr="0" compatLnSpc="1">
            <a:noAutofit/>
          </a:bodyPr>
          <a:lstStyle/>
          <a:p>
            <a:pPr marL="0" marR="0" lvl="0" indent="0" algn="ctr"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lang="fr-FR" sz="2000" b="1" dirty="0">
                <a:latin typeface="Calibri" panose="020F0502020204030204" pitchFamily="34" charset="0"/>
                <a:cs typeface="Calibri" panose="020F0502020204030204" pitchFamily="34" charset="0"/>
              </a:rPr>
              <a:t>Notions clés</a:t>
            </a:r>
          </a:p>
        </p:txBody>
      </p:sp>
      <p:sp>
        <p:nvSpPr>
          <p:cNvPr id="21" name="Google Shape;853;p104">
            <a:extLst>
              <a:ext uri="{FF2B5EF4-FFF2-40B4-BE49-F238E27FC236}">
                <a16:creationId xmlns:a16="http://schemas.microsoft.com/office/drawing/2014/main" id="{7A967060-6080-8657-C168-AAAA345A0B5E}"/>
              </a:ext>
            </a:extLst>
          </p:cNvPr>
          <p:cNvSpPr/>
          <p:nvPr userDrawn="1"/>
        </p:nvSpPr>
        <p:spPr>
          <a:xfrm>
            <a:off x="403455" y="1132547"/>
            <a:ext cx="1605600" cy="1063221"/>
          </a:xfrm>
          <a:prstGeom prst="rect">
            <a:avLst/>
          </a:prstGeom>
          <a:noFill/>
          <a:ln cap="flat">
            <a:noFill/>
            <a:prstDash val="solid"/>
          </a:ln>
        </p:spPr>
        <p:txBody>
          <a:bodyPr vert="horz" wrap="square" lIns="91427" tIns="45695" rIns="91427" bIns="45695" anchor="ctr" anchorCtr="0" compatLnSpc="1">
            <a:noAutofit/>
          </a:bodyPr>
          <a:lstStyle/>
          <a:p>
            <a:pPr marL="0" marR="0" lvl="0" indent="0" algn="ctr"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lang="en-US" sz="2000" b="1" dirty="0" err="1">
                <a:latin typeface="Calibri" panose="020F0502020204030204" pitchFamily="34" charset="0"/>
                <a:cs typeface="Calibri" panose="020F0502020204030204" pitchFamily="34" charset="0"/>
              </a:rPr>
              <a:t>Tâches</a:t>
            </a:r>
            <a:r>
              <a:rPr lang="en-US" sz="2000" b="1" dirty="0">
                <a:latin typeface="Calibri" panose="020F0502020204030204" pitchFamily="34" charset="0"/>
                <a:cs typeface="Calibri" panose="020F0502020204030204" pitchFamily="34" charset="0"/>
              </a:rPr>
              <a:t> à </a:t>
            </a:r>
            <a:r>
              <a:rPr lang="en-US" sz="2000" b="1" dirty="0" err="1">
                <a:latin typeface="Calibri" panose="020F0502020204030204" pitchFamily="34" charset="0"/>
                <a:cs typeface="Calibri" panose="020F0502020204030204" pitchFamily="34" charset="0"/>
              </a:rPr>
              <a:t>réussir</a:t>
            </a:r>
            <a:endParaRPr lang="fr-FR" sz="2000" b="1" dirty="0">
              <a:latin typeface="Calibri" panose="020F0502020204030204" pitchFamily="34" charset="0"/>
              <a:cs typeface="Calibri" panose="020F0502020204030204" pitchFamily="34" charset="0"/>
            </a:endParaRPr>
          </a:p>
        </p:txBody>
      </p:sp>
      <p:sp>
        <p:nvSpPr>
          <p:cNvPr id="22" name="Google Shape;853;p104">
            <a:extLst>
              <a:ext uri="{FF2B5EF4-FFF2-40B4-BE49-F238E27FC236}">
                <a16:creationId xmlns:a16="http://schemas.microsoft.com/office/drawing/2014/main" id="{302794D7-B75D-443C-FA67-7588362F1440}"/>
              </a:ext>
            </a:extLst>
          </p:cNvPr>
          <p:cNvSpPr/>
          <p:nvPr userDrawn="1"/>
        </p:nvSpPr>
        <p:spPr>
          <a:xfrm>
            <a:off x="412307" y="3654221"/>
            <a:ext cx="1605600" cy="1734100"/>
          </a:xfrm>
          <a:prstGeom prst="rect">
            <a:avLst/>
          </a:prstGeom>
          <a:noFill/>
          <a:ln cap="flat">
            <a:noFill/>
            <a:prstDash val="solid"/>
          </a:ln>
        </p:spPr>
        <p:txBody>
          <a:bodyPr vert="horz" wrap="square" lIns="91427" tIns="45695" rIns="91427" bIns="45695" anchor="ctr" anchorCtr="0" compatLnSpc="1">
            <a:noAutofit/>
          </a:bodyPr>
          <a:lstStyle/>
          <a:p>
            <a:pPr algn="ctr" defTabSz="1219140">
              <a:defRPr sz="1800" b="0" i="0" u="none" strike="noStrike" kern="0" cap="none" spc="0" baseline="0">
                <a:solidFill>
                  <a:srgbClr val="000000"/>
                </a:solidFill>
                <a:uFillTx/>
              </a:defRPr>
            </a:pPr>
            <a:r>
              <a:rPr lang="fr-FR" sz="20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Stratégies et outils didactiques</a:t>
            </a:r>
          </a:p>
        </p:txBody>
      </p:sp>
      <p:sp>
        <p:nvSpPr>
          <p:cNvPr id="23" name="Google Shape;853;p104">
            <a:extLst>
              <a:ext uri="{FF2B5EF4-FFF2-40B4-BE49-F238E27FC236}">
                <a16:creationId xmlns:a16="http://schemas.microsoft.com/office/drawing/2014/main" id="{B8608167-4931-94B1-F0EE-D3DA4408EBF1}"/>
              </a:ext>
            </a:extLst>
          </p:cNvPr>
          <p:cNvSpPr/>
          <p:nvPr userDrawn="1"/>
        </p:nvSpPr>
        <p:spPr>
          <a:xfrm>
            <a:off x="412307" y="5636360"/>
            <a:ext cx="1605600" cy="977195"/>
          </a:xfrm>
          <a:prstGeom prst="rect">
            <a:avLst/>
          </a:prstGeom>
          <a:noFill/>
          <a:ln cap="flat">
            <a:noFill/>
            <a:prstDash val="solid"/>
          </a:ln>
        </p:spPr>
        <p:txBody>
          <a:bodyPr vert="horz" wrap="square" lIns="91427" tIns="45695" rIns="91427" bIns="45695" anchor="ctr" anchorCtr="0" compatLnSpc="1">
            <a:noAutofit/>
          </a:bodyPr>
          <a:lstStyle/>
          <a:p>
            <a:pPr algn="ctr" defTabSz="1219140">
              <a:defRPr sz="1800" b="0" i="0" u="none" strike="noStrike" kern="0" cap="none" spc="0" baseline="0">
                <a:solidFill>
                  <a:srgbClr val="000000"/>
                </a:solidFill>
                <a:uFillTx/>
              </a:defRPr>
            </a:pPr>
            <a:r>
              <a:rPr lang="fr-FR" sz="20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Eléments de feedback</a:t>
            </a:r>
            <a:endParaRPr 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21535006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ratique Pédagogique Efficace">
    <p:bg>
      <p:bgPr>
        <a:solidFill>
          <a:srgbClr val="DCE6F2"/>
        </a:solidFill>
        <a:effectLst/>
      </p:bgPr>
    </p:bg>
    <p:spTree>
      <p:nvGrpSpPr>
        <p:cNvPr id="1" name=""/>
        <p:cNvGrpSpPr/>
        <p:nvPr/>
      </p:nvGrpSpPr>
      <p:grpSpPr>
        <a:xfrm>
          <a:off x="0" y="0"/>
          <a:ext cx="0" cy="0"/>
          <a:chOff x="0" y="0"/>
          <a:chExt cx="0" cy="0"/>
        </a:xfrm>
      </p:grpSpPr>
      <p:sp>
        <p:nvSpPr>
          <p:cNvPr id="2" name="Google Shape;285;p29">
            <a:extLst>
              <a:ext uri="{FF2B5EF4-FFF2-40B4-BE49-F238E27FC236}">
                <a16:creationId xmlns:a16="http://schemas.microsoft.com/office/drawing/2014/main" id="{3D3C752E-7364-0AD3-55D8-FB1A781365A4}"/>
              </a:ext>
            </a:extLst>
          </p:cNvPr>
          <p:cNvSpPr/>
          <p:nvPr userDrawn="1"/>
        </p:nvSpPr>
        <p:spPr>
          <a:xfrm>
            <a:off x="948074" y="165260"/>
            <a:ext cx="7935199" cy="584801"/>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Pratique Pédagogique Efficace de la Semaine</a:t>
            </a:r>
          </a:p>
        </p:txBody>
      </p:sp>
      <p:pic>
        <p:nvPicPr>
          <p:cNvPr id="3" name="Picture 2" descr="Image générée">
            <a:extLst>
              <a:ext uri="{FF2B5EF4-FFF2-40B4-BE49-F238E27FC236}">
                <a16:creationId xmlns:a16="http://schemas.microsoft.com/office/drawing/2014/main" id="{CF5C0282-B23A-202E-2F8D-447ACDC5778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à coins arrondis 2">
            <a:extLst>
              <a:ext uri="{FF2B5EF4-FFF2-40B4-BE49-F238E27FC236}">
                <a16:creationId xmlns:a16="http://schemas.microsoft.com/office/drawing/2014/main" id="{07817361-C8BF-DC04-5CC1-00D7EE33E80A}"/>
              </a:ext>
            </a:extLst>
          </p:cNvPr>
          <p:cNvSpPr/>
          <p:nvPr userDrawn="1"/>
        </p:nvSpPr>
        <p:spPr>
          <a:xfrm>
            <a:off x="304800" y="1262245"/>
            <a:ext cx="11291147" cy="5597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2133" b="1" kern="0" dirty="0">
                <a:solidFill>
                  <a:srgbClr val="FFFFFF"/>
                </a:solidFill>
                <a:latin typeface="Calibri" panose="020F0502020204030204" pitchFamily="34" charset="0"/>
                <a:cs typeface="Calibri" panose="020F0502020204030204" pitchFamily="34" charset="0"/>
                <a:sym typeface="Arial"/>
              </a:rPr>
              <a:t>Donner un feedback de manière efficace aux élèves</a:t>
            </a:r>
          </a:p>
        </p:txBody>
      </p:sp>
      <p:sp>
        <p:nvSpPr>
          <p:cNvPr id="7" name="Rectangle à coins arrondis 13">
            <a:extLst>
              <a:ext uri="{FF2B5EF4-FFF2-40B4-BE49-F238E27FC236}">
                <a16:creationId xmlns:a16="http://schemas.microsoft.com/office/drawing/2014/main" id="{710314CC-0AB6-DA63-763A-7BA531C34D31}"/>
              </a:ext>
            </a:extLst>
          </p:cNvPr>
          <p:cNvSpPr/>
          <p:nvPr userDrawn="1"/>
        </p:nvSpPr>
        <p:spPr>
          <a:xfrm>
            <a:off x="304800" y="2628796"/>
            <a:ext cx="2873248"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1600" b="1" kern="0" dirty="0">
                <a:solidFill>
                  <a:srgbClr val="0F9ED5">
                    <a:lumMod val="50000"/>
                  </a:srgbClr>
                </a:solidFill>
                <a:latin typeface="Calibri" panose="020F0502020204030204" pitchFamily="34" charset="0"/>
                <a:cs typeface="Calibri" panose="020F0502020204030204" pitchFamily="34" charset="0"/>
                <a:sym typeface="Arial"/>
              </a:rPr>
              <a:t>Pourquoi c’est important ?</a:t>
            </a:r>
          </a:p>
        </p:txBody>
      </p:sp>
      <p:pic>
        <p:nvPicPr>
          <p:cNvPr id="8" name="Image 18">
            <a:extLst>
              <a:ext uri="{FF2B5EF4-FFF2-40B4-BE49-F238E27FC236}">
                <a16:creationId xmlns:a16="http://schemas.microsoft.com/office/drawing/2014/main" id="{BE35A20A-79A6-BC4C-B761-793B343AFC49}"/>
              </a:ext>
            </a:extLst>
          </p:cNvPr>
          <p:cNvPicPr>
            <a:picLocks noChangeAspect="1"/>
          </p:cNvPicPr>
          <p:nvPr userDrawn="1"/>
        </p:nvPicPr>
        <p:blipFill>
          <a:blip r:embed="rId3"/>
          <a:stretch>
            <a:fillRect/>
          </a:stretch>
        </p:blipFill>
        <p:spPr>
          <a:xfrm>
            <a:off x="10141874" y="1158017"/>
            <a:ext cx="1137399" cy="751840"/>
          </a:xfrm>
          <a:prstGeom prst="rect">
            <a:avLst/>
          </a:prstGeom>
          <a:ln w="38100">
            <a:solidFill>
              <a:srgbClr val="156082"/>
            </a:solidFill>
          </a:ln>
        </p:spPr>
      </p:pic>
      <p:sp>
        <p:nvSpPr>
          <p:cNvPr id="9" name="Rectangle à coins arrondis 22">
            <a:extLst>
              <a:ext uri="{FF2B5EF4-FFF2-40B4-BE49-F238E27FC236}">
                <a16:creationId xmlns:a16="http://schemas.microsoft.com/office/drawing/2014/main" id="{231233C5-A6EF-A81F-8794-ECA65494280A}"/>
              </a:ext>
            </a:extLst>
          </p:cNvPr>
          <p:cNvSpPr/>
          <p:nvPr userDrawn="1"/>
        </p:nvSpPr>
        <p:spPr>
          <a:xfrm>
            <a:off x="3627797" y="2628796"/>
            <a:ext cx="3759200"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1600" b="1" kern="0" dirty="0">
                <a:solidFill>
                  <a:srgbClr val="0F9ED5">
                    <a:lumMod val="50000"/>
                  </a:srgbClr>
                </a:solidFill>
                <a:latin typeface="Calibri" panose="020F0502020204030204" pitchFamily="34" charset="0"/>
                <a:cs typeface="Calibri" panose="020F0502020204030204" pitchFamily="34" charset="0"/>
                <a:sym typeface="Arial"/>
              </a:rPr>
              <a:t>Bonnes pratiques</a:t>
            </a:r>
          </a:p>
        </p:txBody>
      </p:sp>
      <p:sp>
        <p:nvSpPr>
          <p:cNvPr id="10" name="Rectangle à coins arrondis 23">
            <a:extLst>
              <a:ext uri="{FF2B5EF4-FFF2-40B4-BE49-F238E27FC236}">
                <a16:creationId xmlns:a16="http://schemas.microsoft.com/office/drawing/2014/main" id="{224B6940-5456-5257-0478-EEF645943074}"/>
              </a:ext>
            </a:extLst>
          </p:cNvPr>
          <p:cNvSpPr/>
          <p:nvPr userDrawn="1"/>
        </p:nvSpPr>
        <p:spPr>
          <a:xfrm>
            <a:off x="7836747" y="2628796"/>
            <a:ext cx="3759200"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1600" b="1" kern="0" dirty="0">
                <a:solidFill>
                  <a:srgbClr val="0F9ED5">
                    <a:lumMod val="50000"/>
                  </a:srgbClr>
                </a:solidFill>
                <a:latin typeface="Calibri" panose="020F0502020204030204" pitchFamily="34" charset="0"/>
                <a:cs typeface="Calibri" panose="020F0502020204030204" pitchFamily="34" charset="0"/>
                <a:sym typeface="Arial"/>
              </a:rPr>
              <a:t>Pratiques à éviter</a:t>
            </a:r>
          </a:p>
        </p:txBody>
      </p:sp>
      <p:sp>
        <p:nvSpPr>
          <p:cNvPr id="27" name="Rectangle 26">
            <a:extLst>
              <a:ext uri="{FF2B5EF4-FFF2-40B4-BE49-F238E27FC236}">
                <a16:creationId xmlns:a16="http://schemas.microsoft.com/office/drawing/2014/main" id="{35BE10E1-FAE9-07F0-EE56-E170BA07A2EC}"/>
              </a:ext>
            </a:extLst>
          </p:cNvPr>
          <p:cNvSpPr/>
          <p:nvPr userDrawn="1"/>
        </p:nvSpPr>
        <p:spPr>
          <a:xfrm>
            <a:off x="304800" y="6150185"/>
            <a:ext cx="11291147" cy="677333"/>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80990" indent="-380990" defTabSz="1219170">
              <a:buClr>
                <a:srgbClr val="000000"/>
              </a:buClr>
              <a:buFont typeface="Arial" panose="020B0604020202020204" pitchFamily="34" charset="0"/>
              <a:buChar char="•"/>
            </a:pPr>
            <a:r>
              <a:rPr lang="fr-FR" sz="1600" kern="0" dirty="0">
                <a:solidFill>
                  <a:srgbClr val="000000"/>
                </a:solidFill>
                <a:latin typeface="Calibri" panose="020F0502020204030204" pitchFamily="34" charset="0"/>
                <a:cs typeface="Calibri" panose="020F0502020204030204" pitchFamily="34" charset="0"/>
                <a:sym typeface="Arial"/>
              </a:rPr>
              <a:t>Pour plus d’informations Veuillez consulter le lien Suivant : </a:t>
            </a:r>
          </a:p>
          <a:p>
            <a:pPr marL="380990" indent="-380990" defTabSz="1219170">
              <a:buClr>
                <a:srgbClr val="000000"/>
              </a:buClr>
              <a:buFont typeface="Arial" panose="020B0604020202020204" pitchFamily="34" charset="0"/>
              <a:buChar char="•"/>
            </a:pPr>
            <a:r>
              <a:rPr lang="fr-FR" sz="1600" kern="0" dirty="0">
                <a:solidFill>
                  <a:srgbClr val="000000"/>
                </a:solidFill>
                <a:latin typeface="Calibri" panose="020F0502020204030204" pitchFamily="34" charset="0"/>
                <a:cs typeface="Calibri" panose="020F0502020204030204" pitchFamily="34" charset="0"/>
                <a:sym typeface="Arial"/>
              </a:rPr>
              <a:t>Autres questions ? Veuillez Contacter l’inspecteur encadrant</a:t>
            </a:r>
          </a:p>
        </p:txBody>
      </p:sp>
      <p:pic>
        <p:nvPicPr>
          <p:cNvPr id="42" name="Graphic 41" descr="Handshake with solid fill">
            <a:extLst>
              <a:ext uri="{FF2B5EF4-FFF2-40B4-BE49-F238E27FC236}">
                <a16:creationId xmlns:a16="http://schemas.microsoft.com/office/drawing/2014/main" id="{43B73333-66C9-B016-85F3-57ED66A47BC8}"/>
              </a:ext>
            </a:extLst>
          </p:cNvPr>
          <p:cNvPicPr>
            <a:picLocks noChangeAspect="1"/>
          </p:cNvPicPr>
          <p:nvPr userDrawn="1"/>
        </p:nvPicPr>
        <p:blipFill>
          <a:blip r:embed="rId4">
            <a:extLst>
              <a:ext uri="{96DAC541-7B7A-43D3-8B79-37D633B846F1}">
                <asvg:svgBlip xmlns="" xmlns:asvg="http://schemas.microsoft.com/office/drawing/2016/SVG/main" r:embed="rId5"/>
              </a:ext>
            </a:extLst>
          </a:blip>
          <a:stretch>
            <a:fillRect/>
          </a:stretch>
        </p:blipFill>
        <p:spPr>
          <a:xfrm>
            <a:off x="5221083" y="1993815"/>
            <a:ext cx="549076" cy="549076"/>
          </a:xfrm>
          <a:prstGeom prst="rect">
            <a:avLst/>
          </a:prstGeom>
        </p:spPr>
      </p:pic>
      <p:pic>
        <p:nvPicPr>
          <p:cNvPr id="44" name="Graphic 43" descr="No sign with solid fill">
            <a:extLst>
              <a:ext uri="{FF2B5EF4-FFF2-40B4-BE49-F238E27FC236}">
                <a16:creationId xmlns:a16="http://schemas.microsoft.com/office/drawing/2014/main" id="{010C90E2-D2BB-4844-7DD3-B8E18C29F8E6}"/>
              </a:ext>
            </a:extLst>
          </p:cNvPr>
          <p:cNvPicPr>
            <a:picLocks noChangeAspect="1"/>
          </p:cNvPicPr>
          <p:nvPr userDrawn="1"/>
        </p:nvPicPr>
        <p:blipFill>
          <a:blip r:embed="rId6">
            <a:extLst>
              <a:ext uri="{96DAC541-7B7A-43D3-8B79-37D633B846F1}">
                <asvg:svgBlip xmlns="" xmlns:asvg="http://schemas.microsoft.com/office/drawing/2016/SVG/main" r:embed="rId7"/>
              </a:ext>
            </a:extLst>
          </a:blip>
          <a:stretch>
            <a:fillRect/>
          </a:stretch>
        </p:blipFill>
        <p:spPr>
          <a:xfrm>
            <a:off x="9640956" y="2013585"/>
            <a:ext cx="500918" cy="500918"/>
          </a:xfrm>
          <a:prstGeom prst="rect">
            <a:avLst/>
          </a:prstGeom>
        </p:spPr>
      </p:pic>
      <p:sp>
        <p:nvSpPr>
          <p:cNvPr id="50" name="Text Placeholder 49">
            <a:extLst>
              <a:ext uri="{FF2B5EF4-FFF2-40B4-BE49-F238E27FC236}">
                <a16:creationId xmlns:a16="http://schemas.microsoft.com/office/drawing/2014/main" id="{99ABF8C0-44A0-D350-70D7-F757FE2866EA}"/>
              </a:ext>
            </a:extLst>
          </p:cNvPr>
          <p:cNvSpPr>
            <a:spLocks noGrp="1"/>
          </p:cNvSpPr>
          <p:nvPr>
            <p:ph type="body" sz="quarter" idx="10" hasCustomPrompt="1"/>
          </p:nvPr>
        </p:nvSpPr>
        <p:spPr>
          <a:xfrm>
            <a:off x="253322" y="3190552"/>
            <a:ext cx="2873248"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1" name="Text Placeholder 49">
            <a:extLst>
              <a:ext uri="{FF2B5EF4-FFF2-40B4-BE49-F238E27FC236}">
                <a16:creationId xmlns:a16="http://schemas.microsoft.com/office/drawing/2014/main" id="{93ED2D80-264B-2858-5374-3ACA0D7E4307}"/>
              </a:ext>
            </a:extLst>
          </p:cNvPr>
          <p:cNvSpPr>
            <a:spLocks noGrp="1"/>
          </p:cNvSpPr>
          <p:nvPr>
            <p:ph type="body" sz="quarter" idx="11" hasCustomPrompt="1"/>
          </p:nvPr>
        </p:nvSpPr>
        <p:spPr>
          <a:xfrm>
            <a:off x="3627796" y="3190551"/>
            <a:ext cx="3759199"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2" name="Text Placeholder 49">
            <a:extLst>
              <a:ext uri="{FF2B5EF4-FFF2-40B4-BE49-F238E27FC236}">
                <a16:creationId xmlns:a16="http://schemas.microsoft.com/office/drawing/2014/main" id="{F3B207E1-EF2D-9BAB-F462-3268E1DEBFE2}"/>
              </a:ext>
            </a:extLst>
          </p:cNvPr>
          <p:cNvSpPr>
            <a:spLocks noGrp="1"/>
          </p:cNvSpPr>
          <p:nvPr>
            <p:ph type="body" sz="quarter" idx="12" hasCustomPrompt="1"/>
          </p:nvPr>
        </p:nvSpPr>
        <p:spPr>
          <a:xfrm>
            <a:off x="7816647" y="3190551"/>
            <a:ext cx="3779300"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 name="Text Placeholder 4">
            <a:extLst>
              <a:ext uri="{FF2B5EF4-FFF2-40B4-BE49-F238E27FC236}">
                <a16:creationId xmlns:a16="http://schemas.microsoft.com/office/drawing/2014/main" id="{E30863B3-86D2-D6DA-8984-19E4C3B97364}"/>
              </a:ext>
            </a:extLst>
          </p:cNvPr>
          <p:cNvSpPr>
            <a:spLocks noGrp="1"/>
          </p:cNvSpPr>
          <p:nvPr>
            <p:ph type="body" sz="quarter" idx="13" hasCustomPrompt="1"/>
          </p:nvPr>
        </p:nvSpPr>
        <p:spPr>
          <a:xfrm>
            <a:off x="5648039" y="6238017"/>
            <a:ext cx="4493835" cy="389965"/>
          </a:xfr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atin typeface="Calibri" panose="020F0502020204030204" pitchFamily="34" charset="0"/>
                <a:cs typeface="Calibri" panose="020F0502020204030204" pitchFamily="34" charset="0"/>
              </a:defRPr>
            </a:lvl1pPr>
            <a:lvl2pPr>
              <a:buNone/>
              <a:defRPr sz="1200">
                <a:latin typeface="Calibri" panose="020F0502020204030204" pitchFamily="34" charset="0"/>
                <a:cs typeface="Calibri" panose="020F0502020204030204" pitchFamily="34" charset="0"/>
              </a:defRPr>
            </a:lvl2pPr>
            <a:lvl3pPr>
              <a:buNone/>
              <a:defRPr sz="1200">
                <a:latin typeface="Calibri" panose="020F0502020204030204" pitchFamily="34" charset="0"/>
                <a:cs typeface="Calibri" panose="020F0502020204030204" pitchFamily="34" charset="0"/>
              </a:defRPr>
            </a:lvl3pPr>
            <a:lvl4pPr>
              <a:buNone/>
              <a:defRPr sz="1200">
                <a:latin typeface="Calibri" panose="020F0502020204030204" pitchFamily="34" charset="0"/>
                <a:cs typeface="Calibri" panose="020F0502020204030204" pitchFamily="34" charset="0"/>
              </a:defRPr>
            </a:lvl4pPr>
            <a:lvl5pPr>
              <a:buNone/>
              <a:defRPr sz="1200">
                <a:latin typeface="Calibri" panose="020F0502020204030204" pitchFamily="34" charset="0"/>
                <a:cs typeface="Calibri" panose="020F0502020204030204" pitchFamily="34" charset="0"/>
              </a:defRPr>
            </a:lvl5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sz="1600" kern="0" dirty="0">
                <a:solidFill>
                  <a:srgbClr val="000000"/>
                </a:solidFill>
                <a:latin typeface="Calibri" panose="020F0502020204030204" pitchFamily="34" charset="0"/>
                <a:cs typeface="Calibri" panose="020F0502020204030204" pitchFamily="34" charset="0"/>
                <a:sym typeface="Arial"/>
              </a:rPr>
              <a:t>« </a:t>
            </a:r>
            <a:r>
              <a:rPr lang="fr-FR" sz="1600" kern="0" dirty="0">
                <a:solidFill>
                  <a:srgbClr val="000000"/>
                </a:solidFill>
                <a:latin typeface="Calibri" panose="020F0502020204030204" pitchFamily="34" charset="0"/>
                <a:cs typeface="Calibri" panose="020F0502020204030204" pitchFamily="34" charset="0"/>
                <a:sym typeface="Arial"/>
                <a:hlinkClick r:id="rId8"/>
              </a:rPr>
              <a:t>Banque des pratiques pédagogiques efficaces </a:t>
            </a:r>
            <a:r>
              <a:rPr lang="fr-FR" sz="1600" kern="0" dirty="0">
                <a:solidFill>
                  <a:srgbClr val="000000"/>
                </a:solidFill>
                <a:latin typeface="Calibri" panose="020F0502020204030204" pitchFamily="34" charset="0"/>
                <a:cs typeface="Calibri" panose="020F0502020204030204" pitchFamily="34" charset="0"/>
                <a:sym typeface="Arial"/>
              </a:rPr>
              <a:t>»</a:t>
            </a:r>
          </a:p>
        </p:txBody>
      </p:sp>
      <p:pic>
        <p:nvPicPr>
          <p:cNvPr id="11" name="Graphic 10" descr="Bullseye with solid fill">
            <a:extLst>
              <a:ext uri="{FF2B5EF4-FFF2-40B4-BE49-F238E27FC236}">
                <a16:creationId xmlns:a16="http://schemas.microsoft.com/office/drawing/2014/main" id="{DA838800-BA03-865C-FAC5-9BCCC281F097}"/>
              </a:ext>
            </a:extLst>
          </p:cNvPr>
          <p:cNvPicPr>
            <a:picLocks noChangeAspect="1"/>
          </p:cNvPicPr>
          <p:nvPr userDrawn="1"/>
        </p:nvPicPr>
        <p:blipFill>
          <a:blip r:embed="rId9">
            <a:extLst>
              <a:ext uri="{96DAC541-7B7A-43D3-8B79-37D633B846F1}">
                <asvg:svgBlip xmlns="" xmlns:asvg="http://schemas.microsoft.com/office/drawing/2016/SVG/main" r:embed="rId10"/>
              </a:ext>
            </a:extLst>
          </a:blip>
          <a:stretch>
            <a:fillRect/>
          </a:stretch>
        </p:blipFill>
        <p:spPr>
          <a:xfrm>
            <a:off x="1439746" y="2014103"/>
            <a:ext cx="500400" cy="500400"/>
          </a:xfrm>
          <a:prstGeom prst="rect">
            <a:avLst/>
          </a:prstGeom>
        </p:spPr>
      </p:pic>
    </p:spTree>
    <p:extLst>
      <p:ext uri="{BB962C8B-B14F-4D97-AF65-F5344CB8AC3E}">
        <p14:creationId xmlns:p14="http://schemas.microsoft.com/office/powerpoint/2010/main" val="20035682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tructure de la séance">
    <p:bg>
      <p:bgPr>
        <a:solidFill>
          <a:srgbClr val="DCE6F2"/>
        </a:solidFill>
        <a:effectLst/>
      </p:bgPr>
    </p:bg>
    <p:spTree>
      <p:nvGrpSpPr>
        <p:cNvPr id="1" name=""/>
        <p:cNvGrpSpPr/>
        <p:nvPr/>
      </p:nvGrpSpPr>
      <p:grpSpPr>
        <a:xfrm>
          <a:off x="0" y="0"/>
          <a:ext cx="0" cy="0"/>
          <a:chOff x="0" y="0"/>
          <a:chExt cx="0" cy="0"/>
        </a:xfrm>
      </p:grpSpPr>
      <p:grpSp>
        <p:nvGrpSpPr>
          <p:cNvPr id="4" name="Google Shape;250;p28">
            <a:extLst>
              <a:ext uri="{FF2B5EF4-FFF2-40B4-BE49-F238E27FC236}">
                <a16:creationId xmlns:a16="http://schemas.microsoft.com/office/drawing/2014/main" id="{AB71405C-E132-F074-752A-522052544B0D}"/>
              </a:ext>
            </a:extLst>
          </p:cNvPr>
          <p:cNvGrpSpPr/>
          <p:nvPr userDrawn="1"/>
        </p:nvGrpSpPr>
        <p:grpSpPr>
          <a:xfrm>
            <a:off x="1945490" y="1011968"/>
            <a:ext cx="8301023" cy="5193545"/>
            <a:chOff x="1619475" y="1029778"/>
            <a:chExt cx="6095701" cy="3804525"/>
          </a:xfrm>
        </p:grpSpPr>
        <p:sp>
          <p:nvSpPr>
            <p:cNvPr id="5" name="Google Shape;251;p28">
              <a:extLst>
                <a:ext uri="{FF2B5EF4-FFF2-40B4-BE49-F238E27FC236}">
                  <a16:creationId xmlns:a16="http://schemas.microsoft.com/office/drawing/2014/main" id="{424CAD94-9BC3-9334-E90D-3BB5EE56D37F}"/>
                </a:ext>
              </a:extLst>
            </p:cNvPr>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91427" tIns="45695" rIns="91427" bIns="45695" anchor="ctr" anchorCtr="1" compatLnSpc="1">
              <a:noAutofit/>
            </a:bodyPr>
            <a:lstStyle/>
            <a:p>
              <a:pPr algn="ctr" defTabSz="1219110">
                <a:defRPr sz="1800" b="0" i="0" u="none" strike="noStrike" kern="0" cap="none" spc="0" baseline="0">
                  <a:solidFill>
                    <a:srgbClr val="000000"/>
                  </a:solidFill>
                  <a:uFillTx/>
                </a:defRPr>
              </a:pPr>
              <a:endParaRPr lang="fr-FR" sz="1200" kern="0" dirty="0">
                <a:solidFill>
                  <a:srgbClr val="FFFFFF"/>
                </a:solidFill>
                <a:latin typeface="Calibri" panose="020F0502020204030204" pitchFamily="34" charset="0"/>
                <a:ea typeface="Calibri"/>
                <a:cs typeface="Calibri" panose="020F0502020204030204" pitchFamily="34" charset="0"/>
                <a:sym typeface="Arial"/>
              </a:endParaRPr>
            </a:p>
          </p:txBody>
        </p:sp>
        <p:sp>
          <p:nvSpPr>
            <p:cNvPr id="11" name="Google Shape;252;p28">
              <a:extLst>
                <a:ext uri="{FF2B5EF4-FFF2-40B4-BE49-F238E27FC236}">
                  <a16:creationId xmlns:a16="http://schemas.microsoft.com/office/drawing/2014/main" id="{7D76BE51-F758-84BB-A089-AD0F5E8B552A}"/>
                </a:ext>
              </a:extLst>
            </p:cNvPr>
            <p:cNvSpPr/>
            <p:nvPr/>
          </p:nvSpPr>
          <p:spPr>
            <a:xfrm>
              <a:off x="1740952" y="1097174"/>
              <a:ext cx="5852746" cy="3669732"/>
            </a:xfrm>
            <a:prstGeom prst="rect">
              <a:avLst/>
            </a:prstGeom>
            <a:solidFill>
              <a:srgbClr val="E3EEF2"/>
            </a:solidFill>
            <a:ln cap="flat">
              <a:noFill/>
              <a:prstDash val="solid"/>
            </a:ln>
          </p:spPr>
          <p:txBody>
            <a:bodyPr vert="horz" wrap="square" lIns="91427" tIns="45695" rIns="91427" bIns="45695" anchor="ctr" anchorCtr="1" compatLnSpc="1">
              <a:noAutofit/>
            </a:bodyPr>
            <a:lstStyle/>
            <a:p>
              <a:pPr algn="ctr" defTabSz="1219110">
                <a:defRPr sz="1800" b="0" i="0" u="none" strike="noStrike" kern="0" cap="none" spc="0" baseline="0">
                  <a:solidFill>
                    <a:srgbClr val="000000"/>
                  </a:solidFill>
                  <a:uFillTx/>
                </a:defRPr>
              </a:pPr>
              <a:endParaRPr lang="fr-FR" sz="1200" kern="0" dirty="0">
                <a:solidFill>
                  <a:srgbClr val="FFFFFF"/>
                </a:solidFill>
                <a:latin typeface="Calibri" panose="020F0502020204030204" pitchFamily="34" charset="0"/>
                <a:ea typeface="Calibri"/>
                <a:cs typeface="Calibri" panose="020F0502020204030204" pitchFamily="34" charset="0"/>
                <a:sym typeface="Arial"/>
              </a:endParaRPr>
            </a:p>
          </p:txBody>
        </p:sp>
      </p:grpSp>
      <p:sp>
        <p:nvSpPr>
          <p:cNvPr id="12" name="Google Shape;255;p28">
            <a:extLst>
              <a:ext uri="{FF2B5EF4-FFF2-40B4-BE49-F238E27FC236}">
                <a16:creationId xmlns:a16="http://schemas.microsoft.com/office/drawing/2014/main" id="{7DA7A975-0BFA-0171-FB29-113FAAFBB3EE}"/>
              </a:ext>
            </a:extLst>
          </p:cNvPr>
          <p:cNvSpPr/>
          <p:nvPr userDrawn="1"/>
        </p:nvSpPr>
        <p:spPr>
          <a:xfrm>
            <a:off x="963315" y="165262"/>
            <a:ext cx="3947196" cy="584801"/>
          </a:xfrm>
          <a:prstGeom prst="rect">
            <a:avLst/>
          </a:prstGeom>
          <a:noFill/>
          <a:ln cap="flat">
            <a:noFill/>
            <a:prstDash val="solid"/>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Structure de la séance</a:t>
            </a:r>
            <a:endParaRPr lang="fr-FR" sz="1467" kern="0" dirty="0">
              <a:solidFill>
                <a:srgbClr val="000000"/>
              </a:solidFill>
              <a:latin typeface="Calibri" panose="020F0502020204030204" pitchFamily="34" charset="0"/>
              <a:cs typeface="Calibri" panose="020F0502020204030204" pitchFamily="34" charset="0"/>
              <a:sym typeface="Arial"/>
            </a:endParaRPr>
          </a:p>
        </p:txBody>
      </p:sp>
      <p:pic>
        <p:nvPicPr>
          <p:cNvPr id="13" name="Picture 2" descr="Image générée">
            <a:extLst>
              <a:ext uri="{FF2B5EF4-FFF2-40B4-BE49-F238E27FC236}">
                <a16:creationId xmlns:a16="http://schemas.microsoft.com/office/drawing/2014/main" id="{A1C7E789-651D-CC90-8513-248F5C858B81}"/>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2" y="30483"/>
            <a:ext cx="727815" cy="854359"/>
          </a:xfrm>
          <a:prstGeom prst="rect">
            <a:avLst/>
          </a:prstGeom>
          <a:noFill/>
          <a:extLst>
            <a:ext uri="{909E8E84-426E-40DD-AFC4-6F175D3DCCD1}">
              <a14:hiddenFill xmlns:a14="http://schemas.microsoft.com/office/drawing/2010/main">
                <a:solidFill>
                  <a:srgbClr val="FFFFFF"/>
                </a:solidFill>
              </a14:hiddenFill>
            </a:ext>
          </a:extLst>
        </p:spPr>
      </p:pic>
      <p:grpSp>
        <p:nvGrpSpPr>
          <p:cNvPr id="16" name="Group 15">
            <a:extLst>
              <a:ext uri="{FF2B5EF4-FFF2-40B4-BE49-F238E27FC236}">
                <a16:creationId xmlns:a16="http://schemas.microsoft.com/office/drawing/2014/main" id="{A3FE43CA-6C2F-0686-9241-631290B69727}"/>
              </a:ext>
            </a:extLst>
          </p:cNvPr>
          <p:cNvGrpSpPr/>
          <p:nvPr userDrawn="1"/>
        </p:nvGrpSpPr>
        <p:grpSpPr>
          <a:xfrm>
            <a:off x="2336946" y="1407978"/>
            <a:ext cx="7518111" cy="548005"/>
            <a:chOff x="1764463" y="1060636"/>
            <a:chExt cx="5638583" cy="411004"/>
          </a:xfrm>
        </p:grpSpPr>
        <p:sp>
          <p:nvSpPr>
            <p:cNvPr id="17" name="Google Shape;275;p28">
              <a:extLst>
                <a:ext uri="{FF2B5EF4-FFF2-40B4-BE49-F238E27FC236}">
                  <a16:creationId xmlns:a16="http://schemas.microsoft.com/office/drawing/2014/main" id="{08E6331C-0B84-F58D-2A65-7DFAB9994FF1}"/>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19D19"/>
            </a:solidFill>
            <a:ln cap="flat">
              <a:solidFill>
                <a:srgbClr val="F19D19"/>
              </a:solidFill>
              <a:prstDash val="solid"/>
            </a:ln>
          </p:spPr>
          <p:txBody>
            <a:bodyPr vert="horz" wrap="square" lIns="68567" tIns="34271" rIns="68567" bIns="34271" anchor="ctr" anchorCtr="1" compatLnSpc="1">
              <a:noAutofit/>
            </a:bodyPr>
            <a:lstStyle/>
            <a:p>
              <a:pPr algn="ctr" defTabSz="1219110"/>
              <a:r>
                <a:rPr lang="fr-FR" sz="2133" b="1" kern="0" dirty="0">
                  <a:solidFill>
                    <a:srgbClr val="FFFFFF"/>
                  </a:solidFill>
                  <a:latin typeface="Calibri" panose="020F0502020204030204" pitchFamily="34" charset="0"/>
                  <a:ea typeface="Calibri"/>
                  <a:cs typeface="Calibri" panose="020F0502020204030204" pitchFamily="34" charset="0"/>
                  <a:sym typeface="Arial"/>
                </a:rPr>
                <a:t>1</a:t>
              </a:r>
            </a:p>
          </p:txBody>
        </p:sp>
        <p:sp>
          <p:nvSpPr>
            <p:cNvPr id="18" name="Google Shape;276;p28">
              <a:extLst>
                <a:ext uri="{FF2B5EF4-FFF2-40B4-BE49-F238E27FC236}">
                  <a16:creationId xmlns:a16="http://schemas.microsoft.com/office/drawing/2014/main" id="{521BD7C7-59D6-F138-978F-4AB155889227}"/>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F19D19"/>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20" name="Google Shape;278;p28">
              <a:extLst>
                <a:ext uri="{FF2B5EF4-FFF2-40B4-BE49-F238E27FC236}">
                  <a16:creationId xmlns:a16="http://schemas.microsoft.com/office/drawing/2014/main" id="{256F3608-8BCC-D992-72CC-8A7F795FDC18}"/>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chemeClr val="accent6">
                  <a:lumMod val="40000"/>
                  <a:lumOff val="60000"/>
                </a:schemeClr>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21" name="Google Shape;277;p28">
              <a:extLst>
                <a:ext uri="{FF2B5EF4-FFF2-40B4-BE49-F238E27FC236}">
                  <a16:creationId xmlns:a16="http://schemas.microsoft.com/office/drawing/2014/main" id="{3CB598B3-3A75-3B5B-656D-CB59D4B85F3C}"/>
                </a:ext>
              </a:extLst>
            </p:cNvPr>
            <p:cNvSpPr txBox="1"/>
            <p:nvPr/>
          </p:nvSpPr>
          <p:spPr>
            <a:xfrm>
              <a:off x="2214439" y="1112834"/>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Ouverture de la séance</a:t>
              </a:r>
            </a:p>
          </p:txBody>
        </p:sp>
      </p:grpSp>
      <p:sp>
        <p:nvSpPr>
          <p:cNvPr id="22" name="Google Shape;275;p28">
            <a:extLst>
              <a:ext uri="{FF2B5EF4-FFF2-40B4-BE49-F238E27FC236}">
                <a16:creationId xmlns:a16="http://schemas.microsoft.com/office/drawing/2014/main" id="{13B66026-2F1C-8EEC-C55A-3E2267A81F31}"/>
              </a:ext>
            </a:extLst>
          </p:cNvPr>
          <p:cNvSpPr/>
          <p:nvPr userDrawn="1"/>
        </p:nvSpPr>
        <p:spPr>
          <a:xfrm>
            <a:off x="2336945" y="2310757"/>
            <a:ext cx="395203" cy="3952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C00000"/>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2</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23" name="Google Shape;276;p28">
            <a:extLst>
              <a:ext uri="{FF2B5EF4-FFF2-40B4-BE49-F238E27FC236}">
                <a16:creationId xmlns:a16="http://schemas.microsoft.com/office/drawing/2014/main" id="{35EE909F-5B77-43E5-71AF-AA17BE0B6885}"/>
              </a:ext>
            </a:extLst>
          </p:cNvPr>
          <p:cNvSpPr/>
          <p:nvPr userDrawn="1"/>
        </p:nvSpPr>
        <p:spPr>
          <a:xfrm>
            <a:off x="2860122" y="2234356"/>
            <a:ext cx="6994935" cy="548005"/>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C00000"/>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26" name="Google Shape;278;p28">
            <a:extLst>
              <a:ext uri="{FF2B5EF4-FFF2-40B4-BE49-F238E27FC236}">
                <a16:creationId xmlns:a16="http://schemas.microsoft.com/office/drawing/2014/main" id="{131447B8-88F5-B917-3031-E64441CCE5E4}"/>
              </a:ext>
            </a:extLst>
          </p:cNvPr>
          <p:cNvSpPr/>
          <p:nvPr userDrawn="1"/>
        </p:nvSpPr>
        <p:spPr>
          <a:xfrm>
            <a:off x="9301364" y="2248560"/>
            <a:ext cx="519597" cy="51959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28" name="Google Shape;277;p28">
            <a:extLst>
              <a:ext uri="{FF2B5EF4-FFF2-40B4-BE49-F238E27FC236}">
                <a16:creationId xmlns:a16="http://schemas.microsoft.com/office/drawing/2014/main" id="{94B8B070-367E-06E9-E0A9-6E278B2B32BC}"/>
              </a:ext>
            </a:extLst>
          </p:cNvPr>
          <p:cNvSpPr txBox="1"/>
          <p:nvPr userDrawn="1"/>
        </p:nvSpPr>
        <p:spPr>
          <a:xfrm>
            <a:off x="2930042" y="2318590"/>
            <a:ext cx="5296572" cy="461614"/>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Modelage</a:t>
            </a:r>
          </a:p>
        </p:txBody>
      </p:sp>
      <p:grpSp>
        <p:nvGrpSpPr>
          <p:cNvPr id="29" name="Group 28">
            <a:extLst>
              <a:ext uri="{FF2B5EF4-FFF2-40B4-BE49-F238E27FC236}">
                <a16:creationId xmlns:a16="http://schemas.microsoft.com/office/drawing/2014/main" id="{484A0DD3-A018-7BDC-5E24-9925ADE4860D}"/>
              </a:ext>
            </a:extLst>
          </p:cNvPr>
          <p:cNvGrpSpPr/>
          <p:nvPr userDrawn="1"/>
        </p:nvGrpSpPr>
        <p:grpSpPr>
          <a:xfrm>
            <a:off x="2336946" y="3060735"/>
            <a:ext cx="7518111" cy="548005"/>
            <a:chOff x="1764463" y="1060636"/>
            <a:chExt cx="5638583" cy="411004"/>
          </a:xfrm>
        </p:grpSpPr>
        <p:sp>
          <p:nvSpPr>
            <p:cNvPr id="30" name="Google Shape;275;p28">
              <a:extLst>
                <a:ext uri="{FF2B5EF4-FFF2-40B4-BE49-F238E27FC236}">
                  <a16:creationId xmlns:a16="http://schemas.microsoft.com/office/drawing/2014/main" id="{EE0B76E1-6822-AE01-6764-F5FB75D528EA}"/>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0F9ED5"/>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3</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31" name="Google Shape;276;p28">
              <a:extLst>
                <a:ext uri="{FF2B5EF4-FFF2-40B4-BE49-F238E27FC236}">
                  <a16:creationId xmlns:a16="http://schemas.microsoft.com/office/drawing/2014/main" id="{FA1826B2-60AC-A0B9-0CF8-1D592120006E}"/>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0F9ED5"/>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33" name="Google Shape;278;p28">
              <a:extLst>
                <a:ext uri="{FF2B5EF4-FFF2-40B4-BE49-F238E27FC236}">
                  <a16:creationId xmlns:a16="http://schemas.microsoft.com/office/drawing/2014/main" id="{070F7352-D540-A174-1DC1-79CEFBB4D70D}"/>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34" name="Google Shape;277;p28">
              <a:extLst>
                <a:ext uri="{FF2B5EF4-FFF2-40B4-BE49-F238E27FC236}">
                  <a16:creationId xmlns:a16="http://schemas.microsoft.com/office/drawing/2014/main" id="{36DE7B8F-39E3-8D2B-2B8B-410700C8C370}"/>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Pratique collective</a:t>
              </a:r>
            </a:p>
          </p:txBody>
        </p:sp>
      </p:grpSp>
      <p:grpSp>
        <p:nvGrpSpPr>
          <p:cNvPr id="35" name="Group 34">
            <a:extLst>
              <a:ext uri="{FF2B5EF4-FFF2-40B4-BE49-F238E27FC236}">
                <a16:creationId xmlns:a16="http://schemas.microsoft.com/office/drawing/2014/main" id="{97BB5DC2-04A1-3B98-9B4A-6A1DFDCBE183}"/>
              </a:ext>
            </a:extLst>
          </p:cNvPr>
          <p:cNvGrpSpPr/>
          <p:nvPr userDrawn="1"/>
        </p:nvGrpSpPr>
        <p:grpSpPr>
          <a:xfrm>
            <a:off x="2336946" y="3887114"/>
            <a:ext cx="7518111" cy="548005"/>
            <a:chOff x="1764463" y="1060636"/>
            <a:chExt cx="5638583" cy="411004"/>
          </a:xfrm>
        </p:grpSpPr>
        <p:sp>
          <p:nvSpPr>
            <p:cNvPr id="36" name="Google Shape;275;p28">
              <a:extLst>
                <a:ext uri="{FF2B5EF4-FFF2-40B4-BE49-F238E27FC236}">
                  <a16:creationId xmlns:a16="http://schemas.microsoft.com/office/drawing/2014/main" id="{DE53882E-663B-ACF6-4055-29CE20FCBAD6}"/>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0070C0"/>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4</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37" name="Google Shape;276;p28">
              <a:extLst>
                <a:ext uri="{FF2B5EF4-FFF2-40B4-BE49-F238E27FC236}">
                  <a16:creationId xmlns:a16="http://schemas.microsoft.com/office/drawing/2014/main" id="{FD13BDDE-0F3A-173D-BB5D-4BDF593AB9A4}"/>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0070C0"/>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39" name="Google Shape;278;p28">
              <a:extLst>
                <a:ext uri="{FF2B5EF4-FFF2-40B4-BE49-F238E27FC236}">
                  <a16:creationId xmlns:a16="http://schemas.microsoft.com/office/drawing/2014/main" id="{9AE8B48F-9157-ADAC-2056-9DCC817229F8}"/>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40" name="Google Shape;277;p28">
              <a:extLst>
                <a:ext uri="{FF2B5EF4-FFF2-40B4-BE49-F238E27FC236}">
                  <a16:creationId xmlns:a16="http://schemas.microsoft.com/office/drawing/2014/main" id="{97A7A3E6-D824-B5AB-142A-0A76180C6E21}"/>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Pratique en binôme</a:t>
              </a:r>
            </a:p>
          </p:txBody>
        </p:sp>
      </p:grpSp>
      <p:grpSp>
        <p:nvGrpSpPr>
          <p:cNvPr id="41" name="Group 40">
            <a:extLst>
              <a:ext uri="{FF2B5EF4-FFF2-40B4-BE49-F238E27FC236}">
                <a16:creationId xmlns:a16="http://schemas.microsoft.com/office/drawing/2014/main" id="{BD1C3A7F-72C7-633D-F6E7-0C21959DAABF}"/>
              </a:ext>
            </a:extLst>
          </p:cNvPr>
          <p:cNvGrpSpPr/>
          <p:nvPr userDrawn="1"/>
        </p:nvGrpSpPr>
        <p:grpSpPr>
          <a:xfrm>
            <a:off x="2336946" y="4713491"/>
            <a:ext cx="7518111" cy="548005"/>
            <a:chOff x="1764463" y="1060636"/>
            <a:chExt cx="5638583" cy="411004"/>
          </a:xfrm>
        </p:grpSpPr>
        <p:sp>
          <p:nvSpPr>
            <p:cNvPr id="43" name="Google Shape;275;p28">
              <a:extLst>
                <a:ext uri="{FF2B5EF4-FFF2-40B4-BE49-F238E27FC236}">
                  <a16:creationId xmlns:a16="http://schemas.microsoft.com/office/drawing/2014/main" id="{D7E88F6C-134A-2D52-8809-D16E173DEB8B}"/>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8BC145"/>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5</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45" name="Google Shape;276;p28">
              <a:extLst>
                <a:ext uri="{FF2B5EF4-FFF2-40B4-BE49-F238E27FC236}">
                  <a16:creationId xmlns:a16="http://schemas.microsoft.com/office/drawing/2014/main" id="{14CB13DE-5B8A-7209-0929-3CD0EEAF6D9B}"/>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92D050"/>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48" name="Google Shape;278;p28">
              <a:extLst>
                <a:ext uri="{FF2B5EF4-FFF2-40B4-BE49-F238E27FC236}">
                  <a16:creationId xmlns:a16="http://schemas.microsoft.com/office/drawing/2014/main" id="{DFEE628A-E51B-AAB4-D7B0-ED8582314510}"/>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49" name="Google Shape;277;p28">
              <a:extLst>
                <a:ext uri="{FF2B5EF4-FFF2-40B4-BE49-F238E27FC236}">
                  <a16:creationId xmlns:a16="http://schemas.microsoft.com/office/drawing/2014/main" id="{5A277F9A-C52D-C449-7586-9EA90403EDFC}"/>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Pratique autonome</a:t>
              </a:r>
            </a:p>
          </p:txBody>
        </p:sp>
      </p:grpSp>
      <p:grpSp>
        <p:nvGrpSpPr>
          <p:cNvPr id="53" name="Group 52">
            <a:extLst>
              <a:ext uri="{FF2B5EF4-FFF2-40B4-BE49-F238E27FC236}">
                <a16:creationId xmlns:a16="http://schemas.microsoft.com/office/drawing/2014/main" id="{38609008-8598-8DA3-5CF0-36C7F92580DF}"/>
              </a:ext>
            </a:extLst>
          </p:cNvPr>
          <p:cNvGrpSpPr/>
          <p:nvPr userDrawn="1"/>
        </p:nvGrpSpPr>
        <p:grpSpPr>
          <a:xfrm>
            <a:off x="2336946" y="5539871"/>
            <a:ext cx="7518111" cy="548005"/>
            <a:chOff x="1764463" y="1060636"/>
            <a:chExt cx="5638583" cy="411004"/>
          </a:xfrm>
        </p:grpSpPr>
        <p:sp>
          <p:nvSpPr>
            <p:cNvPr id="54" name="Google Shape;275;p28">
              <a:extLst>
                <a:ext uri="{FF2B5EF4-FFF2-40B4-BE49-F238E27FC236}">
                  <a16:creationId xmlns:a16="http://schemas.microsoft.com/office/drawing/2014/main" id="{7A5BFF89-3876-69CC-9A25-265205B19B7A}"/>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19D19"/>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6</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55" name="Google Shape;276;p28">
              <a:extLst>
                <a:ext uri="{FF2B5EF4-FFF2-40B4-BE49-F238E27FC236}">
                  <a16:creationId xmlns:a16="http://schemas.microsoft.com/office/drawing/2014/main" id="{516AE221-2B10-10F0-74F7-99F581D8E5AE}"/>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F19D19"/>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57" name="Google Shape;278;p28">
              <a:extLst>
                <a:ext uri="{FF2B5EF4-FFF2-40B4-BE49-F238E27FC236}">
                  <a16:creationId xmlns:a16="http://schemas.microsoft.com/office/drawing/2014/main" id="{C06BF0CF-9607-5CE3-2B1B-82BB78BA62F2}"/>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58" name="Google Shape;277;p28">
              <a:extLst>
                <a:ext uri="{FF2B5EF4-FFF2-40B4-BE49-F238E27FC236}">
                  <a16:creationId xmlns:a16="http://schemas.microsoft.com/office/drawing/2014/main" id="{392280B0-7590-3FE1-5000-E5BA3C9C5BCF}"/>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Clôture</a:t>
              </a:r>
            </a:p>
          </p:txBody>
        </p:sp>
      </p:grpSp>
      <p:sp>
        <p:nvSpPr>
          <p:cNvPr id="60" name="Text Placeholder 59">
            <a:extLst>
              <a:ext uri="{FF2B5EF4-FFF2-40B4-BE49-F238E27FC236}">
                <a16:creationId xmlns:a16="http://schemas.microsoft.com/office/drawing/2014/main" id="{2997086D-6002-18E9-088F-7D2FC79B25E4}"/>
              </a:ext>
            </a:extLst>
          </p:cNvPr>
          <p:cNvSpPr>
            <a:spLocks noGrp="1"/>
          </p:cNvSpPr>
          <p:nvPr>
            <p:ph type="body" sz="quarter" idx="10" hasCustomPrompt="1"/>
          </p:nvPr>
        </p:nvSpPr>
        <p:spPr>
          <a:xfrm>
            <a:off x="7879221" y="1447571"/>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1" name="Text Placeholder 59">
            <a:extLst>
              <a:ext uri="{FF2B5EF4-FFF2-40B4-BE49-F238E27FC236}">
                <a16:creationId xmlns:a16="http://schemas.microsoft.com/office/drawing/2014/main" id="{13288093-8A60-FA70-C6FB-7D69FB80D893}"/>
              </a:ext>
            </a:extLst>
          </p:cNvPr>
          <p:cNvSpPr>
            <a:spLocks noGrp="1"/>
          </p:cNvSpPr>
          <p:nvPr>
            <p:ph type="body" sz="quarter" idx="11" hasCustomPrompt="1"/>
          </p:nvPr>
        </p:nvSpPr>
        <p:spPr>
          <a:xfrm>
            <a:off x="7879221" y="2277958"/>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2" name="Text Placeholder 59">
            <a:extLst>
              <a:ext uri="{FF2B5EF4-FFF2-40B4-BE49-F238E27FC236}">
                <a16:creationId xmlns:a16="http://schemas.microsoft.com/office/drawing/2014/main" id="{A3A18267-30BE-A144-8A47-7EDFF6042B2F}"/>
              </a:ext>
            </a:extLst>
          </p:cNvPr>
          <p:cNvSpPr>
            <a:spLocks noGrp="1"/>
          </p:cNvSpPr>
          <p:nvPr>
            <p:ph type="body" sz="quarter" idx="12" hasCustomPrompt="1"/>
          </p:nvPr>
        </p:nvSpPr>
        <p:spPr>
          <a:xfrm>
            <a:off x="7879220" y="3104337"/>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15 min</a:t>
            </a:r>
            <a:endParaRPr lang="fr-FR" dirty="0"/>
          </a:p>
        </p:txBody>
      </p:sp>
      <p:sp>
        <p:nvSpPr>
          <p:cNvPr id="63" name="Text Placeholder 59">
            <a:extLst>
              <a:ext uri="{FF2B5EF4-FFF2-40B4-BE49-F238E27FC236}">
                <a16:creationId xmlns:a16="http://schemas.microsoft.com/office/drawing/2014/main" id="{69911D84-D37E-215F-8EF0-B39B19B6F1A1}"/>
              </a:ext>
            </a:extLst>
          </p:cNvPr>
          <p:cNvSpPr>
            <a:spLocks noGrp="1"/>
          </p:cNvSpPr>
          <p:nvPr>
            <p:ph type="body" sz="quarter" idx="13" hasCustomPrompt="1"/>
          </p:nvPr>
        </p:nvSpPr>
        <p:spPr>
          <a:xfrm>
            <a:off x="7879219" y="3928027"/>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4" name="Text Placeholder 59">
            <a:extLst>
              <a:ext uri="{FF2B5EF4-FFF2-40B4-BE49-F238E27FC236}">
                <a16:creationId xmlns:a16="http://schemas.microsoft.com/office/drawing/2014/main" id="{DBCF547F-8119-1ABE-E176-4FEDF97A3CC1}"/>
              </a:ext>
            </a:extLst>
          </p:cNvPr>
          <p:cNvSpPr>
            <a:spLocks noGrp="1"/>
          </p:cNvSpPr>
          <p:nvPr>
            <p:ph type="body" sz="quarter" idx="14" hasCustomPrompt="1"/>
          </p:nvPr>
        </p:nvSpPr>
        <p:spPr>
          <a:xfrm>
            <a:off x="7879218" y="4757093"/>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7 min</a:t>
            </a:r>
            <a:endParaRPr lang="fr-FR" dirty="0"/>
          </a:p>
        </p:txBody>
      </p:sp>
      <p:sp>
        <p:nvSpPr>
          <p:cNvPr id="65" name="Text Placeholder 59">
            <a:extLst>
              <a:ext uri="{FF2B5EF4-FFF2-40B4-BE49-F238E27FC236}">
                <a16:creationId xmlns:a16="http://schemas.microsoft.com/office/drawing/2014/main" id="{4E6C3199-30EC-380B-E406-0655DBA57A7E}"/>
              </a:ext>
            </a:extLst>
          </p:cNvPr>
          <p:cNvSpPr>
            <a:spLocks noGrp="1"/>
          </p:cNvSpPr>
          <p:nvPr>
            <p:ph type="body" sz="quarter" idx="15" hasCustomPrompt="1"/>
          </p:nvPr>
        </p:nvSpPr>
        <p:spPr>
          <a:xfrm>
            <a:off x="7879217" y="5583473"/>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3 min</a:t>
            </a:r>
            <a:endParaRPr lang="fr-FR" dirty="0"/>
          </a:p>
        </p:txBody>
      </p:sp>
    </p:spTree>
    <p:extLst>
      <p:ext uri="{BB962C8B-B14F-4D97-AF65-F5344CB8AC3E}">
        <p14:creationId xmlns:p14="http://schemas.microsoft.com/office/powerpoint/2010/main" val="25611909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Ouverture de la séance">
    <p:bg>
      <p:bgPr>
        <a:gradFill flip="none" rotWithShape="1">
          <a:gsLst>
            <a:gs pos="0">
              <a:srgbClr val="F19D19"/>
            </a:gs>
            <a:gs pos="3000">
              <a:schemeClr val="bg1"/>
            </a:gs>
            <a:gs pos="94000">
              <a:srgbClr val="F19D19"/>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B36071C-69BD-8B52-E223-853887477D5C}"/>
              </a:ext>
            </a:extLst>
          </p:cNvPr>
          <p:cNvGrpSpPr/>
          <p:nvPr userDrawn="1"/>
        </p:nvGrpSpPr>
        <p:grpSpPr>
          <a:xfrm>
            <a:off x="812158" y="844906"/>
            <a:ext cx="10567685" cy="5198169"/>
            <a:chOff x="2184399" y="1402024"/>
            <a:chExt cx="7823200" cy="4942038"/>
          </a:xfrm>
        </p:grpSpPr>
        <p:sp>
          <p:nvSpPr>
            <p:cNvPr id="3" name="Rectangle : coins arrondis 10">
              <a:extLst>
                <a:ext uri="{FF2B5EF4-FFF2-40B4-BE49-F238E27FC236}">
                  <a16:creationId xmlns:a16="http://schemas.microsoft.com/office/drawing/2014/main" id="{30E84589-2A8B-6DA5-BD19-35EAD8086FB3}"/>
                </a:ext>
              </a:extLst>
            </p:cNvPr>
            <p:cNvSpPr/>
            <p:nvPr/>
          </p:nvSpPr>
          <p:spPr>
            <a:xfrm>
              <a:off x="2184399" y="1402024"/>
              <a:ext cx="7823200" cy="4942038"/>
            </a:xfrm>
            <a:prstGeom prst="roundRect">
              <a:avLst>
                <a:gd name="adj" fmla="val 2665"/>
              </a:avLst>
            </a:prstGeom>
            <a:solidFill>
              <a:srgbClr val="F19D19"/>
            </a:solidFill>
            <a:ln>
              <a:solidFill>
                <a:srgbClr val="F19D19"/>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sym typeface="Arial"/>
              </a:endParaRPr>
            </a:p>
          </p:txBody>
        </p:sp>
        <p:sp>
          <p:nvSpPr>
            <p:cNvPr id="6" name="Rectangle 5">
              <a:extLst>
                <a:ext uri="{FF2B5EF4-FFF2-40B4-BE49-F238E27FC236}">
                  <a16:creationId xmlns:a16="http://schemas.microsoft.com/office/drawing/2014/main" id="{355DB502-9EC4-94FE-09A9-2932EC699550}"/>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sym typeface="Arial"/>
              </a:endParaRPr>
            </a:p>
          </p:txBody>
        </p:sp>
      </p:grpSp>
      <p:sp>
        <p:nvSpPr>
          <p:cNvPr id="8" name="Oval 7">
            <a:extLst>
              <a:ext uri="{FF2B5EF4-FFF2-40B4-BE49-F238E27FC236}">
                <a16:creationId xmlns:a16="http://schemas.microsoft.com/office/drawing/2014/main" id="{70E61D70-E72A-6F05-21DF-0092CA22ECB1}"/>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sym typeface="Arial"/>
            </a:endParaRPr>
          </a:p>
        </p:txBody>
      </p:sp>
      <p:sp>
        <p:nvSpPr>
          <p:cNvPr id="10" name="ZoneTexte 4">
            <a:extLst>
              <a:ext uri="{FF2B5EF4-FFF2-40B4-BE49-F238E27FC236}">
                <a16:creationId xmlns:a16="http://schemas.microsoft.com/office/drawing/2014/main" id="{12A4C6F5-3FFF-2B1F-31AC-921674941D10}"/>
              </a:ext>
            </a:extLst>
          </p:cNvPr>
          <p:cNvSpPr txBox="1"/>
          <p:nvPr userDrawn="1"/>
        </p:nvSpPr>
        <p:spPr>
          <a:xfrm>
            <a:off x="946951" y="3651380"/>
            <a:ext cx="10298101" cy="769441"/>
          </a:xfrm>
          <a:prstGeom prst="rect">
            <a:avLst/>
          </a:prstGeom>
          <a:noFill/>
        </p:spPr>
        <p:txBody>
          <a:bodyPr wrap="square">
            <a:spAutoFit/>
          </a:bodyPr>
          <a:lstStyle/>
          <a:p>
            <a:pPr algn="ctr" defTabSz="457189">
              <a:defRPr/>
            </a:pPr>
            <a:r>
              <a:rPr lang="fr-FR" sz="4400" b="1" dirty="0">
                <a:solidFill>
                  <a:srgbClr val="F19D19"/>
                </a:solidFill>
                <a:latin typeface="Calibri" panose="020F0502020204030204"/>
                <a:cs typeface="Arial"/>
                <a:sym typeface="Arial"/>
              </a:rPr>
              <a:t>Ouverture de la séance</a:t>
            </a:r>
          </a:p>
        </p:txBody>
      </p:sp>
      <p:pic>
        <p:nvPicPr>
          <p:cNvPr id="14" name="Picture 18">
            <a:extLst>
              <a:ext uri="{FF2B5EF4-FFF2-40B4-BE49-F238E27FC236}">
                <a16:creationId xmlns:a16="http://schemas.microsoft.com/office/drawing/2014/main" id="{D5A0386F-993C-99A4-372C-F8760E58AB30}"/>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4973623" y="1310778"/>
            <a:ext cx="2096135" cy="2158333"/>
          </a:xfrm>
          <a:prstGeom prst="rect">
            <a:avLst/>
          </a:prstGeom>
        </p:spPr>
      </p:pic>
      <p:pic>
        <p:nvPicPr>
          <p:cNvPr id="15" name="Google Shape;1333;p128">
            <a:extLst>
              <a:ext uri="{FF2B5EF4-FFF2-40B4-BE49-F238E27FC236}">
                <a16:creationId xmlns:a16="http://schemas.microsoft.com/office/drawing/2014/main" id="{E4A7273E-67E2-0C23-0C4F-F01019D0FF62}"/>
              </a:ext>
            </a:extLst>
          </p:cNvPr>
          <p:cNvPicPr>
            <a:picLocks noChangeAspect="1"/>
          </p:cNvPicPr>
          <p:nvPr userDrawn="1"/>
        </p:nvPicPr>
        <p:blipFill>
          <a:blip r:embed="rId5">
            <a:alphaModFix/>
          </a:blip>
          <a:srcRect/>
          <a:stretch>
            <a:fillRect/>
          </a:stretch>
        </p:blipFill>
        <p:spPr>
          <a:xfrm>
            <a:off x="6261214" y="1609414"/>
            <a:ext cx="649253" cy="649253"/>
          </a:xfrm>
          <a:prstGeom prst="rect">
            <a:avLst/>
          </a:prstGeom>
          <a:noFill/>
          <a:ln cap="flat">
            <a:noFill/>
          </a:ln>
        </p:spPr>
      </p:pic>
      <p:sp>
        <p:nvSpPr>
          <p:cNvPr id="24" name="Text Placeholder 23">
            <a:extLst>
              <a:ext uri="{FF2B5EF4-FFF2-40B4-BE49-F238E27FC236}">
                <a16:creationId xmlns:a16="http://schemas.microsoft.com/office/drawing/2014/main" id="{22A6E60A-C6B2-D1FE-AB7C-E35AE8892EF5}"/>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10 min</a:t>
            </a:r>
            <a:endParaRPr lang="fr-FR" dirty="0"/>
          </a:p>
        </p:txBody>
      </p:sp>
    </p:spTree>
    <p:extLst>
      <p:ext uri="{BB962C8B-B14F-4D97-AF65-F5344CB8AC3E}">
        <p14:creationId xmlns:p14="http://schemas.microsoft.com/office/powerpoint/2010/main" val="24993343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scussion informelle">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25419" y="1993162"/>
            <a:ext cx="5985399" cy="2087944"/>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5400" b="1" kern="0" dirty="0">
                <a:solidFill>
                  <a:srgbClr val="F19D19"/>
                </a:solidFill>
                <a:latin typeface="Calibri" panose="020F0502020204030204" pitchFamily="34" charset="0"/>
                <a:cs typeface="Calibri" panose="020F0502020204030204" pitchFamily="34" charset="0"/>
              </a:rPr>
              <a:t>Discussion informelle</a:t>
            </a:r>
          </a:p>
        </p:txBody>
      </p:sp>
      <p:pic>
        <p:nvPicPr>
          <p:cNvPr id="13" name="Picture 1">
            <a:extLst>
              <a:ext uri="{FF2B5EF4-FFF2-40B4-BE49-F238E27FC236}">
                <a16:creationId xmlns:a16="http://schemas.microsoft.com/office/drawing/2014/main" id="{81DC4E81-0C61-B93A-A49E-EEE6F672BAA1}"/>
              </a:ext>
            </a:extLst>
          </p:cNvPr>
          <p:cNvPicPr>
            <a:picLocks noChangeAspect="1"/>
          </p:cNvPicPr>
          <p:nvPr userDrawn="1"/>
        </p:nvPicPr>
        <p:blipFill>
          <a:blip r:embed="rId2">
            <a:extLst>
              <a:ext uri="{BEBA8EAE-BF5A-486C-A8C5-ECC9F3942E4B}">
                <a14:imgProps xmlns:a14="http://schemas.microsoft.com/office/drawing/2010/main">
                  <a14:imgLayer r:embed="rId3">
                    <a14:imgEffect>
                      <a14:backgroundRemoval t="1855" b="100000" l="391" r="99512"/>
                    </a14:imgEffect>
                  </a14:imgLayer>
                </a14:imgProps>
              </a:ext>
              <a:ext uri="{28A0092B-C50C-407E-A947-70E740481C1C}">
                <a14:useLocalDpi xmlns:a14="http://schemas.microsoft.com/office/drawing/2010/main" val="0"/>
              </a:ext>
            </a:extLst>
          </a:blip>
          <a:stretch>
            <a:fillRect/>
          </a:stretch>
        </p:blipFill>
        <p:spPr>
          <a:xfrm>
            <a:off x="1124103" y="1875577"/>
            <a:ext cx="2856443" cy="2856443"/>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14" name="Freeform 17">
            <a:extLst>
              <a:ext uri="{FF2B5EF4-FFF2-40B4-BE49-F238E27FC236}">
                <a16:creationId xmlns:a16="http://schemas.microsoft.com/office/drawing/2014/main" id="{C744DE00-AF1E-C1C2-374B-720BC4F53728}"/>
              </a:ext>
            </a:extLst>
          </p:cNvPr>
          <p:cNvSpPr>
            <a:spLocks noEditPoints="1"/>
          </p:cNvSpPr>
          <p:nvPr userDrawn="1"/>
        </p:nvSpPr>
        <p:spPr bwMode="auto">
          <a:xfrm>
            <a:off x="1890297" y="1779907"/>
            <a:ext cx="691824" cy="704171"/>
          </a:xfrm>
          <a:custGeom>
            <a:avLst/>
            <a:gdLst>
              <a:gd name="T0" fmla="*/ 1830 w 2759"/>
              <a:gd name="T1" fmla="*/ 1151 h 2558"/>
              <a:gd name="T2" fmla="*/ 2122 w 2759"/>
              <a:gd name="T3" fmla="*/ 851 h 2558"/>
              <a:gd name="T4" fmla="*/ 1243 w 2759"/>
              <a:gd name="T5" fmla="*/ 851 h 2558"/>
              <a:gd name="T6" fmla="*/ 1533 w 2759"/>
              <a:gd name="T7" fmla="*/ 1151 h 2558"/>
              <a:gd name="T8" fmla="*/ 1243 w 2759"/>
              <a:gd name="T9" fmla="*/ 851 h 2558"/>
              <a:gd name="T10" fmla="*/ 655 w 2759"/>
              <a:gd name="T11" fmla="*/ 1151 h 2558"/>
              <a:gd name="T12" fmla="*/ 946 w 2759"/>
              <a:gd name="T13" fmla="*/ 851 h 2558"/>
              <a:gd name="T14" fmla="*/ 1379 w 2759"/>
              <a:gd name="T15" fmla="*/ 0 h 2558"/>
              <a:gd name="T16" fmla="*/ 1584 w 2759"/>
              <a:gd name="T17" fmla="*/ 11 h 2558"/>
              <a:gd name="T18" fmla="*/ 1778 w 2759"/>
              <a:gd name="T19" fmla="*/ 43 h 2558"/>
              <a:gd name="T20" fmla="*/ 1962 w 2759"/>
              <a:gd name="T21" fmla="*/ 97 h 2558"/>
              <a:gd name="T22" fmla="*/ 2131 w 2759"/>
              <a:gd name="T23" fmla="*/ 168 h 2558"/>
              <a:gd name="T24" fmla="*/ 2285 w 2759"/>
              <a:gd name="T25" fmla="*/ 255 h 2558"/>
              <a:gd name="T26" fmla="*/ 2421 w 2759"/>
              <a:gd name="T27" fmla="*/ 357 h 2558"/>
              <a:gd name="T28" fmla="*/ 2536 w 2759"/>
              <a:gd name="T29" fmla="*/ 473 h 2558"/>
              <a:gd name="T30" fmla="*/ 2630 w 2759"/>
              <a:gd name="T31" fmla="*/ 600 h 2558"/>
              <a:gd name="T32" fmla="*/ 2700 w 2759"/>
              <a:gd name="T33" fmla="*/ 738 h 2558"/>
              <a:gd name="T34" fmla="*/ 2744 w 2759"/>
              <a:gd name="T35" fmla="*/ 884 h 2558"/>
              <a:gd name="T36" fmla="*/ 2759 w 2759"/>
              <a:gd name="T37" fmla="*/ 1038 h 2558"/>
              <a:gd name="T38" fmla="*/ 2744 w 2759"/>
              <a:gd name="T39" fmla="*/ 1191 h 2558"/>
              <a:gd name="T40" fmla="*/ 2700 w 2759"/>
              <a:gd name="T41" fmla="*/ 1338 h 2558"/>
              <a:gd name="T42" fmla="*/ 2630 w 2759"/>
              <a:gd name="T43" fmla="*/ 1476 h 2558"/>
              <a:gd name="T44" fmla="*/ 2536 w 2759"/>
              <a:gd name="T45" fmla="*/ 1604 h 2558"/>
              <a:gd name="T46" fmla="*/ 2421 w 2759"/>
              <a:gd name="T47" fmla="*/ 1720 h 2558"/>
              <a:gd name="T48" fmla="*/ 2285 w 2759"/>
              <a:gd name="T49" fmla="*/ 1822 h 2558"/>
              <a:gd name="T50" fmla="*/ 2131 w 2759"/>
              <a:gd name="T51" fmla="*/ 1909 h 2558"/>
              <a:gd name="T52" fmla="*/ 1962 w 2759"/>
              <a:gd name="T53" fmla="*/ 1980 h 2558"/>
              <a:gd name="T54" fmla="*/ 1778 w 2759"/>
              <a:gd name="T55" fmla="*/ 2032 h 2558"/>
              <a:gd name="T56" fmla="*/ 1584 w 2759"/>
              <a:gd name="T57" fmla="*/ 2066 h 2558"/>
              <a:gd name="T58" fmla="*/ 1379 w 2759"/>
              <a:gd name="T59" fmla="*/ 2077 h 2558"/>
              <a:gd name="T60" fmla="*/ 1221 w 2759"/>
              <a:gd name="T61" fmla="*/ 2068 h 2558"/>
              <a:gd name="T62" fmla="*/ 1067 w 2759"/>
              <a:gd name="T63" fmla="*/ 2045 h 2558"/>
              <a:gd name="T64" fmla="*/ 250 w 2759"/>
              <a:gd name="T65" fmla="*/ 2558 h 2558"/>
              <a:gd name="T66" fmla="*/ 518 w 2759"/>
              <a:gd name="T67" fmla="*/ 1847 h 2558"/>
              <a:gd name="T68" fmla="*/ 381 w 2759"/>
              <a:gd name="T69" fmla="*/ 1752 h 2558"/>
              <a:gd name="T70" fmla="*/ 261 w 2759"/>
              <a:gd name="T71" fmla="*/ 1644 h 2558"/>
              <a:gd name="T72" fmla="*/ 163 w 2759"/>
              <a:gd name="T73" fmla="*/ 1526 h 2558"/>
              <a:gd name="T74" fmla="*/ 85 w 2759"/>
              <a:gd name="T75" fmla="*/ 1396 h 2558"/>
              <a:gd name="T76" fmla="*/ 32 w 2759"/>
              <a:gd name="T77" fmla="*/ 1259 h 2558"/>
              <a:gd name="T78" fmla="*/ 3 w 2759"/>
              <a:gd name="T79" fmla="*/ 1113 h 2558"/>
              <a:gd name="T80" fmla="*/ 3 w 2759"/>
              <a:gd name="T81" fmla="*/ 960 h 2558"/>
              <a:gd name="T82" fmla="*/ 33 w 2759"/>
              <a:gd name="T83" fmla="*/ 810 h 2558"/>
              <a:gd name="T84" fmla="*/ 90 w 2759"/>
              <a:gd name="T85" fmla="*/ 668 h 2558"/>
              <a:gd name="T86" fmla="*/ 172 w 2759"/>
              <a:gd name="T87" fmla="*/ 535 h 2558"/>
              <a:gd name="T88" fmla="*/ 277 w 2759"/>
              <a:gd name="T89" fmla="*/ 413 h 2558"/>
              <a:gd name="T90" fmla="*/ 404 w 2759"/>
              <a:gd name="T91" fmla="*/ 304 h 2558"/>
              <a:gd name="T92" fmla="*/ 549 w 2759"/>
              <a:gd name="T93" fmla="*/ 208 h 2558"/>
              <a:gd name="T94" fmla="*/ 711 w 2759"/>
              <a:gd name="T95" fmla="*/ 129 h 2558"/>
              <a:gd name="T96" fmla="*/ 888 w 2759"/>
              <a:gd name="T97" fmla="*/ 68 h 2558"/>
              <a:gd name="T98" fmla="*/ 1077 w 2759"/>
              <a:gd name="T99" fmla="*/ 25 h 2558"/>
              <a:gd name="T100" fmla="*/ 1276 w 2759"/>
              <a:gd name="T101" fmla="*/ 3 h 25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759" h="2558">
                <a:moveTo>
                  <a:pt x="1830" y="851"/>
                </a:moveTo>
                <a:lnTo>
                  <a:pt x="1830" y="1151"/>
                </a:lnTo>
                <a:lnTo>
                  <a:pt x="2122" y="1151"/>
                </a:lnTo>
                <a:lnTo>
                  <a:pt x="2122" y="851"/>
                </a:lnTo>
                <a:lnTo>
                  <a:pt x="1830" y="851"/>
                </a:lnTo>
                <a:close/>
                <a:moveTo>
                  <a:pt x="1243" y="851"/>
                </a:moveTo>
                <a:lnTo>
                  <a:pt x="1243" y="1151"/>
                </a:lnTo>
                <a:lnTo>
                  <a:pt x="1533" y="1151"/>
                </a:lnTo>
                <a:lnTo>
                  <a:pt x="1533" y="851"/>
                </a:lnTo>
                <a:lnTo>
                  <a:pt x="1243" y="851"/>
                </a:lnTo>
                <a:close/>
                <a:moveTo>
                  <a:pt x="655" y="851"/>
                </a:moveTo>
                <a:lnTo>
                  <a:pt x="655" y="1151"/>
                </a:lnTo>
                <a:lnTo>
                  <a:pt x="946" y="1151"/>
                </a:lnTo>
                <a:lnTo>
                  <a:pt x="946" y="851"/>
                </a:lnTo>
                <a:lnTo>
                  <a:pt x="655" y="851"/>
                </a:lnTo>
                <a:close/>
                <a:moveTo>
                  <a:pt x="1379" y="0"/>
                </a:moveTo>
                <a:lnTo>
                  <a:pt x="1483" y="3"/>
                </a:lnTo>
                <a:lnTo>
                  <a:pt x="1584" y="11"/>
                </a:lnTo>
                <a:lnTo>
                  <a:pt x="1682" y="25"/>
                </a:lnTo>
                <a:lnTo>
                  <a:pt x="1778" y="43"/>
                </a:lnTo>
                <a:lnTo>
                  <a:pt x="1871" y="68"/>
                </a:lnTo>
                <a:lnTo>
                  <a:pt x="1962" y="97"/>
                </a:lnTo>
                <a:lnTo>
                  <a:pt x="2048" y="129"/>
                </a:lnTo>
                <a:lnTo>
                  <a:pt x="2131" y="168"/>
                </a:lnTo>
                <a:lnTo>
                  <a:pt x="2209" y="208"/>
                </a:lnTo>
                <a:lnTo>
                  <a:pt x="2285" y="255"/>
                </a:lnTo>
                <a:lnTo>
                  <a:pt x="2355" y="304"/>
                </a:lnTo>
                <a:lnTo>
                  <a:pt x="2421" y="357"/>
                </a:lnTo>
                <a:lnTo>
                  <a:pt x="2481" y="413"/>
                </a:lnTo>
                <a:lnTo>
                  <a:pt x="2536" y="473"/>
                </a:lnTo>
                <a:lnTo>
                  <a:pt x="2586" y="535"/>
                </a:lnTo>
                <a:lnTo>
                  <a:pt x="2630" y="600"/>
                </a:lnTo>
                <a:lnTo>
                  <a:pt x="2668" y="668"/>
                </a:lnTo>
                <a:lnTo>
                  <a:pt x="2700" y="738"/>
                </a:lnTo>
                <a:lnTo>
                  <a:pt x="2725" y="810"/>
                </a:lnTo>
                <a:lnTo>
                  <a:pt x="2744" y="884"/>
                </a:lnTo>
                <a:lnTo>
                  <a:pt x="2754" y="960"/>
                </a:lnTo>
                <a:lnTo>
                  <a:pt x="2759" y="1038"/>
                </a:lnTo>
                <a:lnTo>
                  <a:pt x="2754" y="1116"/>
                </a:lnTo>
                <a:lnTo>
                  <a:pt x="2744" y="1191"/>
                </a:lnTo>
                <a:lnTo>
                  <a:pt x="2725" y="1266"/>
                </a:lnTo>
                <a:lnTo>
                  <a:pt x="2700" y="1338"/>
                </a:lnTo>
                <a:lnTo>
                  <a:pt x="2668" y="1409"/>
                </a:lnTo>
                <a:lnTo>
                  <a:pt x="2630" y="1476"/>
                </a:lnTo>
                <a:lnTo>
                  <a:pt x="2586" y="1541"/>
                </a:lnTo>
                <a:lnTo>
                  <a:pt x="2536" y="1604"/>
                </a:lnTo>
                <a:lnTo>
                  <a:pt x="2481" y="1663"/>
                </a:lnTo>
                <a:lnTo>
                  <a:pt x="2421" y="1720"/>
                </a:lnTo>
                <a:lnTo>
                  <a:pt x="2355" y="1772"/>
                </a:lnTo>
                <a:lnTo>
                  <a:pt x="2285" y="1822"/>
                </a:lnTo>
                <a:lnTo>
                  <a:pt x="2209" y="1867"/>
                </a:lnTo>
                <a:lnTo>
                  <a:pt x="2131" y="1909"/>
                </a:lnTo>
                <a:lnTo>
                  <a:pt x="2048" y="1948"/>
                </a:lnTo>
                <a:lnTo>
                  <a:pt x="1962" y="1980"/>
                </a:lnTo>
                <a:lnTo>
                  <a:pt x="1871" y="2009"/>
                </a:lnTo>
                <a:lnTo>
                  <a:pt x="1778" y="2032"/>
                </a:lnTo>
                <a:lnTo>
                  <a:pt x="1682" y="2052"/>
                </a:lnTo>
                <a:lnTo>
                  <a:pt x="1584" y="2066"/>
                </a:lnTo>
                <a:lnTo>
                  <a:pt x="1483" y="2074"/>
                </a:lnTo>
                <a:lnTo>
                  <a:pt x="1379" y="2077"/>
                </a:lnTo>
                <a:lnTo>
                  <a:pt x="1300" y="2074"/>
                </a:lnTo>
                <a:lnTo>
                  <a:pt x="1221" y="2068"/>
                </a:lnTo>
                <a:lnTo>
                  <a:pt x="1143" y="2059"/>
                </a:lnTo>
                <a:lnTo>
                  <a:pt x="1067" y="2045"/>
                </a:lnTo>
                <a:lnTo>
                  <a:pt x="993" y="2030"/>
                </a:lnTo>
                <a:lnTo>
                  <a:pt x="250" y="2558"/>
                </a:lnTo>
                <a:lnTo>
                  <a:pt x="592" y="1890"/>
                </a:lnTo>
                <a:lnTo>
                  <a:pt x="518" y="1847"/>
                </a:lnTo>
                <a:lnTo>
                  <a:pt x="447" y="1801"/>
                </a:lnTo>
                <a:lnTo>
                  <a:pt x="381" y="1752"/>
                </a:lnTo>
                <a:lnTo>
                  <a:pt x="319" y="1700"/>
                </a:lnTo>
                <a:lnTo>
                  <a:pt x="261" y="1644"/>
                </a:lnTo>
                <a:lnTo>
                  <a:pt x="209" y="1586"/>
                </a:lnTo>
                <a:lnTo>
                  <a:pt x="163" y="1526"/>
                </a:lnTo>
                <a:lnTo>
                  <a:pt x="121" y="1462"/>
                </a:lnTo>
                <a:lnTo>
                  <a:pt x="85" y="1396"/>
                </a:lnTo>
                <a:lnTo>
                  <a:pt x="55" y="1328"/>
                </a:lnTo>
                <a:lnTo>
                  <a:pt x="32" y="1259"/>
                </a:lnTo>
                <a:lnTo>
                  <a:pt x="14" y="1187"/>
                </a:lnTo>
                <a:lnTo>
                  <a:pt x="3" y="1113"/>
                </a:lnTo>
                <a:lnTo>
                  <a:pt x="0" y="1038"/>
                </a:lnTo>
                <a:lnTo>
                  <a:pt x="3" y="960"/>
                </a:lnTo>
                <a:lnTo>
                  <a:pt x="15" y="884"/>
                </a:lnTo>
                <a:lnTo>
                  <a:pt x="33" y="810"/>
                </a:lnTo>
                <a:lnTo>
                  <a:pt x="59" y="738"/>
                </a:lnTo>
                <a:lnTo>
                  <a:pt x="90" y="668"/>
                </a:lnTo>
                <a:lnTo>
                  <a:pt x="128" y="600"/>
                </a:lnTo>
                <a:lnTo>
                  <a:pt x="172" y="535"/>
                </a:lnTo>
                <a:lnTo>
                  <a:pt x="222" y="473"/>
                </a:lnTo>
                <a:lnTo>
                  <a:pt x="277" y="413"/>
                </a:lnTo>
                <a:lnTo>
                  <a:pt x="338" y="357"/>
                </a:lnTo>
                <a:lnTo>
                  <a:pt x="404" y="304"/>
                </a:lnTo>
                <a:lnTo>
                  <a:pt x="474" y="255"/>
                </a:lnTo>
                <a:lnTo>
                  <a:pt x="549" y="208"/>
                </a:lnTo>
                <a:lnTo>
                  <a:pt x="629" y="168"/>
                </a:lnTo>
                <a:lnTo>
                  <a:pt x="711" y="129"/>
                </a:lnTo>
                <a:lnTo>
                  <a:pt x="798" y="97"/>
                </a:lnTo>
                <a:lnTo>
                  <a:pt x="888" y="68"/>
                </a:lnTo>
                <a:lnTo>
                  <a:pt x="981" y="43"/>
                </a:lnTo>
                <a:lnTo>
                  <a:pt x="1077" y="25"/>
                </a:lnTo>
                <a:lnTo>
                  <a:pt x="1176" y="11"/>
                </a:lnTo>
                <a:lnTo>
                  <a:pt x="1276" y="3"/>
                </a:lnTo>
                <a:lnTo>
                  <a:pt x="1379" y="0"/>
                </a:lnTo>
                <a:close/>
              </a:path>
            </a:pathLst>
          </a:custGeom>
          <a:solidFill>
            <a:srgbClr val="F7C475"/>
          </a:solidFill>
          <a:ln w="0">
            <a:noFill/>
            <a:prstDash val="solid"/>
            <a:round/>
            <a:headEnd/>
            <a:tailEnd/>
          </a:ln>
        </p:spPr>
        <p:txBody>
          <a:bodyPr vert="horz" wrap="square" lIns="121920" tIns="60960" rIns="121920" bIns="60960" numCol="1" anchor="t" anchorCtr="0" compatLnSpc="1">
            <a:prstTxWarp prst="textNoShape">
              <a:avLst/>
            </a:prstTxWarp>
          </a:bodyPr>
          <a:lstStyle/>
          <a:p>
            <a:pPr defTabSz="1219170">
              <a:defRPr/>
            </a:pPr>
            <a:endParaRPr lang="en-US" sz="2400">
              <a:solidFill>
                <a:prstClr val="black"/>
              </a:solidFill>
              <a:latin typeface="Georgia"/>
              <a:cs typeface="Arial" panose="020B0604020202020204" pitchFamily="34" charset="0"/>
            </a:endParaRPr>
          </a:p>
        </p:txBody>
      </p:sp>
      <p:sp>
        <p:nvSpPr>
          <p:cNvPr id="15" name="Freeform 18">
            <a:extLst>
              <a:ext uri="{FF2B5EF4-FFF2-40B4-BE49-F238E27FC236}">
                <a16:creationId xmlns:a16="http://schemas.microsoft.com/office/drawing/2014/main" id="{87772EAF-D513-9472-B872-5A7B64B000FE}"/>
              </a:ext>
            </a:extLst>
          </p:cNvPr>
          <p:cNvSpPr>
            <a:spLocks/>
          </p:cNvSpPr>
          <p:nvPr userDrawn="1"/>
        </p:nvSpPr>
        <p:spPr bwMode="auto">
          <a:xfrm rot="21039827">
            <a:off x="2207633" y="1946096"/>
            <a:ext cx="584715" cy="634720"/>
          </a:xfrm>
          <a:custGeom>
            <a:avLst/>
            <a:gdLst>
              <a:gd name="T0" fmla="*/ 1716 w 2331"/>
              <a:gd name="T1" fmla="*/ 35 h 2303"/>
              <a:gd name="T2" fmla="*/ 1866 w 2331"/>
              <a:gd name="T3" fmla="*/ 117 h 2303"/>
              <a:gd name="T4" fmla="*/ 1999 w 2331"/>
              <a:gd name="T5" fmla="*/ 214 h 2303"/>
              <a:gd name="T6" fmla="*/ 2113 w 2331"/>
              <a:gd name="T7" fmla="*/ 324 h 2303"/>
              <a:gd name="T8" fmla="*/ 2204 w 2331"/>
              <a:gd name="T9" fmla="*/ 446 h 2303"/>
              <a:gd name="T10" fmla="*/ 2273 w 2331"/>
              <a:gd name="T11" fmla="*/ 579 h 2303"/>
              <a:gd name="T12" fmla="*/ 2316 w 2331"/>
              <a:gd name="T13" fmla="*/ 719 h 2303"/>
              <a:gd name="T14" fmla="*/ 2331 w 2331"/>
              <a:gd name="T15" fmla="*/ 867 h 2303"/>
              <a:gd name="T16" fmla="*/ 2317 w 2331"/>
              <a:gd name="T17" fmla="*/ 1007 h 2303"/>
              <a:gd name="T18" fmla="*/ 2279 w 2331"/>
              <a:gd name="T19" fmla="*/ 1141 h 2303"/>
              <a:gd name="T20" fmla="*/ 2217 w 2331"/>
              <a:gd name="T21" fmla="*/ 1268 h 2303"/>
              <a:gd name="T22" fmla="*/ 2133 w 2331"/>
              <a:gd name="T23" fmla="*/ 1385 h 2303"/>
              <a:gd name="T24" fmla="*/ 2030 w 2331"/>
              <a:gd name="T25" fmla="*/ 1492 h 2303"/>
              <a:gd name="T26" fmla="*/ 1908 w 2331"/>
              <a:gd name="T27" fmla="*/ 1588 h 2303"/>
              <a:gd name="T28" fmla="*/ 1771 w 2331"/>
              <a:gd name="T29" fmla="*/ 1672 h 2303"/>
              <a:gd name="T30" fmla="*/ 1392 w 2331"/>
              <a:gd name="T31" fmla="*/ 1805 h 2303"/>
              <a:gd name="T32" fmla="*/ 1251 w 2331"/>
              <a:gd name="T33" fmla="*/ 1831 h 2303"/>
              <a:gd name="T34" fmla="*/ 1104 w 2331"/>
              <a:gd name="T35" fmla="*/ 1846 h 2303"/>
              <a:gd name="T36" fmla="*/ 924 w 2331"/>
              <a:gd name="T37" fmla="*/ 1845 h 2303"/>
              <a:gd name="T38" fmla="*/ 724 w 2331"/>
              <a:gd name="T39" fmla="*/ 1821 h 2303"/>
              <a:gd name="T40" fmla="*/ 536 w 2331"/>
              <a:gd name="T41" fmla="*/ 1775 h 2303"/>
              <a:gd name="T42" fmla="*/ 361 w 2331"/>
              <a:gd name="T43" fmla="*/ 1709 h 2303"/>
              <a:gd name="T44" fmla="*/ 202 w 2331"/>
              <a:gd name="T45" fmla="*/ 1624 h 2303"/>
              <a:gd name="T46" fmla="*/ 63 w 2331"/>
              <a:gd name="T47" fmla="*/ 1524 h 2303"/>
              <a:gd name="T48" fmla="*/ 17 w 2331"/>
              <a:gd name="T49" fmla="*/ 1469 h 2303"/>
              <a:gd name="T50" fmla="*/ 144 w 2331"/>
              <a:gd name="T51" fmla="*/ 1468 h 2303"/>
              <a:gd name="T52" fmla="*/ 363 w 2331"/>
              <a:gd name="T53" fmla="*/ 1445 h 2303"/>
              <a:gd name="T54" fmla="*/ 569 w 2331"/>
              <a:gd name="T55" fmla="*/ 1402 h 2303"/>
              <a:gd name="T56" fmla="*/ 765 w 2331"/>
              <a:gd name="T57" fmla="*/ 1341 h 2303"/>
              <a:gd name="T58" fmla="*/ 946 w 2331"/>
              <a:gd name="T59" fmla="*/ 1261 h 2303"/>
              <a:gd name="T60" fmla="*/ 1112 w 2331"/>
              <a:gd name="T61" fmla="*/ 1164 h 2303"/>
              <a:gd name="T62" fmla="*/ 1259 w 2331"/>
              <a:gd name="T63" fmla="*/ 1053 h 2303"/>
              <a:gd name="T64" fmla="*/ 1387 w 2331"/>
              <a:gd name="T65" fmla="*/ 928 h 2303"/>
              <a:gd name="T66" fmla="*/ 1493 w 2331"/>
              <a:gd name="T67" fmla="*/ 791 h 2303"/>
              <a:gd name="T68" fmla="*/ 1576 w 2331"/>
              <a:gd name="T69" fmla="*/ 644 h 2303"/>
              <a:gd name="T70" fmla="*/ 1633 w 2331"/>
              <a:gd name="T71" fmla="*/ 488 h 2303"/>
              <a:gd name="T72" fmla="*/ 1663 w 2331"/>
              <a:gd name="T73" fmla="*/ 324 h 2303"/>
              <a:gd name="T74" fmla="*/ 1664 w 2331"/>
              <a:gd name="T75" fmla="*/ 178 h 2303"/>
              <a:gd name="T76" fmla="*/ 1648 w 2331"/>
              <a:gd name="T77" fmla="*/ 58 h 2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331" h="2303">
                <a:moveTo>
                  <a:pt x="1634" y="0"/>
                </a:moveTo>
                <a:lnTo>
                  <a:pt x="1716" y="35"/>
                </a:lnTo>
                <a:lnTo>
                  <a:pt x="1793" y="73"/>
                </a:lnTo>
                <a:lnTo>
                  <a:pt x="1866" y="117"/>
                </a:lnTo>
                <a:lnTo>
                  <a:pt x="1935" y="164"/>
                </a:lnTo>
                <a:lnTo>
                  <a:pt x="1999" y="214"/>
                </a:lnTo>
                <a:lnTo>
                  <a:pt x="2058" y="267"/>
                </a:lnTo>
                <a:lnTo>
                  <a:pt x="2113" y="324"/>
                </a:lnTo>
                <a:lnTo>
                  <a:pt x="2161" y="385"/>
                </a:lnTo>
                <a:lnTo>
                  <a:pt x="2204" y="446"/>
                </a:lnTo>
                <a:lnTo>
                  <a:pt x="2242" y="511"/>
                </a:lnTo>
                <a:lnTo>
                  <a:pt x="2273" y="579"/>
                </a:lnTo>
                <a:lnTo>
                  <a:pt x="2298" y="648"/>
                </a:lnTo>
                <a:lnTo>
                  <a:pt x="2316" y="719"/>
                </a:lnTo>
                <a:lnTo>
                  <a:pt x="2326" y="792"/>
                </a:lnTo>
                <a:lnTo>
                  <a:pt x="2331" y="867"/>
                </a:lnTo>
                <a:lnTo>
                  <a:pt x="2328" y="938"/>
                </a:lnTo>
                <a:lnTo>
                  <a:pt x="2317" y="1007"/>
                </a:lnTo>
                <a:lnTo>
                  <a:pt x="2302" y="1075"/>
                </a:lnTo>
                <a:lnTo>
                  <a:pt x="2279" y="1141"/>
                </a:lnTo>
                <a:lnTo>
                  <a:pt x="2251" y="1206"/>
                </a:lnTo>
                <a:lnTo>
                  <a:pt x="2217" y="1268"/>
                </a:lnTo>
                <a:lnTo>
                  <a:pt x="2177" y="1328"/>
                </a:lnTo>
                <a:lnTo>
                  <a:pt x="2133" y="1385"/>
                </a:lnTo>
                <a:lnTo>
                  <a:pt x="2083" y="1440"/>
                </a:lnTo>
                <a:lnTo>
                  <a:pt x="2030" y="1492"/>
                </a:lnTo>
                <a:lnTo>
                  <a:pt x="1971" y="1542"/>
                </a:lnTo>
                <a:lnTo>
                  <a:pt x="1908" y="1588"/>
                </a:lnTo>
                <a:lnTo>
                  <a:pt x="1841" y="1631"/>
                </a:lnTo>
                <a:lnTo>
                  <a:pt x="1771" y="1672"/>
                </a:lnTo>
                <a:lnTo>
                  <a:pt x="2095" y="2303"/>
                </a:lnTo>
                <a:lnTo>
                  <a:pt x="1392" y="1805"/>
                </a:lnTo>
                <a:lnTo>
                  <a:pt x="1322" y="1818"/>
                </a:lnTo>
                <a:lnTo>
                  <a:pt x="1251" y="1831"/>
                </a:lnTo>
                <a:lnTo>
                  <a:pt x="1178" y="1841"/>
                </a:lnTo>
                <a:lnTo>
                  <a:pt x="1104" y="1846"/>
                </a:lnTo>
                <a:lnTo>
                  <a:pt x="1028" y="1848"/>
                </a:lnTo>
                <a:lnTo>
                  <a:pt x="924" y="1845"/>
                </a:lnTo>
                <a:lnTo>
                  <a:pt x="824" y="1836"/>
                </a:lnTo>
                <a:lnTo>
                  <a:pt x="724" y="1821"/>
                </a:lnTo>
                <a:lnTo>
                  <a:pt x="628" y="1801"/>
                </a:lnTo>
                <a:lnTo>
                  <a:pt x="536" y="1775"/>
                </a:lnTo>
                <a:lnTo>
                  <a:pt x="446" y="1745"/>
                </a:lnTo>
                <a:lnTo>
                  <a:pt x="361" y="1709"/>
                </a:lnTo>
                <a:lnTo>
                  <a:pt x="280" y="1670"/>
                </a:lnTo>
                <a:lnTo>
                  <a:pt x="202" y="1624"/>
                </a:lnTo>
                <a:lnTo>
                  <a:pt x="130" y="1577"/>
                </a:lnTo>
                <a:lnTo>
                  <a:pt x="63" y="1524"/>
                </a:lnTo>
                <a:lnTo>
                  <a:pt x="0" y="1468"/>
                </a:lnTo>
                <a:lnTo>
                  <a:pt x="17" y="1469"/>
                </a:lnTo>
                <a:lnTo>
                  <a:pt x="34" y="1471"/>
                </a:lnTo>
                <a:lnTo>
                  <a:pt x="144" y="1468"/>
                </a:lnTo>
                <a:lnTo>
                  <a:pt x="255" y="1459"/>
                </a:lnTo>
                <a:lnTo>
                  <a:pt x="363" y="1445"/>
                </a:lnTo>
                <a:lnTo>
                  <a:pt x="468" y="1427"/>
                </a:lnTo>
                <a:lnTo>
                  <a:pt x="569" y="1402"/>
                </a:lnTo>
                <a:lnTo>
                  <a:pt x="669" y="1373"/>
                </a:lnTo>
                <a:lnTo>
                  <a:pt x="765" y="1341"/>
                </a:lnTo>
                <a:lnTo>
                  <a:pt x="858" y="1303"/>
                </a:lnTo>
                <a:lnTo>
                  <a:pt x="946" y="1261"/>
                </a:lnTo>
                <a:lnTo>
                  <a:pt x="1031" y="1214"/>
                </a:lnTo>
                <a:lnTo>
                  <a:pt x="1112" y="1164"/>
                </a:lnTo>
                <a:lnTo>
                  <a:pt x="1188" y="1110"/>
                </a:lnTo>
                <a:lnTo>
                  <a:pt x="1259" y="1053"/>
                </a:lnTo>
                <a:lnTo>
                  <a:pt x="1326" y="992"/>
                </a:lnTo>
                <a:lnTo>
                  <a:pt x="1387" y="928"/>
                </a:lnTo>
                <a:lnTo>
                  <a:pt x="1443" y="861"/>
                </a:lnTo>
                <a:lnTo>
                  <a:pt x="1493" y="791"/>
                </a:lnTo>
                <a:lnTo>
                  <a:pt x="1538" y="719"/>
                </a:lnTo>
                <a:lnTo>
                  <a:pt x="1576" y="644"/>
                </a:lnTo>
                <a:lnTo>
                  <a:pt x="1607" y="567"/>
                </a:lnTo>
                <a:lnTo>
                  <a:pt x="1633" y="488"/>
                </a:lnTo>
                <a:lnTo>
                  <a:pt x="1651" y="407"/>
                </a:lnTo>
                <a:lnTo>
                  <a:pt x="1663" y="324"/>
                </a:lnTo>
                <a:lnTo>
                  <a:pt x="1666" y="239"/>
                </a:lnTo>
                <a:lnTo>
                  <a:pt x="1664" y="178"/>
                </a:lnTo>
                <a:lnTo>
                  <a:pt x="1658" y="117"/>
                </a:lnTo>
                <a:lnTo>
                  <a:pt x="1648" y="58"/>
                </a:lnTo>
                <a:lnTo>
                  <a:pt x="1634" y="0"/>
                </a:lnTo>
                <a:close/>
              </a:path>
            </a:pathLst>
          </a:custGeom>
          <a:solidFill>
            <a:srgbClr val="F19D19"/>
          </a:solidFill>
          <a:ln w="0">
            <a:noFill/>
            <a:prstDash val="solid"/>
            <a:round/>
            <a:headEnd/>
            <a:tailEnd/>
          </a:ln>
        </p:spPr>
        <p:txBody>
          <a:bodyPr vert="horz" wrap="square" lIns="121920" tIns="60960" rIns="121920" bIns="60960" numCol="1" anchor="t" anchorCtr="0" compatLnSpc="1">
            <a:prstTxWarp prst="textNoShape">
              <a:avLst/>
            </a:prstTxWarp>
          </a:bodyPr>
          <a:lstStyle/>
          <a:p>
            <a:pPr defTabSz="1219170">
              <a:defRPr/>
            </a:pPr>
            <a:endParaRPr lang="en-US" sz="2400" dirty="0">
              <a:solidFill>
                <a:prstClr val="black"/>
              </a:solidFill>
              <a:latin typeface="Georgia"/>
              <a:cs typeface="Arial" panose="020B0604020202020204" pitchFamily="34" charset="0"/>
            </a:endParaRP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2 min</a:t>
            </a:r>
            <a:endParaRPr lang="fr-FR" dirty="0"/>
          </a:p>
        </p:txBody>
      </p:sp>
    </p:spTree>
    <p:extLst>
      <p:ext uri="{BB962C8B-B14F-4D97-AF65-F5344CB8AC3E}">
        <p14:creationId xmlns:p14="http://schemas.microsoft.com/office/powerpoint/2010/main" val="343608701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lide Contrôle des cahiers">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16464" y="2131992"/>
            <a:ext cx="5985399" cy="1701300"/>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4400" b="1" kern="0" dirty="0">
                <a:solidFill>
                  <a:srgbClr val="F19D19"/>
                </a:solidFill>
                <a:latin typeface="Calibri" panose="020F0502020204030204" pitchFamily="34" charset="0"/>
                <a:cs typeface="Calibri" panose="020F0502020204030204" pitchFamily="34" charset="0"/>
              </a:rPr>
              <a:t>Contrôle des cahiers et correction des devoirs</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3 min</a:t>
            </a:r>
            <a:endParaRPr lang="fr-FR" dirty="0"/>
          </a:p>
        </p:txBody>
      </p:sp>
      <p:pic>
        <p:nvPicPr>
          <p:cNvPr id="3" name="Image 11" descr="Une image contenant Visage humain, personne, habits, dessin&#10;&#10;Le contenu généré par l’IA peut être incorrect.">
            <a:extLst>
              <a:ext uri="{FF2B5EF4-FFF2-40B4-BE49-F238E27FC236}">
                <a16:creationId xmlns:a16="http://schemas.microsoft.com/office/drawing/2014/main" id="{566E1B4D-074A-EFA3-17EB-A3834A0427C3}"/>
              </a:ext>
            </a:extLst>
          </p:cNvPr>
          <p:cNvPicPr>
            <a:picLocks noChangeAspect="1"/>
          </p:cNvPicPr>
          <p:nvPr userDrawn="1"/>
        </p:nvPicPr>
        <p:blipFill>
          <a:blip r:embed="rId2"/>
          <a:stretch>
            <a:fillRect/>
          </a:stretch>
        </p:blipFill>
        <p:spPr>
          <a:xfrm>
            <a:off x="289743" y="1746941"/>
            <a:ext cx="3766659" cy="3766659"/>
          </a:xfrm>
          <a:prstGeom prst="rect">
            <a:avLst/>
          </a:prstGeom>
        </p:spPr>
      </p:pic>
    </p:spTree>
    <p:extLst>
      <p:ext uri="{BB962C8B-B14F-4D97-AF65-F5344CB8AC3E}">
        <p14:creationId xmlns:p14="http://schemas.microsoft.com/office/powerpoint/2010/main" val="33557549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ctivation des prérequis">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25419" y="1840616"/>
            <a:ext cx="5985399" cy="2087944"/>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5400" b="1" kern="0" dirty="0">
                <a:solidFill>
                  <a:srgbClr val="F19D19"/>
                </a:solidFill>
                <a:latin typeface="Calibri" panose="020F0502020204030204" pitchFamily="34" charset="0"/>
                <a:cs typeface="Calibri" panose="020F0502020204030204" pitchFamily="34" charset="0"/>
              </a:rPr>
              <a:t>Activation des prérequis</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3 min</a:t>
            </a:r>
            <a:endParaRPr lang="fr-FR" dirty="0"/>
          </a:p>
        </p:txBody>
      </p:sp>
      <p:pic>
        <p:nvPicPr>
          <p:cNvPr id="2" name="Image 2">
            <a:extLst>
              <a:ext uri="{FF2B5EF4-FFF2-40B4-BE49-F238E27FC236}">
                <a16:creationId xmlns:a16="http://schemas.microsoft.com/office/drawing/2014/main" id="{1801F4AF-8932-E23F-A90D-D75E958CBA2A}"/>
              </a:ext>
            </a:extLst>
          </p:cNvPr>
          <p:cNvPicPr>
            <a:picLocks noChangeAspect="1"/>
          </p:cNvPicPr>
          <p:nvPr userDrawn="1"/>
        </p:nvPicPr>
        <p:blipFill>
          <a:blip r:embed="rId2"/>
          <a:stretch>
            <a:fillRect/>
          </a:stretch>
        </p:blipFill>
        <p:spPr>
          <a:xfrm>
            <a:off x="399616" y="1583362"/>
            <a:ext cx="3843765" cy="3843765"/>
          </a:xfrm>
          <a:prstGeom prst="rect">
            <a:avLst/>
          </a:prstGeom>
        </p:spPr>
      </p:pic>
    </p:spTree>
    <p:extLst>
      <p:ext uri="{BB962C8B-B14F-4D97-AF65-F5344CB8AC3E}">
        <p14:creationId xmlns:p14="http://schemas.microsoft.com/office/powerpoint/2010/main" val="30191996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Ouvertur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280651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ynthèse des prérequis">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Synthèse des prérequis</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hasCustomPrompt="1"/>
          </p:nvPr>
        </p:nvSpPr>
        <p:spPr>
          <a:xfrm>
            <a:off x="530225" y="1136650"/>
            <a:ext cx="11174095" cy="5264150"/>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une synthèse des prérequis</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820773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éclaration de l’objectif">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01813" y="2239385"/>
            <a:ext cx="5985399" cy="1701300"/>
          </a:xfrm>
          <a:prstGeom prst="rect">
            <a:avLst/>
          </a:prstGeom>
          <a:noFill/>
          <a:ln cap="flat">
            <a:noFill/>
          </a:ln>
        </p:spPr>
        <p:txBody>
          <a:bodyPr vert="horz" wrap="square" lIns="0" tIns="0" rIns="0" bIns="0" anchor="t" anchorCtr="1" compatLnSpc="1">
            <a:spAutoFit/>
          </a:bodyPr>
          <a:lstStyle/>
          <a:p>
            <a:pPr marL="0" marR="0" lvl="0" indent="0" algn="ctr" defTabSz="1219170" rtl="0" eaLnBrk="1" fontAlgn="auto" latinLnBrk="0" hangingPunct="1">
              <a:lnSpc>
                <a:spcPct val="131218"/>
              </a:lnSpc>
              <a:spcBef>
                <a:spcPts val="0"/>
              </a:spcBef>
              <a:spcAft>
                <a:spcPts val="0"/>
              </a:spcAft>
              <a:buClrTx/>
              <a:buSzTx/>
              <a:buFontTx/>
              <a:buNone/>
              <a:tabLst/>
              <a:defRPr sz="1800" b="0" i="0" u="none" strike="noStrike" kern="0" cap="none" spc="0" baseline="0">
                <a:solidFill>
                  <a:srgbClr val="000000"/>
                </a:solidFill>
                <a:uFillTx/>
              </a:defRPr>
            </a:pPr>
            <a:r>
              <a:rPr lang="fr-FR" sz="4400" b="1" i="0" u="none" strike="noStrike" kern="0" cap="none" spc="0" baseline="0" dirty="0">
                <a:solidFill>
                  <a:srgbClr val="F19D19"/>
                </a:solidFill>
                <a:uFillTx/>
                <a:latin typeface="Calibri" panose="020F0502020204030204" pitchFamily="34" charset="0"/>
                <a:ea typeface="+mn-ea"/>
                <a:cs typeface="Calibri" panose="020F0502020204030204" pitchFamily="34" charset="0"/>
              </a:rPr>
              <a:t>Déclaration de l’objectif </a:t>
            </a:r>
            <a:br>
              <a:rPr lang="fr-FR" sz="4400" b="1" i="0" u="none" strike="noStrike" kern="0" cap="none" spc="0" baseline="0" dirty="0">
                <a:solidFill>
                  <a:srgbClr val="F19D19"/>
                </a:solidFill>
                <a:uFillTx/>
                <a:latin typeface="Calibri" panose="020F0502020204030204" pitchFamily="34" charset="0"/>
                <a:ea typeface="+mn-ea"/>
                <a:cs typeface="Calibri" panose="020F0502020204030204" pitchFamily="34" charset="0"/>
              </a:rPr>
            </a:br>
            <a:r>
              <a:rPr lang="fr-FR" sz="4400" b="1" i="0" u="none" strike="noStrike" kern="0" cap="none" spc="0" baseline="0" dirty="0">
                <a:solidFill>
                  <a:srgbClr val="F19D19"/>
                </a:solidFill>
                <a:uFillTx/>
                <a:latin typeface="Calibri" panose="020F0502020204030204" pitchFamily="34" charset="0"/>
                <a:ea typeface="+mn-ea"/>
                <a:cs typeface="Calibri" panose="020F0502020204030204" pitchFamily="34" charset="0"/>
              </a:rPr>
              <a:t>de la séance</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3 min</a:t>
            </a:r>
            <a:endParaRPr lang="fr-FR" dirty="0"/>
          </a:p>
        </p:txBody>
      </p:sp>
      <p:grpSp>
        <p:nvGrpSpPr>
          <p:cNvPr id="3" name="Groupe 1">
            <a:extLst>
              <a:ext uri="{FF2B5EF4-FFF2-40B4-BE49-F238E27FC236}">
                <a16:creationId xmlns:a16="http://schemas.microsoft.com/office/drawing/2014/main" id="{2DE31D31-74FF-5927-3B7C-DF53EAFFDF93}"/>
              </a:ext>
            </a:extLst>
          </p:cNvPr>
          <p:cNvGrpSpPr/>
          <p:nvPr userDrawn="1"/>
        </p:nvGrpSpPr>
        <p:grpSpPr>
          <a:xfrm>
            <a:off x="1204787" y="2139690"/>
            <a:ext cx="2432604" cy="2689799"/>
            <a:chOff x="1169970" y="1521517"/>
            <a:chExt cx="2675209" cy="2958054"/>
          </a:xfrm>
        </p:grpSpPr>
        <p:pic>
          <p:nvPicPr>
            <p:cNvPr id="4" name="Picture 1">
              <a:extLst>
                <a:ext uri="{FF2B5EF4-FFF2-40B4-BE49-F238E27FC236}">
                  <a16:creationId xmlns:a16="http://schemas.microsoft.com/office/drawing/2014/main" id="{A64A780A-A595-A463-4E76-42D8AE0D8680}"/>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1169970" y="1804362"/>
              <a:ext cx="2675209" cy="2675209"/>
            </a:xfrm>
            <a:prstGeom prst="rect">
              <a:avLst/>
            </a:prstGeom>
          </p:spPr>
        </p:pic>
        <p:pic>
          <p:nvPicPr>
            <p:cNvPr id="5" name="Google Shape;1205;p11">
              <a:extLst>
                <a:ext uri="{FF2B5EF4-FFF2-40B4-BE49-F238E27FC236}">
                  <a16:creationId xmlns:a16="http://schemas.microsoft.com/office/drawing/2014/main" id="{CEECF5B1-A983-36B2-1E0A-1DE0AB11762A}"/>
                </a:ext>
              </a:extLst>
            </p:cNvPr>
            <p:cNvPicPr preferRelativeResize="0"/>
            <p:nvPr/>
          </p:nvPicPr>
          <p:blipFill rotWithShape="1">
            <a:blip r:embed="rId4">
              <a:alphaModFix/>
            </a:blip>
            <a:srcRect/>
            <a:stretch/>
          </p:blipFill>
          <p:spPr>
            <a:xfrm>
              <a:off x="2671488" y="1521517"/>
              <a:ext cx="1173691" cy="1173691"/>
            </a:xfrm>
            <a:prstGeom prst="rect">
              <a:avLst/>
            </a:prstGeom>
            <a:noFill/>
            <a:ln>
              <a:noFill/>
            </a:ln>
          </p:spPr>
        </p:pic>
      </p:grpSp>
    </p:spTree>
    <p:extLst>
      <p:ext uri="{BB962C8B-B14F-4D97-AF65-F5344CB8AC3E}">
        <p14:creationId xmlns:p14="http://schemas.microsoft.com/office/powerpoint/2010/main" val="1774736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Modelage">
    <p:bg>
      <p:bgPr>
        <a:gradFill flip="none" rotWithShape="1">
          <a:gsLst>
            <a:gs pos="0">
              <a:schemeClr val="bg1"/>
            </a:gs>
            <a:gs pos="71000">
              <a:schemeClr val="bg1"/>
            </a:gs>
            <a:gs pos="85000">
              <a:srgbClr val="FF0000"/>
            </a:gs>
            <a:gs pos="100000">
              <a:srgbClr val="C00000"/>
            </a:gs>
          </a:gsLst>
          <a:path path="shape">
            <a:fillToRect l="50000" t="50000" r="50000" b="50000"/>
          </a:path>
          <a:tileRect/>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D9C82A8D-28C0-EB5E-3709-AF311F8D01CD}"/>
              </a:ext>
            </a:extLst>
          </p:cNvPr>
          <p:cNvGrpSpPr/>
          <p:nvPr userDrawn="1"/>
        </p:nvGrpSpPr>
        <p:grpSpPr>
          <a:xfrm>
            <a:off x="812158" y="829917"/>
            <a:ext cx="10567685" cy="5198169"/>
            <a:chOff x="2184400" y="1402025"/>
            <a:chExt cx="7823200" cy="4942038"/>
          </a:xfrm>
        </p:grpSpPr>
        <p:sp>
          <p:nvSpPr>
            <p:cNvPr id="7" name="Rectangle : coins arrondis 10">
              <a:extLst>
                <a:ext uri="{FF2B5EF4-FFF2-40B4-BE49-F238E27FC236}">
                  <a16:creationId xmlns:a16="http://schemas.microsoft.com/office/drawing/2014/main" id="{3F189926-0EF4-AA79-2B18-4601E9F8A8FE}"/>
                </a:ext>
              </a:extLst>
            </p:cNvPr>
            <p:cNvSpPr/>
            <p:nvPr/>
          </p:nvSpPr>
          <p:spPr>
            <a:xfrm>
              <a:off x="2184400" y="1402025"/>
              <a:ext cx="7823200" cy="4942038"/>
            </a:xfrm>
            <a:prstGeom prst="roundRect">
              <a:avLst>
                <a:gd name="adj" fmla="val 2665"/>
              </a:avLst>
            </a:prstGeom>
            <a:solidFill>
              <a:srgbClr val="C00000"/>
            </a:solidFill>
            <a:ln>
              <a:solidFill>
                <a:srgbClr val="C00000"/>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75D9E3C6-7F1C-98B2-DE3E-BEA5903BEC4E}"/>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endParaRPr>
            </a:p>
            <a:p>
              <a:pPr algn="ctr" defTabSz="457189">
                <a:defRPr/>
              </a:pPr>
              <a:endParaRPr lang="fr-FR" sz="5600" b="1" dirty="0">
                <a:solidFill>
                  <a:prstClr val="black"/>
                </a:solidFill>
                <a:latin typeface="Calibri" panose="020F0502020204030204"/>
              </a:endParaRPr>
            </a:p>
          </p:txBody>
        </p:sp>
      </p:grpSp>
      <p:sp>
        <p:nvSpPr>
          <p:cNvPr id="10" name="Oval 9">
            <a:extLst>
              <a:ext uri="{FF2B5EF4-FFF2-40B4-BE49-F238E27FC236}">
                <a16:creationId xmlns:a16="http://schemas.microsoft.com/office/drawing/2014/main" id="{275B312E-EE1D-91E7-D2A4-94C6C58C9ECD}"/>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sp>
        <p:nvSpPr>
          <p:cNvPr id="12" name="ZoneTexte 12">
            <a:extLst>
              <a:ext uri="{FF2B5EF4-FFF2-40B4-BE49-F238E27FC236}">
                <a16:creationId xmlns:a16="http://schemas.microsoft.com/office/drawing/2014/main" id="{928CA9CB-1960-5BE9-8BA5-06D197E76037}"/>
              </a:ext>
            </a:extLst>
          </p:cNvPr>
          <p:cNvSpPr txBox="1"/>
          <p:nvPr userDrawn="1"/>
        </p:nvSpPr>
        <p:spPr>
          <a:xfrm>
            <a:off x="2858328" y="3954018"/>
            <a:ext cx="6097656" cy="769441"/>
          </a:xfrm>
          <a:prstGeom prst="rect">
            <a:avLst/>
          </a:prstGeom>
          <a:noFill/>
        </p:spPr>
        <p:txBody>
          <a:bodyPr wrap="square">
            <a:spAutoFit/>
          </a:bodyPr>
          <a:lstStyle/>
          <a:p>
            <a:pPr algn="ctr" defTabSz="457189">
              <a:defRPr/>
            </a:pPr>
            <a:r>
              <a:rPr lang="fr-FR" sz="4400" b="1" dirty="0">
                <a:solidFill>
                  <a:srgbClr val="C00000"/>
                </a:solidFill>
                <a:latin typeface="Calibri" panose="020F0502020204030204"/>
              </a:rPr>
              <a:t>Modelage</a:t>
            </a:r>
          </a:p>
        </p:txBody>
      </p:sp>
      <p:pic>
        <p:nvPicPr>
          <p:cNvPr id="13" name="Image 5">
            <a:extLst>
              <a:ext uri="{FF2B5EF4-FFF2-40B4-BE49-F238E27FC236}">
                <a16:creationId xmlns:a16="http://schemas.microsoft.com/office/drawing/2014/main" id="{8F67DF80-3377-88C2-8858-2773AE1645FA}"/>
              </a:ext>
            </a:extLst>
          </p:cNvPr>
          <p:cNvPicPr>
            <a:picLocks noChangeAspect="1"/>
          </p:cNvPicPr>
          <p:nvPr userDrawn="1"/>
        </p:nvPicPr>
        <p:blipFill>
          <a:blip r:embed="rId3"/>
          <a:stretch>
            <a:fillRect/>
          </a:stretch>
        </p:blipFill>
        <p:spPr>
          <a:xfrm>
            <a:off x="4344253" y="1192462"/>
            <a:ext cx="3503492" cy="2545921"/>
          </a:xfrm>
          <a:prstGeom prst="rect">
            <a:avLst/>
          </a:prstGeom>
        </p:spPr>
      </p:pic>
      <p:grpSp>
        <p:nvGrpSpPr>
          <p:cNvPr id="14" name="Groupe 9">
            <a:extLst>
              <a:ext uri="{FF2B5EF4-FFF2-40B4-BE49-F238E27FC236}">
                <a16:creationId xmlns:a16="http://schemas.microsoft.com/office/drawing/2014/main" id="{7D66805A-4845-FD80-804A-C183910E655C}"/>
              </a:ext>
            </a:extLst>
          </p:cNvPr>
          <p:cNvGrpSpPr/>
          <p:nvPr userDrawn="1"/>
        </p:nvGrpSpPr>
        <p:grpSpPr>
          <a:xfrm>
            <a:off x="5759801" y="1145404"/>
            <a:ext cx="591112" cy="561273"/>
            <a:chOff x="277892" y="2322046"/>
            <a:chExt cx="828656" cy="786827"/>
          </a:xfrm>
        </p:grpSpPr>
        <p:sp>
          <p:nvSpPr>
            <p:cNvPr id="15" name="Freeform 2">
              <a:extLst>
                <a:ext uri="{FF2B5EF4-FFF2-40B4-BE49-F238E27FC236}">
                  <a16:creationId xmlns:a16="http://schemas.microsoft.com/office/drawing/2014/main" id="{E2D83DE9-3B8E-3EA6-79DA-4EDDD8844ECC}"/>
                </a:ext>
              </a:extLst>
            </p:cNvPr>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txBody>
            <a:bodyPr/>
            <a:lstStyle/>
            <a:p>
              <a:endParaRPr lang="fr-FR"/>
            </a:p>
          </p:txBody>
        </p:sp>
        <p:sp>
          <p:nvSpPr>
            <p:cNvPr id="16" name="Freeform 4">
              <a:extLst>
                <a:ext uri="{FF2B5EF4-FFF2-40B4-BE49-F238E27FC236}">
                  <a16:creationId xmlns:a16="http://schemas.microsoft.com/office/drawing/2014/main" id="{02566BFB-6FF0-C108-1D4D-9FEF91C910F7}"/>
                </a:ext>
              </a:extLst>
            </p:cNvPr>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r:embed="rId6">
                <a:alphaModFix amt="72000"/>
                <a:extLst>
                  <a:ext uri="{96DAC541-7B7A-43D3-8B79-37D633B846F1}">
                    <asvg:svgBlip xmlns="" xmlns:asvg="http://schemas.microsoft.com/office/drawing/2016/SVG/main" r:embed="rId7"/>
                  </a:ext>
                </a:extLst>
              </a:blip>
              <a:stretch>
                <a:fillRect l="-101449" t="-1678"/>
              </a:stretch>
            </a:blipFill>
            <a:ln cap="rnd">
              <a:noFill/>
              <a:prstDash val="solid"/>
              <a:round/>
            </a:ln>
          </p:spPr>
          <p:txBody>
            <a:bodyPr/>
            <a:lstStyle/>
            <a:p>
              <a:endParaRPr lang="fr-FR"/>
            </a:p>
          </p:txBody>
        </p:sp>
      </p:grpSp>
      <p:sp>
        <p:nvSpPr>
          <p:cNvPr id="17" name="Text Placeholder 23">
            <a:extLst>
              <a:ext uri="{FF2B5EF4-FFF2-40B4-BE49-F238E27FC236}">
                <a16:creationId xmlns:a16="http://schemas.microsoft.com/office/drawing/2014/main" id="{F11AACC7-6BBA-FB2F-ED06-97D2C944B07B}"/>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10 min</a:t>
            </a:r>
            <a:endParaRPr lang="fr-FR" dirty="0"/>
          </a:p>
        </p:txBody>
      </p:sp>
    </p:spTree>
    <p:extLst>
      <p:ext uri="{BB962C8B-B14F-4D97-AF65-F5344CB8AC3E}">
        <p14:creationId xmlns:p14="http://schemas.microsoft.com/office/powerpoint/2010/main" val="269812116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ratique collective">
    <p:bg>
      <p:bgPr>
        <a:gradFill>
          <a:gsLst>
            <a:gs pos="100000">
              <a:schemeClr val="accent4">
                <a:lumMod val="0"/>
                <a:lumOff val="100000"/>
              </a:schemeClr>
            </a:gs>
            <a:gs pos="21000">
              <a:schemeClr val="accent4">
                <a:lumMod val="0"/>
                <a:lumOff val="100000"/>
              </a:schemeClr>
            </a:gs>
            <a:gs pos="41000">
              <a:srgbClr val="1D6FA9"/>
            </a:gs>
          </a:gsLst>
          <a:path path="circle">
            <a:fillToRect l="50000" t="-80000" r="50000" b="180000"/>
          </a:path>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F818CB3E-F584-78E1-8764-EFFBC0C304CB}"/>
              </a:ext>
            </a:extLst>
          </p:cNvPr>
          <p:cNvGrpSpPr/>
          <p:nvPr userDrawn="1"/>
        </p:nvGrpSpPr>
        <p:grpSpPr>
          <a:xfrm>
            <a:off x="812159" y="829917"/>
            <a:ext cx="10567685" cy="5198169"/>
            <a:chOff x="2184400" y="1402025"/>
            <a:chExt cx="7823200" cy="4942038"/>
          </a:xfrm>
        </p:grpSpPr>
        <p:sp>
          <p:nvSpPr>
            <p:cNvPr id="7" name="Rectangle : coins arrondis 10">
              <a:extLst>
                <a:ext uri="{FF2B5EF4-FFF2-40B4-BE49-F238E27FC236}">
                  <a16:creationId xmlns:a16="http://schemas.microsoft.com/office/drawing/2014/main" id="{40E721E3-A192-7DDF-411F-CD6F3A7CBB52}"/>
                </a:ext>
              </a:extLst>
            </p:cNvPr>
            <p:cNvSpPr/>
            <p:nvPr/>
          </p:nvSpPr>
          <p:spPr>
            <a:xfrm>
              <a:off x="2184400" y="1402025"/>
              <a:ext cx="7823200" cy="4942038"/>
            </a:xfrm>
            <a:prstGeom prst="roundRect">
              <a:avLst>
                <a:gd name="adj" fmla="val 2665"/>
              </a:avLst>
            </a:prstGeom>
            <a:solidFill>
              <a:srgbClr val="0F9ED5"/>
            </a:solidFill>
            <a:ln>
              <a:solidFill>
                <a:srgbClr val="0F9ED5"/>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970F1763-EFA5-6D9D-B9D5-3013F318A333}"/>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endParaRPr>
            </a:p>
            <a:p>
              <a:pPr algn="ctr" defTabSz="457189">
                <a:defRPr/>
              </a:pPr>
              <a:endParaRPr lang="fr-FR" sz="5600" b="1" dirty="0">
                <a:solidFill>
                  <a:prstClr val="black"/>
                </a:solidFill>
                <a:latin typeface="Calibri" panose="020F0502020204030204"/>
              </a:endParaRPr>
            </a:p>
            <a:p>
              <a:pPr algn="ctr" defTabSz="457189">
                <a:defRPr/>
              </a:pPr>
              <a:r>
                <a:rPr lang="fr-FR" sz="4400" b="1" dirty="0">
                  <a:solidFill>
                    <a:srgbClr val="0F9ED5"/>
                  </a:solidFill>
                  <a:latin typeface="Calibri" panose="020F0502020204030204"/>
                </a:rPr>
                <a:t>Pratique guidée collective</a:t>
              </a:r>
            </a:p>
          </p:txBody>
        </p:sp>
      </p:grpSp>
      <p:sp>
        <p:nvSpPr>
          <p:cNvPr id="10" name="Oval 9">
            <a:extLst>
              <a:ext uri="{FF2B5EF4-FFF2-40B4-BE49-F238E27FC236}">
                <a16:creationId xmlns:a16="http://schemas.microsoft.com/office/drawing/2014/main" id="{62ED4730-5EB5-C846-AAF0-FA87753C74CD}"/>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pic>
        <p:nvPicPr>
          <p:cNvPr id="12" name="Picture 1">
            <a:extLst>
              <a:ext uri="{FF2B5EF4-FFF2-40B4-BE49-F238E27FC236}">
                <a16:creationId xmlns:a16="http://schemas.microsoft.com/office/drawing/2014/main" id="{79E6CAA1-6560-6DE7-7F6D-A94F7B9BA8E5}"/>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4004" b="98047" l="98" r="98633">
                        <a14:foregroundMark x1="83398" y1="13477" x2="90234" y2="89453"/>
                      </a14:backgroundRemoval>
                    </a14:imgEffect>
                  </a14:imgLayer>
                </a14:imgProps>
              </a:ext>
              <a:ext uri="{28A0092B-C50C-407E-A947-70E740481C1C}">
                <a14:useLocalDpi xmlns:a14="http://schemas.microsoft.com/office/drawing/2010/main" val="0"/>
              </a:ext>
            </a:extLst>
          </a:blip>
          <a:stretch>
            <a:fillRect/>
          </a:stretch>
        </p:blipFill>
        <p:spPr>
          <a:xfrm>
            <a:off x="4992506" y="1398207"/>
            <a:ext cx="2206989" cy="2206989"/>
          </a:xfrm>
          <a:prstGeom prst="rect">
            <a:avLst/>
          </a:prstGeom>
        </p:spPr>
      </p:pic>
      <p:sp>
        <p:nvSpPr>
          <p:cNvPr id="13" name="Text Placeholder 23">
            <a:extLst>
              <a:ext uri="{FF2B5EF4-FFF2-40B4-BE49-F238E27FC236}">
                <a16:creationId xmlns:a16="http://schemas.microsoft.com/office/drawing/2014/main" id="{A6DA47B5-A346-C69B-BDB7-D323D5643890}"/>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15 min</a:t>
            </a:r>
            <a:endParaRPr lang="fr-FR" dirty="0"/>
          </a:p>
        </p:txBody>
      </p:sp>
    </p:spTree>
    <p:extLst>
      <p:ext uri="{BB962C8B-B14F-4D97-AF65-F5344CB8AC3E}">
        <p14:creationId xmlns:p14="http://schemas.microsoft.com/office/powerpoint/2010/main" val="338034744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ratique en binôme">
    <p:bg>
      <p:bgPr>
        <a:gradFill>
          <a:gsLst>
            <a:gs pos="8000">
              <a:srgbClr val="16537F"/>
            </a:gs>
            <a:gs pos="100000">
              <a:srgbClr val="16537F"/>
            </a:gs>
            <a:gs pos="39000">
              <a:schemeClr val="accent4">
                <a:lumMod val="0"/>
                <a:lumOff val="100000"/>
              </a:schemeClr>
            </a:gs>
            <a:gs pos="73000">
              <a:srgbClr val="16537F"/>
            </a:gs>
          </a:gsLst>
          <a:path path="circle">
            <a:fillToRect l="50000" t="50000" r="50000" b="50000"/>
          </a:path>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3D8193AB-FB1F-142E-2002-6FE9DEB2BFD0}"/>
              </a:ext>
            </a:extLst>
          </p:cNvPr>
          <p:cNvGrpSpPr/>
          <p:nvPr userDrawn="1"/>
        </p:nvGrpSpPr>
        <p:grpSpPr>
          <a:xfrm>
            <a:off x="812159" y="829917"/>
            <a:ext cx="10567685" cy="5198169"/>
            <a:chOff x="2184400" y="1402025"/>
            <a:chExt cx="7823200" cy="4942038"/>
          </a:xfrm>
        </p:grpSpPr>
        <p:sp>
          <p:nvSpPr>
            <p:cNvPr id="7" name="Rectangle : coins arrondis 10">
              <a:extLst>
                <a:ext uri="{FF2B5EF4-FFF2-40B4-BE49-F238E27FC236}">
                  <a16:creationId xmlns:a16="http://schemas.microsoft.com/office/drawing/2014/main" id="{364162B8-DB3E-A677-B3B0-423DFF0BE754}"/>
                </a:ext>
              </a:extLst>
            </p:cNvPr>
            <p:cNvSpPr/>
            <p:nvPr/>
          </p:nvSpPr>
          <p:spPr>
            <a:xfrm>
              <a:off x="2184400" y="1402025"/>
              <a:ext cx="7823200" cy="4942038"/>
            </a:xfrm>
            <a:prstGeom prst="roundRect">
              <a:avLst>
                <a:gd name="adj" fmla="val 2665"/>
              </a:avLst>
            </a:prstGeom>
            <a:solidFill>
              <a:srgbClr val="0070C0"/>
            </a:solidFill>
            <a:ln>
              <a:solidFill>
                <a:srgbClr val="0070C0"/>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F2A46882-096C-691E-AA66-E1636863F4D9}"/>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endParaRPr>
            </a:p>
            <a:p>
              <a:pPr algn="ctr" defTabSz="457189">
                <a:defRPr/>
              </a:pPr>
              <a:endParaRPr lang="fr-FR" sz="4400" b="1" dirty="0">
                <a:solidFill>
                  <a:srgbClr val="0070C0"/>
                </a:solidFill>
                <a:latin typeface="Calibri" panose="020F0502020204030204"/>
              </a:endParaRPr>
            </a:p>
            <a:p>
              <a:pPr algn="ctr" defTabSz="457189">
                <a:defRPr/>
              </a:pPr>
              <a:r>
                <a:rPr lang="fr-FR" sz="4400" b="1" dirty="0">
                  <a:solidFill>
                    <a:srgbClr val="0070C0"/>
                  </a:solidFill>
                  <a:latin typeface="Calibri" panose="020F0502020204030204"/>
                </a:rPr>
                <a:t>Pratique en binôme</a:t>
              </a:r>
            </a:p>
          </p:txBody>
        </p:sp>
      </p:grpSp>
      <p:sp>
        <p:nvSpPr>
          <p:cNvPr id="10" name="Oval 9">
            <a:extLst>
              <a:ext uri="{FF2B5EF4-FFF2-40B4-BE49-F238E27FC236}">
                <a16:creationId xmlns:a16="http://schemas.microsoft.com/office/drawing/2014/main" id="{979E02AC-1272-F890-A1D4-24BE30689B03}"/>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pic>
        <p:nvPicPr>
          <p:cNvPr id="12" name="Picture 11">
            <a:extLst>
              <a:ext uri="{FF2B5EF4-FFF2-40B4-BE49-F238E27FC236}">
                <a16:creationId xmlns:a16="http://schemas.microsoft.com/office/drawing/2014/main" id="{BC77F27D-3D28-E243-22FE-1AF96E5D0956}"/>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3711" b="96094" l="1465" r="99219">
                        <a14:foregroundMark x1="25977" y1="7813" x2="51270" y2="18555"/>
                        <a14:foregroundMark x1="28809" y1="22070" x2="28125" y2="23438"/>
                      </a14:backgroundRemoval>
                    </a14:imgEffect>
                  </a14:imgLayer>
                </a14:imgProps>
              </a:ext>
              <a:ext uri="{28A0092B-C50C-407E-A947-70E740481C1C}">
                <a14:useLocalDpi xmlns:a14="http://schemas.microsoft.com/office/drawing/2010/main" val="0"/>
              </a:ext>
            </a:extLst>
          </a:blip>
          <a:stretch>
            <a:fillRect/>
          </a:stretch>
        </p:blipFill>
        <p:spPr>
          <a:xfrm>
            <a:off x="4959577" y="1244095"/>
            <a:ext cx="2494771" cy="2494771"/>
          </a:xfrm>
          <a:prstGeom prst="rect">
            <a:avLst/>
          </a:prstGeom>
        </p:spPr>
      </p:pic>
      <p:sp>
        <p:nvSpPr>
          <p:cNvPr id="13" name="Text Placeholder 23">
            <a:extLst>
              <a:ext uri="{FF2B5EF4-FFF2-40B4-BE49-F238E27FC236}">
                <a16:creationId xmlns:a16="http://schemas.microsoft.com/office/drawing/2014/main" id="{FE9A70FA-56D5-E562-AB92-2D1AAFB7722F}"/>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15 min</a:t>
            </a:r>
            <a:endParaRPr lang="fr-FR" dirty="0"/>
          </a:p>
        </p:txBody>
      </p:sp>
    </p:spTree>
    <p:extLst>
      <p:ext uri="{BB962C8B-B14F-4D97-AF65-F5344CB8AC3E}">
        <p14:creationId xmlns:p14="http://schemas.microsoft.com/office/powerpoint/2010/main" val="30810849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l'exercice à travailler">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AFEB51F1-EE59-4177-2E45-6A3D374ED31C}"/>
              </a:ext>
            </a:extLst>
          </p:cNvPr>
          <p:cNvSpPr txBox="1"/>
          <p:nvPr userDrawn="1"/>
        </p:nvSpPr>
        <p:spPr>
          <a:xfrm>
            <a:off x="11651062" y="51409"/>
            <a:ext cx="506619" cy="369332"/>
          </a:xfrm>
          <a:prstGeom prst="rect">
            <a:avLst/>
          </a:prstGeom>
          <a:solidFill>
            <a:srgbClr val="0070C0"/>
          </a:solidFill>
        </p:spPr>
        <p:txBody>
          <a:bodyPr wrap="square" rtlCol="0">
            <a:spAutoFit/>
          </a:bodyPr>
          <a:lstStyle/>
          <a:p>
            <a:r>
              <a:rPr lang="en-US" b="1" dirty="0">
                <a:solidFill>
                  <a:schemeClr val="bg1"/>
                </a:solidFill>
              </a:rPr>
              <a:t>PB</a:t>
            </a:r>
            <a:endParaRPr lang="fr-FR" b="1" dirty="0">
              <a:solidFill>
                <a:schemeClr val="bg1"/>
              </a:solidFill>
            </a:endParaRPr>
          </a:p>
        </p:txBody>
      </p:sp>
      <p:pic>
        <p:nvPicPr>
          <p:cNvPr id="3" name="Picture 9">
            <a:extLst>
              <a:ext uri="{FF2B5EF4-FFF2-40B4-BE49-F238E27FC236}">
                <a16:creationId xmlns:a16="http://schemas.microsoft.com/office/drawing/2014/main" id="{A2823E6B-E4C9-AC4F-40B9-7A67B82847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41563" y="450975"/>
            <a:ext cx="469925" cy="438719"/>
          </a:xfrm>
          <a:prstGeom prst="rect">
            <a:avLst/>
          </a:prstGeom>
          <a:ln w="38100" cap="sq">
            <a:noFill/>
            <a:prstDash val="solid"/>
            <a:miter lim="800000"/>
          </a:ln>
          <a:effectLst>
            <a:outerShdw blurRad="50800" dist="38100" dir="2700000" algn="tl" rotWithShape="0">
              <a:srgbClr val="000000">
                <a:alpha val="43000"/>
              </a:srgbClr>
            </a:outerShdw>
          </a:effectLst>
        </p:spPr>
      </p:pic>
      <p:sp>
        <p:nvSpPr>
          <p:cNvPr id="4" name="Espace réservé du contenu 12">
            <a:extLst>
              <a:ext uri="{FF2B5EF4-FFF2-40B4-BE49-F238E27FC236}">
                <a16:creationId xmlns:a16="http://schemas.microsoft.com/office/drawing/2014/main" id="{DAF3345B-F972-61D2-B05E-3D1433CCACAC}"/>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l'exercice à travailler ou capture d’écran du livret</a:t>
            </a:r>
          </a:p>
        </p:txBody>
      </p:sp>
      <p:sp>
        <p:nvSpPr>
          <p:cNvPr id="5" name="Text Placeholder 2">
            <a:extLst>
              <a:ext uri="{FF2B5EF4-FFF2-40B4-BE49-F238E27FC236}">
                <a16:creationId xmlns:a16="http://schemas.microsoft.com/office/drawing/2014/main" id="{C8A755D0-1152-1698-AF19-075EF3D3A017}"/>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360706111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rrection de l'exercic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AFEB51F1-EE59-4177-2E45-6A3D374ED31C}"/>
              </a:ext>
            </a:extLst>
          </p:cNvPr>
          <p:cNvSpPr txBox="1"/>
          <p:nvPr userDrawn="1"/>
        </p:nvSpPr>
        <p:spPr>
          <a:xfrm>
            <a:off x="11651062" y="51409"/>
            <a:ext cx="506619" cy="369332"/>
          </a:xfrm>
          <a:prstGeom prst="rect">
            <a:avLst/>
          </a:prstGeom>
          <a:solidFill>
            <a:srgbClr val="0070C0"/>
          </a:solidFill>
        </p:spPr>
        <p:txBody>
          <a:bodyPr wrap="square" rtlCol="0">
            <a:spAutoFit/>
          </a:bodyPr>
          <a:lstStyle/>
          <a:p>
            <a:r>
              <a:rPr lang="en-US" b="1" dirty="0">
                <a:solidFill>
                  <a:schemeClr val="bg1"/>
                </a:solidFill>
              </a:rPr>
              <a:t>PB</a:t>
            </a:r>
            <a:endParaRPr lang="fr-FR" b="1" dirty="0">
              <a:solidFill>
                <a:schemeClr val="bg1"/>
              </a:solidFill>
            </a:endParaRPr>
          </a:p>
        </p:txBody>
      </p:sp>
      <p:pic>
        <p:nvPicPr>
          <p:cNvPr id="3" name="Picture 9">
            <a:extLst>
              <a:ext uri="{FF2B5EF4-FFF2-40B4-BE49-F238E27FC236}">
                <a16:creationId xmlns:a16="http://schemas.microsoft.com/office/drawing/2014/main" id="{A2823E6B-E4C9-AC4F-40B9-7A67B82847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41563" y="450975"/>
            <a:ext cx="469925" cy="438719"/>
          </a:xfrm>
          <a:prstGeom prst="rect">
            <a:avLst/>
          </a:prstGeom>
          <a:ln w="38100" cap="sq">
            <a:noFill/>
            <a:prstDash val="solid"/>
            <a:miter lim="800000"/>
          </a:ln>
          <a:effectLst>
            <a:outerShdw blurRad="50800" dist="38100" dir="2700000" algn="tl" rotWithShape="0">
              <a:srgbClr val="000000">
                <a:alpha val="43000"/>
              </a:srgbClr>
            </a:outerShdw>
          </a:effectLst>
        </p:spPr>
      </p:pic>
      <p:sp>
        <p:nvSpPr>
          <p:cNvPr id="4" name="Espace réservé du contenu 12">
            <a:extLst>
              <a:ext uri="{FF2B5EF4-FFF2-40B4-BE49-F238E27FC236}">
                <a16:creationId xmlns:a16="http://schemas.microsoft.com/office/drawing/2014/main" id="{DAF3345B-F972-61D2-B05E-3D1433CCACAC}"/>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Correction de l'exercice</a:t>
            </a:r>
          </a:p>
        </p:txBody>
      </p:sp>
      <p:sp>
        <p:nvSpPr>
          <p:cNvPr id="5" name="Text Placeholder 2">
            <a:extLst>
              <a:ext uri="{FF2B5EF4-FFF2-40B4-BE49-F238E27FC236}">
                <a16:creationId xmlns:a16="http://schemas.microsoft.com/office/drawing/2014/main" id="{C8A755D0-1152-1698-AF19-075EF3D3A017}"/>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188181594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ratique autonome">
    <p:bg>
      <p:bgPr>
        <a:gradFill>
          <a:gsLst>
            <a:gs pos="74000">
              <a:schemeClr val="accent2">
                <a:lumMod val="0"/>
                <a:lumOff val="100000"/>
              </a:schemeClr>
            </a:gs>
            <a:gs pos="2000">
              <a:srgbClr val="8BC145"/>
            </a:gs>
            <a:gs pos="91000">
              <a:srgbClr val="8BC145"/>
            </a:gs>
          </a:gsLst>
          <a:path path="shape">
            <a:fillToRect l="50000" t="50000" r="50000" b="50000"/>
          </a:path>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6B7B771-D9E6-7703-B664-984A50A9B632}"/>
              </a:ext>
            </a:extLst>
          </p:cNvPr>
          <p:cNvGrpSpPr/>
          <p:nvPr userDrawn="1"/>
        </p:nvGrpSpPr>
        <p:grpSpPr>
          <a:xfrm>
            <a:off x="812159" y="829917"/>
            <a:ext cx="10567685" cy="5198169"/>
            <a:chOff x="2184400" y="1402025"/>
            <a:chExt cx="7823200" cy="4942038"/>
          </a:xfrm>
        </p:grpSpPr>
        <p:sp>
          <p:nvSpPr>
            <p:cNvPr id="7" name="Rectangle : coins arrondis 10">
              <a:extLst>
                <a:ext uri="{FF2B5EF4-FFF2-40B4-BE49-F238E27FC236}">
                  <a16:creationId xmlns:a16="http://schemas.microsoft.com/office/drawing/2014/main" id="{0593496A-7222-9DC4-B8A3-41363F57615D}"/>
                </a:ext>
              </a:extLst>
            </p:cNvPr>
            <p:cNvSpPr/>
            <p:nvPr/>
          </p:nvSpPr>
          <p:spPr>
            <a:xfrm>
              <a:off x="2184400" y="1402025"/>
              <a:ext cx="7823200" cy="4942038"/>
            </a:xfrm>
            <a:prstGeom prst="roundRect">
              <a:avLst>
                <a:gd name="adj" fmla="val 2665"/>
              </a:avLst>
            </a:prstGeom>
            <a:solidFill>
              <a:srgbClr val="8BC145"/>
            </a:solidFill>
            <a:ln>
              <a:solidFill>
                <a:srgbClr val="8BC145"/>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600DE2B5-C21D-C983-F082-F6DB19AA8B57}"/>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4000" b="1" dirty="0">
                <a:solidFill>
                  <a:prstClr val="black"/>
                </a:solidFill>
                <a:latin typeface="Calibri" panose="020F0502020204030204"/>
              </a:endParaRPr>
            </a:p>
            <a:p>
              <a:pPr algn="ctr" defTabSz="457189">
                <a:defRPr/>
              </a:pPr>
              <a:endParaRPr lang="fr-FR" sz="4000" b="1" dirty="0">
                <a:solidFill>
                  <a:prstClr val="black"/>
                </a:solidFill>
                <a:latin typeface="Calibri" panose="020F0502020204030204"/>
              </a:endParaRPr>
            </a:p>
            <a:p>
              <a:pPr algn="ctr" defTabSz="457189">
                <a:defRPr/>
              </a:pPr>
              <a:r>
                <a:rPr lang="fr-FR" sz="4400" b="1" dirty="0">
                  <a:solidFill>
                    <a:srgbClr val="8BC145"/>
                  </a:solidFill>
                  <a:latin typeface="Calibri" panose="020F0502020204030204"/>
                </a:rPr>
                <a:t>Pratique autonome</a:t>
              </a:r>
            </a:p>
          </p:txBody>
        </p:sp>
      </p:grpSp>
      <p:sp>
        <p:nvSpPr>
          <p:cNvPr id="10" name="Oval 9">
            <a:extLst>
              <a:ext uri="{FF2B5EF4-FFF2-40B4-BE49-F238E27FC236}">
                <a16:creationId xmlns:a16="http://schemas.microsoft.com/office/drawing/2014/main" id="{874E8214-1EA9-2524-0E0A-6BE86BDF2C26}"/>
              </a:ext>
            </a:extLst>
          </p:cNvPr>
          <p:cNvSpPr/>
          <p:nvPr/>
        </p:nvSpPr>
        <p:spPr>
          <a:xfrm>
            <a:off x="10366088" y="5002108"/>
            <a:ext cx="649878" cy="649879"/>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pic>
        <p:nvPicPr>
          <p:cNvPr id="12" name="Picture 11">
            <a:extLst>
              <a:ext uri="{FF2B5EF4-FFF2-40B4-BE49-F238E27FC236}">
                <a16:creationId xmlns:a16="http://schemas.microsoft.com/office/drawing/2014/main" id="{0922D62D-2CC4-E988-BDFA-75264CC07681}"/>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3418" b="100000" l="684" r="89844"/>
                    </a14:imgEffect>
                  </a14:imgLayer>
                </a14:imgProps>
              </a:ext>
              <a:ext uri="{28A0092B-C50C-407E-A947-70E740481C1C}">
                <a14:useLocalDpi xmlns:a14="http://schemas.microsoft.com/office/drawing/2010/main" val="0"/>
              </a:ext>
            </a:extLst>
          </a:blip>
          <a:stretch>
            <a:fillRect/>
          </a:stretch>
        </p:blipFill>
        <p:spPr>
          <a:xfrm>
            <a:off x="4960599" y="1158197"/>
            <a:ext cx="2270803" cy="2270803"/>
          </a:xfrm>
          <a:prstGeom prst="rect">
            <a:avLst/>
          </a:prstGeom>
        </p:spPr>
      </p:pic>
      <p:sp>
        <p:nvSpPr>
          <p:cNvPr id="13" name="Text Placeholder 23">
            <a:extLst>
              <a:ext uri="{FF2B5EF4-FFF2-40B4-BE49-F238E27FC236}">
                <a16:creationId xmlns:a16="http://schemas.microsoft.com/office/drawing/2014/main" id="{450EC0AC-AE50-353B-FC81-2F80EE9A46B9}"/>
              </a:ext>
            </a:extLst>
          </p:cNvPr>
          <p:cNvSpPr>
            <a:spLocks noGrp="1"/>
          </p:cNvSpPr>
          <p:nvPr>
            <p:ph type="body" sz="quarter" idx="10" hasCustomPrompt="1"/>
          </p:nvPr>
        </p:nvSpPr>
        <p:spPr>
          <a:xfrm>
            <a:off x="9143533" y="5148686"/>
            <a:ext cx="132465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7 min</a:t>
            </a:r>
            <a:endParaRPr lang="fr-FR" dirty="0"/>
          </a:p>
        </p:txBody>
      </p:sp>
    </p:spTree>
    <p:extLst>
      <p:ext uri="{BB962C8B-B14F-4D97-AF65-F5344CB8AC3E}">
        <p14:creationId xmlns:p14="http://schemas.microsoft.com/office/powerpoint/2010/main" val="221427869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Slide PA">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8BC1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271092"/>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21137"/>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4">
            <a:extLst>
              <a:ext uri="{FF2B5EF4-FFF2-40B4-BE49-F238E27FC236}">
                <a16:creationId xmlns:a16="http://schemas.microsoft.com/office/drawing/2014/main" id="{7A1103BD-B492-77B8-1443-0A5E7329BA9F}"/>
              </a:ext>
            </a:extLst>
          </p:cNvPr>
          <p:cNvPicPr>
            <a:picLocks noChangeAspect="1"/>
          </p:cNvPicPr>
          <p:nvPr userDrawn="1"/>
        </p:nvPicPr>
        <p:blipFill>
          <a:blip r:embed="rId3" cstate="hqprint">
            <a:extLst>
              <a:ext uri="{BEBA8EAE-BF5A-486C-A8C5-ECC9F3942E4B}">
                <a14:imgProps xmlns:a14="http://schemas.microsoft.com/office/drawing/2010/main">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11591277" y="423251"/>
            <a:ext cx="490171" cy="490174"/>
          </a:xfrm>
          <a:prstGeom prst="rect">
            <a:avLst/>
          </a:prstGeom>
        </p:spPr>
      </p:pic>
      <p:sp>
        <p:nvSpPr>
          <p:cNvPr id="5" name="ZoneTexte 4">
            <a:extLst>
              <a:ext uri="{FF2B5EF4-FFF2-40B4-BE49-F238E27FC236}">
                <a16:creationId xmlns:a16="http://schemas.microsoft.com/office/drawing/2014/main" id="{5825CA6D-D1FD-C4B1-80FB-84C3F37E7D43}"/>
              </a:ext>
            </a:extLst>
          </p:cNvPr>
          <p:cNvSpPr txBox="1"/>
          <p:nvPr userDrawn="1"/>
        </p:nvSpPr>
        <p:spPr>
          <a:xfrm>
            <a:off x="11609717" y="111415"/>
            <a:ext cx="453292" cy="307777"/>
          </a:xfrm>
          <a:prstGeom prst="rect">
            <a:avLst/>
          </a:prstGeom>
          <a:solidFill>
            <a:srgbClr val="8BC145"/>
          </a:solidFill>
        </p:spPr>
        <p:txBody>
          <a:bodyPr wrap="square" rtlCol="0">
            <a:spAutoFit/>
          </a:bodyPr>
          <a:lstStyle/>
          <a:p>
            <a:r>
              <a:rPr lang="en-US" b="1" dirty="0">
                <a:solidFill>
                  <a:schemeClr val="bg1"/>
                </a:solidFill>
              </a:rPr>
              <a:t>PA</a:t>
            </a:r>
            <a:endParaRPr lang="fr-FR" b="1" dirty="0">
              <a:solidFill>
                <a:schemeClr val="bg1"/>
              </a:solidFill>
            </a:endParaRPr>
          </a:p>
        </p:txBody>
      </p:sp>
      <p:sp>
        <p:nvSpPr>
          <p:cNvPr id="2" name="Espace réservé du contenu 12">
            <a:extLst>
              <a:ext uri="{FF2B5EF4-FFF2-40B4-BE49-F238E27FC236}">
                <a16:creationId xmlns:a16="http://schemas.microsoft.com/office/drawing/2014/main" id="{9DD1B16D-1996-B134-78C1-F1BCCE89F2A7}"/>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l'exercice à travailler ou capture d’écran du livret</a:t>
            </a:r>
          </a:p>
        </p:txBody>
      </p:sp>
      <p:sp>
        <p:nvSpPr>
          <p:cNvPr id="3" name="Text Placeholder 2">
            <a:extLst>
              <a:ext uri="{FF2B5EF4-FFF2-40B4-BE49-F238E27FC236}">
                <a16:creationId xmlns:a16="http://schemas.microsoft.com/office/drawing/2014/main" id="{F761AB2B-C65C-FE07-DA69-7E8AF9FA4443}"/>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412892602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lôture de la séance">
    <p:bg>
      <p:bgPr>
        <a:gradFill flip="none" rotWithShape="1">
          <a:gsLst>
            <a:gs pos="0">
              <a:srgbClr val="F19D19"/>
            </a:gs>
            <a:gs pos="3000">
              <a:schemeClr val="bg1"/>
            </a:gs>
            <a:gs pos="94000">
              <a:srgbClr val="F19D19"/>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B36071C-69BD-8B52-E223-853887477D5C}"/>
              </a:ext>
            </a:extLst>
          </p:cNvPr>
          <p:cNvGrpSpPr/>
          <p:nvPr userDrawn="1"/>
        </p:nvGrpSpPr>
        <p:grpSpPr>
          <a:xfrm>
            <a:off x="812158" y="844906"/>
            <a:ext cx="10567685" cy="5198169"/>
            <a:chOff x="2184399" y="1402024"/>
            <a:chExt cx="7823200" cy="4942038"/>
          </a:xfrm>
        </p:grpSpPr>
        <p:sp>
          <p:nvSpPr>
            <p:cNvPr id="3" name="Rectangle : coins arrondis 10">
              <a:extLst>
                <a:ext uri="{FF2B5EF4-FFF2-40B4-BE49-F238E27FC236}">
                  <a16:creationId xmlns:a16="http://schemas.microsoft.com/office/drawing/2014/main" id="{30E84589-2A8B-6DA5-BD19-35EAD8086FB3}"/>
                </a:ext>
              </a:extLst>
            </p:cNvPr>
            <p:cNvSpPr/>
            <p:nvPr/>
          </p:nvSpPr>
          <p:spPr>
            <a:xfrm>
              <a:off x="2184399" y="1402024"/>
              <a:ext cx="7823200" cy="4942038"/>
            </a:xfrm>
            <a:prstGeom prst="roundRect">
              <a:avLst>
                <a:gd name="adj" fmla="val 2665"/>
              </a:avLst>
            </a:prstGeom>
            <a:solidFill>
              <a:srgbClr val="F19D19"/>
            </a:solidFill>
            <a:ln>
              <a:solidFill>
                <a:srgbClr val="F19D19"/>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sym typeface="Arial"/>
              </a:endParaRPr>
            </a:p>
          </p:txBody>
        </p:sp>
        <p:sp>
          <p:nvSpPr>
            <p:cNvPr id="6" name="Rectangle 5">
              <a:extLst>
                <a:ext uri="{FF2B5EF4-FFF2-40B4-BE49-F238E27FC236}">
                  <a16:creationId xmlns:a16="http://schemas.microsoft.com/office/drawing/2014/main" id="{355DB502-9EC4-94FE-09A9-2932EC699550}"/>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sym typeface="Arial"/>
              </a:endParaRPr>
            </a:p>
          </p:txBody>
        </p:sp>
      </p:grpSp>
      <p:sp>
        <p:nvSpPr>
          <p:cNvPr id="8" name="Oval 7">
            <a:extLst>
              <a:ext uri="{FF2B5EF4-FFF2-40B4-BE49-F238E27FC236}">
                <a16:creationId xmlns:a16="http://schemas.microsoft.com/office/drawing/2014/main" id="{70E61D70-E72A-6F05-21DF-0092CA22ECB1}"/>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sym typeface="Arial"/>
            </a:endParaRPr>
          </a:p>
        </p:txBody>
      </p:sp>
      <p:sp>
        <p:nvSpPr>
          <p:cNvPr id="10" name="ZoneTexte 4">
            <a:extLst>
              <a:ext uri="{FF2B5EF4-FFF2-40B4-BE49-F238E27FC236}">
                <a16:creationId xmlns:a16="http://schemas.microsoft.com/office/drawing/2014/main" id="{12A4C6F5-3FFF-2B1F-31AC-921674941D10}"/>
              </a:ext>
            </a:extLst>
          </p:cNvPr>
          <p:cNvSpPr txBox="1"/>
          <p:nvPr userDrawn="1"/>
        </p:nvSpPr>
        <p:spPr>
          <a:xfrm>
            <a:off x="946951" y="3651380"/>
            <a:ext cx="10298101" cy="769441"/>
          </a:xfrm>
          <a:prstGeom prst="rect">
            <a:avLst/>
          </a:prstGeom>
          <a:noFill/>
        </p:spPr>
        <p:txBody>
          <a:bodyPr wrap="square">
            <a:spAutoFit/>
          </a:bodyPr>
          <a:lstStyle/>
          <a:p>
            <a:pPr algn="ctr" defTabSz="457189">
              <a:defRPr/>
            </a:pPr>
            <a:r>
              <a:rPr lang="fr-FR" sz="4400" b="1" dirty="0">
                <a:solidFill>
                  <a:srgbClr val="F19D19"/>
                </a:solidFill>
                <a:latin typeface="Calibri" panose="020F0502020204030204"/>
                <a:cs typeface="Arial"/>
                <a:sym typeface="Arial"/>
              </a:rPr>
              <a:t>Clôture de la séance</a:t>
            </a:r>
          </a:p>
        </p:txBody>
      </p:sp>
      <p:pic>
        <p:nvPicPr>
          <p:cNvPr id="14" name="Picture 18">
            <a:extLst>
              <a:ext uri="{FF2B5EF4-FFF2-40B4-BE49-F238E27FC236}">
                <a16:creationId xmlns:a16="http://schemas.microsoft.com/office/drawing/2014/main" id="{D5A0386F-993C-99A4-372C-F8760E58AB30}"/>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4973623" y="1310778"/>
            <a:ext cx="2096135" cy="2158333"/>
          </a:xfrm>
          <a:prstGeom prst="rect">
            <a:avLst/>
          </a:prstGeom>
        </p:spPr>
      </p:pic>
      <p:sp>
        <p:nvSpPr>
          <p:cNvPr id="24" name="Text Placeholder 23">
            <a:extLst>
              <a:ext uri="{FF2B5EF4-FFF2-40B4-BE49-F238E27FC236}">
                <a16:creationId xmlns:a16="http://schemas.microsoft.com/office/drawing/2014/main" id="{22A6E60A-C6B2-D1FE-AB7C-E35AE8892EF5}"/>
              </a:ext>
            </a:extLst>
          </p:cNvPr>
          <p:cNvSpPr>
            <a:spLocks noGrp="1"/>
          </p:cNvSpPr>
          <p:nvPr>
            <p:ph type="body" sz="quarter" idx="10" hasCustomPrompt="1"/>
          </p:nvPr>
        </p:nvSpPr>
        <p:spPr>
          <a:xfrm>
            <a:off x="9110087" y="5229083"/>
            <a:ext cx="1250065"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3 min</a:t>
            </a:r>
            <a:endParaRPr lang="fr-FR" dirty="0"/>
          </a:p>
        </p:txBody>
      </p:sp>
    </p:spTree>
    <p:extLst>
      <p:ext uri="{BB962C8B-B14F-4D97-AF65-F5344CB8AC3E}">
        <p14:creationId xmlns:p14="http://schemas.microsoft.com/office/powerpoint/2010/main" val="14337332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Modelag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2" name="Groupe 1">
            <a:extLst>
              <a:ext uri="{FF2B5EF4-FFF2-40B4-BE49-F238E27FC236}">
                <a16:creationId xmlns:a16="http://schemas.microsoft.com/office/drawing/2014/main" id="{C22727D2-BE22-8622-92D4-25E68C3F1FFB}"/>
              </a:ext>
            </a:extLst>
          </p:cNvPr>
          <p:cNvGrpSpPr/>
          <p:nvPr userDrawn="1"/>
        </p:nvGrpSpPr>
        <p:grpSpPr>
          <a:xfrm>
            <a:off x="326095" y="267178"/>
            <a:ext cx="523639" cy="458540"/>
            <a:chOff x="277892" y="2322046"/>
            <a:chExt cx="828656" cy="786827"/>
          </a:xfrm>
        </p:grpSpPr>
        <p:sp>
          <p:nvSpPr>
            <p:cNvPr id="3" name="Freeform 2">
              <a:extLst>
                <a:ext uri="{FF2B5EF4-FFF2-40B4-BE49-F238E27FC236}">
                  <a16:creationId xmlns:a16="http://schemas.microsoft.com/office/drawing/2014/main" id="{41196D48-55A6-0E12-52D3-8A9CEC441622}"/>
                </a:ext>
              </a:extLst>
            </p:cNvPr>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txBody>
            <a:bodyPr/>
            <a:lstStyle/>
            <a:p>
              <a:endParaRPr lang="fr-FR"/>
            </a:p>
          </p:txBody>
        </p:sp>
        <p:sp>
          <p:nvSpPr>
            <p:cNvPr id="4" name="Freeform 4">
              <a:extLst>
                <a:ext uri="{FF2B5EF4-FFF2-40B4-BE49-F238E27FC236}">
                  <a16:creationId xmlns:a16="http://schemas.microsoft.com/office/drawing/2014/main" id="{ADF35ECF-4AD4-1636-C7D9-4EF43C28A373}"/>
                </a:ext>
              </a:extLst>
            </p:cNvPr>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r:embed="rId4">
                <a:alphaModFix amt="72000"/>
                <a:extLst>
                  <a:ext uri="{96DAC541-7B7A-43D3-8B79-37D633B846F1}">
                    <asvg:svgBlip xmlns="" xmlns:asvg="http://schemas.microsoft.com/office/drawing/2016/SVG/main" r:embed="rId5"/>
                  </a:ext>
                </a:extLst>
              </a:blip>
              <a:stretch>
                <a:fillRect l="-101449" t="-1678"/>
              </a:stretch>
            </a:blipFill>
            <a:ln cap="rnd">
              <a:noFill/>
              <a:prstDash val="solid"/>
              <a:round/>
            </a:ln>
          </p:spPr>
          <p:txBody>
            <a:bodyPr/>
            <a:lstStyle/>
            <a:p>
              <a:endParaRPr lang="fr-FR"/>
            </a:p>
          </p:txBody>
        </p:sp>
      </p:grpSp>
      <p:sp>
        <p:nvSpPr>
          <p:cNvPr id="5" name="ZoneTexte 4">
            <a:extLst>
              <a:ext uri="{FF2B5EF4-FFF2-40B4-BE49-F238E27FC236}">
                <a16:creationId xmlns:a16="http://schemas.microsoft.com/office/drawing/2014/main" id="{BDC5D4E5-59CF-DD84-D4E9-422961FC3B66}"/>
              </a:ext>
            </a:extLst>
          </p:cNvPr>
          <p:cNvSpPr txBox="1"/>
          <p:nvPr userDrawn="1"/>
        </p:nvSpPr>
        <p:spPr>
          <a:xfrm>
            <a:off x="11748194" y="95600"/>
            <a:ext cx="274643" cy="307777"/>
          </a:xfrm>
          <a:prstGeom prst="rect">
            <a:avLst/>
          </a:prstGeom>
          <a:solidFill>
            <a:srgbClr val="C00000"/>
          </a:solidFill>
        </p:spPr>
        <p:txBody>
          <a:bodyPr wrap="square" rtlCol="0">
            <a:spAutoFit/>
          </a:bodyPr>
          <a:lstStyle/>
          <a:p>
            <a:pPr algn="ctr"/>
            <a:r>
              <a:rPr lang="en-US" b="1" dirty="0">
                <a:solidFill>
                  <a:schemeClr val="bg1"/>
                </a:solidFill>
              </a:rPr>
              <a:t>M</a:t>
            </a:r>
            <a:endParaRPr lang="fr-FR" b="1" dirty="0">
              <a:solidFill>
                <a:schemeClr val="bg1"/>
              </a:solidFill>
            </a:endParaRPr>
          </a:p>
        </p:txBody>
      </p:sp>
    </p:spTree>
    <p:extLst>
      <p:ext uri="{BB962C8B-B14F-4D97-AF65-F5344CB8AC3E}">
        <p14:creationId xmlns:p14="http://schemas.microsoft.com/office/powerpoint/2010/main" val="36949680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lide devoir maison ">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8" name="Rectangle 23">
            <a:extLst>
              <a:ext uri="{FF2B5EF4-FFF2-40B4-BE49-F238E27FC236}">
                <a16:creationId xmlns:a16="http://schemas.microsoft.com/office/drawing/2014/main" id="{1186D531-053D-7666-CC80-C267D50E17B6}"/>
              </a:ext>
            </a:extLst>
          </p:cNvPr>
          <p:cNvSpPr/>
          <p:nvPr/>
        </p:nvSpPr>
        <p:spPr>
          <a:xfrm>
            <a:off x="11810035" y="23011"/>
            <a:ext cx="291709" cy="369333"/>
          </a:xfrm>
          <a:prstGeom prst="rect">
            <a:avLst/>
          </a:prstGeom>
          <a:solidFill>
            <a:srgbClr val="F19D19"/>
          </a:solid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C</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Espace réservé du contenu 12">
            <a:extLst>
              <a:ext uri="{FF2B5EF4-FFF2-40B4-BE49-F238E27FC236}">
                <a16:creationId xmlns:a16="http://schemas.microsoft.com/office/drawing/2014/main" id="{C76A0BA3-F678-6E27-051B-2A913F5D5DE5}"/>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 devoir à faire à la maison ou la capture d’écran du livret.</a:t>
            </a:r>
          </a:p>
        </p:txBody>
      </p:sp>
      <p:sp>
        <p:nvSpPr>
          <p:cNvPr id="3" name="Text Placeholder 2">
            <a:extLst>
              <a:ext uri="{FF2B5EF4-FFF2-40B4-BE49-F238E27FC236}">
                <a16:creationId xmlns:a16="http://schemas.microsoft.com/office/drawing/2014/main" id="{0BF74FCE-19AA-2ABA-0F7A-5BFE91FC403D}"/>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203810925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27D6CB4-D5E0-255A-D1DC-2090D98B6F28}"/>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207C596B-9060-C73D-988B-933619E2C50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7D925645-3992-73C1-B7D9-83B3414DA554}"/>
              </a:ext>
            </a:extLst>
          </p:cNvPr>
          <p:cNvSpPr>
            <a:spLocks noGrp="1"/>
          </p:cNvSpPr>
          <p:nvPr>
            <p:ph type="dt" sz="half" idx="10"/>
          </p:nvPr>
        </p:nvSpPr>
        <p:spPr/>
        <p:txBody>
          <a:bodyPr/>
          <a:lstStyle/>
          <a:p>
            <a:fld id="{D03B0BB0-0C34-4B10-ACDF-EACD0FA6154F}" type="datetimeFigureOut">
              <a:rPr lang="fr-FR" smtClean="0"/>
              <a:t>11/02/2026</a:t>
            </a:fld>
            <a:endParaRPr lang="fr-FR"/>
          </a:p>
        </p:txBody>
      </p:sp>
      <p:sp>
        <p:nvSpPr>
          <p:cNvPr id="5" name="Espace réservé du pied de page 4">
            <a:extLst>
              <a:ext uri="{FF2B5EF4-FFF2-40B4-BE49-F238E27FC236}">
                <a16:creationId xmlns:a16="http://schemas.microsoft.com/office/drawing/2014/main" id="{1D6A59ED-4700-4062-BF8B-2CC57435B37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8E9F18B-8E77-9500-6820-87AF5B16095D}"/>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56955300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6CA458F-2512-35F6-17BC-106AB251049B}"/>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236E1150-90A2-9F92-2182-EAEED0D411D8}"/>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3A9A9C4-7B64-F690-48DE-91AA2D0A9908}"/>
              </a:ext>
            </a:extLst>
          </p:cNvPr>
          <p:cNvSpPr>
            <a:spLocks noGrp="1"/>
          </p:cNvSpPr>
          <p:nvPr>
            <p:ph type="dt" sz="half" idx="10"/>
          </p:nvPr>
        </p:nvSpPr>
        <p:spPr/>
        <p:txBody>
          <a:bodyPr/>
          <a:lstStyle/>
          <a:p>
            <a:fld id="{D03B0BB0-0C34-4B10-ACDF-EACD0FA6154F}" type="datetimeFigureOut">
              <a:rPr lang="fr-FR" smtClean="0"/>
              <a:t>11/02/2026</a:t>
            </a:fld>
            <a:endParaRPr lang="fr-FR"/>
          </a:p>
        </p:txBody>
      </p:sp>
      <p:sp>
        <p:nvSpPr>
          <p:cNvPr id="5" name="Espace réservé du pied de page 4">
            <a:extLst>
              <a:ext uri="{FF2B5EF4-FFF2-40B4-BE49-F238E27FC236}">
                <a16:creationId xmlns:a16="http://schemas.microsoft.com/office/drawing/2014/main" id="{5731C833-F5F1-19BE-0FC1-22A56E5CB73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421557C-E8E2-88A7-3931-25BBB92AE800}"/>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315116309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8FD7C76-CA2B-57C8-5B7E-DB8C99C9B0D5}"/>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8685EAB4-90DB-C44B-3AF0-0122A8A671D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5E3346BB-CFF7-AD6B-201A-FCF11EC822F2}"/>
              </a:ext>
            </a:extLst>
          </p:cNvPr>
          <p:cNvSpPr>
            <a:spLocks noGrp="1"/>
          </p:cNvSpPr>
          <p:nvPr>
            <p:ph type="dt" sz="half" idx="10"/>
          </p:nvPr>
        </p:nvSpPr>
        <p:spPr/>
        <p:txBody>
          <a:bodyPr/>
          <a:lstStyle/>
          <a:p>
            <a:fld id="{D03B0BB0-0C34-4B10-ACDF-EACD0FA6154F}" type="datetimeFigureOut">
              <a:rPr lang="fr-FR" smtClean="0"/>
              <a:t>11/02/2026</a:t>
            </a:fld>
            <a:endParaRPr lang="fr-FR"/>
          </a:p>
        </p:txBody>
      </p:sp>
      <p:sp>
        <p:nvSpPr>
          <p:cNvPr id="5" name="Espace réservé du pied de page 4">
            <a:extLst>
              <a:ext uri="{FF2B5EF4-FFF2-40B4-BE49-F238E27FC236}">
                <a16:creationId xmlns:a16="http://schemas.microsoft.com/office/drawing/2014/main" id="{1F7BDABC-576B-CBBB-3AF1-CFD797E6B27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2DF6E42-1452-3011-0330-A7AC647788B2}"/>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11390849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013A38-1EBE-A72A-4B94-A778570E4959}"/>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F661F48A-18E1-FE2C-22D9-A835F3976CC4}"/>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41AF196C-C1D3-2EE1-A515-B6A7FA4D7276}"/>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363FCDA3-0D1C-069E-B43B-AF1C7E2CA754}"/>
              </a:ext>
            </a:extLst>
          </p:cNvPr>
          <p:cNvSpPr>
            <a:spLocks noGrp="1"/>
          </p:cNvSpPr>
          <p:nvPr>
            <p:ph type="dt" sz="half" idx="10"/>
          </p:nvPr>
        </p:nvSpPr>
        <p:spPr/>
        <p:txBody>
          <a:bodyPr/>
          <a:lstStyle/>
          <a:p>
            <a:fld id="{D03B0BB0-0C34-4B10-ACDF-EACD0FA6154F}" type="datetimeFigureOut">
              <a:rPr lang="fr-FR" smtClean="0"/>
              <a:t>11/02/2026</a:t>
            </a:fld>
            <a:endParaRPr lang="fr-FR"/>
          </a:p>
        </p:txBody>
      </p:sp>
      <p:sp>
        <p:nvSpPr>
          <p:cNvPr id="6" name="Espace réservé du pied de page 5">
            <a:extLst>
              <a:ext uri="{FF2B5EF4-FFF2-40B4-BE49-F238E27FC236}">
                <a16:creationId xmlns:a16="http://schemas.microsoft.com/office/drawing/2014/main" id="{ADE20BDA-C5FC-A025-D6F6-EA5CD4B55856}"/>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9DE8B263-4A71-39DD-5C76-0BBAAC67D64B}"/>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65767751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A397850-407C-3ED9-DCC1-B9B859DD4622}"/>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DCE57CD9-B92D-DB20-5A9F-BDE10F31281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5FCE6B9E-2F01-D160-23F0-D69401DFC1EF}"/>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D1249E26-B33C-4CC0-6A07-C69C8EDBD0D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D4D1B625-4F39-843A-9038-BFE631921380}"/>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65744FDA-B113-EB64-D3C8-ACAA4372C643}"/>
              </a:ext>
            </a:extLst>
          </p:cNvPr>
          <p:cNvSpPr>
            <a:spLocks noGrp="1"/>
          </p:cNvSpPr>
          <p:nvPr>
            <p:ph type="dt" sz="half" idx="10"/>
          </p:nvPr>
        </p:nvSpPr>
        <p:spPr/>
        <p:txBody>
          <a:bodyPr/>
          <a:lstStyle/>
          <a:p>
            <a:fld id="{D03B0BB0-0C34-4B10-ACDF-EACD0FA6154F}" type="datetimeFigureOut">
              <a:rPr lang="fr-FR" smtClean="0"/>
              <a:t>11/02/2026</a:t>
            </a:fld>
            <a:endParaRPr lang="fr-FR"/>
          </a:p>
        </p:txBody>
      </p:sp>
      <p:sp>
        <p:nvSpPr>
          <p:cNvPr id="8" name="Espace réservé du pied de page 7">
            <a:extLst>
              <a:ext uri="{FF2B5EF4-FFF2-40B4-BE49-F238E27FC236}">
                <a16:creationId xmlns:a16="http://schemas.microsoft.com/office/drawing/2014/main" id="{6789C29A-4CC1-DDCD-96B2-4D97D250630A}"/>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9D6D1AF8-30BB-FFA4-8602-8B4B38F80FF6}"/>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37683404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0AB53BB-3E3D-063F-B297-D62AC044172F}"/>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5FFF0F35-A834-44FB-3385-235A2609B4C0}"/>
              </a:ext>
            </a:extLst>
          </p:cNvPr>
          <p:cNvSpPr>
            <a:spLocks noGrp="1"/>
          </p:cNvSpPr>
          <p:nvPr>
            <p:ph type="dt" sz="half" idx="10"/>
          </p:nvPr>
        </p:nvSpPr>
        <p:spPr/>
        <p:txBody>
          <a:bodyPr/>
          <a:lstStyle/>
          <a:p>
            <a:fld id="{D03B0BB0-0C34-4B10-ACDF-EACD0FA6154F}" type="datetimeFigureOut">
              <a:rPr lang="fr-FR" smtClean="0"/>
              <a:t>11/02/2026</a:t>
            </a:fld>
            <a:endParaRPr lang="fr-FR"/>
          </a:p>
        </p:txBody>
      </p:sp>
      <p:sp>
        <p:nvSpPr>
          <p:cNvPr id="4" name="Espace réservé du pied de page 3">
            <a:extLst>
              <a:ext uri="{FF2B5EF4-FFF2-40B4-BE49-F238E27FC236}">
                <a16:creationId xmlns:a16="http://schemas.microsoft.com/office/drawing/2014/main" id="{B10CADCD-6655-1E71-E9E7-519A7BDBA38D}"/>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52623ADB-4151-BE8E-26E1-9A457A981100}"/>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174409568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1F509CF-6FEC-2EE9-9B15-9A20EE2088E4}"/>
              </a:ext>
            </a:extLst>
          </p:cNvPr>
          <p:cNvSpPr>
            <a:spLocks noGrp="1"/>
          </p:cNvSpPr>
          <p:nvPr>
            <p:ph type="dt" sz="half" idx="10"/>
          </p:nvPr>
        </p:nvSpPr>
        <p:spPr/>
        <p:txBody>
          <a:bodyPr/>
          <a:lstStyle/>
          <a:p>
            <a:fld id="{D03B0BB0-0C34-4B10-ACDF-EACD0FA6154F}" type="datetimeFigureOut">
              <a:rPr lang="fr-FR" smtClean="0"/>
              <a:t>11/02/2026</a:t>
            </a:fld>
            <a:endParaRPr lang="fr-FR"/>
          </a:p>
        </p:txBody>
      </p:sp>
      <p:sp>
        <p:nvSpPr>
          <p:cNvPr id="3" name="Espace réservé du pied de page 2">
            <a:extLst>
              <a:ext uri="{FF2B5EF4-FFF2-40B4-BE49-F238E27FC236}">
                <a16:creationId xmlns:a16="http://schemas.microsoft.com/office/drawing/2014/main" id="{92B67623-D981-F7B4-3FB0-0E1E0375D2B7}"/>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D9D62BB9-AC39-EF12-765A-46767DFA606E}"/>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50501171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37DDCB1-A8E4-F8B0-F5A7-24D6B10A37FB}"/>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EFEF833B-6463-E8C5-F183-3B5DB3DB473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CCF26C76-1698-47EF-8D75-6991869C54E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9DB30515-19F5-BC27-083C-985C1D3A4CCB}"/>
              </a:ext>
            </a:extLst>
          </p:cNvPr>
          <p:cNvSpPr>
            <a:spLocks noGrp="1"/>
          </p:cNvSpPr>
          <p:nvPr>
            <p:ph type="dt" sz="half" idx="10"/>
          </p:nvPr>
        </p:nvSpPr>
        <p:spPr/>
        <p:txBody>
          <a:bodyPr/>
          <a:lstStyle/>
          <a:p>
            <a:fld id="{D03B0BB0-0C34-4B10-ACDF-EACD0FA6154F}" type="datetimeFigureOut">
              <a:rPr lang="fr-FR" smtClean="0"/>
              <a:t>11/02/2026</a:t>
            </a:fld>
            <a:endParaRPr lang="fr-FR"/>
          </a:p>
        </p:txBody>
      </p:sp>
      <p:sp>
        <p:nvSpPr>
          <p:cNvPr id="6" name="Espace réservé du pied de page 5">
            <a:extLst>
              <a:ext uri="{FF2B5EF4-FFF2-40B4-BE49-F238E27FC236}">
                <a16:creationId xmlns:a16="http://schemas.microsoft.com/office/drawing/2014/main" id="{F34D5ED6-F0CE-7DE2-BDA4-126FC3500045}"/>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035274F0-D15B-62AE-743F-E7FEDDD649F3}"/>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83565102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205A142-2C20-AFC9-9698-9A9981E5CBC8}"/>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743BF5DE-ACA4-E552-2A87-01F046D2077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74701E04-9A33-A8A6-6CA8-601B9E71B2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A385318D-7A1F-774E-8C7D-646E8D428DB8}"/>
              </a:ext>
            </a:extLst>
          </p:cNvPr>
          <p:cNvSpPr>
            <a:spLocks noGrp="1"/>
          </p:cNvSpPr>
          <p:nvPr>
            <p:ph type="dt" sz="half" idx="10"/>
          </p:nvPr>
        </p:nvSpPr>
        <p:spPr/>
        <p:txBody>
          <a:bodyPr/>
          <a:lstStyle/>
          <a:p>
            <a:fld id="{D03B0BB0-0C34-4B10-ACDF-EACD0FA6154F}" type="datetimeFigureOut">
              <a:rPr lang="fr-FR" smtClean="0"/>
              <a:t>11/02/2026</a:t>
            </a:fld>
            <a:endParaRPr lang="fr-FR"/>
          </a:p>
        </p:txBody>
      </p:sp>
      <p:sp>
        <p:nvSpPr>
          <p:cNvPr id="6" name="Espace réservé du pied de page 5">
            <a:extLst>
              <a:ext uri="{FF2B5EF4-FFF2-40B4-BE49-F238E27FC236}">
                <a16:creationId xmlns:a16="http://schemas.microsoft.com/office/drawing/2014/main" id="{B2B1F594-F245-3490-1986-61461F012BEE}"/>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392BD1E-4AD7-A5A0-CA43-D84AFDB96DF7}"/>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12173624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lide PC">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F9E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0" name="ZoneTexte 9">
            <a:extLst>
              <a:ext uri="{FF2B5EF4-FFF2-40B4-BE49-F238E27FC236}">
                <a16:creationId xmlns:a16="http://schemas.microsoft.com/office/drawing/2014/main" id="{35F82235-1647-48CF-0D02-D2A4A746DF20}"/>
              </a:ext>
            </a:extLst>
          </p:cNvPr>
          <p:cNvSpPr txBox="1"/>
          <p:nvPr userDrawn="1"/>
        </p:nvSpPr>
        <p:spPr>
          <a:xfrm>
            <a:off x="11597589" y="56566"/>
            <a:ext cx="598963" cy="369332"/>
          </a:xfrm>
          <a:prstGeom prst="rect">
            <a:avLst/>
          </a:prstGeom>
          <a:solidFill>
            <a:srgbClr val="0F9ED5"/>
          </a:solidFill>
        </p:spPr>
        <p:txBody>
          <a:bodyPr wrap="square" rtlCol="0">
            <a:spAutoFit/>
          </a:bodyPr>
          <a:lstStyle/>
          <a:p>
            <a:r>
              <a:rPr lang="en-US" b="1" dirty="0">
                <a:solidFill>
                  <a:schemeClr val="bg1"/>
                </a:solidFill>
              </a:rPr>
              <a:t>PC</a:t>
            </a:r>
            <a:endParaRPr lang="fr-FR" b="1" dirty="0">
              <a:solidFill>
                <a:schemeClr val="bg1"/>
              </a:solidFill>
            </a:endParaRP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655501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DE023BC-6740-9B98-BA88-E73BC905D3F1}"/>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8CD15FC6-78AA-2F20-9213-ED07B9D135EA}"/>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F61B4A9-ACC0-878C-EEC8-D510BF67EE48}"/>
              </a:ext>
            </a:extLst>
          </p:cNvPr>
          <p:cNvSpPr>
            <a:spLocks noGrp="1"/>
          </p:cNvSpPr>
          <p:nvPr>
            <p:ph type="dt" sz="half" idx="10"/>
          </p:nvPr>
        </p:nvSpPr>
        <p:spPr/>
        <p:txBody>
          <a:bodyPr/>
          <a:lstStyle/>
          <a:p>
            <a:fld id="{D03B0BB0-0C34-4B10-ACDF-EACD0FA6154F}" type="datetimeFigureOut">
              <a:rPr lang="fr-FR" smtClean="0"/>
              <a:t>11/02/2026</a:t>
            </a:fld>
            <a:endParaRPr lang="fr-FR"/>
          </a:p>
        </p:txBody>
      </p:sp>
      <p:sp>
        <p:nvSpPr>
          <p:cNvPr id="5" name="Espace réservé du pied de page 4">
            <a:extLst>
              <a:ext uri="{FF2B5EF4-FFF2-40B4-BE49-F238E27FC236}">
                <a16:creationId xmlns:a16="http://schemas.microsoft.com/office/drawing/2014/main" id="{C96C4B90-192C-B2DA-EE2D-91CAD592420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A9DFAEF-7D14-9A4E-659C-8F6A371B6C40}"/>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68133156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F42A9420-E15E-6F2E-09B5-6D70440220A4}"/>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7FB2B366-540E-57E6-117D-53B623E054A3}"/>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41C4DCEE-3C92-99E5-AEDF-6005AA36730E}"/>
              </a:ext>
            </a:extLst>
          </p:cNvPr>
          <p:cNvSpPr>
            <a:spLocks noGrp="1"/>
          </p:cNvSpPr>
          <p:nvPr>
            <p:ph type="dt" sz="half" idx="10"/>
          </p:nvPr>
        </p:nvSpPr>
        <p:spPr/>
        <p:txBody>
          <a:bodyPr/>
          <a:lstStyle/>
          <a:p>
            <a:fld id="{D03B0BB0-0C34-4B10-ACDF-EACD0FA6154F}" type="datetimeFigureOut">
              <a:rPr lang="fr-FR" smtClean="0"/>
              <a:t>11/02/2026</a:t>
            </a:fld>
            <a:endParaRPr lang="fr-FR"/>
          </a:p>
        </p:txBody>
      </p:sp>
      <p:sp>
        <p:nvSpPr>
          <p:cNvPr id="5" name="Espace réservé du pied de page 4">
            <a:extLst>
              <a:ext uri="{FF2B5EF4-FFF2-40B4-BE49-F238E27FC236}">
                <a16:creationId xmlns:a16="http://schemas.microsoft.com/office/drawing/2014/main" id="{2CDF65CC-A58F-7C98-A121-99B978E75660}"/>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7630D65-F02F-F89B-2B64-2FD2F71A6893}"/>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90174362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Page de garde">
    <p:spTree>
      <p:nvGrpSpPr>
        <p:cNvPr id="1" name=""/>
        <p:cNvGrpSpPr/>
        <p:nvPr/>
      </p:nvGrpSpPr>
      <p:grpSpPr>
        <a:xfrm>
          <a:off x="0" y="0"/>
          <a:ext cx="0" cy="0"/>
          <a:chOff x="0" y="0"/>
          <a:chExt cx="0" cy="0"/>
        </a:xfrm>
      </p:grpSpPr>
      <p:sp>
        <p:nvSpPr>
          <p:cNvPr id="23" name="Google Shape;738;p98">
            <a:extLst>
              <a:ext uri="{FF2B5EF4-FFF2-40B4-BE49-F238E27FC236}">
                <a16:creationId xmlns:a16="http://schemas.microsoft.com/office/drawing/2014/main" id="{1530F5E6-2DBF-5246-2FFD-73AE39131B49}"/>
              </a:ext>
            </a:extLst>
          </p:cNvPr>
          <p:cNvSpPr txBox="1"/>
          <p:nvPr userDrawn="1"/>
        </p:nvSpPr>
        <p:spPr>
          <a:xfrm>
            <a:off x="10470737" y="1351027"/>
            <a:ext cx="1278303" cy="443198"/>
          </a:xfrm>
          <a:prstGeom prst="rect">
            <a:avLst/>
          </a:prstGeom>
          <a:noFill/>
          <a:ln cap="flat">
            <a:noFill/>
          </a:ln>
        </p:spPr>
        <p:txBody>
          <a:bodyPr vert="horz" wrap="square" lIns="0" tIns="0" rIns="0" bIns="0" anchor="t" anchorCtr="1" compatLnSpc="1">
            <a:spAutoFit/>
          </a:bodyPr>
          <a:lstStyle/>
          <a:p>
            <a:pPr algn="ctr" defTabSz="914378">
              <a:lnSpc>
                <a:spcPct val="183502"/>
              </a:lnSpc>
              <a:buClrTx/>
              <a:defRPr sz="1800" b="0" i="0" u="none" strike="noStrike" kern="0" cap="none" spc="0" baseline="0">
                <a:solidFill>
                  <a:srgbClr val="000000"/>
                </a:solidFill>
                <a:uFillTx/>
              </a:defRPr>
            </a:pPr>
            <a:r>
              <a:rPr lang="fr-FR" b="1">
                <a:solidFill>
                  <a:srgbClr val="FFFFFF"/>
                </a:solidFill>
                <a:latin typeface="Calibri"/>
                <a:ea typeface="Calibri"/>
                <a:cs typeface="Calibri"/>
              </a:rPr>
              <a:t>Niveau</a:t>
            </a:r>
            <a:r>
              <a:rPr lang="fr-FR" sz="1200" b="1">
                <a:solidFill>
                  <a:srgbClr val="FFFFFF"/>
                </a:solidFill>
                <a:latin typeface="Dosis"/>
                <a:ea typeface="Dosis"/>
                <a:cs typeface="Dosis"/>
              </a:rPr>
              <a:t>    </a:t>
            </a:r>
            <a:r>
              <a:rPr lang="fr-FR" sz="1000" b="1">
                <a:solidFill>
                  <a:srgbClr val="FFFFFF"/>
                </a:solidFill>
                <a:latin typeface="Dosis"/>
                <a:ea typeface="Dosis"/>
                <a:cs typeface="Dosis"/>
              </a:rPr>
              <a:t>            </a:t>
            </a:r>
            <a:r>
              <a:rPr lang="fr-FR" sz="1200" b="1">
                <a:solidFill>
                  <a:srgbClr val="FFFFFF"/>
                </a:solidFill>
                <a:latin typeface="Dosis"/>
                <a:ea typeface="Dosis"/>
                <a:cs typeface="Dosis"/>
              </a:rPr>
              <a:t>             </a:t>
            </a:r>
            <a:endParaRPr lang="fr-FR" sz="1100"/>
          </a:p>
        </p:txBody>
      </p:sp>
      <p:pic>
        <p:nvPicPr>
          <p:cNvPr id="24" name="Google Shape;743;p98">
            <a:extLst>
              <a:ext uri="{FF2B5EF4-FFF2-40B4-BE49-F238E27FC236}">
                <a16:creationId xmlns:a16="http://schemas.microsoft.com/office/drawing/2014/main" id="{3C8FAB56-B905-B4D3-C85A-B1EC17789934}"/>
              </a:ext>
            </a:extLst>
          </p:cNvPr>
          <p:cNvPicPr>
            <a:picLocks noChangeAspect="1"/>
          </p:cNvPicPr>
          <p:nvPr userDrawn="1"/>
        </p:nvPicPr>
        <p:blipFill>
          <a:blip r:embed="rId2">
            <a:alphaModFix/>
          </a:blip>
          <a:srcRect/>
          <a:stretch>
            <a:fillRect/>
          </a:stretch>
        </p:blipFill>
        <p:spPr>
          <a:xfrm>
            <a:off x="10400923" y="1260711"/>
            <a:ext cx="1519859" cy="1217796"/>
          </a:xfrm>
          <a:prstGeom prst="rect">
            <a:avLst/>
          </a:prstGeom>
          <a:noFill/>
          <a:ln cap="flat">
            <a:noFill/>
          </a:ln>
        </p:spPr>
      </p:pic>
      <p:sp>
        <p:nvSpPr>
          <p:cNvPr id="25" name="Google Shape;744;p98">
            <a:extLst>
              <a:ext uri="{FF2B5EF4-FFF2-40B4-BE49-F238E27FC236}">
                <a16:creationId xmlns:a16="http://schemas.microsoft.com/office/drawing/2014/main" id="{E352CC90-04F9-4FEC-7808-329A389DB36D}"/>
              </a:ext>
            </a:extLst>
          </p:cNvPr>
          <p:cNvSpPr txBox="1"/>
          <p:nvPr userDrawn="1"/>
        </p:nvSpPr>
        <p:spPr>
          <a:xfrm>
            <a:off x="10521700" y="1400907"/>
            <a:ext cx="1278303" cy="443198"/>
          </a:xfrm>
          <a:prstGeom prst="rect">
            <a:avLst/>
          </a:prstGeom>
          <a:noFill/>
          <a:ln cap="flat">
            <a:noFill/>
          </a:ln>
        </p:spPr>
        <p:txBody>
          <a:bodyPr vert="horz" wrap="square" lIns="0" tIns="0" rIns="0" bIns="0" anchor="t" anchorCtr="1" compatLnSpc="1">
            <a:spAutoFit/>
          </a:bodyPr>
          <a:lstStyle/>
          <a:p>
            <a:pPr algn="ctr" defTabSz="914378">
              <a:lnSpc>
                <a:spcPct val="183502"/>
              </a:lnSpc>
              <a:buClrTx/>
              <a:defRPr sz="1800" b="0" i="0" u="none" strike="noStrike" kern="0" cap="none" spc="0" baseline="0">
                <a:solidFill>
                  <a:srgbClr val="000000"/>
                </a:solidFill>
                <a:uFillTx/>
              </a:defRPr>
            </a:pPr>
            <a:r>
              <a:rPr lang="fr-FR" sz="1800" b="1" dirty="0">
                <a:solidFill>
                  <a:srgbClr val="FFFFFF"/>
                </a:solidFill>
                <a:latin typeface="Calibri" panose="020F0502020204030204" pitchFamily="34" charset="0"/>
                <a:ea typeface="Calibri" panose="020F0502020204030204" pitchFamily="34" charset="0"/>
                <a:cs typeface="Calibri" panose="020F0502020204030204" pitchFamily="34" charset="0"/>
              </a:rPr>
              <a:t>Niveau</a:t>
            </a:r>
            <a:r>
              <a:rPr lang="fr-FR" sz="1600" b="1" dirty="0">
                <a:solidFill>
                  <a:srgbClr val="FFFFFF"/>
                </a:solidFill>
                <a:latin typeface="Calibri" panose="020F0502020204030204" pitchFamily="34" charset="0"/>
                <a:ea typeface="Calibri" panose="020F0502020204030204" pitchFamily="34" charset="0"/>
                <a:cs typeface="Calibri" panose="020F0502020204030204" pitchFamily="34" charset="0"/>
              </a:rPr>
              <a:t>         </a:t>
            </a:r>
            <a:endParaRPr lang="fr-FR" dirty="0">
              <a:latin typeface="Calibri" panose="020F0502020204030204" pitchFamily="34" charset="0"/>
              <a:ea typeface="Calibri" panose="020F0502020204030204" pitchFamily="34" charset="0"/>
              <a:cs typeface="Calibri" panose="020F0502020204030204" pitchFamily="34" charset="0"/>
            </a:endParaRPr>
          </a:p>
        </p:txBody>
      </p:sp>
      <p:sp>
        <p:nvSpPr>
          <p:cNvPr id="26" name="Google Shape;745;p98">
            <a:extLst>
              <a:ext uri="{FF2B5EF4-FFF2-40B4-BE49-F238E27FC236}">
                <a16:creationId xmlns:a16="http://schemas.microsoft.com/office/drawing/2014/main" id="{3902D7DD-335C-B83B-FBF0-3461CEB92A0F}"/>
              </a:ext>
            </a:extLst>
          </p:cNvPr>
          <p:cNvSpPr txBox="1"/>
          <p:nvPr userDrawn="1"/>
        </p:nvSpPr>
        <p:spPr>
          <a:xfrm>
            <a:off x="10599248" y="1869610"/>
            <a:ext cx="1123203" cy="346210"/>
          </a:xfrm>
          <a:prstGeom prst="rect">
            <a:avLst/>
          </a:prstGeom>
          <a:noFill/>
          <a:ln cap="flat">
            <a:noFill/>
          </a:ln>
        </p:spPr>
        <p:txBody>
          <a:bodyPr vert="horz" wrap="square" lIns="68570" tIns="34271" rIns="68570" bIns="34271" anchor="t" anchorCtr="1" compatLnSpc="1">
            <a:spAutoFit/>
          </a:bodyPr>
          <a:lstStyle/>
          <a:p>
            <a:pPr algn="ctr" defTabSz="914378">
              <a:buClrTx/>
              <a:defRPr sz="1800" b="0" i="0" u="none" strike="noStrike" kern="0" cap="none" spc="0" baseline="0">
                <a:solidFill>
                  <a:srgbClr val="000000"/>
                </a:solidFill>
                <a:uFillTx/>
              </a:defRPr>
            </a:pPr>
            <a:r>
              <a:rPr lang="fr-FR" sz="1800" b="1" dirty="0">
                <a:solidFill>
                  <a:srgbClr val="FCBF18"/>
                </a:solidFill>
                <a:latin typeface="Calibri" panose="020F0502020204030204" pitchFamily="34" charset="0"/>
                <a:ea typeface="Calibri" panose="020F0502020204030204" pitchFamily="34" charset="0"/>
                <a:cs typeface="Calibri" panose="020F0502020204030204" pitchFamily="34" charset="0"/>
              </a:rPr>
              <a:t> AC</a:t>
            </a:r>
          </a:p>
        </p:txBody>
      </p:sp>
      <p:pic>
        <p:nvPicPr>
          <p:cNvPr id="35" name="Google Shape;730;p98" descr="الصفحة الرئيسية">
            <a:extLst>
              <a:ext uri="{FF2B5EF4-FFF2-40B4-BE49-F238E27FC236}">
                <a16:creationId xmlns:a16="http://schemas.microsoft.com/office/drawing/2014/main" id="{022D203A-7644-5D55-624B-311DEAA3376B}"/>
              </a:ext>
            </a:extLst>
          </p:cNvPr>
          <p:cNvPicPr>
            <a:picLocks noChangeAspect="1"/>
          </p:cNvPicPr>
          <p:nvPr userDrawn="1"/>
        </p:nvPicPr>
        <p:blipFill>
          <a:blip r:embed="rId3">
            <a:alphaModFix/>
          </a:blip>
          <a:srcRect/>
          <a:stretch>
            <a:fillRect/>
          </a:stretch>
        </p:blipFill>
        <p:spPr>
          <a:xfrm>
            <a:off x="3668233" y="0"/>
            <a:ext cx="4855535" cy="736270"/>
          </a:xfrm>
          <a:prstGeom prst="rect">
            <a:avLst/>
          </a:prstGeom>
          <a:noFill/>
          <a:ln cap="flat">
            <a:noFill/>
          </a:ln>
        </p:spPr>
      </p:pic>
      <p:pic>
        <p:nvPicPr>
          <p:cNvPr id="37" name="Image 36">
            <a:extLst>
              <a:ext uri="{FF2B5EF4-FFF2-40B4-BE49-F238E27FC236}">
                <a16:creationId xmlns:a16="http://schemas.microsoft.com/office/drawing/2014/main" id="{837B2A9C-AEBD-FDF9-BC64-EAACB3B217F0}"/>
              </a:ext>
            </a:extLst>
          </p:cNvPr>
          <p:cNvPicPr>
            <a:picLocks noChangeAspect="1"/>
          </p:cNvPicPr>
          <p:nvPr userDrawn="1"/>
        </p:nvPicPr>
        <p:blipFill>
          <a:blip r:embed="rId4" cstate="print">
            <a:extLst>
              <a:ext uri="{BEBA8EAE-BF5A-486C-A8C5-ECC9F3942E4B}">
                <a14:imgProps xmlns:a14="http://schemas.microsoft.com/office/drawing/2010/main">
                  <a14:imgLayer r:embed="rId5">
                    <a14:imgEffect>
                      <a14:backgroundRemoval t="4785" b="94922" l="3125" r="93229">
                        <a14:foregroundMark x1="9049" y1="58594" x2="8594" y2="74023"/>
                        <a14:foregroundMark x1="4427" y1="77734" x2="15234" y2="91602"/>
                        <a14:foregroundMark x1="15234" y1="91602" x2="15625" y2="91895"/>
                        <a14:foregroundMark x1="3320" y1="77441" x2="4167" y2="82031"/>
                        <a14:foregroundMark x1="29492" y1="94922" x2="43359" y2="91016"/>
                        <a14:foregroundMark x1="43359" y1="91016" x2="43424" y2="91016"/>
                        <a14:foregroundMark x1="51563" y1="92773" x2="55143" y2="88379"/>
                        <a14:foregroundMark x1="85612" y1="86426" x2="93424" y2="78613"/>
                        <a14:foregroundMark x1="93424" y1="78613" x2="90039" y2="90918"/>
                        <a14:foregroundMark x1="57878" y1="8105" x2="75065" y2="8105"/>
                        <a14:foregroundMark x1="25521" y1="6836" x2="32747" y2="6836"/>
                        <a14:foregroundMark x1="58073" y1="5273" x2="66862" y2="4297"/>
                        <a14:foregroundMark x1="66862" y1="4297" x2="72331" y2="5469"/>
                        <a14:foregroundMark x1="72331" y1="5469" x2="73763" y2="4785"/>
                      </a14:backgroundRemoval>
                    </a14:imgEffect>
                  </a14:imgLayer>
                </a14:imgProps>
              </a:ext>
              <a:ext uri="{28A0092B-C50C-407E-A947-70E740481C1C}">
                <a14:useLocalDpi xmlns:a14="http://schemas.microsoft.com/office/drawing/2010/main" val="0"/>
              </a:ext>
            </a:extLst>
          </a:blip>
          <a:stretch>
            <a:fillRect/>
          </a:stretch>
        </p:blipFill>
        <p:spPr>
          <a:xfrm>
            <a:off x="7696201" y="3429000"/>
            <a:ext cx="4495799" cy="2997200"/>
          </a:xfrm>
          <a:prstGeom prst="rect">
            <a:avLst/>
          </a:prstGeom>
        </p:spPr>
      </p:pic>
      <p:sp>
        <p:nvSpPr>
          <p:cNvPr id="45" name="Espace réservé du texte 43">
            <a:extLst>
              <a:ext uri="{FF2B5EF4-FFF2-40B4-BE49-F238E27FC236}">
                <a16:creationId xmlns:a16="http://schemas.microsoft.com/office/drawing/2014/main" id="{7F5E0C99-8D40-CBB2-766A-713159421275}"/>
              </a:ext>
            </a:extLst>
          </p:cNvPr>
          <p:cNvSpPr>
            <a:spLocks noGrp="1"/>
          </p:cNvSpPr>
          <p:nvPr>
            <p:ph type="body" sz="quarter" idx="14" hasCustomPrompt="1"/>
          </p:nvPr>
        </p:nvSpPr>
        <p:spPr>
          <a:xfrm>
            <a:off x="10803924" y="1882678"/>
            <a:ext cx="356925" cy="346211"/>
          </a:xfrm>
        </p:spPr>
        <p:txBody>
          <a:bodyPr>
            <a:noAutofit/>
          </a:bodyPr>
          <a:lstStyle>
            <a:lvl1pPr marL="0" indent="0" algn="ctr" defTabSz="914378" rtl="0" eaLnBrk="1" latinLnBrk="0" hangingPunct="1">
              <a:buClrTx/>
              <a:buNone/>
              <a:defRPr lang="fr-FR" sz="1800" b="1" i="0" u="none" strike="noStrike" kern="0" cap="none" spc="0" baseline="0" dirty="0">
                <a:solidFill>
                  <a:srgbClr val="FCBF18"/>
                </a:solidFill>
                <a:uFillTx/>
                <a:latin typeface="Calibri" panose="020F0502020204030204" pitchFamily="34" charset="0"/>
                <a:ea typeface="Calibri" panose="020F0502020204030204" pitchFamily="34" charset="0"/>
                <a:cs typeface="Calibri" panose="020F0502020204030204" pitchFamily="34" charset="0"/>
              </a:defRPr>
            </a:lvl1pPr>
          </a:lstStyle>
          <a:p>
            <a:pPr lvl="0"/>
            <a:r>
              <a:rPr lang="en-US" dirty="0"/>
              <a:t>1</a:t>
            </a:r>
            <a:endParaRPr lang="fr-FR" dirty="0"/>
          </a:p>
        </p:txBody>
      </p:sp>
      <p:sp>
        <p:nvSpPr>
          <p:cNvPr id="7" name="Text Placeholder 6">
            <a:extLst>
              <a:ext uri="{FF2B5EF4-FFF2-40B4-BE49-F238E27FC236}">
                <a16:creationId xmlns:a16="http://schemas.microsoft.com/office/drawing/2014/main" id="{1F167873-4F2A-2E68-9DEA-31794E958BD3}"/>
              </a:ext>
            </a:extLst>
          </p:cNvPr>
          <p:cNvSpPr>
            <a:spLocks noGrp="1"/>
          </p:cNvSpPr>
          <p:nvPr>
            <p:ph type="body" sz="quarter" idx="19" hasCustomPrompt="1"/>
          </p:nvPr>
        </p:nvSpPr>
        <p:spPr>
          <a:xfrm>
            <a:off x="1686856" y="2366503"/>
            <a:ext cx="409473" cy="522000"/>
          </a:xfrm>
        </p:spPr>
        <p:txBody>
          <a:bodyPr/>
          <a:lstStyle>
            <a:lvl1pPr>
              <a:buNone/>
              <a:defRPr lang="fr-FR" sz="3000" b="1" i="0" u="none" strike="noStrike" kern="0" cap="none" spc="0" baseline="0" dirty="0">
                <a:solidFill>
                  <a:srgbClr val="0070C0"/>
                </a:solidFill>
                <a:uFillTx/>
                <a:latin typeface="Calibri" panose="020F0502020204030204" pitchFamily="34" charset="0"/>
                <a:ea typeface="Calibri" panose="020F0502020204030204" pitchFamily="34" charset="0"/>
                <a:cs typeface="Calibri" panose="020F0502020204030204" pitchFamily="34" charset="0"/>
              </a:defRPr>
            </a:lvl1pPr>
          </a:lstStyle>
          <a:p>
            <a:pPr lvl="0"/>
            <a:r>
              <a:rPr lang="en-US" dirty="0"/>
              <a:t>1</a:t>
            </a:r>
            <a:endParaRPr lang="fr-FR" dirty="0"/>
          </a:p>
        </p:txBody>
      </p:sp>
      <p:sp>
        <p:nvSpPr>
          <p:cNvPr id="8" name="TextBox 7">
            <a:extLst>
              <a:ext uri="{FF2B5EF4-FFF2-40B4-BE49-F238E27FC236}">
                <a16:creationId xmlns:a16="http://schemas.microsoft.com/office/drawing/2014/main" id="{99E42638-5610-A241-4463-6A085A6F726B}"/>
              </a:ext>
            </a:extLst>
          </p:cNvPr>
          <p:cNvSpPr txBox="1"/>
          <p:nvPr userDrawn="1"/>
        </p:nvSpPr>
        <p:spPr>
          <a:xfrm>
            <a:off x="391997" y="1378425"/>
            <a:ext cx="4993200" cy="831600"/>
          </a:xfrm>
          <a:prstGeom prst="rect">
            <a:avLst/>
          </a:prstGeom>
          <a:noFill/>
        </p:spPr>
        <p:txBody>
          <a:bodyPr wrap="square" rtlCol="0">
            <a:spAutoFit/>
          </a:bodyPr>
          <a:lstStyle/>
          <a:p>
            <a:pPr lvl="0"/>
            <a:r>
              <a:rPr lang="en-US" sz="5400" b="1" i="0" u="none" strike="noStrike" kern="0" cap="none" spc="0" baseline="0" dirty="0">
                <a:solidFill>
                  <a:srgbClr val="002060"/>
                </a:solidFill>
                <a:uFillTx/>
                <a:latin typeface="Calibri"/>
                <a:cs typeface="Calibri"/>
              </a:rPr>
              <a:t>Mathématiques</a:t>
            </a:r>
            <a:endParaRPr lang="fr-FR" sz="5400" b="1" i="0" u="none" strike="noStrike" kern="0" cap="none" spc="0" baseline="0" dirty="0">
              <a:solidFill>
                <a:srgbClr val="002060"/>
              </a:solidFill>
              <a:uFillTx/>
              <a:latin typeface="Calibri"/>
              <a:cs typeface="Calibri"/>
            </a:endParaRPr>
          </a:p>
        </p:txBody>
      </p:sp>
      <p:sp>
        <p:nvSpPr>
          <p:cNvPr id="9" name="TextBox 8">
            <a:extLst>
              <a:ext uri="{FF2B5EF4-FFF2-40B4-BE49-F238E27FC236}">
                <a16:creationId xmlns:a16="http://schemas.microsoft.com/office/drawing/2014/main" id="{D017F484-2477-B3F9-BE05-6957BC8C2899}"/>
              </a:ext>
            </a:extLst>
          </p:cNvPr>
          <p:cNvSpPr txBox="1"/>
          <p:nvPr userDrawn="1"/>
        </p:nvSpPr>
        <p:spPr>
          <a:xfrm>
            <a:off x="391997" y="2305050"/>
            <a:ext cx="1519200" cy="522000"/>
          </a:xfrm>
          <a:prstGeom prst="rect">
            <a:avLst/>
          </a:prstGeom>
          <a:noFill/>
        </p:spPr>
        <p:txBody>
          <a:bodyPr wrap="square" rtlCol="0">
            <a:spAutoFit/>
          </a:bodyPr>
          <a:lstStyle/>
          <a:p>
            <a:pPr lvl="0"/>
            <a:r>
              <a:rPr lang="en-US" sz="3000" b="1" i="0" u="none" strike="noStrike" kern="0" cap="none" spc="0" baseline="0" dirty="0">
                <a:solidFill>
                  <a:srgbClr val="0070C0"/>
                </a:solidFill>
                <a:uFillTx/>
                <a:latin typeface="Calibri" panose="020F0502020204030204" pitchFamily="34" charset="0"/>
                <a:cs typeface="Calibri" panose="020F0502020204030204" pitchFamily="34" charset="0"/>
              </a:rPr>
              <a:t>Période</a:t>
            </a:r>
            <a:endParaRPr lang="fr-FR" sz="3000" b="1" i="0" u="none" strike="noStrike" kern="0" cap="none" spc="0" baseline="0" dirty="0">
              <a:solidFill>
                <a:srgbClr val="0070C0"/>
              </a:solidFill>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15432638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Slide Ouvertur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314667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Slide Modelag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2" name="Groupe 1">
            <a:extLst>
              <a:ext uri="{FF2B5EF4-FFF2-40B4-BE49-F238E27FC236}">
                <a16:creationId xmlns:a16="http://schemas.microsoft.com/office/drawing/2014/main" id="{C22727D2-BE22-8622-92D4-25E68C3F1FFB}"/>
              </a:ext>
            </a:extLst>
          </p:cNvPr>
          <p:cNvGrpSpPr/>
          <p:nvPr userDrawn="1"/>
        </p:nvGrpSpPr>
        <p:grpSpPr>
          <a:xfrm>
            <a:off x="326095" y="267178"/>
            <a:ext cx="523639" cy="458540"/>
            <a:chOff x="277892" y="2322046"/>
            <a:chExt cx="828656" cy="786827"/>
          </a:xfrm>
        </p:grpSpPr>
        <p:sp>
          <p:nvSpPr>
            <p:cNvPr id="3" name="Freeform 2">
              <a:extLst>
                <a:ext uri="{FF2B5EF4-FFF2-40B4-BE49-F238E27FC236}">
                  <a16:creationId xmlns:a16="http://schemas.microsoft.com/office/drawing/2014/main" id="{41196D48-55A6-0E12-52D3-8A9CEC441622}"/>
                </a:ext>
              </a:extLst>
            </p:cNvPr>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txBody>
            <a:bodyPr/>
            <a:lstStyle/>
            <a:p>
              <a:endParaRPr lang="fr-FR"/>
            </a:p>
          </p:txBody>
        </p:sp>
        <p:sp>
          <p:nvSpPr>
            <p:cNvPr id="4" name="Freeform 4">
              <a:extLst>
                <a:ext uri="{FF2B5EF4-FFF2-40B4-BE49-F238E27FC236}">
                  <a16:creationId xmlns:a16="http://schemas.microsoft.com/office/drawing/2014/main" id="{ADF35ECF-4AD4-1636-C7D9-4EF43C28A373}"/>
                </a:ext>
              </a:extLst>
            </p:cNvPr>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r:embed="rId4">
                <a:alphaModFix amt="72000"/>
                <a:extLst>
                  <a:ext uri="{96DAC541-7B7A-43D3-8B79-37D633B846F1}">
                    <asvg:svgBlip xmlns="" xmlns:asvg="http://schemas.microsoft.com/office/drawing/2016/SVG/main" r:embed="rId5"/>
                  </a:ext>
                </a:extLst>
              </a:blip>
              <a:stretch>
                <a:fillRect l="-101449" t="-1678"/>
              </a:stretch>
            </a:blipFill>
            <a:ln cap="rnd">
              <a:noFill/>
              <a:prstDash val="solid"/>
              <a:round/>
            </a:ln>
          </p:spPr>
          <p:txBody>
            <a:bodyPr/>
            <a:lstStyle/>
            <a:p>
              <a:endParaRPr lang="fr-FR"/>
            </a:p>
          </p:txBody>
        </p:sp>
      </p:grpSp>
      <p:sp>
        <p:nvSpPr>
          <p:cNvPr id="5" name="ZoneTexte 4">
            <a:extLst>
              <a:ext uri="{FF2B5EF4-FFF2-40B4-BE49-F238E27FC236}">
                <a16:creationId xmlns:a16="http://schemas.microsoft.com/office/drawing/2014/main" id="{BDC5D4E5-59CF-DD84-D4E9-422961FC3B66}"/>
              </a:ext>
            </a:extLst>
          </p:cNvPr>
          <p:cNvSpPr txBox="1"/>
          <p:nvPr userDrawn="1"/>
        </p:nvSpPr>
        <p:spPr>
          <a:xfrm>
            <a:off x="11748194" y="95600"/>
            <a:ext cx="274643" cy="307777"/>
          </a:xfrm>
          <a:prstGeom prst="rect">
            <a:avLst/>
          </a:prstGeom>
          <a:solidFill>
            <a:srgbClr val="C00000"/>
          </a:solidFill>
        </p:spPr>
        <p:txBody>
          <a:bodyPr wrap="square" rtlCol="0">
            <a:spAutoFit/>
          </a:bodyPr>
          <a:lstStyle/>
          <a:p>
            <a:pPr algn="ctr"/>
            <a:r>
              <a:rPr lang="en-US" b="1" dirty="0">
                <a:solidFill>
                  <a:schemeClr val="bg1"/>
                </a:solidFill>
              </a:rPr>
              <a:t>M</a:t>
            </a:r>
            <a:endParaRPr lang="fr-FR" b="1" dirty="0">
              <a:solidFill>
                <a:schemeClr val="bg1"/>
              </a:solidFill>
            </a:endParaRPr>
          </a:p>
        </p:txBody>
      </p:sp>
    </p:spTree>
    <p:extLst>
      <p:ext uri="{BB962C8B-B14F-4D97-AF65-F5344CB8AC3E}">
        <p14:creationId xmlns:p14="http://schemas.microsoft.com/office/powerpoint/2010/main" val="73780835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Slide PC">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F9E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0" name="ZoneTexte 9">
            <a:extLst>
              <a:ext uri="{FF2B5EF4-FFF2-40B4-BE49-F238E27FC236}">
                <a16:creationId xmlns:a16="http://schemas.microsoft.com/office/drawing/2014/main" id="{35F82235-1647-48CF-0D02-D2A4A746DF20}"/>
              </a:ext>
            </a:extLst>
          </p:cNvPr>
          <p:cNvSpPr txBox="1"/>
          <p:nvPr userDrawn="1"/>
        </p:nvSpPr>
        <p:spPr>
          <a:xfrm>
            <a:off x="11597589" y="56566"/>
            <a:ext cx="598963" cy="369332"/>
          </a:xfrm>
          <a:prstGeom prst="rect">
            <a:avLst/>
          </a:prstGeom>
          <a:solidFill>
            <a:srgbClr val="0F9ED5"/>
          </a:solidFill>
        </p:spPr>
        <p:txBody>
          <a:bodyPr wrap="square" rtlCol="0">
            <a:spAutoFit/>
          </a:bodyPr>
          <a:lstStyle/>
          <a:p>
            <a:r>
              <a:rPr lang="en-US" b="1" dirty="0">
                <a:solidFill>
                  <a:schemeClr val="bg1"/>
                </a:solidFill>
              </a:rPr>
              <a:t>PC</a:t>
            </a:r>
            <a:endParaRPr lang="fr-FR" b="1" dirty="0">
              <a:solidFill>
                <a:schemeClr val="bg1"/>
              </a:solidFill>
            </a:endParaRP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737474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Slide PB">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AFEB51F1-EE59-4177-2E45-6A3D374ED31C}"/>
              </a:ext>
            </a:extLst>
          </p:cNvPr>
          <p:cNvSpPr txBox="1"/>
          <p:nvPr userDrawn="1"/>
        </p:nvSpPr>
        <p:spPr>
          <a:xfrm>
            <a:off x="11651062" y="51409"/>
            <a:ext cx="506619" cy="369332"/>
          </a:xfrm>
          <a:prstGeom prst="rect">
            <a:avLst/>
          </a:prstGeom>
          <a:solidFill>
            <a:srgbClr val="0070C0"/>
          </a:solidFill>
        </p:spPr>
        <p:txBody>
          <a:bodyPr wrap="square" rtlCol="0">
            <a:spAutoFit/>
          </a:bodyPr>
          <a:lstStyle/>
          <a:p>
            <a:r>
              <a:rPr lang="en-US" b="1" dirty="0">
                <a:solidFill>
                  <a:schemeClr val="bg1"/>
                </a:solidFill>
              </a:rPr>
              <a:t>PB</a:t>
            </a:r>
            <a:endParaRPr lang="fr-FR" b="1" dirty="0">
              <a:solidFill>
                <a:schemeClr val="bg1"/>
              </a:solidFill>
            </a:endParaRPr>
          </a:p>
        </p:txBody>
      </p:sp>
      <p:pic>
        <p:nvPicPr>
          <p:cNvPr id="3" name="Picture 9">
            <a:extLst>
              <a:ext uri="{FF2B5EF4-FFF2-40B4-BE49-F238E27FC236}">
                <a16:creationId xmlns:a16="http://schemas.microsoft.com/office/drawing/2014/main" id="{A2823E6B-E4C9-AC4F-40B9-7A67B82847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41563" y="450975"/>
            <a:ext cx="469925" cy="438719"/>
          </a:xfrm>
          <a:prstGeom prst="rect">
            <a:avLst/>
          </a:prstGeom>
          <a:ln w="38100" cap="sq">
            <a:no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56767417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Slide PA">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8BC1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271092"/>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21137"/>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4">
            <a:extLst>
              <a:ext uri="{FF2B5EF4-FFF2-40B4-BE49-F238E27FC236}">
                <a16:creationId xmlns:a16="http://schemas.microsoft.com/office/drawing/2014/main" id="{7A1103BD-B492-77B8-1443-0A5E7329BA9F}"/>
              </a:ext>
            </a:extLst>
          </p:cNvPr>
          <p:cNvPicPr>
            <a:picLocks noChangeAspect="1"/>
          </p:cNvPicPr>
          <p:nvPr userDrawn="1"/>
        </p:nvPicPr>
        <p:blipFill>
          <a:blip r:embed="rId3" cstate="hqprint">
            <a:extLst>
              <a:ext uri="{BEBA8EAE-BF5A-486C-A8C5-ECC9F3942E4B}">
                <a14:imgProps xmlns:a14="http://schemas.microsoft.com/office/drawing/2010/main">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11591277" y="423251"/>
            <a:ext cx="490171" cy="490174"/>
          </a:xfrm>
          <a:prstGeom prst="rect">
            <a:avLst/>
          </a:prstGeom>
        </p:spPr>
      </p:pic>
      <p:sp>
        <p:nvSpPr>
          <p:cNvPr id="5" name="ZoneTexte 4">
            <a:extLst>
              <a:ext uri="{FF2B5EF4-FFF2-40B4-BE49-F238E27FC236}">
                <a16:creationId xmlns:a16="http://schemas.microsoft.com/office/drawing/2014/main" id="{5825CA6D-D1FD-C4B1-80FB-84C3F37E7D43}"/>
              </a:ext>
            </a:extLst>
          </p:cNvPr>
          <p:cNvSpPr txBox="1"/>
          <p:nvPr userDrawn="1"/>
        </p:nvSpPr>
        <p:spPr>
          <a:xfrm>
            <a:off x="11609717" y="111415"/>
            <a:ext cx="453292" cy="307777"/>
          </a:xfrm>
          <a:prstGeom prst="rect">
            <a:avLst/>
          </a:prstGeom>
          <a:solidFill>
            <a:srgbClr val="8BC145"/>
          </a:solidFill>
        </p:spPr>
        <p:txBody>
          <a:bodyPr wrap="square" rtlCol="0">
            <a:spAutoFit/>
          </a:bodyPr>
          <a:lstStyle/>
          <a:p>
            <a:r>
              <a:rPr lang="en-US" b="1" dirty="0">
                <a:solidFill>
                  <a:schemeClr val="bg1"/>
                </a:solidFill>
              </a:rPr>
              <a:t>PA</a:t>
            </a:r>
            <a:endParaRPr lang="fr-FR" b="1" dirty="0">
              <a:solidFill>
                <a:schemeClr val="bg1"/>
              </a:solidFill>
            </a:endParaRPr>
          </a:p>
        </p:txBody>
      </p:sp>
    </p:spTree>
    <p:extLst>
      <p:ext uri="{BB962C8B-B14F-4D97-AF65-F5344CB8AC3E}">
        <p14:creationId xmlns:p14="http://schemas.microsoft.com/office/powerpoint/2010/main" val="89082456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Slide Clôtur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8" name="Rectangle 23">
            <a:extLst>
              <a:ext uri="{FF2B5EF4-FFF2-40B4-BE49-F238E27FC236}">
                <a16:creationId xmlns:a16="http://schemas.microsoft.com/office/drawing/2014/main" id="{1186D531-053D-7666-CC80-C267D50E17B6}"/>
              </a:ext>
            </a:extLst>
          </p:cNvPr>
          <p:cNvSpPr/>
          <p:nvPr/>
        </p:nvSpPr>
        <p:spPr>
          <a:xfrm>
            <a:off x="11810035" y="23011"/>
            <a:ext cx="291709" cy="369333"/>
          </a:xfrm>
          <a:prstGeom prst="rect">
            <a:avLst/>
          </a:prstGeom>
          <a:solidFill>
            <a:srgbClr val="F19D19"/>
          </a:solid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C</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937038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Contrôle des cahiers">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solidFill>
                  <a:prstClr val="white">
                    <a:lumMod val="65000"/>
                  </a:prstClr>
                </a:solidFill>
                <a:latin typeface="Calibri" panose="020F0502020204030204"/>
              </a:rPr>
              <a:t>L’enseignant contrôle les réalisations d’un échantillon d’élèves avant de passer à la correction au tableau</a:t>
            </a:r>
            <a:endParaRPr lang="fr-FR" dirty="0"/>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 devoir à corriger ou capture d’écran du livret</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3" name="Text Placeholder 2">
            <a:extLst>
              <a:ext uri="{FF2B5EF4-FFF2-40B4-BE49-F238E27FC236}">
                <a16:creationId xmlns:a16="http://schemas.microsoft.com/office/drawing/2014/main" id="{70BAB172-2F58-33A8-7C80-58366D5F18EC}"/>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39718187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lide PB">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AFEB51F1-EE59-4177-2E45-6A3D374ED31C}"/>
              </a:ext>
            </a:extLst>
          </p:cNvPr>
          <p:cNvSpPr txBox="1"/>
          <p:nvPr userDrawn="1"/>
        </p:nvSpPr>
        <p:spPr>
          <a:xfrm>
            <a:off x="11651062" y="51409"/>
            <a:ext cx="506619" cy="369332"/>
          </a:xfrm>
          <a:prstGeom prst="rect">
            <a:avLst/>
          </a:prstGeom>
          <a:solidFill>
            <a:srgbClr val="0070C0"/>
          </a:solidFill>
        </p:spPr>
        <p:txBody>
          <a:bodyPr wrap="square" rtlCol="0">
            <a:spAutoFit/>
          </a:bodyPr>
          <a:lstStyle/>
          <a:p>
            <a:r>
              <a:rPr lang="en-US" b="1" dirty="0">
                <a:solidFill>
                  <a:schemeClr val="bg1"/>
                </a:solidFill>
              </a:rPr>
              <a:t>PB</a:t>
            </a:r>
            <a:endParaRPr lang="fr-FR" b="1" dirty="0">
              <a:solidFill>
                <a:schemeClr val="bg1"/>
              </a:solidFill>
            </a:endParaRPr>
          </a:p>
        </p:txBody>
      </p:sp>
      <p:pic>
        <p:nvPicPr>
          <p:cNvPr id="3" name="Picture 9">
            <a:extLst>
              <a:ext uri="{FF2B5EF4-FFF2-40B4-BE49-F238E27FC236}">
                <a16:creationId xmlns:a16="http://schemas.microsoft.com/office/drawing/2014/main" id="{A2823E6B-E4C9-AC4F-40B9-7A67B82847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41563" y="450975"/>
            <a:ext cx="469925" cy="438719"/>
          </a:xfrm>
          <a:prstGeom prst="rect">
            <a:avLst/>
          </a:prstGeom>
          <a:ln w="38100" cap="sq">
            <a:no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23966297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Icônes pour l’enseignant">
    <p:bg>
      <p:bgPr>
        <a:solidFill>
          <a:srgbClr val="DCE6F2"/>
        </a:solidFill>
        <a:effectLst/>
      </p:bgPr>
    </p:bg>
    <p:spTree>
      <p:nvGrpSpPr>
        <p:cNvPr id="1" name=""/>
        <p:cNvGrpSpPr/>
        <p:nvPr/>
      </p:nvGrpSpPr>
      <p:grpSpPr>
        <a:xfrm>
          <a:off x="0" y="0"/>
          <a:ext cx="0" cy="0"/>
          <a:chOff x="0" y="0"/>
          <a:chExt cx="0" cy="0"/>
        </a:xfrm>
      </p:grpSpPr>
      <p:sp>
        <p:nvSpPr>
          <p:cNvPr id="6" name="Google Shape;321;p52">
            <a:extLst>
              <a:ext uri="{FF2B5EF4-FFF2-40B4-BE49-F238E27FC236}">
                <a16:creationId xmlns:a16="http://schemas.microsoft.com/office/drawing/2014/main" id="{72ADEC78-C166-E7B6-0228-F3ECC0331BC2}"/>
              </a:ext>
            </a:extLst>
          </p:cNvPr>
          <p:cNvSpPr txBox="1"/>
          <p:nvPr userDrawn="1"/>
        </p:nvSpPr>
        <p:spPr>
          <a:xfrm>
            <a:off x="2151695" y="1298921"/>
            <a:ext cx="4239248"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panose="020F0502020204030204" pitchFamily="34" charset="0"/>
                <a:ea typeface="Calibri"/>
                <a:cs typeface="Calibri" panose="020F0502020204030204" pitchFamily="34" charset="0"/>
                <a:sym typeface="Calibri"/>
              </a:rPr>
              <a:t>Pages réservées à l’enseignant(e)</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sp>
        <p:nvSpPr>
          <p:cNvPr id="7" name="Google Shape;322;p52">
            <a:extLst>
              <a:ext uri="{FF2B5EF4-FFF2-40B4-BE49-F238E27FC236}">
                <a16:creationId xmlns:a16="http://schemas.microsoft.com/office/drawing/2014/main" id="{E4C322F2-106E-8B8C-D527-BEB0DA3609BD}"/>
              </a:ext>
            </a:extLst>
          </p:cNvPr>
          <p:cNvSpPr txBox="1"/>
          <p:nvPr userDrawn="1"/>
        </p:nvSpPr>
        <p:spPr>
          <a:xfrm>
            <a:off x="2151695" y="2226131"/>
            <a:ext cx="8241199"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panose="020F0502020204030204" pitchFamily="34" charset="0"/>
                <a:ea typeface="Calibri"/>
                <a:cs typeface="Calibri" panose="020F0502020204030204" pitchFamily="34" charset="0"/>
                <a:sym typeface="Calibri"/>
              </a:rPr>
              <a:t>Modelage de la tâche par l’enseignant (explicitation à haute voix)</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pic>
        <p:nvPicPr>
          <p:cNvPr id="8" name="Google Shape;318;p52" descr="Image générée">
            <a:extLst>
              <a:ext uri="{FF2B5EF4-FFF2-40B4-BE49-F238E27FC236}">
                <a16:creationId xmlns:a16="http://schemas.microsoft.com/office/drawing/2014/main" id="{AA7CEDC4-4EAD-5796-C8DE-A3FE218AEFCB}"/>
              </a:ext>
            </a:extLst>
          </p:cNvPr>
          <p:cNvPicPr preferRelativeResize="0"/>
          <p:nvPr userDrawn="1"/>
        </p:nvPicPr>
        <p:blipFill rotWithShape="1">
          <a:blip r:embed="rId2">
            <a:alphaModFix/>
          </a:blip>
          <a:srcRect t="23545" r="71114" b="60700"/>
          <a:stretch/>
        </p:blipFill>
        <p:spPr>
          <a:xfrm>
            <a:off x="992594" y="2946687"/>
            <a:ext cx="1035476" cy="854359"/>
          </a:xfrm>
          <a:prstGeom prst="rect">
            <a:avLst/>
          </a:prstGeom>
          <a:noFill/>
          <a:ln>
            <a:noFill/>
          </a:ln>
        </p:spPr>
      </p:pic>
      <p:sp>
        <p:nvSpPr>
          <p:cNvPr id="9" name="Google Shape;322;p52">
            <a:extLst>
              <a:ext uri="{FF2B5EF4-FFF2-40B4-BE49-F238E27FC236}">
                <a16:creationId xmlns:a16="http://schemas.microsoft.com/office/drawing/2014/main" id="{B506BC51-2309-B11A-BF8E-62D4306DA8F0}"/>
              </a:ext>
            </a:extLst>
          </p:cNvPr>
          <p:cNvSpPr txBox="1"/>
          <p:nvPr userDrawn="1"/>
        </p:nvSpPr>
        <p:spPr>
          <a:xfrm>
            <a:off x="2151695" y="3159518"/>
            <a:ext cx="9359384"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panose="020F0502020204030204" pitchFamily="34" charset="0"/>
                <a:ea typeface="Calibri"/>
                <a:cs typeface="Calibri" panose="020F0502020204030204" pitchFamily="34" charset="0"/>
                <a:sym typeface="Calibri"/>
              </a:rPr>
              <a:t>Consignes et explications données aux élèves – hors modelage (à dire à haute voix)</a:t>
            </a:r>
            <a:endParaRPr sz="2000" kern="0" dirty="0">
              <a:solidFill>
                <a:srgbClr val="000000"/>
              </a:solidFill>
              <a:latin typeface="Calibri" panose="020F0502020204030204" pitchFamily="34" charset="0"/>
              <a:ea typeface="Arial"/>
              <a:cs typeface="Calibri" panose="020F0502020204030204" pitchFamily="34" charset="0"/>
              <a:sym typeface="Arial"/>
            </a:endParaRPr>
          </a:p>
        </p:txBody>
      </p:sp>
      <p:sp>
        <p:nvSpPr>
          <p:cNvPr id="10" name="Google Shape;332;p53">
            <a:extLst>
              <a:ext uri="{FF2B5EF4-FFF2-40B4-BE49-F238E27FC236}">
                <a16:creationId xmlns:a16="http://schemas.microsoft.com/office/drawing/2014/main" id="{73DA3CC4-D07A-FD24-06B2-470FF6AFCBFE}"/>
              </a:ext>
            </a:extLst>
          </p:cNvPr>
          <p:cNvSpPr txBox="1"/>
          <p:nvPr userDrawn="1"/>
        </p:nvSpPr>
        <p:spPr>
          <a:xfrm>
            <a:off x="2151695" y="4005511"/>
            <a:ext cx="3971611" cy="420457"/>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133" b="1" kern="0" dirty="0">
                <a:solidFill>
                  <a:srgbClr val="44546A"/>
                </a:solidFill>
                <a:latin typeface="Calibri" panose="020F0502020204030204" pitchFamily="34" charset="0"/>
                <a:ea typeface="Calibri"/>
                <a:cs typeface="Calibri" panose="020F0502020204030204" pitchFamily="34" charset="0"/>
                <a:sym typeface="Calibri"/>
              </a:rPr>
              <a:t>Rappel du contrat de classe </a:t>
            </a:r>
            <a:endParaRPr sz="1867" kern="0" dirty="0">
              <a:solidFill>
                <a:srgbClr val="000000"/>
              </a:solidFill>
              <a:latin typeface="Calibri" panose="020F0502020204030204" pitchFamily="34" charset="0"/>
              <a:cs typeface="Calibri" panose="020F0502020204030204" pitchFamily="34" charset="0"/>
              <a:sym typeface="Arial"/>
            </a:endParaRPr>
          </a:p>
        </p:txBody>
      </p:sp>
      <p:pic>
        <p:nvPicPr>
          <p:cNvPr id="11" name="Google Shape;336;p53">
            <a:extLst>
              <a:ext uri="{FF2B5EF4-FFF2-40B4-BE49-F238E27FC236}">
                <a16:creationId xmlns:a16="http://schemas.microsoft.com/office/drawing/2014/main" id="{707D932E-E30A-7595-2289-FC158DAB3283}"/>
              </a:ext>
            </a:extLst>
          </p:cNvPr>
          <p:cNvPicPr preferRelativeResize="0"/>
          <p:nvPr userDrawn="1"/>
        </p:nvPicPr>
        <p:blipFill rotWithShape="1">
          <a:blip r:embed="rId3">
            <a:alphaModFix/>
          </a:blip>
          <a:srcRect/>
          <a:stretch/>
        </p:blipFill>
        <p:spPr>
          <a:xfrm>
            <a:off x="1127953" y="4033935"/>
            <a:ext cx="753729" cy="603600"/>
          </a:xfrm>
          <a:prstGeom prst="rect">
            <a:avLst/>
          </a:prstGeom>
          <a:noFill/>
          <a:ln>
            <a:noFill/>
          </a:ln>
        </p:spPr>
      </p:pic>
      <p:sp>
        <p:nvSpPr>
          <p:cNvPr id="12" name="Google Shape;291;p51">
            <a:extLst>
              <a:ext uri="{FF2B5EF4-FFF2-40B4-BE49-F238E27FC236}">
                <a16:creationId xmlns:a16="http://schemas.microsoft.com/office/drawing/2014/main" id="{B102DBF7-8612-EAB2-F4F6-FE2824A33C62}"/>
              </a:ext>
            </a:extLst>
          </p:cNvPr>
          <p:cNvSpPr/>
          <p:nvPr userDrawn="1"/>
        </p:nvSpPr>
        <p:spPr>
          <a:xfrm>
            <a:off x="63503" y="27983"/>
            <a:ext cx="8241200" cy="603600"/>
          </a:xfrm>
          <a:prstGeom prst="rect">
            <a:avLst/>
          </a:prstGeom>
          <a:noFill/>
          <a:ln>
            <a:noFill/>
          </a:ln>
        </p:spPr>
        <p:txBody>
          <a:bodyPr spcFirstLastPara="1" wrap="square" lIns="91433" tIns="45667" rIns="91433" bIns="45667" anchor="t" anchorCtr="0">
            <a:noAutofit/>
          </a:bodyPr>
          <a:lstStyle/>
          <a:p>
            <a:pPr defTabSz="1219170">
              <a:buClr>
                <a:srgbClr val="44546A"/>
              </a:buClr>
              <a:buSzPts val="2400"/>
            </a:pPr>
            <a:r>
              <a:rPr lang="fr-FR" sz="3200" b="1" kern="0" dirty="0">
                <a:solidFill>
                  <a:srgbClr val="44546A"/>
                </a:solidFill>
                <a:latin typeface="Calibri" panose="020F0502020204030204" pitchFamily="34" charset="0"/>
                <a:ea typeface="Calibri"/>
                <a:cs typeface="Calibri" panose="020F0502020204030204" pitchFamily="34" charset="0"/>
                <a:sym typeface="Calibri"/>
              </a:rPr>
              <a:t>Icônes pour l’enseignant</a:t>
            </a:r>
            <a:endParaRPr lang="fr-FR" sz="1867" kern="0" dirty="0">
              <a:solidFill>
                <a:srgbClr val="000000"/>
              </a:solidFill>
              <a:latin typeface="Calibri" panose="020F0502020204030204" pitchFamily="34" charset="0"/>
              <a:cs typeface="Calibri" panose="020F0502020204030204" pitchFamily="34" charset="0"/>
              <a:sym typeface="Arial"/>
            </a:endParaRPr>
          </a:p>
        </p:txBody>
      </p:sp>
      <p:grpSp>
        <p:nvGrpSpPr>
          <p:cNvPr id="13" name="Groupe 3">
            <a:extLst>
              <a:ext uri="{FF2B5EF4-FFF2-40B4-BE49-F238E27FC236}">
                <a16:creationId xmlns:a16="http://schemas.microsoft.com/office/drawing/2014/main" id="{7C8BB474-F23B-5C87-47EF-B73EA69BFC17}"/>
              </a:ext>
            </a:extLst>
          </p:cNvPr>
          <p:cNvGrpSpPr/>
          <p:nvPr userDrawn="1"/>
        </p:nvGrpSpPr>
        <p:grpSpPr>
          <a:xfrm>
            <a:off x="1153868" y="2019636"/>
            <a:ext cx="814489" cy="699291"/>
            <a:chOff x="277892" y="2322046"/>
            <a:chExt cx="828656" cy="786827"/>
          </a:xfrm>
        </p:grpSpPr>
        <p:sp>
          <p:nvSpPr>
            <p:cNvPr id="14" name="Freeform 2">
              <a:extLst>
                <a:ext uri="{FF2B5EF4-FFF2-40B4-BE49-F238E27FC236}">
                  <a16:creationId xmlns:a16="http://schemas.microsoft.com/office/drawing/2014/main" id="{410781AD-EC8B-9893-FFEA-ADFD5BF9DD5C}"/>
                </a:ext>
              </a:extLst>
            </p:cNvPr>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txBody>
            <a:bodyPr/>
            <a:lstStyle/>
            <a:p>
              <a:endParaRPr lang="fr-FR">
                <a:latin typeface="Calibri" panose="020F0502020204030204" pitchFamily="34" charset="0"/>
                <a:cs typeface="Calibri" panose="020F0502020204030204" pitchFamily="34" charset="0"/>
              </a:endParaRPr>
            </a:p>
          </p:txBody>
        </p:sp>
        <p:sp>
          <p:nvSpPr>
            <p:cNvPr id="15" name="Freeform 4">
              <a:extLst>
                <a:ext uri="{FF2B5EF4-FFF2-40B4-BE49-F238E27FC236}">
                  <a16:creationId xmlns:a16="http://schemas.microsoft.com/office/drawing/2014/main" id="{50FDC7F3-F5D0-66D4-CD0D-B9EC4EE2A3C9}"/>
                </a:ext>
              </a:extLst>
            </p:cNvPr>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r:embed="rId6">
                <a:alphaModFix amt="72000"/>
                <a:extLst>
                  <a:ext uri="{96DAC541-7B7A-43D3-8B79-37D633B846F1}">
                    <asvg:svgBlip xmlns="" xmlns:asvg="http://schemas.microsoft.com/office/drawing/2016/SVG/main" r:embed="rId7"/>
                  </a:ext>
                </a:extLst>
              </a:blip>
              <a:stretch>
                <a:fillRect l="-101449" t="-1678"/>
              </a:stretch>
            </a:blipFill>
            <a:ln cap="rnd">
              <a:noFill/>
              <a:prstDash val="solid"/>
              <a:round/>
            </a:ln>
          </p:spPr>
          <p:txBody>
            <a:bodyPr/>
            <a:lstStyle/>
            <a:p>
              <a:endParaRPr lang="fr-FR">
                <a:latin typeface="Calibri" panose="020F0502020204030204" pitchFamily="34" charset="0"/>
                <a:cs typeface="Calibri" panose="020F0502020204030204" pitchFamily="34" charset="0"/>
              </a:endParaRPr>
            </a:p>
          </p:txBody>
        </p:sp>
      </p:grpSp>
      <p:pic>
        <p:nvPicPr>
          <p:cNvPr id="16" name="Picture 2" descr="Image générée">
            <a:extLst>
              <a:ext uri="{FF2B5EF4-FFF2-40B4-BE49-F238E27FC236}">
                <a16:creationId xmlns:a16="http://schemas.microsoft.com/office/drawing/2014/main" id="{527D9024-1749-B2A5-B66C-218973707C9F}"/>
              </a:ext>
            </a:extLst>
          </p:cNvPr>
          <p:cNvPicPr>
            <a:picLocks noChangeAspect="1" noChangeArrowheads="1"/>
          </p:cNvPicPr>
          <p:nvPr userDrawn="1"/>
        </p:nvPicPr>
        <p:blipFill rotWithShape="1">
          <a:blip r:embed="rId8" cstate="print">
            <a:extLst>
              <a:ext uri="{28A0092B-C50C-407E-A947-70E740481C1C}">
                <a14:useLocalDpi xmlns:a14="http://schemas.microsoft.com/office/drawing/2010/main" val="0"/>
              </a:ext>
            </a:extLst>
          </a:blip>
          <a:srcRect t="11064" b="10678"/>
          <a:stretch>
            <a:fillRect/>
          </a:stretch>
        </p:blipFill>
        <p:spPr bwMode="auto">
          <a:xfrm>
            <a:off x="1153867" y="1023539"/>
            <a:ext cx="727815" cy="85435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52">
            <a:extLst>
              <a:ext uri="{FF2B5EF4-FFF2-40B4-BE49-F238E27FC236}">
                <a16:creationId xmlns:a16="http://schemas.microsoft.com/office/drawing/2014/main" id="{99F2DA21-0D6B-EEDA-E4D7-20FE6425D166}"/>
              </a:ext>
            </a:extLst>
          </p:cNvPr>
          <p:cNvPicPr>
            <a:picLocks noChangeAspect="1"/>
          </p:cNvPicPr>
          <p:nvPr userDrawn="1"/>
        </p:nvPicPr>
        <p:blipFill>
          <a:blip r:embed="rId9">
            <a:duotone>
              <a:schemeClr val="accent2">
                <a:shade val="45000"/>
                <a:satMod val="135000"/>
              </a:schemeClr>
              <a:prstClr val="white"/>
            </a:duotone>
          </a:blip>
          <a:stretch>
            <a:fillRect/>
          </a:stretch>
        </p:blipFill>
        <p:spPr>
          <a:xfrm>
            <a:off x="1198230" y="4942460"/>
            <a:ext cx="590757" cy="603600"/>
          </a:xfrm>
          <a:prstGeom prst="ellipse">
            <a:avLst/>
          </a:prstGeom>
          <a:solidFill>
            <a:srgbClr val="FFC000"/>
          </a:solidFill>
          <a:ln>
            <a:noFill/>
          </a:ln>
        </p:spPr>
      </p:pic>
      <p:sp>
        <p:nvSpPr>
          <p:cNvPr id="18" name="Google Shape;332;p53">
            <a:extLst>
              <a:ext uri="{FF2B5EF4-FFF2-40B4-BE49-F238E27FC236}">
                <a16:creationId xmlns:a16="http://schemas.microsoft.com/office/drawing/2014/main" id="{D8F68E27-C54B-2365-46CC-80826021819A}"/>
              </a:ext>
            </a:extLst>
          </p:cNvPr>
          <p:cNvSpPr txBox="1"/>
          <p:nvPr userDrawn="1"/>
        </p:nvSpPr>
        <p:spPr>
          <a:xfrm>
            <a:off x="2064863" y="5034031"/>
            <a:ext cx="3971611" cy="420457"/>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133" b="1" kern="0" dirty="0">
                <a:solidFill>
                  <a:srgbClr val="44546A"/>
                </a:solidFill>
                <a:latin typeface="Calibri" panose="020F0502020204030204" pitchFamily="34" charset="0"/>
                <a:ea typeface="Calibri"/>
                <a:cs typeface="Calibri" panose="020F0502020204030204" pitchFamily="34" charset="0"/>
                <a:sym typeface="Calibri"/>
              </a:rPr>
              <a:t>Correction du devoir maison</a:t>
            </a:r>
            <a:endParaRPr sz="1867" kern="0" dirty="0">
              <a:solidFill>
                <a:srgbClr val="000000"/>
              </a:solidFill>
              <a:latin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400300610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Icônes pour l’élève">
    <p:bg>
      <p:bgPr>
        <a:solidFill>
          <a:srgbClr val="DCE6F2"/>
        </a:solidFill>
        <a:effectLst/>
      </p:bgPr>
    </p:bg>
    <p:spTree>
      <p:nvGrpSpPr>
        <p:cNvPr id="1" name=""/>
        <p:cNvGrpSpPr/>
        <p:nvPr/>
      </p:nvGrpSpPr>
      <p:grpSpPr>
        <a:xfrm>
          <a:off x="0" y="0"/>
          <a:ext cx="0" cy="0"/>
          <a:chOff x="0" y="0"/>
          <a:chExt cx="0" cy="0"/>
        </a:xfrm>
      </p:grpSpPr>
      <p:grpSp>
        <p:nvGrpSpPr>
          <p:cNvPr id="2" name="Groupe 20">
            <a:extLst>
              <a:ext uri="{FF2B5EF4-FFF2-40B4-BE49-F238E27FC236}">
                <a16:creationId xmlns:a16="http://schemas.microsoft.com/office/drawing/2014/main" id="{455484CA-69F8-E897-4194-227636DCF03E}"/>
              </a:ext>
            </a:extLst>
          </p:cNvPr>
          <p:cNvGrpSpPr/>
          <p:nvPr userDrawn="1"/>
        </p:nvGrpSpPr>
        <p:grpSpPr>
          <a:xfrm>
            <a:off x="863927" y="4507781"/>
            <a:ext cx="5760430" cy="603600"/>
            <a:chOff x="647945" y="3380837"/>
            <a:chExt cx="4320322" cy="452700"/>
          </a:xfrm>
        </p:grpSpPr>
        <p:sp>
          <p:nvSpPr>
            <p:cNvPr id="3" name="Google Shape;334;p53">
              <a:extLst>
                <a:ext uri="{FF2B5EF4-FFF2-40B4-BE49-F238E27FC236}">
                  <a16:creationId xmlns:a16="http://schemas.microsoft.com/office/drawing/2014/main" id="{F98C3186-68F4-DA75-23D3-C638DE9F3D4C}"/>
                </a:ext>
              </a:extLst>
            </p:cNvPr>
            <p:cNvSpPr txBox="1"/>
            <p:nvPr/>
          </p:nvSpPr>
          <p:spPr>
            <a:xfrm>
              <a:off x="1372968" y="3457186"/>
              <a:ext cx="3595299" cy="300002"/>
            </a:xfrm>
            <a:prstGeom prst="rect">
              <a:avLst/>
            </a:prstGeom>
            <a:noFill/>
            <a:ln>
              <a:noFill/>
            </a:ln>
          </p:spPr>
          <p:txBody>
            <a:bodyPr spcFirstLastPara="1" wrap="square" lIns="91400" tIns="45667" rIns="91400" bIns="45667" anchor="t" anchorCtr="0">
              <a:spAutoFit/>
            </a:bodyPr>
            <a:lstStyle/>
            <a:p>
              <a:pPr defTabSz="1219170" eaLnBrk="0" fontAlgn="base" hangingPunct="0">
                <a:spcBef>
                  <a:spcPct val="0"/>
                </a:spcBef>
                <a:spcAft>
                  <a:spcPct val="0"/>
                </a:spcAft>
              </a:pPr>
              <a:r>
                <a:rPr lang="fr-FR" altLang="fr-FR" sz="2000" b="1" kern="0" dirty="0">
                  <a:solidFill>
                    <a:srgbClr val="44546A"/>
                  </a:solidFill>
                  <a:latin typeface="Calibri" panose="020F0502020204030204" pitchFamily="34" charset="0"/>
                  <a:cs typeface="Calibri" panose="020F0502020204030204" pitchFamily="34" charset="0"/>
                  <a:sym typeface="Arial"/>
                </a:rPr>
                <a:t>Les élèves travaillent en autonomie</a:t>
              </a:r>
              <a:endParaRPr lang="fr-FR" altLang="fr-FR" sz="2000" kern="0" dirty="0">
                <a:solidFill>
                  <a:srgbClr val="000000"/>
                </a:solidFill>
                <a:latin typeface="Calibri" panose="020F0502020204030204" pitchFamily="34" charset="0"/>
                <a:cs typeface="Calibri" panose="020F0502020204030204" pitchFamily="34" charset="0"/>
                <a:sym typeface="Arial"/>
              </a:endParaRPr>
            </a:p>
          </p:txBody>
        </p:sp>
        <p:pic>
          <p:nvPicPr>
            <p:cNvPr id="4" name="Google Shape;338;p53">
              <a:extLst>
                <a:ext uri="{FF2B5EF4-FFF2-40B4-BE49-F238E27FC236}">
                  <a16:creationId xmlns:a16="http://schemas.microsoft.com/office/drawing/2014/main" id="{EE8B5758-FC32-6DBC-FA34-8AD293E331F4}"/>
                </a:ext>
              </a:extLst>
            </p:cNvPr>
            <p:cNvPicPr preferRelativeResize="0"/>
            <p:nvPr/>
          </p:nvPicPr>
          <p:blipFill rotWithShape="1">
            <a:blip r:embed="rId2">
              <a:alphaModFix/>
            </a:blip>
            <a:srcRect/>
            <a:stretch/>
          </p:blipFill>
          <p:spPr>
            <a:xfrm>
              <a:off x="647945" y="3380837"/>
              <a:ext cx="460215" cy="452700"/>
            </a:xfrm>
            <a:prstGeom prst="rect">
              <a:avLst/>
            </a:prstGeom>
            <a:noFill/>
            <a:ln>
              <a:noFill/>
            </a:ln>
          </p:spPr>
        </p:pic>
      </p:grpSp>
      <p:grpSp>
        <p:nvGrpSpPr>
          <p:cNvPr id="5" name="Groupe 19">
            <a:extLst>
              <a:ext uri="{FF2B5EF4-FFF2-40B4-BE49-F238E27FC236}">
                <a16:creationId xmlns:a16="http://schemas.microsoft.com/office/drawing/2014/main" id="{6A2A93EC-87F6-95D1-5797-17C55B688302}"/>
              </a:ext>
            </a:extLst>
          </p:cNvPr>
          <p:cNvGrpSpPr/>
          <p:nvPr userDrawn="1"/>
        </p:nvGrpSpPr>
        <p:grpSpPr>
          <a:xfrm>
            <a:off x="884384" y="3752370"/>
            <a:ext cx="10372677" cy="498415"/>
            <a:chOff x="663288" y="2814277"/>
            <a:chExt cx="7779508" cy="373811"/>
          </a:xfrm>
        </p:grpSpPr>
        <p:sp>
          <p:nvSpPr>
            <p:cNvPr id="19" name="Google Shape;335;p53">
              <a:extLst>
                <a:ext uri="{FF2B5EF4-FFF2-40B4-BE49-F238E27FC236}">
                  <a16:creationId xmlns:a16="http://schemas.microsoft.com/office/drawing/2014/main" id="{16265EDD-5F5E-B918-CCF9-5A4977E0A2E1}"/>
                </a:ext>
              </a:extLst>
            </p:cNvPr>
            <p:cNvSpPr txBox="1"/>
            <p:nvPr/>
          </p:nvSpPr>
          <p:spPr>
            <a:xfrm>
              <a:off x="1372969" y="2851181"/>
              <a:ext cx="7069827" cy="300001"/>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FR" altLang="fr-FR" sz="2000" b="1" kern="0" dirty="0">
                  <a:solidFill>
                    <a:srgbClr val="44546A"/>
                  </a:solidFill>
                  <a:latin typeface="Calibri" panose="020F0502020204030204" pitchFamily="34" charset="0"/>
                  <a:cs typeface="Calibri" panose="020F0502020204030204" pitchFamily="34" charset="0"/>
                  <a:sym typeface="Arial"/>
                </a:rPr>
                <a:t>Les élèves travaillent en binômes</a:t>
              </a:r>
            </a:p>
          </p:txBody>
        </p:sp>
        <p:pic>
          <p:nvPicPr>
            <p:cNvPr id="20" name="Google Shape;339;p53">
              <a:extLst>
                <a:ext uri="{FF2B5EF4-FFF2-40B4-BE49-F238E27FC236}">
                  <a16:creationId xmlns:a16="http://schemas.microsoft.com/office/drawing/2014/main" id="{43A7DB30-C267-63FA-52A5-387FE7EB2813}"/>
                </a:ext>
              </a:extLst>
            </p:cNvPr>
            <p:cNvPicPr preferRelativeResize="0"/>
            <p:nvPr/>
          </p:nvPicPr>
          <p:blipFill rotWithShape="1">
            <a:blip r:embed="rId3">
              <a:alphaModFix/>
            </a:blip>
            <a:srcRect/>
            <a:stretch/>
          </p:blipFill>
          <p:spPr>
            <a:xfrm>
              <a:off x="663288" y="2814277"/>
              <a:ext cx="413750" cy="373811"/>
            </a:xfrm>
            <a:prstGeom prst="rect">
              <a:avLst/>
            </a:prstGeom>
            <a:noFill/>
            <a:ln>
              <a:noFill/>
            </a:ln>
          </p:spPr>
        </p:pic>
      </p:grpSp>
      <p:grpSp>
        <p:nvGrpSpPr>
          <p:cNvPr id="21" name="Groupe 17">
            <a:extLst>
              <a:ext uri="{FF2B5EF4-FFF2-40B4-BE49-F238E27FC236}">
                <a16:creationId xmlns:a16="http://schemas.microsoft.com/office/drawing/2014/main" id="{AB8F74CF-5AE3-7B7C-8F1A-7138C5479B0F}"/>
              </a:ext>
            </a:extLst>
          </p:cNvPr>
          <p:cNvGrpSpPr/>
          <p:nvPr userDrawn="1"/>
        </p:nvGrpSpPr>
        <p:grpSpPr>
          <a:xfrm>
            <a:off x="887673" y="2319672"/>
            <a:ext cx="6840126" cy="498414"/>
            <a:chOff x="657162" y="1688359"/>
            <a:chExt cx="5130094" cy="373810"/>
          </a:xfrm>
        </p:grpSpPr>
        <p:pic>
          <p:nvPicPr>
            <p:cNvPr id="22" name="Google Shape;289;p51">
              <a:extLst>
                <a:ext uri="{FF2B5EF4-FFF2-40B4-BE49-F238E27FC236}">
                  <a16:creationId xmlns:a16="http://schemas.microsoft.com/office/drawing/2014/main" id="{AF9116B7-A8C5-1AC9-6D6A-06E46B310BA3}"/>
                </a:ext>
              </a:extLst>
            </p:cNvPr>
            <p:cNvPicPr preferRelativeResize="0"/>
            <p:nvPr/>
          </p:nvPicPr>
          <p:blipFill rotWithShape="1">
            <a:blip r:embed="rId4">
              <a:alphaModFix/>
            </a:blip>
            <a:srcRect/>
            <a:stretch/>
          </p:blipFill>
          <p:spPr>
            <a:xfrm>
              <a:off x="657162" y="1688359"/>
              <a:ext cx="417704" cy="373810"/>
            </a:xfrm>
            <a:prstGeom prst="rect">
              <a:avLst/>
            </a:prstGeom>
            <a:noFill/>
            <a:ln>
              <a:noFill/>
            </a:ln>
          </p:spPr>
        </p:pic>
        <p:sp>
          <p:nvSpPr>
            <p:cNvPr id="23" name="Google Shape;290;p51">
              <a:extLst>
                <a:ext uri="{FF2B5EF4-FFF2-40B4-BE49-F238E27FC236}">
                  <a16:creationId xmlns:a16="http://schemas.microsoft.com/office/drawing/2014/main" id="{7C2661D8-C739-826A-F71A-B0D3928B2B2F}"/>
                </a:ext>
              </a:extLst>
            </p:cNvPr>
            <p:cNvSpPr txBox="1"/>
            <p:nvPr/>
          </p:nvSpPr>
          <p:spPr>
            <a:xfrm>
              <a:off x="1364376" y="1725263"/>
              <a:ext cx="4422880" cy="300001"/>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élèves écoutent l’enseignant avec attention</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grpSp>
      <p:grpSp>
        <p:nvGrpSpPr>
          <p:cNvPr id="24" name="Groupe 16">
            <a:extLst>
              <a:ext uri="{FF2B5EF4-FFF2-40B4-BE49-F238E27FC236}">
                <a16:creationId xmlns:a16="http://schemas.microsoft.com/office/drawing/2014/main" id="{55116010-721E-395D-81F9-3AB0089260C9}"/>
              </a:ext>
            </a:extLst>
          </p:cNvPr>
          <p:cNvGrpSpPr/>
          <p:nvPr userDrawn="1"/>
        </p:nvGrpSpPr>
        <p:grpSpPr>
          <a:xfrm>
            <a:off x="954798" y="1692132"/>
            <a:ext cx="5669559" cy="426303"/>
            <a:chOff x="716099" y="1269098"/>
            <a:chExt cx="4252169" cy="319727"/>
          </a:xfrm>
        </p:grpSpPr>
        <p:sp>
          <p:nvSpPr>
            <p:cNvPr id="25" name="Google Shape;293;p51">
              <a:extLst>
                <a:ext uri="{FF2B5EF4-FFF2-40B4-BE49-F238E27FC236}">
                  <a16:creationId xmlns:a16="http://schemas.microsoft.com/office/drawing/2014/main" id="{7032D0E0-EBEC-53E8-0B49-48526A3D36F9}"/>
                </a:ext>
              </a:extLst>
            </p:cNvPr>
            <p:cNvSpPr txBox="1"/>
            <p:nvPr/>
          </p:nvSpPr>
          <p:spPr>
            <a:xfrm>
              <a:off x="1372969" y="1278960"/>
              <a:ext cx="3595299" cy="300002"/>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élèves lèvent la main pour participer</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pic>
          <p:nvPicPr>
            <p:cNvPr id="26" name="Google Shape;294;p51" descr="Lever la main - Icônes mains et gestes gratuites">
              <a:extLst>
                <a:ext uri="{FF2B5EF4-FFF2-40B4-BE49-F238E27FC236}">
                  <a16:creationId xmlns:a16="http://schemas.microsoft.com/office/drawing/2014/main" id="{2ACEC901-186A-BF79-835B-E57B82F459EF}"/>
                </a:ext>
              </a:extLst>
            </p:cNvPr>
            <p:cNvPicPr preferRelativeResize="0"/>
            <p:nvPr/>
          </p:nvPicPr>
          <p:blipFill rotWithShape="1">
            <a:blip r:embed="rId5">
              <a:alphaModFix/>
            </a:blip>
            <a:srcRect/>
            <a:stretch/>
          </p:blipFill>
          <p:spPr>
            <a:xfrm>
              <a:off x="716099" y="1269098"/>
              <a:ext cx="405665" cy="319727"/>
            </a:xfrm>
            <a:prstGeom prst="rect">
              <a:avLst/>
            </a:prstGeom>
            <a:noFill/>
            <a:ln>
              <a:noFill/>
            </a:ln>
          </p:spPr>
        </p:pic>
      </p:grpSp>
      <p:grpSp>
        <p:nvGrpSpPr>
          <p:cNvPr id="27" name="Groupe 4">
            <a:extLst>
              <a:ext uri="{FF2B5EF4-FFF2-40B4-BE49-F238E27FC236}">
                <a16:creationId xmlns:a16="http://schemas.microsoft.com/office/drawing/2014/main" id="{A476E449-2EDB-16AA-E1CA-9C17502AAE06}"/>
              </a:ext>
            </a:extLst>
          </p:cNvPr>
          <p:cNvGrpSpPr/>
          <p:nvPr userDrawn="1"/>
        </p:nvGrpSpPr>
        <p:grpSpPr>
          <a:xfrm>
            <a:off x="863575" y="916351"/>
            <a:ext cx="6681334" cy="603600"/>
            <a:chOff x="915782" y="892042"/>
            <a:chExt cx="6681334" cy="603600"/>
          </a:xfrm>
        </p:grpSpPr>
        <p:sp>
          <p:nvSpPr>
            <p:cNvPr id="28" name="Google Shape;333;p53">
              <a:extLst>
                <a:ext uri="{FF2B5EF4-FFF2-40B4-BE49-F238E27FC236}">
                  <a16:creationId xmlns:a16="http://schemas.microsoft.com/office/drawing/2014/main" id="{DFD7CD4B-7B90-E1D3-21AD-ACB5739F4ED9}"/>
                </a:ext>
              </a:extLst>
            </p:cNvPr>
            <p:cNvSpPr txBox="1"/>
            <p:nvPr/>
          </p:nvSpPr>
          <p:spPr>
            <a:xfrm>
              <a:off x="1882832" y="949173"/>
              <a:ext cx="5714284"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élèves utilisent l’ardoise pour répondre</a:t>
              </a:r>
              <a:endParaRPr sz="2000" kern="0" dirty="0">
                <a:solidFill>
                  <a:srgbClr val="000000"/>
                </a:solidFill>
                <a:latin typeface="Calibri" panose="020F0502020204030204" pitchFamily="34" charset="0"/>
                <a:cs typeface="Calibri" panose="020F0502020204030204" pitchFamily="34" charset="0"/>
                <a:sym typeface="Arial"/>
              </a:endParaRPr>
            </a:p>
          </p:txBody>
        </p:sp>
        <p:grpSp>
          <p:nvGrpSpPr>
            <p:cNvPr id="29" name="Groupe 26">
              <a:extLst>
                <a:ext uri="{FF2B5EF4-FFF2-40B4-BE49-F238E27FC236}">
                  <a16:creationId xmlns:a16="http://schemas.microsoft.com/office/drawing/2014/main" id="{A0ECEF0B-4454-0780-970F-F29223465F33}"/>
                </a:ext>
              </a:extLst>
            </p:cNvPr>
            <p:cNvGrpSpPr/>
            <p:nvPr/>
          </p:nvGrpSpPr>
          <p:grpSpPr>
            <a:xfrm>
              <a:off x="915782" y="892042"/>
              <a:ext cx="632111" cy="603600"/>
              <a:chOff x="779845" y="4335989"/>
              <a:chExt cx="442253" cy="575842"/>
            </a:xfrm>
          </p:grpSpPr>
          <p:pic>
            <p:nvPicPr>
              <p:cNvPr id="30" name="Google Shape;307;p51" descr="Une image contenant Dessin animé, clipart, Animation, illustration&#10;&#10;Description générée automatiquement">
                <a:extLst>
                  <a:ext uri="{FF2B5EF4-FFF2-40B4-BE49-F238E27FC236}">
                    <a16:creationId xmlns:a16="http://schemas.microsoft.com/office/drawing/2014/main" id="{631B41C6-5093-1874-B93F-DF1E71265567}"/>
                  </a:ext>
                </a:extLst>
              </p:cNvPr>
              <p:cNvPicPr preferRelativeResize="0"/>
              <p:nvPr/>
            </p:nvPicPr>
            <p:blipFill rotWithShape="1">
              <a:blip r:embed="rId6">
                <a:alphaModFix/>
              </a:blip>
              <a:srcRect l="18242" t="9344" r="18458" b="23864"/>
              <a:stretch/>
            </p:blipFill>
            <p:spPr>
              <a:xfrm>
                <a:off x="779845" y="4335989"/>
                <a:ext cx="442253" cy="575842"/>
              </a:xfrm>
              <a:prstGeom prst="rect">
                <a:avLst/>
              </a:prstGeom>
              <a:noFill/>
              <a:ln>
                <a:noFill/>
              </a:ln>
            </p:spPr>
          </p:pic>
          <p:sp>
            <p:nvSpPr>
              <p:cNvPr id="31" name="Rectangle 30">
                <a:extLst>
                  <a:ext uri="{FF2B5EF4-FFF2-40B4-BE49-F238E27FC236}">
                    <a16:creationId xmlns:a16="http://schemas.microsoft.com/office/drawing/2014/main" id="{B7B9C88E-B244-D0E5-DBC7-CAAEF4B2E030}"/>
                  </a:ext>
                </a:extLst>
              </p:cNvPr>
              <p:cNvSpPr/>
              <p:nvPr/>
            </p:nvSpPr>
            <p:spPr>
              <a:xfrm>
                <a:off x="1078544" y="4438901"/>
                <a:ext cx="126559" cy="89253"/>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fr-FR" sz="1867" kern="0" dirty="0">
                  <a:solidFill>
                    <a:srgbClr val="FFFFFF"/>
                  </a:solidFill>
                  <a:latin typeface="Calibri" panose="020F0502020204030204" pitchFamily="34" charset="0"/>
                  <a:cs typeface="Calibri" panose="020F0502020204030204" pitchFamily="34" charset="0"/>
                  <a:sym typeface="Arial"/>
                </a:endParaRPr>
              </a:p>
            </p:txBody>
          </p:sp>
        </p:grpSp>
      </p:grpSp>
      <p:grpSp>
        <p:nvGrpSpPr>
          <p:cNvPr id="32" name="Groupe 18">
            <a:extLst>
              <a:ext uri="{FF2B5EF4-FFF2-40B4-BE49-F238E27FC236}">
                <a16:creationId xmlns:a16="http://schemas.microsoft.com/office/drawing/2014/main" id="{F3573989-899D-DD36-F65B-31E027EEE3BF}"/>
              </a:ext>
            </a:extLst>
          </p:cNvPr>
          <p:cNvGrpSpPr/>
          <p:nvPr userDrawn="1"/>
        </p:nvGrpSpPr>
        <p:grpSpPr>
          <a:xfrm>
            <a:off x="915782" y="3014983"/>
            <a:ext cx="8342891" cy="482880"/>
            <a:chOff x="686836" y="2261237"/>
            <a:chExt cx="6257168" cy="362160"/>
          </a:xfrm>
        </p:grpSpPr>
        <p:sp>
          <p:nvSpPr>
            <p:cNvPr id="33" name="Google Shape;295;p51">
              <a:extLst>
                <a:ext uri="{FF2B5EF4-FFF2-40B4-BE49-F238E27FC236}">
                  <a16:creationId xmlns:a16="http://schemas.microsoft.com/office/drawing/2014/main" id="{6D8A138A-8404-BF79-B7CE-ED709CE3DE1C}"/>
                </a:ext>
              </a:extLst>
            </p:cNvPr>
            <p:cNvSpPr txBox="1"/>
            <p:nvPr/>
          </p:nvSpPr>
          <p:spPr>
            <a:xfrm>
              <a:off x="1372968" y="2323395"/>
              <a:ext cx="5571036" cy="300002"/>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élèvent gardent des traces écrites sur les livrets ou leurs cahiers</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grpSp>
          <p:nvGrpSpPr>
            <p:cNvPr id="34" name="Groupe 37">
              <a:extLst>
                <a:ext uri="{FF2B5EF4-FFF2-40B4-BE49-F238E27FC236}">
                  <a16:creationId xmlns:a16="http://schemas.microsoft.com/office/drawing/2014/main" id="{D258F6F1-54E9-CC65-6804-B72492331640}"/>
                </a:ext>
              </a:extLst>
            </p:cNvPr>
            <p:cNvGrpSpPr/>
            <p:nvPr/>
          </p:nvGrpSpPr>
          <p:grpSpPr>
            <a:xfrm>
              <a:off x="686836" y="2261237"/>
              <a:ext cx="413750" cy="353971"/>
              <a:chOff x="10280460" y="4850932"/>
              <a:chExt cx="630930" cy="588164"/>
            </a:xfrm>
          </p:grpSpPr>
          <p:pic>
            <p:nvPicPr>
              <p:cNvPr id="35" name="Picture 7">
                <a:extLst>
                  <a:ext uri="{FF2B5EF4-FFF2-40B4-BE49-F238E27FC236}">
                    <a16:creationId xmlns:a16="http://schemas.microsoft.com/office/drawing/2014/main" id="{D769BB9A-B098-79E1-8239-99CA09660C46}"/>
                  </a:ext>
                </a:extLst>
              </p:cNvPr>
              <p:cNvPicPr>
                <a:picLocks noChangeAspect="1"/>
              </p:cNvPicPr>
              <p:nvPr/>
            </p:nvPicPr>
            <p:blipFill>
              <a:blip r:embed="rId7"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10280460" y="4967823"/>
                <a:ext cx="630930" cy="471273"/>
              </a:xfrm>
              <a:prstGeom prst="rect">
                <a:avLst/>
              </a:prstGeom>
              <a:ln w="19050">
                <a:noFill/>
              </a:ln>
            </p:spPr>
          </p:pic>
          <p:pic>
            <p:nvPicPr>
              <p:cNvPr id="36" name="Picture 7">
                <a:extLst>
                  <a:ext uri="{FF2B5EF4-FFF2-40B4-BE49-F238E27FC236}">
                    <a16:creationId xmlns:a16="http://schemas.microsoft.com/office/drawing/2014/main" id="{C784C1E5-128D-2566-862A-59901DE4B6A7}"/>
                  </a:ext>
                </a:extLst>
              </p:cNvPr>
              <p:cNvPicPr>
                <a:picLocks noChangeAspect="1"/>
              </p:cNvPicPr>
              <p:nvPr/>
            </p:nvPicPr>
            <p:blipFill>
              <a:blip r:embed="rId8"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10456526" y="4850932"/>
                <a:ext cx="147273" cy="471273"/>
              </a:xfrm>
              <a:prstGeom prst="rect">
                <a:avLst/>
              </a:prstGeom>
              <a:ln w="19050">
                <a:noFill/>
              </a:ln>
            </p:spPr>
          </p:pic>
        </p:grpSp>
      </p:grpSp>
      <p:sp>
        <p:nvSpPr>
          <p:cNvPr id="37" name="Google Shape;291;p51">
            <a:extLst>
              <a:ext uri="{FF2B5EF4-FFF2-40B4-BE49-F238E27FC236}">
                <a16:creationId xmlns:a16="http://schemas.microsoft.com/office/drawing/2014/main" id="{A40F8BC1-7C32-736A-15E5-657A517D14A8}"/>
              </a:ext>
            </a:extLst>
          </p:cNvPr>
          <p:cNvSpPr/>
          <p:nvPr userDrawn="1"/>
        </p:nvSpPr>
        <p:spPr>
          <a:xfrm>
            <a:off x="63503" y="27983"/>
            <a:ext cx="8241200" cy="603600"/>
          </a:xfrm>
          <a:prstGeom prst="rect">
            <a:avLst/>
          </a:prstGeom>
          <a:noFill/>
          <a:ln>
            <a:noFill/>
          </a:ln>
        </p:spPr>
        <p:txBody>
          <a:bodyPr spcFirstLastPara="1" wrap="square" lIns="91433" tIns="45667" rIns="91433" bIns="45667" anchor="t" anchorCtr="0">
            <a:noAutofit/>
          </a:bodyPr>
          <a:lstStyle/>
          <a:p>
            <a:pPr defTabSz="1219170">
              <a:buClr>
                <a:srgbClr val="44546A"/>
              </a:buClr>
              <a:buSzPts val="2400"/>
            </a:pPr>
            <a:r>
              <a:rPr lang="fr-FR" sz="3200" b="1" kern="0" dirty="0">
                <a:solidFill>
                  <a:srgbClr val="44546A"/>
                </a:solidFill>
                <a:latin typeface="Calibri" panose="020F0502020204030204" pitchFamily="34" charset="0"/>
                <a:ea typeface="Calibri"/>
                <a:cs typeface="Calibri" panose="020F0502020204030204" pitchFamily="34" charset="0"/>
                <a:sym typeface="Calibri"/>
              </a:rPr>
              <a:t>Icônes pour l’élève</a:t>
            </a:r>
            <a:endParaRPr lang="fr-FR" sz="1867" kern="0" dirty="0">
              <a:solidFill>
                <a:srgbClr val="000000"/>
              </a:solidFill>
              <a:latin typeface="Calibri" panose="020F0502020204030204" pitchFamily="34" charset="0"/>
              <a:cs typeface="Calibri" panose="020F0502020204030204" pitchFamily="34" charset="0"/>
              <a:sym typeface="Arial"/>
            </a:endParaRPr>
          </a:p>
        </p:txBody>
      </p:sp>
      <p:sp>
        <p:nvSpPr>
          <p:cNvPr id="38" name="Google Shape;335;p53">
            <a:extLst>
              <a:ext uri="{FF2B5EF4-FFF2-40B4-BE49-F238E27FC236}">
                <a16:creationId xmlns:a16="http://schemas.microsoft.com/office/drawing/2014/main" id="{2369AF76-2833-62D1-EB9E-5C27BDD16343}"/>
              </a:ext>
            </a:extLst>
          </p:cNvPr>
          <p:cNvSpPr txBox="1"/>
          <p:nvPr userDrawn="1"/>
        </p:nvSpPr>
        <p:spPr>
          <a:xfrm>
            <a:off x="1830624" y="5422784"/>
            <a:ext cx="4867240"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MA" sz="2000" b="1" kern="0" dirty="0">
                <a:solidFill>
                  <a:srgbClr val="44546A"/>
                </a:solidFill>
                <a:latin typeface="Calibri" panose="020F0502020204030204" pitchFamily="34" charset="0"/>
                <a:ea typeface="Calibri"/>
                <a:cs typeface="Calibri" panose="020F0502020204030204" pitchFamily="34" charset="0"/>
                <a:sym typeface="Calibri"/>
              </a:rPr>
              <a:t>L</a:t>
            </a:r>
            <a:r>
              <a:rPr lang="fr" sz="2000" b="1" kern="0" dirty="0">
                <a:solidFill>
                  <a:srgbClr val="44546A"/>
                </a:solidFill>
                <a:latin typeface="Calibri" panose="020F0502020204030204" pitchFamily="34" charset="0"/>
                <a:ea typeface="Calibri"/>
                <a:cs typeface="Calibri" panose="020F0502020204030204" pitchFamily="34" charset="0"/>
                <a:sym typeface="Calibri"/>
              </a:rPr>
              <a:t>es élèves passent au tableau</a:t>
            </a:r>
            <a:endParaRPr sz="2000" kern="0" dirty="0">
              <a:solidFill>
                <a:srgbClr val="000000"/>
              </a:solidFill>
              <a:latin typeface="Calibri" panose="020F0502020204030204" pitchFamily="34" charset="0"/>
              <a:cs typeface="Calibri" panose="020F0502020204030204" pitchFamily="34" charset="0"/>
              <a:sym typeface="Arial"/>
            </a:endParaRPr>
          </a:p>
        </p:txBody>
      </p:sp>
      <p:pic>
        <p:nvPicPr>
          <p:cNvPr id="39" name="Picture 1">
            <a:extLst>
              <a:ext uri="{FF2B5EF4-FFF2-40B4-BE49-F238E27FC236}">
                <a16:creationId xmlns:a16="http://schemas.microsoft.com/office/drawing/2014/main" id="{6AE998C4-B93B-EDF2-241A-2D56A1D7A190}"/>
              </a:ext>
            </a:extLst>
          </p:cNvPr>
          <p:cNvPicPr>
            <a:picLocks noChangeAspect="1"/>
          </p:cNvPicPr>
          <p:nvPr userDrawn="1"/>
        </p:nvPicPr>
        <p:blipFill>
          <a:blip r:embed="rId9" cstate="hqprint">
            <a:extLst>
              <a:ext uri="{BEBA8EAE-BF5A-486C-A8C5-ECC9F3942E4B}">
                <a14:imgProps xmlns:a14="http://schemas.microsoft.com/office/drawing/2010/main">
                  <a14:imgLayer r:embed="rId10">
                    <a14:imgEffect>
                      <a14:backgroundRemoval t="3418" b="97852" l="9961" r="89844"/>
                    </a14:imgEffect>
                  </a14:imgLayer>
                </a14:imgProps>
              </a:ext>
              <a:ext uri="{28A0092B-C50C-407E-A947-70E740481C1C}">
                <a14:useLocalDpi xmlns:a14="http://schemas.microsoft.com/office/drawing/2010/main" val="0"/>
              </a:ext>
            </a:extLst>
          </a:blip>
          <a:stretch>
            <a:fillRect/>
          </a:stretch>
        </p:blipFill>
        <p:spPr>
          <a:xfrm>
            <a:off x="863575" y="5298758"/>
            <a:ext cx="648055" cy="648055"/>
          </a:xfrm>
          <a:prstGeom prst="rect">
            <a:avLst/>
          </a:prstGeom>
        </p:spPr>
      </p:pic>
    </p:spTree>
    <p:extLst>
      <p:ext uri="{BB962C8B-B14F-4D97-AF65-F5344CB8AC3E}">
        <p14:creationId xmlns:p14="http://schemas.microsoft.com/office/powerpoint/2010/main" val="335656807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Matériel nécessaire">
    <p:bg>
      <p:bgPr>
        <a:solidFill>
          <a:srgbClr val="DCE6F2"/>
        </a:solidFill>
        <a:effectLst/>
      </p:bgPr>
    </p:bg>
    <p:spTree>
      <p:nvGrpSpPr>
        <p:cNvPr id="1" name=""/>
        <p:cNvGrpSpPr/>
        <p:nvPr/>
      </p:nvGrpSpPr>
      <p:grpSpPr>
        <a:xfrm>
          <a:off x="0" y="0"/>
          <a:ext cx="0" cy="0"/>
          <a:chOff x="0" y="0"/>
          <a:chExt cx="0" cy="0"/>
        </a:xfrm>
      </p:grpSpPr>
      <p:grpSp>
        <p:nvGrpSpPr>
          <p:cNvPr id="6" name="Google Shape;250;p28">
            <a:extLst>
              <a:ext uri="{FF2B5EF4-FFF2-40B4-BE49-F238E27FC236}">
                <a16:creationId xmlns:a16="http://schemas.microsoft.com/office/drawing/2014/main" id="{A8360E5E-9716-211B-4AB4-F30E96005C08}"/>
              </a:ext>
            </a:extLst>
          </p:cNvPr>
          <p:cNvGrpSpPr/>
          <p:nvPr userDrawn="1"/>
        </p:nvGrpSpPr>
        <p:grpSpPr>
          <a:xfrm>
            <a:off x="1306286" y="1032992"/>
            <a:ext cx="9579427" cy="5403036"/>
            <a:chOff x="1619475" y="1029778"/>
            <a:chExt cx="6095701" cy="3804525"/>
          </a:xfrm>
        </p:grpSpPr>
        <p:sp>
          <p:nvSpPr>
            <p:cNvPr id="7" name="Google Shape;251;p28">
              <a:extLst>
                <a:ext uri="{FF2B5EF4-FFF2-40B4-BE49-F238E27FC236}">
                  <a16:creationId xmlns:a16="http://schemas.microsoft.com/office/drawing/2014/main" id="{FA17CCFF-EE09-3EC4-5D73-7FB52CE59901}"/>
                </a:ext>
              </a:extLst>
            </p:cNvPr>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91427" tIns="45695" rIns="91427" bIns="45695" anchor="ctr" anchorCtr="1" compatLnSpc="1">
              <a:noAutofit/>
            </a:bodyPr>
            <a:lstStyle/>
            <a:p>
              <a:pPr algn="ctr" defTabSz="1219140">
                <a:defRPr sz="1800" b="0" i="0" u="none" strike="noStrike" kern="0" cap="none" spc="0" baseline="0">
                  <a:solidFill>
                    <a:srgbClr val="000000"/>
                  </a:solidFill>
                  <a:uFillTx/>
                </a:defRPr>
              </a:pPr>
              <a:endParaRPr lang="fr-FR" sz="1200" kern="0">
                <a:solidFill>
                  <a:srgbClr val="FFFFFF"/>
                </a:solidFill>
                <a:latin typeface="Calibri" panose="020F0502020204030204" pitchFamily="34" charset="0"/>
                <a:ea typeface="Calibri"/>
                <a:cs typeface="Calibri" panose="020F0502020204030204" pitchFamily="34" charset="0"/>
                <a:sym typeface="Arial"/>
              </a:endParaRPr>
            </a:p>
          </p:txBody>
        </p:sp>
        <p:sp>
          <p:nvSpPr>
            <p:cNvPr id="8" name="Google Shape;252;p28">
              <a:extLst>
                <a:ext uri="{FF2B5EF4-FFF2-40B4-BE49-F238E27FC236}">
                  <a16:creationId xmlns:a16="http://schemas.microsoft.com/office/drawing/2014/main" id="{ECBB120E-536C-8FEB-869A-62ABAFAC3241}"/>
                </a:ext>
              </a:extLst>
            </p:cNvPr>
            <p:cNvSpPr/>
            <p:nvPr/>
          </p:nvSpPr>
          <p:spPr>
            <a:xfrm>
              <a:off x="1692956" y="1084268"/>
              <a:ext cx="5924251" cy="3684602"/>
            </a:xfrm>
            <a:prstGeom prst="rect">
              <a:avLst/>
            </a:prstGeom>
            <a:solidFill>
              <a:srgbClr val="E3EEF2"/>
            </a:solidFill>
            <a:ln cap="flat">
              <a:noFill/>
              <a:prstDash val="solid"/>
            </a:ln>
          </p:spPr>
          <p:txBody>
            <a:bodyPr vert="horz" wrap="square" lIns="91427" tIns="45695" rIns="91427" bIns="45695" anchor="ctr" anchorCtr="1" compatLnSpc="1">
              <a:noAutofit/>
            </a:bodyPr>
            <a:lstStyle/>
            <a:p>
              <a:pPr algn="ctr" defTabSz="1219140">
                <a:defRPr sz="1800" b="0" i="0" u="none" strike="noStrike" kern="0" cap="none" spc="0" baseline="0">
                  <a:solidFill>
                    <a:srgbClr val="000000"/>
                  </a:solidFill>
                  <a:uFillTx/>
                </a:defRPr>
              </a:pPr>
              <a:endParaRPr lang="fr-FR" sz="1200" kern="0">
                <a:solidFill>
                  <a:srgbClr val="FFFFFF"/>
                </a:solidFill>
                <a:latin typeface="Calibri" panose="020F0502020204030204" pitchFamily="34" charset="0"/>
                <a:ea typeface="Calibri"/>
                <a:cs typeface="Calibri" panose="020F0502020204030204" pitchFamily="34" charset="0"/>
                <a:sym typeface="Arial"/>
              </a:endParaRPr>
            </a:p>
          </p:txBody>
        </p:sp>
      </p:grpSp>
      <p:sp>
        <p:nvSpPr>
          <p:cNvPr id="9" name="Google Shape;255;p28">
            <a:extLst>
              <a:ext uri="{FF2B5EF4-FFF2-40B4-BE49-F238E27FC236}">
                <a16:creationId xmlns:a16="http://schemas.microsoft.com/office/drawing/2014/main" id="{A70412DC-1D3C-A7CC-7D08-6DA571BCD97C}"/>
              </a:ext>
            </a:extLst>
          </p:cNvPr>
          <p:cNvSpPr/>
          <p:nvPr userDrawn="1"/>
        </p:nvSpPr>
        <p:spPr>
          <a:xfrm>
            <a:off x="948075" y="181482"/>
            <a:ext cx="3947196" cy="584801"/>
          </a:xfrm>
          <a:prstGeom prst="rect">
            <a:avLst/>
          </a:prstGeom>
          <a:noFill/>
          <a:ln cap="flat">
            <a:noFill/>
            <a:prstDash val="solid"/>
          </a:ln>
        </p:spPr>
        <p:txBody>
          <a:bodyPr vert="horz" wrap="square" lIns="91427" tIns="45695" rIns="91427" bIns="45695" anchor="t" anchorCtr="0" compatLnSpc="1">
            <a:noAutofit/>
          </a:bodyPr>
          <a:lstStyle/>
          <a:p>
            <a:pPr defTabSz="457189">
              <a:lnSpc>
                <a:spcPct val="90000"/>
              </a:lnSpc>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panose="020F0502020204030204" pitchFamily="34" charset="0"/>
                <a:cs typeface="Calibri" panose="020F0502020204030204" pitchFamily="34" charset="0"/>
                <a:sym typeface="Arial"/>
              </a:rPr>
              <a:t>Matériel nécessaire</a:t>
            </a:r>
          </a:p>
        </p:txBody>
      </p:sp>
      <p:sp>
        <p:nvSpPr>
          <p:cNvPr id="10" name="Google Shape;995;p109">
            <a:extLst>
              <a:ext uri="{FF2B5EF4-FFF2-40B4-BE49-F238E27FC236}">
                <a16:creationId xmlns:a16="http://schemas.microsoft.com/office/drawing/2014/main" id="{22D538A4-3182-65C8-6ABA-050037FC3F41}"/>
              </a:ext>
            </a:extLst>
          </p:cNvPr>
          <p:cNvSpPr txBox="1"/>
          <p:nvPr userDrawn="1"/>
        </p:nvSpPr>
        <p:spPr>
          <a:xfrm>
            <a:off x="1508625" y="1416789"/>
            <a:ext cx="4266849" cy="650167"/>
          </a:xfrm>
          <a:prstGeom prst="rect">
            <a:avLst/>
          </a:prstGeom>
          <a:solidFill>
            <a:schemeClr val="accent1"/>
          </a:solidFill>
          <a:ln w="7150" cap="flat">
            <a:noFill/>
            <a:prstDash val="solid"/>
            <a:round/>
          </a:ln>
        </p:spPr>
        <p:txBody>
          <a:bodyPr vert="horz" wrap="square" lIns="60972" tIns="59996" rIns="60972" bIns="60972" anchor="ctr" anchorCtr="1" compatLnSpc="1">
            <a:noAutofit/>
          </a:bodyPr>
          <a:lstStyle/>
          <a:p>
            <a:pPr algn="ctr" defTabSz="1219140">
              <a:lnSpc>
                <a:spcPct val="130000"/>
              </a:lnSpc>
              <a:defRPr sz="1800" b="0" i="0" u="none" strike="noStrike" kern="0" cap="none" spc="0" baseline="0">
                <a:solidFill>
                  <a:srgbClr val="000000"/>
                </a:solidFill>
                <a:uFillTx/>
              </a:defRPr>
            </a:pPr>
            <a:r>
              <a:rPr lang="fr-FR" sz="2400" b="1" kern="0" dirty="0">
                <a:solidFill>
                  <a:srgbClr val="FFFFFF"/>
                </a:solidFill>
                <a:latin typeface="Calibri" panose="020F0502020204030204" pitchFamily="34" charset="0"/>
                <a:ea typeface="Calibri" panose="020F0502020204030204" pitchFamily="34" charset="0"/>
                <a:cs typeface="Calibri" panose="020F0502020204030204" pitchFamily="34" charset="0"/>
                <a:sym typeface="Arial"/>
              </a:rPr>
              <a:t>Matériel de l’enseignant</a:t>
            </a:r>
          </a:p>
        </p:txBody>
      </p:sp>
      <p:sp>
        <p:nvSpPr>
          <p:cNvPr id="11" name="Google Shape;996;p109">
            <a:extLst>
              <a:ext uri="{FF2B5EF4-FFF2-40B4-BE49-F238E27FC236}">
                <a16:creationId xmlns:a16="http://schemas.microsoft.com/office/drawing/2014/main" id="{66364002-3C43-EA1F-98DB-2415C1736FA0}"/>
              </a:ext>
            </a:extLst>
          </p:cNvPr>
          <p:cNvSpPr txBox="1"/>
          <p:nvPr userDrawn="1"/>
        </p:nvSpPr>
        <p:spPr>
          <a:xfrm>
            <a:off x="5991497" y="1416788"/>
            <a:ext cx="4360944" cy="650168"/>
          </a:xfrm>
          <a:prstGeom prst="rect">
            <a:avLst/>
          </a:prstGeom>
          <a:solidFill>
            <a:schemeClr val="accent1"/>
          </a:solidFill>
          <a:ln w="7150" cap="flat">
            <a:noFill/>
            <a:prstDash val="solid"/>
            <a:round/>
          </a:ln>
        </p:spPr>
        <p:txBody>
          <a:bodyPr vert="horz" wrap="square" lIns="60972" tIns="59996" rIns="60972" bIns="60972" anchor="ctr" anchorCtr="1" compatLnSpc="1">
            <a:noAutofit/>
          </a:bodyPr>
          <a:lstStyle/>
          <a:p>
            <a:pPr algn="ctr" defTabSz="1219140">
              <a:defRPr sz="1800" b="0" i="0" u="none" strike="noStrike" kern="0" cap="none" spc="0" baseline="0">
                <a:solidFill>
                  <a:srgbClr val="000000"/>
                </a:solidFill>
                <a:uFillTx/>
              </a:defRPr>
            </a:pPr>
            <a:r>
              <a:rPr lang="fr-FR" sz="2400" b="1" kern="0" dirty="0">
                <a:solidFill>
                  <a:srgbClr val="FFFFFF"/>
                </a:solidFill>
                <a:latin typeface="Calibri" panose="020F0502020204030204" pitchFamily="34" charset="0"/>
                <a:ea typeface="Calibri" panose="020F0502020204030204" pitchFamily="34" charset="0"/>
                <a:cs typeface="Calibri" panose="020F0502020204030204" pitchFamily="34" charset="0"/>
                <a:sym typeface="Arial"/>
              </a:rPr>
              <a:t>Matériel de l’élève</a:t>
            </a:r>
          </a:p>
        </p:txBody>
      </p:sp>
      <p:pic>
        <p:nvPicPr>
          <p:cNvPr id="13" name="Picture 12">
            <a:extLst>
              <a:ext uri="{FF2B5EF4-FFF2-40B4-BE49-F238E27FC236}">
                <a16:creationId xmlns:a16="http://schemas.microsoft.com/office/drawing/2014/main" id="{90826B0B-A604-22AA-6B36-0CE111A5321B}"/>
              </a:ext>
            </a:extLst>
          </p:cNvPr>
          <p:cNvPicPr>
            <a:picLocks noChangeAspect="1"/>
          </p:cNvPicPr>
          <p:nvPr userDrawn="1"/>
        </p:nvPicPr>
        <p:blipFill>
          <a:blip r:embed="rId2">
            <a:clrChange>
              <a:clrFrom>
                <a:srgbClr val="FFFFFF"/>
              </a:clrFrom>
              <a:clrTo>
                <a:srgbClr val="FFFFFF">
                  <a:alpha val="0"/>
                </a:srgbClr>
              </a:clrTo>
            </a:clrChange>
          </a:blip>
          <a:stretch>
            <a:fillRect/>
          </a:stretch>
        </p:blipFill>
        <p:spPr>
          <a:xfrm rot="19675284">
            <a:off x="8544238" y="4865352"/>
            <a:ext cx="1564020" cy="174252"/>
          </a:xfrm>
          <a:prstGeom prst="rect">
            <a:avLst/>
          </a:prstGeom>
        </p:spPr>
      </p:pic>
      <p:pic>
        <p:nvPicPr>
          <p:cNvPr id="14" name="Picture 13">
            <a:extLst>
              <a:ext uri="{FF2B5EF4-FFF2-40B4-BE49-F238E27FC236}">
                <a16:creationId xmlns:a16="http://schemas.microsoft.com/office/drawing/2014/main" id="{F8EC4882-7C52-C087-E415-A9FE7DECFDEF}"/>
              </a:ext>
            </a:extLst>
          </p:cNvPr>
          <p:cNvPicPr>
            <a:picLocks noChangeAspect="1"/>
          </p:cNvPicPr>
          <p:nvPr userDrawn="1"/>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5" t="23325" r="26247" b="30055"/>
          <a:stretch>
            <a:fillRect/>
          </a:stretch>
        </p:blipFill>
        <p:spPr>
          <a:xfrm>
            <a:off x="8786281" y="2316888"/>
            <a:ext cx="1478097" cy="1109845"/>
          </a:xfrm>
          <a:prstGeom prst="rect">
            <a:avLst/>
          </a:prstGeom>
          <a:ln w="19050">
            <a:noFill/>
          </a:ln>
          <a:effectLst>
            <a:outerShdw blurRad="50800" dist="38100" dir="2700000" algn="tl" rotWithShape="0">
              <a:prstClr val="black">
                <a:alpha val="40000"/>
              </a:prstClr>
            </a:outerShdw>
          </a:effectLst>
        </p:spPr>
      </p:pic>
      <p:pic>
        <p:nvPicPr>
          <p:cNvPr id="15" name="Picture 14">
            <a:extLst>
              <a:ext uri="{FF2B5EF4-FFF2-40B4-BE49-F238E27FC236}">
                <a16:creationId xmlns:a16="http://schemas.microsoft.com/office/drawing/2014/main" id="{A0BC54C1-3967-5578-4E72-B4CAFC18A087}"/>
              </a:ext>
            </a:extLst>
          </p:cNvPr>
          <p:cNvPicPr>
            <a:picLocks noChangeAspect="1"/>
          </p:cNvPicPr>
          <p:nvPr userDrawn="1"/>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9492110" y="5381605"/>
            <a:ext cx="413335" cy="397411"/>
          </a:xfrm>
          <a:prstGeom prst="rect">
            <a:avLst/>
          </a:prstGeom>
        </p:spPr>
      </p:pic>
      <p:pic>
        <p:nvPicPr>
          <p:cNvPr id="40" name="Picture 4">
            <a:extLst>
              <a:ext uri="{FF2B5EF4-FFF2-40B4-BE49-F238E27FC236}">
                <a16:creationId xmlns:a16="http://schemas.microsoft.com/office/drawing/2014/main" id="{CC630518-916E-ACA4-D8BB-8D1B317C61B0}"/>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6769475" y="4700745"/>
            <a:ext cx="1491516" cy="1080393"/>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41" name="ZoneTexte 10">
            <a:extLst>
              <a:ext uri="{FF2B5EF4-FFF2-40B4-BE49-F238E27FC236}">
                <a16:creationId xmlns:a16="http://schemas.microsoft.com/office/drawing/2014/main" id="{136304CA-9344-CA01-AF56-88EE7AC7B643}"/>
              </a:ext>
            </a:extLst>
          </p:cNvPr>
          <p:cNvSpPr txBox="1"/>
          <p:nvPr userDrawn="1"/>
        </p:nvSpPr>
        <p:spPr>
          <a:xfrm>
            <a:off x="8617364" y="3426733"/>
            <a:ext cx="1907400" cy="261610"/>
          </a:xfrm>
          <a:prstGeom prst="rect">
            <a:avLst/>
          </a:prstGeom>
          <a:noFill/>
        </p:spPr>
        <p:txBody>
          <a:bodyPr wrap="square" rtlCol="0">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Cahier de l’élève</a:t>
            </a:r>
          </a:p>
        </p:txBody>
      </p:sp>
      <p:sp>
        <p:nvSpPr>
          <p:cNvPr id="42" name="Rectangle 41">
            <a:extLst>
              <a:ext uri="{FF2B5EF4-FFF2-40B4-BE49-F238E27FC236}">
                <a16:creationId xmlns:a16="http://schemas.microsoft.com/office/drawing/2014/main" id="{33213196-BB7D-7049-E6FD-D6A3E6F126B3}"/>
              </a:ext>
            </a:extLst>
          </p:cNvPr>
          <p:cNvSpPr/>
          <p:nvPr userDrawn="1"/>
        </p:nvSpPr>
        <p:spPr>
          <a:xfrm>
            <a:off x="4218715" y="3878375"/>
            <a:ext cx="1349291" cy="600164"/>
          </a:xfrm>
          <a:prstGeom prst="rect">
            <a:avLst/>
          </a:prstGeom>
        </p:spPr>
        <p:txBody>
          <a:bodyPr wrap="square">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Fiche technique de préparation de la séance</a:t>
            </a:r>
          </a:p>
        </p:txBody>
      </p:sp>
      <p:pic>
        <p:nvPicPr>
          <p:cNvPr id="43" name="Image 20">
            <a:extLst>
              <a:ext uri="{FF2B5EF4-FFF2-40B4-BE49-F238E27FC236}">
                <a16:creationId xmlns:a16="http://schemas.microsoft.com/office/drawing/2014/main" id="{F7D6FA7E-4E73-2155-87D8-FD7655791AF4}"/>
              </a:ext>
            </a:extLst>
          </p:cNvPr>
          <p:cNvPicPr>
            <a:picLocks noChangeAspect="1"/>
          </p:cNvPicPr>
          <p:nvPr userDrawn="1"/>
        </p:nvPicPr>
        <p:blipFill>
          <a:blip r:embed="rId6"/>
          <a:stretch>
            <a:fillRect/>
          </a:stretch>
        </p:blipFill>
        <p:spPr>
          <a:xfrm>
            <a:off x="4010586" y="2316888"/>
            <a:ext cx="1765551" cy="1457749"/>
          </a:xfrm>
          <a:prstGeom prst="rect">
            <a:avLst/>
          </a:prstGeom>
          <a:ln>
            <a:solidFill>
              <a:schemeClr val="accent1"/>
            </a:solidFill>
          </a:ln>
          <a:effectLst>
            <a:outerShdw blurRad="50800" dist="38100" dir="2700000" algn="tl" rotWithShape="0">
              <a:prstClr val="black">
                <a:alpha val="40000"/>
              </a:prstClr>
            </a:outerShdw>
          </a:effectLst>
        </p:spPr>
      </p:pic>
      <p:sp>
        <p:nvSpPr>
          <p:cNvPr id="44" name="Rectangle 43">
            <a:extLst>
              <a:ext uri="{FF2B5EF4-FFF2-40B4-BE49-F238E27FC236}">
                <a16:creationId xmlns:a16="http://schemas.microsoft.com/office/drawing/2014/main" id="{035B0005-5CB7-5851-ED75-A8F4E9987C07}"/>
              </a:ext>
            </a:extLst>
          </p:cNvPr>
          <p:cNvSpPr/>
          <p:nvPr userDrawn="1"/>
        </p:nvSpPr>
        <p:spPr>
          <a:xfrm>
            <a:off x="2118499" y="3514273"/>
            <a:ext cx="1349291" cy="261610"/>
          </a:xfrm>
          <a:prstGeom prst="rect">
            <a:avLst/>
          </a:prstGeom>
        </p:spPr>
        <p:txBody>
          <a:bodyPr wrap="square">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Support PPT</a:t>
            </a:r>
          </a:p>
        </p:txBody>
      </p:sp>
      <p:sp>
        <p:nvSpPr>
          <p:cNvPr id="45" name="ZoneTexte 24">
            <a:extLst>
              <a:ext uri="{FF2B5EF4-FFF2-40B4-BE49-F238E27FC236}">
                <a16:creationId xmlns:a16="http://schemas.microsoft.com/office/drawing/2014/main" id="{212D7E7D-188B-E302-A4A1-B9D9218ED360}"/>
              </a:ext>
            </a:extLst>
          </p:cNvPr>
          <p:cNvSpPr txBox="1"/>
          <p:nvPr userDrawn="1"/>
        </p:nvSpPr>
        <p:spPr>
          <a:xfrm>
            <a:off x="6383334" y="3948484"/>
            <a:ext cx="1907400" cy="261610"/>
          </a:xfrm>
          <a:prstGeom prst="rect">
            <a:avLst/>
          </a:prstGeom>
          <a:noFill/>
        </p:spPr>
        <p:txBody>
          <a:bodyPr wrap="square" rtlCol="0">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Livret</a:t>
            </a:r>
          </a:p>
        </p:txBody>
      </p:sp>
      <p:sp>
        <p:nvSpPr>
          <p:cNvPr id="47" name="Picture Placeholder 46">
            <a:extLst>
              <a:ext uri="{FF2B5EF4-FFF2-40B4-BE49-F238E27FC236}">
                <a16:creationId xmlns:a16="http://schemas.microsoft.com/office/drawing/2014/main" id="{E158C153-CEB9-6B25-4344-46AB868B4159}"/>
              </a:ext>
            </a:extLst>
          </p:cNvPr>
          <p:cNvSpPr>
            <a:spLocks noGrp="1"/>
          </p:cNvSpPr>
          <p:nvPr>
            <p:ph type="pic" sz="quarter" idx="10"/>
          </p:nvPr>
        </p:nvSpPr>
        <p:spPr>
          <a:xfrm>
            <a:off x="1773800" y="2320200"/>
            <a:ext cx="1976400" cy="1108800"/>
          </a:xfrm>
        </p:spPr>
        <p:txBody>
          <a:bodyPr/>
          <a:lstStyle/>
          <a:p>
            <a:endParaRPr lang="fr-FR"/>
          </a:p>
        </p:txBody>
      </p:sp>
      <p:sp>
        <p:nvSpPr>
          <p:cNvPr id="48" name="Picture Placeholder 46">
            <a:extLst>
              <a:ext uri="{FF2B5EF4-FFF2-40B4-BE49-F238E27FC236}">
                <a16:creationId xmlns:a16="http://schemas.microsoft.com/office/drawing/2014/main" id="{F5AA724E-4917-3B05-FA7A-466E7FD5919B}"/>
              </a:ext>
            </a:extLst>
          </p:cNvPr>
          <p:cNvSpPr>
            <a:spLocks noGrp="1"/>
          </p:cNvSpPr>
          <p:nvPr>
            <p:ph type="pic" sz="quarter" idx="11"/>
          </p:nvPr>
        </p:nvSpPr>
        <p:spPr>
          <a:xfrm>
            <a:off x="1847600" y="4260622"/>
            <a:ext cx="1828800" cy="1728000"/>
          </a:xfrm>
        </p:spPr>
        <p:txBody>
          <a:bodyPr/>
          <a:lstStyle/>
          <a:p>
            <a:endParaRPr lang="fr-FR"/>
          </a:p>
        </p:txBody>
      </p:sp>
      <p:sp>
        <p:nvSpPr>
          <p:cNvPr id="49" name="Picture Placeholder 46">
            <a:extLst>
              <a:ext uri="{FF2B5EF4-FFF2-40B4-BE49-F238E27FC236}">
                <a16:creationId xmlns:a16="http://schemas.microsoft.com/office/drawing/2014/main" id="{824CE353-F760-8F0B-B724-42EC32B6F969}"/>
              </a:ext>
            </a:extLst>
          </p:cNvPr>
          <p:cNvSpPr>
            <a:spLocks noGrp="1"/>
          </p:cNvSpPr>
          <p:nvPr>
            <p:ph type="pic" sz="quarter" idx="12"/>
          </p:nvPr>
        </p:nvSpPr>
        <p:spPr>
          <a:xfrm>
            <a:off x="6770034" y="2373367"/>
            <a:ext cx="1134000" cy="1587600"/>
          </a:xfrm>
        </p:spPr>
        <p:txBody>
          <a:bodyPr/>
          <a:lstStyle/>
          <a:p>
            <a:endParaRPr lang="fr-FR"/>
          </a:p>
        </p:txBody>
      </p:sp>
      <p:pic>
        <p:nvPicPr>
          <p:cNvPr id="50" name="Picture 49" descr="Image générée">
            <a:extLst>
              <a:ext uri="{FF2B5EF4-FFF2-40B4-BE49-F238E27FC236}">
                <a16:creationId xmlns:a16="http://schemas.microsoft.com/office/drawing/2014/main" id="{5F3834D9-D25B-1AA0-4467-FDDA80A5FD8A}"/>
              </a:ext>
            </a:extLst>
          </p:cNvPr>
          <p:cNvPicPr>
            <a:picLocks noChangeAspect="1" noChangeArrowheads="1"/>
          </p:cNvPicPr>
          <p:nvPr userDrawn="1"/>
        </p:nvPicPr>
        <p:blipFill rotWithShape="1">
          <a:blip r:embed="rId7"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9885607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Repérage dans la semaine">
    <p:bg>
      <p:bgPr>
        <a:solidFill>
          <a:srgbClr val="DCE6F2"/>
        </a:solidFill>
        <a:effectLst/>
      </p:bgPr>
    </p:bg>
    <p:spTree>
      <p:nvGrpSpPr>
        <p:cNvPr id="1" name=""/>
        <p:cNvGrpSpPr/>
        <p:nvPr/>
      </p:nvGrpSpPr>
      <p:grpSpPr>
        <a:xfrm>
          <a:off x="0" y="0"/>
          <a:ext cx="0" cy="0"/>
          <a:chOff x="0" y="0"/>
          <a:chExt cx="0" cy="0"/>
        </a:xfrm>
      </p:grpSpPr>
      <p:sp>
        <p:nvSpPr>
          <p:cNvPr id="2" name="Google Shape;285;p29">
            <a:extLst>
              <a:ext uri="{FF2B5EF4-FFF2-40B4-BE49-F238E27FC236}">
                <a16:creationId xmlns:a16="http://schemas.microsoft.com/office/drawing/2014/main" id="{3D3C752E-7364-0AD3-55D8-FB1A781365A4}"/>
              </a:ext>
            </a:extLst>
          </p:cNvPr>
          <p:cNvSpPr/>
          <p:nvPr userDrawn="1"/>
        </p:nvSpPr>
        <p:spPr>
          <a:xfrm>
            <a:off x="948074" y="165260"/>
            <a:ext cx="7935199" cy="584801"/>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Repérage dans la semaine</a:t>
            </a:r>
            <a:endParaRPr lang="fr-FR" sz="3200" i="1" kern="0" dirty="0">
              <a:solidFill>
                <a:srgbClr val="44546A"/>
              </a:solidFill>
              <a:latin typeface="Calibri" panose="020F0502020204030204" pitchFamily="34" charset="0"/>
              <a:ea typeface="Calibri"/>
              <a:cs typeface="Calibri" panose="020F0502020204030204" pitchFamily="34" charset="0"/>
              <a:sym typeface="Arial"/>
            </a:endParaRPr>
          </a:p>
        </p:txBody>
      </p:sp>
      <p:pic>
        <p:nvPicPr>
          <p:cNvPr id="3" name="Picture 2" descr="Image générée">
            <a:extLst>
              <a:ext uri="{FF2B5EF4-FFF2-40B4-BE49-F238E27FC236}">
                <a16:creationId xmlns:a16="http://schemas.microsoft.com/office/drawing/2014/main" id="{CF5C0282-B23A-202E-2F8D-447ACDC5778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097459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Orientations didactiques">
    <p:bg>
      <p:bgPr>
        <a:solidFill>
          <a:srgbClr val="DCEAF7"/>
        </a:solidFill>
        <a:effectLst/>
      </p:bgPr>
    </p:bg>
    <p:spTree>
      <p:nvGrpSpPr>
        <p:cNvPr id="1" name=""/>
        <p:cNvGrpSpPr/>
        <p:nvPr/>
      </p:nvGrpSpPr>
      <p:grpSpPr>
        <a:xfrm>
          <a:off x="0" y="0"/>
          <a:ext cx="0" cy="0"/>
          <a:chOff x="0" y="0"/>
          <a:chExt cx="0" cy="0"/>
        </a:xfrm>
      </p:grpSpPr>
      <p:sp>
        <p:nvSpPr>
          <p:cNvPr id="6" name="Google Shape;288;p29">
            <a:extLst>
              <a:ext uri="{FF2B5EF4-FFF2-40B4-BE49-F238E27FC236}">
                <a16:creationId xmlns:a16="http://schemas.microsoft.com/office/drawing/2014/main" id="{DB0419AF-12E8-4B75-B2A3-79C60BD7B153}"/>
              </a:ext>
            </a:extLst>
          </p:cNvPr>
          <p:cNvSpPr/>
          <p:nvPr userDrawn="1"/>
        </p:nvSpPr>
        <p:spPr>
          <a:xfrm>
            <a:off x="2217704" y="1122970"/>
            <a:ext cx="9506272" cy="1072799"/>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anchor="ctr" anchorCtr="0" compatLnSpc="1">
            <a:noAutofit/>
          </a:bodyPr>
          <a:lstStyle/>
          <a:p>
            <a:pPr defTabSz="1219140">
              <a:buClr>
                <a:srgbClr val="000000"/>
              </a:buClr>
              <a:buSzPts val="1200"/>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cs typeface="Calibri" panose="020F0502020204030204" pitchFamily="34" charset="0"/>
              <a:sym typeface="Arial"/>
            </a:endParaRPr>
          </a:p>
        </p:txBody>
      </p:sp>
      <p:sp>
        <p:nvSpPr>
          <p:cNvPr id="7" name="Google Shape;289;p29">
            <a:extLst>
              <a:ext uri="{FF2B5EF4-FFF2-40B4-BE49-F238E27FC236}">
                <a16:creationId xmlns:a16="http://schemas.microsoft.com/office/drawing/2014/main" id="{6032A094-4B75-9B75-81F8-5C0A96A7FEC5}"/>
              </a:ext>
            </a:extLst>
          </p:cNvPr>
          <p:cNvSpPr/>
          <p:nvPr userDrawn="1"/>
        </p:nvSpPr>
        <p:spPr>
          <a:xfrm>
            <a:off x="412308" y="1122972"/>
            <a:ext cx="1606147" cy="1072797"/>
          </a:xfrm>
          <a:custGeom>
            <a:avLst>
              <a:gd name="f0" fmla="val 1963"/>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marL="0" marR="0" lvl="0" indent="0" algn="l"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lang="fr-FR" sz="2000" b="1" dirty="0">
              <a:latin typeface="Calibri" panose="020F0502020204030204" pitchFamily="34" charset="0"/>
              <a:cs typeface="Calibri" panose="020F0502020204030204" pitchFamily="34" charset="0"/>
            </a:endParaRPr>
          </a:p>
        </p:txBody>
      </p:sp>
      <p:sp>
        <p:nvSpPr>
          <p:cNvPr id="8" name="Google Shape;292;p29">
            <a:extLst>
              <a:ext uri="{FF2B5EF4-FFF2-40B4-BE49-F238E27FC236}">
                <a16:creationId xmlns:a16="http://schemas.microsoft.com/office/drawing/2014/main" id="{A96B0953-8A9F-2B58-6DE2-1051EC9FAB64}"/>
              </a:ext>
            </a:extLst>
          </p:cNvPr>
          <p:cNvSpPr/>
          <p:nvPr userDrawn="1"/>
        </p:nvSpPr>
        <p:spPr>
          <a:xfrm>
            <a:off x="2235200" y="3629540"/>
            <a:ext cx="9515672" cy="1758781"/>
          </a:xfrm>
          <a:custGeom>
            <a:avLst>
              <a:gd name="f0" fmla="val 2935"/>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anchor="ctr" anchorCtr="0" compatLnSpc="1">
            <a:noAutofit/>
          </a:bodyPr>
          <a:lstStyle/>
          <a:p>
            <a:pPr defTabSz="1219140">
              <a:buClr>
                <a:srgbClr val="000000"/>
              </a:buClr>
              <a:buSzPts val="1200"/>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9" name="Google Shape;293;p29">
            <a:extLst>
              <a:ext uri="{FF2B5EF4-FFF2-40B4-BE49-F238E27FC236}">
                <a16:creationId xmlns:a16="http://schemas.microsoft.com/office/drawing/2014/main" id="{544EDA35-E020-83A7-38E8-D3AF7F799FEF}"/>
              </a:ext>
            </a:extLst>
          </p:cNvPr>
          <p:cNvSpPr/>
          <p:nvPr userDrawn="1"/>
        </p:nvSpPr>
        <p:spPr>
          <a:xfrm>
            <a:off x="412307" y="3629540"/>
            <a:ext cx="1606147" cy="1758781"/>
          </a:xfrm>
          <a:custGeom>
            <a:avLst>
              <a:gd name="f0" fmla="val 177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defTabSz="1219140">
              <a:defRPr sz="1800" b="0" i="0" u="none" strike="noStrike" kern="0" cap="none" spc="0" baseline="0">
                <a:solidFill>
                  <a:srgbClr val="000000"/>
                </a:solidFill>
                <a:uFillTx/>
              </a:defRPr>
            </a:pPr>
            <a:endParaRPr lang="fr-FR" sz="20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0" name="Google Shape;288;p29">
            <a:extLst>
              <a:ext uri="{FF2B5EF4-FFF2-40B4-BE49-F238E27FC236}">
                <a16:creationId xmlns:a16="http://schemas.microsoft.com/office/drawing/2014/main" id="{0B97DB80-C7BB-9267-7FC7-A40947A692A0}"/>
              </a:ext>
            </a:extLst>
          </p:cNvPr>
          <p:cNvSpPr/>
          <p:nvPr userDrawn="1"/>
        </p:nvSpPr>
        <p:spPr>
          <a:xfrm>
            <a:off x="2244600" y="5631768"/>
            <a:ext cx="9506272" cy="981787"/>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anchor="ctr" anchorCtr="0" compatLnSpc="1">
            <a:noAutofit/>
          </a:bodyPr>
          <a:lstStyle/>
          <a:p>
            <a:pPr defTabSz="1219140">
              <a:buClr>
                <a:srgbClr val="000000"/>
              </a:buClr>
              <a:buSzPts val="1200"/>
              <a:defRPr sz="1800" b="0" i="0" u="none" strike="noStrike" kern="0" cap="none" spc="0" baseline="0">
                <a:solidFill>
                  <a:srgbClr val="000000"/>
                </a:solidFill>
                <a:uFillTx/>
              </a:defRPr>
            </a:pPr>
            <a:endParaRPr lang="fr-FR" alt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1" name="Google Shape;289;p29">
            <a:extLst>
              <a:ext uri="{FF2B5EF4-FFF2-40B4-BE49-F238E27FC236}">
                <a16:creationId xmlns:a16="http://schemas.microsoft.com/office/drawing/2014/main" id="{E0B8569E-54AF-1B54-B073-0433F038D5A6}"/>
              </a:ext>
            </a:extLst>
          </p:cNvPr>
          <p:cNvSpPr/>
          <p:nvPr userDrawn="1"/>
        </p:nvSpPr>
        <p:spPr>
          <a:xfrm>
            <a:off x="412308" y="5631768"/>
            <a:ext cx="1606147" cy="981787"/>
          </a:xfrm>
          <a:custGeom>
            <a:avLst>
              <a:gd name="f0" fmla="val 2135"/>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defTabSz="1219140">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2" name="Google Shape;853;p104">
            <a:extLst>
              <a:ext uri="{FF2B5EF4-FFF2-40B4-BE49-F238E27FC236}">
                <a16:creationId xmlns:a16="http://schemas.microsoft.com/office/drawing/2014/main" id="{C295CB38-5765-1953-FCB3-90200B7911C4}"/>
              </a:ext>
            </a:extLst>
          </p:cNvPr>
          <p:cNvSpPr/>
          <p:nvPr userDrawn="1"/>
        </p:nvSpPr>
        <p:spPr>
          <a:xfrm>
            <a:off x="825760" y="226972"/>
            <a:ext cx="9932872" cy="494105"/>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Orientations didactiques pour cette séance</a:t>
            </a:r>
            <a:endParaRPr lang="en-US" sz="2400" kern="0" dirty="0">
              <a:solidFill>
                <a:srgbClr val="44546A"/>
              </a:solidFill>
              <a:latin typeface="Calibri" panose="020F0502020204030204" pitchFamily="34" charset="0"/>
              <a:cs typeface="Calibri" panose="020F0502020204030204" pitchFamily="34" charset="0"/>
              <a:sym typeface="Arial"/>
            </a:endParaRPr>
          </a:p>
        </p:txBody>
      </p:sp>
      <p:sp>
        <p:nvSpPr>
          <p:cNvPr id="13" name="Google Shape;288;p29">
            <a:extLst>
              <a:ext uri="{FF2B5EF4-FFF2-40B4-BE49-F238E27FC236}">
                <a16:creationId xmlns:a16="http://schemas.microsoft.com/office/drawing/2014/main" id="{48DD3D7D-51E7-9A1D-BDA1-1A57D1ED1119}"/>
              </a:ext>
            </a:extLst>
          </p:cNvPr>
          <p:cNvSpPr/>
          <p:nvPr userDrawn="1"/>
        </p:nvSpPr>
        <p:spPr>
          <a:xfrm>
            <a:off x="2208304" y="2439216"/>
            <a:ext cx="9506272" cy="946877"/>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numCol="2" anchor="ctr" anchorCtr="0" compatLnSpc="1">
            <a:noAutofit/>
          </a:bodyPr>
          <a:lstStyle/>
          <a:p>
            <a:pPr marL="287850" indent="-287850" defTabSz="1219140">
              <a:buClr>
                <a:srgbClr val="000000"/>
              </a:buClr>
              <a:buSzPts val="1200"/>
              <a:buFont typeface="Arial"/>
              <a:buChar char="•"/>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cs typeface="Calibri" panose="020F0502020204030204" pitchFamily="34" charset="0"/>
              <a:sym typeface="Arial"/>
            </a:endParaRPr>
          </a:p>
        </p:txBody>
      </p:sp>
      <p:sp>
        <p:nvSpPr>
          <p:cNvPr id="14" name="Google Shape;289;p29">
            <a:extLst>
              <a:ext uri="{FF2B5EF4-FFF2-40B4-BE49-F238E27FC236}">
                <a16:creationId xmlns:a16="http://schemas.microsoft.com/office/drawing/2014/main" id="{8F2A31FA-AF00-D81F-2074-6BDAD3556153}"/>
              </a:ext>
            </a:extLst>
          </p:cNvPr>
          <p:cNvSpPr/>
          <p:nvPr userDrawn="1"/>
        </p:nvSpPr>
        <p:spPr>
          <a:xfrm>
            <a:off x="402908" y="2439216"/>
            <a:ext cx="1606147" cy="946877"/>
          </a:xfrm>
          <a:custGeom>
            <a:avLst>
              <a:gd name="f0" fmla="val 1963"/>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marL="0" marR="0" lvl="0" indent="0" algn="ctr"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lang="fr-FR" sz="2000" b="1" dirty="0">
              <a:latin typeface="Calibri" panose="020F0502020204030204" pitchFamily="34" charset="0"/>
              <a:cs typeface="Calibri" panose="020F0502020204030204" pitchFamily="34" charset="0"/>
            </a:endParaRPr>
          </a:p>
        </p:txBody>
      </p:sp>
      <p:pic>
        <p:nvPicPr>
          <p:cNvPr id="15" name="Picture 14" descr="Image générée">
            <a:extLst>
              <a:ext uri="{FF2B5EF4-FFF2-40B4-BE49-F238E27FC236}">
                <a16:creationId xmlns:a16="http://schemas.microsoft.com/office/drawing/2014/main" id="{381B1BC2-8735-DB66-B5F6-3C1A854D65AE}"/>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
        <p:nvSpPr>
          <p:cNvPr id="16" name="Text Placeholder 3">
            <a:extLst>
              <a:ext uri="{FF2B5EF4-FFF2-40B4-BE49-F238E27FC236}">
                <a16:creationId xmlns:a16="http://schemas.microsoft.com/office/drawing/2014/main" id="{178AE3B1-E6F8-42FE-A6B9-960A499B711F}"/>
              </a:ext>
            </a:extLst>
          </p:cNvPr>
          <p:cNvSpPr>
            <a:spLocks noGrp="1"/>
          </p:cNvSpPr>
          <p:nvPr>
            <p:ph type="body" sz="quarter" idx="19" hasCustomPrompt="1"/>
          </p:nvPr>
        </p:nvSpPr>
        <p:spPr>
          <a:xfrm>
            <a:off x="2233324" y="1132548"/>
            <a:ext cx="9463104" cy="1071438"/>
          </a:xfrm>
        </p:spPr>
        <p:txBody>
          <a:bodyPr anchor="ctr"/>
          <a:lstStyle>
            <a:lvl1pPr>
              <a:buFont typeface="Arial" panose="020B0604020202020204" pitchFamily="34" charset="0"/>
              <a:buNone/>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fr-FR" dirty="0"/>
              <a:t>Les stratégies enseignées pendant le modelage et pratiques pendant la séance sont :</a:t>
            </a:r>
          </a:p>
          <a:p>
            <a:pPr lvl="0"/>
            <a:r>
              <a:rPr lang="fr-FR" dirty="0"/>
              <a:t>xxx</a:t>
            </a:r>
          </a:p>
        </p:txBody>
      </p:sp>
      <p:sp>
        <p:nvSpPr>
          <p:cNvPr id="17" name="Text Placeholder 3">
            <a:extLst>
              <a:ext uri="{FF2B5EF4-FFF2-40B4-BE49-F238E27FC236}">
                <a16:creationId xmlns:a16="http://schemas.microsoft.com/office/drawing/2014/main" id="{A16C0127-9DD3-53F9-FE9C-ABA1D6CA430D}"/>
              </a:ext>
            </a:extLst>
          </p:cNvPr>
          <p:cNvSpPr>
            <a:spLocks noGrp="1"/>
          </p:cNvSpPr>
          <p:nvPr>
            <p:ph type="body" sz="quarter" idx="20" hasCustomPrompt="1"/>
          </p:nvPr>
        </p:nvSpPr>
        <p:spPr>
          <a:xfrm>
            <a:off x="2217704" y="2440832"/>
            <a:ext cx="9478724" cy="945261"/>
          </a:xfrm>
        </p:spPr>
        <p:txBody>
          <a:bodyPr numCol="2" anchor="ctr"/>
          <a:lstStyle>
            <a:lvl1pPr>
              <a:buFont typeface="Arial" panose="020B0604020202020204" pitchFamily="34" charset="0"/>
              <a:buChar char="•"/>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Xxx</a:t>
            </a:r>
            <a:endParaRPr lang="en-US" dirty="0"/>
          </a:p>
          <a:p>
            <a:pPr lvl="0"/>
            <a:r>
              <a:rPr lang="en-US" dirty="0" err="1"/>
              <a:t>Xxx</a:t>
            </a:r>
            <a:endParaRPr lang="fr-FR" dirty="0"/>
          </a:p>
        </p:txBody>
      </p:sp>
      <p:sp>
        <p:nvSpPr>
          <p:cNvPr id="18" name="Text Placeholder 3">
            <a:extLst>
              <a:ext uri="{FF2B5EF4-FFF2-40B4-BE49-F238E27FC236}">
                <a16:creationId xmlns:a16="http://schemas.microsoft.com/office/drawing/2014/main" id="{5D6A8BE8-89D1-5F22-6D3C-99F0799F8DEB}"/>
              </a:ext>
            </a:extLst>
          </p:cNvPr>
          <p:cNvSpPr>
            <a:spLocks noGrp="1"/>
          </p:cNvSpPr>
          <p:nvPr>
            <p:ph type="body" sz="quarter" idx="21" hasCustomPrompt="1"/>
          </p:nvPr>
        </p:nvSpPr>
        <p:spPr>
          <a:xfrm>
            <a:off x="2235852" y="3654221"/>
            <a:ext cx="9478724" cy="1734100"/>
          </a:xfrm>
        </p:spPr>
        <p:txBody>
          <a:bodyPr anchor="ctr"/>
          <a:lstStyle>
            <a:lvl1pPr>
              <a:buFont typeface="Arial" panose="020B0604020202020204" pitchFamily="34" charset="0"/>
              <a:buNone/>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fr-FR" dirty="0"/>
              <a:t>Les stratégies enseignées pendant le modelage et pratiques pendant la séance sont :</a:t>
            </a:r>
          </a:p>
          <a:p>
            <a:pPr lvl="0"/>
            <a:r>
              <a:rPr lang="fr-FR" dirty="0"/>
              <a:t>Xxx</a:t>
            </a:r>
          </a:p>
          <a:p>
            <a:pPr lvl="0"/>
            <a:r>
              <a:rPr lang="fr-FR" dirty="0"/>
              <a:t>Les outils (par exemple: carte lexicale…) </a:t>
            </a:r>
          </a:p>
          <a:p>
            <a:pPr lvl="0"/>
            <a:r>
              <a:rPr lang="fr-FR" dirty="0"/>
              <a:t>Xxx</a:t>
            </a:r>
          </a:p>
        </p:txBody>
      </p:sp>
      <p:sp>
        <p:nvSpPr>
          <p:cNvPr id="19" name="Text Placeholder 3">
            <a:extLst>
              <a:ext uri="{FF2B5EF4-FFF2-40B4-BE49-F238E27FC236}">
                <a16:creationId xmlns:a16="http://schemas.microsoft.com/office/drawing/2014/main" id="{3B12E37B-916D-345C-AD9E-B136ED1D8842}"/>
              </a:ext>
            </a:extLst>
          </p:cNvPr>
          <p:cNvSpPr>
            <a:spLocks noGrp="1"/>
          </p:cNvSpPr>
          <p:nvPr>
            <p:ph type="body" sz="quarter" idx="22" hasCustomPrompt="1"/>
          </p:nvPr>
        </p:nvSpPr>
        <p:spPr>
          <a:xfrm>
            <a:off x="2253062" y="5636360"/>
            <a:ext cx="9478724" cy="977195"/>
          </a:xfrm>
        </p:spPr>
        <p:txBody>
          <a:bodyPr anchor="ctr"/>
          <a:lstStyle>
            <a:lvl1pPr>
              <a:buFont typeface="Arial" panose="020B0604020202020204" pitchFamily="34" charset="0"/>
              <a:buNone/>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fr-FR" dirty="0"/>
              <a:t>Pendant le feedback, attirer l’attention des élèves sur les erreurs fréquentes :</a:t>
            </a:r>
          </a:p>
          <a:p>
            <a:pPr lvl="0"/>
            <a:r>
              <a:rPr lang="fr-FR" dirty="0"/>
              <a:t>Xxx</a:t>
            </a:r>
          </a:p>
        </p:txBody>
      </p:sp>
      <p:sp>
        <p:nvSpPr>
          <p:cNvPr id="20" name="Google Shape;853;p104">
            <a:extLst>
              <a:ext uri="{FF2B5EF4-FFF2-40B4-BE49-F238E27FC236}">
                <a16:creationId xmlns:a16="http://schemas.microsoft.com/office/drawing/2014/main" id="{6564A30E-7F1C-F926-A721-DAD6689EFEF4}"/>
              </a:ext>
            </a:extLst>
          </p:cNvPr>
          <p:cNvSpPr/>
          <p:nvPr userDrawn="1"/>
        </p:nvSpPr>
        <p:spPr>
          <a:xfrm>
            <a:off x="412307" y="2439293"/>
            <a:ext cx="1605600" cy="946800"/>
          </a:xfrm>
          <a:prstGeom prst="rect">
            <a:avLst/>
          </a:prstGeom>
          <a:noFill/>
          <a:ln cap="flat">
            <a:noFill/>
            <a:prstDash val="solid"/>
          </a:ln>
        </p:spPr>
        <p:txBody>
          <a:bodyPr vert="horz" wrap="square" lIns="91427" tIns="45695" rIns="91427" bIns="45695" anchor="ctr" anchorCtr="0" compatLnSpc="1">
            <a:noAutofit/>
          </a:bodyPr>
          <a:lstStyle/>
          <a:p>
            <a:pPr marL="0" marR="0" lvl="0" indent="0" algn="ctr"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lang="fr-FR" sz="2000" b="1" dirty="0">
                <a:latin typeface="Calibri" panose="020F0502020204030204" pitchFamily="34" charset="0"/>
                <a:cs typeface="Calibri" panose="020F0502020204030204" pitchFamily="34" charset="0"/>
              </a:rPr>
              <a:t>Notions clés</a:t>
            </a:r>
          </a:p>
        </p:txBody>
      </p:sp>
      <p:sp>
        <p:nvSpPr>
          <p:cNvPr id="21" name="Google Shape;853;p104">
            <a:extLst>
              <a:ext uri="{FF2B5EF4-FFF2-40B4-BE49-F238E27FC236}">
                <a16:creationId xmlns:a16="http://schemas.microsoft.com/office/drawing/2014/main" id="{7A967060-6080-8657-C168-AAAA345A0B5E}"/>
              </a:ext>
            </a:extLst>
          </p:cNvPr>
          <p:cNvSpPr/>
          <p:nvPr userDrawn="1"/>
        </p:nvSpPr>
        <p:spPr>
          <a:xfrm>
            <a:off x="403455" y="1132547"/>
            <a:ext cx="1605600" cy="1063221"/>
          </a:xfrm>
          <a:prstGeom prst="rect">
            <a:avLst/>
          </a:prstGeom>
          <a:noFill/>
          <a:ln cap="flat">
            <a:noFill/>
            <a:prstDash val="solid"/>
          </a:ln>
        </p:spPr>
        <p:txBody>
          <a:bodyPr vert="horz" wrap="square" lIns="91427" tIns="45695" rIns="91427" bIns="45695" anchor="ctr" anchorCtr="0" compatLnSpc="1">
            <a:noAutofit/>
          </a:bodyPr>
          <a:lstStyle/>
          <a:p>
            <a:pPr marL="0" marR="0" lvl="0" indent="0" algn="ctr"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lang="en-US" sz="2000" b="1" dirty="0" err="1">
                <a:latin typeface="Calibri" panose="020F0502020204030204" pitchFamily="34" charset="0"/>
                <a:cs typeface="Calibri" panose="020F0502020204030204" pitchFamily="34" charset="0"/>
              </a:rPr>
              <a:t>Tâches</a:t>
            </a:r>
            <a:r>
              <a:rPr lang="en-US" sz="2000" b="1" dirty="0">
                <a:latin typeface="Calibri" panose="020F0502020204030204" pitchFamily="34" charset="0"/>
                <a:cs typeface="Calibri" panose="020F0502020204030204" pitchFamily="34" charset="0"/>
              </a:rPr>
              <a:t> à </a:t>
            </a:r>
            <a:r>
              <a:rPr lang="en-US" sz="2000" b="1" dirty="0" err="1">
                <a:latin typeface="Calibri" panose="020F0502020204030204" pitchFamily="34" charset="0"/>
                <a:cs typeface="Calibri" panose="020F0502020204030204" pitchFamily="34" charset="0"/>
              </a:rPr>
              <a:t>réussir</a:t>
            </a:r>
            <a:endParaRPr lang="fr-FR" sz="2000" b="1" dirty="0">
              <a:latin typeface="Calibri" panose="020F0502020204030204" pitchFamily="34" charset="0"/>
              <a:cs typeface="Calibri" panose="020F0502020204030204" pitchFamily="34" charset="0"/>
            </a:endParaRPr>
          </a:p>
        </p:txBody>
      </p:sp>
      <p:sp>
        <p:nvSpPr>
          <p:cNvPr id="22" name="Google Shape;853;p104">
            <a:extLst>
              <a:ext uri="{FF2B5EF4-FFF2-40B4-BE49-F238E27FC236}">
                <a16:creationId xmlns:a16="http://schemas.microsoft.com/office/drawing/2014/main" id="{302794D7-B75D-443C-FA67-7588362F1440}"/>
              </a:ext>
            </a:extLst>
          </p:cNvPr>
          <p:cNvSpPr/>
          <p:nvPr userDrawn="1"/>
        </p:nvSpPr>
        <p:spPr>
          <a:xfrm>
            <a:off x="412307" y="3654221"/>
            <a:ext cx="1605600" cy="1734100"/>
          </a:xfrm>
          <a:prstGeom prst="rect">
            <a:avLst/>
          </a:prstGeom>
          <a:noFill/>
          <a:ln cap="flat">
            <a:noFill/>
            <a:prstDash val="solid"/>
          </a:ln>
        </p:spPr>
        <p:txBody>
          <a:bodyPr vert="horz" wrap="square" lIns="91427" tIns="45695" rIns="91427" bIns="45695" anchor="ctr" anchorCtr="0" compatLnSpc="1">
            <a:noAutofit/>
          </a:bodyPr>
          <a:lstStyle/>
          <a:p>
            <a:pPr algn="ctr" defTabSz="1219140">
              <a:defRPr sz="1800" b="0" i="0" u="none" strike="noStrike" kern="0" cap="none" spc="0" baseline="0">
                <a:solidFill>
                  <a:srgbClr val="000000"/>
                </a:solidFill>
                <a:uFillTx/>
              </a:defRPr>
            </a:pPr>
            <a:r>
              <a:rPr lang="fr-FR" sz="20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Stratégies et outils didactiques</a:t>
            </a:r>
          </a:p>
        </p:txBody>
      </p:sp>
      <p:sp>
        <p:nvSpPr>
          <p:cNvPr id="23" name="Google Shape;853;p104">
            <a:extLst>
              <a:ext uri="{FF2B5EF4-FFF2-40B4-BE49-F238E27FC236}">
                <a16:creationId xmlns:a16="http://schemas.microsoft.com/office/drawing/2014/main" id="{B8608167-4931-94B1-F0EE-D3DA4408EBF1}"/>
              </a:ext>
            </a:extLst>
          </p:cNvPr>
          <p:cNvSpPr/>
          <p:nvPr userDrawn="1"/>
        </p:nvSpPr>
        <p:spPr>
          <a:xfrm>
            <a:off x="412307" y="5636360"/>
            <a:ext cx="1605600" cy="977195"/>
          </a:xfrm>
          <a:prstGeom prst="rect">
            <a:avLst/>
          </a:prstGeom>
          <a:noFill/>
          <a:ln cap="flat">
            <a:noFill/>
            <a:prstDash val="solid"/>
          </a:ln>
        </p:spPr>
        <p:txBody>
          <a:bodyPr vert="horz" wrap="square" lIns="91427" tIns="45695" rIns="91427" bIns="45695" anchor="ctr" anchorCtr="0" compatLnSpc="1">
            <a:noAutofit/>
          </a:bodyPr>
          <a:lstStyle/>
          <a:p>
            <a:pPr algn="ctr" defTabSz="1219140">
              <a:defRPr sz="1800" b="0" i="0" u="none" strike="noStrike" kern="0" cap="none" spc="0" baseline="0">
                <a:solidFill>
                  <a:srgbClr val="000000"/>
                </a:solidFill>
                <a:uFillTx/>
              </a:defRPr>
            </a:pPr>
            <a:r>
              <a:rPr lang="fr-FR" sz="20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Eléments de feedback</a:t>
            </a:r>
            <a:endParaRPr 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264546646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Pratique Pédagogique Efficace">
    <p:bg>
      <p:bgPr>
        <a:solidFill>
          <a:srgbClr val="DCE6F2"/>
        </a:solidFill>
        <a:effectLst/>
      </p:bgPr>
    </p:bg>
    <p:spTree>
      <p:nvGrpSpPr>
        <p:cNvPr id="1" name=""/>
        <p:cNvGrpSpPr/>
        <p:nvPr/>
      </p:nvGrpSpPr>
      <p:grpSpPr>
        <a:xfrm>
          <a:off x="0" y="0"/>
          <a:ext cx="0" cy="0"/>
          <a:chOff x="0" y="0"/>
          <a:chExt cx="0" cy="0"/>
        </a:xfrm>
      </p:grpSpPr>
      <p:sp>
        <p:nvSpPr>
          <p:cNvPr id="2" name="Google Shape;285;p29">
            <a:extLst>
              <a:ext uri="{FF2B5EF4-FFF2-40B4-BE49-F238E27FC236}">
                <a16:creationId xmlns:a16="http://schemas.microsoft.com/office/drawing/2014/main" id="{3D3C752E-7364-0AD3-55D8-FB1A781365A4}"/>
              </a:ext>
            </a:extLst>
          </p:cNvPr>
          <p:cNvSpPr/>
          <p:nvPr userDrawn="1"/>
        </p:nvSpPr>
        <p:spPr>
          <a:xfrm>
            <a:off x="948074" y="165260"/>
            <a:ext cx="7935199" cy="584801"/>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Pratique Pédagogique Efficace de la Semaine</a:t>
            </a:r>
          </a:p>
        </p:txBody>
      </p:sp>
      <p:pic>
        <p:nvPicPr>
          <p:cNvPr id="3" name="Picture 2" descr="Image générée">
            <a:extLst>
              <a:ext uri="{FF2B5EF4-FFF2-40B4-BE49-F238E27FC236}">
                <a16:creationId xmlns:a16="http://schemas.microsoft.com/office/drawing/2014/main" id="{CF5C0282-B23A-202E-2F8D-447ACDC5778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à coins arrondis 2">
            <a:extLst>
              <a:ext uri="{FF2B5EF4-FFF2-40B4-BE49-F238E27FC236}">
                <a16:creationId xmlns:a16="http://schemas.microsoft.com/office/drawing/2014/main" id="{07817361-C8BF-DC04-5CC1-00D7EE33E80A}"/>
              </a:ext>
            </a:extLst>
          </p:cNvPr>
          <p:cNvSpPr/>
          <p:nvPr userDrawn="1"/>
        </p:nvSpPr>
        <p:spPr>
          <a:xfrm>
            <a:off x="304800" y="1262245"/>
            <a:ext cx="11291147" cy="5597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2133" b="1" kern="0" dirty="0">
                <a:solidFill>
                  <a:srgbClr val="FFFFFF"/>
                </a:solidFill>
                <a:latin typeface="Calibri" panose="020F0502020204030204" pitchFamily="34" charset="0"/>
                <a:cs typeface="Calibri" panose="020F0502020204030204" pitchFamily="34" charset="0"/>
                <a:sym typeface="Arial"/>
              </a:rPr>
              <a:t>Donner un feedback de manière efficace aux élèves</a:t>
            </a:r>
          </a:p>
        </p:txBody>
      </p:sp>
      <p:sp>
        <p:nvSpPr>
          <p:cNvPr id="7" name="Rectangle à coins arrondis 13">
            <a:extLst>
              <a:ext uri="{FF2B5EF4-FFF2-40B4-BE49-F238E27FC236}">
                <a16:creationId xmlns:a16="http://schemas.microsoft.com/office/drawing/2014/main" id="{710314CC-0AB6-DA63-763A-7BA531C34D31}"/>
              </a:ext>
            </a:extLst>
          </p:cNvPr>
          <p:cNvSpPr/>
          <p:nvPr userDrawn="1"/>
        </p:nvSpPr>
        <p:spPr>
          <a:xfrm>
            <a:off x="304800" y="2628796"/>
            <a:ext cx="2873248"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1600" b="1" kern="0" dirty="0">
                <a:solidFill>
                  <a:srgbClr val="0F9ED5">
                    <a:lumMod val="50000"/>
                  </a:srgbClr>
                </a:solidFill>
                <a:latin typeface="Calibri" panose="020F0502020204030204" pitchFamily="34" charset="0"/>
                <a:cs typeface="Calibri" panose="020F0502020204030204" pitchFamily="34" charset="0"/>
                <a:sym typeface="Arial"/>
              </a:rPr>
              <a:t>Pourquoi c’est important ?</a:t>
            </a:r>
          </a:p>
        </p:txBody>
      </p:sp>
      <p:pic>
        <p:nvPicPr>
          <p:cNvPr id="8" name="Image 18">
            <a:extLst>
              <a:ext uri="{FF2B5EF4-FFF2-40B4-BE49-F238E27FC236}">
                <a16:creationId xmlns:a16="http://schemas.microsoft.com/office/drawing/2014/main" id="{BE35A20A-79A6-BC4C-B761-793B343AFC49}"/>
              </a:ext>
            </a:extLst>
          </p:cNvPr>
          <p:cNvPicPr>
            <a:picLocks noChangeAspect="1"/>
          </p:cNvPicPr>
          <p:nvPr userDrawn="1"/>
        </p:nvPicPr>
        <p:blipFill>
          <a:blip r:embed="rId3"/>
          <a:stretch>
            <a:fillRect/>
          </a:stretch>
        </p:blipFill>
        <p:spPr>
          <a:xfrm>
            <a:off x="10141874" y="1158017"/>
            <a:ext cx="1137399" cy="751840"/>
          </a:xfrm>
          <a:prstGeom prst="rect">
            <a:avLst/>
          </a:prstGeom>
          <a:ln w="38100">
            <a:solidFill>
              <a:srgbClr val="156082"/>
            </a:solidFill>
          </a:ln>
        </p:spPr>
      </p:pic>
      <p:sp>
        <p:nvSpPr>
          <p:cNvPr id="9" name="Rectangle à coins arrondis 22">
            <a:extLst>
              <a:ext uri="{FF2B5EF4-FFF2-40B4-BE49-F238E27FC236}">
                <a16:creationId xmlns:a16="http://schemas.microsoft.com/office/drawing/2014/main" id="{231233C5-A6EF-A81F-8794-ECA65494280A}"/>
              </a:ext>
            </a:extLst>
          </p:cNvPr>
          <p:cNvSpPr/>
          <p:nvPr userDrawn="1"/>
        </p:nvSpPr>
        <p:spPr>
          <a:xfrm>
            <a:off x="3627797" y="2628796"/>
            <a:ext cx="3759200"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1600" b="1" kern="0" dirty="0">
                <a:solidFill>
                  <a:srgbClr val="0F9ED5">
                    <a:lumMod val="50000"/>
                  </a:srgbClr>
                </a:solidFill>
                <a:latin typeface="Calibri" panose="020F0502020204030204" pitchFamily="34" charset="0"/>
                <a:cs typeface="Calibri" panose="020F0502020204030204" pitchFamily="34" charset="0"/>
                <a:sym typeface="Arial"/>
              </a:rPr>
              <a:t>Bonnes pratiques</a:t>
            </a:r>
          </a:p>
        </p:txBody>
      </p:sp>
      <p:sp>
        <p:nvSpPr>
          <p:cNvPr id="10" name="Rectangle à coins arrondis 23">
            <a:extLst>
              <a:ext uri="{FF2B5EF4-FFF2-40B4-BE49-F238E27FC236}">
                <a16:creationId xmlns:a16="http://schemas.microsoft.com/office/drawing/2014/main" id="{224B6940-5456-5257-0478-EEF645943074}"/>
              </a:ext>
            </a:extLst>
          </p:cNvPr>
          <p:cNvSpPr/>
          <p:nvPr userDrawn="1"/>
        </p:nvSpPr>
        <p:spPr>
          <a:xfrm>
            <a:off x="7836747" y="2628796"/>
            <a:ext cx="3759200"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1600" b="1" kern="0" dirty="0">
                <a:solidFill>
                  <a:srgbClr val="0F9ED5">
                    <a:lumMod val="50000"/>
                  </a:srgbClr>
                </a:solidFill>
                <a:latin typeface="Calibri" panose="020F0502020204030204" pitchFamily="34" charset="0"/>
                <a:cs typeface="Calibri" panose="020F0502020204030204" pitchFamily="34" charset="0"/>
                <a:sym typeface="Arial"/>
              </a:rPr>
              <a:t>Pratiques à éviter</a:t>
            </a:r>
          </a:p>
        </p:txBody>
      </p:sp>
      <p:sp>
        <p:nvSpPr>
          <p:cNvPr id="27" name="Rectangle 26">
            <a:extLst>
              <a:ext uri="{FF2B5EF4-FFF2-40B4-BE49-F238E27FC236}">
                <a16:creationId xmlns:a16="http://schemas.microsoft.com/office/drawing/2014/main" id="{35BE10E1-FAE9-07F0-EE56-E170BA07A2EC}"/>
              </a:ext>
            </a:extLst>
          </p:cNvPr>
          <p:cNvSpPr/>
          <p:nvPr userDrawn="1"/>
        </p:nvSpPr>
        <p:spPr>
          <a:xfrm>
            <a:off x="304800" y="6150185"/>
            <a:ext cx="11291147" cy="677333"/>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80990" indent="-380990" defTabSz="1219170">
              <a:buClr>
                <a:srgbClr val="000000"/>
              </a:buClr>
              <a:buFont typeface="Arial" panose="020B0604020202020204" pitchFamily="34" charset="0"/>
              <a:buChar char="•"/>
            </a:pPr>
            <a:r>
              <a:rPr lang="fr-FR" sz="1600" kern="0" dirty="0">
                <a:solidFill>
                  <a:srgbClr val="000000"/>
                </a:solidFill>
                <a:latin typeface="Calibri" panose="020F0502020204030204" pitchFamily="34" charset="0"/>
                <a:cs typeface="Calibri" panose="020F0502020204030204" pitchFamily="34" charset="0"/>
                <a:sym typeface="Arial"/>
              </a:rPr>
              <a:t>Pour plus d’informations Veuillez consulter le lien Suivant : </a:t>
            </a:r>
          </a:p>
          <a:p>
            <a:pPr marL="380990" indent="-380990" defTabSz="1219170">
              <a:buClr>
                <a:srgbClr val="000000"/>
              </a:buClr>
              <a:buFont typeface="Arial" panose="020B0604020202020204" pitchFamily="34" charset="0"/>
              <a:buChar char="•"/>
            </a:pPr>
            <a:r>
              <a:rPr lang="fr-FR" sz="1600" kern="0" dirty="0">
                <a:solidFill>
                  <a:srgbClr val="000000"/>
                </a:solidFill>
                <a:latin typeface="Calibri" panose="020F0502020204030204" pitchFamily="34" charset="0"/>
                <a:cs typeface="Calibri" panose="020F0502020204030204" pitchFamily="34" charset="0"/>
                <a:sym typeface="Arial"/>
              </a:rPr>
              <a:t>Autres questions ? Veuillez Contacter l’inspecteur encadrant</a:t>
            </a:r>
          </a:p>
        </p:txBody>
      </p:sp>
      <p:pic>
        <p:nvPicPr>
          <p:cNvPr id="42" name="Graphic 41" descr="Handshake with solid fill">
            <a:extLst>
              <a:ext uri="{FF2B5EF4-FFF2-40B4-BE49-F238E27FC236}">
                <a16:creationId xmlns:a16="http://schemas.microsoft.com/office/drawing/2014/main" id="{43B73333-66C9-B016-85F3-57ED66A47BC8}"/>
              </a:ext>
            </a:extLst>
          </p:cNvPr>
          <p:cNvPicPr>
            <a:picLocks noChangeAspect="1"/>
          </p:cNvPicPr>
          <p:nvPr userDrawn="1"/>
        </p:nvPicPr>
        <p:blipFill>
          <a:blip r:embed="rId4">
            <a:extLst>
              <a:ext uri="{96DAC541-7B7A-43D3-8B79-37D633B846F1}">
                <asvg:svgBlip xmlns="" xmlns:asvg="http://schemas.microsoft.com/office/drawing/2016/SVG/main" r:embed="rId5"/>
              </a:ext>
            </a:extLst>
          </a:blip>
          <a:stretch>
            <a:fillRect/>
          </a:stretch>
        </p:blipFill>
        <p:spPr>
          <a:xfrm>
            <a:off x="5221083" y="1993815"/>
            <a:ext cx="549076" cy="549076"/>
          </a:xfrm>
          <a:prstGeom prst="rect">
            <a:avLst/>
          </a:prstGeom>
        </p:spPr>
      </p:pic>
      <p:pic>
        <p:nvPicPr>
          <p:cNvPr id="44" name="Graphic 43" descr="No sign with solid fill">
            <a:extLst>
              <a:ext uri="{FF2B5EF4-FFF2-40B4-BE49-F238E27FC236}">
                <a16:creationId xmlns:a16="http://schemas.microsoft.com/office/drawing/2014/main" id="{010C90E2-D2BB-4844-7DD3-B8E18C29F8E6}"/>
              </a:ext>
            </a:extLst>
          </p:cNvPr>
          <p:cNvPicPr>
            <a:picLocks noChangeAspect="1"/>
          </p:cNvPicPr>
          <p:nvPr userDrawn="1"/>
        </p:nvPicPr>
        <p:blipFill>
          <a:blip r:embed="rId6">
            <a:extLst>
              <a:ext uri="{96DAC541-7B7A-43D3-8B79-37D633B846F1}">
                <asvg:svgBlip xmlns="" xmlns:asvg="http://schemas.microsoft.com/office/drawing/2016/SVG/main" r:embed="rId7"/>
              </a:ext>
            </a:extLst>
          </a:blip>
          <a:stretch>
            <a:fillRect/>
          </a:stretch>
        </p:blipFill>
        <p:spPr>
          <a:xfrm>
            <a:off x="9640956" y="2013585"/>
            <a:ext cx="500918" cy="500918"/>
          </a:xfrm>
          <a:prstGeom prst="rect">
            <a:avLst/>
          </a:prstGeom>
        </p:spPr>
      </p:pic>
      <p:sp>
        <p:nvSpPr>
          <p:cNvPr id="50" name="Text Placeholder 49">
            <a:extLst>
              <a:ext uri="{FF2B5EF4-FFF2-40B4-BE49-F238E27FC236}">
                <a16:creationId xmlns:a16="http://schemas.microsoft.com/office/drawing/2014/main" id="{99ABF8C0-44A0-D350-70D7-F757FE2866EA}"/>
              </a:ext>
            </a:extLst>
          </p:cNvPr>
          <p:cNvSpPr>
            <a:spLocks noGrp="1"/>
          </p:cNvSpPr>
          <p:nvPr>
            <p:ph type="body" sz="quarter" idx="10" hasCustomPrompt="1"/>
          </p:nvPr>
        </p:nvSpPr>
        <p:spPr>
          <a:xfrm>
            <a:off x="253322" y="3190552"/>
            <a:ext cx="2873248"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1" name="Text Placeholder 49">
            <a:extLst>
              <a:ext uri="{FF2B5EF4-FFF2-40B4-BE49-F238E27FC236}">
                <a16:creationId xmlns:a16="http://schemas.microsoft.com/office/drawing/2014/main" id="{93ED2D80-264B-2858-5374-3ACA0D7E4307}"/>
              </a:ext>
            </a:extLst>
          </p:cNvPr>
          <p:cNvSpPr>
            <a:spLocks noGrp="1"/>
          </p:cNvSpPr>
          <p:nvPr>
            <p:ph type="body" sz="quarter" idx="11" hasCustomPrompt="1"/>
          </p:nvPr>
        </p:nvSpPr>
        <p:spPr>
          <a:xfrm>
            <a:off x="3627796" y="3190551"/>
            <a:ext cx="3759199"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2" name="Text Placeholder 49">
            <a:extLst>
              <a:ext uri="{FF2B5EF4-FFF2-40B4-BE49-F238E27FC236}">
                <a16:creationId xmlns:a16="http://schemas.microsoft.com/office/drawing/2014/main" id="{F3B207E1-EF2D-9BAB-F462-3268E1DEBFE2}"/>
              </a:ext>
            </a:extLst>
          </p:cNvPr>
          <p:cNvSpPr>
            <a:spLocks noGrp="1"/>
          </p:cNvSpPr>
          <p:nvPr>
            <p:ph type="body" sz="quarter" idx="12" hasCustomPrompt="1"/>
          </p:nvPr>
        </p:nvSpPr>
        <p:spPr>
          <a:xfrm>
            <a:off x="7816647" y="3190551"/>
            <a:ext cx="3779300"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 name="Text Placeholder 4">
            <a:extLst>
              <a:ext uri="{FF2B5EF4-FFF2-40B4-BE49-F238E27FC236}">
                <a16:creationId xmlns:a16="http://schemas.microsoft.com/office/drawing/2014/main" id="{E30863B3-86D2-D6DA-8984-19E4C3B97364}"/>
              </a:ext>
            </a:extLst>
          </p:cNvPr>
          <p:cNvSpPr>
            <a:spLocks noGrp="1"/>
          </p:cNvSpPr>
          <p:nvPr>
            <p:ph type="body" sz="quarter" idx="13" hasCustomPrompt="1"/>
          </p:nvPr>
        </p:nvSpPr>
        <p:spPr>
          <a:xfrm>
            <a:off x="5648039" y="6238017"/>
            <a:ext cx="4493835" cy="389965"/>
          </a:xfr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atin typeface="Calibri" panose="020F0502020204030204" pitchFamily="34" charset="0"/>
                <a:cs typeface="Calibri" panose="020F0502020204030204" pitchFamily="34" charset="0"/>
              </a:defRPr>
            </a:lvl1pPr>
            <a:lvl2pPr>
              <a:buNone/>
              <a:defRPr sz="1200">
                <a:latin typeface="Calibri" panose="020F0502020204030204" pitchFamily="34" charset="0"/>
                <a:cs typeface="Calibri" panose="020F0502020204030204" pitchFamily="34" charset="0"/>
              </a:defRPr>
            </a:lvl2pPr>
            <a:lvl3pPr>
              <a:buNone/>
              <a:defRPr sz="1200">
                <a:latin typeface="Calibri" panose="020F0502020204030204" pitchFamily="34" charset="0"/>
                <a:cs typeface="Calibri" panose="020F0502020204030204" pitchFamily="34" charset="0"/>
              </a:defRPr>
            </a:lvl3pPr>
            <a:lvl4pPr>
              <a:buNone/>
              <a:defRPr sz="1200">
                <a:latin typeface="Calibri" panose="020F0502020204030204" pitchFamily="34" charset="0"/>
                <a:cs typeface="Calibri" panose="020F0502020204030204" pitchFamily="34" charset="0"/>
              </a:defRPr>
            </a:lvl4pPr>
            <a:lvl5pPr>
              <a:buNone/>
              <a:defRPr sz="1200">
                <a:latin typeface="Calibri" panose="020F0502020204030204" pitchFamily="34" charset="0"/>
                <a:cs typeface="Calibri" panose="020F0502020204030204" pitchFamily="34" charset="0"/>
              </a:defRPr>
            </a:lvl5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sz="1600" kern="0" dirty="0">
                <a:solidFill>
                  <a:srgbClr val="000000"/>
                </a:solidFill>
                <a:latin typeface="Calibri" panose="020F0502020204030204" pitchFamily="34" charset="0"/>
                <a:cs typeface="Calibri" panose="020F0502020204030204" pitchFamily="34" charset="0"/>
                <a:sym typeface="Arial"/>
              </a:rPr>
              <a:t>« </a:t>
            </a:r>
            <a:r>
              <a:rPr lang="fr-FR" sz="1600" kern="0" dirty="0">
                <a:solidFill>
                  <a:srgbClr val="000000"/>
                </a:solidFill>
                <a:latin typeface="Calibri" panose="020F0502020204030204" pitchFamily="34" charset="0"/>
                <a:cs typeface="Calibri" panose="020F0502020204030204" pitchFamily="34" charset="0"/>
                <a:sym typeface="Arial"/>
                <a:hlinkClick r:id="rId8"/>
              </a:rPr>
              <a:t>Banque des pratiques pédagogiques efficaces </a:t>
            </a:r>
            <a:r>
              <a:rPr lang="fr-FR" sz="1600" kern="0" dirty="0">
                <a:solidFill>
                  <a:srgbClr val="000000"/>
                </a:solidFill>
                <a:latin typeface="Calibri" panose="020F0502020204030204" pitchFamily="34" charset="0"/>
                <a:cs typeface="Calibri" panose="020F0502020204030204" pitchFamily="34" charset="0"/>
                <a:sym typeface="Arial"/>
              </a:rPr>
              <a:t>»</a:t>
            </a:r>
          </a:p>
        </p:txBody>
      </p:sp>
      <p:pic>
        <p:nvPicPr>
          <p:cNvPr id="11" name="Graphic 10" descr="Bullseye with solid fill">
            <a:extLst>
              <a:ext uri="{FF2B5EF4-FFF2-40B4-BE49-F238E27FC236}">
                <a16:creationId xmlns:a16="http://schemas.microsoft.com/office/drawing/2014/main" id="{DA838800-BA03-865C-FAC5-9BCCC281F097}"/>
              </a:ext>
            </a:extLst>
          </p:cNvPr>
          <p:cNvPicPr>
            <a:picLocks noChangeAspect="1"/>
          </p:cNvPicPr>
          <p:nvPr userDrawn="1"/>
        </p:nvPicPr>
        <p:blipFill>
          <a:blip r:embed="rId9">
            <a:extLst>
              <a:ext uri="{96DAC541-7B7A-43D3-8B79-37D633B846F1}">
                <asvg:svgBlip xmlns="" xmlns:asvg="http://schemas.microsoft.com/office/drawing/2016/SVG/main" r:embed="rId10"/>
              </a:ext>
            </a:extLst>
          </a:blip>
          <a:stretch>
            <a:fillRect/>
          </a:stretch>
        </p:blipFill>
        <p:spPr>
          <a:xfrm>
            <a:off x="1439746" y="2014103"/>
            <a:ext cx="500400" cy="500400"/>
          </a:xfrm>
          <a:prstGeom prst="rect">
            <a:avLst/>
          </a:prstGeom>
        </p:spPr>
      </p:pic>
    </p:spTree>
    <p:extLst>
      <p:ext uri="{BB962C8B-B14F-4D97-AF65-F5344CB8AC3E}">
        <p14:creationId xmlns:p14="http://schemas.microsoft.com/office/powerpoint/2010/main" val="279529216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Structure de la séance">
    <p:bg>
      <p:bgPr>
        <a:solidFill>
          <a:srgbClr val="DCE6F2"/>
        </a:solidFill>
        <a:effectLst/>
      </p:bgPr>
    </p:bg>
    <p:spTree>
      <p:nvGrpSpPr>
        <p:cNvPr id="1" name=""/>
        <p:cNvGrpSpPr/>
        <p:nvPr/>
      </p:nvGrpSpPr>
      <p:grpSpPr>
        <a:xfrm>
          <a:off x="0" y="0"/>
          <a:ext cx="0" cy="0"/>
          <a:chOff x="0" y="0"/>
          <a:chExt cx="0" cy="0"/>
        </a:xfrm>
      </p:grpSpPr>
      <p:grpSp>
        <p:nvGrpSpPr>
          <p:cNvPr id="4" name="Google Shape;250;p28">
            <a:extLst>
              <a:ext uri="{FF2B5EF4-FFF2-40B4-BE49-F238E27FC236}">
                <a16:creationId xmlns:a16="http://schemas.microsoft.com/office/drawing/2014/main" id="{AB71405C-E132-F074-752A-522052544B0D}"/>
              </a:ext>
            </a:extLst>
          </p:cNvPr>
          <p:cNvGrpSpPr/>
          <p:nvPr userDrawn="1"/>
        </p:nvGrpSpPr>
        <p:grpSpPr>
          <a:xfrm>
            <a:off x="1945490" y="1011968"/>
            <a:ext cx="8301023" cy="5193545"/>
            <a:chOff x="1619475" y="1029778"/>
            <a:chExt cx="6095701" cy="3804525"/>
          </a:xfrm>
        </p:grpSpPr>
        <p:sp>
          <p:nvSpPr>
            <p:cNvPr id="5" name="Google Shape;251;p28">
              <a:extLst>
                <a:ext uri="{FF2B5EF4-FFF2-40B4-BE49-F238E27FC236}">
                  <a16:creationId xmlns:a16="http://schemas.microsoft.com/office/drawing/2014/main" id="{424CAD94-9BC3-9334-E90D-3BB5EE56D37F}"/>
                </a:ext>
              </a:extLst>
            </p:cNvPr>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91427" tIns="45695" rIns="91427" bIns="45695" anchor="ctr" anchorCtr="1" compatLnSpc="1">
              <a:noAutofit/>
            </a:bodyPr>
            <a:lstStyle/>
            <a:p>
              <a:pPr algn="ctr" defTabSz="1219110">
                <a:defRPr sz="1800" b="0" i="0" u="none" strike="noStrike" kern="0" cap="none" spc="0" baseline="0">
                  <a:solidFill>
                    <a:srgbClr val="000000"/>
                  </a:solidFill>
                  <a:uFillTx/>
                </a:defRPr>
              </a:pPr>
              <a:endParaRPr lang="fr-FR" sz="1200" kern="0" dirty="0">
                <a:solidFill>
                  <a:srgbClr val="FFFFFF"/>
                </a:solidFill>
                <a:latin typeface="Calibri" panose="020F0502020204030204" pitchFamily="34" charset="0"/>
                <a:ea typeface="Calibri"/>
                <a:cs typeface="Calibri" panose="020F0502020204030204" pitchFamily="34" charset="0"/>
                <a:sym typeface="Arial"/>
              </a:endParaRPr>
            </a:p>
          </p:txBody>
        </p:sp>
        <p:sp>
          <p:nvSpPr>
            <p:cNvPr id="11" name="Google Shape;252;p28">
              <a:extLst>
                <a:ext uri="{FF2B5EF4-FFF2-40B4-BE49-F238E27FC236}">
                  <a16:creationId xmlns:a16="http://schemas.microsoft.com/office/drawing/2014/main" id="{7D76BE51-F758-84BB-A089-AD0F5E8B552A}"/>
                </a:ext>
              </a:extLst>
            </p:cNvPr>
            <p:cNvSpPr/>
            <p:nvPr/>
          </p:nvSpPr>
          <p:spPr>
            <a:xfrm>
              <a:off x="1740952" y="1097174"/>
              <a:ext cx="5852746" cy="3669732"/>
            </a:xfrm>
            <a:prstGeom prst="rect">
              <a:avLst/>
            </a:prstGeom>
            <a:solidFill>
              <a:srgbClr val="E3EEF2"/>
            </a:solidFill>
            <a:ln cap="flat">
              <a:noFill/>
              <a:prstDash val="solid"/>
            </a:ln>
          </p:spPr>
          <p:txBody>
            <a:bodyPr vert="horz" wrap="square" lIns="91427" tIns="45695" rIns="91427" bIns="45695" anchor="ctr" anchorCtr="1" compatLnSpc="1">
              <a:noAutofit/>
            </a:bodyPr>
            <a:lstStyle/>
            <a:p>
              <a:pPr algn="ctr" defTabSz="1219110">
                <a:defRPr sz="1800" b="0" i="0" u="none" strike="noStrike" kern="0" cap="none" spc="0" baseline="0">
                  <a:solidFill>
                    <a:srgbClr val="000000"/>
                  </a:solidFill>
                  <a:uFillTx/>
                </a:defRPr>
              </a:pPr>
              <a:endParaRPr lang="fr-FR" sz="1200" kern="0" dirty="0">
                <a:solidFill>
                  <a:srgbClr val="FFFFFF"/>
                </a:solidFill>
                <a:latin typeface="Calibri" panose="020F0502020204030204" pitchFamily="34" charset="0"/>
                <a:ea typeface="Calibri"/>
                <a:cs typeface="Calibri" panose="020F0502020204030204" pitchFamily="34" charset="0"/>
                <a:sym typeface="Arial"/>
              </a:endParaRPr>
            </a:p>
          </p:txBody>
        </p:sp>
      </p:grpSp>
      <p:sp>
        <p:nvSpPr>
          <p:cNvPr id="12" name="Google Shape;255;p28">
            <a:extLst>
              <a:ext uri="{FF2B5EF4-FFF2-40B4-BE49-F238E27FC236}">
                <a16:creationId xmlns:a16="http://schemas.microsoft.com/office/drawing/2014/main" id="{7DA7A975-0BFA-0171-FB29-113FAAFBB3EE}"/>
              </a:ext>
            </a:extLst>
          </p:cNvPr>
          <p:cNvSpPr/>
          <p:nvPr userDrawn="1"/>
        </p:nvSpPr>
        <p:spPr>
          <a:xfrm>
            <a:off x="963315" y="165262"/>
            <a:ext cx="3947196" cy="584801"/>
          </a:xfrm>
          <a:prstGeom prst="rect">
            <a:avLst/>
          </a:prstGeom>
          <a:noFill/>
          <a:ln cap="flat">
            <a:noFill/>
            <a:prstDash val="solid"/>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Structure de la séance</a:t>
            </a:r>
            <a:endParaRPr lang="fr-FR" sz="1467" kern="0" dirty="0">
              <a:solidFill>
                <a:srgbClr val="000000"/>
              </a:solidFill>
              <a:latin typeface="Calibri" panose="020F0502020204030204" pitchFamily="34" charset="0"/>
              <a:cs typeface="Calibri" panose="020F0502020204030204" pitchFamily="34" charset="0"/>
              <a:sym typeface="Arial"/>
            </a:endParaRPr>
          </a:p>
        </p:txBody>
      </p:sp>
      <p:pic>
        <p:nvPicPr>
          <p:cNvPr id="13" name="Picture 2" descr="Image générée">
            <a:extLst>
              <a:ext uri="{FF2B5EF4-FFF2-40B4-BE49-F238E27FC236}">
                <a16:creationId xmlns:a16="http://schemas.microsoft.com/office/drawing/2014/main" id="{A1C7E789-651D-CC90-8513-248F5C858B81}"/>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2" y="30483"/>
            <a:ext cx="727815" cy="854359"/>
          </a:xfrm>
          <a:prstGeom prst="rect">
            <a:avLst/>
          </a:prstGeom>
          <a:noFill/>
          <a:extLst>
            <a:ext uri="{909E8E84-426E-40DD-AFC4-6F175D3DCCD1}">
              <a14:hiddenFill xmlns:a14="http://schemas.microsoft.com/office/drawing/2010/main">
                <a:solidFill>
                  <a:srgbClr val="FFFFFF"/>
                </a:solidFill>
              </a14:hiddenFill>
            </a:ext>
          </a:extLst>
        </p:spPr>
      </p:pic>
      <p:grpSp>
        <p:nvGrpSpPr>
          <p:cNvPr id="16" name="Group 15">
            <a:extLst>
              <a:ext uri="{FF2B5EF4-FFF2-40B4-BE49-F238E27FC236}">
                <a16:creationId xmlns:a16="http://schemas.microsoft.com/office/drawing/2014/main" id="{A3FE43CA-6C2F-0686-9241-631290B69727}"/>
              </a:ext>
            </a:extLst>
          </p:cNvPr>
          <p:cNvGrpSpPr/>
          <p:nvPr userDrawn="1"/>
        </p:nvGrpSpPr>
        <p:grpSpPr>
          <a:xfrm>
            <a:off x="2336946" y="1407978"/>
            <a:ext cx="7518111" cy="548005"/>
            <a:chOff x="1764463" y="1060636"/>
            <a:chExt cx="5638583" cy="411004"/>
          </a:xfrm>
        </p:grpSpPr>
        <p:sp>
          <p:nvSpPr>
            <p:cNvPr id="17" name="Google Shape;275;p28">
              <a:extLst>
                <a:ext uri="{FF2B5EF4-FFF2-40B4-BE49-F238E27FC236}">
                  <a16:creationId xmlns:a16="http://schemas.microsoft.com/office/drawing/2014/main" id="{08E6331C-0B84-F58D-2A65-7DFAB9994FF1}"/>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19D19"/>
            </a:solidFill>
            <a:ln cap="flat">
              <a:solidFill>
                <a:srgbClr val="F19D19"/>
              </a:solidFill>
              <a:prstDash val="solid"/>
            </a:ln>
          </p:spPr>
          <p:txBody>
            <a:bodyPr vert="horz" wrap="square" lIns="68567" tIns="34271" rIns="68567" bIns="34271" anchor="ctr" anchorCtr="1" compatLnSpc="1">
              <a:noAutofit/>
            </a:bodyPr>
            <a:lstStyle/>
            <a:p>
              <a:pPr algn="ctr" defTabSz="1219110"/>
              <a:r>
                <a:rPr lang="fr-FR" sz="2133" b="1" kern="0" dirty="0">
                  <a:solidFill>
                    <a:srgbClr val="FFFFFF"/>
                  </a:solidFill>
                  <a:latin typeface="Calibri" panose="020F0502020204030204" pitchFamily="34" charset="0"/>
                  <a:ea typeface="Calibri"/>
                  <a:cs typeface="Calibri" panose="020F0502020204030204" pitchFamily="34" charset="0"/>
                  <a:sym typeface="Arial"/>
                </a:rPr>
                <a:t>1</a:t>
              </a:r>
            </a:p>
          </p:txBody>
        </p:sp>
        <p:sp>
          <p:nvSpPr>
            <p:cNvPr id="18" name="Google Shape;276;p28">
              <a:extLst>
                <a:ext uri="{FF2B5EF4-FFF2-40B4-BE49-F238E27FC236}">
                  <a16:creationId xmlns:a16="http://schemas.microsoft.com/office/drawing/2014/main" id="{521BD7C7-59D6-F138-978F-4AB155889227}"/>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F19D19"/>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20" name="Google Shape;278;p28">
              <a:extLst>
                <a:ext uri="{FF2B5EF4-FFF2-40B4-BE49-F238E27FC236}">
                  <a16:creationId xmlns:a16="http://schemas.microsoft.com/office/drawing/2014/main" id="{256F3608-8BCC-D992-72CC-8A7F795FDC18}"/>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chemeClr val="accent6">
                  <a:lumMod val="40000"/>
                  <a:lumOff val="60000"/>
                </a:schemeClr>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21" name="Google Shape;277;p28">
              <a:extLst>
                <a:ext uri="{FF2B5EF4-FFF2-40B4-BE49-F238E27FC236}">
                  <a16:creationId xmlns:a16="http://schemas.microsoft.com/office/drawing/2014/main" id="{3CB598B3-3A75-3B5B-656D-CB59D4B85F3C}"/>
                </a:ext>
              </a:extLst>
            </p:cNvPr>
            <p:cNvSpPr txBox="1"/>
            <p:nvPr/>
          </p:nvSpPr>
          <p:spPr>
            <a:xfrm>
              <a:off x="2214439" y="1112834"/>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Ouverture de la séance</a:t>
              </a:r>
            </a:p>
          </p:txBody>
        </p:sp>
      </p:grpSp>
      <p:sp>
        <p:nvSpPr>
          <p:cNvPr id="22" name="Google Shape;275;p28">
            <a:extLst>
              <a:ext uri="{FF2B5EF4-FFF2-40B4-BE49-F238E27FC236}">
                <a16:creationId xmlns:a16="http://schemas.microsoft.com/office/drawing/2014/main" id="{13B66026-2F1C-8EEC-C55A-3E2267A81F31}"/>
              </a:ext>
            </a:extLst>
          </p:cNvPr>
          <p:cNvSpPr/>
          <p:nvPr userDrawn="1"/>
        </p:nvSpPr>
        <p:spPr>
          <a:xfrm>
            <a:off x="2336945" y="2310757"/>
            <a:ext cx="395203" cy="3952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C00000"/>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2</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23" name="Google Shape;276;p28">
            <a:extLst>
              <a:ext uri="{FF2B5EF4-FFF2-40B4-BE49-F238E27FC236}">
                <a16:creationId xmlns:a16="http://schemas.microsoft.com/office/drawing/2014/main" id="{35EE909F-5B77-43E5-71AF-AA17BE0B6885}"/>
              </a:ext>
            </a:extLst>
          </p:cNvPr>
          <p:cNvSpPr/>
          <p:nvPr userDrawn="1"/>
        </p:nvSpPr>
        <p:spPr>
          <a:xfrm>
            <a:off x="2860122" y="2234356"/>
            <a:ext cx="6994935" cy="548005"/>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C00000"/>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26" name="Google Shape;278;p28">
            <a:extLst>
              <a:ext uri="{FF2B5EF4-FFF2-40B4-BE49-F238E27FC236}">
                <a16:creationId xmlns:a16="http://schemas.microsoft.com/office/drawing/2014/main" id="{131447B8-88F5-B917-3031-E64441CCE5E4}"/>
              </a:ext>
            </a:extLst>
          </p:cNvPr>
          <p:cNvSpPr/>
          <p:nvPr userDrawn="1"/>
        </p:nvSpPr>
        <p:spPr>
          <a:xfrm>
            <a:off x="9301364" y="2248560"/>
            <a:ext cx="519597" cy="51959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28" name="Google Shape;277;p28">
            <a:extLst>
              <a:ext uri="{FF2B5EF4-FFF2-40B4-BE49-F238E27FC236}">
                <a16:creationId xmlns:a16="http://schemas.microsoft.com/office/drawing/2014/main" id="{94B8B070-367E-06E9-E0A9-6E278B2B32BC}"/>
              </a:ext>
            </a:extLst>
          </p:cNvPr>
          <p:cNvSpPr txBox="1"/>
          <p:nvPr userDrawn="1"/>
        </p:nvSpPr>
        <p:spPr>
          <a:xfrm>
            <a:off x="2930042" y="2318590"/>
            <a:ext cx="5296572" cy="461614"/>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Modelage</a:t>
            </a:r>
          </a:p>
        </p:txBody>
      </p:sp>
      <p:grpSp>
        <p:nvGrpSpPr>
          <p:cNvPr id="29" name="Group 28">
            <a:extLst>
              <a:ext uri="{FF2B5EF4-FFF2-40B4-BE49-F238E27FC236}">
                <a16:creationId xmlns:a16="http://schemas.microsoft.com/office/drawing/2014/main" id="{484A0DD3-A018-7BDC-5E24-9925ADE4860D}"/>
              </a:ext>
            </a:extLst>
          </p:cNvPr>
          <p:cNvGrpSpPr/>
          <p:nvPr userDrawn="1"/>
        </p:nvGrpSpPr>
        <p:grpSpPr>
          <a:xfrm>
            <a:off x="2336946" y="3060735"/>
            <a:ext cx="7518111" cy="548005"/>
            <a:chOff x="1764463" y="1060636"/>
            <a:chExt cx="5638583" cy="411004"/>
          </a:xfrm>
        </p:grpSpPr>
        <p:sp>
          <p:nvSpPr>
            <p:cNvPr id="30" name="Google Shape;275;p28">
              <a:extLst>
                <a:ext uri="{FF2B5EF4-FFF2-40B4-BE49-F238E27FC236}">
                  <a16:creationId xmlns:a16="http://schemas.microsoft.com/office/drawing/2014/main" id="{EE0B76E1-6822-AE01-6764-F5FB75D528EA}"/>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0F9ED5"/>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3</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31" name="Google Shape;276;p28">
              <a:extLst>
                <a:ext uri="{FF2B5EF4-FFF2-40B4-BE49-F238E27FC236}">
                  <a16:creationId xmlns:a16="http://schemas.microsoft.com/office/drawing/2014/main" id="{FA1826B2-60AC-A0B9-0CF8-1D592120006E}"/>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0F9ED5"/>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33" name="Google Shape;278;p28">
              <a:extLst>
                <a:ext uri="{FF2B5EF4-FFF2-40B4-BE49-F238E27FC236}">
                  <a16:creationId xmlns:a16="http://schemas.microsoft.com/office/drawing/2014/main" id="{070F7352-D540-A174-1DC1-79CEFBB4D70D}"/>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34" name="Google Shape;277;p28">
              <a:extLst>
                <a:ext uri="{FF2B5EF4-FFF2-40B4-BE49-F238E27FC236}">
                  <a16:creationId xmlns:a16="http://schemas.microsoft.com/office/drawing/2014/main" id="{36DE7B8F-39E3-8D2B-2B8B-410700C8C370}"/>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Pratique collective</a:t>
              </a:r>
            </a:p>
          </p:txBody>
        </p:sp>
      </p:grpSp>
      <p:grpSp>
        <p:nvGrpSpPr>
          <p:cNvPr id="35" name="Group 34">
            <a:extLst>
              <a:ext uri="{FF2B5EF4-FFF2-40B4-BE49-F238E27FC236}">
                <a16:creationId xmlns:a16="http://schemas.microsoft.com/office/drawing/2014/main" id="{97BB5DC2-04A1-3B98-9B4A-6A1DFDCBE183}"/>
              </a:ext>
            </a:extLst>
          </p:cNvPr>
          <p:cNvGrpSpPr/>
          <p:nvPr userDrawn="1"/>
        </p:nvGrpSpPr>
        <p:grpSpPr>
          <a:xfrm>
            <a:off x="2336946" y="3887114"/>
            <a:ext cx="7518111" cy="548005"/>
            <a:chOff x="1764463" y="1060636"/>
            <a:chExt cx="5638583" cy="411004"/>
          </a:xfrm>
        </p:grpSpPr>
        <p:sp>
          <p:nvSpPr>
            <p:cNvPr id="36" name="Google Shape;275;p28">
              <a:extLst>
                <a:ext uri="{FF2B5EF4-FFF2-40B4-BE49-F238E27FC236}">
                  <a16:creationId xmlns:a16="http://schemas.microsoft.com/office/drawing/2014/main" id="{DE53882E-663B-ACF6-4055-29CE20FCBAD6}"/>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0070C0"/>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4</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37" name="Google Shape;276;p28">
              <a:extLst>
                <a:ext uri="{FF2B5EF4-FFF2-40B4-BE49-F238E27FC236}">
                  <a16:creationId xmlns:a16="http://schemas.microsoft.com/office/drawing/2014/main" id="{FD13BDDE-0F3A-173D-BB5D-4BDF593AB9A4}"/>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0070C0"/>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39" name="Google Shape;278;p28">
              <a:extLst>
                <a:ext uri="{FF2B5EF4-FFF2-40B4-BE49-F238E27FC236}">
                  <a16:creationId xmlns:a16="http://schemas.microsoft.com/office/drawing/2014/main" id="{9AE8B48F-9157-ADAC-2056-9DCC817229F8}"/>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40" name="Google Shape;277;p28">
              <a:extLst>
                <a:ext uri="{FF2B5EF4-FFF2-40B4-BE49-F238E27FC236}">
                  <a16:creationId xmlns:a16="http://schemas.microsoft.com/office/drawing/2014/main" id="{97A7A3E6-D824-B5AB-142A-0A76180C6E21}"/>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Pratique en binôme</a:t>
              </a:r>
            </a:p>
          </p:txBody>
        </p:sp>
      </p:grpSp>
      <p:grpSp>
        <p:nvGrpSpPr>
          <p:cNvPr id="41" name="Group 40">
            <a:extLst>
              <a:ext uri="{FF2B5EF4-FFF2-40B4-BE49-F238E27FC236}">
                <a16:creationId xmlns:a16="http://schemas.microsoft.com/office/drawing/2014/main" id="{BD1C3A7F-72C7-633D-F6E7-0C21959DAABF}"/>
              </a:ext>
            </a:extLst>
          </p:cNvPr>
          <p:cNvGrpSpPr/>
          <p:nvPr userDrawn="1"/>
        </p:nvGrpSpPr>
        <p:grpSpPr>
          <a:xfrm>
            <a:off x="2336946" y="4713491"/>
            <a:ext cx="7518111" cy="548005"/>
            <a:chOff x="1764463" y="1060636"/>
            <a:chExt cx="5638583" cy="411004"/>
          </a:xfrm>
        </p:grpSpPr>
        <p:sp>
          <p:nvSpPr>
            <p:cNvPr id="43" name="Google Shape;275;p28">
              <a:extLst>
                <a:ext uri="{FF2B5EF4-FFF2-40B4-BE49-F238E27FC236}">
                  <a16:creationId xmlns:a16="http://schemas.microsoft.com/office/drawing/2014/main" id="{D7E88F6C-134A-2D52-8809-D16E173DEB8B}"/>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8BC145"/>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5</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45" name="Google Shape;276;p28">
              <a:extLst>
                <a:ext uri="{FF2B5EF4-FFF2-40B4-BE49-F238E27FC236}">
                  <a16:creationId xmlns:a16="http://schemas.microsoft.com/office/drawing/2014/main" id="{14CB13DE-5B8A-7209-0929-3CD0EEAF6D9B}"/>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92D050"/>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48" name="Google Shape;278;p28">
              <a:extLst>
                <a:ext uri="{FF2B5EF4-FFF2-40B4-BE49-F238E27FC236}">
                  <a16:creationId xmlns:a16="http://schemas.microsoft.com/office/drawing/2014/main" id="{DFEE628A-E51B-AAB4-D7B0-ED8582314510}"/>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49" name="Google Shape;277;p28">
              <a:extLst>
                <a:ext uri="{FF2B5EF4-FFF2-40B4-BE49-F238E27FC236}">
                  <a16:creationId xmlns:a16="http://schemas.microsoft.com/office/drawing/2014/main" id="{5A277F9A-C52D-C449-7586-9EA90403EDFC}"/>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Pratique autonome</a:t>
              </a:r>
            </a:p>
          </p:txBody>
        </p:sp>
      </p:grpSp>
      <p:grpSp>
        <p:nvGrpSpPr>
          <p:cNvPr id="53" name="Group 52">
            <a:extLst>
              <a:ext uri="{FF2B5EF4-FFF2-40B4-BE49-F238E27FC236}">
                <a16:creationId xmlns:a16="http://schemas.microsoft.com/office/drawing/2014/main" id="{38609008-8598-8DA3-5CF0-36C7F92580DF}"/>
              </a:ext>
            </a:extLst>
          </p:cNvPr>
          <p:cNvGrpSpPr/>
          <p:nvPr userDrawn="1"/>
        </p:nvGrpSpPr>
        <p:grpSpPr>
          <a:xfrm>
            <a:off x="2336946" y="5539871"/>
            <a:ext cx="7518111" cy="548005"/>
            <a:chOff x="1764463" y="1060636"/>
            <a:chExt cx="5638583" cy="411004"/>
          </a:xfrm>
        </p:grpSpPr>
        <p:sp>
          <p:nvSpPr>
            <p:cNvPr id="54" name="Google Shape;275;p28">
              <a:extLst>
                <a:ext uri="{FF2B5EF4-FFF2-40B4-BE49-F238E27FC236}">
                  <a16:creationId xmlns:a16="http://schemas.microsoft.com/office/drawing/2014/main" id="{7A5BFF89-3876-69CC-9A25-265205B19B7A}"/>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19D19"/>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6</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55" name="Google Shape;276;p28">
              <a:extLst>
                <a:ext uri="{FF2B5EF4-FFF2-40B4-BE49-F238E27FC236}">
                  <a16:creationId xmlns:a16="http://schemas.microsoft.com/office/drawing/2014/main" id="{516AE221-2B10-10F0-74F7-99F581D8E5AE}"/>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F19D19"/>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57" name="Google Shape;278;p28">
              <a:extLst>
                <a:ext uri="{FF2B5EF4-FFF2-40B4-BE49-F238E27FC236}">
                  <a16:creationId xmlns:a16="http://schemas.microsoft.com/office/drawing/2014/main" id="{C06BF0CF-9607-5CE3-2B1B-82BB78BA62F2}"/>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58" name="Google Shape;277;p28">
              <a:extLst>
                <a:ext uri="{FF2B5EF4-FFF2-40B4-BE49-F238E27FC236}">
                  <a16:creationId xmlns:a16="http://schemas.microsoft.com/office/drawing/2014/main" id="{392280B0-7590-3FE1-5000-E5BA3C9C5BCF}"/>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Clôture</a:t>
              </a:r>
            </a:p>
          </p:txBody>
        </p:sp>
      </p:grpSp>
      <p:sp>
        <p:nvSpPr>
          <p:cNvPr id="60" name="Text Placeholder 59">
            <a:extLst>
              <a:ext uri="{FF2B5EF4-FFF2-40B4-BE49-F238E27FC236}">
                <a16:creationId xmlns:a16="http://schemas.microsoft.com/office/drawing/2014/main" id="{2997086D-6002-18E9-088F-7D2FC79B25E4}"/>
              </a:ext>
            </a:extLst>
          </p:cNvPr>
          <p:cNvSpPr>
            <a:spLocks noGrp="1"/>
          </p:cNvSpPr>
          <p:nvPr>
            <p:ph type="body" sz="quarter" idx="10" hasCustomPrompt="1"/>
          </p:nvPr>
        </p:nvSpPr>
        <p:spPr>
          <a:xfrm>
            <a:off x="7879221" y="1447571"/>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1" name="Text Placeholder 59">
            <a:extLst>
              <a:ext uri="{FF2B5EF4-FFF2-40B4-BE49-F238E27FC236}">
                <a16:creationId xmlns:a16="http://schemas.microsoft.com/office/drawing/2014/main" id="{13288093-8A60-FA70-C6FB-7D69FB80D893}"/>
              </a:ext>
            </a:extLst>
          </p:cNvPr>
          <p:cNvSpPr>
            <a:spLocks noGrp="1"/>
          </p:cNvSpPr>
          <p:nvPr>
            <p:ph type="body" sz="quarter" idx="11" hasCustomPrompt="1"/>
          </p:nvPr>
        </p:nvSpPr>
        <p:spPr>
          <a:xfrm>
            <a:off x="7879221" y="2277958"/>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2" name="Text Placeholder 59">
            <a:extLst>
              <a:ext uri="{FF2B5EF4-FFF2-40B4-BE49-F238E27FC236}">
                <a16:creationId xmlns:a16="http://schemas.microsoft.com/office/drawing/2014/main" id="{A3A18267-30BE-A144-8A47-7EDFF6042B2F}"/>
              </a:ext>
            </a:extLst>
          </p:cNvPr>
          <p:cNvSpPr>
            <a:spLocks noGrp="1"/>
          </p:cNvSpPr>
          <p:nvPr>
            <p:ph type="body" sz="quarter" idx="12" hasCustomPrompt="1"/>
          </p:nvPr>
        </p:nvSpPr>
        <p:spPr>
          <a:xfrm>
            <a:off x="7879220" y="3104337"/>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15 min</a:t>
            </a:r>
            <a:endParaRPr lang="fr-FR" dirty="0"/>
          </a:p>
        </p:txBody>
      </p:sp>
      <p:sp>
        <p:nvSpPr>
          <p:cNvPr id="63" name="Text Placeholder 59">
            <a:extLst>
              <a:ext uri="{FF2B5EF4-FFF2-40B4-BE49-F238E27FC236}">
                <a16:creationId xmlns:a16="http://schemas.microsoft.com/office/drawing/2014/main" id="{69911D84-D37E-215F-8EF0-B39B19B6F1A1}"/>
              </a:ext>
            </a:extLst>
          </p:cNvPr>
          <p:cNvSpPr>
            <a:spLocks noGrp="1"/>
          </p:cNvSpPr>
          <p:nvPr>
            <p:ph type="body" sz="quarter" idx="13" hasCustomPrompt="1"/>
          </p:nvPr>
        </p:nvSpPr>
        <p:spPr>
          <a:xfrm>
            <a:off x="7879219" y="3928027"/>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4" name="Text Placeholder 59">
            <a:extLst>
              <a:ext uri="{FF2B5EF4-FFF2-40B4-BE49-F238E27FC236}">
                <a16:creationId xmlns:a16="http://schemas.microsoft.com/office/drawing/2014/main" id="{DBCF547F-8119-1ABE-E176-4FEDF97A3CC1}"/>
              </a:ext>
            </a:extLst>
          </p:cNvPr>
          <p:cNvSpPr>
            <a:spLocks noGrp="1"/>
          </p:cNvSpPr>
          <p:nvPr>
            <p:ph type="body" sz="quarter" idx="14" hasCustomPrompt="1"/>
          </p:nvPr>
        </p:nvSpPr>
        <p:spPr>
          <a:xfrm>
            <a:off x="7879218" y="4757093"/>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7 min</a:t>
            </a:r>
            <a:endParaRPr lang="fr-FR" dirty="0"/>
          </a:p>
        </p:txBody>
      </p:sp>
      <p:sp>
        <p:nvSpPr>
          <p:cNvPr id="65" name="Text Placeholder 59">
            <a:extLst>
              <a:ext uri="{FF2B5EF4-FFF2-40B4-BE49-F238E27FC236}">
                <a16:creationId xmlns:a16="http://schemas.microsoft.com/office/drawing/2014/main" id="{4E6C3199-30EC-380B-E406-0655DBA57A7E}"/>
              </a:ext>
            </a:extLst>
          </p:cNvPr>
          <p:cNvSpPr>
            <a:spLocks noGrp="1"/>
          </p:cNvSpPr>
          <p:nvPr>
            <p:ph type="body" sz="quarter" idx="15" hasCustomPrompt="1"/>
          </p:nvPr>
        </p:nvSpPr>
        <p:spPr>
          <a:xfrm>
            <a:off x="7879217" y="5583473"/>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3 min</a:t>
            </a:r>
            <a:endParaRPr lang="fr-FR" dirty="0"/>
          </a:p>
        </p:txBody>
      </p:sp>
    </p:spTree>
    <p:extLst>
      <p:ext uri="{BB962C8B-B14F-4D97-AF65-F5344CB8AC3E}">
        <p14:creationId xmlns:p14="http://schemas.microsoft.com/office/powerpoint/2010/main" val="228541358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Ouverture de la séance">
    <p:bg>
      <p:bgPr>
        <a:gradFill flip="none" rotWithShape="1">
          <a:gsLst>
            <a:gs pos="0">
              <a:srgbClr val="F19D19"/>
            </a:gs>
            <a:gs pos="3000">
              <a:schemeClr val="bg1"/>
            </a:gs>
            <a:gs pos="94000">
              <a:srgbClr val="F19D19"/>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B36071C-69BD-8B52-E223-853887477D5C}"/>
              </a:ext>
            </a:extLst>
          </p:cNvPr>
          <p:cNvGrpSpPr/>
          <p:nvPr userDrawn="1"/>
        </p:nvGrpSpPr>
        <p:grpSpPr>
          <a:xfrm>
            <a:off x="812158" y="844906"/>
            <a:ext cx="10567685" cy="5198169"/>
            <a:chOff x="2184399" y="1402024"/>
            <a:chExt cx="7823200" cy="4942038"/>
          </a:xfrm>
        </p:grpSpPr>
        <p:sp>
          <p:nvSpPr>
            <p:cNvPr id="3" name="Rectangle : coins arrondis 10">
              <a:extLst>
                <a:ext uri="{FF2B5EF4-FFF2-40B4-BE49-F238E27FC236}">
                  <a16:creationId xmlns:a16="http://schemas.microsoft.com/office/drawing/2014/main" id="{30E84589-2A8B-6DA5-BD19-35EAD8086FB3}"/>
                </a:ext>
              </a:extLst>
            </p:cNvPr>
            <p:cNvSpPr/>
            <p:nvPr/>
          </p:nvSpPr>
          <p:spPr>
            <a:xfrm>
              <a:off x="2184399" y="1402024"/>
              <a:ext cx="7823200" cy="4942038"/>
            </a:xfrm>
            <a:prstGeom prst="roundRect">
              <a:avLst>
                <a:gd name="adj" fmla="val 2665"/>
              </a:avLst>
            </a:prstGeom>
            <a:solidFill>
              <a:srgbClr val="F19D19"/>
            </a:solidFill>
            <a:ln>
              <a:solidFill>
                <a:srgbClr val="F19D19"/>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sym typeface="Arial"/>
              </a:endParaRPr>
            </a:p>
          </p:txBody>
        </p:sp>
        <p:sp>
          <p:nvSpPr>
            <p:cNvPr id="6" name="Rectangle 5">
              <a:extLst>
                <a:ext uri="{FF2B5EF4-FFF2-40B4-BE49-F238E27FC236}">
                  <a16:creationId xmlns:a16="http://schemas.microsoft.com/office/drawing/2014/main" id="{355DB502-9EC4-94FE-09A9-2932EC699550}"/>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sym typeface="Arial"/>
              </a:endParaRPr>
            </a:p>
          </p:txBody>
        </p:sp>
      </p:grpSp>
      <p:sp>
        <p:nvSpPr>
          <p:cNvPr id="8" name="Oval 7">
            <a:extLst>
              <a:ext uri="{FF2B5EF4-FFF2-40B4-BE49-F238E27FC236}">
                <a16:creationId xmlns:a16="http://schemas.microsoft.com/office/drawing/2014/main" id="{70E61D70-E72A-6F05-21DF-0092CA22ECB1}"/>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sym typeface="Arial"/>
            </a:endParaRPr>
          </a:p>
        </p:txBody>
      </p:sp>
      <p:sp>
        <p:nvSpPr>
          <p:cNvPr id="10" name="ZoneTexte 4">
            <a:extLst>
              <a:ext uri="{FF2B5EF4-FFF2-40B4-BE49-F238E27FC236}">
                <a16:creationId xmlns:a16="http://schemas.microsoft.com/office/drawing/2014/main" id="{12A4C6F5-3FFF-2B1F-31AC-921674941D10}"/>
              </a:ext>
            </a:extLst>
          </p:cNvPr>
          <p:cNvSpPr txBox="1"/>
          <p:nvPr userDrawn="1"/>
        </p:nvSpPr>
        <p:spPr>
          <a:xfrm>
            <a:off x="946951" y="3651380"/>
            <a:ext cx="10298101" cy="769441"/>
          </a:xfrm>
          <a:prstGeom prst="rect">
            <a:avLst/>
          </a:prstGeom>
          <a:noFill/>
        </p:spPr>
        <p:txBody>
          <a:bodyPr wrap="square">
            <a:spAutoFit/>
          </a:bodyPr>
          <a:lstStyle/>
          <a:p>
            <a:pPr algn="ctr" defTabSz="457189">
              <a:defRPr/>
            </a:pPr>
            <a:r>
              <a:rPr lang="fr-FR" sz="4400" b="1" dirty="0">
                <a:solidFill>
                  <a:srgbClr val="F19D19"/>
                </a:solidFill>
                <a:latin typeface="Calibri" panose="020F0502020204030204"/>
                <a:cs typeface="Arial"/>
                <a:sym typeface="Arial"/>
              </a:rPr>
              <a:t>Ouverture de la séance</a:t>
            </a:r>
          </a:p>
        </p:txBody>
      </p:sp>
      <p:pic>
        <p:nvPicPr>
          <p:cNvPr id="14" name="Picture 18">
            <a:extLst>
              <a:ext uri="{FF2B5EF4-FFF2-40B4-BE49-F238E27FC236}">
                <a16:creationId xmlns:a16="http://schemas.microsoft.com/office/drawing/2014/main" id="{D5A0386F-993C-99A4-372C-F8760E58AB30}"/>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4973623" y="1310778"/>
            <a:ext cx="2096135" cy="2158333"/>
          </a:xfrm>
          <a:prstGeom prst="rect">
            <a:avLst/>
          </a:prstGeom>
        </p:spPr>
      </p:pic>
      <p:pic>
        <p:nvPicPr>
          <p:cNvPr id="15" name="Google Shape;1333;p128">
            <a:extLst>
              <a:ext uri="{FF2B5EF4-FFF2-40B4-BE49-F238E27FC236}">
                <a16:creationId xmlns:a16="http://schemas.microsoft.com/office/drawing/2014/main" id="{E4A7273E-67E2-0C23-0C4F-F01019D0FF62}"/>
              </a:ext>
            </a:extLst>
          </p:cNvPr>
          <p:cNvPicPr>
            <a:picLocks noChangeAspect="1"/>
          </p:cNvPicPr>
          <p:nvPr userDrawn="1"/>
        </p:nvPicPr>
        <p:blipFill>
          <a:blip r:embed="rId5">
            <a:alphaModFix/>
          </a:blip>
          <a:srcRect/>
          <a:stretch>
            <a:fillRect/>
          </a:stretch>
        </p:blipFill>
        <p:spPr>
          <a:xfrm>
            <a:off x="6261214" y="1609414"/>
            <a:ext cx="649253" cy="649253"/>
          </a:xfrm>
          <a:prstGeom prst="rect">
            <a:avLst/>
          </a:prstGeom>
          <a:noFill/>
          <a:ln cap="flat">
            <a:noFill/>
          </a:ln>
        </p:spPr>
      </p:pic>
      <p:sp>
        <p:nvSpPr>
          <p:cNvPr id="24" name="Text Placeholder 23">
            <a:extLst>
              <a:ext uri="{FF2B5EF4-FFF2-40B4-BE49-F238E27FC236}">
                <a16:creationId xmlns:a16="http://schemas.microsoft.com/office/drawing/2014/main" id="{22A6E60A-C6B2-D1FE-AB7C-E35AE8892EF5}"/>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10 min</a:t>
            </a:r>
            <a:endParaRPr lang="fr-FR" dirty="0"/>
          </a:p>
        </p:txBody>
      </p:sp>
    </p:spTree>
    <p:extLst>
      <p:ext uri="{BB962C8B-B14F-4D97-AF65-F5344CB8AC3E}">
        <p14:creationId xmlns:p14="http://schemas.microsoft.com/office/powerpoint/2010/main" val="46865259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Discussion informelle">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25419" y="1993162"/>
            <a:ext cx="5985399" cy="2087944"/>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5400" b="1" kern="0" dirty="0">
                <a:solidFill>
                  <a:srgbClr val="F19D19"/>
                </a:solidFill>
                <a:latin typeface="Calibri" panose="020F0502020204030204" pitchFamily="34" charset="0"/>
                <a:cs typeface="Calibri" panose="020F0502020204030204" pitchFamily="34" charset="0"/>
              </a:rPr>
              <a:t>Discussion informelle</a:t>
            </a:r>
          </a:p>
        </p:txBody>
      </p:sp>
      <p:pic>
        <p:nvPicPr>
          <p:cNvPr id="13" name="Picture 1">
            <a:extLst>
              <a:ext uri="{FF2B5EF4-FFF2-40B4-BE49-F238E27FC236}">
                <a16:creationId xmlns:a16="http://schemas.microsoft.com/office/drawing/2014/main" id="{81DC4E81-0C61-B93A-A49E-EEE6F672BAA1}"/>
              </a:ext>
            </a:extLst>
          </p:cNvPr>
          <p:cNvPicPr>
            <a:picLocks noChangeAspect="1"/>
          </p:cNvPicPr>
          <p:nvPr userDrawn="1"/>
        </p:nvPicPr>
        <p:blipFill>
          <a:blip r:embed="rId2">
            <a:extLst>
              <a:ext uri="{BEBA8EAE-BF5A-486C-A8C5-ECC9F3942E4B}">
                <a14:imgProps xmlns:a14="http://schemas.microsoft.com/office/drawing/2010/main">
                  <a14:imgLayer r:embed="rId3">
                    <a14:imgEffect>
                      <a14:backgroundRemoval t="1855" b="100000" l="391" r="99512"/>
                    </a14:imgEffect>
                  </a14:imgLayer>
                </a14:imgProps>
              </a:ext>
              <a:ext uri="{28A0092B-C50C-407E-A947-70E740481C1C}">
                <a14:useLocalDpi xmlns:a14="http://schemas.microsoft.com/office/drawing/2010/main" val="0"/>
              </a:ext>
            </a:extLst>
          </a:blip>
          <a:stretch>
            <a:fillRect/>
          </a:stretch>
        </p:blipFill>
        <p:spPr>
          <a:xfrm>
            <a:off x="1124103" y="1875577"/>
            <a:ext cx="2856443" cy="2856443"/>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14" name="Freeform 17">
            <a:extLst>
              <a:ext uri="{FF2B5EF4-FFF2-40B4-BE49-F238E27FC236}">
                <a16:creationId xmlns:a16="http://schemas.microsoft.com/office/drawing/2014/main" id="{C744DE00-AF1E-C1C2-374B-720BC4F53728}"/>
              </a:ext>
            </a:extLst>
          </p:cNvPr>
          <p:cNvSpPr>
            <a:spLocks noEditPoints="1"/>
          </p:cNvSpPr>
          <p:nvPr userDrawn="1"/>
        </p:nvSpPr>
        <p:spPr bwMode="auto">
          <a:xfrm>
            <a:off x="1890297" y="1779907"/>
            <a:ext cx="691824" cy="704171"/>
          </a:xfrm>
          <a:custGeom>
            <a:avLst/>
            <a:gdLst>
              <a:gd name="T0" fmla="*/ 1830 w 2759"/>
              <a:gd name="T1" fmla="*/ 1151 h 2558"/>
              <a:gd name="T2" fmla="*/ 2122 w 2759"/>
              <a:gd name="T3" fmla="*/ 851 h 2558"/>
              <a:gd name="T4" fmla="*/ 1243 w 2759"/>
              <a:gd name="T5" fmla="*/ 851 h 2558"/>
              <a:gd name="T6" fmla="*/ 1533 w 2759"/>
              <a:gd name="T7" fmla="*/ 1151 h 2558"/>
              <a:gd name="T8" fmla="*/ 1243 w 2759"/>
              <a:gd name="T9" fmla="*/ 851 h 2558"/>
              <a:gd name="T10" fmla="*/ 655 w 2759"/>
              <a:gd name="T11" fmla="*/ 1151 h 2558"/>
              <a:gd name="T12" fmla="*/ 946 w 2759"/>
              <a:gd name="T13" fmla="*/ 851 h 2558"/>
              <a:gd name="T14" fmla="*/ 1379 w 2759"/>
              <a:gd name="T15" fmla="*/ 0 h 2558"/>
              <a:gd name="T16" fmla="*/ 1584 w 2759"/>
              <a:gd name="T17" fmla="*/ 11 h 2558"/>
              <a:gd name="T18" fmla="*/ 1778 w 2759"/>
              <a:gd name="T19" fmla="*/ 43 h 2558"/>
              <a:gd name="T20" fmla="*/ 1962 w 2759"/>
              <a:gd name="T21" fmla="*/ 97 h 2558"/>
              <a:gd name="T22" fmla="*/ 2131 w 2759"/>
              <a:gd name="T23" fmla="*/ 168 h 2558"/>
              <a:gd name="T24" fmla="*/ 2285 w 2759"/>
              <a:gd name="T25" fmla="*/ 255 h 2558"/>
              <a:gd name="T26" fmla="*/ 2421 w 2759"/>
              <a:gd name="T27" fmla="*/ 357 h 2558"/>
              <a:gd name="T28" fmla="*/ 2536 w 2759"/>
              <a:gd name="T29" fmla="*/ 473 h 2558"/>
              <a:gd name="T30" fmla="*/ 2630 w 2759"/>
              <a:gd name="T31" fmla="*/ 600 h 2558"/>
              <a:gd name="T32" fmla="*/ 2700 w 2759"/>
              <a:gd name="T33" fmla="*/ 738 h 2558"/>
              <a:gd name="T34" fmla="*/ 2744 w 2759"/>
              <a:gd name="T35" fmla="*/ 884 h 2558"/>
              <a:gd name="T36" fmla="*/ 2759 w 2759"/>
              <a:gd name="T37" fmla="*/ 1038 h 2558"/>
              <a:gd name="T38" fmla="*/ 2744 w 2759"/>
              <a:gd name="T39" fmla="*/ 1191 h 2558"/>
              <a:gd name="T40" fmla="*/ 2700 w 2759"/>
              <a:gd name="T41" fmla="*/ 1338 h 2558"/>
              <a:gd name="T42" fmla="*/ 2630 w 2759"/>
              <a:gd name="T43" fmla="*/ 1476 h 2558"/>
              <a:gd name="T44" fmla="*/ 2536 w 2759"/>
              <a:gd name="T45" fmla="*/ 1604 h 2558"/>
              <a:gd name="T46" fmla="*/ 2421 w 2759"/>
              <a:gd name="T47" fmla="*/ 1720 h 2558"/>
              <a:gd name="T48" fmla="*/ 2285 w 2759"/>
              <a:gd name="T49" fmla="*/ 1822 h 2558"/>
              <a:gd name="T50" fmla="*/ 2131 w 2759"/>
              <a:gd name="T51" fmla="*/ 1909 h 2558"/>
              <a:gd name="T52" fmla="*/ 1962 w 2759"/>
              <a:gd name="T53" fmla="*/ 1980 h 2558"/>
              <a:gd name="T54" fmla="*/ 1778 w 2759"/>
              <a:gd name="T55" fmla="*/ 2032 h 2558"/>
              <a:gd name="T56" fmla="*/ 1584 w 2759"/>
              <a:gd name="T57" fmla="*/ 2066 h 2558"/>
              <a:gd name="T58" fmla="*/ 1379 w 2759"/>
              <a:gd name="T59" fmla="*/ 2077 h 2558"/>
              <a:gd name="T60" fmla="*/ 1221 w 2759"/>
              <a:gd name="T61" fmla="*/ 2068 h 2558"/>
              <a:gd name="T62" fmla="*/ 1067 w 2759"/>
              <a:gd name="T63" fmla="*/ 2045 h 2558"/>
              <a:gd name="T64" fmla="*/ 250 w 2759"/>
              <a:gd name="T65" fmla="*/ 2558 h 2558"/>
              <a:gd name="T66" fmla="*/ 518 w 2759"/>
              <a:gd name="T67" fmla="*/ 1847 h 2558"/>
              <a:gd name="T68" fmla="*/ 381 w 2759"/>
              <a:gd name="T69" fmla="*/ 1752 h 2558"/>
              <a:gd name="T70" fmla="*/ 261 w 2759"/>
              <a:gd name="T71" fmla="*/ 1644 h 2558"/>
              <a:gd name="T72" fmla="*/ 163 w 2759"/>
              <a:gd name="T73" fmla="*/ 1526 h 2558"/>
              <a:gd name="T74" fmla="*/ 85 w 2759"/>
              <a:gd name="T75" fmla="*/ 1396 h 2558"/>
              <a:gd name="T76" fmla="*/ 32 w 2759"/>
              <a:gd name="T77" fmla="*/ 1259 h 2558"/>
              <a:gd name="T78" fmla="*/ 3 w 2759"/>
              <a:gd name="T79" fmla="*/ 1113 h 2558"/>
              <a:gd name="T80" fmla="*/ 3 w 2759"/>
              <a:gd name="T81" fmla="*/ 960 h 2558"/>
              <a:gd name="T82" fmla="*/ 33 w 2759"/>
              <a:gd name="T83" fmla="*/ 810 h 2558"/>
              <a:gd name="T84" fmla="*/ 90 w 2759"/>
              <a:gd name="T85" fmla="*/ 668 h 2558"/>
              <a:gd name="T86" fmla="*/ 172 w 2759"/>
              <a:gd name="T87" fmla="*/ 535 h 2558"/>
              <a:gd name="T88" fmla="*/ 277 w 2759"/>
              <a:gd name="T89" fmla="*/ 413 h 2558"/>
              <a:gd name="T90" fmla="*/ 404 w 2759"/>
              <a:gd name="T91" fmla="*/ 304 h 2558"/>
              <a:gd name="T92" fmla="*/ 549 w 2759"/>
              <a:gd name="T93" fmla="*/ 208 h 2558"/>
              <a:gd name="T94" fmla="*/ 711 w 2759"/>
              <a:gd name="T95" fmla="*/ 129 h 2558"/>
              <a:gd name="T96" fmla="*/ 888 w 2759"/>
              <a:gd name="T97" fmla="*/ 68 h 2558"/>
              <a:gd name="T98" fmla="*/ 1077 w 2759"/>
              <a:gd name="T99" fmla="*/ 25 h 2558"/>
              <a:gd name="T100" fmla="*/ 1276 w 2759"/>
              <a:gd name="T101" fmla="*/ 3 h 25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759" h="2558">
                <a:moveTo>
                  <a:pt x="1830" y="851"/>
                </a:moveTo>
                <a:lnTo>
                  <a:pt x="1830" y="1151"/>
                </a:lnTo>
                <a:lnTo>
                  <a:pt x="2122" y="1151"/>
                </a:lnTo>
                <a:lnTo>
                  <a:pt x="2122" y="851"/>
                </a:lnTo>
                <a:lnTo>
                  <a:pt x="1830" y="851"/>
                </a:lnTo>
                <a:close/>
                <a:moveTo>
                  <a:pt x="1243" y="851"/>
                </a:moveTo>
                <a:lnTo>
                  <a:pt x="1243" y="1151"/>
                </a:lnTo>
                <a:lnTo>
                  <a:pt x="1533" y="1151"/>
                </a:lnTo>
                <a:lnTo>
                  <a:pt x="1533" y="851"/>
                </a:lnTo>
                <a:lnTo>
                  <a:pt x="1243" y="851"/>
                </a:lnTo>
                <a:close/>
                <a:moveTo>
                  <a:pt x="655" y="851"/>
                </a:moveTo>
                <a:lnTo>
                  <a:pt x="655" y="1151"/>
                </a:lnTo>
                <a:lnTo>
                  <a:pt x="946" y="1151"/>
                </a:lnTo>
                <a:lnTo>
                  <a:pt x="946" y="851"/>
                </a:lnTo>
                <a:lnTo>
                  <a:pt x="655" y="851"/>
                </a:lnTo>
                <a:close/>
                <a:moveTo>
                  <a:pt x="1379" y="0"/>
                </a:moveTo>
                <a:lnTo>
                  <a:pt x="1483" y="3"/>
                </a:lnTo>
                <a:lnTo>
                  <a:pt x="1584" y="11"/>
                </a:lnTo>
                <a:lnTo>
                  <a:pt x="1682" y="25"/>
                </a:lnTo>
                <a:lnTo>
                  <a:pt x="1778" y="43"/>
                </a:lnTo>
                <a:lnTo>
                  <a:pt x="1871" y="68"/>
                </a:lnTo>
                <a:lnTo>
                  <a:pt x="1962" y="97"/>
                </a:lnTo>
                <a:lnTo>
                  <a:pt x="2048" y="129"/>
                </a:lnTo>
                <a:lnTo>
                  <a:pt x="2131" y="168"/>
                </a:lnTo>
                <a:lnTo>
                  <a:pt x="2209" y="208"/>
                </a:lnTo>
                <a:lnTo>
                  <a:pt x="2285" y="255"/>
                </a:lnTo>
                <a:lnTo>
                  <a:pt x="2355" y="304"/>
                </a:lnTo>
                <a:lnTo>
                  <a:pt x="2421" y="357"/>
                </a:lnTo>
                <a:lnTo>
                  <a:pt x="2481" y="413"/>
                </a:lnTo>
                <a:lnTo>
                  <a:pt x="2536" y="473"/>
                </a:lnTo>
                <a:lnTo>
                  <a:pt x="2586" y="535"/>
                </a:lnTo>
                <a:lnTo>
                  <a:pt x="2630" y="600"/>
                </a:lnTo>
                <a:lnTo>
                  <a:pt x="2668" y="668"/>
                </a:lnTo>
                <a:lnTo>
                  <a:pt x="2700" y="738"/>
                </a:lnTo>
                <a:lnTo>
                  <a:pt x="2725" y="810"/>
                </a:lnTo>
                <a:lnTo>
                  <a:pt x="2744" y="884"/>
                </a:lnTo>
                <a:lnTo>
                  <a:pt x="2754" y="960"/>
                </a:lnTo>
                <a:lnTo>
                  <a:pt x="2759" y="1038"/>
                </a:lnTo>
                <a:lnTo>
                  <a:pt x="2754" y="1116"/>
                </a:lnTo>
                <a:lnTo>
                  <a:pt x="2744" y="1191"/>
                </a:lnTo>
                <a:lnTo>
                  <a:pt x="2725" y="1266"/>
                </a:lnTo>
                <a:lnTo>
                  <a:pt x="2700" y="1338"/>
                </a:lnTo>
                <a:lnTo>
                  <a:pt x="2668" y="1409"/>
                </a:lnTo>
                <a:lnTo>
                  <a:pt x="2630" y="1476"/>
                </a:lnTo>
                <a:lnTo>
                  <a:pt x="2586" y="1541"/>
                </a:lnTo>
                <a:lnTo>
                  <a:pt x="2536" y="1604"/>
                </a:lnTo>
                <a:lnTo>
                  <a:pt x="2481" y="1663"/>
                </a:lnTo>
                <a:lnTo>
                  <a:pt x="2421" y="1720"/>
                </a:lnTo>
                <a:lnTo>
                  <a:pt x="2355" y="1772"/>
                </a:lnTo>
                <a:lnTo>
                  <a:pt x="2285" y="1822"/>
                </a:lnTo>
                <a:lnTo>
                  <a:pt x="2209" y="1867"/>
                </a:lnTo>
                <a:lnTo>
                  <a:pt x="2131" y="1909"/>
                </a:lnTo>
                <a:lnTo>
                  <a:pt x="2048" y="1948"/>
                </a:lnTo>
                <a:lnTo>
                  <a:pt x="1962" y="1980"/>
                </a:lnTo>
                <a:lnTo>
                  <a:pt x="1871" y="2009"/>
                </a:lnTo>
                <a:lnTo>
                  <a:pt x="1778" y="2032"/>
                </a:lnTo>
                <a:lnTo>
                  <a:pt x="1682" y="2052"/>
                </a:lnTo>
                <a:lnTo>
                  <a:pt x="1584" y="2066"/>
                </a:lnTo>
                <a:lnTo>
                  <a:pt x="1483" y="2074"/>
                </a:lnTo>
                <a:lnTo>
                  <a:pt x="1379" y="2077"/>
                </a:lnTo>
                <a:lnTo>
                  <a:pt x="1300" y="2074"/>
                </a:lnTo>
                <a:lnTo>
                  <a:pt x="1221" y="2068"/>
                </a:lnTo>
                <a:lnTo>
                  <a:pt x="1143" y="2059"/>
                </a:lnTo>
                <a:lnTo>
                  <a:pt x="1067" y="2045"/>
                </a:lnTo>
                <a:lnTo>
                  <a:pt x="993" y="2030"/>
                </a:lnTo>
                <a:lnTo>
                  <a:pt x="250" y="2558"/>
                </a:lnTo>
                <a:lnTo>
                  <a:pt x="592" y="1890"/>
                </a:lnTo>
                <a:lnTo>
                  <a:pt x="518" y="1847"/>
                </a:lnTo>
                <a:lnTo>
                  <a:pt x="447" y="1801"/>
                </a:lnTo>
                <a:lnTo>
                  <a:pt x="381" y="1752"/>
                </a:lnTo>
                <a:lnTo>
                  <a:pt x="319" y="1700"/>
                </a:lnTo>
                <a:lnTo>
                  <a:pt x="261" y="1644"/>
                </a:lnTo>
                <a:lnTo>
                  <a:pt x="209" y="1586"/>
                </a:lnTo>
                <a:lnTo>
                  <a:pt x="163" y="1526"/>
                </a:lnTo>
                <a:lnTo>
                  <a:pt x="121" y="1462"/>
                </a:lnTo>
                <a:lnTo>
                  <a:pt x="85" y="1396"/>
                </a:lnTo>
                <a:lnTo>
                  <a:pt x="55" y="1328"/>
                </a:lnTo>
                <a:lnTo>
                  <a:pt x="32" y="1259"/>
                </a:lnTo>
                <a:lnTo>
                  <a:pt x="14" y="1187"/>
                </a:lnTo>
                <a:lnTo>
                  <a:pt x="3" y="1113"/>
                </a:lnTo>
                <a:lnTo>
                  <a:pt x="0" y="1038"/>
                </a:lnTo>
                <a:lnTo>
                  <a:pt x="3" y="960"/>
                </a:lnTo>
                <a:lnTo>
                  <a:pt x="15" y="884"/>
                </a:lnTo>
                <a:lnTo>
                  <a:pt x="33" y="810"/>
                </a:lnTo>
                <a:lnTo>
                  <a:pt x="59" y="738"/>
                </a:lnTo>
                <a:lnTo>
                  <a:pt x="90" y="668"/>
                </a:lnTo>
                <a:lnTo>
                  <a:pt x="128" y="600"/>
                </a:lnTo>
                <a:lnTo>
                  <a:pt x="172" y="535"/>
                </a:lnTo>
                <a:lnTo>
                  <a:pt x="222" y="473"/>
                </a:lnTo>
                <a:lnTo>
                  <a:pt x="277" y="413"/>
                </a:lnTo>
                <a:lnTo>
                  <a:pt x="338" y="357"/>
                </a:lnTo>
                <a:lnTo>
                  <a:pt x="404" y="304"/>
                </a:lnTo>
                <a:lnTo>
                  <a:pt x="474" y="255"/>
                </a:lnTo>
                <a:lnTo>
                  <a:pt x="549" y="208"/>
                </a:lnTo>
                <a:lnTo>
                  <a:pt x="629" y="168"/>
                </a:lnTo>
                <a:lnTo>
                  <a:pt x="711" y="129"/>
                </a:lnTo>
                <a:lnTo>
                  <a:pt x="798" y="97"/>
                </a:lnTo>
                <a:lnTo>
                  <a:pt x="888" y="68"/>
                </a:lnTo>
                <a:lnTo>
                  <a:pt x="981" y="43"/>
                </a:lnTo>
                <a:lnTo>
                  <a:pt x="1077" y="25"/>
                </a:lnTo>
                <a:lnTo>
                  <a:pt x="1176" y="11"/>
                </a:lnTo>
                <a:lnTo>
                  <a:pt x="1276" y="3"/>
                </a:lnTo>
                <a:lnTo>
                  <a:pt x="1379" y="0"/>
                </a:lnTo>
                <a:close/>
              </a:path>
            </a:pathLst>
          </a:custGeom>
          <a:solidFill>
            <a:srgbClr val="F7C475"/>
          </a:solidFill>
          <a:ln w="0">
            <a:noFill/>
            <a:prstDash val="solid"/>
            <a:round/>
            <a:headEnd/>
            <a:tailEnd/>
          </a:ln>
        </p:spPr>
        <p:txBody>
          <a:bodyPr vert="horz" wrap="square" lIns="121920" tIns="60960" rIns="121920" bIns="60960" numCol="1" anchor="t" anchorCtr="0" compatLnSpc="1">
            <a:prstTxWarp prst="textNoShape">
              <a:avLst/>
            </a:prstTxWarp>
          </a:bodyPr>
          <a:lstStyle/>
          <a:p>
            <a:pPr defTabSz="1219170">
              <a:defRPr/>
            </a:pPr>
            <a:endParaRPr lang="en-US" sz="2400">
              <a:solidFill>
                <a:prstClr val="black"/>
              </a:solidFill>
              <a:latin typeface="Georgia"/>
              <a:cs typeface="Arial" panose="020B0604020202020204" pitchFamily="34" charset="0"/>
            </a:endParaRPr>
          </a:p>
        </p:txBody>
      </p:sp>
      <p:sp>
        <p:nvSpPr>
          <p:cNvPr id="15" name="Freeform 18">
            <a:extLst>
              <a:ext uri="{FF2B5EF4-FFF2-40B4-BE49-F238E27FC236}">
                <a16:creationId xmlns:a16="http://schemas.microsoft.com/office/drawing/2014/main" id="{87772EAF-D513-9472-B872-5A7B64B000FE}"/>
              </a:ext>
            </a:extLst>
          </p:cNvPr>
          <p:cNvSpPr>
            <a:spLocks/>
          </p:cNvSpPr>
          <p:nvPr userDrawn="1"/>
        </p:nvSpPr>
        <p:spPr bwMode="auto">
          <a:xfrm rot="21039827">
            <a:off x="2207633" y="1946096"/>
            <a:ext cx="584715" cy="634720"/>
          </a:xfrm>
          <a:custGeom>
            <a:avLst/>
            <a:gdLst>
              <a:gd name="T0" fmla="*/ 1716 w 2331"/>
              <a:gd name="T1" fmla="*/ 35 h 2303"/>
              <a:gd name="T2" fmla="*/ 1866 w 2331"/>
              <a:gd name="T3" fmla="*/ 117 h 2303"/>
              <a:gd name="T4" fmla="*/ 1999 w 2331"/>
              <a:gd name="T5" fmla="*/ 214 h 2303"/>
              <a:gd name="T6" fmla="*/ 2113 w 2331"/>
              <a:gd name="T7" fmla="*/ 324 h 2303"/>
              <a:gd name="T8" fmla="*/ 2204 w 2331"/>
              <a:gd name="T9" fmla="*/ 446 h 2303"/>
              <a:gd name="T10" fmla="*/ 2273 w 2331"/>
              <a:gd name="T11" fmla="*/ 579 h 2303"/>
              <a:gd name="T12" fmla="*/ 2316 w 2331"/>
              <a:gd name="T13" fmla="*/ 719 h 2303"/>
              <a:gd name="T14" fmla="*/ 2331 w 2331"/>
              <a:gd name="T15" fmla="*/ 867 h 2303"/>
              <a:gd name="T16" fmla="*/ 2317 w 2331"/>
              <a:gd name="T17" fmla="*/ 1007 h 2303"/>
              <a:gd name="T18" fmla="*/ 2279 w 2331"/>
              <a:gd name="T19" fmla="*/ 1141 h 2303"/>
              <a:gd name="T20" fmla="*/ 2217 w 2331"/>
              <a:gd name="T21" fmla="*/ 1268 h 2303"/>
              <a:gd name="T22" fmla="*/ 2133 w 2331"/>
              <a:gd name="T23" fmla="*/ 1385 h 2303"/>
              <a:gd name="T24" fmla="*/ 2030 w 2331"/>
              <a:gd name="T25" fmla="*/ 1492 h 2303"/>
              <a:gd name="T26" fmla="*/ 1908 w 2331"/>
              <a:gd name="T27" fmla="*/ 1588 h 2303"/>
              <a:gd name="T28" fmla="*/ 1771 w 2331"/>
              <a:gd name="T29" fmla="*/ 1672 h 2303"/>
              <a:gd name="T30" fmla="*/ 1392 w 2331"/>
              <a:gd name="T31" fmla="*/ 1805 h 2303"/>
              <a:gd name="T32" fmla="*/ 1251 w 2331"/>
              <a:gd name="T33" fmla="*/ 1831 h 2303"/>
              <a:gd name="T34" fmla="*/ 1104 w 2331"/>
              <a:gd name="T35" fmla="*/ 1846 h 2303"/>
              <a:gd name="T36" fmla="*/ 924 w 2331"/>
              <a:gd name="T37" fmla="*/ 1845 h 2303"/>
              <a:gd name="T38" fmla="*/ 724 w 2331"/>
              <a:gd name="T39" fmla="*/ 1821 h 2303"/>
              <a:gd name="T40" fmla="*/ 536 w 2331"/>
              <a:gd name="T41" fmla="*/ 1775 h 2303"/>
              <a:gd name="T42" fmla="*/ 361 w 2331"/>
              <a:gd name="T43" fmla="*/ 1709 h 2303"/>
              <a:gd name="T44" fmla="*/ 202 w 2331"/>
              <a:gd name="T45" fmla="*/ 1624 h 2303"/>
              <a:gd name="T46" fmla="*/ 63 w 2331"/>
              <a:gd name="T47" fmla="*/ 1524 h 2303"/>
              <a:gd name="T48" fmla="*/ 17 w 2331"/>
              <a:gd name="T49" fmla="*/ 1469 h 2303"/>
              <a:gd name="T50" fmla="*/ 144 w 2331"/>
              <a:gd name="T51" fmla="*/ 1468 h 2303"/>
              <a:gd name="T52" fmla="*/ 363 w 2331"/>
              <a:gd name="T53" fmla="*/ 1445 h 2303"/>
              <a:gd name="T54" fmla="*/ 569 w 2331"/>
              <a:gd name="T55" fmla="*/ 1402 h 2303"/>
              <a:gd name="T56" fmla="*/ 765 w 2331"/>
              <a:gd name="T57" fmla="*/ 1341 h 2303"/>
              <a:gd name="T58" fmla="*/ 946 w 2331"/>
              <a:gd name="T59" fmla="*/ 1261 h 2303"/>
              <a:gd name="T60" fmla="*/ 1112 w 2331"/>
              <a:gd name="T61" fmla="*/ 1164 h 2303"/>
              <a:gd name="T62" fmla="*/ 1259 w 2331"/>
              <a:gd name="T63" fmla="*/ 1053 h 2303"/>
              <a:gd name="T64" fmla="*/ 1387 w 2331"/>
              <a:gd name="T65" fmla="*/ 928 h 2303"/>
              <a:gd name="T66" fmla="*/ 1493 w 2331"/>
              <a:gd name="T67" fmla="*/ 791 h 2303"/>
              <a:gd name="T68" fmla="*/ 1576 w 2331"/>
              <a:gd name="T69" fmla="*/ 644 h 2303"/>
              <a:gd name="T70" fmla="*/ 1633 w 2331"/>
              <a:gd name="T71" fmla="*/ 488 h 2303"/>
              <a:gd name="T72" fmla="*/ 1663 w 2331"/>
              <a:gd name="T73" fmla="*/ 324 h 2303"/>
              <a:gd name="T74" fmla="*/ 1664 w 2331"/>
              <a:gd name="T75" fmla="*/ 178 h 2303"/>
              <a:gd name="T76" fmla="*/ 1648 w 2331"/>
              <a:gd name="T77" fmla="*/ 58 h 2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331" h="2303">
                <a:moveTo>
                  <a:pt x="1634" y="0"/>
                </a:moveTo>
                <a:lnTo>
                  <a:pt x="1716" y="35"/>
                </a:lnTo>
                <a:lnTo>
                  <a:pt x="1793" y="73"/>
                </a:lnTo>
                <a:lnTo>
                  <a:pt x="1866" y="117"/>
                </a:lnTo>
                <a:lnTo>
                  <a:pt x="1935" y="164"/>
                </a:lnTo>
                <a:lnTo>
                  <a:pt x="1999" y="214"/>
                </a:lnTo>
                <a:lnTo>
                  <a:pt x="2058" y="267"/>
                </a:lnTo>
                <a:lnTo>
                  <a:pt x="2113" y="324"/>
                </a:lnTo>
                <a:lnTo>
                  <a:pt x="2161" y="385"/>
                </a:lnTo>
                <a:lnTo>
                  <a:pt x="2204" y="446"/>
                </a:lnTo>
                <a:lnTo>
                  <a:pt x="2242" y="511"/>
                </a:lnTo>
                <a:lnTo>
                  <a:pt x="2273" y="579"/>
                </a:lnTo>
                <a:lnTo>
                  <a:pt x="2298" y="648"/>
                </a:lnTo>
                <a:lnTo>
                  <a:pt x="2316" y="719"/>
                </a:lnTo>
                <a:lnTo>
                  <a:pt x="2326" y="792"/>
                </a:lnTo>
                <a:lnTo>
                  <a:pt x="2331" y="867"/>
                </a:lnTo>
                <a:lnTo>
                  <a:pt x="2328" y="938"/>
                </a:lnTo>
                <a:lnTo>
                  <a:pt x="2317" y="1007"/>
                </a:lnTo>
                <a:lnTo>
                  <a:pt x="2302" y="1075"/>
                </a:lnTo>
                <a:lnTo>
                  <a:pt x="2279" y="1141"/>
                </a:lnTo>
                <a:lnTo>
                  <a:pt x="2251" y="1206"/>
                </a:lnTo>
                <a:lnTo>
                  <a:pt x="2217" y="1268"/>
                </a:lnTo>
                <a:lnTo>
                  <a:pt x="2177" y="1328"/>
                </a:lnTo>
                <a:lnTo>
                  <a:pt x="2133" y="1385"/>
                </a:lnTo>
                <a:lnTo>
                  <a:pt x="2083" y="1440"/>
                </a:lnTo>
                <a:lnTo>
                  <a:pt x="2030" y="1492"/>
                </a:lnTo>
                <a:lnTo>
                  <a:pt x="1971" y="1542"/>
                </a:lnTo>
                <a:lnTo>
                  <a:pt x="1908" y="1588"/>
                </a:lnTo>
                <a:lnTo>
                  <a:pt x="1841" y="1631"/>
                </a:lnTo>
                <a:lnTo>
                  <a:pt x="1771" y="1672"/>
                </a:lnTo>
                <a:lnTo>
                  <a:pt x="2095" y="2303"/>
                </a:lnTo>
                <a:lnTo>
                  <a:pt x="1392" y="1805"/>
                </a:lnTo>
                <a:lnTo>
                  <a:pt x="1322" y="1818"/>
                </a:lnTo>
                <a:lnTo>
                  <a:pt x="1251" y="1831"/>
                </a:lnTo>
                <a:lnTo>
                  <a:pt x="1178" y="1841"/>
                </a:lnTo>
                <a:lnTo>
                  <a:pt x="1104" y="1846"/>
                </a:lnTo>
                <a:lnTo>
                  <a:pt x="1028" y="1848"/>
                </a:lnTo>
                <a:lnTo>
                  <a:pt x="924" y="1845"/>
                </a:lnTo>
                <a:lnTo>
                  <a:pt x="824" y="1836"/>
                </a:lnTo>
                <a:lnTo>
                  <a:pt x="724" y="1821"/>
                </a:lnTo>
                <a:lnTo>
                  <a:pt x="628" y="1801"/>
                </a:lnTo>
                <a:lnTo>
                  <a:pt x="536" y="1775"/>
                </a:lnTo>
                <a:lnTo>
                  <a:pt x="446" y="1745"/>
                </a:lnTo>
                <a:lnTo>
                  <a:pt x="361" y="1709"/>
                </a:lnTo>
                <a:lnTo>
                  <a:pt x="280" y="1670"/>
                </a:lnTo>
                <a:lnTo>
                  <a:pt x="202" y="1624"/>
                </a:lnTo>
                <a:lnTo>
                  <a:pt x="130" y="1577"/>
                </a:lnTo>
                <a:lnTo>
                  <a:pt x="63" y="1524"/>
                </a:lnTo>
                <a:lnTo>
                  <a:pt x="0" y="1468"/>
                </a:lnTo>
                <a:lnTo>
                  <a:pt x="17" y="1469"/>
                </a:lnTo>
                <a:lnTo>
                  <a:pt x="34" y="1471"/>
                </a:lnTo>
                <a:lnTo>
                  <a:pt x="144" y="1468"/>
                </a:lnTo>
                <a:lnTo>
                  <a:pt x="255" y="1459"/>
                </a:lnTo>
                <a:lnTo>
                  <a:pt x="363" y="1445"/>
                </a:lnTo>
                <a:lnTo>
                  <a:pt x="468" y="1427"/>
                </a:lnTo>
                <a:lnTo>
                  <a:pt x="569" y="1402"/>
                </a:lnTo>
                <a:lnTo>
                  <a:pt x="669" y="1373"/>
                </a:lnTo>
                <a:lnTo>
                  <a:pt x="765" y="1341"/>
                </a:lnTo>
                <a:lnTo>
                  <a:pt x="858" y="1303"/>
                </a:lnTo>
                <a:lnTo>
                  <a:pt x="946" y="1261"/>
                </a:lnTo>
                <a:lnTo>
                  <a:pt x="1031" y="1214"/>
                </a:lnTo>
                <a:lnTo>
                  <a:pt x="1112" y="1164"/>
                </a:lnTo>
                <a:lnTo>
                  <a:pt x="1188" y="1110"/>
                </a:lnTo>
                <a:lnTo>
                  <a:pt x="1259" y="1053"/>
                </a:lnTo>
                <a:lnTo>
                  <a:pt x="1326" y="992"/>
                </a:lnTo>
                <a:lnTo>
                  <a:pt x="1387" y="928"/>
                </a:lnTo>
                <a:lnTo>
                  <a:pt x="1443" y="861"/>
                </a:lnTo>
                <a:lnTo>
                  <a:pt x="1493" y="791"/>
                </a:lnTo>
                <a:lnTo>
                  <a:pt x="1538" y="719"/>
                </a:lnTo>
                <a:lnTo>
                  <a:pt x="1576" y="644"/>
                </a:lnTo>
                <a:lnTo>
                  <a:pt x="1607" y="567"/>
                </a:lnTo>
                <a:lnTo>
                  <a:pt x="1633" y="488"/>
                </a:lnTo>
                <a:lnTo>
                  <a:pt x="1651" y="407"/>
                </a:lnTo>
                <a:lnTo>
                  <a:pt x="1663" y="324"/>
                </a:lnTo>
                <a:lnTo>
                  <a:pt x="1666" y="239"/>
                </a:lnTo>
                <a:lnTo>
                  <a:pt x="1664" y="178"/>
                </a:lnTo>
                <a:lnTo>
                  <a:pt x="1658" y="117"/>
                </a:lnTo>
                <a:lnTo>
                  <a:pt x="1648" y="58"/>
                </a:lnTo>
                <a:lnTo>
                  <a:pt x="1634" y="0"/>
                </a:lnTo>
                <a:close/>
              </a:path>
            </a:pathLst>
          </a:custGeom>
          <a:solidFill>
            <a:srgbClr val="F19D19"/>
          </a:solidFill>
          <a:ln w="0">
            <a:noFill/>
            <a:prstDash val="solid"/>
            <a:round/>
            <a:headEnd/>
            <a:tailEnd/>
          </a:ln>
        </p:spPr>
        <p:txBody>
          <a:bodyPr vert="horz" wrap="square" lIns="121920" tIns="60960" rIns="121920" bIns="60960" numCol="1" anchor="t" anchorCtr="0" compatLnSpc="1">
            <a:prstTxWarp prst="textNoShape">
              <a:avLst/>
            </a:prstTxWarp>
          </a:bodyPr>
          <a:lstStyle/>
          <a:p>
            <a:pPr defTabSz="1219170">
              <a:defRPr/>
            </a:pPr>
            <a:endParaRPr lang="en-US" sz="2400" dirty="0">
              <a:solidFill>
                <a:prstClr val="black"/>
              </a:solidFill>
              <a:latin typeface="Georgia"/>
              <a:cs typeface="Arial" panose="020B0604020202020204" pitchFamily="34" charset="0"/>
            </a:endParaRP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2 min</a:t>
            </a:r>
            <a:endParaRPr lang="fr-FR" dirty="0"/>
          </a:p>
        </p:txBody>
      </p:sp>
    </p:spTree>
    <p:extLst>
      <p:ext uri="{BB962C8B-B14F-4D97-AF65-F5344CB8AC3E}">
        <p14:creationId xmlns:p14="http://schemas.microsoft.com/office/powerpoint/2010/main" val="184631837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Slide Contrôle des cahiers">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16464" y="2131992"/>
            <a:ext cx="5985399" cy="1701300"/>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4400" b="1" kern="0" dirty="0">
                <a:solidFill>
                  <a:srgbClr val="F19D19"/>
                </a:solidFill>
                <a:latin typeface="Calibri" panose="020F0502020204030204" pitchFamily="34" charset="0"/>
                <a:cs typeface="Calibri" panose="020F0502020204030204" pitchFamily="34" charset="0"/>
              </a:rPr>
              <a:t>Contrôle des cahiers et correction des devoirs</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3 min</a:t>
            </a:r>
            <a:endParaRPr lang="fr-FR" dirty="0"/>
          </a:p>
        </p:txBody>
      </p:sp>
      <p:pic>
        <p:nvPicPr>
          <p:cNvPr id="3" name="Image 11" descr="Une image contenant Visage humain, personne, habits, dessin&#10;&#10;Le contenu généré par l’IA peut être incorrect.">
            <a:extLst>
              <a:ext uri="{FF2B5EF4-FFF2-40B4-BE49-F238E27FC236}">
                <a16:creationId xmlns:a16="http://schemas.microsoft.com/office/drawing/2014/main" id="{566E1B4D-074A-EFA3-17EB-A3834A0427C3}"/>
              </a:ext>
            </a:extLst>
          </p:cNvPr>
          <p:cNvPicPr>
            <a:picLocks noChangeAspect="1"/>
          </p:cNvPicPr>
          <p:nvPr userDrawn="1"/>
        </p:nvPicPr>
        <p:blipFill>
          <a:blip r:embed="rId2"/>
          <a:stretch>
            <a:fillRect/>
          </a:stretch>
        </p:blipFill>
        <p:spPr>
          <a:xfrm>
            <a:off x="289743" y="1746941"/>
            <a:ext cx="3766659" cy="3766659"/>
          </a:xfrm>
          <a:prstGeom prst="rect">
            <a:avLst/>
          </a:prstGeom>
        </p:spPr>
      </p:pic>
    </p:spTree>
    <p:extLst>
      <p:ext uri="{BB962C8B-B14F-4D97-AF65-F5344CB8AC3E}">
        <p14:creationId xmlns:p14="http://schemas.microsoft.com/office/powerpoint/2010/main" val="20120967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lide PA">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8BC1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271092"/>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21137"/>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4">
            <a:extLst>
              <a:ext uri="{FF2B5EF4-FFF2-40B4-BE49-F238E27FC236}">
                <a16:creationId xmlns:a16="http://schemas.microsoft.com/office/drawing/2014/main" id="{7A1103BD-B492-77B8-1443-0A5E7329BA9F}"/>
              </a:ext>
            </a:extLst>
          </p:cNvPr>
          <p:cNvPicPr>
            <a:picLocks noChangeAspect="1"/>
          </p:cNvPicPr>
          <p:nvPr userDrawn="1"/>
        </p:nvPicPr>
        <p:blipFill>
          <a:blip r:embed="rId3" cstate="hqprint">
            <a:extLst>
              <a:ext uri="{BEBA8EAE-BF5A-486C-A8C5-ECC9F3942E4B}">
                <a14:imgProps xmlns:a14="http://schemas.microsoft.com/office/drawing/2010/main">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11591277" y="423251"/>
            <a:ext cx="490171" cy="490174"/>
          </a:xfrm>
          <a:prstGeom prst="rect">
            <a:avLst/>
          </a:prstGeom>
        </p:spPr>
      </p:pic>
      <p:sp>
        <p:nvSpPr>
          <p:cNvPr id="5" name="ZoneTexte 4">
            <a:extLst>
              <a:ext uri="{FF2B5EF4-FFF2-40B4-BE49-F238E27FC236}">
                <a16:creationId xmlns:a16="http://schemas.microsoft.com/office/drawing/2014/main" id="{5825CA6D-D1FD-C4B1-80FB-84C3F37E7D43}"/>
              </a:ext>
            </a:extLst>
          </p:cNvPr>
          <p:cNvSpPr txBox="1"/>
          <p:nvPr userDrawn="1"/>
        </p:nvSpPr>
        <p:spPr>
          <a:xfrm>
            <a:off x="11609717" y="111415"/>
            <a:ext cx="453292" cy="307777"/>
          </a:xfrm>
          <a:prstGeom prst="rect">
            <a:avLst/>
          </a:prstGeom>
          <a:solidFill>
            <a:srgbClr val="8BC145"/>
          </a:solidFill>
        </p:spPr>
        <p:txBody>
          <a:bodyPr wrap="square" rtlCol="0">
            <a:spAutoFit/>
          </a:bodyPr>
          <a:lstStyle/>
          <a:p>
            <a:r>
              <a:rPr lang="en-US" b="1" dirty="0">
                <a:solidFill>
                  <a:schemeClr val="bg1"/>
                </a:solidFill>
              </a:rPr>
              <a:t>PA</a:t>
            </a:r>
            <a:endParaRPr lang="fr-FR" b="1" dirty="0">
              <a:solidFill>
                <a:schemeClr val="bg1"/>
              </a:solidFill>
            </a:endParaRPr>
          </a:p>
        </p:txBody>
      </p:sp>
    </p:spTree>
    <p:extLst>
      <p:ext uri="{BB962C8B-B14F-4D97-AF65-F5344CB8AC3E}">
        <p14:creationId xmlns:p14="http://schemas.microsoft.com/office/powerpoint/2010/main" val="124057685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Activation des prérequis">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25419" y="1840616"/>
            <a:ext cx="5985399" cy="2087944"/>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5400" b="1" kern="0" dirty="0">
                <a:solidFill>
                  <a:srgbClr val="F19D19"/>
                </a:solidFill>
                <a:latin typeface="Calibri" panose="020F0502020204030204" pitchFamily="34" charset="0"/>
                <a:cs typeface="Calibri" panose="020F0502020204030204" pitchFamily="34" charset="0"/>
              </a:rPr>
              <a:t>Activation des prérequis</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3 min</a:t>
            </a:r>
            <a:endParaRPr lang="fr-FR" dirty="0"/>
          </a:p>
        </p:txBody>
      </p:sp>
      <p:pic>
        <p:nvPicPr>
          <p:cNvPr id="2" name="Image 2">
            <a:extLst>
              <a:ext uri="{FF2B5EF4-FFF2-40B4-BE49-F238E27FC236}">
                <a16:creationId xmlns:a16="http://schemas.microsoft.com/office/drawing/2014/main" id="{1801F4AF-8932-E23F-A90D-D75E958CBA2A}"/>
              </a:ext>
            </a:extLst>
          </p:cNvPr>
          <p:cNvPicPr>
            <a:picLocks noChangeAspect="1"/>
          </p:cNvPicPr>
          <p:nvPr userDrawn="1"/>
        </p:nvPicPr>
        <p:blipFill>
          <a:blip r:embed="rId2"/>
          <a:stretch>
            <a:fillRect/>
          </a:stretch>
        </p:blipFill>
        <p:spPr>
          <a:xfrm>
            <a:off x="399616" y="1583362"/>
            <a:ext cx="3843765" cy="3843765"/>
          </a:xfrm>
          <a:prstGeom prst="rect">
            <a:avLst/>
          </a:prstGeom>
        </p:spPr>
      </p:pic>
    </p:spTree>
    <p:extLst>
      <p:ext uri="{BB962C8B-B14F-4D97-AF65-F5344CB8AC3E}">
        <p14:creationId xmlns:p14="http://schemas.microsoft.com/office/powerpoint/2010/main" val="399190833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Synthèse des prérequis">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Synthèse des prérequis</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hasCustomPrompt="1"/>
          </p:nvPr>
        </p:nvSpPr>
        <p:spPr>
          <a:xfrm>
            <a:off x="530225" y="1136650"/>
            <a:ext cx="11174095" cy="5264150"/>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une synthèse des prérequis</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56246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Déclaration de l’objectif">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01813" y="2239385"/>
            <a:ext cx="5985399" cy="1701300"/>
          </a:xfrm>
          <a:prstGeom prst="rect">
            <a:avLst/>
          </a:prstGeom>
          <a:noFill/>
          <a:ln cap="flat">
            <a:noFill/>
          </a:ln>
        </p:spPr>
        <p:txBody>
          <a:bodyPr vert="horz" wrap="square" lIns="0" tIns="0" rIns="0" bIns="0" anchor="t" anchorCtr="1" compatLnSpc="1">
            <a:spAutoFit/>
          </a:bodyPr>
          <a:lstStyle/>
          <a:p>
            <a:pPr marL="0" marR="0" lvl="0" indent="0" algn="ctr" defTabSz="1219170" rtl="0" eaLnBrk="1" fontAlgn="auto" latinLnBrk="0" hangingPunct="1">
              <a:lnSpc>
                <a:spcPct val="131218"/>
              </a:lnSpc>
              <a:spcBef>
                <a:spcPts val="0"/>
              </a:spcBef>
              <a:spcAft>
                <a:spcPts val="0"/>
              </a:spcAft>
              <a:buClrTx/>
              <a:buSzTx/>
              <a:buFontTx/>
              <a:buNone/>
              <a:tabLst/>
              <a:defRPr sz="1800" b="0" i="0" u="none" strike="noStrike" kern="0" cap="none" spc="0" baseline="0">
                <a:solidFill>
                  <a:srgbClr val="000000"/>
                </a:solidFill>
                <a:uFillTx/>
              </a:defRPr>
            </a:pPr>
            <a:r>
              <a:rPr lang="fr-FR" sz="4400" b="1" i="0" u="none" strike="noStrike" kern="0" cap="none" spc="0" baseline="0" dirty="0">
                <a:solidFill>
                  <a:srgbClr val="F19D19"/>
                </a:solidFill>
                <a:uFillTx/>
                <a:latin typeface="Calibri" panose="020F0502020204030204" pitchFamily="34" charset="0"/>
                <a:ea typeface="+mn-ea"/>
                <a:cs typeface="Calibri" panose="020F0502020204030204" pitchFamily="34" charset="0"/>
              </a:rPr>
              <a:t>Déclaration de l’objectif </a:t>
            </a:r>
            <a:br>
              <a:rPr lang="fr-FR" sz="4400" b="1" i="0" u="none" strike="noStrike" kern="0" cap="none" spc="0" baseline="0" dirty="0">
                <a:solidFill>
                  <a:srgbClr val="F19D19"/>
                </a:solidFill>
                <a:uFillTx/>
                <a:latin typeface="Calibri" panose="020F0502020204030204" pitchFamily="34" charset="0"/>
                <a:ea typeface="+mn-ea"/>
                <a:cs typeface="Calibri" panose="020F0502020204030204" pitchFamily="34" charset="0"/>
              </a:rPr>
            </a:br>
            <a:r>
              <a:rPr lang="fr-FR" sz="4400" b="1" i="0" u="none" strike="noStrike" kern="0" cap="none" spc="0" baseline="0" dirty="0">
                <a:solidFill>
                  <a:srgbClr val="F19D19"/>
                </a:solidFill>
                <a:uFillTx/>
                <a:latin typeface="Calibri" panose="020F0502020204030204" pitchFamily="34" charset="0"/>
                <a:ea typeface="+mn-ea"/>
                <a:cs typeface="Calibri" panose="020F0502020204030204" pitchFamily="34" charset="0"/>
              </a:rPr>
              <a:t>de la séance</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3 min</a:t>
            </a:r>
            <a:endParaRPr lang="fr-FR" dirty="0"/>
          </a:p>
        </p:txBody>
      </p:sp>
      <p:grpSp>
        <p:nvGrpSpPr>
          <p:cNvPr id="3" name="Groupe 1">
            <a:extLst>
              <a:ext uri="{FF2B5EF4-FFF2-40B4-BE49-F238E27FC236}">
                <a16:creationId xmlns:a16="http://schemas.microsoft.com/office/drawing/2014/main" id="{2DE31D31-74FF-5927-3B7C-DF53EAFFDF93}"/>
              </a:ext>
            </a:extLst>
          </p:cNvPr>
          <p:cNvGrpSpPr/>
          <p:nvPr userDrawn="1"/>
        </p:nvGrpSpPr>
        <p:grpSpPr>
          <a:xfrm>
            <a:off x="1204787" y="2139690"/>
            <a:ext cx="2432604" cy="2689799"/>
            <a:chOff x="1169970" y="1521517"/>
            <a:chExt cx="2675209" cy="2958054"/>
          </a:xfrm>
        </p:grpSpPr>
        <p:pic>
          <p:nvPicPr>
            <p:cNvPr id="4" name="Picture 1">
              <a:extLst>
                <a:ext uri="{FF2B5EF4-FFF2-40B4-BE49-F238E27FC236}">
                  <a16:creationId xmlns:a16="http://schemas.microsoft.com/office/drawing/2014/main" id="{A64A780A-A595-A463-4E76-42D8AE0D8680}"/>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1169970" y="1804362"/>
              <a:ext cx="2675209" cy="2675209"/>
            </a:xfrm>
            <a:prstGeom prst="rect">
              <a:avLst/>
            </a:prstGeom>
          </p:spPr>
        </p:pic>
        <p:pic>
          <p:nvPicPr>
            <p:cNvPr id="5" name="Google Shape;1205;p11">
              <a:extLst>
                <a:ext uri="{FF2B5EF4-FFF2-40B4-BE49-F238E27FC236}">
                  <a16:creationId xmlns:a16="http://schemas.microsoft.com/office/drawing/2014/main" id="{CEECF5B1-A983-36B2-1E0A-1DE0AB11762A}"/>
                </a:ext>
              </a:extLst>
            </p:cNvPr>
            <p:cNvPicPr preferRelativeResize="0"/>
            <p:nvPr/>
          </p:nvPicPr>
          <p:blipFill rotWithShape="1">
            <a:blip r:embed="rId4">
              <a:alphaModFix/>
            </a:blip>
            <a:srcRect/>
            <a:stretch/>
          </p:blipFill>
          <p:spPr>
            <a:xfrm>
              <a:off x="2671488" y="1521517"/>
              <a:ext cx="1173691" cy="1173691"/>
            </a:xfrm>
            <a:prstGeom prst="rect">
              <a:avLst/>
            </a:prstGeom>
            <a:noFill/>
            <a:ln>
              <a:noFill/>
            </a:ln>
          </p:spPr>
        </p:pic>
      </p:grpSp>
    </p:spTree>
    <p:extLst>
      <p:ext uri="{BB962C8B-B14F-4D97-AF65-F5344CB8AC3E}">
        <p14:creationId xmlns:p14="http://schemas.microsoft.com/office/powerpoint/2010/main" val="390123142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Modelage">
    <p:bg>
      <p:bgPr>
        <a:gradFill flip="none" rotWithShape="1">
          <a:gsLst>
            <a:gs pos="0">
              <a:schemeClr val="bg1"/>
            </a:gs>
            <a:gs pos="71000">
              <a:schemeClr val="bg1"/>
            </a:gs>
            <a:gs pos="85000">
              <a:srgbClr val="FF0000"/>
            </a:gs>
            <a:gs pos="100000">
              <a:srgbClr val="C00000"/>
            </a:gs>
          </a:gsLst>
          <a:path path="shape">
            <a:fillToRect l="50000" t="50000" r="50000" b="50000"/>
          </a:path>
          <a:tileRect/>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D9C82A8D-28C0-EB5E-3709-AF311F8D01CD}"/>
              </a:ext>
            </a:extLst>
          </p:cNvPr>
          <p:cNvGrpSpPr/>
          <p:nvPr userDrawn="1"/>
        </p:nvGrpSpPr>
        <p:grpSpPr>
          <a:xfrm>
            <a:off x="812158" y="829917"/>
            <a:ext cx="10567685" cy="5198169"/>
            <a:chOff x="2184400" y="1402025"/>
            <a:chExt cx="7823200" cy="4942038"/>
          </a:xfrm>
        </p:grpSpPr>
        <p:sp>
          <p:nvSpPr>
            <p:cNvPr id="7" name="Rectangle : coins arrondis 10">
              <a:extLst>
                <a:ext uri="{FF2B5EF4-FFF2-40B4-BE49-F238E27FC236}">
                  <a16:creationId xmlns:a16="http://schemas.microsoft.com/office/drawing/2014/main" id="{3F189926-0EF4-AA79-2B18-4601E9F8A8FE}"/>
                </a:ext>
              </a:extLst>
            </p:cNvPr>
            <p:cNvSpPr/>
            <p:nvPr/>
          </p:nvSpPr>
          <p:spPr>
            <a:xfrm>
              <a:off x="2184400" y="1402025"/>
              <a:ext cx="7823200" cy="4942038"/>
            </a:xfrm>
            <a:prstGeom prst="roundRect">
              <a:avLst>
                <a:gd name="adj" fmla="val 2665"/>
              </a:avLst>
            </a:prstGeom>
            <a:solidFill>
              <a:srgbClr val="C00000"/>
            </a:solidFill>
            <a:ln>
              <a:solidFill>
                <a:srgbClr val="C00000"/>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75D9E3C6-7F1C-98B2-DE3E-BEA5903BEC4E}"/>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endParaRPr>
            </a:p>
            <a:p>
              <a:pPr algn="ctr" defTabSz="457189">
                <a:defRPr/>
              </a:pPr>
              <a:endParaRPr lang="fr-FR" sz="5600" b="1" dirty="0">
                <a:solidFill>
                  <a:prstClr val="black"/>
                </a:solidFill>
                <a:latin typeface="Calibri" panose="020F0502020204030204"/>
              </a:endParaRPr>
            </a:p>
          </p:txBody>
        </p:sp>
      </p:grpSp>
      <p:sp>
        <p:nvSpPr>
          <p:cNvPr id="10" name="Oval 9">
            <a:extLst>
              <a:ext uri="{FF2B5EF4-FFF2-40B4-BE49-F238E27FC236}">
                <a16:creationId xmlns:a16="http://schemas.microsoft.com/office/drawing/2014/main" id="{275B312E-EE1D-91E7-D2A4-94C6C58C9ECD}"/>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sp>
        <p:nvSpPr>
          <p:cNvPr id="12" name="ZoneTexte 12">
            <a:extLst>
              <a:ext uri="{FF2B5EF4-FFF2-40B4-BE49-F238E27FC236}">
                <a16:creationId xmlns:a16="http://schemas.microsoft.com/office/drawing/2014/main" id="{928CA9CB-1960-5BE9-8BA5-06D197E76037}"/>
              </a:ext>
            </a:extLst>
          </p:cNvPr>
          <p:cNvSpPr txBox="1"/>
          <p:nvPr userDrawn="1"/>
        </p:nvSpPr>
        <p:spPr>
          <a:xfrm>
            <a:off x="2858328" y="3954018"/>
            <a:ext cx="6097656" cy="769441"/>
          </a:xfrm>
          <a:prstGeom prst="rect">
            <a:avLst/>
          </a:prstGeom>
          <a:noFill/>
        </p:spPr>
        <p:txBody>
          <a:bodyPr wrap="square">
            <a:spAutoFit/>
          </a:bodyPr>
          <a:lstStyle/>
          <a:p>
            <a:pPr algn="ctr" defTabSz="457189">
              <a:defRPr/>
            </a:pPr>
            <a:r>
              <a:rPr lang="fr-FR" sz="4400" b="1" dirty="0">
                <a:solidFill>
                  <a:srgbClr val="C00000"/>
                </a:solidFill>
                <a:latin typeface="Calibri" panose="020F0502020204030204"/>
              </a:rPr>
              <a:t>Modelage</a:t>
            </a:r>
          </a:p>
        </p:txBody>
      </p:sp>
      <p:pic>
        <p:nvPicPr>
          <p:cNvPr id="13" name="Image 5">
            <a:extLst>
              <a:ext uri="{FF2B5EF4-FFF2-40B4-BE49-F238E27FC236}">
                <a16:creationId xmlns:a16="http://schemas.microsoft.com/office/drawing/2014/main" id="{8F67DF80-3377-88C2-8858-2773AE1645FA}"/>
              </a:ext>
            </a:extLst>
          </p:cNvPr>
          <p:cNvPicPr>
            <a:picLocks noChangeAspect="1"/>
          </p:cNvPicPr>
          <p:nvPr userDrawn="1"/>
        </p:nvPicPr>
        <p:blipFill>
          <a:blip r:embed="rId3"/>
          <a:stretch>
            <a:fillRect/>
          </a:stretch>
        </p:blipFill>
        <p:spPr>
          <a:xfrm>
            <a:off x="4344253" y="1192462"/>
            <a:ext cx="3503492" cy="2545921"/>
          </a:xfrm>
          <a:prstGeom prst="rect">
            <a:avLst/>
          </a:prstGeom>
        </p:spPr>
      </p:pic>
      <p:grpSp>
        <p:nvGrpSpPr>
          <p:cNvPr id="14" name="Groupe 9">
            <a:extLst>
              <a:ext uri="{FF2B5EF4-FFF2-40B4-BE49-F238E27FC236}">
                <a16:creationId xmlns:a16="http://schemas.microsoft.com/office/drawing/2014/main" id="{7D66805A-4845-FD80-804A-C183910E655C}"/>
              </a:ext>
            </a:extLst>
          </p:cNvPr>
          <p:cNvGrpSpPr/>
          <p:nvPr userDrawn="1"/>
        </p:nvGrpSpPr>
        <p:grpSpPr>
          <a:xfrm>
            <a:off x="5759801" y="1145404"/>
            <a:ext cx="591112" cy="561273"/>
            <a:chOff x="277892" y="2322046"/>
            <a:chExt cx="828656" cy="786827"/>
          </a:xfrm>
        </p:grpSpPr>
        <p:sp>
          <p:nvSpPr>
            <p:cNvPr id="15" name="Freeform 2">
              <a:extLst>
                <a:ext uri="{FF2B5EF4-FFF2-40B4-BE49-F238E27FC236}">
                  <a16:creationId xmlns:a16="http://schemas.microsoft.com/office/drawing/2014/main" id="{E2D83DE9-3B8E-3EA6-79DA-4EDDD8844ECC}"/>
                </a:ext>
              </a:extLst>
            </p:cNvPr>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txBody>
            <a:bodyPr/>
            <a:lstStyle/>
            <a:p>
              <a:endParaRPr lang="fr-FR"/>
            </a:p>
          </p:txBody>
        </p:sp>
        <p:sp>
          <p:nvSpPr>
            <p:cNvPr id="16" name="Freeform 4">
              <a:extLst>
                <a:ext uri="{FF2B5EF4-FFF2-40B4-BE49-F238E27FC236}">
                  <a16:creationId xmlns:a16="http://schemas.microsoft.com/office/drawing/2014/main" id="{02566BFB-6FF0-C108-1D4D-9FEF91C910F7}"/>
                </a:ext>
              </a:extLst>
            </p:cNvPr>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r:embed="rId6">
                <a:alphaModFix amt="72000"/>
                <a:extLst>
                  <a:ext uri="{96DAC541-7B7A-43D3-8B79-37D633B846F1}">
                    <asvg:svgBlip xmlns="" xmlns:asvg="http://schemas.microsoft.com/office/drawing/2016/SVG/main" r:embed="rId7"/>
                  </a:ext>
                </a:extLst>
              </a:blip>
              <a:stretch>
                <a:fillRect l="-101449" t="-1678"/>
              </a:stretch>
            </a:blipFill>
            <a:ln cap="rnd">
              <a:noFill/>
              <a:prstDash val="solid"/>
              <a:round/>
            </a:ln>
          </p:spPr>
          <p:txBody>
            <a:bodyPr/>
            <a:lstStyle/>
            <a:p>
              <a:endParaRPr lang="fr-FR"/>
            </a:p>
          </p:txBody>
        </p:sp>
      </p:grpSp>
      <p:sp>
        <p:nvSpPr>
          <p:cNvPr id="17" name="Text Placeholder 23">
            <a:extLst>
              <a:ext uri="{FF2B5EF4-FFF2-40B4-BE49-F238E27FC236}">
                <a16:creationId xmlns:a16="http://schemas.microsoft.com/office/drawing/2014/main" id="{F11AACC7-6BBA-FB2F-ED06-97D2C944B07B}"/>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10 min</a:t>
            </a:r>
            <a:endParaRPr lang="fr-FR" dirty="0"/>
          </a:p>
        </p:txBody>
      </p:sp>
    </p:spTree>
    <p:extLst>
      <p:ext uri="{BB962C8B-B14F-4D97-AF65-F5344CB8AC3E}">
        <p14:creationId xmlns:p14="http://schemas.microsoft.com/office/powerpoint/2010/main" val="419474720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Pratique collective">
    <p:bg>
      <p:bgPr>
        <a:gradFill>
          <a:gsLst>
            <a:gs pos="100000">
              <a:schemeClr val="accent4">
                <a:lumMod val="0"/>
                <a:lumOff val="100000"/>
              </a:schemeClr>
            </a:gs>
            <a:gs pos="21000">
              <a:schemeClr val="accent4">
                <a:lumMod val="0"/>
                <a:lumOff val="100000"/>
              </a:schemeClr>
            </a:gs>
            <a:gs pos="41000">
              <a:srgbClr val="1D6FA9"/>
            </a:gs>
          </a:gsLst>
          <a:path path="circle">
            <a:fillToRect l="50000" t="-80000" r="50000" b="180000"/>
          </a:path>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F818CB3E-F584-78E1-8764-EFFBC0C304CB}"/>
              </a:ext>
            </a:extLst>
          </p:cNvPr>
          <p:cNvGrpSpPr/>
          <p:nvPr userDrawn="1"/>
        </p:nvGrpSpPr>
        <p:grpSpPr>
          <a:xfrm>
            <a:off x="812159" y="829917"/>
            <a:ext cx="10567685" cy="5198169"/>
            <a:chOff x="2184400" y="1402025"/>
            <a:chExt cx="7823200" cy="4942038"/>
          </a:xfrm>
        </p:grpSpPr>
        <p:sp>
          <p:nvSpPr>
            <p:cNvPr id="7" name="Rectangle : coins arrondis 10">
              <a:extLst>
                <a:ext uri="{FF2B5EF4-FFF2-40B4-BE49-F238E27FC236}">
                  <a16:creationId xmlns:a16="http://schemas.microsoft.com/office/drawing/2014/main" id="{40E721E3-A192-7DDF-411F-CD6F3A7CBB52}"/>
                </a:ext>
              </a:extLst>
            </p:cNvPr>
            <p:cNvSpPr/>
            <p:nvPr/>
          </p:nvSpPr>
          <p:spPr>
            <a:xfrm>
              <a:off x="2184400" y="1402025"/>
              <a:ext cx="7823200" cy="4942038"/>
            </a:xfrm>
            <a:prstGeom prst="roundRect">
              <a:avLst>
                <a:gd name="adj" fmla="val 2665"/>
              </a:avLst>
            </a:prstGeom>
            <a:solidFill>
              <a:srgbClr val="0F9ED5"/>
            </a:solidFill>
            <a:ln>
              <a:solidFill>
                <a:srgbClr val="0F9ED5"/>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970F1763-EFA5-6D9D-B9D5-3013F318A333}"/>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endParaRPr>
            </a:p>
            <a:p>
              <a:pPr algn="ctr" defTabSz="457189">
                <a:defRPr/>
              </a:pPr>
              <a:endParaRPr lang="fr-FR" sz="5600" b="1" dirty="0">
                <a:solidFill>
                  <a:prstClr val="black"/>
                </a:solidFill>
                <a:latin typeface="Calibri" panose="020F0502020204030204"/>
              </a:endParaRPr>
            </a:p>
            <a:p>
              <a:pPr algn="ctr" defTabSz="457189">
                <a:defRPr/>
              </a:pPr>
              <a:r>
                <a:rPr lang="fr-FR" sz="4400" b="1" dirty="0">
                  <a:solidFill>
                    <a:srgbClr val="0F9ED5"/>
                  </a:solidFill>
                  <a:latin typeface="Calibri" panose="020F0502020204030204"/>
                </a:rPr>
                <a:t>Pratique guidée collective</a:t>
              </a:r>
            </a:p>
          </p:txBody>
        </p:sp>
      </p:grpSp>
      <p:sp>
        <p:nvSpPr>
          <p:cNvPr id="10" name="Oval 9">
            <a:extLst>
              <a:ext uri="{FF2B5EF4-FFF2-40B4-BE49-F238E27FC236}">
                <a16:creationId xmlns:a16="http://schemas.microsoft.com/office/drawing/2014/main" id="{62ED4730-5EB5-C846-AAF0-FA87753C74CD}"/>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pic>
        <p:nvPicPr>
          <p:cNvPr id="12" name="Picture 1">
            <a:extLst>
              <a:ext uri="{FF2B5EF4-FFF2-40B4-BE49-F238E27FC236}">
                <a16:creationId xmlns:a16="http://schemas.microsoft.com/office/drawing/2014/main" id="{79E6CAA1-6560-6DE7-7F6D-A94F7B9BA8E5}"/>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4004" b="98047" l="98" r="98633">
                        <a14:foregroundMark x1="83398" y1="13477" x2="90234" y2="89453"/>
                      </a14:backgroundRemoval>
                    </a14:imgEffect>
                  </a14:imgLayer>
                </a14:imgProps>
              </a:ext>
              <a:ext uri="{28A0092B-C50C-407E-A947-70E740481C1C}">
                <a14:useLocalDpi xmlns:a14="http://schemas.microsoft.com/office/drawing/2010/main" val="0"/>
              </a:ext>
            </a:extLst>
          </a:blip>
          <a:stretch>
            <a:fillRect/>
          </a:stretch>
        </p:blipFill>
        <p:spPr>
          <a:xfrm>
            <a:off x="4992506" y="1398207"/>
            <a:ext cx="2206989" cy="2206989"/>
          </a:xfrm>
          <a:prstGeom prst="rect">
            <a:avLst/>
          </a:prstGeom>
        </p:spPr>
      </p:pic>
      <p:sp>
        <p:nvSpPr>
          <p:cNvPr id="13" name="Text Placeholder 23">
            <a:extLst>
              <a:ext uri="{FF2B5EF4-FFF2-40B4-BE49-F238E27FC236}">
                <a16:creationId xmlns:a16="http://schemas.microsoft.com/office/drawing/2014/main" id="{A6DA47B5-A346-C69B-BDB7-D323D5643890}"/>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15 min</a:t>
            </a:r>
            <a:endParaRPr lang="fr-FR" dirty="0"/>
          </a:p>
        </p:txBody>
      </p:sp>
    </p:spTree>
    <p:extLst>
      <p:ext uri="{BB962C8B-B14F-4D97-AF65-F5344CB8AC3E}">
        <p14:creationId xmlns:p14="http://schemas.microsoft.com/office/powerpoint/2010/main" val="329213302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Pratique en binôme">
    <p:bg>
      <p:bgPr>
        <a:gradFill>
          <a:gsLst>
            <a:gs pos="8000">
              <a:srgbClr val="16537F"/>
            </a:gs>
            <a:gs pos="100000">
              <a:srgbClr val="16537F"/>
            </a:gs>
            <a:gs pos="39000">
              <a:schemeClr val="accent4">
                <a:lumMod val="0"/>
                <a:lumOff val="100000"/>
              </a:schemeClr>
            </a:gs>
            <a:gs pos="73000">
              <a:srgbClr val="16537F"/>
            </a:gs>
          </a:gsLst>
          <a:path path="circle">
            <a:fillToRect l="50000" t="50000" r="50000" b="50000"/>
          </a:path>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3D8193AB-FB1F-142E-2002-6FE9DEB2BFD0}"/>
              </a:ext>
            </a:extLst>
          </p:cNvPr>
          <p:cNvGrpSpPr/>
          <p:nvPr userDrawn="1"/>
        </p:nvGrpSpPr>
        <p:grpSpPr>
          <a:xfrm>
            <a:off x="812159" y="829917"/>
            <a:ext cx="10567685" cy="5198169"/>
            <a:chOff x="2184400" y="1402025"/>
            <a:chExt cx="7823200" cy="4942038"/>
          </a:xfrm>
        </p:grpSpPr>
        <p:sp>
          <p:nvSpPr>
            <p:cNvPr id="7" name="Rectangle : coins arrondis 10">
              <a:extLst>
                <a:ext uri="{FF2B5EF4-FFF2-40B4-BE49-F238E27FC236}">
                  <a16:creationId xmlns:a16="http://schemas.microsoft.com/office/drawing/2014/main" id="{364162B8-DB3E-A677-B3B0-423DFF0BE754}"/>
                </a:ext>
              </a:extLst>
            </p:cNvPr>
            <p:cNvSpPr/>
            <p:nvPr/>
          </p:nvSpPr>
          <p:spPr>
            <a:xfrm>
              <a:off x="2184400" y="1402025"/>
              <a:ext cx="7823200" cy="4942038"/>
            </a:xfrm>
            <a:prstGeom prst="roundRect">
              <a:avLst>
                <a:gd name="adj" fmla="val 2665"/>
              </a:avLst>
            </a:prstGeom>
            <a:solidFill>
              <a:srgbClr val="0070C0"/>
            </a:solidFill>
            <a:ln>
              <a:solidFill>
                <a:srgbClr val="0070C0"/>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F2A46882-096C-691E-AA66-E1636863F4D9}"/>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endParaRPr>
            </a:p>
            <a:p>
              <a:pPr algn="ctr" defTabSz="457189">
                <a:defRPr/>
              </a:pPr>
              <a:endParaRPr lang="fr-FR" sz="4400" b="1" dirty="0">
                <a:solidFill>
                  <a:srgbClr val="0070C0"/>
                </a:solidFill>
                <a:latin typeface="Calibri" panose="020F0502020204030204"/>
              </a:endParaRPr>
            </a:p>
            <a:p>
              <a:pPr algn="ctr" defTabSz="457189">
                <a:defRPr/>
              </a:pPr>
              <a:r>
                <a:rPr lang="fr-FR" sz="4400" b="1" dirty="0">
                  <a:solidFill>
                    <a:srgbClr val="0070C0"/>
                  </a:solidFill>
                  <a:latin typeface="Calibri" panose="020F0502020204030204"/>
                </a:rPr>
                <a:t>Pratique en binôme</a:t>
              </a:r>
            </a:p>
          </p:txBody>
        </p:sp>
      </p:grpSp>
      <p:sp>
        <p:nvSpPr>
          <p:cNvPr id="10" name="Oval 9">
            <a:extLst>
              <a:ext uri="{FF2B5EF4-FFF2-40B4-BE49-F238E27FC236}">
                <a16:creationId xmlns:a16="http://schemas.microsoft.com/office/drawing/2014/main" id="{979E02AC-1272-F890-A1D4-24BE30689B03}"/>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pic>
        <p:nvPicPr>
          <p:cNvPr id="12" name="Picture 11">
            <a:extLst>
              <a:ext uri="{FF2B5EF4-FFF2-40B4-BE49-F238E27FC236}">
                <a16:creationId xmlns:a16="http://schemas.microsoft.com/office/drawing/2014/main" id="{BC77F27D-3D28-E243-22FE-1AF96E5D0956}"/>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3711" b="96094" l="1465" r="99219">
                        <a14:foregroundMark x1="25977" y1="7813" x2="51270" y2="18555"/>
                        <a14:foregroundMark x1="28809" y1="22070" x2="28125" y2="23438"/>
                      </a14:backgroundRemoval>
                    </a14:imgEffect>
                  </a14:imgLayer>
                </a14:imgProps>
              </a:ext>
              <a:ext uri="{28A0092B-C50C-407E-A947-70E740481C1C}">
                <a14:useLocalDpi xmlns:a14="http://schemas.microsoft.com/office/drawing/2010/main" val="0"/>
              </a:ext>
            </a:extLst>
          </a:blip>
          <a:stretch>
            <a:fillRect/>
          </a:stretch>
        </p:blipFill>
        <p:spPr>
          <a:xfrm>
            <a:off x="4959577" y="1244095"/>
            <a:ext cx="2494771" cy="2494771"/>
          </a:xfrm>
          <a:prstGeom prst="rect">
            <a:avLst/>
          </a:prstGeom>
        </p:spPr>
      </p:pic>
      <p:sp>
        <p:nvSpPr>
          <p:cNvPr id="13" name="Text Placeholder 23">
            <a:extLst>
              <a:ext uri="{FF2B5EF4-FFF2-40B4-BE49-F238E27FC236}">
                <a16:creationId xmlns:a16="http://schemas.microsoft.com/office/drawing/2014/main" id="{FE9A70FA-56D5-E562-AB92-2D1AAFB7722F}"/>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15 min</a:t>
            </a:r>
            <a:endParaRPr lang="fr-FR" dirty="0"/>
          </a:p>
        </p:txBody>
      </p:sp>
    </p:spTree>
    <p:extLst>
      <p:ext uri="{BB962C8B-B14F-4D97-AF65-F5344CB8AC3E}">
        <p14:creationId xmlns:p14="http://schemas.microsoft.com/office/powerpoint/2010/main" val="428231938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l'exercice à travailler">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AFEB51F1-EE59-4177-2E45-6A3D374ED31C}"/>
              </a:ext>
            </a:extLst>
          </p:cNvPr>
          <p:cNvSpPr txBox="1"/>
          <p:nvPr userDrawn="1"/>
        </p:nvSpPr>
        <p:spPr>
          <a:xfrm>
            <a:off x="11651062" y="51409"/>
            <a:ext cx="506619" cy="369332"/>
          </a:xfrm>
          <a:prstGeom prst="rect">
            <a:avLst/>
          </a:prstGeom>
          <a:solidFill>
            <a:srgbClr val="0070C0"/>
          </a:solidFill>
        </p:spPr>
        <p:txBody>
          <a:bodyPr wrap="square" rtlCol="0">
            <a:spAutoFit/>
          </a:bodyPr>
          <a:lstStyle/>
          <a:p>
            <a:r>
              <a:rPr lang="en-US" b="1" dirty="0">
                <a:solidFill>
                  <a:schemeClr val="bg1"/>
                </a:solidFill>
              </a:rPr>
              <a:t>PB</a:t>
            </a:r>
            <a:endParaRPr lang="fr-FR" b="1" dirty="0">
              <a:solidFill>
                <a:schemeClr val="bg1"/>
              </a:solidFill>
            </a:endParaRPr>
          </a:p>
        </p:txBody>
      </p:sp>
      <p:pic>
        <p:nvPicPr>
          <p:cNvPr id="3" name="Picture 9">
            <a:extLst>
              <a:ext uri="{FF2B5EF4-FFF2-40B4-BE49-F238E27FC236}">
                <a16:creationId xmlns:a16="http://schemas.microsoft.com/office/drawing/2014/main" id="{A2823E6B-E4C9-AC4F-40B9-7A67B82847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41563" y="450975"/>
            <a:ext cx="469925" cy="438719"/>
          </a:xfrm>
          <a:prstGeom prst="rect">
            <a:avLst/>
          </a:prstGeom>
          <a:ln w="38100" cap="sq">
            <a:noFill/>
            <a:prstDash val="solid"/>
            <a:miter lim="800000"/>
          </a:ln>
          <a:effectLst>
            <a:outerShdw blurRad="50800" dist="38100" dir="2700000" algn="tl" rotWithShape="0">
              <a:srgbClr val="000000">
                <a:alpha val="43000"/>
              </a:srgbClr>
            </a:outerShdw>
          </a:effectLst>
        </p:spPr>
      </p:pic>
      <p:sp>
        <p:nvSpPr>
          <p:cNvPr id="4" name="Espace réservé du contenu 12">
            <a:extLst>
              <a:ext uri="{FF2B5EF4-FFF2-40B4-BE49-F238E27FC236}">
                <a16:creationId xmlns:a16="http://schemas.microsoft.com/office/drawing/2014/main" id="{DAF3345B-F972-61D2-B05E-3D1433CCACAC}"/>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l'exercice à travailler ou capture d’écran du livret</a:t>
            </a:r>
          </a:p>
        </p:txBody>
      </p:sp>
      <p:sp>
        <p:nvSpPr>
          <p:cNvPr id="5" name="Text Placeholder 2">
            <a:extLst>
              <a:ext uri="{FF2B5EF4-FFF2-40B4-BE49-F238E27FC236}">
                <a16:creationId xmlns:a16="http://schemas.microsoft.com/office/drawing/2014/main" id="{C8A755D0-1152-1698-AF19-075EF3D3A017}"/>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319592404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Correction de l'exercic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AFEB51F1-EE59-4177-2E45-6A3D374ED31C}"/>
              </a:ext>
            </a:extLst>
          </p:cNvPr>
          <p:cNvSpPr txBox="1"/>
          <p:nvPr userDrawn="1"/>
        </p:nvSpPr>
        <p:spPr>
          <a:xfrm>
            <a:off x="11651062" y="51409"/>
            <a:ext cx="506619" cy="369332"/>
          </a:xfrm>
          <a:prstGeom prst="rect">
            <a:avLst/>
          </a:prstGeom>
          <a:solidFill>
            <a:srgbClr val="0070C0"/>
          </a:solidFill>
        </p:spPr>
        <p:txBody>
          <a:bodyPr wrap="square" rtlCol="0">
            <a:spAutoFit/>
          </a:bodyPr>
          <a:lstStyle/>
          <a:p>
            <a:r>
              <a:rPr lang="en-US" b="1" dirty="0">
                <a:solidFill>
                  <a:schemeClr val="bg1"/>
                </a:solidFill>
              </a:rPr>
              <a:t>PB</a:t>
            </a:r>
            <a:endParaRPr lang="fr-FR" b="1" dirty="0">
              <a:solidFill>
                <a:schemeClr val="bg1"/>
              </a:solidFill>
            </a:endParaRPr>
          </a:p>
        </p:txBody>
      </p:sp>
      <p:pic>
        <p:nvPicPr>
          <p:cNvPr id="3" name="Picture 9">
            <a:extLst>
              <a:ext uri="{FF2B5EF4-FFF2-40B4-BE49-F238E27FC236}">
                <a16:creationId xmlns:a16="http://schemas.microsoft.com/office/drawing/2014/main" id="{A2823E6B-E4C9-AC4F-40B9-7A67B82847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41563" y="450975"/>
            <a:ext cx="469925" cy="438719"/>
          </a:xfrm>
          <a:prstGeom prst="rect">
            <a:avLst/>
          </a:prstGeom>
          <a:ln w="38100" cap="sq">
            <a:noFill/>
            <a:prstDash val="solid"/>
            <a:miter lim="800000"/>
          </a:ln>
          <a:effectLst>
            <a:outerShdw blurRad="50800" dist="38100" dir="2700000" algn="tl" rotWithShape="0">
              <a:srgbClr val="000000">
                <a:alpha val="43000"/>
              </a:srgbClr>
            </a:outerShdw>
          </a:effectLst>
        </p:spPr>
      </p:pic>
      <p:sp>
        <p:nvSpPr>
          <p:cNvPr id="4" name="Espace réservé du contenu 12">
            <a:extLst>
              <a:ext uri="{FF2B5EF4-FFF2-40B4-BE49-F238E27FC236}">
                <a16:creationId xmlns:a16="http://schemas.microsoft.com/office/drawing/2014/main" id="{DAF3345B-F972-61D2-B05E-3D1433CCACAC}"/>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Correction de l'exercice</a:t>
            </a:r>
          </a:p>
        </p:txBody>
      </p:sp>
      <p:sp>
        <p:nvSpPr>
          <p:cNvPr id="5" name="Text Placeholder 2">
            <a:extLst>
              <a:ext uri="{FF2B5EF4-FFF2-40B4-BE49-F238E27FC236}">
                <a16:creationId xmlns:a16="http://schemas.microsoft.com/office/drawing/2014/main" id="{C8A755D0-1152-1698-AF19-075EF3D3A017}"/>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192463421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Pratique autonome">
    <p:bg>
      <p:bgPr>
        <a:gradFill>
          <a:gsLst>
            <a:gs pos="74000">
              <a:schemeClr val="accent2">
                <a:lumMod val="0"/>
                <a:lumOff val="100000"/>
              </a:schemeClr>
            </a:gs>
            <a:gs pos="2000">
              <a:srgbClr val="8BC145"/>
            </a:gs>
            <a:gs pos="91000">
              <a:srgbClr val="8BC145"/>
            </a:gs>
          </a:gsLst>
          <a:path path="shape">
            <a:fillToRect l="50000" t="50000" r="50000" b="50000"/>
          </a:path>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6B7B771-D9E6-7703-B664-984A50A9B632}"/>
              </a:ext>
            </a:extLst>
          </p:cNvPr>
          <p:cNvGrpSpPr/>
          <p:nvPr userDrawn="1"/>
        </p:nvGrpSpPr>
        <p:grpSpPr>
          <a:xfrm>
            <a:off x="812159" y="829917"/>
            <a:ext cx="10567685" cy="5198169"/>
            <a:chOff x="2184400" y="1402025"/>
            <a:chExt cx="7823200" cy="4942038"/>
          </a:xfrm>
        </p:grpSpPr>
        <p:sp>
          <p:nvSpPr>
            <p:cNvPr id="7" name="Rectangle : coins arrondis 10">
              <a:extLst>
                <a:ext uri="{FF2B5EF4-FFF2-40B4-BE49-F238E27FC236}">
                  <a16:creationId xmlns:a16="http://schemas.microsoft.com/office/drawing/2014/main" id="{0593496A-7222-9DC4-B8A3-41363F57615D}"/>
                </a:ext>
              </a:extLst>
            </p:cNvPr>
            <p:cNvSpPr/>
            <p:nvPr/>
          </p:nvSpPr>
          <p:spPr>
            <a:xfrm>
              <a:off x="2184400" y="1402025"/>
              <a:ext cx="7823200" cy="4942038"/>
            </a:xfrm>
            <a:prstGeom prst="roundRect">
              <a:avLst>
                <a:gd name="adj" fmla="val 2665"/>
              </a:avLst>
            </a:prstGeom>
            <a:solidFill>
              <a:srgbClr val="8BC145"/>
            </a:solidFill>
            <a:ln>
              <a:solidFill>
                <a:srgbClr val="8BC145"/>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600DE2B5-C21D-C983-F082-F6DB19AA8B57}"/>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4000" b="1" dirty="0">
                <a:solidFill>
                  <a:prstClr val="black"/>
                </a:solidFill>
                <a:latin typeface="Calibri" panose="020F0502020204030204"/>
              </a:endParaRPr>
            </a:p>
            <a:p>
              <a:pPr algn="ctr" defTabSz="457189">
                <a:defRPr/>
              </a:pPr>
              <a:endParaRPr lang="fr-FR" sz="4000" b="1" dirty="0">
                <a:solidFill>
                  <a:prstClr val="black"/>
                </a:solidFill>
                <a:latin typeface="Calibri" panose="020F0502020204030204"/>
              </a:endParaRPr>
            </a:p>
            <a:p>
              <a:pPr algn="ctr" defTabSz="457189">
                <a:defRPr/>
              </a:pPr>
              <a:r>
                <a:rPr lang="fr-FR" sz="4400" b="1" dirty="0">
                  <a:solidFill>
                    <a:srgbClr val="8BC145"/>
                  </a:solidFill>
                  <a:latin typeface="Calibri" panose="020F0502020204030204"/>
                </a:rPr>
                <a:t>Pratique autonome</a:t>
              </a:r>
            </a:p>
          </p:txBody>
        </p:sp>
      </p:grpSp>
      <p:sp>
        <p:nvSpPr>
          <p:cNvPr id="10" name="Oval 9">
            <a:extLst>
              <a:ext uri="{FF2B5EF4-FFF2-40B4-BE49-F238E27FC236}">
                <a16:creationId xmlns:a16="http://schemas.microsoft.com/office/drawing/2014/main" id="{874E8214-1EA9-2524-0E0A-6BE86BDF2C26}"/>
              </a:ext>
            </a:extLst>
          </p:cNvPr>
          <p:cNvSpPr/>
          <p:nvPr/>
        </p:nvSpPr>
        <p:spPr>
          <a:xfrm>
            <a:off x="10366088" y="5002108"/>
            <a:ext cx="649878" cy="649879"/>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pic>
        <p:nvPicPr>
          <p:cNvPr id="12" name="Picture 11">
            <a:extLst>
              <a:ext uri="{FF2B5EF4-FFF2-40B4-BE49-F238E27FC236}">
                <a16:creationId xmlns:a16="http://schemas.microsoft.com/office/drawing/2014/main" id="{0922D62D-2CC4-E988-BDFA-75264CC07681}"/>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3418" b="100000" l="684" r="89844"/>
                    </a14:imgEffect>
                  </a14:imgLayer>
                </a14:imgProps>
              </a:ext>
              <a:ext uri="{28A0092B-C50C-407E-A947-70E740481C1C}">
                <a14:useLocalDpi xmlns:a14="http://schemas.microsoft.com/office/drawing/2010/main" val="0"/>
              </a:ext>
            </a:extLst>
          </a:blip>
          <a:stretch>
            <a:fillRect/>
          </a:stretch>
        </p:blipFill>
        <p:spPr>
          <a:xfrm>
            <a:off x="4960599" y="1158197"/>
            <a:ext cx="2270803" cy="2270803"/>
          </a:xfrm>
          <a:prstGeom prst="rect">
            <a:avLst/>
          </a:prstGeom>
        </p:spPr>
      </p:pic>
      <p:sp>
        <p:nvSpPr>
          <p:cNvPr id="13" name="Text Placeholder 23">
            <a:extLst>
              <a:ext uri="{FF2B5EF4-FFF2-40B4-BE49-F238E27FC236}">
                <a16:creationId xmlns:a16="http://schemas.microsoft.com/office/drawing/2014/main" id="{450EC0AC-AE50-353B-FC81-2F80EE9A46B9}"/>
              </a:ext>
            </a:extLst>
          </p:cNvPr>
          <p:cNvSpPr>
            <a:spLocks noGrp="1"/>
          </p:cNvSpPr>
          <p:nvPr>
            <p:ph type="body" sz="quarter" idx="10" hasCustomPrompt="1"/>
          </p:nvPr>
        </p:nvSpPr>
        <p:spPr>
          <a:xfrm>
            <a:off x="9143533" y="5148686"/>
            <a:ext cx="132465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7 min</a:t>
            </a:r>
            <a:endParaRPr lang="fr-FR" dirty="0"/>
          </a:p>
        </p:txBody>
      </p:sp>
    </p:spTree>
    <p:extLst>
      <p:ext uri="{BB962C8B-B14F-4D97-AF65-F5344CB8AC3E}">
        <p14:creationId xmlns:p14="http://schemas.microsoft.com/office/powerpoint/2010/main" val="113333797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1_Slide PA">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8BC1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271092"/>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21137"/>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4">
            <a:extLst>
              <a:ext uri="{FF2B5EF4-FFF2-40B4-BE49-F238E27FC236}">
                <a16:creationId xmlns:a16="http://schemas.microsoft.com/office/drawing/2014/main" id="{7A1103BD-B492-77B8-1443-0A5E7329BA9F}"/>
              </a:ext>
            </a:extLst>
          </p:cNvPr>
          <p:cNvPicPr>
            <a:picLocks noChangeAspect="1"/>
          </p:cNvPicPr>
          <p:nvPr userDrawn="1"/>
        </p:nvPicPr>
        <p:blipFill>
          <a:blip r:embed="rId3" cstate="hqprint">
            <a:extLst>
              <a:ext uri="{BEBA8EAE-BF5A-486C-A8C5-ECC9F3942E4B}">
                <a14:imgProps xmlns:a14="http://schemas.microsoft.com/office/drawing/2010/main">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11591277" y="423251"/>
            <a:ext cx="490171" cy="490174"/>
          </a:xfrm>
          <a:prstGeom prst="rect">
            <a:avLst/>
          </a:prstGeom>
        </p:spPr>
      </p:pic>
      <p:sp>
        <p:nvSpPr>
          <p:cNvPr id="5" name="ZoneTexte 4">
            <a:extLst>
              <a:ext uri="{FF2B5EF4-FFF2-40B4-BE49-F238E27FC236}">
                <a16:creationId xmlns:a16="http://schemas.microsoft.com/office/drawing/2014/main" id="{5825CA6D-D1FD-C4B1-80FB-84C3F37E7D43}"/>
              </a:ext>
            </a:extLst>
          </p:cNvPr>
          <p:cNvSpPr txBox="1"/>
          <p:nvPr userDrawn="1"/>
        </p:nvSpPr>
        <p:spPr>
          <a:xfrm>
            <a:off x="11609717" y="111415"/>
            <a:ext cx="453292" cy="307777"/>
          </a:xfrm>
          <a:prstGeom prst="rect">
            <a:avLst/>
          </a:prstGeom>
          <a:solidFill>
            <a:srgbClr val="8BC145"/>
          </a:solidFill>
        </p:spPr>
        <p:txBody>
          <a:bodyPr wrap="square" rtlCol="0">
            <a:spAutoFit/>
          </a:bodyPr>
          <a:lstStyle/>
          <a:p>
            <a:r>
              <a:rPr lang="en-US" b="1" dirty="0">
                <a:solidFill>
                  <a:schemeClr val="bg1"/>
                </a:solidFill>
              </a:rPr>
              <a:t>PA</a:t>
            </a:r>
            <a:endParaRPr lang="fr-FR" b="1" dirty="0">
              <a:solidFill>
                <a:schemeClr val="bg1"/>
              </a:solidFill>
            </a:endParaRPr>
          </a:p>
        </p:txBody>
      </p:sp>
      <p:sp>
        <p:nvSpPr>
          <p:cNvPr id="2" name="Espace réservé du contenu 12">
            <a:extLst>
              <a:ext uri="{FF2B5EF4-FFF2-40B4-BE49-F238E27FC236}">
                <a16:creationId xmlns:a16="http://schemas.microsoft.com/office/drawing/2014/main" id="{9DD1B16D-1996-B134-78C1-F1BCCE89F2A7}"/>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l'exercice à travailler ou capture d’écran du livret</a:t>
            </a:r>
          </a:p>
        </p:txBody>
      </p:sp>
      <p:sp>
        <p:nvSpPr>
          <p:cNvPr id="3" name="Text Placeholder 2">
            <a:extLst>
              <a:ext uri="{FF2B5EF4-FFF2-40B4-BE49-F238E27FC236}">
                <a16:creationId xmlns:a16="http://schemas.microsoft.com/office/drawing/2014/main" id="{F761AB2B-C65C-FE07-DA69-7E8AF9FA4443}"/>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35975983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lide Clôtur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8" name="Rectangle 23">
            <a:extLst>
              <a:ext uri="{FF2B5EF4-FFF2-40B4-BE49-F238E27FC236}">
                <a16:creationId xmlns:a16="http://schemas.microsoft.com/office/drawing/2014/main" id="{1186D531-053D-7666-CC80-C267D50E17B6}"/>
              </a:ext>
            </a:extLst>
          </p:cNvPr>
          <p:cNvSpPr/>
          <p:nvPr/>
        </p:nvSpPr>
        <p:spPr>
          <a:xfrm>
            <a:off x="11810035" y="23011"/>
            <a:ext cx="291709" cy="369333"/>
          </a:xfrm>
          <a:prstGeom prst="rect">
            <a:avLst/>
          </a:prstGeom>
          <a:solidFill>
            <a:srgbClr val="F19D19"/>
          </a:solid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C</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999662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Clôture de la séance">
    <p:bg>
      <p:bgPr>
        <a:gradFill flip="none" rotWithShape="1">
          <a:gsLst>
            <a:gs pos="0">
              <a:srgbClr val="F19D19"/>
            </a:gs>
            <a:gs pos="3000">
              <a:schemeClr val="bg1"/>
            </a:gs>
            <a:gs pos="94000">
              <a:srgbClr val="F19D19"/>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B36071C-69BD-8B52-E223-853887477D5C}"/>
              </a:ext>
            </a:extLst>
          </p:cNvPr>
          <p:cNvGrpSpPr/>
          <p:nvPr userDrawn="1"/>
        </p:nvGrpSpPr>
        <p:grpSpPr>
          <a:xfrm>
            <a:off x="812158" y="844906"/>
            <a:ext cx="10567685" cy="5198169"/>
            <a:chOff x="2184399" y="1402024"/>
            <a:chExt cx="7823200" cy="4942038"/>
          </a:xfrm>
        </p:grpSpPr>
        <p:sp>
          <p:nvSpPr>
            <p:cNvPr id="3" name="Rectangle : coins arrondis 10">
              <a:extLst>
                <a:ext uri="{FF2B5EF4-FFF2-40B4-BE49-F238E27FC236}">
                  <a16:creationId xmlns:a16="http://schemas.microsoft.com/office/drawing/2014/main" id="{30E84589-2A8B-6DA5-BD19-35EAD8086FB3}"/>
                </a:ext>
              </a:extLst>
            </p:cNvPr>
            <p:cNvSpPr/>
            <p:nvPr/>
          </p:nvSpPr>
          <p:spPr>
            <a:xfrm>
              <a:off x="2184399" y="1402024"/>
              <a:ext cx="7823200" cy="4942038"/>
            </a:xfrm>
            <a:prstGeom prst="roundRect">
              <a:avLst>
                <a:gd name="adj" fmla="val 2665"/>
              </a:avLst>
            </a:prstGeom>
            <a:solidFill>
              <a:srgbClr val="F19D19"/>
            </a:solidFill>
            <a:ln>
              <a:solidFill>
                <a:srgbClr val="F19D19"/>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sym typeface="Arial"/>
              </a:endParaRPr>
            </a:p>
          </p:txBody>
        </p:sp>
        <p:sp>
          <p:nvSpPr>
            <p:cNvPr id="6" name="Rectangle 5">
              <a:extLst>
                <a:ext uri="{FF2B5EF4-FFF2-40B4-BE49-F238E27FC236}">
                  <a16:creationId xmlns:a16="http://schemas.microsoft.com/office/drawing/2014/main" id="{355DB502-9EC4-94FE-09A9-2932EC699550}"/>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sym typeface="Arial"/>
              </a:endParaRPr>
            </a:p>
          </p:txBody>
        </p:sp>
      </p:grpSp>
      <p:sp>
        <p:nvSpPr>
          <p:cNvPr id="8" name="Oval 7">
            <a:extLst>
              <a:ext uri="{FF2B5EF4-FFF2-40B4-BE49-F238E27FC236}">
                <a16:creationId xmlns:a16="http://schemas.microsoft.com/office/drawing/2014/main" id="{70E61D70-E72A-6F05-21DF-0092CA22ECB1}"/>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sym typeface="Arial"/>
            </a:endParaRPr>
          </a:p>
        </p:txBody>
      </p:sp>
      <p:sp>
        <p:nvSpPr>
          <p:cNvPr id="10" name="ZoneTexte 4">
            <a:extLst>
              <a:ext uri="{FF2B5EF4-FFF2-40B4-BE49-F238E27FC236}">
                <a16:creationId xmlns:a16="http://schemas.microsoft.com/office/drawing/2014/main" id="{12A4C6F5-3FFF-2B1F-31AC-921674941D10}"/>
              </a:ext>
            </a:extLst>
          </p:cNvPr>
          <p:cNvSpPr txBox="1"/>
          <p:nvPr userDrawn="1"/>
        </p:nvSpPr>
        <p:spPr>
          <a:xfrm>
            <a:off x="946951" y="3651380"/>
            <a:ext cx="10298101" cy="769441"/>
          </a:xfrm>
          <a:prstGeom prst="rect">
            <a:avLst/>
          </a:prstGeom>
          <a:noFill/>
        </p:spPr>
        <p:txBody>
          <a:bodyPr wrap="square">
            <a:spAutoFit/>
          </a:bodyPr>
          <a:lstStyle/>
          <a:p>
            <a:pPr algn="ctr" defTabSz="457189">
              <a:defRPr/>
            </a:pPr>
            <a:r>
              <a:rPr lang="fr-FR" sz="4400" b="1" dirty="0">
                <a:solidFill>
                  <a:srgbClr val="F19D19"/>
                </a:solidFill>
                <a:latin typeface="Calibri" panose="020F0502020204030204"/>
                <a:cs typeface="Arial"/>
                <a:sym typeface="Arial"/>
              </a:rPr>
              <a:t>Clôture de la séance</a:t>
            </a:r>
          </a:p>
        </p:txBody>
      </p:sp>
      <p:pic>
        <p:nvPicPr>
          <p:cNvPr id="14" name="Picture 18">
            <a:extLst>
              <a:ext uri="{FF2B5EF4-FFF2-40B4-BE49-F238E27FC236}">
                <a16:creationId xmlns:a16="http://schemas.microsoft.com/office/drawing/2014/main" id="{D5A0386F-993C-99A4-372C-F8760E58AB30}"/>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4973623" y="1310778"/>
            <a:ext cx="2096135" cy="2158333"/>
          </a:xfrm>
          <a:prstGeom prst="rect">
            <a:avLst/>
          </a:prstGeom>
        </p:spPr>
      </p:pic>
      <p:sp>
        <p:nvSpPr>
          <p:cNvPr id="24" name="Text Placeholder 23">
            <a:extLst>
              <a:ext uri="{FF2B5EF4-FFF2-40B4-BE49-F238E27FC236}">
                <a16:creationId xmlns:a16="http://schemas.microsoft.com/office/drawing/2014/main" id="{22A6E60A-C6B2-D1FE-AB7C-E35AE8892EF5}"/>
              </a:ext>
            </a:extLst>
          </p:cNvPr>
          <p:cNvSpPr>
            <a:spLocks noGrp="1"/>
          </p:cNvSpPr>
          <p:nvPr>
            <p:ph type="body" sz="quarter" idx="10" hasCustomPrompt="1"/>
          </p:nvPr>
        </p:nvSpPr>
        <p:spPr>
          <a:xfrm>
            <a:off x="9110087" y="5229083"/>
            <a:ext cx="1250065"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3 min</a:t>
            </a:r>
            <a:endParaRPr lang="fr-FR" dirty="0"/>
          </a:p>
        </p:txBody>
      </p:sp>
    </p:spTree>
    <p:extLst>
      <p:ext uri="{BB962C8B-B14F-4D97-AF65-F5344CB8AC3E}">
        <p14:creationId xmlns:p14="http://schemas.microsoft.com/office/powerpoint/2010/main" val="282176223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Slide devoir maison ">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8" name="Rectangle 23">
            <a:extLst>
              <a:ext uri="{FF2B5EF4-FFF2-40B4-BE49-F238E27FC236}">
                <a16:creationId xmlns:a16="http://schemas.microsoft.com/office/drawing/2014/main" id="{1186D531-053D-7666-CC80-C267D50E17B6}"/>
              </a:ext>
            </a:extLst>
          </p:cNvPr>
          <p:cNvSpPr/>
          <p:nvPr/>
        </p:nvSpPr>
        <p:spPr>
          <a:xfrm>
            <a:off x="11810035" y="23011"/>
            <a:ext cx="291709" cy="369333"/>
          </a:xfrm>
          <a:prstGeom prst="rect">
            <a:avLst/>
          </a:prstGeom>
          <a:solidFill>
            <a:srgbClr val="F19D19"/>
          </a:solid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C</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Espace réservé du contenu 12">
            <a:extLst>
              <a:ext uri="{FF2B5EF4-FFF2-40B4-BE49-F238E27FC236}">
                <a16:creationId xmlns:a16="http://schemas.microsoft.com/office/drawing/2014/main" id="{C76A0BA3-F678-6E27-051B-2A913F5D5DE5}"/>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 devoir à faire à la maison ou la capture d’écran du livret.</a:t>
            </a:r>
          </a:p>
        </p:txBody>
      </p:sp>
      <p:sp>
        <p:nvSpPr>
          <p:cNvPr id="3" name="Text Placeholder 2">
            <a:extLst>
              <a:ext uri="{FF2B5EF4-FFF2-40B4-BE49-F238E27FC236}">
                <a16:creationId xmlns:a16="http://schemas.microsoft.com/office/drawing/2014/main" id="{0BF74FCE-19AA-2ABA-0F7A-5BFE91FC403D}"/>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264369816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27D6CB4-D5E0-255A-D1DC-2090D98B6F28}"/>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207C596B-9060-C73D-988B-933619E2C50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7D925645-3992-73C1-B7D9-83B3414DA554}"/>
              </a:ext>
            </a:extLst>
          </p:cNvPr>
          <p:cNvSpPr>
            <a:spLocks noGrp="1"/>
          </p:cNvSpPr>
          <p:nvPr>
            <p:ph type="dt" sz="half" idx="10"/>
          </p:nvPr>
        </p:nvSpPr>
        <p:spPr/>
        <p:txBody>
          <a:bodyPr/>
          <a:lstStyle/>
          <a:p>
            <a:fld id="{D03B0BB0-0C34-4B10-ACDF-EACD0FA6154F}" type="datetimeFigureOut">
              <a:rPr lang="fr-FR" smtClean="0"/>
              <a:t>11/02/2026</a:t>
            </a:fld>
            <a:endParaRPr lang="fr-FR"/>
          </a:p>
        </p:txBody>
      </p:sp>
      <p:sp>
        <p:nvSpPr>
          <p:cNvPr id="5" name="Espace réservé du pied de page 4">
            <a:extLst>
              <a:ext uri="{FF2B5EF4-FFF2-40B4-BE49-F238E27FC236}">
                <a16:creationId xmlns:a16="http://schemas.microsoft.com/office/drawing/2014/main" id="{1D6A59ED-4700-4062-BF8B-2CC57435B37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8E9F18B-8E77-9500-6820-87AF5B16095D}"/>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07303576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6CA458F-2512-35F6-17BC-106AB251049B}"/>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236E1150-90A2-9F92-2182-EAEED0D411D8}"/>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3A9A9C4-7B64-F690-48DE-91AA2D0A9908}"/>
              </a:ext>
            </a:extLst>
          </p:cNvPr>
          <p:cNvSpPr>
            <a:spLocks noGrp="1"/>
          </p:cNvSpPr>
          <p:nvPr>
            <p:ph type="dt" sz="half" idx="10"/>
          </p:nvPr>
        </p:nvSpPr>
        <p:spPr/>
        <p:txBody>
          <a:bodyPr/>
          <a:lstStyle/>
          <a:p>
            <a:fld id="{D03B0BB0-0C34-4B10-ACDF-EACD0FA6154F}" type="datetimeFigureOut">
              <a:rPr lang="fr-FR" smtClean="0"/>
              <a:t>11/02/2026</a:t>
            </a:fld>
            <a:endParaRPr lang="fr-FR"/>
          </a:p>
        </p:txBody>
      </p:sp>
      <p:sp>
        <p:nvSpPr>
          <p:cNvPr id="5" name="Espace réservé du pied de page 4">
            <a:extLst>
              <a:ext uri="{FF2B5EF4-FFF2-40B4-BE49-F238E27FC236}">
                <a16:creationId xmlns:a16="http://schemas.microsoft.com/office/drawing/2014/main" id="{5731C833-F5F1-19BE-0FC1-22A56E5CB73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421557C-E8E2-88A7-3931-25BBB92AE800}"/>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21385814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8FD7C76-CA2B-57C8-5B7E-DB8C99C9B0D5}"/>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8685EAB4-90DB-C44B-3AF0-0122A8A671D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5E3346BB-CFF7-AD6B-201A-FCF11EC822F2}"/>
              </a:ext>
            </a:extLst>
          </p:cNvPr>
          <p:cNvSpPr>
            <a:spLocks noGrp="1"/>
          </p:cNvSpPr>
          <p:nvPr>
            <p:ph type="dt" sz="half" idx="10"/>
          </p:nvPr>
        </p:nvSpPr>
        <p:spPr/>
        <p:txBody>
          <a:bodyPr/>
          <a:lstStyle/>
          <a:p>
            <a:fld id="{D03B0BB0-0C34-4B10-ACDF-EACD0FA6154F}" type="datetimeFigureOut">
              <a:rPr lang="fr-FR" smtClean="0"/>
              <a:t>11/02/2026</a:t>
            </a:fld>
            <a:endParaRPr lang="fr-FR"/>
          </a:p>
        </p:txBody>
      </p:sp>
      <p:sp>
        <p:nvSpPr>
          <p:cNvPr id="5" name="Espace réservé du pied de page 4">
            <a:extLst>
              <a:ext uri="{FF2B5EF4-FFF2-40B4-BE49-F238E27FC236}">
                <a16:creationId xmlns:a16="http://schemas.microsoft.com/office/drawing/2014/main" id="{1F7BDABC-576B-CBBB-3AF1-CFD797E6B27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2DF6E42-1452-3011-0330-A7AC647788B2}"/>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71533848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013A38-1EBE-A72A-4B94-A778570E4959}"/>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F661F48A-18E1-FE2C-22D9-A835F3976CC4}"/>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41AF196C-C1D3-2EE1-A515-B6A7FA4D7276}"/>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363FCDA3-0D1C-069E-B43B-AF1C7E2CA754}"/>
              </a:ext>
            </a:extLst>
          </p:cNvPr>
          <p:cNvSpPr>
            <a:spLocks noGrp="1"/>
          </p:cNvSpPr>
          <p:nvPr>
            <p:ph type="dt" sz="half" idx="10"/>
          </p:nvPr>
        </p:nvSpPr>
        <p:spPr/>
        <p:txBody>
          <a:bodyPr/>
          <a:lstStyle/>
          <a:p>
            <a:fld id="{D03B0BB0-0C34-4B10-ACDF-EACD0FA6154F}" type="datetimeFigureOut">
              <a:rPr lang="fr-FR" smtClean="0"/>
              <a:t>11/02/2026</a:t>
            </a:fld>
            <a:endParaRPr lang="fr-FR"/>
          </a:p>
        </p:txBody>
      </p:sp>
      <p:sp>
        <p:nvSpPr>
          <p:cNvPr id="6" name="Espace réservé du pied de page 5">
            <a:extLst>
              <a:ext uri="{FF2B5EF4-FFF2-40B4-BE49-F238E27FC236}">
                <a16:creationId xmlns:a16="http://schemas.microsoft.com/office/drawing/2014/main" id="{ADE20BDA-C5FC-A025-D6F6-EA5CD4B55856}"/>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9DE8B263-4A71-39DD-5C76-0BBAAC67D64B}"/>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719708478"/>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A397850-407C-3ED9-DCC1-B9B859DD4622}"/>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DCE57CD9-B92D-DB20-5A9F-BDE10F31281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5FCE6B9E-2F01-D160-23F0-D69401DFC1EF}"/>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D1249E26-B33C-4CC0-6A07-C69C8EDBD0D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D4D1B625-4F39-843A-9038-BFE631921380}"/>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65744FDA-B113-EB64-D3C8-ACAA4372C643}"/>
              </a:ext>
            </a:extLst>
          </p:cNvPr>
          <p:cNvSpPr>
            <a:spLocks noGrp="1"/>
          </p:cNvSpPr>
          <p:nvPr>
            <p:ph type="dt" sz="half" idx="10"/>
          </p:nvPr>
        </p:nvSpPr>
        <p:spPr/>
        <p:txBody>
          <a:bodyPr/>
          <a:lstStyle/>
          <a:p>
            <a:fld id="{D03B0BB0-0C34-4B10-ACDF-EACD0FA6154F}" type="datetimeFigureOut">
              <a:rPr lang="fr-FR" smtClean="0"/>
              <a:t>11/02/2026</a:t>
            </a:fld>
            <a:endParaRPr lang="fr-FR"/>
          </a:p>
        </p:txBody>
      </p:sp>
      <p:sp>
        <p:nvSpPr>
          <p:cNvPr id="8" name="Espace réservé du pied de page 7">
            <a:extLst>
              <a:ext uri="{FF2B5EF4-FFF2-40B4-BE49-F238E27FC236}">
                <a16:creationId xmlns:a16="http://schemas.microsoft.com/office/drawing/2014/main" id="{6789C29A-4CC1-DDCD-96B2-4D97D250630A}"/>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9D6D1AF8-30BB-FFA4-8602-8B4B38F80FF6}"/>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1998104600"/>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0AB53BB-3E3D-063F-B297-D62AC044172F}"/>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5FFF0F35-A834-44FB-3385-235A2609B4C0}"/>
              </a:ext>
            </a:extLst>
          </p:cNvPr>
          <p:cNvSpPr>
            <a:spLocks noGrp="1"/>
          </p:cNvSpPr>
          <p:nvPr>
            <p:ph type="dt" sz="half" idx="10"/>
          </p:nvPr>
        </p:nvSpPr>
        <p:spPr/>
        <p:txBody>
          <a:bodyPr/>
          <a:lstStyle/>
          <a:p>
            <a:fld id="{D03B0BB0-0C34-4B10-ACDF-EACD0FA6154F}" type="datetimeFigureOut">
              <a:rPr lang="fr-FR" smtClean="0"/>
              <a:t>11/02/2026</a:t>
            </a:fld>
            <a:endParaRPr lang="fr-FR"/>
          </a:p>
        </p:txBody>
      </p:sp>
      <p:sp>
        <p:nvSpPr>
          <p:cNvPr id="4" name="Espace réservé du pied de page 3">
            <a:extLst>
              <a:ext uri="{FF2B5EF4-FFF2-40B4-BE49-F238E27FC236}">
                <a16:creationId xmlns:a16="http://schemas.microsoft.com/office/drawing/2014/main" id="{B10CADCD-6655-1E71-E9E7-519A7BDBA38D}"/>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52623ADB-4151-BE8E-26E1-9A457A981100}"/>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443173126"/>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1F509CF-6FEC-2EE9-9B15-9A20EE2088E4}"/>
              </a:ext>
            </a:extLst>
          </p:cNvPr>
          <p:cNvSpPr>
            <a:spLocks noGrp="1"/>
          </p:cNvSpPr>
          <p:nvPr>
            <p:ph type="dt" sz="half" idx="10"/>
          </p:nvPr>
        </p:nvSpPr>
        <p:spPr/>
        <p:txBody>
          <a:bodyPr/>
          <a:lstStyle/>
          <a:p>
            <a:fld id="{D03B0BB0-0C34-4B10-ACDF-EACD0FA6154F}" type="datetimeFigureOut">
              <a:rPr lang="fr-FR" smtClean="0"/>
              <a:t>11/02/2026</a:t>
            </a:fld>
            <a:endParaRPr lang="fr-FR"/>
          </a:p>
        </p:txBody>
      </p:sp>
      <p:sp>
        <p:nvSpPr>
          <p:cNvPr id="3" name="Espace réservé du pied de page 2">
            <a:extLst>
              <a:ext uri="{FF2B5EF4-FFF2-40B4-BE49-F238E27FC236}">
                <a16:creationId xmlns:a16="http://schemas.microsoft.com/office/drawing/2014/main" id="{92B67623-D981-F7B4-3FB0-0E1E0375D2B7}"/>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D9D62BB9-AC39-EF12-765A-46767DFA606E}"/>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179736207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37DDCB1-A8E4-F8B0-F5A7-24D6B10A37FB}"/>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EFEF833B-6463-E8C5-F183-3B5DB3DB473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CCF26C76-1698-47EF-8D75-6991869C54E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9DB30515-19F5-BC27-083C-985C1D3A4CCB}"/>
              </a:ext>
            </a:extLst>
          </p:cNvPr>
          <p:cNvSpPr>
            <a:spLocks noGrp="1"/>
          </p:cNvSpPr>
          <p:nvPr>
            <p:ph type="dt" sz="half" idx="10"/>
          </p:nvPr>
        </p:nvSpPr>
        <p:spPr/>
        <p:txBody>
          <a:bodyPr/>
          <a:lstStyle/>
          <a:p>
            <a:fld id="{D03B0BB0-0C34-4B10-ACDF-EACD0FA6154F}" type="datetimeFigureOut">
              <a:rPr lang="fr-FR" smtClean="0"/>
              <a:t>11/02/2026</a:t>
            </a:fld>
            <a:endParaRPr lang="fr-FR"/>
          </a:p>
        </p:txBody>
      </p:sp>
      <p:sp>
        <p:nvSpPr>
          <p:cNvPr id="6" name="Espace réservé du pied de page 5">
            <a:extLst>
              <a:ext uri="{FF2B5EF4-FFF2-40B4-BE49-F238E27FC236}">
                <a16:creationId xmlns:a16="http://schemas.microsoft.com/office/drawing/2014/main" id="{F34D5ED6-F0CE-7DE2-BDA4-126FC3500045}"/>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035274F0-D15B-62AE-743F-E7FEDDD649F3}"/>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8103441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rôle des cahiers">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solidFill>
                  <a:prstClr val="white">
                    <a:lumMod val="65000"/>
                  </a:prstClr>
                </a:solidFill>
                <a:latin typeface="Calibri" panose="020F0502020204030204"/>
              </a:rPr>
              <a:t>L’enseignant contrôle les réalisations d’un échantillon d’élèves avant de passer à la correction au tableau</a:t>
            </a:r>
            <a:endParaRPr lang="fr-FR" dirty="0"/>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 devoir à corriger ou capture d’écran du livret</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3" name="Text Placeholder 2">
            <a:extLst>
              <a:ext uri="{FF2B5EF4-FFF2-40B4-BE49-F238E27FC236}">
                <a16:creationId xmlns:a16="http://schemas.microsoft.com/office/drawing/2014/main" id="{70BAB172-2F58-33A8-7C80-58366D5F18EC}"/>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1871944017"/>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205A142-2C20-AFC9-9698-9A9981E5CBC8}"/>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743BF5DE-ACA4-E552-2A87-01F046D2077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74701E04-9A33-A8A6-6CA8-601B9E71B2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A385318D-7A1F-774E-8C7D-646E8D428DB8}"/>
              </a:ext>
            </a:extLst>
          </p:cNvPr>
          <p:cNvSpPr>
            <a:spLocks noGrp="1"/>
          </p:cNvSpPr>
          <p:nvPr>
            <p:ph type="dt" sz="half" idx="10"/>
          </p:nvPr>
        </p:nvSpPr>
        <p:spPr/>
        <p:txBody>
          <a:bodyPr/>
          <a:lstStyle/>
          <a:p>
            <a:fld id="{D03B0BB0-0C34-4B10-ACDF-EACD0FA6154F}" type="datetimeFigureOut">
              <a:rPr lang="fr-FR" smtClean="0"/>
              <a:t>11/02/2026</a:t>
            </a:fld>
            <a:endParaRPr lang="fr-FR"/>
          </a:p>
        </p:txBody>
      </p:sp>
      <p:sp>
        <p:nvSpPr>
          <p:cNvPr id="6" name="Espace réservé du pied de page 5">
            <a:extLst>
              <a:ext uri="{FF2B5EF4-FFF2-40B4-BE49-F238E27FC236}">
                <a16:creationId xmlns:a16="http://schemas.microsoft.com/office/drawing/2014/main" id="{B2B1F594-F245-3490-1986-61461F012BEE}"/>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392BD1E-4AD7-A5A0-CA43-D84AFDB96DF7}"/>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442029643"/>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DE023BC-6740-9B98-BA88-E73BC905D3F1}"/>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8CD15FC6-78AA-2F20-9213-ED07B9D135EA}"/>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F61B4A9-ACC0-878C-EEC8-D510BF67EE48}"/>
              </a:ext>
            </a:extLst>
          </p:cNvPr>
          <p:cNvSpPr>
            <a:spLocks noGrp="1"/>
          </p:cNvSpPr>
          <p:nvPr>
            <p:ph type="dt" sz="half" idx="10"/>
          </p:nvPr>
        </p:nvSpPr>
        <p:spPr/>
        <p:txBody>
          <a:bodyPr/>
          <a:lstStyle/>
          <a:p>
            <a:fld id="{D03B0BB0-0C34-4B10-ACDF-EACD0FA6154F}" type="datetimeFigureOut">
              <a:rPr lang="fr-FR" smtClean="0"/>
              <a:t>11/02/2026</a:t>
            </a:fld>
            <a:endParaRPr lang="fr-FR"/>
          </a:p>
        </p:txBody>
      </p:sp>
      <p:sp>
        <p:nvSpPr>
          <p:cNvPr id="5" name="Espace réservé du pied de page 4">
            <a:extLst>
              <a:ext uri="{FF2B5EF4-FFF2-40B4-BE49-F238E27FC236}">
                <a16:creationId xmlns:a16="http://schemas.microsoft.com/office/drawing/2014/main" id="{C96C4B90-192C-B2DA-EE2D-91CAD592420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A9DFAEF-7D14-9A4E-659C-8F6A371B6C40}"/>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271157179"/>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F42A9420-E15E-6F2E-09B5-6D70440220A4}"/>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7FB2B366-540E-57E6-117D-53B623E054A3}"/>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41C4DCEE-3C92-99E5-AEDF-6005AA36730E}"/>
              </a:ext>
            </a:extLst>
          </p:cNvPr>
          <p:cNvSpPr>
            <a:spLocks noGrp="1"/>
          </p:cNvSpPr>
          <p:nvPr>
            <p:ph type="dt" sz="half" idx="10"/>
          </p:nvPr>
        </p:nvSpPr>
        <p:spPr/>
        <p:txBody>
          <a:bodyPr/>
          <a:lstStyle/>
          <a:p>
            <a:fld id="{D03B0BB0-0C34-4B10-ACDF-EACD0FA6154F}" type="datetimeFigureOut">
              <a:rPr lang="fr-FR" smtClean="0"/>
              <a:t>11/02/2026</a:t>
            </a:fld>
            <a:endParaRPr lang="fr-FR"/>
          </a:p>
        </p:txBody>
      </p:sp>
      <p:sp>
        <p:nvSpPr>
          <p:cNvPr id="5" name="Espace réservé du pied de page 4">
            <a:extLst>
              <a:ext uri="{FF2B5EF4-FFF2-40B4-BE49-F238E27FC236}">
                <a16:creationId xmlns:a16="http://schemas.microsoft.com/office/drawing/2014/main" id="{2CDF65CC-A58F-7C98-A121-99B978E75660}"/>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7630D65-F02F-F89B-2B64-2FD2F71A6893}"/>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35521359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cônes pour l’enseignant">
    <p:bg>
      <p:bgPr>
        <a:solidFill>
          <a:srgbClr val="DCE6F2"/>
        </a:solidFill>
        <a:effectLst/>
      </p:bgPr>
    </p:bg>
    <p:spTree>
      <p:nvGrpSpPr>
        <p:cNvPr id="1" name=""/>
        <p:cNvGrpSpPr/>
        <p:nvPr/>
      </p:nvGrpSpPr>
      <p:grpSpPr>
        <a:xfrm>
          <a:off x="0" y="0"/>
          <a:ext cx="0" cy="0"/>
          <a:chOff x="0" y="0"/>
          <a:chExt cx="0" cy="0"/>
        </a:xfrm>
      </p:grpSpPr>
      <p:sp>
        <p:nvSpPr>
          <p:cNvPr id="6" name="Google Shape;321;p52">
            <a:extLst>
              <a:ext uri="{FF2B5EF4-FFF2-40B4-BE49-F238E27FC236}">
                <a16:creationId xmlns:a16="http://schemas.microsoft.com/office/drawing/2014/main" id="{72ADEC78-C166-E7B6-0228-F3ECC0331BC2}"/>
              </a:ext>
            </a:extLst>
          </p:cNvPr>
          <p:cNvSpPr txBox="1"/>
          <p:nvPr userDrawn="1"/>
        </p:nvSpPr>
        <p:spPr>
          <a:xfrm>
            <a:off x="2151695" y="1298921"/>
            <a:ext cx="4239248"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panose="020F0502020204030204" pitchFamily="34" charset="0"/>
                <a:ea typeface="Calibri"/>
                <a:cs typeface="Calibri" panose="020F0502020204030204" pitchFamily="34" charset="0"/>
                <a:sym typeface="Calibri"/>
              </a:rPr>
              <a:t>Pages réservées à l’enseignant(e)</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sp>
        <p:nvSpPr>
          <p:cNvPr id="7" name="Google Shape;322;p52">
            <a:extLst>
              <a:ext uri="{FF2B5EF4-FFF2-40B4-BE49-F238E27FC236}">
                <a16:creationId xmlns:a16="http://schemas.microsoft.com/office/drawing/2014/main" id="{E4C322F2-106E-8B8C-D527-BEB0DA3609BD}"/>
              </a:ext>
            </a:extLst>
          </p:cNvPr>
          <p:cNvSpPr txBox="1"/>
          <p:nvPr userDrawn="1"/>
        </p:nvSpPr>
        <p:spPr>
          <a:xfrm>
            <a:off x="2151695" y="2226131"/>
            <a:ext cx="8241199"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panose="020F0502020204030204" pitchFamily="34" charset="0"/>
                <a:ea typeface="Calibri"/>
                <a:cs typeface="Calibri" panose="020F0502020204030204" pitchFamily="34" charset="0"/>
                <a:sym typeface="Calibri"/>
              </a:rPr>
              <a:t>Modelage de la tâche par l’enseignant (explicitation à haute voix)</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pic>
        <p:nvPicPr>
          <p:cNvPr id="8" name="Google Shape;318;p52" descr="Image générée">
            <a:extLst>
              <a:ext uri="{FF2B5EF4-FFF2-40B4-BE49-F238E27FC236}">
                <a16:creationId xmlns:a16="http://schemas.microsoft.com/office/drawing/2014/main" id="{AA7CEDC4-4EAD-5796-C8DE-A3FE218AEFCB}"/>
              </a:ext>
            </a:extLst>
          </p:cNvPr>
          <p:cNvPicPr preferRelativeResize="0"/>
          <p:nvPr userDrawn="1"/>
        </p:nvPicPr>
        <p:blipFill rotWithShape="1">
          <a:blip r:embed="rId2">
            <a:alphaModFix/>
          </a:blip>
          <a:srcRect t="23545" r="71114" b="60700"/>
          <a:stretch/>
        </p:blipFill>
        <p:spPr>
          <a:xfrm>
            <a:off x="992594" y="2946687"/>
            <a:ext cx="1035476" cy="854359"/>
          </a:xfrm>
          <a:prstGeom prst="rect">
            <a:avLst/>
          </a:prstGeom>
          <a:noFill/>
          <a:ln>
            <a:noFill/>
          </a:ln>
        </p:spPr>
      </p:pic>
      <p:sp>
        <p:nvSpPr>
          <p:cNvPr id="9" name="Google Shape;322;p52">
            <a:extLst>
              <a:ext uri="{FF2B5EF4-FFF2-40B4-BE49-F238E27FC236}">
                <a16:creationId xmlns:a16="http://schemas.microsoft.com/office/drawing/2014/main" id="{B506BC51-2309-B11A-BF8E-62D4306DA8F0}"/>
              </a:ext>
            </a:extLst>
          </p:cNvPr>
          <p:cNvSpPr txBox="1"/>
          <p:nvPr userDrawn="1"/>
        </p:nvSpPr>
        <p:spPr>
          <a:xfrm>
            <a:off x="2151695" y="3159518"/>
            <a:ext cx="9359384"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panose="020F0502020204030204" pitchFamily="34" charset="0"/>
                <a:ea typeface="Calibri"/>
                <a:cs typeface="Calibri" panose="020F0502020204030204" pitchFamily="34" charset="0"/>
                <a:sym typeface="Calibri"/>
              </a:rPr>
              <a:t>Consignes et explications données aux élèves – hors modelage (à dire à haute voix)</a:t>
            </a:r>
            <a:endParaRPr sz="2000" kern="0" dirty="0">
              <a:solidFill>
                <a:srgbClr val="000000"/>
              </a:solidFill>
              <a:latin typeface="Calibri" panose="020F0502020204030204" pitchFamily="34" charset="0"/>
              <a:ea typeface="Arial"/>
              <a:cs typeface="Calibri" panose="020F0502020204030204" pitchFamily="34" charset="0"/>
              <a:sym typeface="Arial"/>
            </a:endParaRPr>
          </a:p>
        </p:txBody>
      </p:sp>
      <p:sp>
        <p:nvSpPr>
          <p:cNvPr id="10" name="Google Shape;332;p53">
            <a:extLst>
              <a:ext uri="{FF2B5EF4-FFF2-40B4-BE49-F238E27FC236}">
                <a16:creationId xmlns:a16="http://schemas.microsoft.com/office/drawing/2014/main" id="{73DA3CC4-D07A-FD24-06B2-470FF6AFCBFE}"/>
              </a:ext>
            </a:extLst>
          </p:cNvPr>
          <p:cNvSpPr txBox="1"/>
          <p:nvPr userDrawn="1"/>
        </p:nvSpPr>
        <p:spPr>
          <a:xfrm>
            <a:off x="2151695" y="4005511"/>
            <a:ext cx="3971611" cy="420457"/>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133" b="1" kern="0" dirty="0">
                <a:solidFill>
                  <a:srgbClr val="44546A"/>
                </a:solidFill>
                <a:latin typeface="Calibri" panose="020F0502020204030204" pitchFamily="34" charset="0"/>
                <a:ea typeface="Calibri"/>
                <a:cs typeface="Calibri" panose="020F0502020204030204" pitchFamily="34" charset="0"/>
                <a:sym typeface="Calibri"/>
              </a:rPr>
              <a:t>Rappel du contrat de classe </a:t>
            </a:r>
            <a:endParaRPr sz="1867" kern="0" dirty="0">
              <a:solidFill>
                <a:srgbClr val="000000"/>
              </a:solidFill>
              <a:latin typeface="Calibri" panose="020F0502020204030204" pitchFamily="34" charset="0"/>
              <a:cs typeface="Calibri" panose="020F0502020204030204" pitchFamily="34" charset="0"/>
              <a:sym typeface="Arial"/>
            </a:endParaRPr>
          </a:p>
        </p:txBody>
      </p:sp>
      <p:pic>
        <p:nvPicPr>
          <p:cNvPr id="11" name="Google Shape;336;p53">
            <a:extLst>
              <a:ext uri="{FF2B5EF4-FFF2-40B4-BE49-F238E27FC236}">
                <a16:creationId xmlns:a16="http://schemas.microsoft.com/office/drawing/2014/main" id="{707D932E-E30A-7595-2289-FC158DAB3283}"/>
              </a:ext>
            </a:extLst>
          </p:cNvPr>
          <p:cNvPicPr preferRelativeResize="0"/>
          <p:nvPr userDrawn="1"/>
        </p:nvPicPr>
        <p:blipFill rotWithShape="1">
          <a:blip r:embed="rId3">
            <a:alphaModFix/>
          </a:blip>
          <a:srcRect/>
          <a:stretch/>
        </p:blipFill>
        <p:spPr>
          <a:xfrm>
            <a:off x="1127953" y="4033935"/>
            <a:ext cx="753729" cy="603600"/>
          </a:xfrm>
          <a:prstGeom prst="rect">
            <a:avLst/>
          </a:prstGeom>
          <a:noFill/>
          <a:ln>
            <a:noFill/>
          </a:ln>
        </p:spPr>
      </p:pic>
      <p:sp>
        <p:nvSpPr>
          <p:cNvPr id="12" name="Google Shape;291;p51">
            <a:extLst>
              <a:ext uri="{FF2B5EF4-FFF2-40B4-BE49-F238E27FC236}">
                <a16:creationId xmlns:a16="http://schemas.microsoft.com/office/drawing/2014/main" id="{B102DBF7-8612-EAB2-F4F6-FE2824A33C62}"/>
              </a:ext>
            </a:extLst>
          </p:cNvPr>
          <p:cNvSpPr/>
          <p:nvPr userDrawn="1"/>
        </p:nvSpPr>
        <p:spPr>
          <a:xfrm>
            <a:off x="63503" y="27983"/>
            <a:ext cx="8241200" cy="603600"/>
          </a:xfrm>
          <a:prstGeom prst="rect">
            <a:avLst/>
          </a:prstGeom>
          <a:noFill/>
          <a:ln>
            <a:noFill/>
          </a:ln>
        </p:spPr>
        <p:txBody>
          <a:bodyPr spcFirstLastPara="1" wrap="square" lIns="91433" tIns="45667" rIns="91433" bIns="45667" anchor="t" anchorCtr="0">
            <a:noAutofit/>
          </a:bodyPr>
          <a:lstStyle/>
          <a:p>
            <a:pPr defTabSz="1219170">
              <a:buClr>
                <a:srgbClr val="44546A"/>
              </a:buClr>
              <a:buSzPts val="2400"/>
            </a:pPr>
            <a:r>
              <a:rPr lang="fr-FR" sz="3200" b="1" kern="0" dirty="0">
                <a:solidFill>
                  <a:srgbClr val="44546A"/>
                </a:solidFill>
                <a:latin typeface="Calibri" panose="020F0502020204030204" pitchFamily="34" charset="0"/>
                <a:ea typeface="Calibri"/>
                <a:cs typeface="Calibri" panose="020F0502020204030204" pitchFamily="34" charset="0"/>
                <a:sym typeface="Calibri"/>
              </a:rPr>
              <a:t>Icônes pour l’enseignant</a:t>
            </a:r>
            <a:endParaRPr lang="fr-FR" sz="1867" kern="0" dirty="0">
              <a:solidFill>
                <a:srgbClr val="000000"/>
              </a:solidFill>
              <a:latin typeface="Calibri" panose="020F0502020204030204" pitchFamily="34" charset="0"/>
              <a:cs typeface="Calibri" panose="020F0502020204030204" pitchFamily="34" charset="0"/>
              <a:sym typeface="Arial"/>
            </a:endParaRPr>
          </a:p>
        </p:txBody>
      </p:sp>
      <p:grpSp>
        <p:nvGrpSpPr>
          <p:cNvPr id="13" name="Groupe 3">
            <a:extLst>
              <a:ext uri="{FF2B5EF4-FFF2-40B4-BE49-F238E27FC236}">
                <a16:creationId xmlns:a16="http://schemas.microsoft.com/office/drawing/2014/main" id="{7C8BB474-F23B-5C87-47EF-B73EA69BFC17}"/>
              </a:ext>
            </a:extLst>
          </p:cNvPr>
          <p:cNvGrpSpPr/>
          <p:nvPr userDrawn="1"/>
        </p:nvGrpSpPr>
        <p:grpSpPr>
          <a:xfrm>
            <a:off x="1153868" y="2019636"/>
            <a:ext cx="814489" cy="699291"/>
            <a:chOff x="277892" y="2322046"/>
            <a:chExt cx="828656" cy="786827"/>
          </a:xfrm>
        </p:grpSpPr>
        <p:sp>
          <p:nvSpPr>
            <p:cNvPr id="14" name="Freeform 2">
              <a:extLst>
                <a:ext uri="{FF2B5EF4-FFF2-40B4-BE49-F238E27FC236}">
                  <a16:creationId xmlns:a16="http://schemas.microsoft.com/office/drawing/2014/main" id="{410781AD-EC8B-9893-FFEA-ADFD5BF9DD5C}"/>
                </a:ext>
              </a:extLst>
            </p:cNvPr>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txBody>
            <a:bodyPr/>
            <a:lstStyle/>
            <a:p>
              <a:endParaRPr lang="fr-FR">
                <a:latin typeface="Calibri" panose="020F0502020204030204" pitchFamily="34" charset="0"/>
                <a:cs typeface="Calibri" panose="020F0502020204030204" pitchFamily="34" charset="0"/>
              </a:endParaRPr>
            </a:p>
          </p:txBody>
        </p:sp>
        <p:sp>
          <p:nvSpPr>
            <p:cNvPr id="15" name="Freeform 4">
              <a:extLst>
                <a:ext uri="{FF2B5EF4-FFF2-40B4-BE49-F238E27FC236}">
                  <a16:creationId xmlns:a16="http://schemas.microsoft.com/office/drawing/2014/main" id="{50FDC7F3-F5D0-66D4-CD0D-B9EC4EE2A3C9}"/>
                </a:ext>
              </a:extLst>
            </p:cNvPr>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r:embed="rId6">
                <a:alphaModFix amt="72000"/>
                <a:extLst>
                  <a:ext uri="{96DAC541-7B7A-43D3-8B79-37D633B846F1}">
                    <asvg:svgBlip xmlns="" xmlns:asvg="http://schemas.microsoft.com/office/drawing/2016/SVG/main" r:embed="rId7"/>
                  </a:ext>
                </a:extLst>
              </a:blip>
              <a:stretch>
                <a:fillRect l="-101449" t="-1678"/>
              </a:stretch>
            </a:blipFill>
            <a:ln cap="rnd">
              <a:noFill/>
              <a:prstDash val="solid"/>
              <a:round/>
            </a:ln>
          </p:spPr>
          <p:txBody>
            <a:bodyPr/>
            <a:lstStyle/>
            <a:p>
              <a:endParaRPr lang="fr-FR">
                <a:latin typeface="Calibri" panose="020F0502020204030204" pitchFamily="34" charset="0"/>
                <a:cs typeface="Calibri" panose="020F0502020204030204" pitchFamily="34" charset="0"/>
              </a:endParaRPr>
            </a:p>
          </p:txBody>
        </p:sp>
      </p:grpSp>
      <p:pic>
        <p:nvPicPr>
          <p:cNvPr id="16" name="Picture 2" descr="Image générée">
            <a:extLst>
              <a:ext uri="{FF2B5EF4-FFF2-40B4-BE49-F238E27FC236}">
                <a16:creationId xmlns:a16="http://schemas.microsoft.com/office/drawing/2014/main" id="{527D9024-1749-B2A5-B66C-218973707C9F}"/>
              </a:ext>
            </a:extLst>
          </p:cNvPr>
          <p:cNvPicPr>
            <a:picLocks noChangeAspect="1" noChangeArrowheads="1"/>
          </p:cNvPicPr>
          <p:nvPr userDrawn="1"/>
        </p:nvPicPr>
        <p:blipFill rotWithShape="1">
          <a:blip r:embed="rId8" cstate="print">
            <a:extLst>
              <a:ext uri="{28A0092B-C50C-407E-A947-70E740481C1C}">
                <a14:useLocalDpi xmlns:a14="http://schemas.microsoft.com/office/drawing/2010/main" val="0"/>
              </a:ext>
            </a:extLst>
          </a:blip>
          <a:srcRect t="11064" b="10678"/>
          <a:stretch>
            <a:fillRect/>
          </a:stretch>
        </p:blipFill>
        <p:spPr bwMode="auto">
          <a:xfrm>
            <a:off x="1153867" y="1023539"/>
            <a:ext cx="727815" cy="85435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52">
            <a:extLst>
              <a:ext uri="{FF2B5EF4-FFF2-40B4-BE49-F238E27FC236}">
                <a16:creationId xmlns:a16="http://schemas.microsoft.com/office/drawing/2014/main" id="{99F2DA21-0D6B-EEDA-E4D7-20FE6425D166}"/>
              </a:ext>
            </a:extLst>
          </p:cNvPr>
          <p:cNvPicPr>
            <a:picLocks noChangeAspect="1"/>
          </p:cNvPicPr>
          <p:nvPr userDrawn="1"/>
        </p:nvPicPr>
        <p:blipFill>
          <a:blip r:embed="rId9">
            <a:duotone>
              <a:schemeClr val="accent2">
                <a:shade val="45000"/>
                <a:satMod val="135000"/>
              </a:schemeClr>
              <a:prstClr val="white"/>
            </a:duotone>
          </a:blip>
          <a:stretch>
            <a:fillRect/>
          </a:stretch>
        </p:blipFill>
        <p:spPr>
          <a:xfrm>
            <a:off x="1198230" y="4942460"/>
            <a:ext cx="590757" cy="603600"/>
          </a:xfrm>
          <a:prstGeom prst="ellipse">
            <a:avLst/>
          </a:prstGeom>
          <a:solidFill>
            <a:srgbClr val="FFC000"/>
          </a:solidFill>
          <a:ln>
            <a:noFill/>
          </a:ln>
        </p:spPr>
      </p:pic>
      <p:sp>
        <p:nvSpPr>
          <p:cNvPr id="18" name="Google Shape;332;p53">
            <a:extLst>
              <a:ext uri="{FF2B5EF4-FFF2-40B4-BE49-F238E27FC236}">
                <a16:creationId xmlns:a16="http://schemas.microsoft.com/office/drawing/2014/main" id="{D8F68E27-C54B-2365-46CC-80826021819A}"/>
              </a:ext>
            </a:extLst>
          </p:cNvPr>
          <p:cNvSpPr txBox="1"/>
          <p:nvPr userDrawn="1"/>
        </p:nvSpPr>
        <p:spPr>
          <a:xfrm>
            <a:off x="2064863" y="5034031"/>
            <a:ext cx="3971611" cy="420457"/>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133" b="1" kern="0" dirty="0">
                <a:solidFill>
                  <a:srgbClr val="44546A"/>
                </a:solidFill>
                <a:latin typeface="Calibri" panose="020F0502020204030204" pitchFamily="34" charset="0"/>
                <a:ea typeface="Calibri"/>
                <a:cs typeface="Calibri" panose="020F0502020204030204" pitchFamily="34" charset="0"/>
                <a:sym typeface="Calibri"/>
              </a:rPr>
              <a:t>Correction du devoir maison</a:t>
            </a:r>
            <a:endParaRPr sz="1867" kern="0" dirty="0">
              <a:solidFill>
                <a:srgbClr val="000000"/>
              </a:solidFill>
              <a:latin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1935201143"/>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54.xml"/><Relationship Id="rId18" Type="http://schemas.openxmlformats.org/officeDocument/2006/relationships/slideLayout" Target="../slideLayouts/slideLayout59.xml"/><Relationship Id="rId26" Type="http://schemas.openxmlformats.org/officeDocument/2006/relationships/slideLayout" Target="../slideLayouts/slideLayout67.xml"/><Relationship Id="rId39" Type="http://schemas.openxmlformats.org/officeDocument/2006/relationships/slideLayout" Target="../slideLayouts/slideLayout80.xml"/><Relationship Id="rId21" Type="http://schemas.openxmlformats.org/officeDocument/2006/relationships/slideLayout" Target="../slideLayouts/slideLayout62.xml"/><Relationship Id="rId34" Type="http://schemas.openxmlformats.org/officeDocument/2006/relationships/slideLayout" Target="../slideLayouts/slideLayout75.xml"/><Relationship Id="rId42" Type="http://schemas.openxmlformats.org/officeDocument/2006/relationships/theme" Target="../theme/theme2.xml"/><Relationship Id="rId7" Type="http://schemas.openxmlformats.org/officeDocument/2006/relationships/slideLayout" Target="../slideLayouts/slideLayout48.xml"/><Relationship Id="rId2" Type="http://schemas.openxmlformats.org/officeDocument/2006/relationships/slideLayout" Target="../slideLayouts/slideLayout43.xml"/><Relationship Id="rId16" Type="http://schemas.openxmlformats.org/officeDocument/2006/relationships/slideLayout" Target="../slideLayouts/slideLayout57.xml"/><Relationship Id="rId20" Type="http://schemas.openxmlformats.org/officeDocument/2006/relationships/slideLayout" Target="../slideLayouts/slideLayout61.xml"/><Relationship Id="rId29" Type="http://schemas.openxmlformats.org/officeDocument/2006/relationships/slideLayout" Target="../slideLayouts/slideLayout70.xml"/><Relationship Id="rId41" Type="http://schemas.openxmlformats.org/officeDocument/2006/relationships/slideLayout" Target="../slideLayouts/slideLayout82.xml"/><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24" Type="http://schemas.openxmlformats.org/officeDocument/2006/relationships/slideLayout" Target="../slideLayouts/slideLayout65.xml"/><Relationship Id="rId32" Type="http://schemas.openxmlformats.org/officeDocument/2006/relationships/slideLayout" Target="../slideLayouts/slideLayout73.xml"/><Relationship Id="rId37" Type="http://schemas.openxmlformats.org/officeDocument/2006/relationships/slideLayout" Target="../slideLayouts/slideLayout78.xml"/><Relationship Id="rId40" Type="http://schemas.openxmlformats.org/officeDocument/2006/relationships/slideLayout" Target="../slideLayouts/slideLayout81.xml"/><Relationship Id="rId5" Type="http://schemas.openxmlformats.org/officeDocument/2006/relationships/slideLayout" Target="../slideLayouts/slideLayout46.xml"/><Relationship Id="rId15" Type="http://schemas.openxmlformats.org/officeDocument/2006/relationships/slideLayout" Target="../slideLayouts/slideLayout56.xml"/><Relationship Id="rId23" Type="http://schemas.openxmlformats.org/officeDocument/2006/relationships/slideLayout" Target="../slideLayouts/slideLayout64.xml"/><Relationship Id="rId28" Type="http://schemas.openxmlformats.org/officeDocument/2006/relationships/slideLayout" Target="../slideLayouts/slideLayout69.xml"/><Relationship Id="rId36" Type="http://schemas.openxmlformats.org/officeDocument/2006/relationships/slideLayout" Target="../slideLayouts/slideLayout77.xml"/><Relationship Id="rId10" Type="http://schemas.openxmlformats.org/officeDocument/2006/relationships/slideLayout" Target="../slideLayouts/slideLayout51.xml"/><Relationship Id="rId19" Type="http://schemas.openxmlformats.org/officeDocument/2006/relationships/slideLayout" Target="../slideLayouts/slideLayout60.xml"/><Relationship Id="rId31" Type="http://schemas.openxmlformats.org/officeDocument/2006/relationships/slideLayout" Target="../slideLayouts/slideLayout72.xml"/><Relationship Id="rId4" Type="http://schemas.openxmlformats.org/officeDocument/2006/relationships/slideLayout" Target="../slideLayouts/slideLayout45.xml"/><Relationship Id="rId9" Type="http://schemas.openxmlformats.org/officeDocument/2006/relationships/slideLayout" Target="../slideLayouts/slideLayout50.xml"/><Relationship Id="rId14" Type="http://schemas.openxmlformats.org/officeDocument/2006/relationships/slideLayout" Target="../slideLayouts/slideLayout55.xml"/><Relationship Id="rId22" Type="http://schemas.openxmlformats.org/officeDocument/2006/relationships/slideLayout" Target="../slideLayouts/slideLayout63.xml"/><Relationship Id="rId27" Type="http://schemas.openxmlformats.org/officeDocument/2006/relationships/slideLayout" Target="../slideLayouts/slideLayout68.xml"/><Relationship Id="rId30" Type="http://schemas.openxmlformats.org/officeDocument/2006/relationships/slideLayout" Target="../slideLayouts/slideLayout71.xml"/><Relationship Id="rId35" Type="http://schemas.openxmlformats.org/officeDocument/2006/relationships/slideLayout" Target="../slideLayouts/slideLayout76.xml"/><Relationship Id="rId8" Type="http://schemas.openxmlformats.org/officeDocument/2006/relationships/slideLayout" Target="../slideLayouts/slideLayout49.xml"/><Relationship Id="rId3" Type="http://schemas.openxmlformats.org/officeDocument/2006/relationships/slideLayout" Target="../slideLayouts/slideLayout44.xml"/><Relationship Id="rId12" Type="http://schemas.openxmlformats.org/officeDocument/2006/relationships/slideLayout" Target="../slideLayouts/slideLayout53.xml"/><Relationship Id="rId17" Type="http://schemas.openxmlformats.org/officeDocument/2006/relationships/slideLayout" Target="../slideLayouts/slideLayout58.xml"/><Relationship Id="rId25" Type="http://schemas.openxmlformats.org/officeDocument/2006/relationships/slideLayout" Target="../slideLayouts/slideLayout66.xml"/><Relationship Id="rId33" Type="http://schemas.openxmlformats.org/officeDocument/2006/relationships/slideLayout" Target="../slideLayouts/slideLayout74.xml"/><Relationship Id="rId38" Type="http://schemas.openxmlformats.org/officeDocument/2006/relationships/slideLayout" Target="../slideLayouts/slideLayout7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9868B7D6-72FD-23EC-C6E6-953B0A5B95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AD1DA3A3-D9BA-C806-C100-A31FE09116C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7BC0920-3829-AA94-F2C5-CFE7152D4DB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03B0BB0-0C34-4B10-ACDF-EACD0FA6154F}" type="datetimeFigureOut">
              <a:rPr lang="fr-FR" smtClean="0"/>
              <a:t>11/02/2026</a:t>
            </a:fld>
            <a:endParaRPr lang="fr-FR"/>
          </a:p>
        </p:txBody>
      </p:sp>
      <p:sp>
        <p:nvSpPr>
          <p:cNvPr id="5" name="Espace réservé du pied de page 4">
            <a:extLst>
              <a:ext uri="{FF2B5EF4-FFF2-40B4-BE49-F238E27FC236}">
                <a16:creationId xmlns:a16="http://schemas.microsoft.com/office/drawing/2014/main" id="{AD3EB402-30F3-6FBA-D48E-6957733E9D4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CBA3FC22-293D-2F1B-E36D-B1660CD5CAD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96BB794-D201-4EBE-865A-45FE0EF738B6}" type="slidenum">
              <a:rPr lang="fr-FR" smtClean="0"/>
              <a:t>‹N°›</a:t>
            </a:fld>
            <a:endParaRPr lang="fr-FR"/>
          </a:p>
        </p:txBody>
      </p:sp>
    </p:spTree>
    <p:extLst>
      <p:ext uri="{BB962C8B-B14F-4D97-AF65-F5344CB8AC3E}">
        <p14:creationId xmlns:p14="http://schemas.microsoft.com/office/powerpoint/2010/main" val="1312416514"/>
      </p:ext>
    </p:extLst>
  </p:cSld>
  <p:clrMap bg1="lt1" tx1="dk1" bg2="lt2" tx2="dk2" accent1="accent1" accent2="accent2" accent3="accent3" accent4="accent4" accent5="accent5" accent6="accent6" hlink="hlink" folHlink="folHlink"/>
  <p:sldLayoutIdLst>
    <p:sldLayoutId id="2147483666" r:id="rId1"/>
    <p:sldLayoutId id="2147483660" r:id="rId2"/>
    <p:sldLayoutId id="2147483661" r:id="rId3"/>
    <p:sldLayoutId id="2147483662" r:id="rId4"/>
    <p:sldLayoutId id="2147483663" r:id="rId5"/>
    <p:sldLayoutId id="2147483664" r:id="rId6"/>
    <p:sldLayoutId id="2147483665" r:id="rId7"/>
    <p:sldLayoutId id="2147483674" r:id="rId8"/>
    <p:sldLayoutId id="2147483675" r:id="rId9"/>
    <p:sldLayoutId id="2147483676" r:id="rId10"/>
    <p:sldLayoutId id="2147483677" r:id="rId11"/>
    <p:sldLayoutId id="2147483678" r:id="rId12"/>
    <p:sldLayoutId id="2147483698" r:id="rId13"/>
    <p:sldLayoutId id="2147483680" r:id="rId14"/>
    <p:sldLayoutId id="2147483681" r:id="rId15"/>
    <p:sldLayoutId id="2147483684" r:id="rId16"/>
    <p:sldLayoutId id="2147483685" r:id="rId17"/>
    <p:sldLayoutId id="2147483686" r:id="rId18"/>
    <p:sldLayoutId id="2147483687" r:id="rId19"/>
    <p:sldLayoutId id="2147483688" r:id="rId20"/>
    <p:sldLayoutId id="2147483689" r:id="rId21"/>
    <p:sldLayoutId id="2147483690" r:id="rId22"/>
    <p:sldLayoutId id="2147483691" r:id="rId23"/>
    <p:sldLayoutId id="2147483692" r:id="rId24"/>
    <p:sldLayoutId id="2147483693" r:id="rId25"/>
    <p:sldLayoutId id="2147483694" r:id="rId26"/>
    <p:sldLayoutId id="2147483695" r:id="rId27"/>
    <p:sldLayoutId id="2147483696" r:id="rId28"/>
    <p:sldLayoutId id="2147483697" r:id="rId29"/>
    <p:sldLayoutId id="2147483701" r:id="rId30"/>
    <p:sldLayoutId id="2147483699" r:id="rId31"/>
    <p:sldLayoutId id="2147483700" r:id="rId32"/>
    <p:sldLayoutId id="2147483682" r:id="rId33"/>
    <p:sldLayoutId id="2147483683" r:id="rId34"/>
    <p:sldLayoutId id="2147483653" r:id="rId35"/>
    <p:sldLayoutId id="2147483654" r:id="rId36"/>
    <p:sldLayoutId id="2147483655" r:id="rId37"/>
    <p:sldLayoutId id="2147483656" r:id="rId38"/>
    <p:sldLayoutId id="2147483657" r:id="rId39"/>
    <p:sldLayoutId id="2147483658" r:id="rId40"/>
    <p:sldLayoutId id="2147483659" r:id="rId4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9868B7D6-72FD-23EC-C6E6-953B0A5B95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AD1DA3A3-D9BA-C806-C100-A31FE09116C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7BC0920-3829-AA94-F2C5-CFE7152D4DB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03B0BB0-0C34-4B10-ACDF-EACD0FA6154F}" type="datetimeFigureOut">
              <a:rPr lang="fr-FR" smtClean="0"/>
              <a:t>11/02/2026</a:t>
            </a:fld>
            <a:endParaRPr lang="fr-FR"/>
          </a:p>
        </p:txBody>
      </p:sp>
      <p:sp>
        <p:nvSpPr>
          <p:cNvPr id="5" name="Espace réservé du pied de page 4">
            <a:extLst>
              <a:ext uri="{FF2B5EF4-FFF2-40B4-BE49-F238E27FC236}">
                <a16:creationId xmlns:a16="http://schemas.microsoft.com/office/drawing/2014/main" id="{AD3EB402-30F3-6FBA-D48E-6957733E9D4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CBA3FC22-293D-2F1B-E36D-B1660CD5CAD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96BB794-D201-4EBE-865A-45FE0EF738B6}" type="slidenum">
              <a:rPr lang="fr-FR" smtClean="0"/>
              <a:t>‹N°›</a:t>
            </a:fld>
            <a:endParaRPr lang="fr-FR"/>
          </a:p>
        </p:txBody>
      </p:sp>
    </p:spTree>
    <p:extLst>
      <p:ext uri="{BB962C8B-B14F-4D97-AF65-F5344CB8AC3E}">
        <p14:creationId xmlns:p14="http://schemas.microsoft.com/office/powerpoint/2010/main" val="3794606199"/>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 id="2147483714" r:id="rId12"/>
    <p:sldLayoutId id="2147483715" r:id="rId13"/>
    <p:sldLayoutId id="2147483716" r:id="rId14"/>
    <p:sldLayoutId id="2147483717" r:id="rId15"/>
    <p:sldLayoutId id="2147483718" r:id="rId16"/>
    <p:sldLayoutId id="2147483719" r:id="rId17"/>
    <p:sldLayoutId id="2147483720" r:id="rId18"/>
    <p:sldLayoutId id="2147483721" r:id="rId19"/>
    <p:sldLayoutId id="2147483722" r:id="rId20"/>
    <p:sldLayoutId id="2147483723" r:id="rId21"/>
    <p:sldLayoutId id="2147483724" r:id="rId22"/>
    <p:sldLayoutId id="2147483725" r:id="rId23"/>
    <p:sldLayoutId id="2147483726" r:id="rId24"/>
    <p:sldLayoutId id="2147483727" r:id="rId25"/>
    <p:sldLayoutId id="2147483728" r:id="rId26"/>
    <p:sldLayoutId id="2147483729" r:id="rId27"/>
    <p:sldLayoutId id="2147483730" r:id="rId28"/>
    <p:sldLayoutId id="2147483731" r:id="rId29"/>
    <p:sldLayoutId id="2147483732" r:id="rId30"/>
    <p:sldLayoutId id="2147483733" r:id="rId31"/>
    <p:sldLayoutId id="2147483734" r:id="rId32"/>
    <p:sldLayoutId id="2147483735" r:id="rId33"/>
    <p:sldLayoutId id="2147483736" r:id="rId34"/>
    <p:sldLayoutId id="2147483737" r:id="rId35"/>
    <p:sldLayoutId id="2147483738" r:id="rId36"/>
    <p:sldLayoutId id="2147483739" r:id="rId37"/>
    <p:sldLayoutId id="2147483740" r:id="rId38"/>
    <p:sldLayoutId id="2147483741" r:id="rId39"/>
    <p:sldLayoutId id="2147483742" r:id="rId40"/>
    <p:sldLayoutId id="2147483743" r:id="rId4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45.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46.png"/></Relationships>
</file>

<file path=ppt/slides/_rels/slide1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12.pn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12.png"/><Relationship Id="rId1" Type="http://schemas.openxmlformats.org/officeDocument/2006/relationships/slideLayout" Target="../slideLayouts/slideLayout8.xml"/><Relationship Id="rId5" Type="http://schemas.openxmlformats.org/officeDocument/2006/relationships/image" Target="../media/image51.png"/><Relationship Id="rId4" Type="http://schemas.openxmlformats.org/officeDocument/2006/relationships/image" Target="../media/image5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16.png"/><Relationship Id="rId1" Type="http://schemas.openxmlformats.org/officeDocument/2006/relationships/slideLayout" Target="../slideLayouts/slideLayout2.xml"/><Relationship Id="rId4" Type="http://schemas.microsoft.com/office/2007/relationships/hdphoto" Target="../media/hdphoto10.wdp"/></Relationships>
</file>

<file path=ppt/slides/_rels/slide2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14.png"/><Relationship Id="rId1" Type="http://schemas.openxmlformats.org/officeDocument/2006/relationships/slideLayout" Target="../slideLayouts/slideLayout2.xml"/><Relationship Id="rId4" Type="http://schemas.microsoft.com/office/2007/relationships/hdphoto" Target="../media/hdphoto10.wdp"/></Relationships>
</file>

<file path=ppt/slides/_rels/slide2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16.png"/><Relationship Id="rId1" Type="http://schemas.openxmlformats.org/officeDocument/2006/relationships/slideLayout" Target="../slideLayouts/slideLayout2.xml"/><Relationship Id="rId6" Type="http://schemas.microsoft.com/office/2007/relationships/hdphoto" Target="../media/hdphoto12.wdp"/><Relationship Id="rId5" Type="http://schemas.openxmlformats.org/officeDocument/2006/relationships/image" Target="../media/image54.png"/><Relationship Id="rId4" Type="http://schemas.microsoft.com/office/2007/relationships/hdphoto" Target="../media/hdphoto11.wdp"/></Relationships>
</file>

<file path=ppt/slides/_rels/slide2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14.png"/><Relationship Id="rId1" Type="http://schemas.openxmlformats.org/officeDocument/2006/relationships/slideLayout" Target="../slideLayouts/slideLayout2.xml"/><Relationship Id="rId6" Type="http://schemas.microsoft.com/office/2007/relationships/hdphoto" Target="../media/hdphoto12.wdp"/><Relationship Id="rId5" Type="http://schemas.openxmlformats.org/officeDocument/2006/relationships/image" Target="../media/image54.png"/><Relationship Id="rId4" Type="http://schemas.microsoft.com/office/2007/relationships/hdphoto" Target="../media/hdphoto11.wdp"/></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2.xml"/><Relationship Id="rId4" Type="http://schemas.openxmlformats.org/officeDocument/2006/relationships/image" Target="../media/image57.emf"/></Relationships>
</file>

<file path=ppt/slides/_rels/slide2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microsoft.com/office/2007/relationships/hdphoto" Target="../media/hdphoto12.wdp"/><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54.png"/><Relationship Id="rId5" Type="http://schemas.openxmlformats.org/officeDocument/2006/relationships/image" Target="../media/image60.png"/><Relationship Id="rId4" Type="http://schemas.openxmlformats.org/officeDocument/2006/relationships/image" Target="../media/image14.png"/></Relationships>
</file>

<file path=ppt/slides/_rels/slide33.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14.png"/><Relationship Id="rId1" Type="http://schemas.openxmlformats.org/officeDocument/2006/relationships/slideLayout" Target="../slideLayouts/slideLayout3.xml"/><Relationship Id="rId5" Type="http://schemas.microsoft.com/office/2007/relationships/hdphoto" Target="../media/hdphoto12.wdp"/><Relationship Id="rId4" Type="http://schemas.openxmlformats.org/officeDocument/2006/relationships/image" Target="../media/image54.pn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microsoft.com/office/2007/relationships/hdphoto" Target="../media/hdphoto12.wdp"/><Relationship Id="rId2" Type="http://schemas.microsoft.com/office/2007/relationships/media" Target="../media/media2.mp4"/><Relationship Id="rId1" Type="http://schemas.openxmlformats.org/officeDocument/2006/relationships/video" Target="NULL" TargetMode="External"/><Relationship Id="rId6" Type="http://schemas.openxmlformats.org/officeDocument/2006/relationships/image" Target="../media/image54.png"/><Relationship Id="rId5" Type="http://schemas.openxmlformats.org/officeDocument/2006/relationships/image" Target="../media/image62.png"/><Relationship Id="rId4" Type="http://schemas.openxmlformats.org/officeDocument/2006/relationships/image" Target="../media/image14.png"/></Relationships>
</file>

<file path=ppt/slides/_rels/slide35.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14.png"/><Relationship Id="rId1" Type="http://schemas.openxmlformats.org/officeDocument/2006/relationships/slideLayout" Target="../slideLayouts/slideLayout3.xml"/><Relationship Id="rId5" Type="http://schemas.microsoft.com/office/2007/relationships/hdphoto" Target="../media/hdphoto12.wdp"/><Relationship Id="rId4" Type="http://schemas.openxmlformats.org/officeDocument/2006/relationships/image" Target="../media/image54.png"/></Relationships>
</file>

<file path=ppt/slides/_rels/slide36.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57.emf"/><Relationship Id="rId2" Type="http://schemas.openxmlformats.org/officeDocument/2006/relationships/image" Target="../media/image14.png"/><Relationship Id="rId1" Type="http://schemas.openxmlformats.org/officeDocument/2006/relationships/slideLayout" Target="../slideLayouts/slideLayout3.xml"/><Relationship Id="rId4" Type="http://schemas.openxmlformats.org/officeDocument/2006/relationships/image" Target="../media/image56.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9.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11.xml"/><Relationship Id="rId4" Type="http://schemas.openxmlformats.org/officeDocument/2006/relationships/image" Target="../media/image43.png"/></Relationships>
</file>

<file path=ppt/slides/_rels/slide40.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16.png"/><Relationship Id="rId1" Type="http://schemas.openxmlformats.org/officeDocument/2006/relationships/slideLayout" Target="../slideLayouts/slideLayout4.xml"/><Relationship Id="rId4" Type="http://schemas.microsoft.com/office/2007/relationships/hdphoto" Target="../media/hdphoto12.wdp"/></Relationships>
</file>

<file path=ppt/slides/_rels/slide4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14.png"/><Relationship Id="rId1" Type="http://schemas.openxmlformats.org/officeDocument/2006/relationships/slideLayout" Target="../slideLayouts/slideLayout4.xml"/><Relationship Id="rId4" Type="http://schemas.microsoft.com/office/2007/relationships/hdphoto" Target="../media/hdphoto12.wdp"/></Relationships>
</file>

<file path=ppt/slides/_rels/slide43.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16.png"/><Relationship Id="rId1" Type="http://schemas.openxmlformats.org/officeDocument/2006/relationships/slideLayout" Target="../slideLayouts/slideLayout4.xml"/><Relationship Id="rId5" Type="http://schemas.microsoft.com/office/2007/relationships/hdphoto" Target="../media/hdphoto12.wdp"/><Relationship Id="rId4" Type="http://schemas.openxmlformats.org/officeDocument/2006/relationships/image" Target="../media/image54.png"/></Relationships>
</file>

<file path=ppt/slides/_rels/slide44.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14.png"/><Relationship Id="rId1" Type="http://schemas.openxmlformats.org/officeDocument/2006/relationships/slideLayout" Target="../slideLayouts/slideLayout4.xml"/><Relationship Id="rId5" Type="http://schemas.microsoft.com/office/2007/relationships/hdphoto" Target="../media/hdphoto12.wdp"/><Relationship Id="rId4" Type="http://schemas.openxmlformats.org/officeDocument/2006/relationships/image" Target="../media/image54.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46.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microsoft.com/office/2007/relationships/media" Target="../media/media3.mp4"/><Relationship Id="rId1" Type="http://schemas.openxmlformats.org/officeDocument/2006/relationships/video" Target="NULL" TargetMode="External"/><Relationship Id="rId5" Type="http://schemas.openxmlformats.org/officeDocument/2006/relationships/image" Target="../media/image68.png"/><Relationship Id="rId4" Type="http://schemas.openxmlformats.org/officeDocument/2006/relationships/image" Target="../media/image14.png"/></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microsoft.com/office/2007/relationships/media" Target="../media/media3.mp4"/><Relationship Id="rId1" Type="http://schemas.openxmlformats.org/officeDocument/2006/relationships/video" Target="NULL" TargetMode="External"/><Relationship Id="rId5" Type="http://schemas.openxmlformats.org/officeDocument/2006/relationships/image" Target="../media/image69.png"/><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microsoft.com/office/2007/relationships/media" Target="../media/media3.mp4"/><Relationship Id="rId1" Type="http://schemas.openxmlformats.org/officeDocument/2006/relationships/video" Target="NULL" TargetMode="External"/><Relationship Id="rId5" Type="http://schemas.openxmlformats.org/officeDocument/2006/relationships/image" Target="../media/image70.png"/><Relationship Id="rId4" Type="http://schemas.openxmlformats.org/officeDocument/2006/relationships/image" Target="../media/image14.png"/></Relationships>
</file>

<file path=ppt/slides/_rels/slide51.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microsoft.com/office/2007/relationships/media" Target="../media/media4.mp4"/><Relationship Id="rId1" Type="http://schemas.openxmlformats.org/officeDocument/2006/relationships/video" Target="NULL" TargetMode="External"/><Relationship Id="rId5" Type="http://schemas.openxmlformats.org/officeDocument/2006/relationships/image" Target="../media/image72.png"/><Relationship Id="rId4" Type="http://schemas.openxmlformats.org/officeDocument/2006/relationships/image" Target="../media/image14.png"/></Relationships>
</file>

<file path=ppt/slides/_rels/slide5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microsoft.com/office/2007/relationships/media" Target="../media/media5.mp4"/><Relationship Id="rId1" Type="http://schemas.openxmlformats.org/officeDocument/2006/relationships/video" Target="NULL" TargetMode="External"/><Relationship Id="rId5" Type="http://schemas.openxmlformats.org/officeDocument/2006/relationships/image" Target="../media/image73.png"/><Relationship Id="rId4" Type="http://schemas.openxmlformats.org/officeDocument/2006/relationships/image" Target="../media/image14.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5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16.png"/><Relationship Id="rId1" Type="http://schemas.openxmlformats.org/officeDocument/2006/relationships/slideLayout" Target="../slideLayouts/slideLayout4.xml"/><Relationship Id="rId5" Type="http://schemas.openxmlformats.org/officeDocument/2006/relationships/image" Target="../media/image74.png"/><Relationship Id="rId4" Type="http://schemas.microsoft.com/office/2007/relationships/hdphoto" Target="../media/hdphoto12.wdp"/></Relationships>
</file>

<file path=ppt/slides/_rels/slide56.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14.png"/><Relationship Id="rId1" Type="http://schemas.openxmlformats.org/officeDocument/2006/relationships/slideLayout" Target="../slideLayouts/slideLayout4.xml"/><Relationship Id="rId5" Type="http://schemas.openxmlformats.org/officeDocument/2006/relationships/image" Target="../media/image74.png"/><Relationship Id="rId4" Type="http://schemas.microsoft.com/office/2007/relationships/hdphoto" Target="../media/hdphoto12.wdp"/></Relationships>
</file>

<file path=ppt/slides/_rels/slide57.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14.png"/><Relationship Id="rId1" Type="http://schemas.openxmlformats.org/officeDocument/2006/relationships/slideLayout" Target="../slideLayouts/slideLayout4.xml"/><Relationship Id="rId5" Type="http://schemas.microsoft.com/office/2007/relationships/hdphoto" Target="../media/hdphoto13.wdp"/><Relationship Id="rId4" Type="http://schemas.openxmlformats.org/officeDocument/2006/relationships/image" Target="../media/image75.png"/></Relationships>
</file>

<file path=ppt/slides/_rels/slide61.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14.png"/><Relationship Id="rId1" Type="http://schemas.openxmlformats.org/officeDocument/2006/relationships/slideLayout" Target="../slideLayouts/slideLayout4.xml"/><Relationship Id="rId5" Type="http://schemas.microsoft.com/office/2007/relationships/hdphoto" Target="../media/hdphoto13.wdp"/><Relationship Id="rId4" Type="http://schemas.openxmlformats.org/officeDocument/2006/relationships/image" Target="../media/image75.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5.xml"/><Relationship Id="rId4" Type="http://schemas.openxmlformats.org/officeDocument/2006/relationships/image" Target="../media/image76.png"/></Relationships>
</file>

<file path=ppt/slides/_rels/slide6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5.xml"/><Relationship Id="rId4" Type="http://schemas.openxmlformats.org/officeDocument/2006/relationships/image" Target="../media/image77.png"/></Relationships>
</file>

<file path=ppt/slides/_rels/slide6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5.xml"/><Relationship Id="rId6" Type="http://schemas.openxmlformats.org/officeDocument/2006/relationships/image" Target="../media/image80.png"/><Relationship Id="rId5" Type="http://schemas.openxmlformats.org/officeDocument/2006/relationships/image" Target="../media/image79.png"/><Relationship Id="rId4" Type="http://schemas.openxmlformats.org/officeDocument/2006/relationships/image" Target="../media/image78.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68.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28.xml"/></Relationships>
</file>

<file path=ppt/slides/_rels/slide69.xml.rels><?xml version="1.0" encoding="UTF-8" standalone="yes"?>
<Relationships xmlns="http://schemas.openxmlformats.org/package/2006/relationships"><Relationship Id="rId3" Type="http://schemas.microsoft.com/office/2007/relationships/hdphoto" Target="../media/hdphoto14.wdp"/><Relationship Id="rId2" Type="http://schemas.openxmlformats.org/officeDocument/2006/relationships/image" Target="../media/image82.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hyperlink" Target="https://drive.google.com/drive/folders/1EL5AcbXKLcZcptBw8zodh5LsuwwjlMQY?usp=drive_link" TargetMode="External"/><Relationship Id="rId1" Type="http://schemas.openxmlformats.org/officeDocument/2006/relationships/slideLayout" Target="../slideLayouts/slideLayout14.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71.xml.rels><?xml version="1.0" encoding="UTF-8" standalone="yes"?>
<Relationships xmlns="http://schemas.openxmlformats.org/package/2006/relationships"><Relationship Id="rId3" Type="http://schemas.openxmlformats.org/officeDocument/2006/relationships/hyperlink" Target="https://pixabay.com/fr/question-point-d-interrogation-1015308/" TargetMode="External"/><Relationship Id="rId2" Type="http://schemas.openxmlformats.org/officeDocument/2006/relationships/image" Target="../media/image83.jp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6.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16FEA15-69D0-A51C-B0B6-70FD8D1867D3}"/>
              </a:ext>
            </a:extLst>
          </p:cNvPr>
          <p:cNvSpPr>
            <a:spLocks noGrp="1"/>
          </p:cNvSpPr>
          <p:nvPr>
            <p:ph type="body" sz="quarter" idx="14"/>
          </p:nvPr>
        </p:nvSpPr>
        <p:spPr/>
        <p:txBody>
          <a:bodyPr/>
          <a:lstStyle/>
          <a:p>
            <a:r>
              <a:rPr lang="en-US" dirty="0"/>
              <a:t>1</a:t>
            </a:r>
            <a:endParaRPr lang="fr-FR" dirty="0"/>
          </a:p>
        </p:txBody>
      </p:sp>
      <p:sp>
        <p:nvSpPr>
          <p:cNvPr id="8" name="Text Placeholder 7">
            <a:extLst>
              <a:ext uri="{FF2B5EF4-FFF2-40B4-BE49-F238E27FC236}">
                <a16:creationId xmlns:a16="http://schemas.microsoft.com/office/drawing/2014/main" id="{246B463C-2C20-EB38-B568-79C9E3645676}"/>
              </a:ext>
            </a:extLst>
          </p:cNvPr>
          <p:cNvSpPr>
            <a:spLocks noGrp="1"/>
          </p:cNvSpPr>
          <p:nvPr>
            <p:ph type="body" sz="quarter" idx="19"/>
          </p:nvPr>
        </p:nvSpPr>
        <p:spPr/>
        <p:txBody>
          <a:bodyPr/>
          <a:lstStyle/>
          <a:p>
            <a:r>
              <a:rPr lang="fr-FR" dirty="0"/>
              <a:t>3</a:t>
            </a:r>
          </a:p>
        </p:txBody>
      </p:sp>
      <p:grpSp>
        <p:nvGrpSpPr>
          <p:cNvPr id="27" name="Groupe 26">
            <a:extLst>
              <a:ext uri="{FF2B5EF4-FFF2-40B4-BE49-F238E27FC236}">
                <a16:creationId xmlns:a16="http://schemas.microsoft.com/office/drawing/2014/main" id="{4665E728-B129-706A-BDB1-22B94D41AFBF}"/>
              </a:ext>
            </a:extLst>
          </p:cNvPr>
          <p:cNvGrpSpPr/>
          <p:nvPr/>
        </p:nvGrpSpPr>
        <p:grpSpPr>
          <a:xfrm>
            <a:off x="271218" y="4433455"/>
            <a:ext cx="6693265" cy="681229"/>
            <a:chOff x="304312" y="4531839"/>
            <a:chExt cx="5990003" cy="696796"/>
          </a:xfrm>
        </p:grpSpPr>
        <p:sp>
          <p:nvSpPr>
            <p:cNvPr id="28" name="Google Shape;223;p26">
              <a:extLst>
                <a:ext uri="{FF2B5EF4-FFF2-40B4-BE49-F238E27FC236}">
                  <a16:creationId xmlns:a16="http://schemas.microsoft.com/office/drawing/2014/main" id="{A46CB91A-EBEB-F991-CD39-28DB7BAB45BE}"/>
                </a:ext>
              </a:extLst>
            </p:cNvPr>
            <p:cNvSpPr/>
            <p:nvPr/>
          </p:nvSpPr>
          <p:spPr>
            <a:xfrm>
              <a:off x="304312" y="4531839"/>
              <a:ext cx="5990003" cy="696796"/>
            </a:xfrm>
            <a:prstGeom prst="rect">
              <a:avLst/>
            </a:prstGeom>
            <a:solidFill>
              <a:schemeClr val="accent3">
                <a:lumMod val="75000"/>
              </a:schemeClr>
            </a:solidFill>
            <a:ln w="38103" cap="flat">
              <a:noFill/>
              <a:prstDash val="solid"/>
            </a:ln>
          </p:spPr>
          <p:txBody>
            <a:bodyPr vert="horz" wrap="square" lIns="68570" tIns="34271" rIns="68570" bIns="34271" anchor="ctr" anchorCtr="0" compatLnSpc="1">
              <a:noAutofit/>
            </a:bodyPr>
            <a:lstStyle/>
            <a:p>
              <a:pPr defTabSz="914378">
                <a:buClrTx/>
              </a:pPr>
              <a:endParaRPr lang="fr-FR" sz="1800" b="1" dirty="0">
                <a:solidFill>
                  <a:srgbClr val="FFFFFF"/>
                </a:solidFill>
                <a:latin typeface="Calibri"/>
                <a:ea typeface="Calibri"/>
                <a:cs typeface="Calibri"/>
              </a:endParaRPr>
            </a:p>
          </p:txBody>
        </p:sp>
        <p:sp>
          <p:nvSpPr>
            <p:cNvPr id="29" name="Google Shape;735;p98">
              <a:extLst>
                <a:ext uri="{FF2B5EF4-FFF2-40B4-BE49-F238E27FC236}">
                  <a16:creationId xmlns:a16="http://schemas.microsoft.com/office/drawing/2014/main" id="{AD1724B8-EA3E-2F08-C15C-29C1D1553FDD}"/>
                </a:ext>
              </a:extLst>
            </p:cNvPr>
            <p:cNvSpPr/>
            <p:nvPr/>
          </p:nvSpPr>
          <p:spPr>
            <a:xfrm>
              <a:off x="1853337" y="4607219"/>
              <a:ext cx="59640" cy="546036"/>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algn="ctr" defTabSz="914378">
                <a:buClrTx/>
                <a:defRPr sz="1800" b="0" i="0" u="none" strike="noStrike" kern="0" cap="none" spc="0" baseline="0">
                  <a:solidFill>
                    <a:srgbClr val="000000"/>
                  </a:solidFill>
                  <a:uFillTx/>
                </a:defRPr>
              </a:pPr>
              <a:endParaRPr lang="fr-FR" sz="700">
                <a:solidFill>
                  <a:srgbClr val="FFFFFF"/>
                </a:solidFill>
                <a:latin typeface="Calibri"/>
                <a:ea typeface="Calibri"/>
                <a:cs typeface="Calibri"/>
              </a:endParaRPr>
            </a:p>
          </p:txBody>
        </p:sp>
      </p:grpSp>
      <p:grpSp>
        <p:nvGrpSpPr>
          <p:cNvPr id="31" name="Groupe 30">
            <a:extLst>
              <a:ext uri="{FF2B5EF4-FFF2-40B4-BE49-F238E27FC236}">
                <a16:creationId xmlns:a16="http://schemas.microsoft.com/office/drawing/2014/main" id="{CF462A6B-5C20-3975-F90E-B1FC46965C44}"/>
              </a:ext>
            </a:extLst>
          </p:cNvPr>
          <p:cNvGrpSpPr/>
          <p:nvPr/>
        </p:nvGrpSpPr>
        <p:grpSpPr>
          <a:xfrm>
            <a:off x="271218" y="5289788"/>
            <a:ext cx="6693265" cy="770543"/>
            <a:chOff x="304312" y="5304657"/>
            <a:chExt cx="5990003" cy="696796"/>
          </a:xfrm>
        </p:grpSpPr>
        <p:sp>
          <p:nvSpPr>
            <p:cNvPr id="32" name="Google Shape;224;p26">
              <a:extLst>
                <a:ext uri="{FF2B5EF4-FFF2-40B4-BE49-F238E27FC236}">
                  <a16:creationId xmlns:a16="http://schemas.microsoft.com/office/drawing/2014/main" id="{DEB7DF84-BD99-EC95-89FA-F9508B730598}"/>
                </a:ext>
              </a:extLst>
            </p:cNvPr>
            <p:cNvSpPr/>
            <p:nvPr/>
          </p:nvSpPr>
          <p:spPr>
            <a:xfrm>
              <a:off x="304312" y="5304657"/>
              <a:ext cx="5990003" cy="696796"/>
            </a:xfrm>
            <a:prstGeom prst="rect">
              <a:avLst/>
            </a:prstGeom>
            <a:solidFill>
              <a:srgbClr val="54AFE9"/>
            </a:solidFill>
            <a:ln w="38103" cap="flat">
              <a:noFill/>
              <a:prstDash val="solid"/>
            </a:ln>
            <a:effectLst/>
          </p:spPr>
          <p:txBody>
            <a:bodyPr vert="horz" wrap="square" lIns="68570" tIns="34271" rIns="68570" bIns="34271" anchor="ctr" anchorCtr="0" compatLnSpc="1">
              <a:noAutofit/>
            </a:bodyPr>
            <a:lstStyle/>
            <a:p>
              <a:pPr defTabSz="914378">
                <a:buClrTx/>
                <a:defRPr sz="1800" b="0" i="0" u="none" strike="noStrike" kern="0" cap="none" spc="0" baseline="0">
                  <a:solidFill>
                    <a:srgbClr val="000000"/>
                  </a:solidFill>
                  <a:uFillTx/>
                </a:defRPr>
              </a:pPr>
              <a:r>
                <a:rPr lang="fr-FR" sz="1800" b="1" dirty="0">
                  <a:solidFill>
                    <a:srgbClr val="FFFFFF"/>
                  </a:solidFill>
                  <a:latin typeface="Calibri"/>
                  <a:ea typeface="Calibri"/>
                  <a:cs typeface="Calibri"/>
                </a:rPr>
                <a:t> </a:t>
              </a:r>
              <a:r>
                <a:rPr lang="fr-FR" sz="2000" b="1" dirty="0">
                  <a:solidFill>
                    <a:srgbClr val="FFFFFF"/>
                  </a:solidFill>
                  <a:latin typeface="Calibri"/>
                  <a:ea typeface="Calibri"/>
                  <a:cs typeface="Calibri"/>
                </a:rPr>
                <a:t> </a:t>
              </a:r>
            </a:p>
          </p:txBody>
        </p:sp>
        <p:sp>
          <p:nvSpPr>
            <p:cNvPr id="33" name="Google Shape;742;p98">
              <a:extLst>
                <a:ext uri="{FF2B5EF4-FFF2-40B4-BE49-F238E27FC236}">
                  <a16:creationId xmlns:a16="http://schemas.microsoft.com/office/drawing/2014/main" id="{2683E674-65A3-93A9-1D16-D4E9E60AFC0F}"/>
                </a:ext>
              </a:extLst>
            </p:cNvPr>
            <p:cNvSpPr/>
            <p:nvPr/>
          </p:nvSpPr>
          <p:spPr>
            <a:xfrm>
              <a:off x="1850355" y="5380322"/>
              <a:ext cx="65604" cy="545467"/>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algn="ctr" defTabSz="914378">
                <a:buClrTx/>
                <a:defRPr sz="1800" b="0" i="0" u="none" strike="noStrike" kern="0" cap="none" spc="0" baseline="0">
                  <a:solidFill>
                    <a:srgbClr val="000000"/>
                  </a:solidFill>
                  <a:uFillTx/>
                </a:defRPr>
              </a:pPr>
              <a:endParaRPr lang="fr-FR" sz="700">
                <a:solidFill>
                  <a:srgbClr val="FFFFFF"/>
                </a:solidFill>
                <a:latin typeface="Calibri"/>
                <a:ea typeface="Calibri"/>
                <a:cs typeface="Calibri"/>
              </a:endParaRPr>
            </a:p>
          </p:txBody>
        </p:sp>
      </p:grpSp>
      <p:sp>
        <p:nvSpPr>
          <p:cNvPr id="9" name="Espace réservé du texte 43">
            <a:extLst>
              <a:ext uri="{FF2B5EF4-FFF2-40B4-BE49-F238E27FC236}">
                <a16:creationId xmlns:a16="http://schemas.microsoft.com/office/drawing/2014/main" id="{7DEC17B5-AD7F-BD47-F7CF-DD89EBC16D6B}"/>
              </a:ext>
            </a:extLst>
          </p:cNvPr>
          <p:cNvSpPr txBox="1">
            <a:spLocks/>
          </p:cNvSpPr>
          <p:nvPr/>
        </p:nvSpPr>
        <p:spPr>
          <a:xfrm>
            <a:off x="2120815" y="4322618"/>
            <a:ext cx="4843667" cy="790597"/>
          </a:xfrm>
          <a:prstGeom prst="rect">
            <a:avLst/>
          </a:prstGeom>
        </p:spPr>
        <p:txBody>
          <a:bodyPr anchor="ctr">
            <a:normAutofit/>
          </a:bodyPr>
          <a:lstStyle>
            <a:lvl1pPr marL="0" indent="0" algn="l" defTabSz="342900" rtl="0" eaLnBrk="1" latinLnBrk="0" hangingPunct="1">
              <a:lnSpc>
                <a:spcPct val="90000"/>
              </a:lnSpc>
              <a:spcBef>
                <a:spcPts val="1000"/>
              </a:spcBef>
              <a:buClrTx/>
              <a:buFont typeface="Arial" panose="020B0604020202020204" pitchFamily="34" charset="0"/>
              <a:buNone/>
              <a:defRPr lang="fr-FR" sz="1800" b="1" kern="1200" dirty="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kumimoji="0" lang="fr-FR" sz="2400" b="0" i="0" u="none" strike="noStrike" kern="1200" cap="none" spc="0" normalizeH="0" baseline="0" noProof="0" dirty="0">
                <a:ln>
                  <a:noFill/>
                </a:ln>
                <a:solidFill>
                  <a:prstClr val="white"/>
                </a:solidFill>
                <a:effectLst/>
                <a:uLnTx/>
                <a:uFillTx/>
                <a:latin typeface="Aptos" panose="02110004020202020204"/>
                <a:ea typeface="+mn-ea"/>
                <a:cs typeface="+mn-cs"/>
              </a:rPr>
              <a:t>Les isométries dans le plan</a:t>
            </a:r>
            <a:endParaRPr lang="en-US" sz="2400" dirty="0"/>
          </a:p>
        </p:txBody>
      </p:sp>
      <p:sp>
        <p:nvSpPr>
          <p:cNvPr id="10" name="Espace réservé du texte 43">
            <a:extLst>
              <a:ext uri="{FF2B5EF4-FFF2-40B4-BE49-F238E27FC236}">
                <a16:creationId xmlns:a16="http://schemas.microsoft.com/office/drawing/2014/main" id="{DD979FC7-7D7A-BA7E-4DF0-D43F0F90D5D7}"/>
              </a:ext>
            </a:extLst>
          </p:cNvPr>
          <p:cNvSpPr txBox="1">
            <a:spLocks/>
          </p:cNvSpPr>
          <p:nvPr/>
        </p:nvSpPr>
        <p:spPr>
          <a:xfrm>
            <a:off x="271217" y="4591216"/>
            <a:ext cx="1288409" cy="521999"/>
          </a:xfrm>
          <a:prstGeom prst="rect">
            <a:avLst/>
          </a:prstGeom>
        </p:spPr>
        <p:txBody>
          <a:bodyPr anchor="ctr">
            <a:normAutofit/>
          </a:bodyPr>
          <a:lstStyle>
            <a:lvl1pPr marL="0" indent="0" algn="l" defTabSz="342900" rtl="0" eaLnBrk="1" latinLnBrk="0" hangingPunct="1">
              <a:lnSpc>
                <a:spcPct val="90000"/>
              </a:lnSpc>
              <a:spcBef>
                <a:spcPts val="1000"/>
              </a:spcBef>
              <a:buClrTx/>
              <a:buFont typeface="Arial" panose="020B0604020202020204" pitchFamily="34" charset="0"/>
              <a:buNone/>
              <a:defRPr lang="fr-FR" sz="1800" b="1" kern="1200" dirty="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Leçon  8 </a:t>
            </a:r>
          </a:p>
        </p:txBody>
      </p:sp>
      <p:sp>
        <p:nvSpPr>
          <p:cNvPr id="11" name="Espace réservé du texte 43">
            <a:extLst>
              <a:ext uri="{FF2B5EF4-FFF2-40B4-BE49-F238E27FC236}">
                <a16:creationId xmlns:a16="http://schemas.microsoft.com/office/drawing/2014/main" id="{9A565E53-78F6-3990-8269-7E3C33DC136E}"/>
              </a:ext>
            </a:extLst>
          </p:cNvPr>
          <p:cNvSpPr txBox="1">
            <a:spLocks/>
          </p:cNvSpPr>
          <p:nvPr/>
        </p:nvSpPr>
        <p:spPr>
          <a:xfrm>
            <a:off x="271217" y="5288319"/>
            <a:ext cx="1288409" cy="521999"/>
          </a:xfrm>
          <a:prstGeom prst="rect">
            <a:avLst/>
          </a:prstGeom>
        </p:spPr>
        <p:txBody>
          <a:bodyPr anchor="ctr">
            <a:normAutofit/>
          </a:bodyPr>
          <a:lstStyle>
            <a:lvl1pPr marL="0" indent="0" algn="l" defTabSz="342900" rtl="0" eaLnBrk="1" latinLnBrk="0" hangingPunct="1">
              <a:lnSpc>
                <a:spcPct val="90000"/>
              </a:lnSpc>
              <a:spcBef>
                <a:spcPts val="1000"/>
              </a:spcBef>
              <a:buClrTx/>
              <a:buFont typeface="Arial" panose="020B0604020202020204" pitchFamily="34" charset="0"/>
              <a:buNone/>
              <a:defRPr lang="fr-FR" sz="1800" b="1" kern="1200" dirty="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Tâche 3 </a:t>
            </a:r>
          </a:p>
        </p:txBody>
      </p:sp>
      <p:sp>
        <p:nvSpPr>
          <p:cNvPr id="12" name="Espace réservé du texte 43">
            <a:extLst>
              <a:ext uri="{FF2B5EF4-FFF2-40B4-BE49-F238E27FC236}">
                <a16:creationId xmlns:a16="http://schemas.microsoft.com/office/drawing/2014/main" id="{9D40EE84-97BD-1D2C-C9FD-BC704A6339F3}"/>
              </a:ext>
            </a:extLst>
          </p:cNvPr>
          <p:cNvSpPr txBox="1">
            <a:spLocks/>
          </p:cNvSpPr>
          <p:nvPr/>
        </p:nvSpPr>
        <p:spPr>
          <a:xfrm>
            <a:off x="2120815" y="5549318"/>
            <a:ext cx="5077653" cy="521999"/>
          </a:xfrm>
          <a:prstGeom prst="rect">
            <a:avLst/>
          </a:prstGeom>
        </p:spPr>
        <p:txBody>
          <a:bodyPr anchor="ctr">
            <a:normAutofit fontScale="92500"/>
          </a:bodyPr>
          <a:lstStyle>
            <a:lvl1pPr marL="0" marR="0" indent="0" algn="l" defTabSz="342900" rtl="0" eaLnBrk="1" fontAlgn="auto" latinLnBrk="0" hangingPunct="1">
              <a:lnSpc>
                <a:spcPct val="90000"/>
              </a:lnSpc>
              <a:spcBef>
                <a:spcPts val="1000"/>
              </a:spcBef>
              <a:spcAft>
                <a:spcPts val="0"/>
              </a:spcAft>
              <a:buClrTx/>
              <a:buSzTx/>
              <a:buFont typeface="Arial" panose="020B0604020202020204" pitchFamily="34" charset="0"/>
              <a:buNone/>
              <a:tabLst/>
              <a:defRPr lang="fr-FR" sz="1800" b="1" kern="120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685783"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prstClr val="black"/>
                </a:solidFill>
                <a:effectLst/>
                <a:uLnTx/>
                <a:uFillTx/>
                <a:latin typeface="Aptos" panose="02110004020202020204"/>
                <a:ea typeface="+mn-ea"/>
                <a:cs typeface="+mn-cs"/>
              </a:rPr>
              <a:t>Reconnaître et réaliser une rotation</a:t>
            </a:r>
          </a:p>
          <a:p>
            <a:pPr>
              <a:defRPr/>
            </a:pPr>
            <a:endParaRPr lang="fr-FR" dirty="0"/>
          </a:p>
        </p:txBody>
      </p:sp>
    </p:spTree>
    <p:extLst>
      <p:ext uri="{BB962C8B-B14F-4D97-AF65-F5344CB8AC3E}">
        <p14:creationId xmlns:p14="http://schemas.microsoft.com/office/powerpoint/2010/main" val="30270045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BB6F5DF-0766-C867-1810-88D60798CD41}"/>
              </a:ext>
            </a:extLst>
          </p:cNvPr>
          <p:cNvSpPr>
            <a:spLocks noGrp="1"/>
          </p:cNvSpPr>
          <p:nvPr>
            <p:ph type="title"/>
          </p:nvPr>
        </p:nvSpPr>
        <p:spPr/>
        <p:txBody>
          <a:bodyPr/>
          <a:lstStyle/>
          <a:p>
            <a:r>
              <a:rPr lang="fr-MA" dirty="0">
                <a:latin typeface="Calibri" panose="020F0502020204030204"/>
              </a:rPr>
              <a:t>Bonjour! Prêts pour démarrer notre séance? Allons-y!</a:t>
            </a:r>
            <a:endParaRPr lang="fr-FR" dirty="0"/>
          </a:p>
        </p:txBody>
      </p:sp>
      <p:sp>
        <p:nvSpPr>
          <p:cNvPr id="9" name="Content Placeholder 8">
            <a:extLst>
              <a:ext uri="{FF2B5EF4-FFF2-40B4-BE49-F238E27FC236}">
                <a16:creationId xmlns:a16="http://schemas.microsoft.com/office/drawing/2014/main" id="{7AD43FBD-3D96-5C11-B29E-7B7C90DACC25}"/>
              </a:ext>
            </a:extLst>
          </p:cNvPr>
          <p:cNvSpPr>
            <a:spLocks noGrp="1"/>
          </p:cNvSpPr>
          <p:nvPr>
            <p:ph sz="quarter" idx="11"/>
          </p:nvPr>
        </p:nvSpPr>
        <p:spPr/>
        <p:txBody>
          <a:bodyPr/>
          <a:lstStyle/>
          <a:p>
            <a:endParaRPr lang="fr-FR" dirty="0"/>
          </a:p>
        </p:txBody>
      </p:sp>
      <p:pic>
        <p:nvPicPr>
          <p:cNvPr id="6" name="Google Shape;5926;p4" descr="Une fusée Soyouz décolle vers l'ISS avec un Russe et un Américain à bord, fusée  qui décolle - heartfeltfuneralcompany.co.uk">
            <a:extLst>
              <a:ext uri="{FF2B5EF4-FFF2-40B4-BE49-F238E27FC236}">
                <a16:creationId xmlns:a16="http://schemas.microsoft.com/office/drawing/2014/main" id="{D838B08A-7DEA-CBC4-308E-04C430712264}"/>
              </a:ext>
            </a:extLst>
          </p:cNvPr>
          <p:cNvPicPr preferRelativeResize="0"/>
          <p:nvPr/>
        </p:nvPicPr>
        <p:blipFill rotWithShape="1">
          <a:blip r:embed="rId2">
            <a:alphaModFix/>
          </a:blip>
          <a:srcRect l="12628" r="42945"/>
          <a:stretch/>
        </p:blipFill>
        <p:spPr>
          <a:xfrm>
            <a:off x="3948453" y="1699037"/>
            <a:ext cx="4295093" cy="3951537"/>
          </a:xfrm>
          <a:prstGeom prst="ellipse">
            <a:avLst/>
          </a:prstGeom>
          <a:noFill/>
          <a:ln>
            <a:noFill/>
          </a:ln>
        </p:spPr>
      </p:pic>
    </p:spTree>
    <p:extLst>
      <p:ext uri="{BB962C8B-B14F-4D97-AF65-F5344CB8AC3E}">
        <p14:creationId xmlns:p14="http://schemas.microsoft.com/office/powerpoint/2010/main" val="37639863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59B1F6A-5117-74A4-6783-8DF71E620B20}"/>
              </a:ext>
            </a:extLst>
          </p:cNvPr>
          <p:cNvSpPr>
            <a:spLocks noGrp="1"/>
          </p:cNvSpPr>
          <p:nvPr>
            <p:ph type="body" sz="quarter" idx="10"/>
          </p:nvPr>
        </p:nvSpPr>
        <p:spPr/>
        <p:txBody>
          <a:bodyPr/>
          <a:lstStyle/>
          <a:p>
            <a:r>
              <a:rPr lang="en-US" dirty="0"/>
              <a:t>2 min</a:t>
            </a:r>
            <a:endParaRPr lang="fr-FR" dirty="0"/>
          </a:p>
        </p:txBody>
      </p:sp>
    </p:spTree>
    <p:extLst>
      <p:ext uri="{BB962C8B-B14F-4D97-AF65-F5344CB8AC3E}">
        <p14:creationId xmlns:p14="http://schemas.microsoft.com/office/powerpoint/2010/main" val="35280998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8BFAD14A-5CD2-F115-D5F1-55A9E4D4C943}"/>
              </a:ext>
            </a:extLst>
          </p:cNvPr>
          <p:cNvSpPr>
            <a:spLocks noGrp="1"/>
          </p:cNvSpPr>
          <p:nvPr>
            <p:ph type="title"/>
          </p:nvPr>
        </p:nvSpPr>
        <p:spPr/>
        <p:txBody>
          <a:bodyPr/>
          <a:lstStyle/>
          <a:p>
            <a:r>
              <a:rPr lang="fr-FR" dirty="0"/>
              <a:t>Qui peut me rappeler la signification de ces icônes?</a:t>
            </a:r>
          </a:p>
        </p:txBody>
      </p:sp>
      <p:sp>
        <p:nvSpPr>
          <p:cNvPr id="7" name="Espace réservé du contenu 6">
            <a:extLst>
              <a:ext uri="{FF2B5EF4-FFF2-40B4-BE49-F238E27FC236}">
                <a16:creationId xmlns:a16="http://schemas.microsoft.com/office/drawing/2014/main" id="{FF79423D-A211-E359-3ADA-88468D534BA3}"/>
              </a:ext>
            </a:extLst>
          </p:cNvPr>
          <p:cNvSpPr>
            <a:spLocks noGrp="1"/>
          </p:cNvSpPr>
          <p:nvPr>
            <p:ph sz="quarter" idx="11"/>
          </p:nvPr>
        </p:nvSpPr>
        <p:spPr/>
        <p:txBody>
          <a:bodyPr/>
          <a:lstStyle/>
          <a:p>
            <a:r>
              <a:rPr lang="fr-FR" dirty="0">
                <a:solidFill>
                  <a:srgbClr val="AEABAB"/>
                </a:solidFill>
              </a:rPr>
              <a:t>Demander à 3 élèves au hasard</a:t>
            </a:r>
          </a:p>
        </p:txBody>
      </p:sp>
      <p:pic>
        <p:nvPicPr>
          <p:cNvPr id="9" name="Google Shape;1173;p113" descr="Lever la main - Icônes mains et gestes gratuites">
            <a:extLst>
              <a:ext uri="{FF2B5EF4-FFF2-40B4-BE49-F238E27FC236}">
                <a16:creationId xmlns:a16="http://schemas.microsoft.com/office/drawing/2014/main" id="{9F98256E-5527-DC36-48D6-418FD8A63E4F}"/>
              </a:ext>
            </a:extLst>
          </p:cNvPr>
          <p:cNvPicPr>
            <a:picLocks noChangeAspect="1"/>
          </p:cNvPicPr>
          <p:nvPr/>
        </p:nvPicPr>
        <p:blipFill>
          <a:blip r:embed="rId2">
            <a:alphaModFix/>
          </a:blip>
          <a:srcRect/>
          <a:stretch>
            <a:fillRect/>
          </a:stretch>
        </p:blipFill>
        <p:spPr>
          <a:xfrm>
            <a:off x="2133600" y="2115480"/>
            <a:ext cx="1756042" cy="1756042"/>
          </a:xfrm>
          <a:prstGeom prst="rect">
            <a:avLst/>
          </a:prstGeom>
          <a:noFill/>
          <a:ln cap="flat">
            <a:noFill/>
          </a:ln>
        </p:spPr>
      </p:pic>
      <p:pic>
        <p:nvPicPr>
          <p:cNvPr id="10" name="Google Shape;1174;p113">
            <a:extLst>
              <a:ext uri="{FF2B5EF4-FFF2-40B4-BE49-F238E27FC236}">
                <a16:creationId xmlns:a16="http://schemas.microsoft.com/office/drawing/2014/main" id="{730133DB-1135-1E01-7978-D36D96088783}"/>
              </a:ext>
            </a:extLst>
          </p:cNvPr>
          <p:cNvPicPr>
            <a:picLocks noChangeAspect="1"/>
          </p:cNvPicPr>
          <p:nvPr/>
        </p:nvPicPr>
        <p:blipFill>
          <a:blip r:embed="rId3">
            <a:alphaModFix/>
          </a:blip>
          <a:srcRect/>
          <a:stretch>
            <a:fillRect/>
          </a:stretch>
        </p:blipFill>
        <p:spPr>
          <a:xfrm>
            <a:off x="8677197" y="2115480"/>
            <a:ext cx="1747084" cy="1747084"/>
          </a:xfrm>
          <a:prstGeom prst="rect">
            <a:avLst/>
          </a:prstGeom>
          <a:noFill/>
          <a:ln cap="flat">
            <a:noFill/>
          </a:ln>
        </p:spPr>
      </p:pic>
      <p:pic>
        <p:nvPicPr>
          <p:cNvPr id="3" name="Google Shape;1333;p128">
            <a:extLst>
              <a:ext uri="{FF2B5EF4-FFF2-40B4-BE49-F238E27FC236}">
                <a16:creationId xmlns:a16="http://schemas.microsoft.com/office/drawing/2014/main" id="{1EE48F6D-F006-8CF3-F155-FBE9DEF41A91}"/>
              </a:ext>
            </a:extLst>
          </p:cNvPr>
          <p:cNvPicPr>
            <a:picLocks noChangeAspect="1"/>
          </p:cNvPicPr>
          <p:nvPr/>
        </p:nvPicPr>
        <p:blipFill>
          <a:blip r:embed="rId4">
            <a:alphaModFix/>
          </a:blip>
          <a:srcRect/>
          <a:stretch>
            <a:fillRect/>
          </a:stretch>
        </p:blipFill>
        <p:spPr>
          <a:xfrm>
            <a:off x="11081316" y="225184"/>
            <a:ext cx="452042" cy="452042"/>
          </a:xfrm>
          <a:prstGeom prst="rect">
            <a:avLst/>
          </a:prstGeom>
          <a:noFill/>
          <a:ln cap="flat">
            <a:noFill/>
          </a:ln>
        </p:spPr>
      </p:pic>
      <p:pic>
        <p:nvPicPr>
          <p:cNvPr id="4" name="Picture 2" descr="Lever la main - Icônes mains et gestes gratuites">
            <a:extLst>
              <a:ext uri="{FF2B5EF4-FFF2-40B4-BE49-F238E27FC236}">
                <a16:creationId xmlns:a16="http://schemas.microsoft.com/office/drawing/2014/main" id="{40CF9AB9-32F9-D1BE-825C-8DA659EFA28F}"/>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11589416" y="461518"/>
            <a:ext cx="431416" cy="4314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14120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2FCFF5-44F3-ECD3-CD6F-0C38F8831059}"/>
            </a:ext>
          </a:extLst>
        </p:cNvPr>
        <p:cNvGrpSpPr/>
        <p:nvPr/>
      </p:nvGrpSpPr>
      <p:grpSpPr>
        <a:xfrm>
          <a:off x="0" y="0"/>
          <a:ext cx="0" cy="0"/>
          <a:chOff x="0" y="0"/>
          <a:chExt cx="0" cy="0"/>
        </a:xfrm>
      </p:grpSpPr>
      <p:sp>
        <p:nvSpPr>
          <p:cNvPr id="5" name="Titre 4">
            <a:extLst>
              <a:ext uri="{FF2B5EF4-FFF2-40B4-BE49-F238E27FC236}">
                <a16:creationId xmlns:a16="http://schemas.microsoft.com/office/drawing/2014/main" id="{DB545A46-849B-F9C1-A55E-C3B41BAEE263}"/>
              </a:ext>
            </a:extLst>
          </p:cNvPr>
          <p:cNvSpPr>
            <a:spLocks noGrp="1"/>
          </p:cNvSpPr>
          <p:nvPr>
            <p:ph type="title"/>
          </p:nvPr>
        </p:nvSpPr>
        <p:spPr/>
        <p:txBody>
          <a:bodyPr/>
          <a:lstStyle/>
          <a:p>
            <a:r>
              <a:rPr lang="fr-FR" dirty="0"/>
              <a:t>Voici la réponse.</a:t>
            </a:r>
          </a:p>
        </p:txBody>
      </p:sp>
      <p:sp>
        <p:nvSpPr>
          <p:cNvPr id="7" name="Espace réservé du contenu 6">
            <a:extLst>
              <a:ext uri="{FF2B5EF4-FFF2-40B4-BE49-F238E27FC236}">
                <a16:creationId xmlns:a16="http://schemas.microsoft.com/office/drawing/2014/main" id="{888A8C63-1272-1FEA-2FC1-240FA8B16AB3}"/>
              </a:ext>
            </a:extLst>
          </p:cNvPr>
          <p:cNvSpPr>
            <a:spLocks noGrp="1"/>
          </p:cNvSpPr>
          <p:nvPr>
            <p:ph sz="quarter" idx="11"/>
          </p:nvPr>
        </p:nvSpPr>
        <p:spPr/>
        <p:txBody>
          <a:bodyPr/>
          <a:lstStyle/>
          <a:p>
            <a:r>
              <a:rPr lang="fr-MA" dirty="0">
                <a:solidFill>
                  <a:schemeClr val="bg2">
                    <a:lumMod val="75000"/>
                  </a:schemeClr>
                </a:solidFill>
              </a:rPr>
              <a:t>L’enseignant incite les élèves à prendre conscience de ces comportements en classe </a:t>
            </a:r>
            <a:endParaRPr lang="fr-FR" dirty="0">
              <a:solidFill>
                <a:schemeClr val="bg2">
                  <a:lumMod val="75000"/>
                </a:schemeClr>
              </a:solidFill>
            </a:endParaRPr>
          </a:p>
          <a:p>
            <a:endParaRPr lang="fr-FR" dirty="0">
              <a:solidFill>
                <a:srgbClr val="AEABAB"/>
              </a:solidFill>
            </a:endParaRPr>
          </a:p>
        </p:txBody>
      </p:sp>
      <p:pic>
        <p:nvPicPr>
          <p:cNvPr id="9" name="Google Shape;1173;p113" descr="Lever la main - Icônes mains et gestes gratuites">
            <a:extLst>
              <a:ext uri="{FF2B5EF4-FFF2-40B4-BE49-F238E27FC236}">
                <a16:creationId xmlns:a16="http://schemas.microsoft.com/office/drawing/2014/main" id="{0539993E-512D-55A5-D681-31356781B0F2}"/>
              </a:ext>
            </a:extLst>
          </p:cNvPr>
          <p:cNvPicPr>
            <a:picLocks noChangeAspect="1"/>
          </p:cNvPicPr>
          <p:nvPr/>
        </p:nvPicPr>
        <p:blipFill>
          <a:blip r:embed="rId2">
            <a:alphaModFix/>
          </a:blip>
          <a:srcRect/>
          <a:stretch>
            <a:fillRect/>
          </a:stretch>
        </p:blipFill>
        <p:spPr>
          <a:xfrm>
            <a:off x="2133600" y="2115480"/>
            <a:ext cx="1756042" cy="1756042"/>
          </a:xfrm>
          <a:prstGeom prst="rect">
            <a:avLst/>
          </a:prstGeom>
          <a:noFill/>
          <a:ln cap="flat">
            <a:noFill/>
          </a:ln>
        </p:spPr>
      </p:pic>
      <p:pic>
        <p:nvPicPr>
          <p:cNvPr id="10" name="Google Shape;1174;p113">
            <a:extLst>
              <a:ext uri="{FF2B5EF4-FFF2-40B4-BE49-F238E27FC236}">
                <a16:creationId xmlns:a16="http://schemas.microsoft.com/office/drawing/2014/main" id="{59FEE208-2B5A-6403-1725-A52EA619FD8B}"/>
              </a:ext>
            </a:extLst>
          </p:cNvPr>
          <p:cNvPicPr>
            <a:picLocks noChangeAspect="1"/>
          </p:cNvPicPr>
          <p:nvPr/>
        </p:nvPicPr>
        <p:blipFill>
          <a:blip r:embed="rId3">
            <a:alphaModFix/>
          </a:blip>
          <a:srcRect/>
          <a:stretch>
            <a:fillRect/>
          </a:stretch>
        </p:blipFill>
        <p:spPr>
          <a:xfrm>
            <a:off x="8677197" y="2115480"/>
            <a:ext cx="1747084" cy="1747084"/>
          </a:xfrm>
          <a:prstGeom prst="rect">
            <a:avLst/>
          </a:prstGeom>
          <a:noFill/>
          <a:ln cap="flat">
            <a:noFill/>
          </a:ln>
        </p:spPr>
      </p:pic>
      <p:sp>
        <p:nvSpPr>
          <p:cNvPr id="3" name="ZoneTexte 2">
            <a:extLst>
              <a:ext uri="{FF2B5EF4-FFF2-40B4-BE49-F238E27FC236}">
                <a16:creationId xmlns:a16="http://schemas.microsoft.com/office/drawing/2014/main" id="{DE251DD0-AFBA-78FA-88A3-99DEA1591817}"/>
              </a:ext>
            </a:extLst>
          </p:cNvPr>
          <p:cNvSpPr txBox="1"/>
          <p:nvPr/>
        </p:nvSpPr>
        <p:spPr>
          <a:xfrm>
            <a:off x="1468611" y="4077885"/>
            <a:ext cx="3771982" cy="646331"/>
          </a:xfrm>
          <a:prstGeom prst="rect">
            <a:avLst/>
          </a:prstGeom>
          <a:noFill/>
        </p:spPr>
        <p:txBody>
          <a:bodyPr wrap="square">
            <a:spAutoFit/>
          </a:bodyPr>
          <a:lstStyle/>
          <a:p>
            <a:pPr marL="0" marR="0" lvl="0" indent="0" algn="l" defTabSz="914378"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1800" b="1" i="0" u="none" strike="noStrike" kern="0" cap="none" spc="0" normalizeH="0" baseline="0" noProof="0" dirty="0">
                <a:ln>
                  <a:noFill/>
                </a:ln>
                <a:solidFill>
                  <a:srgbClr val="44546A"/>
                </a:solidFill>
                <a:effectLst/>
                <a:uLnTx/>
                <a:uFillTx/>
                <a:latin typeface="Calibri"/>
                <a:ea typeface="Calibri"/>
                <a:cs typeface="Calibri"/>
              </a:rPr>
              <a:t>Je participe activement.</a:t>
            </a:r>
          </a:p>
          <a:p>
            <a:pPr marL="0" marR="0" lvl="0" indent="0" algn="l" defTabSz="914378"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1800" b="1" i="0" u="none" strike="noStrike" kern="0" cap="none" spc="0" normalizeH="0" baseline="0" noProof="0" dirty="0">
                <a:ln>
                  <a:noFill/>
                </a:ln>
                <a:solidFill>
                  <a:srgbClr val="44546A"/>
                </a:solidFill>
                <a:effectLst/>
                <a:uLnTx/>
                <a:uFillTx/>
                <a:latin typeface="Calibri"/>
                <a:ea typeface="Calibri"/>
                <a:cs typeface="Calibri"/>
              </a:rPr>
              <a:t>Je lève la main pour participer</a:t>
            </a:r>
            <a:endParaRPr kumimoji="0" lang="fr-FR" sz="1200" b="0" i="0" u="none" strike="noStrike" kern="0" cap="none" spc="0" normalizeH="0" baseline="0" noProof="0" dirty="0">
              <a:ln>
                <a:noFill/>
              </a:ln>
              <a:solidFill>
                <a:srgbClr val="000000"/>
              </a:solidFill>
              <a:effectLst/>
              <a:uLnTx/>
              <a:uFillTx/>
              <a:latin typeface="Aptos" panose="02110004020202020204"/>
              <a:ea typeface="+mn-ea"/>
              <a:cs typeface="+mn-cs"/>
            </a:endParaRPr>
          </a:p>
        </p:txBody>
      </p:sp>
      <p:sp>
        <p:nvSpPr>
          <p:cNvPr id="4" name="Google Shape;1186;p114">
            <a:extLst>
              <a:ext uri="{FF2B5EF4-FFF2-40B4-BE49-F238E27FC236}">
                <a16:creationId xmlns:a16="http://schemas.microsoft.com/office/drawing/2014/main" id="{BA912C29-713E-AEE3-8DAC-6D0BEE26707E}"/>
              </a:ext>
            </a:extLst>
          </p:cNvPr>
          <p:cNvSpPr txBox="1"/>
          <p:nvPr/>
        </p:nvSpPr>
        <p:spPr>
          <a:xfrm>
            <a:off x="7350558" y="4077885"/>
            <a:ext cx="4400362" cy="900208"/>
          </a:xfrm>
          <a:prstGeom prst="rect">
            <a:avLst/>
          </a:prstGeom>
          <a:noFill/>
          <a:ln cap="flat">
            <a:noFill/>
          </a:ln>
        </p:spPr>
        <p:txBody>
          <a:bodyPr vert="horz" wrap="square" lIns="68570" tIns="34271" rIns="68570" bIns="34271" anchor="t" anchorCtr="0" compatLnSpc="1">
            <a:spAutoFit/>
          </a:bodyPr>
          <a:lstStyle/>
          <a:p>
            <a:pPr marL="0" marR="0" lvl="0" indent="0" algn="l" defTabSz="914378"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1800" b="1" i="0" u="none" strike="noStrike" kern="0" cap="none" spc="0" normalizeH="0" baseline="0" noProof="0" dirty="0">
                <a:ln>
                  <a:noFill/>
                </a:ln>
                <a:solidFill>
                  <a:srgbClr val="44546A"/>
                </a:solidFill>
                <a:effectLst/>
                <a:uLnTx/>
                <a:uFillTx/>
                <a:latin typeface="Calibri" panose="020F0502020204030204" pitchFamily="34" charset="0"/>
                <a:ea typeface="Calibri"/>
                <a:cs typeface="Calibri" panose="020F0502020204030204" pitchFamily="34" charset="0"/>
              </a:rPr>
              <a:t>Je prête attention quand l’enseignant parle</a:t>
            </a:r>
            <a:endParaRPr kumimoji="0" lang="fr-FR" sz="18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l" defTabSz="914378"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1800" b="1" i="0" u="none" strike="noStrike" kern="0" cap="none" spc="0" normalizeH="0" baseline="0" noProof="0" dirty="0">
                <a:ln>
                  <a:noFill/>
                </a:ln>
                <a:solidFill>
                  <a:srgbClr val="44546A"/>
                </a:solidFill>
                <a:effectLst/>
                <a:uLnTx/>
                <a:uFillTx/>
                <a:latin typeface="Calibri" panose="020F0502020204030204" pitchFamily="34" charset="0"/>
                <a:ea typeface="Calibri"/>
                <a:cs typeface="Calibri" panose="020F0502020204030204" pitchFamily="34" charset="0"/>
              </a:rPr>
              <a:t>Je prête attention quand d’autres camarades répondent à l’enseignant</a:t>
            </a:r>
            <a:endParaRPr kumimoji="0" lang="fr-FR" sz="18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pic>
        <p:nvPicPr>
          <p:cNvPr id="2" name="Image 8">
            <a:extLst>
              <a:ext uri="{FF2B5EF4-FFF2-40B4-BE49-F238E27FC236}">
                <a16:creationId xmlns:a16="http://schemas.microsoft.com/office/drawing/2014/main" id="{C1F8369D-D9F1-260D-479C-3D7615A8CD1A}"/>
              </a:ext>
            </a:extLst>
          </p:cNvPr>
          <p:cNvPicPr>
            <a:picLocks noChangeAspect="1"/>
          </p:cNvPicPr>
          <p:nvPr/>
        </p:nvPicPr>
        <p:blipFill>
          <a:blip r:embed="rId3"/>
          <a:stretch>
            <a:fillRect/>
          </a:stretch>
        </p:blipFill>
        <p:spPr>
          <a:xfrm>
            <a:off x="11645716" y="505406"/>
            <a:ext cx="325863" cy="325863"/>
          </a:xfrm>
          <a:prstGeom prst="rect">
            <a:avLst/>
          </a:prstGeom>
        </p:spPr>
      </p:pic>
    </p:spTree>
    <p:extLst>
      <p:ext uri="{BB962C8B-B14F-4D97-AF65-F5344CB8AC3E}">
        <p14:creationId xmlns:p14="http://schemas.microsoft.com/office/powerpoint/2010/main" val="22294135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ED9EE0F-7BF8-0933-E140-43035A872FB1}"/>
              </a:ext>
            </a:extLst>
          </p:cNvPr>
          <p:cNvSpPr>
            <a:spLocks noGrp="1"/>
          </p:cNvSpPr>
          <p:nvPr>
            <p:ph type="title"/>
          </p:nvPr>
        </p:nvSpPr>
        <p:spPr/>
        <p:txBody>
          <a:bodyPr/>
          <a:lstStyle/>
          <a:p>
            <a:r>
              <a:rPr lang="fr-FR" dirty="0"/>
              <a:t>Voici une situation en classe. Que remarquez-vous ? Ce comportement est-il approprié ? Pourquoi ? Que faudrait-il améliorer ou changer ?</a:t>
            </a:r>
          </a:p>
        </p:txBody>
      </p:sp>
      <p:sp>
        <p:nvSpPr>
          <p:cNvPr id="4" name="Espace réservé du contenu 3">
            <a:extLst>
              <a:ext uri="{FF2B5EF4-FFF2-40B4-BE49-F238E27FC236}">
                <a16:creationId xmlns:a16="http://schemas.microsoft.com/office/drawing/2014/main" id="{F512EDA7-2AA9-F227-251C-248049C3776A}"/>
              </a:ext>
            </a:extLst>
          </p:cNvPr>
          <p:cNvSpPr>
            <a:spLocks noGrp="1"/>
          </p:cNvSpPr>
          <p:nvPr>
            <p:ph sz="quarter" idx="11"/>
          </p:nvPr>
        </p:nvSpPr>
        <p:spPr/>
        <p:txBody>
          <a:bodyPr/>
          <a:lstStyle/>
          <a:p>
            <a:r>
              <a:rPr lang="fr-FR" dirty="0">
                <a:solidFill>
                  <a:srgbClr val="AEABAB"/>
                </a:solidFill>
              </a:rPr>
              <a:t>Demander à 3 élèves au hasard en justifiant leurs réponses</a:t>
            </a:r>
          </a:p>
        </p:txBody>
      </p:sp>
      <p:pic>
        <p:nvPicPr>
          <p:cNvPr id="7" name="Google Shape;1333;p128">
            <a:extLst>
              <a:ext uri="{FF2B5EF4-FFF2-40B4-BE49-F238E27FC236}">
                <a16:creationId xmlns:a16="http://schemas.microsoft.com/office/drawing/2014/main" id="{1663B590-049D-FBC5-115B-76383C1CE624}"/>
              </a:ext>
            </a:extLst>
          </p:cNvPr>
          <p:cNvPicPr>
            <a:picLocks noChangeAspect="1"/>
          </p:cNvPicPr>
          <p:nvPr/>
        </p:nvPicPr>
        <p:blipFill>
          <a:blip r:embed="rId2">
            <a:alphaModFix/>
          </a:blip>
          <a:srcRect/>
          <a:stretch>
            <a:fillRect/>
          </a:stretch>
        </p:blipFill>
        <p:spPr>
          <a:xfrm>
            <a:off x="11081316" y="225184"/>
            <a:ext cx="452042" cy="452042"/>
          </a:xfrm>
          <a:prstGeom prst="rect">
            <a:avLst/>
          </a:prstGeom>
          <a:noFill/>
          <a:ln cap="flat">
            <a:noFill/>
          </a:ln>
        </p:spPr>
      </p:pic>
      <p:pic>
        <p:nvPicPr>
          <p:cNvPr id="8" name="Picture 2" descr="Lever la main - Icônes mains et gestes gratuites">
            <a:extLst>
              <a:ext uri="{FF2B5EF4-FFF2-40B4-BE49-F238E27FC236}">
                <a16:creationId xmlns:a16="http://schemas.microsoft.com/office/drawing/2014/main" id="{9E68E381-F390-CFAD-1EA5-DD3C65B475D5}"/>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11589416" y="461518"/>
            <a:ext cx="431416" cy="431416"/>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 6">
            <a:extLst>
              <a:ext uri="{FF2B5EF4-FFF2-40B4-BE49-F238E27FC236}">
                <a16:creationId xmlns:a16="http://schemas.microsoft.com/office/drawing/2014/main" id="{71E9D15B-3288-1418-8C55-D2D79C3ABDD5}"/>
              </a:ext>
            </a:extLst>
          </p:cNvPr>
          <p:cNvPicPr>
            <a:picLocks noChangeAspect="1"/>
          </p:cNvPicPr>
          <p:nvPr/>
        </p:nvPicPr>
        <p:blipFill>
          <a:blip r:embed="rId4"/>
          <a:stretch>
            <a:fillRect/>
          </a:stretch>
        </p:blipFill>
        <p:spPr>
          <a:xfrm>
            <a:off x="3645877" y="1264658"/>
            <a:ext cx="4900247" cy="4060207"/>
          </a:xfrm>
          <a:prstGeom prst="rect">
            <a:avLst/>
          </a:prstGeom>
        </p:spPr>
      </p:pic>
    </p:spTree>
    <p:extLst>
      <p:ext uri="{BB962C8B-B14F-4D97-AF65-F5344CB8AC3E}">
        <p14:creationId xmlns:p14="http://schemas.microsoft.com/office/powerpoint/2010/main" val="7721656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4736DF-44D0-3B99-F897-8CD91D8AD34B}"/>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0BA38871-8CE2-E490-1DB3-76FEDC726FB5}"/>
              </a:ext>
            </a:extLst>
          </p:cNvPr>
          <p:cNvSpPr>
            <a:spLocks noGrp="1"/>
          </p:cNvSpPr>
          <p:nvPr>
            <p:ph type="title"/>
          </p:nvPr>
        </p:nvSpPr>
        <p:spPr/>
        <p:txBody>
          <a:bodyPr/>
          <a:lstStyle/>
          <a:p>
            <a:r>
              <a:rPr lang="fr-FR" kern="0" dirty="0">
                <a:solidFill>
                  <a:srgbClr val="000000"/>
                </a:solidFill>
                <a:ea typeface="Calibri" panose="020F0502020204030204" pitchFamily="34" charset="0"/>
                <a:sym typeface="Arial"/>
              </a:rPr>
              <a:t>C’est un mauvais comportement. L’élève n’est pas attentif.</a:t>
            </a:r>
            <a:endParaRPr lang="fr-FR" dirty="0"/>
          </a:p>
        </p:txBody>
      </p:sp>
      <p:sp>
        <p:nvSpPr>
          <p:cNvPr id="4" name="Espace réservé du contenu 3">
            <a:extLst>
              <a:ext uri="{FF2B5EF4-FFF2-40B4-BE49-F238E27FC236}">
                <a16:creationId xmlns:a16="http://schemas.microsoft.com/office/drawing/2014/main" id="{EF8A74BA-AD66-0C46-FC08-81F7652E937B}"/>
              </a:ext>
            </a:extLst>
          </p:cNvPr>
          <p:cNvSpPr>
            <a:spLocks noGrp="1"/>
          </p:cNvSpPr>
          <p:nvPr>
            <p:ph sz="quarter" idx="11"/>
          </p:nvPr>
        </p:nvSpPr>
        <p:spPr/>
        <p:txBody>
          <a:bodyPr/>
          <a:lstStyle/>
          <a:p>
            <a:r>
              <a:rPr lang="fr-FR" dirty="0">
                <a:solidFill>
                  <a:schemeClr val="bg2">
                    <a:lumMod val="90000"/>
                  </a:schemeClr>
                </a:solidFill>
              </a:rPr>
              <a:t>L’enseignant précise que les distracteurs perturbent l’attention et la concentration</a:t>
            </a:r>
          </a:p>
          <a:p>
            <a:endParaRPr lang="fr-FR" dirty="0">
              <a:solidFill>
                <a:srgbClr val="AEABAB"/>
              </a:solidFill>
            </a:endParaRPr>
          </a:p>
        </p:txBody>
      </p:sp>
      <p:pic>
        <p:nvPicPr>
          <p:cNvPr id="7" name="Image 8">
            <a:extLst>
              <a:ext uri="{FF2B5EF4-FFF2-40B4-BE49-F238E27FC236}">
                <a16:creationId xmlns:a16="http://schemas.microsoft.com/office/drawing/2014/main" id="{F37BA870-5E81-76EE-1DF9-963D88858458}"/>
              </a:ext>
            </a:extLst>
          </p:cNvPr>
          <p:cNvPicPr>
            <a:picLocks noChangeAspect="1"/>
          </p:cNvPicPr>
          <p:nvPr/>
        </p:nvPicPr>
        <p:blipFill>
          <a:blip r:embed="rId2"/>
          <a:stretch>
            <a:fillRect/>
          </a:stretch>
        </p:blipFill>
        <p:spPr>
          <a:xfrm>
            <a:off x="11645716" y="505406"/>
            <a:ext cx="325863" cy="325863"/>
          </a:xfrm>
          <a:prstGeom prst="rect">
            <a:avLst/>
          </a:prstGeom>
        </p:spPr>
      </p:pic>
      <p:sp>
        <p:nvSpPr>
          <p:cNvPr id="10" name="ZoneTexte 10">
            <a:extLst>
              <a:ext uri="{FF2B5EF4-FFF2-40B4-BE49-F238E27FC236}">
                <a16:creationId xmlns:a16="http://schemas.microsoft.com/office/drawing/2014/main" id="{11F69D1D-4E87-AB30-D67D-E31013DC38CE}"/>
              </a:ext>
            </a:extLst>
          </p:cNvPr>
          <p:cNvSpPr txBox="1"/>
          <p:nvPr/>
        </p:nvSpPr>
        <p:spPr>
          <a:xfrm>
            <a:off x="3483763" y="5585777"/>
            <a:ext cx="6847353" cy="666977"/>
          </a:xfrm>
          <a:prstGeom prst="rect">
            <a:avLst/>
          </a:prstGeom>
          <a:noFill/>
        </p:spPr>
        <p:txBody>
          <a:bodyPr wrap="square">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fr-FR" sz="1867"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L'élève est distrait pendant l'explication : il regarde ailleurs et ne prête pas attention à l'enseignant.</a:t>
            </a:r>
          </a:p>
        </p:txBody>
      </p:sp>
      <p:pic>
        <p:nvPicPr>
          <p:cNvPr id="11" name="Image 1">
            <a:extLst>
              <a:ext uri="{FF2B5EF4-FFF2-40B4-BE49-F238E27FC236}">
                <a16:creationId xmlns:a16="http://schemas.microsoft.com/office/drawing/2014/main" id="{04E7B0AF-C820-9B74-222E-D3EF51839626}"/>
              </a:ext>
            </a:extLst>
          </p:cNvPr>
          <p:cNvPicPr>
            <a:picLocks noChangeAspect="1"/>
          </p:cNvPicPr>
          <p:nvPr/>
        </p:nvPicPr>
        <p:blipFill>
          <a:blip r:embed="rId3"/>
          <a:stretch>
            <a:fillRect/>
          </a:stretch>
        </p:blipFill>
        <p:spPr>
          <a:xfrm>
            <a:off x="3645877" y="1264658"/>
            <a:ext cx="4900247" cy="4060207"/>
          </a:xfrm>
          <a:prstGeom prst="rect">
            <a:avLst/>
          </a:prstGeom>
        </p:spPr>
      </p:pic>
    </p:spTree>
    <p:extLst>
      <p:ext uri="{BB962C8B-B14F-4D97-AF65-F5344CB8AC3E}">
        <p14:creationId xmlns:p14="http://schemas.microsoft.com/office/powerpoint/2010/main" val="41350652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6CEE50-4919-109A-9103-ADEE1E988B59}"/>
              </a:ext>
            </a:extLst>
          </p:cNvPr>
          <p:cNvSpPr>
            <a:spLocks noGrp="1"/>
          </p:cNvSpPr>
          <p:nvPr>
            <p:ph type="title"/>
          </p:nvPr>
        </p:nvSpPr>
        <p:spPr/>
        <p:txBody>
          <a:bodyPr/>
          <a:lstStyle/>
          <a:p>
            <a:r>
              <a:rPr lang="fr-FR" kern="0" dirty="0">
                <a:solidFill>
                  <a:srgbClr val="000000"/>
                </a:solidFill>
                <a:ea typeface="Calibri" panose="020F0502020204030204" pitchFamily="34" charset="0"/>
                <a:sym typeface="Arial"/>
              </a:rPr>
              <a:t>Voici le comportement attendu</a:t>
            </a:r>
            <a:endParaRPr lang="fr-FR" dirty="0"/>
          </a:p>
        </p:txBody>
      </p:sp>
      <p:sp>
        <p:nvSpPr>
          <p:cNvPr id="4" name="Content Placeholder 3">
            <a:extLst>
              <a:ext uri="{FF2B5EF4-FFF2-40B4-BE49-F238E27FC236}">
                <a16:creationId xmlns:a16="http://schemas.microsoft.com/office/drawing/2014/main" id="{0CCFC5FB-D0D2-0BEC-71D3-B8AA939D5F69}"/>
              </a:ext>
            </a:extLst>
          </p:cNvPr>
          <p:cNvSpPr>
            <a:spLocks noGrp="1"/>
          </p:cNvSpPr>
          <p:nvPr>
            <p:ph sz="quarter" idx="11"/>
          </p:nvPr>
        </p:nvSpPr>
        <p:spPr/>
        <p:txBody>
          <a:bodyPr/>
          <a:lstStyle/>
          <a:p>
            <a:r>
              <a:rPr lang="fr-FR" dirty="0">
                <a:solidFill>
                  <a:schemeClr val="bg2">
                    <a:lumMod val="90000"/>
                  </a:schemeClr>
                </a:solidFill>
              </a:rPr>
              <a:t>L’attention et la concentration sont essentielles pour l’apprentissage</a:t>
            </a:r>
          </a:p>
          <a:p>
            <a:endParaRPr lang="fr-FR" dirty="0"/>
          </a:p>
        </p:txBody>
      </p:sp>
      <p:pic>
        <p:nvPicPr>
          <p:cNvPr id="5" name="Picture 4">
            <a:extLst>
              <a:ext uri="{FF2B5EF4-FFF2-40B4-BE49-F238E27FC236}">
                <a16:creationId xmlns:a16="http://schemas.microsoft.com/office/drawing/2014/main" id="{827AF1E7-AFBE-5E1F-1C5A-C784A92569C4}"/>
              </a:ext>
            </a:extLst>
          </p:cNvPr>
          <p:cNvPicPr>
            <a:picLocks noChangeAspect="1"/>
          </p:cNvPicPr>
          <p:nvPr/>
        </p:nvPicPr>
        <p:blipFill>
          <a:blip r:embed="rId2"/>
          <a:stretch>
            <a:fillRect/>
          </a:stretch>
        </p:blipFill>
        <p:spPr>
          <a:xfrm>
            <a:off x="3681667" y="1508086"/>
            <a:ext cx="4864456" cy="4030549"/>
          </a:xfrm>
          <a:prstGeom prst="rect">
            <a:avLst/>
          </a:prstGeom>
        </p:spPr>
      </p:pic>
      <p:sp>
        <p:nvSpPr>
          <p:cNvPr id="3" name="TextBox 2">
            <a:extLst>
              <a:ext uri="{FF2B5EF4-FFF2-40B4-BE49-F238E27FC236}">
                <a16:creationId xmlns:a16="http://schemas.microsoft.com/office/drawing/2014/main" id="{9797DCE9-10BF-C515-7002-3F9C70EF8331}"/>
              </a:ext>
            </a:extLst>
          </p:cNvPr>
          <p:cNvSpPr txBox="1"/>
          <p:nvPr/>
        </p:nvSpPr>
        <p:spPr>
          <a:xfrm>
            <a:off x="3473565" y="5694597"/>
            <a:ext cx="5280660" cy="83099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La concentration passe aussi par le corps. Changer de posture envoie un signal d'alerte au cerveau pour l'inciter à écouter.</a:t>
            </a:r>
          </a:p>
        </p:txBody>
      </p:sp>
      <p:pic>
        <p:nvPicPr>
          <p:cNvPr id="6" name="Image 8">
            <a:extLst>
              <a:ext uri="{FF2B5EF4-FFF2-40B4-BE49-F238E27FC236}">
                <a16:creationId xmlns:a16="http://schemas.microsoft.com/office/drawing/2014/main" id="{F37BA870-5E81-76EE-1DF9-963D88858458}"/>
              </a:ext>
            </a:extLst>
          </p:cNvPr>
          <p:cNvPicPr>
            <a:picLocks noChangeAspect="1"/>
          </p:cNvPicPr>
          <p:nvPr/>
        </p:nvPicPr>
        <p:blipFill>
          <a:blip r:embed="rId3"/>
          <a:stretch>
            <a:fillRect/>
          </a:stretch>
        </p:blipFill>
        <p:spPr>
          <a:xfrm>
            <a:off x="11645716" y="505406"/>
            <a:ext cx="325863" cy="325863"/>
          </a:xfrm>
          <a:prstGeom prst="rect">
            <a:avLst/>
          </a:prstGeom>
        </p:spPr>
      </p:pic>
    </p:spTree>
    <p:extLst>
      <p:ext uri="{BB962C8B-B14F-4D97-AF65-F5344CB8AC3E}">
        <p14:creationId xmlns:p14="http://schemas.microsoft.com/office/powerpoint/2010/main" val="14659609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59CD532-0E3B-0905-4DBC-441E9874D0A2}"/>
              </a:ext>
            </a:extLst>
          </p:cNvPr>
          <p:cNvSpPr>
            <a:spLocks noGrp="1"/>
          </p:cNvSpPr>
          <p:nvPr>
            <p:ph type="body" sz="quarter" idx="10"/>
          </p:nvPr>
        </p:nvSpPr>
        <p:spPr/>
        <p:txBody>
          <a:bodyPr/>
          <a:lstStyle/>
          <a:p>
            <a:endParaRPr lang="fr-FR" dirty="0"/>
          </a:p>
        </p:txBody>
      </p:sp>
    </p:spTree>
    <p:extLst>
      <p:ext uri="{BB962C8B-B14F-4D97-AF65-F5344CB8AC3E}">
        <p14:creationId xmlns:p14="http://schemas.microsoft.com/office/powerpoint/2010/main" val="14545525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E9BD5B2-7762-593D-23DF-48AD015EA170}"/>
              </a:ext>
            </a:extLst>
          </p:cNvPr>
          <p:cNvSpPr>
            <a:spLocks noGrp="1"/>
          </p:cNvSpPr>
          <p:nvPr>
            <p:ph type="title"/>
          </p:nvPr>
        </p:nvSpPr>
        <p:spPr/>
        <p:txBody>
          <a:bodyPr/>
          <a:lstStyle/>
          <a:p>
            <a:r>
              <a:rPr lang="fr-FR" dirty="0"/>
              <a:t>On commence par la correction de l’exercice maison de la séance précédente.</a:t>
            </a:r>
          </a:p>
        </p:txBody>
      </p:sp>
      <p:sp>
        <p:nvSpPr>
          <p:cNvPr id="16" name="Content Placeholder 15">
            <a:extLst>
              <a:ext uri="{FF2B5EF4-FFF2-40B4-BE49-F238E27FC236}">
                <a16:creationId xmlns:a16="http://schemas.microsoft.com/office/drawing/2014/main" id="{085E4A41-1064-F24C-023F-22A5E29EA9B4}"/>
              </a:ext>
            </a:extLst>
          </p:cNvPr>
          <p:cNvSpPr>
            <a:spLocks noGrp="1"/>
          </p:cNvSpPr>
          <p:nvPr>
            <p:ph sz="quarter" idx="11"/>
          </p:nvPr>
        </p:nvSpPr>
        <p:spPr/>
        <p:txBody>
          <a:bodyPr/>
          <a:lstStyle/>
          <a:p>
            <a:r>
              <a:rPr lang="fr-FR" dirty="0">
                <a:latin typeface="Calibri" panose="020F0502020204030204"/>
              </a:rPr>
              <a:t>L’enseignant contrôle les réalisations d’un échantillon d’élèves avant de passer à la correction au tableau</a:t>
            </a:r>
            <a:endParaRPr lang="fr-FR" dirty="0"/>
          </a:p>
        </p:txBody>
      </p:sp>
      <p:sp>
        <p:nvSpPr>
          <p:cNvPr id="17" name="Text Placeholder 16">
            <a:extLst>
              <a:ext uri="{FF2B5EF4-FFF2-40B4-BE49-F238E27FC236}">
                <a16:creationId xmlns:a16="http://schemas.microsoft.com/office/drawing/2014/main" id="{6FAA6584-8557-0CE2-085A-8632A12501A2}"/>
              </a:ext>
            </a:extLst>
          </p:cNvPr>
          <p:cNvSpPr>
            <a:spLocks noGrp="1"/>
          </p:cNvSpPr>
          <p:nvPr>
            <p:ph type="body" sz="quarter" idx="12"/>
          </p:nvPr>
        </p:nvSpPr>
        <p:spPr/>
        <p:txBody>
          <a:bodyPr>
            <a:normAutofit/>
          </a:bodyPr>
          <a:lstStyle/>
          <a:p>
            <a:pPr algn="ctr"/>
            <a:r>
              <a:rPr lang="fr-FR" sz="2400" b="1" dirty="0"/>
              <a:t>Page 43</a:t>
            </a:r>
          </a:p>
        </p:txBody>
      </p:sp>
      <p:pic>
        <p:nvPicPr>
          <p:cNvPr id="5" name="Picture 52">
            <a:extLst>
              <a:ext uri="{FF2B5EF4-FFF2-40B4-BE49-F238E27FC236}">
                <a16:creationId xmlns:a16="http://schemas.microsoft.com/office/drawing/2014/main" id="{F905DF4D-BE2A-A7D3-B5B9-13E9F3B9E7B7}"/>
              </a:ext>
            </a:extLst>
          </p:cNvPr>
          <p:cNvPicPr>
            <a:picLocks noChangeAspect="1"/>
          </p:cNvPicPr>
          <p:nvPr/>
        </p:nvPicPr>
        <p:blipFill>
          <a:blip r:embed="rId2">
            <a:duotone>
              <a:schemeClr val="accent2">
                <a:shade val="45000"/>
                <a:satMod val="135000"/>
              </a:schemeClr>
              <a:prstClr val="white"/>
            </a:duotone>
          </a:blip>
          <a:stretch>
            <a:fillRect/>
          </a:stretch>
        </p:blipFill>
        <p:spPr>
          <a:xfrm>
            <a:off x="11655045" y="457806"/>
            <a:ext cx="404207" cy="412994"/>
          </a:xfrm>
          <a:prstGeom prst="ellipse">
            <a:avLst/>
          </a:prstGeom>
          <a:solidFill>
            <a:srgbClr val="FFC000"/>
          </a:solidFill>
          <a:ln>
            <a:noFill/>
          </a:ln>
        </p:spPr>
      </p:pic>
      <p:pic>
        <p:nvPicPr>
          <p:cNvPr id="4" name="Image 3" descr="Une image contenant texte, ligne, Police, diagramme&#10;&#10;Le contenu généré par l’IA peut être incorrect.">
            <a:extLst>
              <a:ext uri="{FF2B5EF4-FFF2-40B4-BE49-F238E27FC236}">
                <a16:creationId xmlns:a16="http://schemas.microsoft.com/office/drawing/2014/main" id="{DC425069-EEA2-4D23-1E6C-09985BA4B8F8}"/>
              </a:ext>
            </a:extLst>
          </p:cNvPr>
          <p:cNvPicPr>
            <a:picLocks noChangeAspect="1"/>
          </p:cNvPicPr>
          <p:nvPr/>
        </p:nvPicPr>
        <p:blipFill>
          <a:blip r:embed="rId3"/>
          <a:srcRect b="5735"/>
          <a:stretch/>
        </p:blipFill>
        <p:spPr>
          <a:xfrm>
            <a:off x="410062" y="1795473"/>
            <a:ext cx="11561517" cy="2731557"/>
          </a:xfrm>
          <a:prstGeom prst="rect">
            <a:avLst/>
          </a:prstGeom>
        </p:spPr>
      </p:pic>
      <p:sp>
        <p:nvSpPr>
          <p:cNvPr id="3" name="ZoneTexte 2">
            <a:extLst>
              <a:ext uri="{FF2B5EF4-FFF2-40B4-BE49-F238E27FC236}">
                <a16:creationId xmlns:a16="http://schemas.microsoft.com/office/drawing/2014/main" id="{456F4485-628C-5925-5A9C-CF5F78DEA4BE}"/>
              </a:ext>
            </a:extLst>
          </p:cNvPr>
          <p:cNvSpPr txBox="1"/>
          <p:nvPr/>
        </p:nvSpPr>
        <p:spPr>
          <a:xfrm>
            <a:off x="410062" y="4287187"/>
            <a:ext cx="774161" cy="464695"/>
          </a:xfrm>
          <a:prstGeom prst="rect">
            <a:avLst/>
          </a:prstGeom>
          <a:solidFill>
            <a:schemeClr val="bg1"/>
          </a:solidFill>
        </p:spPr>
        <p:txBody>
          <a:bodyPr wrap="square" rtlCol="0">
            <a:spAutoFit/>
          </a:bodyPr>
          <a:lstStyle/>
          <a:p>
            <a:pPr algn="l"/>
            <a:endParaRPr lang="fr-FR"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8127921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3EB43A-70B3-38C6-B400-1B654201B5B3}"/>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42D6FE82-3550-5C0F-2997-73EC9DF82755}"/>
              </a:ext>
            </a:extLst>
          </p:cNvPr>
          <p:cNvSpPr>
            <a:spLocks noGrp="1"/>
          </p:cNvSpPr>
          <p:nvPr>
            <p:ph type="title"/>
          </p:nvPr>
        </p:nvSpPr>
        <p:spPr/>
        <p:txBody>
          <a:bodyPr/>
          <a:lstStyle/>
          <a:p>
            <a:r>
              <a:rPr lang="fr-FR" dirty="0"/>
              <a:t>Voici la correction de cet exercice</a:t>
            </a:r>
          </a:p>
        </p:txBody>
      </p:sp>
      <p:sp>
        <p:nvSpPr>
          <p:cNvPr id="16" name="Content Placeholder 15">
            <a:extLst>
              <a:ext uri="{FF2B5EF4-FFF2-40B4-BE49-F238E27FC236}">
                <a16:creationId xmlns:a16="http://schemas.microsoft.com/office/drawing/2014/main" id="{2E2B8BE5-D668-0FF3-6D57-9995150F2559}"/>
              </a:ext>
            </a:extLst>
          </p:cNvPr>
          <p:cNvSpPr>
            <a:spLocks noGrp="1"/>
          </p:cNvSpPr>
          <p:nvPr>
            <p:ph sz="quarter" idx="11"/>
          </p:nvPr>
        </p:nvSpPr>
        <p:spPr/>
        <p:txBody>
          <a:bodyPr/>
          <a:lstStyle/>
          <a:p>
            <a:r>
              <a:rPr lang="fr-FR" dirty="0">
                <a:latin typeface="Calibri" panose="020F0502020204030204"/>
              </a:rPr>
              <a:t>L’enseignant demande aux élèves ayant rencontré des difficultés de recopier la correction afin de mieux comprendre leurs erreurs.</a:t>
            </a:r>
            <a:endParaRPr lang="fr-FR" dirty="0"/>
          </a:p>
        </p:txBody>
      </p:sp>
      <p:pic>
        <p:nvPicPr>
          <p:cNvPr id="5" name="Picture 52">
            <a:extLst>
              <a:ext uri="{FF2B5EF4-FFF2-40B4-BE49-F238E27FC236}">
                <a16:creationId xmlns:a16="http://schemas.microsoft.com/office/drawing/2014/main" id="{22ECEC61-B70D-8435-488A-55A76E4F1EA3}"/>
              </a:ext>
            </a:extLst>
          </p:cNvPr>
          <p:cNvPicPr>
            <a:picLocks noChangeAspect="1"/>
          </p:cNvPicPr>
          <p:nvPr/>
        </p:nvPicPr>
        <p:blipFill>
          <a:blip r:embed="rId2">
            <a:duotone>
              <a:schemeClr val="accent2">
                <a:shade val="45000"/>
                <a:satMod val="135000"/>
              </a:schemeClr>
              <a:prstClr val="white"/>
            </a:duotone>
          </a:blip>
          <a:stretch>
            <a:fillRect/>
          </a:stretch>
        </p:blipFill>
        <p:spPr>
          <a:xfrm>
            <a:off x="11655045" y="457806"/>
            <a:ext cx="404207" cy="412994"/>
          </a:xfrm>
          <a:prstGeom prst="ellipse">
            <a:avLst/>
          </a:prstGeom>
          <a:solidFill>
            <a:srgbClr val="FFC000"/>
          </a:solidFill>
          <a:ln>
            <a:noFill/>
          </a:ln>
        </p:spPr>
      </p:pic>
      <mc:AlternateContent xmlns:mc="http://schemas.openxmlformats.org/markup-compatibility/2006" xmlns:a14="http://schemas.microsoft.com/office/drawing/2010/main">
        <mc:Choice Requires="a14">
          <p:sp>
            <p:nvSpPr>
              <p:cNvPr id="8" name="ZoneTexte 7">
                <a:extLst>
                  <a:ext uri="{FF2B5EF4-FFF2-40B4-BE49-F238E27FC236}">
                    <a16:creationId xmlns:a16="http://schemas.microsoft.com/office/drawing/2014/main" id="{0935B181-8600-A9CC-D018-2075DADD09F4}"/>
                  </a:ext>
                </a:extLst>
              </p:cNvPr>
              <p:cNvSpPr txBox="1"/>
              <p:nvPr/>
            </p:nvSpPr>
            <p:spPr>
              <a:xfrm>
                <a:off x="655947" y="3413422"/>
                <a:ext cx="9212248"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b="1" dirty="0">
                    <a:solidFill>
                      <a:srgbClr val="FF0000"/>
                    </a:solidFill>
                    <a:latin typeface="Aptos" panose="02110004020202020204"/>
                  </a:rPr>
                  <a:t>b</a:t>
                </a:r>
                <a:r>
                  <a:rPr kumimoji="0" lang="fr-FR" sz="1800" b="1" i="0" u="none" strike="noStrike" kern="1200" cap="none" spc="0" normalizeH="0" baseline="0" noProof="0" dirty="0">
                    <a:ln>
                      <a:noFill/>
                    </a:ln>
                    <a:solidFill>
                      <a:srgbClr val="FF0000"/>
                    </a:solidFill>
                    <a:effectLst/>
                    <a:uLnTx/>
                    <a:uFillTx/>
                    <a:latin typeface="Aptos" panose="02110004020202020204"/>
                    <a:ea typeface="+mn-ea"/>
                    <a:cs typeface="+mn-cs"/>
                  </a:rPr>
                  <a:t>) </a:t>
                </a:r>
                <a:r>
                  <a:rPr kumimoji="0" lang="fr-FR" sz="1800" b="0" i="0" u="none" strike="noStrike" kern="1200" cap="none" spc="0" normalizeH="0" baseline="0" noProof="0" dirty="0">
                    <a:ln>
                      <a:noFill/>
                    </a:ln>
                    <a:solidFill>
                      <a:prstClr val="black"/>
                    </a:solidFill>
                    <a:effectLst/>
                    <a:uLnTx/>
                    <a:uFillTx/>
                    <a:latin typeface="Aptos" panose="02110004020202020204"/>
                    <a:ea typeface="+mn-ea"/>
                    <a:cs typeface="+mn-cs"/>
                  </a:rPr>
                  <a:t>On a les deux triangles </a:t>
                </a:r>
                <a14:m>
                  <m:oMath xmlns:m="http://schemas.openxmlformats.org/officeDocument/2006/math">
                    <m:r>
                      <a:rPr kumimoji="0" lang="fr-FR" sz="1800" b="0"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r>
                      <a:rPr kumimoji="0" lang="fr-FR" sz="1800" b="0"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𝐴𝐵𝐶</m:t>
                    </m:r>
                    <m:r>
                      <a:rPr kumimoji="0" lang="fr-FR" sz="1800" b="0"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 </m:t>
                    </m:r>
                  </m:oMath>
                </a14:m>
                <a:r>
                  <a:rPr kumimoji="0" lang="fr-FR" sz="1800" b="0" i="0" u="none" strike="noStrike" kern="1200" cap="none" spc="0" normalizeH="0" baseline="0" noProof="0" dirty="0">
                    <a:ln>
                      <a:noFill/>
                    </a:ln>
                    <a:solidFill>
                      <a:prstClr val="black"/>
                    </a:solidFill>
                    <a:effectLst/>
                    <a:uLnTx/>
                    <a:uFillTx/>
                    <a:latin typeface="Aptos" panose="02110004020202020204"/>
                    <a:ea typeface="+mn-ea"/>
                    <a:cs typeface="+mn-cs"/>
                  </a:rPr>
                  <a:t>et </a:t>
                </a:r>
                <a14:m>
                  <m:oMath xmlns:m="http://schemas.openxmlformats.org/officeDocument/2006/math">
                    <m:r>
                      <a:rPr kumimoji="0" lang="fr-FR" sz="1800" b="0"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sSup>
                      <m:sSupPr>
                        <m:ctrlPr>
                          <a:rPr kumimoji="0" lang="fr-FR" sz="1800" b="0"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ctrlPr>
                      </m:sSupPr>
                      <m:e>
                        <m:r>
                          <a:rPr kumimoji="0" lang="fr-FR" sz="1800" b="0"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𝐴</m:t>
                        </m:r>
                      </m:e>
                      <m:sup>
                        <m:r>
                          <a:rPr kumimoji="0" lang="fr-FR" sz="1800" b="0"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sup>
                    </m:sSup>
                    <m:sSup>
                      <m:sSupPr>
                        <m:ctrlPr>
                          <a:rPr kumimoji="0" lang="fr-FR" sz="1800" b="0"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ctrlPr>
                      </m:sSupPr>
                      <m:e>
                        <m:r>
                          <a:rPr kumimoji="0" lang="fr-FR" sz="1800" b="0"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𝐵</m:t>
                        </m:r>
                      </m:e>
                      <m:sup>
                        <m:r>
                          <a:rPr kumimoji="0" lang="fr-FR" sz="1800" b="0"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sup>
                    </m:sSup>
                    <m:r>
                      <a:rPr kumimoji="0" lang="fr-FR" sz="1800" b="0"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𝐶</m:t>
                    </m:r>
                    <m:r>
                      <a:rPr kumimoji="0" lang="fr-FR" sz="1800" b="0"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 </m:t>
                    </m:r>
                  </m:oMath>
                </a14:m>
                <a:r>
                  <a:rPr kumimoji="0" lang="fr-FR" sz="1800" b="0" i="0" u="none" strike="noStrike" kern="1200" cap="none" spc="0" normalizeH="0" baseline="0" noProof="0" dirty="0">
                    <a:ln>
                      <a:noFill/>
                    </a:ln>
                    <a:solidFill>
                      <a:prstClr val="black"/>
                    </a:solidFill>
                    <a:effectLst/>
                    <a:uLnTx/>
                    <a:uFillTx/>
                    <a:latin typeface="Aptos" panose="02110004020202020204"/>
                    <a:ea typeface="+mn-ea"/>
                    <a:cs typeface="+mn-cs"/>
                  </a:rPr>
                  <a:t>sont correspondants par une </a:t>
                </a:r>
                <a:r>
                  <a:rPr lang="fr-FR" dirty="0">
                    <a:solidFill>
                      <a:prstClr val="black"/>
                    </a:solidFill>
                    <a:latin typeface="Aptos" panose="02110004020202020204"/>
                  </a:rPr>
                  <a:t>translation</a:t>
                </a:r>
                <a:endParaRPr kumimoji="0" lang="fr-FR" sz="18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Aptos" panose="02110004020202020204"/>
                    <a:ea typeface="+mn-ea"/>
                    <a:cs typeface="+mn-cs"/>
                  </a:rPr>
                  <a:t> </a:t>
                </a:r>
                <a14:m>
                  <m:oMath xmlns:m="http://schemas.openxmlformats.org/officeDocument/2006/math">
                    <m:r>
                      <a:rPr kumimoji="0" lang="fr-FR"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𝐴𝐵</m:t>
                    </m:r>
                  </m:oMath>
                </a14:m>
                <a:r>
                  <a:rPr kumimoji="0" lang="fr-FR" sz="1800" b="0" i="0" u="none" strike="noStrike" kern="1200" cap="none" spc="0" normalizeH="0" baseline="0" noProof="0" dirty="0">
                    <a:ln>
                      <a:noFill/>
                    </a:ln>
                    <a:solidFill>
                      <a:prstClr val="black"/>
                    </a:solidFill>
                    <a:effectLst/>
                    <a:uLnTx/>
                    <a:uFillTx/>
                    <a:latin typeface="Aptos" panose="02110004020202020204"/>
                    <a:ea typeface="+mn-ea"/>
                    <a:cs typeface="+mn-cs"/>
                  </a:rPr>
                  <a:t> et A’B’ sont deux cotés correspondants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Aptos" panose="02110004020202020204"/>
                    <a:ea typeface="+mn-ea"/>
                    <a:cs typeface="+mn-cs"/>
                  </a:rPr>
                  <a:t>Donc </a:t>
                </a:r>
                <a14:m>
                  <m:oMath xmlns:m="http://schemas.openxmlformats.org/officeDocument/2006/math">
                    <m:sSup>
                      <m:sSupPr>
                        <m:ctrlPr>
                          <a:rPr kumimoji="0" lang="fr-FR"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pPr>
                      <m:e>
                        <m:r>
                          <a:rPr kumimoji="0" lang="fr-FR"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𝐴</m:t>
                        </m:r>
                      </m:e>
                      <m:sup>
                        <m:r>
                          <a:rPr kumimoji="0" lang="fr-FR"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sup>
                    </m:sSup>
                    <m:r>
                      <a:rPr kumimoji="0" lang="fr-FR"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𝐵</m:t>
                    </m:r>
                    <m:r>
                      <a:rPr kumimoji="0" lang="fr-FR" sz="18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oMath>
                </a14:m>
                <a:r>
                  <a:rPr kumimoji="0" lang="fr-FR" sz="1800" b="0" i="0" u="none" strike="noStrike" kern="1200" cap="none" spc="0" normalizeH="0" baseline="0" noProof="0" dirty="0">
                    <a:ln>
                      <a:noFill/>
                    </a:ln>
                    <a:solidFill>
                      <a:prstClr val="black"/>
                    </a:solidFill>
                    <a:effectLst/>
                    <a:uLnTx/>
                    <a:uFillTx/>
                    <a:latin typeface="Aptos" panose="02110004020202020204"/>
                    <a:ea typeface="+mn-ea"/>
                    <a:cs typeface="+mn-cs"/>
                  </a:rPr>
                  <a:t> </a:t>
                </a:r>
                <a14:m>
                  <m:oMath xmlns:m="http://schemas.openxmlformats.org/officeDocument/2006/math">
                    <m:r>
                      <a:rPr kumimoji="0" lang="fr-FR" sz="1800" b="0"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r>
                      <a:rPr kumimoji="0" lang="fr-FR" sz="1800" b="0"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𝐴𝐵</m:t>
                    </m:r>
                    <m:r>
                      <a:rPr kumimoji="0" lang="fr-FR" sz="1800" b="0"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 =2</m:t>
                    </m:r>
                    <m:r>
                      <a:rPr kumimoji="0" lang="fr-FR" sz="1800" b="0"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𝑐𝑚</m:t>
                    </m:r>
                  </m:oMath>
                </a14:m>
                <a:endParaRPr kumimoji="0" lang="fr-FR"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mc:Choice>
        <mc:Fallback xmlns="">
          <p:sp>
            <p:nvSpPr>
              <p:cNvPr id="8" name="ZoneTexte 7">
                <a:extLst>
                  <a:ext uri="{FF2B5EF4-FFF2-40B4-BE49-F238E27FC236}">
                    <a16:creationId xmlns:a16="http://schemas.microsoft.com/office/drawing/2014/main" id="{0935B181-8600-A9CC-D018-2075DADD09F4}"/>
                  </a:ext>
                </a:extLst>
              </p:cNvPr>
              <p:cNvSpPr txBox="1">
                <a:spLocks noRot="1" noChangeAspect="1" noMove="1" noResize="1" noEditPoints="1" noAdjustHandles="1" noChangeArrowheads="1" noChangeShapeType="1" noTextEdit="1"/>
              </p:cNvSpPr>
              <p:nvPr/>
            </p:nvSpPr>
            <p:spPr>
              <a:xfrm>
                <a:off x="655947" y="3413422"/>
                <a:ext cx="9212248" cy="923330"/>
              </a:xfrm>
              <a:prstGeom prst="rect">
                <a:avLst/>
              </a:prstGeom>
              <a:blipFill>
                <a:blip r:embed="rId3"/>
                <a:stretch>
                  <a:fillRect l="-596" t="-3311" b="-40397"/>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1" name="ZoneTexte 10">
                <a:extLst>
                  <a:ext uri="{FF2B5EF4-FFF2-40B4-BE49-F238E27FC236}">
                    <a16:creationId xmlns:a16="http://schemas.microsoft.com/office/drawing/2014/main" id="{A7037602-FC06-ECB8-DF31-E6A776EF7D03}"/>
                  </a:ext>
                </a:extLst>
              </p:cNvPr>
              <p:cNvSpPr txBox="1"/>
              <p:nvPr/>
            </p:nvSpPr>
            <p:spPr>
              <a:xfrm>
                <a:off x="655947" y="4861537"/>
                <a:ext cx="9212248" cy="923330"/>
              </a:xfrm>
              <a:prstGeom prst="rect">
                <a:avLst/>
              </a:prstGeom>
              <a:noFill/>
            </p:spPr>
            <p:txBody>
              <a:bodyPr wrap="square">
                <a:spAutoFit/>
              </a:bodyPr>
              <a:lstStyle/>
              <a:p>
                <a:pPr lvl="0"/>
                <a:r>
                  <a:rPr lang="fr-FR" b="1" dirty="0">
                    <a:solidFill>
                      <a:srgbClr val="FF0000"/>
                    </a:solidFill>
                    <a:latin typeface="Aptos" panose="02110004020202020204"/>
                  </a:rPr>
                  <a:t>c</a:t>
                </a:r>
                <a:r>
                  <a:rPr kumimoji="0" lang="fr-FR" sz="1800" b="1" i="0" u="none" strike="noStrike" kern="1200" cap="none" spc="0" normalizeH="0" baseline="0" noProof="0" dirty="0">
                    <a:ln>
                      <a:noFill/>
                    </a:ln>
                    <a:solidFill>
                      <a:srgbClr val="FF0000"/>
                    </a:solidFill>
                    <a:effectLst/>
                    <a:uLnTx/>
                    <a:uFillTx/>
                    <a:latin typeface="Aptos" panose="02110004020202020204"/>
                    <a:ea typeface="+mn-ea"/>
                    <a:cs typeface="+mn-cs"/>
                  </a:rPr>
                  <a:t>) </a:t>
                </a:r>
                <a:r>
                  <a:rPr lang="fr-FR" dirty="0">
                    <a:solidFill>
                      <a:prstClr val="black"/>
                    </a:solidFill>
                  </a:rPr>
                  <a:t>On a les deux triangles ∆𝐴𝐵𝐶 et ∆𝐴′ 𝐵′ 𝐶′ sont correspondants par une translation</a:t>
                </a:r>
              </a:p>
              <a:p>
                <a:pPr lvl="0"/>
                <a14:m>
                  <m:oMath xmlns:m="http://schemas.openxmlformats.org/officeDocument/2006/math">
                    <m:r>
                      <a:rPr kumimoji="0" lang="fr-FR" sz="1800" b="0"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r>
                      <a:rPr lang="fr-FR" i="1" dirty="0">
                        <a:solidFill>
                          <a:prstClr val="black"/>
                        </a:solidFill>
                        <a:latin typeface="Cambria Math" panose="02040503050406030204" pitchFamily="18" charset="0"/>
                      </a:rPr>
                      <m:t>𝐴𝐵𝐶</m:t>
                    </m:r>
                  </m:oMath>
                </a14:m>
                <a:r>
                  <a:rPr kumimoji="0" lang="fr-FR" sz="1800" b="0" i="0" u="none" strike="noStrike" kern="1200" cap="none" spc="0" normalizeH="0" baseline="0" noProof="0" dirty="0">
                    <a:ln>
                      <a:noFill/>
                    </a:ln>
                    <a:solidFill>
                      <a:prstClr val="black"/>
                    </a:solidFill>
                    <a:effectLst/>
                    <a:uLnTx/>
                    <a:uFillTx/>
                    <a:latin typeface="Aptos" panose="02110004020202020204"/>
                    <a:ea typeface="+mn-ea"/>
                    <a:cs typeface="+mn-cs"/>
                  </a:rPr>
                  <a:t>et </a:t>
                </a:r>
                <a14:m>
                  <m:oMath xmlns:m="http://schemas.openxmlformats.org/officeDocument/2006/math">
                    <m:r>
                      <a:rPr kumimoji="0" lang="fr-FR" sz="1800" b="0"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sSup>
                      <m:sSupPr>
                        <m:ctrlPr>
                          <a:rPr lang="fr-FR" i="1" dirty="0">
                            <a:solidFill>
                              <a:prstClr val="black"/>
                            </a:solidFill>
                            <a:latin typeface="Cambria Math" panose="02040503050406030204" pitchFamily="18" charset="0"/>
                          </a:rPr>
                        </m:ctrlPr>
                      </m:sSupPr>
                      <m:e>
                        <m:r>
                          <a:rPr lang="fr-FR" i="1" dirty="0">
                            <a:solidFill>
                              <a:prstClr val="black"/>
                            </a:solidFill>
                            <a:latin typeface="Cambria Math" panose="02040503050406030204" pitchFamily="18" charset="0"/>
                          </a:rPr>
                          <m:t>𝐴</m:t>
                        </m:r>
                      </m:e>
                      <m:sup>
                        <m:r>
                          <a:rPr lang="fr-FR" i="1" dirty="0">
                            <a:solidFill>
                              <a:prstClr val="black"/>
                            </a:solidFill>
                            <a:latin typeface="Cambria Math" panose="02040503050406030204" pitchFamily="18" charset="0"/>
                          </a:rPr>
                          <m:t>′</m:t>
                        </m:r>
                      </m:sup>
                    </m:sSup>
                    <m:sSup>
                      <m:sSupPr>
                        <m:ctrlPr>
                          <a:rPr lang="fr-FR" i="1" dirty="0">
                            <a:solidFill>
                              <a:prstClr val="black"/>
                            </a:solidFill>
                            <a:latin typeface="Cambria Math" panose="02040503050406030204" pitchFamily="18" charset="0"/>
                          </a:rPr>
                        </m:ctrlPr>
                      </m:sSupPr>
                      <m:e>
                        <m:r>
                          <a:rPr lang="fr-FR" i="1" dirty="0">
                            <a:solidFill>
                              <a:prstClr val="black"/>
                            </a:solidFill>
                            <a:latin typeface="Cambria Math" panose="02040503050406030204" pitchFamily="18" charset="0"/>
                          </a:rPr>
                          <m:t>𝐵</m:t>
                        </m:r>
                      </m:e>
                      <m:sup>
                        <m:r>
                          <a:rPr lang="fr-FR" i="1" dirty="0">
                            <a:solidFill>
                              <a:prstClr val="black"/>
                            </a:solidFill>
                            <a:latin typeface="Cambria Math" panose="02040503050406030204" pitchFamily="18" charset="0"/>
                          </a:rPr>
                          <m:t>′</m:t>
                        </m:r>
                      </m:sup>
                    </m:sSup>
                    <m:sSup>
                      <m:sSupPr>
                        <m:ctrlPr>
                          <a:rPr lang="fr-FR" i="1" dirty="0">
                            <a:solidFill>
                              <a:prstClr val="black"/>
                            </a:solidFill>
                            <a:latin typeface="Cambria Math" panose="02040503050406030204" pitchFamily="18" charset="0"/>
                          </a:rPr>
                        </m:ctrlPr>
                      </m:sSupPr>
                      <m:e>
                        <m:r>
                          <a:rPr lang="fr-FR" i="1" dirty="0">
                            <a:solidFill>
                              <a:prstClr val="black"/>
                            </a:solidFill>
                            <a:latin typeface="Cambria Math" panose="02040503050406030204" pitchFamily="18" charset="0"/>
                          </a:rPr>
                          <m:t>𝐶</m:t>
                        </m:r>
                      </m:e>
                      <m:sup>
                        <m:r>
                          <a:rPr lang="fr-FR" i="1" dirty="0">
                            <a:solidFill>
                              <a:prstClr val="black"/>
                            </a:solidFill>
                            <a:latin typeface="Cambria Math" panose="02040503050406030204" pitchFamily="18" charset="0"/>
                          </a:rPr>
                          <m:t>′</m:t>
                        </m:r>
                      </m:sup>
                    </m:sSup>
                  </m:oMath>
                </a14:m>
                <a:r>
                  <a:rPr kumimoji="0" lang="fr-FR" sz="1800" b="0" i="0" u="none" strike="noStrike" kern="1200" cap="none" spc="0" normalizeH="0" baseline="0" noProof="0" dirty="0">
                    <a:ln>
                      <a:noFill/>
                    </a:ln>
                    <a:solidFill>
                      <a:prstClr val="black"/>
                    </a:solidFill>
                    <a:effectLst/>
                    <a:uLnTx/>
                    <a:uFillTx/>
                    <a:latin typeface="Aptos" panose="02110004020202020204"/>
                    <a:ea typeface="+mn-ea"/>
                    <a:cs typeface="+mn-cs"/>
                  </a:rPr>
                  <a:t>sont deux angles correspondants :</a:t>
                </a:r>
              </a:p>
              <a:p>
                <a:pPr lvl="0"/>
                <a:r>
                  <a:rPr kumimoji="0" lang="fr-FR" sz="1800" b="0" i="0" u="none" strike="noStrike" kern="1200" cap="none" spc="0" normalizeH="0" baseline="0" noProof="0" dirty="0">
                    <a:ln>
                      <a:noFill/>
                    </a:ln>
                    <a:solidFill>
                      <a:prstClr val="black"/>
                    </a:solidFill>
                    <a:effectLst/>
                    <a:uLnTx/>
                    <a:uFillTx/>
                    <a:latin typeface="Aptos" panose="02110004020202020204"/>
                    <a:ea typeface="+mn-ea"/>
                    <a:cs typeface="+mn-cs"/>
                  </a:rPr>
                  <a:t>Donc </a:t>
                </a:r>
                <a14:m>
                  <m:oMath xmlns:m="http://schemas.openxmlformats.org/officeDocument/2006/math">
                    <m:r>
                      <a:rPr kumimoji="0" lang="fr-FR" sz="1800" b="0" i="1" u="none" strike="noStrike" kern="1200" cap="none" spc="0" normalizeH="0" baseline="0" noProof="0" dirty="0">
                        <a:ln>
                          <a:noFill/>
                        </a:ln>
                        <a:solidFill>
                          <a:prstClr val="black"/>
                        </a:solidFill>
                        <a:effectLst/>
                        <a:uLnTx/>
                        <a:uFillTx/>
                        <a:latin typeface="Cambria Math" panose="02040503050406030204" pitchFamily="18" charset="0"/>
                        <a:ea typeface="+mn-ea"/>
                        <a:cs typeface="+mn-cs"/>
                      </a:rPr>
                      <m:t>∠</m:t>
                    </m:r>
                    <m:r>
                      <a:rPr lang="fr-FR" i="1" dirty="0">
                        <a:solidFill>
                          <a:prstClr val="black"/>
                        </a:solidFill>
                        <a:latin typeface="Cambria Math" panose="02040503050406030204" pitchFamily="18" charset="0"/>
                      </a:rPr>
                      <m:t>𝐴</m:t>
                    </m:r>
                    <m:r>
                      <a:rPr lang="fr-FR" i="1" dirty="0">
                        <a:solidFill>
                          <a:prstClr val="black"/>
                        </a:solidFill>
                        <a:latin typeface="Cambria Math" panose="02040503050406030204" pitchFamily="18" charset="0"/>
                      </a:rPr>
                      <m:t>′ </m:t>
                    </m:r>
                    <m:r>
                      <a:rPr lang="fr-FR" i="1" dirty="0">
                        <a:solidFill>
                          <a:prstClr val="black"/>
                        </a:solidFill>
                        <a:latin typeface="Cambria Math" panose="02040503050406030204" pitchFamily="18" charset="0"/>
                      </a:rPr>
                      <m:t>𝐵</m:t>
                    </m:r>
                    <m:r>
                      <a:rPr lang="fr-FR" i="1" dirty="0">
                        <a:solidFill>
                          <a:prstClr val="black"/>
                        </a:solidFill>
                        <a:latin typeface="Cambria Math" panose="02040503050406030204" pitchFamily="18" charset="0"/>
                      </a:rPr>
                      <m:t>′ </m:t>
                    </m:r>
                    <m:r>
                      <a:rPr lang="fr-FR" i="1" dirty="0">
                        <a:solidFill>
                          <a:prstClr val="black"/>
                        </a:solidFill>
                        <a:latin typeface="Cambria Math" panose="02040503050406030204" pitchFamily="18" charset="0"/>
                      </a:rPr>
                      <m:t>𝐶</m:t>
                    </m:r>
                    <m:r>
                      <a:rPr lang="fr-FR" i="1" dirty="0">
                        <a:solidFill>
                          <a:prstClr val="black"/>
                        </a:solidFill>
                        <a:latin typeface="Cambria Math" panose="02040503050406030204" pitchFamily="18" charset="0"/>
                      </a:rPr>
                      <m:t>′=∠</m:t>
                    </m:r>
                    <m:r>
                      <a:rPr lang="fr-FR" b="0" i="1" dirty="0" smtClean="0">
                        <a:solidFill>
                          <a:prstClr val="black"/>
                        </a:solidFill>
                        <a:latin typeface="Cambria Math" panose="02040503050406030204" pitchFamily="18" charset="0"/>
                      </a:rPr>
                      <m:t>𝐴𝐵𝐶</m:t>
                    </m:r>
                    <m:r>
                      <a:rPr kumimoji="0" lang="fr-FR" sz="1800" b="0"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=29,74° </m:t>
                    </m:r>
                  </m:oMath>
                </a14:m>
                <a:endParaRPr kumimoji="0" lang="fr-FR"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mc:Choice>
        <mc:Fallback xmlns="">
          <p:sp>
            <p:nvSpPr>
              <p:cNvPr id="11" name="ZoneTexte 10">
                <a:extLst>
                  <a:ext uri="{FF2B5EF4-FFF2-40B4-BE49-F238E27FC236}">
                    <a16:creationId xmlns:a16="http://schemas.microsoft.com/office/drawing/2014/main" id="{A7037602-FC06-ECB8-DF31-E6A776EF7D03}"/>
                  </a:ext>
                </a:extLst>
              </p:cNvPr>
              <p:cNvSpPr txBox="1">
                <a:spLocks noRot="1" noChangeAspect="1" noMove="1" noResize="1" noEditPoints="1" noAdjustHandles="1" noChangeArrowheads="1" noChangeShapeType="1" noTextEdit="1"/>
              </p:cNvSpPr>
              <p:nvPr/>
            </p:nvSpPr>
            <p:spPr>
              <a:xfrm>
                <a:off x="655947" y="4861537"/>
                <a:ext cx="9212248" cy="923330"/>
              </a:xfrm>
              <a:prstGeom prst="rect">
                <a:avLst/>
              </a:prstGeom>
              <a:blipFill>
                <a:blip r:embed="rId4"/>
                <a:stretch>
                  <a:fillRect l="-596" t="-5263" b="-39474"/>
                </a:stretch>
              </a:blipFill>
            </p:spPr>
            <p:txBody>
              <a:bodyPr/>
              <a:lstStyle/>
              <a:p>
                <a:r>
                  <a:rPr lang="fr-FR">
                    <a:noFill/>
                  </a:rPr>
                  <a:t> </a:t>
                </a:r>
              </a:p>
            </p:txBody>
          </p:sp>
        </mc:Fallback>
      </mc:AlternateContent>
      <p:sp>
        <p:nvSpPr>
          <p:cNvPr id="7" name="ZoneTexte 6">
            <a:extLst>
              <a:ext uri="{FF2B5EF4-FFF2-40B4-BE49-F238E27FC236}">
                <a16:creationId xmlns:a16="http://schemas.microsoft.com/office/drawing/2014/main" id="{756BF0A2-5CC7-6F2A-C19A-0D3C74BC9D3E}"/>
              </a:ext>
            </a:extLst>
          </p:cNvPr>
          <p:cNvSpPr txBox="1"/>
          <p:nvPr/>
        </p:nvSpPr>
        <p:spPr>
          <a:xfrm>
            <a:off x="778058" y="1007789"/>
            <a:ext cx="389261" cy="369332"/>
          </a:xfrm>
          <a:prstGeom prst="rect">
            <a:avLst/>
          </a:prstGeom>
          <a:noFill/>
        </p:spPr>
        <p:txBody>
          <a:bodyPr wrap="square">
            <a:spAutoFit/>
          </a:bodyPr>
          <a:lstStyle/>
          <a:p>
            <a:r>
              <a:rPr kumimoji="0" lang="fr-FR" sz="1800" b="1" i="0" u="none" strike="noStrike" kern="1200" cap="none" spc="0" normalizeH="0" baseline="0" noProof="0" dirty="0">
                <a:ln>
                  <a:noFill/>
                </a:ln>
                <a:solidFill>
                  <a:srgbClr val="FF0000"/>
                </a:solidFill>
                <a:effectLst/>
                <a:uLnTx/>
                <a:uFillTx/>
                <a:latin typeface="Aptos" panose="02110004020202020204"/>
                <a:ea typeface="+mn-ea"/>
                <a:cs typeface="+mn-cs"/>
              </a:rPr>
              <a:t>a) </a:t>
            </a:r>
            <a:endParaRPr lang="fr-FR" dirty="0"/>
          </a:p>
        </p:txBody>
      </p:sp>
      <p:grpSp>
        <p:nvGrpSpPr>
          <p:cNvPr id="18" name="Groupe 17">
            <a:extLst>
              <a:ext uri="{FF2B5EF4-FFF2-40B4-BE49-F238E27FC236}">
                <a16:creationId xmlns:a16="http://schemas.microsoft.com/office/drawing/2014/main" id="{C8B05984-0255-D50D-F2BC-231BF1C0D907}"/>
              </a:ext>
            </a:extLst>
          </p:cNvPr>
          <p:cNvGrpSpPr/>
          <p:nvPr/>
        </p:nvGrpSpPr>
        <p:grpSpPr>
          <a:xfrm>
            <a:off x="3115111" y="1448285"/>
            <a:ext cx="4580468" cy="1802915"/>
            <a:chOff x="1877438" y="1448285"/>
            <a:chExt cx="4580468" cy="2662060"/>
          </a:xfrm>
        </p:grpSpPr>
        <p:pic>
          <p:nvPicPr>
            <p:cNvPr id="4" name="Image 3" descr="Une image contenant ligne, Tracé, diagramme, pente&#10;&#10;Le contenu généré par l’IA peut être incorrect.">
              <a:extLst>
                <a:ext uri="{FF2B5EF4-FFF2-40B4-BE49-F238E27FC236}">
                  <a16:creationId xmlns:a16="http://schemas.microsoft.com/office/drawing/2014/main" id="{2C50BC5B-CD9E-7E37-6DFE-B47349D60DE9}"/>
                </a:ext>
              </a:extLst>
            </p:cNvPr>
            <p:cNvPicPr>
              <a:picLocks noChangeAspect="1"/>
            </p:cNvPicPr>
            <p:nvPr/>
          </p:nvPicPr>
          <p:blipFill>
            <a:blip r:embed="rId5"/>
            <a:stretch>
              <a:fillRect/>
            </a:stretch>
          </p:blipFill>
          <p:spPr>
            <a:xfrm>
              <a:off x="1877438" y="1448285"/>
              <a:ext cx="4580468" cy="2662060"/>
            </a:xfrm>
            <a:prstGeom prst="rect">
              <a:avLst/>
            </a:prstGeom>
          </p:spPr>
        </p:pic>
        <p:sp>
          <p:nvSpPr>
            <p:cNvPr id="14" name="ZoneTexte 13">
              <a:extLst>
                <a:ext uri="{FF2B5EF4-FFF2-40B4-BE49-F238E27FC236}">
                  <a16:creationId xmlns:a16="http://schemas.microsoft.com/office/drawing/2014/main" id="{8CC3EBF5-3D85-9CD3-E7AC-53D3CDD75621}"/>
                </a:ext>
              </a:extLst>
            </p:cNvPr>
            <p:cNvSpPr txBox="1"/>
            <p:nvPr/>
          </p:nvSpPr>
          <p:spPr>
            <a:xfrm>
              <a:off x="6039376" y="2594649"/>
              <a:ext cx="389261" cy="369332"/>
            </a:xfrm>
            <a:prstGeom prst="rect">
              <a:avLst/>
            </a:prstGeom>
            <a:noFill/>
          </p:spPr>
          <p:txBody>
            <a:bodyPr wrap="square">
              <a:spAutoFit/>
            </a:bodyPr>
            <a:lstStyle/>
            <a:p>
              <a:r>
                <a:rPr kumimoji="0" lang="fr-FR" sz="1800" b="1" i="0" u="none" strike="noStrike" kern="1200" cap="none" spc="0" normalizeH="0" baseline="0" noProof="0" dirty="0">
                  <a:ln>
                    <a:noFill/>
                  </a:ln>
                  <a:solidFill>
                    <a:srgbClr val="FF0000"/>
                  </a:solidFill>
                  <a:effectLst/>
                  <a:uLnTx/>
                  <a:uFillTx/>
                  <a:latin typeface="Aptos" panose="02110004020202020204"/>
                  <a:ea typeface="+mn-ea"/>
                  <a:cs typeface="+mn-cs"/>
                </a:rPr>
                <a:t>A’</a:t>
              </a:r>
              <a:endParaRPr lang="fr-FR" dirty="0"/>
            </a:p>
          </p:txBody>
        </p:sp>
        <p:sp>
          <p:nvSpPr>
            <p:cNvPr id="15" name="ZoneTexte 14">
              <a:extLst>
                <a:ext uri="{FF2B5EF4-FFF2-40B4-BE49-F238E27FC236}">
                  <a16:creationId xmlns:a16="http://schemas.microsoft.com/office/drawing/2014/main" id="{E9C3BFD0-62A3-5E5B-5FDF-E76084BC6CBA}"/>
                </a:ext>
              </a:extLst>
            </p:cNvPr>
            <p:cNvSpPr txBox="1"/>
            <p:nvPr/>
          </p:nvSpPr>
          <p:spPr>
            <a:xfrm>
              <a:off x="6039375" y="1578986"/>
              <a:ext cx="389261" cy="369332"/>
            </a:xfrm>
            <a:prstGeom prst="rect">
              <a:avLst/>
            </a:prstGeom>
            <a:noFill/>
          </p:spPr>
          <p:txBody>
            <a:bodyPr wrap="square">
              <a:spAutoFit/>
            </a:bodyPr>
            <a:lstStyle/>
            <a:p>
              <a:r>
                <a:rPr lang="fr-FR" b="1" dirty="0">
                  <a:solidFill>
                    <a:srgbClr val="FF0000"/>
                  </a:solidFill>
                  <a:latin typeface="Aptos" panose="02110004020202020204"/>
                </a:rPr>
                <a:t>B</a:t>
              </a:r>
              <a:r>
                <a:rPr kumimoji="0" lang="fr-FR" sz="1800" b="1" i="0" u="none" strike="noStrike" kern="1200" cap="none" spc="0" normalizeH="0" baseline="0" noProof="0" dirty="0">
                  <a:ln>
                    <a:noFill/>
                  </a:ln>
                  <a:solidFill>
                    <a:srgbClr val="FF0000"/>
                  </a:solidFill>
                  <a:effectLst/>
                  <a:uLnTx/>
                  <a:uFillTx/>
                  <a:latin typeface="Aptos" panose="02110004020202020204"/>
                  <a:ea typeface="+mn-ea"/>
                  <a:cs typeface="+mn-cs"/>
                </a:rPr>
                <a:t>’</a:t>
              </a:r>
              <a:endParaRPr lang="fr-FR" dirty="0"/>
            </a:p>
          </p:txBody>
        </p:sp>
        <p:sp>
          <p:nvSpPr>
            <p:cNvPr id="17" name="ZoneTexte 16">
              <a:extLst>
                <a:ext uri="{FF2B5EF4-FFF2-40B4-BE49-F238E27FC236}">
                  <a16:creationId xmlns:a16="http://schemas.microsoft.com/office/drawing/2014/main" id="{91F53780-A1B8-A915-39FD-8AF1BD31A46D}"/>
                </a:ext>
              </a:extLst>
            </p:cNvPr>
            <p:cNvSpPr txBox="1"/>
            <p:nvPr/>
          </p:nvSpPr>
          <p:spPr>
            <a:xfrm>
              <a:off x="4944739" y="3281037"/>
              <a:ext cx="483295" cy="369332"/>
            </a:xfrm>
            <a:prstGeom prst="rect">
              <a:avLst/>
            </a:prstGeom>
            <a:noFill/>
          </p:spPr>
          <p:txBody>
            <a:bodyPr wrap="square">
              <a:spAutoFit/>
            </a:bodyPr>
            <a:lstStyle/>
            <a:p>
              <a:r>
                <a:rPr lang="fr-FR" b="1" dirty="0">
                  <a:solidFill>
                    <a:srgbClr val="FF0000"/>
                  </a:solidFill>
                  <a:latin typeface="Aptos" panose="02110004020202020204"/>
                </a:rPr>
                <a:t>C</a:t>
              </a:r>
              <a:r>
                <a:rPr kumimoji="0" lang="fr-FR" sz="1800" b="1" i="0" u="none" strike="noStrike" kern="1200" cap="none" spc="0" normalizeH="0" baseline="0" noProof="0" dirty="0">
                  <a:ln>
                    <a:noFill/>
                  </a:ln>
                  <a:solidFill>
                    <a:srgbClr val="FF0000"/>
                  </a:solidFill>
                  <a:effectLst/>
                  <a:uLnTx/>
                  <a:uFillTx/>
                  <a:latin typeface="Aptos" panose="02110004020202020204"/>
                  <a:ea typeface="+mn-ea"/>
                  <a:cs typeface="+mn-cs"/>
                </a:rPr>
                <a:t>’</a:t>
              </a:r>
              <a:endParaRPr lang="fr-FR" dirty="0"/>
            </a:p>
          </p:txBody>
        </p:sp>
      </p:grpSp>
    </p:spTree>
    <p:extLst>
      <p:ext uri="{BB962C8B-B14F-4D97-AF65-F5344CB8AC3E}">
        <p14:creationId xmlns:p14="http://schemas.microsoft.com/office/powerpoint/2010/main" val="37961222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p:bldLst>
  </p:timing>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98400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D8251AF-3382-19E1-031C-98C58BB3E45D}"/>
              </a:ext>
            </a:extLst>
          </p:cNvPr>
          <p:cNvSpPr>
            <a:spLocks noGrp="1"/>
          </p:cNvSpPr>
          <p:nvPr>
            <p:ph type="body" sz="quarter" idx="10"/>
          </p:nvPr>
        </p:nvSpPr>
        <p:spPr/>
        <p:txBody>
          <a:bodyPr/>
          <a:lstStyle/>
          <a:p>
            <a:endParaRPr lang="fr-FR"/>
          </a:p>
        </p:txBody>
      </p:sp>
    </p:spTree>
    <p:extLst>
      <p:ext uri="{BB962C8B-B14F-4D97-AF65-F5344CB8AC3E}">
        <p14:creationId xmlns:p14="http://schemas.microsoft.com/office/powerpoint/2010/main" val="17958302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C808D3F-4C8E-08E1-39EC-556A6D13E5D8}"/>
              </a:ext>
            </a:extLst>
          </p:cNvPr>
          <p:cNvSpPr>
            <a:spLocks noGrp="1"/>
          </p:cNvSpPr>
          <p:nvPr>
            <p:ph type="title"/>
          </p:nvPr>
        </p:nvSpPr>
        <p:spPr/>
        <p:txBody>
          <a:bodyPr/>
          <a:lstStyle/>
          <a:p>
            <a:r>
              <a:rPr lang="fr-FR" dirty="0"/>
              <a:t>Une translation change la forme d’une figure. (Vrai ou Faux ?)</a:t>
            </a:r>
          </a:p>
        </p:txBody>
      </p:sp>
      <p:sp>
        <p:nvSpPr>
          <p:cNvPr id="4" name="Espace réservé du contenu 3">
            <a:extLst>
              <a:ext uri="{FF2B5EF4-FFF2-40B4-BE49-F238E27FC236}">
                <a16:creationId xmlns:a16="http://schemas.microsoft.com/office/drawing/2014/main" id="{73C26055-B3B8-4231-7D1D-DD6B5F9B4D23}"/>
              </a:ext>
            </a:extLst>
          </p:cNvPr>
          <p:cNvSpPr>
            <a:spLocks noGrp="1"/>
          </p:cNvSpPr>
          <p:nvPr>
            <p:ph sz="quarter" idx="11"/>
          </p:nvPr>
        </p:nvSpPr>
        <p:spPr/>
        <p:txBody>
          <a:bodyPr/>
          <a:lstStyle/>
          <a:p>
            <a:r>
              <a:rPr lang="fr-FR" dirty="0"/>
              <a:t>Demandez à 5 élèves au hasard. Pas toujours les mêmes. </a:t>
            </a:r>
          </a:p>
        </p:txBody>
      </p:sp>
      <p:grpSp>
        <p:nvGrpSpPr>
          <p:cNvPr id="9" name="Groupe 8">
            <a:extLst>
              <a:ext uri="{FF2B5EF4-FFF2-40B4-BE49-F238E27FC236}">
                <a16:creationId xmlns:a16="http://schemas.microsoft.com/office/drawing/2014/main" id="{13AF4DC0-553D-25BE-A592-7BE9C1A0A82B}"/>
              </a:ext>
            </a:extLst>
          </p:cNvPr>
          <p:cNvGrpSpPr/>
          <p:nvPr/>
        </p:nvGrpSpPr>
        <p:grpSpPr>
          <a:xfrm>
            <a:off x="11493365" y="427318"/>
            <a:ext cx="497596" cy="431295"/>
            <a:chOff x="779844" y="4335989"/>
            <a:chExt cx="563238" cy="575842"/>
          </a:xfrm>
        </p:grpSpPr>
        <p:pic>
          <p:nvPicPr>
            <p:cNvPr id="10" name="Google Shape;307;p51" descr="Une image contenant Dessin animé, clipart, Animation, illustration&#10;&#10;Description générée automatiquement">
              <a:extLst>
                <a:ext uri="{FF2B5EF4-FFF2-40B4-BE49-F238E27FC236}">
                  <a16:creationId xmlns:a16="http://schemas.microsoft.com/office/drawing/2014/main" id="{BE09986B-F3E5-363C-A04F-E78AC497E47D}"/>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1" name="Rectangle 10">
              <a:extLst>
                <a:ext uri="{FF2B5EF4-FFF2-40B4-BE49-F238E27FC236}">
                  <a16:creationId xmlns:a16="http://schemas.microsoft.com/office/drawing/2014/main" id="{EB099A18-EA2F-F3F1-9722-EA13F3CDDE89}"/>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3" name="Rectangle 2">
            <a:extLst>
              <a:ext uri="{FF2B5EF4-FFF2-40B4-BE49-F238E27FC236}">
                <a16:creationId xmlns:a16="http://schemas.microsoft.com/office/drawing/2014/main" id="{12B9687D-DE94-30C9-6070-1D0E6D33FB72}"/>
              </a:ext>
            </a:extLst>
          </p:cNvPr>
          <p:cNvSpPr/>
          <p:nvPr/>
        </p:nvSpPr>
        <p:spPr>
          <a:xfrm>
            <a:off x="811764" y="1583663"/>
            <a:ext cx="10664890" cy="4024033"/>
          </a:xfrm>
          <a:prstGeom prst="rect">
            <a:avLst/>
          </a:prstGeom>
          <a:noFill/>
          <a:ln w="28575" cap="flat" cmpd="sng" algn="ctr">
            <a:solidFill>
              <a:sysClr val="windowText" lastClr="00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 name="Rectangle 4">
            <a:extLst>
              <a:ext uri="{FF2B5EF4-FFF2-40B4-BE49-F238E27FC236}">
                <a16:creationId xmlns:a16="http://schemas.microsoft.com/office/drawing/2014/main" id="{76C87454-473A-D650-23C8-7A0261E37316}"/>
              </a:ext>
            </a:extLst>
          </p:cNvPr>
          <p:cNvSpPr/>
          <p:nvPr/>
        </p:nvSpPr>
        <p:spPr>
          <a:xfrm>
            <a:off x="811764" y="5673012"/>
            <a:ext cx="3265715" cy="867747"/>
          </a:xfrm>
          <a:prstGeom prst="rect">
            <a:avLst/>
          </a:prstGeom>
          <a:solidFill>
            <a:sysClr val="window" lastClr="FFFFFF">
              <a:lumMod val="85000"/>
            </a:sysClr>
          </a:solidFill>
          <a:ln w="12700" cap="flat" cmpd="sng" algn="ctr">
            <a:solidFill>
              <a:sysClr val="window" lastClr="FFFFFF">
                <a:lumMod val="65000"/>
              </a:sysClr>
            </a:solidFill>
            <a:prstDash val="solid"/>
            <a:miter lim="800000"/>
          </a:ln>
          <a:effectLst>
            <a:outerShdw blurRad="63500" sx="102000" sy="102000" algn="ctr" rotWithShape="0">
              <a:prstClr val="black">
                <a:alpha val="40000"/>
              </a:prst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fr-FR" sz="2400" b="0" i="0" u="none" strike="noStrike" kern="0" cap="none" spc="0" normalizeH="0" baseline="0" noProof="0" dirty="0">
                <a:ln>
                  <a:noFill/>
                </a:ln>
                <a:solidFill>
                  <a:prstClr val="black"/>
                </a:solidFill>
                <a:effectLst/>
                <a:uLnTx/>
                <a:uFillTx/>
                <a:latin typeface="Calibri" panose="020F0502020204030204"/>
                <a:ea typeface="+mn-ea"/>
                <a:cs typeface="+mn-cs"/>
              </a:rPr>
              <a:t>Vrai</a:t>
            </a:r>
            <a:endParaRPr kumimoji="0" lang="fr-FR"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1F6D7238-00F3-DD3E-9E79-0AE5C55453A8}"/>
              </a:ext>
            </a:extLst>
          </p:cNvPr>
          <p:cNvSpPr/>
          <p:nvPr/>
        </p:nvSpPr>
        <p:spPr>
          <a:xfrm>
            <a:off x="8210939" y="5673012"/>
            <a:ext cx="3265715" cy="867747"/>
          </a:xfrm>
          <a:prstGeom prst="rect">
            <a:avLst/>
          </a:prstGeom>
          <a:solidFill>
            <a:sysClr val="window" lastClr="FFFFFF">
              <a:lumMod val="85000"/>
            </a:sysClr>
          </a:solidFill>
          <a:ln w="12700" cap="flat" cmpd="sng" algn="ctr">
            <a:solidFill>
              <a:sysClr val="window" lastClr="FFFFFF">
                <a:lumMod val="65000"/>
              </a:sysClr>
            </a:solidFill>
            <a:prstDash val="solid"/>
            <a:miter lim="800000"/>
          </a:ln>
          <a:effectLst>
            <a:outerShdw blurRad="63500" sx="102000" sy="102000" algn="ctr" rotWithShape="0">
              <a:prstClr val="black">
                <a:alpha val="40000"/>
              </a:prst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fr-FR" sz="2400" b="0" i="0" u="none" strike="noStrike" kern="0" cap="none" spc="0" normalizeH="0" baseline="0" noProof="0" dirty="0">
                <a:ln>
                  <a:noFill/>
                </a:ln>
                <a:solidFill>
                  <a:prstClr val="black"/>
                </a:solidFill>
                <a:effectLst/>
                <a:uLnTx/>
                <a:uFillTx/>
                <a:latin typeface="Calibri" panose="020F0502020204030204"/>
                <a:ea typeface="+mn-ea"/>
                <a:cs typeface="+mn-cs"/>
              </a:rPr>
              <a:t>Faux</a:t>
            </a:r>
            <a:endParaRPr kumimoji="0" lang="fr-FR"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4CA63102-120E-11E0-8DEF-17AC6C6F4C8C}"/>
              </a:ext>
            </a:extLst>
          </p:cNvPr>
          <p:cNvSpPr/>
          <p:nvPr/>
        </p:nvSpPr>
        <p:spPr>
          <a:xfrm>
            <a:off x="1015448" y="1741088"/>
            <a:ext cx="9938691" cy="461665"/>
          </a:xfrm>
          <a:prstGeom prst="rect">
            <a:avLst/>
          </a:prstGeom>
        </p:spPr>
        <p:txBody>
          <a:bodyPr wrap="square">
            <a:spAutoFit/>
          </a:bodyPr>
          <a:lstStyle/>
          <a:p>
            <a:pPr defTabSz="457200"/>
            <a:r>
              <a:rPr lang="fr-FR" sz="2400" dirty="0">
                <a:solidFill>
                  <a:prstClr val="black"/>
                </a:solidFill>
                <a:latin typeface="Calibri" panose="020F0502020204030204"/>
              </a:rPr>
              <a:t>Une translation change la forme de la figure. (Vrai ou Faux ?)</a:t>
            </a:r>
          </a:p>
        </p:txBody>
      </p:sp>
      <p:pic>
        <p:nvPicPr>
          <p:cNvPr id="8" name="Picture 2" descr="What Is Translation in Math? Definition, Examples &amp; How-to">
            <a:extLst>
              <a:ext uri="{FF2B5EF4-FFF2-40B4-BE49-F238E27FC236}">
                <a16:creationId xmlns:a16="http://schemas.microsoft.com/office/drawing/2014/main" id="{E74900BC-4087-036C-9CF9-0E945FC7BCDD}"/>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22500" b="87031" l="10000" r="90000">
                        <a14:foregroundMark x1="60545" y1="25781" x2="73909" y2="70156"/>
                        <a14:foregroundMark x1="46636" y1="83906" x2="85364" y2="70000"/>
                        <a14:foregroundMark x1="42545" y1="75625" x2="59909" y2="70000"/>
                        <a14:foregroundMark x1="21091" y1="38750" x2="60000" y2="25000"/>
                        <a14:backgroundMark x1="46818" y1="78594" x2="69364" y2="72188"/>
                        <a14:backgroundMark x1="73909" y1="72031" x2="81000" y2="70781"/>
                        <a14:backgroundMark x1="21909" y1="39688" x2="23636" y2="38906"/>
                        <a14:backgroundMark x1="21091" y1="38906" x2="22091" y2="39063"/>
                      </a14:backgroundRemoval>
                    </a14:imgEffect>
                  </a14:imgLayer>
                </a14:imgProps>
              </a:ext>
              <a:ext uri="{28A0092B-C50C-407E-A947-70E740481C1C}">
                <a14:useLocalDpi xmlns:a14="http://schemas.microsoft.com/office/drawing/2010/main" val="0"/>
              </a:ext>
            </a:extLst>
          </a:blip>
          <a:srcRect t="18971" b="8632"/>
          <a:stretch/>
        </p:blipFill>
        <p:spPr bwMode="auto">
          <a:xfrm>
            <a:off x="3077594" y="2534095"/>
            <a:ext cx="5814398" cy="24491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6553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7" presetClass="entr" presetSubtype="0" fill="hold" grpId="0" nodeType="after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1000"/>
                                        <p:tgtEl>
                                          <p:spTgt spid="6"/>
                                        </p:tgtEl>
                                      </p:cBhvr>
                                    </p:animEffect>
                                    <p:anim calcmode="lin" valueType="num">
                                      <p:cBhvr>
                                        <p:cTn id="14" dur="1000" fill="hold"/>
                                        <p:tgtEl>
                                          <p:spTgt spid="6"/>
                                        </p:tgtEl>
                                        <p:attrNameLst>
                                          <p:attrName>ppt_x</p:attrName>
                                        </p:attrNameLst>
                                      </p:cBhvr>
                                      <p:tavLst>
                                        <p:tav tm="0">
                                          <p:val>
                                            <p:strVal val="#ppt_x"/>
                                          </p:val>
                                        </p:tav>
                                        <p:tav tm="100000">
                                          <p:val>
                                            <p:strVal val="#ppt_x"/>
                                          </p:val>
                                        </p:tav>
                                      </p:tavLst>
                                    </p:anim>
                                    <p:anim calcmode="lin" valueType="num">
                                      <p:cBhvr>
                                        <p:cTn id="15"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A2DB28-C0D0-A7E6-BA86-9514ED4ED0D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44D2AC0-C9AC-D6AB-6F4C-A240D8635BCA}"/>
              </a:ext>
            </a:extLst>
          </p:cNvPr>
          <p:cNvSpPr>
            <a:spLocks noGrp="1"/>
          </p:cNvSpPr>
          <p:nvPr>
            <p:ph type="title"/>
          </p:nvPr>
        </p:nvSpPr>
        <p:spPr/>
        <p:txBody>
          <a:bodyPr/>
          <a:lstStyle/>
          <a:p>
            <a:pPr defTabSz="342900">
              <a:spcAft>
                <a:spcPts val="300"/>
              </a:spcAft>
              <a:buClrTx/>
              <a:defRPr/>
            </a:pPr>
            <a:r>
              <a:rPr lang="fr-FR" dirty="0">
                <a:latin typeface="Calibri" panose="020F0502020204030204"/>
              </a:rPr>
              <a:t>Faux. Une translation ne change ni la forme ni les dimensions d’une </a:t>
            </a:r>
            <a:r>
              <a:rPr lang="fr-FR" dirty="0" smtClean="0">
                <a:latin typeface="Calibri" panose="020F0502020204030204"/>
              </a:rPr>
              <a:t>figure.</a:t>
            </a:r>
            <a:endParaRPr lang="fr-FR" dirty="0">
              <a:latin typeface="Calibri" panose="020F0502020204030204"/>
            </a:endParaRPr>
          </a:p>
        </p:txBody>
      </p:sp>
      <p:sp>
        <p:nvSpPr>
          <p:cNvPr id="4" name="Espace réservé du contenu 3">
            <a:extLst>
              <a:ext uri="{FF2B5EF4-FFF2-40B4-BE49-F238E27FC236}">
                <a16:creationId xmlns:a16="http://schemas.microsoft.com/office/drawing/2014/main" id="{056AA572-DDFF-69BB-05E5-B854253ED06E}"/>
              </a:ext>
            </a:extLst>
          </p:cNvPr>
          <p:cNvSpPr>
            <a:spLocks noGrp="1"/>
          </p:cNvSpPr>
          <p:nvPr>
            <p:ph sz="quarter" idx="11"/>
          </p:nvPr>
        </p:nvSpPr>
        <p:spPr/>
        <p:txBody>
          <a:bodyPr/>
          <a:lstStyle/>
          <a:p>
            <a:pPr defTabSz="342900">
              <a:spcAft>
                <a:spcPts val="300"/>
              </a:spcAft>
              <a:buClrTx/>
              <a:defRPr/>
            </a:pPr>
            <a:r>
              <a:rPr lang="fr-FR" dirty="0">
                <a:solidFill>
                  <a:prstClr val="white">
                    <a:lumMod val="65000"/>
                  </a:prstClr>
                </a:solidFill>
                <a:latin typeface="Calibri" panose="020F0502020204030204"/>
              </a:rPr>
              <a:t>L’enseignant rappelle que la translation ne modifie jamais la forme ou les dimensions</a:t>
            </a:r>
          </a:p>
        </p:txBody>
      </p:sp>
      <p:pic>
        <p:nvPicPr>
          <p:cNvPr id="3" name="Image 8">
            <a:extLst>
              <a:ext uri="{FF2B5EF4-FFF2-40B4-BE49-F238E27FC236}">
                <a16:creationId xmlns:a16="http://schemas.microsoft.com/office/drawing/2014/main" id="{D5E08F41-3F1D-F266-8ADA-977119EE3531}"/>
              </a:ext>
            </a:extLst>
          </p:cNvPr>
          <p:cNvPicPr>
            <a:picLocks noChangeAspect="1"/>
          </p:cNvPicPr>
          <p:nvPr/>
        </p:nvPicPr>
        <p:blipFill>
          <a:blip r:embed="rId2"/>
          <a:stretch>
            <a:fillRect/>
          </a:stretch>
        </p:blipFill>
        <p:spPr>
          <a:xfrm>
            <a:off x="11645716" y="505406"/>
            <a:ext cx="325863" cy="325863"/>
          </a:xfrm>
          <a:prstGeom prst="rect">
            <a:avLst/>
          </a:prstGeom>
        </p:spPr>
      </p:pic>
      <p:sp>
        <p:nvSpPr>
          <p:cNvPr id="5" name="Rectangle 4">
            <a:extLst>
              <a:ext uri="{FF2B5EF4-FFF2-40B4-BE49-F238E27FC236}">
                <a16:creationId xmlns:a16="http://schemas.microsoft.com/office/drawing/2014/main" id="{55BD4FA9-00E0-CCF9-97F7-561074899A56}"/>
              </a:ext>
            </a:extLst>
          </p:cNvPr>
          <p:cNvSpPr/>
          <p:nvPr/>
        </p:nvSpPr>
        <p:spPr>
          <a:xfrm>
            <a:off x="8210939" y="5682344"/>
            <a:ext cx="3265715" cy="867747"/>
          </a:xfrm>
          <a:prstGeom prst="rect">
            <a:avLst/>
          </a:prstGeom>
          <a:solidFill>
            <a:srgbClr val="1D6FA9"/>
          </a:solidFill>
          <a:ln w="12700" cap="flat" cmpd="sng" algn="ctr">
            <a:solidFill>
              <a:sysClr val="window" lastClr="FFFFFF">
                <a:lumMod val="65000"/>
              </a:sysClr>
            </a:solidFill>
            <a:prstDash val="solid"/>
            <a:miter lim="800000"/>
          </a:ln>
          <a:effectLst>
            <a:outerShdw blurRad="63500" sx="102000" sy="102000" algn="ctr" rotWithShape="0">
              <a:prstClr val="black">
                <a:alpha val="40000"/>
              </a:prst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fr-FR" sz="2400" b="0" i="0" u="none" strike="noStrike" kern="0" cap="none" spc="0" normalizeH="0" baseline="0" noProof="0" dirty="0">
                <a:ln>
                  <a:noFill/>
                </a:ln>
                <a:solidFill>
                  <a:prstClr val="white"/>
                </a:solidFill>
                <a:effectLst/>
                <a:uLnTx/>
                <a:uFillTx/>
                <a:latin typeface="Calibri" panose="020F0502020204030204"/>
                <a:ea typeface="+mn-ea"/>
                <a:cs typeface="+mn-cs"/>
              </a:rPr>
              <a:t>Faux</a:t>
            </a:r>
          </a:p>
        </p:txBody>
      </p:sp>
      <p:sp>
        <p:nvSpPr>
          <p:cNvPr id="6" name="Rectangle 5">
            <a:extLst>
              <a:ext uri="{FF2B5EF4-FFF2-40B4-BE49-F238E27FC236}">
                <a16:creationId xmlns:a16="http://schemas.microsoft.com/office/drawing/2014/main" id="{3C15FBC5-9A63-764F-9CD8-E13EB8FA1AAB}"/>
              </a:ext>
            </a:extLst>
          </p:cNvPr>
          <p:cNvSpPr/>
          <p:nvPr/>
        </p:nvSpPr>
        <p:spPr>
          <a:xfrm>
            <a:off x="811764" y="1583663"/>
            <a:ext cx="10664890" cy="4024033"/>
          </a:xfrm>
          <a:prstGeom prst="rect">
            <a:avLst/>
          </a:prstGeom>
          <a:noFill/>
          <a:ln w="28575" cap="flat" cmpd="sng" algn="ctr">
            <a:solidFill>
              <a:sysClr val="windowText" lastClr="00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8E065C17-EA58-EE3E-24B5-2CA2E89B536A}"/>
              </a:ext>
            </a:extLst>
          </p:cNvPr>
          <p:cNvSpPr/>
          <p:nvPr/>
        </p:nvSpPr>
        <p:spPr>
          <a:xfrm>
            <a:off x="1015448" y="1741088"/>
            <a:ext cx="9938691" cy="461665"/>
          </a:xfrm>
          <a:prstGeom prst="rect">
            <a:avLst/>
          </a:prstGeom>
        </p:spPr>
        <p:txBody>
          <a:bodyPr wrap="square">
            <a:spAutoFit/>
          </a:bodyPr>
          <a:lstStyle/>
          <a:p>
            <a:pPr defTabSz="457200"/>
            <a:r>
              <a:rPr lang="fr-FR" sz="2400" dirty="0">
                <a:solidFill>
                  <a:prstClr val="black"/>
                </a:solidFill>
                <a:latin typeface="Calibri" panose="020F0502020204030204"/>
              </a:rPr>
              <a:t>Une translation change la forme de la figure. (Vrai ou Faux ?)</a:t>
            </a:r>
          </a:p>
        </p:txBody>
      </p:sp>
      <p:pic>
        <p:nvPicPr>
          <p:cNvPr id="8" name="Picture 2" descr="What Is Translation in Math? Definition, Examples &amp; How-to">
            <a:extLst>
              <a:ext uri="{FF2B5EF4-FFF2-40B4-BE49-F238E27FC236}">
                <a16:creationId xmlns:a16="http://schemas.microsoft.com/office/drawing/2014/main" id="{00BA4795-A95E-32FF-5BB8-C7E37EEF2E93}"/>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22500" b="87031" l="10000" r="90000">
                        <a14:foregroundMark x1="60545" y1="25781" x2="73909" y2="70156"/>
                        <a14:foregroundMark x1="46636" y1="83906" x2="85364" y2="70000"/>
                        <a14:foregroundMark x1="42545" y1="75625" x2="59909" y2="70000"/>
                        <a14:foregroundMark x1="21091" y1="38750" x2="60000" y2="25000"/>
                        <a14:backgroundMark x1="46818" y1="78594" x2="69364" y2="72188"/>
                        <a14:backgroundMark x1="73909" y1="72031" x2="81000" y2="70781"/>
                        <a14:backgroundMark x1="21909" y1="39688" x2="23636" y2="38906"/>
                        <a14:backgroundMark x1="21091" y1="38906" x2="22091" y2="39063"/>
                      </a14:backgroundRemoval>
                    </a14:imgEffect>
                  </a14:imgLayer>
                </a14:imgProps>
              </a:ext>
              <a:ext uri="{28A0092B-C50C-407E-A947-70E740481C1C}">
                <a14:useLocalDpi xmlns:a14="http://schemas.microsoft.com/office/drawing/2010/main" val="0"/>
              </a:ext>
            </a:extLst>
          </a:blip>
          <a:srcRect t="18971" b="8632"/>
          <a:stretch/>
        </p:blipFill>
        <p:spPr bwMode="auto">
          <a:xfrm>
            <a:off x="3077594" y="2534095"/>
            <a:ext cx="5814398" cy="24491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49605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06A702-128B-CB7E-4F18-7FB08108F61C}"/>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3D2E9B47-A24F-8986-5BE7-6C9BDBE5089C}"/>
              </a:ext>
            </a:extLst>
          </p:cNvPr>
          <p:cNvSpPr>
            <a:spLocks noGrp="1"/>
          </p:cNvSpPr>
          <p:nvPr>
            <p:ph type="title"/>
          </p:nvPr>
        </p:nvSpPr>
        <p:spPr/>
        <p:txBody>
          <a:bodyPr/>
          <a:lstStyle/>
          <a:p>
            <a:r>
              <a:rPr lang="fr-FR" dirty="0">
                <a:latin typeface="Calibri" panose="020F0502020204030204"/>
              </a:rPr>
              <a:t>Observez attentivement et choisissez la bonne réponse. </a:t>
            </a:r>
            <a:endParaRPr lang="fr-FR" dirty="0"/>
          </a:p>
        </p:txBody>
      </p:sp>
      <p:sp>
        <p:nvSpPr>
          <p:cNvPr id="4" name="Espace réservé du contenu 3">
            <a:extLst>
              <a:ext uri="{FF2B5EF4-FFF2-40B4-BE49-F238E27FC236}">
                <a16:creationId xmlns:a16="http://schemas.microsoft.com/office/drawing/2014/main" id="{1A9EE07D-97B8-9E0C-8AF4-D5AF38835A47}"/>
              </a:ext>
            </a:extLst>
          </p:cNvPr>
          <p:cNvSpPr>
            <a:spLocks noGrp="1"/>
          </p:cNvSpPr>
          <p:nvPr>
            <p:ph sz="quarter" idx="11"/>
          </p:nvPr>
        </p:nvSpPr>
        <p:spPr/>
        <p:txBody>
          <a:bodyPr/>
          <a:lstStyle/>
          <a:p>
            <a:pPr marL="0" marR="0" lvl="0" indent="0" algn="l" defTabSz="914400" rtl="0" eaLnBrk="1" fontAlgn="auto" latinLnBrk="0" hangingPunct="1">
              <a:lnSpc>
                <a:spcPct val="90000"/>
              </a:lnSpc>
              <a:spcBef>
                <a:spcPts val="0"/>
              </a:spcBef>
              <a:spcAft>
                <a:spcPts val="0"/>
              </a:spcAft>
              <a:buClr>
                <a:srgbClr val="AEABAB"/>
              </a:buClr>
              <a:buSzPts val="1400"/>
              <a:buFont typeface="Arial"/>
              <a:buNone/>
              <a:tabLst/>
              <a:defRPr/>
            </a:pPr>
            <a:r>
              <a:rPr kumimoji="0" lang="fr-FR" sz="1400" b="0" i="1" u="none" strike="noStrike" kern="0" cap="none" spc="0" normalizeH="0" baseline="0" noProof="0" dirty="0">
                <a:ln>
                  <a:noFill/>
                </a:ln>
                <a:solidFill>
                  <a:srgbClr val="AEABAB"/>
                </a:solidFill>
                <a:effectLst/>
                <a:uLnTx/>
                <a:uFillTx/>
                <a:latin typeface="Calibri"/>
                <a:ea typeface="Calibri"/>
                <a:cs typeface="Calibri"/>
                <a:sym typeface="Calibri"/>
              </a:rPr>
              <a:t>Demandez à 5 élèves au hasard. Pas toujours les mêmes</a:t>
            </a:r>
          </a:p>
        </p:txBody>
      </p:sp>
      <p:grpSp>
        <p:nvGrpSpPr>
          <p:cNvPr id="9" name="Groupe 8">
            <a:extLst>
              <a:ext uri="{FF2B5EF4-FFF2-40B4-BE49-F238E27FC236}">
                <a16:creationId xmlns:a16="http://schemas.microsoft.com/office/drawing/2014/main" id="{591A04BC-7DB2-3A2B-47B2-A33AE10BCF98}"/>
              </a:ext>
            </a:extLst>
          </p:cNvPr>
          <p:cNvGrpSpPr/>
          <p:nvPr/>
        </p:nvGrpSpPr>
        <p:grpSpPr>
          <a:xfrm>
            <a:off x="11493365" y="427318"/>
            <a:ext cx="497596" cy="431295"/>
            <a:chOff x="779844" y="4335989"/>
            <a:chExt cx="563238" cy="575842"/>
          </a:xfrm>
        </p:grpSpPr>
        <p:pic>
          <p:nvPicPr>
            <p:cNvPr id="10" name="Google Shape;307;p51" descr="Une image contenant Dessin animé, clipart, Animation, illustration&#10;&#10;Description générée automatiquement">
              <a:extLst>
                <a:ext uri="{FF2B5EF4-FFF2-40B4-BE49-F238E27FC236}">
                  <a16:creationId xmlns:a16="http://schemas.microsoft.com/office/drawing/2014/main" id="{DF320A96-CA9D-1919-4EBC-70B7DE4B13D3}"/>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1" name="Rectangle 10">
              <a:extLst>
                <a:ext uri="{FF2B5EF4-FFF2-40B4-BE49-F238E27FC236}">
                  <a16:creationId xmlns:a16="http://schemas.microsoft.com/office/drawing/2014/main" id="{257E42AE-BE0B-F3B7-E375-8EF79E8C7422}"/>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3" name="Rectangle 2">
            <a:extLst>
              <a:ext uri="{FF2B5EF4-FFF2-40B4-BE49-F238E27FC236}">
                <a16:creationId xmlns:a16="http://schemas.microsoft.com/office/drawing/2014/main" id="{9CE0B66F-1EFE-4DA1-4242-33695983DA6A}"/>
              </a:ext>
            </a:extLst>
          </p:cNvPr>
          <p:cNvSpPr/>
          <p:nvPr/>
        </p:nvSpPr>
        <p:spPr>
          <a:xfrm>
            <a:off x="811764" y="1583663"/>
            <a:ext cx="10664890" cy="4024033"/>
          </a:xfrm>
          <a:prstGeom prst="rect">
            <a:avLst/>
          </a:prstGeom>
          <a:noFill/>
          <a:ln w="28575" cap="flat" cmpd="sng" algn="ctr">
            <a:solidFill>
              <a:sysClr val="windowText" lastClr="00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99D30BEA-C295-9327-F2CE-53DAA4881E6C}"/>
              </a:ext>
            </a:extLst>
          </p:cNvPr>
          <p:cNvSpPr/>
          <p:nvPr/>
        </p:nvSpPr>
        <p:spPr>
          <a:xfrm>
            <a:off x="811764" y="5673012"/>
            <a:ext cx="3265715" cy="867747"/>
          </a:xfrm>
          <a:prstGeom prst="rect">
            <a:avLst/>
          </a:prstGeom>
          <a:solidFill>
            <a:sysClr val="window" lastClr="FFFFFF">
              <a:lumMod val="85000"/>
            </a:sysClr>
          </a:solidFill>
          <a:ln w="12700" cap="flat" cmpd="sng" algn="ctr">
            <a:solidFill>
              <a:sysClr val="window" lastClr="FFFFFF">
                <a:lumMod val="65000"/>
              </a:sysClr>
            </a:solidFill>
            <a:prstDash val="solid"/>
            <a:miter lim="800000"/>
          </a:ln>
          <a:effectLst>
            <a:outerShdw blurRad="63500" sx="102000" sy="102000" algn="ctr" rotWithShape="0">
              <a:prstClr val="black">
                <a:alpha val="40000"/>
              </a:prst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fr-FR" sz="2400" b="0" i="0" u="none" strike="noStrike" kern="0" cap="none" spc="0" normalizeH="0" baseline="0" noProof="0" dirty="0">
                <a:ln>
                  <a:noFill/>
                </a:ln>
                <a:solidFill>
                  <a:prstClr val="black"/>
                </a:solidFill>
                <a:effectLst/>
                <a:uLnTx/>
                <a:uFillTx/>
                <a:latin typeface="Calibri" panose="020F0502020204030204"/>
                <a:ea typeface="+mn-ea"/>
                <a:cs typeface="+mn-cs"/>
              </a:rPr>
              <a:t>Une translation</a:t>
            </a:r>
            <a:endParaRPr kumimoji="0" lang="fr-FR"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CFED6634-3E15-0B81-D0D9-7A161F036E64}"/>
              </a:ext>
            </a:extLst>
          </p:cNvPr>
          <p:cNvSpPr/>
          <p:nvPr/>
        </p:nvSpPr>
        <p:spPr>
          <a:xfrm>
            <a:off x="8210939" y="5673012"/>
            <a:ext cx="3265715" cy="867747"/>
          </a:xfrm>
          <a:prstGeom prst="rect">
            <a:avLst/>
          </a:prstGeom>
          <a:solidFill>
            <a:sysClr val="window" lastClr="FFFFFF">
              <a:lumMod val="85000"/>
            </a:sysClr>
          </a:solidFill>
          <a:ln w="12700" cap="flat" cmpd="sng" algn="ctr">
            <a:solidFill>
              <a:sysClr val="window" lastClr="FFFFFF">
                <a:lumMod val="65000"/>
              </a:sysClr>
            </a:solidFill>
            <a:prstDash val="solid"/>
            <a:miter lim="800000"/>
          </a:ln>
          <a:effectLst>
            <a:outerShdw blurRad="63500" sx="102000" sy="102000" algn="ctr" rotWithShape="0">
              <a:prstClr val="black">
                <a:alpha val="40000"/>
              </a:prst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fr-FR" sz="2400" b="0" i="0" u="none" strike="noStrike" kern="0" cap="none" spc="0" normalizeH="0" baseline="0" noProof="0" dirty="0">
                <a:ln>
                  <a:noFill/>
                </a:ln>
                <a:solidFill>
                  <a:prstClr val="black"/>
                </a:solidFill>
                <a:effectLst/>
                <a:uLnTx/>
                <a:uFillTx/>
                <a:latin typeface="Calibri" panose="020F0502020204030204"/>
                <a:ea typeface="+mn-ea"/>
                <a:cs typeface="+mn-cs"/>
              </a:rPr>
              <a:t>Autre isométrie</a:t>
            </a:r>
            <a:endParaRPr kumimoji="0" lang="fr-FR"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9B392A00-2795-72C3-B9FD-83C76777E18A}"/>
              </a:ext>
            </a:extLst>
          </p:cNvPr>
          <p:cNvSpPr/>
          <p:nvPr/>
        </p:nvSpPr>
        <p:spPr>
          <a:xfrm>
            <a:off x="1015448" y="1741088"/>
            <a:ext cx="10270932" cy="461665"/>
          </a:xfrm>
          <a:prstGeom prst="rect">
            <a:avLst/>
          </a:prstGeom>
        </p:spPr>
        <p:txBody>
          <a:bodyPr wrap="square">
            <a:spAutoFit/>
          </a:bodyPr>
          <a:lstStyle/>
          <a:p>
            <a:pPr defTabSz="457200"/>
            <a:r>
              <a:rPr lang="fr-FR" sz="2400" dirty="0">
                <a:solidFill>
                  <a:prstClr val="black"/>
                </a:solidFill>
                <a:latin typeface="Calibri" panose="020F0502020204030204"/>
              </a:rPr>
              <a:t>Observez ces deux figures. S’agit-il d’une translation ou d’une autre isométrie ? </a:t>
            </a:r>
          </a:p>
        </p:txBody>
      </p:sp>
      <p:pic>
        <p:nvPicPr>
          <p:cNvPr id="16" name="Picture 2" descr="Geometric Transformations – Definitions, Types, Examples, and Quiz">
            <a:extLst>
              <a:ext uri="{FF2B5EF4-FFF2-40B4-BE49-F238E27FC236}">
                <a16:creationId xmlns:a16="http://schemas.microsoft.com/office/drawing/2014/main" id="{7C5DA11E-9CFC-5025-0BDA-0C824DBEF502}"/>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5000" b="45000" l="21000" r="46455">
                        <a14:foregroundMark x1="23273" y1="22500" x2="29818" y2="35313"/>
                      </a14:backgroundRemoval>
                    </a14:imgEffect>
                  </a14:imgLayer>
                </a14:imgProps>
              </a:ext>
              <a:ext uri="{28A0092B-C50C-407E-A947-70E740481C1C}">
                <a14:useLocalDpi xmlns:a14="http://schemas.microsoft.com/office/drawing/2010/main" val="0"/>
              </a:ext>
            </a:extLst>
          </a:blip>
          <a:srcRect l="19621" t="5597" r="53218" b="53995"/>
          <a:stretch/>
        </p:blipFill>
        <p:spPr bwMode="auto">
          <a:xfrm>
            <a:off x="3956180" y="2534095"/>
            <a:ext cx="2845837" cy="2463282"/>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5">
            <a:extLst>
              <a:ext uri="{FF2B5EF4-FFF2-40B4-BE49-F238E27FC236}">
                <a16:creationId xmlns:a16="http://schemas.microsoft.com/office/drawing/2014/main" id="{7650FAAA-E613-356D-4196-BE6169BD8B9D}"/>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Lst>
          </a:blip>
          <a:stretch>
            <a:fillRect/>
          </a:stretch>
        </p:blipFill>
        <p:spPr>
          <a:xfrm rot="19612776">
            <a:off x="5654694" y="4584080"/>
            <a:ext cx="721655" cy="367349"/>
          </a:xfrm>
          <a:prstGeom prst="rect">
            <a:avLst/>
          </a:prstGeom>
        </p:spPr>
      </p:pic>
      <p:pic>
        <p:nvPicPr>
          <p:cNvPr id="18" name="Picture 16">
            <a:extLst>
              <a:ext uri="{FF2B5EF4-FFF2-40B4-BE49-F238E27FC236}">
                <a16:creationId xmlns:a16="http://schemas.microsoft.com/office/drawing/2014/main" id="{84AE8DBA-70FD-9AA8-136D-16780DB5A41C}"/>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Lst>
          </a:blip>
          <a:stretch>
            <a:fillRect/>
          </a:stretch>
        </p:blipFill>
        <p:spPr>
          <a:xfrm rot="8956129">
            <a:off x="4457034" y="2679526"/>
            <a:ext cx="721655" cy="367349"/>
          </a:xfrm>
          <a:prstGeom prst="rect">
            <a:avLst/>
          </a:prstGeom>
        </p:spPr>
      </p:pic>
    </p:spTree>
    <p:extLst>
      <p:ext uri="{BB962C8B-B14F-4D97-AF65-F5344CB8AC3E}">
        <p14:creationId xmlns:p14="http://schemas.microsoft.com/office/powerpoint/2010/main" val="3534899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7" presetClass="entr" presetSubtype="0" fill="hold" grpId="0" nodeType="after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1000"/>
                                        <p:tgtEl>
                                          <p:spTgt spid="12"/>
                                        </p:tgtEl>
                                      </p:cBhvr>
                                    </p:animEffect>
                                    <p:anim calcmode="lin" valueType="num">
                                      <p:cBhvr>
                                        <p:cTn id="14" dur="1000" fill="hold"/>
                                        <p:tgtEl>
                                          <p:spTgt spid="12"/>
                                        </p:tgtEl>
                                        <p:attrNameLst>
                                          <p:attrName>ppt_x</p:attrName>
                                        </p:attrNameLst>
                                      </p:cBhvr>
                                      <p:tavLst>
                                        <p:tav tm="0">
                                          <p:val>
                                            <p:strVal val="#ppt_x"/>
                                          </p:val>
                                        </p:tav>
                                        <p:tav tm="100000">
                                          <p:val>
                                            <p:strVal val="#ppt_x"/>
                                          </p:val>
                                        </p:tav>
                                      </p:tavLst>
                                    </p:anim>
                                    <p:anim calcmode="lin" valueType="num">
                                      <p:cBhvr>
                                        <p:cTn id="15"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2"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82A455-1387-DB7B-B57E-AD49BE0130C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05E887EB-903F-5023-D6C8-1DBC074AF66A}"/>
              </a:ext>
            </a:extLst>
          </p:cNvPr>
          <p:cNvSpPr>
            <a:spLocks noGrp="1"/>
          </p:cNvSpPr>
          <p:nvPr>
            <p:ph type="title"/>
          </p:nvPr>
        </p:nvSpPr>
        <p:spPr/>
        <p:txBody>
          <a:bodyPr/>
          <a:lstStyle/>
          <a:p>
            <a:pPr defTabSz="342900">
              <a:spcAft>
                <a:spcPts val="300"/>
              </a:spcAft>
              <a:buClrTx/>
              <a:defRPr/>
            </a:pPr>
            <a:r>
              <a:rPr lang="fr-FR" dirty="0">
                <a:latin typeface="Calibri" panose="020F0502020204030204"/>
              </a:rPr>
              <a:t>Une autre </a:t>
            </a:r>
            <a:r>
              <a:rPr lang="fr-FR" dirty="0" smtClean="0">
                <a:latin typeface="Calibri" panose="020F0502020204030204"/>
              </a:rPr>
              <a:t>isométrie.</a:t>
            </a:r>
            <a:endParaRPr lang="fr-FR" dirty="0">
              <a:latin typeface="Calibri" panose="020F0502020204030204"/>
            </a:endParaRPr>
          </a:p>
        </p:txBody>
      </p:sp>
      <p:sp>
        <p:nvSpPr>
          <p:cNvPr id="4" name="Espace réservé du contenu 3">
            <a:extLst>
              <a:ext uri="{FF2B5EF4-FFF2-40B4-BE49-F238E27FC236}">
                <a16:creationId xmlns:a16="http://schemas.microsoft.com/office/drawing/2014/main" id="{E88EB62F-C2FF-3902-DE89-DABA5348C07A}"/>
              </a:ext>
            </a:extLst>
          </p:cNvPr>
          <p:cNvSpPr>
            <a:spLocks noGrp="1"/>
          </p:cNvSpPr>
          <p:nvPr>
            <p:ph sz="quarter" idx="11"/>
          </p:nvPr>
        </p:nvSpPr>
        <p:spPr/>
        <p:txBody>
          <a:bodyPr/>
          <a:lstStyle/>
          <a:p>
            <a:pPr defTabSz="342900">
              <a:spcAft>
                <a:spcPts val="300"/>
              </a:spcAft>
              <a:buClrTx/>
              <a:defRPr/>
            </a:pPr>
            <a:r>
              <a:rPr lang="fr-FR" dirty="0">
                <a:solidFill>
                  <a:prstClr val="white">
                    <a:lumMod val="65000"/>
                  </a:prstClr>
                </a:solidFill>
                <a:latin typeface="Calibri" panose="020F0502020204030204"/>
              </a:rPr>
              <a:t>L’enseignant montre que la figure a pivoté autour d’un point précis</a:t>
            </a:r>
          </a:p>
        </p:txBody>
      </p:sp>
      <p:pic>
        <p:nvPicPr>
          <p:cNvPr id="3" name="Image 8">
            <a:extLst>
              <a:ext uri="{FF2B5EF4-FFF2-40B4-BE49-F238E27FC236}">
                <a16:creationId xmlns:a16="http://schemas.microsoft.com/office/drawing/2014/main" id="{E28CAB86-30AD-6D64-22FE-9A1ECAD5BA5D}"/>
              </a:ext>
            </a:extLst>
          </p:cNvPr>
          <p:cNvPicPr>
            <a:picLocks noChangeAspect="1"/>
          </p:cNvPicPr>
          <p:nvPr/>
        </p:nvPicPr>
        <p:blipFill>
          <a:blip r:embed="rId2"/>
          <a:stretch>
            <a:fillRect/>
          </a:stretch>
        </p:blipFill>
        <p:spPr>
          <a:xfrm>
            <a:off x="11645716" y="505406"/>
            <a:ext cx="325863" cy="325863"/>
          </a:xfrm>
          <a:prstGeom prst="rect">
            <a:avLst/>
          </a:prstGeom>
        </p:spPr>
      </p:pic>
      <p:sp>
        <p:nvSpPr>
          <p:cNvPr id="5" name="Rectangle 4">
            <a:extLst>
              <a:ext uri="{FF2B5EF4-FFF2-40B4-BE49-F238E27FC236}">
                <a16:creationId xmlns:a16="http://schemas.microsoft.com/office/drawing/2014/main" id="{CC1A357F-5117-A643-D156-6480516C5046}"/>
              </a:ext>
            </a:extLst>
          </p:cNvPr>
          <p:cNvSpPr/>
          <p:nvPr/>
        </p:nvSpPr>
        <p:spPr>
          <a:xfrm>
            <a:off x="811764" y="1583663"/>
            <a:ext cx="10664890" cy="4024033"/>
          </a:xfrm>
          <a:prstGeom prst="rect">
            <a:avLst/>
          </a:prstGeom>
          <a:noFill/>
          <a:ln w="28575" cap="flat" cmpd="sng" algn="ctr">
            <a:solidFill>
              <a:sysClr val="windowText" lastClr="00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10788714-F84B-CC05-6979-0D610625C7D6}"/>
              </a:ext>
            </a:extLst>
          </p:cNvPr>
          <p:cNvSpPr/>
          <p:nvPr/>
        </p:nvSpPr>
        <p:spPr>
          <a:xfrm>
            <a:off x="1015448" y="1741088"/>
            <a:ext cx="10270932" cy="461665"/>
          </a:xfrm>
          <a:prstGeom prst="rect">
            <a:avLst/>
          </a:prstGeom>
        </p:spPr>
        <p:txBody>
          <a:bodyPr wrap="square">
            <a:spAutoFit/>
          </a:bodyPr>
          <a:lstStyle/>
          <a:p>
            <a:pPr defTabSz="457200"/>
            <a:r>
              <a:rPr lang="fr-FR" sz="2400" dirty="0">
                <a:solidFill>
                  <a:prstClr val="black"/>
                </a:solidFill>
                <a:latin typeface="Calibri" panose="020F0502020204030204"/>
              </a:rPr>
              <a:t>Observez ces deux figures. S’agit-il d’une translation ou d’ une autre isométrie? </a:t>
            </a:r>
          </a:p>
        </p:txBody>
      </p:sp>
      <p:pic>
        <p:nvPicPr>
          <p:cNvPr id="7" name="Picture 2" descr="Geometric Transformations – Definitions, Types, Examples, and Quiz">
            <a:extLst>
              <a:ext uri="{FF2B5EF4-FFF2-40B4-BE49-F238E27FC236}">
                <a16:creationId xmlns:a16="http://schemas.microsoft.com/office/drawing/2014/main" id="{A5342819-3C02-7CF8-0334-BFB8871A3B85}"/>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5000" b="45000" l="21000" r="46455">
                        <a14:foregroundMark x1="23273" y1="22500" x2="29818" y2="35313"/>
                      </a14:backgroundRemoval>
                    </a14:imgEffect>
                  </a14:imgLayer>
                </a14:imgProps>
              </a:ext>
              <a:ext uri="{28A0092B-C50C-407E-A947-70E740481C1C}">
                <a14:useLocalDpi xmlns:a14="http://schemas.microsoft.com/office/drawing/2010/main" val="0"/>
              </a:ext>
            </a:extLst>
          </a:blip>
          <a:srcRect l="19621" t="5597" r="53218" b="53995"/>
          <a:stretch/>
        </p:blipFill>
        <p:spPr bwMode="auto">
          <a:xfrm>
            <a:off x="3956180" y="2534095"/>
            <a:ext cx="2845837" cy="246328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7">
            <a:extLst>
              <a:ext uri="{FF2B5EF4-FFF2-40B4-BE49-F238E27FC236}">
                <a16:creationId xmlns:a16="http://schemas.microsoft.com/office/drawing/2014/main" id="{053E0B59-58AC-E3C3-8A40-5B595E466A99}"/>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Lst>
          </a:blip>
          <a:stretch>
            <a:fillRect/>
          </a:stretch>
        </p:blipFill>
        <p:spPr>
          <a:xfrm rot="19612776">
            <a:off x="5654694" y="4584080"/>
            <a:ext cx="721655" cy="367349"/>
          </a:xfrm>
          <a:prstGeom prst="rect">
            <a:avLst/>
          </a:prstGeom>
        </p:spPr>
      </p:pic>
      <p:pic>
        <p:nvPicPr>
          <p:cNvPr id="12" name="Picture 18">
            <a:extLst>
              <a:ext uri="{FF2B5EF4-FFF2-40B4-BE49-F238E27FC236}">
                <a16:creationId xmlns:a16="http://schemas.microsoft.com/office/drawing/2014/main" id="{02AC4AB6-15B9-ECF0-88C1-2415B31F0A07}"/>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Lst>
          </a:blip>
          <a:stretch>
            <a:fillRect/>
          </a:stretch>
        </p:blipFill>
        <p:spPr>
          <a:xfrm rot="8956129">
            <a:off x="4457034" y="2679526"/>
            <a:ext cx="721655" cy="367349"/>
          </a:xfrm>
          <a:prstGeom prst="rect">
            <a:avLst/>
          </a:prstGeom>
        </p:spPr>
      </p:pic>
      <p:sp>
        <p:nvSpPr>
          <p:cNvPr id="13" name="Rectangle 12">
            <a:extLst>
              <a:ext uri="{FF2B5EF4-FFF2-40B4-BE49-F238E27FC236}">
                <a16:creationId xmlns:a16="http://schemas.microsoft.com/office/drawing/2014/main" id="{B6D51FB6-3629-AC16-C92B-27B9AA119844}"/>
              </a:ext>
            </a:extLst>
          </p:cNvPr>
          <p:cNvSpPr/>
          <p:nvPr/>
        </p:nvSpPr>
        <p:spPr>
          <a:xfrm>
            <a:off x="8210939" y="5699807"/>
            <a:ext cx="3265715" cy="867747"/>
          </a:xfrm>
          <a:prstGeom prst="rect">
            <a:avLst/>
          </a:prstGeom>
          <a:solidFill>
            <a:srgbClr val="1D6FA9"/>
          </a:solidFill>
          <a:ln w="12700" cap="flat" cmpd="sng" algn="ctr">
            <a:solidFill>
              <a:sysClr val="window" lastClr="FFFFFF">
                <a:lumMod val="65000"/>
              </a:sysClr>
            </a:solidFill>
            <a:prstDash val="solid"/>
            <a:miter lim="800000"/>
          </a:ln>
          <a:effectLst>
            <a:outerShdw blurRad="63500" sx="102000" sy="102000" algn="ctr" rotWithShape="0">
              <a:prstClr val="black">
                <a:alpha val="40000"/>
              </a:prst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fr-FR" sz="2400" b="0" i="0" u="none" strike="noStrike" kern="0" cap="none" spc="0" normalizeH="0" baseline="0" noProof="0" dirty="0">
                <a:ln>
                  <a:noFill/>
                </a:ln>
                <a:solidFill>
                  <a:prstClr val="white"/>
                </a:solidFill>
                <a:effectLst/>
                <a:uLnTx/>
                <a:uFillTx/>
                <a:latin typeface="Calibri" panose="020F0502020204030204"/>
                <a:ea typeface="+mn-ea"/>
                <a:cs typeface="+mn-cs"/>
              </a:rPr>
              <a:t>Autre isométrie</a:t>
            </a:r>
          </a:p>
        </p:txBody>
      </p:sp>
    </p:spTree>
    <p:extLst>
      <p:ext uri="{BB962C8B-B14F-4D97-AF65-F5344CB8AC3E}">
        <p14:creationId xmlns:p14="http://schemas.microsoft.com/office/powerpoint/2010/main" val="4209594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636CC49-5EB1-0659-3408-C0AC69921968}"/>
              </a:ext>
            </a:extLst>
          </p:cNvPr>
          <p:cNvSpPr>
            <a:spLocks noGrp="1"/>
          </p:cNvSpPr>
          <p:nvPr>
            <p:ph type="body" sz="quarter" idx="10"/>
          </p:nvPr>
        </p:nvSpPr>
        <p:spPr/>
        <p:txBody>
          <a:bodyPr/>
          <a:lstStyle/>
          <a:p>
            <a:r>
              <a:rPr lang="en-US" dirty="0"/>
              <a:t>2 min</a:t>
            </a:r>
            <a:endParaRPr lang="fr-FR" dirty="0"/>
          </a:p>
        </p:txBody>
      </p:sp>
    </p:spTree>
    <p:extLst>
      <p:ext uri="{BB962C8B-B14F-4D97-AF65-F5344CB8AC3E}">
        <p14:creationId xmlns:p14="http://schemas.microsoft.com/office/powerpoint/2010/main" val="26621847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3196E3F-9CD2-DEEA-A12B-B61E5CCB5168}"/>
              </a:ext>
            </a:extLst>
          </p:cNvPr>
          <p:cNvSpPr>
            <a:spLocks noGrp="1"/>
          </p:cNvSpPr>
          <p:nvPr>
            <p:ph type="title"/>
          </p:nvPr>
        </p:nvSpPr>
        <p:spPr/>
        <p:txBody>
          <a:bodyPr/>
          <a:lstStyle/>
          <a:p>
            <a:r>
              <a:rPr lang="fr-FR" kern="0" dirty="0">
                <a:latin typeface="Calibri"/>
                <a:ea typeface="Calibri"/>
                <a:cs typeface="Calibri"/>
                <a:sym typeface="Calibri"/>
              </a:rPr>
              <a:t>Examinons le déplacement d’un siège de  la grande </a:t>
            </a:r>
            <a:r>
              <a:rPr lang="fr-FR" kern="0" dirty="0" smtClean="0">
                <a:latin typeface="Calibri"/>
                <a:ea typeface="Calibri"/>
                <a:cs typeface="Calibri"/>
                <a:sym typeface="Calibri"/>
              </a:rPr>
              <a:t>roue.</a:t>
            </a:r>
            <a:endParaRPr lang="fr-FR" dirty="0"/>
          </a:p>
        </p:txBody>
      </p:sp>
      <p:pic>
        <p:nvPicPr>
          <p:cNvPr id="14" name="Picture 2" descr="Lever la main - Icônes mains et gestes gratuites">
            <a:extLst>
              <a:ext uri="{FF2B5EF4-FFF2-40B4-BE49-F238E27FC236}">
                <a16:creationId xmlns:a16="http://schemas.microsoft.com/office/drawing/2014/main" id="{18C2F648-5CC3-A984-016B-D362A91F7724}"/>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11687878" y="505209"/>
            <a:ext cx="312328" cy="312328"/>
          </a:xfrm>
          <a:prstGeom prst="rect">
            <a:avLst/>
          </a:prstGeom>
          <a:noFill/>
          <a:extLst>
            <a:ext uri="{909E8E84-426E-40DD-AFC4-6F175D3DCCD1}">
              <a14:hiddenFill xmlns:a14="http://schemas.microsoft.com/office/drawing/2010/main">
                <a:solidFill>
                  <a:srgbClr val="FFFFFF"/>
                </a:solidFill>
              </a14:hiddenFill>
            </a:ext>
          </a:extLst>
        </p:spPr>
      </p:pic>
      <p:sp>
        <p:nvSpPr>
          <p:cNvPr id="15" name="Espace réservé du contenu 3">
            <a:extLst>
              <a:ext uri="{FF2B5EF4-FFF2-40B4-BE49-F238E27FC236}">
                <a16:creationId xmlns:a16="http://schemas.microsoft.com/office/drawing/2014/main" id="{7B95985A-819D-B405-1E6A-1144B07B1812}"/>
              </a:ext>
            </a:extLst>
          </p:cNvPr>
          <p:cNvSpPr>
            <a:spLocks noGrp="1"/>
          </p:cNvSpPr>
          <p:nvPr>
            <p:ph sz="quarter" idx="11"/>
          </p:nvPr>
        </p:nvSpPr>
        <p:spPr>
          <a:xfrm>
            <a:off x="778058" y="634586"/>
            <a:ext cx="10277475" cy="268287"/>
          </a:xfrm>
        </p:spPr>
        <p:txBody>
          <a:bodyPr/>
          <a:lstStyle/>
          <a:p>
            <a:r>
              <a:rPr lang="fr-FR" dirty="0"/>
              <a:t>L’enseignant présente la situation et pose la question pour susciter l’intérêt des élèves. Prendre 1-2 réponses maximum</a:t>
            </a:r>
          </a:p>
        </p:txBody>
      </p:sp>
      <p:pic>
        <p:nvPicPr>
          <p:cNvPr id="16" name="Image 15">
            <a:extLst>
              <a:ext uri="{FF2B5EF4-FFF2-40B4-BE49-F238E27FC236}">
                <a16:creationId xmlns:a16="http://schemas.microsoft.com/office/drawing/2014/main" id="{BA266CB9-0378-9AEA-74ED-46415250598D}"/>
              </a:ext>
            </a:extLst>
          </p:cNvPr>
          <p:cNvPicPr>
            <a:picLocks noChangeAspect="1"/>
          </p:cNvPicPr>
          <p:nvPr/>
        </p:nvPicPr>
        <p:blipFill>
          <a:blip r:embed="rId3"/>
          <a:stretch>
            <a:fillRect/>
          </a:stretch>
        </p:blipFill>
        <p:spPr>
          <a:xfrm>
            <a:off x="7570587" y="1488192"/>
            <a:ext cx="4210867" cy="3988658"/>
          </a:xfrm>
          <a:prstGeom prst="rect">
            <a:avLst/>
          </a:prstGeom>
        </p:spPr>
      </p:pic>
      <p:pic>
        <p:nvPicPr>
          <p:cNvPr id="17" name="Image 16">
            <a:extLst>
              <a:ext uri="{FF2B5EF4-FFF2-40B4-BE49-F238E27FC236}">
                <a16:creationId xmlns:a16="http://schemas.microsoft.com/office/drawing/2014/main" id="{83A97AD0-2C8E-D48E-DFB8-DB52E3E7686E}"/>
              </a:ext>
            </a:extLst>
          </p:cNvPr>
          <p:cNvPicPr>
            <a:picLocks noChangeAspect="1"/>
          </p:cNvPicPr>
          <p:nvPr/>
        </p:nvPicPr>
        <p:blipFill>
          <a:blip r:embed="rId4"/>
          <a:stretch>
            <a:fillRect/>
          </a:stretch>
        </p:blipFill>
        <p:spPr>
          <a:xfrm>
            <a:off x="346413" y="1312128"/>
            <a:ext cx="3678876" cy="4095417"/>
          </a:xfrm>
          <a:prstGeom prst="rect">
            <a:avLst/>
          </a:prstGeom>
        </p:spPr>
      </p:pic>
      <p:sp>
        <p:nvSpPr>
          <p:cNvPr id="18" name="Rectangle 17">
            <a:extLst>
              <a:ext uri="{FF2B5EF4-FFF2-40B4-BE49-F238E27FC236}">
                <a16:creationId xmlns:a16="http://schemas.microsoft.com/office/drawing/2014/main" id="{2815A552-985A-1625-BC72-073D1AB772AE}"/>
              </a:ext>
            </a:extLst>
          </p:cNvPr>
          <p:cNvSpPr/>
          <p:nvPr/>
        </p:nvSpPr>
        <p:spPr>
          <a:xfrm>
            <a:off x="4277838" y="1321866"/>
            <a:ext cx="3126377" cy="4154984"/>
          </a:xfrm>
          <a:prstGeom prst="rect">
            <a:avLst/>
          </a:prstGeom>
        </p:spPr>
        <p:txBody>
          <a:bodyPr wrap="square">
            <a:spAutoFit/>
          </a:bodyPr>
          <a:lstStyle/>
          <a:p>
            <a:pPr defTabSz="457200"/>
            <a:r>
              <a:rPr lang="fr-FR" sz="2400" dirty="0">
                <a:solidFill>
                  <a:prstClr val="black"/>
                </a:solidFill>
                <a:latin typeface="Calibri" panose="020F0502020204030204"/>
              </a:rPr>
              <a:t>Sur une grande roue, un siège partant du point  S se déplace en S’ tel que :</a:t>
            </a:r>
          </a:p>
          <a:p>
            <a:pPr marL="342900" indent="-342900" defTabSz="457200">
              <a:buFont typeface="Wingdings" panose="05000000000000000000" pitchFamily="2" charset="2"/>
              <a:buChar char="Ø"/>
            </a:pPr>
            <a:r>
              <a:rPr lang="fr-FR" sz="2400" dirty="0">
                <a:solidFill>
                  <a:prstClr val="black"/>
                </a:solidFill>
                <a:latin typeface="Calibri" panose="020F0502020204030204"/>
              </a:rPr>
              <a:t> Le siège tourne de </a:t>
            </a:r>
            <a:r>
              <a:rPr lang="fr-FR" sz="2400" b="1" dirty="0">
                <a:solidFill>
                  <a:srgbClr val="FF0000"/>
                </a:solidFill>
                <a:latin typeface="Calibri" panose="020F0502020204030204"/>
              </a:rPr>
              <a:t>90° </a:t>
            </a:r>
            <a:r>
              <a:rPr lang="fr-FR" sz="2400" dirty="0">
                <a:solidFill>
                  <a:prstClr val="black"/>
                </a:solidFill>
                <a:latin typeface="Calibri" panose="020F0502020204030204"/>
              </a:rPr>
              <a:t>dans le sens inverse des aiguilles d’une montre.</a:t>
            </a:r>
          </a:p>
          <a:p>
            <a:pPr marL="342900" indent="-342900" defTabSz="457200">
              <a:buFont typeface="Wingdings" panose="05000000000000000000" pitchFamily="2" charset="2"/>
              <a:buChar char="Ø"/>
            </a:pPr>
            <a:r>
              <a:rPr lang="fr-FR" sz="2400" dirty="0">
                <a:solidFill>
                  <a:prstClr val="black"/>
                </a:solidFill>
                <a:latin typeface="Calibri" panose="020F0502020204030204"/>
              </a:rPr>
              <a:t>Le siège reste à la </a:t>
            </a:r>
            <a:r>
              <a:rPr lang="fr-FR" sz="2400" b="1" dirty="0">
                <a:solidFill>
                  <a:srgbClr val="FF0000"/>
                </a:solidFill>
                <a:latin typeface="Calibri" panose="020F0502020204030204"/>
              </a:rPr>
              <a:t>même distance </a:t>
            </a:r>
            <a:r>
              <a:rPr lang="fr-FR" sz="2400" dirty="0">
                <a:solidFill>
                  <a:prstClr val="black"/>
                </a:solidFill>
                <a:latin typeface="Calibri" panose="020F0502020204030204"/>
              </a:rPr>
              <a:t>du centre de la roue. </a:t>
            </a:r>
          </a:p>
        </p:txBody>
      </p:sp>
      <p:sp>
        <p:nvSpPr>
          <p:cNvPr id="19" name="ZoneTexte 18">
            <a:extLst>
              <a:ext uri="{FF2B5EF4-FFF2-40B4-BE49-F238E27FC236}">
                <a16:creationId xmlns:a16="http://schemas.microsoft.com/office/drawing/2014/main" id="{D2BD0CC4-E019-87CC-5FAC-1F6D76F6CFC2}"/>
              </a:ext>
            </a:extLst>
          </p:cNvPr>
          <p:cNvSpPr txBox="1"/>
          <p:nvPr/>
        </p:nvSpPr>
        <p:spPr>
          <a:xfrm>
            <a:off x="1281580" y="5703526"/>
            <a:ext cx="8394440" cy="830997"/>
          </a:xfrm>
          <a:prstGeom prst="rect">
            <a:avLst/>
          </a:prstGeom>
          <a:noFill/>
        </p:spPr>
        <p:txBody>
          <a:bodyPr wrap="square" rtlCol="0">
            <a:spAutoFit/>
          </a:bodyPr>
          <a:lstStyle/>
          <a:p>
            <a:pPr algn="ctr" defTabSz="457200"/>
            <a:r>
              <a:rPr lang="fr-FR" sz="2400" b="1" dirty="0">
                <a:solidFill>
                  <a:prstClr val="black"/>
                </a:solidFill>
                <a:latin typeface="Calibri" panose="020F0502020204030204"/>
              </a:rPr>
              <a:t>Quelles sont les éléments essentiels qui caractérisent le déplacement du siège  du téléphérique?</a:t>
            </a:r>
          </a:p>
        </p:txBody>
      </p:sp>
    </p:spTree>
    <p:extLst>
      <p:ext uri="{BB962C8B-B14F-4D97-AF65-F5344CB8AC3E}">
        <p14:creationId xmlns:p14="http://schemas.microsoft.com/office/powerpoint/2010/main" val="3339273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3196E3F-9CD2-DEEA-A12B-B61E5CCB5168}"/>
              </a:ext>
            </a:extLst>
          </p:cNvPr>
          <p:cNvSpPr>
            <a:spLocks noGrp="1"/>
          </p:cNvSpPr>
          <p:nvPr>
            <p:ph type="title"/>
          </p:nvPr>
        </p:nvSpPr>
        <p:spPr>
          <a:xfrm>
            <a:off x="647273" y="371631"/>
            <a:ext cx="10529279" cy="267549"/>
          </a:xfrm>
        </p:spPr>
        <p:txBody>
          <a:bodyPr/>
          <a:lstStyle/>
          <a:p>
            <a:r>
              <a:rPr lang="fr-FR" dirty="0"/>
              <a:t>Aujourd’hui, nous allons apprendre une isométrie qui déplacer les figures géométriques  en les tournant</a:t>
            </a:r>
          </a:p>
        </p:txBody>
      </p:sp>
      <p:sp>
        <p:nvSpPr>
          <p:cNvPr id="4" name="Espace réservé du contenu 3">
            <a:extLst>
              <a:ext uri="{FF2B5EF4-FFF2-40B4-BE49-F238E27FC236}">
                <a16:creationId xmlns:a16="http://schemas.microsoft.com/office/drawing/2014/main" id="{8B5044B5-AC58-0818-8785-9884D0BA530D}"/>
              </a:ext>
            </a:extLst>
          </p:cNvPr>
          <p:cNvSpPr>
            <a:spLocks noGrp="1"/>
          </p:cNvSpPr>
          <p:nvPr>
            <p:ph sz="quarter" idx="11"/>
          </p:nvPr>
        </p:nvSpPr>
        <p:spPr/>
        <p:txBody>
          <a:bodyPr/>
          <a:lstStyle/>
          <a:p>
            <a:r>
              <a:rPr lang="fr-FR" dirty="0" smtClean="0"/>
              <a:t>L’enseignant explicite le sens des nouveaux mots afin d’en faciliter la compréhension.</a:t>
            </a:r>
          </a:p>
          <a:p>
            <a:r>
              <a:rPr lang="fr-FR" dirty="0" smtClean="0">
                <a:solidFill>
                  <a:prstClr val="white">
                    <a:lumMod val="65000"/>
                  </a:prstClr>
                </a:solidFill>
                <a:latin typeface="Calibri" panose="020F0502020204030204"/>
              </a:rPr>
              <a:t>.</a:t>
            </a:r>
          </a:p>
          <a:p>
            <a:endParaRPr lang="fr-FR" dirty="0">
              <a:solidFill>
                <a:prstClr val="white">
                  <a:lumMod val="65000"/>
                </a:prstClr>
              </a:solidFill>
              <a:latin typeface="Calibri" panose="020F0502020204030204"/>
            </a:endParaRPr>
          </a:p>
        </p:txBody>
      </p:sp>
      <p:pic>
        <p:nvPicPr>
          <p:cNvPr id="24" name="Image 8">
            <a:extLst>
              <a:ext uri="{FF2B5EF4-FFF2-40B4-BE49-F238E27FC236}">
                <a16:creationId xmlns:a16="http://schemas.microsoft.com/office/drawing/2014/main" id="{EA788499-2CBB-C079-9A2C-5D87ACF4DB04}"/>
              </a:ext>
            </a:extLst>
          </p:cNvPr>
          <p:cNvPicPr>
            <a:picLocks noChangeAspect="1"/>
          </p:cNvPicPr>
          <p:nvPr/>
        </p:nvPicPr>
        <p:blipFill>
          <a:blip r:embed="rId2"/>
          <a:stretch>
            <a:fillRect/>
          </a:stretch>
        </p:blipFill>
        <p:spPr>
          <a:xfrm>
            <a:off x="11645716" y="505406"/>
            <a:ext cx="325863" cy="325863"/>
          </a:xfrm>
          <a:prstGeom prst="rect">
            <a:avLst/>
          </a:prstGeom>
        </p:spPr>
      </p:pic>
      <p:grpSp>
        <p:nvGrpSpPr>
          <p:cNvPr id="12" name="Google Shape;789;p70">
            <a:extLst>
              <a:ext uri="{FF2B5EF4-FFF2-40B4-BE49-F238E27FC236}">
                <a16:creationId xmlns:a16="http://schemas.microsoft.com/office/drawing/2014/main" id="{17E9F341-E4EC-780F-3D9F-A456D5862529}"/>
              </a:ext>
            </a:extLst>
          </p:cNvPr>
          <p:cNvGrpSpPr/>
          <p:nvPr/>
        </p:nvGrpSpPr>
        <p:grpSpPr>
          <a:xfrm>
            <a:off x="900907" y="2279373"/>
            <a:ext cx="10523687" cy="1624496"/>
            <a:chOff x="900907" y="2279373"/>
            <a:chExt cx="10523687" cy="1624496"/>
          </a:xfrm>
        </p:grpSpPr>
        <p:sp>
          <p:nvSpPr>
            <p:cNvPr id="13" name="Google Shape;790;p70">
              <a:extLst>
                <a:ext uri="{FF2B5EF4-FFF2-40B4-BE49-F238E27FC236}">
                  <a16:creationId xmlns:a16="http://schemas.microsoft.com/office/drawing/2014/main" id="{DF5E541F-B9FD-769B-65E8-168E5BE3E01B}"/>
                </a:ext>
              </a:extLst>
            </p:cNvPr>
            <p:cNvSpPr/>
            <p:nvPr/>
          </p:nvSpPr>
          <p:spPr>
            <a:xfrm>
              <a:off x="6083852" y="2279373"/>
              <a:ext cx="203200" cy="203200"/>
            </a:xfrm>
            <a:prstGeom prst="rect">
              <a:avLst/>
            </a:prstGeom>
            <a:noFill/>
            <a:ln>
              <a:noFill/>
            </a:ln>
          </p:spPr>
          <p:txBody>
            <a:bodyPr spcFirstLastPara="1" wrap="square" lIns="60950" tIns="30475" rIns="60950" bIns="30475"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5" name="Google Shape;791;p70">
              <a:extLst>
                <a:ext uri="{FF2B5EF4-FFF2-40B4-BE49-F238E27FC236}">
                  <a16:creationId xmlns:a16="http://schemas.microsoft.com/office/drawing/2014/main" id="{576598F6-F864-768B-12D3-EED0080CF600}"/>
                </a:ext>
              </a:extLst>
            </p:cNvPr>
            <p:cNvSpPr/>
            <p:nvPr/>
          </p:nvSpPr>
          <p:spPr>
            <a:xfrm>
              <a:off x="1442390" y="2654153"/>
              <a:ext cx="9734162" cy="917536"/>
            </a:xfrm>
            <a:prstGeom prst="roundRect">
              <a:avLst>
                <a:gd name="adj" fmla="val 50000"/>
              </a:avLst>
            </a:prstGeom>
            <a:noFill/>
            <a:ln w="12700" cap="flat" cmpd="sng">
              <a:solidFill>
                <a:srgbClr val="72B5D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6" name="Google Shape;792;p70">
              <a:extLst>
                <a:ext uri="{FF2B5EF4-FFF2-40B4-BE49-F238E27FC236}">
                  <a16:creationId xmlns:a16="http://schemas.microsoft.com/office/drawing/2014/main" id="{0643C71C-CB1E-4697-5F46-30AB50B97738}"/>
                </a:ext>
              </a:extLst>
            </p:cNvPr>
            <p:cNvPicPr preferRelativeResize="0"/>
            <p:nvPr/>
          </p:nvPicPr>
          <p:blipFill rotWithShape="1">
            <a:blip r:embed="rId3">
              <a:alphaModFix/>
            </a:blip>
            <a:srcRect/>
            <a:stretch/>
          </p:blipFill>
          <p:spPr>
            <a:xfrm>
              <a:off x="900907" y="2501234"/>
              <a:ext cx="805544" cy="805544"/>
            </a:xfrm>
            <a:prstGeom prst="rect">
              <a:avLst/>
            </a:prstGeom>
            <a:noFill/>
            <a:ln>
              <a:noFill/>
            </a:ln>
          </p:spPr>
        </p:pic>
        <p:sp>
          <p:nvSpPr>
            <p:cNvPr id="17" name="Google Shape;793;p70">
              <a:extLst>
                <a:ext uri="{FF2B5EF4-FFF2-40B4-BE49-F238E27FC236}">
                  <a16:creationId xmlns:a16="http://schemas.microsoft.com/office/drawing/2014/main" id="{9E066638-3C9D-1C54-E48C-246EE836DFAC}"/>
                </a:ext>
              </a:extLst>
            </p:cNvPr>
            <p:cNvSpPr/>
            <p:nvPr/>
          </p:nvSpPr>
          <p:spPr>
            <a:xfrm>
              <a:off x="6083852" y="3700669"/>
              <a:ext cx="203200" cy="203200"/>
            </a:xfrm>
            <a:prstGeom prst="rect">
              <a:avLst/>
            </a:prstGeom>
            <a:noFill/>
            <a:ln>
              <a:noFill/>
            </a:ln>
          </p:spPr>
          <p:txBody>
            <a:bodyPr spcFirstLastPara="1" wrap="square" lIns="60950" tIns="30475" rIns="60950" bIns="30475" anchor="t"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2" name="Google Shape;794;p70">
              <a:extLst>
                <a:ext uri="{FF2B5EF4-FFF2-40B4-BE49-F238E27FC236}">
                  <a16:creationId xmlns:a16="http://schemas.microsoft.com/office/drawing/2014/main" id="{69DFD85D-5961-BFF0-24E7-BCC53A47C83F}"/>
                </a:ext>
              </a:extLst>
            </p:cNvPr>
            <p:cNvSpPr txBox="1"/>
            <p:nvPr/>
          </p:nvSpPr>
          <p:spPr>
            <a:xfrm>
              <a:off x="1706451" y="2752965"/>
              <a:ext cx="9718143" cy="461665"/>
            </a:xfrm>
            <a:prstGeom prst="rect">
              <a:avLst/>
            </a:prstGeom>
            <a:noFill/>
            <a:ln>
              <a:noFill/>
            </a:ln>
          </p:spPr>
          <p:txBody>
            <a:bodyPr spcFirstLastPara="1" wrap="square" lIns="91425" tIns="45700" rIns="91425" bIns="45700" anchor="t" anchorCtr="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prstClr val="black"/>
                  </a:solidFill>
                  <a:effectLst/>
                  <a:uLnTx/>
                  <a:uFillTx/>
                  <a:latin typeface="Calibri" panose="020F0502020204030204"/>
                  <a:ea typeface="+mn-ea"/>
                  <a:cs typeface="+mn-cs"/>
                </a:rPr>
                <a:t>Reconnaitre et réaliser une rotation.</a:t>
              </a:r>
              <a:endParaRPr kumimoji="0" lang="fr-FR"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201460774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BEB86C-4442-D24A-E747-B211145C934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F7C58FD-9ECA-FC9A-7F25-8D712CFD76CC}"/>
              </a:ext>
            </a:extLst>
          </p:cNvPr>
          <p:cNvSpPr>
            <a:spLocks noGrp="1"/>
          </p:cNvSpPr>
          <p:nvPr>
            <p:ph type="title"/>
          </p:nvPr>
        </p:nvSpPr>
        <p:spPr/>
        <p:txBody>
          <a:bodyPr/>
          <a:lstStyle/>
          <a:p>
            <a:r>
              <a:rPr lang="fr-FR" dirty="0"/>
              <a:t>Pour atteindre cet objectif, nous allons suivre deux </a:t>
            </a:r>
            <a:r>
              <a:rPr lang="fr-FR" dirty="0" smtClean="0"/>
              <a:t>étapes:</a:t>
            </a:r>
            <a:endParaRPr lang="fr-FR" dirty="0">
              <a:latin typeface="Calibri" panose="020F0502020204030204"/>
            </a:endParaRPr>
          </a:p>
        </p:txBody>
      </p:sp>
      <p:sp>
        <p:nvSpPr>
          <p:cNvPr id="4" name="Espace réservé du contenu 3">
            <a:extLst>
              <a:ext uri="{FF2B5EF4-FFF2-40B4-BE49-F238E27FC236}">
                <a16:creationId xmlns:a16="http://schemas.microsoft.com/office/drawing/2014/main" id="{54EA4B3D-C5A8-E4EC-ADF3-C1DBE765D7C2}"/>
              </a:ext>
            </a:extLst>
          </p:cNvPr>
          <p:cNvSpPr>
            <a:spLocks noGrp="1"/>
          </p:cNvSpPr>
          <p:nvPr>
            <p:ph sz="quarter" idx="11"/>
          </p:nvPr>
        </p:nvSpPr>
        <p:spPr/>
        <p:txBody>
          <a:bodyPr/>
          <a:lstStyle/>
          <a:p>
            <a:r>
              <a:rPr lang="fr-FR" dirty="0"/>
              <a:t>L’enseignant explique chaque tâche en pointant les étapes à l’écran.</a:t>
            </a:r>
          </a:p>
          <a:p>
            <a:endParaRPr lang="fr-FR" dirty="0">
              <a:solidFill>
                <a:prstClr val="white">
                  <a:lumMod val="65000"/>
                </a:prstClr>
              </a:solidFill>
              <a:latin typeface="Calibri" panose="020F0502020204030204"/>
            </a:endParaRPr>
          </a:p>
        </p:txBody>
      </p:sp>
      <p:pic>
        <p:nvPicPr>
          <p:cNvPr id="9" name="Image 8">
            <a:extLst>
              <a:ext uri="{FF2B5EF4-FFF2-40B4-BE49-F238E27FC236}">
                <a16:creationId xmlns:a16="http://schemas.microsoft.com/office/drawing/2014/main" id="{EA788499-2CBB-C079-9A2C-5D87ACF4DB04}"/>
              </a:ext>
            </a:extLst>
          </p:cNvPr>
          <p:cNvPicPr>
            <a:picLocks noChangeAspect="1"/>
          </p:cNvPicPr>
          <p:nvPr/>
        </p:nvPicPr>
        <p:blipFill>
          <a:blip r:embed="rId2"/>
          <a:stretch>
            <a:fillRect/>
          </a:stretch>
        </p:blipFill>
        <p:spPr>
          <a:xfrm>
            <a:off x="11645716" y="505406"/>
            <a:ext cx="325863" cy="325863"/>
          </a:xfrm>
          <a:prstGeom prst="rect">
            <a:avLst/>
          </a:prstGeom>
        </p:spPr>
      </p:pic>
      <p:sp>
        <p:nvSpPr>
          <p:cNvPr id="7" name="Rectangle 6">
            <a:extLst>
              <a:ext uri="{FF2B5EF4-FFF2-40B4-BE49-F238E27FC236}">
                <a16:creationId xmlns:a16="http://schemas.microsoft.com/office/drawing/2014/main" id="{BDF4C0CD-9E0B-E3CA-239A-82EF9151DCAB}"/>
              </a:ext>
            </a:extLst>
          </p:cNvPr>
          <p:cNvSpPr/>
          <p:nvPr/>
        </p:nvSpPr>
        <p:spPr>
          <a:xfrm>
            <a:off x="785783" y="2287720"/>
            <a:ext cx="10861932" cy="1569660"/>
          </a:xfrm>
          <a:prstGeom prst="rect">
            <a:avLst/>
          </a:prstGeom>
        </p:spPr>
        <p:txBody>
          <a:bodyPr wrap="square">
            <a:spAutoFit/>
          </a:bodyPr>
          <a:lstStyle/>
          <a:p>
            <a:pPr marL="457200" indent="-457200">
              <a:lnSpc>
                <a:spcPct val="200000"/>
              </a:lnSpc>
              <a:buFont typeface="+mj-lt"/>
              <a:buAutoNum type="arabicPeriod"/>
            </a:pPr>
            <a:r>
              <a:rPr lang="fr-FR" sz="2400" dirty="0"/>
              <a:t>Définition et propriétés d’une rotation?</a:t>
            </a:r>
          </a:p>
          <a:p>
            <a:pPr marL="457200" indent="-457200">
              <a:lnSpc>
                <a:spcPct val="200000"/>
              </a:lnSpc>
              <a:buFont typeface="+mj-lt"/>
              <a:buAutoNum type="arabicPeriod"/>
            </a:pPr>
            <a:r>
              <a:rPr lang="fr-FR" sz="2400" dirty="0"/>
              <a:t>Réaliser une rotation d’une figure géométrique?</a:t>
            </a:r>
          </a:p>
        </p:txBody>
      </p:sp>
    </p:spTree>
    <p:extLst>
      <p:ext uri="{BB962C8B-B14F-4D97-AF65-F5344CB8AC3E}">
        <p14:creationId xmlns:p14="http://schemas.microsoft.com/office/powerpoint/2010/main" val="31542878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fade">
                                      <p:cBhvr>
                                        <p:cTn id="12" dur="500"/>
                                        <p:tgtEl>
                                          <p:spTgt spid="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2E6F77C-F03C-A753-C6D8-0D2BED3BCD55}"/>
              </a:ext>
            </a:extLst>
          </p:cNvPr>
          <p:cNvSpPr>
            <a:spLocks noGrp="1"/>
          </p:cNvSpPr>
          <p:nvPr>
            <p:ph type="body" sz="quarter" idx="10"/>
          </p:nvPr>
        </p:nvSpPr>
        <p:spPr/>
        <p:txBody>
          <a:bodyPr>
            <a:normAutofit fontScale="92500" lnSpcReduction="10000"/>
          </a:bodyPr>
          <a:lstStyle/>
          <a:p>
            <a:r>
              <a:rPr lang="fr-FR" dirty="0"/>
              <a:t>4 min</a:t>
            </a:r>
          </a:p>
        </p:txBody>
      </p:sp>
      <p:sp>
        <p:nvSpPr>
          <p:cNvPr id="3" name="Rectangle 2"/>
          <p:cNvSpPr/>
          <p:nvPr/>
        </p:nvSpPr>
        <p:spPr>
          <a:xfrm>
            <a:off x="2692400" y="3931920"/>
            <a:ext cx="7593132" cy="7213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srgbClr val="C00000"/>
                </a:solidFill>
                <a:effectLst/>
                <a:uLnTx/>
                <a:uFillTx/>
                <a:latin typeface="Aptos" panose="02110004020202020204"/>
                <a:ea typeface="+mn-ea"/>
                <a:cs typeface="+mn-cs"/>
              </a:rPr>
              <a:t>Définitions et propriétés</a:t>
            </a:r>
          </a:p>
        </p:txBody>
      </p:sp>
    </p:spTree>
    <p:extLst>
      <p:ext uri="{BB962C8B-B14F-4D97-AF65-F5344CB8AC3E}">
        <p14:creationId xmlns:p14="http://schemas.microsoft.com/office/powerpoint/2010/main" val="35738804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7736239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8FED4DC-4D24-49F9-47BD-729AD9D435FA}"/>
              </a:ext>
            </a:extLst>
          </p:cNvPr>
          <p:cNvSpPr>
            <a:spLocks noGrp="1"/>
          </p:cNvSpPr>
          <p:nvPr>
            <p:ph type="title"/>
          </p:nvPr>
        </p:nvSpPr>
        <p:spPr/>
        <p:txBody>
          <a:bodyPr/>
          <a:lstStyle/>
          <a:p>
            <a:r>
              <a:rPr lang="fr-FR" dirty="0"/>
              <a:t>Aujourd’hui, je vais vous montrer comment une figure peut tourner autour d’un point précis. </a:t>
            </a:r>
          </a:p>
        </p:txBody>
      </p:sp>
      <p:sp>
        <p:nvSpPr>
          <p:cNvPr id="4" name="Espace réservé du contenu 3">
            <a:extLst>
              <a:ext uri="{FF2B5EF4-FFF2-40B4-BE49-F238E27FC236}">
                <a16:creationId xmlns:a16="http://schemas.microsoft.com/office/drawing/2014/main" id="{BBBD8B40-CD58-1B43-CB76-A861CE5E35E7}"/>
              </a:ext>
            </a:extLst>
          </p:cNvPr>
          <p:cNvSpPr>
            <a:spLocks noGrp="1"/>
          </p:cNvSpPr>
          <p:nvPr>
            <p:ph sz="quarter" idx="11"/>
          </p:nvPr>
        </p:nvSpPr>
        <p:spPr/>
        <p:txBody>
          <a:bodyPr/>
          <a:lstStyle/>
          <a:p>
            <a:r>
              <a:rPr lang="fr-FR" dirty="0"/>
              <a:t>L’enseignant montre simplement la figure initiale..</a:t>
            </a:r>
          </a:p>
          <a:p>
            <a:endParaRPr lang="fr-FR" dirty="0"/>
          </a:p>
        </p:txBody>
      </p:sp>
      <p:pic>
        <p:nvPicPr>
          <p:cNvPr id="9" name="Google Shape;289;p51">
            <a:extLst>
              <a:ext uri="{FF2B5EF4-FFF2-40B4-BE49-F238E27FC236}">
                <a16:creationId xmlns:a16="http://schemas.microsoft.com/office/drawing/2014/main" id="{0669E6B1-1B70-976E-CBEA-81DA3071FB56}"/>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3" name="Google Shape;822;p73">
            <a:extLst>
              <a:ext uri="{FF2B5EF4-FFF2-40B4-BE49-F238E27FC236}">
                <a16:creationId xmlns:a16="http://schemas.microsoft.com/office/drawing/2014/main" id="{568367FC-50E9-5D5B-7B18-3C6236CBFE91}"/>
              </a:ext>
            </a:extLst>
          </p:cNvPr>
          <p:cNvSpPr/>
          <p:nvPr/>
        </p:nvSpPr>
        <p:spPr>
          <a:xfrm>
            <a:off x="5995851" y="1925805"/>
            <a:ext cx="1166949" cy="2159726"/>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5" name="Picture 8">
            <a:extLst>
              <a:ext uri="{FF2B5EF4-FFF2-40B4-BE49-F238E27FC236}">
                <a16:creationId xmlns:a16="http://schemas.microsoft.com/office/drawing/2014/main" id="{2C319A6B-A228-FD5D-6501-2F0A7C5B7359}"/>
              </a:ext>
            </a:extLst>
          </p:cNvPr>
          <p:cNvPicPr>
            <a:picLocks noChangeAspect="1"/>
          </p:cNvPicPr>
          <p:nvPr/>
        </p:nvPicPr>
        <p:blipFill>
          <a:blip r:embed="rId3"/>
          <a:stretch>
            <a:fillRect/>
          </a:stretch>
        </p:blipFill>
        <p:spPr>
          <a:xfrm>
            <a:off x="3687501" y="1925805"/>
            <a:ext cx="2079949" cy="2110993"/>
          </a:xfrm>
          <a:prstGeom prst="rect">
            <a:avLst/>
          </a:prstGeom>
        </p:spPr>
      </p:pic>
    </p:spTree>
    <p:extLst>
      <p:ext uri="{BB962C8B-B14F-4D97-AF65-F5344CB8AC3E}">
        <p14:creationId xmlns:p14="http://schemas.microsoft.com/office/powerpoint/2010/main" val="39677261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76D344-8C10-3972-57CC-2D48F0103F8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7E97F11D-AC14-0A7F-DBCA-F13A2009CF2B}"/>
              </a:ext>
            </a:extLst>
          </p:cNvPr>
          <p:cNvSpPr>
            <a:spLocks noGrp="1"/>
          </p:cNvSpPr>
          <p:nvPr>
            <p:ph type="title"/>
          </p:nvPr>
        </p:nvSpPr>
        <p:spPr/>
        <p:txBody>
          <a:bodyPr/>
          <a:lstStyle/>
          <a:p>
            <a:r>
              <a:rPr lang="fr-FR" dirty="0"/>
              <a:t>Je commence par choisir un point précis autour duquel ma figure va tourner. Je l’appelle le centre de rotation.</a:t>
            </a:r>
          </a:p>
        </p:txBody>
      </p:sp>
      <p:pic>
        <p:nvPicPr>
          <p:cNvPr id="9" name="Google Shape;289;p51">
            <a:extLst>
              <a:ext uri="{FF2B5EF4-FFF2-40B4-BE49-F238E27FC236}">
                <a16:creationId xmlns:a16="http://schemas.microsoft.com/office/drawing/2014/main" id="{4E23C21B-91EA-E344-19F6-4975E1DF1382}"/>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10" name="Espace réservé du contenu 9">
            <a:extLst>
              <a:ext uri="{FF2B5EF4-FFF2-40B4-BE49-F238E27FC236}">
                <a16:creationId xmlns:a16="http://schemas.microsoft.com/office/drawing/2014/main" id="{E4D121FA-9149-9B84-A0FE-AFF1E6652AD6}"/>
              </a:ext>
            </a:extLst>
          </p:cNvPr>
          <p:cNvSpPr>
            <a:spLocks noGrp="1"/>
          </p:cNvSpPr>
          <p:nvPr>
            <p:ph sz="quarter" idx="11"/>
          </p:nvPr>
        </p:nvSpPr>
        <p:spPr/>
        <p:txBody>
          <a:bodyPr/>
          <a:lstStyle/>
          <a:p>
            <a:r>
              <a:rPr lang="fr-FR" dirty="0"/>
              <a:t>L'enseignant entoure le point O.</a:t>
            </a:r>
          </a:p>
          <a:p>
            <a:endParaRPr lang="fr-FR" dirty="0"/>
          </a:p>
        </p:txBody>
      </p:sp>
      <p:pic>
        <p:nvPicPr>
          <p:cNvPr id="3" name="Picture 7">
            <a:extLst>
              <a:ext uri="{FF2B5EF4-FFF2-40B4-BE49-F238E27FC236}">
                <a16:creationId xmlns:a16="http://schemas.microsoft.com/office/drawing/2014/main" id="{AABF5E01-EDED-3955-A3DC-116B500FD246}"/>
              </a:ext>
            </a:extLst>
          </p:cNvPr>
          <p:cNvPicPr>
            <a:picLocks noChangeAspect="1"/>
          </p:cNvPicPr>
          <p:nvPr/>
        </p:nvPicPr>
        <p:blipFill rotWithShape="1">
          <a:blip r:embed="rId3"/>
          <a:srcRect t="9343"/>
          <a:stretch/>
        </p:blipFill>
        <p:spPr>
          <a:xfrm>
            <a:off x="2536280" y="1155369"/>
            <a:ext cx="4766386" cy="2359545"/>
          </a:xfrm>
          <a:prstGeom prst="rect">
            <a:avLst/>
          </a:prstGeom>
        </p:spPr>
      </p:pic>
      <p:sp>
        <p:nvSpPr>
          <p:cNvPr id="4" name="Oval 8">
            <a:extLst>
              <a:ext uri="{FF2B5EF4-FFF2-40B4-BE49-F238E27FC236}">
                <a16:creationId xmlns:a16="http://schemas.microsoft.com/office/drawing/2014/main" id="{17E48DF0-D0A9-CFC1-08E8-57D9D7CD72EF}"/>
              </a:ext>
            </a:extLst>
          </p:cNvPr>
          <p:cNvSpPr/>
          <p:nvPr/>
        </p:nvSpPr>
        <p:spPr>
          <a:xfrm>
            <a:off x="6800462" y="1971408"/>
            <a:ext cx="615820" cy="1263514"/>
          </a:xfrm>
          <a:prstGeom prst="ellipse">
            <a:avLst/>
          </a:prstGeom>
          <a:noFill/>
          <a:ln w="38100" cap="flat" cmpd="sng" algn="ctr">
            <a:solidFill>
              <a:srgbClr val="FF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600906CA-022B-6423-86C2-614E29203DD5}"/>
              </a:ext>
            </a:extLst>
          </p:cNvPr>
          <p:cNvSpPr/>
          <p:nvPr/>
        </p:nvSpPr>
        <p:spPr>
          <a:xfrm>
            <a:off x="7550958" y="2249222"/>
            <a:ext cx="4091889" cy="707886"/>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defTabSz="457200"/>
            <a:r>
              <a:rPr lang="en-US" sz="4000" b="1" dirty="0">
                <a:ln/>
                <a:solidFill>
                  <a:srgbClr val="1D6FA9"/>
                </a:solidFill>
                <a:latin typeface="Calibri" panose="020F0502020204030204"/>
              </a:rPr>
              <a:t>Centre de rotation</a:t>
            </a:r>
          </a:p>
        </p:txBody>
      </p:sp>
    </p:spTree>
    <p:extLst>
      <p:ext uri="{BB962C8B-B14F-4D97-AF65-F5344CB8AC3E}">
        <p14:creationId xmlns:p14="http://schemas.microsoft.com/office/powerpoint/2010/main" val="3261424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E16AAF-97FC-2AFD-CF59-78A3789DDCD7}"/>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70CB950-88D5-D12B-4DCB-39579F21EBEE}"/>
              </a:ext>
            </a:extLst>
          </p:cNvPr>
          <p:cNvSpPr>
            <a:spLocks noGrp="1"/>
          </p:cNvSpPr>
          <p:nvPr>
            <p:ph type="title"/>
          </p:nvPr>
        </p:nvSpPr>
        <p:spPr/>
        <p:txBody>
          <a:bodyPr/>
          <a:lstStyle/>
          <a:p>
            <a:r>
              <a:rPr lang="fr-FR" dirty="0" smtClean="0"/>
              <a:t>observ</a:t>
            </a:r>
            <a:r>
              <a:rPr lang="fr-FR" dirty="0" smtClean="0"/>
              <a:t>ez</a:t>
            </a:r>
            <a:r>
              <a:rPr lang="fr-FR" dirty="0"/>
              <a:t>, je vais faire tourner le point E autour du centre O d’un angle précis, par exemple 90 degrés. </a:t>
            </a:r>
          </a:p>
        </p:txBody>
      </p:sp>
      <p:sp>
        <p:nvSpPr>
          <p:cNvPr id="4" name="Espace réservé du contenu 3">
            <a:extLst>
              <a:ext uri="{FF2B5EF4-FFF2-40B4-BE49-F238E27FC236}">
                <a16:creationId xmlns:a16="http://schemas.microsoft.com/office/drawing/2014/main" id="{4E0068DF-8101-3795-6D58-C26F4B85CE2B}"/>
              </a:ext>
            </a:extLst>
          </p:cNvPr>
          <p:cNvSpPr>
            <a:spLocks noGrp="1"/>
          </p:cNvSpPr>
          <p:nvPr>
            <p:ph sz="quarter" idx="11"/>
          </p:nvPr>
        </p:nvSpPr>
        <p:spPr/>
        <p:txBody>
          <a:bodyPr/>
          <a:lstStyle/>
          <a:p>
            <a:r>
              <a:rPr lang="fr-FR" dirty="0"/>
              <a:t>L'enseignant montre clairement le déplacement du point E vers E'</a:t>
            </a:r>
          </a:p>
          <a:p>
            <a:endParaRPr lang="fr-FR" dirty="0"/>
          </a:p>
        </p:txBody>
      </p:sp>
      <p:pic>
        <p:nvPicPr>
          <p:cNvPr id="9" name="Google Shape;289;p51">
            <a:extLst>
              <a:ext uri="{FF2B5EF4-FFF2-40B4-BE49-F238E27FC236}">
                <a16:creationId xmlns:a16="http://schemas.microsoft.com/office/drawing/2014/main" id="{AF24453F-295A-60D0-9882-C545A36377ED}"/>
              </a:ext>
            </a:extLst>
          </p:cNvPr>
          <p:cNvPicPr preferRelativeResize="0"/>
          <p:nvPr/>
        </p:nvPicPr>
        <p:blipFill rotWithShape="1">
          <a:blip r:embed="rId4">
            <a:alphaModFix/>
          </a:blip>
          <a:srcRect/>
          <a:stretch/>
        </p:blipFill>
        <p:spPr>
          <a:xfrm>
            <a:off x="11709400" y="505152"/>
            <a:ext cx="363525" cy="326372"/>
          </a:xfrm>
          <a:prstGeom prst="rect">
            <a:avLst/>
          </a:prstGeom>
          <a:noFill/>
          <a:ln>
            <a:noFill/>
          </a:ln>
        </p:spPr>
      </p:pic>
      <p:pic>
        <p:nvPicPr>
          <p:cNvPr id="3" name="R2">
            <a:hlinkClick r:id="" action="ppaction://media"/>
            <a:extLst>
              <a:ext uri="{FF2B5EF4-FFF2-40B4-BE49-F238E27FC236}">
                <a16:creationId xmlns:a16="http://schemas.microsoft.com/office/drawing/2014/main" id="{FFCAFA00-E0F7-5F2D-1ACA-DB98D787B6F5}"/>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5"/>
          <a:srcRect l="15893" t="7891" r="15714" b="2698"/>
          <a:stretch/>
        </p:blipFill>
        <p:spPr>
          <a:xfrm>
            <a:off x="2306977" y="1117768"/>
            <a:ext cx="7723627" cy="5679645"/>
          </a:xfrm>
          <a:prstGeom prst="rect">
            <a:avLst/>
          </a:prstGeom>
        </p:spPr>
      </p:pic>
      <p:sp>
        <p:nvSpPr>
          <p:cNvPr id="5" name="Rectangle 4">
            <a:extLst>
              <a:ext uri="{FF2B5EF4-FFF2-40B4-BE49-F238E27FC236}">
                <a16:creationId xmlns:a16="http://schemas.microsoft.com/office/drawing/2014/main" id="{2DB643BC-06ED-96D5-2E23-DADCEA8FADDB}"/>
              </a:ext>
            </a:extLst>
          </p:cNvPr>
          <p:cNvSpPr/>
          <p:nvPr/>
        </p:nvSpPr>
        <p:spPr>
          <a:xfrm>
            <a:off x="7532415" y="2515633"/>
            <a:ext cx="3894015" cy="707886"/>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defTabSz="457200"/>
            <a:r>
              <a:rPr lang="en-US" sz="4000" b="1" dirty="0">
                <a:ln/>
                <a:solidFill>
                  <a:srgbClr val="1D6FA9"/>
                </a:solidFill>
                <a:latin typeface="Calibri" panose="020F0502020204030204"/>
              </a:rPr>
              <a:t>Angle de rotation</a:t>
            </a:r>
          </a:p>
        </p:txBody>
      </p:sp>
      <p:pic>
        <p:nvPicPr>
          <p:cNvPr id="6" name="Picture 7">
            <a:extLst>
              <a:ext uri="{FF2B5EF4-FFF2-40B4-BE49-F238E27FC236}">
                <a16:creationId xmlns:a16="http://schemas.microsoft.com/office/drawing/2014/main" id="{5AC63C8B-F34F-D538-CB42-EDA52B80EE58}"/>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10000" b="90000" l="10000" r="90000"/>
                    </a14:imgEffect>
                  </a14:imgLayer>
                </a14:imgProps>
              </a:ext>
            </a:extLst>
          </a:blip>
          <a:stretch>
            <a:fillRect/>
          </a:stretch>
        </p:blipFill>
        <p:spPr>
          <a:xfrm rot="4561955">
            <a:off x="570638" y="3363390"/>
            <a:ext cx="1476712" cy="751700"/>
          </a:xfrm>
          <a:prstGeom prst="rect">
            <a:avLst/>
          </a:prstGeom>
        </p:spPr>
      </p:pic>
    </p:spTree>
    <p:extLst>
      <p:ext uri="{BB962C8B-B14F-4D97-AF65-F5344CB8AC3E}">
        <p14:creationId xmlns:p14="http://schemas.microsoft.com/office/powerpoint/2010/main" val="900739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1451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 fill="hold" display="0">
                  <p:stCondLst>
                    <p:cond delay="indefinite"/>
                  </p:stCondLst>
                </p:cTn>
                <p:tgtEl>
                  <p:spTgt spid="3"/>
                </p:tgtEl>
              </p:cMediaNode>
            </p:vide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B56BD2-8C68-A70B-4872-29CC27123A5F}"/>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F367CB36-7EC2-095F-98ED-257B7433A560}"/>
              </a:ext>
            </a:extLst>
          </p:cNvPr>
          <p:cNvSpPr>
            <a:spLocks noGrp="1"/>
          </p:cNvSpPr>
          <p:nvPr>
            <p:ph type="title"/>
          </p:nvPr>
        </p:nvSpPr>
        <p:spPr/>
        <p:txBody>
          <a:bodyPr/>
          <a:lstStyle/>
          <a:p>
            <a:r>
              <a:rPr lang="fr-FR" dirty="0"/>
              <a:t>Quand je fais tourner le point E, la distance OE reste la même. Seule sa position change en tournant autour de O. </a:t>
            </a:r>
          </a:p>
        </p:txBody>
      </p:sp>
      <p:sp>
        <p:nvSpPr>
          <p:cNvPr id="4" name="Espace réservé du contenu 3">
            <a:extLst>
              <a:ext uri="{FF2B5EF4-FFF2-40B4-BE49-F238E27FC236}">
                <a16:creationId xmlns:a16="http://schemas.microsoft.com/office/drawing/2014/main" id="{90296B59-D242-179E-C15F-02AE2F732A65}"/>
              </a:ext>
            </a:extLst>
          </p:cNvPr>
          <p:cNvSpPr>
            <a:spLocks noGrp="1"/>
          </p:cNvSpPr>
          <p:nvPr>
            <p:ph sz="quarter" idx="11"/>
          </p:nvPr>
        </p:nvSpPr>
        <p:spPr/>
        <p:txBody>
          <a:bodyPr/>
          <a:lstStyle/>
          <a:p>
            <a:r>
              <a:rPr lang="fr-FR" dirty="0"/>
              <a:t>L'enseignant montre que OE = OE’ et indique que ∠EOE’ = 90°</a:t>
            </a:r>
          </a:p>
          <a:p>
            <a:r>
              <a:rPr lang="fr-FR" dirty="0"/>
              <a:t>.</a:t>
            </a:r>
          </a:p>
          <a:p>
            <a:endParaRPr lang="fr-FR" dirty="0"/>
          </a:p>
        </p:txBody>
      </p:sp>
      <p:pic>
        <p:nvPicPr>
          <p:cNvPr id="9" name="Google Shape;289;p51">
            <a:extLst>
              <a:ext uri="{FF2B5EF4-FFF2-40B4-BE49-F238E27FC236}">
                <a16:creationId xmlns:a16="http://schemas.microsoft.com/office/drawing/2014/main" id="{39F40BBD-6272-54AB-D8B2-C9649A5E93C3}"/>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3" name="Picture 5">
            <a:extLst>
              <a:ext uri="{FF2B5EF4-FFF2-40B4-BE49-F238E27FC236}">
                <a16:creationId xmlns:a16="http://schemas.microsoft.com/office/drawing/2014/main" id="{8F812C6C-D062-06F8-145E-99E4C92E0A0B}"/>
              </a:ext>
            </a:extLst>
          </p:cNvPr>
          <p:cNvPicPr>
            <a:picLocks noChangeAspect="1"/>
          </p:cNvPicPr>
          <p:nvPr/>
        </p:nvPicPr>
        <p:blipFill>
          <a:blip r:embed="rId3"/>
          <a:stretch>
            <a:fillRect/>
          </a:stretch>
        </p:blipFill>
        <p:spPr>
          <a:xfrm>
            <a:off x="2612703" y="1026257"/>
            <a:ext cx="6512289" cy="5044315"/>
          </a:xfrm>
          <a:prstGeom prst="rect">
            <a:avLst/>
          </a:prstGeom>
        </p:spPr>
      </p:pic>
      <p:sp>
        <p:nvSpPr>
          <p:cNvPr id="5" name="Rectangle 4">
            <a:extLst>
              <a:ext uri="{FF2B5EF4-FFF2-40B4-BE49-F238E27FC236}">
                <a16:creationId xmlns:a16="http://schemas.microsoft.com/office/drawing/2014/main" id="{BB36419E-F8DD-17F7-F0D6-DD6F3A95F363}"/>
              </a:ext>
            </a:extLst>
          </p:cNvPr>
          <p:cNvSpPr/>
          <p:nvPr/>
        </p:nvSpPr>
        <p:spPr>
          <a:xfrm rot="20327587">
            <a:off x="5426024" y="2444820"/>
            <a:ext cx="383439" cy="400110"/>
          </a:xfrm>
          <a:prstGeom prst="rect">
            <a:avLst/>
          </a:prstGeom>
          <a:noFill/>
        </p:spPr>
        <p:txBody>
          <a:bodyPr wrap="none" lIns="91440" tIns="45720" rIns="91440" bIns="45720">
            <a:spAutoFit/>
          </a:bodyPr>
          <a:lstStyle/>
          <a:p>
            <a:pPr algn="ctr" defTabSz="457200"/>
            <a:r>
              <a:rPr lang="en-US" sz="2000" dirty="0">
                <a:ln w="0"/>
                <a:solidFill>
                  <a:prstClr val="black"/>
                </a:solidFill>
                <a:effectLst>
                  <a:outerShdw blurRad="38100" dist="19050" dir="2700000" algn="tl" rotWithShape="0">
                    <a:prstClr val="black">
                      <a:alpha val="40000"/>
                    </a:prstClr>
                  </a:outerShdw>
                </a:effectLst>
                <a:latin typeface="Calibri" panose="020F0502020204030204"/>
              </a:rPr>
              <a:t>//</a:t>
            </a:r>
          </a:p>
        </p:txBody>
      </p:sp>
      <p:sp>
        <p:nvSpPr>
          <p:cNvPr id="6" name="Rectangle 5">
            <a:extLst>
              <a:ext uri="{FF2B5EF4-FFF2-40B4-BE49-F238E27FC236}">
                <a16:creationId xmlns:a16="http://schemas.microsoft.com/office/drawing/2014/main" id="{23D78AFE-32F4-5F1B-6AAB-1DC896FE8268}"/>
              </a:ext>
            </a:extLst>
          </p:cNvPr>
          <p:cNvSpPr/>
          <p:nvPr/>
        </p:nvSpPr>
        <p:spPr>
          <a:xfrm rot="3624654">
            <a:off x="6709821" y="3185049"/>
            <a:ext cx="383439" cy="400110"/>
          </a:xfrm>
          <a:prstGeom prst="rect">
            <a:avLst/>
          </a:prstGeom>
          <a:noFill/>
        </p:spPr>
        <p:txBody>
          <a:bodyPr wrap="none" lIns="91440" tIns="45720" rIns="91440" bIns="45720">
            <a:spAutoFit/>
          </a:bodyPr>
          <a:lstStyle/>
          <a:p>
            <a:pPr algn="ctr" defTabSz="457200"/>
            <a:r>
              <a:rPr lang="en-US" sz="2000" dirty="0">
                <a:ln w="0"/>
                <a:solidFill>
                  <a:prstClr val="black"/>
                </a:solidFill>
                <a:effectLst>
                  <a:outerShdw blurRad="38100" dist="19050" dir="2700000" algn="tl" rotWithShape="0">
                    <a:prstClr val="black">
                      <a:alpha val="40000"/>
                    </a:prstClr>
                  </a:outerShdw>
                </a:effectLst>
                <a:latin typeface="Calibri" panose="020F0502020204030204"/>
              </a:rPr>
              <a:t>//</a:t>
            </a:r>
          </a:p>
        </p:txBody>
      </p:sp>
      <p:sp>
        <p:nvSpPr>
          <p:cNvPr id="7" name="Rectangle 6">
            <a:extLst>
              <a:ext uri="{FF2B5EF4-FFF2-40B4-BE49-F238E27FC236}">
                <a16:creationId xmlns:a16="http://schemas.microsoft.com/office/drawing/2014/main" id="{66E46003-EC23-E0D1-4617-71B5A28BEE21}"/>
              </a:ext>
            </a:extLst>
          </p:cNvPr>
          <p:cNvSpPr/>
          <p:nvPr/>
        </p:nvSpPr>
        <p:spPr>
          <a:xfrm>
            <a:off x="9124992" y="3689398"/>
            <a:ext cx="2729658" cy="584775"/>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marL="457200" indent="-457200" algn="ctr" defTabSz="457200">
              <a:buFont typeface="Arial" panose="020B0604020202020204" pitchFamily="34" charset="0"/>
              <a:buChar char="•"/>
            </a:pPr>
            <a:r>
              <a:rPr lang="en-US" sz="3200" b="1" dirty="0">
                <a:ln/>
                <a:solidFill>
                  <a:srgbClr val="1D6FA9"/>
                </a:solidFill>
                <a:latin typeface="Calibri" panose="020F0502020204030204"/>
              </a:rPr>
              <a:t>∠EOE’ = </a:t>
            </a:r>
            <a:r>
              <a:rPr lang="en-US" sz="3200" b="1" dirty="0">
                <a:ln/>
                <a:solidFill>
                  <a:srgbClr val="F82B5F"/>
                </a:solidFill>
                <a:latin typeface="Calibri" panose="020F0502020204030204"/>
              </a:rPr>
              <a:t>90°</a:t>
            </a:r>
            <a:r>
              <a:rPr lang="en-US" sz="3200" b="1" dirty="0">
                <a:ln/>
                <a:solidFill>
                  <a:srgbClr val="1D6FA9"/>
                </a:solidFill>
                <a:latin typeface="Calibri" panose="020F0502020204030204"/>
              </a:rPr>
              <a:t> </a:t>
            </a:r>
          </a:p>
        </p:txBody>
      </p:sp>
      <p:sp>
        <p:nvSpPr>
          <p:cNvPr id="8" name="Rectangle 7">
            <a:extLst>
              <a:ext uri="{FF2B5EF4-FFF2-40B4-BE49-F238E27FC236}">
                <a16:creationId xmlns:a16="http://schemas.microsoft.com/office/drawing/2014/main" id="{A0B3F079-3E9B-A0E2-4967-730BB5986125}"/>
              </a:ext>
            </a:extLst>
          </p:cNvPr>
          <p:cNvSpPr/>
          <p:nvPr/>
        </p:nvSpPr>
        <p:spPr>
          <a:xfrm>
            <a:off x="9124992" y="2963640"/>
            <a:ext cx="2098652" cy="584775"/>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marL="457200" indent="-457200" algn="ctr" defTabSz="457200">
              <a:buFont typeface="Arial" panose="020B0604020202020204" pitchFamily="34" charset="0"/>
              <a:buChar char="•"/>
            </a:pPr>
            <a:r>
              <a:rPr lang="en-US" sz="3200" b="1" dirty="0">
                <a:ln/>
                <a:solidFill>
                  <a:srgbClr val="1D6FA9"/>
                </a:solidFill>
                <a:latin typeface="Calibri" panose="020F0502020204030204"/>
              </a:rPr>
              <a:t>OE = OE’</a:t>
            </a:r>
          </a:p>
        </p:txBody>
      </p:sp>
      <p:pic>
        <p:nvPicPr>
          <p:cNvPr id="15" name="Picture 11">
            <a:extLst>
              <a:ext uri="{FF2B5EF4-FFF2-40B4-BE49-F238E27FC236}">
                <a16:creationId xmlns:a16="http://schemas.microsoft.com/office/drawing/2014/main" id="{3D363838-7420-B6CF-CA85-FF2030C5F5F6}"/>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rot="4561955">
            <a:off x="570638" y="3363390"/>
            <a:ext cx="1476712" cy="751700"/>
          </a:xfrm>
          <a:prstGeom prst="rect">
            <a:avLst/>
          </a:prstGeom>
        </p:spPr>
      </p:pic>
    </p:spTree>
    <p:extLst>
      <p:ext uri="{BB962C8B-B14F-4D97-AF65-F5344CB8AC3E}">
        <p14:creationId xmlns:p14="http://schemas.microsoft.com/office/powerpoint/2010/main" val="2081148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A4D09D-29A1-9AAA-6218-7A8C2B661A8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BB1B16F4-B743-DB15-56D8-E8E9B03C5B9A}"/>
              </a:ext>
            </a:extLst>
          </p:cNvPr>
          <p:cNvSpPr>
            <a:spLocks noGrp="1"/>
          </p:cNvSpPr>
          <p:nvPr>
            <p:ph type="title"/>
          </p:nvPr>
        </p:nvSpPr>
        <p:spPr/>
        <p:txBody>
          <a:bodyPr/>
          <a:lstStyle/>
          <a:p>
            <a:r>
              <a:rPr lang="fr-FR" dirty="0"/>
              <a:t>Voici d’autres exemples de rotations :</a:t>
            </a:r>
          </a:p>
        </p:txBody>
      </p:sp>
      <p:sp>
        <p:nvSpPr>
          <p:cNvPr id="4" name="Espace réservé du contenu 3">
            <a:extLst>
              <a:ext uri="{FF2B5EF4-FFF2-40B4-BE49-F238E27FC236}">
                <a16:creationId xmlns:a16="http://schemas.microsoft.com/office/drawing/2014/main" id="{3E3A2A1E-B03B-CB83-9DB8-C0E5318D43E0}"/>
              </a:ext>
            </a:extLst>
          </p:cNvPr>
          <p:cNvSpPr>
            <a:spLocks noGrp="1"/>
          </p:cNvSpPr>
          <p:nvPr>
            <p:ph sz="quarter" idx="11"/>
          </p:nvPr>
        </p:nvSpPr>
        <p:spPr/>
        <p:txBody>
          <a:bodyPr/>
          <a:lstStyle/>
          <a:p>
            <a:r>
              <a:rPr lang="fr-FR" dirty="0"/>
              <a:t>L'enseignant montre des exemples</a:t>
            </a:r>
          </a:p>
        </p:txBody>
      </p:sp>
      <p:pic>
        <p:nvPicPr>
          <p:cNvPr id="9" name="Google Shape;289;p51">
            <a:extLst>
              <a:ext uri="{FF2B5EF4-FFF2-40B4-BE49-F238E27FC236}">
                <a16:creationId xmlns:a16="http://schemas.microsoft.com/office/drawing/2014/main" id="{EB35A900-E9B6-0EE0-3F00-8BB244949C5A}"/>
              </a:ext>
            </a:extLst>
          </p:cNvPr>
          <p:cNvPicPr preferRelativeResize="0"/>
          <p:nvPr/>
        </p:nvPicPr>
        <p:blipFill rotWithShape="1">
          <a:blip r:embed="rId4">
            <a:alphaModFix/>
          </a:blip>
          <a:srcRect/>
          <a:stretch/>
        </p:blipFill>
        <p:spPr>
          <a:xfrm>
            <a:off x="11709400" y="505152"/>
            <a:ext cx="363525" cy="326372"/>
          </a:xfrm>
          <a:prstGeom prst="rect">
            <a:avLst/>
          </a:prstGeom>
          <a:noFill/>
          <a:ln>
            <a:noFill/>
          </a:ln>
        </p:spPr>
      </p:pic>
      <p:pic>
        <p:nvPicPr>
          <p:cNvPr id="3" name="R3">
            <a:hlinkClick r:id="" action="ppaction://media"/>
            <a:extLst>
              <a:ext uri="{FF2B5EF4-FFF2-40B4-BE49-F238E27FC236}">
                <a16:creationId xmlns:a16="http://schemas.microsoft.com/office/drawing/2014/main" id="{2CADEAB1-E087-0D0D-3E48-F336DF854597}"/>
              </a:ext>
            </a:extLst>
          </p:cNvPr>
          <p:cNvPicPr>
            <a:picLocks noChangeAspect="1"/>
          </p:cNvPicPr>
          <p:nvPr>
            <a:videoFile r:link="rId1"/>
            <p:extLst>
              <p:ext uri="{DAA4B4D4-6D71-4841-9C94-3DE7FCFB9230}">
                <p14:media xmlns:p14="http://schemas.microsoft.com/office/powerpoint/2010/main" r:embed="rId2">
                  <p14:trim st="2384" end="1666.678"/>
                </p14:media>
              </p:ext>
            </p:extLst>
          </p:nvPr>
        </p:nvPicPr>
        <p:blipFill rotWithShape="1">
          <a:blip r:embed="rId5"/>
          <a:srcRect l="8482" t="2673" r="9107"/>
          <a:stretch>
            <a:fillRect/>
          </a:stretch>
        </p:blipFill>
        <p:spPr>
          <a:xfrm>
            <a:off x="2237014" y="1175656"/>
            <a:ext cx="7717971" cy="5127171"/>
          </a:xfrm>
          <a:prstGeom prst="rect">
            <a:avLst/>
          </a:prstGeom>
        </p:spPr>
      </p:pic>
      <p:pic>
        <p:nvPicPr>
          <p:cNvPr id="5" name="Picture 6">
            <a:extLst>
              <a:ext uri="{FF2B5EF4-FFF2-40B4-BE49-F238E27FC236}">
                <a16:creationId xmlns:a16="http://schemas.microsoft.com/office/drawing/2014/main" id="{D169C9BF-AFFE-8697-B687-3355B27723B2}"/>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10000" b="90000" l="10000" r="90000"/>
                    </a14:imgEffect>
                  </a14:imgLayer>
                </a14:imgProps>
              </a:ext>
            </a:extLst>
          </a:blip>
          <a:stretch>
            <a:fillRect/>
          </a:stretch>
        </p:blipFill>
        <p:spPr>
          <a:xfrm rot="4561955">
            <a:off x="570638" y="3363390"/>
            <a:ext cx="1476712" cy="751700"/>
          </a:xfrm>
          <a:prstGeom prst="rect">
            <a:avLst/>
          </a:prstGeom>
        </p:spPr>
      </p:pic>
    </p:spTree>
    <p:extLst>
      <p:ext uri="{BB962C8B-B14F-4D97-AF65-F5344CB8AC3E}">
        <p14:creationId xmlns:p14="http://schemas.microsoft.com/office/powerpoint/2010/main" val="1061468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2632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 fill="hold" display="0">
                  <p:stCondLst>
                    <p:cond delay="indefinite"/>
                  </p:stCondLst>
                </p:cTn>
                <p:tgtEl>
                  <p:spTgt spid="3"/>
                </p:tgtEl>
              </p:cMediaNode>
            </p:vide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5F9C63-EF21-08C2-2F6F-B51288317DE9}"/>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30CBD187-A8BB-47FD-9A2E-4B5CCE4A5E09}"/>
              </a:ext>
            </a:extLst>
          </p:cNvPr>
          <p:cNvSpPr>
            <a:spLocks noGrp="1"/>
          </p:cNvSpPr>
          <p:nvPr>
            <p:ph type="title"/>
          </p:nvPr>
        </p:nvSpPr>
        <p:spPr/>
        <p:txBody>
          <a:bodyPr/>
          <a:lstStyle/>
          <a:p>
            <a:r>
              <a:rPr lang="fr-FR" dirty="0"/>
              <a:t>Voici ce que je dois retenir .</a:t>
            </a:r>
          </a:p>
        </p:txBody>
      </p:sp>
      <p:sp>
        <p:nvSpPr>
          <p:cNvPr id="4" name="Espace réservé du contenu 3">
            <a:extLst>
              <a:ext uri="{FF2B5EF4-FFF2-40B4-BE49-F238E27FC236}">
                <a16:creationId xmlns:a16="http://schemas.microsoft.com/office/drawing/2014/main" id="{62AC61CC-19F9-6E0C-9B8F-13C6536A18B3}"/>
              </a:ext>
            </a:extLst>
          </p:cNvPr>
          <p:cNvSpPr>
            <a:spLocks noGrp="1"/>
          </p:cNvSpPr>
          <p:nvPr>
            <p:ph sz="quarter" idx="11"/>
          </p:nvPr>
        </p:nvSpPr>
        <p:spPr/>
        <p:txBody>
          <a:bodyPr/>
          <a:lstStyle/>
          <a:p>
            <a:r>
              <a:rPr lang="fr-FR" dirty="0"/>
              <a:t>L'enseignant lit et pointe chaque élément important : centre, angle, rotation</a:t>
            </a:r>
          </a:p>
        </p:txBody>
      </p:sp>
      <p:pic>
        <p:nvPicPr>
          <p:cNvPr id="9" name="Google Shape;289;p51">
            <a:extLst>
              <a:ext uri="{FF2B5EF4-FFF2-40B4-BE49-F238E27FC236}">
                <a16:creationId xmlns:a16="http://schemas.microsoft.com/office/drawing/2014/main" id="{33BB4A66-BB8C-4654-21F3-E5B6013A14D4}"/>
              </a:ext>
            </a:extLst>
          </p:cNvPr>
          <p:cNvPicPr preferRelativeResize="0"/>
          <p:nvPr/>
        </p:nvPicPr>
        <p:blipFill rotWithShape="1">
          <a:blip r:embed="rId2">
            <a:alphaModFix/>
          </a:blip>
          <a:srcRect/>
          <a:stretch/>
        </p:blipFill>
        <p:spPr>
          <a:xfrm>
            <a:off x="11709400" y="422656"/>
            <a:ext cx="363525" cy="326372"/>
          </a:xfrm>
          <a:prstGeom prst="rect">
            <a:avLst/>
          </a:prstGeom>
          <a:noFill/>
          <a:ln>
            <a:noFill/>
          </a:ln>
        </p:spPr>
      </p:pic>
      <p:sp>
        <p:nvSpPr>
          <p:cNvPr id="3" name="Rectangle 2">
            <a:extLst>
              <a:ext uri="{FF2B5EF4-FFF2-40B4-BE49-F238E27FC236}">
                <a16:creationId xmlns:a16="http://schemas.microsoft.com/office/drawing/2014/main" id="{FC0435FE-52C1-2A47-AFC3-A25E923F7BC6}"/>
              </a:ext>
            </a:extLst>
          </p:cNvPr>
          <p:cNvSpPr/>
          <p:nvPr/>
        </p:nvSpPr>
        <p:spPr>
          <a:xfrm>
            <a:off x="559958" y="1059785"/>
            <a:ext cx="10877858" cy="1254207"/>
          </a:xfrm>
          <a:prstGeom prst="rect">
            <a:avLst/>
          </a:prstGeom>
          <a:solidFill>
            <a:srgbClr val="1D9A78">
              <a:lumMod val="20000"/>
              <a:lumOff val="80000"/>
            </a:srgbClr>
          </a:solidFill>
          <a:ln w="12700" cap="flat" cmpd="sng" algn="ctr">
            <a:solidFill>
              <a:srgbClr val="1D9A78">
                <a:shade val="50000"/>
              </a:srgbClr>
            </a:solidFill>
            <a:prstDash val="solid"/>
            <a:miter lim="800000"/>
          </a:ln>
          <a:effectLst/>
        </p:spPr>
        <p:txBody>
          <a:bodyPr rtlCol="0" anchor="ctr"/>
          <a:lstStyle/>
          <a:p>
            <a:pPr marL="800100" marR="0" lvl="1" indent="-342900"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2400" b="0" i="0" u="none" strike="noStrike" kern="0" cap="none" spc="0" normalizeH="0" baseline="0" noProof="0" dirty="0">
                <a:ln>
                  <a:noFill/>
                </a:ln>
                <a:solidFill>
                  <a:prstClr val="black"/>
                </a:solidFill>
                <a:effectLst/>
                <a:uLnTx/>
                <a:uFillTx/>
                <a:latin typeface="Calibri" panose="020F0502020204030204"/>
                <a:ea typeface="+mn-ea"/>
                <a:cs typeface="+mn-cs"/>
              </a:rPr>
              <a:t>Une </a:t>
            </a:r>
            <a:r>
              <a:rPr kumimoji="0" lang="fr-FR" sz="2400" b="1" i="0" u="none" strike="noStrike" kern="0" cap="none" spc="0" normalizeH="0" baseline="0" noProof="0" dirty="0">
                <a:ln>
                  <a:noFill/>
                </a:ln>
                <a:solidFill>
                  <a:prstClr val="black"/>
                </a:solidFill>
                <a:effectLst/>
                <a:uLnTx/>
                <a:uFillTx/>
                <a:latin typeface="Calibri" panose="020F0502020204030204"/>
                <a:ea typeface="+mn-ea"/>
                <a:cs typeface="+mn-cs"/>
              </a:rPr>
              <a:t>rotation</a:t>
            </a:r>
            <a:r>
              <a:rPr kumimoji="0" lang="fr-FR" sz="2400" b="0" i="0" u="none" strike="noStrike" kern="0" cap="none" spc="0" normalizeH="0" baseline="0" noProof="0" dirty="0">
                <a:ln>
                  <a:noFill/>
                </a:ln>
                <a:solidFill>
                  <a:prstClr val="black"/>
                </a:solidFill>
                <a:effectLst/>
                <a:uLnTx/>
                <a:uFillTx/>
                <a:latin typeface="Calibri" panose="020F0502020204030204"/>
                <a:ea typeface="+mn-ea"/>
                <a:cs typeface="+mn-cs"/>
              </a:rPr>
              <a:t> change la position d’une figure sans changer sa </a:t>
            </a:r>
            <a:r>
              <a:rPr kumimoji="0" lang="fr-FR" sz="2400" b="1" i="0" u="none" strike="noStrike" kern="0" cap="none" spc="0" normalizeH="0" baseline="0" noProof="0" dirty="0">
                <a:ln>
                  <a:noFill/>
                </a:ln>
                <a:solidFill>
                  <a:prstClr val="black"/>
                </a:solidFill>
                <a:effectLst/>
                <a:uLnTx/>
                <a:uFillTx/>
                <a:latin typeface="Calibri" panose="020F0502020204030204"/>
                <a:ea typeface="+mn-ea"/>
                <a:cs typeface="+mn-cs"/>
              </a:rPr>
              <a:t>forme</a:t>
            </a:r>
            <a:r>
              <a:rPr kumimoji="0" lang="fr-FR" sz="2400" b="0" i="0" u="none" strike="noStrike" kern="0" cap="none" spc="0" normalizeH="0" baseline="0" noProof="0" dirty="0">
                <a:ln>
                  <a:noFill/>
                </a:ln>
                <a:solidFill>
                  <a:prstClr val="black"/>
                </a:solidFill>
                <a:effectLst/>
                <a:uLnTx/>
                <a:uFillTx/>
                <a:latin typeface="Calibri" panose="020F0502020204030204"/>
                <a:ea typeface="+mn-ea"/>
                <a:cs typeface="+mn-cs"/>
              </a:rPr>
              <a:t> ni ses </a:t>
            </a:r>
            <a:r>
              <a:rPr kumimoji="0" lang="fr-FR" sz="2400" b="1" i="0" u="none" strike="noStrike" kern="0" cap="none" spc="0" normalizeH="0" baseline="0" noProof="0" dirty="0">
                <a:ln>
                  <a:noFill/>
                </a:ln>
                <a:solidFill>
                  <a:prstClr val="black"/>
                </a:solidFill>
                <a:effectLst/>
                <a:uLnTx/>
                <a:uFillTx/>
                <a:latin typeface="Calibri" panose="020F0502020204030204"/>
                <a:ea typeface="+mn-ea"/>
                <a:cs typeface="+mn-cs"/>
              </a:rPr>
              <a:t>dimensions</a:t>
            </a:r>
            <a:r>
              <a:rPr kumimoji="0" lang="fr-FR" sz="2400" b="0" i="0" u="none" strike="noStrike" kern="0" cap="none" spc="0" normalizeH="0" baseline="0" noProof="0" dirty="0">
                <a:ln>
                  <a:noFill/>
                </a:ln>
                <a:solidFill>
                  <a:prstClr val="black"/>
                </a:solidFill>
                <a:effectLst/>
                <a:uLnTx/>
                <a:uFillTx/>
                <a:latin typeface="Calibri" panose="020F0502020204030204"/>
                <a:ea typeface="+mn-ea"/>
                <a:cs typeface="+mn-cs"/>
              </a:rPr>
              <a:t>.</a:t>
            </a:r>
          </a:p>
          <a:p>
            <a:pPr marL="800100" marR="0" lvl="1" indent="-342900"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2400" b="0" i="0" u="none" strike="noStrike" kern="0" cap="none" spc="0" normalizeH="0" baseline="0" noProof="0" dirty="0">
                <a:ln>
                  <a:noFill/>
                </a:ln>
                <a:solidFill>
                  <a:prstClr val="black"/>
                </a:solidFill>
                <a:effectLst/>
                <a:uLnTx/>
                <a:uFillTx/>
                <a:latin typeface="Calibri" panose="020F0502020204030204"/>
                <a:ea typeface="+mn-ea"/>
                <a:cs typeface="+mn-cs"/>
              </a:rPr>
              <a:t>Elle est définie par un </a:t>
            </a:r>
            <a:r>
              <a:rPr kumimoji="0" lang="fr-FR" sz="2400" b="1" i="0" u="none" strike="noStrike" kern="0" cap="none" spc="0" normalizeH="0" baseline="0" noProof="0" dirty="0">
                <a:ln>
                  <a:noFill/>
                </a:ln>
                <a:solidFill>
                  <a:prstClr val="black"/>
                </a:solidFill>
                <a:effectLst/>
                <a:uLnTx/>
                <a:uFillTx/>
                <a:latin typeface="Calibri" panose="020F0502020204030204"/>
                <a:ea typeface="+mn-ea"/>
                <a:cs typeface="+mn-cs"/>
              </a:rPr>
              <a:t>centre</a:t>
            </a:r>
            <a:r>
              <a:rPr kumimoji="0" lang="fr-FR" sz="2400" b="0" i="0" u="none" strike="noStrike" kern="0" cap="none" spc="0" normalizeH="0" baseline="0" noProof="0" dirty="0">
                <a:ln>
                  <a:noFill/>
                </a:ln>
                <a:solidFill>
                  <a:prstClr val="black"/>
                </a:solidFill>
                <a:effectLst/>
                <a:uLnTx/>
                <a:uFillTx/>
                <a:latin typeface="Calibri" panose="020F0502020204030204"/>
                <a:ea typeface="+mn-ea"/>
                <a:cs typeface="+mn-cs"/>
              </a:rPr>
              <a:t> et un </a:t>
            </a:r>
            <a:r>
              <a:rPr kumimoji="0" lang="fr-FR" sz="2400" b="1" i="0" u="none" strike="noStrike" kern="0" cap="none" spc="0" normalizeH="0" baseline="0" noProof="0" dirty="0">
                <a:ln>
                  <a:noFill/>
                </a:ln>
                <a:solidFill>
                  <a:prstClr val="black"/>
                </a:solidFill>
                <a:effectLst/>
                <a:uLnTx/>
                <a:uFillTx/>
                <a:latin typeface="Calibri" panose="020F0502020204030204"/>
                <a:ea typeface="+mn-ea"/>
                <a:cs typeface="+mn-cs"/>
              </a:rPr>
              <a:t>angle</a:t>
            </a:r>
            <a:r>
              <a:rPr kumimoji="0" lang="fr-FR" sz="2400" b="0" i="0" u="none" strike="noStrike" kern="0" cap="none" spc="0" normalizeH="0" baseline="0" noProof="0" dirty="0">
                <a:ln>
                  <a:noFill/>
                </a:ln>
                <a:solidFill>
                  <a:prstClr val="black"/>
                </a:solidFill>
                <a:effectLst/>
                <a:uLnTx/>
                <a:uFillTx/>
                <a:latin typeface="Calibri" panose="020F0502020204030204"/>
                <a:ea typeface="+mn-ea"/>
                <a:cs typeface="+mn-cs"/>
              </a:rPr>
              <a:t> .</a:t>
            </a:r>
          </a:p>
        </p:txBody>
      </p:sp>
      <p:pic>
        <p:nvPicPr>
          <p:cNvPr id="5" name="Picture 9">
            <a:extLst>
              <a:ext uri="{FF2B5EF4-FFF2-40B4-BE49-F238E27FC236}">
                <a16:creationId xmlns:a16="http://schemas.microsoft.com/office/drawing/2014/main" id="{C5E6EE1A-3697-E7A5-F37A-E57E90FDE6F2}"/>
              </a:ext>
            </a:extLst>
          </p:cNvPr>
          <p:cNvPicPr>
            <a:picLocks noChangeAspect="1"/>
          </p:cNvPicPr>
          <p:nvPr/>
        </p:nvPicPr>
        <p:blipFill rotWithShape="1">
          <a:blip r:embed="rId3"/>
          <a:srcRect l="6288" t="2428"/>
          <a:stretch/>
        </p:blipFill>
        <p:spPr>
          <a:xfrm>
            <a:off x="3433665" y="2470680"/>
            <a:ext cx="4338735" cy="4134127"/>
          </a:xfrm>
          <a:prstGeom prst="rect">
            <a:avLst/>
          </a:prstGeom>
        </p:spPr>
      </p:pic>
      <p:grpSp>
        <p:nvGrpSpPr>
          <p:cNvPr id="6" name="Group 25">
            <a:extLst>
              <a:ext uri="{FF2B5EF4-FFF2-40B4-BE49-F238E27FC236}">
                <a16:creationId xmlns:a16="http://schemas.microsoft.com/office/drawing/2014/main" id="{FEFDBAFE-AE8E-D17C-A8CA-C361E7EE14A8}"/>
              </a:ext>
            </a:extLst>
          </p:cNvPr>
          <p:cNvGrpSpPr/>
          <p:nvPr/>
        </p:nvGrpSpPr>
        <p:grpSpPr>
          <a:xfrm>
            <a:off x="5831633" y="3239668"/>
            <a:ext cx="4871843" cy="1298076"/>
            <a:chOff x="5831633" y="3239668"/>
            <a:chExt cx="4871843" cy="1298076"/>
          </a:xfrm>
        </p:grpSpPr>
        <p:cxnSp>
          <p:nvCxnSpPr>
            <p:cNvPr id="25" name="Straight Arrow Connector 13">
              <a:extLst>
                <a:ext uri="{FF2B5EF4-FFF2-40B4-BE49-F238E27FC236}">
                  <a16:creationId xmlns:a16="http://schemas.microsoft.com/office/drawing/2014/main" id="{D30270E1-BC52-B8DC-4DAF-DDB7BB943672}"/>
                </a:ext>
              </a:extLst>
            </p:cNvPr>
            <p:cNvCxnSpPr/>
            <p:nvPr/>
          </p:nvCxnSpPr>
          <p:spPr>
            <a:xfrm flipH="1">
              <a:off x="5831633" y="3508310"/>
              <a:ext cx="2341983" cy="1029434"/>
            </a:xfrm>
            <a:prstGeom prst="straightConnector1">
              <a:avLst/>
            </a:prstGeom>
            <a:noFill/>
            <a:ln w="19050" cap="flat" cmpd="sng" algn="ctr">
              <a:solidFill>
                <a:sysClr val="window" lastClr="FFFFFF">
                  <a:lumMod val="65000"/>
                </a:sysClr>
              </a:solidFill>
              <a:prstDash val="solid"/>
              <a:miter lim="800000"/>
              <a:headEnd type="none" w="med" len="med"/>
              <a:tailEnd type="arrow" w="med" len="med"/>
            </a:ln>
            <a:effectLst/>
          </p:spPr>
        </p:cxnSp>
        <p:sp>
          <p:nvSpPr>
            <p:cNvPr id="26" name="Rectangle 25">
              <a:extLst>
                <a:ext uri="{FF2B5EF4-FFF2-40B4-BE49-F238E27FC236}">
                  <a16:creationId xmlns:a16="http://schemas.microsoft.com/office/drawing/2014/main" id="{3888DFFC-9DB0-FDA0-9576-48638BF4EC8A}"/>
                </a:ext>
              </a:extLst>
            </p:cNvPr>
            <p:cNvSpPr/>
            <p:nvPr/>
          </p:nvSpPr>
          <p:spPr>
            <a:xfrm>
              <a:off x="8173616" y="3239668"/>
              <a:ext cx="2529860" cy="461665"/>
            </a:xfrm>
            <a:prstGeom prst="rect">
              <a:avLst/>
            </a:prstGeom>
          </p:spPr>
          <p:txBody>
            <a:bodyPr wrap="none">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fr-FR" sz="2400" b="1" i="0" u="none" strike="noStrike" kern="0" cap="none" spc="0" normalizeH="0" baseline="0" noProof="0" dirty="0">
                  <a:ln>
                    <a:noFill/>
                  </a:ln>
                  <a:solidFill>
                    <a:prstClr val="black"/>
                  </a:solidFill>
                  <a:effectLst/>
                  <a:uLnTx/>
                  <a:uFillTx/>
                  <a:latin typeface="Calibri" panose="020F0502020204030204"/>
                </a:rPr>
                <a:t>Centre de rotation</a:t>
              </a:r>
              <a:endParaRPr kumimoji="0" lang="fr-FR" sz="2400" b="0" i="0" u="none" strike="noStrike" kern="0" cap="none" spc="0" normalizeH="0" baseline="0" noProof="0" dirty="0">
                <a:ln>
                  <a:noFill/>
                </a:ln>
                <a:solidFill>
                  <a:prstClr val="black"/>
                </a:solidFill>
                <a:effectLst/>
                <a:uLnTx/>
                <a:uFillTx/>
                <a:latin typeface="Calibri" panose="020F0502020204030204"/>
              </a:endParaRPr>
            </a:p>
          </p:txBody>
        </p:sp>
      </p:grpSp>
      <p:grpSp>
        <p:nvGrpSpPr>
          <p:cNvPr id="27" name="Group 26">
            <a:extLst>
              <a:ext uri="{FF2B5EF4-FFF2-40B4-BE49-F238E27FC236}">
                <a16:creationId xmlns:a16="http://schemas.microsoft.com/office/drawing/2014/main" id="{65EDC3CD-CF57-F7D1-559E-FE3FEC93B5A9}"/>
              </a:ext>
            </a:extLst>
          </p:cNvPr>
          <p:cNvGrpSpPr/>
          <p:nvPr/>
        </p:nvGrpSpPr>
        <p:grpSpPr>
          <a:xfrm>
            <a:off x="559958" y="4920963"/>
            <a:ext cx="4524379" cy="774032"/>
            <a:chOff x="559958" y="4920963"/>
            <a:chExt cx="4524379" cy="774032"/>
          </a:xfrm>
        </p:grpSpPr>
        <p:cxnSp>
          <p:nvCxnSpPr>
            <p:cNvPr id="28" name="Straight Arrow Connector 19">
              <a:extLst>
                <a:ext uri="{FF2B5EF4-FFF2-40B4-BE49-F238E27FC236}">
                  <a16:creationId xmlns:a16="http://schemas.microsoft.com/office/drawing/2014/main" id="{591FA1B9-53D5-4C3A-6A65-80DE716C57F4}"/>
                </a:ext>
              </a:extLst>
            </p:cNvPr>
            <p:cNvCxnSpPr>
              <a:stCxn id="29" idx="3"/>
            </p:cNvCxnSpPr>
            <p:nvPr/>
          </p:nvCxnSpPr>
          <p:spPr>
            <a:xfrm flipV="1">
              <a:off x="2967925" y="4920963"/>
              <a:ext cx="2116412" cy="543200"/>
            </a:xfrm>
            <a:prstGeom prst="straightConnector1">
              <a:avLst/>
            </a:prstGeom>
            <a:noFill/>
            <a:ln w="19050" cap="flat" cmpd="sng" algn="ctr">
              <a:solidFill>
                <a:srgbClr val="FF96AF"/>
              </a:solidFill>
              <a:prstDash val="solid"/>
              <a:miter lim="800000"/>
              <a:headEnd type="none" w="med" len="med"/>
              <a:tailEnd type="arrow" w="med" len="med"/>
            </a:ln>
            <a:effectLst/>
          </p:spPr>
        </p:cxnSp>
        <p:sp>
          <p:nvSpPr>
            <p:cNvPr id="29" name="Rectangle 28">
              <a:extLst>
                <a:ext uri="{FF2B5EF4-FFF2-40B4-BE49-F238E27FC236}">
                  <a16:creationId xmlns:a16="http://schemas.microsoft.com/office/drawing/2014/main" id="{6600F0FA-8315-2F15-CC2F-EDCAA4B79046}"/>
                </a:ext>
              </a:extLst>
            </p:cNvPr>
            <p:cNvSpPr/>
            <p:nvPr/>
          </p:nvSpPr>
          <p:spPr>
            <a:xfrm>
              <a:off x="559958" y="5233330"/>
              <a:ext cx="2407967" cy="461665"/>
            </a:xfrm>
            <a:prstGeom prst="rect">
              <a:avLst/>
            </a:prstGeom>
          </p:spPr>
          <p:txBody>
            <a:bodyPr wrap="none">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fr-FR" sz="2400" b="1" i="0" u="none" strike="noStrike" kern="0" cap="none" spc="0" normalizeH="0" baseline="0" noProof="0" dirty="0">
                  <a:ln>
                    <a:noFill/>
                  </a:ln>
                  <a:solidFill>
                    <a:prstClr val="black"/>
                  </a:solidFill>
                  <a:effectLst/>
                  <a:uLnTx/>
                  <a:uFillTx/>
                  <a:latin typeface="Calibri" panose="020F0502020204030204"/>
                </a:rPr>
                <a:t>Angle de rotation</a:t>
              </a:r>
              <a:endParaRPr kumimoji="0" lang="fr-FR" sz="2400" b="0" i="0" u="none" strike="noStrike" kern="0" cap="none" spc="0" normalizeH="0" baseline="0" noProof="0" dirty="0">
                <a:ln>
                  <a:noFill/>
                </a:ln>
                <a:solidFill>
                  <a:prstClr val="black"/>
                </a:solidFill>
                <a:effectLst/>
                <a:uLnTx/>
                <a:uFillTx/>
                <a:latin typeface="Calibri" panose="020F0502020204030204"/>
              </a:endParaRPr>
            </a:p>
          </p:txBody>
        </p:sp>
      </p:grpSp>
      <p:pic>
        <p:nvPicPr>
          <p:cNvPr id="30" name="Picture 27">
            <a:extLst>
              <a:ext uri="{FF2B5EF4-FFF2-40B4-BE49-F238E27FC236}">
                <a16:creationId xmlns:a16="http://schemas.microsoft.com/office/drawing/2014/main" id="{DBF38312-0166-3648-0AB0-E188E2F3437F}"/>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rot="1640019">
            <a:off x="4116271" y="5319145"/>
            <a:ext cx="1476712" cy="751700"/>
          </a:xfrm>
          <a:prstGeom prst="rect">
            <a:avLst/>
          </a:prstGeom>
        </p:spPr>
      </p:pic>
    </p:spTree>
    <p:extLst>
      <p:ext uri="{BB962C8B-B14F-4D97-AF65-F5344CB8AC3E}">
        <p14:creationId xmlns:p14="http://schemas.microsoft.com/office/powerpoint/2010/main" val="4087235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fade">
                                      <p:cBhvr>
                                        <p:cTn id="12"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E2D1D5-8AE3-884A-A8FA-3390F7A6B522}"/>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29E81F2-8EDE-6DF2-7477-BA9778F7C40B}"/>
              </a:ext>
            </a:extLst>
          </p:cNvPr>
          <p:cNvSpPr>
            <a:spLocks noGrp="1"/>
          </p:cNvSpPr>
          <p:nvPr>
            <p:ph type="title"/>
          </p:nvPr>
        </p:nvSpPr>
        <p:spPr/>
        <p:txBody>
          <a:bodyPr/>
          <a:lstStyle/>
          <a:p>
            <a:r>
              <a:rPr lang="fr-FR" dirty="0"/>
              <a:t>Voici ce que je dois retenir .</a:t>
            </a:r>
          </a:p>
        </p:txBody>
      </p:sp>
      <p:sp>
        <p:nvSpPr>
          <p:cNvPr id="4" name="Espace réservé du contenu 3">
            <a:extLst>
              <a:ext uri="{FF2B5EF4-FFF2-40B4-BE49-F238E27FC236}">
                <a16:creationId xmlns:a16="http://schemas.microsoft.com/office/drawing/2014/main" id="{A30118A0-0E06-BF62-4301-FC738E455F11}"/>
              </a:ext>
            </a:extLst>
          </p:cNvPr>
          <p:cNvSpPr>
            <a:spLocks noGrp="1"/>
          </p:cNvSpPr>
          <p:nvPr>
            <p:ph sz="quarter" idx="11"/>
          </p:nvPr>
        </p:nvSpPr>
        <p:spPr/>
        <p:txBody>
          <a:bodyPr/>
          <a:lstStyle/>
          <a:p>
            <a:r>
              <a:rPr lang="fr-FR" dirty="0"/>
              <a:t>L'enseignant montre que la figure initiale et la figure finale sont correspondantes par rotation.</a:t>
            </a:r>
          </a:p>
        </p:txBody>
      </p:sp>
      <p:pic>
        <p:nvPicPr>
          <p:cNvPr id="9" name="Google Shape;289;p51">
            <a:extLst>
              <a:ext uri="{FF2B5EF4-FFF2-40B4-BE49-F238E27FC236}">
                <a16:creationId xmlns:a16="http://schemas.microsoft.com/office/drawing/2014/main" id="{130B8A23-C6A1-6560-AD3E-FD6244F76F0E}"/>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7" name="Rectangle 6">
            <a:extLst>
              <a:ext uri="{FF2B5EF4-FFF2-40B4-BE49-F238E27FC236}">
                <a16:creationId xmlns:a16="http://schemas.microsoft.com/office/drawing/2014/main" id="{73542E1B-474D-86F4-A72B-B0AB6CA4750A}"/>
              </a:ext>
            </a:extLst>
          </p:cNvPr>
          <p:cNvSpPr/>
          <p:nvPr/>
        </p:nvSpPr>
        <p:spPr>
          <a:xfrm>
            <a:off x="559958" y="1059785"/>
            <a:ext cx="10877858" cy="1254207"/>
          </a:xfrm>
          <a:prstGeom prst="rect">
            <a:avLst/>
          </a:prstGeom>
          <a:solidFill>
            <a:srgbClr val="1D9A78">
              <a:lumMod val="20000"/>
              <a:lumOff val="80000"/>
            </a:srgbClr>
          </a:solidFill>
          <a:ln w="12700" cap="flat" cmpd="sng" algn="ctr">
            <a:solidFill>
              <a:srgbClr val="1D9A78">
                <a:shade val="50000"/>
              </a:srgbClr>
            </a:solidFill>
            <a:prstDash val="solid"/>
            <a:miter lim="800000"/>
          </a:ln>
          <a:effectLst/>
        </p:spPr>
        <p:txBody>
          <a:bodyPr rtlCol="0" anchor="ctr"/>
          <a:lstStyle/>
          <a:p>
            <a:pPr marL="800100" marR="0" lvl="1" indent="-342900"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2400" b="0" i="0" u="none" strike="noStrike" kern="0" cap="none" spc="0" normalizeH="0" baseline="0" noProof="0" dirty="0">
                <a:ln>
                  <a:noFill/>
                </a:ln>
                <a:solidFill>
                  <a:prstClr val="black"/>
                </a:solidFill>
                <a:effectLst/>
                <a:uLnTx/>
                <a:uFillTx/>
                <a:latin typeface="Calibri" panose="020F0502020204030204"/>
                <a:ea typeface="+mn-ea"/>
                <a:cs typeface="+mn-cs"/>
              </a:rPr>
              <a:t>La figure </a:t>
            </a:r>
            <a:r>
              <a:rPr kumimoji="0" lang="fr-FR" sz="2400" b="1" i="0" u="none" strike="noStrike" kern="0" cap="none" spc="0" normalizeH="0" baseline="0" noProof="0" dirty="0">
                <a:ln>
                  <a:noFill/>
                </a:ln>
                <a:solidFill>
                  <a:prstClr val="black"/>
                </a:solidFill>
                <a:effectLst/>
                <a:uLnTx/>
                <a:uFillTx/>
                <a:latin typeface="Calibri" panose="020F0502020204030204"/>
                <a:ea typeface="+mn-ea"/>
                <a:cs typeface="+mn-cs"/>
              </a:rPr>
              <a:t>initiale</a:t>
            </a:r>
            <a:r>
              <a:rPr kumimoji="0" lang="fr-FR" sz="2400" b="0" i="0" u="none" strike="noStrike" kern="0" cap="none" spc="0" normalizeH="0" baseline="0" noProof="0" dirty="0">
                <a:ln>
                  <a:noFill/>
                </a:ln>
                <a:solidFill>
                  <a:prstClr val="black"/>
                </a:solidFill>
                <a:effectLst/>
                <a:uLnTx/>
                <a:uFillTx/>
                <a:latin typeface="Calibri" panose="020F0502020204030204"/>
                <a:ea typeface="+mn-ea"/>
                <a:cs typeface="+mn-cs"/>
              </a:rPr>
              <a:t> et la figure </a:t>
            </a:r>
            <a:r>
              <a:rPr kumimoji="0" lang="fr-FR" sz="2400" b="1" i="0" u="none" strike="noStrike" kern="0" cap="none" spc="0" normalizeH="0" baseline="0" noProof="0" dirty="0">
                <a:ln>
                  <a:noFill/>
                </a:ln>
                <a:solidFill>
                  <a:prstClr val="black"/>
                </a:solidFill>
                <a:effectLst/>
                <a:uLnTx/>
                <a:uFillTx/>
                <a:latin typeface="Calibri" panose="020F0502020204030204"/>
                <a:ea typeface="+mn-ea"/>
                <a:cs typeface="+mn-cs"/>
              </a:rPr>
              <a:t>obtenue par rotation </a:t>
            </a:r>
            <a:r>
              <a:rPr kumimoji="0" lang="fr-FR" sz="2400" b="0" i="0" u="none" strike="noStrike" kern="0" cap="none" spc="0" normalizeH="0" baseline="0" noProof="0" dirty="0">
                <a:ln>
                  <a:noFill/>
                </a:ln>
                <a:solidFill>
                  <a:prstClr val="black"/>
                </a:solidFill>
                <a:effectLst/>
                <a:uLnTx/>
                <a:uFillTx/>
                <a:latin typeface="Calibri" panose="020F0502020204030204"/>
                <a:ea typeface="+mn-ea"/>
                <a:cs typeface="+mn-cs"/>
              </a:rPr>
              <a:t>sont des figures </a:t>
            </a:r>
            <a:r>
              <a:rPr kumimoji="0" lang="fr-FR" sz="2400" b="1" i="0" u="none" strike="noStrike" kern="0" cap="none" spc="0" normalizeH="0" baseline="0" noProof="0" dirty="0">
                <a:ln>
                  <a:noFill/>
                </a:ln>
                <a:solidFill>
                  <a:prstClr val="black"/>
                </a:solidFill>
                <a:effectLst/>
                <a:uLnTx/>
                <a:uFillTx/>
                <a:latin typeface="Calibri" panose="020F0502020204030204"/>
                <a:ea typeface="+mn-ea"/>
                <a:cs typeface="+mn-cs"/>
              </a:rPr>
              <a:t>correspondantes</a:t>
            </a:r>
            <a:r>
              <a:rPr kumimoji="0" lang="fr-FR" sz="2400" b="0" i="0" u="none" strike="noStrike" kern="0" cap="none" spc="0" normalizeH="0" baseline="0" noProof="0" dirty="0">
                <a:ln>
                  <a:noFill/>
                </a:ln>
                <a:solidFill>
                  <a:prstClr val="black"/>
                </a:solidFill>
                <a:effectLst/>
                <a:uLnTx/>
                <a:uFillTx/>
                <a:latin typeface="Calibri" panose="020F0502020204030204"/>
                <a:ea typeface="+mn-ea"/>
                <a:cs typeface="+mn-cs"/>
              </a:rPr>
              <a:t>.</a:t>
            </a:r>
          </a:p>
        </p:txBody>
      </p:sp>
      <p:pic>
        <p:nvPicPr>
          <p:cNvPr id="8" name="Picture 5">
            <a:extLst>
              <a:ext uri="{FF2B5EF4-FFF2-40B4-BE49-F238E27FC236}">
                <a16:creationId xmlns:a16="http://schemas.microsoft.com/office/drawing/2014/main" id="{5516074E-D127-BC1D-98C9-FC56009F9607}"/>
              </a:ext>
            </a:extLst>
          </p:cNvPr>
          <p:cNvPicPr>
            <a:picLocks noChangeAspect="1"/>
          </p:cNvPicPr>
          <p:nvPr/>
        </p:nvPicPr>
        <p:blipFill rotWithShape="1">
          <a:blip r:embed="rId3"/>
          <a:srcRect l="8938" t="4813" r="4448"/>
          <a:stretch/>
        </p:blipFill>
        <p:spPr>
          <a:xfrm>
            <a:off x="6522098" y="2483577"/>
            <a:ext cx="3163077" cy="4099267"/>
          </a:xfrm>
          <a:prstGeom prst="rect">
            <a:avLst/>
          </a:prstGeom>
        </p:spPr>
      </p:pic>
      <p:cxnSp>
        <p:nvCxnSpPr>
          <p:cNvPr id="10" name="Straight Arrow Connector 19">
            <a:extLst>
              <a:ext uri="{FF2B5EF4-FFF2-40B4-BE49-F238E27FC236}">
                <a16:creationId xmlns:a16="http://schemas.microsoft.com/office/drawing/2014/main" id="{6EE9F687-0CE4-C722-97CC-1B8D5D80C5E6}"/>
              </a:ext>
            </a:extLst>
          </p:cNvPr>
          <p:cNvCxnSpPr>
            <a:stCxn id="11" idx="3"/>
          </p:cNvCxnSpPr>
          <p:nvPr/>
        </p:nvCxnSpPr>
        <p:spPr>
          <a:xfrm flipV="1">
            <a:off x="4973690" y="4152127"/>
            <a:ext cx="1548408" cy="1366074"/>
          </a:xfrm>
          <a:prstGeom prst="straightConnector1">
            <a:avLst/>
          </a:prstGeom>
          <a:noFill/>
          <a:ln w="19050" cap="flat" cmpd="sng" algn="ctr">
            <a:solidFill>
              <a:srgbClr val="FF96AF"/>
            </a:solidFill>
            <a:prstDash val="solid"/>
            <a:miter lim="800000"/>
            <a:headEnd type="none" w="med" len="med"/>
            <a:tailEnd type="arrow" w="med" len="med"/>
          </a:ln>
          <a:effectLst/>
        </p:spPr>
      </p:cxnSp>
      <p:sp>
        <p:nvSpPr>
          <p:cNvPr id="11" name="Rectangle 10">
            <a:extLst>
              <a:ext uri="{FF2B5EF4-FFF2-40B4-BE49-F238E27FC236}">
                <a16:creationId xmlns:a16="http://schemas.microsoft.com/office/drawing/2014/main" id="{CFA34380-70ED-3DA2-01E8-7FC698D15666}"/>
              </a:ext>
            </a:extLst>
          </p:cNvPr>
          <p:cNvSpPr/>
          <p:nvPr/>
        </p:nvSpPr>
        <p:spPr>
          <a:xfrm>
            <a:off x="2295331" y="5102702"/>
            <a:ext cx="2678359" cy="830997"/>
          </a:xfrm>
          <a:prstGeom prst="rect">
            <a:avLst/>
          </a:prstGeom>
        </p:spPr>
        <p:txBody>
          <a:bodyPr wrap="square">
            <a:spAutoFit/>
          </a:bodyPr>
          <a:lstStyle/>
          <a:p>
            <a:pPr defTabSz="457200"/>
            <a:r>
              <a:rPr lang="fr-FR" sz="2400" b="1" dirty="0">
                <a:solidFill>
                  <a:prstClr val="black"/>
                </a:solidFill>
                <a:latin typeface="Calibri" panose="020F0502020204030204"/>
              </a:rPr>
              <a:t>Figures correspondantes.</a:t>
            </a:r>
          </a:p>
        </p:txBody>
      </p:sp>
      <p:cxnSp>
        <p:nvCxnSpPr>
          <p:cNvPr id="12" name="Straight Arrow Connector 16">
            <a:extLst>
              <a:ext uri="{FF2B5EF4-FFF2-40B4-BE49-F238E27FC236}">
                <a16:creationId xmlns:a16="http://schemas.microsoft.com/office/drawing/2014/main" id="{18F3260E-B5D4-D0E7-C7DF-3DC3CCFA421C}"/>
              </a:ext>
            </a:extLst>
          </p:cNvPr>
          <p:cNvCxnSpPr>
            <a:stCxn id="11" idx="3"/>
          </p:cNvCxnSpPr>
          <p:nvPr/>
        </p:nvCxnSpPr>
        <p:spPr>
          <a:xfrm>
            <a:off x="4973690" y="5518201"/>
            <a:ext cx="2761387" cy="341424"/>
          </a:xfrm>
          <a:prstGeom prst="straightConnector1">
            <a:avLst/>
          </a:prstGeom>
          <a:noFill/>
          <a:ln w="19050" cap="flat" cmpd="sng" algn="ctr">
            <a:solidFill>
              <a:srgbClr val="FF96AF"/>
            </a:solidFill>
            <a:prstDash val="solid"/>
            <a:miter lim="800000"/>
            <a:headEnd type="none" w="med" len="med"/>
            <a:tailEnd type="arrow" w="med" len="med"/>
          </a:ln>
          <a:effectLst/>
        </p:spPr>
      </p:cxnSp>
    </p:spTree>
    <p:extLst>
      <p:ext uri="{BB962C8B-B14F-4D97-AF65-F5344CB8AC3E}">
        <p14:creationId xmlns:p14="http://schemas.microsoft.com/office/powerpoint/2010/main" val="255949900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0D9482-68B0-611F-F999-BB106C49DCC1}"/>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98A39500-BCA3-98F0-F72A-812FF875D1A5}"/>
              </a:ext>
            </a:extLst>
          </p:cNvPr>
          <p:cNvSpPr>
            <a:spLocks noGrp="1"/>
          </p:cNvSpPr>
          <p:nvPr>
            <p:ph type="title"/>
          </p:nvPr>
        </p:nvSpPr>
        <p:spPr>
          <a:xfrm>
            <a:off x="1030672" y="368809"/>
            <a:ext cx="10277091" cy="268287"/>
          </a:xfrm>
        </p:spPr>
        <p:txBody>
          <a:bodyPr/>
          <a:lstStyle/>
          <a:p>
            <a:r>
              <a:rPr lang="fr-FR" dirty="0"/>
              <a:t>Examinons notre situation de </a:t>
            </a:r>
            <a:r>
              <a:rPr lang="fr-FR" dirty="0" smtClean="0"/>
              <a:t>départ.</a:t>
            </a:r>
            <a:endParaRPr lang="fr-FR" dirty="0"/>
          </a:p>
        </p:txBody>
      </p:sp>
      <p:sp>
        <p:nvSpPr>
          <p:cNvPr id="4" name="Espace réservé du contenu 3">
            <a:extLst>
              <a:ext uri="{FF2B5EF4-FFF2-40B4-BE49-F238E27FC236}">
                <a16:creationId xmlns:a16="http://schemas.microsoft.com/office/drawing/2014/main" id="{98693AB7-BA70-9136-2D7B-6535F097A700}"/>
              </a:ext>
            </a:extLst>
          </p:cNvPr>
          <p:cNvSpPr>
            <a:spLocks noGrp="1"/>
          </p:cNvSpPr>
          <p:nvPr>
            <p:ph sz="quarter" idx="11"/>
          </p:nvPr>
        </p:nvSpPr>
        <p:spPr/>
        <p:txBody>
          <a:bodyPr/>
          <a:lstStyle/>
          <a:p>
            <a:r>
              <a:rPr lang="fr-FR" dirty="0"/>
              <a:t>L’enseignant présente la situation et pose la question pour susciter l’intérêt des élèves. Prendre 1-2 réponses maximum. </a:t>
            </a:r>
          </a:p>
          <a:p>
            <a:endParaRPr lang="fr-FR" dirty="0"/>
          </a:p>
        </p:txBody>
      </p:sp>
      <p:pic>
        <p:nvPicPr>
          <p:cNvPr id="9" name="Google Shape;289;p51">
            <a:extLst>
              <a:ext uri="{FF2B5EF4-FFF2-40B4-BE49-F238E27FC236}">
                <a16:creationId xmlns:a16="http://schemas.microsoft.com/office/drawing/2014/main" id="{FE0A973F-038A-6476-06EE-2BD548B7774B}"/>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7" name="Google Shape;893;p79">
            <a:extLst>
              <a:ext uri="{FF2B5EF4-FFF2-40B4-BE49-F238E27FC236}">
                <a16:creationId xmlns:a16="http://schemas.microsoft.com/office/drawing/2014/main" id="{14634AD4-8381-D1BB-EEA5-114D4A11B750}"/>
              </a:ext>
            </a:extLst>
          </p:cNvPr>
          <p:cNvPicPr preferRelativeResize="0"/>
          <p:nvPr/>
        </p:nvPicPr>
        <p:blipFill rotWithShape="1">
          <a:blip r:embed="rId2">
            <a:alphaModFix/>
          </a:blip>
          <a:srcRect/>
          <a:stretch/>
        </p:blipFill>
        <p:spPr>
          <a:xfrm>
            <a:off x="11261035" y="1052633"/>
            <a:ext cx="502852" cy="502852"/>
          </a:xfrm>
          <a:prstGeom prst="rect">
            <a:avLst/>
          </a:prstGeom>
          <a:noFill/>
          <a:ln>
            <a:noFill/>
          </a:ln>
        </p:spPr>
      </p:pic>
      <p:sp>
        <p:nvSpPr>
          <p:cNvPr id="6" name="Rectangle 5">
            <a:extLst>
              <a:ext uri="{FF2B5EF4-FFF2-40B4-BE49-F238E27FC236}">
                <a16:creationId xmlns:a16="http://schemas.microsoft.com/office/drawing/2014/main" id="{D0B5423D-DEB0-5B83-2416-4B14718A5068}"/>
              </a:ext>
            </a:extLst>
          </p:cNvPr>
          <p:cNvSpPr/>
          <p:nvPr/>
        </p:nvSpPr>
        <p:spPr>
          <a:xfrm>
            <a:off x="1149531" y="1533445"/>
            <a:ext cx="1288869" cy="84524"/>
          </a:xfrm>
          <a:prstGeom prst="rect">
            <a:avLst/>
          </a:prstGeom>
          <a:solidFill>
            <a:sysClr val="window" lastClr="FFFFFF"/>
          </a:solid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8" name="Image 7">
            <a:extLst>
              <a:ext uri="{FF2B5EF4-FFF2-40B4-BE49-F238E27FC236}">
                <a16:creationId xmlns:a16="http://schemas.microsoft.com/office/drawing/2014/main" id="{15F678E8-68EE-F3A9-45C1-07D2C62487B5}"/>
              </a:ext>
            </a:extLst>
          </p:cNvPr>
          <p:cNvPicPr>
            <a:picLocks noChangeAspect="1"/>
          </p:cNvPicPr>
          <p:nvPr/>
        </p:nvPicPr>
        <p:blipFill>
          <a:blip r:embed="rId3"/>
          <a:stretch>
            <a:fillRect/>
          </a:stretch>
        </p:blipFill>
        <p:spPr>
          <a:xfrm>
            <a:off x="598962" y="1136639"/>
            <a:ext cx="3678876" cy="4095417"/>
          </a:xfrm>
          <a:prstGeom prst="rect">
            <a:avLst/>
          </a:prstGeom>
        </p:spPr>
      </p:pic>
      <p:pic>
        <p:nvPicPr>
          <p:cNvPr id="10" name="Image 9">
            <a:extLst>
              <a:ext uri="{FF2B5EF4-FFF2-40B4-BE49-F238E27FC236}">
                <a16:creationId xmlns:a16="http://schemas.microsoft.com/office/drawing/2014/main" id="{401B548B-A9E8-365B-8D8E-740569F79E13}"/>
              </a:ext>
            </a:extLst>
          </p:cNvPr>
          <p:cNvPicPr>
            <a:picLocks noChangeAspect="1"/>
          </p:cNvPicPr>
          <p:nvPr/>
        </p:nvPicPr>
        <p:blipFill>
          <a:blip r:embed="rId4"/>
          <a:stretch>
            <a:fillRect/>
          </a:stretch>
        </p:blipFill>
        <p:spPr>
          <a:xfrm>
            <a:off x="7262949" y="1617969"/>
            <a:ext cx="4210867" cy="3988658"/>
          </a:xfrm>
          <a:prstGeom prst="rect">
            <a:avLst/>
          </a:prstGeom>
        </p:spPr>
      </p:pic>
      <p:sp>
        <p:nvSpPr>
          <p:cNvPr id="11" name="Rectangle 10">
            <a:extLst>
              <a:ext uri="{FF2B5EF4-FFF2-40B4-BE49-F238E27FC236}">
                <a16:creationId xmlns:a16="http://schemas.microsoft.com/office/drawing/2014/main" id="{43902724-E1B5-340D-FE2C-85F27EABCC21}"/>
              </a:ext>
            </a:extLst>
          </p:cNvPr>
          <p:cNvSpPr/>
          <p:nvPr/>
        </p:nvSpPr>
        <p:spPr>
          <a:xfrm>
            <a:off x="733450" y="5412833"/>
            <a:ext cx="6529499" cy="984885"/>
          </a:xfrm>
          <a:prstGeom prst="rect">
            <a:avLst/>
          </a:prstGeom>
        </p:spPr>
        <p:txBody>
          <a:bodyPr wrap="square">
            <a:spAutoFit/>
          </a:bodyPr>
          <a:lstStyle/>
          <a:p>
            <a:pPr defTabSz="457200"/>
            <a:r>
              <a:rPr lang="fr-FR" dirty="0">
                <a:solidFill>
                  <a:prstClr val="black"/>
                </a:solidFill>
                <a:latin typeface="Calibri" panose="020F0502020204030204"/>
              </a:rPr>
              <a:t>Le déplacement de S en S’ est une rotation:</a:t>
            </a:r>
          </a:p>
          <a:p>
            <a:pPr marL="285750" indent="-285750" defTabSz="457200">
              <a:buFont typeface="Wingdings" panose="05000000000000000000" pitchFamily="2" charset="2"/>
              <a:buChar char="Ø"/>
            </a:pPr>
            <a:r>
              <a:rPr lang="fr-FR" sz="2000" b="1" dirty="0">
                <a:solidFill>
                  <a:srgbClr val="FF0000"/>
                </a:solidFill>
                <a:latin typeface="Calibri" panose="020F0502020204030204"/>
              </a:rPr>
              <a:t>De centre O</a:t>
            </a:r>
          </a:p>
          <a:p>
            <a:pPr marL="285750" indent="-285750" defTabSz="457200">
              <a:buFont typeface="Wingdings" panose="05000000000000000000" pitchFamily="2" charset="2"/>
              <a:buChar char="Ø"/>
            </a:pPr>
            <a:r>
              <a:rPr lang="fr-FR" sz="2000" b="1" dirty="0">
                <a:solidFill>
                  <a:srgbClr val="FF0000"/>
                </a:solidFill>
                <a:latin typeface="Calibri" panose="020F0502020204030204"/>
              </a:rPr>
              <a:t>D’angle 90° </a:t>
            </a:r>
          </a:p>
        </p:txBody>
      </p:sp>
    </p:spTree>
    <p:extLst>
      <p:ext uri="{BB962C8B-B14F-4D97-AF65-F5344CB8AC3E}">
        <p14:creationId xmlns:p14="http://schemas.microsoft.com/office/powerpoint/2010/main" val="340265977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47B4A8C-16BD-3081-9EB2-D06F8AD13FCB}"/>
              </a:ext>
            </a:extLst>
          </p:cNvPr>
          <p:cNvSpPr>
            <a:spLocks noGrp="1"/>
          </p:cNvSpPr>
          <p:nvPr>
            <p:ph type="body" sz="quarter" idx="10"/>
          </p:nvPr>
        </p:nvSpPr>
        <p:spPr/>
        <p:txBody>
          <a:bodyPr>
            <a:normAutofit fontScale="92500" lnSpcReduction="10000"/>
          </a:bodyPr>
          <a:lstStyle/>
          <a:p>
            <a:r>
              <a:rPr lang="fr-FR" dirty="0"/>
              <a:t>7 min</a:t>
            </a:r>
          </a:p>
        </p:txBody>
      </p:sp>
    </p:spTree>
    <p:extLst>
      <p:ext uri="{BB962C8B-B14F-4D97-AF65-F5344CB8AC3E}">
        <p14:creationId xmlns:p14="http://schemas.microsoft.com/office/powerpoint/2010/main" val="151728834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A9092B5-CF6C-11D5-4962-77F7D632359B}"/>
              </a:ext>
            </a:extLst>
          </p:cNvPr>
          <p:cNvSpPr>
            <a:spLocks noGrp="1"/>
          </p:cNvSpPr>
          <p:nvPr>
            <p:ph type="title"/>
          </p:nvPr>
        </p:nvSpPr>
        <p:spPr/>
        <p:txBody>
          <a:bodyPr/>
          <a:lstStyle/>
          <a:p>
            <a:r>
              <a:rPr lang="fr-FR" dirty="0"/>
              <a:t>Observez </a:t>
            </a:r>
            <a:r>
              <a:rPr lang="fr-FR" dirty="0" smtClean="0"/>
              <a:t>et choisissez </a:t>
            </a:r>
            <a:r>
              <a:rPr lang="fr-FR" dirty="0"/>
              <a:t>la bonne </a:t>
            </a:r>
            <a:r>
              <a:rPr lang="fr-FR" dirty="0" smtClean="0"/>
              <a:t>réponse. Les deux figures sont correspondantes par:</a:t>
            </a:r>
            <a:endParaRPr lang="fr-FR" dirty="0"/>
          </a:p>
        </p:txBody>
      </p:sp>
      <p:sp>
        <p:nvSpPr>
          <p:cNvPr id="4" name="Espace réservé du contenu 3">
            <a:extLst>
              <a:ext uri="{FF2B5EF4-FFF2-40B4-BE49-F238E27FC236}">
                <a16:creationId xmlns:a16="http://schemas.microsoft.com/office/drawing/2014/main" id="{8E54B5D7-58CB-5BE1-8431-BB7A916762FA}"/>
              </a:ext>
            </a:extLst>
          </p:cNvPr>
          <p:cNvSpPr>
            <a:spLocks noGrp="1"/>
          </p:cNvSpPr>
          <p:nvPr>
            <p:ph sz="quarter" idx="11"/>
          </p:nvPr>
        </p:nvSpPr>
        <p:spPr/>
        <p:txBody>
          <a:bodyPr/>
          <a:lstStyle/>
          <a:p>
            <a:r>
              <a:rPr lang="fr-FR" dirty="0"/>
              <a:t>L’enseignant laisse un moment de réflexion, puis demande aux élèves de lever leurs ardoises</a:t>
            </a:r>
          </a:p>
        </p:txBody>
      </p:sp>
      <p:grpSp>
        <p:nvGrpSpPr>
          <p:cNvPr id="10" name="Groupe 9">
            <a:extLst>
              <a:ext uri="{FF2B5EF4-FFF2-40B4-BE49-F238E27FC236}">
                <a16:creationId xmlns:a16="http://schemas.microsoft.com/office/drawing/2014/main" id="{2BA9B860-B743-6E27-705F-575FDA886FFF}"/>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8B758A61-9329-E599-4A2B-C0AF9A6DC212}"/>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7A7D0976-A478-F34E-6598-AD29E0FDD4EB}"/>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pic>
        <p:nvPicPr>
          <p:cNvPr id="3" name="Picture 2">
            <a:extLst>
              <a:ext uri="{FF2B5EF4-FFF2-40B4-BE49-F238E27FC236}">
                <a16:creationId xmlns:a16="http://schemas.microsoft.com/office/drawing/2014/main" id="{24128956-119D-6EA5-66D8-324F494C6005}"/>
              </a:ext>
            </a:extLst>
          </p:cNvPr>
          <p:cNvPicPr>
            <a:picLocks noChangeAspect="1"/>
          </p:cNvPicPr>
          <p:nvPr/>
        </p:nvPicPr>
        <p:blipFill>
          <a:blip r:embed="rId3"/>
          <a:stretch>
            <a:fillRect/>
          </a:stretch>
        </p:blipFill>
        <p:spPr>
          <a:xfrm>
            <a:off x="2478444" y="1739015"/>
            <a:ext cx="7048500" cy="3429000"/>
          </a:xfrm>
          <a:prstGeom prst="rect">
            <a:avLst/>
          </a:prstGeom>
        </p:spPr>
      </p:pic>
      <p:sp>
        <p:nvSpPr>
          <p:cNvPr id="5" name="Rectangle 4">
            <a:extLst>
              <a:ext uri="{FF2B5EF4-FFF2-40B4-BE49-F238E27FC236}">
                <a16:creationId xmlns:a16="http://schemas.microsoft.com/office/drawing/2014/main" id="{7DDB26C5-0176-5CAD-66A7-308B4B0134ED}"/>
              </a:ext>
            </a:extLst>
          </p:cNvPr>
          <p:cNvSpPr/>
          <p:nvPr/>
        </p:nvSpPr>
        <p:spPr>
          <a:xfrm>
            <a:off x="811764" y="1620986"/>
            <a:ext cx="10664890" cy="4024033"/>
          </a:xfrm>
          <a:prstGeom prst="rect">
            <a:avLst/>
          </a:prstGeom>
          <a:noFill/>
          <a:ln w="28575" cap="flat" cmpd="sng" algn="ctr">
            <a:solidFill>
              <a:sysClr val="windowText" lastClr="00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2DECDA9D-7D0B-EE36-6252-3BA532A44184}"/>
              </a:ext>
            </a:extLst>
          </p:cNvPr>
          <p:cNvSpPr/>
          <p:nvPr/>
        </p:nvSpPr>
        <p:spPr>
          <a:xfrm>
            <a:off x="811764" y="5710335"/>
            <a:ext cx="3265715" cy="867747"/>
          </a:xfrm>
          <a:prstGeom prst="rect">
            <a:avLst/>
          </a:prstGeom>
          <a:solidFill>
            <a:sysClr val="window" lastClr="FFFFFF">
              <a:lumMod val="85000"/>
            </a:sysClr>
          </a:solidFill>
          <a:ln w="12700" cap="flat" cmpd="sng" algn="ctr">
            <a:solidFill>
              <a:sysClr val="window" lastClr="FFFFFF">
                <a:lumMod val="65000"/>
              </a:sysClr>
            </a:solidFill>
            <a:prstDash val="solid"/>
            <a:miter lim="800000"/>
          </a:ln>
          <a:effectLst>
            <a:outerShdw blurRad="63500" sx="102000" sy="102000" algn="ctr" rotWithShape="0">
              <a:prstClr val="black">
                <a:alpha val="40000"/>
              </a:prst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fr-FR" sz="2400" b="0" i="0" u="none" strike="noStrike" kern="0" cap="none" spc="0" normalizeH="0" baseline="0" noProof="0" dirty="0">
                <a:ln>
                  <a:noFill/>
                </a:ln>
                <a:solidFill>
                  <a:prstClr val="black"/>
                </a:solidFill>
                <a:effectLst/>
                <a:uLnTx/>
                <a:uFillTx/>
                <a:latin typeface="Calibri" panose="020F0502020204030204"/>
                <a:ea typeface="+mn-ea"/>
                <a:cs typeface="+mn-cs"/>
              </a:rPr>
              <a:t>Translation</a:t>
            </a:r>
            <a:endParaRPr kumimoji="0" lang="fr-FR"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F43403D0-5D86-77D8-E321-171586504944}"/>
              </a:ext>
            </a:extLst>
          </p:cNvPr>
          <p:cNvSpPr/>
          <p:nvPr/>
        </p:nvSpPr>
        <p:spPr>
          <a:xfrm>
            <a:off x="8134464" y="5710334"/>
            <a:ext cx="3265715" cy="867747"/>
          </a:xfrm>
          <a:prstGeom prst="rect">
            <a:avLst/>
          </a:prstGeom>
          <a:solidFill>
            <a:sysClr val="window" lastClr="FFFFFF">
              <a:lumMod val="85000"/>
            </a:sysClr>
          </a:solidFill>
          <a:ln w="12700" cap="flat" cmpd="sng" algn="ctr">
            <a:solidFill>
              <a:sysClr val="window" lastClr="FFFFFF">
                <a:lumMod val="65000"/>
              </a:sysClr>
            </a:solidFill>
            <a:prstDash val="solid"/>
            <a:miter lim="800000"/>
          </a:ln>
          <a:effectLst>
            <a:outerShdw blurRad="63500" sx="102000" sy="102000" algn="ctr" rotWithShape="0">
              <a:prstClr val="black">
                <a:alpha val="40000"/>
              </a:prst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fr-FR" sz="2400" b="0" i="0" u="none" strike="noStrike" kern="0" cap="none" spc="0" normalizeH="0" baseline="0" noProof="0" dirty="0">
                <a:ln>
                  <a:noFill/>
                </a:ln>
                <a:solidFill>
                  <a:prstClr val="black"/>
                </a:solidFill>
                <a:effectLst/>
                <a:uLnTx/>
                <a:uFillTx/>
                <a:latin typeface="Calibri" panose="020F0502020204030204"/>
                <a:ea typeface="+mn-ea"/>
                <a:cs typeface="+mn-cs"/>
              </a:rPr>
              <a:t>Rotation</a:t>
            </a:r>
            <a:endParaRPr kumimoji="0" lang="fr-FR"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4196DE21-4C3B-F1F4-EE65-CF2459A93428}"/>
              </a:ext>
            </a:extLst>
          </p:cNvPr>
          <p:cNvSpPr/>
          <p:nvPr/>
        </p:nvSpPr>
        <p:spPr>
          <a:xfrm>
            <a:off x="6002694" y="4807797"/>
            <a:ext cx="388247" cy="461665"/>
          </a:xfrm>
          <a:prstGeom prst="rect">
            <a:avLst/>
          </a:prstGeom>
          <a:noFill/>
        </p:spPr>
        <p:txBody>
          <a:bodyPr wrap="none" lIns="91440" tIns="45720" rIns="91440" bIns="45720">
            <a:spAutoFit/>
          </a:bodyPr>
          <a:lstStyle/>
          <a:p>
            <a:pPr algn="ctr" defTabSz="457200"/>
            <a:r>
              <a:rPr lang="en-US" sz="2400" dirty="0">
                <a:ln w="0"/>
                <a:solidFill>
                  <a:prstClr val="black"/>
                </a:solidFill>
                <a:effectLst>
                  <a:outerShdw blurRad="38100" dist="19050" dir="2700000" algn="tl" rotWithShape="0">
                    <a:prstClr val="black">
                      <a:alpha val="40000"/>
                    </a:prstClr>
                  </a:outerShdw>
                </a:effectLst>
                <a:latin typeface="Calibri" panose="020F0502020204030204"/>
              </a:rPr>
              <a:t>O</a:t>
            </a:r>
          </a:p>
        </p:txBody>
      </p:sp>
    </p:spTree>
    <p:extLst>
      <p:ext uri="{BB962C8B-B14F-4D97-AF65-F5344CB8AC3E}">
        <p14:creationId xmlns:p14="http://schemas.microsoft.com/office/powerpoint/2010/main" val="2238243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7" presetClass="entr" presetSubtype="0" fill="hold" grpId="0" nodeType="after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1000"/>
                                        <p:tgtEl>
                                          <p:spTgt spid="13"/>
                                        </p:tgtEl>
                                      </p:cBhvr>
                                    </p:animEffect>
                                    <p:anim calcmode="lin" valueType="num">
                                      <p:cBhvr>
                                        <p:cTn id="14" dur="1000" fill="hold"/>
                                        <p:tgtEl>
                                          <p:spTgt spid="13"/>
                                        </p:tgtEl>
                                        <p:attrNameLst>
                                          <p:attrName>ppt_x</p:attrName>
                                        </p:attrNameLst>
                                      </p:cBhvr>
                                      <p:tavLst>
                                        <p:tav tm="0">
                                          <p:val>
                                            <p:strVal val="#ppt_x"/>
                                          </p:val>
                                        </p:tav>
                                        <p:tav tm="100000">
                                          <p:val>
                                            <p:strVal val="#ppt_x"/>
                                          </p:val>
                                        </p:tav>
                                      </p:tavLst>
                                    </p:anim>
                                    <p:anim calcmode="lin" valueType="num">
                                      <p:cBhvr>
                                        <p:cTn id="15"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3" grpId="0" animBg="1"/>
    </p:bldLst>
  </p:timing>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3" name="Picture Placeholder 12" descr="A cartoon of a child and child&#10;&#10;AI-generated content may be incorrect.">
            <a:extLst>
              <a:ext uri="{FF2B5EF4-FFF2-40B4-BE49-F238E27FC236}">
                <a16:creationId xmlns:a16="http://schemas.microsoft.com/office/drawing/2014/main" id="{C4630898-4DF7-00FC-0442-466A92C3724E}"/>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2495" b="2495"/>
          <a:stretch>
            <a:fillRect/>
          </a:stretch>
        </p:blipFill>
        <p:spPr/>
      </p:pic>
      <p:pic>
        <p:nvPicPr>
          <p:cNvPr id="9" name="Picture Placeholder 8" descr="A set of yellow measuring instruments&#10;&#10;AI-generated content may be incorrect.">
            <a:extLst>
              <a:ext uri="{FF2B5EF4-FFF2-40B4-BE49-F238E27FC236}">
                <a16:creationId xmlns:a16="http://schemas.microsoft.com/office/drawing/2014/main" id="{14F46C15-0783-6AD0-2BC9-A75E1A27D4D1}"/>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344" b="344"/>
          <a:stretch>
            <a:fillRect/>
          </a:stretch>
        </p:blipFill>
        <p:spPr/>
      </p:pic>
      <p:pic>
        <p:nvPicPr>
          <p:cNvPr id="15" name="Picture Placeholder 14" descr="A screen shot of a book&#10;&#10;AI-generated content may be incorrect.">
            <a:extLst>
              <a:ext uri="{FF2B5EF4-FFF2-40B4-BE49-F238E27FC236}">
                <a16:creationId xmlns:a16="http://schemas.microsoft.com/office/drawing/2014/main" id="{A28C2C76-706D-EBCF-B7E6-DA47A0F478D3}"/>
              </a:ext>
            </a:extLst>
          </p:cNvPr>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l="1416" r="1416"/>
          <a:stretch>
            <a:fillRect/>
          </a:stretch>
        </p:blipFill>
        <p:spPr/>
      </p:pic>
    </p:spTree>
    <p:extLst>
      <p:ext uri="{BB962C8B-B14F-4D97-AF65-F5344CB8AC3E}">
        <p14:creationId xmlns:p14="http://schemas.microsoft.com/office/powerpoint/2010/main" val="27691808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C56454-1B75-D4FA-4200-0D5AC2EF103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8666108-1734-7F75-220F-8890543876B6}"/>
              </a:ext>
            </a:extLst>
          </p:cNvPr>
          <p:cNvSpPr>
            <a:spLocks noGrp="1"/>
          </p:cNvSpPr>
          <p:nvPr>
            <p:ph type="title"/>
          </p:nvPr>
        </p:nvSpPr>
        <p:spPr/>
        <p:txBody>
          <a:bodyPr/>
          <a:lstStyle/>
          <a:p>
            <a:r>
              <a:rPr lang="fr-FR" dirty="0"/>
              <a:t>La bonne réponse est : Rotation</a:t>
            </a:r>
          </a:p>
        </p:txBody>
      </p:sp>
      <p:sp>
        <p:nvSpPr>
          <p:cNvPr id="4" name="Espace réservé du contenu 3">
            <a:extLst>
              <a:ext uri="{FF2B5EF4-FFF2-40B4-BE49-F238E27FC236}">
                <a16:creationId xmlns:a16="http://schemas.microsoft.com/office/drawing/2014/main" id="{AD738EF9-4F4D-BC18-8539-18E1DCCC232E}"/>
              </a:ext>
            </a:extLst>
          </p:cNvPr>
          <p:cNvSpPr>
            <a:spLocks noGrp="1"/>
          </p:cNvSpPr>
          <p:nvPr>
            <p:ph sz="quarter" idx="11"/>
          </p:nvPr>
        </p:nvSpPr>
        <p:spPr/>
        <p:txBody>
          <a:bodyPr/>
          <a:lstStyle/>
          <a:p>
            <a:r>
              <a:rPr lang="fr-FR" dirty="0"/>
              <a:t>L’enseignant rappelle qu’une rotation tourne une figure autour d’un point appelé centre, selon un angle donné.</a:t>
            </a:r>
          </a:p>
        </p:txBody>
      </p:sp>
      <p:pic>
        <p:nvPicPr>
          <p:cNvPr id="14" name="Google Shape;289;p51">
            <a:extLst>
              <a:ext uri="{FF2B5EF4-FFF2-40B4-BE49-F238E27FC236}">
                <a16:creationId xmlns:a16="http://schemas.microsoft.com/office/drawing/2014/main" id="{B8A11916-8A8E-AA31-7A33-71A7226E2F84}"/>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6" name="Picture 2">
            <a:extLst>
              <a:ext uri="{FF2B5EF4-FFF2-40B4-BE49-F238E27FC236}">
                <a16:creationId xmlns:a16="http://schemas.microsoft.com/office/drawing/2014/main" id="{54EE9990-931C-1BC0-F6D0-B9FD0E99C98B}"/>
              </a:ext>
            </a:extLst>
          </p:cNvPr>
          <p:cNvPicPr>
            <a:picLocks noChangeAspect="1"/>
          </p:cNvPicPr>
          <p:nvPr/>
        </p:nvPicPr>
        <p:blipFill>
          <a:blip r:embed="rId3"/>
          <a:stretch>
            <a:fillRect/>
          </a:stretch>
        </p:blipFill>
        <p:spPr>
          <a:xfrm>
            <a:off x="2478444" y="1464906"/>
            <a:ext cx="7048500" cy="3429000"/>
          </a:xfrm>
          <a:prstGeom prst="rect">
            <a:avLst/>
          </a:prstGeom>
        </p:spPr>
      </p:pic>
      <p:sp>
        <p:nvSpPr>
          <p:cNvPr id="7" name="Rectangle 6">
            <a:extLst>
              <a:ext uri="{FF2B5EF4-FFF2-40B4-BE49-F238E27FC236}">
                <a16:creationId xmlns:a16="http://schemas.microsoft.com/office/drawing/2014/main" id="{B5791D55-70C7-09F8-4A7B-509DA20B48E4}"/>
              </a:ext>
            </a:extLst>
          </p:cNvPr>
          <p:cNvSpPr/>
          <p:nvPr/>
        </p:nvSpPr>
        <p:spPr>
          <a:xfrm>
            <a:off x="8210939" y="5728996"/>
            <a:ext cx="3265715" cy="867747"/>
          </a:xfrm>
          <a:prstGeom prst="rect">
            <a:avLst/>
          </a:prstGeom>
          <a:solidFill>
            <a:srgbClr val="1D6FA9"/>
          </a:solidFill>
          <a:ln w="12700" cap="flat" cmpd="sng" algn="ctr">
            <a:solidFill>
              <a:sysClr val="window" lastClr="FFFFFF">
                <a:lumMod val="65000"/>
              </a:sysClr>
            </a:solidFill>
            <a:prstDash val="solid"/>
            <a:miter lim="800000"/>
          </a:ln>
          <a:effectLst>
            <a:outerShdw blurRad="63500" sx="102000" sy="102000" algn="ctr" rotWithShape="0">
              <a:prstClr val="black">
                <a:alpha val="40000"/>
              </a:prst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fr-FR" sz="2400" b="0" i="0" u="none" strike="noStrike" kern="0" cap="none" spc="0" normalizeH="0" baseline="0" noProof="0" dirty="0">
                <a:ln>
                  <a:noFill/>
                </a:ln>
                <a:solidFill>
                  <a:prstClr val="white"/>
                </a:solidFill>
                <a:effectLst/>
                <a:uLnTx/>
                <a:uFillTx/>
                <a:latin typeface="Calibri" panose="020F0502020204030204"/>
                <a:ea typeface="+mn-ea"/>
                <a:cs typeface="+mn-cs"/>
              </a:rPr>
              <a:t>Rotation</a:t>
            </a:r>
            <a:endParaRPr kumimoji="0" lang="fr-FR"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29A9E6BF-2966-238C-6C45-8D306ABBABA3}"/>
              </a:ext>
            </a:extLst>
          </p:cNvPr>
          <p:cNvSpPr/>
          <p:nvPr/>
        </p:nvSpPr>
        <p:spPr>
          <a:xfrm>
            <a:off x="6002694" y="4807797"/>
            <a:ext cx="388247" cy="461665"/>
          </a:xfrm>
          <a:prstGeom prst="rect">
            <a:avLst/>
          </a:prstGeom>
          <a:noFill/>
        </p:spPr>
        <p:txBody>
          <a:bodyPr wrap="none" lIns="91440" tIns="45720" rIns="91440" bIns="45720">
            <a:spAutoFit/>
          </a:bodyPr>
          <a:lstStyle/>
          <a:p>
            <a:pPr algn="ctr" defTabSz="457200"/>
            <a:r>
              <a:rPr lang="en-US" sz="2400" dirty="0">
                <a:ln w="0"/>
                <a:solidFill>
                  <a:prstClr val="black"/>
                </a:solidFill>
                <a:effectLst>
                  <a:outerShdw blurRad="38100" dist="19050" dir="2700000" algn="tl" rotWithShape="0">
                    <a:prstClr val="black">
                      <a:alpha val="40000"/>
                    </a:prstClr>
                  </a:outerShdw>
                </a:effectLst>
                <a:latin typeface="Calibri" panose="020F0502020204030204"/>
              </a:rPr>
              <a:t>O</a:t>
            </a:r>
          </a:p>
        </p:txBody>
      </p:sp>
      <p:sp>
        <p:nvSpPr>
          <p:cNvPr id="9" name="Rectangle 8">
            <a:extLst>
              <a:ext uri="{FF2B5EF4-FFF2-40B4-BE49-F238E27FC236}">
                <a16:creationId xmlns:a16="http://schemas.microsoft.com/office/drawing/2014/main" id="{AFD9872D-0961-72BB-98DC-ADAA44FB5F8B}"/>
              </a:ext>
            </a:extLst>
          </p:cNvPr>
          <p:cNvSpPr/>
          <p:nvPr/>
        </p:nvSpPr>
        <p:spPr>
          <a:xfrm>
            <a:off x="811764" y="1620986"/>
            <a:ext cx="10664890" cy="4024033"/>
          </a:xfrm>
          <a:prstGeom prst="rect">
            <a:avLst/>
          </a:prstGeom>
          <a:noFill/>
          <a:ln w="28575" cap="flat" cmpd="sng" algn="ctr">
            <a:solidFill>
              <a:sysClr val="windowText" lastClr="00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74050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D92FC0-34FD-B20C-98BF-D0271D274B3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B93C3801-3695-37F1-4B73-89A25B12FD21}"/>
              </a:ext>
            </a:extLst>
          </p:cNvPr>
          <p:cNvSpPr>
            <a:spLocks noGrp="1"/>
          </p:cNvSpPr>
          <p:nvPr>
            <p:ph type="title"/>
          </p:nvPr>
        </p:nvSpPr>
        <p:spPr/>
        <p:txBody>
          <a:bodyPr/>
          <a:lstStyle/>
          <a:p>
            <a:r>
              <a:rPr lang="fr-FR" dirty="0"/>
              <a:t>Observez </a:t>
            </a:r>
            <a:r>
              <a:rPr lang="fr-FR" dirty="0" smtClean="0"/>
              <a:t>la figure  </a:t>
            </a:r>
            <a:r>
              <a:rPr lang="fr-FR" dirty="0"/>
              <a:t>et choisissez la bonne réponse.</a:t>
            </a:r>
          </a:p>
        </p:txBody>
      </p:sp>
      <p:sp>
        <p:nvSpPr>
          <p:cNvPr id="4" name="Espace réservé du contenu 3">
            <a:extLst>
              <a:ext uri="{FF2B5EF4-FFF2-40B4-BE49-F238E27FC236}">
                <a16:creationId xmlns:a16="http://schemas.microsoft.com/office/drawing/2014/main" id="{21369D27-439C-4D54-2C35-6734F7D02474}"/>
              </a:ext>
            </a:extLst>
          </p:cNvPr>
          <p:cNvSpPr>
            <a:spLocks noGrp="1"/>
          </p:cNvSpPr>
          <p:nvPr>
            <p:ph sz="quarter" idx="11"/>
          </p:nvPr>
        </p:nvSpPr>
        <p:spPr>
          <a:xfrm>
            <a:off x="881504" y="646624"/>
            <a:ext cx="10372459" cy="450170"/>
          </a:xfrm>
        </p:spPr>
        <p:txBody>
          <a:bodyPr/>
          <a:lstStyle/>
          <a:p>
            <a:pPr marL="0" lvl="0" indent="0">
              <a:spcBef>
                <a:spcPts val="0"/>
              </a:spcBef>
              <a:buClr>
                <a:srgbClr val="A5A5A5"/>
              </a:buClr>
              <a:buSzPts val="1400"/>
            </a:pPr>
            <a:r>
              <a:rPr lang="fr-FR" dirty="0">
                <a:solidFill>
                  <a:srgbClr val="A5A5A5"/>
                </a:solidFill>
                <a:latin typeface="Calibri"/>
                <a:ea typeface="Calibri"/>
                <a:cs typeface="Calibri"/>
                <a:sym typeface="Calibri"/>
              </a:rPr>
              <a:t>L’enseignant laisse un moment de réflexion, puis demande aux élèves de lever leurs ardoises</a:t>
            </a:r>
          </a:p>
        </p:txBody>
      </p:sp>
      <p:grpSp>
        <p:nvGrpSpPr>
          <p:cNvPr id="10" name="Groupe 9">
            <a:extLst>
              <a:ext uri="{FF2B5EF4-FFF2-40B4-BE49-F238E27FC236}">
                <a16:creationId xmlns:a16="http://schemas.microsoft.com/office/drawing/2014/main" id="{BAB95225-C29F-0DE9-95E8-0916A14DD1E3}"/>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FFA46E02-B47F-760C-0B26-29962507BBE8}"/>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B982F19E-B016-33BC-D33B-98389AFE5075}"/>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3" name="Rectangle 2">
            <a:extLst>
              <a:ext uri="{FF2B5EF4-FFF2-40B4-BE49-F238E27FC236}">
                <a16:creationId xmlns:a16="http://schemas.microsoft.com/office/drawing/2014/main" id="{0FCAE577-C64E-7D9F-39CF-F33AF350E852}"/>
              </a:ext>
            </a:extLst>
          </p:cNvPr>
          <p:cNvSpPr/>
          <p:nvPr/>
        </p:nvSpPr>
        <p:spPr>
          <a:xfrm>
            <a:off x="811764" y="1620986"/>
            <a:ext cx="10664890" cy="4024033"/>
          </a:xfrm>
          <a:prstGeom prst="rect">
            <a:avLst/>
          </a:prstGeom>
          <a:noFill/>
          <a:ln w="28575" cap="flat" cmpd="sng" algn="ctr">
            <a:solidFill>
              <a:sysClr val="windowText" lastClr="00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 name="Rectangle 4">
            <a:extLst>
              <a:ext uri="{FF2B5EF4-FFF2-40B4-BE49-F238E27FC236}">
                <a16:creationId xmlns:a16="http://schemas.microsoft.com/office/drawing/2014/main" id="{979011A6-4CC4-7CBF-F4B4-394CDB484249}"/>
              </a:ext>
            </a:extLst>
          </p:cNvPr>
          <p:cNvSpPr/>
          <p:nvPr/>
        </p:nvSpPr>
        <p:spPr>
          <a:xfrm>
            <a:off x="811764" y="5710335"/>
            <a:ext cx="3265715" cy="867747"/>
          </a:xfrm>
          <a:prstGeom prst="rect">
            <a:avLst/>
          </a:prstGeom>
          <a:solidFill>
            <a:sysClr val="window" lastClr="FFFFFF">
              <a:lumMod val="85000"/>
            </a:sysClr>
          </a:solidFill>
          <a:ln w="12700" cap="flat" cmpd="sng" algn="ctr">
            <a:solidFill>
              <a:sysClr val="window" lastClr="FFFFFF">
                <a:lumMod val="65000"/>
              </a:sysClr>
            </a:solidFill>
            <a:prstDash val="solid"/>
            <a:miter lim="800000"/>
          </a:ln>
          <a:effectLst>
            <a:outerShdw blurRad="63500" sx="102000" sy="102000" algn="ctr" rotWithShape="0">
              <a:prstClr val="black">
                <a:alpha val="40000"/>
              </a:prst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fr-FR" sz="2400" b="0" i="0" u="none" strike="noStrike" kern="0" cap="none" spc="0" normalizeH="0" baseline="0" noProof="0" dirty="0">
                <a:ln>
                  <a:noFill/>
                </a:ln>
                <a:solidFill>
                  <a:prstClr val="black"/>
                </a:solidFill>
                <a:effectLst/>
                <a:uLnTx/>
                <a:uFillTx/>
                <a:latin typeface="Calibri" panose="020F0502020204030204"/>
                <a:ea typeface="+mn-ea"/>
                <a:cs typeface="+mn-cs"/>
              </a:rPr>
              <a:t>OE = OE'</a:t>
            </a:r>
            <a:endParaRPr kumimoji="0" lang="fr-FR"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39B33FEE-5B50-D2AC-F7D7-049F5D3ACFA1}"/>
              </a:ext>
            </a:extLst>
          </p:cNvPr>
          <p:cNvSpPr/>
          <p:nvPr/>
        </p:nvSpPr>
        <p:spPr>
          <a:xfrm>
            <a:off x="4511351" y="5710335"/>
            <a:ext cx="3265715" cy="867747"/>
          </a:xfrm>
          <a:prstGeom prst="rect">
            <a:avLst/>
          </a:prstGeom>
          <a:solidFill>
            <a:sysClr val="window" lastClr="FFFFFF">
              <a:lumMod val="85000"/>
            </a:sysClr>
          </a:solidFill>
          <a:ln w="12700" cap="flat" cmpd="sng" algn="ctr">
            <a:solidFill>
              <a:sysClr val="window" lastClr="FFFFFF">
                <a:lumMod val="65000"/>
              </a:sysClr>
            </a:solidFill>
            <a:prstDash val="solid"/>
            <a:miter lim="800000"/>
          </a:ln>
          <a:effectLst>
            <a:outerShdw blurRad="63500" sx="102000" sy="102000" algn="ctr" rotWithShape="0">
              <a:prstClr val="black">
                <a:alpha val="40000"/>
              </a:prst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fr-FR" sz="2400" b="0" i="0" u="none" strike="noStrike" kern="0" cap="none" spc="0" normalizeH="0" baseline="0" noProof="0" dirty="0">
                <a:ln>
                  <a:noFill/>
                </a:ln>
                <a:solidFill>
                  <a:prstClr val="black"/>
                </a:solidFill>
                <a:effectLst/>
                <a:uLnTx/>
                <a:uFillTx/>
                <a:latin typeface="Calibri" panose="020F0502020204030204"/>
                <a:ea typeface="+mn-ea"/>
                <a:cs typeface="+mn-cs"/>
              </a:rPr>
              <a:t>OE ≠ OE'</a:t>
            </a:r>
            <a:endParaRPr kumimoji="0" lang="fr-FR"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35B48BEF-E4E1-ED18-BE3E-AFA702B3765C}"/>
              </a:ext>
            </a:extLst>
          </p:cNvPr>
          <p:cNvSpPr/>
          <p:nvPr/>
        </p:nvSpPr>
        <p:spPr>
          <a:xfrm>
            <a:off x="8210939" y="5710335"/>
            <a:ext cx="3265715" cy="867747"/>
          </a:xfrm>
          <a:prstGeom prst="rect">
            <a:avLst/>
          </a:prstGeom>
          <a:solidFill>
            <a:sysClr val="window" lastClr="FFFFFF">
              <a:lumMod val="85000"/>
            </a:sysClr>
          </a:solidFill>
          <a:ln w="12700" cap="flat" cmpd="sng" algn="ctr">
            <a:solidFill>
              <a:sysClr val="window" lastClr="FFFFFF">
                <a:lumMod val="65000"/>
              </a:sysClr>
            </a:solidFill>
            <a:prstDash val="solid"/>
            <a:miter lim="800000"/>
          </a:ln>
          <a:effectLst>
            <a:outerShdw blurRad="63500" sx="102000" sy="102000" algn="ctr" rotWithShape="0">
              <a:prstClr val="black">
                <a:alpha val="40000"/>
              </a:prst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fr-FR" sz="2400" b="0" i="0" u="none" strike="noStrike" kern="0" cap="none" spc="0" normalizeH="0" baseline="0" noProof="0" dirty="0">
                <a:ln>
                  <a:noFill/>
                </a:ln>
                <a:solidFill>
                  <a:prstClr val="black"/>
                </a:solidFill>
                <a:effectLst/>
                <a:uLnTx/>
                <a:uFillTx/>
                <a:latin typeface="Calibri" panose="020F0502020204030204"/>
                <a:ea typeface="+mn-ea"/>
                <a:cs typeface="+mn-cs"/>
              </a:rPr>
              <a:t>∠EOE' = 45°</a:t>
            </a:r>
            <a:endParaRPr kumimoji="0" lang="fr-FR"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CF08509E-4E29-D6A7-742B-849199F6EDA6}"/>
              </a:ext>
            </a:extLst>
          </p:cNvPr>
          <p:cNvSpPr/>
          <p:nvPr/>
        </p:nvSpPr>
        <p:spPr>
          <a:xfrm rot="19255218">
            <a:off x="6151111" y="3386007"/>
            <a:ext cx="163474" cy="163474"/>
          </a:xfrm>
          <a:prstGeom prst="rect">
            <a:avLst/>
          </a:prstGeom>
          <a:solidFill>
            <a:srgbClr val="FF0000"/>
          </a:solidFill>
          <a:ln w="12700" cap="flat" cmpd="sng" algn="ctr">
            <a:solidFill>
              <a:srgbClr val="FF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1" name="Rectangle 20">
            <a:extLst>
              <a:ext uri="{FF2B5EF4-FFF2-40B4-BE49-F238E27FC236}">
                <a16:creationId xmlns:a16="http://schemas.microsoft.com/office/drawing/2014/main" id="{2C1BD075-8C48-A06E-85D4-269C49E8BF15}"/>
              </a:ext>
            </a:extLst>
          </p:cNvPr>
          <p:cNvSpPr/>
          <p:nvPr/>
        </p:nvSpPr>
        <p:spPr>
          <a:xfrm>
            <a:off x="1276738" y="2016095"/>
            <a:ext cx="9489233" cy="830997"/>
          </a:xfrm>
          <a:prstGeom prst="rect">
            <a:avLst/>
          </a:prstGeom>
        </p:spPr>
        <p:txBody>
          <a:bodyPr wrap="square">
            <a:spAutoFit/>
          </a:bodyPr>
          <a:lstStyle/>
          <a:p>
            <a:pPr defTabSz="457200"/>
            <a:r>
              <a:rPr lang="fr-FR" sz="2400" dirty="0">
                <a:solidFill>
                  <a:prstClr val="black"/>
                </a:solidFill>
                <a:latin typeface="Calibri" panose="020F0502020204030204"/>
              </a:rPr>
              <a:t>Je réalise </a:t>
            </a:r>
            <a:r>
              <a:rPr lang="fr-FR" sz="2400" dirty="0" smtClean="0">
                <a:solidFill>
                  <a:prstClr val="black"/>
                </a:solidFill>
                <a:latin typeface="Calibri" panose="020F0502020204030204"/>
              </a:rPr>
              <a:t>la rotation </a:t>
            </a:r>
            <a:r>
              <a:rPr lang="fr-FR" sz="2400" dirty="0">
                <a:solidFill>
                  <a:prstClr val="black"/>
                </a:solidFill>
                <a:latin typeface="Calibri" panose="020F0502020204030204"/>
              </a:rPr>
              <a:t>d’un point E autour du centre O </a:t>
            </a:r>
            <a:r>
              <a:rPr lang="fr-FR" sz="2400" dirty="0" smtClean="0">
                <a:solidFill>
                  <a:prstClr val="black"/>
                </a:solidFill>
                <a:latin typeface="Calibri" panose="020F0502020204030204"/>
              </a:rPr>
              <a:t> et </a:t>
            </a:r>
            <a:r>
              <a:rPr lang="fr-FR" sz="2400" dirty="0">
                <a:solidFill>
                  <a:prstClr val="black"/>
                </a:solidFill>
                <a:latin typeface="Calibri" panose="020F0502020204030204"/>
              </a:rPr>
              <a:t> </a:t>
            </a:r>
            <a:r>
              <a:rPr lang="fr-FR" sz="2400" dirty="0" smtClean="0">
                <a:solidFill>
                  <a:prstClr val="black"/>
                </a:solidFill>
                <a:latin typeface="Calibri" panose="020F0502020204030204"/>
              </a:rPr>
              <a:t>d’un angle </a:t>
            </a:r>
            <a:r>
              <a:rPr lang="fr-FR" sz="2400" dirty="0">
                <a:solidFill>
                  <a:prstClr val="black"/>
                </a:solidFill>
                <a:latin typeface="Calibri" panose="020F0502020204030204"/>
              </a:rPr>
              <a:t>de 90°. Que puis-je affirmer ?</a:t>
            </a:r>
          </a:p>
        </p:txBody>
      </p:sp>
      <p:cxnSp>
        <p:nvCxnSpPr>
          <p:cNvPr id="22" name="Straight Connector 15">
            <a:extLst>
              <a:ext uri="{FF2B5EF4-FFF2-40B4-BE49-F238E27FC236}">
                <a16:creationId xmlns:a16="http://schemas.microsoft.com/office/drawing/2014/main" id="{A74A5A83-674D-5127-3F23-BF1764315E3C}"/>
              </a:ext>
            </a:extLst>
          </p:cNvPr>
          <p:cNvCxnSpPr/>
          <p:nvPr/>
        </p:nvCxnSpPr>
        <p:spPr>
          <a:xfrm flipV="1">
            <a:off x="4711960" y="3327598"/>
            <a:ext cx="1539551" cy="1231641"/>
          </a:xfrm>
          <a:prstGeom prst="line">
            <a:avLst/>
          </a:prstGeom>
          <a:noFill/>
          <a:ln w="38100" cap="flat" cmpd="sng" algn="ctr">
            <a:solidFill>
              <a:srgbClr val="1D9A78"/>
            </a:solidFill>
            <a:prstDash val="solid"/>
            <a:miter lim="800000"/>
          </a:ln>
          <a:effectLst/>
        </p:spPr>
      </p:cxnSp>
      <p:cxnSp>
        <p:nvCxnSpPr>
          <p:cNvPr id="23" name="Straight Connector 16">
            <a:extLst>
              <a:ext uri="{FF2B5EF4-FFF2-40B4-BE49-F238E27FC236}">
                <a16:creationId xmlns:a16="http://schemas.microsoft.com/office/drawing/2014/main" id="{F43604A0-C368-DA1A-C73B-0AF3072D9A1D}"/>
              </a:ext>
            </a:extLst>
          </p:cNvPr>
          <p:cNvCxnSpPr/>
          <p:nvPr/>
        </p:nvCxnSpPr>
        <p:spPr>
          <a:xfrm rot="5400000" flipV="1">
            <a:off x="6078894" y="3472222"/>
            <a:ext cx="1539551" cy="1231641"/>
          </a:xfrm>
          <a:prstGeom prst="line">
            <a:avLst/>
          </a:prstGeom>
          <a:noFill/>
          <a:ln w="38100" cap="flat" cmpd="sng" algn="ctr">
            <a:solidFill>
              <a:srgbClr val="1D9A78"/>
            </a:solidFill>
            <a:prstDash val="solid"/>
            <a:miter lim="800000"/>
          </a:ln>
          <a:effectLst/>
        </p:spPr>
      </p:cxnSp>
      <p:sp>
        <p:nvSpPr>
          <p:cNvPr id="24" name="Oval 17">
            <a:extLst>
              <a:ext uri="{FF2B5EF4-FFF2-40B4-BE49-F238E27FC236}">
                <a16:creationId xmlns:a16="http://schemas.microsoft.com/office/drawing/2014/main" id="{D2CF424B-2069-A1BA-6174-CC01AA021C75}"/>
              </a:ext>
            </a:extLst>
          </p:cNvPr>
          <p:cNvSpPr/>
          <p:nvPr/>
        </p:nvSpPr>
        <p:spPr>
          <a:xfrm>
            <a:off x="6174233" y="3291495"/>
            <a:ext cx="117231" cy="117231"/>
          </a:xfrm>
          <a:prstGeom prst="ellipse">
            <a:avLst/>
          </a:prstGeom>
          <a:solidFill>
            <a:srgbClr val="0070C0"/>
          </a:solidFill>
          <a:ln w="12700" cap="flat" cmpd="sng" algn="ctr">
            <a:solidFill>
              <a:sysClr val="windowText" lastClr="00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5" name="Oval 18">
            <a:extLst>
              <a:ext uri="{FF2B5EF4-FFF2-40B4-BE49-F238E27FC236}">
                <a16:creationId xmlns:a16="http://schemas.microsoft.com/office/drawing/2014/main" id="{3595110B-1D5A-1973-AFE5-CC4F7E1CCD28}"/>
              </a:ext>
            </a:extLst>
          </p:cNvPr>
          <p:cNvSpPr/>
          <p:nvPr/>
        </p:nvSpPr>
        <p:spPr>
          <a:xfrm>
            <a:off x="7416879" y="4815495"/>
            <a:ext cx="117231" cy="117231"/>
          </a:xfrm>
          <a:prstGeom prst="ellipse">
            <a:avLst/>
          </a:prstGeom>
          <a:solidFill>
            <a:srgbClr val="0070C0"/>
          </a:solidFill>
          <a:ln w="12700" cap="flat" cmpd="sng" algn="ctr">
            <a:solidFill>
              <a:sysClr val="windowText" lastClr="00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6" name="Oval 19">
            <a:extLst>
              <a:ext uri="{FF2B5EF4-FFF2-40B4-BE49-F238E27FC236}">
                <a16:creationId xmlns:a16="http://schemas.microsoft.com/office/drawing/2014/main" id="{BA215886-AE49-49C3-F5FE-8014AAA38309}"/>
              </a:ext>
            </a:extLst>
          </p:cNvPr>
          <p:cNvSpPr/>
          <p:nvPr/>
        </p:nvSpPr>
        <p:spPr>
          <a:xfrm>
            <a:off x="4644371" y="4487249"/>
            <a:ext cx="117231" cy="117231"/>
          </a:xfrm>
          <a:prstGeom prst="ellipse">
            <a:avLst/>
          </a:prstGeom>
          <a:solidFill>
            <a:srgbClr val="0070C0"/>
          </a:solidFill>
          <a:ln w="12700" cap="flat" cmpd="sng" algn="ctr">
            <a:solidFill>
              <a:sysClr val="windowText" lastClr="00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7" name="Rectangle 26">
            <a:extLst>
              <a:ext uri="{FF2B5EF4-FFF2-40B4-BE49-F238E27FC236}">
                <a16:creationId xmlns:a16="http://schemas.microsoft.com/office/drawing/2014/main" id="{31401B46-ACAF-6E6A-BCCA-C582D78ADF10}"/>
              </a:ext>
            </a:extLst>
          </p:cNvPr>
          <p:cNvSpPr/>
          <p:nvPr/>
        </p:nvSpPr>
        <p:spPr>
          <a:xfrm>
            <a:off x="4319121" y="4328407"/>
            <a:ext cx="335349" cy="461665"/>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defTabSz="457200"/>
            <a:r>
              <a:rPr lang="en-US" sz="2400" b="1" dirty="0">
                <a:ln/>
                <a:solidFill>
                  <a:srgbClr val="1D6FA9"/>
                </a:solidFill>
                <a:latin typeface="Calibri" panose="020F0502020204030204"/>
              </a:rPr>
              <a:t>E</a:t>
            </a:r>
          </a:p>
        </p:txBody>
      </p:sp>
      <p:sp>
        <p:nvSpPr>
          <p:cNvPr id="28" name="Rectangle 27">
            <a:extLst>
              <a:ext uri="{FF2B5EF4-FFF2-40B4-BE49-F238E27FC236}">
                <a16:creationId xmlns:a16="http://schemas.microsoft.com/office/drawing/2014/main" id="{5116AA7C-C332-AFF7-B67D-0D11D76B56DB}"/>
              </a:ext>
            </a:extLst>
          </p:cNvPr>
          <p:cNvSpPr/>
          <p:nvPr/>
        </p:nvSpPr>
        <p:spPr>
          <a:xfrm>
            <a:off x="7457036" y="4651137"/>
            <a:ext cx="415499" cy="461665"/>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defTabSz="457200"/>
            <a:r>
              <a:rPr lang="en-US" sz="2400" b="1" dirty="0">
                <a:ln/>
                <a:solidFill>
                  <a:srgbClr val="1D6FA9"/>
                </a:solidFill>
                <a:latin typeface="Calibri" panose="020F0502020204030204"/>
              </a:rPr>
              <a:t>E’</a:t>
            </a:r>
          </a:p>
        </p:txBody>
      </p:sp>
      <p:sp>
        <p:nvSpPr>
          <p:cNvPr id="29" name="Rectangle 28">
            <a:extLst>
              <a:ext uri="{FF2B5EF4-FFF2-40B4-BE49-F238E27FC236}">
                <a16:creationId xmlns:a16="http://schemas.microsoft.com/office/drawing/2014/main" id="{15C5F560-C18E-9D80-562C-FCF5019A27A3}"/>
              </a:ext>
            </a:extLst>
          </p:cNvPr>
          <p:cNvSpPr/>
          <p:nvPr/>
        </p:nvSpPr>
        <p:spPr>
          <a:xfrm>
            <a:off x="6054983" y="2861267"/>
            <a:ext cx="393056" cy="461665"/>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defTabSz="457200"/>
            <a:r>
              <a:rPr lang="en-US" sz="2400" b="1" dirty="0">
                <a:ln/>
                <a:solidFill>
                  <a:srgbClr val="1D6FA9"/>
                </a:solidFill>
                <a:latin typeface="Calibri" panose="020F0502020204030204"/>
              </a:rPr>
              <a:t>O</a:t>
            </a:r>
          </a:p>
        </p:txBody>
      </p:sp>
      <p:pic>
        <p:nvPicPr>
          <p:cNvPr id="30" name="Picture 23">
            <a:extLst>
              <a:ext uri="{FF2B5EF4-FFF2-40B4-BE49-F238E27FC236}">
                <a16:creationId xmlns:a16="http://schemas.microsoft.com/office/drawing/2014/main" id="{2DBD2E51-A6CC-025D-4B1C-5B754FE8619A}"/>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rot="652751">
            <a:off x="5401091" y="4924909"/>
            <a:ext cx="1007600" cy="512905"/>
          </a:xfrm>
          <a:prstGeom prst="rect">
            <a:avLst/>
          </a:prstGeom>
        </p:spPr>
      </p:pic>
    </p:spTree>
    <p:extLst>
      <p:ext uri="{BB962C8B-B14F-4D97-AF65-F5344CB8AC3E}">
        <p14:creationId xmlns:p14="http://schemas.microsoft.com/office/powerpoint/2010/main" val="28883378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7" presetClass="entr" presetSubtype="0" fill="hold" grpId="0" nodeType="after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1000"/>
                                        <p:tgtEl>
                                          <p:spTgt spid="6"/>
                                        </p:tgtEl>
                                      </p:cBhvr>
                                    </p:animEffect>
                                    <p:anim calcmode="lin" valueType="num">
                                      <p:cBhvr>
                                        <p:cTn id="14" dur="1000" fill="hold"/>
                                        <p:tgtEl>
                                          <p:spTgt spid="6"/>
                                        </p:tgtEl>
                                        <p:attrNameLst>
                                          <p:attrName>ppt_x</p:attrName>
                                        </p:attrNameLst>
                                      </p:cBhvr>
                                      <p:tavLst>
                                        <p:tav tm="0">
                                          <p:val>
                                            <p:strVal val="#ppt_x"/>
                                          </p:val>
                                        </p:tav>
                                        <p:tav tm="100000">
                                          <p:val>
                                            <p:strVal val="#ppt_x"/>
                                          </p:val>
                                        </p:tav>
                                      </p:tavLst>
                                    </p:anim>
                                    <p:anim calcmode="lin" valueType="num">
                                      <p:cBhvr>
                                        <p:cTn id="15" dur="1000" fill="hold"/>
                                        <p:tgtEl>
                                          <p:spTgt spid="6"/>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7" presetClass="entr" presetSubtype="0" fill="hold" grpId="0" nodeType="after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1000"/>
                                        <p:tgtEl>
                                          <p:spTgt spid="13"/>
                                        </p:tgtEl>
                                      </p:cBhvr>
                                    </p:animEffect>
                                    <p:anim calcmode="lin" valueType="num">
                                      <p:cBhvr>
                                        <p:cTn id="20" dur="1000" fill="hold"/>
                                        <p:tgtEl>
                                          <p:spTgt spid="13"/>
                                        </p:tgtEl>
                                        <p:attrNameLst>
                                          <p:attrName>ppt_x</p:attrName>
                                        </p:attrNameLst>
                                      </p:cBhvr>
                                      <p:tavLst>
                                        <p:tav tm="0">
                                          <p:val>
                                            <p:strVal val="#ppt_x"/>
                                          </p:val>
                                        </p:tav>
                                        <p:tav tm="100000">
                                          <p:val>
                                            <p:strVal val="#ppt_x"/>
                                          </p:val>
                                        </p:tav>
                                      </p:tavLst>
                                    </p:anim>
                                    <p:anim calcmode="lin" valueType="num">
                                      <p:cBhvr>
                                        <p:cTn id="21"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13"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B5E2CE-3199-C301-0DAA-A851396F9AA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4D94B72B-C6F4-B3C3-36A9-A9D3829D4ABC}"/>
              </a:ext>
            </a:extLst>
          </p:cNvPr>
          <p:cNvSpPr>
            <a:spLocks noGrp="1"/>
          </p:cNvSpPr>
          <p:nvPr>
            <p:ph type="title"/>
          </p:nvPr>
        </p:nvSpPr>
        <p:spPr/>
        <p:txBody>
          <a:bodyPr/>
          <a:lstStyle/>
          <a:p>
            <a:r>
              <a:rPr lang="fr-FR" dirty="0"/>
              <a:t>La bonne réponse est :  OE = OE, </a:t>
            </a:r>
          </a:p>
        </p:txBody>
      </p:sp>
      <p:sp>
        <p:nvSpPr>
          <p:cNvPr id="4" name="Espace réservé du contenu 3">
            <a:extLst>
              <a:ext uri="{FF2B5EF4-FFF2-40B4-BE49-F238E27FC236}">
                <a16:creationId xmlns:a16="http://schemas.microsoft.com/office/drawing/2014/main" id="{71672958-3892-06DC-F803-18EB4BDCD20A}"/>
              </a:ext>
            </a:extLst>
          </p:cNvPr>
          <p:cNvSpPr>
            <a:spLocks noGrp="1"/>
          </p:cNvSpPr>
          <p:nvPr>
            <p:ph sz="quarter" idx="11"/>
          </p:nvPr>
        </p:nvSpPr>
        <p:spPr/>
        <p:txBody>
          <a:bodyPr/>
          <a:lstStyle/>
          <a:p>
            <a:r>
              <a:rPr lang="fr-FR" dirty="0"/>
              <a:t>L’enseignant rappelle que dans une rotation, la distance du centre à un point reste inchangée</a:t>
            </a:r>
          </a:p>
          <a:p>
            <a:r>
              <a:rPr lang="fr-FR" dirty="0"/>
              <a:t>.</a:t>
            </a:r>
          </a:p>
        </p:txBody>
      </p:sp>
      <p:pic>
        <p:nvPicPr>
          <p:cNvPr id="14" name="Google Shape;289;p51">
            <a:extLst>
              <a:ext uri="{FF2B5EF4-FFF2-40B4-BE49-F238E27FC236}">
                <a16:creationId xmlns:a16="http://schemas.microsoft.com/office/drawing/2014/main" id="{38EBFB1E-DBB2-63A3-481B-90C1979846BD}"/>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6" name="Rectangle 5">
            <a:extLst>
              <a:ext uri="{FF2B5EF4-FFF2-40B4-BE49-F238E27FC236}">
                <a16:creationId xmlns:a16="http://schemas.microsoft.com/office/drawing/2014/main" id="{3D0F1F45-0DE3-9436-DA1C-785267DAEF76}"/>
              </a:ext>
            </a:extLst>
          </p:cNvPr>
          <p:cNvSpPr/>
          <p:nvPr/>
        </p:nvSpPr>
        <p:spPr>
          <a:xfrm rot="19255218">
            <a:off x="6151111" y="3386007"/>
            <a:ext cx="163474" cy="163474"/>
          </a:xfrm>
          <a:prstGeom prst="rect">
            <a:avLst/>
          </a:prstGeom>
          <a:solidFill>
            <a:srgbClr val="FF0000"/>
          </a:solidFill>
          <a:ln w="12700" cap="flat" cmpd="sng" algn="ctr">
            <a:solidFill>
              <a:srgbClr val="FF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168625CF-70A3-77F4-5755-8173EC544CBB}"/>
              </a:ext>
            </a:extLst>
          </p:cNvPr>
          <p:cNvSpPr/>
          <p:nvPr/>
        </p:nvSpPr>
        <p:spPr>
          <a:xfrm>
            <a:off x="811764" y="1620986"/>
            <a:ext cx="10664890" cy="4024033"/>
          </a:xfrm>
          <a:prstGeom prst="rect">
            <a:avLst/>
          </a:prstGeom>
          <a:noFill/>
          <a:ln w="28575" cap="flat" cmpd="sng" algn="ctr">
            <a:solidFill>
              <a:sysClr val="windowText" lastClr="00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FF8A685D-7CF6-E3BF-8E71-77A905AD3D48}"/>
              </a:ext>
            </a:extLst>
          </p:cNvPr>
          <p:cNvSpPr/>
          <p:nvPr/>
        </p:nvSpPr>
        <p:spPr>
          <a:xfrm>
            <a:off x="811764" y="5710335"/>
            <a:ext cx="3265715" cy="867747"/>
          </a:xfrm>
          <a:prstGeom prst="rect">
            <a:avLst/>
          </a:prstGeom>
          <a:solidFill>
            <a:srgbClr val="1D6FA9"/>
          </a:solidFill>
          <a:ln w="12700" cap="flat" cmpd="sng" algn="ctr">
            <a:solidFill>
              <a:sysClr val="window" lastClr="FFFFFF">
                <a:lumMod val="65000"/>
              </a:sysClr>
            </a:solidFill>
            <a:prstDash val="solid"/>
            <a:miter lim="800000"/>
          </a:ln>
          <a:effectLst>
            <a:outerShdw blurRad="63500" sx="102000" sy="102000" algn="ctr" rotWithShape="0">
              <a:prstClr val="black">
                <a:alpha val="40000"/>
              </a:prst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fr-FR" sz="2400" b="0" i="0" u="none" strike="noStrike" kern="0" cap="none" spc="0" normalizeH="0" baseline="0" noProof="0" dirty="0">
                <a:ln>
                  <a:noFill/>
                </a:ln>
                <a:solidFill>
                  <a:prstClr val="white"/>
                </a:solidFill>
                <a:effectLst/>
                <a:uLnTx/>
                <a:uFillTx/>
                <a:latin typeface="Calibri" panose="020F0502020204030204"/>
                <a:ea typeface="+mn-ea"/>
                <a:cs typeface="+mn-cs"/>
              </a:rPr>
              <a:t>OE = OE'</a:t>
            </a:r>
          </a:p>
        </p:txBody>
      </p:sp>
      <p:sp>
        <p:nvSpPr>
          <p:cNvPr id="16" name="Rectangle 15">
            <a:extLst>
              <a:ext uri="{FF2B5EF4-FFF2-40B4-BE49-F238E27FC236}">
                <a16:creationId xmlns:a16="http://schemas.microsoft.com/office/drawing/2014/main" id="{4D570702-1BE5-C385-B0A2-5DE615F71BCB}"/>
              </a:ext>
            </a:extLst>
          </p:cNvPr>
          <p:cNvSpPr/>
          <p:nvPr/>
        </p:nvSpPr>
        <p:spPr>
          <a:xfrm>
            <a:off x="1276738" y="2016095"/>
            <a:ext cx="9489233" cy="830997"/>
          </a:xfrm>
          <a:prstGeom prst="rect">
            <a:avLst/>
          </a:prstGeom>
        </p:spPr>
        <p:txBody>
          <a:bodyPr wrap="square">
            <a:spAutoFit/>
          </a:bodyPr>
          <a:lstStyle/>
          <a:p>
            <a:pPr defTabSz="457200"/>
            <a:r>
              <a:rPr lang="fr-FR" sz="2400" dirty="0">
                <a:solidFill>
                  <a:prstClr val="black"/>
                </a:solidFill>
                <a:latin typeface="Calibri" panose="020F0502020204030204"/>
              </a:rPr>
              <a:t>Je réalise une rotation d’un point E autour du centre O </a:t>
            </a:r>
            <a:r>
              <a:rPr lang="ar-DZ" sz="2400" dirty="0" smtClean="0">
                <a:solidFill>
                  <a:prstClr val="black"/>
                </a:solidFill>
                <a:latin typeface="Calibri" panose="020F0502020204030204"/>
              </a:rPr>
              <a:t> </a:t>
            </a:r>
            <a:r>
              <a:rPr lang="fr-FR" sz="2400" dirty="0" smtClean="0">
                <a:solidFill>
                  <a:prstClr val="black"/>
                </a:solidFill>
                <a:latin typeface="Calibri" panose="020F0502020204030204"/>
              </a:rPr>
              <a:t>et d’un </a:t>
            </a:r>
            <a:r>
              <a:rPr lang="fr-FR" sz="2400" dirty="0">
                <a:solidFill>
                  <a:prstClr val="black"/>
                </a:solidFill>
                <a:latin typeface="Calibri" panose="020F0502020204030204"/>
              </a:rPr>
              <a:t>angle de 90°. Que puis-je affirmer ?</a:t>
            </a:r>
          </a:p>
        </p:txBody>
      </p:sp>
      <p:cxnSp>
        <p:nvCxnSpPr>
          <p:cNvPr id="17" name="Straight Connector 4">
            <a:extLst>
              <a:ext uri="{FF2B5EF4-FFF2-40B4-BE49-F238E27FC236}">
                <a16:creationId xmlns:a16="http://schemas.microsoft.com/office/drawing/2014/main" id="{DC00840C-0E3C-32AE-6D41-05627C3560C4}"/>
              </a:ext>
            </a:extLst>
          </p:cNvPr>
          <p:cNvCxnSpPr/>
          <p:nvPr/>
        </p:nvCxnSpPr>
        <p:spPr>
          <a:xfrm flipV="1">
            <a:off x="4711960" y="3327598"/>
            <a:ext cx="1539551" cy="1231641"/>
          </a:xfrm>
          <a:prstGeom prst="line">
            <a:avLst/>
          </a:prstGeom>
          <a:noFill/>
          <a:ln w="38100" cap="flat" cmpd="sng" algn="ctr">
            <a:solidFill>
              <a:srgbClr val="1D9A78"/>
            </a:solidFill>
            <a:prstDash val="solid"/>
            <a:miter lim="800000"/>
          </a:ln>
          <a:effectLst/>
        </p:spPr>
      </p:cxnSp>
      <p:cxnSp>
        <p:nvCxnSpPr>
          <p:cNvPr id="18" name="Straight Connector 15">
            <a:extLst>
              <a:ext uri="{FF2B5EF4-FFF2-40B4-BE49-F238E27FC236}">
                <a16:creationId xmlns:a16="http://schemas.microsoft.com/office/drawing/2014/main" id="{B924DC2A-EB7C-0AB4-51C5-6D1FAB8B6BDC}"/>
              </a:ext>
            </a:extLst>
          </p:cNvPr>
          <p:cNvCxnSpPr/>
          <p:nvPr/>
        </p:nvCxnSpPr>
        <p:spPr>
          <a:xfrm rot="5400000" flipV="1">
            <a:off x="6078894" y="3472222"/>
            <a:ext cx="1539551" cy="1231641"/>
          </a:xfrm>
          <a:prstGeom prst="line">
            <a:avLst/>
          </a:prstGeom>
          <a:noFill/>
          <a:ln w="38100" cap="flat" cmpd="sng" algn="ctr">
            <a:solidFill>
              <a:srgbClr val="1D9A78"/>
            </a:solidFill>
            <a:prstDash val="solid"/>
            <a:miter lim="800000"/>
          </a:ln>
          <a:effectLst/>
        </p:spPr>
      </p:cxnSp>
      <p:sp>
        <p:nvSpPr>
          <p:cNvPr id="19" name="Oval 5">
            <a:extLst>
              <a:ext uri="{FF2B5EF4-FFF2-40B4-BE49-F238E27FC236}">
                <a16:creationId xmlns:a16="http://schemas.microsoft.com/office/drawing/2014/main" id="{EAC810F2-32A5-EDDB-63B6-CF7EEC9A7C34}"/>
              </a:ext>
            </a:extLst>
          </p:cNvPr>
          <p:cNvSpPr/>
          <p:nvPr/>
        </p:nvSpPr>
        <p:spPr>
          <a:xfrm>
            <a:off x="6174233" y="3291495"/>
            <a:ext cx="117231" cy="117231"/>
          </a:xfrm>
          <a:prstGeom prst="ellipse">
            <a:avLst/>
          </a:prstGeom>
          <a:solidFill>
            <a:srgbClr val="0070C0"/>
          </a:solidFill>
          <a:ln w="12700" cap="flat" cmpd="sng" algn="ctr">
            <a:solidFill>
              <a:sysClr val="windowText" lastClr="00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0" name="Oval 16">
            <a:extLst>
              <a:ext uri="{FF2B5EF4-FFF2-40B4-BE49-F238E27FC236}">
                <a16:creationId xmlns:a16="http://schemas.microsoft.com/office/drawing/2014/main" id="{04061A69-6CDD-7743-3957-509817213ACD}"/>
              </a:ext>
            </a:extLst>
          </p:cNvPr>
          <p:cNvSpPr/>
          <p:nvPr/>
        </p:nvSpPr>
        <p:spPr>
          <a:xfrm>
            <a:off x="7416879" y="4815495"/>
            <a:ext cx="117231" cy="117231"/>
          </a:xfrm>
          <a:prstGeom prst="ellipse">
            <a:avLst/>
          </a:prstGeom>
          <a:solidFill>
            <a:srgbClr val="0070C0"/>
          </a:solidFill>
          <a:ln w="12700" cap="flat" cmpd="sng" algn="ctr">
            <a:solidFill>
              <a:sysClr val="windowText" lastClr="00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1" name="Oval 17">
            <a:extLst>
              <a:ext uri="{FF2B5EF4-FFF2-40B4-BE49-F238E27FC236}">
                <a16:creationId xmlns:a16="http://schemas.microsoft.com/office/drawing/2014/main" id="{12698951-4539-767B-929F-C2B48F4423DE}"/>
              </a:ext>
            </a:extLst>
          </p:cNvPr>
          <p:cNvSpPr/>
          <p:nvPr/>
        </p:nvSpPr>
        <p:spPr>
          <a:xfrm>
            <a:off x="4644371" y="4487249"/>
            <a:ext cx="117231" cy="117231"/>
          </a:xfrm>
          <a:prstGeom prst="ellipse">
            <a:avLst/>
          </a:prstGeom>
          <a:solidFill>
            <a:srgbClr val="0070C0"/>
          </a:solidFill>
          <a:ln w="12700" cap="flat" cmpd="sng" algn="ctr">
            <a:solidFill>
              <a:sysClr val="windowText" lastClr="00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78D40F6F-E50F-4B63-8FE4-1B28180644DF}"/>
              </a:ext>
            </a:extLst>
          </p:cNvPr>
          <p:cNvSpPr/>
          <p:nvPr/>
        </p:nvSpPr>
        <p:spPr>
          <a:xfrm>
            <a:off x="4319121" y="4328407"/>
            <a:ext cx="335349" cy="461665"/>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defTabSz="457200"/>
            <a:r>
              <a:rPr lang="en-US" sz="2400" b="1" dirty="0">
                <a:ln/>
                <a:solidFill>
                  <a:srgbClr val="1D6FA9"/>
                </a:solidFill>
                <a:latin typeface="Calibri" panose="020F0502020204030204"/>
              </a:rPr>
              <a:t>E</a:t>
            </a:r>
          </a:p>
        </p:txBody>
      </p:sp>
      <p:sp>
        <p:nvSpPr>
          <p:cNvPr id="23" name="Rectangle 22">
            <a:extLst>
              <a:ext uri="{FF2B5EF4-FFF2-40B4-BE49-F238E27FC236}">
                <a16:creationId xmlns:a16="http://schemas.microsoft.com/office/drawing/2014/main" id="{5FF8E883-8152-F202-3800-101E8961A88F}"/>
              </a:ext>
            </a:extLst>
          </p:cNvPr>
          <p:cNvSpPr/>
          <p:nvPr/>
        </p:nvSpPr>
        <p:spPr>
          <a:xfrm>
            <a:off x="7457036" y="4651137"/>
            <a:ext cx="415499" cy="461665"/>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defTabSz="457200"/>
            <a:r>
              <a:rPr lang="en-US" sz="2400" b="1" dirty="0">
                <a:ln/>
                <a:solidFill>
                  <a:srgbClr val="1D6FA9"/>
                </a:solidFill>
                <a:latin typeface="Calibri" panose="020F0502020204030204"/>
              </a:rPr>
              <a:t>E’</a:t>
            </a:r>
          </a:p>
        </p:txBody>
      </p:sp>
      <p:sp>
        <p:nvSpPr>
          <p:cNvPr id="24" name="Rectangle 23">
            <a:extLst>
              <a:ext uri="{FF2B5EF4-FFF2-40B4-BE49-F238E27FC236}">
                <a16:creationId xmlns:a16="http://schemas.microsoft.com/office/drawing/2014/main" id="{84464521-7B5B-6B22-304E-6D0C417AC43E}"/>
              </a:ext>
            </a:extLst>
          </p:cNvPr>
          <p:cNvSpPr/>
          <p:nvPr/>
        </p:nvSpPr>
        <p:spPr>
          <a:xfrm>
            <a:off x="6054983" y="2861267"/>
            <a:ext cx="393056" cy="461665"/>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defTabSz="457200"/>
            <a:r>
              <a:rPr lang="en-US" sz="2400" b="1" dirty="0">
                <a:ln/>
                <a:solidFill>
                  <a:srgbClr val="1D6FA9"/>
                </a:solidFill>
                <a:latin typeface="Calibri" panose="020F0502020204030204"/>
              </a:rPr>
              <a:t>O</a:t>
            </a:r>
          </a:p>
        </p:txBody>
      </p:sp>
      <p:pic>
        <p:nvPicPr>
          <p:cNvPr id="25" name="Picture 21">
            <a:extLst>
              <a:ext uri="{FF2B5EF4-FFF2-40B4-BE49-F238E27FC236}">
                <a16:creationId xmlns:a16="http://schemas.microsoft.com/office/drawing/2014/main" id="{18BCC5D3-9F8D-006B-7FA5-F088A3EAAAA5}"/>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rot="652751">
            <a:off x="5401091" y="4924909"/>
            <a:ext cx="1007600" cy="512905"/>
          </a:xfrm>
          <a:prstGeom prst="rect">
            <a:avLst/>
          </a:prstGeom>
        </p:spPr>
      </p:pic>
    </p:spTree>
    <p:extLst>
      <p:ext uri="{BB962C8B-B14F-4D97-AF65-F5344CB8AC3E}">
        <p14:creationId xmlns:p14="http://schemas.microsoft.com/office/powerpoint/2010/main" val="645055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56FEC0-6283-200D-DD0D-5CCD6D7C40BF}"/>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E6219368-8A6A-A753-4DF8-09D0E5348CD2}"/>
              </a:ext>
            </a:extLst>
          </p:cNvPr>
          <p:cNvSpPr>
            <a:spLocks noGrp="1"/>
          </p:cNvSpPr>
          <p:nvPr>
            <p:ph type="title"/>
          </p:nvPr>
        </p:nvSpPr>
        <p:spPr/>
        <p:txBody>
          <a:bodyPr/>
          <a:lstStyle/>
          <a:p>
            <a:r>
              <a:rPr lang="fr-FR" dirty="0"/>
              <a:t>Observez </a:t>
            </a:r>
            <a:r>
              <a:rPr lang="fr-FR" dirty="0" smtClean="0"/>
              <a:t>la figure </a:t>
            </a:r>
            <a:r>
              <a:rPr lang="fr-FR" dirty="0"/>
              <a:t>et choisissez la bonne réponse?</a:t>
            </a:r>
          </a:p>
        </p:txBody>
      </p:sp>
      <p:sp>
        <p:nvSpPr>
          <p:cNvPr id="4" name="Espace réservé du contenu 3">
            <a:extLst>
              <a:ext uri="{FF2B5EF4-FFF2-40B4-BE49-F238E27FC236}">
                <a16:creationId xmlns:a16="http://schemas.microsoft.com/office/drawing/2014/main" id="{5B61464C-1BE9-FC99-E0F0-7069DE1FEA57}"/>
              </a:ext>
            </a:extLst>
          </p:cNvPr>
          <p:cNvSpPr>
            <a:spLocks noGrp="1"/>
          </p:cNvSpPr>
          <p:nvPr>
            <p:ph sz="quarter" idx="11"/>
          </p:nvPr>
        </p:nvSpPr>
        <p:spPr/>
        <p:txBody>
          <a:bodyPr/>
          <a:lstStyle/>
          <a:p>
            <a:r>
              <a:rPr lang="fr-FR" dirty="0">
                <a:solidFill>
                  <a:srgbClr val="A5A5A5"/>
                </a:solidFill>
              </a:rPr>
              <a:t>L’enseignant laisse un moment de réflexion, puis demande aux élèves de lever leurs ardoises</a:t>
            </a:r>
          </a:p>
          <a:p>
            <a:r>
              <a:rPr lang="fr-FR" dirty="0"/>
              <a:t>.</a:t>
            </a:r>
          </a:p>
        </p:txBody>
      </p:sp>
      <p:grpSp>
        <p:nvGrpSpPr>
          <p:cNvPr id="10" name="Groupe 9">
            <a:extLst>
              <a:ext uri="{FF2B5EF4-FFF2-40B4-BE49-F238E27FC236}">
                <a16:creationId xmlns:a16="http://schemas.microsoft.com/office/drawing/2014/main" id="{F7ADB599-7A46-47E5-5485-A36239C6D5EB}"/>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E96A3D90-2B3E-A767-753D-3E2FB43876E6}"/>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28F21020-DD0C-12DA-150F-0FDBA9C2A563}"/>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3" name="Rectangle 2">
            <a:extLst>
              <a:ext uri="{FF2B5EF4-FFF2-40B4-BE49-F238E27FC236}">
                <a16:creationId xmlns:a16="http://schemas.microsoft.com/office/drawing/2014/main" id="{781308DF-319C-9C96-E34D-25BBAFA612CA}"/>
              </a:ext>
            </a:extLst>
          </p:cNvPr>
          <p:cNvSpPr/>
          <p:nvPr/>
        </p:nvSpPr>
        <p:spPr>
          <a:xfrm>
            <a:off x="811764" y="1620986"/>
            <a:ext cx="10664890" cy="4024033"/>
          </a:xfrm>
          <a:prstGeom prst="rect">
            <a:avLst/>
          </a:prstGeom>
          <a:noFill/>
          <a:ln w="28575" cap="flat" cmpd="sng" algn="ctr">
            <a:solidFill>
              <a:sysClr val="windowText" lastClr="00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 name="Rectangle 4">
            <a:extLst>
              <a:ext uri="{FF2B5EF4-FFF2-40B4-BE49-F238E27FC236}">
                <a16:creationId xmlns:a16="http://schemas.microsoft.com/office/drawing/2014/main" id="{7A3E14EE-D98D-979A-96F7-6934D7936AF2}"/>
              </a:ext>
            </a:extLst>
          </p:cNvPr>
          <p:cNvSpPr/>
          <p:nvPr/>
        </p:nvSpPr>
        <p:spPr>
          <a:xfrm>
            <a:off x="811764" y="5710335"/>
            <a:ext cx="3265715" cy="867747"/>
          </a:xfrm>
          <a:prstGeom prst="rect">
            <a:avLst/>
          </a:prstGeom>
          <a:solidFill>
            <a:sysClr val="window" lastClr="FFFFFF">
              <a:lumMod val="85000"/>
            </a:sysClr>
          </a:solidFill>
          <a:ln w="12700" cap="flat" cmpd="sng" algn="ctr">
            <a:solidFill>
              <a:sysClr val="window" lastClr="FFFFFF">
                <a:lumMod val="65000"/>
              </a:sysClr>
            </a:solidFill>
            <a:prstDash val="solid"/>
            <a:miter lim="800000"/>
          </a:ln>
          <a:effectLst>
            <a:outerShdw blurRad="63500" sx="102000" sy="102000" algn="ctr" rotWithShape="0">
              <a:prstClr val="black">
                <a:alpha val="40000"/>
              </a:prst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fr-FR" sz="2400" b="0" i="0" u="none" strike="noStrike" kern="0" cap="none" spc="0" normalizeH="0" baseline="0" noProof="0" dirty="0">
                <a:ln>
                  <a:noFill/>
                </a:ln>
                <a:solidFill>
                  <a:prstClr val="black"/>
                </a:solidFill>
                <a:effectLst/>
                <a:uLnTx/>
                <a:uFillTx/>
                <a:latin typeface="Calibri" panose="020F0502020204030204"/>
                <a:ea typeface="+mn-ea"/>
                <a:cs typeface="+mn-cs"/>
              </a:rPr>
              <a:t>La médiatrice du segment EE’</a:t>
            </a:r>
            <a:endParaRPr kumimoji="0" lang="fr-FR"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BE3B767B-9323-0E57-7B6A-A077A0305215}"/>
              </a:ext>
            </a:extLst>
          </p:cNvPr>
          <p:cNvSpPr/>
          <p:nvPr/>
        </p:nvSpPr>
        <p:spPr>
          <a:xfrm>
            <a:off x="4511351" y="5710335"/>
            <a:ext cx="3265715" cy="867747"/>
          </a:xfrm>
          <a:prstGeom prst="rect">
            <a:avLst/>
          </a:prstGeom>
          <a:solidFill>
            <a:sysClr val="window" lastClr="FFFFFF">
              <a:lumMod val="85000"/>
            </a:sysClr>
          </a:solidFill>
          <a:ln w="12700" cap="flat" cmpd="sng" algn="ctr">
            <a:solidFill>
              <a:sysClr val="window" lastClr="FFFFFF">
                <a:lumMod val="65000"/>
              </a:sysClr>
            </a:solidFill>
            <a:prstDash val="solid"/>
            <a:miter lim="800000"/>
          </a:ln>
          <a:effectLst>
            <a:outerShdw blurRad="63500" sx="102000" sy="102000" algn="ctr" rotWithShape="0">
              <a:prstClr val="black">
                <a:alpha val="40000"/>
              </a:prst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fr-FR" sz="2400" b="0" i="0" u="none" strike="noStrike" kern="0" cap="none" spc="0" normalizeH="0" baseline="0" noProof="0" dirty="0">
                <a:ln>
                  <a:noFill/>
                </a:ln>
                <a:solidFill>
                  <a:prstClr val="black"/>
                </a:solidFill>
                <a:effectLst/>
                <a:uLnTx/>
                <a:uFillTx/>
                <a:latin typeface="Calibri" panose="020F0502020204030204"/>
                <a:ea typeface="+mn-ea"/>
                <a:cs typeface="+mn-cs"/>
              </a:rPr>
              <a:t>La bissectrice de l’angle ∠E’OE  </a:t>
            </a:r>
            <a:endParaRPr kumimoji="0" lang="fr-FR"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2CA88B2F-9BFE-A098-06C7-1083FB805D3C}"/>
              </a:ext>
            </a:extLst>
          </p:cNvPr>
          <p:cNvSpPr/>
          <p:nvPr/>
        </p:nvSpPr>
        <p:spPr>
          <a:xfrm>
            <a:off x="8210939" y="5710335"/>
            <a:ext cx="3265715" cy="867747"/>
          </a:xfrm>
          <a:prstGeom prst="rect">
            <a:avLst/>
          </a:prstGeom>
          <a:solidFill>
            <a:sysClr val="window" lastClr="FFFFFF">
              <a:lumMod val="85000"/>
            </a:sysClr>
          </a:solidFill>
          <a:ln w="12700" cap="flat" cmpd="sng" algn="ctr">
            <a:solidFill>
              <a:sysClr val="window" lastClr="FFFFFF">
                <a:lumMod val="65000"/>
              </a:sysClr>
            </a:solidFill>
            <a:prstDash val="solid"/>
            <a:miter lim="800000"/>
          </a:ln>
          <a:effectLst>
            <a:outerShdw blurRad="63500" sx="102000" sy="102000" algn="ctr" rotWithShape="0">
              <a:prstClr val="black">
                <a:alpha val="40000"/>
              </a:prst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fr-FR" sz="2400" b="0" i="0" u="none" strike="noStrike" kern="0" cap="none" spc="0" normalizeH="0" baseline="0" noProof="0" dirty="0">
                <a:ln>
                  <a:noFill/>
                </a:ln>
                <a:solidFill>
                  <a:prstClr val="black"/>
                </a:solidFill>
                <a:effectLst/>
                <a:uLnTx/>
                <a:uFillTx/>
                <a:latin typeface="Calibri" panose="020F0502020204030204"/>
                <a:ea typeface="+mn-ea"/>
                <a:cs typeface="+mn-cs"/>
              </a:rPr>
              <a:t>Le centre O et l’angle 60°</a:t>
            </a:r>
            <a:endParaRPr kumimoji="0" lang="fr-FR"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845DCE17-3AFA-E03B-F450-4CBA23AA5C2F}"/>
              </a:ext>
            </a:extLst>
          </p:cNvPr>
          <p:cNvSpPr/>
          <p:nvPr/>
        </p:nvSpPr>
        <p:spPr>
          <a:xfrm>
            <a:off x="1118118" y="2033893"/>
            <a:ext cx="9489233" cy="830997"/>
          </a:xfrm>
          <a:prstGeom prst="rect">
            <a:avLst/>
          </a:prstGeom>
        </p:spPr>
        <p:txBody>
          <a:bodyPr wrap="square">
            <a:spAutoFit/>
          </a:bodyPr>
          <a:lstStyle/>
          <a:p>
            <a:pPr defTabSz="457200"/>
            <a:r>
              <a:rPr lang="fr-FR" sz="2400" dirty="0">
                <a:solidFill>
                  <a:prstClr val="black"/>
                </a:solidFill>
                <a:latin typeface="Calibri" panose="020F0502020204030204"/>
              </a:rPr>
              <a:t>La  rotation qui transforme E en E’ </a:t>
            </a:r>
          </a:p>
          <a:p>
            <a:pPr defTabSz="457200"/>
            <a:r>
              <a:rPr lang="fr-FR" sz="2400" dirty="0">
                <a:solidFill>
                  <a:prstClr val="black"/>
                </a:solidFill>
                <a:latin typeface="Calibri" panose="020F0502020204030204"/>
              </a:rPr>
              <a:t>est définie par : ………………..</a:t>
            </a:r>
          </a:p>
        </p:txBody>
      </p:sp>
      <p:pic>
        <p:nvPicPr>
          <p:cNvPr id="21" name="Picture 2">
            <a:extLst>
              <a:ext uri="{FF2B5EF4-FFF2-40B4-BE49-F238E27FC236}">
                <a16:creationId xmlns:a16="http://schemas.microsoft.com/office/drawing/2014/main" id="{C8EE28EB-B53B-0C49-5BBA-D1D7E4ED5644}"/>
              </a:ext>
            </a:extLst>
          </p:cNvPr>
          <p:cNvPicPr>
            <a:picLocks noChangeAspect="1"/>
          </p:cNvPicPr>
          <p:nvPr/>
        </p:nvPicPr>
        <p:blipFill>
          <a:blip r:embed="rId3"/>
          <a:stretch>
            <a:fillRect/>
          </a:stretch>
        </p:blipFill>
        <p:spPr>
          <a:xfrm>
            <a:off x="6096000" y="2099209"/>
            <a:ext cx="4125006" cy="3296516"/>
          </a:xfrm>
          <a:prstGeom prst="rect">
            <a:avLst/>
          </a:prstGeom>
        </p:spPr>
      </p:pic>
      <p:pic>
        <p:nvPicPr>
          <p:cNvPr id="22" name="Picture 23">
            <a:extLst>
              <a:ext uri="{FF2B5EF4-FFF2-40B4-BE49-F238E27FC236}">
                <a16:creationId xmlns:a16="http://schemas.microsoft.com/office/drawing/2014/main" id="{6FC9FF6F-7264-E1C1-38F7-DE43B6FDE3CC}"/>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rot="20666823">
            <a:off x="8078976" y="4929800"/>
            <a:ext cx="1007600" cy="512905"/>
          </a:xfrm>
          <a:prstGeom prst="rect">
            <a:avLst/>
          </a:prstGeom>
        </p:spPr>
      </p:pic>
    </p:spTree>
    <p:extLst>
      <p:ext uri="{BB962C8B-B14F-4D97-AF65-F5344CB8AC3E}">
        <p14:creationId xmlns:p14="http://schemas.microsoft.com/office/powerpoint/2010/main" val="2231827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7" presetClass="entr" presetSubtype="0" fill="hold" grpId="0" nodeType="after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1000"/>
                                        <p:tgtEl>
                                          <p:spTgt spid="6"/>
                                        </p:tgtEl>
                                      </p:cBhvr>
                                    </p:animEffect>
                                    <p:anim calcmode="lin" valueType="num">
                                      <p:cBhvr>
                                        <p:cTn id="14" dur="1000" fill="hold"/>
                                        <p:tgtEl>
                                          <p:spTgt spid="6"/>
                                        </p:tgtEl>
                                        <p:attrNameLst>
                                          <p:attrName>ppt_x</p:attrName>
                                        </p:attrNameLst>
                                      </p:cBhvr>
                                      <p:tavLst>
                                        <p:tav tm="0">
                                          <p:val>
                                            <p:strVal val="#ppt_x"/>
                                          </p:val>
                                        </p:tav>
                                        <p:tav tm="100000">
                                          <p:val>
                                            <p:strVal val="#ppt_x"/>
                                          </p:val>
                                        </p:tav>
                                      </p:tavLst>
                                    </p:anim>
                                    <p:anim calcmode="lin" valueType="num">
                                      <p:cBhvr>
                                        <p:cTn id="15" dur="1000" fill="hold"/>
                                        <p:tgtEl>
                                          <p:spTgt spid="6"/>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7" presetClass="entr" presetSubtype="0" fill="hold" grpId="0" nodeType="after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1000"/>
                                        <p:tgtEl>
                                          <p:spTgt spid="13"/>
                                        </p:tgtEl>
                                      </p:cBhvr>
                                    </p:animEffect>
                                    <p:anim calcmode="lin" valueType="num">
                                      <p:cBhvr>
                                        <p:cTn id="20" dur="1000" fill="hold"/>
                                        <p:tgtEl>
                                          <p:spTgt spid="13"/>
                                        </p:tgtEl>
                                        <p:attrNameLst>
                                          <p:attrName>ppt_x</p:attrName>
                                        </p:attrNameLst>
                                      </p:cBhvr>
                                      <p:tavLst>
                                        <p:tav tm="0">
                                          <p:val>
                                            <p:strVal val="#ppt_x"/>
                                          </p:val>
                                        </p:tav>
                                        <p:tav tm="100000">
                                          <p:val>
                                            <p:strVal val="#ppt_x"/>
                                          </p:val>
                                        </p:tav>
                                      </p:tavLst>
                                    </p:anim>
                                    <p:anim calcmode="lin" valueType="num">
                                      <p:cBhvr>
                                        <p:cTn id="21"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13"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E57039-93AA-FE5A-1083-A0D038AD8C9B}"/>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4BDF551-33ED-8A33-8C79-4F96EADB90F1}"/>
              </a:ext>
            </a:extLst>
          </p:cNvPr>
          <p:cNvSpPr>
            <a:spLocks noGrp="1"/>
          </p:cNvSpPr>
          <p:nvPr>
            <p:ph type="title"/>
          </p:nvPr>
        </p:nvSpPr>
        <p:spPr/>
        <p:txBody>
          <a:bodyPr/>
          <a:lstStyle/>
          <a:p>
            <a:r>
              <a:rPr lang="fr-FR" dirty="0"/>
              <a:t>La bonne réponse est : Le centre O et l’angle 60°</a:t>
            </a:r>
          </a:p>
        </p:txBody>
      </p:sp>
      <p:sp>
        <p:nvSpPr>
          <p:cNvPr id="4" name="Espace réservé du contenu 3">
            <a:extLst>
              <a:ext uri="{FF2B5EF4-FFF2-40B4-BE49-F238E27FC236}">
                <a16:creationId xmlns:a16="http://schemas.microsoft.com/office/drawing/2014/main" id="{780FFFC8-DD5C-064A-4F75-46BC8C0B088E}"/>
              </a:ext>
            </a:extLst>
          </p:cNvPr>
          <p:cNvSpPr>
            <a:spLocks noGrp="1"/>
          </p:cNvSpPr>
          <p:nvPr>
            <p:ph sz="quarter" idx="11"/>
          </p:nvPr>
        </p:nvSpPr>
        <p:spPr/>
        <p:txBody>
          <a:bodyPr/>
          <a:lstStyle/>
          <a:p>
            <a:r>
              <a:rPr lang="fr-FR" dirty="0"/>
              <a:t>L’enseignant rappelle la définition d’une rotation</a:t>
            </a:r>
          </a:p>
        </p:txBody>
      </p:sp>
      <p:pic>
        <p:nvPicPr>
          <p:cNvPr id="14" name="Google Shape;289;p51">
            <a:extLst>
              <a:ext uri="{FF2B5EF4-FFF2-40B4-BE49-F238E27FC236}">
                <a16:creationId xmlns:a16="http://schemas.microsoft.com/office/drawing/2014/main" id="{7E74CB89-64AA-B4E8-0D1D-852EC396AD7D}"/>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6" name="Rectangle 5">
            <a:extLst>
              <a:ext uri="{FF2B5EF4-FFF2-40B4-BE49-F238E27FC236}">
                <a16:creationId xmlns:a16="http://schemas.microsoft.com/office/drawing/2014/main" id="{3199331D-1056-7A1B-689A-34AD2BD54559}"/>
              </a:ext>
            </a:extLst>
          </p:cNvPr>
          <p:cNvSpPr/>
          <p:nvPr/>
        </p:nvSpPr>
        <p:spPr>
          <a:xfrm>
            <a:off x="811764" y="1620986"/>
            <a:ext cx="10664890" cy="4024033"/>
          </a:xfrm>
          <a:prstGeom prst="rect">
            <a:avLst/>
          </a:prstGeom>
          <a:noFill/>
          <a:ln w="28575" cap="flat" cmpd="sng" algn="ctr">
            <a:solidFill>
              <a:sysClr val="windowText" lastClr="00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9074FBD9-D95F-07A9-769A-12C9FDACFB52}"/>
              </a:ext>
            </a:extLst>
          </p:cNvPr>
          <p:cNvSpPr/>
          <p:nvPr/>
        </p:nvSpPr>
        <p:spPr>
          <a:xfrm>
            <a:off x="8210939" y="5710335"/>
            <a:ext cx="3265715" cy="867747"/>
          </a:xfrm>
          <a:prstGeom prst="rect">
            <a:avLst/>
          </a:prstGeom>
          <a:solidFill>
            <a:srgbClr val="1D6FA9"/>
          </a:solidFill>
          <a:ln w="12700" cap="flat" cmpd="sng" algn="ctr">
            <a:solidFill>
              <a:sysClr val="window" lastClr="FFFFFF">
                <a:lumMod val="65000"/>
              </a:sysClr>
            </a:solidFill>
            <a:prstDash val="solid"/>
            <a:miter lim="800000"/>
          </a:ln>
          <a:effectLst>
            <a:outerShdw blurRad="63500" sx="102000" sy="102000" algn="ctr" rotWithShape="0">
              <a:prstClr val="black">
                <a:alpha val="40000"/>
              </a:prst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fr-FR" sz="2400" b="0" i="0" u="none" strike="noStrike" kern="0" cap="none" spc="0" normalizeH="0" baseline="0" noProof="0" dirty="0">
                <a:ln>
                  <a:noFill/>
                </a:ln>
                <a:solidFill>
                  <a:prstClr val="white"/>
                </a:solidFill>
                <a:effectLst/>
                <a:uLnTx/>
                <a:uFillTx/>
                <a:latin typeface="Calibri" panose="020F0502020204030204"/>
                <a:ea typeface="+mn-ea"/>
                <a:cs typeface="+mn-cs"/>
              </a:rPr>
              <a:t>Le centre O et l’angle 60°</a:t>
            </a:r>
          </a:p>
        </p:txBody>
      </p:sp>
      <p:sp>
        <p:nvSpPr>
          <p:cNvPr id="8" name="Rectangle 7">
            <a:extLst>
              <a:ext uri="{FF2B5EF4-FFF2-40B4-BE49-F238E27FC236}">
                <a16:creationId xmlns:a16="http://schemas.microsoft.com/office/drawing/2014/main" id="{E426946A-8C8C-D368-B883-486C7AE9B9E5}"/>
              </a:ext>
            </a:extLst>
          </p:cNvPr>
          <p:cNvSpPr/>
          <p:nvPr/>
        </p:nvSpPr>
        <p:spPr>
          <a:xfrm>
            <a:off x="1118118" y="2033893"/>
            <a:ext cx="9489233" cy="830997"/>
          </a:xfrm>
          <a:prstGeom prst="rect">
            <a:avLst/>
          </a:prstGeom>
        </p:spPr>
        <p:txBody>
          <a:bodyPr wrap="square">
            <a:spAutoFit/>
          </a:bodyPr>
          <a:lstStyle/>
          <a:p>
            <a:pPr defTabSz="457200"/>
            <a:r>
              <a:rPr lang="fr-FR" sz="2400" dirty="0">
                <a:solidFill>
                  <a:prstClr val="black"/>
                </a:solidFill>
                <a:latin typeface="Calibri" panose="020F0502020204030204"/>
              </a:rPr>
              <a:t>La  rotation qui transforme E en E’ </a:t>
            </a:r>
          </a:p>
          <a:p>
            <a:pPr defTabSz="457200"/>
            <a:r>
              <a:rPr lang="fr-FR" sz="2400" dirty="0">
                <a:solidFill>
                  <a:prstClr val="black"/>
                </a:solidFill>
                <a:latin typeface="Calibri" panose="020F0502020204030204"/>
              </a:rPr>
              <a:t>est définie par : ………………..</a:t>
            </a:r>
          </a:p>
        </p:txBody>
      </p:sp>
      <p:pic>
        <p:nvPicPr>
          <p:cNvPr id="9" name="Picture 27">
            <a:extLst>
              <a:ext uri="{FF2B5EF4-FFF2-40B4-BE49-F238E27FC236}">
                <a16:creationId xmlns:a16="http://schemas.microsoft.com/office/drawing/2014/main" id="{76CEA744-832E-03DC-38E3-5E280AF1E6A9}"/>
              </a:ext>
            </a:extLst>
          </p:cNvPr>
          <p:cNvPicPr>
            <a:picLocks noChangeAspect="1"/>
          </p:cNvPicPr>
          <p:nvPr/>
        </p:nvPicPr>
        <p:blipFill>
          <a:blip r:embed="rId3"/>
          <a:stretch>
            <a:fillRect/>
          </a:stretch>
        </p:blipFill>
        <p:spPr>
          <a:xfrm>
            <a:off x="6096000" y="2099209"/>
            <a:ext cx="4125006" cy="3296516"/>
          </a:xfrm>
          <a:prstGeom prst="rect">
            <a:avLst/>
          </a:prstGeom>
        </p:spPr>
      </p:pic>
      <p:pic>
        <p:nvPicPr>
          <p:cNvPr id="17" name="Picture 28">
            <a:extLst>
              <a:ext uri="{FF2B5EF4-FFF2-40B4-BE49-F238E27FC236}">
                <a16:creationId xmlns:a16="http://schemas.microsoft.com/office/drawing/2014/main" id="{8F5BA337-230E-2399-2306-CA0D26B2E695}"/>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rot="20666823">
            <a:off x="8078976" y="4929800"/>
            <a:ext cx="1007600" cy="512905"/>
          </a:xfrm>
          <a:prstGeom prst="rect">
            <a:avLst/>
          </a:prstGeom>
        </p:spPr>
      </p:pic>
    </p:spTree>
    <p:extLst>
      <p:ext uri="{BB962C8B-B14F-4D97-AF65-F5344CB8AC3E}">
        <p14:creationId xmlns:p14="http://schemas.microsoft.com/office/powerpoint/2010/main" val="7010873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E82264-32FA-AA23-5C91-C5E159CC0371}"/>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5EEC6C0-8A90-269B-77C1-9DC58681E0AE}"/>
              </a:ext>
            </a:extLst>
          </p:cNvPr>
          <p:cNvSpPr>
            <a:spLocks noGrp="1"/>
          </p:cNvSpPr>
          <p:nvPr>
            <p:ph type="body" sz="quarter" idx="10"/>
          </p:nvPr>
        </p:nvSpPr>
        <p:spPr/>
        <p:txBody>
          <a:bodyPr>
            <a:normAutofit fontScale="92500" lnSpcReduction="10000"/>
          </a:bodyPr>
          <a:lstStyle/>
          <a:p>
            <a:r>
              <a:rPr lang="fr-FR" dirty="0"/>
              <a:t>6 min</a:t>
            </a:r>
          </a:p>
        </p:txBody>
      </p:sp>
    </p:spTree>
    <p:extLst>
      <p:ext uri="{BB962C8B-B14F-4D97-AF65-F5344CB8AC3E}">
        <p14:creationId xmlns:p14="http://schemas.microsoft.com/office/powerpoint/2010/main" val="54705161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60936D-923A-4C34-6C7E-BA3014D99B02}"/>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CA10641-0139-D070-5D3C-F7A185180889}"/>
              </a:ext>
            </a:extLst>
          </p:cNvPr>
          <p:cNvSpPr>
            <a:spLocks noGrp="1"/>
          </p:cNvSpPr>
          <p:nvPr>
            <p:ph type="title"/>
          </p:nvPr>
        </p:nvSpPr>
        <p:spPr/>
        <p:txBody>
          <a:bodyPr/>
          <a:lstStyle/>
          <a:p>
            <a:r>
              <a:rPr lang="fr-FR" dirty="0"/>
              <a:t>Je vais vous montrer comment réaliser une rotation de centre O et d’angle 90 degrés d’un triangle</a:t>
            </a:r>
          </a:p>
        </p:txBody>
      </p:sp>
      <p:sp>
        <p:nvSpPr>
          <p:cNvPr id="4" name="Espace réservé du contenu 3">
            <a:extLst>
              <a:ext uri="{FF2B5EF4-FFF2-40B4-BE49-F238E27FC236}">
                <a16:creationId xmlns:a16="http://schemas.microsoft.com/office/drawing/2014/main" id="{0DCEE75E-7731-5D0A-47B2-B087A02D8990}"/>
              </a:ext>
            </a:extLst>
          </p:cNvPr>
          <p:cNvSpPr>
            <a:spLocks noGrp="1"/>
          </p:cNvSpPr>
          <p:nvPr>
            <p:ph sz="quarter" idx="11"/>
          </p:nvPr>
        </p:nvSpPr>
        <p:spPr/>
        <p:txBody>
          <a:bodyPr/>
          <a:lstStyle/>
          <a:p>
            <a:r>
              <a:rPr lang="fr-FR" dirty="0"/>
              <a:t>L’enseignant montre le triangle ABC initial et indique le centre O’.</a:t>
            </a:r>
          </a:p>
        </p:txBody>
      </p:sp>
      <p:pic>
        <p:nvPicPr>
          <p:cNvPr id="9" name="Google Shape;289;p51">
            <a:extLst>
              <a:ext uri="{FF2B5EF4-FFF2-40B4-BE49-F238E27FC236}">
                <a16:creationId xmlns:a16="http://schemas.microsoft.com/office/drawing/2014/main" id="{B036D7F4-6BA4-B183-21F4-A57639DF1905}"/>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3" name="Picture 7">
            <a:extLst>
              <a:ext uri="{FF2B5EF4-FFF2-40B4-BE49-F238E27FC236}">
                <a16:creationId xmlns:a16="http://schemas.microsoft.com/office/drawing/2014/main" id="{87DD37C4-9350-13CA-C4B9-B8650117E803}"/>
              </a:ext>
            </a:extLst>
          </p:cNvPr>
          <p:cNvPicPr>
            <a:picLocks noChangeAspect="1"/>
          </p:cNvPicPr>
          <p:nvPr/>
        </p:nvPicPr>
        <p:blipFill>
          <a:blip r:embed="rId3"/>
          <a:stretch>
            <a:fillRect/>
          </a:stretch>
        </p:blipFill>
        <p:spPr>
          <a:xfrm>
            <a:off x="3373891" y="1644617"/>
            <a:ext cx="3876675" cy="2505075"/>
          </a:xfrm>
          <a:prstGeom prst="rect">
            <a:avLst/>
          </a:prstGeom>
        </p:spPr>
      </p:pic>
    </p:spTree>
    <p:extLst>
      <p:ext uri="{BB962C8B-B14F-4D97-AF65-F5344CB8AC3E}">
        <p14:creationId xmlns:p14="http://schemas.microsoft.com/office/powerpoint/2010/main" val="364409988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2AFABA-592A-9151-2B73-AB88EAE2A74B}"/>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E75CDB3E-620C-B904-B259-6368F1A22396}"/>
              </a:ext>
            </a:extLst>
          </p:cNvPr>
          <p:cNvSpPr>
            <a:spLocks noGrp="1"/>
          </p:cNvSpPr>
          <p:nvPr>
            <p:ph type="title"/>
          </p:nvPr>
        </p:nvSpPr>
        <p:spPr/>
        <p:txBody>
          <a:bodyPr/>
          <a:lstStyle/>
          <a:p>
            <a:r>
              <a:rPr lang="fr-FR" dirty="0"/>
              <a:t>D’abord, je repère les sommets du triangle initial : A, B et C. </a:t>
            </a:r>
          </a:p>
        </p:txBody>
      </p:sp>
      <p:sp>
        <p:nvSpPr>
          <p:cNvPr id="4" name="Espace réservé du contenu 3">
            <a:extLst>
              <a:ext uri="{FF2B5EF4-FFF2-40B4-BE49-F238E27FC236}">
                <a16:creationId xmlns:a16="http://schemas.microsoft.com/office/drawing/2014/main" id="{C8E71372-F523-DACA-8FBF-D998D8BDEE23}"/>
              </a:ext>
            </a:extLst>
          </p:cNvPr>
          <p:cNvSpPr>
            <a:spLocks noGrp="1"/>
          </p:cNvSpPr>
          <p:nvPr>
            <p:ph sz="quarter" idx="11"/>
          </p:nvPr>
        </p:nvSpPr>
        <p:spPr/>
        <p:txBody>
          <a:bodyPr/>
          <a:lstStyle/>
          <a:p>
            <a:r>
              <a:rPr lang="fr-FR" dirty="0"/>
              <a:t>L’enseignant entoure les sommets A, B et C sur la figure</a:t>
            </a:r>
          </a:p>
        </p:txBody>
      </p:sp>
      <p:pic>
        <p:nvPicPr>
          <p:cNvPr id="9" name="Google Shape;289;p51">
            <a:extLst>
              <a:ext uri="{FF2B5EF4-FFF2-40B4-BE49-F238E27FC236}">
                <a16:creationId xmlns:a16="http://schemas.microsoft.com/office/drawing/2014/main" id="{7AD976C7-8DB1-19A2-12CE-8603A88D22AE}"/>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8" name="Picture 5">
            <a:extLst>
              <a:ext uri="{FF2B5EF4-FFF2-40B4-BE49-F238E27FC236}">
                <a16:creationId xmlns:a16="http://schemas.microsoft.com/office/drawing/2014/main" id="{86E079E9-099E-9210-6185-C8E3224D4331}"/>
              </a:ext>
            </a:extLst>
          </p:cNvPr>
          <p:cNvPicPr>
            <a:picLocks noChangeAspect="1"/>
          </p:cNvPicPr>
          <p:nvPr/>
        </p:nvPicPr>
        <p:blipFill>
          <a:blip r:embed="rId3"/>
          <a:stretch>
            <a:fillRect/>
          </a:stretch>
        </p:blipFill>
        <p:spPr>
          <a:xfrm>
            <a:off x="3373891" y="1644617"/>
            <a:ext cx="3876675" cy="2505075"/>
          </a:xfrm>
          <a:prstGeom prst="rect">
            <a:avLst/>
          </a:prstGeom>
        </p:spPr>
      </p:pic>
      <p:sp>
        <p:nvSpPr>
          <p:cNvPr id="10" name="Oval 2">
            <a:extLst>
              <a:ext uri="{FF2B5EF4-FFF2-40B4-BE49-F238E27FC236}">
                <a16:creationId xmlns:a16="http://schemas.microsoft.com/office/drawing/2014/main" id="{C40E1FF4-5385-BEA9-E07A-B417A04EC819}"/>
              </a:ext>
            </a:extLst>
          </p:cNvPr>
          <p:cNvSpPr/>
          <p:nvPr/>
        </p:nvSpPr>
        <p:spPr>
          <a:xfrm>
            <a:off x="4767942" y="1800808"/>
            <a:ext cx="690466" cy="718458"/>
          </a:xfrm>
          <a:prstGeom prst="ellipse">
            <a:avLst/>
          </a:prstGeom>
          <a:noFill/>
          <a:ln w="57150" cap="flat" cmpd="sng" algn="ctr">
            <a:solidFill>
              <a:srgbClr val="FF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 name="Oval 8">
            <a:extLst>
              <a:ext uri="{FF2B5EF4-FFF2-40B4-BE49-F238E27FC236}">
                <a16:creationId xmlns:a16="http://schemas.microsoft.com/office/drawing/2014/main" id="{A11BDD86-399B-1089-CDD7-4452C1E05467}"/>
              </a:ext>
            </a:extLst>
          </p:cNvPr>
          <p:cNvSpPr/>
          <p:nvPr/>
        </p:nvSpPr>
        <p:spPr>
          <a:xfrm>
            <a:off x="3455436" y="2736979"/>
            <a:ext cx="690466" cy="718458"/>
          </a:xfrm>
          <a:prstGeom prst="ellipse">
            <a:avLst/>
          </a:prstGeom>
          <a:noFill/>
          <a:ln w="57150" cap="flat" cmpd="sng" algn="ctr">
            <a:solidFill>
              <a:srgbClr val="FF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 name="Oval 9">
            <a:extLst>
              <a:ext uri="{FF2B5EF4-FFF2-40B4-BE49-F238E27FC236}">
                <a16:creationId xmlns:a16="http://schemas.microsoft.com/office/drawing/2014/main" id="{631712E1-4572-178B-0657-531A8437573A}"/>
              </a:ext>
            </a:extLst>
          </p:cNvPr>
          <p:cNvSpPr/>
          <p:nvPr/>
        </p:nvSpPr>
        <p:spPr>
          <a:xfrm>
            <a:off x="4966995" y="3455437"/>
            <a:ext cx="690466" cy="718458"/>
          </a:xfrm>
          <a:prstGeom prst="ellipse">
            <a:avLst/>
          </a:prstGeom>
          <a:noFill/>
          <a:ln w="57150" cap="flat" cmpd="sng" algn="ctr">
            <a:solidFill>
              <a:srgbClr val="FF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81022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1" nodeType="clickEffect">
                                  <p:stCondLst>
                                    <p:cond delay="0"/>
                                  </p:stCondLst>
                                  <p:childTnLst>
                                    <p:animEffect transition="out" filter="fade">
                                      <p:cBhvr>
                                        <p:cTn id="11" dur="500"/>
                                        <p:tgtEl>
                                          <p:spTgt spid="10"/>
                                        </p:tgtEl>
                                      </p:cBhvr>
                                    </p:animEffect>
                                    <p:set>
                                      <p:cBhvr>
                                        <p:cTn id="12" dur="1" fill="hold">
                                          <p:stCondLst>
                                            <p:cond delay="499"/>
                                          </p:stCondLst>
                                        </p:cTn>
                                        <p:tgtEl>
                                          <p:spTgt spid="10"/>
                                        </p:tgtEl>
                                        <p:attrNameLst>
                                          <p:attrName>style.visibility</p:attrName>
                                        </p:attrNameLst>
                                      </p:cBhvr>
                                      <p:to>
                                        <p:strVal val="hidden"/>
                                      </p:to>
                                    </p:set>
                                  </p:childTnLst>
                                </p:cTn>
                              </p:par>
                              <p:par>
                                <p:cTn id="13" presetID="22" presetClass="entr" presetSubtype="4"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down)">
                                      <p:cBhvr>
                                        <p:cTn id="15" dur="500"/>
                                        <p:tgtEl>
                                          <p:spTgt spid="11"/>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xit" presetSubtype="0" fill="hold" grpId="1" nodeType="clickEffect">
                                  <p:stCondLst>
                                    <p:cond delay="0"/>
                                  </p:stCondLst>
                                  <p:childTnLst>
                                    <p:animEffect transition="out" filter="fade">
                                      <p:cBhvr>
                                        <p:cTn id="19" dur="500"/>
                                        <p:tgtEl>
                                          <p:spTgt spid="11"/>
                                        </p:tgtEl>
                                      </p:cBhvr>
                                    </p:animEffect>
                                    <p:set>
                                      <p:cBhvr>
                                        <p:cTn id="20" dur="1" fill="hold">
                                          <p:stCondLst>
                                            <p:cond delay="499"/>
                                          </p:stCondLst>
                                        </p:cTn>
                                        <p:tgtEl>
                                          <p:spTgt spid="11"/>
                                        </p:tgtEl>
                                        <p:attrNameLst>
                                          <p:attrName>style.visibility</p:attrName>
                                        </p:attrNameLst>
                                      </p:cBhvr>
                                      <p:to>
                                        <p:strVal val="hidden"/>
                                      </p:to>
                                    </p:set>
                                  </p:childTnLst>
                                </p:cTn>
                              </p:par>
                              <p:par>
                                <p:cTn id="21" presetID="22" presetClass="entr" presetSubtype="4"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wipe(down)">
                                      <p:cBhvr>
                                        <p:cTn id="23" dur="500"/>
                                        <p:tgtEl>
                                          <p:spTgt spid="12"/>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xit" presetSubtype="0" fill="hold" grpId="1" nodeType="clickEffect">
                                  <p:stCondLst>
                                    <p:cond delay="0"/>
                                  </p:stCondLst>
                                  <p:childTnLst>
                                    <p:animEffect transition="out" filter="fade">
                                      <p:cBhvr>
                                        <p:cTn id="27" dur="500"/>
                                        <p:tgtEl>
                                          <p:spTgt spid="12"/>
                                        </p:tgtEl>
                                      </p:cBhvr>
                                    </p:animEffect>
                                    <p:set>
                                      <p:cBhvr>
                                        <p:cTn id="28" dur="1" fill="hold">
                                          <p:stCondLst>
                                            <p:cond delay="499"/>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0" grpId="1" animBg="1"/>
      <p:bldP spid="11" grpId="0" animBg="1"/>
      <p:bldP spid="11" grpId="1" animBg="1"/>
      <p:bldP spid="12" grpId="0" animBg="1"/>
      <p:bldP spid="12" grpId="1"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D44113-ADDE-E55A-DC50-60924E76E0EB}"/>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9AA86A9F-88A1-EA54-3AD6-1BADFD3D01FD}"/>
              </a:ext>
            </a:extLst>
          </p:cNvPr>
          <p:cNvSpPr>
            <a:spLocks noGrp="1"/>
          </p:cNvSpPr>
          <p:nvPr>
            <p:ph type="title"/>
          </p:nvPr>
        </p:nvSpPr>
        <p:spPr/>
        <p:txBody>
          <a:bodyPr/>
          <a:lstStyle/>
          <a:p>
            <a:r>
              <a:rPr lang="fr-FR" dirty="0"/>
              <a:t>Je réalise la rotation du point A. Je trace le segment OA. Ensuite, je mesure un angle de 90 degrés à partir de OA.</a:t>
            </a:r>
            <a:br>
              <a:rPr lang="fr-FR" dirty="0"/>
            </a:br>
            <a:r>
              <a:rPr lang="fr-FR" dirty="0"/>
              <a:t>Ensuite, je reporte la même distance OA sur la demi-droite que j’ai tracée, et j'obtiens le point A’. </a:t>
            </a:r>
          </a:p>
        </p:txBody>
      </p:sp>
      <p:sp>
        <p:nvSpPr>
          <p:cNvPr id="4" name="Espace réservé du contenu 3">
            <a:extLst>
              <a:ext uri="{FF2B5EF4-FFF2-40B4-BE49-F238E27FC236}">
                <a16:creationId xmlns:a16="http://schemas.microsoft.com/office/drawing/2014/main" id="{BB03A13B-1657-FB5E-A67A-99829D8D8B95}"/>
              </a:ext>
            </a:extLst>
          </p:cNvPr>
          <p:cNvSpPr>
            <a:spLocks noGrp="1"/>
          </p:cNvSpPr>
          <p:nvPr>
            <p:ph sz="quarter" idx="11"/>
          </p:nvPr>
        </p:nvSpPr>
        <p:spPr/>
        <p:txBody>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105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L’enseignant explique chaque étape</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105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t>
            </a:r>
          </a:p>
        </p:txBody>
      </p:sp>
      <p:pic>
        <p:nvPicPr>
          <p:cNvPr id="9" name="Google Shape;289;p51">
            <a:extLst>
              <a:ext uri="{FF2B5EF4-FFF2-40B4-BE49-F238E27FC236}">
                <a16:creationId xmlns:a16="http://schemas.microsoft.com/office/drawing/2014/main" id="{4C708245-2BC4-0B35-3B50-583D69672F3E}"/>
              </a:ext>
            </a:extLst>
          </p:cNvPr>
          <p:cNvPicPr preferRelativeResize="0"/>
          <p:nvPr/>
        </p:nvPicPr>
        <p:blipFill rotWithShape="1">
          <a:blip r:embed="rId4">
            <a:alphaModFix/>
          </a:blip>
          <a:srcRect/>
          <a:stretch/>
        </p:blipFill>
        <p:spPr>
          <a:xfrm>
            <a:off x="11709400" y="505152"/>
            <a:ext cx="363525" cy="326372"/>
          </a:xfrm>
          <a:prstGeom prst="rect">
            <a:avLst/>
          </a:prstGeom>
          <a:noFill/>
          <a:ln>
            <a:noFill/>
          </a:ln>
        </p:spPr>
      </p:pic>
      <p:pic>
        <p:nvPicPr>
          <p:cNvPr id="8" name="RC6">
            <a:hlinkClick r:id="" action="ppaction://media"/>
            <a:extLst>
              <a:ext uri="{FF2B5EF4-FFF2-40B4-BE49-F238E27FC236}">
                <a16:creationId xmlns:a16="http://schemas.microsoft.com/office/drawing/2014/main" id="{8531D56A-B73C-4FC2-3AEF-05AA4CAC0107}"/>
              </a:ext>
            </a:extLst>
          </p:cNvPr>
          <p:cNvPicPr>
            <a:picLocks noChangeAspect="1"/>
          </p:cNvPicPr>
          <p:nvPr>
            <a:videoFile r:link="rId1"/>
            <p:extLst>
              <p:ext uri="{DAA4B4D4-6D71-4841-9C94-3DE7FCFB9230}">
                <p14:media xmlns:p14="http://schemas.microsoft.com/office/powerpoint/2010/main" r:embed="rId2">
                  <p14:trim end="157335.4399"/>
                </p14:media>
              </p:ext>
            </p:extLst>
          </p:nvPr>
        </p:nvPicPr>
        <p:blipFill rotWithShape="1">
          <a:blip r:embed="rId5"/>
          <a:srcRect l="1289" t="2857" r="1039" b="2448"/>
          <a:stretch>
            <a:fillRect/>
          </a:stretch>
        </p:blipFill>
        <p:spPr>
          <a:xfrm>
            <a:off x="1222310" y="1334761"/>
            <a:ext cx="9787812" cy="5337759"/>
          </a:xfrm>
          <a:prstGeom prst="rect">
            <a:avLst/>
          </a:prstGeom>
        </p:spPr>
      </p:pic>
      <p:sp>
        <p:nvSpPr>
          <p:cNvPr id="10" name="TextBox 7">
            <a:extLst>
              <a:ext uri="{FF2B5EF4-FFF2-40B4-BE49-F238E27FC236}">
                <a16:creationId xmlns:a16="http://schemas.microsoft.com/office/drawing/2014/main" id="{F3BCF6F9-5D5A-7CEF-DE14-5ACC0599ECB6}"/>
              </a:ext>
            </a:extLst>
          </p:cNvPr>
          <p:cNvSpPr txBox="1"/>
          <p:nvPr/>
        </p:nvSpPr>
        <p:spPr>
          <a:xfrm>
            <a:off x="338269" y="1025198"/>
            <a:ext cx="9552180" cy="442674"/>
          </a:xfrm>
          <a:prstGeom prst="roundRect">
            <a:avLst/>
          </a:prstGeom>
          <a:gradFill flip="none" rotWithShape="1">
            <a:gsLst>
              <a:gs pos="0">
                <a:srgbClr val="1D6FA9">
                  <a:shade val="30000"/>
                  <a:satMod val="115000"/>
                </a:srgbClr>
              </a:gs>
              <a:gs pos="50000">
                <a:srgbClr val="1D6FA9">
                  <a:shade val="67500"/>
                  <a:satMod val="115000"/>
                </a:srgbClr>
              </a:gs>
              <a:gs pos="100000">
                <a:srgbClr val="1D6FA9">
                  <a:shade val="100000"/>
                  <a:satMod val="115000"/>
                </a:srgbClr>
              </a:gs>
            </a:gsLst>
            <a:lin ang="0" scaled="1"/>
            <a:tileRect/>
          </a:gradFill>
          <a:ln>
            <a:solidFill>
              <a:sysClr val="window" lastClr="FFFFFF">
                <a:lumMod val="95000"/>
              </a:sysClr>
            </a:solidFill>
          </a:ln>
          <a:effectLst/>
        </p:spPr>
        <p:txBody>
          <a:bodyPr wrap="squar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fr-FR" sz="2000" b="0" i="0" u="none" strike="noStrike" kern="0" cap="none" spc="0" normalizeH="0" baseline="0" noProof="0" dirty="0">
                <a:ln>
                  <a:noFill/>
                </a:ln>
                <a:solidFill>
                  <a:prstClr val="white"/>
                </a:solidFill>
                <a:effectLst/>
                <a:uLnTx/>
                <a:uFillTx/>
                <a:latin typeface="Calibri" panose="020F0502020204030204"/>
              </a:rPr>
              <a:t>	Je trace le segment OA. </a:t>
            </a:r>
          </a:p>
        </p:txBody>
      </p:sp>
      <p:sp>
        <p:nvSpPr>
          <p:cNvPr id="11" name="TextBox 8">
            <a:extLst>
              <a:ext uri="{FF2B5EF4-FFF2-40B4-BE49-F238E27FC236}">
                <a16:creationId xmlns:a16="http://schemas.microsoft.com/office/drawing/2014/main" id="{C4E0384D-5DFE-D0B2-4579-7C74C727F96F}"/>
              </a:ext>
            </a:extLst>
          </p:cNvPr>
          <p:cNvSpPr txBox="1"/>
          <p:nvPr/>
        </p:nvSpPr>
        <p:spPr>
          <a:xfrm>
            <a:off x="338269" y="1025198"/>
            <a:ext cx="9552180" cy="442674"/>
          </a:xfrm>
          <a:prstGeom prst="roundRect">
            <a:avLst/>
          </a:prstGeom>
          <a:gradFill flip="none" rotWithShape="1">
            <a:gsLst>
              <a:gs pos="0">
                <a:srgbClr val="1D6FA9">
                  <a:shade val="30000"/>
                  <a:satMod val="115000"/>
                </a:srgbClr>
              </a:gs>
              <a:gs pos="50000">
                <a:srgbClr val="1D6FA9">
                  <a:shade val="67500"/>
                  <a:satMod val="115000"/>
                </a:srgbClr>
              </a:gs>
              <a:gs pos="100000">
                <a:srgbClr val="1D6FA9">
                  <a:shade val="100000"/>
                  <a:satMod val="115000"/>
                </a:srgbClr>
              </a:gs>
            </a:gsLst>
            <a:lin ang="0" scaled="1"/>
            <a:tileRect/>
          </a:gradFill>
          <a:ln>
            <a:solidFill>
              <a:sysClr val="window" lastClr="FFFFFF">
                <a:lumMod val="95000"/>
              </a:sysClr>
            </a:solidFill>
          </a:ln>
          <a:effectLst/>
        </p:spPr>
        <p:txBody>
          <a:bodyPr wrap="squar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fr-FR" sz="2000" b="0" i="0" u="none" strike="noStrike" kern="0" cap="none" spc="0" normalizeH="0" baseline="0" noProof="0" dirty="0">
                <a:ln>
                  <a:noFill/>
                </a:ln>
                <a:solidFill>
                  <a:prstClr val="white"/>
                </a:solidFill>
                <a:effectLst/>
                <a:uLnTx/>
                <a:uFillTx/>
                <a:latin typeface="Calibri" panose="020F0502020204030204"/>
              </a:rPr>
              <a:t>	Avec un rapporteur, je mesure un angle de 90° à partir de OA.</a:t>
            </a:r>
          </a:p>
        </p:txBody>
      </p:sp>
      <p:sp>
        <p:nvSpPr>
          <p:cNvPr id="12" name="TextBox 9">
            <a:extLst>
              <a:ext uri="{FF2B5EF4-FFF2-40B4-BE49-F238E27FC236}">
                <a16:creationId xmlns:a16="http://schemas.microsoft.com/office/drawing/2014/main" id="{611F1F6E-9210-0059-DA47-7AB96C7AD68C}"/>
              </a:ext>
            </a:extLst>
          </p:cNvPr>
          <p:cNvSpPr txBox="1"/>
          <p:nvPr/>
        </p:nvSpPr>
        <p:spPr>
          <a:xfrm>
            <a:off x="338269" y="1025198"/>
            <a:ext cx="9552180" cy="442674"/>
          </a:xfrm>
          <a:prstGeom prst="roundRect">
            <a:avLst/>
          </a:prstGeom>
          <a:gradFill flip="none" rotWithShape="1">
            <a:gsLst>
              <a:gs pos="0">
                <a:srgbClr val="1D6FA9">
                  <a:shade val="30000"/>
                  <a:satMod val="115000"/>
                </a:srgbClr>
              </a:gs>
              <a:gs pos="50000">
                <a:srgbClr val="1D6FA9">
                  <a:shade val="67500"/>
                  <a:satMod val="115000"/>
                </a:srgbClr>
              </a:gs>
              <a:gs pos="100000">
                <a:srgbClr val="1D6FA9">
                  <a:shade val="100000"/>
                  <a:satMod val="115000"/>
                </a:srgbClr>
              </a:gs>
            </a:gsLst>
            <a:lin ang="0" scaled="1"/>
            <a:tileRect/>
          </a:gradFill>
          <a:ln>
            <a:solidFill>
              <a:sysClr val="window" lastClr="FFFFFF">
                <a:lumMod val="95000"/>
              </a:sysClr>
            </a:solidFill>
          </a:ln>
          <a:effectLst/>
        </p:spPr>
        <p:txBody>
          <a:bodyPr wrap="squar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fr-FR" sz="2000" b="0" i="0" u="none" strike="noStrike" kern="0" cap="none" spc="0" normalizeH="0" baseline="0" noProof="0" dirty="0">
                <a:ln>
                  <a:noFill/>
                </a:ln>
                <a:solidFill>
                  <a:prstClr val="white"/>
                </a:solidFill>
                <a:effectLst/>
                <a:uLnTx/>
                <a:uFillTx/>
                <a:latin typeface="Calibri" panose="020F0502020204030204"/>
              </a:rPr>
              <a:t>	Je trace une droite formant cet angle avec OA.</a:t>
            </a:r>
          </a:p>
        </p:txBody>
      </p:sp>
      <p:sp>
        <p:nvSpPr>
          <p:cNvPr id="13" name="TextBox 10">
            <a:extLst>
              <a:ext uri="{FF2B5EF4-FFF2-40B4-BE49-F238E27FC236}">
                <a16:creationId xmlns:a16="http://schemas.microsoft.com/office/drawing/2014/main" id="{758390B9-3D87-6915-30D7-50DFFF88F2AB}"/>
              </a:ext>
            </a:extLst>
          </p:cNvPr>
          <p:cNvSpPr txBox="1"/>
          <p:nvPr/>
        </p:nvSpPr>
        <p:spPr>
          <a:xfrm>
            <a:off x="338269" y="1025198"/>
            <a:ext cx="9552180" cy="442674"/>
          </a:xfrm>
          <a:prstGeom prst="roundRect">
            <a:avLst/>
          </a:prstGeom>
          <a:gradFill flip="none" rotWithShape="1">
            <a:gsLst>
              <a:gs pos="0">
                <a:srgbClr val="1D6FA9">
                  <a:shade val="30000"/>
                  <a:satMod val="115000"/>
                </a:srgbClr>
              </a:gs>
              <a:gs pos="50000">
                <a:srgbClr val="1D6FA9">
                  <a:shade val="67500"/>
                  <a:satMod val="115000"/>
                </a:srgbClr>
              </a:gs>
              <a:gs pos="100000">
                <a:srgbClr val="1D6FA9">
                  <a:shade val="100000"/>
                  <a:satMod val="115000"/>
                </a:srgbClr>
              </a:gs>
            </a:gsLst>
            <a:lin ang="0" scaled="1"/>
            <a:tileRect/>
          </a:gradFill>
          <a:ln>
            <a:solidFill>
              <a:sysClr val="window" lastClr="FFFFFF">
                <a:lumMod val="95000"/>
              </a:sysClr>
            </a:solidFill>
          </a:ln>
          <a:effectLst/>
        </p:spPr>
        <p:txBody>
          <a:bodyPr wrap="squar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fr-FR" sz="2000" b="0" i="0" u="none" strike="noStrike" kern="0" cap="none" spc="0" normalizeH="0" baseline="0" noProof="0" dirty="0">
                <a:ln>
                  <a:noFill/>
                </a:ln>
                <a:solidFill>
                  <a:prstClr val="white"/>
                </a:solidFill>
                <a:effectLst/>
                <a:uLnTx/>
                <a:uFillTx/>
                <a:latin typeface="Calibri" panose="020F0502020204030204"/>
              </a:rPr>
              <a:t>	Je reporte la longueur OA sur cette droite pour trouver A′.</a:t>
            </a:r>
          </a:p>
        </p:txBody>
      </p:sp>
    </p:spTree>
    <p:extLst>
      <p:ext uri="{BB962C8B-B14F-4D97-AF65-F5344CB8AC3E}">
        <p14:creationId xmlns:p14="http://schemas.microsoft.com/office/powerpoint/2010/main" val="1150987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8"/>
                                        </p:tgtEl>
                                      </p:cBhvr>
                                    </p:cmd>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87101" fill="hold"/>
                                        <p:tgtEl>
                                          <p:spTgt spid="8"/>
                                        </p:tgtEl>
                                      </p:cBhvr>
                                    </p:cmd>
                                  </p:childTnLst>
                                </p:cTn>
                              </p:par>
                              <p:par>
                                <p:cTn id="10" presetID="10" presetClass="entr" presetSubtype="0" fill="hold" grpId="0" nodeType="withEffect">
                                  <p:stCondLst>
                                    <p:cond delay="300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par>
                                <p:cTn id="13" presetID="10" presetClass="exit" presetSubtype="0" fill="hold" grpId="1" nodeType="withEffect">
                                  <p:stCondLst>
                                    <p:cond delay="12500"/>
                                  </p:stCondLst>
                                  <p:childTnLst>
                                    <p:animEffect transition="out" filter="fade">
                                      <p:cBhvr>
                                        <p:cTn id="14" dur="500"/>
                                        <p:tgtEl>
                                          <p:spTgt spid="10"/>
                                        </p:tgtEl>
                                      </p:cBhvr>
                                    </p:animEffect>
                                    <p:set>
                                      <p:cBhvr>
                                        <p:cTn id="15" dur="1" fill="hold">
                                          <p:stCondLst>
                                            <p:cond delay="499"/>
                                          </p:stCondLst>
                                        </p:cTn>
                                        <p:tgtEl>
                                          <p:spTgt spid="10"/>
                                        </p:tgtEl>
                                        <p:attrNameLst>
                                          <p:attrName>style.visibility</p:attrName>
                                        </p:attrNameLst>
                                      </p:cBhvr>
                                      <p:to>
                                        <p:strVal val="hidden"/>
                                      </p:to>
                                    </p:set>
                                  </p:childTnLst>
                                </p:cTn>
                              </p:par>
                              <p:par>
                                <p:cTn id="16" presetID="10" presetClass="entr" presetSubtype="0" fill="hold" grpId="0" nodeType="withEffect">
                                  <p:stCondLst>
                                    <p:cond delay="2000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500"/>
                                        <p:tgtEl>
                                          <p:spTgt spid="11"/>
                                        </p:tgtEl>
                                      </p:cBhvr>
                                    </p:animEffect>
                                  </p:childTnLst>
                                </p:cTn>
                              </p:par>
                              <p:par>
                                <p:cTn id="19" presetID="10" presetClass="exit" presetSubtype="0" fill="hold" grpId="1" nodeType="withEffect">
                                  <p:stCondLst>
                                    <p:cond delay="33750"/>
                                  </p:stCondLst>
                                  <p:childTnLst>
                                    <p:animEffect transition="out" filter="fade">
                                      <p:cBhvr>
                                        <p:cTn id="20" dur="500"/>
                                        <p:tgtEl>
                                          <p:spTgt spid="11"/>
                                        </p:tgtEl>
                                      </p:cBhvr>
                                    </p:animEffect>
                                    <p:set>
                                      <p:cBhvr>
                                        <p:cTn id="21" dur="1" fill="hold">
                                          <p:stCondLst>
                                            <p:cond delay="499"/>
                                          </p:stCondLst>
                                        </p:cTn>
                                        <p:tgtEl>
                                          <p:spTgt spid="11"/>
                                        </p:tgtEl>
                                        <p:attrNameLst>
                                          <p:attrName>style.visibility</p:attrName>
                                        </p:attrNameLst>
                                      </p:cBhvr>
                                      <p:to>
                                        <p:strVal val="hidden"/>
                                      </p:to>
                                    </p:set>
                                  </p:childTnLst>
                                </p:cTn>
                              </p:par>
                              <p:par>
                                <p:cTn id="22" presetID="10" presetClass="entr" presetSubtype="0" fill="hold" grpId="0" nodeType="withEffect">
                                  <p:stCondLst>
                                    <p:cond delay="52750"/>
                                  </p:stCondLst>
                                  <p:childTnLst>
                                    <p:set>
                                      <p:cBhvr>
                                        <p:cTn id="23" dur="1" fill="hold">
                                          <p:stCondLst>
                                            <p:cond delay="0"/>
                                          </p:stCondLst>
                                        </p:cTn>
                                        <p:tgtEl>
                                          <p:spTgt spid="12"/>
                                        </p:tgtEl>
                                        <p:attrNameLst>
                                          <p:attrName>style.visibility</p:attrName>
                                        </p:attrNameLst>
                                      </p:cBhvr>
                                      <p:to>
                                        <p:strVal val="visible"/>
                                      </p:to>
                                    </p:set>
                                    <p:animEffect transition="in" filter="fade">
                                      <p:cBhvr>
                                        <p:cTn id="24" dur="500"/>
                                        <p:tgtEl>
                                          <p:spTgt spid="12"/>
                                        </p:tgtEl>
                                      </p:cBhvr>
                                    </p:animEffect>
                                  </p:childTnLst>
                                </p:cTn>
                              </p:par>
                              <p:par>
                                <p:cTn id="25" presetID="10" presetClass="exit" presetSubtype="0" fill="hold" grpId="1" nodeType="withEffect">
                                  <p:stCondLst>
                                    <p:cond delay="52250"/>
                                  </p:stCondLst>
                                  <p:childTnLst>
                                    <p:animEffect transition="out" filter="fade">
                                      <p:cBhvr>
                                        <p:cTn id="26" dur="500"/>
                                        <p:tgtEl>
                                          <p:spTgt spid="12"/>
                                        </p:tgtEl>
                                      </p:cBhvr>
                                    </p:animEffect>
                                    <p:set>
                                      <p:cBhvr>
                                        <p:cTn id="27" dur="1" fill="hold">
                                          <p:stCondLst>
                                            <p:cond delay="499"/>
                                          </p:stCondLst>
                                        </p:cTn>
                                        <p:tgtEl>
                                          <p:spTgt spid="12"/>
                                        </p:tgtEl>
                                        <p:attrNameLst>
                                          <p:attrName>style.visibility</p:attrName>
                                        </p:attrNameLst>
                                      </p:cBhvr>
                                      <p:to>
                                        <p:strVal val="hidden"/>
                                      </p:to>
                                    </p:set>
                                  </p:childTnLst>
                                </p:cTn>
                              </p:par>
                              <p:par>
                                <p:cTn id="28" presetID="10" presetClass="entr" presetSubtype="0" fill="hold" grpId="0" nodeType="withEffect">
                                  <p:stCondLst>
                                    <p:cond delay="59000"/>
                                  </p:stCondLst>
                                  <p:childTnLst>
                                    <p:set>
                                      <p:cBhvr>
                                        <p:cTn id="29" dur="1" fill="hold">
                                          <p:stCondLst>
                                            <p:cond delay="0"/>
                                          </p:stCondLst>
                                        </p:cTn>
                                        <p:tgtEl>
                                          <p:spTgt spid="13"/>
                                        </p:tgtEl>
                                        <p:attrNameLst>
                                          <p:attrName>style.visibility</p:attrName>
                                        </p:attrNameLst>
                                      </p:cBhvr>
                                      <p:to>
                                        <p:strVal val="visible"/>
                                      </p:to>
                                    </p:set>
                                    <p:animEffect transition="in" filter="fade">
                                      <p:cBhvr>
                                        <p:cTn id="3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31" fill="hold" display="0">
                  <p:stCondLst>
                    <p:cond delay="indefinite"/>
                  </p:stCondLst>
                </p:cTn>
                <p:tgtEl>
                  <p:spTgt spid="8"/>
                </p:tgtEl>
              </p:cMediaNode>
            </p:video>
          </p:childTnLst>
        </p:cTn>
      </p:par>
    </p:tnLst>
    <p:bldLst>
      <p:bldP spid="10" grpId="0" animBg="1"/>
      <p:bldP spid="10" grpId="1" animBg="1"/>
      <p:bldP spid="11" grpId="0" animBg="1"/>
      <p:bldP spid="11" grpId="1" animBg="1"/>
      <p:bldP spid="12" grpId="0" animBg="1"/>
      <p:bldP spid="12" grpId="1" animBg="1"/>
      <p:bldP spid="13"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7E857C-0A88-BBE8-A5A4-DBC77FE952C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ED20404A-BDE4-7004-53CB-E1DB7D4CF502}"/>
              </a:ext>
            </a:extLst>
          </p:cNvPr>
          <p:cNvSpPr>
            <a:spLocks noGrp="1"/>
          </p:cNvSpPr>
          <p:nvPr>
            <p:ph type="title"/>
          </p:nvPr>
        </p:nvSpPr>
        <p:spPr/>
        <p:txBody>
          <a:bodyPr/>
          <a:lstStyle/>
          <a:p>
            <a:r>
              <a:rPr lang="fr-FR" dirty="0"/>
              <a:t>Je répète maintenant cette opération avec le sommet C. Je trace le segment OC et je mesure un angle de 90 degrés.</a:t>
            </a:r>
            <a:br>
              <a:rPr lang="fr-FR" dirty="0"/>
            </a:br>
            <a:r>
              <a:rPr lang="fr-FR" dirty="0"/>
              <a:t>Ensuite, je reporte la même distance OC sur la droite que j’ai tracée, et j'obtiens le point C’.</a:t>
            </a:r>
          </a:p>
        </p:txBody>
      </p:sp>
      <p:sp>
        <p:nvSpPr>
          <p:cNvPr id="4" name="Espace réservé du contenu 3">
            <a:extLst>
              <a:ext uri="{FF2B5EF4-FFF2-40B4-BE49-F238E27FC236}">
                <a16:creationId xmlns:a16="http://schemas.microsoft.com/office/drawing/2014/main" id="{0E6F893B-4490-97A4-93EB-BC204FB93C07}"/>
              </a:ext>
            </a:extLst>
          </p:cNvPr>
          <p:cNvSpPr>
            <a:spLocks noGrp="1"/>
          </p:cNvSpPr>
          <p:nvPr>
            <p:ph sz="quarter" idx="11"/>
          </p:nvPr>
        </p:nvSpPr>
        <p:spPr>
          <a:xfrm>
            <a:off x="957262" y="690994"/>
            <a:ext cx="10277475" cy="268287"/>
          </a:xfrm>
        </p:spPr>
        <p:txBody>
          <a:bodyPr/>
          <a:lstStyle/>
          <a:p>
            <a:r>
              <a:rPr lang="fr-FR" dirty="0">
                <a:solidFill>
                  <a:srgbClr val="A5A5A5"/>
                </a:solidFill>
                <a:latin typeface="Calibri"/>
                <a:ea typeface="Calibri"/>
                <a:cs typeface="Calibri"/>
                <a:sym typeface="Calibri"/>
              </a:rPr>
              <a:t>L’enseignant explique chaque étape</a:t>
            </a:r>
          </a:p>
        </p:txBody>
      </p:sp>
      <p:pic>
        <p:nvPicPr>
          <p:cNvPr id="9" name="Google Shape;289;p51">
            <a:extLst>
              <a:ext uri="{FF2B5EF4-FFF2-40B4-BE49-F238E27FC236}">
                <a16:creationId xmlns:a16="http://schemas.microsoft.com/office/drawing/2014/main" id="{9CF933B3-B651-9AC4-C277-9F64BB77021B}"/>
              </a:ext>
            </a:extLst>
          </p:cNvPr>
          <p:cNvPicPr preferRelativeResize="0"/>
          <p:nvPr/>
        </p:nvPicPr>
        <p:blipFill rotWithShape="1">
          <a:blip r:embed="rId4">
            <a:alphaModFix/>
          </a:blip>
          <a:srcRect/>
          <a:stretch/>
        </p:blipFill>
        <p:spPr>
          <a:xfrm>
            <a:off x="11709400" y="505152"/>
            <a:ext cx="363525" cy="326372"/>
          </a:xfrm>
          <a:prstGeom prst="rect">
            <a:avLst/>
          </a:prstGeom>
          <a:noFill/>
          <a:ln>
            <a:noFill/>
          </a:ln>
        </p:spPr>
      </p:pic>
      <p:pic>
        <p:nvPicPr>
          <p:cNvPr id="10" name="RC6">
            <a:hlinkClick r:id="" action="ppaction://media"/>
            <a:extLst>
              <a:ext uri="{FF2B5EF4-FFF2-40B4-BE49-F238E27FC236}">
                <a16:creationId xmlns:a16="http://schemas.microsoft.com/office/drawing/2014/main" id="{509AC93B-DFA3-4550-84EF-E110323C58A3}"/>
              </a:ext>
            </a:extLst>
          </p:cNvPr>
          <p:cNvPicPr>
            <a:picLocks noChangeAspect="1"/>
          </p:cNvPicPr>
          <p:nvPr>
            <a:videoFile r:link="rId1"/>
            <p:extLst>
              <p:ext uri="{DAA4B4D4-6D71-4841-9C94-3DE7FCFB9230}">
                <p14:media xmlns:p14="http://schemas.microsoft.com/office/powerpoint/2010/main" r:embed="rId2">
                  <p14:trim st="88496" end="73033.4399"/>
                </p14:media>
              </p:ext>
            </p:extLst>
          </p:nvPr>
        </p:nvPicPr>
        <p:blipFill rotWithShape="1">
          <a:blip r:embed="rId5"/>
          <a:srcRect l="1289" t="2857" r="1039" b="2448"/>
          <a:stretch>
            <a:fillRect/>
          </a:stretch>
        </p:blipFill>
        <p:spPr>
          <a:xfrm>
            <a:off x="1209764" y="1334761"/>
            <a:ext cx="9787812" cy="5337759"/>
          </a:xfrm>
          <a:prstGeom prst="rect">
            <a:avLst/>
          </a:prstGeom>
        </p:spPr>
      </p:pic>
      <p:sp>
        <p:nvSpPr>
          <p:cNvPr id="12" name="TextBox 7">
            <a:extLst>
              <a:ext uri="{FF2B5EF4-FFF2-40B4-BE49-F238E27FC236}">
                <a16:creationId xmlns:a16="http://schemas.microsoft.com/office/drawing/2014/main" id="{AFE006E6-4715-4305-E6CA-CE27532FCBE6}"/>
              </a:ext>
            </a:extLst>
          </p:cNvPr>
          <p:cNvSpPr txBox="1"/>
          <p:nvPr/>
        </p:nvSpPr>
        <p:spPr>
          <a:xfrm>
            <a:off x="338269" y="1025198"/>
            <a:ext cx="9552180" cy="442674"/>
          </a:xfrm>
          <a:prstGeom prst="roundRect">
            <a:avLst/>
          </a:prstGeom>
          <a:gradFill flip="none" rotWithShape="1">
            <a:gsLst>
              <a:gs pos="0">
                <a:srgbClr val="1D6FA9">
                  <a:shade val="30000"/>
                  <a:satMod val="115000"/>
                </a:srgbClr>
              </a:gs>
              <a:gs pos="50000">
                <a:srgbClr val="1D6FA9">
                  <a:shade val="67500"/>
                  <a:satMod val="115000"/>
                </a:srgbClr>
              </a:gs>
              <a:gs pos="100000">
                <a:srgbClr val="1D6FA9">
                  <a:shade val="100000"/>
                  <a:satMod val="115000"/>
                </a:srgbClr>
              </a:gs>
            </a:gsLst>
            <a:lin ang="0" scaled="1"/>
            <a:tileRect/>
          </a:gradFill>
          <a:ln>
            <a:solidFill>
              <a:sysClr val="window" lastClr="FFFFFF">
                <a:lumMod val="95000"/>
              </a:sysClr>
            </a:solidFill>
          </a:ln>
          <a:effectLst/>
        </p:spPr>
        <p:txBody>
          <a:bodyPr wrap="squar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fr-FR" sz="2000" b="0" i="0" u="none" strike="noStrike" kern="0" cap="none" spc="0" normalizeH="0" baseline="0" noProof="0" dirty="0">
                <a:ln>
                  <a:noFill/>
                </a:ln>
                <a:solidFill>
                  <a:prstClr val="white"/>
                </a:solidFill>
                <a:effectLst/>
                <a:uLnTx/>
                <a:uFillTx/>
                <a:latin typeface="Calibri" panose="020F0502020204030204"/>
              </a:rPr>
              <a:t>	Je trace le segment OC. </a:t>
            </a:r>
          </a:p>
        </p:txBody>
      </p:sp>
      <p:sp>
        <p:nvSpPr>
          <p:cNvPr id="13" name="TextBox 8">
            <a:extLst>
              <a:ext uri="{FF2B5EF4-FFF2-40B4-BE49-F238E27FC236}">
                <a16:creationId xmlns:a16="http://schemas.microsoft.com/office/drawing/2014/main" id="{AA0CB0E1-C19F-39CB-EA3F-D029FF8DD0AE}"/>
              </a:ext>
            </a:extLst>
          </p:cNvPr>
          <p:cNvSpPr txBox="1"/>
          <p:nvPr/>
        </p:nvSpPr>
        <p:spPr>
          <a:xfrm>
            <a:off x="338269" y="1037279"/>
            <a:ext cx="9552180" cy="442674"/>
          </a:xfrm>
          <a:prstGeom prst="roundRect">
            <a:avLst/>
          </a:prstGeom>
          <a:gradFill flip="none" rotWithShape="1">
            <a:gsLst>
              <a:gs pos="0">
                <a:srgbClr val="1D6FA9">
                  <a:shade val="30000"/>
                  <a:satMod val="115000"/>
                </a:srgbClr>
              </a:gs>
              <a:gs pos="50000">
                <a:srgbClr val="1D6FA9">
                  <a:shade val="67500"/>
                  <a:satMod val="115000"/>
                </a:srgbClr>
              </a:gs>
              <a:gs pos="100000">
                <a:srgbClr val="1D6FA9">
                  <a:shade val="100000"/>
                  <a:satMod val="115000"/>
                </a:srgbClr>
              </a:gs>
            </a:gsLst>
            <a:lin ang="0" scaled="1"/>
            <a:tileRect/>
          </a:gradFill>
          <a:ln>
            <a:solidFill>
              <a:sysClr val="window" lastClr="FFFFFF">
                <a:lumMod val="95000"/>
              </a:sysClr>
            </a:solidFill>
          </a:ln>
          <a:effectLst/>
        </p:spPr>
        <p:txBody>
          <a:bodyPr wrap="squar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fr-FR" sz="2000" b="0" i="0" u="none" strike="noStrike" kern="0" cap="none" spc="0" normalizeH="0" baseline="0" noProof="0" dirty="0">
                <a:ln>
                  <a:noFill/>
                </a:ln>
                <a:solidFill>
                  <a:prstClr val="white"/>
                </a:solidFill>
                <a:effectLst/>
                <a:uLnTx/>
                <a:uFillTx/>
                <a:latin typeface="Calibri" panose="020F0502020204030204"/>
              </a:rPr>
              <a:t>	Avec un rapporteur, je mesure un angle de 90° à partir de OC.</a:t>
            </a:r>
          </a:p>
        </p:txBody>
      </p:sp>
      <p:sp>
        <p:nvSpPr>
          <p:cNvPr id="14" name="TextBox 9">
            <a:extLst>
              <a:ext uri="{FF2B5EF4-FFF2-40B4-BE49-F238E27FC236}">
                <a16:creationId xmlns:a16="http://schemas.microsoft.com/office/drawing/2014/main" id="{C71B12C1-35D5-E910-8BB3-04043FDC1A2E}"/>
              </a:ext>
            </a:extLst>
          </p:cNvPr>
          <p:cNvSpPr txBox="1"/>
          <p:nvPr/>
        </p:nvSpPr>
        <p:spPr>
          <a:xfrm>
            <a:off x="338269" y="1037279"/>
            <a:ext cx="9552180" cy="442674"/>
          </a:xfrm>
          <a:prstGeom prst="roundRect">
            <a:avLst/>
          </a:prstGeom>
          <a:gradFill flip="none" rotWithShape="1">
            <a:gsLst>
              <a:gs pos="0">
                <a:srgbClr val="1D6FA9">
                  <a:shade val="30000"/>
                  <a:satMod val="115000"/>
                </a:srgbClr>
              </a:gs>
              <a:gs pos="50000">
                <a:srgbClr val="1D6FA9">
                  <a:shade val="67500"/>
                  <a:satMod val="115000"/>
                </a:srgbClr>
              </a:gs>
              <a:gs pos="100000">
                <a:srgbClr val="1D6FA9">
                  <a:shade val="100000"/>
                  <a:satMod val="115000"/>
                </a:srgbClr>
              </a:gs>
            </a:gsLst>
            <a:lin ang="0" scaled="1"/>
            <a:tileRect/>
          </a:gradFill>
          <a:ln>
            <a:solidFill>
              <a:sysClr val="window" lastClr="FFFFFF">
                <a:lumMod val="95000"/>
              </a:sysClr>
            </a:solidFill>
          </a:ln>
          <a:effectLst/>
        </p:spPr>
        <p:txBody>
          <a:bodyPr wrap="squar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fr-FR" sz="2000" b="0" i="0" u="none" strike="noStrike" kern="0" cap="none" spc="0" normalizeH="0" baseline="0" noProof="0" dirty="0">
                <a:ln>
                  <a:noFill/>
                </a:ln>
                <a:solidFill>
                  <a:prstClr val="white"/>
                </a:solidFill>
                <a:effectLst/>
                <a:uLnTx/>
                <a:uFillTx/>
                <a:latin typeface="Calibri" panose="020F0502020204030204"/>
              </a:rPr>
              <a:t>	Je trace une droite formant cet angle avec OC.</a:t>
            </a:r>
          </a:p>
        </p:txBody>
      </p:sp>
      <p:sp>
        <p:nvSpPr>
          <p:cNvPr id="15" name="TextBox 10">
            <a:extLst>
              <a:ext uri="{FF2B5EF4-FFF2-40B4-BE49-F238E27FC236}">
                <a16:creationId xmlns:a16="http://schemas.microsoft.com/office/drawing/2014/main" id="{04707E17-8128-4E52-F8AA-5BEFB31BBD31}"/>
              </a:ext>
            </a:extLst>
          </p:cNvPr>
          <p:cNvSpPr txBox="1"/>
          <p:nvPr/>
        </p:nvSpPr>
        <p:spPr>
          <a:xfrm>
            <a:off x="338269" y="1049360"/>
            <a:ext cx="9552180" cy="442674"/>
          </a:xfrm>
          <a:prstGeom prst="roundRect">
            <a:avLst/>
          </a:prstGeom>
          <a:gradFill flip="none" rotWithShape="1">
            <a:gsLst>
              <a:gs pos="0">
                <a:srgbClr val="1D6FA9">
                  <a:shade val="30000"/>
                  <a:satMod val="115000"/>
                </a:srgbClr>
              </a:gs>
              <a:gs pos="50000">
                <a:srgbClr val="1D6FA9">
                  <a:shade val="67500"/>
                  <a:satMod val="115000"/>
                </a:srgbClr>
              </a:gs>
              <a:gs pos="100000">
                <a:srgbClr val="1D6FA9">
                  <a:shade val="100000"/>
                  <a:satMod val="115000"/>
                </a:srgbClr>
              </a:gs>
            </a:gsLst>
            <a:lin ang="0" scaled="1"/>
            <a:tileRect/>
          </a:gradFill>
          <a:ln>
            <a:solidFill>
              <a:sysClr val="window" lastClr="FFFFFF">
                <a:lumMod val="95000"/>
              </a:sysClr>
            </a:solidFill>
          </a:ln>
          <a:effectLst/>
        </p:spPr>
        <p:txBody>
          <a:bodyPr wrap="squar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fr-FR" sz="2000" b="0" i="0" u="none" strike="noStrike" kern="0" cap="none" spc="0" normalizeH="0" baseline="0" noProof="0" dirty="0">
                <a:ln>
                  <a:noFill/>
                </a:ln>
                <a:solidFill>
                  <a:prstClr val="white"/>
                </a:solidFill>
                <a:effectLst/>
                <a:uLnTx/>
                <a:uFillTx/>
                <a:latin typeface="Calibri" panose="020F0502020204030204"/>
              </a:rPr>
              <a:t>	Je reporte la longueur OC sur cette droite pour trouver C′.</a:t>
            </a:r>
          </a:p>
        </p:txBody>
      </p:sp>
    </p:spTree>
    <p:extLst>
      <p:ext uri="{BB962C8B-B14F-4D97-AF65-F5344CB8AC3E}">
        <p14:creationId xmlns:p14="http://schemas.microsoft.com/office/powerpoint/2010/main" val="2064326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10"/>
                                        </p:tgtEl>
                                      </p:cBhvr>
                                    </p:cmd>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82907" fill="hold"/>
                                        <p:tgtEl>
                                          <p:spTgt spid="10"/>
                                        </p:tgtEl>
                                      </p:cBhvr>
                                    </p:cmd>
                                  </p:childTnLst>
                                </p:cTn>
                              </p:par>
                              <p:par>
                                <p:cTn id="10" presetID="10" presetClass="entr" presetSubtype="0" fill="hold" grpId="0" nodeType="withEffect">
                                  <p:stCondLst>
                                    <p:cond delay="300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par>
                                <p:cTn id="13" presetID="10" presetClass="exit" presetSubtype="0" fill="hold" grpId="1" nodeType="withEffect">
                                  <p:stCondLst>
                                    <p:cond delay="12500"/>
                                  </p:stCondLst>
                                  <p:childTnLst>
                                    <p:animEffect transition="out" filter="fade">
                                      <p:cBhvr>
                                        <p:cTn id="14" dur="500"/>
                                        <p:tgtEl>
                                          <p:spTgt spid="12"/>
                                        </p:tgtEl>
                                      </p:cBhvr>
                                    </p:animEffect>
                                    <p:set>
                                      <p:cBhvr>
                                        <p:cTn id="15" dur="1" fill="hold">
                                          <p:stCondLst>
                                            <p:cond delay="499"/>
                                          </p:stCondLst>
                                        </p:cTn>
                                        <p:tgtEl>
                                          <p:spTgt spid="12"/>
                                        </p:tgtEl>
                                        <p:attrNameLst>
                                          <p:attrName>style.visibility</p:attrName>
                                        </p:attrNameLst>
                                      </p:cBhvr>
                                      <p:to>
                                        <p:strVal val="hidden"/>
                                      </p:to>
                                    </p:set>
                                  </p:childTnLst>
                                </p:cTn>
                              </p:par>
                              <p:par>
                                <p:cTn id="16" presetID="10" presetClass="entr" presetSubtype="0" fill="hold" grpId="0" nodeType="withEffect">
                                  <p:stCondLst>
                                    <p:cond delay="20000"/>
                                  </p:stCondLst>
                                  <p:childTnLst>
                                    <p:set>
                                      <p:cBhvr>
                                        <p:cTn id="17" dur="1" fill="hold">
                                          <p:stCondLst>
                                            <p:cond delay="0"/>
                                          </p:stCondLst>
                                        </p:cTn>
                                        <p:tgtEl>
                                          <p:spTgt spid="13"/>
                                        </p:tgtEl>
                                        <p:attrNameLst>
                                          <p:attrName>style.visibility</p:attrName>
                                        </p:attrNameLst>
                                      </p:cBhvr>
                                      <p:to>
                                        <p:strVal val="visible"/>
                                      </p:to>
                                    </p:set>
                                    <p:animEffect transition="in" filter="fade">
                                      <p:cBhvr>
                                        <p:cTn id="18" dur="500"/>
                                        <p:tgtEl>
                                          <p:spTgt spid="13"/>
                                        </p:tgtEl>
                                      </p:cBhvr>
                                    </p:animEffect>
                                  </p:childTnLst>
                                </p:cTn>
                              </p:par>
                              <p:par>
                                <p:cTn id="19" presetID="10" presetClass="exit" presetSubtype="0" fill="hold" grpId="1" nodeType="withEffect">
                                  <p:stCondLst>
                                    <p:cond delay="33750"/>
                                  </p:stCondLst>
                                  <p:childTnLst>
                                    <p:animEffect transition="out" filter="fade">
                                      <p:cBhvr>
                                        <p:cTn id="20" dur="500"/>
                                        <p:tgtEl>
                                          <p:spTgt spid="13"/>
                                        </p:tgtEl>
                                      </p:cBhvr>
                                    </p:animEffect>
                                    <p:set>
                                      <p:cBhvr>
                                        <p:cTn id="21" dur="1" fill="hold">
                                          <p:stCondLst>
                                            <p:cond delay="499"/>
                                          </p:stCondLst>
                                        </p:cTn>
                                        <p:tgtEl>
                                          <p:spTgt spid="13"/>
                                        </p:tgtEl>
                                        <p:attrNameLst>
                                          <p:attrName>style.visibility</p:attrName>
                                        </p:attrNameLst>
                                      </p:cBhvr>
                                      <p:to>
                                        <p:strVal val="hidden"/>
                                      </p:to>
                                    </p:set>
                                  </p:childTnLst>
                                </p:cTn>
                              </p:par>
                              <p:par>
                                <p:cTn id="22" presetID="10" presetClass="entr" presetSubtype="0" fill="hold" grpId="0" nodeType="withEffect">
                                  <p:stCondLst>
                                    <p:cond delay="4700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500"/>
                                        <p:tgtEl>
                                          <p:spTgt spid="14"/>
                                        </p:tgtEl>
                                      </p:cBhvr>
                                    </p:animEffect>
                                  </p:childTnLst>
                                </p:cTn>
                              </p:par>
                              <p:par>
                                <p:cTn id="25" presetID="10" presetClass="exit" presetSubtype="0" fill="hold" grpId="1" nodeType="withEffect">
                                  <p:stCondLst>
                                    <p:cond delay="49000"/>
                                  </p:stCondLst>
                                  <p:childTnLst>
                                    <p:animEffect transition="out" filter="fade">
                                      <p:cBhvr>
                                        <p:cTn id="26" dur="500"/>
                                        <p:tgtEl>
                                          <p:spTgt spid="14"/>
                                        </p:tgtEl>
                                      </p:cBhvr>
                                    </p:animEffect>
                                    <p:set>
                                      <p:cBhvr>
                                        <p:cTn id="27" dur="1" fill="hold">
                                          <p:stCondLst>
                                            <p:cond delay="499"/>
                                          </p:stCondLst>
                                        </p:cTn>
                                        <p:tgtEl>
                                          <p:spTgt spid="14"/>
                                        </p:tgtEl>
                                        <p:attrNameLst>
                                          <p:attrName>style.visibility</p:attrName>
                                        </p:attrNameLst>
                                      </p:cBhvr>
                                      <p:to>
                                        <p:strVal val="hidden"/>
                                      </p:to>
                                    </p:set>
                                  </p:childTnLst>
                                </p:cTn>
                              </p:par>
                              <p:par>
                                <p:cTn id="28" presetID="10" presetClass="entr" presetSubtype="0" fill="hold" grpId="0" nodeType="withEffect">
                                  <p:stCondLst>
                                    <p:cond delay="5675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31" fill="hold" display="0">
                  <p:stCondLst>
                    <p:cond delay="indefinite"/>
                  </p:stCondLst>
                </p:cTn>
                <p:tgtEl>
                  <p:spTgt spid="10"/>
                </p:tgtEl>
              </p:cMediaNode>
            </p:video>
          </p:childTnLst>
        </p:cTn>
      </p:par>
    </p:tnLst>
    <p:bldLst>
      <p:bldP spid="12" grpId="0" animBg="1"/>
      <p:bldP spid="12" grpId="1" animBg="1"/>
      <p:bldP spid="13" grpId="0" animBg="1"/>
      <p:bldP spid="13" grpId="1" animBg="1"/>
      <p:bldP spid="14" grpId="0" animBg="1"/>
      <p:bldP spid="14" grpId="1" animBg="1"/>
      <p:bldP spid="15" grpId="0" animBg="1"/>
    </p:bldLst>
  </p:timing>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4" name="Google Shape;286;p29">
            <a:extLst>
              <a:ext uri="{FF2B5EF4-FFF2-40B4-BE49-F238E27FC236}">
                <a16:creationId xmlns:a16="http://schemas.microsoft.com/office/drawing/2014/main" id="{ABDCD58E-FB84-201F-97D0-4B520E132A8C}"/>
              </a:ext>
            </a:extLst>
          </p:cNvPr>
          <p:cNvSpPr/>
          <p:nvPr/>
        </p:nvSpPr>
        <p:spPr>
          <a:xfrm>
            <a:off x="3129280" y="1721375"/>
            <a:ext cx="8145605"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fr-FR"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endParaRPr>
          </a:p>
        </p:txBody>
      </p:sp>
      <p:sp>
        <p:nvSpPr>
          <p:cNvPr id="15" name="Google Shape;289;p29">
            <a:extLst>
              <a:ext uri="{FF2B5EF4-FFF2-40B4-BE49-F238E27FC236}">
                <a16:creationId xmlns:a16="http://schemas.microsoft.com/office/drawing/2014/main" id="{85F375F5-004F-F064-1F4E-54D59B70D8FA}"/>
              </a:ext>
            </a:extLst>
          </p:cNvPr>
          <p:cNvSpPr/>
          <p:nvPr/>
        </p:nvSpPr>
        <p:spPr>
          <a:xfrm>
            <a:off x="1401194" y="2648484"/>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fr-FR"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endParaRPr>
          </a:p>
        </p:txBody>
      </p:sp>
      <p:sp>
        <p:nvSpPr>
          <p:cNvPr id="16" name="Google Shape;291;p29">
            <a:extLst>
              <a:ext uri="{FF2B5EF4-FFF2-40B4-BE49-F238E27FC236}">
                <a16:creationId xmlns:a16="http://schemas.microsoft.com/office/drawing/2014/main" id="{ADD5BB2C-B97C-AC7F-2FD4-315C808D858B}"/>
              </a:ext>
            </a:extLst>
          </p:cNvPr>
          <p:cNvSpPr/>
          <p:nvPr/>
        </p:nvSpPr>
        <p:spPr>
          <a:xfrm>
            <a:off x="1342224" y="5144901"/>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algn="ctr" defTabSz="685783"/>
            <a:endParaRPr lang="fr-FR" sz="2400" b="1" dirty="0">
              <a:solidFill>
                <a:prstClr val="black"/>
              </a:solidFill>
              <a:latin typeface="Calibri" panose="020F0502020204030204" pitchFamily="34" charset="0"/>
              <a:cs typeface="Calibri" panose="020F0502020204030204" pitchFamily="34" charset="0"/>
              <a:sym typeface="Arial"/>
            </a:endParaRPr>
          </a:p>
        </p:txBody>
      </p:sp>
      <p:sp>
        <p:nvSpPr>
          <p:cNvPr id="17" name="Google Shape;293;p29">
            <a:extLst>
              <a:ext uri="{FF2B5EF4-FFF2-40B4-BE49-F238E27FC236}">
                <a16:creationId xmlns:a16="http://schemas.microsoft.com/office/drawing/2014/main" id="{EE321337-206A-A690-7375-D168168C42F0}"/>
              </a:ext>
            </a:extLst>
          </p:cNvPr>
          <p:cNvSpPr/>
          <p:nvPr/>
        </p:nvSpPr>
        <p:spPr>
          <a:xfrm>
            <a:off x="1343373" y="4209130"/>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kumimoji="0" lang="fr-FR" sz="200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rPr>
              <a:t>Tâche 1</a:t>
            </a:r>
          </a:p>
        </p:txBody>
      </p:sp>
      <p:sp>
        <p:nvSpPr>
          <p:cNvPr id="18" name="Google Shape;291;p29">
            <a:extLst>
              <a:ext uri="{FF2B5EF4-FFF2-40B4-BE49-F238E27FC236}">
                <a16:creationId xmlns:a16="http://schemas.microsoft.com/office/drawing/2014/main" id="{C292A691-6A85-6748-2155-87E370E3EA1E}"/>
              </a:ext>
            </a:extLst>
          </p:cNvPr>
          <p:cNvSpPr/>
          <p:nvPr/>
        </p:nvSpPr>
        <p:spPr>
          <a:xfrm>
            <a:off x="1322800" y="5988449"/>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75000"/>
            </a:schemeClr>
          </a:solidFill>
          <a:ln w="9528" cap="flat">
            <a:solidFill>
              <a:srgbClr val="44546A"/>
            </a:solidFill>
            <a:prstDash val="solid"/>
            <a:miter/>
          </a:ln>
        </p:spPr>
        <p:txBody>
          <a:bodyPr vert="horz" wrap="square" lIns="68571" tIns="34271" rIns="68571" bIns="34271" anchor="ctr" anchorCtr="1" compatLnSpc="1">
            <a:noAutofit/>
          </a:bodyPr>
          <a:lstStyle/>
          <a:p>
            <a:pPr marL="0" marR="0" lvl="0" indent="0" algn="ctr" defTabSz="914377"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2000" b="0" i="0" u="none" strike="noStrike" kern="0" cap="none" spc="0" normalizeH="0" baseline="0" noProof="0" dirty="0">
              <a:ln>
                <a:noFill/>
              </a:ln>
              <a:solidFill>
                <a:prstClr val="white">
                  <a:lumMod val="50000"/>
                </a:prstClr>
              </a:solidFill>
              <a:effectLst/>
              <a:uLnTx/>
              <a:uFillTx/>
              <a:latin typeface="Calibri" panose="020F0502020204030204" pitchFamily="34" charset="0"/>
              <a:ea typeface="Calibri"/>
              <a:cs typeface="Calibri" panose="020F0502020204030204" pitchFamily="34" charset="0"/>
              <a:sym typeface="Arial"/>
            </a:endParaRPr>
          </a:p>
        </p:txBody>
      </p:sp>
      <p:sp>
        <p:nvSpPr>
          <p:cNvPr id="19" name="Google Shape;289;p29">
            <a:extLst>
              <a:ext uri="{FF2B5EF4-FFF2-40B4-BE49-F238E27FC236}">
                <a16:creationId xmlns:a16="http://schemas.microsoft.com/office/drawing/2014/main" id="{4017964E-FA83-761C-86B1-3E5647955B13}"/>
              </a:ext>
            </a:extLst>
          </p:cNvPr>
          <p:cNvSpPr/>
          <p:nvPr/>
        </p:nvSpPr>
        <p:spPr>
          <a:xfrm>
            <a:off x="1400045" y="1722287"/>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fr-FR"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endParaRPr>
          </a:p>
        </p:txBody>
      </p:sp>
      <p:sp>
        <p:nvSpPr>
          <p:cNvPr id="20" name="Google Shape;292;p29">
            <a:extLst>
              <a:ext uri="{FF2B5EF4-FFF2-40B4-BE49-F238E27FC236}">
                <a16:creationId xmlns:a16="http://schemas.microsoft.com/office/drawing/2014/main" id="{D06668B3-CDDA-352E-AEE0-24A484BF68E6}"/>
              </a:ext>
            </a:extLst>
          </p:cNvPr>
          <p:cNvSpPr/>
          <p:nvPr/>
        </p:nvSpPr>
        <p:spPr>
          <a:xfrm>
            <a:off x="3129280" y="2627822"/>
            <a:ext cx="8111946"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fr-FR"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endParaRPr>
          </a:p>
        </p:txBody>
      </p:sp>
      <p:sp>
        <p:nvSpPr>
          <p:cNvPr id="21" name="Google Shape;292;p29">
            <a:extLst>
              <a:ext uri="{FF2B5EF4-FFF2-40B4-BE49-F238E27FC236}">
                <a16:creationId xmlns:a16="http://schemas.microsoft.com/office/drawing/2014/main" id="{A4B2D5EF-B2D1-FD9E-B26A-6CC6935619CF}"/>
              </a:ext>
            </a:extLst>
          </p:cNvPr>
          <p:cNvSpPr/>
          <p:nvPr/>
        </p:nvSpPr>
        <p:spPr>
          <a:xfrm>
            <a:off x="3187608" y="4209130"/>
            <a:ext cx="8111946"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fr-FR"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endParaRPr>
          </a:p>
        </p:txBody>
      </p:sp>
      <p:sp>
        <p:nvSpPr>
          <p:cNvPr id="22" name="Google Shape;292;p29">
            <a:extLst>
              <a:ext uri="{FF2B5EF4-FFF2-40B4-BE49-F238E27FC236}">
                <a16:creationId xmlns:a16="http://schemas.microsoft.com/office/drawing/2014/main" id="{1345C3FC-2AC4-C7BA-A11F-5818CA7455A4}"/>
              </a:ext>
            </a:extLst>
          </p:cNvPr>
          <p:cNvSpPr/>
          <p:nvPr/>
        </p:nvSpPr>
        <p:spPr>
          <a:xfrm>
            <a:off x="3187608" y="6003888"/>
            <a:ext cx="8110746"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algn="ctr" defTabSz="685783"/>
            <a:r>
              <a:rPr lang="fr-FR" sz="2400" b="1" dirty="0">
                <a:solidFill>
                  <a:prstClr val="black"/>
                </a:solidFill>
                <a:latin typeface="Calibri" panose="020F0502020204030204" pitchFamily="34" charset="0"/>
                <a:cs typeface="Calibri" panose="020F0502020204030204" pitchFamily="34" charset="0"/>
                <a:sym typeface="Arial"/>
              </a:rPr>
              <a:t>Reconnaître et réaliser une rotation</a:t>
            </a:r>
          </a:p>
        </p:txBody>
      </p:sp>
      <p:sp>
        <p:nvSpPr>
          <p:cNvPr id="23" name="Google Shape;292;p29">
            <a:extLst>
              <a:ext uri="{FF2B5EF4-FFF2-40B4-BE49-F238E27FC236}">
                <a16:creationId xmlns:a16="http://schemas.microsoft.com/office/drawing/2014/main" id="{BF8E1DED-2DE7-54AB-A58D-2A5E90AF3AD5}"/>
              </a:ext>
            </a:extLst>
          </p:cNvPr>
          <p:cNvSpPr/>
          <p:nvPr/>
        </p:nvSpPr>
        <p:spPr>
          <a:xfrm>
            <a:off x="3187607" y="5049586"/>
            <a:ext cx="814850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algn="ctr" defTabSz="685783"/>
            <a:endParaRPr lang="fr-FR" sz="2400" b="1" dirty="0">
              <a:solidFill>
                <a:prstClr val="black"/>
              </a:solidFill>
              <a:latin typeface="Calibri" panose="020F0502020204030204" pitchFamily="34" charset="0"/>
              <a:cs typeface="Calibri" panose="020F0502020204030204" pitchFamily="34" charset="0"/>
              <a:sym typeface="Arial"/>
            </a:endParaRPr>
          </a:p>
        </p:txBody>
      </p:sp>
      <p:sp>
        <p:nvSpPr>
          <p:cNvPr id="25" name="Rectangle 24">
            <a:extLst>
              <a:ext uri="{FF2B5EF4-FFF2-40B4-BE49-F238E27FC236}">
                <a16:creationId xmlns:a16="http://schemas.microsoft.com/office/drawing/2014/main" id="{E2D8B298-C52A-F641-FE46-F63A5D014E5F}"/>
              </a:ext>
            </a:extLst>
          </p:cNvPr>
          <p:cNvSpPr/>
          <p:nvPr/>
        </p:nvSpPr>
        <p:spPr>
          <a:xfrm>
            <a:off x="1321651" y="3500989"/>
            <a:ext cx="10321337" cy="554477"/>
          </a:xfrm>
          <a:prstGeom prst="rect">
            <a:avLst/>
          </a:prstGeom>
          <a:solidFill>
            <a:srgbClr val="1D6FA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189" rtl="0" eaLnBrk="1" fontAlgn="auto" latinLnBrk="0" hangingPunct="1">
              <a:lnSpc>
                <a:spcPct val="100000"/>
              </a:lnSpc>
              <a:spcBef>
                <a:spcPts val="0"/>
              </a:spcBef>
              <a:spcAft>
                <a:spcPts val="0"/>
              </a:spcAft>
              <a:buClrTx/>
              <a:buSzTx/>
              <a:buFontTx/>
              <a:buNone/>
              <a:tabLst/>
              <a:defRPr/>
            </a:pPr>
            <a:r>
              <a:rPr kumimoji="0" lang="fr-FR" sz="2800" b="0" i="0" u="none" strike="noStrike" kern="1200" cap="none" spc="0" normalizeH="0" baseline="0" noProof="0" dirty="0">
                <a:ln>
                  <a:noFill/>
                </a:ln>
                <a:solidFill>
                  <a:prstClr val="white"/>
                </a:solidFill>
                <a:effectLst/>
                <a:uLnTx/>
                <a:uFillTx/>
                <a:latin typeface="Aptos" panose="02110004020202020204"/>
                <a:ea typeface="+mn-ea"/>
              </a:rPr>
              <a:t>         </a:t>
            </a:r>
            <a:r>
              <a:rPr kumimoji="0" lang="fr-FR" sz="2800" b="0" i="0" u="none" strike="noStrike" kern="1200" cap="none" spc="0" normalizeH="0" baseline="0" noProof="0" dirty="0" smtClean="0">
                <a:ln>
                  <a:noFill/>
                </a:ln>
                <a:solidFill>
                  <a:prstClr val="white"/>
                </a:solidFill>
                <a:effectLst/>
                <a:uLnTx/>
                <a:uFillTx/>
                <a:latin typeface="Aptos" panose="02110004020202020204"/>
                <a:ea typeface="+mn-ea"/>
              </a:rPr>
              <a:t>Les </a:t>
            </a:r>
            <a:r>
              <a:rPr kumimoji="0" lang="fr-FR" sz="2800" b="0" i="0" u="none" strike="noStrike" kern="1200" cap="none" spc="0" normalizeH="0" baseline="0" noProof="0" dirty="0">
                <a:ln>
                  <a:noFill/>
                </a:ln>
                <a:solidFill>
                  <a:prstClr val="white"/>
                </a:solidFill>
                <a:effectLst/>
                <a:uLnTx/>
                <a:uFillTx/>
                <a:latin typeface="Aptos" panose="02110004020202020204"/>
                <a:ea typeface="+mn-ea"/>
              </a:rPr>
              <a:t>isométries dans le plan</a:t>
            </a:r>
            <a:endParaRPr kumimoji="0" lang="fr-FR" sz="28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sym typeface="Arial"/>
            </a:endParaRPr>
          </a:p>
        </p:txBody>
      </p:sp>
      <p:sp>
        <p:nvSpPr>
          <p:cNvPr id="31" name="Text Placeholder 30">
            <a:extLst>
              <a:ext uri="{FF2B5EF4-FFF2-40B4-BE49-F238E27FC236}">
                <a16:creationId xmlns:a16="http://schemas.microsoft.com/office/drawing/2014/main" id="{ACE85E0A-429A-B51A-FED1-DABE33E433BE}"/>
              </a:ext>
            </a:extLst>
          </p:cNvPr>
          <p:cNvSpPr txBox="1">
            <a:spLocks/>
          </p:cNvSpPr>
          <p:nvPr/>
        </p:nvSpPr>
        <p:spPr>
          <a:xfrm>
            <a:off x="1488743" y="3509781"/>
            <a:ext cx="10321200" cy="5544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800" b="1"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Leçon 8</a:t>
            </a:r>
            <a:endParaRPr kumimoji="0" lang="fr-FR" sz="28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p:txBody>
      </p:sp>
      <p:sp>
        <p:nvSpPr>
          <p:cNvPr id="33" name="Text Placeholder 30">
            <a:extLst>
              <a:ext uri="{FF2B5EF4-FFF2-40B4-BE49-F238E27FC236}">
                <a16:creationId xmlns:a16="http://schemas.microsoft.com/office/drawing/2014/main" id="{74B77D63-73E9-1593-011E-46752471AACE}"/>
              </a:ext>
            </a:extLst>
          </p:cNvPr>
          <p:cNvSpPr txBox="1">
            <a:spLocks/>
          </p:cNvSpPr>
          <p:nvPr/>
        </p:nvSpPr>
        <p:spPr>
          <a:xfrm>
            <a:off x="1342224" y="1731987"/>
            <a:ext cx="1227600"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ctr" defTabSz="685783"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rPr>
              <a:t>C 2</a:t>
            </a:r>
          </a:p>
        </p:txBody>
      </p:sp>
      <p:sp>
        <p:nvSpPr>
          <p:cNvPr id="34" name="Text Placeholder 30">
            <a:extLst>
              <a:ext uri="{FF2B5EF4-FFF2-40B4-BE49-F238E27FC236}">
                <a16:creationId xmlns:a16="http://schemas.microsoft.com/office/drawing/2014/main" id="{5A5473BC-EC26-52C1-01CB-9DB741F8195B}"/>
              </a:ext>
            </a:extLst>
          </p:cNvPr>
          <p:cNvSpPr txBox="1">
            <a:spLocks/>
          </p:cNvSpPr>
          <p:nvPr/>
        </p:nvSpPr>
        <p:spPr>
          <a:xfrm>
            <a:off x="1400045" y="2646142"/>
            <a:ext cx="1227600"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ctr" defTabSz="685783"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rPr>
              <a:t>C 3</a:t>
            </a:r>
          </a:p>
        </p:txBody>
      </p:sp>
      <p:sp>
        <p:nvSpPr>
          <p:cNvPr id="36" name="Text Placeholder 30">
            <a:extLst>
              <a:ext uri="{FF2B5EF4-FFF2-40B4-BE49-F238E27FC236}">
                <a16:creationId xmlns:a16="http://schemas.microsoft.com/office/drawing/2014/main" id="{5F879908-CFB2-F5B3-9CE2-A65F5F3E6223}"/>
              </a:ext>
            </a:extLst>
          </p:cNvPr>
          <p:cNvSpPr txBox="1">
            <a:spLocks/>
          </p:cNvSpPr>
          <p:nvPr/>
        </p:nvSpPr>
        <p:spPr>
          <a:xfrm>
            <a:off x="3133380" y="1731987"/>
            <a:ext cx="8144401"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ctr" defTabSz="685783"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rPr>
              <a:t>CONSOLIDATION 2</a:t>
            </a:r>
          </a:p>
        </p:txBody>
      </p:sp>
      <p:sp>
        <p:nvSpPr>
          <p:cNvPr id="37" name="Text Placeholder 30">
            <a:extLst>
              <a:ext uri="{FF2B5EF4-FFF2-40B4-BE49-F238E27FC236}">
                <a16:creationId xmlns:a16="http://schemas.microsoft.com/office/drawing/2014/main" id="{E5613986-D276-9B3C-5DB2-6BC9EC6464B6}"/>
              </a:ext>
            </a:extLst>
          </p:cNvPr>
          <p:cNvSpPr txBox="1">
            <a:spLocks/>
          </p:cNvSpPr>
          <p:nvPr/>
        </p:nvSpPr>
        <p:spPr>
          <a:xfrm>
            <a:off x="3031964" y="2682961"/>
            <a:ext cx="8110747"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685783"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Aptos" panose="02110004020202020204"/>
                <a:ea typeface="+mn-ea"/>
                <a:cs typeface="Calibri" panose="020F0502020204030204" pitchFamily="34" charset="0"/>
                <a:sym typeface="Arial"/>
              </a:rPr>
              <a:t>CONSOLIDATION 3</a:t>
            </a:r>
          </a:p>
        </p:txBody>
      </p:sp>
      <p:sp>
        <p:nvSpPr>
          <p:cNvPr id="38" name="Text Placeholder 30">
            <a:extLst>
              <a:ext uri="{FF2B5EF4-FFF2-40B4-BE49-F238E27FC236}">
                <a16:creationId xmlns:a16="http://schemas.microsoft.com/office/drawing/2014/main" id="{EBDE91BD-63FD-5B1F-6DD1-B92C2E29D06E}"/>
              </a:ext>
            </a:extLst>
          </p:cNvPr>
          <p:cNvSpPr txBox="1">
            <a:spLocks/>
          </p:cNvSpPr>
          <p:nvPr/>
        </p:nvSpPr>
        <p:spPr>
          <a:xfrm>
            <a:off x="3187607" y="4211463"/>
            <a:ext cx="8110747"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ctr" defTabSz="685783"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200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Reconnaître une isométrie dans le plan et ses propriétés de conservation</a:t>
            </a:r>
          </a:p>
        </p:txBody>
      </p:sp>
      <p:sp>
        <p:nvSpPr>
          <p:cNvPr id="39" name="Text Placeholder 30">
            <a:extLst>
              <a:ext uri="{FF2B5EF4-FFF2-40B4-BE49-F238E27FC236}">
                <a16:creationId xmlns:a16="http://schemas.microsoft.com/office/drawing/2014/main" id="{003CB01F-606F-7259-7741-B876022F6CA7}"/>
              </a:ext>
            </a:extLst>
          </p:cNvPr>
          <p:cNvSpPr txBox="1">
            <a:spLocks/>
          </p:cNvSpPr>
          <p:nvPr/>
        </p:nvSpPr>
        <p:spPr>
          <a:xfrm>
            <a:off x="1321651" y="5106725"/>
            <a:ext cx="1227600" cy="734400"/>
          </a:xfrm>
          <a:prstGeom prst="rect">
            <a:avLst/>
          </a:prstGeom>
        </p:spPr>
        <p:txBody>
          <a:bodyPr anchor="ctr">
            <a:norm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ctr" defTabSz="685783"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2000" b="0" i="0" u="none" strike="noStrike" kern="1200" cap="none" spc="0" normalizeH="0" baseline="0" noProof="0" dirty="0">
                <a:ln>
                  <a:noFill/>
                </a:ln>
                <a:solidFill>
                  <a:srgbClr val="7F7F7F"/>
                </a:solidFill>
                <a:effectLst/>
                <a:uLnTx/>
                <a:uFillTx/>
                <a:latin typeface="Calibri" panose="020F0502020204030204" pitchFamily="34" charset="0"/>
                <a:ea typeface="+mn-ea"/>
                <a:cs typeface="Calibri" panose="020F0502020204030204" pitchFamily="34" charset="0"/>
                <a:sym typeface="Arial"/>
              </a:rPr>
              <a:t>Tâche 2</a:t>
            </a:r>
          </a:p>
        </p:txBody>
      </p:sp>
      <p:sp>
        <p:nvSpPr>
          <p:cNvPr id="57" name="Text Placeholder 56">
            <a:extLst>
              <a:ext uri="{FF2B5EF4-FFF2-40B4-BE49-F238E27FC236}">
                <a16:creationId xmlns:a16="http://schemas.microsoft.com/office/drawing/2014/main" id="{E5BB8188-B4EF-6660-AB63-219894C8D82B}"/>
              </a:ext>
            </a:extLst>
          </p:cNvPr>
          <p:cNvSpPr txBox="1">
            <a:spLocks/>
          </p:cNvSpPr>
          <p:nvPr/>
        </p:nvSpPr>
        <p:spPr>
          <a:xfrm>
            <a:off x="1321651" y="5987454"/>
            <a:ext cx="1227600" cy="734400"/>
          </a:xfrm>
          <a:prstGeom prst="rect">
            <a:avLst/>
          </a:pr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defPPr>
              <a:defRPr lang="fr-FR"/>
            </a:defPPr>
            <a:lvl1pPr algn="ctr" defTabSz="685783">
              <a:defRPr sz="2400" b="1">
                <a:solidFill>
                  <a:prstClr val="black"/>
                </a:solidFill>
                <a:latin typeface="Calibri" panose="020F0502020204030204" pitchFamily="34" charset="0"/>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err="1"/>
              <a:t>Tâche</a:t>
            </a:r>
            <a:r>
              <a:rPr lang="en-US" dirty="0"/>
              <a:t> 3</a:t>
            </a:r>
            <a:endParaRPr lang="fr-FR" dirty="0"/>
          </a:p>
        </p:txBody>
      </p:sp>
      <p:sp>
        <p:nvSpPr>
          <p:cNvPr id="58" name="Text Placeholder 56">
            <a:extLst>
              <a:ext uri="{FF2B5EF4-FFF2-40B4-BE49-F238E27FC236}">
                <a16:creationId xmlns:a16="http://schemas.microsoft.com/office/drawing/2014/main" id="{DEA8D192-0ACB-D289-1C7C-02D71D351638}"/>
              </a:ext>
            </a:extLst>
          </p:cNvPr>
          <p:cNvSpPr txBox="1">
            <a:spLocks/>
          </p:cNvSpPr>
          <p:nvPr/>
        </p:nvSpPr>
        <p:spPr>
          <a:xfrm>
            <a:off x="3167034" y="5987454"/>
            <a:ext cx="8109547" cy="734400"/>
          </a:xfrm>
          <a:prstGeom prst="rect">
            <a:avLst/>
          </a:prstGeom>
        </p:spPr>
        <p:txBody>
          <a:bodyPr anchor="ctr"/>
          <a:lstStyle>
            <a:lvl1pPr marL="228600" indent="-228600" algn="ctr" defTabSz="685783" rtl="0" eaLnBrk="1" latinLnBrk="0" hangingPunct="1">
              <a:lnSpc>
                <a:spcPct val="90000"/>
              </a:lnSpc>
              <a:spcBef>
                <a:spcPts val="10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fr-FR"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endParaRPr>
          </a:p>
        </p:txBody>
      </p:sp>
      <p:sp>
        <p:nvSpPr>
          <p:cNvPr id="59" name="Text Placeholder 30">
            <a:extLst>
              <a:ext uri="{FF2B5EF4-FFF2-40B4-BE49-F238E27FC236}">
                <a16:creationId xmlns:a16="http://schemas.microsoft.com/office/drawing/2014/main" id="{FC010466-58C6-D15B-C6EC-229C11D5FFF2}"/>
              </a:ext>
            </a:extLst>
          </p:cNvPr>
          <p:cNvSpPr txBox="1">
            <a:spLocks/>
          </p:cNvSpPr>
          <p:nvPr/>
        </p:nvSpPr>
        <p:spPr>
          <a:xfrm>
            <a:off x="3133380" y="5103730"/>
            <a:ext cx="8150400" cy="734400"/>
          </a:xfrm>
          <a:prstGeom prst="rect">
            <a:avLst/>
          </a:prstGeom>
        </p:spPr>
        <p:txBody>
          <a:bodyPr anchor="ctr">
            <a:norm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ctr" defTabSz="685783"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Reconnaître et réaliser une translation</a:t>
            </a:r>
          </a:p>
        </p:txBody>
      </p:sp>
    </p:spTree>
    <p:extLst>
      <p:ext uri="{BB962C8B-B14F-4D97-AF65-F5344CB8AC3E}">
        <p14:creationId xmlns:p14="http://schemas.microsoft.com/office/powerpoint/2010/main" val="21386713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7E857C-0A88-BBE8-A5A4-DBC77FE952C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ED20404A-BDE4-7004-53CB-E1DB7D4CF502}"/>
              </a:ext>
            </a:extLst>
          </p:cNvPr>
          <p:cNvSpPr>
            <a:spLocks noGrp="1"/>
          </p:cNvSpPr>
          <p:nvPr>
            <p:ph type="title"/>
          </p:nvPr>
        </p:nvSpPr>
        <p:spPr/>
        <p:txBody>
          <a:bodyPr/>
          <a:lstStyle/>
          <a:p>
            <a:r>
              <a:rPr lang="fr-FR" dirty="0"/>
              <a:t>Maintenant, c'est au tour du point B. Je trace OB et je mesure un angle de 90 degrés à partir de ce segment. </a:t>
            </a:r>
            <a:br>
              <a:rPr lang="fr-FR" dirty="0"/>
            </a:br>
            <a:r>
              <a:rPr lang="fr-FR" dirty="0"/>
              <a:t>Puis, je reporte la même distance OB pour placer le point B’. </a:t>
            </a:r>
          </a:p>
        </p:txBody>
      </p:sp>
      <p:sp>
        <p:nvSpPr>
          <p:cNvPr id="4" name="Espace réservé du contenu 3">
            <a:extLst>
              <a:ext uri="{FF2B5EF4-FFF2-40B4-BE49-F238E27FC236}">
                <a16:creationId xmlns:a16="http://schemas.microsoft.com/office/drawing/2014/main" id="{0E6F893B-4490-97A4-93EB-BC204FB93C07}"/>
              </a:ext>
            </a:extLst>
          </p:cNvPr>
          <p:cNvSpPr>
            <a:spLocks noGrp="1"/>
          </p:cNvSpPr>
          <p:nvPr>
            <p:ph sz="quarter" idx="11"/>
          </p:nvPr>
        </p:nvSpPr>
        <p:spPr>
          <a:xfrm>
            <a:off x="957262" y="690994"/>
            <a:ext cx="10277475" cy="268287"/>
          </a:xfrm>
        </p:spPr>
        <p:txBody>
          <a:bodyPr/>
          <a:lstStyle/>
          <a:p>
            <a:r>
              <a:rPr lang="fr-FR" dirty="0">
                <a:solidFill>
                  <a:srgbClr val="A5A5A5"/>
                </a:solidFill>
                <a:latin typeface="Calibri"/>
                <a:ea typeface="Calibri"/>
                <a:cs typeface="Calibri"/>
                <a:sym typeface="Calibri"/>
              </a:rPr>
              <a:t>L’enseignant explique chaque étape</a:t>
            </a:r>
          </a:p>
        </p:txBody>
      </p:sp>
      <p:pic>
        <p:nvPicPr>
          <p:cNvPr id="9" name="Google Shape;289;p51">
            <a:extLst>
              <a:ext uri="{FF2B5EF4-FFF2-40B4-BE49-F238E27FC236}">
                <a16:creationId xmlns:a16="http://schemas.microsoft.com/office/drawing/2014/main" id="{9CF933B3-B651-9AC4-C277-9F64BB77021B}"/>
              </a:ext>
            </a:extLst>
          </p:cNvPr>
          <p:cNvPicPr preferRelativeResize="0"/>
          <p:nvPr/>
        </p:nvPicPr>
        <p:blipFill rotWithShape="1">
          <a:blip r:embed="rId4">
            <a:alphaModFix/>
          </a:blip>
          <a:srcRect/>
          <a:stretch/>
        </p:blipFill>
        <p:spPr>
          <a:xfrm>
            <a:off x="11709400" y="505152"/>
            <a:ext cx="363525" cy="326372"/>
          </a:xfrm>
          <a:prstGeom prst="rect">
            <a:avLst/>
          </a:prstGeom>
          <a:noFill/>
          <a:ln>
            <a:noFill/>
          </a:ln>
        </p:spPr>
      </p:pic>
      <p:pic>
        <p:nvPicPr>
          <p:cNvPr id="3" name="RC6">
            <a:hlinkClick r:id="" action="ppaction://media"/>
            <a:extLst>
              <a:ext uri="{FF2B5EF4-FFF2-40B4-BE49-F238E27FC236}">
                <a16:creationId xmlns:a16="http://schemas.microsoft.com/office/drawing/2014/main" id="{A16E91BA-AA41-5214-9394-BC06FC09D03D}"/>
              </a:ext>
            </a:extLst>
          </p:cNvPr>
          <p:cNvPicPr>
            <a:picLocks noChangeAspect="1"/>
          </p:cNvPicPr>
          <p:nvPr>
            <a:videoFile r:link="rId1"/>
            <p:extLst>
              <p:ext uri="{DAA4B4D4-6D71-4841-9C94-3DE7FCFB9230}">
                <p14:media xmlns:p14="http://schemas.microsoft.com/office/powerpoint/2010/main" r:embed="rId2">
                  <p14:trim st="171851" end="3256.4399"/>
                </p14:media>
              </p:ext>
            </p:extLst>
          </p:nvPr>
        </p:nvPicPr>
        <p:blipFill rotWithShape="1">
          <a:blip r:embed="rId5"/>
          <a:srcRect l="1289" t="2857" r="1039" b="2448"/>
          <a:stretch>
            <a:fillRect/>
          </a:stretch>
        </p:blipFill>
        <p:spPr>
          <a:xfrm>
            <a:off x="1209764" y="1334761"/>
            <a:ext cx="9787812" cy="5337759"/>
          </a:xfrm>
          <a:prstGeom prst="rect">
            <a:avLst/>
          </a:prstGeom>
        </p:spPr>
      </p:pic>
      <p:sp>
        <p:nvSpPr>
          <p:cNvPr id="7" name="TextBox 7">
            <a:extLst>
              <a:ext uri="{FF2B5EF4-FFF2-40B4-BE49-F238E27FC236}">
                <a16:creationId xmlns:a16="http://schemas.microsoft.com/office/drawing/2014/main" id="{9F7083E1-1F9A-DC72-C6D9-AB85797E3B4F}"/>
              </a:ext>
            </a:extLst>
          </p:cNvPr>
          <p:cNvSpPr txBox="1"/>
          <p:nvPr/>
        </p:nvSpPr>
        <p:spPr>
          <a:xfrm>
            <a:off x="338269" y="1025198"/>
            <a:ext cx="9552180" cy="442674"/>
          </a:xfrm>
          <a:prstGeom prst="roundRect">
            <a:avLst/>
          </a:prstGeom>
          <a:gradFill flip="none" rotWithShape="1">
            <a:gsLst>
              <a:gs pos="0">
                <a:srgbClr val="1D6FA9">
                  <a:shade val="30000"/>
                  <a:satMod val="115000"/>
                </a:srgbClr>
              </a:gs>
              <a:gs pos="50000">
                <a:srgbClr val="1D6FA9">
                  <a:shade val="67500"/>
                  <a:satMod val="115000"/>
                </a:srgbClr>
              </a:gs>
              <a:gs pos="100000">
                <a:srgbClr val="1D6FA9">
                  <a:shade val="100000"/>
                  <a:satMod val="115000"/>
                </a:srgbClr>
              </a:gs>
            </a:gsLst>
            <a:lin ang="0" scaled="1"/>
            <a:tileRect/>
          </a:gradFill>
          <a:ln>
            <a:solidFill>
              <a:sysClr val="window" lastClr="FFFFFF">
                <a:lumMod val="95000"/>
              </a:sysClr>
            </a:solidFill>
          </a:ln>
          <a:effectLst/>
        </p:spPr>
        <p:txBody>
          <a:bodyPr wrap="squar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fr-FR" sz="2000" b="0" i="0" u="none" strike="noStrike" kern="0" cap="none" spc="0" normalizeH="0" baseline="0" noProof="0" dirty="0">
                <a:ln>
                  <a:noFill/>
                </a:ln>
                <a:solidFill>
                  <a:prstClr val="white"/>
                </a:solidFill>
                <a:effectLst/>
                <a:uLnTx/>
                <a:uFillTx/>
                <a:latin typeface="Calibri" panose="020F0502020204030204"/>
              </a:rPr>
              <a:t>	Je trace le segment OB. </a:t>
            </a:r>
          </a:p>
        </p:txBody>
      </p:sp>
      <p:sp>
        <p:nvSpPr>
          <p:cNvPr id="8" name="TextBox 8">
            <a:extLst>
              <a:ext uri="{FF2B5EF4-FFF2-40B4-BE49-F238E27FC236}">
                <a16:creationId xmlns:a16="http://schemas.microsoft.com/office/drawing/2014/main" id="{E842073A-28FF-F76A-F0AF-CF8DE91E8C72}"/>
              </a:ext>
            </a:extLst>
          </p:cNvPr>
          <p:cNvSpPr txBox="1"/>
          <p:nvPr/>
        </p:nvSpPr>
        <p:spPr>
          <a:xfrm>
            <a:off x="338269" y="1025198"/>
            <a:ext cx="9552180" cy="442674"/>
          </a:xfrm>
          <a:prstGeom prst="roundRect">
            <a:avLst/>
          </a:prstGeom>
          <a:gradFill flip="none" rotWithShape="1">
            <a:gsLst>
              <a:gs pos="0">
                <a:srgbClr val="1D6FA9">
                  <a:shade val="30000"/>
                  <a:satMod val="115000"/>
                </a:srgbClr>
              </a:gs>
              <a:gs pos="50000">
                <a:srgbClr val="1D6FA9">
                  <a:shade val="67500"/>
                  <a:satMod val="115000"/>
                </a:srgbClr>
              </a:gs>
              <a:gs pos="100000">
                <a:srgbClr val="1D6FA9">
                  <a:shade val="100000"/>
                  <a:satMod val="115000"/>
                </a:srgbClr>
              </a:gs>
            </a:gsLst>
            <a:lin ang="0" scaled="1"/>
            <a:tileRect/>
          </a:gradFill>
          <a:ln>
            <a:solidFill>
              <a:sysClr val="window" lastClr="FFFFFF">
                <a:lumMod val="95000"/>
              </a:sysClr>
            </a:solidFill>
          </a:ln>
          <a:effectLst/>
        </p:spPr>
        <p:txBody>
          <a:bodyPr wrap="squar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fr-FR" sz="2000" b="0" i="0" u="none" strike="noStrike" kern="0" cap="none" spc="0" normalizeH="0" baseline="0" noProof="0" dirty="0">
                <a:ln>
                  <a:noFill/>
                </a:ln>
                <a:solidFill>
                  <a:prstClr val="white"/>
                </a:solidFill>
                <a:effectLst/>
                <a:uLnTx/>
                <a:uFillTx/>
                <a:latin typeface="Calibri" panose="020F0502020204030204"/>
              </a:rPr>
              <a:t>	Avec un rapporteur, je mesure un angle de 90° à partir de OB.</a:t>
            </a:r>
          </a:p>
        </p:txBody>
      </p:sp>
      <p:sp>
        <p:nvSpPr>
          <p:cNvPr id="11" name="TextBox 9">
            <a:extLst>
              <a:ext uri="{FF2B5EF4-FFF2-40B4-BE49-F238E27FC236}">
                <a16:creationId xmlns:a16="http://schemas.microsoft.com/office/drawing/2014/main" id="{23A59C8D-0942-A33E-CAB9-9F51D7253C6B}"/>
              </a:ext>
            </a:extLst>
          </p:cNvPr>
          <p:cNvSpPr txBox="1"/>
          <p:nvPr/>
        </p:nvSpPr>
        <p:spPr>
          <a:xfrm>
            <a:off x="338269" y="1025198"/>
            <a:ext cx="9552180" cy="442674"/>
          </a:xfrm>
          <a:prstGeom prst="roundRect">
            <a:avLst/>
          </a:prstGeom>
          <a:gradFill flip="none" rotWithShape="1">
            <a:gsLst>
              <a:gs pos="0">
                <a:srgbClr val="1D6FA9">
                  <a:shade val="30000"/>
                  <a:satMod val="115000"/>
                </a:srgbClr>
              </a:gs>
              <a:gs pos="50000">
                <a:srgbClr val="1D6FA9">
                  <a:shade val="67500"/>
                  <a:satMod val="115000"/>
                </a:srgbClr>
              </a:gs>
              <a:gs pos="100000">
                <a:srgbClr val="1D6FA9">
                  <a:shade val="100000"/>
                  <a:satMod val="115000"/>
                </a:srgbClr>
              </a:gs>
            </a:gsLst>
            <a:lin ang="0" scaled="1"/>
            <a:tileRect/>
          </a:gradFill>
          <a:ln>
            <a:solidFill>
              <a:sysClr val="window" lastClr="FFFFFF">
                <a:lumMod val="95000"/>
              </a:sysClr>
            </a:solidFill>
          </a:ln>
          <a:effectLst/>
        </p:spPr>
        <p:txBody>
          <a:bodyPr wrap="squar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fr-FR" sz="2000" b="0" i="0" u="none" strike="noStrike" kern="0" cap="none" spc="0" normalizeH="0" baseline="0" noProof="0" dirty="0">
                <a:ln>
                  <a:noFill/>
                </a:ln>
                <a:solidFill>
                  <a:prstClr val="white"/>
                </a:solidFill>
                <a:effectLst/>
                <a:uLnTx/>
                <a:uFillTx/>
                <a:latin typeface="Calibri" panose="020F0502020204030204"/>
              </a:rPr>
              <a:t>	Je trace une droite formant cet angle avec OB.</a:t>
            </a:r>
          </a:p>
        </p:txBody>
      </p:sp>
      <p:sp>
        <p:nvSpPr>
          <p:cNvPr id="12" name="TextBox 10">
            <a:extLst>
              <a:ext uri="{FF2B5EF4-FFF2-40B4-BE49-F238E27FC236}">
                <a16:creationId xmlns:a16="http://schemas.microsoft.com/office/drawing/2014/main" id="{718D31E2-417E-2988-A812-44A3C6C20A7E}"/>
              </a:ext>
            </a:extLst>
          </p:cNvPr>
          <p:cNvSpPr txBox="1"/>
          <p:nvPr/>
        </p:nvSpPr>
        <p:spPr>
          <a:xfrm>
            <a:off x="338269" y="1025198"/>
            <a:ext cx="9552180" cy="442674"/>
          </a:xfrm>
          <a:prstGeom prst="roundRect">
            <a:avLst/>
          </a:prstGeom>
          <a:gradFill flip="none" rotWithShape="1">
            <a:gsLst>
              <a:gs pos="0">
                <a:srgbClr val="1D6FA9">
                  <a:shade val="30000"/>
                  <a:satMod val="115000"/>
                </a:srgbClr>
              </a:gs>
              <a:gs pos="50000">
                <a:srgbClr val="1D6FA9">
                  <a:shade val="67500"/>
                  <a:satMod val="115000"/>
                </a:srgbClr>
              </a:gs>
              <a:gs pos="100000">
                <a:srgbClr val="1D6FA9">
                  <a:shade val="100000"/>
                  <a:satMod val="115000"/>
                </a:srgbClr>
              </a:gs>
            </a:gsLst>
            <a:lin ang="0" scaled="1"/>
            <a:tileRect/>
          </a:gradFill>
          <a:ln>
            <a:solidFill>
              <a:sysClr val="window" lastClr="FFFFFF">
                <a:lumMod val="95000"/>
              </a:sysClr>
            </a:solidFill>
          </a:ln>
          <a:effectLst/>
        </p:spPr>
        <p:txBody>
          <a:bodyPr wrap="squar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fr-FR" sz="2000" b="0" i="0" u="none" strike="noStrike" kern="0" cap="none" spc="0" normalizeH="0" baseline="0" noProof="0" dirty="0">
                <a:ln>
                  <a:noFill/>
                </a:ln>
                <a:solidFill>
                  <a:prstClr val="white"/>
                </a:solidFill>
                <a:effectLst/>
                <a:uLnTx/>
                <a:uFillTx/>
                <a:latin typeface="Calibri" panose="020F0502020204030204"/>
              </a:rPr>
              <a:t>	Je reporte la longueur OB sur cette droite pour trouver B′.</a:t>
            </a:r>
          </a:p>
        </p:txBody>
      </p:sp>
    </p:spTree>
    <p:extLst>
      <p:ext uri="{BB962C8B-B14F-4D97-AF65-F5344CB8AC3E}">
        <p14:creationId xmlns:p14="http://schemas.microsoft.com/office/powerpoint/2010/main" val="39719498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69329" fill="hold"/>
                                        <p:tgtEl>
                                          <p:spTgt spid="3"/>
                                        </p:tgtEl>
                                      </p:cBhvr>
                                    </p:cmd>
                                  </p:childTnLst>
                                </p:cTn>
                              </p:par>
                              <p:par>
                                <p:cTn id="10" presetID="10" presetClass="entr" presetSubtype="0" fill="hold" grpId="0" nodeType="withEffect">
                                  <p:stCondLst>
                                    <p:cond delay="200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par>
                                <p:cTn id="13" presetID="10" presetClass="exit" presetSubtype="0" fill="hold" grpId="1" nodeType="withEffect">
                                  <p:stCondLst>
                                    <p:cond delay="12500"/>
                                  </p:stCondLst>
                                  <p:childTnLst>
                                    <p:animEffect transition="out" filter="fade">
                                      <p:cBhvr>
                                        <p:cTn id="14" dur="500"/>
                                        <p:tgtEl>
                                          <p:spTgt spid="7"/>
                                        </p:tgtEl>
                                      </p:cBhvr>
                                    </p:animEffect>
                                    <p:set>
                                      <p:cBhvr>
                                        <p:cTn id="15" dur="1" fill="hold">
                                          <p:stCondLst>
                                            <p:cond delay="499"/>
                                          </p:stCondLst>
                                        </p:cTn>
                                        <p:tgtEl>
                                          <p:spTgt spid="7"/>
                                        </p:tgtEl>
                                        <p:attrNameLst>
                                          <p:attrName>style.visibility</p:attrName>
                                        </p:attrNameLst>
                                      </p:cBhvr>
                                      <p:to>
                                        <p:strVal val="hidden"/>
                                      </p:to>
                                    </p:set>
                                  </p:childTnLst>
                                </p:cTn>
                              </p:par>
                              <p:par>
                                <p:cTn id="16" presetID="10" presetClass="entr" presetSubtype="0" fill="hold" grpId="0" nodeType="withEffect">
                                  <p:stCondLst>
                                    <p:cond delay="2000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par>
                                <p:cTn id="19" presetID="10" presetClass="exit" presetSubtype="0" fill="hold" grpId="1" nodeType="withEffect">
                                  <p:stCondLst>
                                    <p:cond delay="33750"/>
                                  </p:stCondLst>
                                  <p:childTnLst>
                                    <p:animEffect transition="out" filter="fade">
                                      <p:cBhvr>
                                        <p:cTn id="20" dur="500"/>
                                        <p:tgtEl>
                                          <p:spTgt spid="8"/>
                                        </p:tgtEl>
                                      </p:cBhvr>
                                    </p:animEffect>
                                    <p:set>
                                      <p:cBhvr>
                                        <p:cTn id="21" dur="1" fill="hold">
                                          <p:stCondLst>
                                            <p:cond delay="499"/>
                                          </p:stCondLst>
                                        </p:cTn>
                                        <p:tgtEl>
                                          <p:spTgt spid="8"/>
                                        </p:tgtEl>
                                        <p:attrNameLst>
                                          <p:attrName>style.visibility</p:attrName>
                                        </p:attrNameLst>
                                      </p:cBhvr>
                                      <p:to>
                                        <p:strVal val="hidden"/>
                                      </p:to>
                                    </p:set>
                                  </p:childTnLst>
                                </p:cTn>
                              </p:par>
                              <p:par>
                                <p:cTn id="22" presetID="10" presetClass="entr" presetSubtype="0" fill="hold" grpId="0" nodeType="withEffect">
                                  <p:stCondLst>
                                    <p:cond delay="37000"/>
                                  </p:stCondLst>
                                  <p:childTnLst>
                                    <p:set>
                                      <p:cBhvr>
                                        <p:cTn id="23" dur="1" fill="hold">
                                          <p:stCondLst>
                                            <p:cond delay="0"/>
                                          </p:stCondLst>
                                        </p:cTn>
                                        <p:tgtEl>
                                          <p:spTgt spid="11"/>
                                        </p:tgtEl>
                                        <p:attrNameLst>
                                          <p:attrName>style.visibility</p:attrName>
                                        </p:attrNameLst>
                                      </p:cBhvr>
                                      <p:to>
                                        <p:strVal val="visible"/>
                                      </p:to>
                                    </p:set>
                                    <p:animEffect transition="in" filter="fade">
                                      <p:cBhvr>
                                        <p:cTn id="24" dur="500"/>
                                        <p:tgtEl>
                                          <p:spTgt spid="11"/>
                                        </p:tgtEl>
                                      </p:cBhvr>
                                    </p:animEffect>
                                  </p:childTnLst>
                                </p:cTn>
                              </p:par>
                              <p:par>
                                <p:cTn id="25" presetID="10" presetClass="exit" presetSubtype="0" fill="hold" grpId="1" nodeType="withEffect">
                                  <p:stCondLst>
                                    <p:cond delay="45500"/>
                                  </p:stCondLst>
                                  <p:childTnLst>
                                    <p:animEffect transition="out" filter="fade">
                                      <p:cBhvr>
                                        <p:cTn id="26" dur="500"/>
                                        <p:tgtEl>
                                          <p:spTgt spid="11"/>
                                        </p:tgtEl>
                                      </p:cBhvr>
                                    </p:animEffect>
                                    <p:set>
                                      <p:cBhvr>
                                        <p:cTn id="27" dur="1" fill="hold">
                                          <p:stCondLst>
                                            <p:cond delay="499"/>
                                          </p:stCondLst>
                                        </p:cTn>
                                        <p:tgtEl>
                                          <p:spTgt spid="11"/>
                                        </p:tgtEl>
                                        <p:attrNameLst>
                                          <p:attrName>style.visibility</p:attrName>
                                        </p:attrNameLst>
                                      </p:cBhvr>
                                      <p:to>
                                        <p:strVal val="hidden"/>
                                      </p:to>
                                    </p:set>
                                  </p:childTnLst>
                                </p:cTn>
                              </p:par>
                              <p:par>
                                <p:cTn id="28" presetID="10" presetClass="entr" presetSubtype="0" fill="hold" grpId="0" nodeType="withEffect">
                                  <p:stCondLst>
                                    <p:cond delay="50250"/>
                                  </p:stCondLst>
                                  <p:childTnLst>
                                    <p:set>
                                      <p:cBhvr>
                                        <p:cTn id="29" dur="1" fill="hold">
                                          <p:stCondLst>
                                            <p:cond delay="0"/>
                                          </p:stCondLst>
                                        </p:cTn>
                                        <p:tgtEl>
                                          <p:spTgt spid="12"/>
                                        </p:tgtEl>
                                        <p:attrNameLst>
                                          <p:attrName>style.visibility</p:attrName>
                                        </p:attrNameLst>
                                      </p:cBhvr>
                                      <p:to>
                                        <p:strVal val="visible"/>
                                      </p:to>
                                    </p:set>
                                    <p:animEffect transition="in" filter="fade">
                                      <p:cBhvr>
                                        <p:cTn id="3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31" fill="hold" display="0">
                  <p:stCondLst>
                    <p:cond delay="indefinite"/>
                  </p:stCondLst>
                </p:cTn>
                <p:tgtEl>
                  <p:spTgt spid="3"/>
                </p:tgtEl>
              </p:cMediaNode>
            </p:video>
          </p:childTnLst>
        </p:cTn>
      </p:par>
    </p:tnLst>
    <p:bldLst>
      <p:bldP spid="7" grpId="0" animBg="1"/>
      <p:bldP spid="7" grpId="1" animBg="1"/>
      <p:bldP spid="8" grpId="0" animBg="1"/>
      <p:bldP spid="8" grpId="1" animBg="1"/>
      <p:bldP spid="11" grpId="0" animBg="1"/>
      <p:bldP spid="11" grpId="1" animBg="1"/>
      <p:bldP spid="12"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1D78B3-BD3B-8D80-F6C0-C8B5FEEECAB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B50FC0D6-7445-D2FD-0916-095173058446}"/>
              </a:ext>
            </a:extLst>
          </p:cNvPr>
          <p:cNvSpPr>
            <a:spLocks noGrp="1"/>
          </p:cNvSpPr>
          <p:nvPr>
            <p:ph type="title"/>
          </p:nvPr>
        </p:nvSpPr>
        <p:spPr/>
        <p:txBody>
          <a:bodyPr/>
          <a:lstStyle/>
          <a:p>
            <a:r>
              <a:rPr lang="fr-FR" dirty="0"/>
              <a:t>Finalement je relie les points A’, B’ et C’ pour construire le triangle A’B’C’:</a:t>
            </a:r>
          </a:p>
        </p:txBody>
      </p:sp>
      <p:sp>
        <p:nvSpPr>
          <p:cNvPr id="4" name="Espace réservé du contenu 3">
            <a:extLst>
              <a:ext uri="{FF2B5EF4-FFF2-40B4-BE49-F238E27FC236}">
                <a16:creationId xmlns:a16="http://schemas.microsoft.com/office/drawing/2014/main" id="{D65A44C9-2262-16F2-55B7-B18DD7DD3C7C}"/>
              </a:ext>
            </a:extLst>
          </p:cNvPr>
          <p:cNvSpPr>
            <a:spLocks noGrp="1"/>
          </p:cNvSpPr>
          <p:nvPr>
            <p:ph sz="quarter" idx="11"/>
          </p:nvPr>
        </p:nvSpPr>
        <p:spPr>
          <a:xfrm>
            <a:off x="957262" y="690994"/>
            <a:ext cx="10277475" cy="268287"/>
          </a:xfrm>
        </p:spPr>
        <p:txBody>
          <a:bodyPr/>
          <a:lstStyle/>
          <a:p>
            <a:r>
              <a:rPr lang="fr-FR" dirty="0">
                <a:solidFill>
                  <a:srgbClr val="A5A5A5"/>
                </a:solidFill>
                <a:latin typeface="Calibri"/>
                <a:ea typeface="Calibri"/>
                <a:cs typeface="Calibri"/>
                <a:sym typeface="Calibri"/>
              </a:rPr>
              <a:t>L’enseignant montre le triangle ABC</a:t>
            </a:r>
          </a:p>
        </p:txBody>
      </p:sp>
      <p:pic>
        <p:nvPicPr>
          <p:cNvPr id="9" name="Google Shape;289;p51">
            <a:extLst>
              <a:ext uri="{FF2B5EF4-FFF2-40B4-BE49-F238E27FC236}">
                <a16:creationId xmlns:a16="http://schemas.microsoft.com/office/drawing/2014/main" id="{870B6FE3-56CD-C4E8-2F16-CA5F43C5AA5B}"/>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13" name="Picture 9">
            <a:extLst>
              <a:ext uri="{FF2B5EF4-FFF2-40B4-BE49-F238E27FC236}">
                <a16:creationId xmlns:a16="http://schemas.microsoft.com/office/drawing/2014/main" id="{E4506289-CE50-BDAC-140F-DAC4F5DD675A}"/>
              </a:ext>
            </a:extLst>
          </p:cNvPr>
          <p:cNvPicPr>
            <a:picLocks noChangeAspect="1"/>
          </p:cNvPicPr>
          <p:nvPr/>
        </p:nvPicPr>
        <p:blipFill rotWithShape="1">
          <a:blip r:embed="rId3"/>
          <a:srcRect l="1538" t="7218"/>
          <a:stretch/>
        </p:blipFill>
        <p:spPr>
          <a:xfrm>
            <a:off x="874475" y="1420766"/>
            <a:ext cx="10452894" cy="5276939"/>
          </a:xfrm>
          <a:prstGeom prst="rect">
            <a:avLst/>
          </a:prstGeom>
        </p:spPr>
      </p:pic>
      <p:sp>
        <p:nvSpPr>
          <p:cNvPr id="14" name="TextBox 13">
            <a:extLst>
              <a:ext uri="{FF2B5EF4-FFF2-40B4-BE49-F238E27FC236}">
                <a16:creationId xmlns:a16="http://schemas.microsoft.com/office/drawing/2014/main" id="{66D76184-15D3-E9CB-FF13-6978D36F6917}"/>
              </a:ext>
            </a:extLst>
          </p:cNvPr>
          <p:cNvSpPr txBox="1"/>
          <p:nvPr/>
        </p:nvSpPr>
        <p:spPr>
          <a:xfrm>
            <a:off x="447869" y="1013418"/>
            <a:ext cx="10186468" cy="442674"/>
          </a:xfrm>
          <a:prstGeom prst="roundRect">
            <a:avLst/>
          </a:prstGeom>
          <a:gradFill flip="none" rotWithShape="1">
            <a:gsLst>
              <a:gs pos="0">
                <a:srgbClr val="1D6FA9">
                  <a:shade val="30000"/>
                  <a:satMod val="115000"/>
                </a:srgbClr>
              </a:gs>
              <a:gs pos="50000">
                <a:srgbClr val="1D6FA9">
                  <a:shade val="67500"/>
                  <a:satMod val="115000"/>
                </a:srgbClr>
              </a:gs>
              <a:gs pos="100000">
                <a:srgbClr val="1D6FA9">
                  <a:shade val="100000"/>
                  <a:satMod val="115000"/>
                </a:srgbClr>
              </a:gs>
            </a:gsLst>
            <a:lin ang="0" scaled="1"/>
            <a:tileRect/>
          </a:gradFill>
          <a:ln>
            <a:solidFill>
              <a:sysClr val="window" lastClr="FFFFFF">
                <a:lumMod val="95000"/>
              </a:sysClr>
            </a:solidFill>
          </a:ln>
          <a:effectLst/>
        </p:spPr>
        <p:txBody>
          <a:bodyPr wrap="square" rtlCol="0">
            <a:spAutoFit/>
          </a:bodyPr>
          <a:lstStyle>
            <a:defPPr>
              <a:defRPr lang="en-US"/>
            </a:defPPr>
            <a:lvl1pPr>
              <a:defRPr sz="2000">
                <a:solidFill>
                  <a:schemeClr val="bg1"/>
                </a:solidFill>
              </a:defRPr>
            </a:lvl1pPr>
          </a:lstStyle>
          <a:p>
            <a:pPr marL="0" marR="0" lvl="0" indent="0" defTabSz="457200" eaLnBrk="1" fontAlgn="auto" latinLnBrk="0" hangingPunct="1">
              <a:lnSpc>
                <a:spcPct val="100000"/>
              </a:lnSpc>
              <a:spcBef>
                <a:spcPts val="0"/>
              </a:spcBef>
              <a:spcAft>
                <a:spcPts val="0"/>
              </a:spcAft>
              <a:buClrTx/>
              <a:buSzTx/>
              <a:buFontTx/>
              <a:buNone/>
              <a:tabLst/>
              <a:defRPr/>
            </a:pPr>
            <a:r>
              <a:rPr kumimoji="0" lang="fr-FR" sz="2000" b="0" i="0" u="none" strike="noStrike" kern="0" cap="none" spc="0" normalizeH="0" baseline="0" noProof="0" dirty="0">
                <a:ln>
                  <a:noFill/>
                </a:ln>
                <a:solidFill>
                  <a:prstClr val="white"/>
                </a:solidFill>
                <a:effectLst/>
                <a:uLnTx/>
                <a:uFillTx/>
                <a:latin typeface="Calibri" panose="020F0502020204030204"/>
              </a:rPr>
              <a:t>	je relie les points A’, B’ et C’ pour construire le triangle </a:t>
            </a:r>
            <a:r>
              <a:rPr kumimoji="0" lang="fr-FR" sz="2000" b="0" i="0" u="none" strike="noStrike" kern="0" cap="none" spc="0" normalizeH="0" baseline="0" noProof="0">
                <a:ln>
                  <a:noFill/>
                </a:ln>
                <a:solidFill>
                  <a:prstClr val="white"/>
                </a:solidFill>
                <a:effectLst/>
                <a:uLnTx/>
                <a:uFillTx/>
                <a:latin typeface="Calibri" panose="020F0502020204030204"/>
              </a:rPr>
              <a:t>A’B’C’. </a:t>
            </a:r>
            <a:endParaRPr kumimoji="0" lang="fr-FR" sz="2000" b="0" i="0" u="none" strike="noStrike" kern="0" cap="none" spc="0" normalizeH="0" baseline="0" noProof="0" dirty="0">
              <a:ln>
                <a:noFill/>
              </a:ln>
              <a:solidFill>
                <a:prstClr val="white"/>
              </a:solidFill>
              <a:effectLst/>
              <a:uLnTx/>
              <a:uFillTx/>
              <a:latin typeface="Calibri" panose="020F0502020204030204"/>
            </a:endParaRPr>
          </a:p>
        </p:txBody>
      </p:sp>
    </p:spTree>
    <p:extLst>
      <p:ext uri="{BB962C8B-B14F-4D97-AF65-F5344CB8AC3E}">
        <p14:creationId xmlns:p14="http://schemas.microsoft.com/office/powerpoint/2010/main" val="292149200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56F493-D5ED-384A-C093-B06C617FCBCC}"/>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CD8EBB9A-13DA-A45B-3F21-EA863960CC55}"/>
              </a:ext>
            </a:extLst>
          </p:cNvPr>
          <p:cNvSpPr>
            <a:spLocks noGrp="1"/>
          </p:cNvSpPr>
          <p:nvPr>
            <p:ph type="title"/>
          </p:nvPr>
        </p:nvSpPr>
        <p:spPr/>
        <p:txBody>
          <a:bodyPr/>
          <a:lstStyle/>
          <a:p>
            <a:r>
              <a:rPr lang="fr-FR" dirty="0"/>
              <a:t>Regardez: la rotation conserve toutes les distances entre les points. </a:t>
            </a:r>
          </a:p>
        </p:txBody>
      </p:sp>
      <p:sp>
        <p:nvSpPr>
          <p:cNvPr id="4" name="Espace réservé du contenu 3">
            <a:extLst>
              <a:ext uri="{FF2B5EF4-FFF2-40B4-BE49-F238E27FC236}">
                <a16:creationId xmlns:a16="http://schemas.microsoft.com/office/drawing/2014/main" id="{153FC03B-CFBA-8414-11DF-DEDCC623D24B}"/>
              </a:ext>
            </a:extLst>
          </p:cNvPr>
          <p:cNvSpPr>
            <a:spLocks noGrp="1"/>
          </p:cNvSpPr>
          <p:nvPr>
            <p:ph sz="quarter" idx="11"/>
          </p:nvPr>
        </p:nvSpPr>
        <p:spPr>
          <a:xfrm>
            <a:off x="957262" y="690994"/>
            <a:ext cx="10277475" cy="268287"/>
          </a:xfrm>
        </p:spPr>
        <p:txBody>
          <a:bodyPr/>
          <a:lstStyle/>
          <a:p>
            <a:r>
              <a:rPr lang="fr-FR" dirty="0">
                <a:solidFill>
                  <a:srgbClr val="A5A5A5"/>
                </a:solidFill>
                <a:latin typeface="Calibri"/>
                <a:ea typeface="Calibri"/>
                <a:cs typeface="Calibri"/>
                <a:sym typeface="Calibri"/>
              </a:rPr>
              <a:t>L’enseignant montre les côtés égaux correspondants entre les deux triangles.</a:t>
            </a:r>
          </a:p>
        </p:txBody>
      </p:sp>
      <p:pic>
        <p:nvPicPr>
          <p:cNvPr id="9" name="Google Shape;289;p51">
            <a:extLst>
              <a:ext uri="{FF2B5EF4-FFF2-40B4-BE49-F238E27FC236}">
                <a16:creationId xmlns:a16="http://schemas.microsoft.com/office/drawing/2014/main" id="{5EDFB660-1013-9AF3-0976-5C9278CE264B}"/>
              </a:ext>
            </a:extLst>
          </p:cNvPr>
          <p:cNvPicPr preferRelativeResize="0"/>
          <p:nvPr/>
        </p:nvPicPr>
        <p:blipFill rotWithShape="1">
          <a:blip r:embed="rId4">
            <a:alphaModFix/>
          </a:blip>
          <a:srcRect/>
          <a:stretch/>
        </p:blipFill>
        <p:spPr>
          <a:xfrm>
            <a:off x="11709400" y="505152"/>
            <a:ext cx="363525" cy="326372"/>
          </a:xfrm>
          <a:prstGeom prst="rect">
            <a:avLst/>
          </a:prstGeom>
          <a:noFill/>
          <a:ln>
            <a:noFill/>
          </a:ln>
        </p:spPr>
      </p:pic>
      <p:sp>
        <p:nvSpPr>
          <p:cNvPr id="14" name="Espace réservé du texte 2">
            <a:extLst>
              <a:ext uri="{FF2B5EF4-FFF2-40B4-BE49-F238E27FC236}">
                <a16:creationId xmlns:a16="http://schemas.microsoft.com/office/drawing/2014/main" id="{4F461BCD-82A3-3C56-B4E6-337295F1CE8D}"/>
              </a:ext>
            </a:extLst>
          </p:cNvPr>
          <p:cNvSpPr txBox="1">
            <a:spLocks/>
          </p:cNvSpPr>
          <p:nvPr/>
        </p:nvSpPr>
        <p:spPr>
          <a:xfrm>
            <a:off x="874474" y="685687"/>
            <a:ext cx="10179603" cy="29244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i="1" kern="1200">
                <a:solidFill>
                  <a:schemeClr val="bg2">
                    <a:lumMod val="7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1400" b="0" i="1" u="none" strike="noStrike" kern="1200" cap="none" spc="0" normalizeH="0" baseline="0" noProof="0">
                <a:ln>
                  <a:noFill/>
                </a:ln>
                <a:solidFill>
                  <a:prstClr val="white">
                    <a:lumMod val="65000"/>
                  </a:prstClr>
                </a:solidFill>
                <a:effectLst/>
                <a:uLnTx/>
                <a:uFillTx/>
                <a:latin typeface="Calibri"/>
                <a:ea typeface="+mn-ea"/>
                <a:cs typeface="+mn-cs"/>
              </a:rPr>
              <a:t>L’enseignant montre les côtés égaux correspondants entre les deux triangles.</a:t>
            </a:r>
            <a:endParaRPr kumimoji="0" lang="fr-FR" sz="1400" b="0" i="1" u="none" strike="noStrike" kern="1200" cap="none" spc="0" normalizeH="0" baseline="0" noProof="0" dirty="0">
              <a:ln>
                <a:noFill/>
              </a:ln>
              <a:solidFill>
                <a:srgbClr val="E7E6E6">
                  <a:lumMod val="75000"/>
                </a:srgbClr>
              </a:solidFill>
              <a:effectLst/>
              <a:uLnTx/>
              <a:uFillTx/>
              <a:latin typeface="Calibri" panose="020F0502020204030204"/>
              <a:ea typeface="+mn-ea"/>
              <a:cs typeface="+mn-cs"/>
            </a:endParaRPr>
          </a:p>
        </p:txBody>
      </p:sp>
      <p:pic>
        <p:nvPicPr>
          <p:cNvPr id="15" name="RC2">
            <a:hlinkClick r:id="" action="ppaction://media"/>
            <a:extLst>
              <a:ext uri="{FF2B5EF4-FFF2-40B4-BE49-F238E27FC236}">
                <a16:creationId xmlns:a16="http://schemas.microsoft.com/office/drawing/2014/main" id="{51752074-BE0C-D9C7-A4EB-CFE6669F8256}"/>
              </a:ext>
            </a:extLst>
          </p:cNvPr>
          <p:cNvPicPr>
            <a:picLocks noChangeAspect="1"/>
          </p:cNvPicPr>
          <p:nvPr>
            <a:videoFile r:link="rId1"/>
            <p:extLst>
              <p:ext uri="{DAA4B4D4-6D71-4841-9C94-3DE7FCFB9230}">
                <p14:media xmlns:p14="http://schemas.microsoft.com/office/powerpoint/2010/main" r:embed="rId2">
                  <p14:trim end="1697.7641"/>
                </p14:media>
              </p:ext>
            </p:extLst>
          </p:nvPr>
        </p:nvPicPr>
        <p:blipFill rotWithShape="1">
          <a:blip r:embed="rId5"/>
          <a:srcRect l="15153" r="19643"/>
          <a:stretch>
            <a:fillRect/>
          </a:stretch>
        </p:blipFill>
        <p:spPr>
          <a:xfrm>
            <a:off x="392198" y="978130"/>
            <a:ext cx="6612578" cy="5704513"/>
          </a:xfrm>
          <a:prstGeom prst="rect">
            <a:avLst/>
          </a:prstGeom>
        </p:spPr>
      </p:pic>
      <p:grpSp>
        <p:nvGrpSpPr>
          <p:cNvPr id="16" name="Group 8">
            <a:extLst>
              <a:ext uri="{FF2B5EF4-FFF2-40B4-BE49-F238E27FC236}">
                <a16:creationId xmlns:a16="http://schemas.microsoft.com/office/drawing/2014/main" id="{0760EBA2-E538-95C9-D68F-B3E06943D47C}"/>
              </a:ext>
            </a:extLst>
          </p:cNvPr>
          <p:cNvGrpSpPr/>
          <p:nvPr/>
        </p:nvGrpSpPr>
        <p:grpSpPr>
          <a:xfrm>
            <a:off x="7203936" y="2123783"/>
            <a:ext cx="3849715" cy="3137778"/>
            <a:chOff x="7203936" y="2123783"/>
            <a:chExt cx="3849715" cy="3137778"/>
          </a:xfrm>
        </p:grpSpPr>
        <p:sp>
          <p:nvSpPr>
            <p:cNvPr id="17" name="TextBox 7">
              <a:extLst>
                <a:ext uri="{FF2B5EF4-FFF2-40B4-BE49-F238E27FC236}">
                  <a16:creationId xmlns:a16="http://schemas.microsoft.com/office/drawing/2014/main" id="{15B311AF-E71B-9BBE-D3A7-5274859B5ED2}"/>
                </a:ext>
              </a:extLst>
            </p:cNvPr>
            <p:cNvSpPr txBox="1"/>
            <p:nvPr/>
          </p:nvSpPr>
          <p:spPr>
            <a:xfrm>
              <a:off x="7203936" y="2123783"/>
              <a:ext cx="3849715" cy="707886"/>
            </a:xfrm>
            <a:prstGeom prst="roundRect">
              <a:avLst>
                <a:gd name="adj" fmla="val 0"/>
              </a:avLst>
            </a:prstGeom>
            <a:solidFill>
              <a:srgbClr val="1D9A78">
                <a:lumMod val="20000"/>
                <a:lumOff val="80000"/>
              </a:srgbClr>
            </a:solidFill>
            <a:ln>
              <a:solidFill>
                <a:srgbClr val="1D9A78"/>
              </a:solidFill>
            </a:ln>
            <a:effectLst/>
          </p:spPr>
          <p:txBody>
            <a:bodyPr wrap="squar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fr-FR" sz="2000" b="0" i="0" u="none" strike="noStrike" kern="0" cap="none" spc="0" normalizeH="0" baseline="0" noProof="0" dirty="0">
                  <a:ln>
                    <a:noFill/>
                  </a:ln>
                  <a:solidFill>
                    <a:prstClr val="black"/>
                  </a:solidFill>
                  <a:effectLst/>
                  <a:uLnTx/>
                  <a:uFillTx/>
                  <a:latin typeface="Calibri" panose="020F0502020204030204"/>
                </a:rPr>
                <a:t>La </a:t>
              </a:r>
              <a:r>
                <a:rPr kumimoji="0" lang="fr-FR" sz="2000" b="1" i="0" u="none" strike="noStrike" kern="0" cap="none" spc="0" normalizeH="0" baseline="0" noProof="0" dirty="0">
                  <a:ln>
                    <a:noFill/>
                  </a:ln>
                  <a:solidFill>
                    <a:prstClr val="black"/>
                  </a:solidFill>
                  <a:effectLst/>
                  <a:uLnTx/>
                  <a:uFillTx/>
                  <a:latin typeface="Calibri" panose="020F0502020204030204"/>
                </a:rPr>
                <a:t>rotation</a:t>
              </a:r>
              <a:r>
                <a:rPr kumimoji="0" lang="fr-FR" sz="2000" b="0" i="0" u="none" strike="noStrike" kern="0" cap="none" spc="0" normalizeH="0" baseline="0" noProof="0" dirty="0">
                  <a:ln>
                    <a:noFill/>
                  </a:ln>
                  <a:solidFill>
                    <a:prstClr val="black"/>
                  </a:solidFill>
                  <a:effectLst/>
                  <a:uLnTx/>
                  <a:uFillTx/>
                  <a:latin typeface="Calibri" panose="020F0502020204030204"/>
                </a:rPr>
                <a:t> est une i</a:t>
              </a:r>
              <a:r>
                <a:rPr kumimoji="0" lang="fr-FR" sz="2000" b="1" i="0" u="none" strike="noStrike" kern="0" cap="none" spc="0" normalizeH="0" baseline="0" noProof="0" dirty="0">
                  <a:ln>
                    <a:noFill/>
                  </a:ln>
                  <a:solidFill>
                    <a:prstClr val="black"/>
                  </a:solidFill>
                  <a:effectLst/>
                  <a:uLnTx/>
                  <a:uFillTx/>
                  <a:latin typeface="Calibri" panose="020F0502020204030204"/>
                </a:rPr>
                <a:t>sométrie</a:t>
              </a:r>
              <a:r>
                <a:rPr kumimoji="0" lang="fr-FR" sz="2000" b="0" i="0" u="none" strike="noStrike" kern="0" cap="none" spc="0" normalizeH="0" baseline="0" noProof="0" dirty="0">
                  <a:ln>
                    <a:noFill/>
                  </a:ln>
                  <a:solidFill>
                    <a:prstClr val="black"/>
                  </a:solidFill>
                  <a:effectLst/>
                  <a:uLnTx/>
                  <a:uFillTx/>
                  <a:latin typeface="Calibri" panose="020F0502020204030204"/>
                </a:rPr>
                <a:t>, elle conserve les </a:t>
              </a:r>
              <a:r>
                <a:rPr kumimoji="0" lang="fr-FR" sz="2000" b="1" i="0" u="none" strike="noStrike" kern="0" cap="none" spc="0" normalizeH="0" baseline="0" noProof="0" dirty="0">
                  <a:ln>
                    <a:noFill/>
                  </a:ln>
                  <a:solidFill>
                    <a:prstClr val="black"/>
                  </a:solidFill>
                  <a:effectLst/>
                  <a:uLnTx/>
                  <a:uFillTx/>
                  <a:latin typeface="Calibri" panose="020F0502020204030204"/>
                </a:rPr>
                <a:t>distances</a:t>
              </a:r>
            </a:p>
          </p:txBody>
        </p:sp>
        <p:sp>
          <p:nvSpPr>
            <p:cNvPr id="18" name="Down Arrow 5">
              <a:extLst>
                <a:ext uri="{FF2B5EF4-FFF2-40B4-BE49-F238E27FC236}">
                  <a16:creationId xmlns:a16="http://schemas.microsoft.com/office/drawing/2014/main" id="{58A7BF3E-6FB0-D310-2B30-5B71072FA2A1}"/>
                </a:ext>
              </a:extLst>
            </p:cNvPr>
            <p:cNvSpPr/>
            <p:nvPr/>
          </p:nvSpPr>
          <p:spPr>
            <a:xfrm>
              <a:off x="8850602" y="3100245"/>
              <a:ext cx="556383" cy="877077"/>
            </a:xfrm>
            <a:prstGeom prst="downArrow">
              <a:avLst/>
            </a:prstGeom>
            <a:solidFill>
              <a:srgbClr val="1D9A78"/>
            </a:solidFill>
            <a:ln w="12700" cap="flat" cmpd="sng" algn="ctr">
              <a:solidFill>
                <a:srgbClr val="1D9A78">
                  <a:shade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9" name="TextBox 9">
              <a:extLst>
                <a:ext uri="{FF2B5EF4-FFF2-40B4-BE49-F238E27FC236}">
                  <a16:creationId xmlns:a16="http://schemas.microsoft.com/office/drawing/2014/main" id="{42197CEB-0A54-E23C-83BE-F12182A4BD3E}"/>
                </a:ext>
              </a:extLst>
            </p:cNvPr>
            <p:cNvSpPr txBox="1"/>
            <p:nvPr/>
          </p:nvSpPr>
          <p:spPr>
            <a:xfrm>
              <a:off x="7203936" y="4245898"/>
              <a:ext cx="3849715" cy="1015663"/>
            </a:xfrm>
            <a:prstGeom prst="roundRect">
              <a:avLst>
                <a:gd name="adj" fmla="val 0"/>
              </a:avLst>
            </a:prstGeom>
            <a:solidFill>
              <a:srgbClr val="1D9A78">
                <a:lumMod val="20000"/>
                <a:lumOff val="80000"/>
              </a:srgbClr>
            </a:solidFill>
            <a:ln>
              <a:solidFill>
                <a:srgbClr val="1D9A78"/>
              </a:solidFill>
            </a:ln>
            <a:effectLst/>
          </p:spPr>
          <p:txBody>
            <a:bodyPr wrap="square" rtlCol="0">
              <a:sp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fr-FR" sz="2000" b="0" i="0" u="none" strike="noStrike" kern="0" cap="none" spc="0" normalizeH="0" baseline="0" noProof="0" dirty="0">
                  <a:ln>
                    <a:noFill/>
                  </a:ln>
                  <a:solidFill>
                    <a:prstClr val="black"/>
                  </a:solidFill>
                  <a:effectLst/>
                  <a:uLnTx/>
                  <a:uFillTx/>
                  <a:latin typeface="Calibri" panose="020F0502020204030204"/>
                </a:rPr>
                <a:t>AB = A’B’</a:t>
              </a:r>
            </a:p>
            <a:p>
              <a:pPr marL="0" marR="0" lvl="0" indent="0" algn="ctr" defTabSz="457200" eaLnBrk="1" fontAlgn="auto" latinLnBrk="0" hangingPunct="1">
                <a:lnSpc>
                  <a:spcPct val="100000"/>
                </a:lnSpc>
                <a:spcBef>
                  <a:spcPts val="0"/>
                </a:spcBef>
                <a:spcAft>
                  <a:spcPts val="0"/>
                </a:spcAft>
                <a:buClrTx/>
                <a:buSzTx/>
                <a:buFontTx/>
                <a:buNone/>
                <a:tabLst/>
                <a:defRPr/>
              </a:pPr>
              <a:r>
                <a:rPr kumimoji="0" lang="fr-FR" sz="2000" b="0" i="0" u="none" strike="noStrike" kern="0" cap="none" spc="0" normalizeH="0" baseline="0" noProof="0" dirty="0">
                  <a:ln>
                    <a:noFill/>
                  </a:ln>
                  <a:solidFill>
                    <a:prstClr val="black"/>
                  </a:solidFill>
                  <a:effectLst/>
                  <a:uLnTx/>
                  <a:uFillTx/>
                  <a:latin typeface="Calibri" panose="020F0502020204030204"/>
                </a:rPr>
                <a:t>AC = A’C’</a:t>
              </a:r>
            </a:p>
            <a:p>
              <a:pPr marL="0" marR="0" lvl="0" indent="0" algn="ctr" defTabSz="457200" eaLnBrk="1" fontAlgn="auto" latinLnBrk="0" hangingPunct="1">
                <a:lnSpc>
                  <a:spcPct val="100000"/>
                </a:lnSpc>
                <a:spcBef>
                  <a:spcPts val="0"/>
                </a:spcBef>
                <a:spcAft>
                  <a:spcPts val="0"/>
                </a:spcAft>
                <a:buClrTx/>
                <a:buSzTx/>
                <a:buFontTx/>
                <a:buNone/>
                <a:tabLst/>
                <a:defRPr/>
              </a:pPr>
              <a:r>
                <a:rPr kumimoji="0" lang="fr-FR" sz="2000" b="0" i="0" u="none" strike="noStrike" kern="0" cap="none" spc="0" normalizeH="0" baseline="0" noProof="0" dirty="0">
                  <a:ln>
                    <a:noFill/>
                  </a:ln>
                  <a:solidFill>
                    <a:prstClr val="black"/>
                  </a:solidFill>
                  <a:effectLst/>
                  <a:uLnTx/>
                  <a:uFillTx/>
                  <a:latin typeface="Calibri" panose="020F0502020204030204"/>
                </a:rPr>
                <a:t>BC = B’C</a:t>
              </a:r>
              <a:r>
                <a:rPr kumimoji="0" lang="fr-FR" sz="2000" b="1" i="0" u="none" strike="noStrike" kern="0" cap="none" spc="0" normalizeH="0" baseline="0" noProof="0" dirty="0">
                  <a:ln>
                    <a:noFill/>
                  </a:ln>
                  <a:solidFill>
                    <a:prstClr val="black"/>
                  </a:solidFill>
                  <a:effectLst/>
                  <a:uLnTx/>
                  <a:uFillTx/>
                  <a:latin typeface="Calibri" panose="020F0502020204030204"/>
                </a:rPr>
                <a:t>’</a:t>
              </a:r>
            </a:p>
          </p:txBody>
        </p:sp>
      </p:grpSp>
    </p:spTree>
    <p:extLst>
      <p:ext uri="{BB962C8B-B14F-4D97-AF65-F5344CB8AC3E}">
        <p14:creationId xmlns:p14="http://schemas.microsoft.com/office/powerpoint/2010/main" val="5548926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15"/>
                                        </p:tgtEl>
                                      </p:cBhvr>
                                    </p:cmd>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25516" fill="hold"/>
                                        <p:tgtEl>
                                          <p:spTgt spid="15"/>
                                        </p:tgtEl>
                                      </p:cBhvr>
                                    </p:cmd>
                                  </p:childTnLst>
                                </p:cTn>
                              </p:par>
                            </p:childTnLst>
                          </p:cTn>
                        </p:par>
                        <p:par>
                          <p:cTn id="10" fill="hold">
                            <p:stCondLst>
                              <p:cond delay="25516"/>
                            </p:stCondLst>
                            <p:childTnLst>
                              <p:par>
                                <p:cTn id="11" presetID="10" presetClass="entr" presetSubtype="0" fill="hold" nodeType="afterEffect">
                                  <p:stCondLst>
                                    <p:cond delay="100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4" fill="hold" display="0">
                  <p:stCondLst>
                    <p:cond delay="indefinite"/>
                  </p:stCondLst>
                </p:cTn>
                <p:tgtEl>
                  <p:spTgt spid="15"/>
                </p:tgtEl>
              </p:cMediaNode>
            </p:video>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9D6F10-442B-3F71-C2AB-7CCDE214FEAA}"/>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CED5A0A7-049B-14C8-E57A-2367757B1FFA}"/>
              </a:ext>
            </a:extLst>
          </p:cNvPr>
          <p:cNvSpPr>
            <a:spLocks noGrp="1"/>
          </p:cNvSpPr>
          <p:nvPr>
            <p:ph type="title"/>
          </p:nvPr>
        </p:nvSpPr>
        <p:spPr/>
        <p:txBody>
          <a:bodyPr/>
          <a:lstStyle/>
          <a:p>
            <a:r>
              <a:rPr lang="fr-FR" dirty="0"/>
              <a:t>La rotation conserve également les mesures des angles. Les deux triangles sont parfaitement identiques en forme et taille</a:t>
            </a:r>
          </a:p>
        </p:txBody>
      </p:sp>
      <p:sp>
        <p:nvSpPr>
          <p:cNvPr id="4" name="Espace réservé du contenu 3">
            <a:extLst>
              <a:ext uri="{FF2B5EF4-FFF2-40B4-BE49-F238E27FC236}">
                <a16:creationId xmlns:a16="http://schemas.microsoft.com/office/drawing/2014/main" id="{282A4EB5-4776-FAEA-EA17-826F1EFFEEC0}"/>
              </a:ext>
            </a:extLst>
          </p:cNvPr>
          <p:cNvSpPr>
            <a:spLocks noGrp="1"/>
          </p:cNvSpPr>
          <p:nvPr>
            <p:ph sz="quarter" idx="11"/>
          </p:nvPr>
        </p:nvSpPr>
        <p:spPr>
          <a:xfrm>
            <a:off x="1199380" y="702171"/>
            <a:ext cx="10277475" cy="268287"/>
          </a:xfrm>
        </p:spPr>
        <p:txBody>
          <a:bodyPr/>
          <a:lstStyle/>
          <a:p>
            <a:r>
              <a:rPr lang="fr-FR" dirty="0">
                <a:solidFill>
                  <a:srgbClr val="A5A5A5"/>
                </a:solidFill>
                <a:latin typeface="Calibri"/>
                <a:ea typeface="Calibri"/>
                <a:cs typeface="Calibri"/>
                <a:sym typeface="Calibri"/>
              </a:rPr>
              <a:t>L’enseignant montre les angles égaux entre les deux triangles</a:t>
            </a:r>
          </a:p>
        </p:txBody>
      </p:sp>
      <p:pic>
        <p:nvPicPr>
          <p:cNvPr id="9" name="Google Shape;289;p51">
            <a:extLst>
              <a:ext uri="{FF2B5EF4-FFF2-40B4-BE49-F238E27FC236}">
                <a16:creationId xmlns:a16="http://schemas.microsoft.com/office/drawing/2014/main" id="{5C1E6D3C-77DF-7C0F-4C11-2470ADB87F99}"/>
              </a:ext>
            </a:extLst>
          </p:cNvPr>
          <p:cNvPicPr preferRelativeResize="0"/>
          <p:nvPr/>
        </p:nvPicPr>
        <p:blipFill rotWithShape="1">
          <a:blip r:embed="rId4">
            <a:alphaModFix/>
          </a:blip>
          <a:srcRect/>
          <a:stretch/>
        </p:blipFill>
        <p:spPr>
          <a:xfrm>
            <a:off x="11709400" y="505152"/>
            <a:ext cx="363525" cy="326372"/>
          </a:xfrm>
          <a:prstGeom prst="rect">
            <a:avLst/>
          </a:prstGeom>
          <a:noFill/>
          <a:ln>
            <a:noFill/>
          </a:ln>
        </p:spPr>
      </p:pic>
      <p:pic>
        <p:nvPicPr>
          <p:cNvPr id="8" name="RC3">
            <a:hlinkClick r:id="" action="ppaction://media"/>
            <a:extLst>
              <a:ext uri="{FF2B5EF4-FFF2-40B4-BE49-F238E27FC236}">
                <a16:creationId xmlns:a16="http://schemas.microsoft.com/office/drawing/2014/main" id="{2DFEC0B2-CE89-BC39-DDB6-9562DE8940F9}"/>
              </a:ext>
            </a:extLst>
          </p:cNvPr>
          <p:cNvPicPr>
            <a:picLocks noChangeAspect="1"/>
          </p:cNvPicPr>
          <p:nvPr>
            <a:videoFile r:link="rId1"/>
            <p:extLst>
              <p:ext uri="{DAA4B4D4-6D71-4841-9C94-3DE7FCFB9230}">
                <p14:media xmlns:p14="http://schemas.microsoft.com/office/powerpoint/2010/main" r:embed="rId2">
                  <p14:trim end="39555.3945"/>
                </p14:media>
              </p:ext>
            </p:extLst>
          </p:nvPr>
        </p:nvPicPr>
        <p:blipFill rotWithShape="1">
          <a:blip r:embed="rId5"/>
          <a:srcRect l="13010" r="14821"/>
          <a:stretch>
            <a:fillRect/>
          </a:stretch>
        </p:blipFill>
        <p:spPr>
          <a:xfrm>
            <a:off x="298612" y="1083335"/>
            <a:ext cx="7085634" cy="5522738"/>
          </a:xfrm>
          <a:prstGeom prst="rect">
            <a:avLst/>
          </a:prstGeom>
        </p:spPr>
      </p:pic>
      <p:grpSp>
        <p:nvGrpSpPr>
          <p:cNvPr id="10" name="Group 8">
            <a:extLst>
              <a:ext uri="{FF2B5EF4-FFF2-40B4-BE49-F238E27FC236}">
                <a16:creationId xmlns:a16="http://schemas.microsoft.com/office/drawing/2014/main" id="{808AC283-4B60-8FE9-F406-D0FAB8BD85E9}"/>
              </a:ext>
            </a:extLst>
          </p:cNvPr>
          <p:cNvGrpSpPr/>
          <p:nvPr/>
        </p:nvGrpSpPr>
        <p:grpSpPr>
          <a:xfrm>
            <a:off x="7203936" y="2123783"/>
            <a:ext cx="3849715" cy="3137778"/>
            <a:chOff x="7203936" y="2123783"/>
            <a:chExt cx="3849715" cy="3137778"/>
          </a:xfrm>
        </p:grpSpPr>
        <p:sp>
          <p:nvSpPr>
            <p:cNvPr id="11" name="TextBox 7">
              <a:extLst>
                <a:ext uri="{FF2B5EF4-FFF2-40B4-BE49-F238E27FC236}">
                  <a16:creationId xmlns:a16="http://schemas.microsoft.com/office/drawing/2014/main" id="{9CCFECDC-8B7E-9087-0FAD-04F6F5362EFB}"/>
                </a:ext>
              </a:extLst>
            </p:cNvPr>
            <p:cNvSpPr txBox="1"/>
            <p:nvPr/>
          </p:nvSpPr>
          <p:spPr>
            <a:xfrm>
              <a:off x="7203936" y="2123783"/>
              <a:ext cx="3849715" cy="707886"/>
            </a:xfrm>
            <a:prstGeom prst="roundRect">
              <a:avLst>
                <a:gd name="adj" fmla="val 0"/>
              </a:avLst>
            </a:prstGeom>
            <a:solidFill>
              <a:srgbClr val="1D9A78">
                <a:lumMod val="20000"/>
                <a:lumOff val="80000"/>
              </a:srgbClr>
            </a:solidFill>
            <a:ln>
              <a:solidFill>
                <a:srgbClr val="1D9A78"/>
              </a:solidFill>
            </a:ln>
            <a:effectLst/>
          </p:spPr>
          <p:txBody>
            <a:bodyPr wrap="squar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fr-FR" sz="2000" b="0" i="0" u="none" strike="noStrike" kern="0" cap="none" spc="0" normalizeH="0" baseline="0" noProof="0" dirty="0">
                  <a:ln>
                    <a:noFill/>
                  </a:ln>
                  <a:solidFill>
                    <a:prstClr val="black"/>
                  </a:solidFill>
                  <a:effectLst/>
                  <a:uLnTx/>
                  <a:uFillTx/>
                  <a:latin typeface="Calibri" panose="020F0502020204030204"/>
                </a:rPr>
                <a:t>La </a:t>
              </a:r>
              <a:r>
                <a:rPr kumimoji="0" lang="fr-FR" sz="2000" b="1" i="0" u="none" strike="noStrike" kern="0" cap="none" spc="0" normalizeH="0" baseline="0" noProof="0" dirty="0">
                  <a:ln>
                    <a:noFill/>
                  </a:ln>
                  <a:solidFill>
                    <a:prstClr val="black"/>
                  </a:solidFill>
                  <a:effectLst/>
                  <a:uLnTx/>
                  <a:uFillTx/>
                  <a:latin typeface="Calibri" panose="020F0502020204030204"/>
                </a:rPr>
                <a:t>rotation</a:t>
              </a:r>
              <a:r>
                <a:rPr kumimoji="0" lang="fr-FR" sz="2000" b="0" i="0" u="none" strike="noStrike" kern="0" cap="none" spc="0" normalizeH="0" baseline="0" noProof="0" dirty="0">
                  <a:ln>
                    <a:noFill/>
                  </a:ln>
                  <a:solidFill>
                    <a:prstClr val="black"/>
                  </a:solidFill>
                  <a:effectLst/>
                  <a:uLnTx/>
                  <a:uFillTx/>
                  <a:latin typeface="Calibri" panose="020F0502020204030204"/>
                </a:rPr>
                <a:t> est une i</a:t>
              </a:r>
              <a:r>
                <a:rPr kumimoji="0" lang="fr-FR" sz="2000" b="1" i="0" u="none" strike="noStrike" kern="0" cap="none" spc="0" normalizeH="0" baseline="0" noProof="0" dirty="0">
                  <a:ln>
                    <a:noFill/>
                  </a:ln>
                  <a:solidFill>
                    <a:prstClr val="black"/>
                  </a:solidFill>
                  <a:effectLst/>
                  <a:uLnTx/>
                  <a:uFillTx/>
                  <a:latin typeface="Calibri" panose="020F0502020204030204"/>
                </a:rPr>
                <a:t>sométrie</a:t>
              </a:r>
              <a:r>
                <a:rPr kumimoji="0" lang="fr-FR" sz="2000" b="0" i="0" u="none" strike="noStrike" kern="0" cap="none" spc="0" normalizeH="0" baseline="0" noProof="0" dirty="0">
                  <a:ln>
                    <a:noFill/>
                  </a:ln>
                  <a:solidFill>
                    <a:prstClr val="black"/>
                  </a:solidFill>
                  <a:effectLst/>
                  <a:uLnTx/>
                  <a:uFillTx/>
                  <a:latin typeface="Calibri" panose="020F0502020204030204"/>
                </a:rPr>
                <a:t>, elle conserve les </a:t>
              </a:r>
              <a:r>
                <a:rPr kumimoji="0" lang="fr-FR" sz="2000" b="1" i="0" u="none" strike="noStrike" kern="0" cap="none" spc="0" normalizeH="0" baseline="0" noProof="0" dirty="0">
                  <a:ln>
                    <a:noFill/>
                  </a:ln>
                  <a:solidFill>
                    <a:prstClr val="black"/>
                  </a:solidFill>
                  <a:effectLst/>
                  <a:uLnTx/>
                  <a:uFillTx/>
                  <a:latin typeface="Calibri" panose="020F0502020204030204"/>
                </a:rPr>
                <a:t>mesures des angles</a:t>
              </a:r>
            </a:p>
          </p:txBody>
        </p:sp>
        <p:sp>
          <p:nvSpPr>
            <p:cNvPr id="12" name="Down Arrow 5">
              <a:extLst>
                <a:ext uri="{FF2B5EF4-FFF2-40B4-BE49-F238E27FC236}">
                  <a16:creationId xmlns:a16="http://schemas.microsoft.com/office/drawing/2014/main" id="{13C3B866-8D2B-FEAA-0465-67946399993C}"/>
                </a:ext>
              </a:extLst>
            </p:cNvPr>
            <p:cNvSpPr/>
            <p:nvPr/>
          </p:nvSpPr>
          <p:spPr>
            <a:xfrm>
              <a:off x="8850602" y="3100245"/>
              <a:ext cx="556383" cy="877077"/>
            </a:xfrm>
            <a:prstGeom prst="downArrow">
              <a:avLst/>
            </a:prstGeom>
            <a:solidFill>
              <a:srgbClr val="1D9A78"/>
            </a:solidFill>
            <a:ln w="12700" cap="flat" cmpd="sng" algn="ctr">
              <a:solidFill>
                <a:srgbClr val="1D9A78">
                  <a:shade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 name="TextBox 9">
              <a:extLst>
                <a:ext uri="{FF2B5EF4-FFF2-40B4-BE49-F238E27FC236}">
                  <a16:creationId xmlns:a16="http://schemas.microsoft.com/office/drawing/2014/main" id="{68F36C7A-8CE9-6F49-5E0D-94549389B8E3}"/>
                </a:ext>
              </a:extLst>
            </p:cNvPr>
            <p:cNvSpPr txBox="1"/>
            <p:nvPr/>
          </p:nvSpPr>
          <p:spPr>
            <a:xfrm>
              <a:off x="7203936" y="4245898"/>
              <a:ext cx="3849715" cy="1015663"/>
            </a:xfrm>
            <a:prstGeom prst="roundRect">
              <a:avLst>
                <a:gd name="adj" fmla="val 0"/>
              </a:avLst>
            </a:prstGeom>
            <a:solidFill>
              <a:srgbClr val="1D9A78">
                <a:lumMod val="20000"/>
                <a:lumOff val="80000"/>
              </a:srgbClr>
            </a:solidFill>
            <a:ln>
              <a:solidFill>
                <a:srgbClr val="1D9A78"/>
              </a:solidFill>
            </a:ln>
            <a:effectLst/>
          </p:spPr>
          <p:txBody>
            <a:bodyPr wrap="square" rtlCol="0">
              <a:sp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fr-FR" sz="2000" b="0" i="0" u="none" strike="noStrike" kern="0" cap="none" spc="0" normalizeH="0" baseline="0" noProof="0" dirty="0">
                  <a:ln>
                    <a:noFill/>
                  </a:ln>
                  <a:solidFill>
                    <a:prstClr val="black"/>
                  </a:solidFill>
                  <a:effectLst/>
                  <a:uLnTx/>
                  <a:uFillTx/>
                  <a:latin typeface="Calibri" panose="020F0502020204030204"/>
                </a:rPr>
                <a:t>∠BAC  = ∠B’A’C’ </a:t>
              </a:r>
            </a:p>
            <a:p>
              <a:pPr marL="0" marR="0" lvl="0" indent="0" algn="ctr" defTabSz="457200" eaLnBrk="1" fontAlgn="auto" latinLnBrk="0" hangingPunct="1">
                <a:lnSpc>
                  <a:spcPct val="100000"/>
                </a:lnSpc>
                <a:spcBef>
                  <a:spcPts val="0"/>
                </a:spcBef>
                <a:spcAft>
                  <a:spcPts val="0"/>
                </a:spcAft>
                <a:buClrTx/>
                <a:buSzTx/>
                <a:buFontTx/>
                <a:buNone/>
                <a:tabLst/>
                <a:defRPr/>
              </a:pPr>
              <a:r>
                <a:rPr kumimoji="0" lang="fr-FR" sz="2000" b="0" i="0" u="none" strike="noStrike" kern="0" cap="none" spc="0" normalizeH="0" baseline="0" noProof="0" dirty="0">
                  <a:ln>
                    <a:noFill/>
                  </a:ln>
                  <a:solidFill>
                    <a:prstClr val="black"/>
                  </a:solidFill>
                  <a:effectLst/>
                  <a:uLnTx/>
                  <a:uFillTx/>
                  <a:latin typeface="Calibri" panose="020F0502020204030204"/>
                </a:rPr>
                <a:t>∠ABC = ∠ A’B’C’</a:t>
              </a:r>
            </a:p>
            <a:p>
              <a:pPr marL="0" marR="0" lvl="0" indent="0" algn="ctr" defTabSz="457200" eaLnBrk="1" fontAlgn="auto" latinLnBrk="0" hangingPunct="1">
                <a:lnSpc>
                  <a:spcPct val="100000"/>
                </a:lnSpc>
                <a:spcBef>
                  <a:spcPts val="0"/>
                </a:spcBef>
                <a:spcAft>
                  <a:spcPts val="0"/>
                </a:spcAft>
                <a:buClrTx/>
                <a:buSzTx/>
                <a:buFontTx/>
                <a:buNone/>
                <a:tabLst/>
                <a:defRPr/>
              </a:pPr>
              <a:r>
                <a:rPr kumimoji="0" lang="fr-FR" sz="2000" b="0" i="0" u="none" strike="noStrike" kern="0" cap="none" spc="0" normalizeH="0" baseline="0" noProof="0" dirty="0">
                  <a:ln>
                    <a:noFill/>
                  </a:ln>
                  <a:solidFill>
                    <a:prstClr val="black"/>
                  </a:solidFill>
                  <a:effectLst/>
                  <a:uLnTx/>
                  <a:uFillTx/>
                  <a:latin typeface="Calibri" panose="020F0502020204030204"/>
                </a:rPr>
                <a:t>∠ ACB = ∠ A’C’B’</a:t>
              </a:r>
              <a:endParaRPr kumimoji="0" lang="fr-FR" sz="2000" b="1" i="0" u="none" strike="noStrike" kern="0" cap="none" spc="0" normalizeH="0" baseline="0" noProof="0" dirty="0">
                <a:ln>
                  <a:noFill/>
                </a:ln>
                <a:solidFill>
                  <a:prstClr val="black"/>
                </a:solidFill>
                <a:effectLst/>
                <a:uLnTx/>
                <a:uFillTx/>
                <a:latin typeface="Calibri" panose="020F0502020204030204"/>
              </a:endParaRPr>
            </a:p>
          </p:txBody>
        </p:sp>
      </p:grpSp>
    </p:spTree>
    <p:extLst>
      <p:ext uri="{BB962C8B-B14F-4D97-AF65-F5344CB8AC3E}">
        <p14:creationId xmlns:p14="http://schemas.microsoft.com/office/powerpoint/2010/main" val="1675043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8"/>
                                        </p:tgtEl>
                                      </p:cBhvr>
                                    </p:cmd>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23301" fill="hold"/>
                                        <p:tgtEl>
                                          <p:spTgt spid="8"/>
                                        </p:tgtEl>
                                      </p:cBhvr>
                                    </p:cmd>
                                  </p:childTnLst>
                                </p:cTn>
                              </p:par>
                            </p:childTnLst>
                          </p:cTn>
                        </p:par>
                        <p:par>
                          <p:cTn id="10" fill="hold">
                            <p:stCondLst>
                              <p:cond delay="23301"/>
                            </p:stCondLst>
                            <p:childTnLst>
                              <p:par>
                                <p:cTn id="11" presetID="10" presetClass="entr" presetSubtype="0" fill="hold" nodeType="afterEffect">
                                  <p:stCondLst>
                                    <p:cond delay="100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4" fill="hold" display="0">
                  <p:stCondLst>
                    <p:cond delay="indefinite"/>
                  </p:stCondLst>
                </p:cTn>
                <p:tgtEl>
                  <p:spTgt spid="8"/>
                </p:tgtEl>
              </p:cMediaNode>
            </p:video>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CFBA8D-DC38-7097-7ADE-1DD8682FAE90}"/>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B9B2DE70-407D-223C-DD29-62FBFCE3F23E}"/>
              </a:ext>
            </a:extLst>
          </p:cNvPr>
          <p:cNvSpPr>
            <a:spLocks noGrp="1"/>
          </p:cNvSpPr>
          <p:nvPr>
            <p:ph type="body" sz="quarter" idx="10"/>
          </p:nvPr>
        </p:nvSpPr>
        <p:spPr/>
        <p:txBody>
          <a:bodyPr>
            <a:normAutofit fontScale="92500" lnSpcReduction="10000"/>
          </a:bodyPr>
          <a:lstStyle/>
          <a:p>
            <a:r>
              <a:rPr lang="fr-FR" dirty="0"/>
              <a:t>8 min</a:t>
            </a:r>
          </a:p>
        </p:txBody>
      </p:sp>
    </p:spTree>
    <p:extLst>
      <p:ext uri="{BB962C8B-B14F-4D97-AF65-F5344CB8AC3E}">
        <p14:creationId xmlns:p14="http://schemas.microsoft.com/office/powerpoint/2010/main" val="326150459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D703B8-A6A2-889D-6887-F9FB2E34C4BB}"/>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EEF908D2-AA9F-2C73-9D0D-7C9ACA61F18B}"/>
              </a:ext>
            </a:extLst>
          </p:cNvPr>
          <p:cNvSpPr>
            <a:spLocks noGrp="1"/>
          </p:cNvSpPr>
          <p:nvPr>
            <p:ph type="title"/>
          </p:nvPr>
        </p:nvSpPr>
        <p:spPr/>
        <p:txBody>
          <a:bodyPr/>
          <a:lstStyle/>
          <a:p>
            <a:r>
              <a:rPr kumimoji="0" lang="fr-FR" sz="1600" b="1" i="0" u="none" strike="noStrike" kern="1200" cap="none" spc="0" normalizeH="0" baseline="0" noProof="0" dirty="0">
                <a:ln>
                  <a:noFill/>
                </a:ln>
                <a:effectLst/>
                <a:uLnTx/>
                <a:uFillTx/>
                <a:latin typeface="Calibri" panose="020F0502020204030204"/>
                <a:ea typeface="+mj-ea"/>
                <a:cs typeface="+mj-cs"/>
              </a:rPr>
              <a:t>Quelle est la première étape pour réaliser une rotation d’un triangle ?.</a:t>
            </a:r>
            <a:endParaRPr lang="fr-FR" dirty="0"/>
          </a:p>
        </p:txBody>
      </p:sp>
      <p:sp>
        <p:nvSpPr>
          <p:cNvPr id="4" name="Espace réservé du contenu 3">
            <a:extLst>
              <a:ext uri="{FF2B5EF4-FFF2-40B4-BE49-F238E27FC236}">
                <a16:creationId xmlns:a16="http://schemas.microsoft.com/office/drawing/2014/main" id="{E8794AB4-4DF6-B540-F4E3-48A4AF028139}"/>
              </a:ext>
            </a:extLst>
          </p:cNvPr>
          <p:cNvSpPr>
            <a:spLocks noGrp="1"/>
          </p:cNvSpPr>
          <p:nvPr>
            <p:ph sz="quarter" idx="11"/>
          </p:nvPr>
        </p:nvSpPr>
        <p:spPr>
          <a:xfrm>
            <a:off x="935304" y="668338"/>
            <a:ext cx="10372459" cy="431295"/>
          </a:xfrm>
        </p:spPr>
        <p:txBody>
          <a:bodyPr/>
          <a:lstStyle/>
          <a:p>
            <a:r>
              <a:rPr lang="fr-FR" dirty="0"/>
              <a:t>L’enseignant laisse un moment de réflexion, puis demande aux élèves de lever leurs ardoises</a:t>
            </a:r>
          </a:p>
        </p:txBody>
      </p:sp>
      <p:grpSp>
        <p:nvGrpSpPr>
          <p:cNvPr id="10" name="Groupe 9">
            <a:extLst>
              <a:ext uri="{FF2B5EF4-FFF2-40B4-BE49-F238E27FC236}">
                <a16:creationId xmlns:a16="http://schemas.microsoft.com/office/drawing/2014/main" id="{30FEE550-31E4-9659-E23E-B2EA152F1F39}"/>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6A348415-52E6-886F-ED30-9B0200FFDE72}"/>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476CE1C9-0FCF-9C9A-0608-3C305631C4B6}"/>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3" name="Rectangle 2">
            <a:extLst>
              <a:ext uri="{FF2B5EF4-FFF2-40B4-BE49-F238E27FC236}">
                <a16:creationId xmlns:a16="http://schemas.microsoft.com/office/drawing/2014/main" id="{A0D5F7CF-A97B-DDFD-CFD9-A708E3A9B1D9}"/>
              </a:ext>
            </a:extLst>
          </p:cNvPr>
          <p:cNvSpPr/>
          <p:nvPr/>
        </p:nvSpPr>
        <p:spPr>
          <a:xfrm>
            <a:off x="811764" y="1620986"/>
            <a:ext cx="10664890" cy="4024033"/>
          </a:xfrm>
          <a:prstGeom prst="rect">
            <a:avLst/>
          </a:prstGeom>
          <a:noFill/>
          <a:ln w="28575" cap="flat" cmpd="sng" algn="ctr">
            <a:solidFill>
              <a:sysClr val="windowText" lastClr="00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 name="Rectangle 4">
            <a:extLst>
              <a:ext uri="{FF2B5EF4-FFF2-40B4-BE49-F238E27FC236}">
                <a16:creationId xmlns:a16="http://schemas.microsoft.com/office/drawing/2014/main" id="{B6F89CC0-9FC1-382B-4643-16FB0B45D77F}"/>
              </a:ext>
            </a:extLst>
          </p:cNvPr>
          <p:cNvSpPr/>
          <p:nvPr/>
        </p:nvSpPr>
        <p:spPr>
          <a:xfrm>
            <a:off x="811764" y="5710335"/>
            <a:ext cx="3265715" cy="867747"/>
          </a:xfrm>
          <a:prstGeom prst="rect">
            <a:avLst/>
          </a:prstGeom>
          <a:solidFill>
            <a:sysClr val="window" lastClr="FFFFFF">
              <a:lumMod val="85000"/>
            </a:sysClr>
          </a:solidFill>
          <a:ln w="12700" cap="flat" cmpd="sng" algn="ctr">
            <a:solidFill>
              <a:sysClr val="window" lastClr="FFFFFF">
                <a:lumMod val="65000"/>
              </a:sysClr>
            </a:solidFill>
            <a:prstDash val="solid"/>
            <a:miter lim="800000"/>
          </a:ln>
          <a:effectLst>
            <a:outerShdw blurRad="63500" sx="102000" sy="102000" algn="ctr" rotWithShape="0">
              <a:prstClr val="black">
                <a:alpha val="40000"/>
              </a:prst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fr-FR" sz="2400" b="0" i="0" u="none" strike="noStrike" kern="0" cap="none" spc="0" normalizeH="0" baseline="0" noProof="0" dirty="0">
                <a:ln>
                  <a:noFill/>
                </a:ln>
                <a:solidFill>
                  <a:prstClr val="black"/>
                </a:solidFill>
                <a:effectLst/>
                <a:uLnTx/>
                <a:uFillTx/>
                <a:latin typeface="Calibri" panose="020F0502020204030204"/>
                <a:ea typeface="+mn-ea"/>
                <a:cs typeface="+mn-cs"/>
              </a:rPr>
              <a:t>Relier les sommets</a:t>
            </a:r>
            <a:endParaRPr kumimoji="0" lang="fr-FR"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EDAAACE5-00EA-7243-04B5-D24533B3970E}"/>
              </a:ext>
            </a:extLst>
          </p:cNvPr>
          <p:cNvSpPr/>
          <p:nvPr/>
        </p:nvSpPr>
        <p:spPr>
          <a:xfrm>
            <a:off x="4511351" y="5710335"/>
            <a:ext cx="3265715" cy="867747"/>
          </a:xfrm>
          <a:prstGeom prst="rect">
            <a:avLst/>
          </a:prstGeom>
          <a:solidFill>
            <a:sysClr val="window" lastClr="FFFFFF">
              <a:lumMod val="85000"/>
            </a:sysClr>
          </a:solidFill>
          <a:ln w="12700" cap="flat" cmpd="sng" algn="ctr">
            <a:solidFill>
              <a:sysClr val="window" lastClr="FFFFFF">
                <a:lumMod val="65000"/>
              </a:sysClr>
            </a:solidFill>
            <a:prstDash val="solid"/>
            <a:miter lim="800000"/>
          </a:ln>
          <a:effectLst>
            <a:outerShdw blurRad="63500" sx="102000" sy="102000" algn="ctr" rotWithShape="0">
              <a:prstClr val="black">
                <a:alpha val="40000"/>
              </a:prst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fr-FR" sz="2400" b="0" i="0" u="none" strike="noStrike" kern="0" cap="none" spc="0" normalizeH="0" baseline="0" noProof="0" dirty="0">
                <a:ln>
                  <a:noFill/>
                </a:ln>
                <a:solidFill>
                  <a:prstClr val="black"/>
                </a:solidFill>
                <a:effectLst/>
                <a:uLnTx/>
                <a:uFillTx/>
                <a:latin typeface="Calibri" panose="020F0502020204030204"/>
                <a:ea typeface="+mn-ea"/>
                <a:cs typeface="+mn-cs"/>
              </a:rPr>
              <a:t>Repérer les sommets</a:t>
            </a:r>
            <a:endParaRPr kumimoji="0" lang="fr-FR"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2F301865-F4EA-BBFA-2566-C8A50B96C8E8}"/>
              </a:ext>
            </a:extLst>
          </p:cNvPr>
          <p:cNvSpPr/>
          <p:nvPr/>
        </p:nvSpPr>
        <p:spPr>
          <a:xfrm>
            <a:off x="8210939" y="5710335"/>
            <a:ext cx="3265715" cy="867747"/>
          </a:xfrm>
          <a:prstGeom prst="rect">
            <a:avLst/>
          </a:prstGeom>
          <a:solidFill>
            <a:sysClr val="window" lastClr="FFFFFF">
              <a:lumMod val="85000"/>
            </a:sysClr>
          </a:solidFill>
          <a:ln w="12700" cap="flat" cmpd="sng" algn="ctr">
            <a:solidFill>
              <a:sysClr val="window" lastClr="FFFFFF">
                <a:lumMod val="65000"/>
              </a:sysClr>
            </a:solidFill>
            <a:prstDash val="solid"/>
            <a:miter lim="800000"/>
          </a:ln>
          <a:effectLst>
            <a:outerShdw blurRad="63500" sx="102000" sy="102000" algn="ctr" rotWithShape="0">
              <a:prstClr val="black">
                <a:alpha val="40000"/>
              </a:prst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fr-FR" sz="2400" b="0" i="0" u="none" strike="noStrike" kern="0" cap="none" spc="0" normalizeH="0" baseline="0" noProof="0" dirty="0">
                <a:ln>
                  <a:noFill/>
                </a:ln>
                <a:solidFill>
                  <a:prstClr val="black"/>
                </a:solidFill>
                <a:effectLst/>
                <a:uLnTx/>
                <a:uFillTx/>
                <a:latin typeface="Calibri" panose="020F0502020204030204"/>
                <a:ea typeface="+mn-ea"/>
                <a:cs typeface="+mn-cs"/>
              </a:rPr>
              <a:t>Tracer le centre de rotation</a:t>
            </a:r>
            <a:endParaRPr kumimoji="0" lang="fr-FR"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C31F4C3C-2E1D-A470-25B9-949FBB6FB493}"/>
              </a:ext>
            </a:extLst>
          </p:cNvPr>
          <p:cNvSpPr/>
          <p:nvPr/>
        </p:nvSpPr>
        <p:spPr>
          <a:xfrm>
            <a:off x="1339281" y="2062009"/>
            <a:ext cx="9489233" cy="461665"/>
          </a:xfrm>
          <a:prstGeom prst="rect">
            <a:avLst/>
          </a:prstGeom>
        </p:spPr>
        <p:txBody>
          <a:bodyPr wrap="square">
            <a:spAutoFit/>
          </a:bodyPr>
          <a:lstStyle/>
          <a:p>
            <a:pPr defTabSz="457200"/>
            <a:r>
              <a:rPr lang="fr-FR" sz="2400" dirty="0">
                <a:solidFill>
                  <a:prstClr val="black"/>
                </a:solidFill>
                <a:latin typeface="Calibri" panose="020F0502020204030204"/>
              </a:rPr>
              <a:t>Quelle est la première étape pour réaliser une rotation d’un triangle ?</a:t>
            </a:r>
          </a:p>
        </p:txBody>
      </p:sp>
      <p:pic>
        <p:nvPicPr>
          <p:cNvPr id="15" name="Picture 13">
            <a:extLst>
              <a:ext uri="{FF2B5EF4-FFF2-40B4-BE49-F238E27FC236}">
                <a16:creationId xmlns:a16="http://schemas.microsoft.com/office/drawing/2014/main" id="{3BD9BB17-A2E3-A898-1EA8-4D5D2AD2913B}"/>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rot="17710617">
            <a:off x="7948349" y="3827893"/>
            <a:ext cx="1007600" cy="512905"/>
          </a:xfrm>
          <a:prstGeom prst="rect">
            <a:avLst/>
          </a:prstGeom>
        </p:spPr>
      </p:pic>
      <p:pic>
        <p:nvPicPr>
          <p:cNvPr id="17" name="Picture 6">
            <a:extLst>
              <a:ext uri="{FF2B5EF4-FFF2-40B4-BE49-F238E27FC236}">
                <a16:creationId xmlns:a16="http://schemas.microsoft.com/office/drawing/2014/main" id="{881F14EF-9936-3BB7-E9FC-1B9126623F43}"/>
              </a:ext>
            </a:extLst>
          </p:cNvPr>
          <p:cNvPicPr>
            <a:picLocks noChangeAspect="1"/>
          </p:cNvPicPr>
          <p:nvPr/>
        </p:nvPicPr>
        <p:blipFill>
          <a:blip r:embed="rId5"/>
          <a:stretch>
            <a:fillRect/>
          </a:stretch>
        </p:blipFill>
        <p:spPr>
          <a:xfrm>
            <a:off x="2305241" y="2588990"/>
            <a:ext cx="5318255" cy="2781991"/>
          </a:xfrm>
          <a:prstGeom prst="rect">
            <a:avLst/>
          </a:prstGeom>
        </p:spPr>
      </p:pic>
    </p:spTree>
    <p:extLst>
      <p:ext uri="{BB962C8B-B14F-4D97-AF65-F5344CB8AC3E}">
        <p14:creationId xmlns:p14="http://schemas.microsoft.com/office/powerpoint/2010/main" val="28459189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7" presetClass="entr" presetSubtype="0" fill="hold" grpId="0" nodeType="after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1000"/>
                                        <p:tgtEl>
                                          <p:spTgt spid="6"/>
                                        </p:tgtEl>
                                      </p:cBhvr>
                                    </p:animEffect>
                                    <p:anim calcmode="lin" valueType="num">
                                      <p:cBhvr>
                                        <p:cTn id="14" dur="1000" fill="hold"/>
                                        <p:tgtEl>
                                          <p:spTgt spid="6"/>
                                        </p:tgtEl>
                                        <p:attrNameLst>
                                          <p:attrName>ppt_x</p:attrName>
                                        </p:attrNameLst>
                                      </p:cBhvr>
                                      <p:tavLst>
                                        <p:tav tm="0">
                                          <p:val>
                                            <p:strVal val="#ppt_x"/>
                                          </p:val>
                                        </p:tav>
                                        <p:tav tm="100000">
                                          <p:val>
                                            <p:strVal val="#ppt_x"/>
                                          </p:val>
                                        </p:tav>
                                      </p:tavLst>
                                    </p:anim>
                                    <p:anim calcmode="lin" valueType="num">
                                      <p:cBhvr>
                                        <p:cTn id="15" dur="1000" fill="hold"/>
                                        <p:tgtEl>
                                          <p:spTgt spid="6"/>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7" presetClass="entr" presetSubtype="0" fill="hold" grpId="0" nodeType="after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1000"/>
                                        <p:tgtEl>
                                          <p:spTgt spid="13"/>
                                        </p:tgtEl>
                                      </p:cBhvr>
                                    </p:animEffect>
                                    <p:anim calcmode="lin" valueType="num">
                                      <p:cBhvr>
                                        <p:cTn id="20" dur="1000" fill="hold"/>
                                        <p:tgtEl>
                                          <p:spTgt spid="13"/>
                                        </p:tgtEl>
                                        <p:attrNameLst>
                                          <p:attrName>ppt_x</p:attrName>
                                        </p:attrNameLst>
                                      </p:cBhvr>
                                      <p:tavLst>
                                        <p:tav tm="0">
                                          <p:val>
                                            <p:strVal val="#ppt_x"/>
                                          </p:val>
                                        </p:tav>
                                        <p:tav tm="100000">
                                          <p:val>
                                            <p:strVal val="#ppt_x"/>
                                          </p:val>
                                        </p:tav>
                                      </p:tavLst>
                                    </p:anim>
                                    <p:anim calcmode="lin" valueType="num">
                                      <p:cBhvr>
                                        <p:cTn id="21"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13"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0AA2F3-3F68-5349-6671-480A9B3CABEF}"/>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D0D6610A-D6C4-2150-FE3C-D448EDBE98FB}"/>
              </a:ext>
            </a:extLst>
          </p:cNvPr>
          <p:cNvSpPr>
            <a:spLocks noGrp="1"/>
          </p:cNvSpPr>
          <p:nvPr>
            <p:ph type="title"/>
          </p:nvPr>
        </p:nvSpPr>
        <p:spPr/>
        <p:txBody>
          <a:bodyPr/>
          <a:lstStyle/>
          <a:p>
            <a:r>
              <a:rPr lang="fr-FR" dirty="0"/>
              <a:t>La bonne réponse est : Repérer les sommets</a:t>
            </a:r>
          </a:p>
        </p:txBody>
      </p:sp>
      <p:sp>
        <p:nvSpPr>
          <p:cNvPr id="4" name="Espace réservé du contenu 3">
            <a:extLst>
              <a:ext uri="{FF2B5EF4-FFF2-40B4-BE49-F238E27FC236}">
                <a16:creationId xmlns:a16="http://schemas.microsoft.com/office/drawing/2014/main" id="{A0A2A23A-126A-1052-74A6-DB80E71A5D94}"/>
              </a:ext>
            </a:extLst>
          </p:cNvPr>
          <p:cNvSpPr>
            <a:spLocks noGrp="1"/>
          </p:cNvSpPr>
          <p:nvPr>
            <p:ph sz="quarter" idx="11"/>
          </p:nvPr>
        </p:nvSpPr>
        <p:spPr>
          <a:xfrm>
            <a:off x="909769" y="605507"/>
            <a:ext cx="10372459" cy="299327"/>
          </a:xfrm>
        </p:spPr>
        <p:txBody>
          <a:bodyPr/>
          <a:lstStyle/>
          <a:p>
            <a:r>
              <a:rPr lang="fr-FR" dirty="0"/>
              <a:t>L’enseignant rappelle : Il est important de repérer clairement les sommets avant de réaliser une rotation.</a:t>
            </a:r>
          </a:p>
        </p:txBody>
      </p:sp>
      <p:pic>
        <p:nvPicPr>
          <p:cNvPr id="14" name="Google Shape;289;p51">
            <a:extLst>
              <a:ext uri="{FF2B5EF4-FFF2-40B4-BE49-F238E27FC236}">
                <a16:creationId xmlns:a16="http://schemas.microsoft.com/office/drawing/2014/main" id="{5376ED63-1C6F-9744-E220-1FF3C142602D}"/>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6" name="Rectangle 5">
            <a:extLst>
              <a:ext uri="{FF2B5EF4-FFF2-40B4-BE49-F238E27FC236}">
                <a16:creationId xmlns:a16="http://schemas.microsoft.com/office/drawing/2014/main" id="{24E4DBDB-4EEF-652F-4494-B0AD96EE4B4A}"/>
              </a:ext>
            </a:extLst>
          </p:cNvPr>
          <p:cNvSpPr/>
          <p:nvPr/>
        </p:nvSpPr>
        <p:spPr>
          <a:xfrm>
            <a:off x="811764" y="1620986"/>
            <a:ext cx="10664890" cy="4024033"/>
          </a:xfrm>
          <a:prstGeom prst="rect">
            <a:avLst/>
          </a:prstGeom>
          <a:noFill/>
          <a:ln w="28575" cap="flat" cmpd="sng" algn="ctr">
            <a:solidFill>
              <a:sysClr val="windowText" lastClr="00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2A6BB6A9-5322-973B-7355-1A68854F3317}"/>
              </a:ext>
            </a:extLst>
          </p:cNvPr>
          <p:cNvSpPr/>
          <p:nvPr/>
        </p:nvSpPr>
        <p:spPr>
          <a:xfrm>
            <a:off x="4511351" y="5710335"/>
            <a:ext cx="3265715" cy="867747"/>
          </a:xfrm>
          <a:prstGeom prst="rect">
            <a:avLst/>
          </a:prstGeom>
          <a:solidFill>
            <a:srgbClr val="1D6FA9"/>
          </a:solidFill>
          <a:ln w="12700" cap="flat" cmpd="sng" algn="ctr">
            <a:solidFill>
              <a:sysClr val="window" lastClr="FFFFFF">
                <a:lumMod val="65000"/>
              </a:sysClr>
            </a:solidFill>
            <a:prstDash val="solid"/>
            <a:miter lim="800000"/>
          </a:ln>
          <a:effectLst>
            <a:outerShdw blurRad="63500" sx="102000" sy="102000" algn="ctr" rotWithShape="0">
              <a:prstClr val="black">
                <a:alpha val="40000"/>
              </a:prst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fr-FR" sz="2400" b="0" i="0" u="none" strike="noStrike" kern="0" cap="none" spc="0" normalizeH="0" baseline="0" noProof="0" dirty="0">
                <a:ln>
                  <a:noFill/>
                </a:ln>
                <a:solidFill>
                  <a:prstClr val="white"/>
                </a:solidFill>
                <a:effectLst/>
                <a:uLnTx/>
                <a:uFillTx/>
                <a:latin typeface="Calibri" panose="020F0502020204030204"/>
                <a:ea typeface="+mn-ea"/>
                <a:cs typeface="+mn-cs"/>
              </a:rPr>
              <a:t>Repérer les sommets</a:t>
            </a:r>
          </a:p>
        </p:txBody>
      </p:sp>
      <p:sp>
        <p:nvSpPr>
          <p:cNvPr id="8" name="Rectangle 7">
            <a:extLst>
              <a:ext uri="{FF2B5EF4-FFF2-40B4-BE49-F238E27FC236}">
                <a16:creationId xmlns:a16="http://schemas.microsoft.com/office/drawing/2014/main" id="{7D6E12AC-8D21-E602-7943-289F859610F9}"/>
              </a:ext>
            </a:extLst>
          </p:cNvPr>
          <p:cNvSpPr/>
          <p:nvPr/>
        </p:nvSpPr>
        <p:spPr>
          <a:xfrm>
            <a:off x="1339281" y="2062009"/>
            <a:ext cx="9489233" cy="461665"/>
          </a:xfrm>
          <a:prstGeom prst="rect">
            <a:avLst/>
          </a:prstGeom>
        </p:spPr>
        <p:txBody>
          <a:bodyPr wrap="square">
            <a:spAutoFit/>
          </a:bodyPr>
          <a:lstStyle/>
          <a:p>
            <a:pPr defTabSz="457200"/>
            <a:r>
              <a:rPr lang="fr-FR" sz="2400" dirty="0">
                <a:solidFill>
                  <a:prstClr val="black"/>
                </a:solidFill>
                <a:latin typeface="Calibri" panose="020F0502020204030204"/>
              </a:rPr>
              <a:t>Quelle est la première étape pour réaliser une rotation d’un triangle ?</a:t>
            </a:r>
          </a:p>
        </p:txBody>
      </p:sp>
      <p:pic>
        <p:nvPicPr>
          <p:cNvPr id="9" name="Picture 18">
            <a:extLst>
              <a:ext uri="{FF2B5EF4-FFF2-40B4-BE49-F238E27FC236}">
                <a16:creationId xmlns:a16="http://schemas.microsoft.com/office/drawing/2014/main" id="{E2E89C24-8BEC-51CC-ABD4-C5E228331CE5}"/>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rot="17710617">
            <a:off x="7948349" y="3827893"/>
            <a:ext cx="1007600" cy="512905"/>
          </a:xfrm>
          <a:prstGeom prst="rect">
            <a:avLst/>
          </a:prstGeom>
        </p:spPr>
      </p:pic>
      <p:pic>
        <p:nvPicPr>
          <p:cNvPr id="11" name="Picture 6">
            <a:extLst>
              <a:ext uri="{FF2B5EF4-FFF2-40B4-BE49-F238E27FC236}">
                <a16:creationId xmlns:a16="http://schemas.microsoft.com/office/drawing/2014/main" id="{881F14EF-9936-3BB7-E9FC-1B9126623F43}"/>
              </a:ext>
            </a:extLst>
          </p:cNvPr>
          <p:cNvPicPr>
            <a:picLocks noChangeAspect="1"/>
          </p:cNvPicPr>
          <p:nvPr/>
        </p:nvPicPr>
        <p:blipFill>
          <a:blip r:embed="rId5"/>
          <a:stretch>
            <a:fillRect/>
          </a:stretch>
        </p:blipFill>
        <p:spPr>
          <a:xfrm>
            <a:off x="2458811" y="2588990"/>
            <a:ext cx="5318255" cy="2781991"/>
          </a:xfrm>
          <a:prstGeom prst="rect">
            <a:avLst/>
          </a:prstGeom>
        </p:spPr>
      </p:pic>
    </p:spTree>
    <p:extLst>
      <p:ext uri="{BB962C8B-B14F-4D97-AF65-F5344CB8AC3E}">
        <p14:creationId xmlns:p14="http://schemas.microsoft.com/office/powerpoint/2010/main" val="3262787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ECEAF2-FFF4-F4FB-825C-7620B7FFE15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30CE3F6-D1F8-C437-F534-D30A0358209A}"/>
              </a:ext>
            </a:extLst>
          </p:cNvPr>
          <p:cNvSpPr>
            <a:spLocks noGrp="1"/>
          </p:cNvSpPr>
          <p:nvPr>
            <p:ph type="title"/>
          </p:nvPr>
        </p:nvSpPr>
        <p:spPr/>
        <p:txBody>
          <a:bodyPr/>
          <a:lstStyle/>
          <a:p>
            <a:r>
              <a:rPr lang="fr-FR" dirty="0"/>
              <a:t>Pour réaliser la rotation du point D, je dois tracer le segment reliant le centre de rotation G au point …..</a:t>
            </a:r>
          </a:p>
        </p:txBody>
      </p:sp>
      <p:sp>
        <p:nvSpPr>
          <p:cNvPr id="4" name="Espace réservé du contenu 3">
            <a:extLst>
              <a:ext uri="{FF2B5EF4-FFF2-40B4-BE49-F238E27FC236}">
                <a16:creationId xmlns:a16="http://schemas.microsoft.com/office/drawing/2014/main" id="{3FDAD211-612D-8DD8-6944-3395B7E4BE1E}"/>
              </a:ext>
            </a:extLst>
          </p:cNvPr>
          <p:cNvSpPr>
            <a:spLocks noGrp="1"/>
          </p:cNvSpPr>
          <p:nvPr>
            <p:ph sz="quarter" idx="11"/>
          </p:nvPr>
        </p:nvSpPr>
        <p:spPr>
          <a:xfrm>
            <a:off x="909770" y="585842"/>
            <a:ext cx="10372459" cy="299327"/>
          </a:xfrm>
        </p:spPr>
        <p:txBody>
          <a:bodyPr/>
          <a:lstStyle/>
          <a:p>
            <a:r>
              <a:rPr lang="fr-FR" dirty="0"/>
              <a:t>L’enseignant laisse un moment de réflexion, puis demande aux élèves de lever leurs ardoises</a:t>
            </a:r>
          </a:p>
        </p:txBody>
      </p:sp>
      <p:grpSp>
        <p:nvGrpSpPr>
          <p:cNvPr id="10" name="Groupe 9">
            <a:extLst>
              <a:ext uri="{FF2B5EF4-FFF2-40B4-BE49-F238E27FC236}">
                <a16:creationId xmlns:a16="http://schemas.microsoft.com/office/drawing/2014/main" id="{94F68523-BB29-3173-01C8-160F551FAD7E}"/>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AEC3A1E9-2662-733C-6F4D-FEB64AC5B68C}"/>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13D05521-E728-72FF-1292-7B43CDFE82EF}"/>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3" name="Rectangle 2">
            <a:extLst>
              <a:ext uri="{FF2B5EF4-FFF2-40B4-BE49-F238E27FC236}">
                <a16:creationId xmlns:a16="http://schemas.microsoft.com/office/drawing/2014/main" id="{BA175F4B-0358-E870-B777-92EE009BBF0D}"/>
              </a:ext>
            </a:extLst>
          </p:cNvPr>
          <p:cNvSpPr/>
          <p:nvPr/>
        </p:nvSpPr>
        <p:spPr>
          <a:xfrm>
            <a:off x="811764" y="1620986"/>
            <a:ext cx="10664890" cy="4024033"/>
          </a:xfrm>
          <a:prstGeom prst="rect">
            <a:avLst/>
          </a:prstGeom>
          <a:noFill/>
          <a:ln w="28575" cap="flat" cmpd="sng" algn="ctr">
            <a:solidFill>
              <a:sysClr val="windowText" lastClr="00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 name="Rectangle 4">
            <a:extLst>
              <a:ext uri="{FF2B5EF4-FFF2-40B4-BE49-F238E27FC236}">
                <a16:creationId xmlns:a16="http://schemas.microsoft.com/office/drawing/2014/main" id="{C3B28B0B-585F-BFE8-B119-2E84BE2BCE52}"/>
              </a:ext>
            </a:extLst>
          </p:cNvPr>
          <p:cNvSpPr/>
          <p:nvPr/>
        </p:nvSpPr>
        <p:spPr>
          <a:xfrm>
            <a:off x="811764" y="5710335"/>
            <a:ext cx="3265715" cy="867747"/>
          </a:xfrm>
          <a:prstGeom prst="rect">
            <a:avLst/>
          </a:prstGeom>
          <a:solidFill>
            <a:sysClr val="window" lastClr="FFFFFF">
              <a:lumMod val="85000"/>
            </a:sysClr>
          </a:solidFill>
          <a:ln w="12700" cap="flat" cmpd="sng" algn="ctr">
            <a:solidFill>
              <a:sysClr val="window" lastClr="FFFFFF">
                <a:lumMod val="65000"/>
              </a:sysClr>
            </a:solidFill>
            <a:prstDash val="solid"/>
            <a:miter lim="800000"/>
          </a:ln>
          <a:effectLst>
            <a:outerShdw blurRad="63500" sx="102000" sy="102000" algn="ctr" rotWithShape="0">
              <a:prstClr val="black">
                <a:alpha val="40000"/>
              </a:prst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fr-FR" sz="2400" b="0" i="0" u="none" strike="noStrike" kern="0" cap="none" spc="0" normalizeH="0" baseline="0" noProof="0" dirty="0">
                <a:ln>
                  <a:noFill/>
                </a:ln>
                <a:solidFill>
                  <a:prstClr val="black"/>
                </a:solidFill>
                <a:effectLst/>
                <a:uLnTx/>
                <a:uFillTx/>
                <a:latin typeface="Calibri" panose="020F0502020204030204"/>
                <a:ea typeface="+mn-ea"/>
                <a:cs typeface="+mn-cs"/>
              </a:rPr>
              <a:t>D</a:t>
            </a:r>
            <a:endParaRPr kumimoji="0" lang="fr-FR"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3A5E2529-7C03-42C3-E4F8-7210967FB59C}"/>
              </a:ext>
            </a:extLst>
          </p:cNvPr>
          <p:cNvSpPr/>
          <p:nvPr/>
        </p:nvSpPr>
        <p:spPr>
          <a:xfrm>
            <a:off x="4511351" y="5710335"/>
            <a:ext cx="3265715" cy="867747"/>
          </a:xfrm>
          <a:prstGeom prst="rect">
            <a:avLst/>
          </a:prstGeom>
          <a:solidFill>
            <a:sysClr val="window" lastClr="FFFFFF">
              <a:lumMod val="85000"/>
            </a:sysClr>
          </a:solidFill>
          <a:ln w="12700" cap="flat" cmpd="sng" algn="ctr">
            <a:solidFill>
              <a:sysClr val="window" lastClr="FFFFFF">
                <a:lumMod val="65000"/>
              </a:sysClr>
            </a:solidFill>
            <a:prstDash val="solid"/>
            <a:miter lim="800000"/>
          </a:ln>
          <a:effectLst>
            <a:outerShdw blurRad="63500" sx="102000" sy="102000" algn="ctr" rotWithShape="0">
              <a:prstClr val="black">
                <a:alpha val="40000"/>
              </a:prst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fr-FR" sz="2400" b="0" i="0" u="none" strike="noStrike" kern="0" cap="none" spc="0" normalizeH="0" baseline="0" noProof="0" dirty="0">
                <a:ln>
                  <a:noFill/>
                </a:ln>
                <a:solidFill>
                  <a:prstClr val="black"/>
                </a:solidFill>
                <a:effectLst/>
                <a:uLnTx/>
                <a:uFillTx/>
                <a:latin typeface="Calibri" panose="020F0502020204030204"/>
                <a:ea typeface="+mn-ea"/>
                <a:cs typeface="+mn-cs"/>
              </a:rPr>
              <a:t>E</a:t>
            </a:r>
            <a:endParaRPr kumimoji="0" lang="fr-FR"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80C29096-76C9-4A2B-9046-477FA5CA63E8}"/>
              </a:ext>
            </a:extLst>
          </p:cNvPr>
          <p:cNvSpPr/>
          <p:nvPr/>
        </p:nvSpPr>
        <p:spPr>
          <a:xfrm>
            <a:off x="8210939" y="5710335"/>
            <a:ext cx="3265715" cy="867747"/>
          </a:xfrm>
          <a:prstGeom prst="rect">
            <a:avLst/>
          </a:prstGeom>
          <a:solidFill>
            <a:sysClr val="window" lastClr="FFFFFF">
              <a:lumMod val="85000"/>
            </a:sysClr>
          </a:solidFill>
          <a:ln w="12700" cap="flat" cmpd="sng" algn="ctr">
            <a:solidFill>
              <a:sysClr val="window" lastClr="FFFFFF">
                <a:lumMod val="65000"/>
              </a:sysClr>
            </a:solidFill>
            <a:prstDash val="solid"/>
            <a:miter lim="800000"/>
          </a:ln>
          <a:effectLst>
            <a:outerShdw blurRad="63500" sx="102000" sy="102000" algn="ctr" rotWithShape="0">
              <a:prstClr val="black">
                <a:alpha val="40000"/>
              </a:prst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fr-FR" sz="2400" b="0" i="0" u="none" strike="noStrike" kern="0" cap="none" spc="0" normalizeH="0" baseline="0" noProof="0" dirty="0">
                <a:ln>
                  <a:noFill/>
                </a:ln>
                <a:solidFill>
                  <a:prstClr val="black"/>
                </a:solidFill>
                <a:effectLst/>
                <a:uLnTx/>
                <a:uFillTx/>
                <a:latin typeface="Calibri" panose="020F0502020204030204"/>
                <a:ea typeface="+mn-ea"/>
                <a:cs typeface="+mn-cs"/>
              </a:rPr>
              <a:t>F</a:t>
            </a:r>
            <a:endParaRPr kumimoji="0" lang="fr-FR"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D542BFEE-874A-CA95-6847-084A48FBE30A}"/>
              </a:ext>
            </a:extLst>
          </p:cNvPr>
          <p:cNvSpPr/>
          <p:nvPr/>
        </p:nvSpPr>
        <p:spPr>
          <a:xfrm>
            <a:off x="1015448" y="1741088"/>
            <a:ext cx="9938691" cy="830997"/>
          </a:xfrm>
          <a:prstGeom prst="rect">
            <a:avLst/>
          </a:prstGeom>
        </p:spPr>
        <p:txBody>
          <a:bodyPr wrap="square">
            <a:spAutoFit/>
          </a:bodyPr>
          <a:lstStyle/>
          <a:p>
            <a:pPr defTabSz="457200"/>
            <a:r>
              <a:rPr lang="fr-FR" sz="2400" dirty="0">
                <a:solidFill>
                  <a:prstClr val="black"/>
                </a:solidFill>
                <a:latin typeface="Calibri" panose="020F0502020204030204"/>
              </a:rPr>
              <a:t>Pour réaliser la rotation du point D, je dois tracer le segment reliant le centre de rotation G au point ….</a:t>
            </a:r>
          </a:p>
        </p:txBody>
      </p:sp>
      <p:pic>
        <p:nvPicPr>
          <p:cNvPr id="15" name="Picture 6">
            <a:extLst>
              <a:ext uri="{FF2B5EF4-FFF2-40B4-BE49-F238E27FC236}">
                <a16:creationId xmlns:a16="http://schemas.microsoft.com/office/drawing/2014/main" id="{881F14EF-9936-3BB7-E9FC-1B9126623F43}"/>
              </a:ext>
            </a:extLst>
          </p:cNvPr>
          <p:cNvPicPr>
            <a:picLocks noChangeAspect="1"/>
          </p:cNvPicPr>
          <p:nvPr/>
        </p:nvPicPr>
        <p:blipFill>
          <a:blip r:embed="rId3"/>
          <a:stretch>
            <a:fillRect/>
          </a:stretch>
        </p:blipFill>
        <p:spPr>
          <a:xfrm>
            <a:off x="2607626" y="2572085"/>
            <a:ext cx="5318255" cy="2781991"/>
          </a:xfrm>
          <a:prstGeom prst="rect">
            <a:avLst/>
          </a:prstGeom>
        </p:spPr>
      </p:pic>
    </p:spTree>
    <p:extLst>
      <p:ext uri="{BB962C8B-B14F-4D97-AF65-F5344CB8AC3E}">
        <p14:creationId xmlns:p14="http://schemas.microsoft.com/office/powerpoint/2010/main" val="3772308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7" presetClass="entr" presetSubtype="0" fill="hold" grpId="0" nodeType="after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1000"/>
                                        <p:tgtEl>
                                          <p:spTgt spid="6"/>
                                        </p:tgtEl>
                                      </p:cBhvr>
                                    </p:animEffect>
                                    <p:anim calcmode="lin" valueType="num">
                                      <p:cBhvr>
                                        <p:cTn id="14" dur="1000" fill="hold"/>
                                        <p:tgtEl>
                                          <p:spTgt spid="6"/>
                                        </p:tgtEl>
                                        <p:attrNameLst>
                                          <p:attrName>ppt_x</p:attrName>
                                        </p:attrNameLst>
                                      </p:cBhvr>
                                      <p:tavLst>
                                        <p:tav tm="0">
                                          <p:val>
                                            <p:strVal val="#ppt_x"/>
                                          </p:val>
                                        </p:tav>
                                        <p:tav tm="100000">
                                          <p:val>
                                            <p:strVal val="#ppt_x"/>
                                          </p:val>
                                        </p:tav>
                                      </p:tavLst>
                                    </p:anim>
                                    <p:anim calcmode="lin" valueType="num">
                                      <p:cBhvr>
                                        <p:cTn id="15" dur="1000" fill="hold"/>
                                        <p:tgtEl>
                                          <p:spTgt spid="6"/>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7" presetClass="entr" presetSubtype="0" fill="hold" grpId="0" nodeType="after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1000"/>
                                        <p:tgtEl>
                                          <p:spTgt spid="13"/>
                                        </p:tgtEl>
                                      </p:cBhvr>
                                    </p:animEffect>
                                    <p:anim calcmode="lin" valueType="num">
                                      <p:cBhvr>
                                        <p:cTn id="20" dur="1000" fill="hold"/>
                                        <p:tgtEl>
                                          <p:spTgt spid="13"/>
                                        </p:tgtEl>
                                        <p:attrNameLst>
                                          <p:attrName>ppt_x</p:attrName>
                                        </p:attrNameLst>
                                      </p:cBhvr>
                                      <p:tavLst>
                                        <p:tav tm="0">
                                          <p:val>
                                            <p:strVal val="#ppt_x"/>
                                          </p:val>
                                        </p:tav>
                                        <p:tav tm="100000">
                                          <p:val>
                                            <p:strVal val="#ppt_x"/>
                                          </p:val>
                                        </p:tav>
                                      </p:tavLst>
                                    </p:anim>
                                    <p:anim calcmode="lin" valueType="num">
                                      <p:cBhvr>
                                        <p:cTn id="21"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13"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507902-094D-2C76-F391-ED3B200CBB8B}"/>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4B4F2BC-E76E-9A88-403E-ADE0A6FF28E0}"/>
              </a:ext>
            </a:extLst>
          </p:cNvPr>
          <p:cNvSpPr>
            <a:spLocks noGrp="1"/>
          </p:cNvSpPr>
          <p:nvPr>
            <p:ph type="title"/>
          </p:nvPr>
        </p:nvSpPr>
        <p:spPr/>
        <p:txBody>
          <a:bodyPr/>
          <a:lstStyle/>
          <a:p>
            <a:r>
              <a:rPr lang="fr-FR" dirty="0"/>
              <a:t> La bonne réponse est : D.</a:t>
            </a:r>
          </a:p>
        </p:txBody>
      </p:sp>
      <p:sp>
        <p:nvSpPr>
          <p:cNvPr id="4" name="Espace réservé du contenu 3">
            <a:extLst>
              <a:ext uri="{FF2B5EF4-FFF2-40B4-BE49-F238E27FC236}">
                <a16:creationId xmlns:a16="http://schemas.microsoft.com/office/drawing/2014/main" id="{5F56B93D-4FA9-C460-B7BC-9E79BEAAA8C1}"/>
              </a:ext>
            </a:extLst>
          </p:cNvPr>
          <p:cNvSpPr>
            <a:spLocks noGrp="1"/>
          </p:cNvSpPr>
          <p:nvPr>
            <p:ph sz="quarter" idx="11"/>
          </p:nvPr>
        </p:nvSpPr>
        <p:spPr/>
        <p:txBody>
          <a:bodyPr/>
          <a:lstStyle/>
          <a:p>
            <a:r>
              <a:rPr lang="fr-FR" dirty="0"/>
              <a:t>L’enseignant rappelle : La rotation commence par tracer le segment reliant le centre au point initial A.</a:t>
            </a:r>
          </a:p>
        </p:txBody>
      </p:sp>
      <p:pic>
        <p:nvPicPr>
          <p:cNvPr id="14" name="Google Shape;289;p51">
            <a:extLst>
              <a:ext uri="{FF2B5EF4-FFF2-40B4-BE49-F238E27FC236}">
                <a16:creationId xmlns:a16="http://schemas.microsoft.com/office/drawing/2014/main" id="{FF26CE54-AE04-79BF-A22F-66E499960C70}"/>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6" name="Rectangle 5">
            <a:extLst>
              <a:ext uri="{FF2B5EF4-FFF2-40B4-BE49-F238E27FC236}">
                <a16:creationId xmlns:a16="http://schemas.microsoft.com/office/drawing/2014/main" id="{A0D76E13-88D9-7A9E-0E95-C3CDFDAB69B0}"/>
              </a:ext>
            </a:extLst>
          </p:cNvPr>
          <p:cNvSpPr/>
          <p:nvPr/>
        </p:nvSpPr>
        <p:spPr>
          <a:xfrm>
            <a:off x="811764" y="1658308"/>
            <a:ext cx="10664890" cy="4024033"/>
          </a:xfrm>
          <a:prstGeom prst="rect">
            <a:avLst/>
          </a:prstGeom>
          <a:noFill/>
          <a:ln w="28575" cap="flat" cmpd="sng" algn="ctr">
            <a:solidFill>
              <a:sysClr val="windowText" lastClr="00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FA165CA8-A5CB-5B45-410C-ED6CFFE253D5}"/>
              </a:ext>
            </a:extLst>
          </p:cNvPr>
          <p:cNvSpPr/>
          <p:nvPr/>
        </p:nvSpPr>
        <p:spPr>
          <a:xfrm>
            <a:off x="811764" y="5710335"/>
            <a:ext cx="3265715" cy="867747"/>
          </a:xfrm>
          <a:prstGeom prst="rect">
            <a:avLst/>
          </a:prstGeom>
          <a:solidFill>
            <a:srgbClr val="1D6FA9"/>
          </a:solidFill>
          <a:ln w="12700" cap="flat" cmpd="sng" algn="ctr">
            <a:solidFill>
              <a:sysClr val="window" lastClr="FFFFFF">
                <a:lumMod val="65000"/>
              </a:sysClr>
            </a:solidFill>
            <a:prstDash val="solid"/>
            <a:miter lim="800000"/>
          </a:ln>
          <a:effectLst>
            <a:outerShdw blurRad="63500" sx="102000" sy="102000" algn="ctr" rotWithShape="0">
              <a:prstClr val="black">
                <a:alpha val="40000"/>
              </a:prst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fr-FR" sz="2400" b="0" i="0" u="none" strike="noStrike" kern="0" cap="none" spc="0" normalizeH="0" baseline="0" noProof="0" dirty="0">
                <a:ln>
                  <a:noFill/>
                </a:ln>
                <a:solidFill>
                  <a:prstClr val="white"/>
                </a:solidFill>
                <a:effectLst/>
                <a:uLnTx/>
                <a:uFillTx/>
                <a:latin typeface="Calibri" panose="020F0502020204030204"/>
                <a:ea typeface="+mn-ea"/>
                <a:cs typeface="+mn-cs"/>
              </a:rPr>
              <a:t>D</a:t>
            </a:r>
          </a:p>
        </p:txBody>
      </p:sp>
      <p:sp>
        <p:nvSpPr>
          <p:cNvPr id="8" name="Rectangle 7">
            <a:extLst>
              <a:ext uri="{FF2B5EF4-FFF2-40B4-BE49-F238E27FC236}">
                <a16:creationId xmlns:a16="http://schemas.microsoft.com/office/drawing/2014/main" id="{D74E4176-0364-FB84-F6EF-3F68A7922A4E}"/>
              </a:ext>
            </a:extLst>
          </p:cNvPr>
          <p:cNvSpPr/>
          <p:nvPr/>
        </p:nvSpPr>
        <p:spPr>
          <a:xfrm>
            <a:off x="1015448" y="1741088"/>
            <a:ext cx="9938691" cy="830997"/>
          </a:xfrm>
          <a:prstGeom prst="rect">
            <a:avLst/>
          </a:prstGeom>
        </p:spPr>
        <p:txBody>
          <a:bodyPr wrap="square">
            <a:spAutoFit/>
          </a:bodyPr>
          <a:lstStyle/>
          <a:p>
            <a:pPr defTabSz="457200"/>
            <a:r>
              <a:rPr lang="fr-FR" sz="2400" dirty="0">
                <a:solidFill>
                  <a:prstClr val="black"/>
                </a:solidFill>
                <a:latin typeface="Calibri" panose="020F0502020204030204"/>
              </a:rPr>
              <a:t>Pour réaliser la rotation du point D, je dois tracer le segment reliant le centre de rotation G au point …</a:t>
            </a:r>
          </a:p>
        </p:txBody>
      </p:sp>
      <p:pic>
        <p:nvPicPr>
          <p:cNvPr id="9" name="Picture 22">
            <a:extLst>
              <a:ext uri="{FF2B5EF4-FFF2-40B4-BE49-F238E27FC236}">
                <a16:creationId xmlns:a16="http://schemas.microsoft.com/office/drawing/2014/main" id="{0D8E25A1-81BD-72C5-0AB3-A47B4583AEAA}"/>
              </a:ext>
            </a:extLst>
          </p:cNvPr>
          <p:cNvPicPr>
            <a:picLocks noChangeAspect="1"/>
          </p:cNvPicPr>
          <p:nvPr/>
        </p:nvPicPr>
        <p:blipFill>
          <a:blip r:embed="rId3"/>
          <a:stretch>
            <a:fillRect/>
          </a:stretch>
        </p:blipFill>
        <p:spPr>
          <a:xfrm>
            <a:off x="3485080" y="2572085"/>
            <a:ext cx="5318255" cy="2781991"/>
          </a:xfrm>
          <a:prstGeom prst="rect">
            <a:avLst/>
          </a:prstGeom>
        </p:spPr>
      </p:pic>
      <p:cxnSp>
        <p:nvCxnSpPr>
          <p:cNvPr id="10" name="Straight Connector 3">
            <a:extLst>
              <a:ext uri="{FF2B5EF4-FFF2-40B4-BE49-F238E27FC236}">
                <a16:creationId xmlns:a16="http://schemas.microsoft.com/office/drawing/2014/main" id="{6CD7DB79-1701-9429-6267-FE066839DBDC}"/>
              </a:ext>
            </a:extLst>
          </p:cNvPr>
          <p:cNvCxnSpPr/>
          <p:nvPr/>
        </p:nvCxnSpPr>
        <p:spPr>
          <a:xfrm flipH="1" flipV="1">
            <a:off x="5626360" y="2912491"/>
            <a:ext cx="3041779" cy="567827"/>
          </a:xfrm>
          <a:prstGeom prst="line">
            <a:avLst/>
          </a:prstGeom>
          <a:noFill/>
          <a:ln w="28575" cap="flat" cmpd="sng" algn="ctr">
            <a:solidFill>
              <a:srgbClr val="1D9A78"/>
            </a:solidFill>
            <a:prstDash val="solid"/>
            <a:miter lim="800000"/>
          </a:ln>
          <a:effectLst/>
        </p:spPr>
      </p:cxnSp>
    </p:spTree>
    <p:extLst>
      <p:ext uri="{BB962C8B-B14F-4D97-AF65-F5344CB8AC3E}">
        <p14:creationId xmlns:p14="http://schemas.microsoft.com/office/powerpoint/2010/main" val="1603881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F18307-998E-6942-A930-9B521CD148F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95DEF78F-93CE-5977-6C3C-57B3AF793277}"/>
              </a:ext>
            </a:extLst>
          </p:cNvPr>
          <p:cNvSpPr>
            <a:spLocks noGrp="1"/>
          </p:cNvSpPr>
          <p:nvPr>
            <p:ph type="title"/>
          </p:nvPr>
        </p:nvSpPr>
        <p:spPr/>
        <p:txBody>
          <a:bodyPr/>
          <a:lstStyle/>
          <a:p>
            <a:r>
              <a:rPr lang="fr-FR" dirty="0">
                <a:latin typeface="Calibri" panose="020F0502020204030204"/>
              </a:rPr>
              <a:t> Vrai ou Faux ?</a:t>
            </a:r>
            <a:endParaRPr lang="fr-FR" dirty="0"/>
          </a:p>
        </p:txBody>
      </p:sp>
      <p:sp>
        <p:nvSpPr>
          <p:cNvPr id="3" name="Content Placeholder 2">
            <a:extLst>
              <a:ext uri="{FF2B5EF4-FFF2-40B4-BE49-F238E27FC236}">
                <a16:creationId xmlns:a16="http://schemas.microsoft.com/office/drawing/2014/main" id="{E5910D43-E16C-D7AE-C7F6-E8F1390E44F5}"/>
              </a:ext>
            </a:extLst>
          </p:cNvPr>
          <p:cNvSpPr>
            <a:spLocks noGrp="1"/>
          </p:cNvSpPr>
          <p:nvPr>
            <p:ph sz="quarter" idx="11"/>
          </p:nvPr>
        </p:nvSpPr>
        <p:spPr/>
        <p:txBody>
          <a:bodyPr/>
          <a:lstStyle/>
          <a:p>
            <a:r>
              <a:rPr lang="fr-FR" dirty="0"/>
              <a:t>L’enseignant laisse un moment de réflexion, puis demande aux élèves de lever leurs ardoises</a:t>
            </a:r>
          </a:p>
          <a:p>
            <a:r>
              <a:rPr lang="fr-FR" dirty="0"/>
              <a:t>.</a:t>
            </a:r>
          </a:p>
        </p:txBody>
      </p:sp>
      <p:grpSp>
        <p:nvGrpSpPr>
          <p:cNvPr id="9" name="Groupe 8">
            <a:extLst>
              <a:ext uri="{FF2B5EF4-FFF2-40B4-BE49-F238E27FC236}">
                <a16:creationId xmlns:a16="http://schemas.microsoft.com/office/drawing/2014/main" id="{0EF7E7F7-F62A-09C3-AEA3-966542A136A8}"/>
              </a:ext>
            </a:extLst>
          </p:cNvPr>
          <p:cNvGrpSpPr/>
          <p:nvPr/>
        </p:nvGrpSpPr>
        <p:grpSpPr>
          <a:xfrm>
            <a:off x="11493365" y="427318"/>
            <a:ext cx="497596" cy="431295"/>
            <a:chOff x="779844" y="4335989"/>
            <a:chExt cx="563238" cy="575842"/>
          </a:xfrm>
        </p:grpSpPr>
        <p:pic>
          <p:nvPicPr>
            <p:cNvPr id="10" name="Google Shape;307;p51" descr="Une image contenant Dessin animé, clipart, Animation, illustration&#10;&#10;Description générée automatiquement">
              <a:extLst>
                <a:ext uri="{FF2B5EF4-FFF2-40B4-BE49-F238E27FC236}">
                  <a16:creationId xmlns:a16="http://schemas.microsoft.com/office/drawing/2014/main" id="{F237CFF0-8D0E-49CC-5985-ADB88FD9B79D}"/>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1" name="Rectangle 10">
              <a:extLst>
                <a:ext uri="{FF2B5EF4-FFF2-40B4-BE49-F238E27FC236}">
                  <a16:creationId xmlns:a16="http://schemas.microsoft.com/office/drawing/2014/main" id="{1F5739D8-04D2-B9D2-F580-DD79C7E37B26}"/>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sp>
        <p:nvSpPr>
          <p:cNvPr id="4" name="Rectangle 3">
            <a:extLst>
              <a:ext uri="{FF2B5EF4-FFF2-40B4-BE49-F238E27FC236}">
                <a16:creationId xmlns:a16="http://schemas.microsoft.com/office/drawing/2014/main" id="{63ACCF4E-D089-7441-845E-CF07FDBD4244}"/>
              </a:ext>
            </a:extLst>
          </p:cNvPr>
          <p:cNvSpPr/>
          <p:nvPr/>
        </p:nvSpPr>
        <p:spPr>
          <a:xfrm>
            <a:off x="811764" y="1583663"/>
            <a:ext cx="10664890" cy="4024033"/>
          </a:xfrm>
          <a:prstGeom prst="rect">
            <a:avLst/>
          </a:prstGeom>
          <a:noFill/>
          <a:ln w="28575" cap="flat" cmpd="sng" algn="ctr">
            <a:solidFill>
              <a:sysClr val="windowText" lastClr="00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 name="Rectangle 4">
            <a:extLst>
              <a:ext uri="{FF2B5EF4-FFF2-40B4-BE49-F238E27FC236}">
                <a16:creationId xmlns:a16="http://schemas.microsoft.com/office/drawing/2014/main" id="{A78CB7B4-D64D-D190-5916-F176D857D113}"/>
              </a:ext>
            </a:extLst>
          </p:cNvPr>
          <p:cNvSpPr/>
          <p:nvPr/>
        </p:nvSpPr>
        <p:spPr>
          <a:xfrm>
            <a:off x="811764" y="5673012"/>
            <a:ext cx="3265715" cy="867747"/>
          </a:xfrm>
          <a:prstGeom prst="rect">
            <a:avLst/>
          </a:prstGeom>
          <a:solidFill>
            <a:sysClr val="window" lastClr="FFFFFF">
              <a:lumMod val="85000"/>
            </a:sysClr>
          </a:solidFill>
          <a:ln w="12700" cap="flat" cmpd="sng" algn="ctr">
            <a:solidFill>
              <a:sysClr val="window" lastClr="FFFFFF">
                <a:lumMod val="65000"/>
              </a:sysClr>
            </a:solidFill>
            <a:prstDash val="solid"/>
            <a:miter lim="800000"/>
          </a:ln>
          <a:effectLst>
            <a:outerShdw blurRad="63500" sx="102000" sy="102000" algn="ctr" rotWithShape="0">
              <a:prstClr val="black">
                <a:alpha val="40000"/>
              </a:prst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fr-FR" sz="2400" b="0" i="0" u="none" strike="noStrike" kern="0" cap="none" spc="0" normalizeH="0" baseline="0" noProof="0" dirty="0">
                <a:ln>
                  <a:noFill/>
                </a:ln>
                <a:solidFill>
                  <a:prstClr val="black"/>
                </a:solidFill>
                <a:effectLst/>
                <a:uLnTx/>
                <a:uFillTx/>
                <a:latin typeface="Calibri" panose="020F0502020204030204"/>
                <a:ea typeface="+mn-ea"/>
                <a:cs typeface="+mn-cs"/>
              </a:rPr>
              <a:t>Vrai</a:t>
            </a:r>
            <a:endParaRPr kumimoji="0" lang="fr-FR"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A9839D02-4FE4-83DF-11B9-9F89CAB59E73}"/>
              </a:ext>
            </a:extLst>
          </p:cNvPr>
          <p:cNvSpPr/>
          <p:nvPr/>
        </p:nvSpPr>
        <p:spPr>
          <a:xfrm>
            <a:off x="8210939" y="5673012"/>
            <a:ext cx="3265715" cy="867747"/>
          </a:xfrm>
          <a:prstGeom prst="rect">
            <a:avLst/>
          </a:prstGeom>
          <a:solidFill>
            <a:sysClr val="window" lastClr="FFFFFF">
              <a:lumMod val="85000"/>
            </a:sysClr>
          </a:solidFill>
          <a:ln w="12700" cap="flat" cmpd="sng" algn="ctr">
            <a:solidFill>
              <a:sysClr val="window" lastClr="FFFFFF">
                <a:lumMod val="65000"/>
              </a:sysClr>
            </a:solidFill>
            <a:prstDash val="solid"/>
            <a:miter lim="800000"/>
          </a:ln>
          <a:effectLst>
            <a:outerShdw blurRad="63500" sx="102000" sy="102000" algn="ctr" rotWithShape="0">
              <a:prstClr val="black">
                <a:alpha val="40000"/>
              </a:prst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fr-FR" sz="2400" b="0" i="0" u="none" strike="noStrike" kern="0" cap="none" spc="0" normalizeH="0" baseline="0" noProof="0" dirty="0">
                <a:ln>
                  <a:noFill/>
                </a:ln>
                <a:solidFill>
                  <a:prstClr val="black"/>
                </a:solidFill>
                <a:effectLst/>
                <a:uLnTx/>
                <a:uFillTx/>
                <a:latin typeface="Calibri" panose="020F0502020204030204"/>
                <a:ea typeface="+mn-ea"/>
                <a:cs typeface="+mn-cs"/>
              </a:rPr>
              <a:t>Faux</a:t>
            </a:r>
            <a:endParaRPr kumimoji="0" lang="fr-FR"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9AAE6FEE-929A-B25D-D3CB-B74B5A9BFEEF}"/>
              </a:ext>
            </a:extLst>
          </p:cNvPr>
          <p:cNvSpPr/>
          <p:nvPr/>
        </p:nvSpPr>
        <p:spPr>
          <a:xfrm>
            <a:off x="1015448" y="1741088"/>
            <a:ext cx="9938691" cy="461665"/>
          </a:xfrm>
          <a:prstGeom prst="rect">
            <a:avLst/>
          </a:prstGeom>
        </p:spPr>
        <p:txBody>
          <a:bodyPr wrap="square">
            <a:spAutoFit/>
          </a:bodyPr>
          <a:lstStyle/>
          <a:p>
            <a:pPr defTabSz="457200"/>
            <a:r>
              <a:rPr lang="fr-FR" sz="2400" dirty="0">
                <a:solidFill>
                  <a:prstClr val="black"/>
                </a:solidFill>
                <a:latin typeface="Calibri" panose="020F0502020204030204"/>
              </a:rPr>
              <a:t>Après avoir tracé DG, je mesure l’angle de rotation à partir de ce segment. </a:t>
            </a:r>
          </a:p>
        </p:txBody>
      </p:sp>
      <p:pic>
        <p:nvPicPr>
          <p:cNvPr id="8" name="Picture 15">
            <a:extLst>
              <a:ext uri="{FF2B5EF4-FFF2-40B4-BE49-F238E27FC236}">
                <a16:creationId xmlns:a16="http://schemas.microsoft.com/office/drawing/2014/main" id="{97E49CA3-F6FC-4FAC-F632-5DB5EDBF16D1}"/>
              </a:ext>
            </a:extLst>
          </p:cNvPr>
          <p:cNvPicPr>
            <a:picLocks noChangeAspect="1"/>
          </p:cNvPicPr>
          <p:nvPr/>
        </p:nvPicPr>
        <p:blipFill>
          <a:blip r:embed="rId3"/>
          <a:stretch>
            <a:fillRect/>
          </a:stretch>
        </p:blipFill>
        <p:spPr>
          <a:xfrm>
            <a:off x="3485080" y="2572085"/>
            <a:ext cx="5318255" cy="2781991"/>
          </a:xfrm>
          <a:prstGeom prst="rect">
            <a:avLst/>
          </a:prstGeom>
        </p:spPr>
      </p:pic>
      <p:cxnSp>
        <p:nvCxnSpPr>
          <p:cNvPr id="12" name="Straight Connector 16">
            <a:extLst>
              <a:ext uri="{FF2B5EF4-FFF2-40B4-BE49-F238E27FC236}">
                <a16:creationId xmlns:a16="http://schemas.microsoft.com/office/drawing/2014/main" id="{BE795DE5-C4B1-51D3-1BE4-2B90A97EAE42}"/>
              </a:ext>
            </a:extLst>
          </p:cNvPr>
          <p:cNvCxnSpPr/>
          <p:nvPr/>
        </p:nvCxnSpPr>
        <p:spPr>
          <a:xfrm flipH="1" flipV="1">
            <a:off x="5626360" y="2912491"/>
            <a:ext cx="3041779" cy="567827"/>
          </a:xfrm>
          <a:prstGeom prst="line">
            <a:avLst/>
          </a:prstGeom>
          <a:noFill/>
          <a:ln w="28575" cap="flat" cmpd="sng" algn="ctr">
            <a:solidFill>
              <a:srgbClr val="1D9A78"/>
            </a:solidFill>
            <a:prstDash val="solid"/>
            <a:miter lim="800000"/>
          </a:ln>
          <a:effectLst/>
        </p:spPr>
      </p:cxnSp>
    </p:spTree>
    <p:extLst>
      <p:ext uri="{BB962C8B-B14F-4D97-AF65-F5344CB8AC3E}">
        <p14:creationId xmlns:p14="http://schemas.microsoft.com/office/powerpoint/2010/main" val="3211268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7" presetClass="entr" presetSubtype="0" fill="hold" grpId="0" nodeType="after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1000"/>
                                        <p:tgtEl>
                                          <p:spTgt spid="6"/>
                                        </p:tgtEl>
                                      </p:cBhvr>
                                    </p:animEffect>
                                    <p:anim calcmode="lin" valueType="num">
                                      <p:cBhvr>
                                        <p:cTn id="14" dur="1000" fill="hold"/>
                                        <p:tgtEl>
                                          <p:spTgt spid="6"/>
                                        </p:tgtEl>
                                        <p:attrNameLst>
                                          <p:attrName>ppt_x</p:attrName>
                                        </p:attrNameLst>
                                      </p:cBhvr>
                                      <p:tavLst>
                                        <p:tav tm="0">
                                          <p:val>
                                            <p:strVal val="#ppt_x"/>
                                          </p:val>
                                        </p:tav>
                                        <p:tav tm="100000">
                                          <p:val>
                                            <p:strVal val="#ppt_x"/>
                                          </p:val>
                                        </p:tav>
                                      </p:tavLst>
                                    </p:anim>
                                    <p:anim calcmode="lin" valueType="num">
                                      <p:cBhvr>
                                        <p:cTn id="15"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8E9E1303-75FA-E1BB-782A-7979A997A59D}"/>
              </a:ext>
            </a:extLst>
          </p:cNvPr>
          <p:cNvSpPr>
            <a:spLocks noGrp="1"/>
          </p:cNvSpPr>
          <p:nvPr>
            <p:ph type="body" sz="quarter" idx="19"/>
          </p:nvPr>
        </p:nvSpPr>
        <p:spPr/>
        <p:txBody>
          <a:bodyPr/>
          <a:lstStyle/>
          <a:p>
            <a:pPr marL="285750" lvl="0" indent="-285750">
              <a:buFont typeface="Arial" panose="020B0604020202020204" pitchFamily="34" charset="0"/>
              <a:buChar char="•"/>
            </a:pPr>
            <a:r>
              <a:rPr lang="fr-FR" dirty="0"/>
              <a:t>Reconnaitre une rotation</a:t>
            </a:r>
          </a:p>
          <a:p>
            <a:pPr marL="285750" lvl="0" indent="-285750">
              <a:buFont typeface="Arial" panose="020B0604020202020204" pitchFamily="34" charset="0"/>
              <a:buChar char="•"/>
            </a:pPr>
            <a:r>
              <a:rPr lang="fr-FR" dirty="0"/>
              <a:t>Réaliser la rotation d’une figure géométrique simple</a:t>
            </a:r>
          </a:p>
        </p:txBody>
      </p:sp>
      <p:sp>
        <p:nvSpPr>
          <p:cNvPr id="11" name="Text Placeholder 10">
            <a:extLst>
              <a:ext uri="{FF2B5EF4-FFF2-40B4-BE49-F238E27FC236}">
                <a16:creationId xmlns:a16="http://schemas.microsoft.com/office/drawing/2014/main" id="{13D30661-92FC-A4F4-7B45-AF5FB31A6BFE}"/>
              </a:ext>
            </a:extLst>
          </p:cNvPr>
          <p:cNvSpPr>
            <a:spLocks noGrp="1"/>
          </p:cNvSpPr>
          <p:nvPr>
            <p:ph type="body" sz="quarter" idx="20"/>
          </p:nvPr>
        </p:nvSpPr>
        <p:spPr/>
        <p:txBody>
          <a:bodyPr>
            <a:normAutofit lnSpcReduction="10000"/>
          </a:bodyPr>
          <a:lstStyle/>
          <a:p>
            <a:r>
              <a:rPr lang="en-US" dirty="0"/>
              <a:t>Rotation</a:t>
            </a:r>
          </a:p>
          <a:p>
            <a:r>
              <a:rPr lang="en-US" dirty="0"/>
              <a:t>Deux figures </a:t>
            </a:r>
            <a:r>
              <a:rPr lang="en-US" dirty="0" err="1"/>
              <a:t>superposables</a:t>
            </a:r>
            <a:endParaRPr lang="en-US" dirty="0"/>
          </a:p>
          <a:p>
            <a:r>
              <a:rPr lang="en-US" dirty="0"/>
              <a:t>Deux figures </a:t>
            </a:r>
            <a:r>
              <a:rPr lang="en-US" dirty="0" err="1"/>
              <a:t>correspondantes</a:t>
            </a:r>
            <a:r>
              <a:rPr lang="en-US" dirty="0"/>
              <a:t> par </a:t>
            </a:r>
            <a:r>
              <a:rPr lang="en-US" dirty="0" err="1"/>
              <a:t>une</a:t>
            </a:r>
            <a:r>
              <a:rPr lang="en-US" dirty="0"/>
              <a:t> rotation</a:t>
            </a:r>
          </a:p>
          <a:p>
            <a:r>
              <a:rPr lang="en-US" dirty="0"/>
              <a:t>Conservation des longueurs et des </a:t>
            </a:r>
            <a:r>
              <a:rPr lang="en-US" dirty="0" err="1"/>
              <a:t>mesures</a:t>
            </a:r>
            <a:r>
              <a:rPr lang="en-US" dirty="0"/>
              <a:t> des angles par </a:t>
            </a:r>
            <a:r>
              <a:rPr lang="en-US" dirty="0" err="1"/>
              <a:t>une</a:t>
            </a:r>
            <a:r>
              <a:rPr lang="en-US" dirty="0"/>
              <a:t> translation</a:t>
            </a:r>
            <a:endParaRPr lang="fr-FR" dirty="0"/>
          </a:p>
        </p:txBody>
      </p:sp>
      <p:sp>
        <p:nvSpPr>
          <p:cNvPr id="12" name="Text Placeholder 11">
            <a:extLst>
              <a:ext uri="{FF2B5EF4-FFF2-40B4-BE49-F238E27FC236}">
                <a16:creationId xmlns:a16="http://schemas.microsoft.com/office/drawing/2014/main" id="{00735017-59C1-7D4C-2715-C166FA9BE463}"/>
              </a:ext>
            </a:extLst>
          </p:cNvPr>
          <p:cNvSpPr>
            <a:spLocks noGrp="1"/>
          </p:cNvSpPr>
          <p:nvPr>
            <p:ph type="body" sz="quarter" idx="21"/>
          </p:nvPr>
        </p:nvSpPr>
        <p:spPr/>
        <p:txBody>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l’élève doit être capable de :</a:t>
            </a:r>
          </a:p>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fr-FR"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Reconnaitre une rotation à partir d’une figure</a:t>
            </a:r>
          </a:p>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fr-FR"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Réaliser la rotation d’une figure géométrique simple</a:t>
            </a:r>
          </a:p>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fr-FR"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Utiliser la propriété de conservation d’une rotation pour déterminer une longueur ou la mesure d’un angle</a:t>
            </a:r>
          </a:p>
        </p:txBody>
      </p:sp>
      <p:sp>
        <p:nvSpPr>
          <p:cNvPr id="13" name="Text Placeholder 12">
            <a:extLst>
              <a:ext uri="{FF2B5EF4-FFF2-40B4-BE49-F238E27FC236}">
                <a16:creationId xmlns:a16="http://schemas.microsoft.com/office/drawing/2014/main" id="{8B60F9AE-58B6-307B-B137-FB59B00029D1}"/>
              </a:ext>
            </a:extLst>
          </p:cNvPr>
          <p:cNvSpPr>
            <a:spLocks noGrp="1"/>
          </p:cNvSpPr>
          <p:nvPr>
            <p:ph type="body" sz="quarter" idx="22"/>
          </p:nvPr>
        </p:nvSpPr>
        <p:spPr>
          <a:xfrm>
            <a:off x="2376529" y="5521570"/>
            <a:ext cx="9478724" cy="1090245"/>
          </a:xfrm>
        </p:spPr>
        <p:txBody>
          <a:bodyPr>
            <a:normAutofit/>
          </a:bodyPr>
          <a:lstStyle/>
          <a:p>
            <a:pPr marL="285750" lvl="0" indent="-285750">
              <a:buFont typeface="Arial" panose="020B0604020202020204" pitchFamily="34" charset="0"/>
              <a:buChar char="•"/>
            </a:pPr>
            <a:r>
              <a:rPr lang="fr-FR" dirty="0"/>
              <a:t>Une rotation conserve toujours les longueurs et les angles.</a:t>
            </a:r>
          </a:p>
          <a:p>
            <a:pPr marL="285750" indent="-285750">
              <a:buFont typeface="Arial" panose="020B0604020202020204" pitchFamily="34" charset="0"/>
              <a:buChar char="•"/>
            </a:pPr>
            <a:r>
              <a:rPr lang="fr-FR" dirty="0"/>
              <a:t>Les figures correspondantes par une rotation gardent la même forme et la même taille</a:t>
            </a:r>
          </a:p>
        </p:txBody>
      </p:sp>
    </p:spTree>
    <p:extLst>
      <p:ext uri="{BB962C8B-B14F-4D97-AF65-F5344CB8AC3E}">
        <p14:creationId xmlns:p14="http://schemas.microsoft.com/office/powerpoint/2010/main" val="30950605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B29928-044D-4844-783C-541F294EC881}"/>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72E9335-9785-29B9-B4E6-7F85F91A6B45}"/>
              </a:ext>
            </a:extLst>
          </p:cNvPr>
          <p:cNvSpPr>
            <a:spLocks noGrp="1"/>
          </p:cNvSpPr>
          <p:nvPr>
            <p:ph type="title"/>
          </p:nvPr>
        </p:nvSpPr>
        <p:spPr/>
        <p:txBody>
          <a:bodyPr/>
          <a:lstStyle/>
          <a:p>
            <a:r>
              <a:rPr lang="fr-FR" dirty="0">
                <a:latin typeface="Calibri" panose="020F0502020204030204"/>
              </a:rPr>
              <a:t>La bonne réponse est : Vrai</a:t>
            </a:r>
          </a:p>
        </p:txBody>
      </p:sp>
      <p:sp>
        <p:nvSpPr>
          <p:cNvPr id="5" name="Content Placeholder 4">
            <a:extLst>
              <a:ext uri="{FF2B5EF4-FFF2-40B4-BE49-F238E27FC236}">
                <a16:creationId xmlns:a16="http://schemas.microsoft.com/office/drawing/2014/main" id="{9F1D14D3-8182-BC7D-870C-60EBB78160C0}"/>
              </a:ext>
            </a:extLst>
          </p:cNvPr>
          <p:cNvSpPr>
            <a:spLocks noGrp="1"/>
          </p:cNvSpPr>
          <p:nvPr>
            <p:ph sz="quarter" idx="11"/>
          </p:nvPr>
        </p:nvSpPr>
        <p:spPr/>
        <p:txBody>
          <a:bodyPr/>
          <a:lstStyle/>
          <a:p>
            <a:r>
              <a:rPr lang="fr-FR" dirty="0"/>
              <a:t>L’enseignant rappelle : L’angle de rotation est toujours mesuré à partir du segment reliant le centre au point initial</a:t>
            </a:r>
          </a:p>
          <a:p>
            <a:r>
              <a:rPr lang="fr-FR" dirty="0"/>
              <a:t>.</a:t>
            </a:r>
          </a:p>
        </p:txBody>
      </p:sp>
      <p:pic>
        <p:nvPicPr>
          <p:cNvPr id="3" name="Image 8">
            <a:extLst>
              <a:ext uri="{FF2B5EF4-FFF2-40B4-BE49-F238E27FC236}">
                <a16:creationId xmlns:a16="http://schemas.microsoft.com/office/drawing/2014/main" id="{1BDDC2C1-3AE4-D367-3CAC-CCFE137040E0}"/>
              </a:ext>
            </a:extLst>
          </p:cNvPr>
          <p:cNvPicPr>
            <a:picLocks noChangeAspect="1"/>
          </p:cNvPicPr>
          <p:nvPr/>
        </p:nvPicPr>
        <p:blipFill>
          <a:blip r:embed="rId2"/>
          <a:stretch>
            <a:fillRect/>
          </a:stretch>
        </p:blipFill>
        <p:spPr>
          <a:xfrm>
            <a:off x="11645716" y="505406"/>
            <a:ext cx="325863" cy="325863"/>
          </a:xfrm>
          <a:prstGeom prst="rect">
            <a:avLst/>
          </a:prstGeom>
        </p:spPr>
      </p:pic>
      <p:sp>
        <p:nvSpPr>
          <p:cNvPr id="4" name="Rectangle 3">
            <a:extLst>
              <a:ext uri="{FF2B5EF4-FFF2-40B4-BE49-F238E27FC236}">
                <a16:creationId xmlns:a16="http://schemas.microsoft.com/office/drawing/2014/main" id="{E589C407-E4D9-3C2C-6999-33DDE1682937}"/>
              </a:ext>
            </a:extLst>
          </p:cNvPr>
          <p:cNvSpPr/>
          <p:nvPr/>
        </p:nvSpPr>
        <p:spPr>
          <a:xfrm>
            <a:off x="811764" y="1658308"/>
            <a:ext cx="10664890" cy="4024033"/>
          </a:xfrm>
          <a:prstGeom prst="rect">
            <a:avLst/>
          </a:prstGeom>
          <a:noFill/>
          <a:ln w="28575" cap="flat" cmpd="sng" algn="ctr">
            <a:solidFill>
              <a:sysClr val="windowText" lastClr="00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304CD30C-8132-2806-C291-474FF88C7B0A}"/>
              </a:ext>
            </a:extLst>
          </p:cNvPr>
          <p:cNvSpPr/>
          <p:nvPr/>
        </p:nvSpPr>
        <p:spPr>
          <a:xfrm>
            <a:off x="811764" y="5710335"/>
            <a:ext cx="3265715" cy="867747"/>
          </a:xfrm>
          <a:prstGeom prst="rect">
            <a:avLst/>
          </a:prstGeom>
          <a:solidFill>
            <a:srgbClr val="1D6FA9"/>
          </a:solidFill>
          <a:ln w="12700" cap="flat" cmpd="sng" algn="ctr">
            <a:solidFill>
              <a:sysClr val="window" lastClr="FFFFFF">
                <a:lumMod val="65000"/>
              </a:sysClr>
            </a:solidFill>
            <a:prstDash val="solid"/>
            <a:miter lim="800000"/>
          </a:ln>
          <a:effectLst>
            <a:outerShdw blurRad="63500" sx="102000" sy="102000" algn="ctr" rotWithShape="0">
              <a:prstClr val="black">
                <a:alpha val="40000"/>
              </a:prst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fr-FR" sz="2400" b="0" i="0" u="none" strike="noStrike" kern="0" cap="none" spc="0" normalizeH="0" baseline="0" noProof="0" dirty="0">
                <a:ln>
                  <a:noFill/>
                </a:ln>
                <a:solidFill>
                  <a:prstClr val="white"/>
                </a:solidFill>
                <a:effectLst/>
                <a:uLnTx/>
                <a:uFillTx/>
                <a:latin typeface="Calibri" panose="020F0502020204030204"/>
                <a:ea typeface="+mn-ea"/>
                <a:cs typeface="+mn-cs"/>
              </a:rPr>
              <a:t>Vrai</a:t>
            </a:r>
          </a:p>
        </p:txBody>
      </p:sp>
      <p:pic>
        <p:nvPicPr>
          <p:cNvPr id="7" name="Picture 22">
            <a:extLst>
              <a:ext uri="{FF2B5EF4-FFF2-40B4-BE49-F238E27FC236}">
                <a16:creationId xmlns:a16="http://schemas.microsoft.com/office/drawing/2014/main" id="{BB1EA9D6-F471-AA3C-23A4-69E5518AA29C}"/>
              </a:ext>
            </a:extLst>
          </p:cNvPr>
          <p:cNvPicPr>
            <a:picLocks noChangeAspect="1"/>
          </p:cNvPicPr>
          <p:nvPr/>
        </p:nvPicPr>
        <p:blipFill>
          <a:blip r:embed="rId3"/>
          <a:stretch>
            <a:fillRect/>
          </a:stretch>
        </p:blipFill>
        <p:spPr>
          <a:xfrm>
            <a:off x="3485080" y="2572085"/>
            <a:ext cx="5318255" cy="2781991"/>
          </a:xfrm>
          <a:prstGeom prst="rect">
            <a:avLst/>
          </a:prstGeom>
        </p:spPr>
      </p:pic>
      <p:cxnSp>
        <p:nvCxnSpPr>
          <p:cNvPr id="8" name="Straight Connector 3">
            <a:extLst>
              <a:ext uri="{FF2B5EF4-FFF2-40B4-BE49-F238E27FC236}">
                <a16:creationId xmlns:a16="http://schemas.microsoft.com/office/drawing/2014/main" id="{B542113D-4A46-3DBD-0CB0-D9110BB1638D}"/>
              </a:ext>
            </a:extLst>
          </p:cNvPr>
          <p:cNvCxnSpPr/>
          <p:nvPr/>
        </p:nvCxnSpPr>
        <p:spPr>
          <a:xfrm flipH="1" flipV="1">
            <a:off x="5626360" y="2912491"/>
            <a:ext cx="3041779" cy="567827"/>
          </a:xfrm>
          <a:prstGeom prst="line">
            <a:avLst/>
          </a:prstGeom>
          <a:noFill/>
          <a:ln w="28575" cap="flat" cmpd="sng" algn="ctr">
            <a:solidFill>
              <a:srgbClr val="1D9A78"/>
            </a:solidFill>
            <a:prstDash val="solid"/>
            <a:miter lim="800000"/>
          </a:ln>
          <a:effectLst/>
        </p:spPr>
      </p:cxnSp>
      <p:sp>
        <p:nvSpPr>
          <p:cNvPr id="9" name="Rectangle 8">
            <a:extLst>
              <a:ext uri="{FF2B5EF4-FFF2-40B4-BE49-F238E27FC236}">
                <a16:creationId xmlns:a16="http://schemas.microsoft.com/office/drawing/2014/main" id="{C89FA01B-DB52-B997-8C7B-9509878D5153}"/>
              </a:ext>
            </a:extLst>
          </p:cNvPr>
          <p:cNvSpPr/>
          <p:nvPr/>
        </p:nvSpPr>
        <p:spPr>
          <a:xfrm>
            <a:off x="1015448" y="1741088"/>
            <a:ext cx="9938691" cy="461665"/>
          </a:xfrm>
          <a:prstGeom prst="rect">
            <a:avLst/>
          </a:prstGeom>
        </p:spPr>
        <p:txBody>
          <a:bodyPr wrap="square">
            <a:spAutoFit/>
          </a:bodyPr>
          <a:lstStyle/>
          <a:p>
            <a:pPr defTabSz="457200"/>
            <a:r>
              <a:rPr lang="fr-FR" sz="2400" dirty="0">
                <a:solidFill>
                  <a:prstClr val="black"/>
                </a:solidFill>
                <a:latin typeface="Calibri" panose="020F0502020204030204"/>
              </a:rPr>
              <a:t>Après avoir tracé DG, je mesure l’angle de rotation à partir de ce segment. </a:t>
            </a:r>
          </a:p>
        </p:txBody>
      </p:sp>
      <p:pic>
        <p:nvPicPr>
          <p:cNvPr id="10" name="Picture 2" descr="https://i.pinimg.com/736x/d5/75/ec/d575ecada55743c1597109ff44151c1b.jpg">
            <a:extLst>
              <a:ext uri="{FF2B5EF4-FFF2-40B4-BE49-F238E27FC236}">
                <a16:creationId xmlns:a16="http://schemas.microsoft.com/office/drawing/2014/main" id="{34A7CE23-3188-EC44-2367-D0109861426C}"/>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2090" b="98209" l="1846" r="98154"/>
                    </a14:imgEffect>
                  </a14:imgLayer>
                </a14:imgProps>
              </a:ext>
              <a:ext uri="{28A0092B-C50C-407E-A947-70E740481C1C}">
                <a14:useLocalDpi xmlns:a14="http://schemas.microsoft.com/office/drawing/2010/main" val="0"/>
              </a:ext>
            </a:extLst>
          </a:blip>
          <a:srcRect/>
          <a:stretch>
            <a:fillRect/>
          </a:stretch>
        </p:blipFill>
        <p:spPr bwMode="auto">
          <a:xfrm rot="11423100">
            <a:off x="7358808" y="3442527"/>
            <a:ext cx="2487122" cy="12818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0964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3C602-34F9-233B-AABB-A7AD9672B7D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5DCF47B-2AAF-F910-952C-73A9E0D341B0}"/>
              </a:ext>
            </a:extLst>
          </p:cNvPr>
          <p:cNvSpPr>
            <a:spLocks noGrp="1"/>
          </p:cNvSpPr>
          <p:nvPr>
            <p:ph type="title"/>
          </p:nvPr>
        </p:nvSpPr>
        <p:spPr/>
        <p:txBody>
          <a:bodyPr/>
          <a:lstStyle/>
          <a:p>
            <a:r>
              <a:rPr lang="fr-FR" dirty="0"/>
              <a:t>Choisissez la bonne réponse..</a:t>
            </a:r>
          </a:p>
        </p:txBody>
      </p:sp>
      <p:grpSp>
        <p:nvGrpSpPr>
          <p:cNvPr id="10" name="Groupe 9">
            <a:extLst>
              <a:ext uri="{FF2B5EF4-FFF2-40B4-BE49-F238E27FC236}">
                <a16:creationId xmlns:a16="http://schemas.microsoft.com/office/drawing/2014/main" id="{716067D3-5DA9-F939-C46E-E60BDCD592BD}"/>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65020FC7-8F23-D5CB-4D3E-3EBC8B21464E}"/>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91F7284A-B3DD-812D-B488-541E4398D958}"/>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5" name="Espace réservé du contenu 4">
            <a:extLst>
              <a:ext uri="{FF2B5EF4-FFF2-40B4-BE49-F238E27FC236}">
                <a16:creationId xmlns:a16="http://schemas.microsoft.com/office/drawing/2014/main" id="{CE65CA43-18C5-D8CE-70D6-47D4DEED1D4E}"/>
              </a:ext>
            </a:extLst>
          </p:cNvPr>
          <p:cNvSpPr>
            <a:spLocks noGrp="1"/>
          </p:cNvSpPr>
          <p:nvPr>
            <p:ph sz="quarter" idx="11"/>
          </p:nvPr>
        </p:nvSpPr>
        <p:spPr/>
        <p:txBody>
          <a:bodyPr/>
          <a:lstStyle/>
          <a:p>
            <a:r>
              <a:rPr lang="fr-FR" dirty="0"/>
              <a:t>L’enseignant laisse un moment de réflexion, puis demande aux élèves de lever leurs ardoises</a:t>
            </a:r>
          </a:p>
          <a:p>
            <a:endParaRPr lang="fr-FR" dirty="0"/>
          </a:p>
        </p:txBody>
      </p:sp>
      <p:sp>
        <p:nvSpPr>
          <p:cNvPr id="3" name="Rectangle 2">
            <a:extLst>
              <a:ext uri="{FF2B5EF4-FFF2-40B4-BE49-F238E27FC236}">
                <a16:creationId xmlns:a16="http://schemas.microsoft.com/office/drawing/2014/main" id="{17CD3645-2F10-6391-392C-6A70D16E21B6}"/>
              </a:ext>
            </a:extLst>
          </p:cNvPr>
          <p:cNvSpPr/>
          <p:nvPr/>
        </p:nvSpPr>
        <p:spPr>
          <a:xfrm>
            <a:off x="811764" y="1620986"/>
            <a:ext cx="10664890" cy="4024033"/>
          </a:xfrm>
          <a:prstGeom prst="rect">
            <a:avLst/>
          </a:prstGeom>
          <a:noFill/>
          <a:ln w="28575" cap="flat" cmpd="sng" algn="ctr">
            <a:solidFill>
              <a:sysClr val="windowText" lastClr="00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433F280E-E318-DC12-954B-F4CC718FAF62}"/>
              </a:ext>
            </a:extLst>
          </p:cNvPr>
          <p:cNvSpPr/>
          <p:nvPr/>
        </p:nvSpPr>
        <p:spPr>
          <a:xfrm>
            <a:off x="811764" y="5710335"/>
            <a:ext cx="3265715" cy="867747"/>
          </a:xfrm>
          <a:prstGeom prst="rect">
            <a:avLst/>
          </a:prstGeom>
          <a:solidFill>
            <a:sysClr val="window" lastClr="FFFFFF">
              <a:lumMod val="85000"/>
            </a:sysClr>
          </a:solidFill>
          <a:ln w="12700" cap="flat" cmpd="sng" algn="ctr">
            <a:solidFill>
              <a:sysClr val="window" lastClr="FFFFFF">
                <a:lumMod val="65000"/>
              </a:sysClr>
            </a:solidFill>
            <a:prstDash val="solid"/>
            <a:miter lim="800000"/>
          </a:ln>
          <a:effectLst>
            <a:outerShdw blurRad="63500" sx="102000" sy="102000" algn="ctr" rotWithShape="0">
              <a:prstClr val="black">
                <a:alpha val="40000"/>
              </a:prst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fr-FR" sz="2400" b="0" i="0" u="none" strike="noStrike" kern="0" cap="none" spc="0" normalizeH="0" baseline="0" noProof="0" dirty="0">
                <a:ln>
                  <a:noFill/>
                </a:ln>
                <a:solidFill>
                  <a:prstClr val="black"/>
                </a:solidFill>
                <a:effectLst/>
                <a:uLnTx/>
                <a:uFillTx/>
                <a:latin typeface="Calibri" panose="020F0502020204030204"/>
                <a:ea typeface="+mn-ea"/>
                <a:cs typeface="+mn-cs"/>
              </a:rPr>
              <a:t>DG</a:t>
            </a:r>
            <a:endParaRPr kumimoji="0" lang="fr-FR"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2BE04D79-8775-2D20-D82C-2F3EC2D49889}"/>
              </a:ext>
            </a:extLst>
          </p:cNvPr>
          <p:cNvSpPr/>
          <p:nvPr/>
        </p:nvSpPr>
        <p:spPr>
          <a:xfrm>
            <a:off x="8210939" y="5710335"/>
            <a:ext cx="3265715" cy="867747"/>
          </a:xfrm>
          <a:prstGeom prst="rect">
            <a:avLst/>
          </a:prstGeom>
          <a:solidFill>
            <a:sysClr val="window" lastClr="FFFFFF">
              <a:lumMod val="85000"/>
            </a:sysClr>
          </a:solidFill>
          <a:ln w="12700" cap="flat" cmpd="sng" algn="ctr">
            <a:solidFill>
              <a:sysClr val="window" lastClr="FFFFFF">
                <a:lumMod val="65000"/>
              </a:sysClr>
            </a:solidFill>
            <a:prstDash val="solid"/>
            <a:miter lim="800000"/>
          </a:ln>
          <a:effectLst>
            <a:outerShdw blurRad="63500" sx="102000" sy="102000" algn="ctr" rotWithShape="0">
              <a:prstClr val="black">
                <a:alpha val="40000"/>
              </a:prst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fr-FR" sz="2400" b="0" i="0" u="none" strike="noStrike" kern="0" cap="none" spc="0" normalizeH="0" baseline="0" noProof="0" dirty="0">
                <a:ln>
                  <a:noFill/>
                </a:ln>
                <a:solidFill>
                  <a:prstClr val="black"/>
                </a:solidFill>
                <a:effectLst/>
                <a:uLnTx/>
                <a:uFillTx/>
                <a:latin typeface="Calibri" panose="020F0502020204030204"/>
                <a:ea typeface="+mn-ea"/>
                <a:cs typeface="+mn-cs"/>
              </a:rPr>
              <a:t>DF</a:t>
            </a:r>
            <a:endParaRPr kumimoji="0" lang="fr-FR"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74BB81A9-8A6E-1CCF-F2B1-5CA3168D1F2E}"/>
              </a:ext>
            </a:extLst>
          </p:cNvPr>
          <p:cNvSpPr/>
          <p:nvPr/>
        </p:nvSpPr>
        <p:spPr>
          <a:xfrm>
            <a:off x="1015448" y="1741088"/>
            <a:ext cx="9938691" cy="830997"/>
          </a:xfrm>
          <a:prstGeom prst="rect">
            <a:avLst/>
          </a:prstGeom>
        </p:spPr>
        <p:txBody>
          <a:bodyPr wrap="square">
            <a:spAutoFit/>
          </a:bodyPr>
          <a:lstStyle/>
          <a:p>
            <a:pPr defTabSz="457200"/>
            <a:r>
              <a:rPr lang="fr-FR" sz="2400" dirty="0">
                <a:solidFill>
                  <a:prstClr val="black"/>
                </a:solidFill>
                <a:latin typeface="Calibri" panose="020F0502020204030204"/>
              </a:rPr>
              <a:t>Après avoir mesuré l’angle de rotation, je reporte la distance ____  pour trouver le point D’. </a:t>
            </a:r>
          </a:p>
        </p:txBody>
      </p:sp>
      <p:pic>
        <p:nvPicPr>
          <p:cNvPr id="9" name="Picture 15">
            <a:extLst>
              <a:ext uri="{FF2B5EF4-FFF2-40B4-BE49-F238E27FC236}">
                <a16:creationId xmlns:a16="http://schemas.microsoft.com/office/drawing/2014/main" id="{8CCF739B-32C5-B21E-9D6A-0A2F33B0DBAF}"/>
              </a:ext>
            </a:extLst>
          </p:cNvPr>
          <p:cNvPicPr>
            <a:picLocks noChangeAspect="1"/>
          </p:cNvPicPr>
          <p:nvPr/>
        </p:nvPicPr>
        <p:blipFill>
          <a:blip r:embed="rId3"/>
          <a:stretch>
            <a:fillRect/>
          </a:stretch>
        </p:blipFill>
        <p:spPr>
          <a:xfrm>
            <a:off x="3485080" y="2572085"/>
            <a:ext cx="5318255" cy="2781991"/>
          </a:xfrm>
          <a:prstGeom prst="rect">
            <a:avLst/>
          </a:prstGeom>
        </p:spPr>
      </p:pic>
      <p:cxnSp>
        <p:nvCxnSpPr>
          <p:cNvPr id="16" name="Straight Connector 16">
            <a:extLst>
              <a:ext uri="{FF2B5EF4-FFF2-40B4-BE49-F238E27FC236}">
                <a16:creationId xmlns:a16="http://schemas.microsoft.com/office/drawing/2014/main" id="{BCC34FB8-4ECB-A4BB-887B-FF8632E06880}"/>
              </a:ext>
            </a:extLst>
          </p:cNvPr>
          <p:cNvCxnSpPr/>
          <p:nvPr/>
        </p:nvCxnSpPr>
        <p:spPr>
          <a:xfrm flipH="1" flipV="1">
            <a:off x="5626360" y="2912491"/>
            <a:ext cx="3041779" cy="567827"/>
          </a:xfrm>
          <a:prstGeom prst="line">
            <a:avLst/>
          </a:prstGeom>
          <a:noFill/>
          <a:ln w="28575" cap="flat" cmpd="sng" algn="ctr">
            <a:solidFill>
              <a:srgbClr val="1D9A78"/>
            </a:solidFill>
            <a:prstDash val="solid"/>
            <a:miter lim="800000"/>
          </a:ln>
          <a:effectLst/>
        </p:spPr>
      </p:cxnSp>
      <p:sp>
        <p:nvSpPr>
          <p:cNvPr id="19" name="Rectangle 18">
            <a:extLst>
              <a:ext uri="{FF2B5EF4-FFF2-40B4-BE49-F238E27FC236}">
                <a16:creationId xmlns:a16="http://schemas.microsoft.com/office/drawing/2014/main" id="{1172BB89-B124-ECF7-EEF7-2C79B131F6EE}"/>
              </a:ext>
            </a:extLst>
          </p:cNvPr>
          <p:cNvSpPr/>
          <p:nvPr/>
        </p:nvSpPr>
        <p:spPr>
          <a:xfrm>
            <a:off x="4497355" y="5710335"/>
            <a:ext cx="3265715" cy="867747"/>
          </a:xfrm>
          <a:prstGeom prst="rect">
            <a:avLst/>
          </a:prstGeom>
          <a:solidFill>
            <a:sysClr val="window" lastClr="FFFFFF">
              <a:lumMod val="85000"/>
            </a:sysClr>
          </a:solidFill>
          <a:ln w="12700" cap="flat" cmpd="sng" algn="ctr">
            <a:solidFill>
              <a:sysClr val="window" lastClr="FFFFFF">
                <a:lumMod val="65000"/>
              </a:sysClr>
            </a:solidFill>
            <a:prstDash val="solid"/>
            <a:miter lim="800000"/>
          </a:ln>
          <a:effectLst>
            <a:outerShdw blurRad="63500" sx="102000" sy="102000" algn="ctr" rotWithShape="0">
              <a:prstClr val="black">
                <a:alpha val="40000"/>
              </a:prst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fr-FR" sz="2400" b="0" i="0" u="none" strike="noStrike" kern="0" cap="none" spc="0" normalizeH="0" baseline="0" noProof="0" dirty="0">
                <a:ln>
                  <a:noFill/>
                </a:ln>
                <a:solidFill>
                  <a:prstClr val="black"/>
                </a:solidFill>
                <a:effectLst/>
                <a:uLnTx/>
                <a:uFillTx/>
                <a:latin typeface="Calibri" panose="020F0502020204030204"/>
                <a:ea typeface="+mn-ea"/>
                <a:cs typeface="+mn-cs"/>
              </a:rPr>
              <a:t>DE</a:t>
            </a:r>
            <a:endParaRPr kumimoji="0" lang="fr-FR"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040269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7" presetClass="entr" presetSubtype="0" fill="hold" grpId="0" nodeType="after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fade">
                                      <p:cBhvr>
                                        <p:cTn id="13" dur="1000"/>
                                        <p:tgtEl>
                                          <p:spTgt spid="19"/>
                                        </p:tgtEl>
                                      </p:cBhvr>
                                    </p:animEffect>
                                    <p:anim calcmode="lin" valueType="num">
                                      <p:cBhvr>
                                        <p:cTn id="14" dur="1000" fill="hold"/>
                                        <p:tgtEl>
                                          <p:spTgt spid="19"/>
                                        </p:tgtEl>
                                        <p:attrNameLst>
                                          <p:attrName>ppt_x</p:attrName>
                                        </p:attrNameLst>
                                      </p:cBhvr>
                                      <p:tavLst>
                                        <p:tav tm="0">
                                          <p:val>
                                            <p:strVal val="#ppt_x"/>
                                          </p:val>
                                        </p:tav>
                                        <p:tav tm="100000">
                                          <p:val>
                                            <p:strVal val="#ppt_x"/>
                                          </p:val>
                                        </p:tav>
                                      </p:tavLst>
                                    </p:anim>
                                    <p:anim calcmode="lin" valueType="num">
                                      <p:cBhvr>
                                        <p:cTn id="15" dur="1000" fill="hold"/>
                                        <p:tgtEl>
                                          <p:spTgt spid="19"/>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7" presetClass="entr" presetSubtype="0" fill="hold" grpId="0"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anim calcmode="lin" valueType="num">
                                      <p:cBhvr>
                                        <p:cTn id="20" dur="1000" fill="hold"/>
                                        <p:tgtEl>
                                          <p:spTgt spid="7"/>
                                        </p:tgtEl>
                                        <p:attrNameLst>
                                          <p:attrName>ppt_x</p:attrName>
                                        </p:attrNameLst>
                                      </p:cBhvr>
                                      <p:tavLst>
                                        <p:tav tm="0">
                                          <p:val>
                                            <p:strVal val="#ppt_x"/>
                                          </p:val>
                                        </p:tav>
                                        <p:tav tm="100000">
                                          <p:val>
                                            <p:strVal val="#ppt_x"/>
                                          </p:val>
                                        </p:tav>
                                      </p:tavLst>
                                    </p:anim>
                                    <p:anim calcmode="lin" valueType="num">
                                      <p:cBhvr>
                                        <p:cTn id="21"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P spid="19"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E615A0-A394-40B8-AA55-55E2C8F2CAEB}"/>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5B05C80-09A3-AA5C-0275-A16F71ED9211}"/>
              </a:ext>
            </a:extLst>
          </p:cNvPr>
          <p:cNvSpPr>
            <a:spLocks noGrp="1"/>
          </p:cNvSpPr>
          <p:nvPr>
            <p:ph type="title"/>
          </p:nvPr>
        </p:nvSpPr>
        <p:spPr/>
        <p:txBody>
          <a:bodyPr/>
          <a:lstStyle/>
          <a:p>
            <a:r>
              <a:rPr kumimoji="0" lang="fr-FR" sz="1600" b="1" i="0" u="none" strike="noStrike" kern="1200" cap="none" spc="0" normalizeH="0" baseline="0" noProof="0" dirty="0">
                <a:ln>
                  <a:noFill/>
                </a:ln>
                <a:solidFill>
                  <a:prstClr val="white">
                    <a:lumMod val="65000"/>
                  </a:prstClr>
                </a:solidFill>
                <a:effectLst/>
                <a:uLnTx/>
                <a:uFillTx/>
                <a:latin typeface="Calibri" panose="020F0502020204030204"/>
                <a:ea typeface="+mj-ea"/>
                <a:cs typeface="+mj-cs"/>
              </a:rPr>
              <a:t>La bonne réponse est : Vrai</a:t>
            </a:r>
            <a:endParaRPr lang="fr-FR" dirty="0"/>
          </a:p>
        </p:txBody>
      </p:sp>
      <p:sp>
        <p:nvSpPr>
          <p:cNvPr id="4" name="Espace réservé du contenu 3">
            <a:extLst>
              <a:ext uri="{FF2B5EF4-FFF2-40B4-BE49-F238E27FC236}">
                <a16:creationId xmlns:a16="http://schemas.microsoft.com/office/drawing/2014/main" id="{AD4828FB-34D5-80C6-A9F1-6EF87EFF1855}"/>
              </a:ext>
            </a:extLst>
          </p:cNvPr>
          <p:cNvSpPr>
            <a:spLocks noGrp="1"/>
          </p:cNvSpPr>
          <p:nvPr>
            <p:ph sz="quarter" idx="11"/>
          </p:nvPr>
        </p:nvSpPr>
        <p:spPr/>
        <p:txBody>
          <a:bodyPr/>
          <a:lstStyle/>
          <a:p>
            <a:r>
              <a:rPr lang="fr-FR" dirty="0"/>
              <a:t>L’enseignant rappelle : L’angle de rotation est toujours mesuré à partir du segment reliant le centre au point initial</a:t>
            </a:r>
          </a:p>
        </p:txBody>
      </p:sp>
      <p:pic>
        <p:nvPicPr>
          <p:cNvPr id="14" name="Google Shape;289;p51">
            <a:extLst>
              <a:ext uri="{FF2B5EF4-FFF2-40B4-BE49-F238E27FC236}">
                <a16:creationId xmlns:a16="http://schemas.microsoft.com/office/drawing/2014/main" id="{2AE90208-ACEF-78C4-DA02-20E5EC134751}"/>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3" name="Rectangle 2">
            <a:extLst>
              <a:ext uri="{FF2B5EF4-FFF2-40B4-BE49-F238E27FC236}">
                <a16:creationId xmlns:a16="http://schemas.microsoft.com/office/drawing/2014/main" id="{E8BADC1B-3994-62B9-D00F-39AC17B34E71}"/>
              </a:ext>
            </a:extLst>
          </p:cNvPr>
          <p:cNvSpPr/>
          <p:nvPr/>
        </p:nvSpPr>
        <p:spPr>
          <a:xfrm>
            <a:off x="811764" y="1658308"/>
            <a:ext cx="10664890" cy="4024033"/>
          </a:xfrm>
          <a:prstGeom prst="rect">
            <a:avLst/>
          </a:prstGeom>
          <a:noFill/>
          <a:ln w="28575" cap="flat" cmpd="sng" algn="ctr">
            <a:solidFill>
              <a:sysClr val="windowText" lastClr="0000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 name="Rectangle 4">
            <a:extLst>
              <a:ext uri="{FF2B5EF4-FFF2-40B4-BE49-F238E27FC236}">
                <a16:creationId xmlns:a16="http://schemas.microsoft.com/office/drawing/2014/main" id="{9E4031AF-D704-0539-6038-F19F48094E1F}"/>
              </a:ext>
            </a:extLst>
          </p:cNvPr>
          <p:cNvSpPr/>
          <p:nvPr/>
        </p:nvSpPr>
        <p:spPr>
          <a:xfrm>
            <a:off x="811764" y="5710335"/>
            <a:ext cx="3265715" cy="867747"/>
          </a:xfrm>
          <a:prstGeom prst="rect">
            <a:avLst/>
          </a:prstGeom>
          <a:solidFill>
            <a:srgbClr val="1D6FA9"/>
          </a:solidFill>
          <a:ln w="12700" cap="flat" cmpd="sng" algn="ctr">
            <a:solidFill>
              <a:sysClr val="window" lastClr="FFFFFF">
                <a:lumMod val="65000"/>
              </a:sysClr>
            </a:solidFill>
            <a:prstDash val="solid"/>
            <a:miter lim="800000"/>
          </a:ln>
          <a:effectLst>
            <a:outerShdw blurRad="63500" sx="102000" sy="102000" algn="ctr" rotWithShape="0">
              <a:prstClr val="black">
                <a:alpha val="40000"/>
              </a:prst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fr-FR" sz="2400" b="0" i="0" u="none" strike="noStrike" kern="0" cap="none" spc="0" normalizeH="0" baseline="0" noProof="0" dirty="0">
                <a:ln>
                  <a:noFill/>
                </a:ln>
                <a:solidFill>
                  <a:prstClr val="white"/>
                </a:solidFill>
                <a:effectLst/>
                <a:uLnTx/>
                <a:uFillTx/>
                <a:latin typeface="Calibri" panose="020F0502020204030204"/>
                <a:ea typeface="+mn-ea"/>
                <a:cs typeface="+mn-cs"/>
              </a:rPr>
              <a:t>DG</a:t>
            </a:r>
          </a:p>
        </p:txBody>
      </p:sp>
      <p:pic>
        <p:nvPicPr>
          <p:cNvPr id="13" name="Picture 22">
            <a:extLst>
              <a:ext uri="{FF2B5EF4-FFF2-40B4-BE49-F238E27FC236}">
                <a16:creationId xmlns:a16="http://schemas.microsoft.com/office/drawing/2014/main" id="{B70BDABA-5251-E189-4EB5-F815D0BDDC3F}"/>
              </a:ext>
            </a:extLst>
          </p:cNvPr>
          <p:cNvPicPr>
            <a:picLocks noChangeAspect="1"/>
          </p:cNvPicPr>
          <p:nvPr/>
        </p:nvPicPr>
        <p:blipFill>
          <a:blip r:embed="rId3"/>
          <a:stretch>
            <a:fillRect/>
          </a:stretch>
        </p:blipFill>
        <p:spPr>
          <a:xfrm>
            <a:off x="3485080" y="2572085"/>
            <a:ext cx="5318255" cy="2781991"/>
          </a:xfrm>
          <a:prstGeom prst="rect">
            <a:avLst/>
          </a:prstGeom>
        </p:spPr>
      </p:pic>
      <p:cxnSp>
        <p:nvCxnSpPr>
          <p:cNvPr id="17" name="Straight Connector 3">
            <a:extLst>
              <a:ext uri="{FF2B5EF4-FFF2-40B4-BE49-F238E27FC236}">
                <a16:creationId xmlns:a16="http://schemas.microsoft.com/office/drawing/2014/main" id="{480B1438-8F4C-81A1-893D-019C1BA1D117}"/>
              </a:ext>
            </a:extLst>
          </p:cNvPr>
          <p:cNvCxnSpPr/>
          <p:nvPr/>
        </p:nvCxnSpPr>
        <p:spPr>
          <a:xfrm flipH="1" flipV="1">
            <a:off x="5626360" y="2912491"/>
            <a:ext cx="3041779" cy="567827"/>
          </a:xfrm>
          <a:prstGeom prst="line">
            <a:avLst/>
          </a:prstGeom>
          <a:noFill/>
          <a:ln w="28575" cap="flat" cmpd="sng" algn="ctr">
            <a:solidFill>
              <a:srgbClr val="1D9A78"/>
            </a:solidFill>
            <a:prstDash val="solid"/>
            <a:miter lim="800000"/>
          </a:ln>
          <a:effectLst/>
        </p:spPr>
      </p:cxnSp>
      <p:pic>
        <p:nvPicPr>
          <p:cNvPr id="18" name="Picture 2" descr="https://i.pinimg.com/736x/d5/75/ec/d575ecada55743c1597109ff44151c1b.jpg">
            <a:extLst>
              <a:ext uri="{FF2B5EF4-FFF2-40B4-BE49-F238E27FC236}">
                <a16:creationId xmlns:a16="http://schemas.microsoft.com/office/drawing/2014/main" id="{083FB1FC-5987-A057-1452-2695F7CA5B9C}"/>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2090" b="98209" l="1846" r="98154"/>
                    </a14:imgEffect>
                  </a14:imgLayer>
                </a14:imgProps>
              </a:ext>
              <a:ext uri="{28A0092B-C50C-407E-A947-70E740481C1C}">
                <a14:useLocalDpi xmlns:a14="http://schemas.microsoft.com/office/drawing/2010/main" val="0"/>
              </a:ext>
            </a:extLst>
          </a:blip>
          <a:srcRect/>
          <a:stretch>
            <a:fillRect/>
          </a:stretch>
        </p:blipFill>
        <p:spPr bwMode="auto">
          <a:xfrm rot="11423100">
            <a:off x="7358808" y="3442527"/>
            <a:ext cx="2487122" cy="1281825"/>
          </a:xfrm>
          <a:prstGeom prst="rect">
            <a:avLst/>
          </a:prstGeom>
          <a:noFill/>
          <a:extLst>
            <a:ext uri="{909E8E84-426E-40DD-AFC4-6F175D3DCCD1}">
              <a14:hiddenFill xmlns:a14="http://schemas.microsoft.com/office/drawing/2010/main">
                <a:solidFill>
                  <a:srgbClr val="FFFFFF"/>
                </a:solidFill>
              </a14:hiddenFill>
            </a:ext>
          </a:extLst>
        </p:spPr>
      </p:pic>
      <p:sp>
        <p:nvSpPr>
          <p:cNvPr id="19" name="Rectangle 18">
            <a:extLst>
              <a:ext uri="{FF2B5EF4-FFF2-40B4-BE49-F238E27FC236}">
                <a16:creationId xmlns:a16="http://schemas.microsoft.com/office/drawing/2014/main" id="{DA65B6B4-4ED9-FFA9-D2D8-42B5CDC3D596}"/>
              </a:ext>
            </a:extLst>
          </p:cNvPr>
          <p:cNvSpPr/>
          <p:nvPr/>
        </p:nvSpPr>
        <p:spPr>
          <a:xfrm>
            <a:off x="1015448" y="1741088"/>
            <a:ext cx="9938691" cy="830997"/>
          </a:xfrm>
          <a:prstGeom prst="rect">
            <a:avLst/>
          </a:prstGeom>
        </p:spPr>
        <p:txBody>
          <a:bodyPr wrap="square">
            <a:spAutoFit/>
          </a:bodyPr>
          <a:lstStyle/>
          <a:p>
            <a:pPr defTabSz="457200"/>
            <a:r>
              <a:rPr lang="fr-FR" sz="2400" dirty="0">
                <a:solidFill>
                  <a:prstClr val="black"/>
                </a:solidFill>
                <a:latin typeface="Calibri" panose="020F0502020204030204"/>
              </a:rPr>
              <a:t>Après avoir mesuré l’angle de rotation, je reporte la distance ____  pour trouver le point D’. </a:t>
            </a:r>
          </a:p>
        </p:txBody>
      </p:sp>
      <p:cxnSp>
        <p:nvCxnSpPr>
          <p:cNvPr id="20" name="Straight Connector 16">
            <a:extLst>
              <a:ext uri="{FF2B5EF4-FFF2-40B4-BE49-F238E27FC236}">
                <a16:creationId xmlns:a16="http://schemas.microsoft.com/office/drawing/2014/main" id="{FDA1E722-62EF-1D26-1157-36030F1038EA}"/>
              </a:ext>
            </a:extLst>
          </p:cNvPr>
          <p:cNvCxnSpPr/>
          <p:nvPr/>
        </p:nvCxnSpPr>
        <p:spPr>
          <a:xfrm rot="5400000" flipH="1" flipV="1">
            <a:off x="6863336" y="4708535"/>
            <a:ext cx="3041779" cy="567827"/>
          </a:xfrm>
          <a:prstGeom prst="line">
            <a:avLst/>
          </a:prstGeom>
          <a:noFill/>
          <a:ln w="28575" cap="flat" cmpd="sng" algn="ctr">
            <a:solidFill>
              <a:srgbClr val="1D9A78"/>
            </a:solidFill>
            <a:prstDash val="solid"/>
            <a:miter lim="800000"/>
          </a:ln>
          <a:effectLst/>
        </p:spPr>
      </p:cxnSp>
      <p:sp>
        <p:nvSpPr>
          <p:cNvPr id="21" name="Rectangle 20">
            <a:extLst>
              <a:ext uri="{FF2B5EF4-FFF2-40B4-BE49-F238E27FC236}">
                <a16:creationId xmlns:a16="http://schemas.microsoft.com/office/drawing/2014/main" id="{EF60C8F7-F389-45E0-C96F-3C94FC3E6F70}"/>
              </a:ext>
            </a:extLst>
          </p:cNvPr>
          <p:cNvSpPr/>
          <p:nvPr/>
        </p:nvSpPr>
        <p:spPr>
          <a:xfrm>
            <a:off x="6862584" y="2965571"/>
            <a:ext cx="569330" cy="461665"/>
          </a:xfrm>
          <a:prstGeom prst="rect">
            <a:avLst/>
          </a:prstGeom>
        </p:spPr>
        <p:txBody>
          <a:bodyPr wrap="square">
            <a:spAutoFit/>
          </a:bodyPr>
          <a:lstStyle/>
          <a:p>
            <a:pPr defTabSz="457200"/>
            <a:r>
              <a:rPr lang="fr-FR" sz="2400" dirty="0">
                <a:solidFill>
                  <a:prstClr val="black"/>
                </a:solidFill>
                <a:latin typeface="Calibri" panose="020F0502020204030204"/>
              </a:rPr>
              <a:t>//</a:t>
            </a:r>
          </a:p>
        </p:txBody>
      </p:sp>
      <p:sp>
        <p:nvSpPr>
          <p:cNvPr id="22" name="Rectangle 21">
            <a:extLst>
              <a:ext uri="{FF2B5EF4-FFF2-40B4-BE49-F238E27FC236}">
                <a16:creationId xmlns:a16="http://schemas.microsoft.com/office/drawing/2014/main" id="{F8DA15B1-9E5A-A260-8374-5FA3945A840E}"/>
              </a:ext>
            </a:extLst>
          </p:cNvPr>
          <p:cNvSpPr/>
          <p:nvPr/>
        </p:nvSpPr>
        <p:spPr>
          <a:xfrm rot="5037553">
            <a:off x="8093816" y="5056586"/>
            <a:ext cx="569330" cy="461665"/>
          </a:xfrm>
          <a:prstGeom prst="rect">
            <a:avLst/>
          </a:prstGeom>
        </p:spPr>
        <p:txBody>
          <a:bodyPr wrap="square">
            <a:spAutoFit/>
          </a:bodyPr>
          <a:lstStyle/>
          <a:p>
            <a:pPr defTabSz="457200"/>
            <a:r>
              <a:rPr lang="fr-FR" sz="2400" dirty="0">
                <a:solidFill>
                  <a:prstClr val="black"/>
                </a:solidFill>
                <a:latin typeface="Calibri" panose="020F0502020204030204"/>
              </a:rPr>
              <a:t>//</a:t>
            </a:r>
          </a:p>
        </p:txBody>
      </p:sp>
    </p:spTree>
    <p:extLst>
      <p:ext uri="{BB962C8B-B14F-4D97-AF65-F5344CB8AC3E}">
        <p14:creationId xmlns:p14="http://schemas.microsoft.com/office/powerpoint/2010/main" val="38623233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D3409BA-7DCC-47B3-ECB6-05CE4B95B653}"/>
              </a:ext>
            </a:extLst>
          </p:cNvPr>
          <p:cNvSpPr>
            <a:spLocks noGrp="1"/>
          </p:cNvSpPr>
          <p:nvPr>
            <p:ph type="body" sz="quarter" idx="10"/>
          </p:nvPr>
        </p:nvSpPr>
        <p:spPr/>
        <p:txBody>
          <a:bodyPr>
            <a:normAutofit fontScale="92500" lnSpcReduction="10000"/>
          </a:bodyPr>
          <a:lstStyle/>
          <a:p>
            <a:endParaRPr lang="fr-FR"/>
          </a:p>
        </p:txBody>
      </p:sp>
    </p:spTree>
    <p:extLst>
      <p:ext uri="{BB962C8B-B14F-4D97-AF65-F5344CB8AC3E}">
        <p14:creationId xmlns:p14="http://schemas.microsoft.com/office/powerpoint/2010/main" val="279120445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576670-7AF6-3112-DC34-1F8F28E6ABD5}"/>
              </a:ext>
            </a:extLst>
          </p:cNvPr>
          <p:cNvSpPr>
            <a:spLocks noGrp="1"/>
          </p:cNvSpPr>
          <p:nvPr>
            <p:ph type="title"/>
          </p:nvPr>
        </p:nvSpPr>
        <p:spPr/>
        <p:txBody>
          <a:bodyPr/>
          <a:lstStyle/>
          <a:p>
            <a:r>
              <a:rPr lang="fr-FR" dirty="0"/>
              <a:t>Travaillez individuellement puis discutez en binômes vos réponses.</a:t>
            </a:r>
          </a:p>
        </p:txBody>
      </p:sp>
      <p:sp>
        <p:nvSpPr>
          <p:cNvPr id="3" name="Content Placeholder 2">
            <a:extLst>
              <a:ext uri="{FF2B5EF4-FFF2-40B4-BE49-F238E27FC236}">
                <a16:creationId xmlns:a16="http://schemas.microsoft.com/office/drawing/2014/main" id="{EB5C8CCA-6F1B-2248-6F0F-5B940B576ECD}"/>
              </a:ext>
            </a:extLst>
          </p:cNvPr>
          <p:cNvSpPr>
            <a:spLocks noGrp="1"/>
          </p:cNvSpPr>
          <p:nvPr>
            <p:ph sz="quarter" idx="11"/>
          </p:nvPr>
        </p:nvSpPr>
        <p:spPr/>
        <p:txBody>
          <a:bodyPr/>
          <a:lstStyle/>
          <a:p>
            <a:r>
              <a:rPr lang="fr-FR" dirty="0"/>
              <a:t>L'enseignant accorde 2 min au travail individuel puis une minute de discussion. Il circule pour contrôler et donner des indications en cas de besoin.</a:t>
            </a:r>
          </a:p>
        </p:txBody>
      </p:sp>
      <p:sp>
        <p:nvSpPr>
          <p:cNvPr id="5" name="Text Placeholder 4">
            <a:extLst>
              <a:ext uri="{FF2B5EF4-FFF2-40B4-BE49-F238E27FC236}">
                <a16:creationId xmlns:a16="http://schemas.microsoft.com/office/drawing/2014/main" id="{B42B24A7-8E03-B0A5-EEE1-4F39731B4241}"/>
              </a:ext>
            </a:extLst>
          </p:cNvPr>
          <p:cNvSpPr>
            <a:spLocks noGrp="1"/>
          </p:cNvSpPr>
          <p:nvPr>
            <p:ph type="body" sz="quarter" idx="12"/>
          </p:nvPr>
        </p:nvSpPr>
        <p:spPr>
          <a:xfrm>
            <a:off x="5345416" y="6189662"/>
            <a:ext cx="1225550" cy="471488"/>
          </a:xfrm>
        </p:spPr>
        <p:txBody>
          <a:bodyPr/>
          <a:lstStyle/>
          <a:p>
            <a:r>
              <a:rPr lang="en-US" dirty="0"/>
              <a:t>Page 45</a:t>
            </a:r>
            <a:endParaRPr lang="fr-FR" dirty="0"/>
          </a:p>
        </p:txBody>
      </p:sp>
      <p:grpSp>
        <p:nvGrpSpPr>
          <p:cNvPr id="7" name="Groupe 6">
            <a:extLst>
              <a:ext uri="{FF2B5EF4-FFF2-40B4-BE49-F238E27FC236}">
                <a16:creationId xmlns:a16="http://schemas.microsoft.com/office/drawing/2014/main" id="{EFDF6F72-3F28-DC47-1FBC-04C5428A1B6F}"/>
              </a:ext>
            </a:extLst>
          </p:cNvPr>
          <p:cNvGrpSpPr/>
          <p:nvPr/>
        </p:nvGrpSpPr>
        <p:grpSpPr>
          <a:xfrm>
            <a:off x="10633247" y="187919"/>
            <a:ext cx="630930" cy="588164"/>
            <a:chOff x="582302" y="4457015"/>
            <a:chExt cx="630930" cy="588164"/>
          </a:xfrm>
        </p:grpSpPr>
        <p:pic>
          <p:nvPicPr>
            <p:cNvPr id="8" name="Picture 7">
              <a:extLst>
                <a:ext uri="{FF2B5EF4-FFF2-40B4-BE49-F238E27FC236}">
                  <a16:creationId xmlns:a16="http://schemas.microsoft.com/office/drawing/2014/main" id="{EC587377-321B-159E-FD2A-15A514F91940}"/>
                </a:ext>
              </a:extLst>
            </p:cNvPr>
            <p:cNvPicPr>
              <a:picLocks noChangeAspect="1"/>
            </p:cNvPicPr>
            <p:nvPr/>
          </p:nvPicPr>
          <p:blipFill>
            <a:blip r:embed="rId2"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582302" y="4573906"/>
              <a:ext cx="630930" cy="471273"/>
            </a:xfrm>
            <a:prstGeom prst="rect">
              <a:avLst/>
            </a:prstGeom>
            <a:ln w="19050">
              <a:noFill/>
            </a:ln>
          </p:spPr>
        </p:pic>
        <p:pic>
          <p:nvPicPr>
            <p:cNvPr id="9" name="Picture 7">
              <a:extLst>
                <a:ext uri="{FF2B5EF4-FFF2-40B4-BE49-F238E27FC236}">
                  <a16:creationId xmlns:a16="http://schemas.microsoft.com/office/drawing/2014/main" id="{575A0D97-D457-5375-1C4C-269D02480697}"/>
                </a:ext>
              </a:extLst>
            </p:cNvPr>
            <p:cNvPicPr>
              <a:picLocks noChangeAspect="1"/>
            </p:cNvPicPr>
            <p:nvPr/>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758368" y="4457015"/>
              <a:ext cx="147273" cy="471273"/>
            </a:xfrm>
            <a:prstGeom prst="rect">
              <a:avLst/>
            </a:prstGeom>
            <a:ln w="19050">
              <a:noFill/>
            </a:ln>
          </p:spPr>
        </p:pic>
      </p:grpSp>
      <p:pic>
        <p:nvPicPr>
          <p:cNvPr id="6" name="Image 5" descr="Une image contenant texte, capture d’écran, Police, nombre&#10;&#10;Le contenu généré par l’IA peut être incorrect.">
            <a:extLst>
              <a:ext uri="{FF2B5EF4-FFF2-40B4-BE49-F238E27FC236}">
                <a16:creationId xmlns:a16="http://schemas.microsoft.com/office/drawing/2014/main" id="{ED1D55EE-6C26-555B-202B-66FCC1DD53C2}"/>
              </a:ext>
            </a:extLst>
          </p:cNvPr>
          <p:cNvPicPr>
            <a:picLocks noChangeAspect="1"/>
          </p:cNvPicPr>
          <p:nvPr/>
        </p:nvPicPr>
        <p:blipFill>
          <a:blip r:embed="rId4"/>
          <a:stretch>
            <a:fillRect/>
          </a:stretch>
        </p:blipFill>
        <p:spPr>
          <a:xfrm>
            <a:off x="1771046" y="890233"/>
            <a:ext cx="8649907" cy="5077534"/>
          </a:xfrm>
          <a:prstGeom prst="rect">
            <a:avLst/>
          </a:prstGeom>
        </p:spPr>
      </p:pic>
    </p:spTree>
    <p:extLst>
      <p:ext uri="{BB962C8B-B14F-4D97-AF65-F5344CB8AC3E}">
        <p14:creationId xmlns:p14="http://schemas.microsoft.com/office/powerpoint/2010/main" val="263188614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684AFA-CAFD-1F0D-C837-62BEBA1EF19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3C3D040-C5D4-F6DC-9751-6FBED50E21B4}"/>
              </a:ext>
            </a:extLst>
          </p:cNvPr>
          <p:cNvSpPr>
            <a:spLocks noGrp="1"/>
          </p:cNvSpPr>
          <p:nvPr>
            <p:ph type="title"/>
          </p:nvPr>
        </p:nvSpPr>
        <p:spPr/>
        <p:txBody>
          <a:bodyPr/>
          <a:lstStyle/>
          <a:p>
            <a:r>
              <a:rPr lang="fr-FR" dirty="0"/>
              <a:t>Travaillez individuellement puis discutez en binômes vos réponses.</a:t>
            </a:r>
          </a:p>
        </p:txBody>
      </p:sp>
      <p:sp>
        <p:nvSpPr>
          <p:cNvPr id="3" name="Content Placeholder 2">
            <a:extLst>
              <a:ext uri="{FF2B5EF4-FFF2-40B4-BE49-F238E27FC236}">
                <a16:creationId xmlns:a16="http://schemas.microsoft.com/office/drawing/2014/main" id="{00063976-557A-7781-0D6D-82D1D7AE48FA}"/>
              </a:ext>
            </a:extLst>
          </p:cNvPr>
          <p:cNvSpPr>
            <a:spLocks noGrp="1"/>
          </p:cNvSpPr>
          <p:nvPr>
            <p:ph sz="quarter" idx="11"/>
          </p:nvPr>
        </p:nvSpPr>
        <p:spPr/>
        <p:txBody>
          <a:bodyPr/>
          <a:lstStyle/>
          <a:p>
            <a:r>
              <a:rPr lang="fr-FR" dirty="0"/>
              <a:t>L'enseignant accorde 2 min au travail individuel puis une minute de discussion. Il circule pour contrôler et donner des indications en cas de besoin.</a:t>
            </a:r>
          </a:p>
        </p:txBody>
      </p:sp>
      <p:grpSp>
        <p:nvGrpSpPr>
          <p:cNvPr id="7" name="Groupe 6">
            <a:extLst>
              <a:ext uri="{FF2B5EF4-FFF2-40B4-BE49-F238E27FC236}">
                <a16:creationId xmlns:a16="http://schemas.microsoft.com/office/drawing/2014/main" id="{D1201F89-0C67-2666-FE81-6A6155D121FF}"/>
              </a:ext>
            </a:extLst>
          </p:cNvPr>
          <p:cNvGrpSpPr/>
          <p:nvPr/>
        </p:nvGrpSpPr>
        <p:grpSpPr>
          <a:xfrm>
            <a:off x="10633247" y="187919"/>
            <a:ext cx="630930" cy="588164"/>
            <a:chOff x="582302" y="4457015"/>
            <a:chExt cx="630930" cy="588164"/>
          </a:xfrm>
        </p:grpSpPr>
        <p:pic>
          <p:nvPicPr>
            <p:cNvPr id="8" name="Picture 7">
              <a:extLst>
                <a:ext uri="{FF2B5EF4-FFF2-40B4-BE49-F238E27FC236}">
                  <a16:creationId xmlns:a16="http://schemas.microsoft.com/office/drawing/2014/main" id="{705C8797-0A33-FC5D-1844-5195EE2C505F}"/>
                </a:ext>
              </a:extLst>
            </p:cNvPr>
            <p:cNvPicPr>
              <a:picLocks noChangeAspect="1"/>
            </p:cNvPicPr>
            <p:nvPr/>
          </p:nvPicPr>
          <p:blipFill>
            <a:blip r:embed="rId2"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582302" y="4573906"/>
              <a:ext cx="630930" cy="471273"/>
            </a:xfrm>
            <a:prstGeom prst="rect">
              <a:avLst/>
            </a:prstGeom>
            <a:ln w="19050">
              <a:noFill/>
            </a:ln>
          </p:spPr>
        </p:pic>
        <p:pic>
          <p:nvPicPr>
            <p:cNvPr id="9" name="Picture 7">
              <a:extLst>
                <a:ext uri="{FF2B5EF4-FFF2-40B4-BE49-F238E27FC236}">
                  <a16:creationId xmlns:a16="http://schemas.microsoft.com/office/drawing/2014/main" id="{5CE9E957-7E12-1081-EAE3-0C24021D9CBE}"/>
                </a:ext>
              </a:extLst>
            </p:cNvPr>
            <p:cNvPicPr>
              <a:picLocks noChangeAspect="1"/>
            </p:cNvPicPr>
            <p:nvPr/>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758368" y="4457015"/>
              <a:ext cx="147273" cy="471273"/>
            </a:xfrm>
            <a:prstGeom prst="rect">
              <a:avLst/>
            </a:prstGeom>
            <a:ln w="19050">
              <a:noFill/>
            </a:ln>
          </p:spPr>
        </p:pic>
      </p:grpSp>
      <p:grpSp>
        <p:nvGrpSpPr>
          <p:cNvPr id="10" name="Groupe 9">
            <a:extLst>
              <a:ext uri="{FF2B5EF4-FFF2-40B4-BE49-F238E27FC236}">
                <a16:creationId xmlns:a16="http://schemas.microsoft.com/office/drawing/2014/main" id="{EC0C4FDC-FDFA-5E55-F08E-0217C4BF3A36}"/>
              </a:ext>
            </a:extLst>
          </p:cNvPr>
          <p:cNvGrpSpPr/>
          <p:nvPr/>
        </p:nvGrpSpPr>
        <p:grpSpPr>
          <a:xfrm>
            <a:off x="212517" y="2110258"/>
            <a:ext cx="11572412" cy="2906019"/>
            <a:chOff x="212517" y="2110258"/>
            <a:chExt cx="11572412" cy="2906019"/>
          </a:xfrm>
        </p:grpSpPr>
        <p:pic>
          <p:nvPicPr>
            <p:cNvPr id="6" name="Image 5" descr="Une image contenant texte, capture d’écran, ligne, Police&#10;&#10;Le contenu généré par l’IA peut être incorrect.">
              <a:extLst>
                <a:ext uri="{FF2B5EF4-FFF2-40B4-BE49-F238E27FC236}">
                  <a16:creationId xmlns:a16="http://schemas.microsoft.com/office/drawing/2014/main" id="{68F28774-76DB-A49F-ADED-F54D2F481C56}"/>
                </a:ext>
              </a:extLst>
            </p:cNvPr>
            <p:cNvPicPr>
              <a:picLocks noChangeAspect="1"/>
            </p:cNvPicPr>
            <p:nvPr/>
          </p:nvPicPr>
          <p:blipFill>
            <a:blip r:embed="rId4"/>
            <a:stretch>
              <a:fillRect/>
            </a:stretch>
          </p:blipFill>
          <p:spPr>
            <a:xfrm>
              <a:off x="212517" y="2110258"/>
              <a:ext cx="11572412" cy="2906019"/>
            </a:xfrm>
            <a:prstGeom prst="rect">
              <a:avLst/>
            </a:prstGeom>
          </p:spPr>
        </p:pic>
        <p:cxnSp>
          <p:nvCxnSpPr>
            <p:cNvPr id="5" name="Connecteur droit 4">
              <a:extLst>
                <a:ext uri="{FF2B5EF4-FFF2-40B4-BE49-F238E27FC236}">
                  <a16:creationId xmlns:a16="http://schemas.microsoft.com/office/drawing/2014/main" id="{82203E6C-24B6-7AB0-AD6D-1A197555FB5B}"/>
                </a:ext>
              </a:extLst>
            </p:cNvPr>
            <p:cNvCxnSpPr/>
            <p:nvPr/>
          </p:nvCxnSpPr>
          <p:spPr>
            <a:xfrm flipH="1">
              <a:off x="8015591" y="3793787"/>
              <a:ext cx="826852" cy="1089498"/>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190146927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2CEDDD-76AE-D7E1-44B5-7337A46F5BA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FA4B570-872A-5BD3-9D35-EF24EAA7BF15}"/>
              </a:ext>
            </a:extLst>
          </p:cNvPr>
          <p:cNvSpPr>
            <a:spLocks noGrp="1"/>
          </p:cNvSpPr>
          <p:nvPr>
            <p:ph type="title"/>
          </p:nvPr>
        </p:nvSpPr>
        <p:spPr/>
        <p:txBody>
          <a:bodyPr/>
          <a:lstStyle/>
          <a:p>
            <a:r>
              <a:rPr lang="fr-FR" dirty="0"/>
              <a:t>Prenez la correction sur vos livrets.</a:t>
            </a:r>
          </a:p>
        </p:txBody>
      </p:sp>
      <p:sp>
        <p:nvSpPr>
          <p:cNvPr id="4" name="Espace réservé du contenu 3">
            <a:extLst>
              <a:ext uri="{FF2B5EF4-FFF2-40B4-BE49-F238E27FC236}">
                <a16:creationId xmlns:a16="http://schemas.microsoft.com/office/drawing/2014/main" id="{13CA1C34-7F99-5799-2B19-301F16BE4F76}"/>
              </a:ext>
            </a:extLst>
          </p:cNvPr>
          <p:cNvSpPr>
            <a:spLocks noGrp="1"/>
          </p:cNvSpPr>
          <p:nvPr>
            <p:ph sz="quarter" idx="11"/>
          </p:nvPr>
        </p:nvSpPr>
        <p:spPr/>
        <p:txBody>
          <a:bodyPr/>
          <a:lstStyle/>
          <a:p>
            <a:r>
              <a:rPr lang="fr-FR" dirty="0">
                <a:solidFill>
                  <a:schemeClr val="bg1">
                    <a:lumMod val="65000"/>
                  </a:schemeClr>
                </a:solidFill>
              </a:rPr>
              <a:t>L'enseignant accorde 2 min au travail individuel puis une minute de discussion. Il circule pour contrôler et donner des indications en cas </a:t>
            </a:r>
            <a:r>
              <a:rPr lang="fr-FR" dirty="0">
                <a:solidFill>
                  <a:prstClr val="white">
                    <a:lumMod val="65000"/>
                  </a:prstClr>
                </a:solidFill>
              </a:rPr>
              <a:t>de besoin</a:t>
            </a:r>
            <a:r>
              <a:rPr lang="fr-FR" dirty="0">
                <a:solidFill>
                  <a:schemeClr val="bg1">
                    <a:lumMod val="65000"/>
                  </a:schemeClr>
                </a:solidFill>
              </a:rPr>
              <a:t>.</a:t>
            </a:r>
          </a:p>
        </p:txBody>
      </p:sp>
      <p:grpSp>
        <p:nvGrpSpPr>
          <p:cNvPr id="7" name="Groupe 6">
            <a:extLst>
              <a:ext uri="{FF2B5EF4-FFF2-40B4-BE49-F238E27FC236}">
                <a16:creationId xmlns:a16="http://schemas.microsoft.com/office/drawing/2014/main" id="{7BB3CCF7-B9F6-F1D2-F9B4-1A9E3F2BAD9E}"/>
              </a:ext>
            </a:extLst>
          </p:cNvPr>
          <p:cNvGrpSpPr/>
          <p:nvPr/>
        </p:nvGrpSpPr>
        <p:grpSpPr>
          <a:xfrm>
            <a:off x="10633247" y="187919"/>
            <a:ext cx="630930" cy="588164"/>
            <a:chOff x="582302" y="4457015"/>
            <a:chExt cx="630930" cy="588164"/>
          </a:xfrm>
        </p:grpSpPr>
        <p:pic>
          <p:nvPicPr>
            <p:cNvPr id="8" name="Picture 7">
              <a:extLst>
                <a:ext uri="{FF2B5EF4-FFF2-40B4-BE49-F238E27FC236}">
                  <a16:creationId xmlns:a16="http://schemas.microsoft.com/office/drawing/2014/main" id="{A8E0EDB3-5752-9B72-F9FB-A8D0057A2EF9}"/>
                </a:ext>
              </a:extLst>
            </p:cNvPr>
            <p:cNvPicPr>
              <a:picLocks noChangeAspect="1"/>
            </p:cNvPicPr>
            <p:nvPr/>
          </p:nvPicPr>
          <p:blipFill>
            <a:blip r:embed="rId2"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582302" y="4573906"/>
              <a:ext cx="630930" cy="471273"/>
            </a:xfrm>
            <a:prstGeom prst="rect">
              <a:avLst/>
            </a:prstGeom>
            <a:ln w="19050">
              <a:noFill/>
            </a:ln>
          </p:spPr>
        </p:pic>
        <p:pic>
          <p:nvPicPr>
            <p:cNvPr id="9" name="Picture 7">
              <a:extLst>
                <a:ext uri="{FF2B5EF4-FFF2-40B4-BE49-F238E27FC236}">
                  <a16:creationId xmlns:a16="http://schemas.microsoft.com/office/drawing/2014/main" id="{E761F61E-26C7-2381-5AD1-D035191A4A1B}"/>
                </a:ext>
              </a:extLst>
            </p:cNvPr>
            <p:cNvPicPr>
              <a:picLocks noChangeAspect="1"/>
            </p:cNvPicPr>
            <p:nvPr/>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758368" y="4457015"/>
              <a:ext cx="147273" cy="471273"/>
            </a:xfrm>
            <a:prstGeom prst="rect">
              <a:avLst/>
            </a:prstGeom>
            <a:ln w="19050">
              <a:noFill/>
            </a:ln>
          </p:spPr>
        </p:pic>
      </p:grpSp>
      <p:grpSp>
        <p:nvGrpSpPr>
          <p:cNvPr id="23" name="Groupe 22">
            <a:extLst>
              <a:ext uri="{FF2B5EF4-FFF2-40B4-BE49-F238E27FC236}">
                <a16:creationId xmlns:a16="http://schemas.microsoft.com/office/drawing/2014/main" id="{26EF0A61-3B61-F924-C1FB-76C91CE985B5}"/>
              </a:ext>
            </a:extLst>
          </p:cNvPr>
          <p:cNvGrpSpPr/>
          <p:nvPr/>
        </p:nvGrpSpPr>
        <p:grpSpPr>
          <a:xfrm>
            <a:off x="495056" y="2052536"/>
            <a:ext cx="11502946" cy="2969851"/>
            <a:chOff x="495056" y="2052536"/>
            <a:chExt cx="11502946" cy="2969851"/>
          </a:xfrm>
        </p:grpSpPr>
        <p:grpSp>
          <p:nvGrpSpPr>
            <p:cNvPr id="19" name="Groupe 18">
              <a:extLst>
                <a:ext uri="{FF2B5EF4-FFF2-40B4-BE49-F238E27FC236}">
                  <a16:creationId xmlns:a16="http://schemas.microsoft.com/office/drawing/2014/main" id="{A73EFDE1-C941-D48F-FA30-09CDCDBF59C3}"/>
                </a:ext>
              </a:extLst>
            </p:cNvPr>
            <p:cNvGrpSpPr/>
            <p:nvPr/>
          </p:nvGrpSpPr>
          <p:grpSpPr>
            <a:xfrm>
              <a:off x="495056" y="2052536"/>
              <a:ext cx="11502946" cy="2969851"/>
              <a:chOff x="495056" y="2052536"/>
              <a:chExt cx="11502946" cy="2969851"/>
            </a:xfrm>
          </p:grpSpPr>
          <p:grpSp>
            <p:nvGrpSpPr>
              <p:cNvPr id="16" name="Groupe 15">
                <a:extLst>
                  <a:ext uri="{FF2B5EF4-FFF2-40B4-BE49-F238E27FC236}">
                    <a16:creationId xmlns:a16="http://schemas.microsoft.com/office/drawing/2014/main" id="{0D55EDEF-8794-C6F8-2F98-B951D94ADD20}"/>
                  </a:ext>
                </a:extLst>
              </p:cNvPr>
              <p:cNvGrpSpPr/>
              <p:nvPr/>
            </p:nvGrpSpPr>
            <p:grpSpPr>
              <a:xfrm>
                <a:off x="495056" y="2052536"/>
                <a:ext cx="11502946" cy="2969851"/>
                <a:chOff x="495056" y="2052536"/>
                <a:chExt cx="11502946" cy="2969851"/>
              </a:xfrm>
            </p:grpSpPr>
            <p:grpSp>
              <p:nvGrpSpPr>
                <p:cNvPr id="11" name="Groupe 10">
                  <a:extLst>
                    <a:ext uri="{FF2B5EF4-FFF2-40B4-BE49-F238E27FC236}">
                      <a16:creationId xmlns:a16="http://schemas.microsoft.com/office/drawing/2014/main" id="{1B913B82-CB30-29C9-7198-99693F7617D0}"/>
                    </a:ext>
                  </a:extLst>
                </p:cNvPr>
                <p:cNvGrpSpPr/>
                <p:nvPr/>
              </p:nvGrpSpPr>
              <p:grpSpPr>
                <a:xfrm>
                  <a:off x="495056" y="2052536"/>
                  <a:ext cx="11502946" cy="2969851"/>
                  <a:chOff x="495056" y="2052536"/>
                  <a:chExt cx="11502946" cy="2969851"/>
                </a:xfrm>
              </p:grpSpPr>
              <p:pic>
                <p:nvPicPr>
                  <p:cNvPr id="5" name="Image 4" descr="Une image contenant texte, capture d’écran, ligne, Police&#10;&#10;Le contenu généré par l’IA peut être incorrect.">
                    <a:extLst>
                      <a:ext uri="{FF2B5EF4-FFF2-40B4-BE49-F238E27FC236}">
                        <a16:creationId xmlns:a16="http://schemas.microsoft.com/office/drawing/2014/main" id="{6A1578E4-2DC2-9A85-D962-B485136C13F1}"/>
                      </a:ext>
                    </a:extLst>
                  </p:cNvPr>
                  <p:cNvPicPr>
                    <a:picLocks noChangeAspect="1"/>
                  </p:cNvPicPr>
                  <p:nvPr/>
                </p:nvPicPr>
                <p:blipFill>
                  <a:blip r:embed="rId4"/>
                  <a:stretch>
                    <a:fillRect/>
                  </a:stretch>
                </p:blipFill>
                <p:spPr>
                  <a:xfrm>
                    <a:off x="495056" y="2052536"/>
                    <a:ext cx="11502946" cy="2969851"/>
                  </a:xfrm>
                  <a:prstGeom prst="rect">
                    <a:avLst/>
                  </a:prstGeom>
                </p:spPr>
              </p:pic>
              <p:cxnSp>
                <p:nvCxnSpPr>
                  <p:cNvPr id="3" name="Connecteur droit 2">
                    <a:extLst>
                      <a:ext uri="{FF2B5EF4-FFF2-40B4-BE49-F238E27FC236}">
                        <a16:creationId xmlns:a16="http://schemas.microsoft.com/office/drawing/2014/main" id="{0218F1A6-8F7C-27CC-6692-5AC6AC41A315}"/>
                      </a:ext>
                    </a:extLst>
                  </p:cNvPr>
                  <p:cNvCxnSpPr>
                    <a:cxnSpLocks/>
                  </p:cNvCxnSpPr>
                  <p:nvPr/>
                </p:nvCxnSpPr>
                <p:spPr>
                  <a:xfrm flipH="1">
                    <a:off x="2217906" y="3754876"/>
                    <a:ext cx="846308" cy="1157592"/>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grpSp>
            <p:pic>
              <p:nvPicPr>
                <p:cNvPr id="15" name="Image 14" descr="Une image contenant ligne, Tracé, capture d’écran, diagramme&#10;&#10;Le contenu généré par l’IA peut être incorrect.">
                  <a:extLst>
                    <a:ext uri="{FF2B5EF4-FFF2-40B4-BE49-F238E27FC236}">
                      <a16:creationId xmlns:a16="http://schemas.microsoft.com/office/drawing/2014/main" id="{D9335A8D-939A-C890-1DCA-98C7A87B1636}"/>
                    </a:ext>
                  </a:extLst>
                </p:cNvPr>
                <p:cNvPicPr>
                  <a:picLocks noChangeAspect="1"/>
                </p:cNvPicPr>
                <p:nvPr/>
              </p:nvPicPr>
              <p:blipFill>
                <a:blip r:embed="rId5"/>
                <a:stretch>
                  <a:fillRect/>
                </a:stretch>
              </p:blipFill>
              <p:spPr>
                <a:xfrm>
                  <a:off x="1439694" y="3522075"/>
                  <a:ext cx="3039466" cy="1390393"/>
                </a:xfrm>
                <a:prstGeom prst="rect">
                  <a:avLst/>
                </a:prstGeom>
              </p:spPr>
            </p:pic>
          </p:grpSp>
          <p:pic>
            <p:nvPicPr>
              <p:cNvPr id="18" name="Image 17" descr="Une image contenant ligne, Tracé, capture d’écran, diagramme&#10;&#10;Le contenu généré par l’IA peut être incorrect.">
                <a:extLst>
                  <a:ext uri="{FF2B5EF4-FFF2-40B4-BE49-F238E27FC236}">
                    <a16:creationId xmlns:a16="http://schemas.microsoft.com/office/drawing/2014/main" id="{1C017715-DE0A-50B1-9EA0-FC1C0DBDF3E4}"/>
                  </a:ext>
                </a:extLst>
              </p:cNvPr>
              <p:cNvPicPr>
                <a:picLocks noChangeAspect="1"/>
              </p:cNvPicPr>
              <p:nvPr/>
            </p:nvPicPr>
            <p:blipFill>
              <a:blip r:embed="rId6"/>
              <a:stretch>
                <a:fillRect/>
              </a:stretch>
            </p:blipFill>
            <p:spPr>
              <a:xfrm>
                <a:off x="7722601" y="3537461"/>
                <a:ext cx="3029705" cy="1390393"/>
              </a:xfrm>
              <a:prstGeom prst="rect">
                <a:avLst/>
              </a:prstGeom>
            </p:spPr>
          </p:pic>
        </p:grpSp>
        <p:sp>
          <p:nvSpPr>
            <p:cNvPr id="20" name="ZoneTexte 19">
              <a:extLst>
                <a:ext uri="{FF2B5EF4-FFF2-40B4-BE49-F238E27FC236}">
                  <a16:creationId xmlns:a16="http://schemas.microsoft.com/office/drawing/2014/main" id="{A6508F6E-2CB8-49C4-7866-83348798D56F}"/>
                </a:ext>
              </a:extLst>
            </p:cNvPr>
            <p:cNvSpPr txBox="1"/>
            <p:nvPr/>
          </p:nvSpPr>
          <p:spPr>
            <a:xfrm>
              <a:off x="2959427" y="3784060"/>
              <a:ext cx="593386" cy="338554"/>
            </a:xfrm>
            <a:prstGeom prst="rect">
              <a:avLst/>
            </a:prstGeom>
            <a:noFill/>
          </p:spPr>
          <p:txBody>
            <a:bodyPr wrap="square" rtlCol="0">
              <a:spAutoFit/>
            </a:bodyPr>
            <a:lstStyle/>
            <a:p>
              <a:pPr algn="l"/>
              <a:r>
                <a:rPr lang="fr-FR" sz="1600" b="1" dirty="0">
                  <a:solidFill>
                    <a:schemeClr val="accent6"/>
                  </a:solidFill>
                  <a:latin typeface="Calibri" panose="020F0502020204030204" pitchFamily="34" charset="0"/>
                  <a:cs typeface="Calibri" panose="020F0502020204030204" pitchFamily="34" charset="0"/>
                </a:rPr>
                <a:t>120°</a:t>
              </a:r>
            </a:p>
          </p:txBody>
        </p:sp>
        <p:sp>
          <p:nvSpPr>
            <p:cNvPr id="21" name="ZoneTexte 20">
              <a:extLst>
                <a:ext uri="{FF2B5EF4-FFF2-40B4-BE49-F238E27FC236}">
                  <a16:creationId xmlns:a16="http://schemas.microsoft.com/office/drawing/2014/main" id="{3751E473-7812-A631-746C-8908E7F19FA9}"/>
                </a:ext>
              </a:extLst>
            </p:cNvPr>
            <p:cNvSpPr txBox="1"/>
            <p:nvPr/>
          </p:nvSpPr>
          <p:spPr>
            <a:xfrm>
              <a:off x="9232573" y="3784060"/>
              <a:ext cx="593386" cy="338554"/>
            </a:xfrm>
            <a:prstGeom prst="rect">
              <a:avLst/>
            </a:prstGeom>
            <a:noFill/>
          </p:spPr>
          <p:txBody>
            <a:bodyPr wrap="square" rtlCol="0">
              <a:spAutoFit/>
            </a:bodyPr>
            <a:lstStyle/>
            <a:p>
              <a:pPr algn="l"/>
              <a:r>
                <a:rPr lang="fr-FR" sz="1600" b="1" dirty="0">
                  <a:solidFill>
                    <a:schemeClr val="accent6"/>
                  </a:solidFill>
                  <a:latin typeface="Calibri" panose="020F0502020204030204" pitchFamily="34" charset="0"/>
                  <a:cs typeface="Calibri" panose="020F0502020204030204" pitchFamily="34" charset="0"/>
                </a:rPr>
                <a:t>120°</a:t>
              </a:r>
            </a:p>
          </p:txBody>
        </p:sp>
        <p:sp>
          <p:nvSpPr>
            <p:cNvPr id="22" name="ZoneTexte 21">
              <a:extLst>
                <a:ext uri="{FF2B5EF4-FFF2-40B4-BE49-F238E27FC236}">
                  <a16:creationId xmlns:a16="http://schemas.microsoft.com/office/drawing/2014/main" id="{C7FECD66-1B17-26A1-522A-670D3E723F49}"/>
                </a:ext>
              </a:extLst>
            </p:cNvPr>
            <p:cNvSpPr txBox="1"/>
            <p:nvPr/>
          </p:nvSpPr>
          <p:spPr>
            <a:xfrm>
              <a:off x="10289563" y="3878717"/>
              <a:ext cx="593386" cy="338554"/>
            </a:xfrm>
            <a:prstGeom prst="rect">
              <a:avLst/>
            </a:prstGeom>
            <a:noFill/>
          </p:spPr>
          <p:txBody>
            <a:bodyPr wrap="square" rtlCol="0">
              <a:spAutoFit/>
            </a:bodyPr>
            <a:lstStyle/>
            <a:p>
              <a:pPr algn="l"/>
              <a:r>
                <a:rPr lang="fr-FR" sz="1600" b="1" dirty="0">
                  <a:solidFill>
                    <a:srgbClr val="0070C0"/>
                  </a:solidFill>
                  <a:latin typeface="Calibri" panose="020F0502020204030204" pitchFamily="34" charset="0"/>
                  <a:cs typeface="Calibri" panose="020F0502020204030204" pitchFamily="34" charset="0"/>
                </a:rPr>
                <a:t>A’</a:t>
              </a:r>
            </a:p>
          </p:txBody>
        </p:sp>
      </p:grpSp>
    </p:spTree>
    <p:extLst>
      <p:ext uri="{BB962C8B-B14F-4D97-AF65-F5344CB8AC3E}">
        <p14:creationId xmlns:p14="http://schemas.microsoft.com/office/powerpoint/2010/main" val="185018930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F915EDF-9F2E-4806-BDF5-4E27FF2B3058}"/>
              </a:ext>
            </a:extLst>
          </p:cNvPr>
          <p:cNvSpPr>
            <a:spLocks noGrp="1"/>
          </p:cNvSpPr>
          <p:nvPr>
            <p:ph type="body" sz="quarter" idx="10"/>
          </p:nvPr>
        </p:nvSpPr>
        <p:spPr/>
        <p:txBody>
          <a:bodyPr>
            <a:normAutofit fontScale="92500" lnSpcReduction="10000"/>
          </a:bodyPr>
          <a:lstStyle/>
          <a:p>
            <a:r>
              <a:rPr lang="en-US" dirty="0"/>
              <a:t>7 min</a:t>
            </a:r>
            <a:endParaRPr lang="fr-FR" dirty="0"/>
          </a:p>
        </p:txBody>
      </p:sp>
    </p:spTree>
    <p:extLst>
      <p:ext uri="{BB962C8B-B14F-4D97-AF65-F5344CB8AC3E}">
        <p14:creationId xmlns:p14="http://schemas.microsoft.com/office/powerpoint/2010/main" val="392163364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4ED51A-7629-BA79-27C9-0C95BD6D388F}"/>
              </a:ext>
            </a:extLst>
          </p:cNvPr>
          <p:cNvSpPr>
            <a:spLocks noGrp="1"/>
          </p:cNvSpPr>
          <p:nvPr>
            <p:ph type="title"/>
          </p:nvPr>
        </p:nvSpPr>
        <p:spPr/>
        <p:txBody>
          <a:bodyPr/>
          <a:lstStyle/>
          <a:p>
            <a:r>
              <a:rPr lang="fr-FR" dirty="0">
                <a:latin typeface="Calibri" panose="020F0502020204030204"/>
              </a:rPr>
              <a:t>Prenez votre livret et votre crayon, puis répondez individuellement aux exercices. Vous avez 10 min</a:t>
            </a:r>
            <a:endParaRPr lang="fr-FR" dirty="0"/>
          </a:p>
        </p:txBody>
      </p:sp>
      <p:sp>
        <p:nvSpPr>
          <p:cNvPr id="3" name="Content Placeholder 2">
            <a:extLst>
              <a:ext uri="{FF2B5EF4-FFF2-40B4-BE49-F238E27FC236}">
                <a16:creationId xmlns:a16="http://schemas.microsoft.com/office/drawing/2014/main" id="{851E842B-82E6-0B07-32A8-B667ABE3410F}"/>
              </a:ext>
            </a:extLst>
          </p:cNvPr>
          <p:cNvSpPr>
            <a:spLocks noGrp="1"/>
          </p:cNvSpPr>
          <p:nvPr>
            <p:ph sz="quarter" idx="11"/>
          </p:nvPr>
        </p:nvSpPr>
        <p:spPr/>
        <p:txBody>
          <a:bodyPr/>
          <a:lstStyle/>
          <a:p>
            <a:r>
              <a:rPr lang="fr-FR" dirty="0"/>
              <a:t>L’enseignant vérifie les productions des élèves, donne une aide individuelle en cas de difficulté et oriente les élèves ayant terminé vers le défi.</a:t>
            </a:r>
          </a:p>
        </p:txBody>
      </p:sp>
      <p:sp>
        <p:nvSpPr>
          <p:cNvPr id="5" name="Text Placeholder 4">
            <a:extLst>
              <a:ext uri="{FF2B5EF4-FFF2-40B4-BE49-F238E27FC236}">
                <a16:creationId xmlns:a16="http://schemas.microsoft.com/office/drawing/2014/main" id="{2127A3CD-6572-6BF7-DB44-4FCF2FFC0FA5}"/>
              </a:ext>
            </a:extLst>
          </p:cNvPr>
          <p:cNvSpPr>
            <a:spLocks noGrp="1"/>
          </p:cNvSpPr>
          <p:nvPr>
            <p:ph type="body" sz="quarter" idx="12"/>
          </p:nvPr>
        </p:nvSpPr>
        <p:spPr/>
        <p:txBody>
          <a:bodyPr/>
          <a:lstStyle/>
          <a:p>
            <a:r>
              <a:rPr lang="en-US" dirty="0"/>
              <a:t>Page 45</a:t>
            </a:r>
            <a:endParaRPr lang="fr-FR" dirty="0"/>
          </a:p>
        </p:txBody>
      </p:sp>
      <p:pic>
        <p:nvPicPr>
          <p:cNvPr id="6" name="Image 5" descr="Une image contenant texte, ligne, capture d’écran, Police&#10;&#10;Le contenu généré par l’IA peut être incorrect.">
            <a:extLst>
              <a:ext uri="{FF2B5EF4-FFF2-40B4-BE49-F238E27FC236}">
                <a16:creationId xmlns:a16="http://schemas.microsoft.com/office/drawing/2014/main" id="{C2ACBD57-C537-3734-2916-FBF48DD642D8}"/>
              </a:ext>
            </a:extLst>
          </p:cNvPr>
          <p:cNvPicPr>
            <a:picLocks noChangeAspect="1"/>
          </p:cNvPicPr>
          <p:nvPr/>
        </p:nvPicPr>
        <p:blipFill>
          <a:blip r:embed="rId2"/>
          <a:stretch>
            <a:fillRect/>
          </a:stretch>
        </p:blipFill>
        <p:spPr>
          <a:xfrm>
            <a:off x="542621" y="1845659"/>
            <a:ext cx="11106757" cy="3063933"/>
          </a:xfrm>
          <a:prstGeom prst="rect">
            <a:avLst/>
          </a:prstGeom>
        </p:spPr>
      </p:pic>
    </p:spTree>
    <p:extLst>
      <p:ext uri="{BB962C8B-B14F-4D97-AF65-F5344CB8AC3E}">
        <p14:creationId xmlns:p14="http://schemas.microsoft.com/office/powerpoint/2010/main" val="19466346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68F702D-E31E-41F6-A9F2-0110C6999E93}"/>
              </a:ext>
            </a:extLst>
          </p:cNvPr>
          <p:cNvSpPr>
            <a:spLocks noGrp="1"/>
          </p:cNvSpPr>
          <p:nvPr>
            <p:ph type="title"/>
          </p:nvPr>
        </p:nvSpPr>
        <p:spPr/>
        <p:txBody>
          <a:bodyPr/>
          <a:lstStyle/>
          <a:p>
            <a:r>
              <a:rPr lang="fr-FR" dirty="0"/>
              <a:t>Le temps est terminé. Voyons ensemble la solution des exercices.</a:t>
            </a:r>
          </a:p>
        </p:txBody>
      </p:sp>
      <p:sp>
        <p:nvSpPr>
          <p:cNvPr id="4" name="Espace réservé du contenu 3">
            <a:extLst>
              <a:ext uri="{FF2B5EF4-FFF2-40B4-BE49-F238E27FC236}">
                <a16:creationId xmlns:a16="http://schemas.microsoft.com/office/drawing/2014/main" id="{2BCE28B2-1622-6E99-568F-1EFFB62345DF}"/>
              </a:ext>
            </a:extLst>
          </p:cNvPr>
          <p:cNvSpPr>
            <a:spLocks noGrp="1"/>
          </p:cNvSpPr>
          <p:nvPr>
            <p:ph sz="quarter" idx="11"/>
          </p:nvPr>
        </p:nvSpPr>
        <p:spPr/>
        <p:txBody>
          <a:bodyPr/>
          <a:lstStyle/>
          <a:p>
            <a:r>
              <a:rPr lang="fr-FR" dirty="0"/>
              <a:t>L’enseignant accorde 5 min pour donner l’occasion aux élèves de présenter leurs productions et corrige au tableau.</a:t>
            </a:r>
          </a:p>
        </p:txBody>
      </p:sp>
      <p:sp>
        <p:nvSpPr>
          <p:cNvPr id="6" name="Rectangle 5">
            <a:extLst>
              <a:ext uri="{FF2B5EF4-FFF2-40B4-BE49-F238E27FC236}">
                <a16:creationId xmlns:a16="http://schemas.microsoft.com/office/drawing/2014/main" id="{52E72CE3-C657-21C6-3C34-9BEB31750C24}"/>
              </a:ext>
            </a:extLst>
          </p:cNvPr>
          <p:cNvSpPr/>
          <p:nvPr/>
        </p:nvSpPr>
        <p:spPr>
          <a:xfrm>
            <a:off x="4663973" y="1864949"/>
            <a:ext cx="3054554" cy="707886"/>
          </a:xfrm>
          <a:prstGeom prst="rect">
            <a:avLst/>
          </a:prstGeom>
        </p:spPr>
        <p:txBody>
          <a:bodyPr wrap="none">
            <a:spAutoFit/>
          </a:bodyPr>
          <a:lstStyle/>
          <a:p>
            <a:r>
              <a:rPr lang="fr-FR" sz="4000" b="1" dirty="0"/>
              <a:t>Temps Écoulé</a:t>
            </a:r>
          </a:p>
        </p:txBody>
      </p:sp>
      <p:pic>
        <p:nvPicPr>
          <p:cNvPr id="7" name="Picture 3">
            <a:extLst>
              <a:ext uri="{FF2B5EF4-FFF2-40B4-BE49-F238E27FC236}">
                <a16:creationId xmlns:a16="http://schemas.microsoft.com/office/drawing/2014/main" id="{E7F5F7DD-76DF-C28B-AB8E-C5D7DAFA8309}"/>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10000" b="90000" l="10000" r="90000">
                        <a14:foregroundMark x1="36816" y1="80957" x2="61621" y2="80371"/>
                        <a14:foregroundMark x1="54980" y1="81543" x2="67188" y2="81152"/>
                        <a14:foregroundMark x1="85938" y1="78711" x2="85938" y2="78711"/>
                        <a14:foregroundMark x1="42676" y1="82910" x2="46387" y2="82910"/>
                        <a14:foregroundMark x1="45996" y1="29980" x2="49707" y2="71387"/>
                        <a14:foregroundMark x1="50879" y1="45117" x2="58203" y2="38379"/>
                        <a14:foregroundMark x1="49902" y1="50000" x2="50977" y2="56348"/>
                        <a14:foregroundMark x1="55371" y1="26660" x2="62109" y2="33008"/>
                        <a14:backgroundMark x1="36621" y1="81348" x2="66699" y2="80859"/>
                      </a14:backgroundRemoval>
                    </a14:imgEffect>
                  </a14:imgLayer>
                </a14:imgProps>
              </a:ext>
              <a:ext uri="{28A0092B-C50C-407E-A947-70E740481C1C}">
                <a14:useLocalDpi xmlns:a14="http://schemas.microsoft.com/office/drawing/2010/main" val="0"/>
              </a:ext>
            </a:extLst>
          </a:blip>
          <a:srcRect l="10491" t="15401" r="10044" b="20983"/>
          <a:stretch/>
        </p:blipFill>
        <p:spPr>
          <a:xfrm>
            <a:off x="4495800" y="2989489"/>
            <a:ext cx="3390900" cy="2714625"/>
          </a:xfrm>
          <a:prstGeom prst="rect">
            <a:avLst/>
          </a:prstGeom>
        </p:spPr>
      </p:pic>
    </p:spTree>
    <p:extLst>
      <p:ext uri="{BB962C8B-B14F-4D97-AF65-F5344CB8AC3E}">
        <p14:creationId xmlns:p14="http://schemas.microsoft.com/office/powerpoint/2010/main" val="10137991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B02162E-6615-C435-D3B5-F9D4D8FC547B}"/>
              </a:ext>
            </a:extLst>
          </p:cNvPr>
          <p:cNvSpPr>
            <a:spLocks noGrp="1"/>
          </p:cNvSpPr>
          <p:nvPr>
            <p:ph type="body" sz="quarter" idx="10"/>
          </p:nvPr>
        </p:nvSpPr>
        <p:spPr>
          <a:xfrm>
            <a:off x="253322" y="3190552"/>
            <a:ext cx="2873248" cy="2835344"/>
          </a:xfrm>
        </p:spPr>
        <p:txBody>
          <a:bodyPr>
            <a:noAutofit/>
          </a:bodyPr>
          <a:lstStyle/>
          <a:p>
            <a:pPr algn="just"/>
            <a:r>
              <a:rPr lang="fr-FR" sz="1200" dirty="0"/>
              <a:t>Le feedback ne doit pas être un jugement sur l’élève ni sur ses capacités</a:t>
            </a:r>
          </a:p>
          <a:p>
            <a:pPr algn="just"/>
            <a:r>
              <a:rPr lang="fr-FR" sz="1200" dirty="0"/>
              <a:t>Le feedback est une opportunité d’apprentissage pour les élèves en exploitant des erreurs ou de bonnes réponses</a:t>
            </a:r>
          </a:p>
          <a:p>
            <a:pPr algn="just"/>
            <a:r>
              <a:rPr lang="fr-FR" sz="1200" dirty="0"/>
              <a:t>Le feedback permet aux élèves d’être conscients des critères de réussite d’une tâche </a:t>
            </a:r>
          </a:p>
          <a:p>
            <a:pPr algn="just"/>
            <a:r>
              <a:rPr lang="fr-FR" sz="1200" dirty="0"/>
              <a:t>Le feedback encourage les élèves à identifier les erreurs à ne pas reproduire, ou alors les bonnes pratiques à renforcer</a:t>
            </a:r>
          </a:p>
        </p:txBody>
      </p:sp>
      <p:sp>
        <p:nvSpPr>
          <p:cNvPr id="3" name="Text Placeholder 2">
            <a:extLst>
              <a:ext uri="{FF2B5EF4-FFF2-40B4-BE49-F238E27FC236}">
                <a16:creationId xmlns:a16="http://schemas.microsoft.com/office/drawing/2014/main" id="{A01C8524-423A-CC26-F5E6-826429CC90D9}"/>
              </a:ext>
            </a:extLst>
          </p:cNvPr>
          <p:cNvSpPr>
            <a:spLocks noGrp="1"/>
          </p:cNvSpPr>
          <p:nvPr>
            <p:ph type="body" sz="quarter" idx="11"/>
          </p:nvPr>
        </p:nvSpPr>
        <p:spPr>
          <a:xfrm>
            <a:off x="3627796" y="3190551"/>
            <a:ext cx="3759199" cy="2835344"/>
          </a:xfrm>
        </p:spPr>
        <p:txBody>
          <a:bodyPr>
            <a:normAutofit/>
          </a:bodyPr>
          <a:lstStyle/>
          <a:p>
            <a:pPr algn="just"/>
            <a:r>
              <a:rPr lang="fr-FR" sz="1400" dirty="0"/>
              <a:t>Demander aux élèves de justifier leurs réponses et de verbaliser leur raisonnement</a:t>
            </a:r>
          </a:p>
          <a:p>
            <a:pPr algn="just"/>
            <a:r>
              <a:rPr lang="fr-FR" sz="1400" dirty="0"/>
              <a:t>Donner des feedbacks aux élèves de manière instantanée à chaque fois que l’occasion se présente (ne pas laisser passer des erreurs)</a:t>
            </a:r>
          </a:p>
          <a:p>
            <a:pPr algn="just"/>
            <a:r>
              <a:rPr lang="fr-FR" sz="1400" dirty="0"/>
              <a:t>Donner un feedback spécifique, détaillé et objectif aux élèves:</a:t>
            </a:r>
          </a:p>
          <a:p>
            <a:pPr lvl="1" algn="just">
              <a:buFont typeface="Wingdings" panose="05000000000000000000" pitchFamily="2" charset="2"/>
              <a:buChar char="ü"/>
            </a:pPr>
            <a:r>
              <a:rPr lang="fr-FR" sz="1400" dirty="0"/>
              <a:t>« Voici pourquoi c’est une bonne réponse »; « Voici ce que tu as bien fait … »</a:t>
            </a:r>
          </a:p>
          <a:p>
            <a:pPr lvl="1" algn="just">
              <a:buFont typeface="Wingdings" panose="05000000000000000000" pitchFamily="2" charset="2"/>
              <a:buChar char="ü"/>
            </a:pPr>
            <a:r>
              <a:rPr lang="fr-FR" sz="1400" dirty="0"/>
              <a:t>« Voici pourquoi c’est une réponse incomplète. Voici l’erreur »</a:t>
            </a:r>
          </a:p>
        </p:txBody>
      </p:sp>
      <p:sp>
        <p:nvSpPr>
          <p:cNvPr id="4" name="Text Placeholder 3">
            <a:extLst>
              <a:ext uri="{FF2B5EF4-FFF2-40B4-BE49-F238E27FC236}">
                <a16:creationId xmlns:a16="http://schemas.microsoft.com/office/drawing/2014/main" id="{D3931108-6E1E-A80D-8E1A-D3ADCD2D3079}"/>
              </a:ext>
            </a:extLst>
          </p:cNvPr>
          <p:cNvSpPr>
            <a:spLocks noGrp="1"/>
          </p:cNvSpPr>
          <p:nvPr>
            <p:ph type="body" sz="quarter" idx="12"/>
          </p:nvPr>
        </p:nvSpPr>
        <p:spPr>
          <a:xfrm>
            <a:off x="7816647" y="3190551"/>
            <a:ext cx="3779300" cy="2835344"/>
          </a:xfrm>
        </p:spPr>
        <p:txBody>
          <a:bodyPr>
            <a:normAutofit/>
          </a:bodyPr>
          <a:lstStyle/>
          <a:p>
            <a:pPr algn="just"/>
            <a:r>
              <a:rPr lang="fr-FR" sz="1400" dirty="0"/>
              <a:t>Ne pas donner de feedback ou donner du feedback de manière occasionnelle seulement</a:t>
            </a:r>
          </a:p>
          <a:p>
            <a:pPr algn="just"/>
            <a:r>
              <a:rPr lang="fr-FR" sz="1400" dirty="0"/>
              <a:t>Donner un feedback générique sans préciser pourquoi: « Bien »; « C’est faux » ; « Excellent »</a:t>
            </a:r>
          </a:p>
          <a:p>
            <a:pPr algn="just"/>
            <a:r>
              <a:rPr lang="fr-FR" sz="1400" dirty="0"/>
              <a:t>Porter un jugement de valeur sur l’élève: « Tu es intelligent »; « Tu es paresseux »; …</a:t>
            </a:r>
          </a:p>
          <a:p>
            <a:pPr algn="just"/>
            <a:r>
              <a:rPr lang="fr-FR" sz="1400" dirty="0"/>
              <a:t>S’adresser uniquement à l’élève concerné</a:t>
            </a:r>
          </a:p>
        </p:txBody>
      </p:sp>
      <p:sp>
        <p:nvSpPr>
          <p:cNvPr id="8" name="Text Placeholder 7">
            <a:extLst>
              <a:ext uri="{FF2B5EF4-FFF2-40B4-BE49-F238E27FC236}">
                <a16:creationId xmlns:a16="http://schemas.microsoft.com/office/drawing/2014/main" id="{BBB4D9A9-6B13-24B6-C677-7C7FC8FBA5FD}"/>
              </a:ext>
            </a:extLst>
          </p:cNvPr>
          <p:cNvSpPr>
            <a:spLocks noGrp="1"/>
          </p:cNvSpPr>
          <p:nvPr>
            <p:ph type="body" sz="quarter" idx="13"/>
          </p:nvPr>
        </p:nvSpPr>
        <p:spPr>
          <a:xfrm>
            <a:off x="5648039" y="6218581"/>
            <a:ext cx="4493835" cy="332277"/>
          </a:xfrm>
        </p:spPr>
        <p:txBody>
          <a:bodyPr/>
          <a:lstStyle/>
          <a:p>
            <a:r>
              <a:rPr lang="fr-FR" kern="0" dirty="0">
                <a:solidFill>
                  <a:srgbClr val="000000"/>
                </a:solidFill>
                <a:sym typeface="Arial"/>
              </a:rPr>
              <a:t>« </a:t>
            </a:r>
            <a:r>
              <a:rPr lang="fr-FR" kern="0" dirty="0">
                <a:solidFill>
                  <a:srgbClr val="000000"/>
                </a:solidFill>
                <a:sym typeface="Arial"/>
                <a:hlinkClick r:id="rId2"/>
              </a:rPr>
              <a:t>Banque des pratiques pédagogiques efficaces </a:t>
            </a:r>
            <a:r>
              <a:rPr lang="fr-FR" kern="0" dirty="0">
                <a:solidFill>
                  <a:srgbClr val="000000"/>
                </a:solidFill>
                <a:sym typeface="Arial"/>
              </a:rPr>
              <a:t>»</a:t>
            </a:r>
          </a:p>
        </p:txBody>
      </p:sp>
    </p:spTree>
    <p:extLst>
      <p:ext uri="{BB962C8B-B14F-4D97-AF65-F5344CB8AC3E}">
        <p14:creationId xmlns:p14="http://schemas.microsoft.com/office/powerpoint/2010/main" val="22846011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C8B1F65-01C9-1E82-3B29-C068CFA644D2}"/>
              </a:ext>
            </a:extLst>
          </p:cNvPr>
          <p:cNvSpPr>
            <a:spLocks noGrp="1"/>
          </p:cNvSpPr>
          <p:nvPr>
            <p:ph type="body" sz="quarter" idx="10"/>
          </p:nvPr>
        </p:nvSpPr>
        <p:spPr/>
        <p:txBody>
          <a:bodyPr>
            <a:normAutofit fontScale="92500" lnSpcReduction="10000"/>
          </a:bodyPr>
          <a:lstStyle/>
          <a:p>
            <a:endParaRPr lang="fr-FR"/>
          </a:p>
        </p:txBody>
      </p:sp>
    </p:spTree>
    <p:extLst>
      <p:ext uri="{BB962C8B-B14F-4D97-AF65-F5344CB8AC3E}">
        <p14:creationId xmlns:p14="http://schemas.microsoft.com/office/powerpoint/2010/main" val="389595180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E7A4F21-B259-EC76-81CE-7DE57DB98EE0}"/>
              </a:ext>
            </a:extLst>
          </p:cNvPr>
          <p:cNvSpPr>
            <a:spLocks noGrp="1"/>
          </p:cNvSpPr>
          <p:nvPr>
            <p:ph type="title"/>
          </p:nvPr>
        </p:nvSpPr>
        <p:spPr/>
        <p:txBody>
          <a:bodyPr/>
          <a:lstStyle/>
          <a:p>
            <a:r>
              <a:rPr lang="fr-FR" dirty="0"/>
              <a:t>Qui peut me dire ce que nous avons appris aujourd’hui? </a:t>
            </a:r>
          </a:p>
        </p:txBody>
      </p:sp>
      <p:sp>
        <p:nvSpPr>
          <p:cNvPr id="4" name="Espace réservé du contenu 3">
            <a:extLst>
              <a:ext uri="{FF2B5EF4-FFF2-40B4-BE49-F238E27FC236}">
                <a16:creationId xmlns:a16="http://schemas.microsoft.com/office/drawing/2014/main" id="{69F4C205-12FE-CEDD-318F-09E78E64FF1F}"/>
              </a:ext>
            </a:extLst>
          </p:cNvPr>
          <p:cNvSpPr>
            <a:spLocks noGrp="1"/>
          </p:cNvSpPr>
          <p:nvPr>
            <p:ph sz="quarter" idx="11"/>
          </p:nvPr>
        </p:nvSpPr>
        <p:spPr/>
        <p:txBody>
          <a:bodyPr/>
          <a:lstStyle/>
          <a:p>
            <a:endParaRPr lang="fr-FR"/>
          </a:p>
        </p:txBody>
      </p:sp>
      <p:pic>
        <p:nvPicPr>
          <p:cNvPr id="6" name="Content Placeholder 5" descr="A cartoon character leaning on a question mark&#10;&#10;AI-generated content may be incorrect.">
            <a:extLst>
              <a:ext uri="{FF2B5EF4-FFF2-40B4-BE49-F238E27FC236}">
                <a16:creationId xmlns:a16="http://schemas.microsoft.com/office/drawing/2014/main" id="{6AD1D3F8-1CDC-7248-5FEC-0D554A729A16}"/>
              </a:ext>
            </a:extLst>
          </p:cNvPr>
          <p:cNvPicPr>
            <a:picLocks noGrp="1" noChangeAspect="1"/>
          </p:cNvPicPr>
          <p:nvPr>
            <p:ph sz="quarter" idx="10"/>
          </p:nvPr>
        </p:nvPicPr>
        <p:blipFill>
          <a:blip r:embed="rId2">
            <a:extLst>
              <a:ext uri="{28A0092B-C50C-407E-A947-70E740481C1C}">
                <a14:useLocalDpi xmlns:a14="http://schemas.microsoft.com/office/drawing/2010/main" val="0"/>
              </a:ext>
              <a:ext uri="{837473B0-CC2E-450A-ABE3-18F120FF3D39}">
                <a1611:picAttrSrcUrl xmlns="" xmlns:a1611="http://schemas.microsoft.com/office/drawing/2016/11/main" r:id="rId3"/>
              </a:ext>
            </a:extLst>
          </a:blip>
          <a:stretch>
            <a:fillRect/>
          </a:stretch>
        </p:blipFill>
        <p:spPr>
          <a:xfrm>
            <a:off x="3973115" y="1306115"/>
            <a:ext cx="4245769" cy="4245769"/>
          </a:xfrm>
        </p:spPr>
      </p:pic>
    </p:spTree>
    <p:extLst>
      <p:ext uri="{BB962C8B-B14F-4D97-AF65-F5344CB8AC3E}">
        <p14:creationId xmlns:p14="http://schemas.microsoft.com/office/powerpoint/2010/main" val="89221806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B190B16-579C-FAA2-EB79-8D627E3241DB}"/>
              </a:ext>
            </a:extLst>
          </p:cNvPr>
          <p:cNvSpPr>
            <a:spLocks noGrp="1"/>
          </p:cNvSpPr>
          <p:nvPr>
            <p:ph type="title"/>
          </p:nvPr>
        </p:nvSpPr>
        <p:spPr/>
        <p:txBody>
          <a:bodyPr/>
          <a:lstStyle/>
          <a:p>
            <a:r>
              <a:rPr lang="fr-FR" dirty="0"/>
              <a:t>Dans cette séance nous avons appris:</a:t>
            </a:r>
          </a:p>
        </p:txBody>
      </p:sp>
      <p:sp>
        <p:nvSpPr>
          <p:cNvPr id="4" name="Espace réservé du contenu 3">
            <a:extLst>
              <a:ext uri="{FF2B5EF4-FFF2-40B4-BE49-F238E27FC236}">
                <a16:creationId xmlns:a16="http://schemas.microsoft.com/office/drawing/2014/main" id="{3A1B7982-BEB1-2B9F-D93A-EEFBE215EBA3}"/>
              </a:ext>
            </a:extLst>
          </p:cNvPr>
          <p:cNvSpPr>
            <a:spLocks noGrp="1"/>
          </p:cNvSpPr>
          <p:nvPr>
            <p:ph sz="quarter" idx="11"/>
          </p:nvPr>
        </p:nvSpPr>
        <p:spPr/>
        <p:txBody>
          <a:bodyPr/>
          <a:lstStyle/>
          <a:p>
            <a:r>
              <a:rPr lang="fr-FR" dirty="0"/>
              <a:t>L’enseignant donne un rappel de la séance.</a:t>
            </a:r>
          </a:p>
        </p:txBody>
      </p:sp>
      <p:pic>
        <p:nvPicPr>
          <p:cNvPr id="3" name="Image 8">
            <a:extLst>
              <a:ext uri="{FF2B5EF4-FFF2-40B4-BE49-F238E27FC236}">
                <a16:creationId xmlns:a16="http://schemas.microsoft.com/office/drawing/2014/main" id="{3696F571-E77A-2B69-0A3B-0C63C6C8AE98}"/>
              </a:ext>
            </a:extLst>
          </p:cNvPr>
          <p:cNvPicPr>
            <a:picLocks noChangeAspect="1"/>
          </p:cNvPicPr>
          <p:nvPr/>
        </p:nvPicPr>
        <p:blipFill>
          <a:blip r:embed="rId2"/>
          <a:stretch>
            <a:fillRect/>
          </a:stretch>
        </p:blipFill>
        <p:spPr>
          <a:xfrm>
            <a:off x="11645716" y="505406"/>
            <a:ext cx="325863" cy="325863"/>
          </a:xfrm>
          <a:prstGeom prst="rect">
            <a:avLst/>
          </a:prstGeom>
        </p:spPr>
      </p:pic>
      <p:pic>
        <p:nvPicPr>
          <p:cNvPr id="6" name="Image 5" descr="Une image contenant texte, ligne, capture d’écran, Police&#10;&#10;Le contenu généré par l’IA peut être incorrect.">
            <a:extLst>
              <a:ext uri="{FF2B5EF4-FFF2-40B4-BE49-F238E27FC236}">
                <a16:creationId xmlns:a16="http://schemas.microsoft.com/office/drawing/2014/main" id="{1B9540B3-0D93-1B12-17FA-A533BBBD4CAB}"/>
              </a:ext>
            </a:extLst>
          </p:cNvPr>
          <p:cNvPicPr>
            <a:picLocks noChangeAspect="1"/>
          </p:cNvPicPr>
          <p:nvPr/>
        </p:nvPicPr>
        <p:blipFill>
          <a:blip r:embed="rId3"/>
          <a:stretch>
            <a:fillRect/>
          </a:stretch>
        </p:blipFill>
        <p:spPr>
          <a:xfrm>
            <a:off x="437746" y="1249288"/>
            <a:ext cx="10986708" cy="4858567"/>
          </a:xfrm>
          <a:prstGeom prst="rect">
            <a:avLst/>
          </a:prstGeom>
        </p:spPr>
      </p:pic>
    </p:spTree>
    <p:extLst>
      <p:ext uri="{BB962C8B-B14F-4D97-AF65-F5344CB8AC3E}">
        <p14:creationId xmlns:p14="http://schemas.microsoft.com/office/powerpoint/2010/main" val="282630291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75B001E-AE73-78FE-41EA-0A162EDC7EB5}"/>
              </a:ext>
            </a:extLst>
          </p:cNvPr>
          <p:cNvSpPr>
            <a:spLocks noGrp="1"/>
          </p:cNvSpPr>
          <p:nvPr>
            <p:ph type="title"/>
          </p:nvPr>
        </p:nvSpPr>
        <p:spPr/>
        <p:txBody>
          <a:bodyPr/>
          <a:lstStyle/>
          <a:p>
            <a:r>
              <a:rPr lang="fr-FR" dirty="0"/>
              <a:t>Voici l’exercice à faire à la maison pour la séance prochaine.</a:t>
            </a:r>
          </a:p>
        </p:txBody>
      </p:sp>
      <p:sp>
        <p:nvSpPr>
          <p:cNvPr id="4" name="Espace réservé du contenu 3">
            <a:extLst>
              <a:ext uri="{FF2B5EF4-FFF2-40B4-BE49-F238E27FC236}">
                <a16:creationId xmlns:a16="http://schemas.microsoft.com/office/drawing/2014/main" id="{6E2F889E-E50C-4F58-F23F-45CD8C1E5E1D}"/>
              </a:ext>
            </a:extLst>
          </p:cNvPr>
          <p:cNvSpPr>
            <a:spLocks noGrp="1"/>
          </p:cNvSpPr>
          <p:nvPr>
            <p:ph sz="quarter" idx="11"/>
          </p:nvPr>
        </p:nvSpPr>
        <p:spPr/>
        <p:txBody>
          <a:bodyPr/>
          <a:lstStyle/>
          <a:p>
            <a:r>
              <a:rPr lang="fr-FR" dirty="0"/>
              <a:t>L’enseignant incite les élèves à faire l’exercice à la maison, puis clôt la séance..</a:t>
            </a:r>
          </a:p>
        </p:txBody>
      </p:sp>
      <p:sp>
        <p:nvSpPr>
          <p:cNvPr id="3" name="Text Placeholder 4">
            <a:extLst>
              <a:ext uri="{FF2B5EF4-FFF2-40B4-BE49-F238E27FC236}">
                <a16:creationId xmlns:a16="http://schemas.microsoft.com/office/drawing/2014/main" id="{D89F1B49-BB48-8629-F580-F011C3051A75}"/>
              </a:ext>
            </a:extLst>
          </p:cNvPr>
          <p:cNvSpPr txBox="1">
            <a:spLocks/>
          </p:cNvSpPr>
          <p:nvPr/>
        </p:nvSpPr>
        <p:spPr>
          <a:xfrm>
            <a:off x="5345415" y="6189662"/>
            <a:ext cx="1690085" cy="47148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Page 45</a:t>
            </a:r>
            <a:endParaRPr lang="fr-FR" dirty="0"/>
          </a:p>
        </p:txBody>
      </p:sp>
      <p:pic>
        <p:nvPicPr>
          <p:cNvPr id="6" name="Image 5" descr="Une image contenant texte, capture d’écran, ligne, Police&#10;&#10;Le contenu généré par l’IA peut être incorrect.">
            <a:extLst>
              <a:ext uri="{FF2B5EF4-FFF2-40B4-BE49-F238E27FC236}">
                <a16:creationId xmlns:a16="http://schemas.microsoft.com/office/drawing/2014/main" id="{44DCF894-D124-F0EF-40B1-EDBC92C73EB0}"/>
              </a:ext>
            </a:extLst>
          </p:cNvPr>
          <p:cNvPicPr>
            <a:picLocks noChangeAspect="1"/>
          </p:cNvPicPr>
          <p:nvPr/>
        </p:nvPicPr>
        <p:blipFill>
          <a:blip r:embed="rId2"/>
          <a:stretch>
            <a:fillRect/>
          </a:stretch>
        </p:blipFill>
        <p:spPr>
          <a:xfrm>
            <a:off x="388481" y="1605064"/>
            <a:ext cx="11646319" cy="2982594"/>
          </a:xfrm>
          <a:prstGeom prst="rect">
            <a:avLst/>
          </a:prstGeom>
        </p:spPr>
      </p:pic>
    </p:spTree>
    <p:extLst>
      <p:ext uri="{BB962C8B-B14F-4D97-AF65-F5344CB8AC3E}">
        <p14:creationId xmlns:p14="http://schemas.microsoft.com/office/powerpoint/2010/main" val="412495279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619508-8181-16DD-B1BF-ACE788E4BF07}"/>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DE83FABB-2A66-C371-78CF-555BC47FDCCD}"/>
              </a:ext>
            </a:extLst>
          </p:cNvPr>
          <p:cNvSpPr>
            <a:spLocks noGrp="1"/>
          </p:cNvSpPr>
          <p:nvPr>
            <p:ph type="title"/>
          </p:nvPr>
        </p:nvSpPr>
        <p:spPr/>
        <p:txBody>
          <a:bodyPr/>
          <a:lstStyle/>
          <a:p>
            <a:r>
              <a:rPr lang="fr-FR" i="1" dirty="0">
                <a:solidFill>
                  <a:prstClr val="black"/>
                </a:solidFill>
                <a:latin typeface="Calibri" panose="020F0502020204030204"/>
              </a:rPr>
              <a:t> C’est la fin de notre séance. N’oubliez pas de réviser votre leçon.</a:t>
            </a:r>
          </a:p>
        </p:txBody>
      </p:sp>
      <p:sp>
        <p:nvSpPr>
          <p:cNvPr id="4" name="Espace réservé du contenu 3">
            <a:extLst>
              <a:ext uri="{FF2B5EF4-FFF2-40B4-BE49-F238E27FC236}">
                <a16:creationId xmlns:a16="http://schemas.microsoft.com/office/drawing/2014/main" id="{6292E3E0-C9A7-842B-A7BD-C0569196BCB0}"/>
              </a:ext>
            </a:extLst>
          </p:cNvPr>
          <p:cNvSpPr>
            <a:spLocks noGrp="1"/>
          </p:cNvSpPr>
          <p:nvPr>
            <p:ph sz="quarter" idx="11"/>
          </p:nvPr>
        </p:nvSpPr>
        <p:spPr/>
        <p:txBody>
          <a:bodyPr/>
          <a:lstStyle/>
          <a:p>
            <a:r>
              <a:rPr lang="fr-FR" dirty="0"/>
              <a:t>L’enseignant incite les élèves à faire l’exercice à la maison, puis clôt la séance..</a:t>
            </a:r>
          </a:p>
        </p:txBody>
      </p:sp>
      <p:pic>
        <p:nvPicPr>
          <p:cNvPr id="3" name="Google Shape;1141;p76">
            <a:extLst>
              <a:ext uri="{FF2B5EF4-FFF2-40B4-BE49-F238E27FC236}">
                <a16:creationId xmlns:a16="http://schemas.microsoft.com/office/drawing/2014/main" id="{8AB5F802-6679-89FE-33B9-D7A03F37C863}"/>
              </a:ext>
            </a:extLst>
          </p:cNvPr>
          <p:cNvPicPr>
            <a:picLocks noChangeAspect="1"/>
          </p:cNvPicPr>
          <p:nvPr/>
        </p:nvPicPr>
        <p:blipFill>
          <a:blip r:embed="rId2">
            <a:alphaModFix/>
          </a:blip>
          <a:srcRect/>
          <a:stretch>
            <a:fillRect/>
          </a:stretch>
        </p:blipFill>
        <p:spPr>
          <a:xfrm>
            <a:off x="11503742" y="452067"/>
            <a:ext cx="570272" cy="539197"/>
          </a:xfrm>
          <a:prstGeom prst="rect">
            <a:avLst/>
          </a:prstGeom>
          <a:noFill/>
          <a:ln cap="flat">
            <a:noFill/>
          </a:ln>
        </p:spPr>
      </p:pic>
      <p:pic>
        <p:nvPicPr>
          <p:cNvPr id="8" name="Image 7">
            <a:extLst>
              <a:ext uri="{FF2B5EF4-FFF2-40B4-BE49-F238E27FC236}">
                <a16:creationId xmlns:a16="http://schemas.microsoft.com/office/drawing/2014/main" id="{4B143794-8AA3-EFB9-E92B-489E9E7461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52865" y="1006851"/>
            <a:ext cx="5936259" cy="5182811"/>
          </a:xfrm>
          <a:prstGeom prst="rect">
            <a:avLst/>
          </a:prstGeom>
        </p:spPr>
      </p:pic>
    </p:spTree>
    <p:extLst>
      <p:ext uri="{BB962C8B-B14F-4D97-AF65-F5344CB8AC3E}">
        <p14:creationId xmlns:p14="http://schemas.microsoft.com/office/powerpoint/2010/main" val="21690167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A6DED1F-E8FA-A1FE-9C4D-8848890EB22B}"/>
              </a:ext>
            </a:extLst>
          </p:cNvPr>
          <p:cNvSpPr>
            <a:spLocks noGrp="1"/>
          </p:cNvSpPr>
          <p:nvPr>
            <p:ph type="body" sz="quarter" idx="10"/>
          </p:nvPr>
        </p:nvSpPr>
        <p:spPr/>
        <p:txBody>
          <a:bodyPr/>
          <a:lstStyle/>
          <a:p>
            <a:endParaRPr lang="fr-FR" dirty="0"/>
          </a:p>
        </p:txBody>
      </p:sp>
      <p:sp>
        <p:nvSpPr>
          <p:cNvPr id="3" name="Text Placeholder 2">
            <a:extLst>
              <a:ext uri="{FF2B5EF4-FFF2-40B4-BE49-F238E27FC236}">
                <a16:creationId xmlns:a16="http://schemas.microsoft.com/office/drawing/2014/main" id="{4F1B72B7-595C-352E-A002-BC30F0A3FF7D}"/>
              </a:ext>
            </a:extLst>
          </p:cNvPr>
          <p:cNvSpPr>
            <a:spLocks noGrp="1"/>
          </p:cNvSpPr>
          <p:nvPr>
            <p:ph type="body" sz="quarter" idx="11"/>
          </p:nvPr>
        </p:nvSpPr>
        <p:spPr/>
        <p:txBody>
          <a:bodyPr/>
          <a:lstStyle/>
          <a:p>
            <a:endParaRPr lang="fr-FR" dirty="0"/>
          </a:p>
        </p:txBody>
      </p:sp>
      <p:sp>
        <p:nvSpPr>
          <p:cNvPr id="4" name="Text Placeholder 3">
            <a:extLst>
              <a:ext uri="{FF2B5EF4-FFF2-40B4-BE49-F238E27FC236}">
                <a16:creationId xmlns:a16="http://schemas.microsoft.com/office/drawing/2014/main" id="{2362C5F7-6700-6B26-1943-A8A45E94CFD7}"/>
              </a:ext>
            </a:extLst>
          </p:cNvPr>
          <p:cNvSpPr>
            <a:spLocks noGrp="1"/>
          </p:cNvSpPr>
          <p:nvPr>
            <p:ph type="body" sz="quarter" idx="12"/>
          </p:nvPr>
        </p:nvSpPr>
        <p:spPr/>
        <p:txBody>
          <a:bodyPr/>
          <a:lstStyle/>
          <a:p>
            <a:endParaRPr lang="fr-FR" dirty="0"/>
          </a:p>
        </p:txBody>
      </p:sp>
      <p:sp>
        <p:nvSpPr>
          <p:cNvPr id="5" name="Text Placeholder 4">
            <a:extLst>
              <a:ext uri="{FF2B5EF4-FFF2-40B4-BE49-F238E27FC236}">
                <a16:creationId xmlns:a16="http://schemas.microsoft.com/office/drawing/2014/main" id="{0B35B39A-E37B-7515-3A0F-CD987323FF21}"/>
              </a:ext>
            </a:extLst>
          </p:cNvPr>
          <p:cNvSpPr>
            <a:spLocks noGrp="1"/>
          </p:cNvSpPr>
          <p:nvPr>
            <p:ph type="body" sz="quarter" idx="13"/>
          </p:nvPr>
        </p:nvSpPr>
        <p:spPr/>
        <p:txBody>
          <a:bodyPr/>
          <a:lstStyle/>
          <a:p>
            <a:endParaRPr lang="fr-FR" dirty="0"/>
          </a:p>
        </p:txBody>
      </p:sp>
      <p:sp>
        <p:nvSpPr>
          <p:cNvPr id="6" name="Text Placeholder 5">
            <a:extLst>
              <a:ext uri="{FF2B5EF4-FFF2-40B4-BE49-F238E27FC236}">
                <a16:creationId xmlns:a16="http://schemas.microsoft.com/office/drawing/2014/main" id="{DCD682AE-CA97-F16E-C451-D3E806BD04FF}"/>
              </a:ext>
            </a:extLst>
          </p:cNvPr>
          <p:cNvSpPr>
            <a:spLocks noGrp="1"/>
          </p:cNvSpPr>
          <p:nvPr>
            <p:ph type="body" sz="quarter" idx="14"/>
          </p:nvPr>
        </p:nvSpPr>
        <p:spPr/>
        <p:txBody>
          <a:bodyPr/>
          <a:lstStyle/>
          <a:p>
            <a:endParaRPr lang="fr-FR" dirty="0"/>
          </a:p>
        </p:txBody>
      </p:sp>
      <p:sp>
        <p:nvSpPr>
          <p:cNvPr id="7" name="Text Placeholder 6">
            <a:extLst>
              <a:ext uri="{FF2B5EF4-FFF2-40B4-BE49-F238E27FC236}">
                <a16:creationId xmlns:a16="http://schemas.microsoft.com/office/drawing/2014/main" id="{497366E0-3DFF-DDCD-E342-D424E5371FC3}"/>
              </a:ext>
            </a:extLst>
          </p:cNvPr>
          <p:cNvSpPr>
            <a:spLocks noGrp="1"/>
          </p:cNvSpPr>
          <p:nvPr>
            <p:ph type="body" sz="quarter" idx="15"/>
          </p:nvPr>
        </p:nvSpPr>
        <p:spPr/>
        <p:txBody>
          <a:bodyPr/>
          <a:lstStyle/>
          <a:p>
            <a:endParaRPr lang="fr-FR" dirty="0"/>
          </a:p>
        </p:txBody>
      </p:sp>
    </p:spTree>
    <p:extLst>
      <p:ext uri="{BB962C8B-B14F-4D97-AF65-F5344CB8AC3E}">
        <p14:creationId xmlns:p14="http://schemas.microsoft.com/office/powerpoint/2010/main" val="1857701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1BFFC17-0CD6-89B0-27FC-84C8A6549EE0}"/>
              </a:ext>
            </a:extLst>
          </p:cNvPr>
          <p:cNvSpPr>
            <a:spLocks noGrp="1"/>
          </p:cNvSpPr>
          <p:nvPr>
            <p:ph type="body" sz="quarter" idx="10"/>
          </p:nvPr>
        </p:nvSpPr>
        <p:spPr/>
        <p:txBody>
          <a:bodyPr>
            <a:normAutofit fontScale="92500" lnSpcReduction="10000"/>
          </a:bodyPr>
          <a:lstStyle/>
          <a:p>
            <a:r>
              <a:rPr lang="en-US" dirty="0"/>
              <a:t>10 min</a:t>
            </a:r>
            <a:endParaRPr lang="fr-FR" dirty="0"/>
          </a:p>
        </p:txBody>
      </p:sp>
    </p:spTree>
    <p:extLst>
      <p:ext uri="{BB962C8B-B14F-4D97-AF65-F5344CB8AC3E}">
        <p14:creationId xmlns:p14="http://schemas.microsoft.com/office/powerpoint/2010/main" val="1871307713"/>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lgn="l">
          <a:defRPr sz="2000" dirty="0">
            <a:latin typeface="Calibri" panose="020F0502020204030204" pitchFamily="34" charset="0"/>
            <a:cs typeface="Calibri" panose="020F0502020204030204" pitchFamily="34" charset="0"/>
          </a:defRPr>
        </a:defPPr>
      </a:lstStyle>
    </a:tx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lgn="l">
          <a:defRPr sz="2000" dirty="0">
            <a:latin typeface="Calibri" panose="020F0502020204030204" pitchFamily="34" charset="0"/>
            <a:cs typeface="Calibri" panose="020F0502020204030204" pitchFamily="34" charset="0"/>
          </a:defRPr>
        </a:defPPr>
      </a:lstStyle>
    </a:tx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2149</TotalTime>
  <Words>2373</Words>
  <Application>Microsoft Office PowerPoint</Application>
  <PresentationFormat>Grand écran</PresentationFormat>
  <Paragraphs>296</Paragraphs>
  <Slides>74</Slides>
  <Notes>1</Notes>
  <HiddenSlides>7</HiddenSlides>
  <MMClips>7</MMClips>
  <ScaleCrop>false</ScaleCrop>
  <HeadingPairs>
    <vt:vector size="6" baseType="variant">
      <vt:variant>
        <vt:lpstr>Polices utilisées</vt:lpstr>
      </vt:variant>
      <vt:variant>
        <vt:i4>9</vt:i4>
      </vt:variant>
      <vt:variant>
        <vt:lpstr>Thème</vt:lpstr>
      </vt:variant>
      <vt:variant>
        <vt:i4>2</vt:i4>
      </vt:variant>
      <vt:variant>
        <vt:lpstr>Titres des diapositives</vt:lpstr>
      </vt:variant>
      <vt:variant>
        <vt:i4>74</vt:i4>
      </vt:variant>
    </vt:vector>
  </HeadingPairs>
  <TitlesOfParts>
    <vt:vector size="85" baseType="lpstr">
      <vt:lpstr>Aptos</vt:lpstr>
      <vt:lpstr>Aptos Display</vt:lpstr>
      <vt:lpstr>Arial</vt:lpstr>
      <vt:lpstr>Calibri</vt:lpstr>
      <vt:lpstr>Cambria Math</vt:lpstr>
      <vt:lpstr>Dosis</vt:lpstr>
      <vt:lpstr>Georgia</vt:lpstr>
      <vt:lpstr>Poppins ExtraBold</vt:lpstr>
      <vt:lpstr>Wingdings</vt:lpstr>
      <vt:lpstr>Thème Office</vt:lpstr>
      <vt:lpstr>1_Thème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Bonjour! Prêts pour démarrer notre séance? Allons-y!</vt:lpstr>
      <vt:lpstr>Présentation PowerPoint</vt:lpstr>
      <vt:lpstr>Qui peut me rappeler la signification de ces icônes?</vt:lpstr>
      <vt:lpstr>Voici la réponse.</vt:lpstr>
      <vt:lpstr>Voici une situation en classe. Que remarquez-vous ? Ce comportement est-il approprié ? Pourquoi ? Que faudrait-il améliorer ou changer ?</vt:lpstr>
      <vt:lpstr>C’est un mauvais comportement. L’élève n’est pas attentif.</vt:lpstr>
      <vt:lpstr>Voici le comportement attendu</vt:lpstr>
      <vt:lpstr>Présentation PowerPoint</vt:lpstr>
      <vt:lpstr>On commence par la correction de l’exercice maison de la séance précédente.</vt:lpstr>
      <vt:lpstr>Voici la correction de cet exercice</vt:lpstr>
      <vt:lpstr>Présentation PowerPoint</vt:lpstr>
      <vt:lpstr>Une translation change la forme d’une figure. (Vrai ou Faux ?)</vt:lpstr>
      <vt:lpstr>Faux. Une translation ne change ni la forme ni les dimensions d’une figure.</vt:lpstr>
      <vt:lpstr>Observez attentivement et choisissez la bonne réponse. </vt:lpstr>
      <vt:lpstr>Une autre isométrie.</vt:lpstr>
      <vt:lpstr>Présentation PowerPoint</vt:lpstr>
      <vt:lpstr>Examinons le déplacement d’un siège de  la grande roue.</vt:lpstr>
      <vt:lpstr>Aujourd’hui, nous allons apprendre une isométrie qui déplacer les figures géométriques  en les tournant</vt:lpstr>
      <vt:lpstr>Pour atteindre cet objectif, nous allons suivre deux étapes:</vt:lpstr>
      <vt:lpstr>Présentation PowerPoint</vt:lpstr>
      <vt:lpstr>Aujourd’hui, je vais vous montrer comment une figure peut tourner autour d’un point précis. </vt:lpstr>
      <vt:lpstr>Je commence par choisir un point précis autour duquel ma figure va tourner. Je l’appelle le centre de rotation.</vt:lpstr>
      <vt:lpstr>observez, je vais faire tourner le point E autour du centre O d’un angle précis, par exemple 90 degrés. </vt:lpstr>
      <vt:lpstr>Quand je fais tourner le point E, la distance OE reste la même. Seule sa position change en tournant autour de O. </vt:lpstr>
      <vt:lpstr>Voici d’autres exemples de rotations :</vt:lpstr>
      <vt:lpstr>Voici ce que je dois retenir .</vt:lpstr>
      <vt:lpstr>Voici ce que je dois retenir .</vt:lpstr>
      <vt:lpstr>Examinons notre situation de départ.</vt:lpstr>
      <vt:lpstr>Présentation PowerPoint</vt:lpstr>
      <vt:lpstr>Observez et choisissez la bonne réponse. Les deux figures sont correspondantes par:</vt:lpstr>
      <vt:lpstr>La bonne réponse est : Rotation</vt:lpstr>
      <vt:lpstr>Observez la figure  et choisissez la bonne réponse.</vt:lpstr>
      <vt:lpstr>La bonne réponse est :  OE = OE, </vt:lpstr>
      <vt:lpstr>Observez la figure et choisissez la bonne réponse?</vt:lpstr>
      <vt:lpstr>La bonne réponse est : Le centre O et l’angle 60°</vt:lpstr>
      <vt:lpstr>Présentation PowerPoint</vt:lpstr>
      <vt:lpstr>Je vais vous montrer comment réaliser une rotation de centre O et d’angle 90 degrés d’un triangle</vt:lpstr>
      <vt:lpstr>D’abord, je repère les sommets du triangle initial : A, B et C. </vt:lpstr>
      <vt:lpstr>Je réalise la rotation du point A. Je trace le segment OA. Ensuite, je mesure un angle de 90 degrés à partir de OA. Ensuite, je reporte la même distance OA sur la demi-droite que j’ai tracée, et j'obtiens le point A’. </vt:lpstr>
      <vt:lpstr>Je répète maintenant cette opération avec le sommet C. Je trace le segment OC et je mesure un angle de 90 degrés. Ensuite, je reporte la même distance OC sur la droite que j’ai tracée, et j'obtiens le point C’.</vt:lpstr>
      <vt:lpstr>Maintenant, c'est au tour du point B. Je trace OB et je mesure un angle de 90 degrés à partir de ce segment.  Puis, je reporte la même distance OB pour placer le point B’. </vt:lpstr>
      <vt:lpstr>Finalement je relie les points A’, B’ et C’ pour construire le triangle A’B’C’:</vt:lpstr>
      <vt:lpstr>Regardez: la rotation conserve toutes les distances entre les points. </vt:lpstr>
      <vt:lpstr>La rotation conserve également les mesures des angles. Les deux triangles sont parfaitement identiques en forme et taille</vt:lpstr>
      <vt:lpstr>Présentation PowerPoint</vt:lpstr>
      <vt:lpstr>Quelle est la première étape pour réaliser une rotation d’un triangle ?.</vt:lpstr>
      <vt:lpstr>La bonne réponse est : Repérer les sommets</vt:lpstr>
      <vt:lpstr>Pour réaliser la rotation du point D, je dois tracer le segment reliant le centre de rotation G au point …..</vt:lpstr>
      <vt:lpstr> La bonne réponse est : D.</vt:lpstr>
      <vt:lpstr> Vrai ou Faux ?</vt:lpstr>
      <vt:lpstr>La bonne réponse est : Vrai</vt:lpstr>
      <vt:lpstr>Choisissez la bonne réponse..</vt:lpstr>
      <vt:lpstr>La bonne réponse est : Vrai</vt:lpstr>
      <vt:lpstr>Présentation PowerPoint</vt:lpstr>
      <vt:lpstr>Travaillez individuellement puis discutez en binômes vos réponses.</vt:lpstr>
      <vt:lpstr>Travaillez individuellement puis discutez en binômes vos réponses.</vt:lpstr>
      <vt:lpstr>Prenez la correction sur vos livrets.</vt:lpstr>
      <vt:lpstr>Présentation PowerPoint</vt:lpstr>
      <vt:lpstr>Prenez votre livret et votre crayon, puis répondez individuellement aux exercices. Vous avez 10 min</vt:lpstr>
      <vt:lpstr>Le temps est terminé. Voyons ensemble la solution des exercices.</vt:lpstr>
      <vt:lpstr>Présentation PowerPoint</vt:lpstr>
      <vt:lpstr>Qui peut me dire ce que nous avons appris aujourd’hui? </vt:lpstr>
      <vt:lpstr>Dans cette séance nous avons appris:</vt:lpstr>
      <vt:lpstr>Voici l’exercice à faire à la maison pour la séance prochaine.</vt:lpstr>
      <vt:lpstr> C’est la fin de notre séance. N’oubliez pas de réviser votre leçon.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Mehdi Alaoui</dc:creator>
  <cp:lastModifiedBy>pc</cp:lastModifiedBy>
  <cp:revision>153</cp:revision>
  <dcterms:created xsi:type="dcterms:W3CDTF">2025-11-03T10:55:47Z</dcterms:created>
  <dcterms:modified xsi:type="dcterms:W3CDTF">2026-02-11T22:57:14Z</dcterms:modified>
</cp:coreProperties>
</file>