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2"/>
  </p:notesMasterIdLst>
  <p:handoutMasterIdLst>
    <p:handoutMasterId r:id="rId53"/>
  </p:handoutMasterIdLst>
  <p:sldIdLst>
    <p:sldId id="2147483553" r:id="rId4"/>
    <p:sldId id="2147483485" r:id="rId5"/>
    <p:sldId id="2147483583" r:id="rId6"/>
    <p:sldId id="2147483552" r:id="rId7"/>
    <p:sldId id="2147483626" r:id="rId8"/>
    <p:sldId id="2147483635" r:id="rId9"/>
    <p:sldId id="2134806507" r:id="rId10"/>
    <p:sldId id="2134806552" r:id="rId11"/>
    <p:sldId id="2147483589" r:id="rId12"/>
    <p:sldId id="2134806567" r:id="rId13"/>
    <p:sldId id="2134806569" r:id="rId14"/>
    <p:sldId id="2134806565" r:id="rId15"/>
    <p:sldId id="2134806564" r:id="rId16"/>
    <p:sldId id="2134806558" r:id="rId17"/>
    <p:sldId id="2147483591" r:id="rId18"/>
    <p:sldId id="2147483592" r:id="rId19"/>
    <p:sldId id="2147483594" r:id="rId20"/>
    <p:sldId id="2147483595" r:id="rId21"/>
    <p:sldId id="2147483597" r:id="rId22"/>
    <p:sldId id="2147483598" r:id="rId23"/>
    <p:sldId id="2134806568" r:id="rId24"/>
    <p:sldId id="2134805874" r:id="rId25"/>
    <p:sldId id="2134805878" r:id="rId26"/>
    <p:sldId id="2134806573" r:id="rId27"/>
    <p:sldId id="2147483557" r:id="rId28"/>
    <p:sldId id="2147483584" r:id="rId29"/>
    <p:sldId id="2147483636" r:id="rId30"/>
    <p:sldId id="2147483637" r:id="rId31"/>
    <p:sldId id="2134806108" r:id="rId32"/>
    <p:sldId id="2147483559" r:id="rId33"/>
    <p:sldId id="2147483571" r:id="rId34"/>
    <p:sldId id="2147483573" r:id="rId35"/>
    <p:sldId id="2147483572" r:id="rId36"/>
    <p:sldId id="2147483575" r:id="rId37"/>
    <p:sldId id="2147483576" r:id="rId38"/>
    <p:sldId id="2147483577" r:id="rId39"/>
    <p:sldId id="2147483574" r:id="rId40"/>
    <p:sldId id="2147483578" r:id="rId41"/>
    <p:sldId id="2134806577" r:id="rId42"/>
    <p:sldId id="2134806551" r:id="rId43"/>
    <p:sldId id="2134806578" r:id="rId44"/>
    <p:sldId id="2134806579" r:id="rId45"/>
    <p:sldId id="2134806088" r:id="rId46"/>
    <p:sldId id="2134806580" r:id="rId47"/>
    <p:sldId id="2134806582" r:id="rId48"/>
    <p:sldId id="2134806536" r:id="rId49"/>
    <p:sldId id="2134806535" r:id="rId50"/>
    <p:sldId id="213480658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47483589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34806565"/>
            <p14:sldId id="2134806564"/>
            <p14:sldId id="2134806558"/>
            <p14:sldId id="2147483591"/>
            <p14:sldId id="2147483592"/>
            <p14:sldId id="2147483594"/>
            <p14:sldId id="2147483595"/>
            <p14:sldId id="2147483597"/>
            <p14:sldId id="214748359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84"/>
            <p14:sldId id="2147483636"/>
            <p14:sldId id="2147483637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CADB"/>
    <a:srgbClr val="F7CCAE"/>
    <a:srgbClr val="EAEDF2"/>
    <a:srgbClr val="AB20B6"/>
    <a:srgbClr val="FF6565"/>
    <a:srgbClr val="DC94DE"/>
    <a:srgbClr val="B27096"/>
    <a:srgbClr val="FDDF43"/>
    <a:srgbClr val="EB926C"/>
    <a:srgbClr val="5F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A4A1D-1B58-C728-9CAE-0A1D86909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A54BB-711A-607E-E0A5-6976FB022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10AEF-6C52-2979-3A2E-CD130C8AE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E460B-CD95-9B45-1FF0-E290D0ABB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8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78C51-4D8A-548D-F951-A0FA9DFAC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66E86-8CF6-88A1-91F3-D47212D1C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67D1F0-830A-369A-BA7A-F387E0809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9A144-9F57-F1CF-5362-7BB40025F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584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E5B6A-C078-960B-49C2-89485BD54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4CFBE4-E8AB-A6E4-59B0-B1E175D80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48CCE-0E24-6FC7-BE1D-890F1B9CD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53927-5564-FADC-36AA-E347682C2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37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1.pn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8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2" Type="http://schemas.openxmlformats.org/officeDocument/2006/relationships/image" Target="../media/image7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8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2.png"/><Relationship Id="rId4" Type="http://schemas.openxmlformats.org/officeDocument/2006/relationships/image" Target="../media/image89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2.png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8.png"/><Relationship Id="rId7" Type="http://schemas.openxmlformats.org/officeDocument/2006/relationships/image" Target="../media/image102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1.jpe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70.png"/><Relationship Id="rId11" Type="http://schemas.openxmlformats.org/officeDocument/2006/relationships/image" Target="../media/image112.png"/><Relationship Id="rId5" Type="http://schemas.openxmlformats.org/officeDocument/2006/relationships/image" Target="../media/image88.png"/><Relationship Id="rId10" Type="http://schemas.openxmlformats.org/officeDocument/2006/relationships/image" Target="../media/image111.png"/><Relationship Id="rId4" Type="http://schemas.openxmlformats.org/officeDocument/2006/relationships/image" Target="../media/image14.png"/><Relationship Id="rId9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6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1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Multiplication et division des nombres</a:t>
              </a:r>
              <a:endParaRPr lang="fr-FR" sz="1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l"/>
              <a:r>
                <a:rPr lang="fr-FR" sz="2000" b="1" i="0" u="none" strike="noStrike" baseline="0" dirty="0">
                  <a:solidFill>
                    <a:srgbClr val="FFFFFF"/>
                  </a:solidFill>
                  <a:latin typeface="Calibri-Bold"/>
                </a:rPr>
                <a:t>Utiliser la commutativité et l’associativité de la multiplication des nombres entiers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E9097794-370C-70EA-62A7-9ABAB15D8E8F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738;p98">
            <a:extLst>
              <a:ext uri="{FF2B5EF4-FFF2-40B4-BE49-F238E27FC236}">
                <a16:creationId xmlns:a16="http://schemas.microsoft.com/office/drawing/2014/main" id="{232EA4DD-5442-DF1D-4798-52440BC66919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Google Shape;743;p98">
            <a:extLst>
              <a:ext uri="{FF2B5EF4-FFF2-40B4-BE49-F238E27FC236}">
                <a16:creationId xmlns:a16="http://schemas.microsoft.com/office/drawing/2014/main" id="{BB06FE73-DE02-CB09-287C-E93A5476E3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Google Shape;744;p98">
            <a:extLst>
              <a:ext uri="{FF2B5EF4-FFF2-40B4-BE49-F238E27FC236}">
                <a16:creationId xmlns:a16="http://schemas.microsoft.com/office/drawing/2014/main" id="{F6C4380E-8AAF-83BB-8671-189CBCE4FAE0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745;p98">
            <a:extLst>
              <a:ext uri="{FF2B5EF4-FFF2-40B4-BE49-F238E27FC236}">
                <a16:creationId xmlns:a16="http://schemas.microsoft.com/office/drawing/2014/main" id="{9ED41A1A-03FF-149A-0E54-A3BC522C99E4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23;p26">
            <a:extLst>
              <a:ext uri="{FF2B5EF4-FFF2-40B4-BE49-F238E27FC236}">
                <a16:creationId xmlns:a16="http://schemas.microsoft.com/office/drawing/2014/main" id="{1C7AFEC1-E58D-5169-DF43-3302AD9FF044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93BBC38-3E74-2D60-289C-3B6FA1F28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le lexique et invite quelques élèves à le lire à haute voix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5" name="D_A_02">
            <a:extLst>
              <a:ext uri="{FF2B5EF4-FFF2-40B4-BE49-F238E27FC236}">
                <a16:creationId xmlns:a16="http://schemas.microsoft.com/office/drawing/2014/main" id="{72ACBC76-69E6-9394-B44E-F8FDC305BDB4}"/>
              </a:ext>
            </a:extLst>
          </p:cNvPr>
          <p:cNvSpPr txBox="1"/>
          <p:nvPr/>
        </p:nvSpPr>
        <p:spPr>
          <a:xfrm>
            <a:off x="845457" y="277231"/>
            <a:ext cx="8788400" cy="47127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b="1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255008-F896-A62C-7FAB-27E5F82794AD}"/>
              </a:ext>
            </a:extLst>
          </p:cNvPr>
          <p:cNvSpPr/>
          <p:nvPr/>
        </p:nvSpPr>
        <p:spPr>
          <a:xfrm>
            <a:off x="4629795" y="2411732"/>
            <a:ext cx="2930809" cy="73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Regroupement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03CD06E-325D-9968-4BEF-E8C937A488C5}"/>
              </a:ext>
            </a:extLst>
          </p:cNvPr>
          <p:cNvSpPr/>
          <p:nvPr/>
        </p:nvSpPr>
        <p:spPr>
          <a:xfrm>
            <a:off x="4629795" y="3359428"/>
            <a:ext cx="2930809" cy="73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Commutativité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1CBA25A-8456-E121-2952-A21C195E5FCA}"/>
              </a:ext>
            </a:extLst>
          </p:cNvPr>
          <p:cNvSpPr/>
          <p:nvPr/>
        </p:nvSpPr>
        <p:spPr>
          <a:xfrm>
            <a:off x="4629795" y="4273828"/>
            <a:ext cx="2930809" cy="73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Associativité</a:t>
            </a:r>
            <a:r>
              <a:rPr lang="fr-FR" sz="2400" dirty="0"/>
              <a:t>  </a:t>
            </a:r>
            <a:r>
              <a:rPr lang="fr-FR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5E3A42F-93FD-2014-10F5-01FF48CFBB21}"/>
                  </a:ext>
                </a:extLst>
              </p:cNvPr>
              <p:cNvSpPr txBox="1"/>
              <p:nvPr/>
            </p:nvSpPr>
            <p:spPr>
              <a:xfrm>
                <a:off x="2316234" y="2987507"/>
                <a:ext cx="256910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5E3A42F-93FD-2014-10F5-01FF48CFB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34" y="2987507"/>
                <a:ext cx="256910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DD89CEE-1957-CB28-0ACF-AD7DB2CAA788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C1860-06BF-F6D9-ABF6-F93B7025D947}"/>
              </a:ext>
            </a:extLst>
          </p:cNvPr>
          <p:cNvSpPr txBox="1"/>
          <p:nvPr/>
        </p:nvSpPr>
        <p:spPr>
          <a:xfrm>
            <a:off x="1121113" y="178877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:</a:t>
            </a: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23166F9-D025-BA06-4E67-AF158E6E7E70}"/>
                  </a:ext>
                </a:extLst>
              </p:cNvPr>
              <p:cNvSpPr txBox="1"/>
              <p:nvPr/>
            </p:nvSpPr>
            <p:spPr>
              <a:xfrm>
                <a:off x="4787448" y="2987507"/>
                <a:ext cx="125066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4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23166F9-D025-BA06-4E67-AF158E6E7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448" y="2987507"/>
                <a:ext cx="125066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C3F4D9B-DE87-8880-7A1B-2245D42D055C}"/>
                  </a:ext>
                </a:extLst>
              </p:cNvPr>
              <p:cNvSpPr txBox="1"/>
              <p:nvPr/>
            </p:nvSpPr>
            <p:spPr>
              <a:xfrm>
                <a:off x="2316234" y="2987507"/>
                <a:ext cx="256910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C3F4D9B-DE87-8880-7A1B-2245D42D0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34" y="2987507"/>
                <a:ext cx="256910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800CF29-F133-7109-6BDE-75C690A5FE61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8DFF8-3E55-8E80-EDC7-503BC28EA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B1CB775-F96D-4801-13D3-AD49589CEEA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C392D774-BA1B-6103-262F-C4620FA3AEA5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BD193B2-14B2-F77E-6F74-18D00EE54A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5E2F7804-69CB-4455-953E-59222FAB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323B7DD-B013-2C44-6D3C-9A306D051358}"/>
                  </a:ext>
                </a:extLst>
              </p:cNvPr>
              <p:cNvSpPr txBox="1"/>
              <p:nvPr/>
            </p:nvSpPr>
            <p:spPr>
              <a:xfrm>
                <a:off x="2316234" y="2987507"/>
                <a:ext cx="308148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latin typeface="Cambria Math" panose="02040503050406030204" pitchFamily="18" charset="0"/>
                        </a:rPr>
                        <m:t>(−25)×</m:t>
                      </m:r>
                      <m:r>
                        <a:rPr lang="fr-F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4=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323B7DD-B013-2C44-6D3C-9A306D051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34" y="2987507"/>
                <a:ext cx="308148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97C1BF38-CAB7-035F-8939-794A83745F76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DAEA4E-930F-142E-6152-53ED09E46B52}"/>
              </a:ext>
            </a:extLst>
          </p:cNvPr>
          <p:cNvSpPr txBox="1"/>
          <p:nvPr/>
        </p:nvSpPr>
        <p:spPr>
          <a:xfrm>
            <a:off x="1121113" y="178877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:</a:t>
            </a:r>
          </a:p>
        </p:txBody>
      </p:sp>
    </p:spTree>
    <p:extLst>
      <p:ext uri="{BB962C8B-B14F-4D97-AF65-F5344CB8AC3E}">
        <p14:creationId xmlns:p14="http://schemas.microsoft.com/office/powerpoint/2010/main" val="203675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679C6-AB4D-144B-67DC-6767308D9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DCAC5D-9511-B0A6-F48C-68E19DCD0046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0AADC51-BC46-6810-43B4-85F3ABAD6F4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11F20BB-2C80-10CB-7214-39225690B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A24B83C-90D0-F6DB-C7A0-A9F6E95B329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420D94-C5F4-C81D-8032-F213D23758F0}"/>
                  </a:ext>
                </a:extLst>
              </p:cNvPr>
              <p:cNvSpPr txBox="1"/>
              <p:nvPr/>
            </p:nvSpPr>
            <p:spPr>
              <a:xfrm>
                <a:off x="5259889" y="2987507"/>
                <a:ext cx="153439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−100</m:t>
                      </m:r>
                    </m:oMath>
                  </m:oMathPara>
                </a14:m>
                <a:endParaRPr lang="fr-FR" sz="4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420D94-C5F4-C81D-8032-F213D2375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889" y="2987507"/>
                <a:ext cx="153439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6982C3B-D750-4267-73A3-08F92297578C}"/>
                  </a:ext>
                </a:extLst>
              </p:cNvPr>
              <p:cNvSpPr txBox="1"/>
              <p:nvPr/>
            </p:nvSpPr>
            <p:spPr>
              <a:xfrm>
                <a:off x="2316234" y="2987507"/>
                <a:ext cx="308148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latin typeface="Cambria Math" panose="02040503050406030204" pitchFamily="18" charset="0"/>
                        </a:rPr>
                        <m:t>(−25)×</m:t>
                      </m:r>
                      <m:r>
                        <a:rPr lang="fr-F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4=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6982C3B-D750-4267-73A3-08F922975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34" y="2987507"/>
                <a:ext cx="308148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A6487180-9E73-49DF-AB56-74DB7AAB4857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04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DE03C-D669-F85C-CCE9-84D9DF51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19D11272-A415-2237-69A5-CD8F21B8E29D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D60F40FB-C187-67C1-040F-FA135E2AEFEC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315E6E1-7922-4C79-1F35-45E5CA5C498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5D7A8D3-7BFE-7E2B-921E-1524141B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E58BF0F-A442-F8E9-2898-4E3BD8397215}"/>
                  </a:ext>
                </a:extLst>
              </p:cNvPr>
              <p:cNvSpPr txBox="1"/>
              <p:nvPr/>
            </p:nvSpPr>
            <p:spPr>
              <a:xfrm>
                <a:off x="2316234" y="2987507"/>
                <a:ext cx="360662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latin typeface="Cambria Math" panose="02040503050406030204" pitchFamily="18" charset="0"/>
                        </a:rPr>
                        <m:t>(−2)×</m:t>
                      </m:r>
                      <m:d>
                        <m:dPr>
                          <m:ctrlP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F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E58BF0F-A442-F8E9-2898-4E3BD8397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34" y="2987507"/>
                <a:ext cx="360662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EE9DC66C-BCDD-E1C2-9C53-4B99A4F42AFD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7039F9-D17D-5ECD-A0C4-8A3ECB0AEA99}"/>
              </a:ext>
            </a:extLst>
          </p:cNvPr>
          <p:cNvSpPr txBox="1"/>
          <p:nvPr/>
        </p:nvSpPr>
        <p:spPr>
          <a:xfrm>
            <a:off x="1121113" y="178877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:</a:t>
            </a:r>
          </a:p>
        </p:txBody>
      </p:sp>
    </p:spTree>
    <p:extLst>
      <p:ext uri="{BB962C8B-B14F-4D97-AF65-F5344CB8AC3E}">
        <p14:creationId xmlns:p14="http://schemas.microsoft.com/office/powerpoint/2010/main" val="3058682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3D512-B265-2922-63A2-F01263FA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3B762B1-B251-95AC-752C-7B1224255F2E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505ABE0-851D-B774-F51E-26DBC1CDE3C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EE56495-C99A-46C1-2F78-493790DE5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1FC8E6D-3523-2AC0-721E-1E1EF042D31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16C6738-73A4-ED73-FEBB-D70904E4706C}"/>
                  </a:ext>
                </a:extLst>
              </p:cNvPr>
              <p:cNvSpPr txBox="1"/>
              <p:nvPr/>
            </p:nvSpPr>
            <p:spPr>
              <a:xfrm>
                <a:off x="5794776" y="2987507"/>
                <a:ext cx="86754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4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16C6738-73A4-ED73-FEBB-D70904E47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776" y="2987507"/>
                <a:ext cx="86754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4945CA7-F662-3917-6CDF-785ECEEB5156}"/>
                  </a:ext>
                </a:extLst>
              </p:cNvPr>
              <p:cNvSpPr txBox="1"/>
              <p:nvPr/>
            </p:nvSpPr>
            <p:spPr>
              <a:xfrm>
                <a:off x="2316234" y="2987507"/>
                <a:ext cx="360662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latin typeface="Cambria Math" panose="02040503050406030204" pitchFamily="18" charset="0"/>
                        </a:rPr>
                        <m:t>(−2)×</m:t>
                      </m:r>
                      <m:d>
                        <m:dPr>
                          <m:ctrlP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F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4945CA7-F662-3917-6CDF-785ECEEB5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34" y="2987507"/>
                <a:ext cx="360662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13E3AE3F-E63D-5BA6-A167-CAC0C5CE14BC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224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6F80-8DDE-4CCA-4AE8-8151B132C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C89110F8-300C-CD61-C4C7-5AB0DC7D902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B4F207D-B77E-BD2F-3AD9-4822D273D4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D864631-9527-A350-0B7D-522E95541FC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15096B19-1B7C-B2ED-3F11-9C108674D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F534F5E-14FE-B1C6-A121-E99390D0F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6" y="2088806"/>
            <a:ext cx="11504021" cy="260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8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EC5DD-C527-B0DF-9282-C1044A5FD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74ACBF4-33E4-FE21-270E-0BBD0A9EA72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F0744F5-6EB0-2416-333F-70F80A59DDD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D1A4D6F-3ED5-8FA7-C936-64E1CCB3C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6204C5B-CB77-74A5-DC3F-1C809307F8D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B33D14-2A17-5FD0-1B68-459156FB9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6" y="2088806"/>
            <a:ext cx="11504021" cy="26067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E7ED1D4-77A4-1E49-69C9-7849E57348E1}"/>
                  </a:ext>
                </a:extLst>
              </p:cNvPr>
              <p:cNvSpPr txBox="1"/>
              <p:nvPr/>
            </p:nvSpPr>
            <p:spPr>
              <a:xfrm>
                <a:off x="2248930" y="376881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E7ED1D4-77A4-1E49-69C9-7849E5734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930" y="3768811"/>
                <a:ext cx="9144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0DFDCE6-7297-4DA6-E4AA-43208729B1AE}"/>
                  </a:ext>
                </a:extLst>
              </p:cNvPr>
              <p:cNvSpPr txBox="1"/>
              <p:nvPr/>
            </p:nvSpPr>
            <p:spPr>
              <a:xfrm>
                <a:off x="2248930" y="4258273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0DFDCE6-7297-4DA6-E4AA-43208729B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930" y="4258273"/>
                <a:ext cx="9144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47E0003-46D8-504D-326B-2F3BA3011EFE}"/>
                  </a:ext>
                </a:extLst>
              </p:cNvPr>
              <p:cNvSpPr txBox="1"/>
              <p:nvPr/>
            </p:nvSpPr>
            <p:spPr>
              <a:xfrm>
                <a:off x="5181600" y="376881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47E0003-46D8-504D-326B-2F3BA3011E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3768811"/>
                <a:ext cx="91440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9A81042-FABB-14B8-0FD0-03177DB98867}"/>
                  </a:ext>
                </a:extLst>
              </p:cNvPr>
              <p:cNvSpPr txBox="1"/>
              <p:nvPr/>
            </p:nvSpPr>
            <p:spPr>
              <a:xfrm>
                <a:off x="5206314" y="4216395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9A81042-FABB-14B8-0FD0-03177DB98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314" y="4216395"/>
                <a:ext cx="9144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8BDEA9E-E8A9-1F70-062A-FACEDF9CA5EA}"/>
                  </a:ext>
                </a:extLst>
              </p:cNvPr>
              <p:cNvSpPr txBox="1"/>
              <p:nvPr/>
            </p:nvSpPr>
            <p:spPr>
              <a:xfrm>
                <a:off x="7467600" y="376881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8BDEA9E-E8A9-1F70-062A-FACEDF9CA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3768811"/>
                <a:ext cx="9144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DB538EF-2867-083A-0341-4EBEA0078732}"/>
                  </a:ext>
                </a:extLst>
              </p:cNvPr>
              <p:cNvSpPr txBox="1"/>
              <p:nvPr/>
            </p:nvSpPr>
            <p:spPr>
              <a:xfrm>
                <a:off x="7376057" y="422875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DB538EF-2867-083A-0341-4EBEA0078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057" y="4228751"/>
                <a:ext cx="9144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E760AD4-B2EE-C2D8-80B9-50B47E78B9C0}"/>
                  </a:ext>
                </a:extLst>
              </p:cNvPr>
              <p:cNvSpPr txBox="1"/>
              <p:nvPr/>
            </p:nvSpPr>
            <p:spPr>
              <a:xfrm>
                <a:off x="10857760" y="3768811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E760AD4-B2EE-C2D8-80B9-50B47E78B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760" y="3768811"/>
                <a:ext cx="91440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64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22E433BD-6385-1EFD-E736-4B1C7928A57C}"/>
              </a:ext>
            </a:extLst>
          </p:cNvPr>
          <p:cNvSpPr/>
          <p:nvPr/>
        </p:nvSpPr>
        <p:spPr>
          <a:xfrm>
            <a:off x="5160129" y="2285230"/>
            <a:ext cx="2928025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871C412-F50E-8CFD-3B48-47E1437AB316}"/>
                  </a:ext>
                </a:extLst>
              </p:cNvPr>
              <p:cNvSpPr txBox="1"/>
              <p:nvPr/>
            </p:nvSpPr>
            <p:spPr>
              <a:xfrm>
                <a:off x="2654922" y="4494688"/>
                <a:ext cx="54902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0" i="1" smtClean="0">
                          <a:latin typeface="Cambria Math" panose="02040503050406030204" pitchFamily="18" charset="0"/>
                        </a:rPr>
                        <m:t>(−25)×(+</m:t>
                      </m:r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5)×(4)×(−2)</m:t>
                      </m:r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871C412-F50E-8CFD-3B48-47E1437AB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922" y="4494688"/>
                <a:ext cx="5490286" cy="615553"/>
              </a:xfrm>
              <a:prstGeom prst="rect">
                <a:avLst/>
              </a:prstGeom>
              <a:blipFill>
                <a:blip r:embed="rId3"/>
                <a:stretch>
                  <a:fillRect r="-8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A2210A3D-A78F-0223-E315-64DD0869E93E}"/>
              </a:ext>
            </a:extLst>
          </p:cNvPr>
          <p:cNvSpPr txBox="1"/>
          <p:nvPr/>
        </p:nvSpPr>
        <p:spPr>
          <a:xfrm>
            <a:off x="5081578" y="2580662"/>
            <a:ext cx="3159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Khalid prétend pouvoir calculer ce produit mentalement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2E2867-55A3-FD21-839B-DB2AA0921E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83" b="60156" l="2734" r="5000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109" b="39858"/>
          <a:stretch>
            <a:fillRect/>
          </a:stretch>
        </p:blipFill>
        <p:spPr>
          <a:xfrm>
            <a:off x="3182923" y="2171824"/>
            <a:ext cx="1745779" cy="20233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185797" y="3344604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Utiliser la commutativité et l’associativité de la multiplication des nombres entiers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calcule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−</m:t>
                        </m:r>
                        <m: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𝟓</m:t>
                        </m:r>
                      </m:e>
                    </m:d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d>
                      <m:dPr>
                        <m:ctrlP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−</m:t>
                        </m:r>
                        <m: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</m:e>
                    </m:d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𝟐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par une première technique :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131DF3E-31EA-9B93-A504-FBB260733CFB}"/>
                  </a:ext>
                </a:extLst>
              </p:cNvPr>
              <p:cNvSpPr txBox="1"/>
              <p:nvPr/>
            </p:nvSpPr>
            <p:spPr>
              <a:xfrm>
                <a:off x="765809" y="1304083"/>
                <a:ext cx="609437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Calculer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) × (−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) × 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131DF3E-31EA-9B93-A504-FBB260733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304083"/>
                <a:ext cx="6094378" cy="461665"/>
              </a:xfrm>
              <a:prstGeom prst="rect">
                <a:avLst/>
              </a:prstGeom>
              <a:blipFill>
                <a:blip r:embed="rId4"/>
                <a:stretch>
                  <a:fillRect l="-1602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E5F49BC-4C31-43B8-A882-B8F4D6BAB20C}"/>
              </a:ext>
            </a:extLst>
          </p:cNvPr>
          <p:cNvSpPr/>
          <p:nvPr/>
        </p:nvSpPr>
        <p:spPr>
          <a:xfrm>
            <a:off x="836578" y="1953838"/>
            <a:ext cx="10719881" cy="583170"/>
          </a:xfrm>
          <a:prstGeom prst="roundRect">
            <a:avLst/>
          </a:prstGeom>
          <a:solidFill>
            <a:srgbClr val="F7CCAE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Technique 1</a:t>
            </a:r>
            <a:r>
              <a:rPr lang="fr-FR" sz="2400" dirty="0">
                <a:solidFill>
                  <a:schemeClr val="tx1"/>
                </a:solidFill>
              </a:rPr>
              <a:t> : j’utilise la commutativité et l'associativité pour simplifier le calcul.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4CA2B98-77BC-A965-2FD7-B12E92A483BC}"/>
                  </a:ext>
                </a:extLst>
              </p:cNvPr>
              <p:cNvSpPr txBox="1"/>
              <p:nvPr/>
            </p:nvSpPr>
            <p:spPr>
              <a:xfrm>
                <a:off x="736625" y="3114215"/>
                <a:ext cx="33489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−5) × (−</m:t>
                    </m:r>
                    <m:r>
                      <a:rPr lang="fr-FR" sz="2400" b="0" i="1" dirty="0">
                        <a:latin typeface="Cambria Math" panose="02040503050406030204" pitchFamily="18" charset="0"/>
                      </a:rPr>
                      <m:t>3) ×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4CA2B98-77BC-A965-2FD7-B12E92A48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25" y="3114215"/>
                <a:ext cx="3348991" cy="461665"/>
              </a:xfrm>
              <a:prstGeom prst="rect">
                <a:avLst/>
              </a:prstGeom>
              <a:blipFill>
                <a:blip r:embed="rId5"/>
                <a:stretch>
                  <a:fillRect l="-1639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4131AFB-6463-B027-091E-52838E6FDCF8}"/>
                  </a:ext>
                </a:extLst>
              </p:cNvPr>
              <p:cNvSpPr txBox="1"/>
              <p:nvPr/>
            </p:nvSpPr>
            <p:spPr>
              <a:xfrm>
                <a:off x="3614170" y="3114214"/>
                <a:ext cx="2771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(−5</m:t>
                      </m:r>
                      <m:r>
                        <a:rPr lang="fr-FR" sz="2400" b="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fr-FR" sz="2400" b="0" i="1" dirty="0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4131AFB-6463-B027-091E-52838E6FD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170" y="3114214"/>
                <a:ext cx="2771692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9585414-25BC-4EA7-0E6E-16FDE7AB5610}"/>
                  </a:ext>
                </a:extLst>
              </p:cNvPr>
              <p:cNvSpPr txBox="1"/>
              <p:nvPr/>
            </p:nvSpPr>
            <p:spPr>
              <a:xfrm>
                <a:off x="3251907" y="3738970"/>
                <a:ext cx="2771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>
                        <a:latin typeface="Cambria Math" panose="02040503050406030204" pitchFamily="18" charset="0"/>
                      </a:rPr>
                      <m:t>×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(−10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9585414-25BC-4EA7-0E6E-16FDE7AB5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907" y="3738970"/>
                <a:ext cx="2771692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0F73549-E324-B1D5-F698-A25A3E4DA92F}"/>
                  </a:ext>
                </a:extLst>
              </p:cNvPr>
              <p:cNvSpPr txBox="1"/>
              <p:nvPr/>
            </p:nvSpPr>
            <p:spPr>
              <a:xfrm>
                <a:off x="3251907" y="4449089"/>
                <a:ext cx="2771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0F73549-E324-B1D5-F698-A25A3E4DA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907" y="4449089"/>
                <a:ext cx="2771692" cy="461665"/>
              </a:xfrm>
              <a:prstGeom prst="rect">
                <a:avLst/>
              </a:prstGeom>
              <a:blipFill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DDF51-CFF4-11FE-C85C-8FE77A8A5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78653E2-12F1-81F7-ADF8-22949AD4C6A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85BE06F-05D5-FCE5-CB30-93771FD6E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F7D2B4C-4DCE-6F89-B160-A7677F5EFFD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7D9A5B1-D50C-F34B-C5C7-DAB4AB1F3F36}"/>
                  </a:ext>
                </a:extLst>
              </p:cNvPr>
              <p:cNvSpPr txBox="1"/>
              <p:nvPr/>
            </p:nvSpPr>
            <p:spPr>
              <a:xfrm>
                <a:off x="978924" y="245611"/>
                <a:ext cx="73838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comment je calcule </a:t>
                </a:r>
                <a:r>
                  <a:rPr lang="fr-FR" sz="18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8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18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−</m:t>
                        </m:r>
                        <m:r>
                          <a:rPr lang="fr-FR" sz="18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𝟓</m:t>
                        </m:r>
                      </m:e>
                    </m:d>
                    <m:r>
                      <a:rPr lang="fr-FR" sz="18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d>
                      <m:dPr>
                        <m:ctrlPr>
                          <a:rPr lang="fr-FR" sz="18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18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−</m:t>
                        </m:r>
                        <m:r>
                          <a:rPr lang="fr-FR" sz="18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</m:e>
                    </m:d>
                    <m:r>
                      <a:rPr lang="fr-FR" sz="18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r>
                      <a:rPr lang="fr-FR" sz="18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𝟐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par </a:t>
                </a:r>
                <a:r>
                  <a:rPr lang="fr-FR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une</a:t>
                </a:r>
                <a:r>
                  <a:rPr kumimoji="0" lang="fr-FR" sz="1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deuxième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technique :</a:t>
                </a:r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7D9A5B1-D50C-F34B-C5C7-DAB4AB1F3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924" y="245611"/>
                <a:ext cx="7383881" cy="369332"/>
              </a:xfrm>
              <a:prstGeom prst="rect">
                <a:avLst/>
              </a:prstGeom>
              <a:blipFill>
                <a:blip r:embed="rId8"/>
                <a:stretch>
                  <a:fillRect l="-743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B1B5962-95C9-BE52-EFC2-494E9AB2C00B}"/>
                  </a:ext>
                </a:extLst>
              </p:cNvPr>
              <p:cNvSpPr txBox="1"/>
              <p:nvPr/>
            </p:nvSpPr>
            <p:spPr>
              <a:xfrm>
                <a:off x="765809" y="1304083"/>
                <a:ext cx="609437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Calculer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) × (−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) × 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B1B5962-95C9-BE52-EFC2-494E9AB2C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304083"/>
                <a:ext cx="6094378" cy="461665"/>
              </a:xfrm>
              <a:prstGeom prst="rect">
                <a:avLst/>
              </a:prstGeom>
              <a:blipFill>
                <a:blip r:embed="rId9"/>
                <a:stretch>
                  <a:fillRect l="-1602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FC38B6C-4BAE-6C99-FA89-C1F60D96064B}"/>
              </a:ext>
            </a:extLst>
          </p:cNvPr>
          <p:cNvSpPr/>
          <p:nvPr/>
        </p:nvSpPr>
        <p:spPr>
          <a:xfrm>
            <a:off x="836578" y="1953837"/>
            <a:ext cx="10719881" cy="869807"/>
          </a:xfrm>
          <a:prstGeom prst="roundRect">
            <a:avLst/>
          </a:prstGeom>
          <a:solidFill>
            <a:srgbClr val="D4CAD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Technique 2</a:t>
            </a:r>
            <a:r>
              <a:rPr lang="fr-FR" sz="2400" dirty="0">
                <a:solidFill>
                  <a:schemeClr val="tx1"/>
                </a:solidFill>
              </a:rPr>
              <a:t> : Je détermine le signe du produit puis je multiplie les valeurs absolues des facteurs.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9ED896-D32C-95E8-BF98-1670CF9B2144}"/>
                  </a:ext>
                </a:extLst>
              </p:cNvPr>
              <p:cNvSpPr txBox="1"/>
              <p:nvPr/>
            </p:nvSpPr>
            <p:spPr>
              <a:xfrm>
                <a:off x="834946" y="3812307"/>
                <a:ext cx="33489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−5) × (−3) × 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59ED896-D32C-95E8-BF98-1670CF9B21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46" y="3812307"/>
                <a:ext cx="3348991" cy="461665"/>
              </a:xfrm>
              <a:prstGeom prst="rect">
                <a:avLst/>
              </a:prstGeom>
              <a:blipFill>
                <a:blip r:embed="rId10"/>
                <a:stretch>
                  <a:fillRect l="-2550" t="-6579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B05B1E-8A93-719E-C859-B6B99165C67B}"/>
                  </a:ext>
                </a:extLst>
              </p:cNvPr>
              <p:cNvSpPr txBox="1"/>
              <p:nvPr/>
            </p:nvSpPr>
            <p:spPr>
              <a:xfrm>
                <a:off x="3969243" y="3812307"/>
                <a:ext cx="22615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sz="2400" b="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CB05B1E-8A93-719E-C859-B6B99165C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243" y="3812307"/>
                <a:ext cx="2261540" cy="461665"/>
              </a:xfrm>
              <a:prstGeom prst="rect">
                <a:avLst/>
              </a:prstGeom>
              <a:blipFill>
                <a:blip r:embed="rId11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DC386FE-BCAE-5631-6545-4C9C1BD67B6C}"/>
                  </a:ext>
                </a:extLst>
              </p:cNvPr>
              <p:cNvSpPr txBox="1"/>
              <p:nvPr/>
            </p:nvSpPr>
            <p:spPr>
              <a:xfrm>
                <a:off x="2815761" y="4408538"/>
                <a:ext cx="25790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DC386FE-BCAE-5631-6545-4C9C1BD67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761" y="4408538"/>
                <a:ext cx="257904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5538FC5F-7675-0B6C-C9CE-2C1F6A3B1AB7}"/>
              </a:ext>
            </a:extLst>
          </p:cNvPr>
          <p:cNvSpPr txBox="1"/>
          <p:nvPr/>
        </p:nvSpPr>
        <p:spPr>
          <a:xfrm>
            <a:off x="836578" y="318764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Le signe du produit est «+»</a:t>
            </a:r>
          </a:p>
        </p:txBody>
      </p:sp>
    </p:spTree>
    <p:extLst>
      <p:ext uri="{BB962C8B-B14F-4D97-AF65-F5344CB8AC3E}">
        <p14:creationId xmlns:p14="http://schemas.microsoft.com/office/powerpoint/2010/main" val="386812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11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4D573-DBA2-3428-797D-753F4E27C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29FABB8-9A75-AD14-E40C-EB4A14742EFC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calcule </a:t>
                </a:r>
                <a:r>
                  <a:rPr lang="fr-FR" sz="1600" b="1" dirty="0">
                    <a:solidFill>
                      <a:schemeClr val="bg1">
                        <a:lumMod val="75000"/>
                      </a:schemeClr>
                    </a:solidFill>
                    <a:latin typeface="Calibri" panose="020F0502020204030204"/>
                    <a:sym typeface="Wingdings" pitchFamily="2" charset="2"/>
                  </a:rPr>
                  <a:t>:</a:t>
                </a:r>
                <a14:m>
                  <m:oMath xmlns:m="http://schemas.openxmlformats.org/officeDocument/2006/math">
                    <m:r>
                      <a:rPr lang="fr-FR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(+</m:t>
                    </m:r>
                    <m:r>
                      <a:rPr lang="fr-FR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 × (−</m:t>
                    </m:r>
                    <m:r>
                      <a:rPr lang="fr-FR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 ×</m:t>
                    </m:r>
                    <m:r>
                      <a:rPr lang="fr-FR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>
                        <a:lumMod val="75000"/>
                      </a:scheme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par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la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première technique :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29FABB8-9A75-AD14-E40C-EB4A14742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91B2DB20-87A8-4DD8-0931-9C260E1BAB2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240F750-FD36-ECB6-A118-81427176B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31A72F2-5A48-A131-0E1F-368642B3691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60E6A29-6A38-15A2-B12B-ED3C7F660872}"/>
                  </a:ext>
                </a:extLst>
              </p:cNvPr>
              <p:cNvSpPr txBox="1"/>
              <p:nvPr/>
            </p:nvSpPr>
            <p:spPr>
              <a:xfrm>
                <a:off x="765809" y="1304083"/>
                <a:ext cx="609437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Calculer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(+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) × (−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) ×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60E6A29-6A38-15A2-B12B-ED3C7F660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304083"/>
                <a:ext cx="6094378" cy="461665"/>
              </a:xfrm>
              <a:prstGeom prst="rect">
                <a:avLst/>
              </a:prstGeom>
              <a:blipFill>
                <a:blip r:embed="rId4"/>
                <a:stretch>
                  <a:fillRect l="-1602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E4EDC59-DA02-A339-DB82-DF7EE23EBA2E}"/>
              </a:ext>
            </a:extLst>
          </p:cNvPr>
          <p:cNvSpPr/>
          <p:nvPr/>
        </p:nvSpPr>
        <p:spPr>
          <a:xfrm>
            <a:off x="836578" y="1953838"/>
            <a:ext cx="10719881" cy="583170"/>
          </a:xfrm>
          <a:prstGeom prst="roundRect">
            <a:avLst/>
          </a:prstGeom>
          <a:solidFill>
            <a:srgbClr val="F7CCAE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Technique 1</a:t>
            </a:r>
            <a:r>
              <a:rPr lang="fr-FR" sz="2400" dirty="0">
                <a:solidFill>
                  <a:schemeClr val="tx1"/>
                </a:solidFill>
              </a:rPr>
              <a:t> : j’utilise la commutativité et l'associativité pour simplifier le calcul.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2506877-9FAB-8AD8-7E9A-8CA3A83908D1}"/>
                  </a:ext>
                </a:extLst>
              </p:cNvPr>
              <p:cNvSpPr txBox="1"/>
              <p:nvPr/>
            </p:nvSpPr>
            <p:spPr>
              <a:xfrm>
                <a:off x="559645" y="3114215"/>
                <a:ext cx="33489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(+5)</m:t>
                      </m:r>
                      <m:r>
                        <a:rPr lang="fr-FR" sz="2400" i="1" dirty="0">
                          <a:latin typeface="Cambria Math" panose="02040503050406030204" pitchFamily="18" charset="0"/>
                        </a:rPr>
                        <m:t> × (−7) ×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2506877-9FAB-8AD8-7E9A-8CA3A8390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45" y="3114215"/>
                <a:ext cx="3348991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1D2C041-EF8F-347D-E74A-05C01EF7C1A4}"/>
                  </a:ext>
                </a:extLst>
              </p:cNvPr>
              <p:cNvSpPr txBox="1"/>
              <p:nvPr/>
            </p:nvSpPr>
            <p:spPr>
              <a:xfrm>
                <a:off x="3614170" y="3114214"/>
                <a:ext cx="2771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dirty="0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(+5</m:t>
                      </m:r>
                      <m:r>
                        <a:rPr lang="fr-FR" sz="2400" b="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fr-FR" sz="2400" b="0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1D2C041-EF8F-347D-E74A-05C01EF7C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170" y="3114214"/>
                <a:ext cx="2771692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AE01E52-5157-4745-EBDF-D0847D50C5D8}"/>
                  </a:ext>
                </a:extLst>
              </p:cNvPr>
              <p:cNvSpPr txBox="1"/>
              <p:nvPr/>
            </p:nvSpPr>
            <p:spPr>
              <a:xfrm>
                <a:off x="3251907" y="3738970"/>
                <a:ext cx="2771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20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AE01E52-5157-4745-EBDF-D0847D50C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907" y="3738970"/>
                <a:ext cx="2771692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941925B-698F-EA08-9177-CA4F14D00711}"/>
                  </a:ext>
                </a:extLst>
              </p:cNvPr>
              <p:cNvSpPr txBox="1"/>
              <p:nvPr/>
            </p:nvSpPr>
            <p:spPr>
              <a:xfrm>
                <a:off x="3251907" y="4449089"/>
                <a:ext cx="27716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140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941925B-698F-EA08-9177-CA4F14D00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907" y="4449089"/>
                <a:ext cx="2771692" cy="461665"/>
              </a:xfrm>
              <a:prstGeom prst="rect">
                <a:avLst/>
              </a:prstGeom>
              <a:blipFill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11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C4730-1C80-E27C-5A06-2D06BB7C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3CFDD2B-8F29-A895-569A-7E84C9F966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D5EA73B-5A12-5A6D-505C-7775A3C42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B82D43F-1428-943C-D5F6-64FC4A76E1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22492CA-093E-51F0-A1F3-A45BAE664599}"/>
                  </a:ext>
                </a:extLst>
              </p:cNvPr>
              <p:cNvSpPr txBox="1"/>
              <p:nvPr/>
            </p:nvSpPr>
            <p:spPr>
              <a:xfrm>
                <a:off x="978924" y="245611"/>
                <a:ext cx="72924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comment je calcule </a:t>
                </a:r>
                <a:r>
                  <a:rPr lang="fr-FR" sz="18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(+</m:t>
                    </m:r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𝟓</m:t>
                    </m:r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) × (−</m:t>
                    </m:r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𝟕</m:t>
                    </m:r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) ×</m:t>
                    </m:r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𝟒</m:t>
                    </m:r>
                    <m:r>
                      <a:rPr lang="fr-FR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par </a:t>
                </a:r>
                <a:r>
                  <a:rPr lang="fr-FR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la </a:t>
                </a:r>
                <a:r>
                  <a:rPr kumimoji="0" lang="fr-FR" sz="1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deuxième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technique :</a:t>
                </a:r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22492CA-093E-51F0-A1F3-A45BAE664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924" y="245611"/>
                <a:ext cx="7292446" cy="369332"/>
              </a:xfrm>
              <a:prstGeom prst="rect">
                <a:avLst/>
              </a:prstGeom>
              <a:blipFill>
                <a:blip r:embed="rId3"/>
                <a:stretch>
                  <a:fillRect l="-753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739A4676-D25E-6745-3E27-E286CB5FB5E2}"/>
              </a:ext>
            </a:extLst>
          </p:cNvPr>
          <p:cNvSpPr txBox="1"/>
          <p:nvPr/>
        </p:nvSpPr>
        <p:spPr>
          <a:xfrm>
            <a:off x="765809" y="130408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 :(+𝟓) × (−𝟕) × 𝟒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89A084-C17A-3151-E41B-EBB7AB1A6344}"/>
              </a:ext>
            </a:extLst>
          </p:cNvPr>
          <p:cNvSpPr/>
          <p:nvPr/>
        </p:nvSpPr>
        <p:spPr>
          <a:xfrm>
            <a:off x="836578" y="1953837"/>
            <a:ext cx="10719881" cy="869807"/>
          </a:xfrm>
          <a:prstGeom prst="roundRect">
            <a:avLst/>
          </a:prstGeom>
          <a:solidFill>
            <a:srgbClr val="D4CAD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Technique 2</a:t>
            </a:r>
            <a:r>
              <a:rPr lang="fr-FR" sz="2400" dirty="0">
                <a:solidFill>
                  <a:schemeClr val="tx1"/>
                </a:solidFill>
              </a:rPr>
              <a:t> : Je détermine le signe du produit puis je multiplie les valeurs absolues des facteurs.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261726B-6D06-E61F-4FC9-DF212EC0BC3E}"/>
                  </a:ext>
                </a:extLst>
              </p:cNvPr>
              <p:cNvSpPr txBox="1"/>
              <p:nvPr/>
            </p:nvSpPr>
            <p:spPr>
              <a:xfrm>
                <a:off x="834946" y="3812307"/>
                <a:ext cx="33489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(+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5) × (−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×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261726B-6D06-E61F-4FC9-DF212EC0B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946" y="3812307"/>
                <a:ext cx="3348991" cy="461665"/>
              </a:xfrm>
              <a:prstGeom prst="rect">
                <a:avLst/>
              </a:prstGeom>
              <a:blipFill>
                <a:blip r:embed="rId4"/>
                <a:stretch>
                  <a:fillRect l="-2550" t="-6579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5916FC2-7723-B4E1-CE60-55D1E7E410F8}"/>
                  </a:ext>
                </a:extLst>
              </p:cNvPr>
              <p:cNvSpPr txBox="1"/>
              <p:nvPr/>
            </p:nvSpPr>
            <p:spPr>
              <a:xfrm>
                <a:off x="3802096" y="3812307"/>
                <a:ext cx="22615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2400" b="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5916FC2-7723-B4E1-CE60-55D1E7E41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096" y="3812307"/>
                <a:ext cx="2261540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B464DB9-89B5-041E-7EF9-8981E8B42906}"/>
                  </a:ext>
                </a:extLst>
              </p:cNvPr>
              <p:cNvSpPr txBox="1"/>
              <p:nvPr/>
            </p:nvSpPr>
            <p:spPr>
              <a:xfrm>
                <a:off x="2894417" y="4408538"/>
                <a:ext cx="25790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140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B464DB9-89B5-041E-7EF9-8981E8B42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417" y="4408538"/>
                <a:ext cx="257904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70E001A5-D551-3791-923E-0C1AACDA1F73}"/>
              </a:ext>
            </a:extLst>
          </p:cNvPr>
          <p:cNvSpPr txBox="1"/>
          <p:nvPr/>
        </p:nvSpPr>
        <p:spPr>
          <a:xfrm>
            <a:off x="836578" y="318764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Le signe du produit est «-»</a:t>
            </a:r>
          </a:p>
        </p:txBody>
      </p:sp>
    </p:spTree>
    <p:extLst>
      <p:ext uri="{BB962C8B-B14F-4D97-AF65-F5344CB8AC3E}">
        <p14:creationId xmlns:p14="http://schemas.microsoft.com/office/powerpoint/2010/main" val="175594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11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Choisir la bonne réponse qui permet de simplifier le calcul de 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976;p69">
                <a:extLst>
                  <a:ext uri="{FF2B5EF4-FFF2-40B4-BE49-F238E27FC236}">
                    <a16:creationId xmlns:a16="http://schemas.microsoft.com/office/drawing/2014/main" id="{F8EA02E1-7E52-AC7C-35E0-13D06469316D}"/>
                  </a:ext>
                </a:extLst>
              </p:cNvPr>
              <p:cNvSpPr/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−13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976;p69">
                <a:extLst>
                  <a:ext uri="{FF2B5EF4-FFF2-40B4-BE49-F238E27FC236}">
                    <a16:creationId xmlns:a16="http://schemas.microsoft.com/office/drawing/2014/main" id="{F8EA02E1-7E52-AC7C-35E0-13D0646931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977;p69">
                <a:extLst>
                  <a:ext uri="{FF2B5EF4-FFF2-40B4-BE49-F238E27FC236}">
                    <a16:creationId xmlns:a16="http://schemas.microsoft.com/office/drawing/2014/main" id="{002B8392-5860-136E-A773-046903F2E394}"/>
                  </a:ext>
                </a:extLst>
              </p:cNvPr>
              <p:cNvSpPr/>
              <p:nvPr/>
            </p:nvSpPr>
            <p:spPr>
              <a:xfrm>
                <a:off x="7953036" y="4621050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−13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×5×2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977;p69">
                <a:extLst>
                  <a:ext uri="{FF2B5EF4-FFF2-40B4-BE49-F238E27FC236}">
                    <a16:creationId xmlns:a16="http://schemas.microsoft.com/office/drawing/2014/main" id="{002B8392-5860-136E-A773-046903F2E3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036" y="4621050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980;p69">
            <a:extLst>
              <a:ext uri="{FF2B5EF4-FFF2-40B4-BE49-F238E27FC236}">
                <a16:creationId xmlns:a16="http://schemas.microsoft.com/office/drawing/2014/main" id="{84885263-A821-02CC-941F-8C8D0057AC6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63247B6-E319-5FD7-C0BB-3C0FEBF5BF60}"/>
                  </a:ext>
                </a:extLst>
              </p:cNvPr>
              <p:cNvSpPr txBox="1"/>
              <p:nvPr/>
            </p:nvSpPr>
            <p:spPr>
              <a:xfrm>
                <a:off x="4280032" y="2771298"/>
                <a:ext cx="32065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−13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63247B6-E319-5FD7-C0BB-3C0FEBF5B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032" y="2771298"/>
                <a:ext cx="320651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152404" algn="ctr" defTabSz="914400">
                <a:buClr>
                  <a:prstClr val="white"/>
                </a:buClr>
                <a:buSzPts val="1200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Multiplier des nombres entiers de même signe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bg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Utiliser la commutativité et l’associativité de la multiplication des nombres entiers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9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Effectuer la division de nombres entiers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3450" y="329703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Multiplier des nombres entiers de signes différents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422816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Appliquer les règles de multiplication et de division aux nombres décimaux et fractionnaires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5268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977;p69">
                <a:extLst>
                  <a:ext uri="{FF2B5EF4-FFF2-40B4-BE49-F238E27FC236}">
                    <a16:creationId xmlns:a16="http://schemas.microsoft.com/office/drawing/2014/main" id="{6F6E91C2-C7A9-69A3-E1FC-01CC59C486AE}"/>
                  </a:ext>
                </a:extLst>
              </p:cNvPr>
              <p:cNvSpPr/>
              <p:nvPr/>
            </p:nvSpPr>
            <p:spPr>
              <a:xfrm>
                <a:off x="7953036" y="4621050"/>
                <a:ext cx="3312368" cy="7261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ar-A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d>
                      <m:r>
                        <a:rPr lang="ar-A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A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ar-A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ar-A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ar-AE" sz="2400" kern="0" dirty="0">
                  <a:solidFill>
                    <a:schemeClr val="bg1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977;p69">
                <a:extLst>
                  <a:ext uri="{FF2B5EF4-FFF2-40B4-BE49-F238E27FC236}">
                    <a16:creationId xmlns:a16="http://schemas.microsoft.com/office/drawing/2014/main" id="{6F6E91C2-C7A9-69A3-E1FC-01CC59C486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036" y="4621050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980;p69">
            <a:extLst>
              <a:ext uri="{FF2B5EF4-FFF2-40B4-BE49-F238E27FC236}">
                <a16:creationId xmlns:a16="http://schemas.microsoft.com/office/drawing/2014/main" id="{B0E069E7-7388-24B3-8491-82E1BDB972C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FF511C6-6BB0-F15C-C309-B87114E5B192}"/>
                  </a:ext>
                </a:extLst>
              </p:cNvPr>
              <p:cNvSpPr txBox="1"/>
              <p:nvPr/>
            </p:nvSpPr>
            <p:spPr>
              <a:xfrm>
                <a:off x="4280032" y="2771298"/>
                <a:ext cx="32065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FF511C6-6BB0-F15C-C309-B87114E5B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032" y="2771298"/>
                <a:ext cx="320651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000;p71">
                <a:extLst>
                  <a:ext uri="{FF2B5EF4-FFF2-40B4-BE49-F238E27FC236}">
                    <a16:creationId xmlns:a16="http://schemas.microsoft.com/office/drawing/2014/main" id="{F4C40714-F0DA-61A1-620C-3117B8405E5F}"/>
                  </a:ext>
                </a:extLst>
              </p:cNvPr>
              <p:cNvSpPr txBox="1"/>
              <p:nvPr/>
            </p:nvSpPr>
            <p:spPr>
              <a:xfrm>
                <a:off x="1548057" y="1924015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−7)×(−5) 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1000;p71">
                <a:extLst>
                  <a:ext uri="{FF2B5EF4-FFF2-40B4-BE49-F238E27FC236}">
                    <a16:creationId xmlns:a16="http://schemas.microsoft.com/office/drawing/2014/main" id="{F4C40714-F0DA-61A1-620C-3117B8405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057" y="1924015"/>
                <a:ext cx="8811491" cy="729410"/>
              </a:xfrm>
              <a:prstGeom prst="rect">
                <a:avLst/>
              </a:prstGeom>
              <a:blipFill>
                <a:blip r:embed="rId3"/>
                <a:stretch>
                  <a:fillRect b="-68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1001;p71">
            <a:extLst>
              <a:ext uri="{FF2B5EF4-FFF2-40B4-BE49-F238E27FC236}">
                <a16:creationId xmlns:a16="http://schemas.microsoft.com/office/drawing/2014/main" id="{07656C58-1C8C-E587-239F-B20C98C62C0D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400" kern="0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04;p71">
            <a:extLst>
              <a:ext uri="{FF2B5EF4-FFF2-40B4-BE49-F238E27FC236}">
                <a16:creationId xmlns:a16="http://schemas.microsoft.com/office/drawing/2014/main" id="{31D3D5F7-542F-F4F0-15A0-6A630A28AF80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06;p71">
            <a:extLst>
              <a:ext uri="{FF2B5EF4-FFF2-40B4-BE49-F238E27FC236}">
                <a16:creationId xmlns:a16="http://schemas.microsoft.com/office/drawing/2014/main" id="{03EFE4F1-26E7-8359-90C1-0E5A9D922F14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400" kern="0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7C52B1A-B3C4-5A1D-493A-3A522D4CDD9C}"/>
              </a:ext>
            </a:extLst>
          </p:cNvPr>
          <p:cNvSpPr txBox="1"/>
          <p:nvPr/>
        </p:nvSpPr>
        <p:spPr>
          <a:xfrm>
            <a:off x="4164081" y="2967335"/>
            <a:ext cx="3579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signe de ce  produit est :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B551290-133F-CD68-59B9-ED13F8BC7176}"/>
              </a:ext>
            </a:extLst>
          </p:cNvPr>
          <p:cNvSpPr txBox="1"/>
          <p:nvPr/>
        </p:nvSpPr>
        <p:spPr>
          <a:xfrm>
            <a:off x="199736" y="685800"/>
            <a:ext cx="7971415" cy="36603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000;p71">
                <a:extLst>
                  <a:ext uri="{FF2B5EF4-FFF2-40B4-BE49-F238E27FC236}">
                    <a16:creationId xmlns:a16="http://schemas.microsoft.com/office/drawing/2014/main" id="{3ADF7A12-CBC0-85A9-DE1A-BC6F10AC760E}"/>
                  </a:ext>
                </a:extLst>
              </p:cNvPr>
              <p:cNvSpPr txBox="1"/>
              <p:nvPr/>
            </p:nvSpPr>
            <p:spPr>
              <a:xfrm>
                <a:off x="1548057" y="1924015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−7)×(−5) 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1000;p71">
                <a:extLst>
                  <a:ext uri="{FF2B5EF4-FFF2-40B4-BE49-F238E27FC236}">
                    <a16:creationId xmlns:a16="http://schemas.microsoft.com/office/drawing/2014/main" id="{3ADF7A12-CBC0-85A9-DE1A-BC6F10AC7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057" y="1924015"/>
                <a:ext cx="8811491" cy="729410"/>
              </a:xfrm>
              <a:prstGeom prst="rect">
                <a:avLst/>
              </a:prstGeom>
              <a:blipFill>
                <a:blip r:embed="rId4"/>
                <a:stretch>
                  <a:fillRect b="-68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1004;p71">
            <a:extLst>
              <a:ext uri="{FF2B5EF4-FFF2-40B4-BE49-F238E27FC236}">
                <a16:creationId xmlns:a16="http://schemas.microsoft.com/office/drawing/2014/main" id="{70B16C52-4178-37B0-3031-4489A1BBEC4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06;p71">
            <a:extLst>
              <a:ext uri="{FF2B5EF4-FFF2-40B4-BE49-F238E27FC236}">
                <a16:creationId xmlns:a16="http://schemas.microsoft.com/office/drawing/2014/main" id="{D18C53AA-664E-6BE4-6873-235BDADECFBD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 dirty="0">
                <a:solidFill>
                  <a:schemeClr val="bg1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400" kern="0" dirty="0">
              <a:solidFill>
                <a:schemeClr val="bg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5C0C4BD-D395-A85F-EF0E-E5046DC2A184}"/>
              </a:ext>
            </a:extLst>
          </p:cNvPr>
          <p:cNvSpPr txBox="1"/>
          <p:nvPr/>
        </p:nvSpPr>
        <p:spPr>
          <a:xfrm>
            <a:off x="4020848" y="3019463"/>
            <a:ext cx="3579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signe de ce  produit est :</a:t>
            </a: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024;p73">
                <a:extLst>
                  <a:ext uri="{FF2B5EF4-FFF2-40B4-BE49-F238E27FC236}">
                    <a16:creationId xmlns:a16="http://schemas.microsoft.com/office/drawing/2014/main" id="{C9C0F569-C978-4220-CA14-45622D777545}"/>
                  </a:ext>
                </a:extLst>
              </p:cNvPr>
              <p:cNvSpPr txBox="1"/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)×(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−6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×5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1024;p73">
                <a:extLst>
                  <a:ext uri="{FF2B5EF4-FFF2-40B4-BE49-F238E27FC236}">
                    <a16:creationId xmlns:a16="http://schemas.microsoft.com/office/drawing/2014/main" id="{C9C0F569-C978-4220-CA14-45622D777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1025;p73">
            <a:extLst>
              <a:ext uri="{FF2B5EF4-FFF2-40B4-BE49-F238E27FC236}">
                <a16:creationId xmlns:a16="http://schemas.microsoft.com/office/drawing/2014/main" id="{B4F715A0-F08F-AF0C-3D86-900F1EFCB457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60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28;p73">
            <a:extLst>
              <a:ext uri="{FF2B5EF4-FFF2-40B4-BE49-F238E27FC236}">
                <a16:creationId xmlns:a16="http://schemas.microsoft.com/office/drawing/2014/main" id="{E0752F4A-ABF8-4CE9-4F23-4C4B1C8DE57D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29;p73">
            <a:extLst>
              <a:ext uri="{FF2B5EF4-FFF2-40B4-BE49-F238E27FC236}">
                <a16:creationId xmlns:a16="http://schemas.microsoft.com/office/drawing/2014/main" id="{699F61B4-5584-F8E0-BD55-2D080A403B44}"/>
              </a:ext>
            </a:extLst>
          </p:cNvPr>
          <p:cNvSpPr/>
          <p:nvPr/>
        </p:nvSpPr>
        <p:spPr>
          <a:xfrm>
            <a:off x="4368403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−60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7" name="Google Shape;1030;p73">
            <a:extLst>
              <a:ext uri="{FF2B5EF4-FFF2-40B4-BE49-F238E27FC236}">
                <a16:creationId xmlns:a16="http://schemas.microsoft.com/office/drawing/2014/main" id="{B41071FF-524D-6DC9-CCD1-865C2463916D}"/>
              </a:ext>
            </a:extLst>
          </p:cNvPr>
          <p:cNvSpPr/>
          <p:nvPr/>
        </p:nvSpPr>
        <p:spPr>
          <a:xfrm>
            <a:off x="7953036" y="465442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−16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E693CC2-C168-65E6-F5CB-C66AF5EDD88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39;p74">
            <a:extLst>
              <a:ext uri="{FF2B5EF4-FFF2-40B4-BE49-F238E27FC236}">
                <a16:creationId xmlns:a16="http://schemas.microsoft.com/office/drawing/2014/main" id="{5B282846-45A0-0473-6EAC-CC67D662ECA0}"/>
              </a:ext>
            </a:extLst>
          </p:cNvPr>
          <p:cNvSpPr/>
          <p:nvPr/>
        </p:nvSpPr>
        <p:spPr>
          <a:xfrm>
            <a:off x="783771" y="4666424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60</a:t>
            </a:r>
            <a:endParaRPr sz="2400" b="1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40;p74">
            <a:extLst>
              <a:ext uri="{FF2B5EF4-FFF2-40B4-BE49-F238E27FC236}">
                <a16:creationId xmlns:a16="http://schemas.microsoft.com/office/drawing/2014/main" id="{EE3AF281-B3B0-0595-4DAD-9BA2DC79C8F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24;p73">
                <a:extLst>
                  <a:ext uri="{FF2B5EF4-FFF2-40B4-BE49-F238E27FC236}">
                    <a16:creationId xmlns:a16="http://schemas.microsoft.com/office/drawing/2014/main" id="{8C91EEDA-E5C7-2BAF-FE52-CA89BAC27501}"/>
                  </a:ext>
                </a:extLst>
              </p:cNvPr>
              <p:cNvSpPr txBox="1"/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)×(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6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5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1024;p73">
                <a:extLst>
                  <a:ext uri="{FF2B5EF4-FFF2-40B4-BE49-F238E27FC236}">
                    <a16:creationId xmlns:a16="http://schemas.microsoft.com/office/drawing/2014/main" id="{8C91EEDA-E5C7-2BAF-FE52-CA89BAC275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051;p75">
            <a:extLst>
              <a:ext uri="{FF2B5EF4-FFF2-40B4-BE49-F238E27FC236}">
                <a16:creationId xmlns:a16="http://schemas.microsoft.com/office/drawing/2014/main" id="{A3C0DC61-22E9-3A0A-5809-CC31EAECC11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835502B-1063-4443-9C16-910FAEDC5E1C}"/>
                  </a:ext>
                </a:extLst>
              </p:cNvPr>
              <p:cNvSpPr txBox="1"/>
              <p:nvPr/>
            </p:nvSpPr>
            <p:spPr>
              <a:xfrm>
                <a:off x="2628213" y="2848039"/>
                <a:ext cx="58271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=…(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835502B-1063-4443-9C16-910FAEDC5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213" y="2848039"/>
                <a:ext cx="582710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C9C0402F-BE23-0370-4DFC-1C46573BB9B4}"/>
              </a:ext>
            </a:extLst>
          </p:cNvPr>
          <p:cNvSpPr txBox="1"/>
          <p:nvPr/>
        </p:nvSpPr>
        <p:spPr>
          <a:xfrm>
            <a:off x="1146875" y="1952786"/>
            <a:ext cx="2051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Compléter: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1BF9E51-A8A8-FA06-0699-F528FBBF7F19}"/>
                  </a:ext>
                </a:extLst>
              </p:cNvPr>
              <p:cNvSpPr txBox="1"/>
              <p:nvPr/>
            </p:nvSpPr>
            <p:spPr>
              <a:xfrm>
                <a:off x="5354414" y="3527323"/>
                <a:ext cx="11576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1BF9E51-A8A8-FA06-0699-F528FBBF7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414" y="3527323"/>
                <a:ext cx="115768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863600" y="59495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70;p76">
            <a:extLst>
              <a:ext uri="{FF2B5EF4-FFF2-40B4-BE49-F238E27FC236}">
                <a16:creationId xmlns:a16="http://schemas.microsoft.com/office/drawing/2014/main" id="{3D1F590E-7AFE-F496-1BFE-C6E8005B3C8D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FE5726-5680-D623-0077-668A99CFAC9C}"/>
              </a:ext>
            </a:extLst>
          </p:cNvPr>
          <p:cNvSpPr txBox="1"/>
          <p:nvPr/>
        </p:nvSpPr>
        <p:spPr>
          <a:xfrm>
            <a:off x="1045920" y="1729507"/>
            <a:ext cx="1610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Compléter: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871C967-3FDB-0658-FD2B-D05CC252BA1A}"/>
                  </a:ext>
                </a:extLst>
              </p:cNvPr>
              <p:cNvSpPr txBox="1"/>
              <p:nvPr/>
            </p:nvSpPr>
            <p:spPr>
              <a:xfrm>
                <a:off x="2628213" y="2848039"/>
                <a:ext cx="58271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=…(1×5×3)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871C967-3FDB-0658-FD2B-D05CC252B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213" y="2848039"/>
                <a:ext cx="58271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6D892F0-9914-F05A-94CE-FDB1BA4D3296}"/>
                  </a:ext>
                </a:extLst>
              </p:cNvPr>
              <p:cNvSpPr txBox="1"/>
              <p:nvPr/>
            </p:nvSpPr>
            <p:spPr>
              <a:xfrm>
                <a:off x="5354414" y="3527323"/>
                <a:ext cx="11576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6D892F0-9914-F05A-94CE-FDB1BA4D3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414" y="3527323"/>
                <a:ext cx="115768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7E85D3B-53DD-602B-6CCB-85B2CDFA48E4}"/>
                  </a:ext>
                </a:extLst>
              </p:cNvPr>
              <p:cNvSpPr txBox="1"/>
              <p:nvPr/>
            </p:nvSpPr>
            <p:spPr>
              <a:xfrm>
                <a:off x="5929650" y="3588878"/>
                <a:ext cx="1226618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sz="280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(−15)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7E85D3B-53DD-602B-6CCB-85B2CDFA4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650" y="3588878"/>
                <a:ext cx="122661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04F2DA0-DC9C-891F-5CE4-43F3C4D90DA9}"/>
                  </a:ext>
                </a:extLst>
              </p:cNvPr>
              <p:cNvSpPr txBox="1"/>
              <p:nvPr/>
            </p:nvSpPr>
            <p:spPr>
              <a:xfrm>
                <a:off x="5828939" y="2878816"/>
                <a:ext cx="53412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04F2DA0-DC9C-891F-5CE4-43F3C4D90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939" y="2878816"/>
                <a:ext cx="53412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091;p77">
            <a:extLst>
              <a:ext uri="{FF2B5EF4-FFF2-40B4-BE49-F238E27FC236}">
                <a16:creationId xmlns:a16="http://schemas.microsoft.com/office/drawing/2014/main" id="{4FFFC5D2-2A26-E463-1101-74FF8D979819}"/>
              </a:ext>
            </a:extLst>
          </p:cNvPr>
          <p:cNvSpPr/>
          <p:nvPr/>
        </p:nvSpPr>
        <p:spPr>
          <a:xfrm>
            <a:off x="783771" y="1630018"/>
            <a:ext cx="10481633" cy="384088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072;p76">
            <a:extLst>
              <a:ext uri="{FF2B5EF4-FFF2-40B4-BE49-F238E27FC236}">
                <a16:creationId xmlns:a16="http://schemas.microsoft.com/office/drawing/2014/main" id="{22B2D5E6-F2EF-BA74-3D1E-C486E133D3B0}"/>
              </a:ext>
            </a:extLst>
          </p:cNvPr>
          <p:cNvSpPr txBox="1"/>
          <p:nvPr/>
        </p:nvSpPr>
        <p:spPr>
          <a:xfrm>
            <a:off x="926596" y="1852872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Compléter:</a:t>
            </a:r>
            <a:endParaRPr sz="2400" b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871FE85-7B84-7AE2-C659-5A2C2E38F53B}"/>
                  </a:ext>
                </a:extLst>
              </p:cNvPr>
              <p:cNvSpPr txBox="1"/>
              <p:nvPr/>
            </p:nvSpPr>
            <p:spPr>
              <a:xfrm>
                <a:off x="2402236" y="2563473"/>
                <a:ext cx="59932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 …    ×   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871FE85-7B84-7AE2-C659-5A2C2E38F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236" y="2563473"/>
                <a:ext cx="599324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25B747D-8537-1B70-4A6E-D34EB8D5E99F}"/>
                  </a:ext>
                </a:extLst>
              </p:cNvPr>
              <p:cNvSpPr txBox="1"/>
              <p:nvPr/>
            </p:nvSpPr>
            <p:spPr>
              <a:xfrm>
                <a:off x="4981660" y="3283249"/>
                <a:ext cx="19798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 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25B747D-8537-1B70-4A6E-D34EB8D5E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660" y="3283249"/>
                <a:ext cx="197983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4959B61-2D4D-CB77-39BF-9194B3A7CFED}"/>
                  </a:ext>
                </a:extLst>
              </p:cNvPr>
              <p:cNvSpPr txBox="1"/>
              <p:nvPr/>
            </p:nvSpPr>
            <p:spPr>
              <a:xfrm>
                <a:off x="4981660" y="3929580"/>
                <a:ext cx="10969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 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4959B61-2D4D-CB77-39BF-9194B3A7C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660" y="3929580"/>
                <a:ext cx="109696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863600" y="6329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110;p78">
            <a:extLst>
              <a:ext uri="{FF2B5EF4-FFF2-40B4-BE49-F238E27FC236}">
                <a16:creationId xmlns:a16="http://schemas.microsoft.com/office/drawing/2014/main" id="{9CC6044F-2070-CA73-C158-47305DC0CEA4}"/>
              </a:ext>
            </a:extLst>
          </p:cNvPr>
          <p:cNvSpPr/>
          <p:nvPr/>
        </p:nvSpPr>
        <p:spPr>
          <a:xfrm>
            <a:off x="783771" y="1630018"/>
            <a:ext cx="10481633" cy="379438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89C300-AE2A-FA80-B3C1-FDC944CB8ECB}"/>
                  </a:ext>
                </a:extLst>
              </p:cNvPr>
              <p:cNvSpPr txBox="1"/>
              <p:nvPr/>
            </p:nvSpPr>
            <p:spPr>
              <a:xfrm>
                <a:off x="2402236" y="2563473"/>
                <a:ext cx="59932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 …    ×   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89C300-AE2A-FA80-B3C1-FDC944CB8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236" y="2563473"/>
                <a:ext cx="599324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2D225D1-3D8C-32EF-9CFA-790E72A0D11B}"/>
                  </a:ext>
                </a:extLst>
              </p:cNvPr>
              <p:cNvSpPr txBox="1"/>
              <p:nvPr/>
            </p:nvSpPr>
            <p:spPr>
              <a:xfrm>
                <a:off x="4981660" y="3283249"/>
                <a:ext cx="19798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  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2D225D1-3D8C-32EF-9CFA-790E72A0D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660" y="3283249"/>
                <a:ext cx="197983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BF632DA-08D7-CA45-4E4B-AECC04D04E8D}"/>
                  </a:ext>
                </a:extLst>
              </p:cNvPr>
              <p:cNvSpPr txBox="1"/>
              <p:nvPr/>
            </p:nvSpPr>
            <p:spPr>
              <a:xfrm>
                <a:off x="4981660" y="3929580"/>
                <a:ext cx="10969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= …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BF632DA-08D7-CA45-4E4B-AECC04D04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660" y="3929580"/>
                <a:ext cx="109696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CEE082C-C1CE-053E-14C1-DA4434EC1AE6}"/>
                  </a:ext>
                </a:extLst>
              </p:cNvPr>
              <p:cNvSpPr txBox="1"/>
              <p:nvPr/>
            </p:nvSpPr>
            <p:spPr>
              <a:xfrm>
                <a:off x="7724860" y="2563473"/>
                <a:ext cx="547443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CEE082C-C1CE-053E-14C1-DA4434EC1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860" y="2563473"/>
                <a:ext cx="54744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D2E2C80-FCBD-D7CE-6D6A-B498A7D92682}"/>
                  </a:ext>
                </a:extLst>
              </p:cNvPr>
              <p:cNvSpPr txBox="1"/>
              <p:nvPr/>
            </p:nvSpPr>
            <p:spPr>
              <a:xfrm>
                <a:off x="6187656" y="2582943"/>
                <a:ext cx="980061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32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D2E2C80-FCBD-D7CE-6D6A-B498A7D92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656" y="2582943"/>
                <a:ext cx="98006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1045EA1-1144-39A6-E76C-5E592843904E}"/>
                  </a:ext>
                </a:extLst>
              </p:cNvPr>
              <p:cNvSpPr txBox="1"/>
              <p:nvPr/>
            </p:nvSpPr>
            <p:spPr>
              <a:xfrm>
                <a:off x="6205813" y="3283248"/>
                <a:ext cx="148150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1045EA1-1144-39A6-E76C-5E5928439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813" y="3283248"/>
                <a:ext cx="1481507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1D9195C-A1CF-2527-BA89-0B2436FB81FC}"/>
                  </a:ext>
                </a:extLst>
              </p:cNvPr>
              <p:cNvSpPr txBox="1"/>
              <p:nvPr/>
            </p:nvSpPr>
            <p:spPr>
              <a:xfrm>
                <a:off x="5479990" y="3929580"/>
                <a:ext cx="148150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300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1D9195C-A1CF-2527-BA89-0B2436FB8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990" y="3929580"/>
                <a:ext cx="148150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ECEACD-AE01-9097-AB86-0F8B2B8E7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749" y="1009085"/>
            <a:ext cx="9818822" cy="49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7D06283-5CC3-228D-A1DF-E27B2BB7B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414" y="1007534"/>
            <a:ext cx="9818822" cy="49402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AAB45BC-4031-71DF-3C6A-4252629216A0}"/>
                  </a:ext>
                </a:extLst>
              </p:cNvPr>
              <p:cNvSpPr txBox="1"/>
              <p:nvPr/>
            </p:nvSpPr>
            <p:spPr>
              <a:xfrm>
                <a:off x="4164227" y="3126259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AAB45BC-4031-71DF-3C6A-425262921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27" y="3126259"/>
                <a:ext cx="74140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90D1BBD-1133-A73E-DF59-C84063FA7FBE}"/>
                  </a:ext>
                </a:extLst>
              </p:cNvPr>
              <p:cNvSpPr txBox="1"/>
              <p:nvPr/>
            </p:nvSpPr>
            <p:spPr>
              <a:xfrm>
                <a:off x="3612292" y="3495591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90D1BBD-1133-A73E-DF59-C84063FA7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292" y="3495591"/>
                <a:ext cx="74140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AF54D46-109E-CB00-F935-42A71D5512AD}"/>
                  </a:ext>
                </a:extLst>
              </p:cNvPr>
              <p:cNvSpPr txBox="1"/>
              <p:nvPr/>
            </p:nvSpPr>
            <p:spPr>
              <a:xfrm>
                <a:off x="8406714" y="2756927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AF54D46-109E-CB00-F935-42A71D551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14" y="2756927"/>
                <a:ext cx="74140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F7CDF10-D4AC-43FD-B01E-878F804144B1}"/>
                  </a:ext>
                </a:extLst>
              </p:cNvPr>
              <p:cNvSpPr txBox="1"/>
              <p:nvPr/>
            </p:nvSpPr>
            <p:spPr>
              <a:xfrm>
                <a:off x="8592065" y="3124202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170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F7CDF10-D4AC-43FD-B01E-878F804144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065" y="3124202"/>
                <a:ext cx="74140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A6EFFCCA-01D4-185D-F684-B63A78B85E87}"/>
                  </a:ext>
                </a:extLst>
              </p:cNvPr>
              <p:cNvSpPr txBox="1"/>
              <p:nvPr/>
            </p:nvSpPr>
            <p:spPr>
              <a:xfrm>
                <a:off x="4151870" y="5070389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A6EFFCCA-01D4-185D-F684-B63A78B85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870" y="5070389"/>
                <a:ext cx="74140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85E11D2-CA83-089A-5C03-0AFCD588A4F4}"/>
                  </a:ext>
                </a:extLst>
              </p:cNvPr>
              <p:cNvSpPr txBox="1"/>
              <p:nvPr/>
            </p:nvSpPr>
            <p:spPr>
              <a:xfrm>
                <a:off x="3612292" y="5429650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900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85E11D2-CA83-089A-5C03-0AFCD588A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292" y="5429650"/>
                <a:ext cx="74140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ECBC626B-C664-9B4D-D5E9-4D67776CA6B3}"/>
                  </a:ext>
                </a:extLst>
              </p:cNvPr>
              <p:cNvSpPr txBox="1"/>
              <p:nvPr/>
            </p:nvSpPr>
            <p:spPr>
              <a:xfrm>
                <a:off x="8592065" y="5070389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ECBC626B-C664-9B4D-D5E9-4D67776CA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065" y="5070389"/>
                <a:ext cx="741405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3C881D32-AB03-AD04-6408-FC3B3FAC8F99}"/>
                  </a:ext>
                </a:extLst>
              </p:cNvPr>
              <p:cNvSpPr txBox="1"/>
              <p:nvPr/>
            </p:nvSpPr>
            <p:spPr>
              <a:xfrm>
                <a:off x="8406714" y="4723714"/>
                <a:ext cx="741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3C881D32-AB03-AD04-6408-FC3B3FAC8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14" y="4723714"/>
                <a:ext cx="74140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F34FF6-960E-2749-E406-705EC886E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9" y="1086864"/>
            <a:ext cx="11418827" cy="44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A301B53-0655-A02A-1C80-092DC105A992}"/>
                  </a:ext>
                </a:extLst>
              </p:cNvPr>
              <p:cNvSpPr txBox="1"/>
              <p:nvPr/>
            </p:nvSpPr>
            <p:spPr>
              <a:xfrm>
                <a:off x="1714743" y="1415487"/>
                <a:ext cx="60178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Pour calculer un produit comme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(−4)×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7×25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A301B53-0655-A02A-1C80-092DC105A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743" y="1415487"/>
                <a:ext cx="6017801" cy="461665"/>
              </a:xfrm>
              <a:prstGeom prst="rect">
                <a:avLst/>
              </a:prstGeom>
              <a:blipFill>
                <a:blip r:embed="rId3"/>
                <a:stretch>
                  <a:fillRect l="-1474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0ABCEF31-1761-AC58-D404-65295DF2C686}"/>
              </a:ext>
            </a:extLst>
          </p:cNvPr>
          <p:cNvSpPr txBox="1"/>
          <p:nvPr/>
        </p:nvSpPr>
        <p:spPr>
          <a:xfrm>
            <a:off x="894670" y="2456432"/>
            <a:ext cx="7929863" cy="95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400" dirty="0"/>
              <a:t>1. </a:t>
            </a:r>
            <a:r>
              <a:rPr lang="fr-FR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FR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technique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dirty="0"/>
              <a:t>J’utilise la commutativité et l’associativité de la multiplication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0553CD-A4CA-D660-DBA8-75B033724D04}"/>
                  </a:ext>
                </a:extLst>
              </p:cNvPr>
              <p:cNvSpPr txBox="1"/>
              <p:nvPr/>
            </p:nvSpPr>
            <p:spPr>
              <a:xfrm>
                <a:off x="923911" y="3394977"/>
                <a:ext cx="629621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Le produit devient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×7×25=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×25×7</m:t>
                    </m:r>
                  </m:oMath>
                </a14:m>
                <a:endParaRPr lang="fr-FR" sz="2400" b="0" dirty="0">
                  <a:ea typeface="Cambria Math" panose="02040503050406030204" pitchFamily="18" charset="0"/>
                </a:endParaRPr>
              </a:p>
              <a:p>
                <a:r>
                  <a:rPr lang="fr-FR" sz="2400" dirty="0"/>
                  <a:t>                                                         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−100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×7</m:t>
                    </m:r>
                  </m:oMath>
                </a14:m>
                <a:endParaRPr lang="fr-FR" sz="2400" b="0" dirty="0">
                  <a:ea typeface="Cambria Math" panose="02040503050406030204" pitchFamily="18" charset="0"/>
                </a:endParaRPr>
              </a:p>
              <a:p>
                <a:r>
                  <a:rPr lang="fr-FR" sz="2400" dirty="0"/>
                  <a:t>                                                         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=−700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80553CD-A4CA-D660-DBA8-75B033724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11" y="3394977"/>
                <a:ext cx="6296211" cy="1200329"/>
              </a:xfrm>
              <a:prstGeom prst="rect">
                <a:avLst/>
              </a:prstGeom>
              <a:blipFill>
                <a:blip r:embed="rId4"/>
                <a:stretch>
                  <a:fillRect l="-1550" t="-4061" r="-79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371569F1-4E44-2AC4-C8B6-C0EC7625A0D5}"/>
              </a:ext>
            </a:extLst>
          </p:cNvPr>
          <p:cNvSpPr txBox="1"/>
          <p:nvPr/>
        </p:nvSpPr>
        <p:spPr>
          <a:xfrm>
            <a:off x="743988" y="4723315"/>
            <a:ext cx="89976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2.</a:t>
            </a:r>
            <a:r>
              <a:rPr lang="fr-FR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</a:t>
            </a:r>
            <a:r>
              <a:rPr lang="fr-FR" sz="2400" b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ème</a:t>
            </a:r>
            <a:r>
              <a:rPr lang="fr-FR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technique</a:t>
            </a:r>
          </a:p>
          <a:p>
            <a:r>
              <a:rPr lang="fr-FR" sz="2400" dirty="0"/>
              <a:t>Je détermine le signe du produit </a:t>
            </a:r>
          </a:p>
          <a:p>
            <a:r>
              <a:rPr lang="fr-FR" sz="2400" dirty="0"/>
              <a:t> puis je calcule le produit des valeurs absolues des nombres donnés  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E261CF-29A4-CFC3-565F-24152C58E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38" y="1090446"/>
            <a:ext cx="10728079" cy="502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8CA254-058F-6D60-AE21-678935D4B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22" y="1287184"/>
            <a:ext cx="10832559" cy="406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3BAA2-715E-8EE2-920B-C80F0DB69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1BAE90DC-E2F9-7FA4-946E-E8C2A55B6F2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8BE1343-1930-0628-2661-CF483E5489B6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063819B-01C7-7856-4A35-14E7A893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91736D-C82F-BFCB-B2EE-4F9EF474989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7647EC-2082-4045-2623-05DBC8B8E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22" y="1287184"/>
            <a:ext cx="10832559" cy="4067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34E2B80-F2BE-34EF-284B-B389390BF80E}"/>
                  </a:ext>
                </a:extLst>
              </p:cNvPr>
              <p:cNvSpPr txBox="1"/>
              <p:nvPr/>
            </p:nvSpPr>
            <p:spPr>
              <a:xfrm>
                <a:off x="3373394" y="2471351"/>
                <a:ext cx="90204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34E2B80-F2BE-34EF-284B-B389390BF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394" y="2471351"/>
                <a:ext cx="902043" cy="610936"/>
              </a:xfrm>
              <a:prstGeom prst="rect">
                <a:avLst/>
              </a:prstGeom>
              <a:blipFill>
                <a:blip r:embed="rId4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FF7CC56-0124-A914-6940-D29DC25333F7}"/>
                  </a:ext>
                </a:extLst>
              </p:cNvPr>
              <p:cNvSpPr txBox="1"/>
              <p:nvPr/>
            </p:nvSpPr>
            <p:spPr>
              <a:xfrm>
                <a:off x="3167448" y="3015653"/>
                <a:ext cx="90204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FF7CC56-0124-A914-6940-D29DC2533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448" y="3015653"/>
                <a:ext cx="902043" cy="610936"/>
              </a:xfrm>
              <a:prstGeom prst="rect">
                <a:avLst/>
              </a:prstGeom>
              <a:blipFill>
                <a:blip r:embed="rId5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E49E112-B29B-FE04-8B55-3706E14756CB}"/>
                  </a:ext>
                </a:extLst>
              </p:cNvPr>
              <p:cNvSpPr txBox="1"/>
              <p:nvPr/>
            </p:nvSpPr>
            <p:spPr>
              <a:xfrm>
                <a:off x="6795038" y="2646321"/>
                <a:ext cx="902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E49E112-B29B-FE04-8B55-3706E1475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038" y="2646321"/>
                <a:ext cx="9020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FB70D99-4077-0BEE-7D1C-422B51F1E083}"/>
                  </a:ext>
                </a:extLst>
              </p:cNvPr>
              <p:cNvSpPr txBox="1"/>
              <p:nvPr/>
            </p:nvSpPr>
            <p:spPr>
              <a:xfrm>
                <a:off x="6761109" y="3015653"/>
                <a:ext cx="902043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FB70D99-4077-0BEE-7D1C-422B51F1E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109" y="3015653"/>
                <a:ext cx="902043" cy="609077"/>
              </a:xfrm>
              <a:prstGeom prst="rect">
                <a:avLst/>
              </a:prstGeom>
              <a:blipFill>
                <a:blip r:embed="rId7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5C3C9DB-AF42-678B-24CB-6EAA20448BC2}"/>
                  </a:ext>
                </a:extLst>
              </p:cNvPr>
              <p:cNvSpPr txBox="1"/>
              <p:nvPr/>
            </p:nvSpPr>
            <p:spPr>
              <a:xfrm>
                <a:off x="9697802" y="2471351"/>
                <a:ext cx="90204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5C3C9DB-AF42-678B-24CB-6EAA20448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7802" y="2471351"/>
                <a:ext cx="902043" cy="610936"/>
              </a:xfrm>
              <a:prstGeom prst="rect">
                <a:avLst/>
              </a:prstGeom>
              <a:blipFill>
                <a:blip r:embed="rId8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3BA96B8-A2CC-E0FB-4554-8DFDC8019216}"/>
                  </a:ext>
                </a:extLst>
              </p:cNvPr>
              <p:cNvSpPr txBox="1"/>
              <p:nvPr/>
            </p:nvSpPr>
            <p:spPr>
              <a:xfrm>
                <a:off x="9663873" y="3015653"/>
                <a:ext cx="902043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3BA96B8-A2CC-E0FB-4554-8DFDC8019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873" y="3015653"/>
                <a:ext cx="902043" cy="609077"/>
              </a:xfrm>
              <a:prstGeom prst="rect">
                <a:avLst/>
              </a:prstGeom>
              <a:blipFill>
                <a:blip r:embed="rId9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7840CC5-BE20-B25B-F4F2-F4643B56C2D2}"/>
                  </a:ext>
                </a:extLst>
              </p:cNvPr>
              <p:cNvSpPr txBox="1"/>
              <p:nvPr/>
            </p:nvSpPr>
            <p:spPr>
              <a:xfrm>
                <a:off x="2644346" y="4164227"/>
                <a:ext cx="3707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7840CC5-BE20-B25B-F4F2-F4643B56C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346" y="4164227"/>
                <a:ext cx="37070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D22FA20-92D7-647F-926E-7E4E0795329B}"/>
                  </a:ext>
                </a:extLst>
              </p:cNvPr>
              <p:cNvSpPr txBox="1"/>
              <p:nvPr/>
            </p:nvSpPr>
            <p:spPr>
              <a:xfrm>
                <a:off x="3167448" y="4043425"/>
                <a:ext cx="451021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D22FA20-92D7-647F-926E-7E4E07953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448" y="4043425"/>
                <a:ext cx="451021" cy="610936"/>
              </a:xfrm>
              <a:prstGeom prst="rect">
                <a:avLst/>
              </a:prstGeom>
              <a:blipFill>
                <a:blip r:embed="rId11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4FD8AE3-E3F8-9EA2-9A41-79385A93875E}"/>
                  </a:ext>
                </a:extLst>
              </p:cNvPr>
              <p:cNvSpPr txBox="1"/>
              <p:nvPr/>
            </p:nvSpPr>
            <p:spPr>
              <a:xfrm>
                <a:off x="2720545" y="4598312"/>
                <a:ext cx="3707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4FD8AE3-E3F8-9EA2-9A41-79385A938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545" y="4598312"/>
                <a:ext cx="370703" cy="369332"/>
              </a:xfrm>
              <a:prstGeom prst="rect">
                <a:avLst/>
              </a:prstGeom>
              <a:blipFill>
                <a:blip r:embed="rId12"/>
                <a:stretch>
                  <a:fillRect r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CDBEE90-F6CC-289D-785E-D3919C0EF46E}"/>
                  </a:ext>
                </a:extLst>
              </p:cNvPr>
              <p:cNvSpPr txBox="1"/>
              <p:nvPr/>
            </p:nvSpPr>
            <p:spPr>
              <a:xfrm>
                <a:off x="3319847" y="4477510"/>
                <a:ext cx="451021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CDBEE90-F6CC-289D-785E-D3919C0EF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847" y="4477510"/>
                <a:ext cx="451021" cy="610936"/>
              </a:xfrm>
              <a:prstGeom prst="rect">
                <a:avLst/>
              </a:prstGeom>
              <a:blipFill>
                <a:blip r:embed="rId13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7508473-4A82-E3BD-973F-57DFC1337126}"/>
                  </a:ext>
                </a:extLst>
              </p:cNvPr>
              <p:cNvSpPr txBox="1"/>
              <p:nvPr/>
            </p:nvSpPr>
            <p:spPr>
              <a:xfrm>
                <a:off x="8452022" y="4164227"/>
                <a:ext cx="3954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7508473-4A82-E3BD-973F-57DFC1337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022" y="4164227"/>
                <a:ext cx="395416" cy="369332"/>
              </a:xfrm>
              <a:prstGeom prst="rect">
                <a:avLst/>
              </a:prstGeom>
              <a:blipFill>
                <a:blip r:embed="rId14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CEB55F0-FF0A-FB3A-05C7-D2C4792C2B48}"/>
                  </a:ext>
                </a:extLst>
              </p:cNvPr>
              <p:cNvSpPr txBox="1"/>
              <p:nvPr/>
            </p:nvSpPr>
            <p:spPr>
              <a:xfrm>
                <a:off x="9076039" y="3986541"/>
                <a:ext cx="395416" cy="611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CEB55F0-FF0A-FB3A-05C7-D2C4792C2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039" y="3986541"/>
                <a:ext cx="395416" cy="611771"/>
              </a:xfrm>
              <a:prstGeom prst="rect">
                <a:avLst/>
              </a:prstGeom>
              <a:blipFill>
                <a:blip r:embed="rId15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4D9421C-C7B8-83B8-BD72-47905EE6591A}"/>
                  </a:ext>
                </a:extLst>
              </p:cNvPr>
              <p:cNvSpPr txBox="1"/>
              <p:nvPr/>
            </p:nvSpPr>
            <p:spPr>
              <a:xfrm>
                <a:off x="8204887" y="4608080"/>
                <a:ext cx="3954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4D9421C-C7B8-83B8-BD72-47905EE659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887" y="4608080"/>
                <a:ext cx="395416" cy="369332"/>
              </a:xfrm>
              <a:prstGeom prst="rect">
                <a:avLst/>
              </a:prstGeom>
              <a:blipFill>
                <a:blip r:embed="rId16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BFA16E8-69A1-54A8-47DF-ABAEBE0ADC3C}"/>
                  </a:ext>
                </a:extLst>
              </p:cNvPr>
              <p:cNvSpPr txBox="1"/>
              <p:nvPr/>
            </p:nvSpPr>
            <p:spPr>
              <a:xfrm>
                <a:off x="8833022" y="4491465"/>
                <a:ext cx="395416" cy="611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BFA16E8-69A1-54A8-47DF-ABAEBE0AD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3022" y="4491465"/>
                <a:ext cx="395416" cy="611771"/>
              </a:xfrm>
              <a:prstGeom prst="rect">
                <a:avLst/>
              </a:prstGeom>
              <a:blipFill>
                <a:blip r:embed="rId17"/>
                <a:stretch>
                  <a:fillRect r="-28125"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70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11848</TotalTime>
  <Words>1497</Words>
  <Application>Microsoft Office PowerPoint</Application>
  <PresentationFormat>Grand écran</PresentationFormat>
  <Paragraphs>297</Paragraphs>
  <Slides>48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48</vt:i4>
      </vt:variant>
    </vt:vector>
  </HeadingPairs>
  <TitlesOfParts>
    <vt:vector size="60" baseType="lpstr">
      <vt:lpstr>Aptos</vt:lpstr>
      <vt:lpstr>Arial</vt:lpstr>
      <vt:lpstr>Calibri</vt:lpstr>
      <vt:lpstr>Calibri-Bold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1156</cp:revision>
  <cp:lastPrinted>2024-10-05T19:15:58Z</cp:lastPrinted>
  <dcterms:created xsi:type="dcterms:W3CDTF">2024-05-28T10:13:44Z</dcterms:created>
  <dcterms:modified xsi:type="dcterms:W3CDTF">2025-11-18T21:22:22Z</dcterms:modified>
</cp:coreProperties>
</file>