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308" r:id="rId2"/>
    <p:sldId id="288" r:id="rId3"/>
    <p:sldId id="289" r:id="rId4"/>
    <p:sldId id="286" r:id="rId5"/>
    <p:sldId id="372" r:id="rId6"/>
    <p:sldId id="264" r:id="rId7"/>
    <p:sldId id="290" r:id="rId8"/>
    <p:sldId id="292" r:id="rId9"/>
    <p:sldId id="293" r:id="rId10"/>
    <p:sldId id="258" r:id="rId11"/>
    <p:sldId id="353" r:id="rId12"/>
    <p:sldId id="354" r:id="rId13"/>
    <p:sldId id="355" r:id="rId14"/>
    <p:sldId id="356" r:id="rId15"/>
    <p:sldId id="357" r:id="rId16"/>
    <p:sldId id="358" r:id="rId17"/>
    <p:sldId id="295" r:id="rId18"/>
    <p:sldId id="267" r:id="rId19"/>
    <p:sldId id="373" r:id="rId20"/>
    <p:sldId id="296" r:id="rId21"/>
    <p:sldId id="268" r:id="rId22"/>
    <p:sldId id="269" r:id="rId23"/>
    <p:sldId id="314" r:id="rId24"/>
    <p:sldId id="315" r:id="rId25"/>
    <p:sldId id="270" r:id="rId26"/>
    <p:sldId id="2147483414" r:id="rId27"/>
    <p:sldId id="2147483416" r:id="rId28"/>
    <p:sldId id="2147483417" r:id="rId29"/>
    <p:sldId id="2147483412" r:id="rId30"/>
    <p:sldId id="275" r:id="rId31"/>
    <p:sldId id="276" r:id="rId32"/>
    <p:sldId id="374" r:id="rId33"/>
    <p:sldId id="277" r:id="rId34"/>
    <p:sldId id="318" r:id="rId35"/>
    <p:sldId id="319" r:id="rId36"/>
    <p:sldId id="320" r:id="rId37"/>
    <p:sldId id="321" r:id="rId38"/>
    <p:sldId id="299" r:id="rId39"/>
    <p:sldId id="260" r:id="rId40"/>
    <p:sldId id="279" r:id="rId41"/>
    <p:sldId id="322" r:id="rId42"/>
    <p:sldId id="323" r:id="rId43"/>
    <p:sldId id="324" r:id="rId44"/>
    <p:sldId id="325" r:id="rId45"/>
    <p:sldId id="326" r:id="rId46"/>
    <p:sldId id="363" r:id="rId47"/>
    <p:sldId id="360" r:id="rId48"/>
    <p:sldId id="348" r:id="rId49"/>
    <p:sldId id="349" r:id="rId50"/>
    <p:sldId id="350" r:id="rId51"/>
    <p:sldId id="351" r:id="rId52"/>
    <p:sldId id="364" r:id="rId53"/>
    <p:sldId id="365" r:id="rId54"/>
    <p:sldId id="366" r:id="rId55"/>
    <p:sldId id="367" r:id="rId56"/>
    <p:sldId id="361" r:id="rId57"/>
    <p:sldId id="328" r:id="rId58"/>
    <p:sldId id="329" r:id="rId59"/>
    <p:sldId id="330" r:id="rId60"/>
    <p:sldId id="331" r:id="rId61"/>
    <p:sldId id="311" r:id="rId62"/>
    <p:sldId id="312" r:id="rId63"/>
    <p:sldId id="368" r:id="rId64"/>
    <p:sldId id="369" r:id="rId65"/>
    <p:sldId id="370" r:id="rId66"/>
    <p:sldId id="371" r:id="rId67"/>
    <p:sldId id="300" r:id="rId68"/>
    <p:sldId id="301" r:id="rId69"/>
    <p:sldId id="362" r:id="rId70"/>
    <p:sldId id="281" r:id="rId71"/>
    <p:sldId id="346" r:id="rId72"/>
    <p:sldId id="303" r:id="rId73"/>
    <p:sldId id="304" r:id="rId74"/>
    <p:sldId id="282" r:id="rId75"/>
    <p:sldId id="305" r:id="rId76"/>
    <p:sldId id="262" r:id="rId77"/>
    <p:sldId id="283" r:id="rId78"/>
    <p:sldId id="284" r:id="rId79"/>
    <p:sldId id="337" r:id="rId8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72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353"/>
            <p14:sldId id="354"/>
            <p14:sldId id="355"/>
            <p14:sldId id="356"/>
            <p14:sldId id="357"/>
            <p14:sldId id="358"/>
          </p14:sldIdLst>
        </p14:section>
        <p14:section name="Contrôle des cahiers" id="{D246771F-C8AA-4F75-BAD7-8024CAB55D79}">
          <p14:sldIdLst>
            <p14:sldId id="295"/>
            <p14:sldId id="267"/>
            <p14:sldId id="373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</p14:sldIdLst>
        </p14:section>
        <p14:section name="Déclaration de l’objectif" id="{096B6BF6-20D6-43DE-B358-982838B98259}">
          <p14:sldIdLst>
            <p14:sldId id="270"/>
            <p14:sldId id="2147483414"/>
            <p14:sldId id="2147483416"/>
            <p14:sldId id="2147483417"/>
          </p14:sldIdLst>
        </p14:section>
        <p14:section name="Modelage" id="{6D007598-4F88-4283-9E36-970C44D688AD}">
          <p14:sldIdLst>
            <p14:sldId id="2147483412"/>
            <p14:sldId id="275"/>
            <p14:sldId id="276"/>
            <p14:sldId id="374"/>
            <p14:sldId id="277"/>
            <p14:sldId id="318"/>
            <p14:sldId id="319"/>
            <p14:sldId id="320"/>
            <p14:sldId id="321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63"/>
            <p14:sldId id="360"/>
            <p14:sldId id="348"/>
            <p14:sldId id="349"/>
            <p14:sldId id="350"/>
            <p14:sldId id="351"/>
            <p14:sldId id="364"/>
            <p14:sldId id="365"/>
            <p14:sldId id="366"/>
            <p14:sldId id="367"/>
            <p14:sldId id="361"/>
            <p14:sldId id="328"/>
            <p14:sldId id="329"/>
            <p14:sldId id="330"/>
            <p14:sldId id="331"/>
            <p14:sldId id="311"/>
            <p14:sldId id="312"/>
            <p14:sldId id="368"/>
            <p14:sldId id="369"/>
            <p14:sldId id="370"/>
            <p14:sldId id="371"/>
          </p14:sldIdLst>
        </p14:section>
        <p14:section name="Pratique en binôme" id="{B5D45BF5-6276-4DCA-B0C6-B46ADF983B36}">
          <p14:sldIdLst>
            <p14:sldId id="300"/>
            <p14:sldId id="301"/>
            <p14:sldId id="362"/>
            <p14:sldId id="281"/>
            <p14:sldId id="346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4B3F7-B838-4AD4-9179-ECE6A67C82A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3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8.sv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61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2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69.png"/><Relationship Id="rId4" Type="http://schemas.openxmlformats.org/officeDocument/2006/relationships/image" Target="../media/image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70.png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73.png"/><Relationship Id="rId4" Type="http://schemas.openxmlformats.org/officeDocument/2006/relationships/image" Target="../media/image1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2.svg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4939" y="4633051"/>
            <a:ext cx="705873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8"/>
            <a:ext cx="7062455" cy="770543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488874"/>
            <a:ext cx="5212858" cy="624342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isométries dans le plan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 8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213717" y="5504872"/>
            <a:ext cx="5077653" cy="4717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Reconnaître et réaliser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une</a:t>
            </a:r>
            <a:r>
              <a:rPr lang="ar-DZ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translation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09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1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75000"/>
                  </a:schemeClr>
                </a:solidFill>
              </a:rPr>
              <a:t>L’enseignant incite les élèves à prendre conscience de ces comportements en classe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participe activement.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lève la main pour participer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3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146596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Page 41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F86F0CEB-933C-8B44-4A29-2F08902FC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82" y="2194560"/>
            <a:ext cx="11442318" cy="25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EB43A-70B3-38C6-B400-1B654201B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D6FE82-3550-5C0F-2997-73EC9DF8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correction de cet exercice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2B8BE5-D668-0FF3-6D57-9995150F25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demande aux élèves ayant rencontré des difficultés de recopier la correction afin de mieux comprendre leurs erreurs.</a:t>
            </a:r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22ECEC61-B70D-8435-488A-55A76E4F1E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35B181-8600-A9CC-D018-2075DADD09F4}"/>
                  </a:ext>
                </a:extLst>
              </p:cNvPr>
              <p:cNvSpPr txBox="1"/>
              <p:nvPr/>
            </p:nvSpPr>
            <p:spPr>
              <a:xfrm>
                <a:off x="678666" y="985261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</a:t>
                </a:r>
              </a:p>
              <a:p>
                <a:r>
                  <a:rPr lang="fr-FR" dirty="0"/>
                  <a:t> par une isométrie,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</m:t>
                    </m:r>
                  </m:oMath>
                </a14:m>
                <a:r>
                  <a:rPr lang="fr-FR" dirty="0"/>
                  <a:t> sont deux cotés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24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35B181-8600-A9CC-D018-2075DADD0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66" y="985261"/>
                <a:ext cx="9212248" cy="923330"/>
              </a:xfrm>
              <a:prstGeom prst="rect">
                <a:avLst/>
              </a:prstGeom>
              <a:blipFill>
                <a:blip r:embed="rId3"/>
                <a:stretch>
                  <a:fillRect l="-595" t="-3974" b="-105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B4E9D9-E82D-89AB-6EF1-77D1F972480A}"/>
                  </a:ext>
                </a:extLst>
              </p:cNvPr>
              <p:cNvSpPr txBox="1"/>
              <p:nvPr/>
            </p:nvSpPr>
            <p:spPr>
              <a:xfrm>
                <a:off x="599154" y="1846345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</a:t>
                </a:r>
              </a:p>
              <a:p>
                <a:r>
                  <a:rPr lang="fr-FR" dirty="0"/>
                  <a:t> par une isométrie,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fr-FR" dirty="0"/>
                  <a:t> sont deux cotés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B4E9D9-E82D-89AB-6EF1-77D1F9724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54" y="1846345"/>
                <a:ext cx="9212248" cy="923330"/>
              </a:xfrm>
              <a:prstGeom prst="rect">
                <a:avLst/>
              </a:prstGeom>
              <a:blipFill>
                <a:blip r:embed="rId4"/>
                <a:stretch>
                  <a:fillRect l="-529" t="-3311" b="-105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D4F92C1-F250-2892-EFB1-AA232BFCFABD}"/>
                  </a:ext>
                </a:extLst>
              </p:cNvPr>
              <p:cNvSpPr txBox="1"/>
              <p:nvPr/>
            </p:nvSpPr>
            <p:spPr>
              <a:xfrm>
                <a:off x="638910" y="2707429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</a:t>
                </a:r>
              </a:p>
              <a:p>
                <a:r>
                  <a:rPr lang="fr-FR" dirty="0"/>
                  <a:t> par une isométrie,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dirty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fr-FR" dirty="0"/>
                  <a:t> sont deux cotés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D4F92C1-F250-2892-EFB1-AA232BFCF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10" y="2707429"/>
                <a:ext cx="9212248" cy="923330"/>
              </a:xfrm>
              <a:prstGeom prst="rect">
                <a:avLst/>
              </a:prstGeom>
              <a:blipFill>
                <a:blip r:embed="rId5"/>
                <a:stretch>
                  <a:fillRect l="-596" t="-2632" b="-9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7037602-FC06-ECB8-DF31-E6A776EF7D03}"/>
                  </a:ext>
                </a:extLst>
              </p:cNvPr>
              <p:cNvSpPr txBox="1"/>
              <p:nvPr/>
            </p:nvSpPr>
            <p:spPr>
              <a:xfrm>
                <a:off x="599154" y="3568513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b) </a:t>
                </a:r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</a:t>
                </a:r>
              </a:p>
              <a:p>
                <a:r>
                  <a:rPr lang="fr-FR" dirty="0"/>
                  <a:t> par une isométrie,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𝑋𝑉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𝑆𝑈𝑇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deux angles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𝑊𝑋𝑉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𝑆𝑈𝑇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74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74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°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7037602-FC06-ECB8-DF31-E6A776EF7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54" y="3568513"/>
                <a:ext cx="9212248" cy="923330"/>
              </a:xfrm>
              <a:prstGeom prst="rect">
                <a:avLst/>
              </a:prstGeom>
              <a:blipFill>
                <a:blip r:embed="rId6"/>
                <a:stretch>
                  <a:fillRect l="-529" t="-2632" b="-98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A6B4479-41B9-54F2-75B4-6E11AB9268A2}"/>
                  </a:ext>
                </a:extLst>
              </p:cNvPr>
              <p:cNvSpPr txBox="1"/>
              <p:nvPr/>
            </p:nvSpPr>
            <p:spPr>
              <a:xfrm>
                <a:off x="559398" y="4491843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 par une isométrie, </a:t>
                </a:r>
              </a:p>
              <a:p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𝑊𝑉𝑋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deux angles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𝑊𝑉𝑋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25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56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A6B4479-41B9-54F2-75B4-6E11AB926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98" y="4491843"/>
                <a:ext cx="9212248" cy="923330"/>
              </a:xfrm>
              <a:prstGeom prst="rect">
                <a:avLst/>
              </a:prstGeom>
              <a:blipFill>
                <a:blip r:embed="rId7"/>
                <a:stretch>
                  <a:fillRect l="-596" t="-3311" b="-105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F7F457F-AE5F-DB2B-0903-25CDA0A79B02}"/>
                  </a:ext>
                </a:extLst>
              </p:cNvPr>
              <p:cNvSpPr txBox="1"/>
              <p:nvPr/>
            </p:nvSpPr>
            <p:spPr>
              <a:xfrm>
                <a:off x="559398" y="5509957"/>
                <a:ext cx="92122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On a les deux triangles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𝑆𝑇𝑈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correspondants par une isométrie, </a:t>
                </a:r>
              </a:p>
              <a:p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𝑇𝑆𝑈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sont deux angles correspondants :</a:t>
                </a:r>
              </a:p>
              <a:p>
                <a:r>
                  <a:rPr lang="fr-FR" dirty="0"/>
                  <a:t>Donc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𝑉𝑊𝑋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𝑇𝑆𝑈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79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°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F7F457F-AE5F-DB2B-0903-25CDA0A79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98" y="5509957"/>
                <a:ext cx="9212248" cy="923330"/>
              </a:xfrm>
              <a:prstGeom prst="rect">
                <a:avLst/>
              </a:prstGeom>
              <a:blipFill>
                <a:blip r:embed="rId8"/>
                <a:stretch>
                  <a:fillRect l="-596" t="-3311" b="-105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ligne, Tracé, Police, nombre&#10;&#10;Le contenu généré par l’IA peut être incorrect.">
            <a:extLst>
              <a:ext uri="{FF2B5EF4-FFF2-40B4-BE49-F238E27FC236}">
                <a16:creationId xmlns:a16="http://schemas.microsoft.com/office/drawing/2014/main" id="{559CCE5C-18FC-9548-8D83-13123D5687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6366" y="1835924"/>
            <a:ext cx="4929096" cy="183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2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</a:t>
            </a:r>
            <a:r>
              <a:rPr lang="fr-FR" dirty="0" smtClean="0"/>
              <a:t>faux</a:t>
            </a:r>
            <a:r>
              <a:rPr lang="fr-FR" dirty="0"/>
              <a:t>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Demandez à 5 élèves au hasard. Pas toujours les mêmes. Demandez pourquoi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609;p50">
            <a:extLst>
              <a:ext uri="{FF2B5EF4-FFF2-40B4-BE49-F238E27FC236}">
                <a16:creationId xmlns:a16="http://schemas.microsoft.com/office/drawing/2014/main" id="{F2F6EBC9-A1C1-1946-8474-8AB1DBB719FC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10;p50">
            <a:extLst>
              <a:ext uri="{FF2B5EF4-FFF2-40B4-BE49-F238E27FC236}">
                <a16:creationId xmlns:a16="http://schemas.microsoft.com/office/drawing/2014/main" id="{A6CAD071-CF8C-B051-76D3-0AB21E452D6A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11;p50">
            <a:extLst>
              <a:ext uri="{FF2B5EF4-FFF2-40B4-BE49-F238E27FC236}">
                <a16:creationId xmlns:a16="http://schemas.microsoft.com/office/drawing/2014/main" id="{EAE1D6B3-FFEA-40B0-FABD-12E29806F2F5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12;p50">
            <a:extLst>
              <a:ext uri="{FF2B5EF4-FFF2-40B4-BE49-F238E27FC236}">
                <a16:creationId xmlns:a16="http://schemas.microsoft.com/office/drawing/2014/main" id="{2AA8F794-BB1A-3E2E-B2A8-EB5E723318FD}"/>
              </a:ext>
            </a:extLst>
          </p:cNvPr>
          <p:cNvSpPr/>
          <p:nvPr/>
        </p:nvSpPr>
        <p:spPr>
          <a:xfrm>
            <a:off x="2393789" y="3229083"/>
            <a:ext cx="810382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isométrie conserve les distances et les mesures des angles.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Vrai! Une isométrie conserve effectivement les distances et les mesures des angles.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9" name="Google Shape;619;p51">
            <a:extLst>
              <a:ext uri="{FF2B5EF4-FFF2-40B4-BE49-F238E27FC236}">
                <a16:creationId xmlns:a16="http://schemas.microsoft.com/office/drawing/2014/main" id="{C96C3D5F-1AB6-D673-FD42-5E87C6D08757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20;p51">
            <a:extLst>
              <a:ext uri="{FF2B5EF4-FFF2-40B4-BE49-F238E27FC236}">
                <a16:creationId xmlns:a16="http://schemas.microsoft.com/office/drawing/2014/main" id="{708B8CA1-C555-EDDF-30BB-9EE257D08231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22;p51">
            <a:extLst>
              <a:ext uri="{FF2B5EF4-FFF2-40B4-BE49-F238E27FC236}">
                <a16:creationId xmlns:a16="http://schemas.microsoft.com/office/drawing/2014/main" id="{19ECC25F-7AE0-7901-9E46-29EE70424595}"/>
              </a:ext>
            </a:extLst>
          </p:cNvPr>
          <p:cNvSpPr/>
          <p:nvPr/>
        </p:nvSpPr>
        <p:spPr>
          <a:xfrm>
            <a:off x="2393789" y="3229083"/>
            <a:ext cx="810382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isométrie conserve les distances et les mesures des angles.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Complétez la phrase par le mot qui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convient: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Demandez à 5 élèves au hasard. Pas toujours les mêmes. Demandez pourquoi.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Google Shape;631;p52">
            <a:extLst>
              <a:ext uri="{FF2B5EF4-FFF2-40B4-BE49-F238E27FC236}">
                <a16:creationId xmlns:a16="http://schemas.microsoft.com/office/drawing/2014/main" id="{E72759A5-2FD2-1610-C875-14DD72A3A5C1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32;p52">
            <a:extLst>
              <a:ext uri="{FF2B5EF4-FFF2-40B4-BE49-F238E27FC236}">
                <a16:creationId xmlns:a16="http://schemas.microsoft.com/office/drawing/2014/main" id="{0A94A289-CC73-CDD2-35C3-D13B29C2EE28}"/>
              </a:ext>
            </a:extLst>
          </p:cNvPr>
          <p:cNvSpPr/>
          <p:nvPr/>
        </p:nvSpPr>
        <p:spPr>
          <a:xfrm>
            <a:off x="856370" y="5647267"/>
            <a:ext cx="3454373" cy="79586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similaires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33;p52">
            <a:extLst>
              <a:ext uri="{FF2B5EF4-FFF2-40B4-BE49-F238E27FC236}">
                <a16:creationId xmlns:a16="http://schemas.microsoft.com/office/drawing/2014/main" id="{3166F35A-5759-CE1F-C767-789A4DA2AB3E}"/>
              </a:ext>
            </a:extLst>
          </p:cNvPr>
          <p:cNvSpPr/>
          <p:nvPr/>
        </p:nvSpPr>
        <p:spPr>
          <a:xfrm>
            <a:off x="4679501" y="5665179"/>
            <a:ext cx="3214197" cy="79586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endParaRPr/>
          </a:p>
        </p:txBody>
      </p:sp>
      <p:sp>
        <p:nvSpPr>
          <p:cNvPr id="13" name="Google Shape;634;p52">
            <a:extLst>
              <a:ext uri="{FF2B5EF4-FFF2-40B4-BE49-F238E27FC236}">
                <a16:creationId xmlns:a16="http://schemas.microsoft.com/office/drawing/2014/main" id="{95B38798-BD4C-5149-6B8F-3D4DC98C82A4}"/>
              </a:ext>
            </a:extLst>
          </p:cNvPr>
          <p:cNvSpPr/>
          <p:nvPr/>
        </p:nvSpPr>
        <p:spPr>
          <a:xfrm>
            <a:off x="1335962" y="3490341"/>
            <a:ext cx="95015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une isométrie, la figure initiale et la figure obtenue sont .................... </a:t>
            </a:r>
            <a:endParaRPr dirty="0"/>
          </a:p>
        </p:txBody>
      </p:sp>
      <p:sp>
        <p:nvSpPr>
          <p:cNvPr id="14" name="Google Shape;635;p52">
            <a:extLst>
              <a:ext uri="{FF2B5EF4-FFF2-40B4-BE49-F238E27FC236}">
                <a16:creationId xmlns:a16="http://schemas.microsoft.com/office/drawing/2014/main" id="{6C1C62A5-F7BE-D8B1-5F86-167044EC687D}"/>
              </a:ext>
            </a:extLst>
          </p:cNvPr>
          <p:cNvSpPr/>
          <p:nvPr/>
        </p:nvSpPr>
        <p:spPr>
          <a:xfrm>
            <a:off x="8262456" y="5665179"/>
            <a:ext cx="3214197" cy="79586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complémentaires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La figure initiale et la figure obtenue sont superposables.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9" name="Google Shape;643;p53">
            <a:extLst>
              <a:ext uri="{FF2B5EF4-FFF2-40B4-BE49-F238E27FC236}">
                <a16:creationId xmlns:a16="http://schemas.microsoft.com/office/drawing/2014/main" id="{80628320-31A8-EFD2-3717-498856D1FAF4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44;p53">
            <a:extLst>
              <a:ext uri="{FF2B5EF4-FFF2-40B4-BE49-F238E27FC236}">
                <a16:creationId xmlns:a16="http://schemas.microsoft.com/office/drawing/2014/main" id="{5992A170-7374-8A0A-78FC-72097C82FCF5}"/>
              </a:ext>
            </a:extLst>
          </p:cNvPr>
          <p:cNvSpPr/>
          <p:nvPr/>
        </p:nvSpPr>
        <p:spPr>
          <a:xfrm>
            <a:off x="4679501" y="5665179"/>
            <a:ext cx="3214197" cy="795866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endParaRPr/>
          </a:p>
        </p:txBody>
      </p:sp>
      <p:sp>
        <p:nvSpPr>
          <p:cNvPr id="11" name="Google Shape;645;p53">
            <a:extLst>
              <a:ext uri="{FF2B5EF4-FFF2-40B4-BE49-F238E27FC236}">
                <a16:creationId xmlns:a16="http://schemas.microsoft.com/office/drawing/2014/main" id="{EBD8358B-863E-0CB0-C6E1-78FEF5FB51C2}"/>
              </a:ext>
            </a:extLst>
          </p:cNvPr>
          <p:cNvSpPr/>
          <p:nvPr/>
        </p:nvSpPr>
        <p:spPr>
          <a:xfrm>
            <a:off x="1335962" y="3490341"/>
            <a:ext cx="987698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une isométrie, la figure initiale et la figure obtenue sont </a:t>
            </a:r>
            <a:r>
              <a:rPr lang="fr-FR" sz="24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r>
              <a:rPr lang="fr-F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latin typeface="Calibri"/>
                <a:ea typeface="Calibri"/>
                <a:cs typeface="Calibri"/>
                <a:sym typeface="Calibri"/>
              </a:rPr>
              <a:t>Examinons le déplacement d’un téléphérique:</a:t>
            </a:r>
            <a:endParaRPr lang="fr-FR" dirty="0"/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oogle Shape;667;p55">
            <a:extLst>
              <a:ext uri="{FF2B5EF4-FFF2-40B4-BE49-F238E27FC236}">
                <a16:creationId xmlns:a16="http://schemas.microsoft.com/office/drawing/2014/main" id="{6C313276-E792-B40B-1CC7-29F5F3133104}"/>
              </a:ext>
            </a:extLst>
          </p:cNvPr>
          <p:cNvGrpSpPr/>
          <p:nvPr/>
        </p:nvGrpSpPr>
        <p:grpSpPr>
          <a:xfrm>
            <a:off x="1149531" y="1533445"/>
            <a:ext cx="5308227" cy="3739063"/>
            <a:chOff x="1149531" y="1533445"/>
            <a:chExt cx="5308227" cy="3739063"/>
          </a:xfrm>
        </p:grpSpPr>
        <p:pic>
          <p:nvPicPr>
            <p:cNvPr id="10" name="Google Shape;668;p55">
              <a:extLst>
                <a:ext uri="{FF2B5EF4-FFF2-40B4-BE49-F238E27FC236}">
                  <a16:creationId xmlns:a16="http://schemas.microsoft.com/office/drawing/2014/main" id="{5FE87EDF-D4C6-3F5F-061B-AF3B0914855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9531" y="1575707"/>
              <a:ext cx="5308227" cy="369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669;p55">
              <a:extLst>
                <a:ext uri="{FF2B5EF4-FFF2-40B4-BE49-F238E27FC236}">
                  <a16:creationId xmlns:a16="http://schemas.microsoft.com/office/drawing/2014/main" id="{1CB1F4DC-9C97-23B7-6797-6BAE8CDB0005}"/>
                </a:ext>
              </a:extLst>
            </p:cNvPr>
            <p:cNvSpPr/>
            <p:nvPr/>
          </p:nvSpPr>
          <p:spPr>
            <a:xfrm>
              <a:off x="1149531" y="1533445"/>
              <a:ext cx="1288869" cy="845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Google Shape;666;p55">
            <a:extLst>
              <a:ext uri="{FF2B5EF4-FFF2-40B4-BE49-F238E27FC236}">
                <a16:creationId xmlns:a16="http://schemas.microsoft.com/office/drawing/2014/main" id="{E104C8CA-27D9-EFE7-7688-D25D88BF70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9247" y="1575707"/>
            <a:ext cx="46101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665;p55">
            <a:extLst>
              <a:ext uri="{FF2B5EF4-FFF2-40B4-BE49-F238E27FC236}">
                <a16:creationId xmlns:a16="http://schemas.microsoft.com/office/drawing/2014/main" id="{AD6B0460-F583-71CD-0A80-CE3310AB6EB9}"/>
              </a:ext>
            </a:extLst>
          </p:cNvPr>
          <p:cNvSpPr txBox="1"/>
          <p:nvPr/>
        </p:nvSpPr>
        <p:spPr>
          <a:xfrm>
            <a:off x="505097" y="5485829"/>
            <a:ext cx="111442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sont les éléments essentiels qui caractérisent le déplacement du téléphérique?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88" y="668338"/>
            <a:ext cx="10277475" cy="268287"/>
          </a:xfrm>
        </p:spPr>
        <p:txBody>
          <a:bodyPr/>
          <a:lstStyle/>
          <a:p>
            <a:r>
              <a:rPr lang="fr-FR" dirty="0"/>
              <a:t>L’enseignant présente la situation et pose la question pour susciter l’intérêt des élèves. Prendre 1-2 réponses maximum</a:t>
            </a:r>
          </a:p>
        </p:txBody>
      </p:sp>
    </p:spTree>
    <p:extLst>
      <p:ext uri="{BB962C8B-B14F-4D97-AF65-F5344CB8AC3E}">
        <p14:creationId xmlns:p14="http://schemas.microsoft.com/office/powerpoint/2010/main" val="4183295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Aujourd’hui, nous allons apprendre une isométrie qui déplacer les figures géométriques par glissement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explicite le sens des nouveaux mots afin d’en faciliter la compréhension.</a:t>
            </a:r>
          </a:p>
          <a:p>
            <a:r>
              <a:rPr lang="fr-FR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24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11" name="Google Shape;789;p70">
            <a:extLst>
              <a:ext uri="{FF2B5EF4-FFF2-40B4-BE49-F238E27FC236}">
                <a16:creationId xmlns:a16="http://schemas.microsoft.com/office/drawing/2014/main" id="{17E9F341-E4EC-780F-3D9F-A456D5862529}"/>
              </a:ext>
            </a:extLst>
          </p:cNvPr>
          <p:cNvGrpSpPr/>
          <p:nvPr/>
        </p:nvGrpSpPr>
        <p:grpSpPr>
          <a:xfrm>
            <a:off x="900907" y="2279373"/>
            <a:ext cx="10523687" cy="1624496"/>
            <a:chOff x="900907" y="2279373"/>
            <a:chExt cx="10523687" cy="1624496"/>
          </a:xfrm>
        </p:grpSpPr>
        <p:sp>
          <p:nvSpPr>
            <p:cNvPr id="14" name="Google Shape;790;p70">
              <a:extLst>
                <a:ext uri="{FF2B5EF4-FFF2-40B4-BE49-F238E27FC236}">
                  <a16:creationId xmlns:a16="http://schemas.microsoft.com/office/drawing/2014/main" id="{DF5E541F-B9FD-769B-65E8-168E5BE3E01B}"/>
                </a:ext>
              </a:extLst>
            </p:cNvPr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91;p70">
              <a:extLst>
                <a:ext uri="{FF2B5EF4-FFF2-40B4-BE49-F238E27FC236}">
                  <a16:creationId xmlns:a16="http://schemas.microsoft.com/office/drawing/2014/main" id="{576598F6-F864-768B-12D3-EED0080CF600}"/>
                </a:ext>
              </a:extLst>
            </p:cNvPr>
            <p:cNvSpPr/>
            <p:nvPr/>
          </p:nvSpPr>
          <p:spPr>
            <a:xfrm>
              <a:off x="1442390" y="2654153"/>
              <a:ext cx="9734162" cy="917536"/>
            </a:xfrm>
            <a:prstGeom prst="roundRect">
              <a:avLst>
                <a:gd name="adj" fmla="val 50000"/>
              </a:avLst>
            </a:prstGeom>
            <a:noFill/>
            <a:ln w="12700" cap="flat" cmpd="sng">
              <a:solidFill>
                <a:srgbClr val="72B5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" name="Google Shape;792;p70">
              <a:extLst>
                <a:ext uri="{FF2B5EF4-FFF2-40B4-BE49-F238E27FC236}">
                  <a16:creationId xmlns:a16="http://schemas.microsoft.com/office/drawing/2014/main" id="{0643C71C-CB1E-4697-5F46-30AB50B977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0907" y="2501234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793;p70">
              <a:extLst>
                <a:ext uri="{FF2B5EF4-FFF2-40B4-BE49-F238E27FC236}">
                  <a16:creationId xmlns:a16="http://schemas.microsoft.com/office/drawing/2014/main" id="{9E066638-3C9D-1C54-E48C-246EE836DFAC}"/>
                </a:ext>
              </a:extLst>
            </p:cNvPr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794;p70">
              <a:extLst>
                <a:ext uri="{FF2B5EF4-FFF2-40B4-BE49-F238E27FC236}">
                  <a16:creationId xmlns:a16="http://schemas.microsoft.com/office/drawing/2014/main" id="{69DFD85D-5961-BFF0-24E7-BCC53A47C83F}"/>
                </a:ext>
              </a:extLst>
            </p:cNvPr>
            <p:cNvSpPr txBox="1"/>
            <p:nvPr/>
          </p:nvSpPr>
          <p:spPr>
            <a:xfrm>
              <a:off x="1706451" y="2752965"/>
              <a:ext cx="9718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Reconnaitre et réaliser une translation.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362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atteindre cet objectif, nous allons suivre deux </a:t>
            </a:r>
            <a:r>
              <a:rPr lang="fr-FR" dirty="0" smtClean="0"/>
              <a:t>étapes: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chaque tâche en pointant les étapes à l’écran.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688;p57">
            <a:extLst>
              <a:ext uri="{FF2B5EF4-FFF2-40B4-BE49-F238E27FC236}">
                <a16:creationId xmlns:a16="http://schemas.microsoft.com/office/drawing/2014/main" id="{82E21ED5-3245-5D15-D345-661DA7F326CF}"/>
              </a:ext>
            </a:extLst>
          </p:cNvPr>
          <p:cNvSpPr/>
          <p:nvPr/>
        </p:nvSpPr>
        <p:spPr>
          <a:xfrm>
            <a:off x="785783" y="2287720"/>
            <a:ext cx="1086193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Définition et propriétés d’une translation?</a:t>
            </a:r>
            <a:endParaRPr dirty="0"/>
          </a:p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Réaliser une translation d’une figure géométrique?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16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ce qu’est une translation en utilisant cet exemple de cerises.</a:t>
            </a:r>
            <a:br>
              <a:rPr lang="fr-FR" dirty="0"/>
            </a:br>
            <a:r>
              <a:rPr lang="fr-FR" dirty="0"/>
              <a:t>Regardez, une translation glisse une figure sans changer </a:t>
            </a:r>
            <a:r>
              <a:rPr lang="fr-FR" dirty="0" smtClean="0"/>
              <a:t> sa </a:t>
            </a:r>
            <a:r>
              <a:rPr lang="fr-FR" dirty="0"/>
              <a:t>forme ni ses dimensions.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déplacement de cerises et explique  « une translation »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22;p73">
            <a:extLst>
              <a:ext uri="{FF2B5EF4-FFF2-40B4-BE49-F238E27FC236}">
                <a16:creationId xmlns:a16="http://schemas.microsoft.com/office/drawing/2014/main" id="{568367FC-50E9-5D5B-7B18-3C6236CBFE91}"/>
              </a:ext>
            </a:extLst>
          </p:cNvPr>
          <p:cNvSpPr/>
          <p:nvPr/>
        </p:nvSpPr>
        <p:spPr>
          <a:xfrm>
            <a:off x="5995851" y="1925805"/>
            <a:ext cx="1166949" cy="21597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TRans1">
            <a:hlinkClick r:id="" action="ppaction://media"/>
            <a:extLst>
              <a:ext uri="{FF2B5EF4-FFF2-40B4-BE49-F238E27FC236}">
                <a16:creationId xmlns:a16="http://schemas.microsoft.com/office/drawing/2014/main" id="{E99A8F93-3444-536A-AAF7-40F3E6016FE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49" end="2926.2743"/>
                </p14:media>
              </p:ext>
            </p:extLst>
          </p:nvPr>
        </p:nvPicPr>
        <p:blipFill rotWithShape="1">
          <a:blip r:embed="rId5"/>
          <a:srcRect l="15989" t="9116" b="9524"/>
          <a:stretch>
            <a:fillRect/>
          </a:stretch>
        </p:blipFill>
        <p:spPr>
          <a:xfrm>
            <a:off x="808658" y="1002998"/>
            <a:ext cx="10285440" cy="5603075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A1D3CB-FC42-F0C5-E298-4523D632892B}"/>
              </a:ext>
            </a:extLst>
          </p:cNvPr>
          <p:cNvSpPr/>
          <p:nvPr/>
        </p:nvSpPr>
        <p:spPr>
          <a:xfrm>
            <a:off x="1922106" y="5390294"/>
            <a:ext cx="9069355" cy="1087951"/>
          </a:xfrm>
          <a:prstGeom prst="roundRect">
            <a:avLst>
              <a:gd name="adj" fmla="val 11950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figure est déplacée par la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qui transforme E en E’.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1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174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Cette translation est définie par une droite EE’:</a:t>
            </a:r>
            <a:br>
              <a:rPr lang="fr-FR" dirty="0"/>
            </a:br>
            <a:r>
              <a:rPr lang="fr-FR" dirty="0"/>
              <a:t>Je remarque que chaque point se déplace suivant la droite EE’.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4D121FA-9149-9B84-A0FE-AFF1E6652A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la droite EE'.</a:t>
            </a:r>
          </a:p>
          <a:p>
            <a:endParaRPr lang="fr-FR" dirty="0"/>
          </a:p>
        </p:txBody>
      </p:sp>
      <p:pic>
        <p:nvPicPr>
          <p:cNvPr id="13" name="Trans2">
            <a:hlinkClick r:id="" action="ppaction://media"/>
            <a:extLst>
              <a:ext uri="{FF2B5EF4-FFF2-40B4-BE49-F238E27FC236}">
                <a16:creationId xmlns:a16="http://schemas.microsoft.com/office/drawing/2014/main" id="{77011FE5-2779-29F2-7069-CAD9AA94BAE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28"/>
                </p14:media>
              </p:ext>
            </p:extLst>
          </p:nvPr>
        </p:nvPicPr>
        <p:blipFill rotWithShape="1">
          <a:blip r:embed="rId5"/>
          <a:srcRect l="2526" t="9660" r="2041" b="8980"/>
          <a:stretch>
            <a:fillRect/>
          </a:stretch>
        </p:blipFill>
        <p:spPr>
          <a:xfrm>
            <a:off x="923730" y="1380712"/>
            <a:ext cx="10487608" cy="5029344"/>
          </a:xfrm>
          <a:prstGeom prst="rect">
            <a:avLst/>
          </a:prstGeom>
        </p:spPr>
      </p:pic>
      <p:sp>
        <p:nvSpPr>
          <p:cNvPr id="14" name="Rectangle à coins arrondis 10">
            <a:extLst>
              <a:ext uri="{FF2B5EF4-FFF2-40B4-BE49-F238E27FC236}">
                <a16:creationId xmlns:a16="http://schemas.microsoft.com/office/drawing/2014/main" id="{737EDF55-A8D5-73EB-DF08-E9FDCEDA6BCD}"/>
              </a:ext>
            </a:extLst>
          </p:cNvPr>
          <p:cNvSpPr/>
          <p:nvPr/>
        </p:nvSpPr>
        <p:spPr>
          <a:xfrm>
            <a:off x="923730" y="4599992"/>
            <a:ext cx="2077245" cy="1688841"/>
          </a:xfrm>
          <a:prstGeom prst="roundRect">
            <a:avLst>
              <a:gd name="adj" fmla="val 10708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defTabSz="4572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AA’ // EE’ </a:t>
            </a:r>
          </a:p>
          <a:p>
            <a:pPr marL="342900" marR="0" lvl="0" indent="-342900" defTabSz="4572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BB’// EE’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4EE39B-1C8D-BD76-1A82-5B0F18DA14F5}"/>
              </a:ext>
            </a:extLst>
          </p:cNvPr>
          <p:cNvSpPr/>
          <p:nvPr/>
        </p:nvSpPr>
        <p:spPr>
          <a:xfrm>
            <a:off x="637060" y="1292329"/>
            <a:ext cx="19807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5400" b="1" dirty="0">
                <a:solidFill>
                  <a:prstClr val="black"/>
                </a:solidFill>
                <a:latin typeface="Calibri" panose="020F0502020204030204"/>
              </a:rPr>
              <a:t>Droite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9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941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Cette translation est définie par une longueur EE’</a:t>
            </a:r>
            <a:br>
              <a:rPr lang="fr-FR" dirty="0"/>
            </a:br>
            <a:r>
              <a:rPr lang="fr-FR" dirty="0"/>
              <a:t>Je constate aussi que le déplacement a une longueur précise..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la longueur EE‘ et indique que AA’=BB’=EE’.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TRans4">
            <a:hlinkClick r:id="" action="ppaction://media"/>
            <a:extLst>
              <a:ext uri="{FF2B5EF4-FFF2-40B4-BE49-F238E27FC236}">
                <a16:creationId xmlns:a16="http://schemas.microsoft.com/office/drawing/2014/main" id="{38608A5F-447F-7006-C6F2-F1B46060D4F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25.9886"/>
                </p14:media>
              </p:ext>
            </p:extLst>
          </p:nvPr>
        </p:nvPicPr>
        <p:blipFill rotWithShape="1">
          <a:blip r:embed="rId5"/>
          <a:srcRect l="25469" t="10068" r="3618" b="14013"/>
          <a:stretch/>
        </p:blipFill>
        <p:spPr>
          <a:xfrm>
            <a:off x="3288153" y="1453855"/>
            <a:ext cx="8645703" cy="52064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8608BF-FF66-C70E-5D62-92125E0B680F}"/>
              </a:ext>
            </a:extLst>
          </p:cNvPr>
          <p:cNvSpPr/>
          <p:nvPr/>
        </p:nvSpPr>
        <p:spPr>
          <a:xfrm>
            <a:off x="637060" y="1292329"/>
            <a:ext cx="28889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5400" b="1" dirty="0">
                <a:solidFill>
                  <a:prstClr val="black"/>
                </a:solidFill>
                <a:latin typeface="Calibri" panose="020F0502020204030204"/>
              </a:rPr>
              <a:t>Longueur</a:t>
            </a:r>
          </a:p>
        </p:txBody>
      </p:sp>
      <p:sp>
        <p:nvSpPr>
          <p:cNvPr id="6" name="Rectangle à coins arrondis 10">
            <a:extLst>
              <a:ext uri="{FF2B5EF4-FFF2-40B4-BE49-F238E27FC236}">
                <a16:creationId xmlns:a16="http://schemas.microsoft.com/office/drawing/2014/main" id="{FEF8373C-7B57-658F-6D1C-CE2CD0D42611}"/>
              </a:ext>
            </a:extLst>
          </p:cNvPr>
          <p:cNvSpPr/>
          <p:nvPr/>
        </p:nvSpPr>
        <p:spPr>
          <a:xfrm>
            <a:off x="923730" y="4599992"/>
            <a:ext cx="2077245" cy="1688841"/>
          </a:xfrm>
          <a:prstGeom prst="roundRect">
            <a:avLst>
              <a:gd name="adj" fmla="val 10708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defTabSz="4572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AA’ = EE’ </a:t>
            </a:r>
          </a:p>
          <a:p>
            <a:pPr marL="342900" marR="0" lvl="0" indent="-342900" defTabSz="4572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BB’= EE’ </a:t>
            </a:r>
          </a:p>
        </p:txBody>
      </p:sp>
    </p:spTree>
    <p:extLst>
      <p:ext uri="{BB962C8B-B14F-4D97-AF65-F5344CB8AC3E}">
        <p14:creationId xmlns:p14="http://schemas.microsoft.com/office/powerpoint/2010/main" val="428471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149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Cette translation est définie par un sens bien défini.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sens de E vers E'.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Tran6">
            <a:hlinkClick r:id="" action="ppaction://media"/>
            <a:extLst>
              <a:ext uri="{FF2B5EF4-FFF2-40B4-BE49-F238E27FC236}">
                <a16:creationId xmlns:a16="http://schemas.microsoft.com/office/drawing/2014/main" id="{ABB7702F-71EA-8EBB-B4F6-1E73A3F713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909" t="13197" r="4108" b="11428"/>
          <a:stretch/>
        </p:blipFill>
        <p:spPr>
          <a:xfrm>
            <a:off x="306436" y="1214907"/>
            <a:ext cx="11336694" cy="51691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8A7312B-FC14-BF0F-7877-F117F29E0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1035" y="1052633"/>
            <a:ext cx="502852" cy="5028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C9763F9-F74A-C784-C358-80C73D338933}"/>
              </a:ext>
            </a:extLst>
          </p:cNvPr>
          <p:cNvSpPr/>
          <p:nvPr/>
        </p:nvSpPr>
        <p:spPr>
          <a:xfrm>
            <a:off x="637060" y="1292329"/>
            <a:ext cx="15071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5400" b="1" dirty="0">
                <a:solidFill>
                  <a:prstClr val="black"/>
                </a:solidFill>
                <a:latin typeface="Calibri" panose="020F0502020204030204"/>
              </a:rPr>
              <a:t>Sens</a:t>
            </a:r>
          </a:p>
        </p:txBody>
      </p:sp>
      <p:sp>
        <p:nvSpPr>
          <p:cNvPr id="12" name="Rectangle à coins arrondis 10">
            <a:extLst>
              <a:ext uri="{FF2B5EF4-FFF2-40B4-BE49-F238E27FC236}">
                <a16:creationId xmlns:a16="http://schemas.microsoft.com/office/drawing/2014/main" id="{6FCACD3B-095A-0AFC-0622-63DC77AD9B9B}"/>
              </a:ext>
            </a:extLst>
          </p:cNvPr>
          <p:cNvSpPr/>
          <p:nvPr/>
        </p:nvSpPr>
        <p:spPr>
          <a:xfrm>
            <a:off x="923730" y="4599992"/>
            <a:ext cx="2077245" cy="1688841"/>
          </a:xfrm>
          <a:prstGeom prst="roundRect">
            <a:avLst>
              <a:gd name="adj" fmla="val 10708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defTabSz="4572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vers E’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3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377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Voila la définition de la translation je dois </a:t>
            </a:r>
            <a:r>
              <a:rPr lang="fr-FR" dirty="0" smtClean="0"/>
              <a:t>retenir: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C295B0-A0B1-BB17-0F75-4225A028C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1035" y="1052633"/>
            <a:ext cx="502852" cy="5028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D748D18-3CE1-CD23-82C5-24CC271B4C90}"/>
              </a:ext>
            </a:extLst>
          </p:cNvPr>
          <p:cNvSpPr/>
          <p:nvPr/>
        </p:nvSpPr>
        <p:spPr>
          <a:xfrm>
            <a:off x="1235831" y="1454603"/>
            <a:ext cx="9391738" cy="830997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>
            <a:solidFill>
              <a:srgbClr val="1D9A78"/>
            </a:solidFill>
          </a:ln>
        </p:spPr>
        <p:txBody>
          <a:bodyPr wrap="square">
            <a:spAutoFit/>
          </a:bodyPr>
          <a:lstStyle/>
          <a:p>
            <a:pPr marR="0" lvl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Une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translation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change la position d’une figure sans changer sa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forme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ni ses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dimensions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3277EEE2-2C79-EA85-5374-A4DAA95D2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08" y="3256281"/>
            <a:ext cx="1911249" cy="1917885"/>
          </a:xfrm>
          <a:prstGeom prst="rect">
            <a:avLst/>
          </a:prstGeom>
        </p:spPr>
      </p:pic>
      <p:pic>
        <p:nvPicPr>
          <p:cNvPr id="13" name="Picture 30">
            <a:extLst>
              <a:ext uri="{FF2B5EF4-FFF2-40B4-BE49-F238E27FC236}">
                <a16:creationId xmlns:a16="http://schemas.microsoft.com/office/drawing/2014/main" id="{429F3204-8E55-32BA-D93C-CCA82C193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08" y="3256280"/>
            <a:ext cx="1911249" cy="1917885"/>
          </a:xfrm>
          <a:prstGeom prst="rect">
            <a:avLst/>
          </a:prstGeom>
        </p:spPr>
      </p:pic>
      <p:cxnSp>
        <p:nvCxnSpPr>
          <p:cNvPr id="14" name="Straight Arrow Connector 7">
            <a:extLst>
              <a:ext uri="{FF2B5EF4-FFF2-40B4-BE49-F238E27FC236}">
                <a16:creationId xmlns:a16="http://schemas.microsoft.com/office/drawing/2014/main" id="{9AB84626-724B-461A-9EDA-A27F93EB4D73}"/>
              </a:ext>
            </a:extLst>
          </p:cNvPr>
          <p:cNvCxnSpPr/>
          <p:nvPr/>
        </p:nvCxnSpPr>
        <p:spPr>
          <a:xfrm>
            <a:off x="4538548" y="2999677"/>
            <a:ext cx="3289609" cy="0"/>
          </a:xfrm>
          <a:prstGeom prst="straightConnector1">
            <a:avLst/>
          </a:prstGeom>
          <a:noFill/>
          <a:ln w="57150" cap="flat" cmpd="sng" algn="ctr">
            <a:solidFill>
              <a:srgbClr val="1D9A78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E1CC15A4-3F68-DCD1-A1C9-20686180ABF5}"/>
              </a:ext>
            </a:extLst>
          </p:cNvPr>
          <p:cNvSpPr txBox="1"/>
          <p:nvPr/>
        </p:nvSpPr>
        <p:spPr>
          <a:xfrm>
            <a:off x="1235831" y="1019121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Définition:</a:t>
            </a: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25001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translation est définie par trois éléments essentiels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22">
            <a:extLst>
              <a:ext uri="{FF2B5EF4-FFF2-40B4-BE49-F238E27FC236}">
                <a16:creationId xmlns:a16="http://schemas.microsoft.com/office/drawing/2014/main" id="{2A317409-AA47-77E2-F850-A78E613C7CFB}"/>
              </a:ext>
            </a:extLst>
          </p:cNvPr>
          <p:cNvCxnSpPr/>
          <p:nvPr/>
        </p:nvCxnSpPr>
        <p:spPr>
          <a:xfrm>
            <a:off x="1382751" y="3935172"/>
            <a:ext cx="9489688" cy="0"/>
          </a:xfrm>
          <a:prstGeom prst="line">
            <a:avLst/>
          </a:prstGeom>
          <a:noFill/>
          <a:ln w="19050" cap="flat" cmpd="sng" algn="ctr">
            <a:solidFill>
              <a:srgbClr val="1D9A78"/>
            </a:solidFill>
            <a:prstDash val="lgDash"/>
            <a:miter lim="800000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E95F96E-D703-56D3-F5BC-C4F232C0F9D0}"/>
              </a:ext>
            </a:extLst>
          </p:cNvPr>
          <p:cNvSpPr/>
          <p:nvPr/>
        </p:nvSpPr>
        <p:spPr>
          <a:xfrm>
            <a:off x="1235831" y="1454603"/>
            <a:ext cx="9391738" cy="1200329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>
            <a:solidFill>
              <a:srgbClr val="1D9A78"/>
            </a:solidFill>
          </a:ln>
        </p:spPr>
        <p:txBody>
          <a:bodyPr wrap="square">
            <a:spAutoFit/>
          </a:bodyPr>
          <a:lstStyle/>
          <a:p>
            <a:pPr marL="800100" marR="0" lvl="1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une droite </a:t>
            </a:r>
          </a:p>
          <a:p>
            <a:pPr marL="800100" marR="0" lvl="1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une longueur  </a:t>
            </a:r>
          </a:p>
          <a:p>
            <a:pPr marL="800100" marR="0" lvl="1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 sens.</a:t>
            </a: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E316A0A1-1204-D57A-8948-5722E69979D9}"/>
              </a:ext>
            </a:extLst>
          </p:cNvPr>
          <p:cNvSpPr/>
          <p:nvPr/>
        </p:nvSpPr>
        <p:spPr>
          <a:xfrm>
            <a:off x="2979339" y="4846081"/>
            <a:ext cx="1990725" cy="1438275"/>
          </a:xfrm>
          <a:custGeom>
            <a:avLst/>
            <a:gdLst>
              <a:gd name="connsiteX0" fmla="*/ 771525 w 1990725"/>
              <a:gd name="connsiteY0" fmla="*/ 0 h 1438275"/>
              <a:gd name="connsiteX1" fmla="*/ 0 w 1990725"/>
              <a:gd name="connsiteY1" fmla="*/ 523875 h 1438275"/>
              <a:gd name="connsiteX2" fmla="*/ 333375 w 1990725"/>
              <a:gd name="connsiteY2" fmla="*/ 1209675 h 1438275"/>
              <a:gd name="connsiteX3" fmla="*/ 1609725 w 1990725"/>
              <a:gd name="connsiteY3" fmla="*/ 1438275 h 1438275"/>
              <a:gd name="connsiteX4" fmla="*/ 1990725 w 1990725"/>
              <a:gd name="connsiteY4" fmla="*/ 723900 h 1438275"/>
              <a:gd name="connsiteX5" fmla="*/ 771525 w 1990725"/>
              <a:gd name="connsiteY5" fmla="*/ 0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0725" h="1438275">
                <a:moveTo>
                  <a:pt x="771525" y="0"/>
                </a:moveTo>
                <a:lnTo>
                  <a:pt x="0" y="523875"/>
                </a:lnTo>
                <a:lnTo>
                  <a:pt x="333375" y="1209675"/>
                </a:lnTo>
                <a:lnTo>
                  <a:pt x="1609725" y="1438275"/>
                </a:lnTo>
                <a:lnTo>
                  <a:pt x="1990725" y="723900"/>
                </a:lnTo>
                <a:lnTo>
                  <a:pt x="771525" y="0"/>
                </a:lnTo>
                <a:close/>
              </a:path>
            </a:pathLst>
          </a:custGeom>
          <a:solidFill>
            <a:srgbClr val="B74919">
              <a:lumMod val="20000"/>
              <a:lumOff val="80000"/>
            </a:srgbClr>
          </a:solidFill>
          <a:ln w="12700" cap="flat" cmpd="sng" algn="ctr">
            <a:solidFill>
              <a:srgbClr val="B749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0">
            <a:extLst>
              <a:ext uri="{FF2B5EF4-FFF2-40B4-BE49-F238E27FC236}">
                <a16:creationId xmlns:a16="http://schemas.microsoft.com/office/drawing/2014/main" id="{49050CA4-E000-4A35-8284-6AF348E34EF9}"/>
              </a:ext>
            </a:extLst>
          </p:cNvPr>
          <p:cNvCxnSpPr/>
          <p:nvPr/>
        </p:nvCxnSpPr>
        <p:spPr>
          <a:xfrm flipV="1">
            <a:off x="3764755" y="3925235"/>
            <a:ext cx="4436295" cy="9937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A14D6-F4D0-C60E-70FD-26545E822715}"/>
              </a:ext>
            </a:extLst>
          </p:cNvPr>
          <p:cNvSpPr/>
          <p:nvPr/>
        </p:nvSpPr>
        <p:spPr>
          <a:xfrm>
            <a:off x="3403987" y="4512855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48FEED-2B07-4B46-9D5F-C8A2E6C5DD8C}"/>
              </a:ext>
            </a:extLst>
          </p:cNvPr>
          <p:cNvSpPr/>
          <p:nvPr/>
        </p:nvSpPr>
        <p:spPr>
          <a:xfrm>
            <a:off x="4952868" y="5287296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7C6169-22BB-61E9-48EC-6D8D982F6598}"/>
              </a:ext>
            </a:extLst>
          </p:cNvPr>
          <p:cNvSpPr/>
          <p:nvPr/>
        </p:nvSpPr>
        <p:spPr>
          <a:xfrm>
            <a:off x="4562873" y="6220357"/>
            <a:ext cx="3481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1842A7-07AA-E239-9C49-434BFF69B042}"/>
              </a:ext>
            </a:extLst>
          </p:cNvPr>
          <p:cNvSpPr/>
          <p:nvPr/>
        </p:nvSpPr>
        <p:spPr>
          <a:xfrm>
            <a:off x="3185374" y="6015084"/>
            <a:ext cx="3786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D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4F915B-7A58-7F5F-DF39-AF0CFAB29C32}"/>
              </a:ext>
            </a:extLst>
          </p:cNvPr>
          <p:cNvSpPr/>
          <p:nvPr/>
        </p:nvSpPr>
        <p:spPr>
          <a:xfrm>
            <a:off x="2703162" y="5203320"/>
            <a:ext cx="3353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E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CE9C2585-21DB-2A11-5FBA-57E5FB832131}"/>
              </a:ext>
            </a:extLst>
          </p:cNvPr>
          <p:cNvSpPr/>
          <p:nvPr/>
        </p:nvSpPr>
        <p:spPr>
          <a:xfrm>
            <a:off x="7439371" y="4846081"/>
            <a:ext cx="1990725" cy="1438275"/>
          </a:xfrm>
          <a:custGeom>
            <a:avLst/>
            <a:gdLst>
              <a:gd name="connsiteX0" fmla="*/ 771525 w 1990725"/>
              <a:gd name="connsiteY0" fmla="*/ 0 h 1438275"/>
              <a:gd name="connsiteX1" fmla="*/ 0 w 1990725"/>
              <a:gd name="connsiteY1" fmla="*/ 523875 h 1438275"/>
              <a:gd name="connsiteX2" fmla="*/ 333375 w 1990725"/>
              <a:gd name="connsiteY2" fmla="*/ 1209675 h 1438275"/>
              <a:gd name="connsiteX3" fmla="*/ 1609725 w 1990725"/>
              <a:gd name="connsiteY3" fmla="*/ 1438275 h 1438275"/>
              <a:gd name="connsiteX4" fmla="*/ 1990725 w 1990725"/>
              <a:gd name="connsiteY4" fmla="*/ 723900 h 1438275"/>
              <a:gd name="connsiteX5" fmla="*/ 771525 w 1990725"/>
              <a:gd name="connsiteY5" fmla="*/ 0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0725" h="1438275">
                <a:moveTo>
                  <a:pt x="771525" y="0"/>
                </a:moveTo>
                <a:lnTo>
                  <a:pt x="0" y="523875"/>
                </a:lnTo>
                <a:lnTo>
                  <a:pt x="333375" y="1209675"/>
                </a:lnTo>
                <a:lnTo>
                  <a:pt x="1609725" y="1438275"/>
                </a:lnTo>
                <a:lnTo>
                  <a:pt x="1990725" y="723900"/>
                </a:lnTo>
                <a:lnTo>
                  <a:pt x="771525" y="0"/>
                </a:lnTo>
                <a:close/>
              </a:path>
            </a:pathLst>
          </a:cu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CCC72F-9971-2692-AE87-E2102521B45C}"/>
              </a:ext>
            </a:extLst>
          </p:cNvPr>
          <p:cNvSpPr/>
          <p:nvPr/>
        </p:nvSpPr>
        <p:spPr>
          <a:xfrm>
            <a:off x="7827951" y="4512855"/>
            <a:ext cx="4427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EF4D4F-ADAD-72B3-3994-DAABEB8E64B5}"/>
              </a:ext>
            </a:extLst>
          </p:cNvPr>
          <p:cNvSpPr/>
          <p:nvPr/>
        </p:nvSpPr>
        <p:spPr>
          <a:xfrm>
            <a:off x="9379237" y="5287296"/>
            <a:ext cx="4379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BA3CF4-CE5F-84E8-E412-89532FE3F676}"/>
              </a:ext>
            </a:extLst>
          </p:cNvPr>
          <p:cNvSpPr/>
          <p:nvPr/>
        </p:nvSpPr>
        <p:spPr>
          <a:xfrm>
            <a:off x="8978181" y="6220357"/>
            <a:ext cx="4376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3ECFFF-357D-06C6-B333-6BB8BA033ADD}"/>
              </a:ext>
            </a:extLst>
          </p:cNvPr>
          <p:cNvSpPr/>
          <p:nvPr/>
        </p:nvSpPr>
        <p:spPr>
          <a:xfrm>
            <a:off x="7604594" y="6015084"/>
            <a:ext cx="4602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D’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8B049C-ADDB-3740-392D-541E1252A5AB}"/>
              </a:ext>
            </a:extLst>
          </p:cNvPr>
          <p:cNvSpPr/>
          <p:nvPr/>
        </p:nvSpPr>
        <p:spPr>
          <a:xfrm>
            <a:off x="7123119" y="5203320"/>
            <a:ext cx="4154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E’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25" name="Straight Connector 26">
            <a:extLst>
              <a:ext uri="{FF2B5EF4-FFF2-40B4-BE49-F238E27FC236}">
                <a16:creationId xmlns:a16="http://schemas.microsoft.com/office/drawing/2014/main" id="{9F5FB1FC-783E-6570-5216-F20AE5AD43D7}"/>
              </a:ext>
            </a:extLst>
          </p:cNvPr>
          <p:cNvCxnSpPr/>
          <p:nvPr/>
        </p:nvCxnSpPr>
        <p:spPr>
          <a:xfrm flipV="1">
            <a:off x="3774601" y="3211551"/>
            <a:ext cx="0" cy="713684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26" name="Straight Connector 28">
            <a:extLst>
              <a:ext uri="{FF2B5EF4-FFF2-40B4-BE49-F238E27FC236}">
                <a16:creationId xmlns:a16="http://schemas.microsoft.com/office/drawing/2014/main" id="{D6A8A79B-65D0-FC41-0E18-D4CBD75D6E8A}"/>
              </a:ext>
            </a:extLst>
          </p:cNvPr>
          <p:cNvCxnSpPr/>
          <p:nvPr/>
        </p:nvCxnSpPr>
        <p:spPr>
          <a:xfrm flipV="1">
            <a:off x="8145879" y="3211551"/>
            <a:ext cx="0" cy="713684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27" name="Straight Arrow Connector 29">
            <a:extLst>
              <a:ext uri="{FF2B5EF4-FFF2-40B4-BE49-F238E27FC236}">
                <a16:creationId xmlns:a16="http://schemas.microsoft.com/office/drawing/2014/main" id="{6FEDD64E-445B-7470-97A4-17DBA7853670}"/>
              </a:ext>
            </a:extLst>
          </p:cNvPr>
          <p:cNvCxnSpPr/>
          <p:nvPr/>
        </p:nvCxnSpPr>
        <p:spPr>
          <a:xfrm>
            <a:off x="3764755" y="3412273"/>
            <a:ext cx="4381124" cy="0"/>
          </a:xfrm>
          <a:prstGeom prst="straightConnector1">
            <a:avLst/>
          </a:prstGeom>
          <a:noFill/>
          <a:ln w="38100" cap="flat" cmpd="sng" algn="ctr">
            <a:solidFill>
              <a:srgbClr val="1D9A78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pic>
        <p:nvPicPr>
          <p:cNvPr id="28" name="Picture 31">
            <a:extLst>
              <a:ext uri="{FF2B5EF4-FFF2-40B4-BE49-F238E27FC236}">
                <a16:creationId xmlns:a16="http://schemas.microsoft.com/office/drawing/2014/main" id="{21B9A2EE-C7F7-382A-420A-5D11DFA9A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915" y="3833371"/>
            <a:ext cx="1141149" cy="114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F9C63-EF21-08C2-2F6F-B51288317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BD187-A8BB-47FD-9A2E-4B5CCE4A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figure initiale et la figure obtenue par translation sont des figures correspondantes.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AC61CC-19F9-6E0C-9B8F-13C6536A18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3BB4A66-BB8C-4654-21F3-E5B6013A14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BD832B-CBB4-A49D-AE57-304FBCF5683B}"/>
              </a:ext>
            </a:extLst>
          </p:cNvPr>
          <p:cNvSpPr/>
          <p:nvPr/>
        </p:nvSpPr>
        <p:spPr>
          <a:xfrm>
            <a:off x="1235831" y="1454603"/>
            <a:ext cx="9391738" cy="830997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>
            <a:solidFill>
              <a:srgbClr val="1D9A78"/>
            </a:solidFill>
          </a:ln>
        </p:spPr>
        <p:txBody>
          <a:bodyPr wrap="square">
            <a:spAutoFit/>
          </a:bodyPr>
          <a:lstStyle/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figure initiale et la figure obtenue par translation sont des figures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correspondantes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A1FC91B-3FF3-CC00-2F34-93D3445F2B81}"/>
              </a:ext>
            </a:extLst>
          </p:cNvPr>
          <p:cNvSpPr/>
          <p:nvPr/>
        </p:nvSpPr>
        <p:spPr>
          <a:xfrm>
            <a:off x="2834373" y="3764412"/>
            <a:ext cx="1990725" cy="1438275"/>
          </a:xfrm>
          <a:custGeom>
            <a:avLst/>
            <a:gdLst>
              <a:gd name="connsiteX0" fmla="*/ 771525 w 1990725"/>
              <a:gd name="connsiteY0" fmla="*/ 0 h 1438275"/>
              <a:gd name="connsiteX1" fmla="*/ 0 w 1990725"/>
              <a:gd name="connsiteY1" fmla="*/ 523875 h 1438275"/>
              <a:gd name="connsiteX2" fmla="*/ 333375 w 1990725"/>
              <a:gd name="connsiteY2" fmla="*/ 1209675 h 1438275"/>
              <a:gd name="connsiteX3" fmla="*/ 1609725 w 1990725"/>
              <a:gd name="connsiteY3" fmla="*/ 1438275 h 1438275"/>
              <a:gd name="connsiteX4" fmla="*/ 1990725 w 1990725"/>
              <a:gd name="connsiteY4" fmla="*/ 723900 h 1438275"/>
              <a:gd name="connsiteX5" fmla="*/ 771525 w 1990725"/>
              <a:gd name="connsiteY5" fmla="*/ 0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0725" h="1438275">
                <a:moveTo>
                  <a:pt x="771525" y="0"/>
                </a:moveTo>
                <a:lnTo>
                  <a:pt x="0" y="523875"/>
                </a:lnTo>
                <a:lnTo>
                  <a:pt x="333375" y="1209675"/>
                </a:lnTo>
                <a:lnTo>
                  <a:pt x="1609725" y="1438275"/>
                </a:lnTo>
                <a:lnTo>
                  <a:pt x="1990725" y="723900"/>
                </a:lnTo>
                <a:lnTo>
                  <a:pt x="771525" y="0"/>
                </a:lnTo>
                <a:close/>
              </a:path>
            </a:pathLst>
          </a:custGeom>
          <a:solidFill>
            <a:srgbClr val="B74919">
              <a:lumMod val="20000"/>
              <a:lumOff val="80000"/>
            </a:srgbClr>
          </a:solidFill>
          <a:ln w="12700" cap="flat" cmpd="sng" algn="ctr">
            <a:solidFill>
              <a:srgbClr val="B749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Arrow Connector 10">
            <a:extLst>
              <a:ext uri="{FF2B5EF4-FFF2-40B4-BE49-F238E27FC236}">
                <a16:creationId xmlns:a16="http://schemas.microsoft.com/office/drawing/2014/main" id="{445C3F2E-F84D-1766-1F25-DD28C587127C}"/>
              </a:ext>
            </a:extLst>
          </p:cNvPr>
          <p:cNvCxnSpPr/>
          <p:nvPr/>
        </p:nvCxnSpPr>
        <p:spPr>
          <a:xfrm flipV="1">
            <a:off x="3629635" y="3135104"/>
            <a:ext cx="4436295" cy="9937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D6885A48-9858-815F-0B3B-2F888CB48FD5}"/>
              </a:ext>
            </a:extLst>
          </p:cNvPr>
          <p:cNvSpPr/>
          <p:nvPr/>
        </p:nvSpPr>
        <p:spPr>
          <a:xfrm>
            <a:off x="3259021" y="3431186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E8C9E5-7E58-F528-8540-4409B53103FE}"/>
              </a:ext>
            </a:extLst>
          </p:cNvPr>
          <p:cNvSpPr/>
          <p:nvPr/>
        </p:nvSpPr>
        <p:spPr>
          <a:xfrm>
            <a:off x="4807902" y="4205627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647BA6-8366-D152-2B69-377DA91108C9}"/>
              </a:ext>
            </a:extLst>
          </p:cNvPr>
          <p:cNvSpPr/>
          <p:nvPr/>
        </p:nvSpPr>
        <p:spPr>
          <a:xfrm>
            <a:off x="4417907" y="5138688"/>
            <a:ext cx="3481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68BBB4-2F7F-2692-2BEB-1E90F623B886}"/>
              </a:ext>
            </a:extLst>
          </p:cNvPr>
          <p:cNvSpPr/>
          <p:nvPr/>
        </p:nvSpPr>
        <p:spPr>
          <a:xfrm>
            <a:off x="3040408" y="4933415"/>
            <a:ext cx="3786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D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F75384-1C65-B791-75E0-098237F41536}"/>
              </a:ext>
            </a:extLst>
          </p:cNvPr>
          <p:cNvSpPr/>
          <p:nvPr/>
        </p:nvSpPr>
        <p:spPr>
          <a:xfrm>
            <a:off x="2558196" y="4121651"/>
            <a:ext cx="3353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E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BA0B50F0-4628-C81A-9BF3-6092599CA0B7}"/>
              </a:ext>
            </a:extLst>
          </p:cNvPr>
          <p:cNvSpPr/>
          <p:nvPr/>
        </p:nvSpPr>
        <p:spPr>
          <a:xfrm>
            <a:off x="7294405" y="3764412"/>
            <a:ext cx="1990725" cy="1438275"/>
          </a:xfrm>
          <a:custGeom>
            <a:avLst/>
            <a:gdLst>
              <a:gd name="connsiteX0" fmla="*/ 771525 w 1990725"/>
              <a:gd name="connsiteY0" fmla="*/ 0 h 1438275"/>
              <a:gd name="connsiteX1" fmla="*/ 0 w 1990725"/>
              <a:gd name="connsiteY1" fmla="*/ 523875 h 1438275"/>
              <a:gd name="connsiteX2" fmla="*/ 333375 w 1990725"/>
              <a:gd name="connsiteY2" fmla="*/ 1209675 h 1438275"/>
              <a:gd name="connsiteX3" fmla="*/ 1609725 w 1990725"/>
              <a:gd name="connsiteY3" fmla="*/ 1438275 h 1438275"/>
              <a:gd name="connsiteX4" fmla="*/ 1990725 w 1990725"/>
              <a:gd name="connsiteY4" fmla="*/ 723900 h 1438275"/>
              <a:gd name="connsiteX5" fmla="*/ 771525 w 1990725"/>
              <a:gd name="connsiteY5" fmla="*/ 0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0725" h="1438275">
                <a:moveTo>
                  <a:pt x="771525" y="0"/>
                </a:moveTo>
                <a:lnTo>
                  <a:pt x="0" y="523875"/>
                </a:lnTo>
                <a:lnTo>
                  <a:pt x="333375" y="1209675"/>
                </a:lnTo>
                <a:lnTo>
                  <a:pt x="1609725" y="1438275"/>
                </a:lnTo>
                <a:lnTo>
                  <a:pt x="1990725" y="723900"/>
                </a:lnTo>
                <a:lnTo>
                  <a:pt x="771525" y="0"/>
                </a:lnTo>
                <a:close/>
              </a:path>
            </a:pathLst>
          </a:cu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76E071-EB18-3F2F-80B7-32E55B5FFE97}"/>
              </a:ext>
            </a:extLst>
          </p:cNvPr>
          <p:cNvSpPr/>
          <p:nvPr/>
        </p:nvSpPr>
        <p:spPr>
          <a:xfrm>
            <a:off x="7682985" y="3431186"/>
            <a:ext cx="4427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3452A7-E639-AA6C-E5C7-95E5D540670B}"/>
              </a:ext>
            </a:extLst>
          </p:cNvPr>
          <p:cNvSpPr/>
          <p:nvPr/>
        </p:nvSpPr>
        <p:spPr>
          <a:xfrm>
            <a:off x="9234271" y="4205627"/>
            <a:ext cx="4379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DC3394-0F2D-A13F-2D0E-DFADB251C70F}"/>
              </a:ext>
            </a:extLst>
          </p:cNvPr>
          <p:cNvSpPr/>
          <p:nvPr/>
        </p:nvSpPr>
        <p:spPr>
          <a:xfrm>
            <a:off x="8833215" y="5138688"/>
            <a:ext cx="4376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ABC7B7-2E82-579A-9D19-CAABAA9F41A6}"/>
              </a:ext>
            </a:extLst>
          </p:cNvPr>
          <p:cNvSpPr/>
          <p:nvPr/>
        </p:nvSpPr>
        <p:spPr>
          <a:xfrm>
            <a:off x="7459628" y="4933415"/>
            <a:ext cx="4602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D’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61DDDD-9A1E-14AA-047D-8F26BEDD8BF0}"/>
              </a:ext>
            </a:extLst>
          </p:cNvPr>
          <p:cNvSpPr/>
          <p:nvPr/>
        </p:nvSpPr>
        <p:spPr>
          <a:xfrm>
            <a:off x="6978153" y="4121651"/>
            <a:ext cx="4154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E’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22" name="Connecteur droit avec flèche 11">
            <a:extLst>
              <a:ext uri="{FF2B5EF4-FFF2-40B4-BE49-F238E27FC236}">
                <a16:creationId xmlns:a16="http://schemas.microsoft.com/office/drawing/2014/main" id="{A18320D7-BCE2-C7E6-21FE-8A224C91D75C}"/>
              </a:ext>
            </a:extLst>
          </p:cNvPr>
          <p:cNvCxnSpPr/>
          <p:nvPr/>
        </p:nvCxnSpPr>
        <p:spPr>
          <a:xfrm flipH="1" flipV="1">
            <a:off x="4262225" y="4644127"/>
            <a:ext cx="1844276" cy="1524047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Connecteur droit avec flèche 13">
            <a:extLst>
              <a:ext uri="{FF2B5EF4-FFF2-40B4-BE49-F238E27FC236}">
                <a16:creationId xmlns:a16="http://schemas.microsoft.com/office/drawing/2014/main" id="{252B826E-C946-5A53-F4EB-094EF8D0171C}"/>
              </a:ext>
            </a:extLst>
          </p:cNvPr>
          <p:cNvCxnSpPr/>
          <p:nvPr/>
        </p:nvCxnSpPr>
        <p:spPr>
          <a:xfrm flipV="1">
            <a:off x="6106501" y="4454850"/>
            <a:ext cx="1610859" cy="1713324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" name="ZoneTexte 19">
            <a:extLst>
              <a:ext uri="{FF2B5EF4-FFF2-40B4-BE49-F238E27FC236}">
                <a16:creationId xmlns:a16="http://schemas.microsoft.com/office/drawing/2014/main" id="{78CF5BFA-4A4B-01F6-B2AC-547D3D0F9210}"/>
              </a:ext>
            </a:extLst>
          </p:cNvPr>
          <p:cNvSpPr txBox="1"/>
          <p:nvPr/>
        </p:nvSpPr>
        <p:spPr>
          <a:xfrm>
            <a:off x="4321244" y="6166378"/>
            <a:ext cx="3744686" cy="3831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fr-FR" b="1" dirty="0">
                <a:solidFill>
                  <a:srgbClr val="C00000"/>
                </a:solidFill>
                <a:latin typeface="Calibri" panose="020F0502020204030204"/>
              </a:rPr>
              <a:t>Deux figures correspondantes</a:t>
            </a:r>
          </a:p>
        </p:txBody>
      </p:sp>
    </p:spTree>
    <p:extLst>
      <p:ext uri="{BB962C8B-B14F-4D97-AF65-F5344CB8AC3E}">
        <p14:creationId xmlns:p14="http://schemas.microsoft.com/office/powerpoint/2010/main" val="4087235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9482-68B0-611F-F999-BB106C49D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39500-BCA3-98F0-F72A-812FF875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je retournai à ma question de départ sur le téléphérique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693AB7-BA70-9136-2D7B-6535F097A7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représente la situation et repose la question du départ </a:t>
            </a:r>
          </a:p>
          <a:p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0A973F-038A-6476-06EE-2BD548B777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93;p79">
            <a:extLst>
              <a:ext uri="{FF2B5EF4-FFF2-40B4-BE49-F238E27FC236}">
                <a16:creationId xmlns:a16="http://schemas.microsoft.com/office/drawing/2014/main" id="{14634AD4-8381-D1BB-EEA5-114D4A11B75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6F3D7EF-CD7F-58F2-D7C5-A35EF502B309}"/>
              </a:ext>
            </a:extLst>
          </p:cNvPr>
          <p:cNvSpPr txBox="1"/>
          <p:nvPr/>
        </p:nvSpPr>
        <p:spPr>
          <a:xfrm>
            <a:off x="616253" y="4239491"/>
            <a:ext cx="7393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prstClr val="black"/>
                </a:solidFill>
              </a:rPr>
              <a:t>J’ai une  translation 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</a:rPr>
              <a:t> Avec une 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direction</a:t>
            </a:r>
            <a:r>
              <a:rPr lang="fr-FR" sz="2000" b="1" dirty="0">
                <a:solidFill>
                  <a:prstClr val="black"/>
                </a:solidFill>
              </a:rPr>
              <a:t> donnée : </a:t>
            </a:r>
            <a:r>
              <a:rPr lang="fr-FR" sz="2000" b="1" dirty="0">
                <a:solidFill>
                  <a:srgbClr val="C00000"/>
                </a:solidFill>
              </a:rPr>
              <a:t>câble du téléphérique, la droite AB,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</a:rPr>
              <a:t>avec un 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sens</a:t>
            </a:r>
            <a:r>
              <a:rPr lang="fr-FR" sz="2000" b="1" dirty="0">
                <a:solidFill>
                  <a:prstClr val="black"/>
                </a:solidFill>
              </a:rPr>
              <a:t> donné :</a:t>
            </a:r>
            <a:r>
              <a:rPr lang="fr-FR" sz="2000" b="1" dirty="0">
                <a:solidFill>
                  <a:srgbClr val="C00000"/>
                </a:solidFill>
              </a:rPr>
              <a:t>le téléphérique monte de A vers B,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prstClr val="black"/>
                </a:solidFill>
              </a:rPr>
              <a:t>avec une 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longueur</a:t>
            </a:r>
            <a:r>
              <a:rPr lang="fr-FR" sz="2000" b="1" dirty="0">
                <a:solidFill>
                  <a:prstClr val="black"/>
                </a:solidFill>
              </a:rPr>
              <a:t> donnée : </a:t>
            </a:r>
            <a:r>
              <a:rPr lang="fr-FR" sz="2000" b="1" dirty="0">
                <a:solidFill>
                  <a:srgbClr val="C00000"/>
                </a:solidFill>
              </a:rPr>
              <a:t>80m, longueur AB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075DA2-89B1-621D-FC5F-28E77892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247" y="1073010"/>
            <a:ext cx="4610100" cy="3619500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4A8BC5CE-BF20-CF9C-48E7-A9674A12657D}"/>
              </a:ext>
            </a:extLst>
          </p:cNvPr>
          <p:cNvGrpSpPr/>
          <p:nvPr/>
        </p:nvGrpSpPr>
        <p:grpSpPr>
          <a:xfrm>
            <a:off x="653144" y="996696"/>
            <a:ext cx="5722403" cy="3242795"/>
            <a:chOff x="653144" y="996696"/>
            <a:chExt cx="5722403" cy="406156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40DCE89-D43B-4A74-43A6-9603545E4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144" y="1073010"/>
              <a:ext cx="5722403" cy="398524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0840E0A-DB89-8974-E8A7-BB563F92E698}"/>
                </a:ext>
              </a:extLst>
            </p:cNvPr>
            <p:cNvSpPr/>
            <p:nvPr/>
          </p:nvSpPr>
          <p:spPr>
            <a:xfrm>
              <a:off x="653144" y="996696"/>
              <a:ext cx="1303672" cy="146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02659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Ces deux triangles sont-ils obtenus par une translation ? (Vrai ou Faux)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696E468-80E7-9EF9-B588-9FCF494B950E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1FDA2B-C4AE-B4D6-B278-774B62CF1302}"/>
              </a:ext>
            </a:extLst>
          </p:cNvPr>
          <p:cNvSpPr/>
          <p:nvPr/>
        </p:nvSpPr>
        <p:spPr>
          <a:xfrm>
            <a:off x="2764725" y="4806648"/>
            <a:ext cx="78660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Ces deux triangles sont-ils obtenus par une translation ?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B8F8E8-DC6C-DB33-5826-73CA3670643A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25CBD8-B472-6294-C87C-9C5D4123C3AF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  <p:pic>
        <p:nvPicPr>
          <p:cNvPr id="17" name="Picture 31">
            <a:extLst>
              <a:ext uri="{FF2B5EF4-FFF2-40B4-BE49-F238E27FC236}">
                <a16:creationId xmlns:a16="http://schemas.microsoft.com/office/drawing/2014/main" id="{F66447D2-53AE-34AF-CDD5-30433E2BE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247" y="1769554"/>
            <a:ext cx="5430308" cy="27445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3833F61-A8B5-348C-8B75-11B863EAD555}"/>
              </a:ext>
            </a:extLst>
          </p:cNvPr>
          <p:cNvSpPr/>
          <p:nvPr/>
        </p:nvSpPr>
        <p:spPr>
          <a:xfrm rot="18844187">
            <a:off x="3826854" y="3065639"/>
            <a:ext cx="2744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A9C335-A129-49BE-1DA2-4E9E088C225D}"/>
              </a:ext>
            </a:extLst>
          </p:cNvPr>
          <p:cNvSpPr/>
          <p:nvPr/>
        </p:nvSpPr>
        <p:spPr>
          <a:xfrm rot="18844187">
            <a:off x="7056562" y="3048055"/>
            <a:ext cx="2744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97FF77-C35F-88F8-DB93-3B0D9547803B}"/>
              </a:ext>
            </a:extLst>
          </p:cNvPr>
          <p:cNvSpPr/>
          <p:nvPr/>
        </p:nvSpPr>
        <p:spPr>
          <a:xfrm rot="2367557">
            <a:off x="4596724" y="3259070"/>
            <a:ext cx="3642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EF52C9-EDA4-210C-032D-301983249E29}"/>
              </a:ext>
            </a:extLst>
          </p:cNvPr>
          <p:cNvSpPr/>
          <p:nvPr/>
        </p:nvSpPr>
        <p:spPr>
          <a:xfrm rot="2367557">
            <a:off x="7861601" y="3259071"/>
            <a:ext cx="3642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25E680-6DBA-50F9-506D-E072AEB7F34C}"/>
              </a:ext>
            </a:extLst>
          </p:cNvPr>
          <p:cNvSpPr/>
          <p:nvPr/>
        </p:nvSpPr>
        <p:spPr>
          <a:xfrm rot="611423">
            <a:off x="7189533" y="3763164"/>
            <a:ext cx="4539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E5F249-145B-3805-F5DA-9385C820F55A}"/>
              </a:ext>
            </a:extLst>
          </p:cNvPr>
          <p:cNvSpPr/>
          <p:nvPr/>
        </p:nvSpPr>
        <p:spPr>
          <a:xfrm rot="611423">
            <a:off x="3989133" y="3798333"/>
            <a:ext cx="4539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///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Vrai, car le triangle a glissé sans changer sa forme ni ses dimensions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qu’une translation ne change ni la forme ni les dimensions..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8CD164-4B1D-2B9E-1005-E87FA8F53A88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3CCAB-277A-91DF-8F44-8A74E09AEDC0}"/>
              </a:ext>
            </a:extLst>
          </p:cNvPr>
          <p:cNvSpPr/>
          <p:nvPr/>
        </p:nvSpPr>
        <p:spPr>
          <a:xfrm>
            <a:off x="2764725" y="4806648"/>
            <a:ext cx="78660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Ces deux triangles sont-ils obtenus par une translation ?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Picture 28">
            <a:extLst>
              <a:ext uri="{FF2B5EF4-FFF2-40B4-BE49-F238E27FC236}">
                <a16:creationId xmlns:a16="http://schemas.microsoft.com/office/drawing/2014/main" id="{6E52605B-6652-784B-9A48-1CBC70963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247" y="1769554"/>
            <a:ext cx="5430308" cy="27445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732EBB-8F61-720B-0580-B06CA20F5D4C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AF5264-B63B-DA93-C6CF-4FBDC1AE72AC}"/>
              </a:ext>
            </a:extLst>
          </p:cNvPr>
          <p:cNvSpPr/>
          <p:nvPr/>
        </p:nvSpPr>
        <p:spPr>
          <a:xfrm rot="18844187">
            <a:off x="3826854" y="3065639"/>
            <a:ext cx="2744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133683-8459-3EE3-0652-5B35CD0735BD}"/>
              </a:ext>
            </a:extLst>
          </p:cNvPr>
          <p:cNvSpPr/>
          <p:nvPr/>
        </p:nvSpPr>
        <p:spPr>
          <a:xfrm rot="18844187">
            <a:off x="7056562" y="3048055"/>
            <a:ext cx="2744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8124B2-8567-FABD-F4EA-C8E9C9791DDA}"/>
              </a:ext>
            </a:extLst>
          </p:cNvPr>
          <p:cNvSpPr/>
          <p:nvPr/>
        </p:nvSpPr>
        <p:spPr>
          <a:xfrm rot="2367557">
            <a:off x="4596724" y="3259070"/>
            <a:ext cx="3642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E48923-2B6A-16AE-8DD7-CB57B78D57D6}"/>
              </a:ext>
            </a:extLst>
          </p:cNvPr>
          <p:cNvSpPr/>
          <p:nvPr/>
        </p:nvSpPr>
        <p:spPr>
          <a:xfrm rot="2367557">
            <a:off x="7861601" y="3259071"/>
            <a:ext cx="36420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FB05BC-25D0-41E5-88EC-99C1A6E8B6B6}"/>
              </a:ext>
            </a:extLst>
          </p:cNvPr>
          <p:cNvSpPr/>
          <p:nvPr/>
        </p:nvSpPr>
        <p:spPr>
          <a:xfrm rot="611423">
            <a:off x="7189533" y="3763164"/>
            <a:ext cx="4539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7E15C2-2024-F440-166D-A0AD4CCC20C1}"/>
              </a:ext>
            </a:extLst>
          </p:cNvPr>
          <p:cNvSpPr/>
          <p:nvPr/>
        </p:nvSpPr>
        <p:spPr>
          <a:xfrm rot="611423">
            <a:off x="3989133" y="3798333"/>
            <a:ext cx="4539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///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par Vrai ou Faux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1504" y="646624"/>
            <a:ext cx="10372459" cy="450170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A5A5A5"/>
              </a:buClr>
              <a:buSzPts val="1400"/>
            </a:pPr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CDD3B11-8C23-C643-5DB2-E60C18B0C2EC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C76EF-CF9D-0851-B1D7-BB1FAC80BC69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1BBE12-51BC-B533-C8EF-518CD49357CE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9E177E-202F-8EF4-38BD-F61A2F0CD62A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81FC4AF6-B530-29EB-8541-1D27FE6DE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815" y="2579509"/>
            <a:ext cx="3955013" cy="2554697"/>
          </a:xfrm>
          <a:prstGeom prst="rect">
            <a:avLst/>
          </a:prstGeom>
        </p:spPr>
      </p:pic>
      <p:sp>
        <p:nvSpPr>
          <p:cNvPr id="16" name="Right Arrow 6">
            <a:extLst>
              <a:ext uri="{FF2B5EF4-FFF2-40B4-BE49-F238E27FC236}">
                <a16:creationId xmlns:a16="http://schemas.microsoft.com/office/drawing/2014/main" id="{060768F9-23DB-9C6F-460A-A5176C6F01FB}"/>
              </a:ext>
            </a:extLst>
          </p:cNvPr>
          <p:cNvSpPr/>
          <p:nvPr/>
        </p:nvSpPr>
        <p:spPr>
          <a:xfrm>
            <a:off x="6181285" y="3483387"/>
            <a:ext cx="998376" cy="746939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0D3345-2CB9-7BA2-3171-618A06F9B22A}"/>
              </a:ext>
            </a:extLst>
          </p:cNvPr>
          <p:cNvSpPr/>
          <p:nvPr/>
        </p:nvSpPr>
        <p:spPr>
          <a:xfrm>
            <a:off x="8187321" y="3119335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AA’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CAF74A-B74A-4145-46DE-A9EAC21DA819}"/>
              </a:ext>
            </a:extLst>
          </p:cNvPr>
          <p:cNvSpPr/>
          <p:nvPr/>
        </p:nvSpPr>
        <p:spPr>
          <a:xfrm>
            <a:off x="8215313" y="3623189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BB’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08A53A-1960-79CE-EFD3-09233584750D}"/>
              </a:ext>
            </a:extLst>
          </p:cNvPr>
          <p:cNvSpPr/>
          <p:nvPr/>
        </p:nvSpPr>
        <p:spPr>
          <a:xfrm>
            <a:off x="8215313" y="4099050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CC’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Vrai,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d’une translation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6EC641-993B-F49C-53A5-136284164AEB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789564-4278-4C7D-083E-83030C0DD8DD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B56354-00A8-2FD1-EB05-E0007B6F4158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A43435A-4748-8FDF-1AC9-CE4C6A8B3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815" y="2579509"/>
            <a:ext cx="3955013" cy="2554697"/>
          </a:xfrm>
          <a:prstGeom prst="rect">
            <a:avLst/>
          </a:prstGeom>
        </p:spPr>
      </p:pic>
      <p:sp>
        <p:nvSpPr>
          <p:cNvPr id="11" name="Right Arrow 21">
            <a:extLst>
              <a:ext uri="{FF2B5EF4-FFF2-40B4-BE49-F238E27FC236}">
                <a16:creationId xmlns:a16="http://schemas.microsoft.com/office/drawing/2014/main" id="{1452F53F-A32B-0A2C-211D-0E99C26BDC00}"/>
              </a:ext>
            </a:extLst>
          </p:cNvPr>
          <p:cNvSpPr/>
          <p:nvPr/>
        </p:nvSpPr>
        <p:spPr>
          <a:xfrm>
            <a:off x="6181285" y="3483387"/>
            <a:ext cx="998376" cy="746939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A54C8D-087C-1060-224F-55B31F9CDDE8}"/>
              </a:ext>
            </a:extLst>
          </p:cNvPr>
          <p:cNvSpPr/>
          <p:nvPr/>
        </p:nvSpPr>
        <p:spPr>
          <a:xfrm>
            <a:off x="8187321" y="3119335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AA’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B3875-95EA-23CA-B838-CD1ADEFABBDB}"/>
              </a:ext>
            </a:extLst>
          </p:cNvPr>
          <p:cNvSpPr/>
          <p:nvPr/>
        </p:nvSpPr>
        <p:spPr>
          <a:xfrm>
            <a:off x="8215313" y="3623189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BB’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72AF70-62D1-D34E-065D-EEC4A5D53E3D}"/>
              </a:ext>
            </a:extLst>
          </p:cNvPr>
          <p:cNvSpPr/>
          <p:nvPr/>
        </p:nvSpPr>
        <p:spPr>
          <a:xfrm>
            <a:off x="8215313" y="4099050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CC’ //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par Vrai ou Faux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5A5A5"/>
                </a:solidFill>
              </a:rPr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6923315-A5AF-2C85-9D13-165D71204F42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48AEDE-9FEB-CC7F-D335-F2B5665BB306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E96B80-BAC0-150A-8C0E-C7B2B693A4E1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DFF808-CAF7-AA65-75CE-172AEDD55F60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14D7A2E7-C56D-2EC1-F92F-6D877524A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815" y="2579509"/>
            <a:ext cx="3955013" cy="2554697"/>
          </a:xfrm>
          <a:prstGeom prst="rect">
            <a:avLst/>
          </a:prstGeom>
        </p:spPr>
      </p:pic>
      <p:sp>
        <p:nvSpPr>
          <p:cNvPr id="17" name="Right Arrow 6">
            <a:extLst>
              <a:ext uri="{FF2B5EF4-FFF2-40B4-BE49-F238E27FC236}">
                <a16:creationId xmlns:a16="http://schemas.microsoft.com/office/drawing/2014/main" id="{93EC72A5-801B-7849-BCA0-192EFE1EF09B}"/>
              </a:ext>
            </a:extLst>
          </p:cNvPr>
          <p:cNvSpPr/>
          <p:nvPr/>
        </p:nvSpPr>
        <p:spPr>
          <a:xfrm>
            <a:off x="6181285" y="3483387"/>
            <a:ext cx="998376" cy="746939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97579A-ABF4-3D34-922A-85322582AE71}"/>
              </a:ext>
            </a:extLst>
          </p:cNvPr>
          <p:cNvSpPr/>
          <p:nvPr/>
        </p:nvSpPr>
        <p:spPr>
          <a:xfrm>
            <a:off x="8187321" y="3119335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AA’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AF4514-574F-405E-C961-04B950640CDF}"/>
              </a:ext>
            </a:extLst>
          </p:cNvPr>
          <p:cNvSpPr/>
          <p:nvPr/>
        </p:nvSpPr>
        <p:spPr>
          <a:xfrm>
            <a:off x="8215313" y="3623189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BB’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7F8598-FEE9-6FF0-DBC0-DA0D329D4FB7}"/>
              </a:ext>
            </a:extLst>
          </p:cNvPr>
          <p:cNvSpPr/>
          <p:nvPr/>
        </p:nvSpPr>
        <p:spPr>
          <a:xfrm>
            <a:off x="8215313" y="4099050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CC’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Vrai,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d’une translation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BDD022-67C3-8C45-EB36-D20B955632C1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DA00EF-0F6A-76CB-84F4-07E2E6D9822D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1FDAB0-D863-E2BF-B7D3-2BD28AB39998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20">
            <a:extLst>
              <a:ext uri="{FF2B5EF4-FFF2-40B4-BE49-F238E27FC236}">
                <a16:creationId xmlns:a16="http://schemas.microsoft.com/office/drawing/2014/main" id="{5D73781A-E30E-BEDF-1CB2-6D6544BB3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815" y="2579509"/>
            <a:ext cx="3955013" cy="2554697"/>
          </a:xfrm>
          <a:prstGeom prst="rect">
            <a:avLst/>
          </a:prstGeom>
        </p:spPr>
      </p:pic>
      <p:sp>
        <p:nvSpPr>
          <p:cNvPr id="12" name="Right Arrow 21">
            <a:extLst>
              <a:ext uri="{FF2B5EF4-FFF2-40B4-BE49-F238E27FC236}">
                <a16:creationId xmlns:a16="http://schemas.microsoft.com/office/drawing/2014/main" id="{609EF208-85C5-C75A-BB7A-81CFEB5D9C98}"/>
              </a:ext>
            </a:extLst>
          </p:cNvPr>
          <p:cNvSpPr/>
          <p:nvPr/>
        </p:nvSpPr>
        <p:spPr>
          <a:xfrm>
            <a:off x="6181285" y="3483387"/>
            <a:ext cx="998376" cy="746939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6FCBB5-7615-5B6B-033A-32FCBE84CEE9}"/>
              </a:ext>
            </a:extLst>
          </p:cNvPr>
          <p:cNvSpPr/>
          <p:nvPr/>
        </p:nvSpPr>
        <p:spPr>
          <a:xfrm>
            <a:off x="8187321" y="3119335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AA’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DA105-B84C-FFE6-B5A0-E5DDF3EF2C2F}"/>
              </a:ext>
            </a:extLst>
          </p:cNvPr>
          <p:cNvSpPr/>
          <p:nvPr/>
        </p:nvSpPr>
        <p:spPr>
          <a:xfrm>
            <a:off x="8215313" y="3623189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BB’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BA4B75-0479-D115-2554-C9A754C8C8AE}"/>
              </a:ext>
            </a:extLst>
          </p:cNvPr>
          <p:cNvSpPr/>
          <p:nvPr/>
        </p:nvSpPr>
        <p:spPr>
          <a:xfrm>
            <a:off x="8215313" y="4099050"/>
            <a:ext cx="2515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CC’ = MM’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Cochez  la figure qui représente une translation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BB864162-190E-9374-9FA6-036424CB766E}"/>
              </a:ext>
            </a:extLst>
          </p:cNvPr>
          <p:cNvSpPr/>
          <p:nvPr/>
        </p:nvSpPr>
        <p:spPr>
          <a:xfrm>
            <a:off x="2369781" y="4980875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4C79C9A8-90D2-9723-03B2-342B6F382B13}"/>
              </a:ext>
            </a:extLst>
          </p:cNvPr>
          <p:cNvSpPr/>
          <p:nvPr/>
        </p:nvSpPr>
        <p:spPr>
          <a:xfrm>
            <a:off x="2369781" y="3204897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D740D8B3-7C12-F32A-0E82-0B17F7DAC27D}"/>
              </a:ext>
            </a:extLst>
          </p:cNvPr>
          <p:cNvSpPr/>
          <p:nvPr/>
        </p:nvSpPr>
        <p:spPr>
          <a:xfrm>
            <a:off x="2350731" y="1431691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BFA10E-8F9B-1CB1-A582-6FB81A92ECAF}"/>
              </a:ext>
            </a:extLst>
          </p:cNvPr>
          <p:cNvSpPr/>
          <p:nvPr/>
        </p:nvSpPr>
        <p:spPr>
          <a:xfrm>
            <a:off x="2446369" y="1949540"/>
            <a:ext cx="1105677" cy="545842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8374C1-959F-FCB4-2169-C6A279259D57}"/>
              </a:ext>
            </a:extLst>
          </p:cNvPr>
          <p:cNvSpPr/>
          <p:nvPr/>
        </p:nvSpPr>
        <p:spPr>
          <a:xfrm>
            <a:off x="2631037" y="3724327"/>
            <a:ext cx="737118" cy="737118"/>
          </a:xfrm>
          <a:prstGeom prst="rect">
            <a:avLst/>
          </a:prstGeom>
          <a:solidFill>
            <a:srgbClr val="F19D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6D69C4-15E7-822B-01CC-62597646FFD7}"/>
              </a:ext>
            </a:extLst>
          </p:cNvPr>
          <p:cNvSpPr/>
          <p:nvPr/>
        </p:nvSpPr>
        <p:spPr>
          <a:xfrm rot="3020597">
            <a:off x="5136307" y="3724327"/>
            <a:ext cx="737118" cy="737118"/>
          </a:xfrm>
          <a:prstGeom prst="rect">
            <a:avLst/>
          </a:prstGeom>
          <a:solidFill>
            <a:srgbClr val="F19D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AB0C1C59-97D3-9388-ECF0-9907AAEBFC4C}"/>
              </a:ext>
            </a:extLst>
          </p:cNvPr>
          <p:cNvSpPr/>
          <p:nvPr/>
        </p:nvSpPr>
        <p:spPr>
          <a:xfrm>
            <a:off x="2650087" y="5367707"/>
            <a:ext cx="802433" cy="802433"/>
          </a:xfrm>
          <a:prstGeom prst="ellipse">
            <a:avLst/>
          </a:prstGeom>
          <a:solidFill>
            <a:srgbClr val="1D9A7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19">
            <a:extLst>
              <a:ext uri="{FF2B5EF4-FFF2-40B4-BE49-F238E27FC236}">
                <a16:creationId xmlns:a16="http://schemas.microsoft.com/office/drawing/2014/main" id="{4C834A45-B7D2-BCC3-988D-9C29332FCA91}"/>
              </a:ext>
            </a:extLst>
          </p:cNvPr>
          <p:cNvSpPr/>
          <p:nvPr/>
        </p:nvSpPr>
        <p:spPr>
          <a:xfrm>
            <a:off x="5004959" y="5367707"/>
            <a:ext cx="802433" cy="802433"/>
          </a:xfrm>
          <a:prstGeom prst="ellipse">
            <a:avLst/>
          </a:prstGeom>
          <a:solidFill>
            <a:srgbClr val="1D9A7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39C787-14A1-C9E5-C328-DE174773B836}"/>
              </a:ext>
            </a:extLst>
          </p:cNvPr>
          <p:cNvSpPr/>
          <p:nvPr/>
        </p:nvSpPr>
        <p:spPr>
          <a:xfrm>
            <a:off x="4251727" y="1762929"/>
            <a:ext cx="1861690" cy="919064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95962-A6DC-E0A2-181D-9F9402DEB58B}"/>
              </a:ext>
            </a:extLst>
          </p:cNvPr>
          <p:cNvSpPr/>
          <p:nvPr/>
        </p:nvSpPr>
        <p:spPr>
          <a:xfrm>
            <a:off x="1442038" y="1744605"/>
            <a:ext cx="764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A.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996458-6BB1-C4B3-B4B9-3B16C6FCD43D}"/>
              </a:ext>
            </a:extLst>
          </p:cNvPr>
          <p:cNvSpPr/>
          <p:nvPr/>
        </p:nvSpPr>
        <p:spPr>
          <a:xfrm>
            <a:off x="1442038" y="3516255"/>
            <a:ext cx="764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B.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2DFEC8-ABA5-5D43-D886-0B57FA754020}"/>
              </a:ext>
            </a:extLst>
          </p:cNvPr>
          <p:cNvSpPr/>
          <p:nvPr/>
        </p:nvSpPr>
        <p:spPr>
          <a:xfrm>
            <a:off x="1460088" y="5354580"/>
            <a:ext cx="728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C.</a:t>
            </a:r>
          </a:p>
        </p:txBody>
      </p:sp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C962C4C4-7AAE-96D6-D76F-4AAA2470BB51}"/>
              </a:ext>
            </a:extLst>
          </p:cNvPr>
          <p:cNvSpPr/>
          <p:nvPr/>
        </p:nvSpPr>
        <p:spPr>
          <a:xfrm>
            <a:off x="7124700" y="191858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ed Rectangle 28">
            <a:extLst>
              <a:ext uri="{FF2B5EF4-FFF2-40B4-BE49-F238E27FC236}">
                <a16:creationId xmlns:a16="http://schemas.microsoft.com/office/drawing/2014/main" id="{26B12C9F-E00E-F541-CDC5-4576E340C6C9}"/>
              </a:ext>
            </a:extLst>
          </p:cNvPr>
          <p:cNvSpPr/>
          <p:nvPr/>
        </p:nvSpPr>
        <p:spPr>
          <a:xfrm>
            <a:off x="7124700" y="361403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31">
            <a:extLst>
              <a:ext uri="{FF2B5EF4-FFF2-40B4-BE49-F238E27FC236}">
                <a16:creationId xmlns:a16="http://schemas.microsoft.com/office/drawing/2014/main" id="{E5916DB3-211C-9B1A-74DE-CBFC587A1827}"/>
              </a:ext>
            </a:extLst>
          </p:cNvPr>
          <p:cNvSpPr/>
          <p:nvPr/>
        </p:nvSpPr>
        <p:spPr>
          <a:xfrm>
            <a:off x="7124700" y="538568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2570D-787F-3130-66EB-F1C3C1E24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0A8C96-FF74-6FA4-0825-173A29B80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bonne réponse est C.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48C0E2-8164-2298-568D-E3823AE26A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la réponse: (A : Agrandissement, B : Rotation , C : Translation)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AEF7CF6-A3A8-74C5-B374-B90FD8159E9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91D477D-DFA8-1FE7-B8DA-B36D8DC4F86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C5D5B40-F671-CE34-D6BB-DA427E214DE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27EB1E1D-D6CA-BBA7-E935-6615F6552527}"/>
              </a:ext>
            </a:extLst>
          </p:cNvPr>
          <p:cNvSpPr/>
          <p:nvPr/>
        </p:nvSpPr>
        <p:spPr>
          <a:xfrm>
            <a:off x="2369781" y="4980875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6077970D-AF02-3844-D60B-4784D220D119}"/>
              </a:ext>
            </a:extLst>
          </p:cNvPr>
          <p:cNvSpPr/>
          <p:nvPr/>
        </p:nvSpPr>
        <p:spPr>
          <a:xfrm>
            <a:off x="2369781" y="3204897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5AE8EB5B-45C2-FEBF-51C6-BD56C6E10C38}"/>
              </a:ext>
            </a:extLst>
          </p:cNvPr>
          <p:cNvSpPr/>
          <p:nvPr/>
        </p:nvSpPr>
        <p:spPr>
          <a:xfrm>
            <a:off x="2350731" y="1431691"/>
            <a:ext cx="4002833" cy="1576874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81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C89A7A-C019-F8C3-F473-0286B2E06A79}"/>
              </a:ext>
            </a:extLst>
          </p:cNvPr>
          <p:cNvSpPr/>
          <p:nvPr/>
        </p:nvSpPr>
        <p:spPr>
          <a:xfrm>
            <a:off x="2446369" y="1949540"/>
            <a:ext cx="1105677" cy="545842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BA9AA0-DD26-7BAA-5B39-E993DEE806C0}"/>
              </a:ext>
            </a:extLst>
          </p:cNvPr>
          <p:cNvSpPr/>
          <p:nvPr/>
        </p:nvSpPr>
        <p:spPr>
          <a:xfrm>
            <a:off x="2631037" y="3724327"/>
            <a:ext cx="737118" cy="737118"/>
          </a:xfrm>
          <a:prstGeom prst="rect">
            <a:avLst/>
          </a:prstGeom>
          <a:solidFill>
            <a:srgbClr val="F19D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405CDB-9435-8F0D-3746-EA0D11853AEB}"/>
              </a:ext>
            </a:extLst>
          </p:cNvPr>
          <p:cNvSpPr/>
          <p:nvPr/>
        </p:nvSpPr>
        <p:spPr>
          <a:xfrm rot="3020597">
            <a:off x="5136307" y="3724327"/>
            <a:ext cx="737118" cy="737118"/>
          </a:xfrm>
          <a:prstGeom prst="rect">
            <a:avLst/>
          </a:prstGeom>
          <a:solidFill>
            <a:srgbClr val="F19D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77106631-3AF6-85CE-08F9-27F12F7CAF1B}"/>
              </a:ext>
            </a:extLst>
          </p:cNvPr>
          <p:cNvSpPr/>
          <p:nvPr/>
        </p:nvSpPr>
        <p:spPr>
          <a:xfrm>
            <a:off x="2650087" y="5367707"/>
            <a:ext cx="802433" cy="802433"/>
          </a:xfrm>
          <a:prstGeom prst="ellipse">
            <a:avLst/>
          </a:prstGeom>
          <a:solidFill>
            <a:srgbClr val="1D9A7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19">
            <a:extLst>
              <a:ext uri="{FF2B5EF4-FFF2-40B4-BE49-F238E27FC236}">
                <a16:creationId xmlns:a16="http://schemas.microsoft.com/office/drawing/2014/main" id="{701CC8C6-E567-7F8F-17B5-57D16E034028}"/>
              </a:ext>
            </a:extLst>
          </p:cNvPr>
          <p:cNvSpPr/>
          <p:nvPr/>
        </p:nvSpPr>
        <p:spPr>
          <a:xfrm>
            <a:off x="5004959" y="5367707"/>
            <a:ext cx="802433" cy="802433"/>
          </a:xfrm>
          <a:prstGeom prst="ellipse">
            <a:avLst/>
          </a:prstGeom>
          <a:solidFill>
            <a:srgbClr val="1D9A7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5B02FD-BA05-4984-91BC-ACC4AD0C9F9D}"/>
              </a:ext>
            </a:extLst>
          </p:cNvPr>
          <p:cNvSpPr/>
          <p:nvPr/>
        </p:nvSpPr>
        <p:spPr>
          <a:xfrm>
            <a:off x="4251727" y="1762929"/>
            <a:ext cx="1861690" cy="919064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8C764A-17B5-F789-0F8D-2BCB33720031}"/>
              </a:ext>
            </a:extLst>
          </p:cNvPr>
          <p:cNvSpPr/>
          <p:nvPr/>
        </p:nvSpPr>
        <p:spPr>
          <a:xfrm>
            <a:off x="1442038" y="1744605"/>
            <a:ext cx="764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A.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8BEF2A-B95D-8B0F-92FD-220C79EE9AB2}"/>
              </a:ext>
            </a:extLst>
          </p:cNvPr>
          <p:cNvSpPr/>
          <p:nvPr/>
        </p:nvSpPr>
        <p:spPr>
          <a:xfrm>
            <a:off x="1442038" y="3516255"/>
            <a:ext cx="764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B.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E69B17-093D-AB14-B00B-FF47769AE428}"/>
              </a:ext>
            </a:extLst>
          </p:cNvPr>
          <p:cNvSpPr/>
          <p:nvPr/>
        </p:nvSpPr>
        <p:spPr>
          <a:xfrm>
            <a:off x="1460088" y="5354580"/>
            <a:ext cx="728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C.</a:t>
            </a:r>
          </a:p>
        </p:txBody>
      </p:sp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89E55028-583B-A866-E8D7-B3348805151C}"/>
              </a:ext>
            </a:extLst>
          </p:cNvPr>
          <p:cNvSpPr/>
          <p:nvPr/>
        </p:nvSpPr>
        <p:spPr>
          <a:xfrm>
            <a:off x="7124700" y="191858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ed Rectangle 28">
            <a:extLst>
              <a:ext uri="{FF2B5EF4-FFF2-40B4-BE49-F238E27FC236}">
                <a16:creationId xmlns:a16="http://schemas.microsoft.com/office/drawing/2014/main" id="{21B25673-E699-A2C9-79FC-0BFA7C8968EA}"/>
              </a:ext>
            </a:extLst>
          </p:cNvPr>
          <p:cNvSpPr/>
          <p:nvPr/>
        </p:nvSpPr>
        <p:spPr>
          <a:xfrm>
            <a:off x="7124700" y="361403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ed Rectangle 31">
            <a:extLst>
              <a:ext uri="{FF2B5EF4-FFF2-40B4-BE49-F238E27FC236}">
                <a16:creationId xmlns:a16="http://schemas.microsoft.com/office/drawing/2014/main" id="{E4C3CE68-9581-7961-992A-F230E0D8BFAF}"/>
              </a:ext>
            </a:extLst>
          </p:cNvPr>
          <p:cNvSpPr/>
          <p:nvPr/>
        </p:nvSpPr>
        <p:spPr>
          <a:xfrm>
            <a:off x="7124700" y="5385680"/>
            <a:ext cx="657225" cy="657225"/>
          </a:xfrm>
          <a:prstGeom prst="roundRect">
            <a:avLst/>
          </a:prstGeom>
          <a:noFill/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que 4" descr="Coche avec un remplissage uni">
            <a:extLst>
              <a:ext uri="{FF2B5EF4-FFF2-40B4-BE49-F238E27FC236}">
                <a16:creationId xmlns:a16="http://schemas.microsoft.com/office/drawing/2014/main" id="{51214EAC-F6E9-4B45-266F-05CD3F973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4700" y="512850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9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 animBg="1"/>
      <p:bldP spid="2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2264-32FA-AA23-5C91-C5E159CC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EC6C0-8A90-269B-77C1-9DC58681E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547051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36D-923A-4C34-6C7E-BA3014D9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10641-0139-D070-5D3C-F7A18518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Nous savons ce qu’est une translation. Maintenant, je vais vous montrer étape par étape comment réaliser la translation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CEE75E-7731-5D0A-47B2-B087A02D89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la figure initiale (triangle ABC) ainsi que la droite, la longueur et le sens de la translation EE’.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036D7F4-6BA4-B183-21F4-A57639DF19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35F07EDB-3F94-BEEB-A0C3-008ED8094A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76" b="20028"/>
          <a:stretch/>
        </p:blipFill>
        <p:spPr>
          <a:xfrm>
            <a:off x="1205593" y="2002972"/>
            <a:ext cx="8743950" cy="374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9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FABA-592A-9151-2B73-AB88EAE2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CDB3E-620C-B904-B259-6368F1A22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commencer, je dois identifier et repérer chaque sommet du triangle ABC. </a:t>
            </a:r>
            <a:br>
              <a:rPr lang="fr-FR" dirty="0"/>
            </a:br>
            <a:r>
              <a:rPr lang="fr-FR" dirty="0"/>
              <a:t>Voici les points A, B et C.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E71372-F523-DACA-8FBF-D998D8BDEE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entoure chaque sommet du triangle initial et les nomme clairement à haute voix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AD976C7-8DB1-19A2-12CE-8603A88D22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376CDA4C-4D7D-4667-374D-834AA1FACA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76" b="20028"/>
          <a:stretch/>
        </p:blipFill>
        <p:spPr>
          <a:xfrm>
            <a:off x="1205593" y="2002972"/>
            <a:ext cx="8743950" cy="3744685"/>
          </a:xfrm>
          <a:prstGeom prst="rect">
            <a:avLst/>
          </a:prstGeom>
        </p:spPr>
      </p:pic>
      <p:sp>
        <p:nvSpPr>
          <p:cNvPr id="5" name="Oval 2">
            <a:extLst>
              <a:ext uri="{FF2B5EF4-FFF2-40B4-BE49-F238E27FC236}">
                <a16:creationId xmlns:a16="http://schemas.microsoft.com/office/drawing/2014/main" id="{0D7869DA-56EB-1F9D-461B-7048A80F7BFF}"/>
              </a:ext>
            </a:extLst>
          </p:cNvPr>
          <p:cNvSpPr/>
          <p:nvPr/>
        </p:nvSpPr>
        <p:spPr>
          <a:xfrm>
            <a:off x="3124200" y="2819400"/>
            <a:ext cx="859971" cy="77288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E8498235-4820-CA43-9454-670B0BEA8647}"/>
              </a:ext>
            </a:extLst>
          </p:cNvPr>
          <p:cNvSpPr/>
          <p:nvPr/>
        </p:nvSpPr>
        <p:spPr>
          <a:xfrm>
            <a:off x="3385457" y="4974771"/>
            <a:ext cx="859971" cy="77288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240E4E50-4784-A1AC-F838-71D908FA9915}"/>
              </a:ext>
            </a:extLst>
          </p:cNvPr>
          <p:cNvSpPr/>
          <p:nvPr/>
        </p:nvSpPr>
        <p:spPr>
          <a:xfrm>
            <a:off x="1534885" y="4201885"/>
            <a:ext cx="859971" cy="77288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02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9280" y="172137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401194" y="264848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42224" y="514490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43373" y="420913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400045" y="172228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29280" y="262782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87608" y="4209130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87608" y="600388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Reconnaître et réaliser une rotation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87607" y="5049586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400045" y="3476299"/>
            <a:ext cx="10321337" cy="524352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                                           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Les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isométries dans le plan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488743" y="350978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 8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400045" y="26461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CONSOLIDATION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031964" y="2682961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  <a:sym typeface="Arial"/>
              </a:rPr>
              <a:t>CONSOLIDATION 3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87607" y="421146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Reconnaître une isométrie dans le plan et ses propriétés de conservation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Reconnaître et réaliser une translation</a:t>
            </a:r>
          </a:p>
        </p:txBody>
      </p:sp>
    </p:spTree>
    <p:extLst>
      <p:ext uri="{BB962C8B-B14F-4D97-AF65-F5344CB8AC3E}">
        <p14:creationId xmlns:p14="http://schemas.microsoft.com/office/powerpoint/2010/main" val="213867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4113-ADDE-E55A-DC50-60924E76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86A9F-88A1-EA54-3AD6-1BADFD3D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réaliser la translation du point A. Je trace la droite parallèle à EE’ passant par A, puis je reporte la longueur exacte EE’. Voici le point A’.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A13B-1657-FB5E-A67A-99829D8D8B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montre précisément le déplacement effectué du point A vers le point A’.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C708245-2BC4-0B35-3B50-583D69672F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77;p92">
            <a:extLst>
              <a:ext uri="{FF2B5EF4-FFF2-40B4-BE49-F238E27FC236}">
                <a16:creationId xmlns:a16="http://schemas.microsoft.com/office/drawing/2014/main" id="{46D87B84-CBDC-8797-6F5C-4F4B4E79D765}"/>
              </a:ext>
            </a:extLst>
          </p:cNvPr>
          <p:cNvSpPr/>
          <p:nvPr/>
        </p:nvSpPr>
        <p:spPr>
          <a:xfrm>
            <a:off x="4528457" y="1094795"/>
            <a:ext cx="4021494" cy="2239347"/>
          </a:xfrm>
          <a:custGeom>
            <a:avLst/>
            <a:gdLst/>
            <a:ahLst/>
            <a:cxnLst/>
            <a:rect l="l" t="t" r="r" b="b"/>
            <a:pathLst>
              <a:path w="4021494" h="2239347" extrusionOk="0">
                <a:moveTo>
                  <a:pt x="195943" y="559836"/>
                </a:moveTo>
                <a:lnTo>
                  <a:pt x="1101012" y="102636"/>
                </a:lnTo>
                <a:lnTo>
                  <a:pt x="1996751" y="0"/>
                </a:lnTo>
                <a:lnTo>
                  <a:pt x="3060441" y="326571"/>
                </a:lnTo>
                <a:lnTo>
                  <a:pt x="3750906" y="886408"/>
                </a:lnTo>
                <a:lnTo>
                  <a:pt x="4021494" y="1754155"/>
                </a:lnTo>
                <a:lnTo>
                  <a:pt x="3732245" y="2239347"/>
                </a:lnTo>
                <a:lnTo>
                  <a:pt x="3359021" y="2118049"/>
                </a:lnTo>
                <a:lnTo>
                  <a:pt x="3200400" y="1483567"/>
                </a:lnTo>
                <a:lnTo>
                  <a:pt x="1922106" y="830424"/>
                </a:lnTo>
                <a:lnTo>
                  <a:pt x="1017037" y="690465"/>
                </a:lnTo>
                <a:lnTo>
                  <a:pt x="438539" y="970383"/>
                </a:lnTo>
                <a:lnTo>
                  <a:pt x="0" y="839755"/>
                </a:lnTo>
                <a:lnTo>
                  <a:pt x="195943" y="559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transF">
            <a:hlinkClick r:id="" action="ppaction://media"/>
            <a:extLst>
              <a:ext uri="{FF2B5EF4-FFF2-40B4-BE49-F238E27FC236}">
                <a16:creationId xmlns:a16="http://schemas.microsoft.com/office/drawing/2014/main" id="{A0296F70-1E31-8D59-69AF-8C2C89ED7FB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6912.3809"/>
                </p14:media>
              </p:ext>
            </p:extLst>
          </p:nvPr>
        </p:nvPicPr>
        <p:blipFill rotWithShape="1">
          <a:blip r:embed="rId5"/>
          <a:srcRect l="2469" t="7805" r="762" b="4065"/>
          <a:stretch>
            <a:fillRect/>
          </a:stretch>
        </p:blipFill>
        <p:spPr>
          <a:xfrm>
            <a:off x="885327" y="1292823"/>
            <a:ext cx="10421346" cy="5338724"/>
          </a:xfrm>
          <a:prstGeom prst="rect">
            <a:avLst/>
          </a:prstGeom>
        </p:spPr>
      </p:pic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60FC8FA4-6C53-7180-3CA1-23C0B30F80EF}"/>
              </a:ext>
            </a:extLst>
          </p:cNvPr>
          <p:cNvSpPr/>
          <p:nvPr/>
        </p:nvSpPr>
        <p:spPr>
          <a:xfrm>
            <a:off x="391631" y="1122188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trace la droite parallèle à EE’ passant par A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17EDA0D0-2D08-155A-B8FE-6BC631C2E449}"/>
              </a:ext>
            </a:extLst>
          </p:cNvPr>
          <p:cNvSpPr/>
          <p:nvPr/>
        </p:nvSpPr>
        <p:spPr>
          <a:xfrm>
            <a:off x="391631" y="1122188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reporte la distance EE’ sur cette parallèles</a:t>
            </a: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5AF320CB-9856-BCF0-C226-CA5402507390}"/>
              </a:ext>
            </a:extLst>
          </p:cNvPr>
          <p:cNvSpPr/>
          <p:nvPr/>
        </p:nvSpPr>
        <p:spPr>
          <a:xfrm>
            <a:off x="391630" y="1130849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 point A’</a:t>
            </a:r>
          </a:p>
        </p:txBody>
      </p:sp>
    </p:spTree>
    <p:extLst>
      <p:ext uri="{BB962C8B-B14F-4D97-AF65-F5344CB8AC3E}">
        <p14:creationId xmlns:p14="http://schemas.microsoft.com/office/powerpoint/2010/main" val="115098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1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2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5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maintenant la même chose pour le sommet B. Je trace la droite parallèle à EE’ passant par B, et je reporte exactement la même longueur EE’. Voici le point B’.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précisément le déplacement effectué du point B vers le point B’.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transF">
            <a:hlinkClick r:id="" action="ppaction://media"/>
            <a:extLst>
              <a:ext uri="{FF2B5EF4-FFF2-40B4-BE49-F238E27FC236}">
                <a16:creationId xmlns:a16="http://schemas.microsoft.com/office/drawing/2014/main" id="{D9D02702-5BDF-4166-AE03-B7E1A06257D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3188" end="31756.3809"/>
                </p14:media>
              </p:ext>
            </p:extLst>
          </p:nvPr>
        </p:nvPicPr>
        <p:blipFill rotWithShape="1">
          <a:blip r:embed="rId5"/>
          <a:srcRect l="2469" t="7805" r="762" b="4065"/>
          <a:stretch>
            <a:fillRect/>
          </a:stretch>
        </p:blipFill>
        <p:spPr>
          <a:xfrm>
            <a:off x="885327" y="1292823"/>
            <a:ext cx="10421346" cy="53387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E806B3-2703-FD07-E3E0-77400F305584}"/>
              </a:ext>
            </a:extLst>
          </p:cNvPr>
          <p:cNvSpPr/>
          <p:nvPr/>
        </p:nvSpPr>
        <p:spPr>
          <a:xfrm>
            <a:off x="357751" y="1118284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trace la droite parallèle à EE’ passant par B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6699E06C-12CB-A4D9-EA6F-60F1B21BAC54}"/>
              </a:ext>
            </a:extLst>
          </p:cNvPr>
          <p:cNvSpPr/>
          <p:nvPr/>
        </p:nvSpPr>
        <p:spPr>
          <a:xfrm>
            <a:off x="357751" y="1118284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reporte la distance EE’ sur cette parallèles</a:t>
            </a: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9F939BC3-A49C-2DD6-60F2-8617DB297CFC}"/>
              </a:ext>
            </a:extLst>
          </p:cNvPr>
          <p:cNvSpPr/>
          <p:nvPr/>
        </p:nvSpPr>
        <p:spPr>
          <a:xfrm>
            <a:off x="357750" y="1171089"/>
            <a:ext cx="5965371" cy="441645"/>
          </a:xfrm>
          <a:prstGeom prst="roundRect">
            <a:avLst/>
          </a:prstGeom>
          <a:solidFill>
            <a:srgbClr val="1D6FA9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 point B’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E50EF8-E8AC-8E39-1AFE-7BB0817C7E39}"/>
              </a:ext>
            </a:extLst>
          </p:cNvPr>
          <p:cNvSpPr/>
          <p:nvPr/>
        </p:nvSpPr>
        <p:spPr>
          <a:xfrm>
            <a:off x="7601781" y="3962185"/>
            <a:ext cx="4283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B’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4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2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que j’ai les trois points-images A’, B’ et C’, je peux les relier entre eux. Voici donc le triangle A’B’C’ obtenu après translation.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 triangle obtenu.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99F252AC-E275-7AEC-A5C1-DCD293542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134" y="1127179"/>
            <a:ext cx="787717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9498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D78B3-BD3B-8D80-F6C0-C8B5FEEE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FC0D6-7445-D2FD-0916-09517305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Regardez, la longueur de chaque côté du triangle ABC est égale à celle du côté correspondant du triangle A’B’C’. Cela signifie qu'une translation conserve les distances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5A44C9-2262-16F2-55B7-B18DD7DD3C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côtés égaux AB = A’B’, AC = A’C’, BC = B’C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70B6FE3-56CD-C4E8-2F16-CA5F43C5AA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2F4E30-03F5-8239-4A42-CB299ADFD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transD">
            <a:hlinkClick r:id="" action="ppaction://media"/>
            <a:extLst>
              <a:ext uri="{FF2B5EF4-FFF2-40B4-BE49-F238E27FC236}">
                <a16:creationId xmlns:a16="http://schemas.microsoft.com/office/drawing/2014/main" id="{947B9975-9070-3560-5E13-84CBF5B1549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07"/>
                </p14:media>
              </p:ext>
            </p:extLst>
          </p:nvPr>
        </p:nvPicPr>
        <p:blipFill rotWithShape="1">
          <a:blip r:embed="rId5"/>
          <a:srcRect l="2589" t="12930" r="3750" b="6030"/>
          <a:stretch>
            <a:fillRect/>
          </a:stretch>
        </p:blipFill>
        <p:spPr>
          <a:xfrm>
            <a:off x="951351" y="1024840"/>
            <a:ext cx="10035151" cy="4884090"/>
          </a:xfrm>
          <a:prstGeom prst="rect">
            <a:avLst/>
          </a:prstGeom>
        </p:spPr>
      </p:pic>
      <p:grpSp>
        <p:nvGrpSpPr>
          <p:cNvPr id="6" name="Group 14">
            <a:extLst>
              <a:ext uri="{FF2B5EF4-FFF2-40B4-BE49-F238E27FC236}">
                <a16:creationId xmlns:a16="http://schemas.microsoft.com/office/drawing/2014/main" id="{AA3D8710-5301-41EA-0A89-E1B78D5DA018}"/>
              </a:ext>
            </a:extLst>
          </p:cNvPr>
          <p:cNvGrpSpPr/>
          <p:nvPr/>
        </p:nvGrpSpPr>
        <p:grpSpPr>
          <a:xfrm>
            <a:off x="2410315" y="5225011"/>
            <a:ext cx="7354171" cy="1426161"/>
            <a:chOff x="2410315" y="5225011"/>
            <a:chExt cx="7354171" cy="1426161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698FAE3E-DF3E-C6E3-63EF-FD792D18F208}"/>
                </a:ext>
              </a:extLst>
            </p:cNvPr>
            <p:cNvGrpSpPr/>
            <p:nvPr/>
          </p:nvGrpSpPr>
          <p:grpSpPr>
            <a:xfrm>
              <a:off x="2410315" y="5738651"/>
              <a:ext cx="7354171" cy="912521"/>
              <a:chOff x="2410315" y="5455622"/>
              <a:chExt cx="7354171" cy="912521"/>
            </a:xfrm>
          </p:grpSpPr>
          <p:sp>
            <p:nvSpPr>
              <p:cNvPr id="10" name="Rectangle à coins arrondis 8">
                <a:extLst>
                  <a:ext uri="{FF2B5EF4-FFF2-40B4-BE49-F238E27FC236}">
                    <a16:creationId xmlns:a16="http://schemas.microsoft.com/office/drawing/2014/main" id="{9F4F0EE0-1D3E-506C-A008-460717B427CD}"/>
                  </a:ext>
                </a:extLst>
              </p:cNvPr>
              <p:cNvSpPr/>
              <p:nvPr/>
            </p:nvSpPr>
            <p:spPr>
              <a:xfrm>
                <a:off x="2410315" y="5455622"/>
                <a:ext cx="2883497" cy="912521"/>
              </a:xfrm>
              <a:prstGeom prst="roundRect">
                <a:avLst/>
              </a:prstGeom>
              <a:solidFill>
                <a:srgbClr val="1D9A78">
                  <a:lumMod val="20000"/>
                  <a:lumOff val="80000"/>
                </a:srgbClr>
              </a:solidFill>
              <a:ln w="12700" cap="flat" cmpd="sng" algn="ctr">
                <a:solidFill>
                  <a:srgbClr val="1D9A7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translation conserve les longueurs</a:t>
                </a:r>
              </a:p>
            </p:txBody>
          </p:sp>
          <p:sp>
            <p:nvSpPr>
              <p:cNvPr id="11" name="Flèche droite 12">
                <a:extLst>
                  <a:ext uri="{FF2B5EF4-FFF2-40B4-BE49-F238E27FC236}">
                    <a16:creationId xmlns:a16="http://schemas.microsoft.com/office/drawing/2014/main" id="{8DDBE8DA-6FCA-4F83-0AF0-067EF80EB189}"/>
                  </a:ext>
                </a:extLst>
              </p:cNvPr>
              <p:cNvSpPr/>
              <p:nvPr/>
            </p:nvSpPr>
            <p:spPr>
              <a:xfrm>
                <a:off x="5834741" y="5647673"/>
                <a:ext cx="845341" cy="578956"/>
              </a:xfrm>
              <a:prstGeom prst="rightArrow">
                <a:avLst/>
              </a:prstGeom>
              <a:solidFill>
                <a:srgbClr val="1D9A78"/>
              </a:solidFill>
              <a:ln w="12700" cap="flat" cmpd="sng" algn="ctr">
                <a:solidFill>
                  <a:srgbClr val="1D9A78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 à coins arrondis 8">
                <a:extLst>
                  <a:ext uri="{FF2B5EF4-FFF2-40B4-BE49-F238E27FC236}">
                    <a16:creationId xmlns:a16="http://schemas.microsoft.com/office/drawing/2014/main" id="{36506700-18A8-DD33-45EB-E8C6CBCA38B9}"/>
                  </a:ext>
                </a:extLst>
              </p:cNvPr>
              <p:cNvSpPr/>
              <p:nvPr/>
            </p:nvSpPr>
            <p:spPr>
              <a:xfrm>
                <a:off x="7066046" y="5455622"/>
                <a:ext cx="2698440" cy="912521"/>
              </a:xfrm>
              <a:prstGeom prst="roundRect">
                <a:avLst/>
              </a:prstGeom>
              <a:solidFill>
                <a:srgbClr val="1D9A78">
                  <a:lumMod val="20000"/>
                  <a:lumOff val="80000"/>
                </a:srgbClr>
              </a:solidFill>
              <a:ln w="12700" cap="flat" cmpd="sng" algn="ctr">
                <a:solidFill>
                  <a:srgbClr val="1D9A7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AB = A’B’</a:t>
                </a:r>
              </a:p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 = A’C’</a:t>
                </a:r>
              </a:p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BC = B’C’</a:t>
                </a:r>
              </a:p>
            </p:txBody>
          </p:sp>
        </p:grpSp>
        <p:sp>
          <p:nvSpPr>
            <p:cNvPr id="8" name="Rectangle à coins arrondis 8">
              <a:extLst>
                <a:ext uri="{FF2B5EF4-FFF2-40B4-BE49-F238E27FC236}">
                  <a16:creationId xmlns:a16="http://schemas.microsoft.com/office/drawing/2014/main" id="{B161DFA9-AD72-B5A8-FC3C-E4783879C6F7}"/>
                </a:ext>
              </a:extLst>
            </p:cNvPr>
            <p:cNvSpPr/>
            <p:nvPr/>
          </p:nvSpPr>
          <p:spPr>
            <a:xfrm>
              <a:off x="4075475" y="5225011"/>
              <a:ext cx="3786902" cy="456260"/>
            </a:xfrm>
            <a:prstGeom prst="roundRect">
              <a:avLst/>
            </a:prstGeom>
            <a:solidFill>
              <a:srgbClr val="1D9A78">
                <a:lumMod val="20000"/>
                <a:lumOff val="80000"/>
              </a:srgbClr>
            </a:solidFill>
            <a:ln w="127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 translation est une isométrie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149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604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6F493-D5ED-384A-C093-B06C617F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8EBB9A-13DA-A45B-3F21-EA863960C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Chaque angle du triangle ABC a la même mesure que son l'angle correspondant du triangle A’B’C’. </a:t>
            </a:r>
            <a:br>
              <a:rPr lang="fr-FR" dirty="0"/>
            </a:br>
            <a:r>
              <a:rPr lang="fr-FR" dirty="0"/>
              <a:t>Une translation conserve donc aussi les mesures des angles.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3FC03B-CFBA-8414-11DF-DEDCC623D24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indique sur la figure les angles correspondants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EDFB660-1013-9AF3-0976-5C9278CE264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D52529-BDA0-54AD-C4C2-BEA445D45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transM">
            <a:hlinkClick r:id="" action="ppaction://media"/>
            <a:extLst>
              <a:ext uri="{FF2B5EF4-FFF2-40B4-BE49-F238E27FC236}">
                <a16:creationId xmlns:a16="http://schemas.microsoft.com/office/drawing/2014/main" id="{3E39F7EC-CB72-6FBA-8547-EBE2E892AD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035" t="4762" r="2947" b="12699"/>
          <a:stretch/>
        </p:blipFill>
        <p:spPr>
          <a:xfrm>
            <a:off x="1739840" y="1040675"/>
            <a:ext cx="9035142" cy="4461800"/>
          </a:xfrm>
          <a:prstGeom prst="rect">
            <a:avLst/>
          </a:prstGeom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6AD5A27C-211E-C796-1B85-AA2D1733E249}"/>
              </a:ext>
            </a:extLst>
          </p:cNvPr>
          <p:cNvGrpSpPr/>
          <p:nvPr/>
        </p:nvGrpSpPr>
        <p:grpSpPr>
          <a:xfrm>
            <a:off x="2410316" y="5225011"/>
            <a:ext cx="8039970" cy="1426161"/>
            <a:chOff x="2410316" y="5225011"/>
            <a:chExt cx="8039970" cy="1426161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87DB94CC-E5B7-A3E5-09D3-C492154E9E7C}"/>
                </a:ext>
              </a:extLst>
            </p:cNvPr>
            <p:cNvGrpSpPr/>
            <p:nvPr/>
          </p:nvGrpSpPr>
          <p:grpSpPr>
            <a:xfrm>
              <a:off x="2410316" y="5738651"/>
              <a:ext cx="8039970" cy="912521"/>
              <a:chOff x="2410315" y="5455622"/>
              <a:chExt cx="8087857" cy="912521"/>
            </a:xfrm>
          </p:grpSpPr>
          <p:sp>
            <p:nvSpPr>
              <p:cNvPr id="10" name="Rectangle à coins arrondis 8">
                <a:extLst>
                  <a:ext uri="{FF2B5EF4-FFF2-40B4-BE49-F238E27FC236}">
                    <a16:creationId xmlns:a16="http://schemas.microsoft.com/office/drawing/2014/main" id="{F58504F8-0270-28ED-D12C-2E7DD2EDD93A}"/>
                  </a:ext>
                </a:extLst>
              </p:cNvPr>
              <p:cNvSpPr/>
              <p:nvPr/>
            </p:nvSpPr>
            <p:spPr>
              <a:xfrm>
                <a:off x="2410315" y="5455622"/>
                <a:ext cx="2883497" cy="912521"/>
              </a:xfrm>
              <a:prstGeom prst="roundRect">
                <a:avLst/>
              </a:prstGeom>
              <a:solidFill>
                <a:srgbClr val="1D9A78">
                  <a:lumMod val="20000"/>
                  <a:lumOff val="80000"/>
                </a:srgbClr>
              </a:solidFill>
              <a:ln w="12700" cap="flat" cmpd="sng" algn="ctr">
                <a:solidFill>
                  <a:srgbClr val="1D9A7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translation conserve la mesure des angles</a:t>
                </a:r>
              </a:p>
            </p:txBody>
          </p:sp>
          <p:sp>
            <p:nvSpPr>
              <p:cNvPr id="11" name="Flèche droite 12">
                <a:extLst>
                  <a:ext uri="{FF2B5EF4-FFF2-40B4-BE49-F238E27FC236}">
                    <a16:creationId xmlns:a16="http://schemas.microsoft.com/office/drawing/2014/main" id="{888BD224-757F-276A-D560-7DCCF37B7BAC}"/>
                  </a:ext>
                </a:extLst>
              </p:cNvPr>
              <p:cNvSpPr/>
              <p:nvPr/>
            </p:nvSpPr>
            <p:spPr>
              <a:xfrm>
                <a:off x="5834741" y="5647673"/>
                <a:ext cx="845341" cy="578956"/>
              </a:xfrm>
              <a:prstGeom prst="rightArrow">
                <a:avLst/>
              </a:prstGeom>
              <a:solidFill>
                <a:srgbClr val="1D9A78"/>
              </a:solidFill>
              <a:ln w="12700" cap="flat" cmpd="sng" algn="ctr">
                <a:solidFill>
                  <a:srgbClr val="1D9A78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 à coins arrondis 8">
                <a:extLst>
                  <a:ext uri="{FF2B5EF4-FFF2-40B4-BE49-F238E27FC236}">
                    <a16:creationId xmlns:a16="http://schemas.microsoft.com/office/drawing/2014/main" id="{FC9D8C5B-4805-02B0-2533-D8641EC5C50A}"/>
                  </a:ext>
                </a:extLst>
              </p:cNvPr>
              <p:cNvSpPr/>
              <p:nvPr/>
            </p:nvSpPr>
            <p:spPr>
              <a:xfrm>
                <a:off x="7066046" y="5455622"/>
                <a:ext cx="3432126" cy="912521"/>
              </a:xfrm>
              <a:prstGeom prst="roundRect">
                <a:avLst/>
              </a:prstGeom>
              <a:solidFill>
                <a:srgbClr val="1D9A78">
                  <a:lumMod val="20000"/>
                  <a:lumOff val="80000"/>
                </a:srgbClr>
              </a:solidFill>
              <a:ln w="12700" cap="flat" cmpd="sng" algn="ctr">
                <a:solidFill>
                  <a:srgbClr val="1D9A7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∠BAC = ∠B’A’C’</a:t>
                </a:r>
              </a:p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∠ABC = ∠A’B’C’</a:t>
                </a:r>
              </a:p>
              <a:p>
                <a:pPr marL="800100" marR="0" lvl="1" indent="-34290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∠ACB = ∠A’C’B’</a:t>
                </a:r>
              </a:p>
            </p:txBody>
          </p:sp>
        </p:grpSp>
        <p:sp>
          <p:nvSpPr>
            <p:cNvPr id="8" name="Rectangle à coins arrondis 8">
              <a:extLst>
                <a:ext uri="{FF2B5EF4-FFF2-40B4-BE49-F238E27FC236}">
                  <a16:creationId xmlns:a16="http://schemas.microsoft.com/office/drawing/2014/main" id="{7CEDAC24-080D-A18D-4B82-DC8DF23ACA1D}"/>
                </a:ext>
              </a:extLst>
            </p:cNvPr>
            <p:cNvSpPr/>
            <p:nvPr/>
          </p:nvSpPr>
          <p:spPr>
            <a:xfrm>
              <a:off x="4075475" y="5225011"/>
              <a:ext cx="3786902" cy="456260"/>
            </a:xfrm>
            <a:prstGeom prst="roundRect">
              <a:avLst/>
            </a:prstGeom>
            <a:solidFill>
              <a:srgbClr val="1D9A78">
                <a:lumMod val="20000"/>
                <a:lumOff val="80000"/>
              </a:srgbClr>
            </a:solidFill>
            <a:ln w="127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 translation est une isométrie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89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286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6F10-442B-3F71-C2AB-7CCDE214F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5A0A7-049B-14C8-E57A-2367757B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fin, deux figures correspondantes par une translation sont superposables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2A4EB5-4776-FAEA-EA17-826F1EFFEE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66836" y="655827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que le deux triangles correspondants par une translation sont superposables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C1E6D3C-77DF-7C0F-4C11-2470ADB87F9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0CF8B6-21CD-EDB6-C58E-C141092A0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sp>
        <p:nvSpPr>
          <p:cNvPr id="3" name="Rectangle à coins arrondis 8">
            <a:extLst>
              <a:ext uri="{FF2B5EF4-FFF2-40B4-BE49-F238E27FC236}">
                <a16:creationId xmlns:a16="http://schemas.microsoft.com/office/drawing/2014/main" id="{C6080A62-40C5-E235-218D-1C10B0430528}"/>
              </a:ext>
            </a:extLst>
          </p:cNvPr>
          <p:cNvSpPr/>
          <p:nvPr/>
        </p:nvSpPr>
        <p:spPr>
          <a:xfrm>
            <a:off x="2250186" y="1639068"/>
            <a:ext cx="7691628" cy="1258896"/>
          </a:xfrm>
          <a:prstGeom prst="roundRect">
            <a:avLst>
              <a:gd name="adj" fmla="val 9749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Deux figures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 une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sont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superposables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97097962-0372-E9BF-6523-E4FFB57DE154}"/>
              </a:ext>
            </a:extLst>
          </p:cNvPr>
          <p:cNvSpPr/>
          <p:nvPr/>
        </p:nvSpPr>
        <p:spPr>
          <a:xfrm>
            <a:off x="1752600" y="3540482"/>
            <a:ext cx="1719943" cy="2220686"/>
          </a:xfrm>
          <a:custGeom>
            <a:avLst/>
            <a:gdLst>
              <a:gd name="connsiteX0" fmla="*/ 1099457 w 1719943"/>
              <a:gd name="connsiteY0" fmla="*/ 0 h 2220686"/>
              <a:gd name="connsiteX1" fmla="*/ 0 w 1719943"/>
              <a:gd name="connsiteY1" fmla="*/ 1230086 h 2220686"/>
              <a:gd name="connsiteX2" fmla="*/ 1719943 w 1719943"/>
              <a:gd name="connsiteY2" fmla="*/ 2220686 h 2220686"/>
              <a:gd name="connsiteX3" fmla="*/ 1099457 w 1719943"/>
              <a:gd name="connsiteY3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943" h="2220686">
                <a:moveTo>
                  <a:pt x="1099457" y="0"/>
                </a:moveTo>
                <a:lnTo>
                  <a:pt x="0" y="1230086"/>
                </a:lnTo>
                <a:lnTo>
                  <a:pt x="1719943" y="2220686"/>
                </a:lnTo>
                <a:lnTo>
                  <a:pt x="1099457" y="0"/>
                </a:lnTo>
                <a:close/>
              </a:path>
            </a:pathLst>
          </a:custGeom>
          <a:solidFill>
            <a:srgbClr val="36AFCE">
              <a:lumMod val="20000"/>
              <a:lumOff val="80000"/>
            </a:srgbClr>
          </a:solidFill>
          <a:ln w="1905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A9BC1262-95D1-C55E-4EA0-735D7E4C2160}"/>
              </a:ext>
            </a:extLst>
          </p:cNvPr>
          <p:cNvSpPr/>
          <p:nvPr/>
        </p:nvSpPr>
        <p:spPr>
          <a:xfrm>
            <a:off x="8632370" y="3540482"/>
            <a:ext cx="1719943" cy="2220686"/>
          </a:xfrm>
          <a:custGeom>
            <a:avLst/>
            <a:gdLst>
              <a:gd name="connsiteX0" fmla="*/ 1099457 w 1719943"/>
              <a:gd name="connsiteY0" fmla="*/ 0 h 2220686"/>
              <a:gd name="connsiteX1" fmla="*/ 0 w 1719943"/>
              <a:gd name="connsiteY1" fmla="*/ 1230086 h 2220686"/>
              <a:gd name="connsiteX2" fmla="*/ 1719943 w 1719943"/>
              <a:gd name="connsiteY2" fmla="*/ 2220686 h 2220686"/>
              <a:gd name="connsiteX3" fmla="*/ 1099457 w 1719943"/>
              <a:gd name="connsiteY3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943" h="2220686">
                <a:moveTo>
                  <a:pt x="1099457" y="0"/>
                </a:moveTo>
                <a:lnTo>
                  <a:pt x="0" y="1230086"/>
                </a:lnTo>
                <a:lnTo>
                  <a:pt x="1719943" y="2220686"/>
                </a:lnTo>
                <a:lnTo>
                  <a:pt x="1099457" y="0"/>
                </a:lnTo>
                <a:close/>
              </a:path>
            </a:pathLst>
          </a:custGeom>
          <a:solidFill>
            <a:srgbClr val="F19D19">
              <a:lumMod val="20000"/>
              <a:lumOff val="80000"/>
            </a:srgbClr>
          </a:solidFill>
          <a:ln w="19050" cap="flat" cmpd="sng" algn="ctr">
            <a:solidFill>
              <a:srgbClr val="B749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04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7.40741E-7 L 0.25 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3 7.40741E-7 L -0.31303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BA8D-DC38-7097-7ADE-1DD8682FA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DE70-407D-223C-DD29-62FBFCE3F2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2615045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Ordonnez les étapes suivantes pour réaliser la translation du triangle ABC.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EA83A0C-7B97-A7A7-750B-BE5FFEAE00B8}"/>
              </a:ext>
            </a:extLst>
          </p:cNvPr>
          <p:cNvSpPr/>
          <p:nvPr/>
        </p:nvSpPr>
        <p:spPr>
          <a:xfrm>
            <a:off x="1454154" y="4426047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repère les sommets de la figure.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EA3D7-E9D8-7DFF-6028-CE4707D60925}"/>
              </a:ext>
            </a:extLst>
          </p:cNvPr>
          <p:cNvSpPr/>
          <p:nvPr/>
        </p:nvSpPr>
        <p:spPr>
          <a:xfrm>
            <a:off x="1454154" y="2030051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réalise la translation du point A.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AE3620-4218-FBD7-26C5-3E8F9A5A32E5}"/>
              </a:ext>
            </a:extLst>
          </p:cNvPr>
          <p:cNvSpPr/>
          <p:nvPr/>
        </p:nvSpPr>
        <p:spPr>
          <a:xfrm>
            <a:off x="1454154" y="3627381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réalise la translation des points B et C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0257DF-1B0C-80D5-C224-58B47E808758}"/>
              </a:ext>
            </a:extLst>
          </p:cNvPr>
          <p:cNvSpPr/>
          <p:nvPr/>
        </p:nvSpPr>
        <p:spPr>
          <a:xfrm>
            <a:off x="1454154" y="2828716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relie les points A′, B′, et C′ pour former le triangle △A′B′C’.</a:t>
            </a: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B5A4BB7E-2B14-AC2A-54F8-0C9995BF34FD}"/>
              </a:ext>
            </a:extLst>
          </p:cNvPr>
          <p:cNvSpPr/>
          <p:nvPr/>
        </p:nvSpPr>
        <p:spPr>
          <a:xfrm>
            <a:off x="8279707" y="2217392"/>
            <a:ext cx="2828731" cy="2479025"/>
          </a:xfrm>
          <a:custGeom>
            <a:avLst/>
            <a:gdLst>
              <a:gd name="connsiteX0" fmla="*/ 1099457 w 1719943"/>
              <a:gd name="connsiteY0" fmla="*/ 0 h 2220686"/>
              <a:gd name="connsiteX1" fmla="*/ 0 w 1719943"/>
              <a:gd name="connsiteY1" fmla="*/ 1230086 h 2220686"/>
              <a:gd name="connsiteX2" fmla="*/ 1719943 w 1719943"/>
              <a:gd name="connsiteY2" fmla="*/ 2220686 h 2220686"/>
              <a:gd name="connsiteX3" fmla="*/ 1099457 w 1719943"/>
              <a:gd name="connsiteY3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943" h="2220686">
                <a:moveTo>
                  <a:pt x="1099457" y="0"/>
                </a:moveTo>
                <a:lnTo>
                  <a:pt x="0" y="1230086"/>
                </a:lnTo>
                <a:lnTo>
                  <a:pt x="1719943" y="2220686"/>
                </a:lnTo>
                <a:lnTo>
                  <a:pt x="1099457" y="0"/>
                </a:lnTo>
                <a:close/>
              </a:path>
            </a:pathLst>
          </a:custGeom>
          <a:solidFill>
            <a:srgbClr val="F19D19">
              <a:lumMod val="20000"/>
              <a:lumOff val="80000"/>
            </a:srgbClr>
          </a:solidFill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77404C-8731-EFA4-C0B6-402FFC2EA32B}"/>
              </a:ext>
            </a:extLst>
          </p:cNvPr>
          <p:cNvSpPr/>
          <p:nvPr/>
        </p:nvSpPr>
        <p:spPr>
          <a:xfrm>
            <a:off x="9876545" y="1824313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ED08A9-066C-BEDB-FA72-2966C190FA6F}"/>
              </a:ext>
            </a:extLst>
          </p:cNvPr>
          <p:cNvSpPr/>
          <p:nvPr/>
        </p:nvSpPr>
        <p:spPr>
          <a:xfrm>
            <a:off x="7935778" y="3485162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412438-FD2D-AE00-7A6D-51D2936BC835}"/>
              </a:ext>
            </a:extLst>
          </p:cNvPr>
          <p:cNvSpPr/>
          <p:nvPr/>
        </p:nvSpPr>
        <p:spPr>
          <a:xfrm>
            <a:off x="10942126" y="4632827"/>
            <a:ext cx="3481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1563F7-A1B5-7D36-D30F-4F192F131347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 bon ordre.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rappelle les étapes pour réaliser une translation (’enseignant indique : pas forcément commencer par A)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5756D0-9E9A-94B3-96DD-24CE336C0E47}"/>
              </a:ext>
            </a:extLst>
          </p:cNvPr>
          <p:cNvSpPr/>
          <p:nvPr/>
        </p:nvSpPr>
        <p:spPr>
          <a:xfrm>
            <a:off x="1454154" y="4426047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repère les sommets de la figure.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410C91-A91E-D5B5-DDCF-26E06252A307}"/>
              </a:ext>
            </a:extLst>
          </p:cNvPr>
          <p:cNvSpPr/>
          <p:nvPr/>
        </p:nvSpPr>
        <p:spPr>
          <a:xfrm>
            <a:off x="1454154" y="2030051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réalise la translation du point A.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0E02A0-D119-426A-0B8F-CBC9B21DCAF2}"/>
              </a:ext>
            </a:extLst>
          </p:cNvPr>
          <p:cNvSpPr/>
          <p:nvPr/>
        </p:nvSpPr>
        <p:spPr>
          <a:xfrm>
            <a:off x="1454154" y="3627381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réalise la translation des points B et C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C11B8C-9B1F-9671-2862-891947D992B6}"/>
              </a:ext>
            </a:extLst>
          </p:cNvPr>
          <p:cNvSpPr/>
          <p:nvPr/>
        </p:nvSpPr>
        <p:spPr>
          <a:xfrm>
            <a:off x="1454154" y="2828716"/>
            <a:ext cx="6096000" cy="540739"/>
          </a:xfrm>
          <a:prstGeom prst="rect">
            <a:avLst/>
          </a:prstGeom>
          <a:solidFill>
            <a:srgbClr val="1D6FA9"/>
          </a:solidFill>
        </p:spPr>
        <p:txBody>
          <a:bodyPr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Je relie les points A′, B′, et C′ pour former le triangle △A′B′C’.</a:t>
            </a: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1561D626-B8AF-1020-FB7C-C930C4430F69}"/>
              </a:ext>
            </a:extLst>
          </p:cNvPr>
          <p:cNvSpPr/>
          <p:nvPr/>
        </p:nvSpPr>
        <p:spPr>
          <a:xfrm>
            <a:off x="8279707" y="2217392"/>
            <a:ext cx="2828731" cy="2479025"/>
          </a:xfrm>
          <a:custGeom>
            <a:avLst/>
            <a:gdLst>
              <a:gd name="connsiteX0" fmla="*/ 1099457 w 1719943"/>
              <a:gd name="connsiteY0" fmla="*/ 0 h 2220686"/>
              <a:gd name="connsiteX1" fmla="*/ 0 w 1719943"/>
              <a:gd name="connsiteY1" fmla="*/ 1230086 h 2220686"/>
              <a:gd name="connsiteX2" fmla="*/ 1719943 w 1719943"/>
              <a:gd name="connsiteY2" fmla="*/ 2220686 h 2220686"/>
              <a:gd name="connsiteX3" fmla="*/ 1099457 w 1719943"/>
              <a:gd name="connsiteY3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943" h="2220686">
                <a:moveTo>
                  <a:pt x="1099457" y="0"/>
                </a:moveTo>
                <a:lnTo>
                  <a:pt x="0" y="1230086"/>
                </a:lnTo>
                <a:lnTo>
                  <a:pt x="1719943" y="2220686"/>
                </a:lnTo>
                <a:lnTo>
                  <a:pt x="1099457" y="0"/>
                </a:lnTo>
                <a:close/>
              </a:path>
            </a:pathLst>
          </a:custGeom>
          <a:solidFill>
            <a:srgbClr val="F19D19">
              <a:lumMod val="20000"/>
              <a:lumOff val="80000"/>
            </a:srgbClr>
          </a:solidFill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1FCFFE-3226-EFF1-D8AA-597CEC84766D}"/>
              </a:ext>
            </a:extLst>
          </p:cNvPr>
          <p:cNvSpPr/>
          <p:nvPr/>
        </p:nvSpPr>
        <p:spPr>
          <a:xfrm>
            <a:off x="9876545" y="1824313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3FB838-0CE7-EE8B-312C-C48C31D3B2CB}"/>
              </a:ext>
            </a:extLst>
          </p:cNvPr>
          <p:cNvSpPr/>
          <p:nvPr/>
        </p:nvSpPr>
        <p:spPr>
          <a:xfrm>
            <a:off x="7935778" y="3485162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6571F1-0B79-EE3A-4F58-0EA6306374A9}"/>
              </a:ext>
            </a:extLst>
          </p:cNvPr>
          <p:cNvSpPr/>
          <p:nvPr/>
        </p:nvSpPr>
        <p:spPr>
          <a:xfrm>
            <a:off x="10942126" y="4632827"/>
            <a:ext cx="3481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7D1774-FCE3-90E1-8604-DA0F9CA613F6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9254E1-D770-341B-2BC9-89876006FC24}"/>
              </a:ext>
            </a:extLst>
          </p:cNvPr>
          <p:cNvSpPr/>
          <p:nvPr/>
        </p:nvSpPr>
        <p:spPr>
          <a:xfrm>
            <a:off x="947488" y="4502716"/>
            <a:ext cx="387401" cy="387401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3664C6-DA40-3028-563D-569628E63090}"/>
              </a:ext>
            </a:extLst>
          </p:cNvPr>
          <p:cNvSpPr/>
          <p:nvPr/>
        </p:nvSpPr>
        <p:spPr>
          <a:xfrm>
            <a:off x="947488" y="2104749"/>
            <a:ext cx="387401" cy="387401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390204-7902-95BF-373B-362E657F6198}"/>
              </a:ext>
            </a:extLst>
          </p:cNvPr>
          <p:cNvSpPr/>
          <p:nvPr/>
        </p:nvSpPr>
        <p:spPr>
          <a:xfrm>
            <a:off x="947488" y="3728276"/>
            <a:ext cx="387401" cy="387401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670550-F126-2162-8A57-729D4AD4275A}"/>
              </a:ext>
            </a:extLst>
          </p:cNvPr>
          <p:cNvSpPr/>
          <p:nvPr/>
        </p:nvSpPr>
        <p:spPr>
          <a:xfrm>
            <a:off x="947488" y="2897851"/>
            <a:ext cx="387401" cy="387401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585842"/>
            <a:ext cx="10372459" cy="299327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8723262-EA1A-26DA-29EB-674D4113302D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5FA30E-69A3-45F6-51EA-8C2B4DBC6EF0}"/>
              </a:ext>
            </a:extLst>
          </p:cNvPr>
          <p:cNvSpPr/>
          <p:nvPr/>
        </p:nvSpPr>
        <p:spPr>
          <a:xfrm>
            <a:off x="3867242" y="3180024"/>
            <a:ext cx="5379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 translation  est une isométrie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A71921-9A86-E524-484B-6AB92031EFD1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EABD74-6FF3-827E-A460-91EAFB4E69AC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translation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Réaliser la translation d’une figure géométrique simple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Translation</a:t>
            </a:r>
          </a:p>
          <a:p>
            <a:r>
              <a:rPr lang="en-US" dirty="0"/>
              <a:t>Deux figures </a:t>
            </a:r>
            <a:r>
              <a:rPr lang="en-US" dirty="0" err="1"/>
              <a:t>superposables</a:t>
            </a:r>
            <a:endParaRPr lang="en-US" dirty="0"/>
          </a:p>
          <a:p>
            <a:r>
              <a:rPr lang="en-US" dirty="0"/>
              <a:t>Deux figures </a:t>
            </a:r>
            <a:r>
              <a:rPr lang="en-US" dirty="0" err="1"/>
              <a:t>correspondantes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translation</a:t>
            </a:r>
          </a:p>
          <a:p>
            <a:r>
              <a:rPr lang="en-US" dirty="0"/>
              <a:t>Conservation des longueurs et des </a:t>
            </a:r>
            <a:r>
              <a:rPr lang="en-US" dirty="0" err="1"/>
              <a:t>mesures</a:t>
            </a:r>
            <a:r>
              <a:rPr lang="en-US" dirty="0"/>
              <a:t> des angles par </a:t>
            </a:r>
            <a:r>
              <a:rPr lang="en-US" dirty="0" err="1"/>
              <a:t>une</a:t>
            </a:r>
            <a:r>
              <a:rPr lang="en-US" dirty="0"/>
              <a:t> translation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une translation  à partir d’une figure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Réaliser la translation d’une figure géométrique simple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la propriété de conservation d’une translation pour déterminer une longueur ou la mesure d’un angle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76529" y="5521570"/>
            <a:ext cx="9478724" cy="1090245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translation conserve toujours les longueurs et les angles.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figures correspondantes par </a:t>
            </a:r>
            <a:r>
              <a:rPr lang="fr-FR"/>
              <a:t>une translation </a:t>
            </a:r>
            <a:r>
              <a:rPr lang="fr-FR" dirty="0"/>
              <a:t>gardent la même forme et la même taille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7902-094D-2C76-F391-ED3B200C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4F2BC-E76E-9A88-403E-ADE0A6FF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Vrai.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56B93D-4FA9-C460-B7BC-9E79BEAAA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une  translation  est une isométrie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26CE54-AE04-79BF-A22F-66E499960C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8D4959-AC83-08BF-2349-22B1783BE48D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D575C3-ACF3-D5AE-E3D3-5B9099894C4C}"/>
              </a:ext>
            </a:extLst>
          </p:cNvPr>
          <p:cNvSpPr/>
          <p:nvPr/>
        </p:nvSpPr>
        <p:spPr>
          <a:xfrm>
            <a:off x="3867242" y="3180024"/>
            <a:ext cx="5379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 translation  est une isométrie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3A8543-1A33-A45D-3E83-B11DD87F44A2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</p:spTree>
    <p:extLst>
      <p:ext uri="{BB962C8B-B14F-4D97-AF65-F5344CB8AC3E}">
        <p14:creationId xmlns:p14="http://schemas.microsoft.com/office/powerpoint/2010/main" val="16038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Répondre par vrai ou </a:t>
            </a:r>
            <a:r>
              <a:rPr lang="fr-FR" dirty="0" smtClean="0">
                <a:latin typeface="Calibri" panose="020F0502020204030204"/>
              </a:rPr>
              <a:t>faux: 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2DC9A91-F069-C52C-0946-9224528F1630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E5A85E-6F49-19D2-62F1-F8BF4917D412}"/>
              </a:ext>
            </a:extLst>
          </p:cNvPr>
          <p:cNvSpPr/>
          <p:nvPr/>
        </p:nvSpPr>
        <p:spPr>
          <a:xfrm>
            <a:off x="2125750" y="1985705"/>
            <a:ext cx="7624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 translation  est une isométrie , donc elle conserve :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Les distances 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Les mesures des angles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F73860-48EB-DDAE-35F9-3C9D5E2BA474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FBE95A-737C-3315-9F42-6E495D8F41D7}"/>
              </a:ext>
            </a:extLst>
          </p:cNvPr>
          <p:cNvSpPr/>
          <p:nvPr/>
        </p:nvSpPr>
        <p:spPr>
          <a:xfrm>
            <a:off x="9018236" y="5647267"/>
            <a:ext cx="2538763" cy="79586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Répondre par vrai ou faux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la translation conserve les distances et les mesures des angles</a:t>
            </a:r>
          </a:p>
          <a:p>
            <a:r>
              <a:rPr lang="fr-FR" dirty="0"/>
              <a:t>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1E8BFBF-A0D4-18CE-C081-B74AE7239F7B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A6C587-A7C4-CC88-6D69-49E0D2120AD1}"/>
              </a:ext>
            </a:extLst>
          </p:cNvPr>
          <p:cNvSpPr/>
          <p:nvPr/>
        </p:nvSpPr>
        <p:spPr>
          <a:xfrm>
            <a:off x="856370" y="5647267"/>
            <a:ext cx="2538763" cy="795866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194D56-1026-7A0A-5664-EC83A6F4219A}"/>
              </a:ext>
            </a:extLst>
          </p:cNvPr>
          <p:cNvSpPr/>
          <p:nvPr/>
        </p:nvSpPr>
        <p:spPr>
          <a:xfrm>
            <a:off x="2125750" y="1985705"/>
            <a:ext cx="7624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 translation  est une isométrie , donc elle conserve :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Les distances 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Les mesures des angles </a:t>
            </a:r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C602-34F9-233B-AABB-A7AD9672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CF47B-2AAF-F910-952C-73A9E0D3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6067D3-5DA9-F939-C46E-E60BDCD592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5020FC7-8F23-D5CB-4D3E-3EBC8B21464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F7284A-B3DD-812D-B488-541E4398D95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E65CA43-18C5-D8CE-70D6-47D4DEED1D4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D251EB2-2224-439F-4849-0A5959189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99" y="2275558"/>
            <a:ext cx="6731326" cy="328999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2754846-8198-5579-A399-98BFAFA1A482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AC971B-268B-1895-6C5E-07A44F1A6C5A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8D8F2-4A82-75A5-242D-5CF11F35549F}"/>
              </a:ext>
            </a:extLst>
          </p:cNvPr>
          <p:cNvSpPr/>
          <p:nvPr/>
        </p:nvSpPr>
        <p:spPr>
          <a:xfrm>
            <a:off x="7955288" y="2842232"/>
            <a:ext cx="2476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AC = …………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C4EF8C-AC36-A8DF-DA6E-3A913EE6B87F}"/>
              </a:ext>
            </a:extLst>
          </p:cNvPr>
          <p:cNvSpPr/>
          <p:nvPr/>
        </p:nvSpPr>
        <p:spPr>
          <a:xfrm>
            <a:off x="7973949" y="3570020"/>
            <a:ext cx="2623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A’B’ = …………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4066D-2557-DA3A-015F-C6926D5223E1}"/>
              </a:ext>
            </a:extLst>
          </p:cNvPr>
          <p:cNvSpPr/>
          <p:nvPr/>
        </p:nvSpPr>
        <p:spPr>
          <a:xfrm>
            <a:off x="7973949" y="4297808"/>
            <a:ext cx="2624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B’C’ = …………</a:t>
            </a:r>
          </a:p>
        </p:txBody>
      </p:sp>
    </p:spTree>
    <p:extLst>
      <p:ext uri="{BB962C8B-B14F-4D97-AF65-F5344CB8AC3E}">
        <p14:creationId xmlns:p14="http://schemas.microsoft.com/office/powerpoint/2010/main" val="32040269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615A0-A394-40B8-AA55-55E2C8F2C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B05C80-09A3-AA5C-0275-A16F71ED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Voici les bonnes réponses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4828FB-34D5-80C6-A9F1-6EF87EFF185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la translation conserve les distances.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AE90208-ACEF-78C4-DA02-20E5EC1347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A3F4465D-1A8D-0D13-19B7-FFCFE0FF9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99" y="2275558"/>
            <a:ext cx="6731326" cy="32899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48C4565-DDB0-404D-EB50-AEB8100F9235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048103-8CDC-07C0-61EC-CA214A0AC8EA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A7868A-54EA-3B7A-8D09-82C07FD9B5CA}"/>
              </a:ext>
            </a:extLst>
          </p:cNvPr>
          <p:cNvSpPr/>
          <p:nvPr/>
        </p:nvSpPr>
        <p:spPr>
          <a:xfrm>
            <a:off x="7955288" y="2842232"/>
            <a:ext cx="2476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AC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…………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F3D175-270B-2FAB-3001-F3E6320FFB14}"/>
              </a:ext>
            </a:extLst>
          </p:cNvPr>
          <p:cNvSpPr/>
          <p:nvPr/>
        </p:nvSpPr>
        <p:spPr>
          <a:xfrm>
            <a:off x="7973949" y="3570020"/>
            <a:ext cx="2623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A’B’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…………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F1F8FD-97D2-5DC2-46B7-C8A9E0E2EB6D}"/>
              </a:ext>
            </a:extLst>
          </p:cNvPr>
          <p:cNvSpPr/>
          <p:nvPr/>
        </p:nvSpPr>
        <p:spPr>
          <a:xfrm>
            <a:off x="7973949" y="4297808"/>
            <a:ext cx="2624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B’C’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…………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1D6A99-89BB-B008-CD3D-60F680DDBA59}"/>
              </a:ext>
            </a:extLst>
          </p:cNvPr>
          <p:cNvSpPr/>
          <p:nvPr/>
        </p:nvSpPr>
        <p:spPr>
          <a:xfrm>
            <a:off x="9453218" y="2859706"/>
            <a:ext cx="7280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12,6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594CE1-0AFB-6906-4AFA-C2EEC5349218}"/>
              </a:ext>
            </a:extLst>
          </p:cNvPr>
          <p:cNvSpPr/>
          <p:nvPr/>
        </p:nvSpPr>
        <p:spPr>
          <a:xfrm>
            <a:off x="9527863" y="3542705"/>
            <a:ext cx="7280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11,2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353CB0-D666-F6DE-AB7A-46E9671EC806}"/>
              </a:ext>
            </a:extLst>
          </p:cNvPr>
          <p:cNvSpPr/>
          <p:nvPr/>
        </p:nvSpPr>
        <p:spPr>
          <a:xfrm>
            <a:off x="9527863" y="4294858"/>
            <a:ext cx="7280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10,9</a:t>
            </a:r>
          </a:p>
        </p:txBody>
      </p:sp>
    </p:spTree>
    <p:extLst>
      <p:ext uri="{BB962C8B-B14F-4D97-AF65-F5344CB8AC3E}">
        <p14:creationId xmlns:p14="http://schemas.microsoft.com/office/powerpoint/2010/main" val="386232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660C-BAA2-EAFF-8A5C-81097EF3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16739F-C097-2278-0334-83D079BE7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0BAF6-CF2B-A90F-F678-1C93963278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174F430-D2F5-BE19-6CA9-27F06A789C3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23E55D5-A810-D2A7-274E-285B00D7F3A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AD02EA-D044-6E5E-BDEB-C279C5F734D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D0571909-F13A-33F2-0A31-A7B1DEA54B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8"/>
          <a:stretch/>
        </p:blipFill>
        <p:spPr>
          <a:xfrm>
            <a:off x="837708" y="2273681"/>
            <a:ext cx="6279502" cy="31663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0D8F09-C439-EEDB-7295-CEC3D4F748A9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56CDF3-1900-0C8F-0926-1D6257BDEAE5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92328F-815E-68AD-830E-CEF8C6DCA24C}"/>
              </a:ext>
            </a:extLst>
          </p:cNvPr>
          <p:cNvSpPr/>
          <p:nvPr/>
        </p:nvSpPr>
        <p:spPr>
          <a:xfrm>
            <a:off x="7955288" y="2842232"/>
            <a:ext cx="2862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∠ACB = …………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DADBEF-17EC-7625-B0FD-A08385282859}"/>
              </a:ext>
            </a:extLst>
          </p:cNvPr>
          <p:cNvSpPr/>
          <p:nvPr/>
        </p:nvSpPr>
        <p:spPr>
          <a:xfrm>
            <a:off x="7973949" y="3570020"/>
            <a:ext cx="28472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∠ABC = …………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08AEC9-837A-C1FA-299E-9F197D440130}"/>
              </a:ext>
            </a:extLst>
          </p:cNvPr>
          <p:cNvSpPr/>
          <p:nvPr/>
        </p:nvSpPr>
        <p:spPr>
          <a:xfrm>
            <a:off x="7973949" y="4297808"/>
            <a:ext cx="3030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∠C’A’B’ = 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6140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7AB4-B506-67EE-2871-7928DF719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0844F-172E-93D6-E103-41042D712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bonnes réponses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5AD66B-86F1-EF57-0CF2-94DAA332077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68337"/>
            <a:ext cx="10372459" cy="299327"/>
          </a:xfrm>
        </p:spPr>
        <p:txBody>
          <a:bodyPr/>
          <a:lstStyle/>
          <a:p>
            <a:r>
              <a:rPr lang="fr-FR" dirty="0"/>
              <a:t>L’enseignant rappelle que la translation conserve les mesures des angles.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04A5E9BC-04B5-C5B0-6BC5-CC5500CCC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Picture 13">
            <a:extLst>
              <a:ext uri="{FF2B5EF4-FFF2-40B4-BE49-F238E27FC236}">
                <a16:creationId xmlns:a16="http://schemas.microsoft.com/office/drawing/2014/main" id="{8B0BDE79-3C17-00F2-A13B-2CF3CF12ED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8"/>
          <a:stretch/>
        </p:blipFill>
        <p:spPr>
          <a:xfrm>
            <a:off x="837708" y="2273681"/>
            <a:ext cx="6279502" cy="31663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A56843-082F-6F57-2FF3-C7F4F554F015}"/>
              </a:ext>
            </a:extLst>
          </p:cNvPr>
          <p:cNvSpPr/>
          <p:nvPr/>
        </p:nvSpPr>
        <p:spPr>
          <a:xfrm>
            <a:off x="856370" y="1565007"/>
            <a:ext cx="10649830" cy="3997594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05DD39-391B-C2C3-C128-F753CAF5A0E1}"/>
              </a:ext>
            </a:extLst>
          </p:cNvPr>
          <p:cNvSpPr/>
          <p:nvPr/>
        </p:nvSpPr>
        <p:spPr>
          <a:xfrm>
            <a:off x="1291992" y="1689450"/>
            <a:ext cx="9551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△ABC et △A'B'C‘ sont deux triangles correspondants par une translation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298C9D-50A4-A5A9-4DFB-9B28AFD5AB4B}"/>
              </a:ext>
            </a:extLst>
          </p:cNvPr>
          <p:cNvSpPr/>
          <p:nvPr/>
        </p:nvSpPr>
        <p:spPr>
          <a:xfrm>
            <a:off x="7955288" y="2842232"/>
            <a:ext cx="2862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∠ACB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…………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FFCC04-3025-02AA-2A2F-F82FE4583A6C}"/>
              </a:ext>
            </a:extLst>
          </p:cNvPr>
          <p:cNvSpPr/>
          <p:nvPr/>
        </p:nvSpPr>
        <p:spPr>
          <a:xfrm>
            <a:off x="7973949" y="3570020"/>
            <a:ext cx="28472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∠ABC =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 …………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BFFA20-F954-5387-C05C-30B5269DF77E}"/>
              </a:ext>
            </a:extLst>
          </p:cNvPr>
          <p:cNvSpPr/>
          <p:nvPr/>
        </p:nvSpPr>
        <p:spPr>
          <a:xfrm>
            <a:off x="7973949" y="4297808"/>
            <a:ext cx="3030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∠C’A’B’ =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 …………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3CE932-510D-581F-74E8-358EDD87D757}"/>
              </a:ext>
            </a:extLst>
          </p:cNvPr>
          <p:cNvSpPr/>
          <p:nvPr/>
        </p:nvSpPr>
        <p:spPr>
          <a:xfrm>
            <a:off x="9802336" y="2842232"/>
            <a:ext cx="8322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56,2°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2EC52B-9DDA-5CFA-4DB3-3C2813E64352}"/>
              </a:ext>
            </a:extLst>
          </p:cNvPr>
          <p:cNvSpPr/>
          <p:nvPr/>
        </p:nvSpPr>
        <p:spPr>
          <a:xfrm>
            <a:off x="9802337" y="3588681"/>
            <a:ext cx="8322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69,3°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8523CF-E10C-8B13-8F4F-0F2DDB51C960}"/>
              </a:ext>
            </a:extLst>
          </p:cNvPr>
          <p:cNvSpPr/>
          <p:nvPr/>
        </p:nvSpPr>
        <p:spPr>
          <a:xfrm>
            <a:off x="9970289" y="4288478"/>
            <a:ext cx="8322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srgbClr val="1D9A7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54,5°</a:t>
            </a:r>
          </a:p>
        </p:txBody>
      </p:sp>
    </p:spTree>
    <p:extLst>
      <p:ext uri="{BB962C8B-B14F-4D97-AF65-F5344CB8AC3E}">
        <p14:creationId xmlns:p14="http://schemas.microsoft.com/office/powerpoint/2010/main" val="302798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5416" y="6189662"/>
            <a:ext cx="1225550" cy="471488"/>
          </a:xfrm>
        </p:spPr>
        <p:txBody>
          <a:bodyPr/>
          <a:lstStyle/>
          <a:p>
            <a:r>
              <a:rPr lang="en-US" dirty="0"/>
              <a:t>Page 43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2" name="Image 11" descr="Une image contenant texte,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C4DCEC75-B3E5-F6B7-6DE4-20DB8F288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247" y="1050161"/>
            <a:ext cx="8305696" cy="521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4AFA-CAFD-1F0D-C837-62BEBA1E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D040-C5D4-F6DC-9751-6FBED50E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63976-557A-7781-0D6D-82D1D7AE4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201F89-0C67-2666-FE81-6A6155D121F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05C8797-0A33-FC5D-1844-5195EE2C5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CE9E957-7E12-1081-EAE3-0C24021D9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 descr="Une image contenant ligne, Tracé, diagramme, Police&#10;&#10;Le contenu généré par l’IA peut être incorrect.">
            <a:extLst>
              <a:ext uri="{FF2B5EF4-FFF2-40B4-BE49-F238E27FC236}">
                <a16:creationId xmlns:a16="http://schemas.microsoft.com/office/drawing/2014/main" id="{098ED726-643E-9018-B1F9-6C005E730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2" y="1630428"/>
            <a:ext cx="11683661" cy="2649742"/>
          </a:xfrm>
          <a:prstGeom prst="rect">
            <a:avLst/>
          </a:prstGeom>
        </p:spPr>
      </p:pic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0EFCAF30-CE2A-6981-650D-F8356C0C9F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2535" y="3532759"/>
            <a:ext cx="654997" cy="65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6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19109F3-7A51-AE34-1F4C-A5271542F44D}"/>
              </a:ext>
            </a:extLst>
          </p:cNvPr>
          <p:cNvGrpSpPr/>
          <p:nvPr/>
        </p:nvGrpSpPr>
        <p:grpSpPr>
          <a:xfrm>
            <a:off x="405320" y="1923509"/>
            <a:ext cx="11656978" cy="3164127"/>
            <a:chOff x="405320" y="1923509"/>
            <a:chExt cx="11656978" cy="3164127"/>
          </a:xfrm>
        </p:grpSpPr>
        <p:pic>
          <p:nvPicPr>
            <p:cNvPr id="11" name="Image 10" descr="Une image contenant ligne, Tracé, diagramme, texte&#10;&#10;Le contenu généré par l’IA peut être incorrect.">
              <a:extLst>
                <a:ext uri="{FF2B5EF4-FFF2-40B4-BE49-F238E27FC236}">
                  <a16:creationId xmlns:a16="http://schemas.microsoft.com/office/drawing/2014/main" id="{8A2AB0BE-9FA4-AD54-1003-EBE8A2E66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5320" y="1923509"/>
              <a:ext cx="11656978" cy="3164127"/>
            </a:xfrm>
            <a:prstGeom prst="rect">
              <a:avLst/>
            </a:prstGeom>
          </p:spPr>
        </p:pic>
        <p:pic>
          <p:nvPicPr>
            <p:cNvPr id="12" name="Image 11" descr="Une image contenant ligne, capture d’écran, Tracé, pente&#10;&#10;Le contenu généré par l’IA peut être incorrect.">
              <a:extLst>
                <a:ext uri="{FF2B5EF4-FFF2-40B4-BE49-F238E27FC236}">
                  <a16:creationId xmlns:a16="http://schemas.microsoft.com/office/drawing/2014/main" id="{43E5C62B-4755-6788-AE01-666AB0E76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78621" y="2558374"/>
              <a:ext cx="3151909" cy="2529262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7E1527C-D353-12DC-0D53-F0C41D4BD864}"/>
                </a:ext>
              </a:extLst>
            </p:cNvPr>
            <p:cNvSpPr txBox="1"/>
            <p:nvPr/>
          </p:nvSpPr>
          <p:spPr>
            <a:xfrm>
              <a:off x="8735438" y="3592172"/>
              <a:ext cx="447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B’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80250D60-8716-DC72-D7DA-81D95FA44D82}"/>
              </a:ext>
            </a:extLst>
          </p:cNvPr>
          <p:cNvSpPr txBox="1"/>
          <p:nvPr/>
        </p:nvSpPr>
        <p:spPr>
          <a:xfrm>
            <a:off x="9101847" y="4788675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A’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 descr="Une image contenant texte, lign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1898B94-646E-4607-BB33-7279B87A9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36" y="1950396"/>
            <a:ext cx="11851528" cy="29572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8AE39BA-0F09-E978-6851-1CD99079C76B}"/>
              </a:ext>
            </a:extLst>
          </p:cNvPr>
          <p:cNvSpPr txBox="1"/>
          <p:nvPr/>
        </p:nvSpPr>
        <p:spPr>
          <a:xfrm>
            <a:off x="1322960" y="2752927"/>
            <a:ext cx="573933" cy="401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XW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3D1BD8-96C4-CAA8-2492-066B22A62FFA}"/>
              </a:ext>
            </a:extLst>
          </p:cNvPr>
          <p:cNvSpPr txBox="1"/>
          <p:nvPr/>
        </p:nvSpPr>
        <p:spPr>
          <a:xfrm>
            <a:off x="3156621" y="2752927"/>
            <a:ext cx="1619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E04724-FE43-864E-7A5D-00F6EF0F24E0}"/>
              </a:ext>
            </a:extLst>
          </p:cNvPr>
          <p:cNvSpPr txBox="1"/>
          <p:nvPr/>
        </p:nvSpPr>
        <p:spPr>
          <a:xfrm>
            <a:off x="5437950" y="2784277"/>
            <a:ext cx="1619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1DF62-B7EE-3F17-144A-D55DA8EB0318}"/>
              </a:ext>
            </a:extLst>
          </p:cNvPr>
          <p:cNvSpPr txBox="1"/>
          <p:nvPr/>
        </p:nvSpPr>
        <p:spPr>
          <a:xfrm>
            <a:off x="2475684" y="3154181"/>
            <a:ext cx="573933" cy="401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73C49A-EE7B-D371-40C1-134122D38F1D}"/>
              </a:ext>
            </a:extLst>
          </p:cNvPr>
          <p:cNvSpPr txBox="1"/>
          <p:nvPr/>
        </p:nvSpPr>
        <p:spPr>
          <a:xfrm>
            <a:off x="3514115" y="3154181"/>
            <a:ext cx="800103" cy="401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3,87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31E264-2707-A0A5-B161-8F2BBB7FB9F0}"/>
              </a:ext>
            </a:extLst>
          </p:cNvPr>
          <p:cNvSpPr txBox="1"/>
          <p:nvPr/>
        </p:nvSpPr>
        <p:spPr>
          <a:xfrm>
            <a:off x="1021394" y="4039761"/>
            <a:ext cx="928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∠WVX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2E4A79-293B-E7EE-9F84-060EE9BD22C5}"/>
              </a:ext>
            </a:extLst>
          </p:cNvPr>
          <p:cNvSpPr txBox="1"/>
          <p:nvPr/>
        </p:nvSpPr>
        <p:spPr>
          <a:xfrm>
            <a:off x="3367387" y="4039761"/>
            <a:ext cx="1619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E2EBCC6-168C-17FA-04E0-F14FECFADF39}"/>
              </a:ext>
            </a:extLst>
          </p:cNvPr>
          <p:cNvSpPr txBox="1"/>
          <p:nvPr/>
        </p:nvSpPr>
        <p:spPr>
          <a:xfrm>
            <a:off x="5585295" y="3999639"/>
            <a:ext cx="1619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340E267-2D60-0C7D-506E-51A235B87C5B}"/>
              </a:ext>
            </a:extLst>
          </p:cNvPr>
          <p:cNvSpPr txBox="1"/>
          <p:nvPr/>
        </p:nvSpPr>
        <p:spPr>
          <a:xfrm>
            <a:off x="2585118" y="4427691"/>
            <a:ext cx="928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∠TSU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AD8E93-DC27-E07A-EE75-BEF26B452F2F}"/>
              </a:ext>
            </a:extLst>
          </p:cNvPr>
          <p:cNvSpPr txBox="1"/>
          <p:nvPr/>
        </p:nvSpPr>
        <p:spPr>
          <a:xfrm>
            <a:off x="3712718" y="4086703"/>
            <a:ext cx="928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90,49</a:t>
            </a:r>
          </a:p>
        </p:txBody>
      </p:sp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43</a:t>
            </a:r>
            <a:endParaRPr lang="fr-FR" dirty="0"/>
          </a:p>
        </p:txBody>
      </p:sp>
      <p:pic>
        <p:nvPicPr>
          <p:cNvPr id="7" name="Image 6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11168387-328A-79F2-84B7-B3F33CB7F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34" y="1456464"/>
            <a:ext cx="11215764" cy="293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9" name="Image 8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FCEB154A-1C14-7921-C3D0-6E17194D3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80" y="1141799"/>
            <a:ext cx="11478639" cy="521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9F1B49-BB48-8629-F580-F011C3051A75}"/>
              </a:ext>
            </a:extLst>
          </p:cNvPr>
          <p:cNvSpPr txBox="1">
            <a:spLocks/>
          </p:cNvSpPr>
          <p:nvPr/>
        </p:nvSpPr>
        <p:spPr>
          <a:xfrm>
            <a:off x="5345415" y="6189662"/>
            <a:ext cx="1690085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Page 43</a:t>
            </a:r>
            <a:endParaRPr lang="fr-FR" dirty="0"/>
          </a:p>
        </p:txBody>
      </p:sp>
      <p:pic>
        <p:nvPicPr>
          <p:cNvPr id="7" name="Image 6" descr="Une image contenant texte, ligne, Police, diagramme&#10;&#10;Le contenu généré par l’IA peut être incorrect.">
            <a:extLst>
              <a:ext uri="{FF2B5EF4-FFF2-40B4-BE49-F238E27FC236}">
                <a16:creationId xmlns:a16="http://schemas.microsoft.com/office/drawing/2014/main" id="{0EBB3882-5E8A-DEF9-5508-831E51E03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62" y="1795473"/>
            <a:ext cx="11561517" cy="289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2040</TotalTime>
  <Words>2821</Words>
  <Application>Microsoft Office PowerPoint</Application>
  <PresentationFormat>Grand écran</PresentationFormat>
  <Paragraphs>396</Paragraphs>
  <Slides>79</Slides>
  <Notes>1</Notes>
  <HiddenSlides>7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79</vt:i4>
      </vt:variant>
    </vt:vector>
  </HeadingPairs>
  <TitlesOfParts>
    <vt:vector size="89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Poppins ExtraBold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Voici la correction de cet exercice</vt:lpstr>
      <vt:lpstr>Présentation PowerPoint</vt:lpstr>
      <vt:lpstr>Répondre par vrai ou faux:</vt:lpstr>
      <vt:lpstr>Vrai! Une isométrie conserve effectivement les distances et les mesures des angles.</vt:lpstr>
      <vt:lpstr> Complétez la phrase par le mot qui convient:</vt:lpstr>
      <vt:lpstr>La figure initiale et la figure obtenue sont superposables.</vt:lpstr>
      <vt:lpstr>Présentation PowerPoint</vt:lpstr>
      <vt:lpstr>Examinons le déplacement d’un téléphérique:</vt:lpstr>
      <vt:lpstr>Aujourd’hui, nous allons apprendre une isométrie qui déplacer les figures géométriques par glissement </vt:lpstr>
      <vt:lpstr>Pour atteindre cet objectif, nous allons suivre deux étapes:</vt:lpstr>
      <vt:lpstr>Présentation PowerPoint</vt:lpstr>
      <vt:lpstr>Je vais vous montrer ce qu’est une translation en utilisant cet exemple de cerises. Regardez, une translation glisse une figure sans changer  sa forme ni ses dimensions. </vt:lpstr>
      <vt:lpstr>Cette translation est définie par une droite EE’: Je remarque que chaque point se déplace suivant la droite EE’. </vt:lpstr>
      <vt:lpstr>Cette translation est définie par une longueur EE’ Je constate aussi que le déplacement a une longueur précise..</vt:lpstr>
      <vt:lpstr>Cette translation est définie par un sens bien défini.</vt:lpstr>
      <vt:lpstr>Voila la définition de la translation je dois retenir:</vt:lpstr>
      <vt:lpstr>Une translation est définie par trois éléments essentiels :</vt:lpstr>
      <vt:lpstr>La figure initiale et la figure obtenue par translation sont des figures correspondantes.</vt:lpstr>
      <vt:lpstr>Si je retournai à ma question de départ sur le téléphérique</vt:lpstr>
      <vt:lpstr>Présentation PowerPoint</vt:lpstr>
      <vt:lpstr>Ces deux triangles sont-ils obtenus par une translation ? (Vrai ou Faux)</vt:lpstr>
      <vt:lpstr>  Vrai, car le triangle a glissé sans changer sa forme ni ses dimensions</vt:lpstr>
      <vt:lpstr>Répondez par Vrai ou Faux ?</vt:lpstr>
      <vt:lpstr> Vrai, </vt:lpstr>
      <vt:lpstr>Répondez par Vrai ou Faux ?</vt:lpstr>
      <vt:lpstr> Vrai, </vt:lpstr>
      <vt:lpstr>Cochez  la figure qui représente une translation</vt:lpstr>
      <vt:lpstr>La bonne réponse est C. </vt:lpstr>
      <vt:lpstr>Présentation PowerPoint</vt:lpstr>
      <vt:lpstr> Nous savons ce qu’est une translation. Maintenant, je vais vous montrer étape par étape comment réaliser la translation d’un triangle</vt:lpstr>
      <vt:lpstr>Avant de commencer, je dois identifier et repérer chaque sommet du triangle ABC.  Voici les points A, B et C. </vt:lpstr>
      <vt:lpstr>Je commence par réaliser la translation du point A. Je trace la droite parallèle à EE’ passant par A, puis je reporte la longueur exacte EE’. Voici le point A’.</vt:lpstr>
      <vt:lpstr>Je fais maintenant la même chose pour le sommet B. Je trace la droite parallèle à EE’ passant par B, et je reporte exactement la même longueur EE’. Voici le point B’.</vt:lpstr>
      <vt:lpstr>Maintenant que j’ai les trois points-images A’, B’ et C’, je peux les relier entre eux. Voici donc le triangle A’B’C’ obtenu après translation. </vt:lpstr>
      <vt:lpstr>Regardez, la longueur de chaque côté du triangle ABC est égale à celle du côté correspondant du triangle A’B’C’. Cela signifie qu'une translation conserve les distances</vt:lpstr>
      <vt:lpstr>Chaque angle du triangle ABC a la même mesure que son l'angle correspondant du triangle A’B’C’.  Une translation conserve donc aussi les mesures des angles. </vt:lpstr>
      <vt:lpstr>En fin, deux figures correspondantes par une translation sont superposables</vt:lpstr>
      <vt:lpstr>Présentation PowerPoint</vt:lpstr>
      <vt:lpstr>Ordonnez les étapes suivantes pour réaliser la translation du triangle ABC.</vt:lpstr>
      <vt:lpstr>Voici le bon ordre.</vt:lpstr>
      <vt:lpstr>Répondre par vrai ou faux .</vt:lpstr>
      <vt:lpstr> Vrai.</vt:lpstr>
      <vt:lpstr> Répondre par vrai ou faux: </vt:lpstr>
      <vt:lpstr>Répondre par vrai ou faux </vt:lpstr>
      <vt:lpstr>Complétez.</vt:lpstr>
      <vt:lpstr>Voici les bonnes réponses</vt:lpstr>
      <vt:lpstr> Complétez</vt:lpstr>
      <vt:lpstr>Voici les bonnes réponses</vt:lpstr>
      <vt:lpstr>Présentation PowerPoint</vt:lpstr>
      <vt:lpstr>Travaillez individuellement puis discutez en binômes vos réponses.</vt:lpstr>
      <vt:lpstr>Prenez la correction sur vos livrets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pc</cp:lastModifiedBy>
  <cp:revision>152</cp:revision>
  <dcterms:created xsi:type="dcterms:W3CDTF">2025-11-03T10:55:47Z</dcterms:created>
  <dcterms:modified xsi:type="dcterms:W3CDTF">2026-02-11T22:16:01Z</dcterms:modified>
</cp:coreProperties>
</file>