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handoutMasterIdLst>
    <p:handoutMasterId r:id="rId76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353" r:id="rId12"/>
    <p:sldId id="354" r:id="rId13"/>
    <p:sldId id="355" r:id="rId14"/>
    <p:sldId id="356" r:id="rId15"/>
    <p:sldId id="357" r:id="rId16"/>
    <p:sldId id="358" r:id="rId17"/>
    <p:sldId id="295" r:id="rId18"/>
    <p:sldId id="359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270" r:id="rId29"/>
    <p:sldId id="2147483414" r:id="rId30"/>
    <p:sldId id="2147483415" r:id="rId31"/>
    <p:sldId id="2147483413" r:id="rId32"/>
    <p:sldId id="2147483412" r:id="rId33"/>
    <p:sldId id="275" r:id="rId34"/>
    <p:sldId id="276" r:id="rId35"/>
    <p:sldId id="277" r:id="rId36"/>
    <p:sldId id="318" r:id="rId37"/>
    <p:sldId id="319" r:id="rId38"/>
    <p:sldId id="320" r:id="rId39"/>
    <p:sldId id="321" r:id="rId40"/>
    <p:sldId id="299" r:id="rId41"/>
    <p:sldId id="260" r:id="rId42"/>
    <p:sldId id="279" r:id="rId43"/>
    <p:sldId id="322" r:id="rId44"/>
    <p:sldId id="323" r:id="rId45"/>
    <p:sldId id="324" r:id="rId46"/>
    <p:sldId id="325" r:id="rId47"/>
    <p:sldId id="326" r:id="rId48"/>
    <p:sldId id="327" r:id="rId49"/>
    <p:sldId id="360" r:id="rId50"/>
    <p:sldId id="348" r:id="rId51"/>
    <p:sldId id="349" r:id="rId52"/>
    <p:sldId id="350" r:id="rId53"/>
    <p:sldId id="351" r:id="rId54"/>
    <p:sldId id="361" r:id="rId55"/>
    <p:sldId id="328" r:id="rId56"/>
    <p:sldId id="329" r:id="rId57"/>
    <p:sldId id="330" r:id="rId58"/>
    <p:sldId id="331" r:id="rId59"/>
    <p:sldId id="311" r:id="rId60"/>
    <p:sldId id="312" r:id="rId61"/>
    <p:sldId id="300" r:id="rId62"/>
    <p:sldId id="301" r:id="rId63"/>
    <p:sldId id="281" r:id="rId64"/>
    <p:sldId id="346" r:id="rId65"/>
    <p:sldId id="303" r:id="rId66"/>
    <p:sldId id="304" r:id="rId67"/>
    <p:sldId id="282" r:id="rId68"/>
    <p:sldId id="305" r:id="rId69"/>
    <p:sldId id="262" r:id="rId70"/>
    <p:sldId id="283" r:id="rId71"/>
    <p:sldId id="352" r:id="rId72"/>
    <p:sldId id="284" r:id="rId73"/>
    <p:sldId id="337" r:id="rId7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353"/>
            <p14:sldId id="354"/>
            <p14:sldId id="355"/>
            <p14:sldId id="356"/>
            <p14:sldId id="357"/>
            <p14:sldId id="358"/>
          </p14:sldIdLst>
        </p14:section>
        <p14:section name="Contrôle des cahiers" id="{D246771F-C8AA-4F75-BAD7-8024CAB55D79}">
          <p14:sldIdLst>
            <p14:sldId id="295"/>
            <p14:sldId id="359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</p14:sldIdLst>
        </p14:section>
        <p14:section name="Déclaration de l’objectif" id="{096B6BF6-20D6-43DE-B358-982838B98259}">
          <p14:sldIdLst>
            <p14:sldId id="270"/>
            <p14:sldId id="2147483414"/>
            <p14:sldId id="2147483415"/>
            <p14:sldId id="2147483413"/>
          </p14:sldIdLst>
        </p14:section>
        <p14:section name="Modelage" id="{6D007598-4F88-4283-9E36-970C44D688AD}">
          <p14:sldIdLst>
            <p14:sldId id="2147483412"/>
            <p14:sldId id="275"/>
            <p14:sldId id="276"/>
            <p14:sldId id="277"/>
            <p14:sldId id="318"/>
            <p14:sldId id="319"/>
            <p14:sldId id="320"/>
            <p14:sldId id="321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27"/>
            <p14:sldId id="360"/>
            <p14:sldId id="348"/>
            <p14:sldId id="349"/>
            <p14:sldId id="350"/>
            <p14:sldId id="351"/>
            <p14:sldId id="361"/>
            <p14:sldId id="328"/>
            <p14:sldId id="329"/>
            <p14:sldId id="330"/>
            <p14:sldId id="331"/>
            <p14:sldId id="311"/>
            <p14:sldId id="31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352"/>
            <p14:sldId id="28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4B3F7-B838-4AD4-9179-ECE6A67C82A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20/02/2026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2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3.pn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4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5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9" y="4592685"/>
            <a:ext cx="6619374" cy="522000"/>
            <a:chOff x="304312" y="4531839"/>
            <a:chExt cx="6527050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6527050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97327" y="5169685"/>
            <a:ext cx="6693265" cy="770543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1998191" y="4591216"/>
            <a:ext cx="4966291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isométries dans le plan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Leçon  8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1943330" y="5284208"/>
            <a:ext cx="4863870" cy="697856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Reconnaître une isométrie dans le plan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ses propriétés de conservation.</a:t>
            </a:r>
            <a:endParaRPr kumimoji="0" lang="fr-FR" sz="23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09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12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2">
                    <a:lumMod val="75000"/>
                  </a:schemeClr>
                </a:solidFill>
              </a:rPr>
              <a:t>L’enseignant incite les élèves à prendre conscience de ces comportements en classe 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participe activement.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Je lève la main pour participer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13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L’enseignant précise que les distracteurs perturbent l’attention et la concentration</a:t>
            </a:r>
          </a:p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attendu.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90000"/>
                  </a:schemeClr>
                </a:solidFill>
              </a:rPr>
              <a:t>L’attention et la concentration sont essentielles pour l’apprentissage</a:t>
            </a:r>
          </a:p>
          <a:p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146596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 dirty="0"/>
              <a:t>On commence </a:t>
            </a:r>
            <a:r>
              <a:rPr lang="fr-FR" b="0" dirty="0">
                <a:solidFill>
                  <a:srgbClr val="000000"/>
                </a:solidFill>
                <a:latin typeface="-webkit-standard"/>
              </a:rPr>
              <a:t>par le </a:t>
            </a:r>
            <a:r>
              <a:rPr lang="fr-MA" b="0" dirty="0">
                <a:solidFill>
                  <a:srgbClr val="000000"/>
                </a:solidFill>
                <a:latin typeface="-webkit-standard"/>
              </a:rPr>
              <a:t>contrôle des outils de la géométrie 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et </a:t>
            </a:r>
            <a:r>
              <a:rPr lang="fr-MA" b="0" i="0" u="none" strike="noStrike" dirty="0">
                <a:solidFill>
                  <a:srgbClr val="000000"/>
                </a:solidFill>
                <a:effectLst/>
              </a:rPr>
              <a:t>nommer chaque instrument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(règle, </a:t>
            </a:r>
            <a:r>
              <a:rPr lang="fr-MA" b="0" dirty="0">
                <a:solidFill>
                  <a:srgbClr val="000000"/>
                </a:solidFill>
                <a:latin typeface="-webkit-standard"/>
              </a:rPr>
              <a:t>crayon,……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)</a:t>
            </a:r>
            <a:r>
              <a:rPr lang="fr-FR" b="0" dirty="0"/>
              <a:t>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 vérifie que les élèves ont leurs outils de la géométrie : crayon ,règle et gomme </a:t>
            </a:r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A86869-4804-9167-595A-E6082EDE8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5" y="2752373"/>
            <a:ext cx="3810000" cy="2133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786FA64-4CDB-1ABF-A82C-D45D79B75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75" y="1159271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19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la phrase par le mot qui convient: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aux élèves un temps de réflexion de 30 secondes, puis les invite à inscrire leurs réponses sur les ardoises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674;p60">
            <a:extLst>
              <a:ext uri="{FF2B5EF4-FFF2-40B4-BE49-F238E27FC236}">
                <a16:creationId xmlns:a16="http://schemas.microsoft.com/office/drawing/2014/main" id="{2FD29325-EF35-60A9-C9E0-AE214E62F2FF}"/>
              </a:ext>
            </a:extLst>
          </p:cNvPr>
          <p:cNvSpPr txBox="1"/>
          <p:nvPr/>
        </p:nvSpPr>
        <p:spPr>
          <a:xfrm>
            <a:off x="1977548" y="4332910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OA est une ………….</a:t>
            </a:r>
            <a:endParaRPr/>
          </a:p>
        </p:txBody>
      </p:sp>
      <p:pic>
        <p:nvPicPr>
          <p:cNvPr id="8" name="Google Shape;677;p60">
            <a:extLst>
              <a:ext uri="{FF2B5EF4-FFF2-40B4-BE49-F238E27FC236}">
                <a16:creationId xmlns:a16="http://schemas.microsoft.com/office/drawing/2014/main" id="{7D0877DB-FA96-2626-2CFC-B9AE933E7C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0014" y="1825176"/>
            <a:ext cx="3662761" cy="197225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678;p60">
            <a:extLst>
              <a:ext uri="{FF2B5EF4-FFF2-40B4-BE49-F238E27FC236}">
                <a16:creationId xmlns:a16="http://schemas.microsoft.com/office/drawing/2014/main" id="{0CE3CADD-2FC7-12DA-3470-68B5EC33E3F9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687;p61">
            <a:extLst>
              <a:ext uri="{FF2B5EF4-FFF2-40B4-BE49-F238E27FC236}">
                <a16:creationId xmlns:a16="http://schemas.microsoft.com/office/drawing/2014/main" id="{72BF3EE2-5FE4-FEF4-ED10-A6848F74CE84}"/>
              </a:ext>
            </a:extLst>
          </p:cNvPr>
          <p:cNvSpPr txBox="1"/>
          <p:nvPr/>
        </p:nvSpPr>
        <p:spPr>
          <a:xfrm>
            <a:off x="1977548" y="4332910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OA est une </a:t>
            </a:r>
            <a:r>
              <a:rPr lang="fr-F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………….</a:t>
            </a:r>
            <a:endParaRPr/>
          </a:p>
        </p:txBody>
      </p:sp>
      <p:pic>
        <p:nvPicPr>
          <p:cNvPr id="6" name="Google Shape;688;p61">
            <a:extLst>
              <a:ext uri="{FF2B5EF4-FFF2-40B4-BE49-F238E27FC236}">
                <a16:creationId xmlns:a16="http://schemas.microsoft.com/office/drawing/2014/main" id="{45D3FC5D-1DA3-1670-D0DD-BD4E3C7C85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0014" y="1825176"/>
            <a:ext cx="3662761" cy="19722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89;p61">
            <a:extLst>
              <a:ext uri="{FF2B5EF4-FFF2-40B4-BE49-F238E27FC236}">
                <a16:creationId xmlns:a16="http://schemas.microsoft.com/office/drawing/2014/main" id="{A9E2614C-9E8A-737F-1CCA-D8F0BA21173C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90;p61">
            <a:extLst>
              <a:ext uri="{FF2B5EF4-FFF2-40B4-BE49-F238E27FC236}">
                <a16:creationId xmlns:a16="http://schemas.microsoft.com/office/drawing/2014/main" id="{CC00ACD5-5B9A-6D1F-BF52-B962A3450993}"/>
              </a:ext>
            </a:extLst>
          </p:cNvPr>
          <p:cNvSpPr txBox="1"/>
          <p:nvPr/>
        </p:nvSpPr>
        <p:spPr>
          <a:xfrm>
            <a:off x="6266403" y="4466782"/>
            <a:ext cx="187540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demi-droite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Complétez la phrase par le mot qui convient: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697;p62">
            <a:extLst>
              <a:ext uri="{FF2B5EF4-FFF2-40B4-BE49-F238E27FC236}">
                <a16:creationId xmlns:a16="http://schemas.microsoft.com/office/drawing/2014/main" id="{017F344D-893E-66E5-C6ED-16CA7EC8F464}"/>
              </a:ext>
            </a:extLst>
          </p:cNvPr>
          <p:cNvSpPr txBox="1"/>
          <p:nvPr/>
        </p:nvSpPr>
        <p:spPr>
          <a:xfrm>
            <a:off x="1812448" y="46334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∠BOA est un ………….</a:t>
            </a:r>
            <a:endParaRPr/>
          </a:p>
        </p:txBody>
      </p:sp>
      <p:pic>
        <p:nvPicPr>
          <p:cNvPr id="8" name="Google Shape;700;p62">
            <a:extLst>
              <a:ext uri="{FF2B5EF4-FFF2-40B4-BE49-F238E27FC236}">
                <a16:creationId xmlns:a16="http://schemas.microsoft.com/office/drawing/2014/main" id="{37D5BFFB-148F-29D3-E91B-3616DC3B30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9900" y="1990481"/>
            <a:ext cx="2882900" cy="235230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701;p62">
            <a:extLst>
              <a:ext uri="{FF2B5EF4-FFF2-40B4-BE49-F238E27FC236}">
                <a16:creationId xmlns:a16="http://schemas.microsoft.com/office/drawing/2014/main" id="{989AD45C-907A-AA55-C22E-D8639E65BFE8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710;p63">
            <a:extLst>
              <a:ext uri="{FF2B5EF4-FFF2-40B4-BE49-F238E27FC236}">
                <a16:creationId xmlns:a16="http://schemas.microsoft.com/office/drawing/2014/main" id="{7753D365-EAB1-48FC-A275-A1891209586B}"/>
              </a:ext>
            </a:extLst>
          </p:cNvPr>
          <p:cNvSpPr txBox="1"/>
          <p:nvPr/>
        </p:nvSpPr>
        <p:spPr>
          <a:xfrm>
            <a:off x="1812448" y="46334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∠BOA est un </a:t>
            </a:r>
            <a:r>
              <a:rPr lang="fr-F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………….</a:t>
            </a:r>
            <a:endParaRPr/>
          </a:p>
        </p:txBody>
      </p:sp>
      <p:pic>
        <p:nvPicPr>
          <p:cNvPr id="6" name="Google Shape;711;p63">
            <a:extLst>
              <a:ext uri="{FF2B5EF4-FFF2-40B4-BE49-F238E27FC236}">
                <a16:creationId xmlns:a16="http://schemas.microsoft.com/office/drawing/2014/main" id="{7447FFF2-2C6B-2204-C463-C0771979AE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9900" y="1990481"/>
            <a:ext cx="2882900" cy="23523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12;p63">
            <a:extLst>
              <a:ext uri="{FF2B5EF4-FFF2-40B4-BE49-F238E27FC236}">
                <a16:creationId xmlns:a16="http://schemas.microsoft.com/office/drawing/2014/main" id="{800142E2-1D6E-FDD3-96C8-AA4C16226951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13;p63">
            <a:extLst>
              <a:ext uri="{FF2B5EF4-FFF2-40B4-BE49-F238E27FC236}">
                <a16:creationId xmlns:a16="http://schemas.microsoft.com/office/drawing/2014/main" id="{D0218F8A-F58E-832C-E3C8-0F18C5D563CF}"/>
              </a:ext>
            </a:extLst>
          </p:cNvPr>
          <p:cNvSpPr txBox="1"/>
          <p:nvPr/>
        </p:nvSpPr>
        <p:spPr>
          <a:xfrm>
            <a:off x="6190861" y="4767300"/>
            <a:ext cx="11811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angle</a:t>
            </a:r>
            <a:endParaRPr sz="2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Complétez la phrase par le mot qui convient: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119" y="631570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720;p64">
            <a:extLst>
              <a:ext uri="{FF2B5EF4-FFF2-40B4-BE49-F238E27FC236}">
                <a16:creationId xmlns:a16="http://schemas.microsoft.com/office/drawing/2014/main" id="{F4615085-D42A-C467-D0E7-D9B15EDCA913}"/>
              </a:ext>
            </a:extLst>
          </p:cNvPr>
          <p:cNvSpPr txBox="1"/>
          <p:nvPr/>
        </p:nvSpPr>
        <p:spPr>
          <a:xfrm>
            <a:off x="2113053" y="46207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angles ∠COA et ∠BOC  ont la même ……………….</a:t>
            </a:r>
            <a:endParaRPr/>
          </a:p>
        </p:txBody>
      </p:sp>
      <p:pic>
        <p:nvPicPr>
          <p:cNvPr id="5" name="Google Shape;723;p64">
            <a:extLst>
              <a:ext uri="{FF2B5EF4-FFF2-40B4-BE49-F238E27FC236}">
                <a16:creationId xmlns:a16="http://schemas.microsoft.com/office/drawing/2014/main" id="{22427A40-457A-BE15-C429-CE37497789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1104" y="1630018"/>
            <a:ext cx="3320055" cy="28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24;p64">
            <a:extLst>
              <a:ext uri="{FF2B5EF4-FFF2-40B4-BE49-F238E27FC236}">
                <a16:creationId xmlns:a16="http://schemas.microsoft.com/office/drawing/2014/main" id="{E85D0B2B-05BE-0777-FED3-FE89421A21E3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Les angles ∠COA et ∠BOC  ont la même mesure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733;p65">
            <a:extLst>
              <a:ext uri="{FF2B5EF4-FFF2-40B4-BE49-F238E27FC236}">
                <a16:creationId xmlns:a16="http://schemas.microsoft.com/office/drawing/2014/main" id="{BC90633F-BE29-39C4-7C62-53D7D8D1EAD4}"/>
              </a:ext>
            </a:extLst>
          </p:cNvPr>
          <p:cNvSpPr txBox="1"/>
          <p:nvPr/>
        </p:nvSpPr>
        <p:spPr>
          <a:xfrm>
            <a:off x="2113053" y="46207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Les angles ∠COA et ∠BOC  ont la même </a:t>
            </a:r>
            <a:r>
              <a:rPr lang="fr-F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……………….</a:t>
            </a:r>
            <a:endParaRPr/>
          </a:p>
        </p:txBody>
      </p:sp>
      <p:pic>
        <p:nvPicPr>
          <p:cNvPr id="6" name="Google Shape;734;p65">
            <a:extLst>
              <a:ext uri="{FF2B5EF4-FFF2-40B4-BE49-F238E27FC236}">
                <a16:creationId xmlns:a16="http://schemas.microsoft.com/office/drawing/2014/main" id="{5E467C24-4C18-837A-8FA2-4F575C0AF5B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1104" y="1630018"/>
            <a:ext cx="3320055" cy="28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35;p65">
            <a:extLst>
              <a:ext uri="{FF2B5EF4-FFF2-40B4-BE49-F238E27FC236}">
                <a16:creationId xmlns:a16="http://schemas.microsoft.com/office/drawing/2014/main" id="{16793B96-B689-81A7-C272-425FCCD4EDD3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36;p65">
            <a:extLst>
              <a:ext uri="{FF2B5EF4-FFF2-40B4-BE49-F238E27FC236}">
                <a16:creationId xmlns:a16="http://schemas.microsoft.com/office/drawing/2014/main" id="{8F301E7D-204B-591A-6F4C-AFBB2F0BAF36}"/>
              </a:ext>
            </a:extLst>
          </p:cNvPr>
          <p:cNvSpPr txBox="1"/>
          <p:nvPr/>
        </p:nvSpPr>
        <p:spPr>
          <a:xfrm>
            <a:off x="7861159" y="4728608"/>
            <a:ext cx="13013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mesure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la phrase par le mot qui convient: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743;p66">
            <a:extLst>
              <a:ext uri="{FF2B5EF4-FFF2-40B4-BE49-F238E27FC236}">
                <a16:creationId xmlns:a16="http://schemas.microsoft.com/office/drawing/2014/main" id="{D44B8017-2A7B-9FDC-6F13-E6D987D93539}"/>
              </a:ext>
            </a:extLst>
          </p:cNvPr>
          <p:cNvSpPr txBox="1"/>
          <p:nvPr/>
        </p:nvSpPr>
        <p:spPr>
          <a:xfrm>
            <a:off x="1982425" y="45318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∠BOA est un angle ……………….</a:t>
            </a:r>
            <a:endParaRPr/>
          </a:p>
        </p:txBody>
      </p:sp>
      <p:pic>
        <p:nvPicPr>
          <p:cNvPr id="5" name="Google Shape;746;p66">
            <a:extLst>
              <a:ext uri="{FF2B5EF4-FFF2-40B4-BE49-F238E27FC236}">
                <a16:creationId xmlns:a16="http://schemas.microsoft.com/office/drawing/2014/main" id="{31A04D18-D256-DCB3-E939-58ADEF77B9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0304" y="2445064"/>
            <a:ext cx="6090135" cy="16443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47;p66">
            <a:extLst>
              <a:ext uri="{FF2B5EF4-FFF2-40B4-BE49-F238E27FC236}">
                <a16:creationId xmlns:a16="http://schemas.microsoft.com/office/drawing/2014/main" id="{285EC525-61F4-C7E2-0551-76826FBE6BFF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∠BOA est un angle plat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757;p67">
            <a:extLst>
              <a:ext uri="{FF2B5EF4-FFF2-40B4-BE49-F238E27FC236}">
                <a16:creationId xmlns:a16="http://schemas.microsoft.com/office/drawing/2014/main" id="{EEAD7C9B-1044-FC01-AC34-30717D051FC9}"/>
              </a:ext>
            </a:extLst>
          </p:cNvPr>
          <p:cNvSpPr txBox="1"/>
          <p:nvPr/>
        </p:nvSpPr>
        <p:spPr>
          <a:xfrm>
            <a:off x="1982425" y="4531828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∠BOA est un angle </a:t>
            </a:r>
            <a:r>
              <a:rPr lang="fr-FR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……………….</a:t>
            </a:r>
            <a:endParaRPr/>
          </a:p>
        </p:txBody>
      </p:sp>
      <p:pic>
        <p:nvPicPr>
          <p:cNvPr id="6" name="Google Shape;758;p67">
            <a:extLst>
              <a:ext uri="{FF2B5EF4-FFF2-40B4-BE49-F238E27FC236}">
                <a16:creationId xmlns:a16="http://schemas.microsoft.com/office/drawing/2014/main" id="{CF287F91-2FF8-E77B-CC48-A480ABE99E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0304" y="2445064"/>
            <a:ext cx="6090135" cy="16443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59;p67">
            <a:extLst>
              <a:ext uri="{FF2B5EF4-FFF2-40B4-BE49-F238E27FC236}">
                <a16:creationId xmlns:a16="http://schemas.microsoft.com/office/drawing/2014/main" id="{785BFEE4-F69F-9525-6826-7B2D2289A7EB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760;p67">
            <a:extLst>
              <a:ext uri="{FF2B5EF4-FFF2-40B4-BE49-F238E27FC236}">
                <a16:creationId xmlns:a16="http://schemas.microsoft.com/office/drawing/2014/main" id="{FC10E94A-BD75-44CE-FF9E-2D296ED6F973}"/>
              </a:ext>
            </a:extLst>
          </p:cNvPr>
          <p:cNvSpPr txBox="1"/>
          <p:nvPr/>
        </p:nvSpPr>
        <p:spPr>
          <a:xfrm>
            <a:off x="6487723" y="4665700"/>
            <a:ext cx="75417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plat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fr-FR" dirty="0"/>
                  <a:t> est un triangle dans le plan on veut le déplacer en utilisant les verbes: glisser; plier et tourner.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explicite le sens des nouveaux mots afin d’en faciliter la compréhension.</a:t>
            </a:r>
          </a:p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781;p69">
            <a:extLst>
              <a:ext uri="{FF2B5EF4-FFF2-40B4-BE49-F238E27FC236}">
                <a16:creationId xmlns:a16="http://schemas.microsoft.com/office/drawing/2014/main" id="{D3871A78-AC59-1665-97A9-0CE8E0D1B32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0390" y="1435227"/>
            <a:ext cx="5479734" cy="3549559"/>
          </a:xfrm>
          <a:prstGeom prst="rect">
            <a:avLst/>
          </a:prstGeom>
          <a:noFill/>
          <a:ln w="9525" cap="flat" cmpd="sng">
            <a:solidFill>
              <a:srgbClr val="58E0B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" name="Google Shape;782;p69">
            <a:extLst>
              <a:ext uri="{FF2B5EF4-FFF2-40B4-BE49-F238E27FC236}">
                <a16:creationId xmlns:a16="http://schemas.microsoft.com/office/drawing/2014/main" id="{02079A21-11F1-16E6-7E2E-E9AFA0107208}"/>
              </a:ext>
            </a:extLst>
          </p:cNvPr>
          <p:cNvSpPr txBox="1"/>
          <p:nvPr/>
        </p:nvSpPr>
        <p:spPr>
          <a:xfrm>
            <a:off x="818606" y="1288869"/>
            <a:ext cx="520772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peut - on déplacer le triangle ∆𝐴𝐵𝐶  en conservant: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forme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dimensions</a:t>
            </a:r>
            <a:endParaRPr sz="24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83;p69">
            <a:extLst>
              <a:ext uri="{FF2B5EF4-FFF2-40B4-BE49-F238E27FC236}">
                <a16:creationId xmlns:a16="http://schemas.microsoft.com/office/drawing/2014/main" id="{519D7E1C-5298-5260-0396-8BA99C18C881}"/>
              </a:ext>
            </a:extLst>
          </p:cNvPr>
          <p:cNvSpPr txBox="1"/>
          <p:nvPr/>
        </p:nvSpPr>
        <p:spPr>
          <a:xfrm>
            <a:off x="1030246" y="3304355"/>
            <a:ext cx="478100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 les verbes: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⮚"/>
            </a:pPr>
            <a:r>
              <a:rPr lang="fr-FR" sz="24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Glisser</a:t>
            </a:r>
            <a:endParaRPr dirty="0">
              <a:solidFill>
                <a:schemeClr val="accent6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⮚"/>
            </a:pPr>
            <a:r>
              <a:rPr lang="fr-FR" sz="24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Plier</a:t>
            </a:r>
            <a:endParaRPr dirty="0">
              <a:solidFill>
                <a:schemeClr val="accent6"/>
              </a:solidFill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⮚"/>
            </a:pPr>
            <a:r>
              <a:rPr lang="fr-FR" sz="2400" dirty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tourner</a:t>
            </a:r>
            <a:endParaRPr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5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Aujourd’hui, nous allons découvrir une façon de déplacer des figures géométriques : l’isométrie.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explicite le sens des nouveaux mots afin d’en faciliter la compréhension.</a:t>
            </a:r>
          </a:p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8" name="Google Shape;789;p70">
            <a:extLst>
              <a:ext uri="{FF2B5EF4-FFF2-40B4-BE49-F238E27FC236}">
                <a16:creationId xmlns:a16="http://schemas.microsoft.com/office/drawing/2014/main" id="{17E9F341-E4EC-780F-3D9F-A456D5862529}"/>
              </a:ext>
            </a:extLst>
          </p:cNvPr>
          <p:cNvGrpSpPr/>
          <p:nvPr/>
        </p:nvGrpSpPr>
        <p:grpSpPr>
          <a:xfrm>
            <a:off x="900907" y="2279373"/>
            <a:ext cx="10523687" cy="1624496"/>
            <a:chOff x="900907" y="2279373"/>
            <a:chExt cx="10523687" cy="1624496"/>
          </a:xfrm>
        </p:grpSpPr>
        <p:sp>
          <p:nvSpPr>
            <p:cNvPr id="12" name="Google Shape;790;p70">
              <a:extLst>
                <a:ext uri="{FF2B5EF4-FFF2-40B4-BE49-F238E27FC236}">
                  <a16:creationId xmlns:a16="http://schemas.microsoft.com/office/drawing/2014/main" id="{DF5E541F-B9FD-769B-65E8-168E5BE3E01B}"/>
                </a:ext>
              </a:extLst>
            </p:cNvPr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791;p70">
              <a:extLst>
                <a:ext uri="{FF2B5EF4-FFF2-40B4-BE49-F238E27FC236}">
                  <a16:creationId xmlns:a16="http://schemas.microsoft.com/office/drawing/2014/main" id="{576598F6-F864-768B-12D3-EED0080CF600}"/>
                </a:ext>
              </a:extLst>
            </p:cNvPr>
            <p:cNvSpPr/>
            <p:nvPr/>
          </p:nvSpPr>
          <p:spPr>
            <a:xfrm>
              <a:off x="1442390" y="2654153"/>
              <a:ext cx="9734162" cy="917536"/>
            </a:xfrm>
            <a:prstGeom prst="roundRect">
              <a:avLst>
                <a:gd name="adj" fmla="val 50000"/>
              </a:avLst>
            </a:prstGeom>
            <a:noFill/>
            <a:ln w="12700" cap="flat" cmpd="sng">
              <a:solidFill>
                <a:srgbClr val="72B5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" name="Google Shape;792;p70">
              <a:extLst>
                <a:ext uri="{FF2B5EF4-FFF2-40B4-BE49-F238E27FC236}">
                  <a16:creationId xmlns:a16="http://schemas.microsoft.com/office/drawing/2014/main" id="{0643C71C-CB1E-4697-5F46-30AB50B9773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00907" y="2501234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793;p70">
              <a:extLst>
                <a:ext uri="{FF2B5EF4-FFF2-40B4-BE49-F238E27FC236}">
                  <a16:creationId xmlns:a16="http://schemas.microsoft.com/office/drawing/2014/main" id="{9E066638-3C9D-1C54-E48C-246EE836DFAC}"/>
                </a:ext>
              </a:extLst>
            </p:cNvPr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94;p70">
              <a:extLst>
                <a:ext uri="{FF2B5EF4-FFF2-40B4-BE49-F238E27FC236}">
                  <a16:creationId xmlns:a16="http://schemas.microsoft.com/office/drawing/2014/main" id="{69DFD85D-5961-BFF0-24E7-BCC53A47C83F}"/>
                </a:ext>
              </a:extLst>
            </p:cNvPr>
            <p:cNvSpPr txBox="1"/>
            <p:nvPr/>
          </p:nvSpPr>
          <p:spPr>
            <a:xfrm>
              <a:off x="1706451" y="2752965"/>
              <a:ext cx="971814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Reconnaitre une isométrie dans le plan et ses propriétés de conservation.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33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atteindre cet objectif, nous allons suivre deux étapes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chaque tâche en pointant les étapes à l’écran.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Google Shape;801;p71">
            <a:extLst>
              <a:ext uri="{FF2B5EF4-FFF2-40B4-BE49-F238E27FC236}">
                <a16:creationId xmlns:a16="http://schemas.microsoft.com/office/drawing/2014/main" id="{3E731402-3331-687F-CC25-FA4A2A4C9C21}"/>
              </a:ext>
            </a:extLst>
          </p:cNvPr>
          <p:cNvSpPr/>
          <p:nvPr/>
        </p:nvSpPr>
        <p:spPr>
          <a:xfrm>
            <a:off x="785783" y="2287720"/>
            <a:ext cx="10861932" cy="146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Qu’est-ce qu’une isométrie dans le plan ?</a:t>
            </a:r>
            <a:endParaRPr b="1" dirty="0"/>
          </a:p>
          <a:p>
            <a:pPr marL="457200" marR="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sont les propriétés d’une isométrie ?</a:t>
            </a:r>
            <a:endParaRPr b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5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comment déplacer ce triangle sans changer sa forme ni ses dimensions.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22;p73">
            <a:extLst>
              <a:ext uri="{FF2B5EF4-FFF2-40B4-BE49-F238E27FC236}">
                <a16:creationId xmlns:a16="http://schemas.microsoft.com/office/drawing/2014/main" id="{568367FC-50E9-5D5B-7B18-3C6236CBFE91}"/>
              </a:ext>
            </a:extLst>
          </p:cNvPr>
          <p:cNvSpPr/>
          <p:nvPr/>
        </p:nvSpPr>
        <p:spPr>
          <a:xfrm>
            <a:off x="5995851" y="1925805"/>
            <a:ext cx="1166949" cy="21597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824;p73">
            <a:extLst>
              <a:ext uri="{FF2B5EF4-FFF2-40B4-BE49-F238E27FC236}">
                <a16:creationId xmlns:a16="http://schemas.microsoft.com/office/drawing/2014/main" id="{90FF38CA-D3DD-7403-01AD-EA6C0CC171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9763" y="1690714"/>
            <a:ext cx="6753225" cy="2600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Regardez, je peux faire glisser ce triangle.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que faire glisser le triangle ne change pas sa forme ni ses dimensions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T1">
            <a:hlinkClick r:id="" action="ppaction://media"/>
            <a:extLst>
              <a:ext uri="{FF2B5EF4-FFF2-40B4-BE49-F238E27FC236}">
                <a16:creationId xmlns:a16="http://schemas.microsoft.com/office/drawing/2014/main" id="{C7763100-0350-CBED-9CDF-9DDCC83E5E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318" t="17637" r="2249" b="18437"/>
          <a:stretch/>
        </p:blipFill>
        <p:spPr>
          <a:xfrm>
            <a:off x="2948676" y="1416857"/>
            <a:ext cx="6493875" cy="2446866"/>
          </a:xfrm>
          <a:prstGeom prst="rect">
            <a:avLst/>
          </a:prstGeom>
        </p:spPr>
      </p:pic>
      <p:sp>
        <p:nvSpPr>
          <p:cNvPr id="14" name="ZoneTexte 6">
            <a:extLst>
              <a:ext uri="{FF2B5EF4-FFF2-40B4-BE49-F238E27FC236}">
                <a16:creationId xmlns:a16="http://schemas.microsoft.com/office/drawing/2014/main" id="{9FA1B48F-3568-F95A-5874-E1A5F52F6E45}"/>
              </a:ext>
            </a:extLst>
          </p:cNvPr>
          <p:cNvSpPr txBox="1"/>
          <p:nvPr/>
        </p:nvSpPr>
        <p:spPr>
          <a:xfrm>
            <a:off x="2501415" y="4752331"/>
            <a:ext cx="394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triangle conserve : </a:t>
            </a:r>
          </a:p>
        </p:txBody>
      </p:sp>
      <p:sp>
        <p:nvSpPr>
          <p:cNvPr id="15" name="ZoneTexte 7">
            <a:extLst>
              <a:ext uri="{FF2B5EF4-FFF2-40B4-BE49-F238E27FC236}">
                <a16:creationId xmlns:a16="http://schemas.microsoft.com/office/drawing/2014/main" id="{F85AEEFE-E225-957E-B4C9-909D43F9305E}"/>
              </a:ext>
            </a:extLst>
          </p:cNvPr>
          <p:cNvSpPr txBox="1"/>
          <p:nvPr/>
        </p:nvSpPr>
        <p:spPr>
          <a:xfrm>
            <a:off x="2742212" y="5191057"/>
            <a:ext cx="3943648" cy="461665"/>
          </a:xfrm>
          <a:prstGeom prst="rect">
            <a:avLst/>
          </a:prstGeom>
          <a:solidFill>
            <a:srgbClr val="FFEBEB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même  forme</a:t>
            </a:r>
          </a:p>
        </p:txBody>
      </p:sp>
      <p:sp>
        <p:nvSpPr>
          <p:cNvPr id="16" name="ZoneTexte 8">
            <a:extLst>
              <a:ext uri="{FF2B5EF4-FFF2-40B4-BE49-F238E27FC236}">
                <a16:creationId xmlns:a16="http://schemas.microsoft.com/office/drawing/2014/main" id="{6E2F2A7C-5B07-7C74-7B8D-EAA66F8A6275}"/>
              </a:ext>
            </a:extLst>
          </p:cNvPr>
          <p:cNvSpPr txBox="1"/>
          <p:nvPr/>
        </p:nvSpPr>
        <p:spPr>
          <a:xfrm>
            <a:off x="2742212" y="5710647"/>
            <a:ext cx="3943648" cy="461665"/>
          </a:xfrm>
          <a:prstGeom prst="rect">
            <a:avLst/>
          </a:prstGeom>
          <a:solidFill>
            <a:srgbClr val="FFEBEB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mêmes dimensions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3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305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4" grpId="0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peux plier la feuille suivant une droite.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ce que plier une feuille suivant une droite et montre que la figure ne change pas sa forme ni ses dimensions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6">
            <a:extLst>
              <a:ext uri="{FF2B5EF4-FFF2-40B4-BE49-F238E27FC236}">
                <a16:creationId xmlns:a16="http://schemas.microsoft.com/office/drawing/2014/main" id="{CA9A3852-7B39-D8EB-F5AF-3B790C6E0B16}"/>
              </a:ext>
            </a:extLst>
          </p:cNvPr>
          <p:cNvSpPr txBox="1"/>
          <p:nvPr/>
        </p:nvSpPr>
        <p:spPr>
          <a:xfrm>
            <a:off x="2456009" y="5119738"/>
            <a:ext cx="394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triangle conserve : </a:t>
            </a:r>
          </a:p>
        </p:txBody>
      </p:sp>
      <p:sp>
        <p:nvSpPr>
          <p:cNvPr id="14" name="ZoneTexte 7">
            <a:extLst>
              <a:ext uri="{FF2B5EF4-FFF2-40B4-BE49-F238E27FC236}">
                <a16:creationId xmlns:a16="http://schemas.microsoft.com/office/drawing/2014/main" id="{42F186B4-72B0-B917-A0BC-E1A9AA23293E}"/>
              </a:ext>
            </a:extLst>
          </p:cNvPr>
          <p:cNvSpPr txBox="1"/>
          <p:nvPr/>
        </p:nvSpPr>
        <p:spPr>
          <a:xfrm>
            <a:off x="2696806" y="5558464"/>
            <a:ext cx="3600748" cy="461665"/>
          </a:xfrm>
          <a:prstGeom prst="rect">
            <a:avLst/>
          </a:prstGeom>
          <a:solidFill>
            <a:srgbClr val="FFEBEB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même forme</a:t>
            </a:r>
          </a:p>
        </p:txBody>
      </p:sp>
      <p:sp>
        <p:nvSpPr>
          <p:cNvPr id="15" name="ZoneTexte 8">
            <a:extLst>
              <a:ext uri="{FF2B5EF4-FFF2-40B4-BE49-F238E27FC236}">
                <a16:creationId xmlns:a16="http://schemas.microsoft.com/office/drawing/2014/main" id="{B52140A9-BB8F-1820-7B3E-53C8A0AC635E}"/>
              </a:ext>
            </a:extLst>
          </p:cNvPr>
          <p:cNvSpPr txBox="1"/>
          <p:nvPr/>
        </p:nvSpPr>
        <p:spPr>
          <a:xfrm>
            <a:off x="2696806" y="6078054"/>
            <a:ext cx="3600748" cy="461665"/>
          </a:xfrm>
          <a:prstGeom prst="rect">
            <a:avLst/>
          </a:prstGeom>
          <a:solidFill>
            <a:srgbClr val="FFEBEB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mêmes dimensions</a:t>
            </a:r>
          </a:p>
        </p:txBody>
      </p:sp>
      <p:pic>
        <p:nvPicPr>
          <p:cNvPr id="16" name="T5">
            <a:hlinkClick r:id="" action="ppaction://media"/>
            <a:extLst>
              <a:ext uri="{FF2B5EF4-FFF2-40B4-BE49-F238E27FC236}">
                <a16:creationId xmlns:a16="http://schemas.microsoft.com/office/drawing/2014/main" id="{B15F3C0D-A3C5-4382-74F7-1BD7004E69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0051" t="15238" r="20791" b="5306"/>
          <a:stretch/>
        </p:blipFill>
        <p:spPr>
          <a:xfrm>
            <a:off x="3026073" y="1053713"/>
            <a:ext cx="5091559" cy="384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868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13" grpId="0"/>
      <p:bldP spid="14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peux faire tourner ce triangle au tour du point O suivant un angle de mesure 180°.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que faire tourner ce triangle au tour du point O suivant un angle 180° ne change pas sa forme ni ses dimensions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T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3311" t="3782" r="27135" b="10556"/>
          <a:stretch/>
        </p:blipFill>
        <p:spPr>
          <a:xfrm>
            <a:off x="6333889" y="1189800"/>
            <a:ext cx="4842663" cy="4708919"/>
          </a:xfrm>
          <a:prstGeom prst="rect">
            <a:avLst/>
          </a:prstGeom>
        </p:spPr>
      </p:pic>
      <p:sp>
        <p:nvSpPr>
          <p:cNvPr id="12" name="ZoneTexte 6"/>
          <p:cNvSpPr txBox="1"/>
          <p:nvPr/>
        </p:nvSpPr>
        <p:spPr>
          <a:xfrm>
            <a:off x="478454" y="3105534"/>
            <a:ext cx="394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triangle conserve : </a:t>
            </a:r>
          </a:p>
        </p:txBody>
      </p:sp>
      <p:sp>
        <p:nvSpPr>
          <p:cNvPr id="13" name="ZoneTexte 7"/>
          <p:cNvSpPr txBox="1"/>
          <p:nvPr/>
        </p:nvSpPr>
        <p:spPr>
          <a:xfrm>
            <a:off x="719251" y="3544260"/>
            <a:ext cx="3600748" cy="461665"/>
          </a:xfrm>
          <a:prstGeom prst="rect">
            <a:avLst/>
          </a:prstGeom>
          <a:solidFill>
            <a:srgbClr val="DDFFDD"/>
          </a:solidFill>
          <a:ln>
            <a:solidFill>
              <a:srgbClr val="01CC03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même forme</a:t>
            </a:r>
          </a:p>
        </p:txBody>
      </p:sp>
      <p:sp>
        <p:nvSpPr>
          <p:cNvPr id="14" name="ZoneTexte 8"/>
          <p:cNvSpPr txBox="1"/>
          <p:nvPr/>
        </p:nvSpPr>
        <p:spPr>
          <a:xfrm>
            <a:off x="719251" y="4063850"/>
            <a:ext cx="3600748" cy="461665"/>
          </a:xfrm>
          <a:prstGeom prst="rect">
            <a:avLst/>
          </a:prstGeom>
          <a:solidFill>
            <a:srgbClr val="DDFFDD"/>
          </a:solidFill>
          <a:ln>
            <a:solidFill>
              <a:srgbClr val="01CC03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mêmes dimensions</a:t>
            </a:r>
          </a:p>
        </p:txBody>
      </p:sp>
      <p:sp>
        <p:nvSpPr>
          <p:cNvPr id="11" name="ZoneTexte 6"/>
          <p:cNvSpPr txBox="1"/>
          <p:nvPr/>
        </p:nvSpPr>
        <p:spPr>
          <a:xfrm>
            <a:off x="8781960" y="3728423"/>
            <a:ext cx="53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682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2" grpId="0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peux faire tourner ce triangle au tour du point O suivant un angle de mesure quelconque.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que faire tourner ce triangle au tour du point O suivant un angle quelconque ne change pas sa forme ni ses dimensions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oneTexte 6"/>
          <p:cNvSpPr txBox="1"/>
          <p:nvPr/>
        </p:nvSpPr>
        <p:spPr>
          <a:xfrm>
            <a:off x="774651" y="3134391"/>
            <a:ext cx="394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triangle conserve : </a:t>
            </a:r>
          </a:p>
        </p:txBody>
      </p:sp>
      <p:sp>
        <p:nvSpPr>
          <p:cNvPr id="13" name="ZoneTexte 7"/>
          <p:cNvSpPr txBox="1"/>
          <p:nvPr/>
        </p:nvSpPr>
        <p:spPr>
          <a:xfrm>
            <a:off x="1015448" y="3573117"/>
            <a:ext cx="3600748" cy="461665"/>
          </a:xfrm>
          <a:prstGeom prst="rect">
            <a:avLst/>
          </a:prstGeom>
          <a:solidFill>
            <a:srgbClr val="FBF3FF"/>
          </a:solidFill>
          <a:ln>
            <a:solidFill>
              <a:srgbClr val="D066FF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même forme</a:t>
            </a:r>
          </a:p>
        </p:txBody>
      </p:sp>
      <p:sp>
        <p:nvSpPr>
          <p:cNvPr id="14" name="ZoneTexte 8"/>
          <p:cNvSpPr txBox="1"/>
          <p:nvPr/>
        </p:nvSpPr>
        <p:spPr>
          <a:xfrm>
            <a:off x="1015448" y="4092707"/>
            <a:ext cx="3600748" cy="461665"/>
          </a:xfrm>
          <a:prstGeom prst="rect">
            <a:avLst/>
          </a:prstGeom>
          <a:solidFill>
            <a:srgbClr val="FBF3FF"/>
          </a:solidFill>
          <a:ln>
            <a:solidFill>
              <a:srgbClr val="D066FF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mêmes dimensions</a:t>
            </a:r>
          </a:p>
        </p:txBody>
      </p:sp>
      <p:pic>
        <p:nvPicPr>
          <p:cNvPr id="10" name="T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0729" t="3703" r="24375" b="140"/>
          <a:stretch/>
        </p:blipFill>
        <p:spPr>
          <a:xfrm>
            <a:off x="6051460" y="1113623"/>
            <a:ext cx="5461000" cy="5380651"/>
          </a:xfrm>
          <a:prstGeom prst="rect">
            <a:avLst/>
          </a:prstGeom>
        </p:spPr>
      </p:pic>
      <p:sp>
        <p:nvSpPr>
          <p:cNvPr id="11" name="ZoneTexte 6"/>
          <p:cNvSpPr txBox="1"/>
          <p:nvPr/>
        </p:nvSpPr>
        <p:spPr>
          <a:xfrm>
            <a:off x="8781960" y="3728423"/>
            <a:ext cx="53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5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555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2" grpId="0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F9C63-EF21-08C2-2F6F-B51288317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BD187-A8BB-47FD-9A2E-4B5CCE4A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je dois retenir; C’est la définition d’une isométrie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AC61CC-19F9-6E0C-9B8F-13C6536A18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 la définition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3BB4A66-BB8C-4654-21F3-E5B6013A14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79;p78">
            <a:extLst>
              <a:ext uri="{FF2B5EF4-FFF2-40B4-BE49-F238E27FC236}">
                <a16:creationId xmlns:a16="http://schemas.microsoft.com/office/drawing/2014/main" id="{E60686BD-15EF-6C80-2D48-82FBF5B8DA81}"/>
              </a:ext>
            </a:extLst>
          </p:cNvPr>
          <p:cNvSpPr/>
          <p:nvPr/>
        </p:nvSpPr>
        <p:spPr>
          <a:xfrm>
            <a:off x="683345" y="1545491"/>
            <a:ext cx="10440333" cy="1003301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isométrie change la position d’une figure sans changer  sa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forme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 ses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dimensions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884;p78">
            <a:extLst>
              <a:ext uri="{FF2B5EF4-FFF2-40B4-BE49-F238E27FC236}">
                <a16:creationId xmlns:a16="http://schemas.microsoft.com/office/drawing/2014/main" id="{32A633C3-3993-D308-2BAB-63F59E426A8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4299" y="2656990"/>
            <a:ext cx="7787165" cy="32772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980A77-033F-2CB4-DCA6-1EDA91D69BC2}"/>
              </a:ext>
            </a:extLst>
          </p:cNvPr>
          <p:cNvSpPr txBox="1"/>
          <p:nvPr/>
        </p:nvSpPr>
        <p:spPr>
          <a:xfrm>
            <a:off x="749029" y="1156356"/>
            <a:ext cx="3287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Définition 1</a:t>
            </a:r>
          </a:p>
        </p:txBody>
      </p:sp>
    </p:spTree>
    <p:extLst>
      <p:ext uri="{BB962C8B-B14F-4D97-AF65-F5344CB8AC3E}">
        <p14:creationId xmlns:p14="http://schemas.microsoft.com/office/powerpoint/2010/main" val="4087235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9482-68B0-611F-F999-BB106C49D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39500-BCA3-98F0-F72A-812FF875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2</a:t>
            </a:r>
            <a:r>
              <a:rPr lang="fr-FR" baseline="30000" dirty="0"/>
              <a:t>ème</a:t>
            </a:r>
            <a:r>
              <a:rPr lang="fr-FR" dirty="0"/>
              <a:t>  définition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693AB7-BA70-9136-2D7B-6535F097A7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 la règle.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0A973F-038A-6476-06EE-2BD548B777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89;p79">
            <a:extLst>
              <a:ext uri="{FF2B5EF4-FFF2-40B4-BE49-F238E27FC236}">
                <a16:creationId xmlns:a16="http://schemas.microsoft.com/office/drawing/2014/main" id="{E6BD68DF-3241-89D2-931F-337B6DD6613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4299" y="2656990"/>
            <a:ext cx="7787165" cy="3277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894;p79">
            <a:extLst>
              <a:ext uri="{FF2B5EF4-FFF2-40B4-BE49-F238E27FC236}">
                <a16:creationId xmlns:a16="http://schemas.microsoft.com/office/drawing/2014/main" id="{03099D98-D6CA-614A-5CDB-CA1AAF3897C8}"/>
              </a:ext>
            </a:extLst>
          </p:cNvPr>
          <p:cNvGrpSpPr/>
          <p:nvPr/>
        </p:nvGrpSpPr>
        <p:grpSpPr>
          <a:xfrm>
            <a:off x="4213703" y="4507101"/>
            <a:ext cx="4333138" cy="1846308"/>
            <a:chOff x="3513906" y="3630024"/>
            <a:chExt cx="4333138" cy="1846308"/>
          </a:xfrm>
        </p:grpSpPr>
        <p:grpSp>
          <p:nvGrpSpPr>
            <p:cNvPr id="10" name="Google Shape;895;p79">
              <a:extLst>
                <a:ext uri="{FF2B5EF4-FFF2-40B4-BE49-F238E27FC236}">
                  <a16:creationId xmlns:a16="http://schemas.microsoft.com/office/drawing/2014/main" id="{0B11A749-B6FB-2B5A-8093-CC0764DD74BF}"/>
                </a:ext>
              </a:extLst>
            </p:cNvPr>
            <p:cNvGrpSpPr/>
            <p:nvPr/>
          </p:nvGrpSpPr>
          <p:grpSpPr>
            <a:xfrm>
              <a:off x="4214950" y="3630024"/>
              <a:ext cx="2490650" cy="1264193"/>
              <a:chOff x="4214950" y="3630024"/>
              <a:chExt cx="2490650" cy="1264193"/>
            </a:xfrm>
          </p:grpSpPr>
          <p:cxnSp>
            <p:nvCxnSpPr>
              <p:cNvPr id="12" name="Google Shape;896;p79">
                <a:extLst>
                  <a:ext uri="{FF2B5EF4-FFF2-40B4-BE49-F238E27FC236}">
                    <a16:creationId xmlns:a16="http://schemas.microsoft.com/office/drawing/2014/main" id="{D186D6AB-4388-7DEC-8236-5ACD5976A984}"/>
                  </a:ext>
                </a:extLst>
              </p:cNvPr>
              <p:cNvCxnSpPr/>
              <p:nvPr/>
            </p:nvCxnSpPr>
            <p:spPr>
              <a:xfrm rot="10800000">
                <a:off x="4214950" y="3692435"/>
                <a:ext cx="1149530" cy="1201782"/>
              </a:xfrm>
              <a:prstGeom prst="straightConnector1">
                <a:avLst/>
              </a:prstGeom>
              <a:noFill/>
              <a:ln w="28575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cxnSp>
            <p:nvCxnSpPr>
              <p:cNvPr id="13" name="Google Shape;897;p79">
                <a:extLst>
                  <a:ext uri="{FF2B5EF4-FFF2-40B4-BE49-F238E27FC236}">
                    <a16:creationId xmlns:a16="http://schemas.microsoft.com/office/drawing/2014/main" id="{F31C569C-4D31-3A1E-A219-AC3ACECFDC0E}"/>
                  </a:ext>
                </a:extLst>
              </p:cNvPr>
              <p:cNvCxnSpPr/>
              <p:nvPr/>
            </p:nvCxnSpPr>
            <p:spPr>
              <a:xfrm rot="10800000" flipH="1">
                <a:off x="5364480" y="3630024"/>
                <a:ext cx="1341120" cy="1264193"/>
              </a:xfrm>
              <a:prstGeom prst="straightConnector1">
                <a:avLst/>
              </a:prstGeom>
              <a:noFill/>
              <a:ln w="28575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sp>
          <p:nvSpPr>
            <p:cNvPr id="11" name="Google Shape;898;p79">
              <a:extLst>
                <a:ext uri="{FF2B5EF4-FFF2-40B4-BE49-F238E27FC236}">
                  <a16:creationId xmlns:a16="http://schemas.microsoft.com/office/drawing/2014/main" id="{859F8DF1-094C-B903-D3E4-75FB02FCC6BD}"/>
                </a:ext>
              </a:extLst>
            </p:cNvPr>
            <p:cNvSpPr/>
            <p:nvPr/>
          </p:nvSpPr>
          <p:spPr>
            <a:xfrm>
              <a:off x="3513906" y="4965554"/>
              <a:ext cx="4333138" cy="510778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Deux figures </a:t>
              </a:r>
              <a:r>
                <a:rPr lang="fr-FR" sz="2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correspondantes</a:t>
              </a:r>
              <a:endParaRPr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899;p79">
            <a:extLst>
              <a:ext uri="{FF2B5EF4-FFF2-40B4-BE49-F238E27FC236}">
                <a16:creationId xmlns:a16="http://schemas.microsoft.com/office/drawing/2014/main" id="{551A0AEC-E862-87FF-17DB-E648DD6BE519}"/>
              </a:ext>
            </a:extLst>
          </p:cNvPr>
          <p:cNvSpPr/>
          <p:nvPr/>
        </p:nvSpPr>
        <p:spPr>
          <a:xfrm>
            <a:off x="644434" y="1618021"/>
            <a:ext cx="10440333" cy="1003301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initiale et la figure obtenue par</a:t>
            </a: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 une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isométrie sont appelées des figures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correspondantes.</a:t>
            </a:r>
            <a:endParaRPr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087F3D-7647-EBB1-A2C1-05C12C478F19}"/>
              </a:ext>
            </a:extLst>
          </p:cNvPr>
          <p:cNvSpPr txBox="1"/>
          <p:nvPr/>
        </p:nvSpPr>
        <p:spPr>
          <a:xfrm>
            <a:off x="749029" y="1156356"/>
            <a:ext cx="3287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Définition 2</a:t>
            </a:r>
          </a:p>
        </p:txBody>
      </p:sp>
    </p:spTree>
    <p:extLst>
      <p:ext uri="{BB962C8B-B14F-4D97-AF65-F5344CB8AC3E}">
        <p14:creationId xmlns:p14="http://schemas.microsoft.com/office/powerpoint/2010/main" val="340265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bien les deux figures. Que s’est-il passé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922;p81">
            <a:extLst>
              <a:ext uri="{FF2B5EF4-FFF2-40B4-BE49-F238E27FC236}">
                <a16:creationId xmlns:a16="http://schemas.microsoft.com/office/drawing/2014/main" id="{AD52E757-DB6E-8520-87FB-6091FF92F35C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23;p81">
            <a:extLst>
              <a:ext uri="{FF2B5EF4-FFF2-40B4-BE49-F238E27FC236}">
                <a16:creationId xmlns:a16="http://schemas.microsoft.com/office/drawing/2014/main" id="{3D6CAD39-43F9-C88E-9C05-A996CB2FD21C}"/>
              </a:ext>
            </a:extLst>
          </p:cNvPr>
          <p:cNvSpPr/>
          <p:nvPr/>
        </p:nvSpPr>
        <p:spPr>
          <a:xfrm>
            <a:off x="2491273" y="2127379"/>
            <a:ext cx="2430624" cy="2481942"/>
          </a:xfrm>
          <a:prstGeom prst="rtTriangle">
            <a:avLst/>
          </a:prstGeom>
          <a:solidFill>
            <a:srgbClr val="C5F5E8"/>
          </a:solidFill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24;p81">
            <a:extLst>
              <a:ext uri="{FF2B5EF4-FFF2-40B4-BE49-F238E27FC236}">
                <a16:creationId xmlns:a16="http://schemas.microsoft.com/office/drawing/2014/main" id="{083AB94D-6ABD-E5D3-F819-9A563155C6FF}"/>
              </a:ext>
            </a:extLst>
          </p:cNvPr>
          <p:cNvSpPr/>
          <p:nvPr/>
        </p:nvSpPr>
        <p:spPr>
          <a:xfrm>
            <a:off x="8024326" y="2127379"/>
            <a:ext cx="2430624" cy="2481942"/>
          </a:xfrm>
          <a:prstGeom prst="rtTriangle">
            <a:avLst/>
          </a:prstGeom>
          <a:solidFill>
            <a:srgbClr val="C5F5E8"/>
          </a:solidFill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25;p81">
            <a:extLst>
              <a:ext uri="{FF2B5EF4-FFF2-40B4-BE49-F238E27FC236}">
                <a16:creationId xmlns:a16="http://schemas.microsoft.com/office/drawing/2014/main" id="{9D776D06-5500-353F-5188-169F28A46966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a été réduite</a:t>
            </a:r>
            <a:endParaRPr/>
          </a:p>
        </p:txBody>
      </p:sp>
      <p:sp>
        <p:nvSpPr>
          <p:cNvPr id="14" name="Google Shape;926;p81">
            <a:extLst>
              <a:ext uri="{FF2B5EF4-FFF2-40B4-BE49-F238E27FC236}">
                <a16:creationId xmlns:a16="http://schemas.microsoft.com/office/drawing/2014/main" id="{BDF0B0AA-8512-1DC1-FF20-16C3A944E3F8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a été glissée sans changer sa forme</a:t>
            </a:r>
            <a:endParaRPr/>
          </a:p>
        </p:txBody>
      </p:sp>
      <p:sp>
        <p:nvSpPr>
          <p:cNvPr id="15" name="Google Shape;927;p81">
            <a:extLst>
              <a:ext uri="{FF2B5EF4-FFF2-40B4-BE49-F238E27FC236}">
                <a16:creationId xmlns:a16="http://schemas.microsoft.com/office/drawing/2014/main" id="{DFE57A12-22BC-F5E5-7E9C-3E81800C136F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figure a été tournée puis déformée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C’est bien une isométrie. Je n’ai fait que glisser la figure sans toucher à sa forme ni sa taille. Une isométrie garde la même forme et les mêmes dimensions..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deux figures et rappelle que le déplacement est une isométrie.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34;p82">
            <a:extLst>
              <a:ext uri="{FF2B5EF4-FFF2-40B4-BE49-F238E27FC236}">
                <a16:creationId xmlns:a16="http://schemas.microsoft.com/office/drawing/2014/main" id="{C51D5103-1184-E0CB-1E20-6109900A16CE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35;p82">
            <a:extLst>
              <a:ext uri="{FF2B5EF4-FFF2-40B4-BE49-F238E27FC236}">
                <a16:creationId xmlns:a16="http://schemas.microsoft.com/office/drawing/2014/main" id="{540E8618-9E33-129C-B94B-3397DF8A1235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</a:pPr>
            <a:r>
              <a:rPr lang="fr-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La figure a été glissée sans changer sa forme</a:t>
            </a:r>
            <a:endParaRPr sz="16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936;p82">
            <a:extLst>
              <a:ext uri="{FF2B5EF4-FFF2-40B4-BE49-F238E27FC236}">
                <a16:creationId xmlns:a16="http://schemas.microsoft.com/office/drawing/2014/main" id="{89265A13-F20D-8A7E-A440-6FF5222104D0}"/>
              </a:ext>
            </a:extLst>
          </p:cNvPr>
          <p:cNvSpPr/>
          <p:nvPr/>
        </p:nvSpPr>
        <p:spPr>
          <a:xfrm>
            <a:off x="2491273" y="2127379"/>
            <a:ext cx="2430624" cy="2481942"/>
          </a:xfrm>
          <a:prstGeom prst="rtTriangle">
            <a:avLst/>
          </a:prstGeom>
          <a:solidFill>
            <a:srgbClr val="C5F5E8"/>
          </a:solidFill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37;p82">
            <a:extLst>
              <a:ext uri="{FF2B5EF4-FFF2-40B4-BE49-F238E27FC236}">
                <a16:creationId xmlns:a16="http://schemas.microsoft.com/office/drawing/2014/main" id="{9005A682-22A2-F141-0AF1-03E744659B8C}"/>
              </a:ext>
            </a:extLst>
          </p:cNvPr>
          <p:cNvSpPr/>
          <p:nvPr/>
        </p:nvSpPr>
        <p:spPr>
          <a:xfrm>
            <a:off x="8024326" y="2127379"/>
            <a:ext cx="2430624" cy="2481942"/>
          </a:xfrm>
          <a:prstGeom prst="rtTriangle">
            <a:avLst/>
          </a:prstGeom>
          <a:solidFill>
            <a:srgbClr val="C5F5E8"/>
          </a:solidFill>
          <a:ln w="2857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bien les deux figures. Les deux figures sont- elles correspondantes par une isométrie?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Clr>
                <a:srgbClr val="A5A5A5"/>
              </a:buClr>
              <a:buSzPts val="1400"/>
            </a:pPr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948;p83">
            <a:extLst>
              <a:ext uri="{FF2B5EF4-FFF2-40B4-BE49-F238E27FC236}">
                <a16:creationId xmlns:a16="http://schemas.microsoft.com/office/drawing/2014/main" id="{6602402B-38CD-3A75-2D4B-232B5A14F274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49;p83">
            <a:extLst>
              <a:ext uri="{FF2B5EF4-FFF2-40B4-BE49-F238E27FC236}">
                <a16:creationId xmlns:a16="http://schemas.microsoft.com/office/drawing/2014/main" id="{B5CB8D07-AFDC-613D-2D61-C4BF2A3BB6DE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50;p83">
            <a:extLst>
              <a:ext uri="{FF2B5EF4-FFF2-40B4-BE49-F238E27FC236}">
                <a16:creationId xmlns:a16="http://schemas.microsoft.com/office/drawing/2014/main" id="{34D8F0FF-C3C3-44E6-F2D0-C2C84A33DC89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951;p83">
            <a:extLst>
              <a:ext uri="{FF2B5EF4-FFF2-40B4-BE49-F238E27FC236}">
                <a16:creationId xmlns:a16="http://schemas.microsoft.com/office/drawing/2014/main" id="{84039893-D8D3-A275-C8B1-F03CECA557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7929" y="1572169"/>
            <a:ext cx="4277642" cy="3919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188" y="321995"/>
            <a:ext cx="10372033" cy="267549"/>
          </a:xfrm>
        </p:spPr>
        <p:txBody>
          <a:bodyPr/>
          <a:lstStyle/>
          <a:p>
            <a:r>
              <a:rPr lang="fr-FR" dirty="0"/>
              <a:t> Oui, faire tourner le triangle autour d’un point suivant un angle de mesure 180° sans changer  ses dimensions ni sa forme. Donc, les deux figures sont correspondantes par une isométrie.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faire tourner ce triangle au tour du point O suivant un angle 180° ne change pas sa forme ni ses dimensions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60;p84">
            <a:extLst>
              <a:ext uri="{FF2B5EF4-FFF2-40B4-BE49-F238E27FC236}">
                <a16:creationId xmlns:a16="http://schemas.microsoft.com/office/drawing/2014/main" id="{5D1BEB90-77D9-F260-63FE-E66739EE53D9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61;p84">
            <a:extLst>
              <a:ext uri="{FF2B5EF4-FFF2-40B4-BE49-F238E27FC236}">
                <a16:creationId xmlns:a16="http://schemas.microsoft.com/office/drawing/2014/main" id="{ABD133FD-C78B-6083-27B8-9EBDC0302CD9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</a:pPr>
            <a:r>
              <a:rPr lang="fr-FR" sz="1600" b="1" ker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sz="1600" b="1"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962;p84">
            <a:extLst>
              <a:ext uri="{FF2B5EF4-FFF2-40B4-BE49-F238E27FC236}">
                <a16:creationId xmlns:a16="http://schemas.microsoft.com/office/drawing/2014/main" id="{D3CA3E8A-AB37-9F4F-B920-43E6302AE4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7929" y="1572169"/>
            <a:ext cx="4277642" cy="3919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bien les deux figures. Les deux figures sont-elles correspondantes par une isométrie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5A5A5"/>
                </a:solidFill>
              </a:rPr>
              <a:t>L’enseignant montre les deux figures , puis montre qu’elles sont identiques. Il rappelle que le déplacement est une isométrie</a:t>
            </a:r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970;p85">
            <a:extLst>
              <a:ext uri="{FF2B5EF4-FFF2-40B4-BE49-F238E27FC236}">
                <a16:creationId xmlns:a16="http://schemas.microsoft.com/office/drawing/2014/main" id="{EA2FEC71-1513-ED29-DF59-07BC7BC61B5E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72;p85">
            <a:extLst>
              <a:ext uri="{FF2B5EF4-FFF2-40B4-BE49-F238E27FC236}">
                <a16:creationId xmlns:a16="http://schemas.microsoft.com/office/drawing/2014/main" id="{E6DB896B-B6B7-5547-AFC8-7C52C65AAD47}"/>
              </a:ext>
            </a:extLst>
          </p:cNvPr>
          <p:cNvSpPr/>
          <p:nvPr/>
        </p:nvSpPr>
        <p:spPr>
          <a:xfrm>
            <a:off x="1707501" y="2795010"/>
            <a:ext cx="1427584" cy="1427584"/>
          </a:xfrm>
          <a:prstGeom prst="rect">
            <a:avLst/>
          </a:prstGeom>
          <a:solidFill>
            <a:srgbClr val="FCEAD0"/>
          </a:solidFill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73;p85">
            <a:extLst>
              <a:ext uri="{FF2B5EF4-FFF2-40B4-BE49-F238E27FC236}">
                <a16:creationId xmlns:a16="http://schemas.microsoft.com/office/drawing/2014/main" id="{4CE65DF3-136D-D96A-4333-5E64DFBC2DB0}"/>
              </a:ext>
            </a:extLst>
          </p:cNvPr>
          <p:cNvSpPr/>
          <p:nvPr/>
        </p:nvSpPr>
        <p:spPr>
          <a:xfrm>
            <a:off x="7165910" y="2324604"/>
            <a:ext cx="3750906" cy="2356472"/>
          </a:xfrm>
          <a:prstGeom prst="rect">
            <a:avLst/>
          </a:prstGeom>
          <a:solidFill>
            <a:srgbClr val="E6F2D9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74;p85">
            <a:extLst>
              <a:ext uri="{FF2B5EF4-FFF2-40B4-BE49-F238E27FC236}">
                <a16:creationId xmlns:a16="http://schemas.microsoft.com/office/drawing/2014/main" id="{A3A7D3CE-510C-8D1B-3130-892C4C8706FC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75;p85">
            <a:extLst>
              <a:ext uri="{FF2B5EF4-FFF2-40B4-BE49-F238E27FC236}">
                <a16:creationId xmlns:a16="http://schemas.microsoft.com/office/drawing/2014/main" id="{F1C7EE07-37F0-315B-EFD9-8C8303DD96EC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Non, les deux figures ne sont pas correspondantes per une isométrie car la forme  du carré a changé. Le carré est devenu un rectangle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qu’une isométrie change la position d’une figure sans changer sa forme ni ses dimensions</a:t>
            </a:r>
          </a:p>
          <a:p>
            <a:r>
              <a:rPr lang="fr-FR" dirty="0"/>
              <a:t>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83;p86">
            <a:extLst>
              <a:ext uri="{FF2B5EF4-FFF2-40B4-BE49-F238E27FC236}">
                <a16:creationId xmlns:a16="http://schemas.microsoft.com/office/drawing/2014/main" id="{B41E1460-D7D8-E29D-89D4-1080948A4CA6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84;p86">
            <a:extLst>
              <a:ext uri="{FF2B5EF4-FFF2-40B4-BE49-F238E27FC236}">
                <a16:creationId xmlns:a16="http://schemas.microsoft.com/office/drawing/2014/main" id="{364B13B9-1E5F-CABC-CB35-6A63E9641D95}"/>
              </a:ext>
            </a:extLst>
          </p:cNvPr>
          <p:cNvSpPr/>
          <p:nvPr/>
        </p:nvSpPr>
        <p:spPr>
          <a:xfrm>
            <a:off x="7165910" y="2324604"/>
            <a:ext cx="3750906" cy="2356472"/>
          </a:xfrm>
          <a:prstGeom prst="rect">
            <a:avLst/>
          </a:prstGeom>
          <a:solidFill>
            <a:srgbClr val="E6F2D9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986;p86">
            <a:extLst>
              <a:ext uri="{FF2B5EF4-FFF2-40B4-BE49-F238E27FC236}">
                <a16:creationId xmlns:a16="http://schemas.microsoft.com/office/drawing/2014/main" id="{9A1BECFB-2120-93A6-3126-AEF52176AC35}"/>
              </a:ext>
            </a:extLst>
          </p:cNvPr>
          <p:cNvSpPr/>
          <p:nvPr/>
        </p:nvSpPr>
        <p:spPr>
          <a:xfrm>
            <a:off x="1707501" y="2795010"/>
            <a:ext cx="1427584" cy="1427584"/>
          </a:xfrm>
          <a:prstGeom prst="rect">
            <a:avLst/>
          </a:prstGeom>
          <a:solidFill>
            <a:srgbClr val="FCEAD0"/>
          </a:solidFill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87;p86">
            <a:extLst>
              <a:ext uri="{FF2B5EF4-FFF2-40B4-BE49-F238E27FC236}">
                <a16:creationId xmlns:a16="http://schemas.microsoft.com/office/drawing/2014/main" id="{6C0DF27F-E86D-FA0C-5F3F-B3B89D942098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</a:pPr>
            <a:r>
              <a:rPr lang="fr-FR" sz="1600" b="1" ker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Non</a:t>
            </a:r>
            <a:endParaRPr sz="1600" b="1"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la phrase suivante par le mot qui convient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  <a:p>
            <a:r>
              <a:rPr lang="fr-FR" dirty="0"/>
              <a:t>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994;p87">
            <a:extLst>
              <a:ext uri="{FF2B5EF4-FFF2-40B4-BE49-F238E27FC236}">
                <a16:creationId xmlns:a16="http://schemas.microsoft.com/office/drawing/2014/main" id="{74AB8F1D-2F15-01EB-2D14-BAB5065F1874}"/>
              </a:ext>
            </a:extLst>
          </p:cNvPr>
          <p:cNvSpPr/>
          <p:nvPr/>
        </p:nvSpPr>
        <p:spPr>
          <a:xfrm>
            <a:off x="2715209" y="4210665"/>
            <a:ext cx="64008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figure initiale et la figure obtenue par isométrie sont deux figures…………………….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95;p87">
            <a:extLst>
              <a:ext uri="{FF2B5EF4-FFF2-40B4-BE49-F238E27FC236}">
                <a16:creationId xmlns:a16="http://schemas.microsoft.com/office/drawing/2014/main" id="{A48235B4-7928-71E7-5C92-3DE5F0E1B99A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96;p87">
            <a:extLst>
              <a:ext uri="{FF2B5EF4-FFF2-40B4-BE49-F238E27FC236}">
                <a16:creationId xmlns:a16="http://schemas.microsoft.com/office/drawing/2014/main" id="{89F72090-4E53-5DC1-F0E3-14620DD5590A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Opposées</a:t>
            </a:r>
            <a:endParaRPr/>
          </a:p>
        </p:txBody>
      </p:sp>
      <p:sp>
        <p:nvSpPr>
          <p:cNvPr id="13" name="Google Shape;997;p87">
            <a:extLst>
              <a:ext uri="{FF2B5EF4-FFF2-40B4-BE49-F238E27FC236}">
                <a16:creationId xmlns:a16="http://schemas.microsoft.com/office/drawing/2014/main" id="{5AD3847D-E121-F69A-4B95-533CB17BF468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Correspondantes</a:t>
            </a:r>
            <a:endParaRPr/>
          </a:p>
        </p:txBody>
      </p:sp>
      <p:sp>
        <p:nvSpPr>
          <p:cNvPr id="14" name="Google Shape;998;p87">
            <a:extLst>
              <a:ext uri="{FF2B5EF4-FFF2-40B4-BE49-F238E27FC236}">
                <a16:creationId xmlns:a16="http://schemas.microsoft.com/office/drawing/2014/main" id="{E4F933BB-F9E5-F858-2197-AAEEBAC29633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Différentes</a:t>
            </a:r>
            <a:endParaRPr/>
          </a:p>
        </p:txBody>
      </p:sp>
      <p:sp>
        <p:nvSpPr>
          <p:cNvPr id="15" name="Google Shape;999;p87">
            <a:extLst>
              <a:ext uri="{FF2B5EF4-FFF2-40B4-BE49-F238E27FC236}">
                <a16:creationId xmlns:a16="http://schemas.microsoft.com/office/drawing/2014/main" id="{A966BEA3-874D-5B16-CDA4-3139385B90E1}"/>
              </a:ext>
            </a:extLst>
          </p:cNvPr>
          <p:cNvSpPr/>
          <p:nvPr/>
        </p:nvSpPr>
        <p:spPr>
          <a:xfrm>
            <a:off x="1614195" y="1847479"/>
            <a:ext cx="3079102" cy="1912775"/>
          </a:xfrm>
          <a:custGeom>
            <a:avLst/>
            <a:gdLst/>
            <a:ahLst/>
            <a:cxnLst/>
            <a:rect l="l" t="t" r="r" b="b"/>
            <a:pathLst>
              <a:path w="3079102" h="1912775" extrusionOk="0">
                <a:moveTo>
                  <a:pt x="1110343" y="0"/>
                </a:moveTo>
                <a:lnTo>
                  <a:pt x="0" y="830424"/>
                </a:lnTo>
                <a:lnTo>
                  <a:pt x="149290" y="1586204"/>
                </a:lnTo>
                <a:lnTo>
                  <a:pt x="1567543" y="1912775"/>
                </a:lnTo>
                <a:lnTo>
                  <a:pt x="3079102" y="1884783"/>
                </a:lnTo>
                <a:lnTo>
                  <a:pt x="2967135" y="335902"/>
                </a:lnTo>
                <a:lnTo>
                  <a:pt x="1110343" y="0"/>
                </a:lnTo>
                <a:close/>
              </a:path>
            </a:pathLst>
          </a:custGeom>
          <a:solidFill>
            <a:srgbClr val="C7E4F6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000;p87">
            <a:extLst>
              <a:ext uri="{FF2B5EF4-FFF2-40B4-BE49-F238E27FC236}">
                <a16:creationId xmlns:a16="http://schemas.microsoft.com/office/drawing/2014/main" id="{C8E59244-4EE1-87FA-2E1F-B33BE98F01BB}"/>
              </a:ext>
            </a:extLst>
          </p:cNvPr>
          <p:cNvSpPr/>
          <p:nvPr/>
        </p:nvSpPr>
        <p:spPr>
          <a:xfrm>
            <a:off x="7277877" y="1847479"/>
            <a:ext cx="3079102" cy="1912775"/>
          </a:xfrm>
          <a:custGeom>
            <a:avLst/>
            <a:gdLst/>
            <a:ahLst/>
            <a:cxnLst/>
            <a:rect l="l" t="t" r="r" b="b"/>
            <a:pathLst>
              <a:path w="3079102" h="1912775" extrusionOk="0">
                <a:moveTo>
                  <a:pt x="1110343" y="0"/>
                </a:moveTo>
                <a:lnTo>
                  <a:pt x="0" y="830424"/>
                </a:lnTo>
                <a:lnTo>
                  <a:pt x="149290" y="1586204"/>
                </a:lnTo>
                <a:lnTo>
                  <a:pt x="1567543" y="1912775"/>
                </a:lnTo>
                <a:lnTo>
                  <a:pt x="3079102" y="1884783"/>
                </a:lnTo>
                <a:lnTo>
                  <a:pt x="2967135" y="335902"/>
                </a:lnTo>
                <a:lnTo>
                  <a:pt x="1110343" y="0"/>
                </a:lnTo>
                <a:close/>
              </a:path>
            </a:pathLst>
          </a:cu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Voici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deux figures correspondantes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720EB6D-8D8E-D779-A612-6C7BF294EE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09;p88">
            <a:extLst>
              <a:ext uri="{FF2B5EF4-FFF2-40B4-BE49-F238E27FC236}">
                <a16:creationId xmlns:a16="http://schemas.microsoft.com/office/drawing/2014/main" id="{5C788877-91B3-5561-175A-3D925F9D1D9F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10;p88">
            <a:extLst>
              <a:ext uri="{FF2B5EF4-FFF2-40B4-BE49-F238E27FC236}">
                <a16:creationId xmlns:a16="http://schemas.microsoft.com/office/drawing/2014/main" id="{85607F1A-D539-AE6B-3F2E-2CA8BB06FEC8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  <a:buSzPts val="1500"/>
            </a:pPr>
            <a:r>
              <a:rPr lang="fr-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Correspondantes</a:t>
            </a:r>
            <a:endParaRPr sz="16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011;p88">
            <a:extLst>
              <a:ext uri="{FF2B5EF4-FFF2-40B4-BE49-F238E27FC236}">
                <a16:creationId xmlns:a16="http://schemas.microsoft.com/office/drawing/2014/main" id="{47C42C20-F875-4932-CAD1-2686A2BA08FF}"/>
              </a:ext>
            </a:extLst>
          </p:cNvPr>
          <p:cNvSpPr/>
          <p:nvPr/>
        </p:nvSpPr>
        <p:spPr>
          <a:xfrm>
            <a:off x="2715209" y="4210665"/>
            <a:ext cx="64008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figure initiale et la figure obtenue par isométrie sont deux figures  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correspondantes</a:t>
            </a:r>
          </a:p>
        </p:txBody>
      </p:sp>
      <p:sp>
        <p:nvSpPr>
          <p:cNvPr id="9" name="Google Shape;1012;p88">
            <a:extLst>
              <a:ext uri="{FF2B5EF4-FFF2-40B4-BE49-F238E27FC236}">
                <a16:creationId xmlns:a16="http://schemas.microsoft.com/office/drawing/2014/main" id="{54BC8A3E-FDF8-F88E-9606-3C9A70A36D23}"/>
              </a:ext>
            </a:extLst>
          </p:cNvPr>
          <p:cNvSpPr/>
          <p:nvPr/>
        </p:nvSpPr>
        <p:spPr>
          <a:xfrm>
            <a:off x="1614195" y="1847479"/>
            <a:ext cx="3079102" cy="1912775"/>
          </a:xfrm>
          <a:custGeom>
            <a:avLst/>
            <a:gdLst/>
            <a:ahLst/>
            <a:cxnLst/>
            <a:rect l="l" t="t" r="r" b="b"/>
            <a:pathLst>
              <a:path w="3079102" h="1912775" extrusionOk="0">
                <a:moveTo>
                  <a:pt x="1110343" y="0"/>
                </a:moveTo>
                <a:lnTo>
                  <a:pt x="0" y="830424"/>
                </a:lnTo>
                <a:lnTo>
                  <a:pt x="149290" y="1586204"/>
                </a:lnTo>
                <a:lnTo>
                  <a:pt x="1567543" y="1912775"/>
                </a:lnTo>
                <a:lnTo>
                  <a:pt x="3079102" y="1884783"/>
                </a:lnTo>
                <a:lnTo>
                  <a:pt x="2967135" y="335902"/>
                </a:lnTo>
                <a:lnTo>
                  <a:pt x="1110343" y="0"/>
                </a:lnTo>
                <a:close/>
              </a:path>
            </a:pathLst>
          </a:custGeom>
          <a:solidFill>
            <a:srgbClr val="C7E4F6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13;p88">
            <a:extLst>
              <a:ext uri="{FF2B5EF4-FFF2-40B4-BE49-F238E27FC236}">
                <a16:creationId xmlns:a16="http://schemas.microsoft.com/office/drawing/2014/main" id="{1C790B96-C7EA-8266-0BCE-D90ABC5808B1}"/>
              </a:ext>
            </a:extLst>
          </p:cNvPr>
          <p:cNvSpPr/>
          <p:nvPr/>
        </p:nvSpPr>
        <p:spPr>
          <a:xfrm>
            <a:off x="7277877" y="1847479"/>
            <a:ext cx="3079102" cy="1912775"/>
          </a:xfrm>
          <a:custGeom>
            <a:avLst/>
            <a:gdLst/>
            <a:ahLst/>
            <a:cxnLst/>
            <a:rect l="l" t="t" r="r" b="b"/>
            <a:pathLst>
              <a:path w="3079102" h="1912775" extrusionOk="0">
                <a:moveTo>
                  <a:pt x="1110343" y="0"/>
                </a:moveTo>
                <a:lnTo>
                  <a:pt x="0" y="830424"/>
                </a:lnTo>
                <a:lnTo>
                  <a:pt x="149290" y="1586204"/>
                </a:lnTo>
                <a:lnTo>
                  <a:pt x="1567543" y="1912775"/>
                </a:lnTo>
                <a:lnTo>
                  <a:pt x="3079102" y="1884783"/>
                </a:lnTo>
                <a:lnTo>
                  <a:pt x="2967135" y="335902"/>
                </a:lnTo>
                <a:lnTo>
                  <a:pt x="1110343" y="0"/>
                </a:lnTo>
                <a:close/>
              </a:path>
            </a:pathLst>
          </a:cu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82264-32FA-AA23-5C91-C5E159CC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EC6C0-8A90-269B-77C1-9DC58681E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54705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9280" y="172137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401194" y="264848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42224" y="514490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43373" y="420913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400045" y="172228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29280" y="2627822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87608" y="4209130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87608" y="6003888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r>
              <a:rPr lang="fr-FR"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Reconnaître et réaliser une rotation</a:t>
            </a: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87607" y="5049586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400045" y="3486058"/>
            <a:ext cx="9841182" cy="62102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400" dirty="0"/>
              <a:t> Leçon 8      :    </a:t>
            </a:r>
            <a:r>
              <a:rPr lang="fr-FR" sz="2800" dirty="0"/>
              <a:t>Les isométries dans le plan</a:t>
            </a:r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C 2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400045" y="26461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C 3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4" y="4207783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ym typeface="Arial"/>
              </a:rPr>
              <a:t>CONSOLIDATION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031964" y="2682961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CONSOLIDATION 3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87607" y="4211463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/>
              <a:t>Reconnaître une isométrie dans le plan et ses propriétés de conservation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srgbClr val="7F7F7F"/>
                </a:solidFill>
                <a:sym typeface="Arial"/>
              </a:rPr>
              <a:t>Tâche 2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8745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Tâche 3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b="0" dirty="0"/>
              <a:t>Reconnaître et réaliser une translation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36D-923A-4C34-6C7E-BA3014D9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10641-0139-D070-5D3C-F7A18518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vérifier si ces deux figures sont correspondantes par une isométrie. Je dois m'assurer qu'elles sont superposables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CEE75E-7731-5D0A-47B2-B087A02D89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montre que deux figures correspondantes par une isométrie sont superposables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036D7F4-6BA4-B183-21F4-A57639DF19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22;p73">
            <a:extLst>
              <a:ext uri="{FF2B5EF4-FFF2-40B4-BE49-F238E27FC236}">
                <a16:creationId xmlns:a16="http://schemas.microsoft.com/office/drawing/2014/main" id="{5E7DB6C9-15EE-F13E-485E-B32D37A677F9}"/>
              </a:ext>
            </a:extLst>
          </p:cNvPr>
          <p:cNvSpPr/>
          <p:nvPr/>
        </p:nvSpPr>
        <p:spPr>
          <a:xfrm>
            <a:off x="5995851" y="1925805"/>
            <a:ext cx="1166949" cy="21597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39;p90">
            <a:extLst>
              <a:ext uri="{FF2B5EF4-FFF2-40B4-BE49-F238E27FC236}">
                <a16:creationId xmlns:a16="http://schemas.microsoft.com/office/drawing/2014/main" id="{8DB2AC04-07C6-4248-BA68-C8537505925D}"/>
              </a:ext>
            </a:extLst>
          </p:cNvPr>
          <p:cNvSpPr/>
          <p:nvPr/>
        </p:nvSpPr>
        <p:spPr>
          <a:xfrm>
            <a:off x="6983465" y="1550270"/>
            <a:ext cx="4884656" cy="1283795"/>
          </a:xfrm>
          <a:prstGeom prst="roundRect">
            <a:avLst>
              <a:gd name="adj" fmla="val 16667"/>
            </a:avLst>
          </a:prstGeom>
          <a:solidFill>
            <a:srgbClr val="D6EFF5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Deux figures correspondantes par une isométrie 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Google Shape;1040;p90">
            <a:extLst>
              <a:ext uri="{FF2B5EF4-FFF2-40B4-BE49-F238E27FC236}">
                <a16:creationId xmlns:a16="http://schemas.microsoft.com/office/drawing/2014/main" id="{A6025697-F376-ED52-1028-1DF1BEEFACBA}"/>
              </a:ext>
            </a:extLst>
          </p:cNvPr>
          <p:cNvSpPr/>
          <p:nvPr/>
        </p:nvSpPr>
        <p:spPr>
          <a:xfrm>
            <a:off x="8253224" y="5183658"/>
            <a:ext cx="3340359" cy="682618"/>
          </a:xfrm>
          <a:prstGeom prst="roundRect">
            <a:avLst>
              <a:gd name="adj" fmla="val 16667"/>
            </a:avLst>
          </a:prstGeom>
          <a:solidFill>
            <a:srgbClr val="D6EFF5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sont superposables.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Google Shape;1041;p90">
            <a:extLst>
              <a:ext uri="{FF2B5EF4-FFF2-40B4-BE49-F238E27FC236}">
                <a16:creationId xmlns:a16="http://schemas.microsoft.com/office/drawing/2014/main" id="{F184F387-E387-7027-6336-DFC5E4F37D5E}"/>
              </a:ext>
            </a:extLst>
          </p:cNvPr>
          <p:cNvSpPr/>
          <p:nvPr/>
        </p:nvSpPr>
        <p:spPr>
          <a:xfrm rot="5400000">
            <a:off x="9001093" y="3735561"/>
            <a:ext cx="1258702" cy="409303"/>
          </a:xfrm>
          <a:prstGeom prst="rightArrow">
            <a:avLst>
              <a:gd name="adj1" fmla="val 54561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85738AAB-62BD-DE3E-C458-05AEBCF13FC6}"/>
              </a:ext>
            </a:extLst>
          </p:cNvPr>
          <p:cNvSpPr/>
          <p:nvPr/>
        </p:nvSpPr>
        <p:spPr>
          <a:xfrm>
            <a:off x="598417" y="2913380"/>
            <a:ext cx="2659225" cy="3312368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AA212B95-2449-ACBB-D326-29F175341CF5}"/>
              </a:ext>
            </a:extLst>
          </p:cNvPr>
          <p:cNvSpPr/>
          <p:nvPr/>
        </p:nvSpPr>
        <p:spPr>
          <a:xfrm>
            <a:off x="5720924" y="1427587"/>
            <a:ext cx="2659225" cy="3312368"/>
          </a:xfrm>
          <a:prstGeom prst="rt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09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41967 0.2173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90" y="1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FABA-592A-9151-2B73-AB88EAE2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5CDB3E-620C-B904-B259-6368F1A22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isométrie conserve les distances, donc les côtés correspondants doivent être égaux.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E71372-F523-DACA-8FBF-D998D8BDEE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que les côtés correspondants sont de même longueur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AD976C7-8DB1-19A2-12CE-8603A88D22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52;p91">
            <a:extLst>
              <a:ext uri="{FF2B5EF4-FFF2-40B4-BE49-F238E27FC236}">
                <a16:creationId xmlns:a16="http://schemas.microsoft.com/office/drawing/2014/main" id="{F695239E-DD80-C8E4-ADE1-FAAB98108A3C}"/>
              </a:ext>
            </a:extLst>
          </p:cNvPr>
          <p:cNvSpPr/>
          <p:nvPr/>
        </p:nvSpPr>
        <p:spPr>
          <a:xfrm>
            <a:off x="1987420" y="5264119"/>
            <a:ext cx="3175042" cy="1224561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Une isométrie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conserve-les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distances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53;p91">
            <a:extLst>
              <a:ext uri="{FF2B5EF4-FFF2-40B4-BE49-F238E27FC236}">
                <a16:creationId xmlns:a16="http://schemas.microsoft.com/office/drawing/2014/main" id="{134818E6-D60E-AABF-396F-9159E6934A2B}"/>
              </a:ext>
            </a:extLst>
          </p:cNvPr>
          <p:cNvSpPr/>
          <p:nvPr/>
        </p:nvSpPr>
        <p:spPr>
          <a:xfrm>
            <a:off x="6669953" y="5264118"/>
            <a:ext cx="3864308" cy="124583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Google Shape;1054;p91">
            <a:extLst>
              <a:ext uri="{FF2B5EF4-FFF2-40B4-BE49-F238E27FC236}">
                <a16:creationId xmlns:a16="http://schemas.microsoft.com/office/drawing/2014/main" id="{4720F167-5037-3887-FBBE-83D412E0FF35}"/>
              </a:ext>
            </a:extLst>
          </p:cNvPr>
          <p:cNvSpPr/>
          <p:nvPr/>
        </p:nvSpPr>
        <p:spPr>
          <a:xfrm rot="-5400000">
            <a:off x="5732254" y="5487860"/>
            <a:ext cx="391886" cy="77707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55;p91">
            <a:extLst>
              <a:ext uri="{FF2B5EF4-FFF2-40B4-BE49-F238E27FC236}">
                <a16:creationId xmlns:a16="http://schemas.microsoft.com/office/drawing/2014/main" id="{FC289B48-4ECA-5DE1-234B-B157762D243D}"/>
              </a:ext>
            </a:extLst>
          </p:cNvPr>
          <p:cNvSpPr/>
          <p:nvPr/>
        </p:nvSpPr>
        <p:spPr>
          <a:xfrm>
            <a:off x="5747657" y="2360645"/>
            <a:ext cx="922296" cy="94239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056;p91">
            <a:extLst>
              <a:ext uri="{FF2B5EF4-FFF2-40B4-BE49-F238E27FC236}">
                <a16:creationId xmlns:a16="http://schemas.microsoft.com/office/drawing/2014/main" id="{39E61513-7B8C-F729-B9B7-2164773B20EF}"/>
              </a:ext>
            </a:extLst>
          </p:cNvPr>
          <p:cNvGrpSpPr/>
          <p:nvPr/>
        </p:nvGrpSpPr>
        <p:grpSpPr>
          <a:xfrm>
            <a:off x="1825539" y="984548"/>
            <a:ext cx="8275653" cy="4250815"/>
            <a:chOff x="1825539" y="984548"/>
            <a:chExt cx="8275653" cy="4250815"/>
          </a:xfrm>
        </p:grpSpPr>
        <p:grpSp>
          <p:nvGrpSpPr>
            <p:cNvPr id="14" name="Google Shape;1057;p91">
              <a:extLst>
                <a:ext uri="{FF2B5EF4-FFF2-40B4-BE49-F238E27FC236}">
                  <a16:creationId xmlns:a16="http://schemas.microsoft.com/office/drawing/2014/main" id="{84E838F8-651A-7626-8DB7-ED8CAC513088}"/>
                </a:ext>
              </a:extLst>
            </p:cNvPr>
            <p:cNvGrpSpPr/>
            <p:nvPr/>
          </p:nvGrpSpPr>
          <p:grpSpPr>
            <a:xfrm>
              <a:off x="1825539" y="984548"/>
              <a:ext cx="8275653" cy="4250815"/>
              <a:chOff x="1825539" y="984548"/>
              <a:chExt cx="8275653" cy="4250815"/>
            </a:xfrm>
          </p:grpSpPr>
          <p:pic>
            <p:nvPicPr>
              <p:cNvPr id="16" name="Google Shape;1058;p91">
                <a:extLst>
                  <a:ext uri="{FF2B5EF4-FFF2-40B4-BE49-F238E27FC236}">
                    <a16:creationId xmlns:a16="http://schemas.microsoft.com/office/drawing/2014/main" id="{05940C37-4468-F4D1-A240-DEF987833FED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825539" y="984548"/>
                <a:ext cx="8275653" cy="42508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059;p91">
                <a:extLst>
                  <a:ext uri="{FF2B5EF4-FFF2-40B4-BE49-F238E27FC236}">
                    <a16:creationId xmlns:a16="http://schemas.microsoft.com/office/drawing/2014/main" id="{F1C8D4D3-68BB-A3E1-730F-C706390198A4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 rot="-10612535">
                <a:off x="5450402" y="2538223"/>
                <a:ext cx="1193602" cy="98472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1060;p91">
              <a:extLst>
                <a:ext uri="{FF2B5EF4-FFF2-40B4-BE49-F238E27FC236}">
                  <a16:creationId xmlns:a16="http://schemas.microsoft.com/office/drawing/2014/main" id="{55C821E4-7393-4937-7291-DCB971E4196B}"/>
                </a:ext>
              </a:extLst>
            </p:cNvPr>
            <p:cNvSpPr/>
            <p:nvPr/>
          </p:nvSpPr>
          <p:spPr>
            <a:xfrm>
              <a:off x="4376057" y="1017037"/>
              <a:ext cx="4021494" cy="2239347"/>
            </a:xfrm>
            <a:custGeom>
              <a:avLst/>
              <a:gdLst/>
              <a:ahLst/>
              <a:cxnLst/>
              <a:rect l="l" t="t" r="r" b="b"/>
              <a:pathLst>
                <a:path w="4021494" h="2239347" extrusionOk="0">
                  <a:moveTo>
                    <a:pt x="195943" y="559836"/>
                  </a:moveTo>
                  <a:lnTo>
                    <a:pt x="1101012" y="102636"/>
                  </a:lnTo>
                  <a:lnTo>
                    <a:pt x="1996751" y="0"/>
                  </a:lnTo>
                  <a:lnTo>
                    <a:pt x="3060441" y="326571"/>
                  </a:lnTo>
                  <a:lnTo>
                    <a:pt x="3750906" y="886408"/>
                  </a:lnTo>
                  <a:lnTo>
                    <a:pt x="4021494" y="1754155"/>
                  </a:lnTo>
                  <a:lnTo>
                    <a:pt x="3732245" y="2239347"/>
                  </a:lnTo>
                  <a:lnTo>
                    <a:pt x="3359021" y="2118049"/>
                  </a:lnTo>
                  <a:lnTo>
                    <a:pt x="3200400" y="1483567"/>
                  </a:lnTo>
                  <a:lnTo>
                    <a:pt x="1922106" y="830424"/>
                  </a:lnTo>
                  <a:lnTo>
                    <a:pt x="1017037" y="690465"/>
                  </a:lnTo>
                  <a:lnTo>
                    <a:pt x="438539" y="970383"/>
                  </a:lnTo>
                  <a:lnTo>
                    <a:pt x="0" y="839755"/>
                  </a:lnTo>
                  <a:lnTo>
                    <a:pt x="195943" y="5598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1022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4113-ADDE-E55A-DC50-60924E76E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86A9F-88A1-EA54-3AD6-1BADFD3D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isométrie conserve la mesure des angles. Donc les angles correspondants doivent être égaux.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A13B-1657-FB5E-A67A-99829D8D8B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montre que les angles correspondants ont la même  mesure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C708245-2BC4-0B35-3B50-583D69672F3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69;p92">
            <a:extLst>
              <a:ext uri="{FF2B5EF4-FFF2-40B4-BE49-F238E27FC236}">
                <a16:creationId xmlns:a16="http://schemas.microsoft.com/office/drawing/2014/main" id="{00C5A774-2DAA-68E9-9B10-1241A427399B}"/>
              </a:ext>
            </a:extLst>
          </p:cNvPr>
          <p:cNvSpPr/>
          <p:nvPr/>
        </p:nvSpPr>
        <p:spPr>
          <a:xfrm>
            <a:off x="2481943" y="5385418"/>
            <a:ext cx="2680519" cy="1224561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Une isométrie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conserve la mesure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 angles.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Google Shape;1070;p92">
            <a:extLst>
              <a:ext uri="{FF2B5EF4-FFF2-40B4-BE49-F238E27FC236}">
                <a16:creationId xmlns:a16="http://schemas.microsoft.com/office/drawing/2014/main" id="{AA099644-139D-141E-CFF5-5EB718D602A5}"/>
              </a:ext>
            </a:extLst>
          </p:cNvPr>
          <p:cNvSpPr/>
          <p:nvPr/>
        </p:nvSpPr>
        <p:spPr>
          <a:xfrm>
            <a:off x="6669954" y="5385417"/>
            <a:ext cx="4078912" cy="124583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Google Shape;1071;p92">
            <a:extLst>
              <a:ext uri="{FF2B5EF4-FFF2-40B4-BE49-F238E27FC236}">
                <a16:creationId xmlns:a16="http://schemas.microsoft.com/office/drawing/2014/main" id="{A8FB3998-83E9-67C6-859D-049B0680AD99}"/>
              </a:ext>
            </a:extLst>
          </p:cNvPr>
          <p:cNvSpPr/>
          <p:nvPr/>
        </p:nvSpPr>
        <p:spPr>
          <a:xfrm rot="-5400000">
            <a:off x="5720266" y="5609159"/>
            <a:ext cx="391886" cy="77707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72;p92">
            <a:extLst>
              <a:ext uri="{FF2B5EF4-FFF2-40B4-BE49-F238E27FC236}">
                <a16:creationId xmlns:a16="http://schemas.microsoft.com/office/drawing/2014/main" id="{95DA833A-64E8-476E-CC90-AE7BFECDAC2B}"/>
              </a:ext>
            </a:extLst>
          </p:cNvPr>
          <p:cNvSpPr/>
          <p:nvPr/>
        </p:nvSpPr>
        <p:spPr>
          <a:xfrm>
            <a:off x="5747657" y="2360645"/>
            <a:ext cx="922296" cy="94239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1074;p92">
            <a:extLst>
              <a:ext uri="{FF2B5EF4-FFF2-40B4-BE49-F238E27FC236}">
                <a16:creationId xmlns:a16="http://schemas.microsoft.com/office/drawing/2014/main" id="{6C086ED0-3D61-2221-9DB1-4C51A859206C}"/>
              </a:ext>
            </a:extLst>
          </p:cNvPr>
          <p:cNvGrpSpPr/>
          <p:nvPr/>
        </p:nvGrpSpPr>
        <p:grpSpPr>
          <a:xfrm>
            <a:off x="2049463" y="1033469"/>
            <a:ext cx="8055593" cy="4255099"/>
            <a:chOff x="2049463" y="1033469"/>
            <a:chExt cx="8055593" cy="4255099"/>
          </a:xfrm>
        </p:grpSpPr>
        <p:pic>
          <p:nvPicPr>
            <p:cNvPr id="14" name="Google Shape;1075;p92">
              <a:extLst>
                <a:ext uri="{FF2B5EF4-FFF2-40B4-BE49-F238E27FC236}">
                  <a16:creationId xmlns:a16="http://schemas.microsoft.com/office/drawing/2014/main" id="{704E2BD3-C811-E0E9-4873-64922473450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49463" y="1033469"/>
              <a:ext cx="8055593" cy="4255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076;p92">
              <a:extLst>
                <a:ext uri="{FF2B5EF4-FFF2-40B4-BE49-F238E27FC236}">
                  <a16:creationId xmlns:a16="http://schemas.microsoft.com/office/drawing/2014/main" id="{CF21643A-A7F1-344E-E443-A768089BD27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10612535">
              <a:off x="5707945" y="2484665"/>
              <a:ext cx="1193602" cy="10697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077;p92">
            <a:extLst>
              <a:ext uri="{FF2B5EF4-FFF2-40B4-BE49-F238E27FC236}">
                <a16:creationId xmlns:a16="http://schemas.microsoft.com/office/drawing/2014/main" id="{46D87B84-CBDC-8797-6F5C-4F4B4E79D765}"/>
              </a:ext>
            </a:extLst>
          </p:cNvPr>
          <p:cNvSpPr/>
          <p:nvPr/>
        </p:nvSpPr>
        <p:spPr>
          <a:xfrm>
            <a:off x="4528457" y="1094795"/>
            <a:ext cx="4021494" cy="2239347"/>
          </a:xfrm>
          <a:custGeom>
            <a:avLst/>
            <a:gdLst/>
            <a:ahLst/>
            <a:cxnLst/>
            <a:rect l="l" t="t" r="r" b="b"/>
            <a:pathLst>
              <a:path w="4021494" h="2239347" extrusionOk="0">
                <a:moveTo>
                  <a:pt x="195943" y="559836"/>
                </a:moveTo>
                <a:lnTo>
                  <a:pt x="1101012" y="102636"/>
                </a:lnTo>
                <a:lnTo>
                  <a:pt x="1996751" y="0"/>
                </a:lnTo>
                <a:lnTo>
                  <a:pt x="3060441" y="326571"/>
                </a:lnTo>
                <a:lnTo>
                  <a:pt x="3750906" y="886408"/>
                </a:lnTo>
                <a:lnTo>
                  <a:pt x="4021494" y="1754155"/>
                </a:lnTo>
                <a:lnTo>
                  <a:pt x="3732245" y="2239347"/>
                </a:lnTo>
                <a:lnTo>
                  <a:pt x="3359021" y="2118049"/>
                </a:lnTo>
                <a:lnTo>
                  <a:pt x="3200400" y="1483567"/>
                </a:lnTo>
                <a:lnTo>
                  <a:pt x="1922106" y="830424"/>
                </a:lnTo>
                <a:lnTo>
                  <a:pt x="1017037" y="690465"/>
                </a:lnTo>
                <a:lnTo>
                  <a:pt x="438539" y="970383"/>
                </a:lnTo>
                <a:lnTo>
                  <a:pt x="0" y="839755"/>
                </a:lnTo>
                <a:lnTo>
                  <a:pt x="195943" y="559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0987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E857C-0A88-BBE8-A5A4-DBC77FE9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0404A-BDE4-7004-53CB-E1DB7D4C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propriété que je dois retenir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6F893B-4490-97A4-93EB-BC204FB93C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0994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lit et rappelle chaque propriété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CF933B3-B651-9AC4-C277-9F64BB7702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86;p93">
            <a:extLst>
              <a:ext uri="{FF2B5EF4-FFF2-40B4-BE49-F238E27FC236}">
                <a16:creationId xmlns:a16="http://schemas.microsoft.com/office/drawing/2014/main" id="{DC5B392E-D6B0-E89A-683A-F86E69B07D52}"/>
              </a:ext>
            </a:extLst>
          </p:cNvPr>
          <p:cNvSpPr/>
          <p:nvPr/>
        </p:nvSpPr>
        <p:spPr>
          <a:xfrm>
            <a:off x="1030247" y="2472612"/>
            <a:ext cx="9748000" cy="2248678"/>
          </a:xfrm>
          <a:prstGeom prst="rect">
            <a:avLst/>
          </a:prstGeom>
          <a:solidFill>
            <a:srgbClr val="C5F5E8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1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Deux figures correspondantes par isométrie sont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superposables: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Une isométrie conserve les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distances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000"/>
              <a:buFont typeface="Arial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Une isométrie conserve la mesure des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angles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853EBC-D837-8B41-B283-6C83EE72791F}"/>
              </a:ext>
            </a:extLst>
          </p:cNvPr>
          <p:cNvSpPr txBox="1"/>
          <p:nvPr/>
        </p:nvSpPr>
        <p:spPr>
          <a:xfrm>
            <a:off x="1957690" y="1837563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2800" b="1" dirty="0">
                <a:solidFill>
                  <a:srgbClr val="FF0000"/>
                </a:solidFill>
              </a:rPr>
              <a:t>Propriété: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3267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BA8D-DC38-7097-7ADE-1DD8682FA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2DE70-407D-223C-DD29-62FBFCE3F2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2615045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la phrase suivante par le mot qui convient.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1109;p95">
            <a:extLst>
              <a:ext uri="{FF2B5EF4-FFF2-40B4-BE49-F238E27FC236}">
                <a16:creationId xmlns:a16="http://schemas.microsoft.com/office/drawing/2014/main" id="{44B4B647-6422-F561-587E-2BF100AE37EE}"/>
              </a:ext>
            </a:extLst>
          </p:cNvPr>
          <p:cNvSpPr/>
          <p:nvPr/>
        </p:nvSpPr>
        <p:spPr>
          <a:xfrm>
            <a:off x="1477669" y="2034161"/>
            <a:ext cx="10161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Deux figures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correspondantes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 une isométrie sont……………………...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10;p95">
            <a:extLst>
              <a:ext uri="{FF2B5EF4-FFF2-40B4-BE49-F238E27FC236}">
                <a16:creationId xmlns:a16="http://schemas.microsoft.com/office/drawing/2014/main" id="{0A8A0710-21BB-9023-9781-D7D9F647A0A3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11;p95">
            <a:extLst>
              <a:ext uri="{FF2B5EF4-FFF2-40B4-BE49-F238E27FC236}">
                <a16:creationId xmlns:a16="http://schemas.microsoft.com/office/drawing/2014/main" id="{EAB9F96C-0004-E2B8-E3B3-EE251C5DD285}"/>
              </a:ext>
            </a:extLst>
          </p:cNvPr>
          <p:cNvSpPr/>
          <p:nvPr/>
        </p:nvSpPr>
        <p:spPr>
          <a:xfrm>
            <a:off x="895739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Similaires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112;p95">
            <a:extLst>
              <a:ext uri="{FF2B5EF4-FFF2-40B4-BE49-F238E27FC236}">
                <a16:creationId xmlns:a16="http://schemas.microsoft.com/office/drawing/2014/main" id="{8CE860B2-8B96-EA1C-7107-28B2968DE399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endParaRPr/>
          </a:p>
        </p:txBody>
      </p:sp>
      <p:sp>
        <p:nvSpPr>
          <p:cNvPr id="14" name="Google Shape;1113;p95">
            <a:extLst>
              <a:ext uri="{FF2B5EF4-FFF2-40B4-BE49-F238E27FC236}">
                <a16:creationId xmlns:a16="http://schemas.microsoft.com/office/drawing/2014/main" id="{DC3A20EF-60CF-D6A6-FB03-DA43332A33BF}"/>
              </a:ext>
            </a:extLst>
          </p:cNvPr>
          <p:cNvSpPr/>
          <p:nvPr/>
        </p:nvSpPr>
        <p:spPr>
          <a:xfrm>
            <a:off x="8266923" y="5649660"/>
            <a:ext cx="3191069" cy="75577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Différentes</a:t>
            </a:r>
            <a:endParaRPr/>
          </a:p>
        </p:txBody>
      </p:sp>
      <p:sp>
        <p:nvSpPr>
          <p:cNvPr id="15" name="Google Shape;1114;p95">
            <a:extLst>
              <a:ext uri="{FF2B5EF4-FFF2-40B4-BE49-F238E27FC236}">
                <a16:creationId xmlns:a16="http://schemas.microsoft.com/office/drawing/2014/main" id="{9CC18787-4FBE-8794-3D06-AC2BF9571D80}"/>
              </a:ext>
            </a:extLst>
          </p:cNvPr>
          <p:cNvSpPr/>
          <p:nvPr/>
        </p:nvSpPr>
        <p:spPr>
          <a:xfrm>
            <a:off x="1282700" y="3302000"/>
            <a:ext cx="3162300" cy="1600200"/>
          </a:xfrm>
          <a:custGeom>
            <a:avLst/>
            <a:gdLst/>
            <a:ahLst/>
            <a:cxnLst/>
            <a:rect l="l" t="t" r="r" b="b"/>
            <a:pathLst>
              <a:path w="3162300" h="1600200" extrusionOk="0">
                <a:moveTo>
                  <a:pt x="914400" y="0"/>
                </a:moveTo>
                <a:lnTo>
                  <a:pt x="2565400" y="0"/>
                </a:lnTo>
                <a:lnTo>
                  <a:pt x="3124200" y="558800"/>
                </a:lnTo>
                <a:lnTo>
                  <a:pt x="3162300" y="1600200"/>
                </a:lnTo>
                <a:lnTo>
                  <a:pt x="0" y="1574800"/>
                </a:lnTo>
                <a:lnTo>
                  <a:pt x="927100" y="965200"/>
                </a:lnTo>
                <a:lnTo>
                  <a:pt x="914400" y="0"/>
                </a:lnTo>
                <a:close/>
              </a:path>
            </a:pathLst>
          </a:custGeom>
          <a:solidFill>
            <a:srgbClr val="F4DDFF"/>
          </a:solidFill>
          <a:ln w="38100" cap="flat" cmpd="sng">
            <a:solidFill>
              <a:srgbClr val="D0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15;p95">
            <a:extLst>
              <a:ext uri="{FF2B5EF4-FFF2-40B4-BE49-F238E27FC236}">
                <a16:creationId xmlns:a16="http://schemas.microsoft.com/office/drawing/2014/main" id="{A48C287E-A83E-6AC3-C8E7-C16DF554D211}"/>
              </a:ext>
            </a:extLst>
          </p:cNvPr>
          <p:cNvSpPr/>
          <p:nvPr/>
        </p:nvSpPr>
        <p:spPr>
          <a:xfrm>
            <a:off x="7137400" y="3302000"/>
            <a:ext cx="3162300" cy="1600200"/>
          </a:xfrm>
          <a:custGeom>
            <a:avLst/>
            <a:gdLst/>
            <a:ahLst/>
            <a:cxnLst/>
            <a:rect l="l" t="t" r="r" b="b"/>
            <a:pathLst>
              <a:path w="3162300" h="1600200" extrusionOk="0">
                <a:moveTo>
                  <a:pt x="914400" y="0"/>
                </a:moveTo>
                <a:lnTo>
                  <a:pt x="2565400" y="0"/>
                </a:lnTo>
                <a:lnTo>
                  <a:pt x="3124200" y="558800"/>
                </a:lnTo>
                <a:lnTo>
                  <a:pt x="3162300" y="1600200"/>
                </a:lnTo>
                <a:lnTo>
                  <a:pt x="0" y="1574800"/>
                </a:lnTo>
                <a:lnTo>
                  <a:pt x="927100" y="965200"/>
                </a:lnTo>
                <a:lnTo>
                  <a:pt x="914400" y="0"/>
                </a:lnTo>
                <a:close/>
              </a:path>
            </a:pathLst>
          </a:custGeom>
          <a:solidFill>
            <a:srgbClr val="D6EFF5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69" y="605507"/>
            <a:ext cx="10372459" cy="299327"/>
          </a:xfrm>
        </p:spPr>
        <p:txBody>
          <a:bodyPr/>
          <a:lstStyle/>
          <a:p>
            <a:r>
              <a:rPr lang="fr-FR" dirty="0"/>
              <a:t>L’enseignant justifie la réponse.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22;p96">
            <a:extLst>
              <a:ext uri="{FF2B5EF4-FFF2-40B4-BE49-F238E27FC236}">
                <a16:creationId xmlns:a16="http://schemas.microsoft.com/office/drawing/2014/main" id="{47B6D48F-4D8E-4D21-B20D-664626AF80C9}"/>
              </a:ext>
            </a:extLst>
          </p:cNvPr>
          <p:cNvSpPr/>
          <p:nvPr/>
        </p:nvSpPr>
        <p:spPr>
          <a:xfrm>
            <a:off x="1477669" y="2034161"/>
            <a:ext cx="10161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Deux figures </a:t>
            </a:r>
            <a:r>
              <a:rPr lang="fr-FR" sz="2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correspondantes</a:t>
            </a:r>
            <a:r>
              <a:rPr lang="fr-FR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 une isométrie sont </a:t>
            </a:r>
            <a:r>
              <a:rPr lang="fr-FR" sz="2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endParaRPr sz="24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23;p96">
            <a:extLst>
              <a:ext uri="{FF2B5EF4-FFF2-40B4-BE49-F238E27FC236}">
                <a16:creationId xmlns:a16="http://schemas.microsoft.com/office/drawing/2014/main" id="{7D9D5170-91CB-2B13-1D76-6C3800D51A47}"/>
              </a:ext>
            </a:extLst>
          </p:cNvPr>
          <p:cNvSpPr/>
          <p:nvPr/>
        </p:nvSpPr>
        <p:spPr>
          <a:xfrm>
            <a:off x="895739" y="1513608"/>
            <a:ext cx="10590245" cy="397846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24;p96">
            <a:extLst>
              <a:ext uri="{FF2B5EF4-FFF2-40B4-BE49-F238E27FC236}">
                <a16:creationId xmlns:a16="http://schemas.microsoft.com/office/drawing/2014/main" id="{AE25457C-3741-1E6E-6E86-3613864F877F}"/>
              </a:ext>
            </a:extLst>
          </p:cNvPr>
          <p:cNvSpPr/>
          <p:nvPr/>
        </p:nvSpPr>
        <p:spPr>
          <a:xfrm>
            <a:off x="4595326" y="5649660"/>
            <a:ext cx="3191069" cy="755779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Superposables</a:t>
            </a:r>
            <a:endParaRPr dirty="0"/>
          </a:p>
        </p:txBody>
      </p:sp>
      <p:sp>
        <p:nvSpPr>
          <p:cNvPr id="9" name="Google Shape;1125;p96">
            <a:extLst>
              <a:ext uri="{FF2B5EF4-FFF2-40B4-BE49-F238E27FC236}">
                <a16:creationId xmlns:a16="http://schemas.microsoft.com/office/drawing/2014/main" id="{BE1A5BBE-5033-92D5-DD72-56B5E1C22C31}"/>
              </a:ext>
            </a:extLst>
          </p:cNvPr>
          <p:cNvSpPr/>
          <p:nvPr/>
        </p:nvSpPr>
        <p:spPr>
          <a:xfrm>
            <a:off x="1282700" y="3302000"/>
            <a:ext cx="3162300" cy="1600200"/>
          </a:xfrm>
          <a:custGeom>
            <a:avLst/>
            <a:gdLst/>
            <a:ahLst/>
            <a:cxnLst/>
            <a:rect l="l" t="t" r="r" b="b"/>
            <a:pathLst>
              <a:path w="3162300" h="1600200" extrusionOk="0">
                <a:moveTo>
                  <a:pt x="914400" y="0"/>
                </a:moveTo>
                <a:lnTo>
                  <a:pt x="2565400" y="0"/>
                </a:lnTo>
                <a:lnTo>
                  <a:pt x="3124200" y="558800"/>
                </a:lnTo>
                <a:lnTo>
                  <a:pt x="3162300" y="1600200"/>
                </a:lnTo>
                <a:lnTo>
                  <a:pt x="0" y="1574800"/>
                </a:lnTo>
                <a:lnTo>
                  <a:pt x="927100" y="965200"/>
                </a:lnTo>
                <a:lnTo>
                  <a:pt x="914400" y="0"/>
                </a:lnTo>
                <a:close/>
              </a:path>
            </a:pathLst>
          </a:custGeom>
          <a:solidFill>
            <a:srgbClr val="F4DDFF"/>
          </a:solidFill>
          <a:ln w="38100" cap="flat" cmpd="sng">
            <a:solidFill>
              <a:srgbClr val="D066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26;p96">
            <a:extLst>
              <a:ext uri="{FF2B5EF4-FFF2-40B4-BE49-F238E27FC236}">
                <a16:creationId xmlns:a16="http://schemas.microsoft.com/office/drawing/2014/main" id="{F8725847-7DD1-CB81-D4CE-4221CB05A32A}"/>
              </a:ext>
            </a:extLst>
          </p:cNvPr>
          <p:cNvSpPr/>
          <p:nvPr/>
        </p:nvSpPr>
        <p:spPr>
          <a:xfrm>
            <a:off x="7137400" y="3302000"/>
            <a:ext cx="3162300" cy="1600200"/>
          </a:xfrm>
          <a:custGeom>
            <a:avLst/>
            <a:gdLst/>
            <a:ahLst/>
            <a:cxnLst/>
            <a:rect l="l" t="t" r="r" b="b"/>
            <a:pathLst>
              <a:path w="3162300" h="1600200" extrusionOk="0">
                <a:moveTo>
                  <a:pt x="914400" y="0"/>
                </a:moveTo>
                <a:lnTo>
                  <a:pt x="2565400" y="0"/>
                </a:lnTo>
                <a:lnTo>
                  <a:pt x="3124200" y="558800"/>
                </a:lnTo>
                <a:lnTo>
                  <a:pt x="3162300" y="1600200"/>
                </a:lnTo>
                <a:lnTo>
                  <a:pt x="0" y="1574800"/>
                </a:lnTo>
                <a:lnTo>
                  <a:pt x="927100" y="965200"/>
                </a:lnTo>
                <a:lnTo>
                  <a:pt x="914400" y="0"/>
                </a:lnTo>
                <a:close/>
              </a:path>
            </a:pathLst>
          </a:custGeom>
          <a:solidFill>
            <a:srgbClr val="D6EFF5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par les valeurs qui conviennent: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585842"/>
            <a:ext cx="10372459" cy="299327"/>
          </a:xfrm>
        </p:spPr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Google Shape;1134;p97">
            <a:extLst>
              <a:ext uri="{FF2B5EF4-FFF2-40B4-BE49-F238E27FC236}">
                <a16:creationId xmlns:a16="http://schemas.microsoft.com/office/drawing/2014/main" id="{99D9ABF9-70DD-64F5-9339-8F95AB0201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6304" y="2445083"/>
            <a:ext cx="6869113" cy="2464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35;p97">
            <a:extLst>
              <a:ext uri="{FF2B5EF4-FFF2-40B4-BE49-F238E27FC236}">
                <a16:creationId xmlns:a16="http://schemas.microsoft.com/office/drawing/2014/main" id="{6D81CDBA-8CCA-ED54-EFD2-ECB7149D1D12}"/>
              </a:ext>
            </a:extLst>
          </p:cNvPr>
          <p:cNvSpPr/>
          <p:nvPr/>
        </p:nvSpPr>
        <p:spPr>
          <a:xfrm>
            <a:off x="895739" y="1513608"/>
            <a:ext cx="10590245" cy="477289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38;p97">
            <a:extLst>
              <a:ext uri="{FF2B5EF4-FFF2-40B4-BE49-F238E27FC236}">
                <a16:creationId xmlns:a16="http://schemas.microsoft.com/office/drawing/2014/main" id="{27680182-69FB-E16C-0654-AB19B4A7E22D}"/>
              </a:ext>
            </a:extLst>
          </p:cNvPr>
          <p:cNvSpPr/>
          <p:nvPr/>
        </p:nvSpPr>
        <p:spPr>
          <a:xfrm>
            <a:off x="1511300" y="1596582"/>
            <a:ext cx="9317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△ABC et △A'B'C' sont deux triangles correspondants par une isométrie.</a:t>
            </a:r>
            <a:endParaRPr/>
          </a:p>
        </p:txBody>
      </p:sp>
      <p:sp>
        <p:nvSpPr>
          <p:cNvPr id="13" name="Google Shape;1139;p97">
            <a:extLst>
              <a:ext uri="{FF2B5EF4-FFF2-40B4-BE49-F238E27FC236}">
                <a16:creationId xmlns:a16="http://schemas.microsoft.com/office/drawing/2014/main" id="{58938EF0-26F5-5B87-43AD-9D201FC5DF98}"/>
              </a:ext>
            </a:extLst>
          </p:cNvPr>
          <p:cNvSpPr/>
          <p:nvPr/>
        </p:nvSpPr>
        <p:spPr>
          <a:xfrm>
            <a:off x="126746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140;p97">
            <a:extLst>
              <a:ext uri="{FF2B5EF4-FFF2-40B4-BE49-F238E27FC236}">
                <a16:creationId xmlns:a16="http://schemas.microsoft.com/office/drawing/2014/main" id="{A92F2E8D-520C-027A-BED2-7FF3556A6336}"/>
              </a:ext>
            </a:extLst>
          </p:cNvPr>
          <p:cNvSpPr/>
          <p:nvPr/>
        </p:nvSpPr>
        <p:spPr>
          <a:xfrm>
            <a:off x="471551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141;p97">
            <a:extLst>
              <a:ext uri="{FF2B5EF4-FFF2-40B4-BE49-F238E27FC236}">
                <a16:creationId xmlns:a16="http://schemas.microsoft.com/office/drawing/2014/main" id="{736F7F51-6351-996A-A041-032417AE0AA4}"/>
              </a:ext>
            </a:extLst>
          </p:cNvPr>
          <p:cNvSpPr/>
          <p:nvPr/>
        </p:nvSpPr>
        <p:spPr>
          <a:xfrm>
            <a:off x="816356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7902-094D-2C76-F391-ED3B200C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4F2BC-E76E-9A88-403E-ADE0A6FF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Voici les bonnes réponses.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56B93D-4FA9-C460-B7BC-9E79BEAAA8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qu’ une isométrie conserve la distance.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F26CE54-AE04-79BF-A22F-66E499960C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49;p98">
            <a:extLst>
              <a:ext uri="{FF2B5EF4-FFF2-40B4-BE49-F238E27FC236}">
                <a16:creationId xmlns:a16="http://schemas.microsoft.com/office/drawing/2014/main" id="{6A5C55E8-7D00-44DB-193E-C7675421CA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6304" y="2445083"/>
            <a:ext cx="6869113" cy="24647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50;p98">
            <a:extLst>
              <a:ext uri="{FF2B5EF4-FFF2-40B4-BE49-F238E27FC236}">
                <a16:creationId xmlns:a16="http://schemas.microsoft.com/office/drawing/2014/main" id="{CBE17384-DA9D-813C-FEC5-EC4FE5B91450}"/>
              </a:ext>
            </a:extLst>
          </p:cNvPr>
          <p:cNvSpPr/>
          <p:nvPr/>
        </p:nvSpPr>
        <p:spPr>
          <a:xfrm>
            <a:off x="895739" y="1513608"/>
            <a:ext cx="10590245" cy="4772892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51;p98">
            <a:extLst>
              <a:ext uri="{FF2B5EF4-FFF2-40B4-BE49-F238E27FC236}">
                <a16:creationId xmlns:a16="http://schemas.microsoft.com/office/drawing/2014/main" id="{7E601A90-3F70-2FD1-5B25-37C395FE4AE2}"/>
              </a:ext>
            </a:extLst>
          </p:cNvPr>
          <p:cNvSpPr/>
          <p:nvPr/>
        </p:nvSpPr>
        <p:spPr>
          <a:xfrm>
            <a:off x="1511300" y="1596582"/>
            <a:ext cx="9317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△ABC et △A'B'C' sont deux triangles correspondants par une isométrie.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Google Shape;1152;p98">
            <a:extLst>
              <a:ext uri="{FF2B5EF4-FFF2-40B4-BE49-F238E27FC236}">
                <a16:creationId xmlns:a16="http://schemas.microsoft.com/office/drawing/2014/main" id="{5C8B4F80-61F4-D2AE-1648-5CB77C976E85}"/>
              </a:ext>
            </a:extLst>
          </p:cNvPr>
          <p:cNvSpPr/>
          <p:nvPr/>
        </p:nvSpPr>
        <p:spPr>
          <a:xfrm>
            <a:off x="126746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153;p98">
            <a:extLst>
              <a:ext uri="{FF2B5EF4-FFF2-40B4-BE49-F238E27FC236}">
                <a16:creationId xmlns:a16="http://schemas.microsoft.com/office/drawing/2014/main" id="{95115270-6203-0876-5DAA-8CF9FD271A43}"/>
              </a:ext>
            </a:extLst>
          </p:cNvPr>
          <p:cNvSpPr/>
          <p:nvPr/>
        </p:nvSpPr>
        <p:spPr>
          <a:xfrm>
            <a:off x="471551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154;p98">
            <a:extLst>
              <a:ext uri="{FF2B5EF4-FFF2-40B4-BE49-F238E27FC236}">
                <a16:creationId xmlns:a16="http://schemas.microsoft.com/office/drawing/2014/main" id="{E44AE6B5-2C70-CBB3-C520-C7B98C11E4A2}"/>
              </a:ext>
            </a:extLst>
          </p:cNvPr>
          <p:cNvSpPr/>
          <p:nvPr/>
        </p:nvSpPr>
        <p:spPr>
          <a:xfrm>
            <a:off x="8163563" y="5296677"/>
            <a:ext cx="2900675" cy="747831"/>
          </a:xfrm>
          <a:prstGeom prst="roundRect">
            <a:avLst>
              <a:gd name="adj" fmla="val 16667"/>
            </a:avLst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155;p98">
            <a:extLst>
              <a:ext uri="{FF2B5EF4-FFF2-40B4-BE49-F238E27FC236}">
                <a16:creationId xmlns:a16="http://schemas.microsoft.com/office/drawing/2014/main" id="{59199202-31AA-D7D5-F652-09413A71EC2B}"/>
              </a:ext>
            </a:extLst>
          </p:cNvPr>
          <p:cNvSpPr/>
          <p:nvPr/>
        </p:nvSpPr>
        <p:spPr>
          <a:xfrm>
            <a:off x="2972004" y="5409159"/>
            <a:ext cx="8258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b="1" kern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6,73</a:t>
            </a:r>
            <a:endParaRPr sz="2800" b="1" kern="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156;p98">
            <a:extLst>
              <a:ext uri="{FF2B5EF4-FFF2-40B4-BE49-F238E27FC236}">
                <a16:creationId xmlns:a16="http://schemas.microsoft.com/office/drawing/2014/main" id="{82B597EB-FFF4-2B9D-DBBC-2D981F3381B4}"/>
              </a:ext>
            </a:extLst>
          </p:cNvPr>
          <p:cNvSpPr/>
          <p:nvPr/>
        </p:nvSpPr>
        <p:spPr>
          <a:xfrm>
            <a:off x="6451804" y="5409159"/>
            <a:ext cx="8258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b="1" kern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6,81</a:t>
            </a:r>
            <a:endParaRPr sz="2800" b="1" kern="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57;p98">
            <a:extLst>
              <a:ext uri="{FF2B5EF4-FFF2-40B4-BE49-F238E27FC236}">
                <a16:creationId xmlns:a16="http://schemas.microsoft.com/office/drawing/2014/main" id="{A3E7EE77-8B5A-3AAA-43B2-037F41F8B4BE}"/>
              </a:ext>
            </a:extLst>
          </p:cNvPr>
          <p:cNvSpPr/>
          <p:nvPr/>
        </p:nvSpPr>
        <p:spPr>
          <a:xfrm>
            <a:off x="9868104" y="5409159"/>
            <a:ext cx="8258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2800" b="1" kern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7,12</a:t>
            </a:r>
            <a:endParaRPr sz="2800" b="1" kern="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388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par les mesures qui conviennent: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laisse un moment de réflexion, puis demande aux élèves de lever leurs ardoises</a:t>
            </a:r>
          </a:p>
          <a:p>
            <a:r>
              <a:rPr lang="fr-FR" dirty="0"/>
              <a:t>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Google Shape;1164;p99">
            <a:extLst>
              <a:ext uri="{FF2B5EF4-FFF2-40B4-BE49-F238E27FC236}">
                <a16:creationId xmlns:a16="http://schemas.microsoft.com/office/drawing/2014/main" id="{3ABB41D1-9C0D-3A3D-2BFD-E4000800CE42}"/>
              </a:ext>
            </a:extLst>
          </p:cNvPr>
          <p:cNvSpPr/>
          <p:nvPr/>
        </p:nvSpPr>
        <p:spPr>
          <a:xfrm>
            <a:off x="895739" y="1513608"/>
            <a:ext cx="10590245" cy="477289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67;p99">
            <a:extLst>
              <a:ext uri="{FF2B5EF4-FFF2-40B4-BE49-F238E27FC236}">
                <a16:creationId xmlns:a16="http://schemas.microsoft.com/office/drawing/2014/main" id="{E2D6AD25-ECE5-8CEB-7BF2-B12DB999791A}"/>
              </a:ext>
            </a:extLst>
          </p:cNvPr>
          <p:cNvSpPr/>
          <p:nvPr/>
        </p:nvSpPr>
        <p:spPr>
          <a:xfrm>
            <a:off x="1511300" y="1596582"/>
            <a:ext cx="9317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△ABC et △A'B'C' sont deux triangles correspondants par une isométrie.</a:t>
            </a:r>
            <a:endParaRPr/>
          </a:p>
        </p:txBody>
      </p:sp>
      <p:sp>
        <p:nvSpPr>
          <p:cNvPr id="6" name="Google Shape;1168;p99">
            <a:extLst>
              <a:ext uri="{FF2B5EF4-FFF2-40B4-BE49-F238E27FC236}">
                <a16:creationId xmlns:a16="http://schemas.microsoft.com/office/drawing/2014/main" id="{E0581702-5C8D-72A6-F22E-B2B0BC1E3BCC}"/>
              </a:ext>
            </a:extLst>
          </p:cNvPr>
          <p:cNvSpPr/>
          <p:nvPr/>
        </p:nvSpPr>
        <p:spPr>
          <a:xfrm>
            <a:off x="1267463" y="5259285"/>
            <a:ext cx="2900675" cy="822614"/>
          </a:xfrm>
          <a:prstGeom prst="roundRect">
            <a:avLst>
              <a:gd name="adj" fmla="val 16667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169;p99">
            <a:extLst>
              <a:ext uri="{FF2B5EF4-FFF2-40B4-BE49-F238E27FC236}">
                <a16:creationId xmlns:a16="http://schemas.microsoft.com/office/drawing/2014/main" id="{AEC6E433-4166-0DB9-6DE1-2CD0C38F1D23}"/>
              </a:ext>
            </a:extLst>
          </p:cNvPr>
          <p:cNvSpPr/>
          <p:nvPr/>
        </p:nvSpPr>
        <p:spPr>
          <a:xfrm>
            <a:off x="4715513" y="5259285"/>
            <a:ext cx="2900675" cy="822614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1170;p99">
            <a:extLst>
              <a:ext uri="{FF2B5EF4-FFF2-40B4-BE49-F238E27FC236}">
                <a16:creationId xmlns:a16="http://schemas.microsoft.com/office/drawing/2014/main" id="{795F3A69-C56A-F3D4-2046-AC88E99537AE}"/>
              </a:ext>
            </a:extLst>
          </p:cNvPr>
          <p:cNvSpPr/>
          <p:nvPr/>
        </p:nvSpPr>
        <p:spPr>
          <a:xfrm>
            <a:off x="8163563" y="5259285"/>
            <a:ext cx="2900675" cy="822614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2" name="Google Shape;1171;p99">
            <a:extLst>
              <a:ext uri="{FF2B5EF4-FFF2-40B4-BE49-F238E27FC236}">
                <a16:creationId xmlns:a16="http://schemas.microsoft.com/office/drawing/2014/main" id="{EFF943CF-D802-DD39-D459-DE46E1EC1FE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62300" y="2299804"/>
            <a:ext cx="5816600" cy="2754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50056" y="1245375"/>
            <a:ext cx="9463104" cy="1071438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isométrie et ses propriétés de conservation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ces propriétés pour déterminer une longueur ou la mesure d’un angle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Isométrie</a:t>
            </a:r>
            <a:endParaRPr lang="en-US" dirty="0"/>
          </a:p>
          <a:p>
            <a:r>
              <a:rPr lang="en-US" dirty="0"/>
              <a:t>Deux figures </a:t>
            </a:r>
            <a:r>
              <a:rPr lang="en-US" dirty="0" err="1"/>
              <a:t>superposables</a:t>
            </a:r>
            <a:endParaRPr lang="en-US" dirty="0"/>
          </a:p>
          <a:p>
            <a:r>
              <a:rPr lang="en-US" dirty="0"/>
              <a:t>Deux figures </a:t>
            </a:r>
            <a:r>
              <a:rPr lang="en-US" dirty="0" err="1"/>
              <a:t>correspondantes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isomètrie</a:t>
            </a:r>
            <a:endParaRPr lang="en-US" dirty="0"/>
          </a:p>
          <a:p>
            <a:r>
              <a:rPr lang="en-US" dirty="0"/>
              <a:t>Conservation des longueurs et des </a:t>
            </a:r>
            <a:r>
              <a:rPr lang="en-US" dirty="0" err="1"/>
              <a:t>mesures</a:t>
            </a:r>
            <a:r>
              <a:rPr lang="en-US" dirty="0"/>
              <a:t> des angles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isomètrie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une isométrie  à partir d’une figure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Vérifier que deux figures sont superposables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Utiliser la propriété de conservation pour déterminer une longueur ou la mesure d’un angle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17455" y="5748534"/>
            <a:ext cx="9478724" cy="977195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isométrie conserve toujours les longueurs et les angles.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figures correspondantes par une </a:t>
            </a:r>
            <a:r>
              <a:rPr lang="fr-FR" dirty="0" err="1"/>
              <a:t>isomètrie</a:t>
            </a:r>
            <a:r>
              <a:rPr lang="fr-FR" dirty="0"/>
              <a:t> gardent la même forme et la même taille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 bonnes réponses.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qu’ une isométrie conserve la mesure des angles.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1179;p100">
            <a:extLst>
              <a:ext uri="{FF2B5EF4-FFF2-40B4-BE49-F238E27FC236}">
                <a16:creationId xmlns:a16="http://schemas.microsoft.com/office/drawing/2014/main" id="{D432EBBE-B371-7DF9-6855-184DC24557B1}"/>
              </a:ext>
            </a:extLst>
          </p:cNvPr>
          <p:cNvSpPr/>
          <p:nvPr/>
        </p:nvSpPr>
        <p:spPr>
          <a:xfrm>
            <a:off x="895739" y="1513608"/>
            <a:ext cx="10590245" cy="477289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80;p100">
            <a:extLst>
              <a:ext uri="{FF2B5EF4-FFF2-40B4-BE49-F238E27FC236}">
                <a16:creationId xmlns:a16="http://schemas.microsoft.com/office/drawing/2014/main" id="{325A7BC3-B862-5E1A-31A7-3A22D67A7746}"/>
              </a:ext>
            </a:extLst>
          </p:cNvPr>
          <p:cNvSpPr/>
          <p:nvPr/>
        </p:nvSpPr>
        <p:spPr>
          <a:xfrm>
            <a:off x="1511300" y="1596582"/>
            <a:ext cx="93172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△ABC et △A'B'C' sont deux triangles correspondants par une isométrie.</a:t>
            </a:r>
            <a:endParaRPr/>
          </a:p>
        </p:txBody>
      </p:sp>
      <p:sp>
        <p:nvSpPr>
          <p:cNvPr id="7" name="Google Shape;1181;p100">
            <a:extLst>
              <a:ext uri="{FF2B5EF4-FFF2-40B4-BE49-F238E27FC236}">
                <a16:creationId xmlns:a16="http://schemas.microsoft.com/office/drawing/2014/main" id="{71655EB0-7380-C9EB-7574-B8B0FB7AD754}"/>
              </a:ext>
            </a:extLst>
          </p:cNvPr>
          <p:cNvSpPr/>
          <p:nvPr/>
        </p:nvSpPr>
        <p:spPr>
          <a:xfrm>
            <a:off x="1267463" y="5218155"/>
            <a:ext cx="2900675" cy="904875"/>
          </a:xfrm>
          <a:prstGeom prst="roundRect">
            <a:avLst>
              <a:gd name="adj" fmla="val 16667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1182;p100">
            <a:extLst>
              <a:ext uri="{FF2B5EF4-FFF2-40B4-BE49-F238E27FC236}">
                <a16:creationId xmlns:a16="http://schemas.microsoft.com/office/drawing/2014/main" id="{361F4EE3-9BA4-5F5B-A7BC-10762B46A2CF}"/>
              </a:ext>
            </a:extLst>
          </p:cNvPr>
          <p:cNvSpPr/>
          <p:nvPr/>
        </p:nvSpPr>
        <p:spPr>
          <a:xfrm>
            <a:off x="4715513" y="5218155"/>
            <a:ext cx="2900675" cy="904875"/>
          </a:xfrm>
          <a:prstGeom prst="roundRect">
            <a:avLst>
              <a:gd name="adj" fmla="val 16667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183;p100">
            <a:extLst>
              <a:ext uri="{FF2B5EF4-FFF2-40B4-BE49-F238E27FC236}">
                <a16:creationId xmlns:a16="http://schemas.microsoft.com/office/drawing/2014/main" id="{6CA25114-A688-EF01-F175-3242669AA53B}"/>
              </a:ext>
            </a:extLst>
          </p:cNvPr>
          <p:cNvSpPr/>
          <p:nvPr/>
        </p:nvSpPr>
        <p:spPr>
          <a:xfrm>
            <a:off x="8163563" y="5218155"/>
            <a:ext cx="2900675" cy="904875"/>
          </a:xfrm>
          <a:prstGeom prst="roundRect">
            <a:avLst>
              <a:gd name="adj" fmla="val 16667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rgbClr val="924AD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0" name="Google Shape;1184;p100">
            <a:extLst>
              <a:ext uri="{FF2B5EF4-FFF2-40B4-BE49-F238E27FC236}">
                <a16:creationId xmlns:a16="http://schemas.microsoft.com/office/drawing/2014/main" id="{5614B779-6F3D-610F-5681-5637A5B49D2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62300" y="2299804"/>
            <a:ext cx="5816600" cy="27548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85;p100">
            <a:extLst>
              <a:ext uri="{FF2B5EF4-FFF2-40B4-BE49-F238E27FC236}">
                <a16:creationId xmlns:a16="http://schemas.microsoft.com/office/drawing/2014/main" id="{71E78160-91A9-BF3A-77C2-8C8DFF06F14F}"/>
              </a:ext>
            </a:extLst>
          </p:cNvPr>
          <p:cNvSpPr/>
          <p:nvPr/>
        </p:nvSpPr>
        <p:spPr>
          <a:xfrm>
            <a:off x="3162300" y="5369135"/>
            <a:ext cx="6735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54°</a:t>
            </a:r>
            <a:endParaRPr sz="2800" b="1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86;p100">
            <a:extLst>
              <a:ext uri="{FF2B5EF4-FFF2-40B4-BE49-F238E27FC236}">
                <a16:creationId xmlns:a16="http://schemas.microsoft.com/office/drawing/2014/main" id="{C7686FC5-CF16-B301-0488-6F526430385C}"/>
              </a:ext>
            </a:extLst>
          </p:cNvPr>
          <p:cNvSpPr/>
          <p:nvPr/>
        </p:nvSpPr>
        <p:spPr>
          <a:xfrm>
            <a:off x="6642100" y="5369135"/>
            <a:ext cx="6735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62°</a:t>
            </a:r>
            <a:endParaRPr sz="2800" b="1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187;p100">
            <a:extLst>
              <a:ext uri="{FF2B5EF4-FFF2-40B4-BE49-F238E27FC236}">
                <a16:creationId xmlns:a16="http://schemas.microsoft.com/office/drawing/2014/main" id="{28BF9754-750D-C907-42D7-7925527FF76B}"/>
              </a:ext>
            </a:extLst>
          </p:cNvPr>
          <p:cNvSpPr/>
          <p:nvPr/>
        </p:nvSpPr>
        <p:spPr>
          <a:xfrm>
            <a:off x="10058400" y="5369135"/>
            <a:ext cx="6735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64°</a:t>
            </a:r>
            <a:endParaRPr sz="2800" b="1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5416" y="6189662"/>
            <a:ext cx="1225550" cy="471488"/>
          </a:xfrm>
        </p:spPr>
        <p:txBody>
          <a:bodyPr/>
          <a:lstStyle/>
          <a:p>
            <a:r>
              <a:rPr lang="en-US" dirty="0"/>
              <a:t>Page 41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62B1888-F176-D266-0D40-93808B284E35}"/>
              </a:ext>
            </a:extLst>
          </p:cNvPr>
          <p:cNvGrpSpPr/>
          <p:nvPr/>
        </p:nvGrpSpPr>
        <p:grpSpPr>
          <a:xfrm>
            <a:off x="2363822" y="1050161"/>
            <a:ext cx="7188739" cy="5067598"/>
            <a:chOff x="2363822" y="1050161"/>
            <a:chExt cx="7188739" cy="5067598"/>
          </a:xfrm>
        </p:grpSpPr>
        <p:pic>
          <p:nvPicPr>
            <p:cNvPr id="6" name="Image 5" descr="Une image contenant texte, diagramme, capture d’écran, ligne&#10;&#10;Le contenu généré par l’IA peut être incorrect.">
              <a:extLst>
                <a:ext uri="{FF2B5EF4-FFF2-40B4-BE49-F238E27FC236}">
                  <a16:creationId xmlns:a16="http://schemas.microsoft.com/office/drawing/2014/main" id="{4A8F10BD-38EA-DEC0-D1AF-58DE08AE1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3822" y="1050161"/>
              <a:ext cx="7188739" cy="506759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23756A3-8E25-06BA-97C5-11CFDA44BF8B}"/>
                </a:ext>
              </a:extLst>
            </p:cNvPr>
            <p:cNvSpPr/>
            <p:nvPr/>
          </p:nvSpPr>
          <p:spPr>
            <a:xfrm>
              <a:off x="5593976" y="4754880"/>
              <a:ext cx="258184" cy="1721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 descr="Une image contenant ligne, diagramme, Tracé, Police&#10;&#10;Le contenu généré par l’IA peut être incorrect.">
            <a:extLst>
              <a:ext uri="{FF2B5EF4-FFF2-40B4-BE49-F238E27FC236}">
                <a16:creationId xmlns:a16="http://schemas.microsoft.com/office/drawing/2014/main" id="{9FC74D3D-523A-5D45-C9F3-1D17D52A9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92" y="2003898"/>
            <a:ext cx="11231215" cy="2607011"/>
          </a:xfrm>
          <a:prstGeom prst="rect">
            <a:avLst/>
          </a:prstGeom>
        </p:spPr>
      </p:pic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85592EDE-72B9-0ADA-50C6-CB56D5664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7443" y="3989217"/>
            <a:ext cx="621692" cy="621692"/>
          </a:xfrm>
          <a:prstGeom prst="rect">
            <a:avLst/>
          </a:prstGeom>
        </p:spPr>
      </p:pic>
      <p:pic>
        <p:nvPicPr>
          <p:cNvPr id="10" name="Graphique 9" descr="Coche avec un remplissage uni">
            <a:extLst>
              <a:ext uri="{FF2B5EF4-FFF2-40B4-BE49-F238E27FC236}">
                <a16:creationId xmlns:a16="http://schemas.microsoft.com/office/drawing/2014/main" id="{1F84C319-DDA7-938D-6A6C-AF271912FB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0017" y="3989217"/>
            <a:ext cx="621692" cy="62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e 44">
            <a:extLst>
              <a:ext uri="{FF2B5EF4-FFF2-40B4-BE49-F238E27FC236}">
                <a16:creationId xmlns:a16="http://schemas.microsoft.com/office/drawing/2014/main" id="{D79CE703-01AB-AE1A-F8F3-71BA65D0E5C1}"/>
              </a:ext>
            </a:extLst>
          </p:cNvPr>
          <p:cNvGrpSpPr/>
          <p:nvPr/>
        </p:nvGrpSpPr>
        <p:grpSpPr>
          <a:xfrm>
            <a:off x="368331" y="1458795"/>
            <a:ext cx="11659837" cy="4961633"/>
            <a:chOff x="368331" y="1458795"/>
            <a:chExt cx="11659837" cy="4961633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7F50D29-DD7B-860A-1899-70E94AB21D34}"/>
                </a:ext>
              </a:extLst>
            </p:cNvPr>
            <p:cNvGrpSpPr/>
            <p:nvPr/>
          </p:nvGrpSpPr>
          <p:grpSpPr>
            <a:xfrm>
              <a:off x="368331" y="1458795"/>
              <a:ext cx="11659837" cy="4961633"/>
              <a:chOff x="368331" y="1458795"/>
              <a:chExt cx="11659837" cy="4961633"/>
            </a:xfrm>
          </p:grpSpPr>
          <p:pic>
            <p:nvPicPr>
              <p:cNvPr id="6" name="Image 5" descr="Une image contenant texte, ligne, Police, capture d’écran&#10;&#10;Le contenu généré par l’IA peut être incorrect.">
                <a:extLst>
                  <a:ext uri="{FF2B5EF4-FFF2-40B4-BE49-F238E27FC236}">
                    <a16:creationId xmlns:a16="http://schemas.microsoft.com/office/drawing/2014/main" id="{BCC3008A-2809-CF09-6302-42420AE66C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8331" y="1458795"/>
                <a:ext cx="11659837" cy="4961633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6FA3DE3-8375-75A5-4F7C-EF2EE6C83AA8}"/>
                  </a:ext>
                </a:extLst>
              </p:cNvPr>
              <p:cNvSpPr/>
              <p:nvPr/>
            </p:nvSpPr>
            <p:spPr>
              <a:xfrm>
                <a:off x="5507916" y="4019636"/>
                <a:ext cx="462578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…</a:t>
                </a:r>
                <a:r>
                  <a:rPr lang="fr-FR" dirty="0"/>
                  <a:t>.</a:t>
                </a: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E6BA723-BDDB-502F-7386-E296B74121EE}"/>
                </a:ext>
              </a:extLst>
            </p:cNvPr>
            <p:cNvSpPr/>
            <p:nvPr/>
          </p:nvSpPr>
          <p:spPr>
            <a:xfrm>
              <a:off x="2454924" y="5068999"/>
              <a:ext cx="516367" cy="312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ABC</a:t>
              </a:r>
              <a:r>
                <a:rPr lang="fr-FR" dirty="0"/>
                <a:t>C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FE8E9B-68D1-8745-5D15-AE3684FC4B4C}"/>
                </a:ext>
              </a:extLst>
            </p:cNvPr>
            <p:cNvSpPr/>
            <p:nvPr/>
          </p:nvSpPr>
          <p:spPr>
            <a:xfrm>
              <a:off x="2679938" y="5891631"/>
              <a:ext cx="516367" cy="312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ACB</a:t>
              </a:r>
              <a:endParaRPr lang="fr-FR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DA9F923-BB58-C15D-925C-AC780A616F63}"/>
                </a:ext>
              </a:extLst>
            </p:cNvPr>
            <p:cNvSpPr/>
            <p:nvPr/>
          </p:nvSpPr>
          <p:spPr>
            <a:xfrm>
              <a:off x="7001438" y="5891700"/>
              <a:ext cx="516367" cy="312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ACB</a:t>
              </a:r>
              <a:endParaRPr lang="fr-FR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8D043EB5-5626-49E9-C158-7E882C1C9E11}"/>
              </a:ext>
            </a:extLst>
          </p:cNvPr>
          <p:cNvSpPr txBox="1"/>
          <p:nvPr/>
        </p:nvSpPr>
        <p:spPr>
          <a:xfrm>
            <a:off x="2829261" y="2351342"/>
            <a:ext cx="230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D6C5A0C-1476-43A2-4A33-4D22A1E1EB87}"/>
              </a:ext>
            </a:extLst>
          </p:cNvPr>
          <p:cNvSpPr txBox="1"/>
          <p:nvPr/>
        </p:nvSpPr>
        <p:spPr>
          <a:xfrm>
            <a:off x="2689412" y="2768415"/>
            <a:ext cx="516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8307C3C-419A-A3A6-34F7-8620E50B5F22}"/>
              </a:ext>
            </a:extLst>
          </p:cNvPr>
          <p:cNvSpPr txBox="1"/>
          <p:nvPr/>
        </p:nvSpPr>
        <p:spPr>
          <a:xfrm>
            <a:off x="3399416" y="2749932"/>
            <a:ext cx="688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5,68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2F89522-74EF-CF78-C4CA-263061EC66DA}"/>
              </a:ext>
            </a:extLst>
          </p:cNvPr>
          <p:cNvSpPr txBox="1"/>
          <p:nvPr/>
        </p:nvSpPr>
        <p:spPr>
          <a:xfrm>
            <a:off x="1336516" y="3195167"/>
            <a:ext cx="516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ADE3288-3532-87AE-4834-8FB6F062EDA3}"/>
              </a:ext>
            </a:extLst>
          </p:cNvPr>
          <p:cNvSpPr txBox="1"/>
          <p:nvPr/>
        </p:nvSpPr>
        <p:spPr>
          <a:xfrm>
            <a:off x="3205779" y="3185489"/>
            <a:ext cx="230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0C1520A-83B5-8426-34EF-4EBFE032AAE5}"/>
              </a:ext>
            </a:extLst>
          </p:cNvPr>
          <p:cNvSpPr txBox="1"/>
          <p:nvPr/>
        </p:nvSpPr>
        <p:spPr>
          <a:xfrm>
            <a:off x="2142056" y="3585599"/>
            <a:ext cx="516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3B3FF63-3C1C-D03A-C87F-916272C803BE}"/>
              </a:ext>
            </a:extLst>
          </p:cNvPr>
          <p:cNvSpPr txBox="1"/>
          <p:nvPr/>
        </p:nvSpPr>
        <p:spPr>
          <a:xfrm>
            <a:off x="3399416" y="3619526"/>
            <a:ext cx="688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4,19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786FFF-778B-422B-DAA9-C0C13BD43073}"/>
              </a:ext>
            </a:extLst>
          </p:cNvPr>
          <p:cNvSpPr txBox="1"/>
          <p:nvPr/>
        </p:nvSpPr>
        <p:spPr>
          <a:xfrm>
            <a:off x="1775011" y="3981309"/>
            <a:ext cx="516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GF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A772C2D-464D-D1BB-B74B-C9AA139E8F37}"/>
              </a:ext>
            </a:extLst>
          </p:cNvPr>
          <p:cNvSpPr txBox="1"/>
          <p:nvPr/>
        </p:nvSpPr>
        <p:spPr>
          <a:xfrm>
            <a:off x="3553865" y="4093380"/>
            <a:ext cx="1507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4A3D70-0AED-B97E-4F75-27385E7DC672}"/>
              </a:ext>
            </a:extLst>
          </p:cNvPr>
          <p:cNvSpPr txBox="1"/>
          <p:nvPr/>
        </p:nvSpPr>
        <p:spPr>
          <a:xfrm>
            <a:off x="5454127" y="4001047"/>
            <a:ext cx="516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GF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48B2B40-7086-84AE-1694-09AAFE54C881}"/>
              </a:ext>
            </a:extLst>
          </p:cNvPr>
          <p:cNvSpPr txBox="1"/>
          <p:nvPr/>
        </p:nvSpPr>
        <p:spPr>
          <a:xfrm>
            <a:off x="6391833" y="4924261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&lt;ABC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8F79289-E652-8844-8578-C2DE1412AA07}"/>
              </a:ext>
            </a:extLst>
          </p:cNvPr>
          <p:cNvSpPr txBox="1"/>
          <p:nvPr/>
        </p:nvSpPr>
        <p:spPr>
          <a:xfrm>
            <a:off x="7157676" y="4924261"/>
            <a:ext cx="889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36,35°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41558A5-47BD-0C93-17E7-CFFC3E8526B3}"/>
              </a:ext>
            </a:extLst>
          </p:cNvPr>
          <p:cNvSpPr txBox="1"/>
          <p:nvPr/>
        </p:nvSpPr>
        <p:spPr>
          <a:xfrm>
            <a:off x="1121872" y="5324371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&lt;FEG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DD90B70-F370-2EF9-777A-DE6B26619451}"/>
              </a:ext>
            </a:extLst>
          </p:cNvPr>
          <p:cNvSpPr txBox="1"/>
          <p:nvPr/>
        </p:nvSpPr>
        <p:spPr>
          <a:xfrm>
            <a:off x="3518645" y="4970427"/>
            <a:ext cx="2302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C98FB7D-09FA-5472-37FA-D1D3A9ADA2B6}"/>
              </a:ext>
            </a:extLst>
          </p:cNvPr>
          <p:cNvSpPr txBox="1"/>
          <p:nvPr/>
        </p:nvSpPr>
        <p:spPr>
          <a:xfrm>
            <a:off x="3518645" y="5399205"/>
            <a:ext cx="2302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B8CCF6F-0AA8-2048-8AEB-D528367F312E}"/>
              </a:ext>
            </a:extLst>
          </p:cNvPr>
          <p:cNvSpPr txBox="1"/>
          <p:nvPr/>
        </p:nvSpPr>
        <p:spPr>
          <a:xfrm>
            <a:off x="5831977" y="5399205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&lt;FEG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3B7B79A-7930-FB03-606C-1F834A769CD7}"/>
              </a:ext>
            </a:extLst>
          </p:cNvPr>
          <p:cNvSpPr txBox="1"/>
          <p:nvPr/>
        </p:nvSpPr>
        <p:spPr>
          <a:xfrm>
            <a:off x="7509342" y="5415391"/>
            <a:ext cx="889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90,17°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7BF9888-2FD4-27A9-C215-EDDB504E7722}"/>
              </a:ext>
            </a:extLst>
          </p:cNvPr>
          <p:cNvSpPr txBox="1"/>
          <p:nvPr/>
        </p:nvSpPr>
        <p:spPr>
          <a:xfrm>
            <a:off x="1354698" y="5824982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&lt;EGF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CEFD063-D0C2-2393-3537-0350784C1867}"/>
              </a:ext>
            </a:extLst>
          </p:cNvPr>
          <p:cNvSpPr txBox="1"/>
          <p:nvPr/>
        </p:nvSpPr>
        <p:spPr>
          <a:xfrm>
            <a:off x="3819183" y="5896532"/>
            <a:ext cx="2302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F5B34DF-CE62-660A-136E-9BDACD8A5A30}"/>
              </a:ext>
            </a:extLst>
          </p:cNvPr>
          <p:cNvSpPr txBox="1"/>
          <p:nvPr/>
        </p:nvSpPr>
        <p:spPr>
          <a:xfrm>
            <a:off x="5856002" y="5824982"/>
            <a:ext cx="762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&lt;EGF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0C98407-883C-12D1-7700-6568B6AB2EFE}"/>
              </a:ext>
            </a:extLst>
          </p:cNvPr>
          <p:cNvSpPr txBox="1"/>
          <p:nvPr/>
        </p:nvSpPr>
        <p:spPr>
          <a:xfrm>
            <a:off x="7602198" y="5865773"/>
            <a:ext cx="889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53,49°</a:t>
            </a:r>
          </a:p>
        </p:txBody>
      </p:sp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41</a:t>
            </a:r>
            <a:endParaRPr lang="fr-FR" dirty="0"/>
          </a:p>
        </p:txBody>
      </p:sp>
      <p:pic>
        <p:nvPicPr>
          <p:cNvPr id="6" name="Image 5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9C603532-AF17-776A-5F05-C996144F9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52" y="1507786"/>
            <a:ext cx="11213661" cy="313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ligne, Police, nombre&#10;&#10;Le contenu généré par l’IA peut être incorrect.">
            <a:extLst>
              <a:ext uri="{FF2B5EF4-FFF2-40B4-BE49-F238E27FC236}">
                <a16:creationId xmlns:a16="http://schemas.microsoft.com/office/drawing/2014/main" id="{FB8A7A27-5FAE-4040-05D9-5B577A77C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5" y="1516828"/>
            <a:ext cx="11091845" cy="381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B1E-2523-6619-20DA-16A67E4C7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EDC20C-EC78-0243-CD7F-7205F509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aussi: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33A450-1A15-0905-F06D-465D275ABE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E9B6560-51CF-D192-BE92-E36CC69F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CAD8A232-BCF4-CD83-F350-08563B1CC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71" y="1441525"/>
            <a:ext cx="11370258" cy="405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196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9766FA5E-154C-8778-A66B-98CA8F508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82" y="2194560"/>
            <a:ext cx="11442318" cy="2506532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89F1B49-BB48-8629-F580-F011C3051A75}"/>
              </a:ext>
            </a:extLst>
          </p:cNvPr>
          <p:cNvSpPr txBox="1">
            <a:spLocks/>
          </p:cNvSpPr>
          <p:nvPr/>
        </p:nvSpPr>
        <p:spPr>
          <a:xfrm>
            <a:off x="5345415" y="6189662"/>
            <a:ext cx="1690085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41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1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1869</TotalTime>
  <Words>2333</Words>
  <Application>Microsoft Office PowerPoint</Application>
  <PresentationFormat>Grand écran</PresentationFormat>
  <Paragraphs>298</Paragraphs>
  <Slides>73</Slides>
  <Notes>1</Notes>
  <HiddenSlides>7</HiddenSlides>
  <MMClips>4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73</vt:i4>
      </vt:variant>
    </vt:vector>
  </HeadingPairs>
  <TitlesOfParts>
    <vt:vector size="85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Hammersmith One</vt:lpstr>
      <vt:lpstr>Noto Sans Symbols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attendu.</vt:lpstr>
      <vt:lpstr>Présentation PowerPoint</vt:lpstr>
      <vt:lpstr>On commence par le contrôle des outils de la géométrie et nommer chaque instrument (règle, crayon,……).</vt:lpstr>
      <vt:lpstr>Présentation PowerPoint</vt:lpstr>
      <vt:lpstr> Complétez la phrase par le mot qui convient:</vt:lpstr>
      <vt:lpstr>Voici la bonne réponse.</vt:lpstr>
      <vt:lpstr> Complétez la phrase par le mot qui convient:</vt:lpstr>
      <vt:lpstr>Voici la bonne réponse.</vt:lpstr>
      <vt:lpstr>Complétez la phrase par le mot qui convient:</vt:lpstr>
      <vt:lpstr> Les angles ∠COA et ∠BOC  ont la même mesure</vt:lpstr>
      <vt:lpstr> Complétez la phrase par le mot qui convient:</vt:lpstr>
      <vt:lpstr> ∠BOA est un angle plat</vt:lpstr>
      <vt:lpstr>Présentation PowerPoint</vt:lpstr>
      <vt:lpstr>∆ABC est un triangle dans le plan on veut le déplacer en utilisant les verbes: glisser; plier et tourner.</vt:lpstr>
      <vt:lpstr>Aujourd’hui, nous allons découvrir une façon de déplacer des figures géométriques : l’isométrie.</vt:lpstr>
      <vt:lpstr>Pour atteindre cet objectif, nous allons suivre deux étapes</vt:lpstr>
      <vt:lpstr>Présentation PowerPoint</vt:lpstr>
      <vt:lpstr>Je vais vous montrer comment déplacer ce triangle sans changer sa forme ni ses dimensions.</vt:lpstr>
      <vt:lpstr>Regardez, je peux faire glisser ce triangle.</vt:lpstr>
      <vt:lpstr>Je peux plier la feuille suivant une droite.</vt:lpstr>
      <vt:lpstr>Je peux faire tourner ce triangle au tour du point O suivant un angle de mesure 180°.</vt:lpstr>
      <vt:lpstr>Je peux faire tourner ce triangle au tour du point O suivant un angle de mesure quelconque.</vt:lpstr>
      <vt:lpstr>Voici ce que je dois retenir; C’est la définition d’une isométrie</vt:lpstr>
      <vt:lpstr>Voici la 2ème  définition</vt:lpstr>
      <vt:lpstr>Présentation PowerPoint</vt:lpstr>
      <vt:lpstr>Observez bien les deux figures. Que s’est-il passé ?</vt:lpstr>
      <vt:lpstr> C’est bien une isométrie. Je n’ai fait que glisser la figure sans toucher à sa forme ni sa taille. Une isométrie garde la même forme et les mêmes dimensions..</vt:lpstr>
      <vt:lpstr>observez bien les deux figures. Les deux figures sont- elles correspondantes par une isométrie? </vt:lpstr>
      <vt:lpstr> Oui, faire tourner le triangle autour d’un point suivant un angle de mesure 180° sans changer  ses dimensions ni sa forme. Donc, les deux figures sont correspondantes par une isométrie.</vt:lpstr>
      <vt:lpstr>observez bien les deux figures. Les deux figures sont-elles correspondantes par une isométrie ?</vt:lpstr>
      <vt:lpstr> Non, les deux figures ne sont pas correspondantes per une isométrie car la forme  du carré a changé. Le carré est devenu un rectangle</vt:lpstr>
      <vt:lpstr>Compléter la phrase suivante par le mot qui convient</vt:lpstr>
      <vt:lpstr> Voici la bonne réponse.</vt:lpstr>
      <vt:lpstr>Présentation PowerPoint</vt:lpstr>
      <vt:lpstr>Je vais vérifier si ces deux figures sont correspondantes par une isométrie. Je dois m'assurer qu'elles sont superposables</vt:lpstr>
      <vt:lpstr>Une isométrie conserve les distances, donc les côtés correspondants doivent être égaux. </vt:lpstr>
      <vt:lpstr>Une isométrie conserve la mesure des angles. Donc les angles correspondants doivent être égaux. </vt:lpstr>
      <vt:lpstr>Voici la propriété que je dois retenir :</vt:lpstr>
      <vt:lpstr>Présentation PowerPoint</vt:lpstr>
      <vt:lpstr>Complétez la phrase suivante par le mot qui convient.</vt:lpstr>
      <vt:lpstr>Voici la bonne réponse.</vt:lpstr>
      <vt:lpstr>Complétez par les valeurs qui conviennent:</vt:lpstr>
      <vt:lpstr> Voici les bonnes réponses.</vt:lpstr>
      <vt:lpstr> Complétez par les mesures qui conviennent:</vt:lpstr>
      <vt:lpstr>Voici les  bonnes réponses.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Dans cette séance nous avons appris aussi: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156</cp:revision>
  <dcterms:created xsi:type="dcterms:W3CDTF">2025-11-03T10:55:47Z</dcterms:created>
  <dcterms:modified xsi:type="dcterms:W3CDTF">2026-02-20T09:27:39Z</dcterms:modified>
</cp:coreProperties>
</file>