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</p:sldMasterIdLst>
  <p:notesMasterIdLst>
    <p:notesMasterId r:id="rId55"/>
  </p:notesMasterIdLst>
  <p:handoutMasterIdLst>
    <p:handoutMasterId r:id="rId56"/>
  </p:handoutMasterIdLst>
  <p:sldIdLst>
    <p:sldId id="2147483553" r:id="rId4"/>
    <p:sldId id="2147483485" r:id="rId5"/>
    <p:sldId id="2147483583" r:id="rId6"/>
    <p:sldId id="2147483552" r:id="rId7"/>
    <p:sldId id="2147483397" r:id="rId8"/>
    <p:sldId id="2147483635" r:id="rId9"/>
    <p:sldId id="2134806507" r:id="rId10"/>
    <p:sldId id="2134806552" r:id="rId11"/>
    <p:sldId id="2134806567" r:id="rId12"/>
    <p:sldId id="2134806569" r:id="rId13"/>
    <p:sldId id="2147483582" r:id="rId14"/>
    <p:sldId id="2134806564" r:id="rId15"/>
    <p:sldId id="2147483566" r:id="rId16"/>
    <p:sldId id="2147483568" r:id="rId17"/>
    <p:sldId id="2147483567" r:id="rId18"/>
    <p:sldId id="2134806568" r:id="rId19"/>
    <p:sldId id="2134805874" r:id="rId20"/>
    <p:sldId id="2134805878" r:id="rId21"/>
    <p:sldId id="2147483554" r:id="rId22"/>
    <p:sldId id="2134806573" r:id="rId23"/>
    <p:sldId id="2147483557" r:id="rId24"/>
    <p:sldId id="2147483569" r:id="rId25"/>
    <p:sldId id="256" r:id="rId26"/>
    <p:sldId id="2147483558" r:id="rId27"/>
    <p:sldId id="257" r:id="rId28"/>
    <p:sldId id="258" r:id="rId29"/>
    <p:sldId id="259" r:id="rId30"/>
    <p:sldId id="260" r:id="rId31"/>
    <p:sldId id="261" r:id="rId32"/>
    <p:sldId id="2147483636" r:id="rId33"/>
    <p:sldId id="264" r:id="rId34"/>
    <p:sldId id="267" r:id="rId35"/>
    <p:sldId id="266" r:id="rId36"/>
    <p:sldId id="2147483646" r:id="rId37"/>
    <p:sldId id="2134806108" r:id="rId38"/>
    <p:sldId id="2147483559" r:id="rId39"/>
    <p:sldId id="2147483571" r:id="rId40"/>
    <p:sldId id="2147483573" r:id="rId41"/>
    <p:sldId id="2134806577" r:id="rId42"/>
    <p:sldId id="2134806551" r:id="rId43"/>
    <p:sldId id="2147483647" r:id="rId44"/>
    <p:sldId id="2134806578" r:id="rId45"/>
    <p:sldId id="2147483580" r:id="rId46"/>
    <p:sldId id="2134806579" r:id="rId47"/>
    <p:sldId id="2134806088" r:id="rId48"/>
    <p:sldId id="2134806580" r:id="rId49"/>
    <p:sldId id="2134806582" r:id="rId50"/>
    <p:sldId id="2134806536" r:id="rId51"/>
    <p:sldId id="2147483643" r:id="rId52"/>
    <p:sldId id="2134806535" r:id="rId53"/>
    <p:sldId id="2134806584" r:id="rId5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53"/>
            <p14:sldId id="2147483485"/>
            <p14:sldId id="2147483583"/>
            <p14:sldId id="2147483552"/>
            <p14:sldId id="2147483397"/>
            <p14:sldId id="2147483635"/>
          </p14:sldIdLst>
        </p14:section>
        <p14:section name="Contrôle des cahiers des élèves" id="{3349E447-45AA-43EF-A620-CF581E9FA99B}">
          <p14:sldIdLst>
            <p14:sldId id="2134806507"/>
            <p14:sldId id="2134806552"/>
          </p14:sldIdLst>
        </p14:section>
        <p14:section name="Discussion informelle" id="{8F7889F9-27DA-4421-B305-A18399C6F4CE}">
          <p14:sldIdLst/>
        </p14:section>
        <p14:section name="Activité rituelle" id="{79315A69-A635-48A2-B9BA-98FE67B817D4}">
          <p14:sldIdLst>
            <p14:sldId id="2134806567"/>
            <p14:sldId id="2134806569"/>
            <p14:sldId id="2147483582"/>
            <p14:sldId id="2134806564"/>
            <p14:sldId id="2147483566"/>
            <p14:sldId id="2147483568"/>
            <p14:sldId id="2147483567"/>
          </p14:sldIdLst>
        </p14:section>
        <p14:section name="Lexique" id="{343C6800-A84D-49D7-8DE8-BBB1B42005B7}">
          <p14:sldIdLst/>
        </p14:section>
        <p14:section name="Déclaration de l’objectif de la séance" id="{1F7A1ED2-DD19-4DF3-BC26-A1D65FFD1118}">
          <p14:sldIdLst>
            <p14:sldId id="2134806568"/>
            <p14:sldId id="2134805874"/>
            <p14:sldId id="2134805878"/>
            <p14:sldId id="2147483554"/>
          </p14:sldIdLst>
        </p14:section>
        <p14:section name="Tâche principale" id="{A2A5D278-252D-471E-A046-E0EEBB7C2D2B}">
          <p14:sldIdLst>
            <p14:sldId id="2134806573"/>
            <p14:sldId id="2147483557"/>
            <p14:sldId id="2147483569"/>
            <p14:sldId id="256"/>
            <p14:sldId id="2147483558"/>
            <p14:sldId id="257"/>
            <p14:sldId id="258"/>
            <p14:sldId id="259"/>
            <p14:sldId id="260"/>
            <p14:sldId id="261"/>
            <p14:sldId id="2147483636"/>
            <p14:sldId id="264"/>
            <p14:sldId id="267"/>
            <p14:sldId id="266"/>
            <p14:sldId id="2147483646"/>
            <p14:sldId id="2134806108"/>
            <p14:sldId id="2147483559"/>
            <p14:sldId id="2147483571"/>
            <p14:sldId id="2147483573"/>
          </p14:sldIdLst>
        </p14:section>
        <p14:section name="Pratique en binôme" id="{FBF6C3DA-BDD6-43C8-8043-82F3BE3C64FD}">
          <p14:sldIdLst>
            <p14:sldId id="2134806577"/>
            <p14:sldId id="2134806551"/>
            <p14:sldId id="2147483647"/>
            <p14:sldId id="2134806578"/>
            <p14:sldId id="2147483580"/>
          </p14:sldIdLst>
        </p14:section>
        <p14:section name="Pratique autonome" id="{40CD8AAE-F9F0-47C4-A7F7-0976D79B8EC9}">
          <p14:sldIdLst>
            <p14:sldId id="2134806579"/>
            <p14:sldId id="2134806088"/>
            <p14:sldId id="2134806580"/>
          </p14:sldIdLst>
        </p14:section>
        <p14:section name="Clôture" id="{8EB5D3A0-81F1-4DE6-BEB2-58DE24DBB138}">
          <p14:sldIdLst>
            <p14:sldId id="2134806582"/>
            <p14:sldId id="2134806536"/>
            <p14:sldId id="2147483643"/>
            <p14:sldId id="2134806535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9A78"/>
    <a:srgbClr val="5FADE4"/>
    <a:srgbClr val="AB20B6"/>
    <a:srgbClr val="FF6565"/>
    <a:srgbClr val="DC94DE"/>
    <a:srgbClr val="B27096"/>
    <a:srgbClr val="FDDF43"/>
    <a:srgbClr val="EB926C"/>
    <a:srgbClr val="767171"/>
    <a:srgbClr val="F587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976" autoAdjust="0"/>
    <p:restoredTop sz="94687" autoAdjust="0"/>
  </p:normalViewPr>
  <p:slideViewPr>
    <p:cSldViewPr snapToGrid="0">
      <p:cViewPr varScale="1">
        <p:scale>
          <a:sx n="78" d="100"/>
          <a:sy n="78" d="100"/>
        </p:scale>
        <p:origin x="60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viewProps" Target="viewProps.xml"/><Relationship Id="rId5" Type="http://schemas.openxmlformats.org/officeDocument/2006/relationships/slide" Target="slides/slide2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theme" Target="theme/theme1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presProps" Target="presProps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21/12/2025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21/12/2025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25998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63962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C9BC7B-730C-9E0A-F21E-C364985F19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8EEE56A-87BA-FD86-4A14-80E787A2E0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20DE6A9-9B9E-B8EE-CC93-90DFAD3A86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4CBE8A-F53E-A0C5-7DF2-D57E5CFBF2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98150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418735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21/12/2025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21/12/2025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21/12/2025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21/12/2025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21/12/2025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1.png"/><Relationship Id="rId7" Type="http://schemas.openxmlformats.org/officeDocument/2006/relationships/image" Target="../media/image39.png"/><Relationship Id="rId12" Type="http://schemas.openxmlformats.org/officeDocument/2006/relationships/image" Target="../media/image4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7.pn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3.png"/><Relationship Id="rId3" Type="http://schemas.openxmlformats.org/officeDocument/2006/relationships/image" Target="../media/image45.png"/><Relationship Id="rId7" Type="http://schemas.openxmlformats.org/officeDocument/2006/relationships/image" Target="../media/image36.png"/><Relationship Id="rId12" Type="http://schemas.openxmlformats.org/officeDocument/2006/relationships/image" Target="../media/image44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11" Type="http://schemas.openxmlformats.org/officeDocument/2006/relationships/image" Target="../media/image40.png"/><Relationship Id="rId5" Type="http://schemas.openxmlformats.org/officeDocument/2006/relationships/image" Target="../media/image46.png"/><Relationship Id="rId10" Type="http://schemas.openxmlformats.org/officeDocument/2006/relationships/image" Target="../media/image39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11" Type="http://schemas.openxmlformats.org/officeDocument/2006/relationships/image" Target="../media/image15.png"/><Relationship Id="rId5" Type="http://schemas.openxmlformats.org/officeDocument/2006/relationships/image" Target="../media/image10.jpeg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49.png"/><Relationship Id="rId7" Type="http://schemas.openxmlformats.org/officeDocument/2006/relationships/image" Target="../media/image5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8.png"/><Relationship Id="rId7" Type="http://schemas.openxmlformats.org/officeDocument/2006/relationships/image" Target="../media/image57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10" Type="http://schemas.openxmlformats.org/officeDocument/2006/relationships/image" Target="../media/image61.png"/><Relationship Id="rId4" Type="http://schemas.openxmlformats.org/officeDocument/2006/relationships/image" Target="../media/image49.png"/><Relationship Id="rId9" Type="http://schemas.openxmlformats.org/officeDocument/2006/relationships/image" Target="../media/image5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2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0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630.png"/><Relationship Id="rId4" Type="http://schemas.openxmlformats.org/officeDocument/2006/relationships/image" Target="../media/image62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8.png"/><Relationship Id="rId7" Type="http://schemas.openxmlformats.org/officeDocument/2006/relationships/image" Target="../media/image71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00.png"/><Relationship Id="rId5" Type="http://schemas.openxmlformats.org/officeDocument/2006/relationships/image" Target="../media/image70.png"/><Relationship Id="rId4" Type="http://schemas.openxmlformats.org/officeDocument/2006/relationships/image" Target="../media/image68.png"/><Relationship Id="rId9" Type="http://schemas.openxmlformats.org/officeDocument/2006/relationships/image" Target="../media/image73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3.png"/><Relationship Id="rId5" Type="http://schemas.openxmlformats.org/officeDocument/2006/relationships/image" Target="../media/image720.png"/><Relationship Id="rId4" Type="http://schemas.openxmlformats.org/officeDocument/2006/relationships/image" Target="../media/image68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0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9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80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40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80.png"/><Relationship Id="rId1" Type="http://schemas.openxmlformats.org/officeDocument/2006/relationships/slideLayout" Target="../slideLayouts/slideLayout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8.gi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78.png"/><Relationship Id="rId4" Type="http://schemas.openxmlformats.org/officeDocument/2006/relationships/image" Target="../media/image14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13" Type="http://schemas.openxmlformats.org/officeDocument/2006/relationships/image" Target="../media/image86.png"/><Relationship Id="rId3" Type="http://schemas.openxmlformats.org/officeDocument/2006/relationships/image" Target="../media/image11.jpeg"/><Relationship Id="rId7" Type="http://schemas.openxmlformats.org/officeDocument/2006/relationships/image" Target="../media/image80.png"/><Relationship Id="rId12" Type="http://schemas.openxmlformats.org/officeDocument/2006/relationships/image" Target="../media/image85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90.png"/><Relationship Id="rId11" Type="http://schemas.openxmlformats.org/officeDocument/2006/relationships/image" Target="../media/image84.png"/><Relationship Id="rId5" Type="http://schemas.openxmlformats.org/officeDocument/2006/relationships/image" Target="../media/image79.png"/><Relationship Id="rId10" Type="http://schemas.openxmlformats.org/officeDocument/2006/relationships/image" Target="../media/image83.png"/><Relationship Id="rId4" Type="http://schemas.openxmlformats.org/officeDocument/2006/relationships/image" Target="../media/image14.png"/><Relationship Id="rId9" Type="http://schemas.openxmlformats.org/officeDocument/2006/relationships/image" Target="../media/image82.png"/><Relationship Id="rId14" Type="http://schemas.openxmlformats.org/officeDocument/2006/relationships/image" Target="../media/image87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13" Type="http://schemas.openxmlformats.org/officeDocument/2006/relationships/image" Target="../media/image96.png"/><Relationship Id="rId3" Type="http://schemas.openxmlformats.org/officeDocument/2006/relationships/image" Target="../media/image11.jpeg"/><Relationship Id="rId7" Type="http://schemas.openxmlformats.org/officeDocument/2006/relationships/image" Target="../media/image90.png"/><Relationship Id="rId12" Type="http://schemas.openxmlformats.org/officeDocument/2006/relationships/image" Target="../media/image95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9.png"/><Relationship Id="rId11" Type="http://schemas.openxmlformats.org/officeDocument/2006/relationships/image" Target="../media/image94.png"/><Relationship Id="rId5" Type="http://schemas.openxmlformats.org/officeDocument/2006/relationships/image" Target="../media/image88.png"/><Relationship Id="rId15" Type="http://schemas.openxmlformats.org/officeDocument/2006/relationships/image" Target="../media/image98.png"/><Relationship Id="rId10" Type="http://schemas.openxmlformats.org/officeDocument/2006/relationships/image" Target="../media/image93.png"/><Relationship Id="rId4" Type="http://schemas.openxmlformats.org/officeDocument/2006/relationships/image" Target="../media/image14.png"/><Relationship Id="rId9" Type="http://schemas.openxmlformats.org/officeDocument/2006/relationships/image" Target="../media/image92.png"/><Relationship Id="rId14" Type="http://schemas.openxmlformats.org/officeDocument/2006/relationships/image" Target="../media/image9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4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99.png"/></Relationships>
</file>

<file path=ppt/slides/_rels/slide4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18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6.png"/><Relationship Id="rId7" Type="http://schemas.openxmlformats.org/officeDocument/2006/relationships/image" Target="../media/image23.jpe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5" Type="http://schemas.microsoft.com/office/2007/relationships/hdphoto" Target="../media/hdphoto3.wdp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731;p98">
            <a:extLst>
              <a:ext uri="{FF2B5EF4-FFF2-40B4-BE49-F238E27FC236}">
                <a16:creationId xmlns:a16="http://schemas.microsoft.com/office/drawing/2014/main" id="{0E910BEC-3868-7DE0-D228-E0003D957D4A}"/>
              </a:ext>
            </a:extLst>
          </p:cNvPr>
          <p:cNvSpPr txBox="1"/>
          <p:nvPr/>
        </p:nvSpPr>
        <p:spPr>
          <a:xfrm>
            <a:off x="461345" y="1787438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Google Shape;738;p98">
            <a:extLst>
              <a:ext uri="{FF2B5EF4-FFF2-40B4-BE49-F238E27FC236}">
                <a16:creationId xmlns:a16="http://schemas.microsoft.com/office/drawing/2014/main" id="{0EBDBF7A-898D-CD5E-FD65-31C70CAF2C96}"/>
              </a:ext>
            </a:extLst>
          </p:cNvPr>
          <p:cNvSpPr txBox="1"/>
          <p:nvPr/>
        </p:nvSpPr>
        <p:spPr>
          <a:xfrm>
            <a:off x="9945099" y="1685373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6" name="Google Shape;743;p98">
            <a:extLst>
              <a:ext uri="{FF2B5EF4-FFF2-40B4-BE49-F238E27FC236}">
                <a16:creationId xmlns:a16="http://schemas.microsoft.com/office/drawing/2014/main" id="{88D992A8-6E1A-3C30-F0F8-0C7D0E55AA2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9852013" y="1564952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7" name="Google Shape;744;p98">
            <a:extLst>
              <a:ext uri="{FF2B5EF4-FFF2-40B4-BE49-F238E27FC236}">
                <a16:creationId xmlns:a16="http://schemas.microsoft.com/office/drawing/2014/main" id="{3F92AB03-18B8-13BB-2D06-A587EA92C9A2}"/>
              </a:ext>
            </a:extLst>
          </p:cNvPr>
          <p:cNvSpPr txBox="1"/>
          <p:nvPr/>
        </p:nvSpPr>
        <p:spPr>
          <a:xfrm>
            <a:off x="10013049" y="1751881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Google Shape;745;p98">
            <a:extLst>
              <a:ext uri="{FF2B5EF4-FFF2-40B4-BE49-F238E27FC236}">
                <a16:creationId xmlns:a16="http://schemas.microsoft.com/office/drawing/2014/main" id="{A0D0C4EB-2935-9420-0EA1-9C5D58DC1BEC}"/>
              </a:ext>
            </a:extLst>
          </p:cNvPr>
          <p:cNvSpPr txBox="1"/>
          <p:nvPr/>
        </p:nvSpPr>
        <p:spPr>
          <a:xfrm>
            <a:off x="10116447" y="2376817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1AC</a:t>
            </a:r>
            <a:endParaRPr lang="fr-FR" sz="2400" b="1" kern="0" dirty="0">
              <a:solidFill>
                <a:srgbClr val="FCBF18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Google Shape;223;p26">
            <a:extLst>
              <a:ext uri="{FF2B5EF4-FFF2-40B4-BE49-F238E27FC236}">
                <a16:creationId xmlns:a16="http://schemas.microsoft.com/office/drawing/2014/main" id="{3CFA28FA-0FE6-BD9C-088F-8A2DB9E493B1}"/>
              </a:ext>
            </a:extLst>
          </p:cNvPr>
          <p:cNvSpPr/>
          <p:nvPr/>
        </p:nvSpPr>
        <p:spPr>
          <a:xfrm>
            <a:off x="731956" y="3429000"/>
            <a:ext cx="4901928" cy="968911"/>
          </a:xfrm>
          <a:prstGeom prst="rect">
            <a:avLst/>
          </a:prstGeom>
          <a:noFill/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Semestre 1 - Période 2</a:t>
            </a:r>
            <a:endParaRPr lang="fr-FR" sz="3600" b="1" kern="0" dirty="0">
              <a:solidFill>
                <a:srgbClr val="0070C0"/>
              </a:solidFill>
              <a:ea typeface="Calibri"/>
              <a:cs typeface="Calibri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31FF70A2-2BEC-6DA4-BB3B-FD37C1BF0FC1}"/>
              </a:ext>
            </a:extLst>
          </p:cNvPr>
          <p:cNvGrpSpPr/>
          <p:nvPr/>
        </p:nvGrpSpPr>
        <p:grpSpPr>
          <a:xfrm>
            <a:off x="304312" y="4397911"/>
            <a:ext cx="7458868" cy="806446"/>
            <a:chOff x="304312" y="4531839"/>
            <a:chExt cx="5990003" cy="696796"/>
          </a:xfrm>
        </p:grpSpPr>
        <p:sp>
          <p:nvSpPr>
            <p:cNvPr id="30" name="Google Shape;223;p26">
              <a:extLst>
                <a:ext uri="{FF2B5EF4-FFF2-40B4-BE49-F238E27FC236}">
                  <a16:creationId xmlns:a16="http://schemas.microsoft.com/office/drawing/2014/main" id="{71190B53-ACBA-710D-DE8A-FE7EE0342929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Leçon 6</a:t>
              </a:r>
            </a:p>
          </p:txBody>
        </p:sp>
        <p:sp>
          <p:nvSpPr>
            <p:cNvPr id="31" name="Google Shape;735;p98">
              <a:extLst>
                <a:ext uri="{FF2B5EF4-FFF2-40B4-BE49-F238E27FC236}">
                  <a16:creationId xmlns:a16="http://schemas.microsoft.com/office/drawing/2014/main" id="{7EC771D8-8907-CDD0-B001-1534949F4D2A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4" name="Google Shape;223;p26">
              <a:extLst>
                <a:ext uri="{FF2B5EF4-FFF2-40B4-BE49-F238E27FC236}">
                  <a16:creationId xmlns:a16="http://schemas.microsoft.com/office/drawing/2014/main" id="{87B54357-56AD-E94B-2BEB-7B454898F30C}"/>
                </a:ext>
              </a:extLst>
            </p:cNvPr>
            <p:cNvSpPr/>
            <p:nvPr/>
          </p:nvSpPr>
          <p:spPr>
            <a:xfrm>
              <a:off x="1937552" y="4618418"/>
              <a:ext cx="4286785" cy="52363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Les équations du 1</a:t>
              </a:r>
              <a:r>
                <a:rPr lang="fr-FR" sz="2667" b="1" kern="0" baseline="300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er</a:t>
              </a:r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degré à une seule inconnue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D7132A66-52DC-A1E0-6A37-1747EBB7E313}"/>
              </a:ext>
            </a:extLst>
          </p:cNvPr>
          <p:cNvGrpSpPr/>
          <p:nvPr/>
        </p:nvGrpSpPr>
        <p:grpSpPr>
          <a:xfrm>
            <a:off x="304312" y="5304657"/>
            <a:ext cx="7458868" cy="696796"/>
            <a:chOff x="304312" y="5304657"/>
            <a:chExt cx="5990003" cy="696796"/>
          </a:xfrm>
        </p:grpSpPr>
        <p:sp>
          <p:nvSpPr>
            <p:cNvPr id="20" name="Google Shape;224;p26">
              <a:extLst>
                <a:ext uri="{FF2B5EF4-FFF2-40B4-BE49-F238E27FC236}">
                  <a16:creationId xmlns:a16="http://schemas.microsoft.com/office/drawing/2014/main" id="{5098BABD-FDE8-630E-348E-96D6B925820F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Tâche 1</a:t>
              </a:r>
            </a:p>
          </p:txBody>
        </p:sp>
        <p:sp>
          <p:nvSpPr>
            <p:cNvPr id="22" name="Google Shape;742;p98">
              <a:extLst>
                <a:ext uri="{FF2B5EF4-FFF2-40B4-BE49-F238E27FC236}">
                  <a16:creationId xmlns:a16="http://schemas.microsoft.com/office/drawing/2014/main" id="{4C5A2434-F1AA-B9F3-E0BF-DA5E4F76E503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5" name="Google Shape;223;p26">
              <a:extLst>
                <a:ext uri="{FF2B5EF4-FFF2-40B4-BE49-F238E27FC236}">
                  <a16:creationId xmlns:a16="http://schemas.microsoft.com/office/drawing/2014/main" id="{48216599-F5AB-C483-EA37-2BCCC810BD0E}"/>
                </a:ext>
              </a:extLst>
            </p:cNvPr>
            <p:cNvSpPr/>
            <p:nvPr/>
          </p:nvSpPr>
          <p:spPr>
            <a:xfrm>
              <a:off x="1937552" y="5365053"/>
              <a:ext cx="4286785" cy="576000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Vérifier si un nombre est solution </a:t>
              </a:r>
            </a:p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d’une équation du 1</a:t>
              </a:r>
              <a:r>
                <a:rPr lang="fr-FR" sz="2133" b="1" kern="0" baseline="300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er</a:t>
              </a: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à une inconnue</a:t>
              </a:r>
            </a:p>
          </p:txBody>
        </p:sp>
      </p:grpSp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20058C65-91AB-5E79-FC9A-1438161C172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Picture 2" descr="A cartoon of a child and child sitting at a table writing in a notebook&#10;&#10;AI-generated content may be incorrect.">
            <a:extLst>
              <a:ext uri="{FF2B5EF4-FFF2-40B4-BE49-F238E27FC236}">
                <a16:creationId xmlns:a16="http://schemas.microsoft.com/office/drawing/2014/main" id="{1F94E452-65F9-BAD3-73B2-9F6653458A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3180" y="3429000"/>
            <a:ext cx="3995903" cy="277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115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97DCD3-7E2D-91B5-8B6C-32BB0449D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00CB0939-B889-00E3-240F-B78E789C9ED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3B304AE-F9B2-8DE5-6C2E-73E3BD31DD8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E5727F8-31CE-BFE0-3DB5-AD019D263AAB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5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Lexique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A4462C8-2B32-EA78-CD01-247E37425A93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3D164A7-90A6-0FF6-E091-E375E773C391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05687A2-1D42-D24B-6BB8-E33646815E39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 min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468B9924-2D50-D7A9-71E5-12542BE36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2038" y="1397317"/>
            <a:ext cx="1407925" cy="1227600"/>
          </a:xfrm>
          <a:custGeom>
            <a:avLst/>
            <a:gdLst>
              <a:gd name="csX0" fmla="*/ 0 w 1407925"/>
              <a:gd name="csY0" fmla="*/ 0 h 1227600"/>
              <a:gd name="csX1" fmla="*/ 469308 w 1407925"/>
              <a:gd name="csY1" fmla="*/ 0 h 1227600"/>
              <a:gd name="csX2" fmla="*/ 952696 w 1407925"/>
              <a:gd name="csY2" fmla="*/ 0 h 1227600"/>
              <a:gd name="csX3" fmla="*/ 1407925 w 1407925"/>
              <a:gd name="csY3" fmla="*/ 0 h 1227600"/>
              <a:gd name="csX4" fmla="*/ 1407925 w 1407925"/>
              <a:gd name="csY4" fmla="*/ 421476 h 1227600"/>
              <a:gd name="csX5" fmla="*/ 1407925 w 1407925"/>
              <a:gd name="csY5" fmla="*/ 818400 h 1227600"/>
              <a:gd name="csX6" fmla="*/ 1407925 w 1407925"/>
              <a:gd name="csY6" fmla="*/ 1227600 h 1227600"/>
              <a:gd name="csX7" fmla="*/ 938617 w 1407925"/>
              <a:gd name="csY7" fmla="*/ 1227600 h 1227600"/>
              <a:gd name="csX8" fmla="*/ 483388 w 1407925"/>
              <a:gd name="csY8" fmla="*/ 1227600 h 1227600"/>
              <a:gd name="csX9" fmla="*/ 0 w 1407925"/>
              <a:gd name="csY9" fmla="*/ 1227600 h 1227600"/>
              <a:gd name="csX10" fmla="*/ 0 w 1407925"/>
              <a:gd name="csY10" fmla="*/ 793848 h 1227600"/>
              <a:gd name="csX11" fmla="*/ 0 w 1407925"/>
              <a:gd name="csY11" fmla="*/ 372372 h 1227600"/>
              <a:gd name="csX12" fmla="*/ 0 w 1407925"/>
              <a:gd name="csY12" fmla="*/ 0 h 12276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407925" h="1227600" fill="none" extrusionOk="0">
                <a:moveTo>
                  <a:pt x="0" y="0"/>
                </a:moveTo>
                <a:cubicBezTo>
                  <a:pt x="97159" y="-47304"/>
                  <a:pt x="307302" y="14376"/>
                  <a:pt x="469308" y="0"/>
                </a:cubicBezTo>
                <a:cubicBezTo>
                  <a:pt x="631314" y="-14376"/>
                  <a:pt x="733928" y="25223"/>
                  <a:pt x="952696" y="0"/>
                </a:cubicBezTo>
                <a:cubicBezTo>
                  <a:pt x="1171464" y="-25223"/>
                  <a:pt x="1206947" y="46417"/>
                  <a:pt x="1407925" y="0"/>
                </a:cubicBezTo>
                <a:cubicBezTo>
                  <a:pt x="1414686" y="108824"/>
                  <a:pt x="1401804" y="241412"/>
                  <a:pt x="1407925" y="421476"/>
                </a:cubicBezTo>
                <a:cubicBezTo>
                  <a:pt x="1414046" y="601540"/>
                  <a:pt x="1399281" y="689538"/>
                  <a:pt x="1407925" y="818400"/>
                </a:cubicBezTo>
                <a:cubicBezTo>
                  <a:pt x="1416569" y="947262"/>
                  <a:pt x="1366004" y="1130313"/>
                  <a:pt x="1407925" y="1227600"/>
                </a:cubicBezTo>
                <a:cubicBezTo>
                  <a:pt x="1228184" y="1257298"/>
                  <a:pt x="1160171" y="1195385"/>
                  <a:pt x="938617" y="1227600"/>
                </a:cubicBezTo>
                <a:cubicBezTo>
                  <a:pt x="717063" y="1259815"/>
                  <a:pt x="603423" y="1198033"/>
                  <a:pt x="483388" y="1227600"/>
                </a:cubicBezTo>
                <a:cubicBezTo>
                  <a:pt x="363353" y="1257167"/>
                  <a:pt x="223838" y="1203235"/>
                  <a:pt x="0" y="1227600"/>
                </a:cubicBezTo>
                <a:cubicBezTo>
                  <a:pt x="-36369" y="1029647"/>
                  <a:pt x="25876" y="909087"/>
                  <a:pt x="0" y="793848"/>
                </a:cubicBezTo>
                <a:cubicBezTo>
                  <a:pt x="-25876" y="678609"/>
                  <a:pt x="20520" y="568845"/>
                  <a:pt x="0" y="372372"/>
                </a:cubicBezTo>
                <a:cubicBezTo>
                  <a:pt x="-20520" y="175899"/>
                  <a:pt x="38855" y="109030"/>
                  <a:pt x="0" y="0"/>
                </a:cubicBezTo>
                <a:close/>
              </a:path>
              <a:path w="1407925" h="1227600" stroke="0" extrusionOk="0">
                <a:moveTo>
                  <a:pt x="0" y="0"/>
                </a:moveTo>
                <a:cubicBezTo>
                  <a:pt x="105373" y="-7769"/>
                  <a:pt x="262787" y="8732"/>
                  <a:pt x="427071" y="0"/>
                </a:cubicBezTo>
                <a:cubicBezTo>
                  <a:pt x="591355" y="-8732"/>
                  <a:pt x="648851" y="28881"/>
                  <a:pt x="854141" y="0"/>
                </a:cubicBezTo>
                <a:cubicBezTo>
                  <a:pt x="1059431" y="-28881"/>
                  <a:pt x="1223492" y="30855"/>
                  <a:pt x="1407925" y="0"/>
                </a:cubicBezTo>
                <a:cubicBezTo>
                  <a:pt x="1435756" y="178000"/>
                  <a:pt x="1404614" y="245819"/>
                  <a:pt x="1407925" y="384648"/>
                </a:cubicBezTo>
                <a:cubicBezTo>
                  <a:pt x="1411236" y="523477"/>
                  <a:pt x="1365978" y="610238"/>
                  <a:pt x="1407925" y="806124"/>
                </a:cubicBezTo>
                <a:cubicBezTo>
                  <a:pt x="1449872" y="1002010"/>
                  <a:pt x="1386449" y="1066247"/>
                  <a:pt x="1407925" y="1227600"/>
                </a:cubicBezTo>
                <a:cubicBezTo>
                  <a:pt x="1291123" y="1254235"/>
                  <a:pt x="1179980" y="1186521"/>
                  <a:pt x="966775" y="1227600"/>
                </a:cubicBezTo>
                <a:cubicBezTo>
                  <a:pt x="753570" y="1268679"/>
                  <a:pt x="634025" y="1188637"/>
                  <a:pt x="469308" y="1227600"/>
                </a:cubicBezTo>
                <a:cubicBezTo>
                  <a:pt x="304591" y="1266563"/>
                  <a:pt x="229939" y="1185858"/>
                  <a:pt x="0" y="1227600"/>
                </a:cubicBezTo>
                <a:cubicBezTo>
                  <a:pt x="-33521" y="1140452"/>
                  <a:pt x="24394" y="958484"/>
                  <a:pt x="0" y="806124"/>
                </a:cubicBezTo>
                <a:cubicBezTo>
                  <a:pt x="-24394" y="653764"/>
                  <a:pt x="33205" y="480016"/>
                  <a:pt x="0" y="396924"/>
                </a:cubicBezTo>
                <a:cubicBezTo>
                  <a:pt x="-33205" y="313832"/>
                  <a:pt x="5652" y="133195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23714749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42252008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A36C3B3D-1D4D-F08E-F92F-D71570C20460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Notez bien que ces mots en français seront utilisés au cours de cette séance et pendant toute la leçon.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Donnez la traduction de ces termes en arabe.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6970BA60-C0B8-9D1E-B67E-29CCEED3AFC6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4D17F5C4-AAAA-083C-F1B7-2E0A9179E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002AE6C-2701-D5DA-853F-AD3F05FE9A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0860196"/>
              </p:ext>
            </p:extLst>
          </p:nvPr>
        </p:nvGraphicFramePr>
        <p:xfrm>
          <a:off x="1859028" y="1542287"/>
          <a:ext cx="8128000" cy="4724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0">
                  <a:extLst>
                    <a:ext uri="{9D8B030D-6E8A-4147-A177-3AD203B41FA5}">
                      <a16:colId xmlns:a16="http://schemas.microsoft.com/office/drawing/2014/main" val="187242872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b="1" dirty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équation</a:t>
                      </a:r>
                      <a:endParaRPr lang="fr-FR" sz="2800" dirty="0"/>
                    </a:p>
                    <a:p>
                      <a:pPr algn="ctr"/>
                      <a:endParaRPr lang="fr-FR" sz="2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01804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b="1" dirty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inconnue</a:t>
                      </a:r>
                      <a:endParaRPr lang="fr-FR" sz="2800" dirty="0"/>
                    </a:p>
                    <a:p>
                      <a:pPr algn="ctr"/>
                      <a:endParaRPr lang="fr-FR" sz="2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924151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b="1" dirty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égalité</a:t>
                      </a:r>
                      <a:endParaRPr lang="fr-FR" sz="2800" dirty="0"/>
                    </a:p>
                    <a:p>
                      <a:pPr algn="ctr"/>
                      <a:endParaRPr lang="fr-FR" sz="2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505863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b="1" dirty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résoudre</a:t>
                      </a:r>
                      <a:endParaRPr lang="fr-FR" sz="2800" dirty="0"/>
                    </a:p>
                    <a:p>
                      <a:pPr algn="ctr"/>
                      <a:endParaRPr lang="fr-FR" sz="2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29953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b="1" dirty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solution</a:t>
                      </a:r>
                      <a:endParaRPr lang="fr-FR" sz="2800" dirty="0"/>
                    </a:p>
                    <a:p>
                      <a:pPr algn="ctr"/>
                      <a:endParaRPr lang="fr-FR" sz="2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625109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4196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A36C3B3D-1D4D-F08E-F92F-D71570C20460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Choisir la bonne réponse: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6970BA60-C0B8-9D1E-B67E-29CCEED3AFC6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la question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4D17F5C4-AAAA-083C-F1B7-2E0A9179E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Google Shape;550;p39">
            <a:extLst>
              <a:ext uri="{FF2B5EF4-FFF2-40B4-BE49-F238E27FC236}">
                <a16:creationId xmlns:a16="http://schemas.microsoft.com/office/drawing/2014/main" id="{2FBFEEC5-D69C-A943-8087-A6E55C64ADF1}"/>
              </a:ext>
            </a:extLst>
          </p:cNvPr>
          <p:cNvSpPr txBox="1"/>
          <p:nvPr/>
        </p:nvSpPr>
        <p:spPr>
          <a:xfrm>
            <a:off x="1933340" y="1756798"/>
            <a:ext cx="7965894" cy="72941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</a:pPr>
            <a:r>
              <a:rPr lang="fr-FR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La valeur de l’expression 𝟑𝒙 − 𝟓  pour 𝒙 = 𝟒 est : </a:t>
            </a:r>
            <a:endParaRPr dirty="0"/>
          </a:p>
        </p:txBody>
      </p:sp>
      <p:sp>
        <p:nvSpPr>
          <p:cNvPr id="4" name="Google Shape;551;p39">
            <a:extLst>
              <a:ext uri="{FF2B5EF4-FFF2-40B4-BE49-F238E27FC236}">
                <a16:creationId xmlns:a16="http://schemas.microsoft.com/office/drawing/2014/main" id="{47CF7784-5E5E-12BA-FECF-6D77C475EBFF}"/>
              </a:ext>
            </a:extLst>
          </p:cNvPr>
          <p:cNvSpPr/>
          <p:nvPr/>
        </p:nvSpPr>
        <p:spPr>
          <a:xfrm>
            <a:off x="1390261" y="4869918"/>
            <a:ext cx="2221774" cy="726141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5" name="Google Shape;552;p39">
            <a:extLst>
              <a:ext uri="{FF2B5EF4-FFF2-40B4-BE49-F238E27FC236}">
                <a16:creationId xmlns:a16="http://schemas.microsoft.com/office/drawing/2014/main" id="{8112E9AA-8061-2DFE-120D-64DA8C6A4BB2}"/>
              </a:ext>
            </a:extLst>
          </p:cNvPr>
          <p:cNvSpPr/>
          <p:nvPr/>
        </p:nvSpPr>
        <p:spPr>
          <a:xfrm>
            <a:off x="5089304" y="4869918"/>
            <a:ext cx="2221774" cy="726141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7" name="Google Shape;553;p39">
            <a:extLst>
              <a:ext uri="{FF2B5EF4-FFF2-40B4-BE49-F238E27FC236}">
                <a16:creationId xmlns:a16="http://schemas.microsoft.com/office/drawing/2014/main" id="{F7A66BC6-6A7C-C963-0321-B4AF564A8A33}"/>
              </a:ext>
            </a:extLst>
          </p:cNvPr>
          <p:cNvSpPr/>
          <p:nvPr/>
        </p:nvSpPr>
        <p:spPr>
          <a:xfrm>
            <a:off x="8788347" y="4869917"/>
            <a:ext cx="2221774" cy="726141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/>
            </a:stretch>
          </a:blip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8" name="Google Shape;554;p39">
            <a:extLst>
              <a:ext uri="{FF2B5EF4-FFF2-40B4-BE49-F238E27FC236}">
                <a16:creationId xmlns:a16="http://schemas.microsoft.com/office/drawing/2014/main" id="{E19EC0CA-FDE6-BEDB-9353-ECF475D571B3}"/>
              </a:ext>
            </a:extLst>
          </p:cNvPr>
          <p:cNvSpPr/>
          <p:nvPr/>
        </p:nvSpPr>
        <p:spPr>
          <a:xfrm>
            <a:off x="1390261" y="1427584"/>
            <a:ext cx="9619861" cy="320973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56701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EE8534-9B2D-C326-845F-0337C4048E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13A9FDC9-1980-E0E2-3F40-E68A45C56E62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affiche et explique la réponse.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A65CB73A-6D83-1AA3-0D27-AA71D8A0697A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Voici la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AED5160A-813C-1E45-8A67-F7E1CF659B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4822D820-F986-450F-EC7D-91894E30BD8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3" name="Google Shape;564;p40">
            <a:extLst>
              <a:ext uri="{FF2B5EF4-FFF2-40B4-BE49-F238E27FC236}">
                <a16:creationId xmlns:a16="http://schemas.microsoft.com/office/drawing/2014/main" id="{3806906E-FE4D-1F58-F52E-2E87DE491419}"/>
              </a:ext>
            </a:extLst>
          </p:cNvPr>
          <p:cNvSpPr txBox="1"/>
          <p:nvPr/>
        </p:nvSpPr>
        <p:spPr>
          <a:xfrm>
            <a:off x="1933340" y="1756798"/>
            <a:ext cx="7965894" cy="72941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</a:pPr>
            <a:r>
              <a:rPr lang="fr-FR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La valeur de l’expression 𝟑𝒙 − 𝟓  pour 𝒙 = 𝟒 est : </a:t>
            </a:r>
            <a:endParaRPr/>
          </a:p>
        </p:txBody>
      </p:sp>
      <p:sp>
        <p:nvSpPr>
          <p:cNvPr id="4" name="Google Shape;565;p40">
            <a:extLst>
              <a:ext uri="{FF2B5EF4-FFF2-40B4-BE49-F238E27FC236}">
                <a16:creationId xmlns:a16="http://schemas.microsoft.com/office/drawing/2014/main" id="{5547319E-5BC9-D874-EC87-B950F87EF810}"/>
              </a:ext>
            </a:extLst>
          </p:cNvPr>
          <p:cNvSpPr/>
          <p:nvPr/>
        </p:nvSpPr>
        <p:spPr>
          <a:xfrm>
            <a:off x="1390261" y="4869918"/>
            <a:ext cx="2221774" cy="726141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5" name="Google Shape;566;p40">
            <a:extLst>
              <a:ext uri="{FF2B5EF4-FFF2-40B4-BE49-F238E27FC236}">
                <a16:creationId xmlns:a16="http://schemas.microsoft.com/office/drawing/2014/main" id="{617161D1-6B3B-FB19-9D69-1970D22BCE6D}"/>
              </a:ext>
            </a:extLst>
          </p:cNvPr>
          <p:cNvSpPr/>
          <p:nvPr/>
        </p:nvSpPr>
        <p:spPr>
          <a:xfrm>
            <a:off x="1390261" y="1427584"/>
            <a:ext cx="9619861" cy="320973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013178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C5A02B-43DF-3C3C-6CDF-C62C8D3BF5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2DF1734C-C833-280F-D596-4D2EE7907BA4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Reliez: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746B1701-CBD8-8055-7838-60940A09C069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la question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8EC4428C-9D31-4655-8D16-34B136F07F75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430913A2-C00C-F476-D75B-D4DC54F9BE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Google Shape;573;p41">
            <a:extLst>
              <a:ext uri="{FF2B5EF4-FFF2-40B4-BE49-F238E27FC236}">
                <a16:creationId xmlns:a16="http://schemas.microsoft.com/office/drawing/2014/main" id="{E2047845-05EF-D7E6-95E4-E9B9A336D41C}"/>
              </a:ext>
            </a:extLst>
          </p:cNvPr>
          <p:cNvSpPr/>
          <p:nvPr/>
        </p:nvSpPr>
        <p:spPr>
          <a:xfrm>
            <a:off x="868303" y="1974778"/>
            <a:ext cx="4048930" cy="729410"/>
          </a:xfrm>
          <a:prstGeom prst="roundRect">
            <a:avLst>
              <a:gd name="adj" fmla="val 16667"/>
            </a:avLst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4" name="Google Shape;577;p41">
            <a:extLst>
              <a:ext uri="{FF2B5EF4-FFF2-40B4-BE49-F238E27FC236}">
                <a16:creationId xmlns:a16="http://schemas.microsoft.com/office/drawing/2014/main" id="{3FEDF03A-A58E-6B9E-8183-F155F63FF292}"/>
              </a:ext>
            </a:extLst>
          </p:cNvPr>
          <p:cNvSpPr/>
          <p:nvPr/>
        </p:nvSpPr>
        <p:spPr>
          <a:xfrm>
            <a:off x="849804" y="4123598"/>
            <a:ext cx="4048930" cy="729410"/>
          </a:xfrm>
          <a:prstGeom prst="roundRect">
            <a:avLst>
              <a:gd name="adj" fmla="val 16667"/>
            </a:avLst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5" name="Google Shape;578;p41">
            <a:extLst>
              <a:ext uri="{FF2B5EF4-FFF2-40B4-BE49-F238E27FC236}">
                <a16:creationId xmlns:a16="http://schemas.microsoft.com/office/drawing/2014/main" id="{0B5877C4-682B-B7A3-2D55-2230BF1340D5}"/>
              </a:ext>
            </a:extLst>
          </p:cNvPr>
          <p:cNvSpPr/>
          <p:nvPr/>
        </p:nvSpPr>
        <p:spPr>
          <a:xfrm>
            <a:off x="868303" y="5198007"/>
            <a:ext cx="4048930" cy="729410"/>
          </a:xfrm>
          <a:prstGeom prst="roundRect">
            <a:avLst>
              <a:gd name="adj" fmla="val 16667"/>
            </a:avLst>
          </a:pr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7" name="Google Shape;580;p41">
            <a:extLst>
              <a:ext uri="{FF2B5EF4-FFF2-40B4-BE49-F238E27FC236}">
                <a16:creationId xmlns:a16="http://schemas.microsoft.com/office/drawing/2014/main" id="{DFDDF482-AA6F-6CCF-F4B3-23456EFBEFA8}"/>
              </a:ext>
            </a:extLst>
          </p:cNvPr>
          <p:cNvSpPr/>
          <p:nvPr/>
        </p:nvSpPr>
        <p:spPr>
          <a:xfrm>
            <a:off x="7007290" y="5198007"/>
            <a:ext cx="3659551" cy="726141"/>
          </a:xfrm>
          <a:prstGeom prst="roundRect">
            <a:avLst>
              <a:gd name="adj" fmla="val 16667"/>
            </a:avLst>
          </a:pr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8" name="Google Shape;582;p41">
            <a:extLst>
              <a:ext uri="{FF2B5EF4-FFF2-40B4-BE49-F238E27FC236}">
                <a16:creationId xmlns:a16="http://schemas.microsoft.com/office/drawing/2014/main" id="{4070CFD2-E9DB-218D-6F29-66E832FD334D}"/>
              </a:ext>
            </a:extLst>
          </p:cNvPr>
          <p:cNvSpPr/>
          <p:nvPr/>
        </p:nvSpPr>
        <p:spPr>
          <a:xfrm>
            <a:off x="849804" y="3049188"/>
            <a:ext cx="4048930" cy="729410"/>
          </a:xfrm>
          <a:prstGeom prst="roundRect">
            <a:avLst>
              <a:gd name="adj" fmla="val 16667"/>
            </a:avLst>
          </a:pr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9" name="Google Shape;574;p41">
            <a:extLst>
              <a:ext uri="{FF2B5EF4-FFF2-40B4-BE49-F238E27FC236}">
                <a16:creationId xmlns:a16="http://schemas.microsoft.com/office/drawing/2014/main" id="{718BF274-C8DB-BD6C-6521-3FE23DC031A8}"/>
              </a:ext>
            </a:extLst>
          </p:cNvPr>
          <p:cNvSpPr/>
          <p:nvPr/>
        </p:nvSpPr>
        <p:spPr>
          <a:xfrm>
            <a:off x="7007290" y="2006083"/>
            <a:ext cx="3659551" cy="726141"/>
          </a:xfrm>
          <a:prstGeom prst="roundRect">
            <a:avLst>
              <a:gd name="adj" fmla="val 16667"/>
            </a:avLst>
          </a:pr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0" name="Google Shape;579;p41">
            <a:extLst>
              <a:ext uri="{FF2B5EF4-FFF2-40B4-BE49-F238E27FC236}">
                <a16:creationId xmlns:a16="http://schemas.microsoft.com/office/drawing/2014/main" id="{368E6440-F4C4-3D18-5479-A11AEE2A8B76}"/>
              </a:ext>
            </a:extLst>
          </p:cNvPr>
          <p:cNvSpPr/>
          <p:nvPr/>
        </p:nvSpPr>
        <p:spPr>
          <a:xfrm>
            <a:off x="7007290" y="4153813"/>
            <a:ext cx="3659551" cy="726141"/>
          </a:xfrm>
          <a:prstGeom prst="roundRect">
            <a:avLst>
              <a:gd name="adj" fmla="val 16667"/>
            </a:avLst>
          </a:pr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1" name="Google Shape;581;p41">
            <a:extLst>
              <a:ext uri="{FF2B5EF4-FFF2-40B4-BE49-F238E27FC236}">
                <a16:creationId xmlns:a16="http://schemas.microsoft.com/office/drawing/2014/main" id="{EEB27333-FB4B-0FF9-11CC-DB28A874CF8D}"/>
              </a:ext>
            </a:extLst>
          </p:cNvPr>
          <p:cNvSpPr txBox="1"/>
          <p:nvPr/>
        </p:nvSpPr>
        <p:spPr>
          <a:xfrm>
            <a:off x="996949" y="1043974"/>
            <a:ext cx="9798538" cy="461665"/>
          </a:xfrm>
          <a:prstGeom prst="rect">
            <a:avLst/>
          </a:prstGeom>
          <a:blipFill rotWithShape="1">
            <a:blip r:embed="rId11">
              <a:alphaModFix/>
            </a:blip>
            <a:stretch>
              <a:fillRect t="-10522" b="-28945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2" name="Google Shape;583;p41">
            <a:extLst>
              <a:ext uri="{FF2B5EF4-FFF2-40B4-BE49-F238E27FC236}">
                <a16:creationId xmlns:a16="http://schemas.microsoft.com/office/drawing/2014/main" id="{AA48BE3A-2F5E-863C-8893-74589A65CAA1}"/>
              </a:ext>
            </a:extLst>
          </p:cNvPr>
          <p:cNvSpPr/>
          <p:nvPr/>
        </p:nvSpPr>
        <p:spPr>
          <a:xfrm>
            <a:off x="7007290" y="3079948"/>
            <a:ext cx="3659551" cy="726141"/>
          </a:xfrm>
          <a:prstGeom prst="roundRect">
            <a:avLst>
              <a:gd name="adj" fmla="val 16667"/>
            </a:avLst>
          </a:prstGeom>
          <a:blipFill rotWithShape="1">
            <a:blip r:embed="rId1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3" name="Google Shape;584;p41">
            <a:extLst>
              <a:ext uri="{FF2B5EF4-FFF2-40B4-BE49-F238E27FC236}">
                <a16:creationId xmlns:a16="http://schemas.microsoft.com/office/drawing/2014/main" id="{72C5A981-20CD-312D-5120-BC874A67F3C0}"/>
              </a:ext>
            </a:extLst>
          </p:cNvPr>
          <p:cNvSpPr/>
          <p:nvPr/>
        </p:nvSpPr>
        <p:spPr>
          <a:xfrm>
            <a:off x="4707456" y="2177877"/>
            <a:ext cx="382555" cy="382555"/>
          </a:xfrm>
          <a:prstGeom prst="ellipse">
            <a:avLst/>
          </a:prstGeom>
          <a:solidFill>
            <a:srgbClr val="1B72B1"/>
          </a:solidFill>
          <a:ln w="571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585;p41">
            <a:extLst>
              <a:ext uri="{FF2B5EF4-FFF2-40B4-BE49-F238E27FC236}">
                <a16:creationId xmlns:a16="http://schemas.microsoft.com/office/drawing/2014/main" id="{D4A3435C-555C-FFE2-413F-C0D64A0E08B4}"/>
              </a:ext>
            </a:extLst>
          </p:cNvPr>
          <p:cNvSpPr/>
          <p:nvPr/>
        </p:nvSpPr>
        <p:spPr>
          <a:xfrm>
            <a:off x="4707456" y="3269559"/>
            <a:ext cx="382555" cy="382555"/>
          </a:xfrm>
          <a:prstGeom prst="ellipse">
            <a:avLst/>
          </a:prstGeom>
          <a:solidFill>
            <a:srgbClr val="1B72B1"/>
          </a:solidFill>
          <a:ln w="571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586;p41">
            <a:extLst>
              <a:ext uri="{FF2B5EF4-FFF2-40B4-BE49-F238E27FC236}">
                <a16:creationId xmlns:a16="http://schemas.microsoft.com/office/drawing/2014/main" id="{23A5CD44-899A-E7F1-BED6-11A8B74B36BD}"/>
              </a:ext>
            </a:extLst>
          </p:cNvPr>
          <p:cNvSpPr/>
          <p:nvPr/>
        </p:nvSpPr>
        <p:spPr>
          <a:xfrm>
            <a:off x="4707456" y="4333249"/>
            <a:ext cx="382555" cy="382555"/>
          </a:xfrm>
          <a:prstGeom prst="ellipse">
            <a:avLst/>
          </a:prstGeom>
          <a:solidFill>
            <a:srgbClr val="1B72B1"/>
          </a:solidFill>
          <a:ln w="571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587;p41">
            <a:extLst>
              <a:ext uri="{FF2B5EF4-FFF2-40B4-BE49-F238E27FC236}">
                <a16:creationId xmlns:a16="http://schemas.microsoft.com/office/drawing/2014/main" id="{E8A6EA2F-A2FA-0948-258A-F34D609B7FFB}"/>
              </a:ext>
            </a:extLst>
          </p:cNvPr>
          <p:cNvSpPr/>
          <p:nvPr/>
        </p:nvSpPr>
        <p:spPr>
          <a:xfrm>
            <a:off x="4707456" y="5406269"/>
            <a:ext cx="382555" cy="382555"/>
          </a:xfrm>
          <a:prstGeom prst="ellipse">
            <a:avLst/>
          </a:prstGeom>
          <a:solidFill>
            <a:srgbClr val="1B72B1"/>
          </a:solidFill>
          <a:ln w="571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</a:t>
            </a: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588;p41">
            <a:extLst>
              <a:ext uri="{FF2B5EF4-FFF2-40B4-BE49-F238E27FC236}">
                <a16:creationId xmlns:a16="http://schemas.microsoft.com/office/drawing/2014/main" id="{978AE1EA-09D1-4006-51D8-E3DAA25C4C9E}"/>
              </a:ext>
            </a:extLst>
          </p:cNvPr>
          <p:cNvSpPr/>
          <p:nvPr/>
        </p:nvSpPr>
        <p:spPr>
          <a:xfrm>
            <a:off x="6769518" y="2177877"/>
            <a:ext cx="382555" cy="382555"/>
          </a:xfrm>
          <a:prstGeom prst="ellipse">
            <a:avLst/>
          </a:prstGeom>
          <a:solidFill>
            <a:srgbClr val="FB9E0D"/>
          </a:solidFill>
          <a:ln w="571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589;p41">
            <a:extLst>
              <a:ext uri="{FF2B5EF4-FFF2-40B4-BE49-F238E27FC236}">
                <a16:creationId xmlns:a16="http://schemas.microsoft.com/office/drawing/2014/main" id="{CD5C6C58-7F27-92F6-0C00-ACDE15CB428D}"/>
              </a:ext>
            </a:extLst>
          </p:cNvPr>
          <p:cNvSpPr/>
          <p:nvPr/>
        </p:nvSpPr>
        <p:spPr>
          <a:xfrm>
            <a:off x="6769518" y="3269559"/>
            <a:ext cx="382555" cy="382555"/>
          </a:xfrm>
          <a:prstGeom prst="ellipse">
            <a:avLst/>
          </a:prstGeom>
          <a:solidFill>
            <a:srgbClr val="FB9E0D"/>
          </a:solidFill>
          <a:ln w="571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590;p41">
            <a:extLst>
              <a:ext uri="{FF2B5EF4-FFF2-40B4-BE49-F238E27FC236}">
                <a16:creationId xmlns:a16="http://schemas.microsoft.com/office/drawing/2014/main" id="{385F4116-0026-DF4E-C1AF-F10969DD0103}"/>
              </a:ext>
            </a:extLst>
          </p:cNvPr>
          <p:cNvSpPr/>
          <p:nvPr/>
        </p:nvSpPr>
        <p:spPr>
          <a:xfrm>
            <a:off x="6769518" y="4333249"/>
            <a:ext cx="382555" cy="382555"/>
          </a:xfrm>
          <a:prstGeom prst="ellipse">
            <a:avLst/>
          </a:prstGeom>
          <a:solidFill>
            <a:srgbClr val="FB9E0D"/>
          </a:solidFill>
          <a:ln w="571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591;p41">
            <a:extLst>
              <a:ext uri="{FF2B5EF4-FFF2-40B4-BE49-F238E27FC236}">
                <a16:creationId xmlns:a16="http://schemas.microsoft.com/office/drawing/2014/main" id="{9BD59214-A458-DAAE-A7DD-C0431632A7A8}"/>
              </a:ext>
            </a:extLst>
          </p:cNvPr>
          <p:cNvSpPr/>
          <p:nvPr/>
        </p:nvSpPr>
        <p:spPr>
          <a:xfrm>
            <a:off x="6769518" y="5406269"/>
            <a:ext cx="382555" cy="382555"/>
          </a:xfrm>
          <a:prstGeom prst="ellipse">
            <a:avLst/>
          </a:prstGeom>
          <a:solidFill>
            <a:srgbClr val="FB9E0D"/>
          </a:solidFill>
          <a:ln w="571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858413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BF7618-DB3A-5007-1BBF-8102B70B4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e 29">
            <a:extLst>
              <a:ext uri="{FF2B5EF4-FFF2-40B4-BE49-F238E27FC236}">
                <a16:creationId xmlns:a16="http://schemas.microsoft.com/office/drawing/2014/main" id="{AD376C96-05F4-7657-4E46-FA6C74A481DA}"/>
              </a:ext>
            </a:extLst>
          </p:cNvPr>
          <p:cNvGrpSpPr/>
          <p:nvPr/>
        </p:nvGrpSpPr>
        <p:grpSpPr>
          <a:xfrm>
            <a:off x="807930" y="5198007"/>
            <a:ext cx="4048930" cy="729410"/>
            <a:chOff x="868303" y="5198007"/>
            <a:chExt cx="4048930" cy="729410"/>
          </a:xfrm>
        </p:grpSpPr>
        <p:sp>
          <p:nvSpPr>
            <p:cNvPr id="6" name="Google Shape;603;p42">
              <a:extLst>
                <a:ext uri="{FF2B5EF4-FFF2-40B4-BE49-F238E27FC236}">
                  <a16:creationId xmlns:a16="http://schemas.microsoft.com/office/drawing/2014/main" id="{9439BC51-F1C5-9530-5D17-22537FAC0C41}"/>
                </a:ext>
              </a:extLst>
            </p:cNvPr>
            <p:cNvSpPr/>
            <p:nvPr/>
          </p:nvSpPr>
          <p:spPr>
            <a:xfrm>
              <a:off x="868303" y="5198007"/>
              <a:ext cx="4048930" cy="729410"/>
            </a:xfrm>
            <a:prstGeom prst="roundRect">
              <a:avLst>
                <a:gd name="adj" fmla="val 16667"/>
              </a:avLst>
            </a:prstGeom>
            <a:blipFill rotWithShape="1">
              <a:blip r:embed="rId2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800">
                  <a:latin typeface="Calibri"/>
                  <a:ea typeface="Calibri"/>
                  <a:cs typeface="Calibri"/>
                  <a:sym typeface="Calibri"/>
                </a:rPr>
                <a:t> </a:t>
              </a:r>
              <a:endParaRPr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ZoneTexte 27">
                  <a:extLst>
                    <a:ext uri="{FF2B5EF4-FFF2-40B4-BE49-F238E27FC236}">
                      <a16:creationId xmlns:a16="http://schemas.microsoft.com/office/drawing/2014/main" id="{2789412B-B7FE-759C-86FF-E423AF30D5FB}"/>
                    </a:ext>
                  </a:extLst>
                </p:cNvPr>
                <p:cNvSpPr txBox="1"/>
                <p:nvPr/>
              </p:nvSpPr>
              <p:spPr>
                <a:xfrm flipH="1">
                  <a:off x="3254749" y="5340693"/>
                  <a:ext cx="382554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20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</m:oMath>
                    </m:oMathPara>
                  </a14:m>
                  <a:endParaRPr lang="fr-FR" sz="200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28" name="ZoneTexte 27">
                  <a:extLst>
                    <a:ext uri="{FF2B5EF4-FFF2-40B4-BE49-F238E27FC236}">
                      <a16:creationId xmlns:a16="http://schemas.microsoft.com/office/drawing/2014/main" id="{2789412B-B7FE-759C-86FF-E423AF30D5F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3254749" y="5340693"/>
                  <a:ext cx="382554" cy="400110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EFA4B1FB-A7D1-2401-94B5-91E56D43FD34}"/>
              </a:ext>
            </a:extLst>
          </p:cNvPr>
          <p:cNvGrpSpPr/>
          <p:nvPr/>
        </p:nvGrpSpPr>
        <p:grpSpPr>
          <a:xfrm>
            <a:off x="868303" y="4105447"/>
            <a:ext cx="4048930" cy="729410"/>
            <a:chOff x="849804" y="4123598"/>
            <a:chExt cx="4048930" cy="729410"/>
          </a:xfrm>
        </p:grpSpPr>
        <p:sp>
          <p:nvSpPr>
            <p:cNvPr id="5" name="Google Shape;602;p42">
              <a:extLst>
                <a:ext uri="{FF2B5EF4-FFF2-40B4-BE49-F238E27FC236}">
                  <a16:creationId xmlns:a16="http://schemas.microsoft.com/office/drawing/2014/main" id="{A7DB30C5-EA40-0DCE-313C-AA63CFAEB212}"/>
                </a:ext>
              </a:extLst>
            </p:cNvPr>
            <p:cNvSpPr/>
            <p:nvPr/>
          </p:nvSpPr>
          <p:spPr>
            <a:xfrm>
              <a:off x="849804" y="4123598"/>
              <a:ext cx="4048930" cy="729410"/>
            </a:xfrm>
            <a:prstGeom prst="roundRect">
              <a:avLst>
                <a:gd name="adj" fmla="val 16667"/>
              </a:avLst>
            </a:pr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800" dirty="0">
                  <a:latin typeface="Calibri"/>
                  <a:ea typeface="Calibri"/>
                  <a:cs typeface="Calibri"/>
                  <a:sym typeface="Calibri"/>
                </a:rPr>
                <a:t> </a:t>
              </a:r>
              <a:endParaRPr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ZoneTexte 26">
                  <a:extLst>
                    <a:ext uri="{FF2B5EF4-FFF2-40B4-BE49-F238E27FC236}">
                      <a16:creationId xmlns:a16="http://schemas.microsoft.com/office/drawing/2014/main" id="{4E7F4ECD-E74A-C125-9C51-994F9738B5AD}"/>
                    </a:ext>
                  </a:extLst>
                </p:cNvPr>
                <p:cNvSpPr txBox="1"/>
                <p:nvPr/>
              </p:nvSpPr>
              <p:spPr>
                <a:xfrm flipH="1">
                  <a:off x="3254749" y="4275325"/>
                  <a:ext cx="382554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20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</m:oMath>
                    </m:oMathPara>
                  </a14:m>
                  <a:endParaRPr lang="fr-FR" sz="200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27" name="ZoneTexte 26">
                  <a:extLst>
                    <a:ext uri="{FF2B5EF4-FFF2-40B4-BE49-F238E27FC236}">
                      <a16:creationId xmlns:a16="http://schemas.microsoft.com/office/drawing/2014/main" id="{4E7F4ECD-E74A-C125-9C51-994F9738B5A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3254749" y="4275325"/>
                  <a:ext cx="382554" cy="400110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2" name="D_A_02">
            <a:extLst>
              <a:ext uri="{FF2B5EF4-FFF2-40B4-BE49-F238E27FC236}">
                <a16:creationId xmlns:a16="http://schemas.microsoft.com/office/drawing/2014/main" id="{81DE5D5A-62EB-F7EC-3A34-7FAD86DD1CBC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affiche et explique la réponse. 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19943799-70EC-CB15-AF47-3EE952F078B1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Voici la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7703E443-7176-8255-9599-39536AEEC1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9AA45B88-CA15-312C-96E1-ABDF46A2A36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3" name="Google Shape;600;p42">
            <a:extLst>
              <a:ext uri="{FF2B5EF4-FFF2-40B4-BE49-F238E27FC236}">
                <a16:creationId xmlns:a16="http://schemas.microsoft.com/office/drawing/2014/main" id="{4292C349-A50F-15C0-3F43-26E01E2F39F0}"/>
              </a:ext>
            </a:extLst>
          </p:cNvPr>
          <p:cNvSpPr/>
          <p:nvPr/>
        </p:nvSpPr>
        <p:spPr>
          <a:xfrm>
            <a:off x="868303" y="1974778"/>
            <a:ext cx="4048930" cy="729410"/>
          </a:xfrm>
          <a:prstGeom prst="roundRect">
            <a:avLst>
              <a:gd name="adj" fmla="val 16667"/>
            </a:avLst>
          </a:pr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4" name="Google Shape;601;p42">
            <a:extLst>
              <a:ext uri="{FF2B5EF4-FFF2-40B4-BE49-F238E27FC236}">
                <a16:creationId xmlns:a16="http://schemas.microsoft.com/office/drawing/2014/main" id="{B1C8EBC6-CA78-C7E8-D957-C5321A46AC9A}"/>
              </a:ext>
            </a:extLst>
          </p:cNvPr>
          <p:cNvSpPr/>
          <p:nvPr/>
        </p:nvSpPr>
        <p:spPr>
          <a:xfrm>
            <a:off x="7007290" y="1976412"/>
            <a:ext cx="3659551" cy="726141"/>
          </a:xfrm>
          <a:prstGeom prst="roundRect">
            <a:avLst>
              <a:gd name="adj" fmla="val 16667"/>
            </a:avLst>
          </a:pr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 dirty="0"/>
          </a:p>
        </p:txBody>
      </p:sp>
      <p:sp>
        <p:nvSpPr>
          <p:cNvPr id="7" name="Google Shape;604;p42">
            <a:extLst>
              <a:ext uri="{FF2B5EF4-FFF2-40B4-BE49-F238E27FC236}">
                <a16:creationId xmlns:a16="http://schemas.microsoft.com/office/drawing/2014/main" id="{CA322173-B2FE-F3CB-4759-24D83C78804E}"/>
              </a:ext>
            </a:extLst>
          </p:cNvPr>
          <p:cNvSpPr/>
          <p:nvPr/>
        </p:nvSpPr>
        <p:spPr>
          <a:xfrm>
            <a:off x="7007290" y="4124142"/>
            <a:ext cx="3659551" cy="726141"/>
          </a:xfrm>
          <a:prstGeom prst="roundRect">
            <a:avLst>
              <a:gd name="adj" fmla="val 16667"/>
            </a:avLst>
          </a:pr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8" name="Google Shape;605;p42">
            <a:extLst>
              <a:ext uri="{FF2B5EF4-FFF2-40B4-BE49-F238E27FC236}">
                <a16:creationId xmlns:a16="http://schemas.microsoft.com/office/drawing/2014/main" id="{33F474C9-DE03-6F5E-1355-8E5BF8C5D9A7}"/>
              </a:ext>
            </a:extLst>
          </p:cNvPr>
          <p:cNvSpPr/>
          <p:nvPr/>
        </p:nvSpPr>
        <p:spPr>
          <a:xfrm>
            <a:off x="7007290" y="5198007"/>
            <a:ext cx="3659551" cy="726141"/>
          </a:xfrm>
          <a:prstGeom prst="roundRect">
            <a:avLst>
              <a:gd name="adj" fmla="val 16667"/>
            </a:avLst>
          </a:pr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0" name="Google Shape;606;p42">
            <a:extLst>
              <a:ext uri="{FF2B5EF4-FFF2-40B4-BE49-F238E27FC236}">
                <a16:creationId xmlns:a16="http://schemas.microsoft.com/office/drawing/2014/main" id="{4D0359CA-6594-B699-E77F-EB5C3E319054}"/>
              </a:ext>
            </a:extLst>
          </p:cNvPr>
          <p:cNvSpPr/>
          <p:nvPr/>
        </p:nvSpPr>
        <p:spPr>
          <a:xfrm>
            <a:off x="832626" y="3050277"/>
            <a:ext cx="4048930" cy="729410"/>
          </a:xfrm>
          <a:prstGeom prst="roundRect">
            <a:avLst>
              <a:gd name="adj" fmla="val 16667"/>
            </a:avLst>
          </a:prstGeom>
          <a:blipFill rotWithShape="1">
            <a:blip r:embed="rId11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latin typeface="Calibri"/>
                <a:ea typeface="Calibri"/>
                <a:cs typeface="Calibri"/>
                <a:sym typeface="Calibri"/>
              </a:rPr>
              <a:t> </a:t>
            </a:r>
            <a:endParaRPr dirty="0"/>
          </a:p>
        </p:txBody>
      </p:sp>
      <p:sp>
        <p:nvSpPr>
          <p:cNvPr id="11" name="Google Shape;607;p42">
            <a:extLst>
              <a:ext uri="{FF2B5EF4-FFF2-40B4-BE49-F238E27FC236}">
                <a16:creationId xmlns:a16="http://schemas.microsoft.com/office/drawing/2014/main" id="{B21EC404-D8A2-728E-7D1B-A4F8BFCAA547}"/>
              </a:ext>
            </a:extLst>
          </p:cNvPr>
          <p:cNvSpPr/>
          <p:nvPr/>
        </p:nvSpPr>
        <p:spPr>
          <a:xfrm>
            <a:off x="7007290" y="3050277"/>
            <a:ext cx="3659551" cy="726141"/>
          </a:xfrm>
          <a:prstGeom prst="roundRect">
            <a:avLst>
              <a:gd name="adj" fmla="val 16667"/>
            </a:avLst>
          </a:prstGeom>
          <a:blipFill rotWithShape="1">
            <a:blip r:embed="rId1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3" name="Google Shape;608;p42">
            <a:extLst>
              <a:ext uri="{FF2B5EF4-FFF2-40B4-BE49-F238E27FC236}">
                <a16:creationId xmlns:a16="http://schemas.microsoft.com/office/drawing/2014/main" id="{A635E0D5-D1DC-FBBE-9FD2-4AADF6760A9C}"/>
              </a:ext>
            </a:extLst>
          </p:cNvPr>
          <p:cNvSpPr/>
          <p:nvPr/>
        </p:nvSpPr>
        <p:spPr>
          <a:xfrm>
            <a:off x="4707456" y="2148206"/>
            <a:ext cx="382555" cy="382555"/>
          </a:xfrm>
          <a:prstGeom prst="ellipse">
            <a:avLst/>
          </a:prstGeom>
          <a:solidFill>
            <a:srgbClr val="1B72B1"/>
          </a:solidFill>
          <a:ln w="571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609;p42">
            <a:extLst>
              <a:ext uri="{FF2B5EF4-FFF2-40B4-BE49-F238E27FC236}">
                <a16:creationId xmlns:a16="http://schemas.microsoft.com/office/drawing/2014/main" id="{2A0A15CB-1FED-4130-632D-B4CE38AA59CA}"/>
              </a:ext>
            </a:extLst>
          </p:cNvPr>
          <p:cNvSpPr/>
          <p:nvPr/>
        </p:nvSpPr>
        <p:spPr>
          <a:xfrm>
            <a:off x="4747361" y="3250608"/>
            <a:ext cx="382555" cy="382555"/>
          </a:xfrm>
          <a:prstGeom prst="ellipse">
            <a:avLst/>
          </a:prstGeom>
          <a:solidFill>
            <a:srgbClr val="1B72B1"/>
          </a:solidFill>
          <a:ln w="571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610;p42">
            <a:extLst>
              <a:ext uri="{FF2B5EF4-FFF2-40B4-BE49-F238E27FC236}">
                <a16:creationId xmlns:a16="http://schemas.microsoft.com/office/drawing/2014/main" id="{8193450D-61E5-31F7-18A4-3E3AC762182E}"/>
              </a:ext>
            </a:extLst>
          </p:cNvPr>
          <p:cNvSpPr/>
          <p:nvPr/>
        </p:nvSpPr>
        <p:spPr>
          <a:xfrm>
            <a:off x="4707456" y="4303578"/>
            <a:ext cx="382555" cy="382555"/>
          </a:xfrm>
          <a:prstGeom prst="ellipse">
            <a:avLst/>
          </a:prstGeom>
          <a:solidFill>
            <a:srgbClr val="1B72B1"/>
          </a:solidFill>
          <a:ln w="571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611;p42">
            <a:extLst>
              <a:ext uri="{FF2B5EF4-FFF2-40B4-BE49-F238E27FC236}">
                <a16:creationId xmlns:a16="http://schemas.microsoft.com/office/drawing/2014/main" id="{8771B4B9-053F-D392-C892-DDF90E6EE5A6}"/>
              </a:ext>
            </a:extLst>
          </p:cNvPr>
          <p:cNvSpPr/>
          <p:nvPr/>
        </p:nvSpPr>
        <p:spPr>
          <a:xfrm>
            <a:off x="4707456" y="5376598"/>
            <a:ext cx="382555" cy="382555"/>
          </a:xfrm>
          <a:prstGeom prst="ellipse">
            <a:avLst/>
          </a:prstGeom>
          <a:solidFill>
            <a:srgbClr val="1B72B1"/>
          </a:solidFill>
          <a:ln w="571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</a:t>
            </a: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612;p42">
            <a:extLst>
              <a:ext uri="{FF2B5EF4-FFF2-40B4-BE49-F238E27FC236}">
                <a16:creationId xmlns:a16="http://schemas.microsoft.com/office/drawing/2014/main" id="{2C61DEA6-ABAD-1836-86B7-E6FBDBEA6E46}"/>
              </a:ext>
            </a:extLst>
          </p:cNvPr>
          <p:cNvSpPr/>
          <p:nvPr/>
        </p:nvSpPr>
        <p:spPr>
          <a:xfrm>
            <a:off x="6769518" y="2148206"/>
            <a:ext cx="382555" cy="382555"/>
          </a:xfrm>
          <a:prstGeom prst="ellipse">
            <a:avLst/>
          </a:prstGeom>
          <a:solidFill>
            <a:srgbClr val="FB9E0D"/>
          </a:solidFill>
          <a:ln w="571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613;p42">
            <a:extLst>
              <a:ext uri="{FF2B5EF4-FFF2-40B4-BE49-F238E27FC236}">
                <a16:creationId xmlns:a16="http://schemas.microsoft.com/office/drawing/2014/main" id="{B548D032-A61F-C0BA-AFF9-B10D7E6321FC}"/>
              </a:ext>
            </a:extLst>
          </p:cNvPr>
          <p:cNvSpPr/>
          <p:nvPr/>
        </p:nvSpPr>
        <p:spPr>
          <a:xfrm>
            <a:off x="6769518" y="3239888"/>
            <a:ext cx="382555" cy="382555"/>
          </a:xfrm>
          <a:prstGeom prst="ellipse">
            <a:avLst/>
          </a:prstGeom>
          <a:solidFill>
            <a:srgbClr val="FB9E0D"/>
          </a:solidFill>
          <a:ln w="571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614;p42">
            <a:extLst>
              <a:ext uri="{FF2B5EF4-FFF2-40B4-BE49-F238E27FC236}">
                <a16:creationId xmlns:a16="http://schemas.microsoft.com/office/drawing/2014/main" id="{B5EB8485-C584-35A7-4AAB-C4F4BAC0FC2E}"/>
              </a:ext>
            </a:extLst>
          </p:cNvPr>
          <p:cNvSpPr/>
          <p:nvPr/>
        </p:nvSpPr>
        <p:spPr>
          <a:xfrm>
            <a:off x="6769518" y="4303578"/>
            <a:ext cx="382555" cy="382555"/>
          </a:xfrm>
          <a:prstGeom prst="ellipse">
            <a:avLst/>
          </a:prstGeom>
          <a:solidFill>
            <a:srgbClr val="FB9E0D"/>
          </a:solidFill>
          <a:ln w="571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615;p42">
            <a:extLst>
              <a:ext uri="{FF2B5EF4-FFF2-40B4-BE49-F238E27FC236}">
                <a16:creationId xmlns:a16="http://schemas.microsoft.com/office/drawing/2014/main" id="{CADB0773-58F8-CDE3-74C1-5608304CF277}"/>
              </a:ext>
            </a:extLst>
          </p:cNvPr>
          <p:cNvSpPr/>
          <p:nvPr/>
        </p:nvSpPr>
        <p:spPr>
          <a:xfrm>
            <a:off x="6769518" y="5376598"/>
            <a:ext cx="382555" cy="382555"/>
          </a:xfrm>
          <a:prstGeom prst="ellipse">
            <a:avLst/>
          </a:prstGeom>
          <a:solidFill>
            <a:srgbClr val="FB9E0D"/>
          </a:solidFill>
          <a:ln w="571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1" name="Google Shape;616;p42">
            <a:extLst>
              <a:ext uri="{FF2B5EF4-FFF2-40B4-BE49-F238E27FC236}">
                <a16:creationId xmlns:a16="http://schemas.microsoft.com/office/drawing/2014/main" id="{84E28641-7A40-CCD5-8916-ABEC178884F3}"/>
              </a:ext>
            </a:extLst>
          </p:cNvPr>
          <p:cNvCxnSpPr>
            <a:cxnSpLocks/>
          </p:cNvCxnSpPr>
          <p:nvPr/>
        </p:nvCxnSpPr>
        <p:spPr>
          <a:xfrm>
            <a:off x="5006265" y="2422716"/>
            <a:ext cx="1876316" cy="987888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23" name="Google Shape;617;p42">
            <a:extLst>
              <a:ext uri="{FF2B5EF4-FFF2-40B4-BE49-F238E27FC236}">
                <a16:creationId xmlns:a16="http://schemas.microsoft.com/office/drawing/2014/main" id="{8169A756-5E08-15F2-C9BE-177EC2894414}"/>
              </a:ext>
            </a:extLst>
          </p:cNvPr>
          <p:cNvCxnSpPr>
            <a:cxnSpLocks/>
            <a:endCxn id="17" idx="3"/>
          </p:cNvCxnSpPr>
          <p:nvPr/>
        </p:nvCxnSpPr>
        <p:spPr>
          <a:xfrm flipV="1">
            <a:off x="5031397" y="2474737"/>
            <a:ext cx="1794145" cy="2111093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24" name="Google Shape;618;p42">
            <a:extLst>
              <a:ext uri="{FF2B5EF4-FFF2-40B4-BE49-F238E27FC236}">
                <a16:creationId xmlns:a16="http://schemas.microsoft.com/office/drawing/2014/main" id="{D58DAA83-F9B9-5FE1-8F1C-E8FDA1AB53FF}"/>
              </a:ext>
            </a:extLst>
          </p:cNvPr>
          <p:cNvCxnSpPr/>
          <p:nvPr/>
        </p:nvCxnSpPr>
        <p:spPr>
          <a:xfrm>
            <a:off x="4917233" y="3410604"/>
            <a:ext cx="2043562" cy="2130144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25" name="Google Shape;619;p42">
            <a:extLst>
              <a:ext uri="{FF2B5EF4-FFF2-40B4-BE49-F238E27FC236}">
                <a16:creationId xmlns:a16="http://schemas.microsoft.com/office/drawing/2014/main" id="{01AA2293-AF82-6359-D53F-21F138336A17}"/>
              </a:ext>
            </a:extLst>
          </p:cNvPr>
          <p:cNvCxnSpPr>
            <a:cxnSpLocks/>
          </p:cNvCxnSpPr>
          <p:nvPr/>
        </p:nvCxnSpPr>
        <p:spPr>
          <a:xfrm flipV="1">
            <a:off x="5006264" y="4513006"/>
            <a:ext cx="1954531" cy="1027743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26" name="Google Shape;620;p42">
            <a:extLst>
              <a:ext uri="{FF2B5EF4-FFF2-40B4-BE49-F238E27FC236}">
                <a16:creationId xmlns:a16="http://schemas.microsoft.com/office/drawing/2014/main" id="{4CE21807-6C69-9C8A-5800-C6C84601F494}"/>
              </a:ext>
            </a:extLst>
          </p:cNvPr>
          <p:cNvSpPr txBox="1"/>
          <p:nvPr/>
        </p:nvSpPr>
        <p:spPr>
          <a:xfrm>
            <a:off x="996949" y="1014303"/>
            <a:ext cx="9798538" cy="461665"/>
          </a:xfrm>
          <a:prstGeom prst="rect">
            <a:avLst/>
          </a:prstGeom>
          <a:blipFill rotWithShape="1">
            <a:blip r:embed="rId13">
              <a:alphaModFix/>
            </a:blip>
            <a:stretch>
              <a:fillRect t="-10522" b="-28945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3014196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BDFA7-8376-13C3-55AF-B8132F644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8AD19-89AD-83F5-2768-C0E9310953F5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4FECBDD-FE17-6530-B8CB-0CC9831DEDF6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3A0CE62-A2F5-4EE8-24B8-5D883810FAD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Déclaration de l’objectif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de la séance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D8AC97E-DDDE-1B87-8C8A-0B3090B08A01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CF2B2B7-F70B-0731-D261-BFD8F1D2A89C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7D85B70-E75F-E837-04F6-E07B31BD5D41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à 2  min</a:t>
              </a:r>
            </a:p>
          </p:txBody>
        </p:sp>
      </p:grpSp>
      <p:pic>
        <p:nvPicPr>
          <p:cNvPr id="5" name="Image 23">
            <a:extLst>
              <a:ext uri="{FF2B5EF4-FFF2-40B4-BE49-F238E27FC236}">
                <a16:creationId xmlns:a16="http://schemas.microsoft.com/office/drawing/2014/main" id="{67ABEC7D-8D18-C4C6-7BE6-E0EE89E2D3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1" t="-3030" r="-1" b="-2475"/>
          <a:stretch/>
        </p:blipFill>
        <p:spPr>
          <a:xfrm>
            <a:off x="5414010" y="1047750"/>
            <a:ext cx="1263390" cy="1226820"/>
          </a:xfrm>
          <a:custGeom>
            <a:avLst/>
            <a:gdLst>
              <a:gd name="csX0" fmla="*/ 0 w 1263390"/>
              <a:gd name="csY0" fmla="*/ 0 h 1226820"/>
              <a:gd name="csX1" fmla="*/ 408496 w 1263390"/>
              <a:gd name="csY1" fmla="*/ 0 h 1226820"/>
              <a:gd name="csX2" fmla="*/ 842260 w 1263390"/>
              <a:gd name="csY2" fmla="*/ 0 h 1226820"/>
              <a:gd name="csX3" fmla="*/ 1263390 w 1263390"/>
              <a:gd name="csY3" fmla="*/ 0 h 1226820"/>
              <a:gd name="csX4" fmla="*/ 1263390 w 1263390"/>
              <a:gd name="csY4" fmla="*/ 372135 h 1226820"/>
              <a:gd name="csX5" fmla="*/ 1263390 w 1263390"/>
              <a:gd name="csY5" fmla="*/ 805612 h 1226820"/>
              <a:gd name="csX6" fmla="*/ 1263390 w 1263390"/>
              <a:gd name="csY6" fmla="*/ 1226820 h 1226820"/>
              <a:gd name="csX7" fmla="*/ 842260 w 1263390"/>
              <a:gd name="csY7" fmla="*/ 1226820 h 1226820"/>
              <a:gd name="csX8" fmla="*/ 446398 w 1263390"/>
              <a:gd name="csY8" fmla="*/ 1226820 h 1226820"/>
              <a:gd name="csX9" fmla="*/ 0 w 1263390"/>
              <a:gd name="csY9" fmla="*/ 1226820 h 1226820"/>
              <a:gd name="csX10" fmla="*/ 0 w 1263390"/>
              <a:gd name="csY10" fmla="*/ 854685 h 1226820"/>
              <a:gd name="csX11" fmla="*/ 0 w 1263390"/>
              <a:gd name="csY11" fmla="*/ 458013 h 1226820"/>
              <a:gd name="csX12" fmla="*/ 0 w 1263390"/>
              <a:gd name="csY12" fmla="*/ 0 h 122682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263390" h="1226820" fill="none" extrusionOk="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w="1263390" h="1226820" stroke="0" extrusionOk="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ln w="571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07214821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6186132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Exprimez vos avis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grpSp>
        <p:nvGrpSpPr>
          <p:cNvPr id="2" name="Google Shape;640;p44">
            <a:extLst>
              <a:ext uri="{FF2B5EF4-FFF2-40B4-BE49-F238E27FC236}">
                <a16:creationId xmlns:a16="http://schemas.microsoft.com/office/drawing/2014/main" id="{1E42D19F-4F22-2B15-4616-F6A761430350}"/>
              </a:ext>
            </a:extLst>
          </p:cNvPr>
          <p:cNvGrpSpPr/>
          <p:nvPr/>
        </p:nvGrpSpPr>
        <p:grpSpPr>
          <a:xfrm>
            <a:off x="1629685" y="1582940"/>
            <a:ext cx="8816849" cy="3304694"/>
            <a:chOff x="2226305" y="1267567"/>
            <a:chExt cx="7259170" cy="2720851"/>
          </a:xfrm>
        </p:grpSpPr>
        <p:pic>
          <p:nvPicPr>
            <p:cNvPr id="3" name="Google Shape;641;p44">
              <a:extLst>
                <a:ext uri="{FF2B5EF4-FFF2-40B4-BE49-F238E27FC236}">
                  <a16:creationId xmlns:a16="http://schemas.microsoft.com/office/drawing/2014/main" id="{A25E2BEB-701C-85D7-2D9D-8E8FF2542278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2237102" y="1467873"/>
              <a:ext cx="7248373" cy="252054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" name="Google Shape;642;p44" descr="sac en toile de jute. illustration plate de dessin animé. élément ...">
              <a:extLst>
                <a:ext uri="{FF2B5EF4-FFF2-40B4-BE49-F238E27FC236}">
                  <a16:creationId xmlns:a16="http://schemas.microsoft.com/office/drawing/2014/main" id="{EE8E6DCE-6FE5-C13E-B034-D7E59270EDAF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226305" y="1267567"/>
              <a:ext cx="1002664" cy="100266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" name="Google Shape;643;p44" descr="sac en toile de jute. illustration plate de dessin animé. élément ...">
              <a:extLst>
                <a:ext uri="{FF2B5EF4-FFF2-40B4-BE49-F238E27FC236}">
                  <a16:creationId xmlns:a16="http://schemas.microsoft.com/office/drawing/2014/main" id="{588E79B3-266D-883A-BD49-F8001702CEB3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2680741" y="1267567"/>
              <a:ext cx="1002664" cy="100266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" name="ZoneTexte 6">
            <a:extLst>
              <a:ext uri="{FF2B5EF4-FFF2-40B4-BE49-F238E27FC236}">
                <a16:creationId xmlns:a16="http://schemas.microsoft.com/office/drawing/2014/main" id="{CCFAEC08-081F-6A79-F388-5A71A1C66BDA}"/>
              </a:ext>
            </a:extLst>
          </p:cNvPr>
          <p:cNvSpPr txBox="1"/>
          <p:nvPr/>
        </p:nvSpPr>
        <p:spPr>
          <a:xfrm>
            <a:off x="507999" y="5245020"/>
            <a:ext cx="1115906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Regardez cette balance. D’un côté, il y a 2 sacs mystères et 2 g. De l’autre côté, il y a 10 g. Que peut-on dire de cette balance ? Comment pouvons-nous trouver le poids d’un sac ?</a:t>
            </a:r>
          </a:p>
        </p:txBody>
      </p:sp>
    </p:spTree>
    <p:extLst>
      <p:ext uri="{BB962C8B-B14F-4D97-AF65-F5344CB8AC3E}">
        <p14:creationId xmlns:p14="http://schemas.microsoft.com/office/powerpoint/2010/main" val="15839049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A la fin de cette séance, vous serez capables de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774699" y="3191192"/>
            <a:ext cx="10908576" cy="1223491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/>
          </a:p>
        </p:txBody>
      </p:sp>
      <p:sp>
        <p:nvSpPr>
          <p:cNvPr id="15" name="ZoneTexte 3">
            <a:extLst>
              <a:ext uri="{FF2B5EF4-FFF2-40B4-BE49-F238E27FC236}">
                <a16:creationId xmlns:a16="http://schemas.microsoft.com/office/drawing/2014/main" id="{A2F52361-43C4-DFD3-0C09-18ABE961AD0E}"/>
              </a:ext>
            </a:extLst>
          </p:cNvPr>
          <p:cNvSpPr txBox="1"/>
          <p:nvPr/>
        </p:nvSpPr>
        <p:spPr>
          <a:xfrm>
            <a:off x="1580243" y="3572104"/>
            <a:ext cx="9731504" cy="461665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/>
            <a:r>
              <a:rPr lang="fr-FR" altLang="fr-FR" b="1" dirty="0">
                <a:solidFill>
                  <a:srgbClr val="106585"/>
                </a:solidFill>
              </a:rPr>
              <a:t>Vérifier si un nombre est solution d’une équation du premier degré</a:t>
            </a:r>
          </a:p>
          <a:p>
            <a:pPr algn="l"/>
            <a:r>
              <a:rPr lang="fr-FR" altLang="fr-FR" b="1" dirty="0">
                <a:solidFill>
                  <a:srgbClr val="106585"/>
                </a:solidFill>
              </a:rPr>
              <a:t>à une inconnue</a:t>
            </a:r>
          </a:p>
        </p:txBody>
      </p:sp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  <p:sp>
        <p:nvSpPr>
          <p:cNvPr id="42" name="D_A_02">
            <a:extLst>
              <a:ext uri="{FF2B5EF4-FFF2-40B4-BE49-F238E27FC236}">
                <a16:creationId xmlns:a16="http://schemas.microsoft.com/office/drawing/2014/main" id="{10E50318-8877-2053-794E-0F66F466E0B9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déclare l’objectif.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FE01CF-40A1-40CD-B5A8-A7DC2CC22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398C2003-B356-918C-B00E-91C53561D96E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spcAft>
                <a:spcPts val="400"/>
              </a:spcAft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 la fin de cette séance, vous serez capables de:</a:t>
            </a: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18D82E05-CA0D-78C5-F0A6-471D6A69971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4" name="Image 8">
            <a:extLst>
              <a:ext uri="{FF2B5EF4-FFF2-40B4-BE49-F238E27FC236}">
                <a16:creationId xmlns:a16="http://schemas.microsoft.com/office/drawing/2014/main" id="{7E0B7D67-B869-62BA-2048-E32E2A5639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Google Shape;663;p46">
                <a:extLst>
                  <a:ext uri="{FF2B5EF4-FFF2-40B4-BE49-F238E27FC236}">
                    <a16:creationId xmlns:a16="http://schemas.microsoft.com/office/drawing/2014/main" id="{293CC08D-D652-8535-758E-C0AFB078523A}"/>
                  </a:ext>
                </a:extLst>
              </p:cNvPr>
              <p:cNvSpPr/>
              <p:nvPr/>
            </p:nvSpPr>
            <p:spPr>
              <a:xfrm>
                <a:off x="642552" y="1989438"/>
                <a:ext cx="10293178" cy="334949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fr-FR" sz="3600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✔ </a:t>
                </a:r>
                <a:r>
                  <a:rPr lang="fr-FR" sz="3600" b="1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Identifier ce qu’est une équation.</a:t>
                </a:r>
                <a:endParaRPr sz="3600" dirty="0"/>
              </a:p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br>
                  <a:rPr lang="fr-FR" sz="3600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</a:br>
                <a:r>
                  <a:rPr lang="fr-FR" sz="3600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✔ </a:t>
                </a:r>
                <a:r>
                  <a:rPr lang="fr-FR" sz="3600" b="1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Vérifier si un nombre donné est solution d’une équation.</a:t>
                </a:r>
              </a:p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 dirty="0"/>
              </a:p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fr-FR" sz="3600" i="0" u="none" strike="noStrike" cap="none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     Comme 4 dans l’équation </a:t>
                </a:r>
                <a14:m>
                  <m:oMath xmlns:m="http://schemas.openxmlformats.org/officeDocument/2006/math">
                    <m:r>
                      <a:rPr lang="fr-FR" sz="3600" i="1" u="none" strike="noStrike" cap="none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2</m:t>
                    </m:r>
                    <m:r>
                      <a:rPr lang="fr-FR" sz="3600" i="1" u="none" strike="noStrike" cap="none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𝑥</m:t>
                    </m:r>
                    <m:r>
                      <a:rPr lang="fr-FR" sz="3600" i="1" u="none" strike="noStrike" cap="none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 + 2 = 10</m:t>
                    </m:r>
                  </m:oMath>
                </a14:m>
                <a:endParaRPr sz="3600" i="0" u="none" strike="noStrike" cap="none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2" name="Google Shape;663;p46">
                <a:extLst>
                  <a:ext uri="{FF2B5EF4-FFF2-40B4-BE49-F238E27FC236}">
                    <a16:creationId xmlns:a16="http://schemas.microsoft.com/office/drawing/2014/main" id="{293CC08D-D652-8535-758E-C0AFB078523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552" y="1989438"/>
                <a:ext cx="10293178" cy="3349498"/>
              </a:xfrm>
              <a:prstGeom prst="rect">
                <a:avLst/>
              </a:prstGeom>
              <a:blipFill>
                <a:blip r:embed="rId3"/>
                <a:stretch>
                  <a:fillRect l="-1776" t="-3091" b="-781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844160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principale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EF6DAB-AD82-CDA7-4514-05F41D35916D}"/>
              </a:ext>
            </a:extLst>
          </p:cNvPr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E3F72F-921E-D48C-F757-BC4B1D68600C}"/>
                </a:ext>
              </a:extLst>
            </p:cNvPr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B1539CC-6A30-3BB0-749E-D3FF075EC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33712" b="33712"/>
              <a:stretch/>
            </p:blipFill>
            <p:spPr>
              <a:xfrm>
                <a:off x="8785161" y="1328109"/>
                <a:ext cx="1212279" cy="1231221"/>
              </a:xfrm>
              <a:custGeom>
                <a:avLst/>
                <a:gdLst>
                  <a:gd name="csX0" fmla="*/ 0 w 1212279"/>
                  <a:gd name="csY0" fmla="*/ 0 h 1231221"/>
                  <a:gd name="csX1" fmla="*/ 416216 w 1212279"/>
                  <a:gd name="csY1" fmla="*/ 0 h 1231221"/>
                  <a:gd name="csX2" fmla="*/ 783940 w 1212279"/>
                  <a:gd name="csY2" fmla="*/ 0 h 1231221"/>
                  <a:gd name="csX3" fmla="*/ 1212279 w 1212279"/>
                  <a:gd name="csY3" fmla="*/ 0 h 1231221"/>
                  <a:gd name="csX4" fmla="*/ 1212279 w 1212279"/>
                  <a:gd name="csY4" fmla="*/ 373470 h 1231221"/>
                  <a:gd name="csX5" fmla="*/ 1212279 w 1212279"/>
                  <a:gd name="csY5" fmla="*/ 771565 h 1231221"/>
                  <a:gd name="csX6" fmla="*/ 1212279 w 1212279"/>
                  <a:gd name="csY6" fmla="*/ 1231221 h 1231221"/>
                  <a:gd name="csX7" fmla="*/ 832432 w 1212279"/>
                  <a:gd name="csY7" fmla="*/ 1231221 h 1231221"/>
                  <a:gd name="csX8" fmla="*/ 404093 w 1212279"/>
                  <a:gd name="csY8" fmla="*/ 1231221 h 1231221"/>
                  <a:gd name="csX9" fmla="*/ 0 w 1212279"/>
                  <a:gd name="csY9" fmla="*/ 1231221 h 1231221"/>
                  <a:gd name="csX10" fmla="*/ 0 w 1212279"/>
                  <a:gd name="csY10" fmla="*/ 820814 h 1231221"/>
                  <a:gd name="csX11" fmla="*/ 0 w 1212279"/>
                  <a:gd name="csY11" fmla="*/ 398095 h 1231221"/>
                  <a:gd name="csX12" fmla="*/ 0 w 1212279"/>
                  <a:gd name="csY12" fmla="*/ 0 h 123122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1212279" h="1231221" fill="none" extrusionOk="0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w="1212279" h="1231221" stroke="0" extrusionOk="0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  <a:extLst>
                  <a:ext uri="{C807C97D-BFC1-408E-A445-0C87EB9F89A2}">
                    <ask:lineSketchStyleProps xmlns:ask="http://schemas.microsoft.com/office/drawing/2018/sketchyshapes" sd="280394293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52A805-D321-DD26-68B6-C0FBEFCB4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1425" r="52534" b="24998"/>
              <a:stretch/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371A6-AD9A-7BFB-E435-E48A61E6D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95067-9573-2C1C-8F6A-F3E033F00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002AF405-A118-D67A-9CFD-1F0543ACBFC7}"/>
              </a:ext>
            </a:extLst>
          </p:cNvPr>
          <p:cNvSpPr txBox="1"/>
          <p:nvPr/>
        </p:nvSpPr>
        <p:spPr>
          <a:xfrm>
            <a:off x="765810" y="16055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Je vais vous montrer ce qu’est une équation: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7BE6EDB-A446-9271-49D5-7DD40A30A76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54066F4B-E774-0E30-BE83-87B41EE255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C4E9A172-FAFD-5E1E-E8B3-29BFFB6516BD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suivre.</a:t>
            </a:r>
          </a:p>
        </p:txBody>
      </p:sp>
      <p:grpSp>
        <p:nvGrpSpPr>
          <p:cNvPr id="3" name="Google Shape;686;p48">
            <a:extLst>
              <a:ext uri="{FF2B5EF4-FFF2-40B4-BE49-F238E27FC236}">
                <a16:creationId xmlns:a16="http://schemas.microsoft.com/office/drawing/2014/main" id="{88659628-CA87-853A-82BB-68C045D985C9}"/>
              </a:ext>
            </a:extLst>
          </p:cNvPr>
          <p:cNvGrpSpPr/>
          <p:nvPr/>
        </p:nvGrpSpPr>
        <p:grpSpPr>
          <a:xfrm>
            <a:off x="2814965" y="1827133"/>
            <a:ext cx="6562069" cy="3203734"/>
            <a:chOff x="2226305" y="1267567"/>
            <a:chExt cx="7259170" cy="2720851"/>
          </a:xfrm>
        </p:grpSpPr>
        <p:pic>
          <p:nvPicPr>
            <p:cNvPr id="5" name="Google Shape;687;p48">
              <a:extLst>
                <a:ext uri="{FF2B5EF4-FFF2-40B4-BE49-F238E27FC236}">
                  <a16:creationId xmlns:a16="http://schemas.microsoft.com/office/drawing/2014/main" id="{93E4300C-4EC9-3CB3-04F1-AAEB5C267169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2237102" y="1467873"/>
              <a:ext cx="7248373" cy="252054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Google Shape;688;p48" descr="sac en toile de jute. illustration plate de dessin animé. élément ...">
              <a:extLst>
                <a:ext uri="{FF2B5EF4-FFF2-40B4-BE49-F238E27FC236}">
                  <a16:creationId xmlns:a16="http://schemas.microsoft.com/office/drawing/2014/main" id="{EB6A16A7-1841-F25B-C910-828DA642436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226305" y="1267567"/>
              <a:ext cx="1002664" cy="100266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Google Shape;689;p48" descr="sac en toile de jute. illustration plate de dessin animé. élément ...">
              <a:extLst>
                <a:ext uri="{FF2B5EF4-FFF2-40B4-BE49-F238E27FC236}">
                  <a16:creationId xmlns:a16="http://schemas.microsoft.com/office/drawing/2014/main" id="{3604C09B-93F9-2E61-89DF-F90E314EED41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2680741" y="1267567"/>
              <a:ext cx="1002664" cy="1002664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929002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1401BA-FFA2-5DB4-DE81-4083985E3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78B99358-4FEB-B516-214E-87487F4E00F8}"/>
              </a:ext>
            </a:extLst>
          </p:cNvPr>
          <p:cNvSpPr txBox="1"/>
          <p:nvPr/>
        </p:nvSpPr>
        <p:spPr>
          <a:xfrm>
            <a:off x="848916" y="18045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Regardez : d’un côté, j’ai deux sacs et 2 g, et de l’autre, j’ai 10 g. </a:t>
            </a:r>
            <a:br>
              <a:rPr lang="fr-FR" sz="1600" b="1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Cela signifie que le poids des deux sacs plus 2 g doit être égal à 10 g. 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EC6A2B0-7CB4-D749-6218-2F70BF2CF860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44E40081-7190-6EDC-F858-504A29FCA7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3988C8F1-4E9E-1EA1-7A35-41EA13F8F36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comment on détermine le degré d’un polynôme.</a:t>
            </a:r>
          </a:p>
        </p:txBody>
      </p:sp>
      <p:grpSp>
        <p:nvGrpSpPr>
          <p:cNvPr id="3" name="Google Shape;698;p49">
            <a:extLst>
              <a:ext uri="{FF2B5EF4-FFF2-40B4-BE49-F238E27FC236}">
                <a16:creationId xmlns:a16="http://schemas.microsoft.com/office/drawing/2014/main" id="{2683FDD3-FCB3-E06F-B91F-CC4C5E89339A}"/>
              </a:ext>
            </a:extLst>
          </p:cNvPr>
          <p:cNvGrpSpPr/>
          <p:nvPr/>
        </p:nvGrpSpPr>
        <p:grpSpPr>
          <a:xfrm>
            <a:off x="3263497" y="1508018"/>
            <a:ext cx="5665005" cy="2123333"/>
            <a:chOff x="2226305" y="1267567"/>
            <a:chExt cx="7259170" cy="2720851"/>
          </a:xfrm>
        </p:grpSpPr>
        <p:pic>
          <p:nvPicPr>
            <p:cNvPr id="5" name="Google Shape;699;p49">
              <a:extLst>
                <a:ext uri="{FF2B5EF4-FFF2-40B4-BE49-F238E27FC236}">
                  <a16:creationId xmlns:a16="http://schemas.microsoft.com/office/drawing/2014/main" id="{1863AA0B-E60F-DAD3-23D3-A50B27C3D001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2237102" y="1467873"/>
              <a:ext cx="7248373" cy="252054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Google Shape;700;p49" descr="sac en toile de jute. illustration plate de dessin animé. élément ...">
              <a:extLst>
                <a:ext uri="{FF2B5EF4-FFF2-40B4-BE49-F238E27FC236}">
                  <a16:creationId xmlns:a16="http://schemas.microsoft.com/office/drawing/2014/main" id="{39E4A4A5-10F7-B569-3F97-FEA12EEA05C9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226305" y="1267567"/>
              <a:ext cx="1002664" cy="100266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Google Shape;701;p49" descr="sac en toile de jute. illustration plate de dessin animé. élément ...">
              <a:extLst>
                <a:ext uri="{FF2B5EF4-FFF2-40B4-BE49-F238E27FC236}">
                  <a16:creationId xmlns:a16="http://schemas.microsoft.com/office/drawing/2014/main" id="{0E4E7143-35F6-2594-B726-DDCFFFCE221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2680741" y="1267567"/>
              <a:ext cx="1002664" cy="100266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0" name="Google Shape;702;p49">
            <a:extLst>
              <a:ext uri="{FF2B5EF4-FFF2-40B4-BE49-F238E27FC236}">
                <a16:creationId xmlns:a16="http://schemas.microsoft.com/office/drawing/2014/main" id="{89681FA5-C9A9-2A75-57A0-FDEDCF5045FA}"/>
              </a:ext>
            </a:extLst>
          </p:cNvPr>
          <p:cNvGrpSpPr/>
          <p:nvPr/>
        </p:nvGrpSpPr>
        <p:grpSpPr>
          <a:xfrm>
            <a:off x="4737852" y="4834345"/>
            <a:ext cx="3022749" cy="779674"/>
            <a:chOff x="4575375" y="4560975"/>
            <a:chExt cx="3022749" cy="779674"/>
          </a:xfrm>
        </p:grpSpPr>
        <p:sp>
          <p:nvSpPr>
            <p:cNvPr id="11" name="Google Shape;703;p49">
              <a:extLst>
                <a:ext uri="{FF2B5EF4-FFF2-40B4-BE49-F238E27FC236}">
                  <a16:creationId xmlns:a16="http://schemas.microsoft.com/office/drawing/2014/main" id="{FEDBF763-8B4D-B963-E089-C75A496E08E2}"/>
                </a:ext>
              </a:extLst>
            </p:cNvPr>
            <p:cNvSpPr/>
            <p:nvPr/>
          </p:nvSpPr>
          <p:spPr>
            <a:xfrm>
              <a:off x="4575375" y="4560975"/>
              <a:ext cx="3022749" cy="779674"/>
            </a:xfrm>
            <a:prstGeom prst="rect">
              <a:avLst/>
            </a:prstGeom>
            <a:solidFill>
              <a:srgbClr val="FEF8E6"/>
            </a:solidFill>
            <a:ln w="12700" cap="flat" cmpd="sng">
              <a:solidFill>
                <a:srgbClr val="FAC22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704;p49">
              <a:extLst>
                <a:ext uri="{FF2B5EF4-FFF2-40B4-BE49-F238E27FC236}">
                  <a16:creationId xmlns:a16="http://schemas.microsoft.com/office/drawing/2014/main" id="{F83A0BA2-FD68-89E3-455F-B56DC0B2CACE}"/>
                </a:ext>
              </a:extLst>
            </p:cNvPr>
            <p:cNvSpPr/>
            <p:nvPr/>
          </p:nvSpPr>
          <p:spPr>
            <a:xfrm>
              <a:off x="5305311" y="4708910"/>
              <a:ext cx="2083263" cy="523220"/>
            </a:xfrm>
            <a:prstGeom prst="rect">
              <a:avLst/>
            </a:pr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800">
                  <a:latin typeface="Calibri"/>
                  <a:ea typeface="Calibri"/>
                  <a:cs typeface="Calibri"/>
                  <a:sym typeface="Calibri"/>
                </a:rPr>
                <a:t> </a:t>
              </a:r>
              <a:endParaRPr/>
            </a:p>
          </p:txBody>
        </p:sp>
        <p:pic>
          <p:nvPicPr>
            <p:cNvPr id="13" name="Google Shape;705;p49" descr="sac en toile de jute. illustration plate de dessin animé. élément ...">
              <a:extLst>
                <a:ext uri="{FF2B5EF4-FFF2-40B4-BE49-F238E27FC236}">
                  <a16:creationId xmlns:a16="http://schemas.microsoft.com/office/drawing/2014/main" id="{5C290F6A-7CEE-7935-DF91-D6D86B9118FA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4575375" y="4629576"/>
              <a:ext cx="602554" cy="60255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" name="Google Shape;706;p49" descr="sac en toile de jute. illustration plate de dessin animé. élément ...">
              <a:extLst>
                <a:ext uri="{FF2B5EF4-FFF2-40B4-BE49-F238E27FC236}">
                  <a16:creationId xmlns:a16="http://schemas.microsoft.com/office/drawing/2014/main" id="{F3B71206-3A59-3D46-2ADA-2263AED10A9F}"/>
                </a:ext>
              </a:extLst>
            </p:cNvPr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4978254" y="4629576"/>
              <a:ext cx="602554" cy="60255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" name="Google Shape;707;p49">
            <a:extLst>
              <a:ext uri="{FF2B5EF4-FFF2-40B4-BE49-F238E27FC236}">
                <a16:creationId xmlns:a16="http://schemas.microsoft.com/office/drawing/2014/main" id="{16512173-F6BE-D305-6188-FD5F0F740640}"/>
              </a:ext>
            </a:extLst>
          </p:cNvPr>
          <p:cNvSpPr/>
          <p:nvPr/>
        </p:nvSpPr>
        <p:spPr>
          <a:xfrm>
            <a:off x="5743024" y="3861373"/>
            <a:ext cx="714375" cy="74295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65216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32F51F-12B7-784E-1E8A-0DA39F786E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F514495A-35B6-EE04-4362-C965F778F2A0}"/>
                  </a:ext>
                </a:extLst>
              </p:cNvPr>
              <p:cNvSpPr txBox="1"/>
              <p:nvPr/>
            </p:nvSpPr>
            <p:spPr>
              <a:xfrm>
                <a:off x="848916" y="180456"/>
                <a:ext cx="10543399" cy="525244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Une balance représente une égalité. J’ai le poids du sac, que je note </a:t>
                </a:r>
                <a14:m>
                  <m:oMath xmlns:m="http://schemas.openxmlformats.org/officeDocument/2006/math"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, et j’écris cette égalité sous forme :</a:t>
                </a:r>
                <a:b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</a:br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 2𝑥 + 2 = 10.  ;       2𝑥 + 2 = 10 est une équation.</a:t>
                </a:r>
              </a:p>
            </p:txBody>
          </p:sp>
        </mc:Choice>
        <mc:Fallback xmlns="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F514495A-35B6-EE04-4362-C965F778F2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916" y="180456"/>
                <a:ext cx="10543399" cy="525244"/>
              </a:xfrm>
              <a:prstGeom prst="rect">
                <a:avLst/>
              </a:prstGeom>
              <a:blipFill>
                <a:blip r:embed="rId2"/>
                <a:stretch>
                  <a:fillRect l="-289" t="-9302" b="-197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val 7">
            <a:extLst>
              <a:ext uri="{FF2B5EF4-FFF2-40B4-BE49-F238E27FC236}">
                <a16:creationId xmlns:a16="http://schemas.microsoft.com/office/drawing/2014/main" id="{3DE102B9-58AC-F4FC-3EDC-C4E14D1D2F5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3CD9B1CC-F2C9-5DDE-FDA4-5F5E57FF5A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8C3708CD-FB80-3618-7308-0966C8AD5A0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affiche l’équation progressivement, en montrant comment chaque élément de la balance est traduit en écriture mathématique.</a:t>
            </a:r>
          </a:p>
        </p:txBody>
      </p:sp>
      <p:grpSp>
        <p:nvGrpSpPr>
          <p:cNvPr id="16" name="Google Shape;716;p50">
            <a:extLst>
              <a:ext uri="{FF2B5EF4-FFF2-40B4-BE49-F238E27FC236}">
                <a16:creationId xmlns:a16="http://schemas.microsoft.com/office/drawing/2014/main" id="{8D7EBE61-1149-F528-E700-D88A34065147}"/>
              </a:ext>
            </a:extLst>
          </p:cNvPr>
          <p:cNvGrpSpPr/>
          <p:nvPr/>
        </p:nvGrpSpPr>
        <p:grpSpPr>
          <a:xfrm>
            <a:off x="3101020" y="1234648"/>
            <a:ext cx="5665005" cy="2123333"/>
            <a:chOff x="2226305" y="1267567"/>
            <a:chExt cx="7259170" cy="2720851"/>
          </a:xfrm>
        </p:grpSpPr>
        <p:pic>
          <p:nvPicPr>
            <p:cNvPr id="17" name="Google Shape;717;p50">
              <a:extLst>
                <a:ext uri="{FF2B5EF4-FFF2-40B4-BE49-F238E27FC236}">
                  <a16:creationId xmlns:a16="http://schemas.microsoft.com/office/drawing/2014/main" id="{F0ECFB4A-1292-9D20-26C1-C8B00063BF64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237102" y="1467873"/>
              <a:ext cx="7248373" cy="252054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" name="Google Shape;718;p50" descr="sac en toile de jute. illustration plate de dessin animé. élément ...">
              <a:extLst>
                <a:ext uri="{FF2B5EF4-FFF2-40B4-BE49-F238E27FC236}">
                  <a16:creationId xmlns:a16="http://schemas.microsoft.com/office/drawing/2014/main" id="{1C8B3293-0C7D-EB79-4511-4F4ECAAF5CDE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2226305" y="1267567"/>
              <a:ext cx="1002664" cy="100266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" name="Google Shape;719;p50" descr="sac en toile de jute. illustration plate de dessin animé. élément ...">
              <a:extLst>
                <a:ext uri="{FF2B5EF4-FFF2-40B4-BE49-F238E27FC236}">
                  <a16:creationId xmlns:a16="http://schemas.microsoft.com/office/drawing/2014/main" id="{5603D0F1-8A80-839C-8EC0-323FCD997831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2680741" y="1267567"/>
              <a:ext cx="1002664" cy="100266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0" name="Google Shape;720;p50">
            <a:extLst>
              <a:ext uri="{FF2B5EF4-FFF2-40B4-BE49-F238E27FC236}">
                <a16:creationId xmlns:a16="http://schemas.microsoft.com/office/drawing/2014/main" id="{86E0CC65-17A6-66B0-81C2-6FD7A1639FB2}"/>
              </a:ext>
            </a:extLst>
          </p:cNvPr>
          <p:cNvGrpSpPr/>
          <p:nvPr/>
        </p:nvGrpSpPr>
        <p:grpSpPr>
          <a:xfrm>
            <a:off x="4575375" y="4560975"/>
            <a:ext cx="3022749" cy="779674"/>
            <a:chOff x="4575375" y="4560975"/>
            <a:chExt cx="3022749" cy="779674"/>
          </a:xfrm>
        </p:grpSpPr>
        <p:sp>
          <p:nvSpPr>
            <p:cNvPr id="21" name="Google Shape;721;p50">
              <a:extLst>
                <a:ext uri="{FF2B5EF4-FFF2-40B4-BE49-F238E27FC236}">
                  <a16:creationId xmlns:a16="http://schemas.microsoft.com/office/drawing/2014/main" id="{B954F25B-ADA6-D68D-AE1F-9EBF71D3C7BE}"/>
                </a:ext>
              </a:extLst>
            </p:cNvPr>
            <p:cNvSpPr/>
            <p:nvPr/>
          </p:nvSpPr>
          <p:spPr>
            <a:xfrm>
              <a:off x="4575375" y="4560975"/>
              <a:ext cx="3022749" cy="779674"/>
            </a:xfrm>
            <a:prstGeom prst="rect">
              <a:avLst/>
            </a:prstGeom>
            <a:solidFill>
              <a:srgbClr val="FEF8E6"/>
            </a:solidFill>
            <a:ln w="12700" cap="flat" cmpd="sng">
              <a:solidFill>
                <a:srgbClr val="FAC22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722;p50">
              <a:extLst>
                <a:ext uri="{FF2B5EF4-FFF2-40B4-BE49-F238E27FC236}">
                  <a16:creationId xmlns:a16="http://schemas.microsoft.com/office/drawing/2014/main" id="{948CFDA1-596C-B24D-5723-0DB879AAF013}"/>
                </a:ext>
              </a:extLst>
            </p:cNvPr>
            <p:cNvSpPr/>
            <p:nvPr/>
          </p:nvSpPr>
          <p:spPr>
            <a:xfrm>
              <a:off x="5305311" y="4708910"/>
              <a:ext cx="2083263" cy="523220"/>
            </a:xfrm>
            <a:prstGeom prst="rect">
              <a:avLst/>
            </a:pr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800">
                  <a:latin typeface="Calibri"/>
                  <a:ea typeface="Calibri"/>
                  <a:cs typeface="Calibri"/>
                  <a:sym typeface="Calibri"/>
                </a:rPr>
                <a:t> </a:t>
              </a:r>
              <a:endParaRPr/>
            </a:p>
          </p:txBody>
        </p:sp>
        <p:pic>
          <p:nvPicPr>
            <p:cNvPr id="23" name="Google Shape;723;p50" descr="sac en toile de jute. illustration plate de dessin animé. élément ...">
              <a:extLst>
                <a:ext uri="{FF2B5EF4-FFF2-40B4-BE49-F238E27FC236}">
                  <a16:creationId xmlns:a16="http://schemas.microsoft.com/office/drawing/2014/main" id="{51EFEA0E-2649-8543-F325-29EAC5CD39C3}"/>
                </a:ext>
              </a:extLst>
            </p:cNvPr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4575375" y="4629576"/>
              <a:ext cx="602554" cy="60255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" name="Google Shape;724;p50" descr="sac en toile de jute. illustration plate de dessin animé. élément ...">
              <a:extLst>
                <a:ext uri="{FF2B5EF4-FFF2-40B4-BE49-F238E27FC236}">
                  <a16:creationId xmlns:a16="http://schemas.microsoft.com/office/drawing/2014/main" id="{1A7EA1A5-646F-DDF5-BAAC-EB9A804DDC34}"/>
                </a:ext>
              </a:extLst>
            </p:cNvPr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4978254" y="4629576"/>
              <a:ext cx="602554" cy="60255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5" name="Google Shape;725;p50">
            <a:extLst>
              <a:ext uri="{FF2B5EF4-FFF2-40B4-BE49-F238E27FC236}">
                <a16:creationId xmlns:a16="http://schemas.microsoft.com/office/drawing/2014/main" id="{B7B0B4C3-4239-7A71-3917-7F1B4E8C945C}"/>
              </a:ext>
            </a:extLst>
          </p:cNvPr>
          <p:cNvSpPr/>
          <p:nvPr/>
        </p:nvSpPr>
        <p:spPr>
          <a:xfrm>
            <a:off x="5580547" y="3588003"/>
            <a:ext cx="714375" cy="74295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6" name="Google Shape;726;p50">
            <a:extLst>
              <a:ext uri="{FF2B5EF4-FFF2-40B4-BE49-F238E27FC236}">
                <a16:creationId xmlns:a16="http://schemas.microsoft.com/office/drawing/2014/main" id="{05DD7BB5-E059-B53F-A2A6-A98FC9131ABE}"/>
              </a:ext>
            </a:extLst>
          </p:cNvPr>
          <p:cNvGrpSpPr/>
          <p:nvPr/>
        </p:nvGrpSpPr>
        <p:grpSpPr>
          <a:xfrm>
            <a:off x="4575375" y="5618250"/>
            <a:ext cx="3022749" cy="779674"/>
            <a:chOff x="4575375" y="5618250"/>
            <a:chExt cx="3022749" cy="779674"/>
          </a:xfrm>
        </p:grpSpPr>
        <p:sp>
          <p:nvSpPr>
            <p:cNvPr id="27" name="Google Shape;727;p50">
              <a:extLst>
                <a:ext uri="{FF2B5EF4-FFF2-40B4-BE49-F238E27FC236}">
                  <a16:creationId xmlns:a16="http://schemas.microsoft.com/office/drawing/2014/main" id="{313DFAEE-EEA5-FC3E-057D-0F8199B3616C}"/>
                </a:ext>
              </a:extLst>
            </p:cNvPr>
            <p:cNvSpPr/>
            <p:nvPr/>
          </p:nvSpPr>
          <p:spPr>
            <a:xfrm>
              <a:off x="4575375" y="5618250"/>
              <a:ext cx="3022749" cy="779674"/>
            </a:xfrm>
            <a:prstGeom prst="rect">
              <a:avLst/>
            </a:prstGeom>
            <a:solidFill>
              <a:srgbClr val="FEF8E6"/>
            </a:solidFill>
            <a:ln w="12700" cap="flat" cmpd="sng">
              <a:solidFill>
                <a:srgbClr val="FAC22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728;p50">
              <a:extLst>
                <a:ext uri="{FF2B5EF4-FFF2-40B4-BE49-F238E27FC236}">
                  <a16:creationId xmlns:a16="http://schemas.microsoft.com/office/drawing/2014/main" id="{9294860F-D6D3-5520-5B5D-C5D156DE3AF7}"/>
                </a:ext>
              </a:extLst>
            </p:cNvPr>
            <p:cNvSpPr/>
            <p:nvPr/>
          </p:nvSpPr>
          <p:spPr>
            <a:xfrm>
              <a:off x="4850833" y="5746477"/>
              <a:ext cx="2471831" cy="523220"/>
            </a:xfrm>
            <a:prstGeom prst="rect">
              <a:avLst/>
            </a:prstGeom>
            <a:blipFill rotWithShape="1">
              <a:blip r:embed="rId10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800">
                  <a:latin typeface="Calibri"/>
                  <a:ea typeface="Calibri"/>
                  <a:cs typeface="Calibri"/>
                  <a:sym typeface="Calibri"/>
                </a:rPr>
                <a:t> </a:t>
              </a:r>
              <a:endParaRPr/>
            </a:p>
          </p:txBody>
        </p:sp>
      </p:grpSp>
      <p:cxnSp>
        <p:nvCxnSpPr>
          <p:cNvPr id="29" name="Google Shape;729;p50">
            <a:extLst>
              <a:ext uri="{FF2B5EF4-FFF2-40B4-BE49-F238E27FC236}">
                <a16:creationId xmlns:a16="http://schemas.microsoft.com/office/drawing/2014/main" id="{021E35EE-D204-9D16-F641-2D6E817767EB}"/>
              </a:ext>
            </a:extLst>
          </p:cNvPr>
          <p:cNvCxnSpPr/>
          <p:nvPr/>
        </p:nvCxnSpPr>
        <p:spPr>
          <a:xfrm>
            <a:off x="7598124" y="6019800"/>
            <a:ext cx="870857" cy="0"/>
          </a:xfrm>
          <a:prstGeom prst="straightConnector1">
            <a:avLst/>
          </a:prstGeom>
          <a:noFill/>
          <a:ln w="76200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30" name="Google Shape;730;p50">
            <a:extLst>
              <a:ext uri="{FF2B5EF4-FFF2-40B4-BE49-F238E27FC236}">
                <a16:creationId xmlns:a16="http://schemas.microsoft.com/office/drawing/2014/main" id="{F8E229DA-4C0A-C11F-FC56-5BEBCA7A0657}"/>
              </a:ext>
            </a:extLst>
          </p:cNvPr>
          <p:cNvSpPr/>
          <p:nvPr/>
        </p:nvSpPr>
        <p:spPr>
          <a:xfrm>
            <a:off x="8744441" y="5618250"/>
            <a:ext cx="2168212" cy="766047"/>
          </a:xfrm>
          <a:prstGeom prst="rect">
            <a:avLst/>
          </a:prstGeom>
          <a:solidFill>
            <a:srgbClr val="FEF8E6"/>
          </a:solidFill>
          <a:ln w="9525" cap="flat" cmpd="sng">
            <a:solidFill>
              <a:srgbClr val="FAC22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0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Équation</a:t>
            </a:r>
            <a:endParaRPr sz="2800" b="0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09740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1DE932-2454-456D-6408-B7B644C44D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87B88AA9-7F96-569E-2340-0FCB401A6438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Regardez :.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C60E5F1-396D-3388-2926-670F0775E94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1078CB32-1128-5D69-243E-744A36901B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B360EFAA-2D3A-ECC1-D5F1-180E893D34EB}"/>
              </a:ext>
            </a:extLst>
          </p:cNvPr>
          <p:cNvSpPr txBox="1"/>
          <p:nvPr/>
        </p:nvSpPr>
        <p:spPr>
          <a:xfrm>
            <a:off x="1016000" y="569119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affiche et explique chaque étape</a:t>
            </a:r>
          </a:p>
        </p:txBody>
      </p:sp>
      <p:sp>
        <p:nvSpPr>
          <p:cNvPr id="19" name="Google Shape;745;p52">
            <a:extLst>
              <a:ext uri="{FF2B5EF4-FFF2-40B4-BE49-F238E27FC236}">
                <a16:creationId xmlns:a16="http://schemas.microsoft.com/office/drawing/2014/main" id="{97C76304-F4DA-2DD9-2CDB-0AB69280F812}"/>
              </a:ext>
            </a:extLst>
          </p:cNvPr>
          <p:cNvSpPr/>
          <p:nvPr/>
        </p:nvSpPr>
        <p:spPr>
          <a:xfrm>
            <a:off x="3284376" y="2407068"/>
            <a:ext cx="5523722" cy="2640793"/>
          </a:xfrm>
          <a:prstGeom prst="roundRect">
            <a:avLst>
              <a:gd name="adj" fmla="val 16667"/>
            </a:avLst>
          </a:prstGeom>
          <a:solidFill>
            <a:srgbClr val="FEF7EC"/>
          </a:solidFill>
          <a:ln w="9525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0" name="Google Shape;749;p52">
            <a:extLst>
              <a:ext uri="{FF2B5EF4-FFF2-40B4-BE49-F238E27FC236}">
                <a16:creationId xmlns:a16="http://schemas.microsoft.com/office/drawing/2014/main" id="{C51BD453-1B8A-500B-5E78-136064EE45F2}"/>
              </a:ext>
            </a:extLst>
          </p:cNvPr>
          <p:cNvGrpSpPr/>
          <p:nvPr/>
        </p:nvGrpSpPr>
        <p:grpSpPr>
          <a:xfrm>
            <a:off x="1329713" y="4033907"/>
            <a:ext cx="3223728" cy="2044556"/>
            <a:chOff x="1329713" y="4033907"/>
            <a:chExt cx="3223728" cy="2044556"/>
          </a:xfrm>
        </p:grpSpPr>
        <p:sp>
          <p:nvSpPr>
            <p:cNvPr id="21" name="Google Shape;750;p52">
              <a:extLst>
                <a:ext uri="{FF2B5EF4-FFF2-40B4-BE49-F238E27FC236}">
                  <a16:creationId xmlns:a16="http://schemas.microsoft.com/office/drawing/2014/main" id="{043DF8C9-6DEE-ADCE-A4D4-7E2F0F9775EC}"/>
                </a:ext>
              </a:extLst>
            </p:cNvPr>
            <p:cNvSpPr/>
            <p:nvPr/>
          </p:nvSpPr>
          <p:spPr>
            <a:xfrm rot="-2112978">
              <a:off x="2391041" y="4681044"/>
              <a:ext cx="2312312" cy="213943"/>
            </a:xfrm>
            <a:prstGeom prst="rightArrow">
              <a:avLst>
                <a:gd name="adj1" fmla="val 0"/>
                <a:gd name="adj2" fmla="val 87428"/>
              </a:avLst>
            </a:prstGeom>
            <a:solidFill>
              <a:schemeClr val="accent6"/>
            </a:solidFill>
            <a:ln w="12700" cap="flat" cmpd="sng">
              <a:solidFill>
                <a:srgbClr val="0C413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BC770B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751;p52">
              <a:extLst>
                <a:ext uri="{FF2B5EF4-FFF2-40B4-BE49-F238E27FC236}">
                  <a16:creationId xmlns:a16="http://schemas.microsoft.com/office/drawing/2014/main" id="{1313894E-9374-9E9C-62F8-E4EC97FB7090}"/>
                </a:ext>
              </a:extLst>
            </p:cNvPr>
            <p:cNvSpPr txBox="1"/>
            <p:nvPr/>
          </p:nvSpPr>
          <p:spPr>
            <a:xfrm>
              <a:off x="1329713" y="5493688"/>
              <a:ext cx="1771830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3200" b="1">
                  <a:solidFill>
                    <a:srgbClr val="BC770B"/>
                  </a:solidFill>
                  <a:latin typeface="Calibri"/>
                  <a:ea typeface="Calibri"/>
                  <a:cs typeface="Calibri"/>
                  <a:sym typeface="Calibri"/>
                </a:rPr>
                <a:t>Inconnue</a:t>
              </a:r>
              <a:endParaRPr/>
            </a:p>
          </p:txBody>
        </p:sp>
      </p:grpSp>
      <p:sp>
        <p:nvSpPr>
          <p:cNvPr id="23" name="Google Shape;752;p52">
            <a:extLst>
              <a:ext uri="{FF2B5EF4-FFF2-40B4-BE49-F238E27FC236}">
                <a16:creationId xmlns:a16="http://schemas.microsoft.com/office/drawing/2014/main" id="{28258AE1-0799-B0F6-4EAE-725065B2CC0D}"/>
              </a:ext>
            </a:extLst>
          </p:cNvPr>
          <p:cNvSpPr txBox="1"/>
          <p:nvPr/>
        </p:nvSpPr>
        <p:spPr>
          <a:xfrm>
            <a:off x="3101543" y="3212781"/>
            <a:ext cx="6097772" cy="1107996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4" name="Google Shape;753;p52">
            <a:extLst>
              <a:ext uri="{FF2B5EF4-FFF2-40B4-BE49-F238E27FC236}">
                <a16:creationId xmlns:a16="http://schemas.microsoft.com/office/drawing/2014/main" id="{18CCF5FD-0203-D120-A4FB-D8C49937E113}"/>
              </a:ext>
            </a:extLst>
          </p:cNvPr>
          <p:cNvSpPr/>
          <p:nvPr/>
        </p:nvSpPr>
        <p:spPr>
          <a:xfrm rot="5400000">
            <a:off x="4995509" y="2152553"/>
            <a:ext cx="383068" cy="1926772"/>
          </a:xfrm>
          <a:prstGeom prst="leftBrace">
            <a:avLst>
              <a:gd name="adj1" fmla="val 70434"/>
              <a:gd name="adj2" fmla="val 50000"/>
            </a:avLst>
          </a:prstGeom>
          <a:noFill/>
          <a:ln w="381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754;p52">
            <a:extLst>
              <a:ext uri="{FF2B5EF4-FFF2-40B4-BE49-F238E27FC236}">
                <a16:creationId xmlns:a16="http://schemas.microsoft.com/office/drawing/2014/main" id="{06A68589-7116-7D28-EAA6-15570E8B5BA9}"/>
              </a:ext>
            </a:extLst>
          </p:cNvPr>
          <p:cNvSpPr/>
          <p:nvPr/>
        </p:nvSpPr>
        <p:spPr>
          <a:xfrm rot="5400000">
            <a:off x="7770562" y="2725331"/>
            <a:ext cx="372598" cy="867650"/>
          </a:xfrm>
          <a:prstGeom prst="leftBrace">
            <a:avLst>
              <a:gd name="adj1" fmla="val 23485"/>
              <a:gd name="adj2" fmla="val 53764"/>
            </a:avLst>
          </a:prstGeom>
          <a:noFill/>
          <a:ln w="381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6" name="Google Shape;755;p52">
            <a:extLst>
              <a:ext uri="{FF2B5EF4-FFF2-40B4-BE49-F238E27FC236}">
                <a16:creationId xmlns:a16="http://schemas.microsoft.com/office/drawing/2014/main" id="{F0FF72AD-0895-5751-90B1-14C661F9946F}"/>
              </a:ext>
            </a:extLst>
          </p:cNvPr>
          <p:cNvGrpSpPr/>
          <p:nvPr/>
        </p:nvGrpSpPr>
        <p:grpSpPr>
          <a:xfrm>
            <a:off x="765426" y="1533983"/>
            <a:ext cx="4160923" cy="1466220"/>
            <a:chOff x="600803" y="1357437"/>
            <a:chExt cx="4160923" cy="1466220"/>
          </a:xfrm>
        </p:grpSpPr>
        <p:sp>
          <p:nvSpPr>
            <p:cNvPr id="27" name="Google Shape;756;p52">
              <a:extLst>
                <a:ext uri="{FF2B5EF4-FFF2-40B4-BE49-F238E27FC236}">
                  <a16:creationId xmlns:a16="http://schemas.microsoft.com/office/drawing/2014/main" id="{CCE63391-71C0-BA56-7890-80A484BC5408}"/>
                </a:ext>
              </a:extLst>
            </p:cNvPr>
            <p:cNvSpPr txBox="1"/>
            <p:nvPr/>
          </p:nvSpPr>
          <p:spPr>
            <a:xfrm>
              <a:off x="600803" y="1357437"/>
              <a:ext cx="2013704" cy="9541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800" b="1" dirty="0">
                  <a:solidFill>
                    <a:srgbClr val="195868"/>
                  </a:solidFill>
                  <a:latin typeface="Calibri"/>
                  <a:ea typeface="Calibri"/>
                  <a:cs typeface="Calibri"/>
                  <a:sym typeface="Calibri"/>
                </a:rPr>
                <a:t>Membre de </a:t>
              </a:r>
              <a:endParaRPr dirty="0"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800" b="1" dirty="0">
                  <a:solidFill>
                    <a:srgbClr val="195868"/>
                  </a:solidFill>
                  <a:latin typeface="Calibri"/>
                  <a:ea typeface="Calibri"/>
                  <a:cs typeface="Calibri"/>
                  <a:sym typeface="Calibri"/>
                </a:rPr>
                <a:t>gauche</a:t>
              </a:r>
              <a:endParaRPr dirty="0"/>
            </a:p>
          </p:txBody>
        </p:sp>
        <p:sp>
          <p:nvSpPr>
            <p:cNvPr id="28" name="Google Shape;757;p52">
              <a:extLst>
                <a:ext uri="{FF2B5EF4-FFF2-40B4-BE49-F238E27FC236}">
                  <a16:creationId xmlns:a16="http://schemas.microsoft.com/office/drawing/2014/main" id="{743EB99D-B2E1-C282-01F5-70C6BAA019E7}"/>
                </a:ext>
              </a:extLst>
            </p:cNvPr>
            <p:cNvSpPr/>
            <p:nvPr/>
          </p:nvSpPr>
          <p:spPr>
            <a:xfrm rot="1489527">
              <a:off x="2547721" y="2013739"/>
              <a:ext cx="2243019" cy="355471"/>
            </a:xfrm>
            <a:prstGeom prst="rightArrow">
              <a:avLst>
                <a:gd name="adj1" fmla="val 0"/>
                <a:gd name="adj2" fmla="val 50000"/>
              </a:avLst>
            </a:prstGeom>
            <a:solidFill>
              <a:schemeClr val="accent1"/>
            </a:solidFill>
            <a:ln w="12700" cap="flat" cmpd="sng">
              <a:solidFill>
                <a:srgbClr val="0C413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" name="Google Shape;758;p52">
            <a:extLst>
              <a:ext uri="{FF2B5EF4-FFF2-40B4-BE49-F238E27FC236}">
                <a16:creationId xmlns:a16="http://schemas.microsoft.com/office/drawing/2014/main" id="{71213C60-D2B4-017E-088C-23C68B8489E1}"/>
              </a:ext>
            </a:extLst>
          </p:cNvPr>
          <p:cNvGrpSpPr/>
          <p:nvPr/>
        </p:nvGrpSpPr>
        <p:grpSpPr>
          <a:xfrm>
            <a:off x="8130924" y="1351449"/>
            <a:ext cx="2848732" cy="1545529"/>
            <a:chOff x="8484134" y="1438728"/>
            <a:chExt cx="2848732" cy="1545529"/>
          </a:xfrm>
        </p:grpSpPr>
        <p:sp>
          <p:nvSpPr>
            <p:cNvPr id="30" name="Google Shape;759;p52">
              <a:extLst>
                <a:ext uri="{FF2B5EF4-FFF2-40B4-BE49-F238E27FC236}">
                  <a16:creationId xmlns:a16="http://schemas.microsoft.com/office/drawing/2014/main" id="{49A79C73-BAC2-620E-DEAE-58CE674931E4}"/>
                </a:ext>
              </a:extLst>
            </p:cNvPr>
            <p:cNvSpPr txBox="1"/>
            <p:nvPr/>
          </p:nvSpPr>
          <p:spPr>
            <a:xfrm>
              <a:off x="9280331" y="1438728"/>
              <a:ext cx="2052535" cy="9541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800" b="1" dirty="0">
                  <a:solidFill>
                    <a:srgbClr val="195868"/>
                  </a:solidFill>
                  <a:latin typeface="Calibri"/>
                  <a:ea typeface="Calibri"/>
                  <a:cs typeface="Calibri"/>
                  <a:sym typeface="Calibri"/>
                </a:rPr>
                <a:t>Membre de  droite</a:t>
              </a:r>
              <a:endParaRPr dirty="0"/>
            </a:p>
          </p:txBody>
        </p:sp>
        <p:sp>
          <p:nvSpPr>
            <p:cNvPr id="31" name="Google Shape;760;p52">
              <a:extLst>
                <a:ext uri="{FF2B5EF4-FFF2-40B4-BE49-F238E27FC236}">
                  <a16:creationId xmlns:a16="http://schemas.microsoft.com/office/drawing/2014/main" id="{98F5B2A9-BB62-380C-CD0C-0E5B2854247C}"/>
                </a:ext>
              </a:extLst>
            </p:cNvPr>
            <p:cNvSpPr/>
            <p:nvPr/>
          </p:nvSpPr>
          <p:spPr>
            <a:xfrm rot="7335623">
              <a:off x="8280935" y="2198299"/>
              <a:ext cx="1365266" cy="272143"/>
            </a:xfrm>
            <a:prstGeom prst="rightArrow">
              <a:avLst>
                <a:gd name="adj1" fmla="val 0"/>
                <a:gd name="adj2" fmla="val 50000"/>
              </a:avLst>
            </a:prstGeom>
            <a:solidFill>
              <a:schemeClr val="accent1"/>
            </a:solidFill>
            <a:ln w="12700" cap="flat" cmpd="sng">
              <a:solidFill>
                <a:srgbClr val="0C413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2" name="Google Shape;761;p52">
            <a:extLst>
              <a:ext uri="{FF2B5EF4-FFF2-40B4-BE49-F238E27FC236}">
                <a16:creationId xmlns:a16="http://schemas.microsoft.com/office/drawing/2014/main" id="{5B47049E-465F-EAF4-51D4-917056E7FF7D}"/>
              </a:ext>
            </a:extLst>
          </p:cNvPr>
          <p:cNvSpPr/>
          <p:nvPr/>
        </p:nvSpPr>
        <p:spPr>
          <a:xfrm rot="-5400000">
            <a:off x="5923944" y="2336152"/>
            <a:ext cx="394911" cy="4151091"/>
          </a:xfrm>
          <a:prstGeom prst="leftBrace">
            <a:avLst>
              <a:gd name="adj1" fmla="val 63146"/>
              <a:gd name="adj2" fmla="val 50000"/>
            </a:avLst>
          </a:prstGeom>
          <a:noFill/>
          <a:ln w="381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3" name="Google Shape;762;p52">
            <a:extLst>
              <a:ext uri="{FF2B5EF4-FFF2-40B4-BE49-F238E27FC236}">
                <a16:creationId xmlns:a16="http://schemas.microsoft.com/office/drawing/2014/main" id="{9CB60AC3-80A6-FC93-3146-0DF4EA2C80C4}"/>
              </a:ext>
            </a:extLst>
          </p:cNvPr>
          <p:cNvGrpSpPr/>
          <p:nvPr/>
        </p:nvGrpSpPr>
        <p:grpSpPr>
          <a:xfrm>
            <a:off x="6586859" y="4530365"/>
            <a:ext cx="5486400" cy="1789891"/>
            <a:chOff x="6586859" y="4530365"/>
            <a:chExt cx="5486400" cy="1789891"/>
          </a:xfrm>
        </p:grpSpPr>
        <p:sp>
          <p:nvSpPr>
            <p:cNvPr id="34" name="Google Shape;763;p52">
              <a:extLst>
                <a:ext uri="{FF2B5EF4-FFF2-40B4-BE49-F238E27FC236}">
                  <a16:creationId xmlns:a16="http://schemas.microsoft.com/office/drawing/2014/main" id="{F8B6DDF6-45EA-7398-FAF1-CD0B86CD76E2}"/>
                </a:ext>
              </a:extLst>
            </p:cNvPr>
            <p:cNvSpPr txBox="1"/>
            <p:nvPr/>
          </p:nvSpPr>
          <p:spPr>
            <a:xfrm>
              <a:off x="6586859" y="5735481"/>
              <a:ext cx="5486400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3200" b="1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Équation du premier degré</a:t>
              </a:r>
              <a:endParaRPr/>
            </a:p>
          </p:txBody>
        </p:sp>
        <p:sp>
          <p:nvSpPr>
            <p:cNvPr id="35" name="Google Shape;764;p52">
              <a:extLst>
                <a:ext uri="{FF2B5EF4-FFF2-40B4-BE49-F238E27FC236}">
                  <a16:creationId xmlns:a16="http://schemas.microsoft.com/office/drawing/2014/main" id="{3AA9BA57-64B2-66B7-3F9D-CC633F440337}"/>
                </a:ext>
              </a:extLst>
            </p:cNvPr>
            <p:cNvSpPr/>
            <p:nvPr/>
          </p:nvSpPr>
          <p:spPr>
            <a:xfrm rot="-7980802">
              <a:off x="6802400" y="4996313"/>
              <a:ext cx="1373364" cy="227481"/>
            </a:xfrm>
            <a:prstGeom prst="rightArrow">
              <a:avLst>
                <a:gd name="adj1" fmla="val 0"/>
                <a:gd name="adj2" fmla="val 50000"/>
              </a:avLst>
            </a:prstGeom>
            <a:solidFill>
              <a:srgbClr val="C00000"/>
            </a:solidFill>
            <a:ln w="12700" cap="flat" cmpd="sng">
              <a:solidFill>
                <a:srgbClr val="0C413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1766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2F48C7-9C1F-E8CE-ABD1-5F7385B133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E4193FD0-07EF-E054-1138-45CB677ED248}"/>
              </a:ext>
            </a:extLst>
          </p:cNvPr>
          <p:cNvSpPr txBox="1"/>
          <p:nvPr/>
        </p:nvSpPr>
        <p:spPr>
          <a:xfrm>
            <a:off x="848916" y="18045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Une équation est une égalité qui contient une lettre inconnue. 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A37F86E-F138-A936-8E3F-2777B8E1C0C0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96C30EE2-B432-0F89-4F80-62851B8621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74B22AF4-2091-CDD0-37B9-E2C4253F50BA}"/>
              </a:ext>
            </a:extLst>
          </p:cNvPr>
          <p:cNvSpPr txBox="1"/>
          <p:nvPr/>
        </p:nvSpPr>
        <p:spPr>
          <a:xfrm>
            <a:off x="573312" y="722532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souligne les mots-clés : égalité – inconnue – chercher la valeur</a:t>
            </a:r>
          </a:p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sp>
        <p:nvSpPr>
          <p:cNvPr id="3" name="Google Shape;735;p51">
            <a:extLst>
              <a:ext uri="{FF2B5EF4-FFF2-40B4-BE49-F238E27FC236}">
                <a16:creationId xmlns:a16="http://schemas.microsoft.com/office/drawing/2014/main" id="{CC04D467-370A-6441-27EE-8E1959207364}"/>
              </a:ext>
            </a:extLst>
          </p:cNvPr>
          <p:cNvSpPr/>
          <p:nvPr/>
        </p:nvSpPr>
        <p:spPr>
          <a:xfrm>
            <a:off x="1366155" y="2142802"/>
            <a:ext cx="9590315" cy="1796143"/>
          </a:xfrm>
          <a:prstGeom prst="rect">
            <a:avLst/>
          </a:prstGeom>
          <a:solidFill>
            <a:srgbClr val="C5F5E8"/>
          </a:solidFill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740;p51">
            <a:extLst>
              <a:ext uri="{FF2B5EF4-FFF2-40B4-BE49-F238E27FC236}">
                <a16:creationId xmlns:a16="http://schemas.microsoft.com/office/drawing/2014/main" id="{ABCEEE45-8682-0062-79E5-C01B8C1DD457}"/>
              </a:ext>
            </a:extLst>
          </p:cNvPr>
          <p:cNvSpPr/>
          <p:nvPr/>
        </p:nvSpPr>
        <p:spPr>
          <a:xfrm>
            <a:off x="1861456" y="2625376"/>
            <a:ext cx="8599715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dirty="0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Une </a:t>
            </a:r>
            <a:r>
              <a:rPr lang="fr-FR" sz="2400" b="1" dirty="0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équation </a:t>
            </a:r>
            <a:r>
              <a:rPr lang="fr-FR" sz="2400" dirty="0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est une </a:t>
            </a:r>
            <a:r>
              <a:rPr lang="fr-FR" sz="2400" b="1" dirty="0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égalité</a:t>
            </a:r>
            <a:r>
              <a:rPr lang="fr-FR" sz="2400" dirty="0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 qui contient une lettre</a:t>
            </a:r>
            <a:r>
              <a:rPr lang="fr-FR" sz="2400" b="1" dirty="0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 inconnue </a:t>
            </a:r>
            <a:r>
              <a:rPr lang="fr-FR" sz="2400" dirty="0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dont on </a:t>
            </a:r>
            <a:r>
              <a:rPr lang="fr-FR" sz="2400" b="1" dirty="0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cherche la valeur</a:t>
            </a:r>
            <a:r>
              <a:rPr lang="fr-FR" sz="2400" dirty="0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401219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4E71A7-CC23-74BB-6ED3-92846B8B52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336AC8A6-0AFA-C75B-E29B-80795BC1C20C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/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fr-FR" sz="1600" dirty="0">
                <a:solidFill>
                  <a:srgbClr val="A5A5A5"/>
                </a:solidFill>
              </a:rPr>
              <a:t>choisir la bonne réponse: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7D61A5B-46BE-73C4-D6A4-13865C48B73E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E4FCC9B9-29F8-9544-5C00-60EE79D72079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rgbClr val="A5A5A5"/>
                </a:solidFill>
                <a:ea typeface="Calibri"/>
                <a:cs typeface="Calibri"/>
                <a:sym typeface="Calibri"/>
              </a:rPr>
              <a:t>L’enseignant laisse un moment de réflexion, puis demande aux élèves de lever leurs ardoises</a:t>
            </a:r>
            <a:endParaRPr lang="fr-FR" sz="1400" dirty="0"/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D2478858-1932-37B5-37EF-C49C23D243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Google Shape;809;p56">
                <a:extLst>
                  <a:ext uri="{FF2B5EF4-FFF2-40B4-BE49-F238E27FC236}">
                    <a16:creationId xmlns:a16="http://schemas.microsoft.com/office/drawing/2014/main" id="{0B162BC6-C3EF-2C73-97A3-770C7A85208B}"/>
                  </a:ext>
                </a:extLst>
              </p:cNvPr>
              <p:cNvSpPr/>
              <p:nvPr/>
            </p:nvSpPr>
            <p:spPr>
              <a:xfrm>
                <a:off x="1347991" y="4685339"/>
                <a:ext cx="2723266" cy="726141"/>
              </a:xfrm>
              <a:prstGeom prst="rect">
                <a:avLst/>
              </a:prstGeom>
              <a:solidFill>
                <a:srgbClr val="D8D8D8"/>
              </a:solidFill>
              <a:ln w="1270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4</m:t>
                      </m:r>
                      <m:r>
                        <a:rPr lang="fr-FR" sz="2400" i="1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𝑥</m:t>
                      </m:r>
                      <m:r>
                        <a:rPr lang="fr-FR" sz="2400" i="1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 + 7</m:t>
                      </m:r>
                    </m:oMath>
                  </m:oMathPara>
                </a14:m>
                <a:endParaRPr sz="2400" i="0" u="none" strike="noStrike" cap="none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5" name="Google Shape;809;p56">
                <a:extLst>
                  <a:ext uri="{FF2B5EF4-FFF2-40B4-BE49-F238E27FC236}">
                    <a16:creationId xmlns:a16="http://schemas.microsoft.com/office/drawing/2014/main" id="{0B162BC6-C3EF-2C73-97A3-770C7A85208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7991" y="4685339"/>
                <a:ext cx="2723266" cy="7261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270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Google Shape;810;p56">
                <a:extLst>
                  <a:ext uri="{FF2B5EF4-FFF2-40B4-BE49-F238E27FC236}">
                    <a16:creationId xmlns:a16="http://schemas.microsoft.com/office/drawing/2014/main" id="{D09AA929-09A2-9FB3-3FE0-A377F6C9CD15}"/>
                  </a:ext>
                </a:extLst>
              </p:cNvPr>
              <p:cNvSpPr/>
              <p:nvPr/>
            </p:nvSpPr>
            <p:spPr>
              <a:xfrm>
                <a:off x="4698571" y="4685338"/>
                <a:ext cx="2751316" cy="726141"/>
              </a:xfrm>
              <a:prstGeom prst="rect">
                <a:avLst/>
              </a:prstGeom>
              <a:solidFill>
                <a:srgbClr val="D8D8D8"/>
              </a:solidFill>
              <a:ln w="1270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3</m:t>
                      </m:r>
                      <m:r>
                        <a:rPr lang="fr-FR" sz="2400" i="1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𝑥</m:t>
                      </m:r>
                      <m:r>
                        <a:rPr lang="fr-FR" sz="2400" i="1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 − 2 &gt; 8</m:t>
                      </m:r>
                    </m:oMath>
                  </m:oMathPara>
                </a14:m>
                <a:endParaRPr sz="2400" i="0" u="none" strike="noStrike" cap="none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6" name="Google Shape;810;p56">
                <a:extLst>
                  <a:ext uri="{FF2B5EF4-FFF2-40B4-BE49-F238E27FC236}">
                    <a16:creationId xmlns:a16="http://schemas.microsoft.com/office/drawing/2014/main" id="{D09AA929-09A2-9FB3-3FE0-A377F6C9CD1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8571" y="4685338"/>
                <a:ext cx="2751316" cy="7261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1270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Google Shape;813;p56">
            <a:extLst>
              <a:ext uri="{FF2B5EF4-FFF2-40B4-BE49-F238E27FC236}">
                <a16:creationId xmlns:a16="http://schemas.microsoft.com/office/drawing/2014/main" id="{677DA90F-D477-E260-5D35-DCCF6CFD4E1B}"/>
              </a:ext>
            </a:extLst>
          </p:cNvPr>
          <p:cNvSpPr/>
          <p:nvPr/>
        </p:nvSpPr>
        <p:spPr>
          <a:xfrm>
            <a:off x="1347990" y="1655236"/>
            <a:ext cx="9480526" cy="292765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814;p56">
            <a:extLst>
              <a:ext uri="{FF2B5EF4-FFF2-40B4-BE49-F238E27FC236}">
                <a16:creationId xmlns:a16="http://schemas.microsoft.com/office/drawing/2014/main" id="{155CACF8-E426-87E8-1689-132B7E1C494D}"/>
              </a:ext>
            </a:extLst>
          </p:cNvPr>
          <p:cNvSpPr/>
          <p:nvPr/>
        </p:nvSpPr>
        <p:spPr>
          <a:xfrm>
            <a:off x="2048150" y="2626864"/>
            <a:ext cx="807719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Laquelle de ces expressions est une équation ?</a:t>
            </a:r>
            <a:endParaRPr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Google Shape;815;p56">
                <a:extLst>
                  <a:ext uri="{FF2B5EF4-FFF2-40B4-BE49-F238E27FC236}">
                    <a16:creationId xmlns:a16="http://schemas.microsoft.com/office/drawing/2014/main" id="{11298C69-D96D-46DC-096D-599903BBFEC1}"/>
                  </a:ext>
                </a:extLst>
              </p:cNvPr>
              <p:cNvSpPr/>
              <p:nvPr/>
            </p:nvSpPr>
            <p:spPr>
              <a:xfrm>
                <a:off x="8077201" y="4685338"/>
                <a:ext cx="2751316" cy="726141"/>
              </a:xfrm>
              <a:prstGeom prst="rect">
                <a:avLst/>
              </a:prstGeom>
              <a:solidFill>
                <a:srgbClr val="D8D8D8"/>
              </a:solidFill>
              <a:ln w="1270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2</m:t>
                      </m:r>
                      <m:r>
                        <a:rPr lang="fr-FR" sz="2400" i="1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𝑥</m:t>
                      </m:r>
                      <m:r>
                        <a:rPr lang="fr-FR" sz="2400" i="1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 + 5 = 10</m:t>
                      </m:r>
                    </m:oMath>
                  </m:oMathPara>
                </a14:m>
                <a:endParaRPr sz="2400" i="0" u="none" strike="noStrike" cap="none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10" name="Google Shape;815;p56">
                <a:extLst>
                  <a:ext uri="{FF2B5EF4-FFF2-40B4-BE49-F238E27FC236}">
                    <a16:creationId xmlns:a16="http://schemas.microsoft.com/office/drawing/2014/main" id="{11298C69-D96D-46DC-096D-599903BBFEC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7201" y="4685338"/>
                <a:ext cx="2751316" cy="7261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1270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02396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DBFC68-3D5F-DD6A-F040-FF697BF2A8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1F67DD81-B700-9427-EBEB-6F15660BB571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lvl="0"/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</m:oMath>
                </a14:m>
                <a:r>
                  <a:rPr lang="fr-FR" sz="1600" b="1" dirty="0">
                    <a:solidFill>
                      <a:prstClr val="white">
                        <a:lumMod val="65000"/>
                      </a:prstClr>
                    </a:solidFill>
                  </a:rPr>
                  <a:t>voici la bonne réponse :</a:t>
                </a:r>
                <a:endPara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1F67DD81-B700-9427-EBEB-6F15660BB5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65337288-E502-440D-2F69-883E689C6813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10618312-B3F4-9168-6800-97B4F68BC665}"/>
              </a:ext>
            </a:extLst>
          </p:cNvPr>
          <p:cNvSpPr txBox="1"/>
          <p:nvPr/>
        </p:nvSpPr>
        <p:spPr>
          <a:xfrm>
            <a:off x="281714" y="855062"/>
            <a:ext cx="11294679" cy="24223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rappelle qu’une équation doit contenir une égalité et une inconnue. L’option 3 est correcte car elle a une inconnue (x) et un signe d’égalité (=).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9317CB9E-BEAA-2E47-2A22-3A7062BDF0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p:sp>
        <p:nvSpPr>
          <p:cNvPr id="3" name="Google Shape;823;p57">
            <a:extLst>
              <a:ext uri="{FF2B5EF4-FFF2-40B4-BE49-F238E27FC236}">
                <a16:creationId xmlns:a16="http://schemas.microsoft.com/office/drawing/2014/main" id="{A1B4E577-FFE0-2477-6434-424FD00BDE27}"/>
              </a:ext>
            </a:extLst>
          </p:cNvPr>
          <p:cNvSpPr/>
          <p:nvPr/>
        </p:nvSpPr>
        <p:spPr>
          <a:xfrm>
            <a:off x="1347990" y="1655236"/>
            <a:ext cx="9480526" cy="292765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824;p57">
            <a:extLst>
              <a:ext uri="{FF2B5EF4-FFF2-40B4-BE49-F238E27FC236}">
                <a16:creationId xmlns:a16="http://schemas.microsoft.com/office/drawing/2014/main" id="{EA0C6682-3CA6-9D48-B28F-C888465FE328}"/>
              </a:ext>
            </a:extLst>
          </p:cNvPr>
          <p:cNvSpPr/>
          <p:nvPr/>
        </p:nvSpPr>
        <p:spPr>
          <a:xfrm>
            <a:off x="2048150" y="2626864"/>
            <a:ext cx="807719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Laquelle de ces expressions est une équation ?</a:t>
            </a:r>
            <a:endParaRPr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Google Shape;825;p57">
                <a:extLst>
                  <a:ext uri="{FF2B5EF4-FFF2-40B4-BE49-F238E27FC236}">
                    <a16:creationId xmlns:a16="http://schemas.microsoft.com/office/drawing/2014/main" id="{7906BCF5-0127-CDFB-ED17-1544EE986BE4}"/>
                  </a:ext>
                </a:extLst>
              </p:cNvPr>
              <p:cNvSpPr/>
              <p:nvPr/>
            </p:nvSpPr>
            <p:spPr>
              <a:xfrm>
                <a:off x="8077201" y="4685338"/>
                <a:ext cx="2751316" cy="726141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dirty="0" smtClean="0">
                          <a:solidFill>
                            <a:schemeClr val="lt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𝟐</m:t>
                      </m:r>
                      <m:r>
                        <a:rPr lang="fr-FR" sz="2400" b="1" i="1" dirty="0" smtClean="0">
                          <a:solidFill>
                            <a:schemeClr val="lt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𝒙</m:t>
                      </m:r>
                      <m:r>
                        <a:rPr lang="fr-FR" sz="2400" b="1" i="1" dirty="0" smtClean="0">
                          <a:solidFill>
                            <a:schemeClr val="lt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 + </m:t>
                      </m:r>
                      <m:r>
                        <a:rPr lang="fr-FR" sz="2400" b="1" i="1" dirty="0" smtClean="0">
                          <a:solidFill>
                            <a:schemeClr val="lt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𝟓</m:t>
                      </m:r>
                      <m:r>
                        <a:rPr lang="fr-FR" sz="2400" b="1" i="1" dirty="0" smtClean="0">
                          <a:solidFill>
                            <a:schemeClr val="lt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 = </m:t>
                      </m:r>
                      <m:r>
                        <a:rPr lang="fr-FR" sz="2400" b="1" i="1" dirty="0" smtClean="0">
                          <a:solidFill>
                            <a:schemeClr val="lt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𝟏𝟎</m:t>
                      </m:r>
                    </m:oMath>
                  </m:oMathPara>
                </a14:m>
                <a:endParaRPr dirty="0"/>
              </a:p>
            </p:txBody>
          </p:sp>
        </mc:Choice>
        <mc:Fallback xmlns="">
          <p:sp>
            <p:nvSpPr>
              <p:cNvPr id="6" name="Google Shape;825;p57">
                <a:extLst>
                  <a:ext uri="{FF2B5EF4-FFF2-40B4-BE49-F238E27FC236}">
                    <a16:creationId xmlns:a16="http://schemas.microsoft.com/office/drawing/2014/main" id="{7906BCF5-0127-CDFB-ED17-1544EE986BE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7201" y="4685338"/>
                <a:ext cx="2751316" cy="7261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95724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6B7D2F-0BCD-C6BD-62B2-EB03C4808F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086EB41B-253C-E399-273F-E13ECAD40E1F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/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fr-FR" sz="1600" dirty="0">
                <a:solidFill>
                  <a:srgbClr val="A5A5A5"/>
                </a:solidFill>
              </a:rPr>
              <a:t>Relier: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95EDBB41-BF55-F5D8-0C6D-E502AE4FA4F8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E49F1E0F-FF40-7F94-0FCB-AC2E418FE97E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rgbClr val="A5A5A5"/>
                </a:solidFill>
                <a:ea typeface="Calibri"/>
                <a:cs typeface="Calibri"/>
                <a:sym typeface="Calibri"/>
              </a:rPr>
              <a:t>L’enseignant laisse un moment de réflexion, puis demande aux élèves de lever leurs ardoises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8B8EF144-42D5-DEDA-81D7-5CE6D01DF9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Google Shape;835;p58">
            <a:extLst>
              <a:ext uri="{FF2B5EF4-FFF2-40B4-BE49-F238E27FC236}">
                <a16:creationId xmlns:a16="http://schemas.microsoft.com/office/drawing/2014/main" id="{77D65E0B-65C1-00AA-1FCF-92DA6972F187}"/>
              </a:ext>
            </a:extLst>
          </p:cNvPr>
          <p:cNvSpPr txBox="1"/>
          <p:nvPr/>
        </p:nvSpPr>
        <p:spPr>
          <a:xfrm>
            <a:off x="996947" y="1427212"/>
            <a:ext cx="5697767" cy="46166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l="-1711" t="-10522" b="-28945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3" name="Google Shape;836;p58">
            <a:extLst>
              <a:ext uri="{FF2B5EF4-FFF2-40B4-BE49-F238E27FC236}">
                <a16:creationId xmlns:a16="http://schemas.microsoft.com/office/drawing/2014/main" id="{22F30815-45AD-AB1C-1621-77BB90389EA0}"/>
              </a:ext>
            </a:extLst>
          </p:cNvPr>
          <p:cNvSpPr/>
          <p:nvPr/>
        </p:nvSpPr>
        <p:spPr>
          <a:xfrm>
            <a:off x="919331" y="4269768"/>
            <a:ext cx="6411684" cy="58587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L’inconnue de cette équation est:</a:t>
            </a:r>
            <a:endParaRPr sz="24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837;p58">
            <a:extLst>
              <a:ext uri="{FF2B5EF4-FFF2-40B4-BE49-F238E27FC236}">
                <a16:creationId xmlns:a16="http://schemas.microsoft.com/office/drawing/2014/main" id="{35750397-A460-1D97-1C3E-26B0A575C9C4}"/>
              </a:ext>
            </a:extLst>
          </p:cNvPr>
          <p:cNvSpPr/>
          <p:nvPr/>
        </p:nvSpPr>
        <p:spPr>
          <a:xfrm>
            <a:off x="919330" y="3369722"/>
            <a:ext cx="6411685" cy="58587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Le membre de gauche de cette équation est:</a:t>
            </a:r>
            <a:endParaRPr/>
          </a:p>
        </p:txBody>
      </p:sp>
      <p:sp>
        <p:nvSpPr>
          <p:cNvPr id="12" name="Google Shape;838;p58">
            <a:extLst>
              <a:ext uri="{FF2B5EF4-FFF2-40B4-BE49-F238E27FC236}">
                <a16:creationId xmlns:a16="http://schemas.microsoft.com/office/drawing/2014/main" id="{96834525-F53B-2F40-D137-EB13470BB06C}"/>
              </a:ext>
            </a:extLst>
          </p:cNvPr>
          <p:cNvSpPr/>
          <p:nvPr/>
        </p:nvSpPr>
        <p:spPr>
          <a:xfrm>
            <a:off x="7138920" y="3470567"/>
            <a:ext cx="384188" cy="384188"/>
          </a:xfrm>
          <a:prstGeom prst="ellipse">
            <a:avLst/>
          </a:prstGeom>
          <a:solidFill>
            <a:schemeClr val="accent1"/>
          </a:solidFill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839;p58">
            <a:extLst>
              <a:ext uri="{FF2B5EF4-FFF2-40B4-BE49-F238E27FC236}">
                <a16:creationId xmlns:a16="http://schemas.microsoft.com/office/drawing/2014/main" id="{5AD1DDB8-06CF-A047-A464-C36D07588970}"/>
              </a:ext>
            </a:extLst>
          </p:cNvPr>
          <p:cNvSpPr/>
          <p:nvPr/>
        </p:nvSpPr>
        <p:spPr>
          <a:xfrm>
            <a:off x="7138920" y="4383093"/>
            <a:ext cx="384188" cy="384188"/>
          </a:xfrm>
          <a:prstGeom prst="ellipse">
            <a:avLst/>
          </a:prstGeom>
          <a:solidFill>
            <a:schemeClr val="accent1"/>
          </a:solidFill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840;p58">
            <a:extLst>
              <a:ext uri="{FF2B5EF4-FFF2-40B4-BE49-F238E27FC236}">
                <a16:creationId xmlns:a16="http://schemas.microsoft.com/office/drawing/2014/main" id="{05F7B006-AE1E-09C8-8128-3351827E4FE6}"/>
              </a:ext>
            </a:extLst>
          </p:cNvPr>
          <p:cNvSpPr/>
          <p:nvPr/>
        </p:nvSpPr>
        <p:spPr>
          <a:xfrm>
            <a:off x="919330" y="2381180"/>
            <a:ext cx="6411685" cy="58587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Le membre de droite de cette équation est:</a:t>
            </a:r>
            <a:endParaRPr/>
          </a:p>
        </p:txBody>
      </p:sp>
      <p:sp>
        <p:nvSpPr>
          <p:cNvPr id="15" name="Google Shape;841;p58">
            <a:extLst>
              <a:ext uri="{FF2B5EF4-FFF2-40B4-BE49-F238E27FC236}">
                <a16:creationId xmlns:a16="http://schemas.microsoft.com/office/drawing/2014/main" id="{E9D60D57-94B9-BAB1-83E4-6F69BDED980C}"/>
              </a:ext>
            </a:extLst>
          </p:cNvPr>
          <p:cNvSpPr/>
          <p:nvPr/>
        </p:nvSpPr>
        <p:spPr>
          <a:xfrm>
            <a:off x="7138920" y="2482025"/>
            <a:ext cx="384188" cy="384188"/>
          </a:xfrm>
          <a:prstGeom prst="ellipse">
            <a:avLst/>
          </a:prstGeom>
          <a:solidFill>
            <a:schemeClr val="accent1"/>
          </a:solidFill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842;p58">
            <a:extLst>
              <a:ext uri="{FF2B5EF4-FFF2-40B4-BE49-F238E27FC236}">
                <a16:creationId xmlns:a16="http://schemas.microsoft.com/office/drawing/2014/main" id="{1CC14930-C41E-6109-1316-0BD0B90F88AE}"/>
              </a:ext>
            </a:extLst>
          </p:cNvPr>
          <p:cNvSpPr/>
          <p:nvPr/>
        </p:nvSpPr>
        <p:spPr>
          <a:xfrm>
            <a:off x="9097688" y="2380406"/>
            <a:ext cx="1730828" cy="585878"/>
          </a:xfrm>
          <a:prstGeom prst="roundRect">
            <a:avLst>
              <a:gd name="adj" fmla="val 16667"/>
            </a:avLst>
          </a:prstGeom>
          <a:solidFill>
            <a:srgbClr val="C5F5E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𝑥</a:t>
            </a:r>
            <a:endParaRPr/>
          </a:p>
        </p:txBody>
      </p:sp>
      <p:sp>
        <p:nvSpPr>
          <p:cNvPr id="17" name="Google Shape;843;p58">
            <a:extLst>
              <a:ext uri="{FF2B5EF4-FFF2-40B4-BE49-F238E27FC236}">
                <a16:creationId xmlns:a16="http://schemas.microsoft.com/office/drawing/2014/main" id="{A1CAFF37-B4DC-D073-8924-22BE48FED599}"/>
              </a:ext>
            </a:extLst>
          </p:cNvPr>
          <p:cNvSpPr/>
          <p:nvPr/>
        </p:nvSpPr>
        <p:spPr>
          <a:xfrm>
            <a:off x="8905594" y="2489982"/>
            <a:ext cx="384188" cy="384188"/>
          </a:xfrm>
          <a:prstGeom prst="ellipse">
            <a:avLst/>
          </a:prstGeom>
          <a:solidFill>
            <a:srgbClr val="C5F5E8"/>
          </a:solidFill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latin typeface="Calibri"/>
                <a:ea typeface="Calibri"/>
                <a:cs typeface="Calibri"/>
                <a:sym typeface="Calibri"/>
              </a:rPr>
              <a:t>1</a:t>
            </a:r>
            <a:endParaRPr sz="18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844;p58">
            <a:extLst>
              <a:ext uri="{FF2B5EF4-FFF2-40B4-BE49-F238E27FC236}">
                <a16:creationId xmlns:a16="http://schemas.microsoft.com/office/drawing/2014/main" id="{068B2484-6F50-E491-E5B9-2D212A81E298}"/>
              </a:ext>
            </a:extLst>
          </p:cNvPr>
          <p:cNvSpPr/>
          <p:nvPr/>
        </p:nvSpPr>
        <p:spPr>
          <a:xfrm>
            <a:off x="9097688" y="3314697"/>
            <a:ext cx="1730828" cy="585878"/>
          </a:xfrm>
          <a:prstGeom prst="roundRect">
            <a:avLst>
              <a:gd name="adj" fmla="val 16667"/>
            </a:avLst>
          </a:prstGeom>
          <a:solidFill>
            <a:srgbClr val="C5F5E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5𝑥 + 12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845;p58">
            <a:extLst>
              <a:ext uri="{FF2B5EF4-FFF2-40B4-BE49-F238E27FC236}">
                <a16:creationId xmlns:a16="http://schemas.microsoft.com/office/drawing/2014/main" id="{640A9366-CE86-06FA-EA91-69F1A5042F59}"/>
              </a:ext>
            </a:extLst>
          </p:cNvPr>
          <p:cNvSpPr/>
          <p:nvPr/>
        </p:nvSpPr>
        <p:spPr>
          <a:xfrm>
            <a:off x="8905594" y="3424273"/>
            <a:ext cx="384188" cy="384188"/>
          </a:xfrm>
          <a:prstGeom prst="ellipse">
            <a:avLst/>
          </a:prstGeom>
          <a:solidFill>
            <a:srgbClr val="C5F5E8"/>
          </a:solidFill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latin typeface="Calibri"/>
                <a:ea typeface="Calibri"/>
                <a:cs typeface="Calibri"/>
                <a:sym typeface="Calibri"/>
              </a:rPr>
              <a:t>2</a:t>
            </a:r>
            <a:endParaRPr sz="18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846;p58">
            <a:extLst>
              <a:ext uri="{FF2B5EF4-FFF2-40B4-BE49-F238E27FC236}">
                <a16:creationId xmlns:a16="http://schemas.microsoft.com/office/drawing/2014/main" id="{A9E1B9B2-7C16-5E34-BC19-C6CF0CB8F6BA}"/>
              </a:ext>
            </a:extLst>
          </p:cNvPr>
          <p:cNvSpPr/>
          <p:nvPr/>
        </p:nvSpPr>
        <p:spPr>
          <a:xfrm>
            <a:off x="9097688" y="4269768"/>
            <a:ext cx="1730828" cy="585878"/>
          </a:xfrm>
          <a:prstGeom prst="roundRect">
            <a:avLst>
              <a:gd name="adj" fmla="val 16667"/>
            </a:avLst>
          </a:prstGeom>
          <a:solidFill>
            <a:srgbClr val="C5F5E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62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847;p58">
            <a:extLst>
              <a:ext uri="{FF2B5EF4-FFF2-40B4-BE49-F238E27FC236}">
                <a16:creationId xmlns:a16="http://schemas.microsoft.com/office/drawing/2014/main" id="{0289FCF9-86F9-A6FA-CE0C-0A39A9AB20AB}"/>
              </a:ext>
            </a:extLst>
          </p:cNvPr>
          <p:cNvSpPr/>
          <p:nvPr/>
        </p:nvSpPr>
        <p:spPr>
          <a:xfrm>
            <a:off x="8905594" y="4379344"/>
            <a:ext cx="384188" cy="384188"/>
          </a:xfrm>
          <a:prstGeom prst="ellipse">
            <a:avLst/>
          </a:prstGeom>
          <a:solidFill>
            <a:srgbClr val="C5F5E8"/>
          </a:solidFill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latin typeface="Calibri"/>
                <a:ea typeface="Calibri"/>
                <a:cs typeface="Calibri"/>
                <a:sym typeface="Calibri"/>
              </a:rPr>
              <a:t>3</a:t>
            </a:r>
            <a:endParaRPr sz="18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444037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AB5C9E-7EE3-AC01-012F-1FD8CF69E0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DA7546DA-2E55-4F6F-67AC-6F2AE6D66021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/>
            <a:r>
              <a:rPr lang="fr-FR" sz="1600" b="1" i="0" dirty="0">
                <a:solidFill>
                  <a:prstClr val="white">
                    <a:lumMod val="65000"/>
                  </a:prstClr>
                </a:solidFill>
                <a:latin typeface="+mj-lt"/>
              </a:rPr>
              <a:t>Voici les bonnes correspondances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914756DD-71CB-258F-8409-438DC74B4F22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05BAE171-5339-5BAE-E74B-DE852D74EA36}"/>
              </a:ext>
            </a:extLst>
          </p:cNvPr>
          <p:cNvSpPr txBox="1"/>
          <p:nvPr/>
        </p:nvSpPr>
        <p:spPr>
          <a:xfrm>
            <a:off x="734286" y="702662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rappelle chaque correspondance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E75A214F-24CA-31F4-DD4E-7C0EEA93BE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p:sp>
        <p:nvSpPr>
          <p:cNvPr id="7" name="Google Shape;856;p59">
            <a:extLst>
              <a:ext uri="{FF2B5EF4-FFF2-40B4-BE49-F238E27FC236}">
                <a16:creationId xmlns:a16="http://schemas.microsoft.com/office/drawing/2014/main" id="{529754D9-AA82-D7E0-50A5-9D702F6EDD98}"/>
              </a:ext>
            </a:extLst>
          </p:cNvPr>
          <p:cNvSpPr/>
          <p:nvPr/>
        </p:nvSpPr>
        <p:spPr>
          <a:xfrm>
            <a:off x="919331" y="4269768"/>
            <a:ext cx="6411684" cy="58587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L’inconnue de cette équation est:</a:t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857;p59">
            <a:extLst>
              <a:ext uri="{FF2B5EF4-FFF2-40B4-BE49-F238E27FC236}">
                <a16:creationId xmlns:a16="http://schemas.microsoft.com/office/drawing/2014/main" id="{61330908-14C7-CBB0-3C32-B602896DD424}"/>
              </a:ext>
            </a:extLst>
          </p:cNvPr>
          <p:cNvSpPr/>
          <p:nvPr/>
        </p:nvSpPr>
        <p:spPr>
          <a:xfrm>
            <a:off x="919330" y="3369722"/>
            <a:ext cx="6411685" cy="58587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Le membre de gauche de cette équation est:</a:t>
            </a:r>
            <a:endParaRPr/>
          </a:p>
        </p:txBody>
      </p:sp>
      <p:sp>
        <p:nvSpPr>
          <p:cNvPr id="9" name="Google Shape;858;p59">
            <a:extLst>
              <a:ext uri="{FF2B5EF4-FFF2-40B4-BE49-F238E27FC236}">
                <a16:creationId xmlns:a16="http://schemas.microsoft.com/office/drawing/2014/main" id="{B5C35F8B-10AC-298C-6CD1-936F602CA7B9}"/>
              </a:ext>
            </a:extLst>
          </p:cNvPr>
          <p:cNvSpPr/>
          <p:nvPr/>
        </p:nvSpPr>
        <p:spPr>
          <a:xfrm>
            <a:off x="7138920" y="3470567"/>
            <a:ext cx="384188" cy="384188"/>
          </a:xfrm>
          <a:prstGeom prst="ellipse">
            <a:avLst/>
          </a:prstGeom>
          <a:solidFill>
            <a:schemeClr val="accent1"/>
          </a:solidFill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859;p59">
            <a:extLst>
              <a:ext uri="{FF2B5EF4-FFF2-40B4-BE49-F238E27FC236}">
                <a16:creationId xmlns:a16="http://schemas.microsoft.com/office/drawing/2014/main" id="{D835A635-3394-F5A5-09B2-E22DBC8E3FB9}"/>
              </a:ext>
            </a:extLst>
          </p:cNvPr>
          <p:cNvSpPr/>
          <p:nvPr/>
        </p:nvSpPr>
        <p:spPr>
          <a:xfrm>
            <a:off x="7138920" y="4383093"/>
            <a:ext cx="384188" cy="384188"/>
          </a:xfrm>
          <a:prstGeom prst="ellipse">
            <a:avLst/>
          </a:prstGeom>
          <a:solidFill>
            <a:schemeClr val="accent1"/>
          </a:solidFill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860;p59">
            <a:extLst>
              <a:ext uri="{FF2B5EF4-FFF2-40B4-BE49-F238E27FC236}">
                <a16:creationId xmlns:a16="http://schemas.microsoft.com/office/drawing/2014/main" id="{86EA8F08-952D-C677-98F2-F080946234C5}"/>
              </a:ext>
            </a:extLst>
          </p:cNvPr>
          <p:cNvSpPr/>
          <p:nvPr/>
        </p:nvSpPr>
        <p:spPr>
          <a:xfrm>
            <a:off x="919330" y="2381180"/>
            <a:ext cx="6411685" cy="58587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Le membre de droite de cette équation est:</a:t>
            </a:r>
            <a:endParaRPr/>
          </a:p>
        </p:txBody>
      </p:sp>
      <p:sp>
        <p:nvSpPr>
          <p:cNvPr id="12" name="Google Shape;861;p59">
            <a:extLst>
              <a:ext uri="{FF2B5EF4-FFF2-40B4-BE49-F238E27FC236}">
                <a16:creationId xmlns:a16="http://schemas.microsoft.com/office/drawing/2014/main" id="{A1728F70-0CE6-3E18-3E4F-D06035E30B65}"/>
              </a:ext>
            </a:extLst>
          </p:cNvPr>
          <p:cNvSpPr/>
          <p:nvPr/>
        </p:nvSpPr>
        <p:spPr>
          <a:xfrm>
            <a:off x="7138920" y="2482025"/>
            <a:ext cx="384188" cy="384188"/>
          </a:xfrm>
          <a:prstGeom prst="ellipse">
            <a:avLst/>
          </a:prstGeom>
          <a:solidFill>
            <a:schemeClr val="accent1"/>
          </a:solidFill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862;p59">
            <a:extLst>
              <a:ext uri="{FF2B5EF4-FFF2-40B4-BE49-F238E27FC236}">
                <a16:creationId xmlns:a16="http://schemas.microsoft.com/office/drawing/2014/main" id="{08ECE1D7-14A0-6FCF-054D-D177B4AC822D}"/>
              </a:ext>
            </a:extLst>
          </p:cNvPr>
          <p:cNvSpPr/>
          <p:nvPr/>
        </p:nvSpPr>
        <p:spPr>
          <a:xfrm>
            <a:off x="9097688" y="2380406"/>
            <a:ext cx="1730828" cy="585878"/>
          </a:xfrm>
          <a:prstGeom prst="roundRect">
            <a:avLst>
              <a:gd name="adj" fmla="val 16667"/>
            </a:avLst>
          </a:prstGeom>
          <a:solidFill>
            <a:srgbClr val="C5F5E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𝑥</a:t>
            </a:r>
            <a:endParaRPr/>
          </a:p>
        </p:txBody>
      </p:sp>
      <p:sp>
        <p:nvSpPr>
          <p:cNvPr id="14" name="Google Shape;863;p59">
            <a:extLst>
              <a:ext uri="{FF2B5EF4-FFF2-40B4-BE49-F238E27FC236}">
                <a16:creationId xmlns:a16="http://schemas.microsoft.com/office/drawing/2014/main" id="{A07A7D09-36D0-76BC-4D79-0BCA30FA4FA8}"/>
              </a:ext>
            </a:extLst>
          </p:cNvPr>
          <p:cNvSpPr/>
          <p:nvPr/>
        </p:nvSpPr>
        <p:spPr>
          <a:xfrm>
            <a:off x="8905594" y="2489982"/>
            <a:ext cx="384188" cy="384188"/>
          </a:xfrm>
          <a:prstGeom prst="ellipse">
            <a:avLst/>
          </a:prstGeom>
          <a:solidFill>
            <a:srgbClr val="C5F5E8"/>
          </a:solidFill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latin typeface="Calibri"/>
                <a:ea typeface="Calibri"/>
                <a:cs typeface="Calibri"/>
                <a:sym typeface="Calibri"/>
              </a:rPr>
              <a:t>1</a:t>
            </a:r>
            <a:endParaRPr sz="18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864;p59">
            <a:extLst>
              <a:ext uri="{FF2B5EF4-FFF2-40B4-BE49-F238E27FC236}">
                <a16:creationId xmlns:a16="http://schemas.microsoft.com/office/drawing/2014/main" id="{3281C3C2-271C-5A66-FE93-F4BC62C820DD}"/>
              </a:ext>
            </a:extLst>
          </p:cNvPr>
          <p:cNvSpPr/>
          <p:nvPr/>
        </p:nvSpPr>
        <p:spPr>
          <a:xfrm>
            <a:off x="9097688" y="3314697"/>
            <a:ext cx="1730828" cy="585878"/>
          </a:xfrm>
          <a:prstGeom prst="roundRect">
            <a:avLst>
              <a:gd name="adj" fmla="val 16667"/>
            </a:avLst>
          </a:prstGeom>
          <a:solidFill>
            <a:srgbClr val="C5F5E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5𝑥 + 12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865;p59">
            <a:extLst>
              <a:ext uri="{FF2B5EF4-FFF2-40B4-BE49-F238E27FC236}">
                <a16:creationId xmlns:a16="http://schemas.microsoft.com/office/drawing/2014/main" id="{DB1C2A12-7A28-B94E-38A4-1AFE411147E4}"/>
              </a:ext>
            </a:extLst>
          </p:cNvPr>
          <p:cNvSpPr/>
          <p:nvPr/>
        </p:nvSpPr>
        <p:spPr>
          <a:xfrm>
            <a:off x="8905594" y="3424273"/>
            <a:ext cx="384188" cy="384188"/>
          </a:xfrm>
          <a:prstGeom prst="ellipse">
            <a:avLst/>
          </a:prstGeom>
          <a:solidFill>
            <a:srgbClr val="C5F5E8"/>
          </a:solidFill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latin typeface="Calibri"/>
                <a:ea typeface="Calibri"/>
                <a:cs typeface="Calibri"/>
                <a:sym typeface="Calibri"/>
              </a:rPr>
              <a:t>2</a:t>
            </a:r>
            <a:endParaRPr sz="18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866;p59">
            <a:extLst>
              <a:ext uri="{FF2B5EF4-FFF2-40B4-BE49-F238E27FC236}">
                <a16:creationId xmlns:a16="http://schemas.microsoft.com/office/drawing/2014/main" id="{CC555FB6-3D4F-2F65-16AE-2F6B0E9154BC}"/>
              </a:ext>
            </a:extLst>
          </p:cNvPr>
          <p:cNvSpPr/>
          <p:nvPr/>
        </p:nvSpPr>
        <p:spPr>
          <a:xfrm>
            <a:off x="9097688" y="4269768"/>
            <a:ext cx="1730828" cy="585878"/>
          </a:xfrm>
          <a:prstGeom prst="roundRect">
            <a:avLst>
              <a:gd name="adj" fmla="val 16667"/>
            </a:avLst>
          </a:prstGeom>
          <a:solidFill>
            <a:srgbClr val="C5F5E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62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867;p59">
            <a:extLst>
              <a:ext uri="{FF2B5EF4-FFF2-40B4-BE49-F238E27FC236}">
                <a16:creationId xmlns:a16="http://schemas.microsoft.com/office/drawing/2014/main" id="{2A836FBA-6F7C-BC3C-4E1F-E5130AB25903}"/>
              </a:ext>
            </a:extLst>
          </p:cNvPr>
          <p:cNvSpPr/>
          <p:nvPr/>
        </p:nvSpPr>
        <p:spPr>
          <a:xfrm>
            <a:off x="8905594" y="4379344"/>
            <a:ext cx="384188" cy="384188"/>
          </a:xfrm>
          <a:prstGeom prst="ellipse">
            <a:avLst/>
          </a:prstGeom>
          <a:solidFill>
            <a:srgbClr val="C5F5E8"/>
          </a:solidFill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latin typeface="Calibri"/>
                <a:ea typeface="Calibri"/>
                <a:cs typeface="Calibri"/>
                <a:sym typeface="Calibri"/>
              </a:rPr>
              <a:t>3</a:t>
            </a:r>
            <a:endParaRPr sz="1800" dirty="0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9" name="Google Shape;868;p59">
            <a:extLst>
              <a:ext uri="{FF2B5EF4-FFF2-40B4-BE49-F238E27FC236}">
                <a16:creationId xmlns:a16="http://schemas.microsoft.com/office/drawing/2014/main" id="{D35A3400-290A-6D0E-2840-C38B7F3D82AE}"/>
              </a:ext>
            </a:extLst>
          </p:cNvPr>
          <p:cNvCxnSpPr>
            <a:cxnSpLocks/>
            <a:stCxn id="12" idx="5"/>
          </p:cNvCxnSpPr>
          <p:nvPr/>
        </p:nvCxnSpPr>
        <p:spPr>
          <a:xfrm>
            <a:off x="7466845" y="2809950"/>
            <a:ext cx="1549336" cy="1755354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20" name="Google Shape;869;p59">
            <a:extLst>
              <a:ext uri="{FF2B5EF4-FFF2-40B4-BE49-F238E27FC236}">
                <a16:creationId xmlns:a16="http://schemas.microsoft.com/office/drawing/2014/main" id="{9E88750C-170C-9BDD-ECCB-8C09478FD0D8}"/>
              </a:ext>
            </a:extLst>
          </p:cNvPr>
          <p:cNvCxnSpPr>
            <a:cxnSpLocks/>
            <a:stCxn id="9" idx="6"/>
            <a:endCxn id="16" idx="2"/>
          </p:cNvCxnSpPr>
          <p:nvPr/>
        </p:nvCxnSpPr>
        <p:spPr>
          <a:xfrm flipV="1">
            <a:off x="7523108" y="3616367"/>
            <a:ext cx="1382486" cy="46294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21" name="Google Shape;870;p59">
            <a:extLst>
              <a:ext uri="{FF2B5EF4-FFF2-40B4-BE49-F238E27FC236}">
                <a16:creationId xmlns:a16="http://schemas.microsoft.com/office/drawing/2014/main" id="{DEDC5B88-14E6-4C49-FD5B-BAAED5A52C8D}"/>
              </a:ext>
            </a:extLst>
          </p:cNvPr>
          <p:cNvCxnSpPr>
            <a:cxnSpLocks/>
            <a:stCxn id="10" idx="7"/>
            <a:endCxn id="14" idx="3"/>
          </p:cNvCxnSpPr>
          <p:nvPr/>
        </p:nvCxnSpPr>
        <p:spPr>
          <a:xfrm flipV="1">
            <a:off x="7466845" y="2817907"/>
            <a:ext cx="1495012" cy="1621449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22" name="Google Shape;871;p59">
            <a:extLst>
              <a:ext uri="{FF2B5EF4-FFF2-40B4-BE49-F238E27FC236}">
                <a16:creationId xmlns:a16="http://schemas.microsoft.com/office/drawing/2014/main" id="{BF12C47C-E97A-ED3A-FAFD-7B255E338B03}"/>
              </a:ext>
            </a:extLst>
          </p:cNvPr>
          <p:cNvSpPr txBox="1"/>
          <p:nvPr/>
        </p:nvSpPr>
        <p:spPr>
          <a:xfrm>
            <a:off x="996947" y="1427212"/>
            <a:ext cx="5697767" cy="46166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l="-1711" t="-10522" b="-28945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807640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A0A5CCA6-ACF4-248E-316E-DBA5E824163A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Repérage dans la semaine</a:t>
            </a:r>
            <a:endParaRPr kumimoji="0" lang="fr-FR" sz="3200" b="0" i="1" u="none" strike="noStrike" kern="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FA1BCB3-912D-8C33-256F-F0A36B5141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oupe 30">
            <a:extLst>
              <a:ext uri="{FF2B5EF4-FFF2-40B4-BE49-F238E27FC236}">
                <a16:creationId xmlns:a16="http://schemas.microsoft.com/office/drawing/2014/main" id="{B50FB1E5-3184-209B-9E29-F4B87759EAF9}"/>
              </a:ext>
            </a:extLst>
          </p:cNvPr>
          <p:cNvGrpSpPr/>
          <p:nvPr/>
        </p:nvGrpSpPr>
        <p:grpSpPr>
          <a:xfrm>
            <a:off x="963450" y="2304276"/>
            <a:ext cx="10265100" cy="828000"/>
            <a:chOff x="963450" y="2259806"/>
            <a:chExt cx="10265100" cy="828000"/>
          </a:xfrm>
          <a:solidFill>
            <a:srgbClr val="1D9A78"/>
          </a:solidFill>
        </p:grpSpPr>
        <p:sp>
          <p:nvSpPr>
            <p:cNvPr id="17" name="Google Shape;288;p29">
              <a:extLst>
                <a:ext uri="{FF2B5EF4-FFF2-40B4-BE49-F238E27FC236}">
                  <a16:creationId xmlns:a16="http://schemas.microsoft.com/office/drawing/2014/main" id="{31A683D1-1F3A-63C5-04F6-F4F49B649634}"/>
                </a:ext>
              </a:extLst>
            </p:cNvPr>
            <p:cNvSpPr/>
            <p:nvPr/>
          </p:nvSpPr>
          <p:spPr>
            <a:xfrm>
              <a:off x="2428129" y="2259806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Google Shape;289;p29">
              <a:extLst>
                <a:ext uri="{FF2B5EF4-FFF2-40B4-BE49-F238E27FC236}">
                  <a16:creationId xmlns:a16="http://schemas.microsoft.com/office/drawing/2014/main" id="{62E553FE-BA54-F0CE-AB1E-ADA3C2CDABD0}"/>
                </a:ext>
              </a:extLst>
            </p:cNvPr>
            <p:cNvSpPr/>
            <p:nvPr/>
          </p:nvSpPr>
          <p:spPr>
            <a:xfrm>
              <a:off x="963450" y="2259806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Séance 2</a:t>
              </a:r>
            </a:p>
          </p:txBody>
        </p:sp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1ADDEB16-C386-D0C9-7CF2-1C01B402A9E5}"/>
              </a:ext>
            </a:extLst>
          </p:cNvPr>
          <p:cNvGrpSpPr/>
          <p:nvPr/>
        </p:nvGrpSpPr>
        <p:grpSpPr>
          <a:xfrm>
            <a:off x="963450" y="4289788"/>
            <a:ext cx="10265100" cy="828000"/>
            <a:chOff x="963450" y="3925491"/>
            <a:chExt cx="10265100" cy="828000"/>
          </a:xfrm>
        </p:grpSpPr>
        <p:sp>
          <p:nvSpPr>
            <p:cNvPr id="19" name="Google Shape;290;p29">
              <a:extLst>
                <a:ext uri="{FF2B5EF4-FFF2-40B4-BE49-F238E27FC236}">
                  <a16:creationId xmlns:a16="http://schemas.microsoft.com/office/drawing/2014/main" id="{7DECC7AF-CDE4-5BD9-4725-66E98E22FD2F}"/>
                </a:ext>
              </a:extLst>
            </p:cNvPr>
            <p:cNvSpPr/>
            <p:nvPr/>
          </p:nvSpPr>
          <p:spPr>
            <a:xfrm>
              <a:off x="2428129" y="3925491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Consolidation 8</a:t>
              </a:r>
            </a:p>
          </p:txBody>
        </p:sp>
        <p:sp>
          <p:nvSpPr>
            <p:cNvPr id="20" name="Google Shape;291;p29">
              <a:extLst>
                <a:ext uri="{FF2B5EF4-FFF2-40B4-BE49-F238E27FC236}">
                  <a16:creationId xmlns:a16="http://schemas.microsoft.com/office/drawing/2014/main" id="{8DDFDABA-484E-F91A-3A01-B2943296092B}"/>
                </a:ext>
              </a:extLst>
            </p:cNvPr>
            <p:cNvSpPr/>
            <p:nvPr/>
          </p:nvSpPr>
          <p:spPr>
            <a:xfrm>
              <a:off x="963450" y="3925491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Séance 4</a:t>
              </a:r>
            </a:p>
          </p:txBody>
        </p:sp>
      </p:grp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9FA61C4D-361C-79C8-306E-1E4E23338A67}"/>
              </a:ext>
            </a:extLst>
          </p:cNvPr>
          <p:cNvGrpSpPr/>
          <p:nvPr/>
        </p:nvGrpSpPr>
        <p:grpSpPr>
          <a:xfrm>
            <a:off x="963450" y="3297032"/>
            <a:ext cx="10265100" cy="828000"/>
            <a:chOff x="963450" y="3092649"/>
            <a:chExt cx="10265100" cy="828000"/>
          </a:xfrm>
        </p:grpSpPr>
        <p:sp>
          <p:nvSpPr>
            <p:cNvPr id="21" name="Google Shape;292;p29">
              <a:extLst>
                <a:ext uri="{FF2B5EF4-FFF2-40B4-BE49-F238E27FC236}">
                  <a16:creationId xmlns:a16="http://schemas.microsoft.com/office/drawing/2014/main" id="{10C2D34D-FB8B-A95D-F232-29CF7C58B625}"/>
                </a:ext>
              </a:extLst>
            </p:cNvPr>
            <p:cNvSpPr/>
            <p:nvPr/>
          </p:nvSpPr>
          <p:spPr>
            <a:xfrm>
              <a:off x="2428129" y="3092649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1D9A78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" name="Google Shape;293;p29">
              <a:extLst>
                <a:ext uri="{FF2B5EF4-FFF2-40B4-BE49-F238E27FC236}">
                  <a16:creationId xmlns:a16="http://schemas.microsoft.com/office/drawing/2014/main" id="{EAC398AE-0F64-B30B-B910-B04156DD3482}"/>
                </a:ext>
              </a:extLst>
            </p:cNvPr>
            <p:cNvSpPr/>
            <p:nvPr/>
          </p:nvSpPr>
          <p:spPr>
            <a:xfrm>
              <a:off x="963450" y="3092649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1D9A78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</a:rPr>
                <a:t>Séance 3</a:t>
              </a:r>
            </a:p>
          </p:txBody>
        </p:sp>
      </p:grp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DA799033-29F0-02FD-AD5E-B49541A29363}"/>
              </a:ext>
            </a:extLst>
          </p:cNvPr>
          <p:cNvGrpSpPr/>
          <p:nvPr/>
        </p:nvGrpSpPr>
        <p:grpSpPr>
          <a:xfrm>
            <a:off x="918249" y="1198535"/>
            <a:ext cx="10266575" cy="831651"/>
            <a:chOff x="1005699" y="1262108"/>
            <a:chExt cx="10266575" cy="831651"/>
          </a:xfrm>
        </p:grpSpPr>
        <p:sp>
          <p:nvSpPr>
            <p:cNvPr id="11" name="Google Shape;286;p29">
              <a:extLst>
                <a:ext uri="{FF2B5EF4-FFF2-40B4-BE49-F238E27FC236}">
                  <a16:creationId xmlns:a16="http://schemas.microsoft.com/office/drawing/2014/main" id="{FFE2AFA5-7DEF-38D8-BDD1-76AEF8185550}"/>
                </a:ext>
              </a:extLst>
            </p:cNvPr>
            <p:cNvSpPr/>
            <p:nvPr/>
          </p:nvSpPr>
          <p:spPr>
            <a:xfrm>
              <a:off x="2471853" y="1265759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1D9A78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/>
                  <a:ea typeface="Calibri"/>
                  <a:cs typeface="Calibri"/>
                </a:rPr>
                <a:t>Modéliser une situation par une relation d’égalité</a:t>
              </a:r>
            </a:p>
          </p:txBody>
        </p:sp>
        <p:sp>
          <p:nvSpPr>
            <p:cNvPr id="13" name="Google Shape;287;p29">
              <a:extLst>
                <a:ext uri="{FF2B5EF4-FFF2-40B4-BE49-F238E27FC236}">
                  <a16:creationId xmlns:a16="http://schemas.microsoft.com/office/drawing/2014/main" id="{56CD9EBF-2323-60FE-7D1D-9992D468BC8B}"/>
                </a:ext>
              </a:extLst>
            </p:cNvPr>
            <p:cNvSpPr/>
            <p:nvPr/>
          </p:nvSpPr>
          <p:spPr>
            <a:xfrm>
              <a:off x="1005699" y="1262108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1D9A78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</a:rPr>
                <a:t>Séance 1</a:t>
              </a:r>
            </a:p>
          </p:txBody>
        </p:sp>
      </p:grpSp>
      <p:sp>
        <p:nvSpPr>
          <p:cNvPr id="23" name="Rectangle: Rounded Corners 11">
            <a:extLst>
              <a:ext uri="{FF2B5EF4-FFF2-40B4-BE49-F238E27FC236}">
                <a16:creationId xmlns:a16="http://schemas.microsoft.com/office/drawing/2014/main" id="{099B9CC5-16E5-CB9D-53DD-A5AAB22E13F1}"/>
              </a:ext>
            </a:extLst>
          </p:cNvPr>
          <p:cNvSpPr/>
          <p:nvPr/>
        </p:nvSpPr>
        <p:spPr>
          <a:xfrm>
            <a:off x="876000" y="5210543"/>
            <a:ext cx="10440000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2564370A-59B0-305A-AD91-6388C2F54F5A}"/>
              </a:ext>
            </a:extLst>
          </p:cNvPr>
          <p:cNvGrpSpPr/>
          <p:nvPr/>
        </p:nvGrpSpPr>
        <p:grpSpPr>
          <a:xfrm>
            <a:off x="963450" y="5282544"/>
            <a:ext cx="10265100" cy="828000"/>
            <a:chOff x="963450" y="4784704"/>
            <a:chExt cx="10265100" cy="828000"/>
          </a:xfrm>
        </p:grpSpPr>
        <p:sp>
          <p:nvSpPr>
            <p:cNvPr id="24" name="Google Shape;290;p29">
              <a:extLst>
                <a:ext uri="{FF2B5EF4-FFF2-40B4-BE49-F238E27FC236}">
                  <a16:creationId xmlns:a16="http://schemas.microsoft.com/office/drawing/2014/main" id="{B8CDE028-25F6-4D23-03E3-E57D5BD0FE10}"/>
                </a:ext>
              </a:extLst>
            </p:cNvPr>
            <p:cNvSpPr/>
            <p:nvPr/>
          </p:nvSpPr>
          <p:spPr>
            <a:xfrm>
              <a:off x="2428129" y="4784704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" name="Google Shape;291;p29">
              <a:extLst>
                <a:ext uri="{FF2B5EF4-FFF2-40B4-BE49-F238E27FC236}">
                  <a16:creationId xmlns:a16="http://schemas.microsoft.com/office/drawing/2014/main" id="{1603B967-D9FC-FC8C-55EE-DBAEAEF2C638}"/>
                </a:ext>
              </a:extLst>
            </p:cNvPr>
            <p:cNvSpPr/>
            <p:nvPr/>
          </p:nvSpPr>
          <p:spPr>
            <a:xfrm>
              <a:off x="963450" y="4784704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5FADE4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Séance 5</a:t>
              </a:r>
            </a:p>
          </p:txBody>
        </p:sp>
      </p:grpSp>
      <p:sp>
        <p:nvSpPr>
          <p:cNvPr id="4" name="ZoneTexte 3">
            <a:extLst>
              <a:ext uri="{FF2B5EF4-FFF2-40B4-BE49-F238E27FC236}">
                <a16:creationId xmlns:a16="http://schemas.microsoft.com/office/drawing/2014/main" id="{CAF60FDC-87A8-8F64-D52B-4E48CC080B02}"/>
              </a:ext>
            </a:extLst>
          </p:cNvPr>
          <p:cNvSpPr txBox="1"/>
          <p:nvPr/>
        </p:nvSpPr>
        <p:spPr>
          <a:xfrm>
            <a:off x="2970658" y="5373378"/>
            <a:ext cx="8170440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Vérifier si un nombre est solution d’une équation du premier degré à une inconnue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E53DE9B-8388-9DD5-B400-53E7F246173D}"/>
              </a:ext>
            </a:extLst>
          </p:cNvPr>
          <p:cNvSpPr txBox="1"/>
          <p:nvPr/>
        </p:nvSpPr>
        <p:spPr>
          <a:xfrm>
            <a:off x="2970658" y="3512401"/>
            <a:ext cx="74904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Consolidation 7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B5EE85C-356B-747F-8317-2037F211FC08}"/>
              </a:ext>
            </a:extLst>
          </p:cNvPr>
          <p:cNvSpPr txBox="1"/>
          <p:nvPr/>
        </p:nvSpPr>
        <p:spPr>
          <a:xfrm>
            <a:off x="3667871" y="2349694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Résoudre des problèmes en modélisant une situation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par une relation  d’inégalité</a:t>
            </a:r>
          </a:p>
        </p:txBody>
      </p:sp>
    </p:spTree>
    <p:extLst>
      <p:ext uri="{BB962C8B-B14F-4D97-AF65-F5344CB8AC3E}">
        <p14:creationId xmlns:p14="http://schemas.microsoft.com/office/powerpoint/2010/main" val="21959023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3A82C8-18B1-E49B-EE25-C1F81412A9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1DB5434E-306D-02AC-E9E7-5245019A5A25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Je prends l’équation 2x + 2 = 10 et je vais vérifier est ce que 4 est une solution de cette équation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20083B0-2A86-0536-E79B-AB6D104AAE5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91B5C028-D736-8534-9BD9-07E25D3360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422E7703-47D0-F0BF-EFB4-8C8E3A6E8EBC}"/>
              </a:ext>
            </a:extLst>
          </p:cNvPr>
          <p:cNvSpPr txBox="1"/>
          <p:nvPr/>
        </p:nvSpPr>
        <p:spPr>
          <a:xfrm>
            <a:off x="882792" y="595185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suivre.</a:t>
            </a:r>
          </a:p>
        </p:txBody>
      </p:sp>
      <p:sp>
        <p:nvSpPr>
          <p:cNvPr id="20" name="Google Shape;901;p62">
            <a:extLst>
              <a:ext uri="{FF2B5EF4-FFF2-40B4-BE49-F238E27FC236}">
                <a16:creationId xmlns:a16="http://schemas.microsoft.com/office/drawing/2014/main" id="{FFF38DFE-0970-AD07-D69B-89EC1103EDA5}"/>
              </a:ext>
            </a:extLst>
          </p:cNvPr>
          <p:cNvSpPr/>
          <p:nvPr/>
        </p:nvSpPr>
        <p:spPr>
          <a:xfrm>
            <a:off x="3495652" y="1836058"/>
            <a:ext cx="4865299" cy="92333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1" name="Google Shape;902;p62">
            <a:extLst>
              <a:ext uri="{FF2B5EF4-FFF2-40B4-BE49-F238E27FC236}">
                <a16:creationId xmlns:a16="http://schemas.microsoft.com/office/drawing/2014/main" id="{93CEC8FC-2556-4226-823C-F124E13BE242}"/>
              </a:ext>
            </a:extLst>
          </p:cNvPr>
          <p:cNvSpPr/>
          <p:nvPr/>
        </p:nvSpPr>
        <p:spPr>
          <a:xfrm>
            <a:off x="2888500" y="3926049"/>
            <a:ext cx="6619734" cy="789611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97C75F"/>
              </a:gs>
              <a:gs pos="50000">
                <a:srgbClr val="8BC63E"/>
              </a:gs>
              <a:gs pos="100000">
                <a:srgbClr val="7BB630"/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 est il  solution  de l’équation ? </a:t>
            </a:r>
            <a:endParaRPr sz="3200" b="1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94599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71E1AA-0F8B-2925-24E1-DDD32DC647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1605AD68-713A-F316-27CC-84BC6D91CC3F}"/>
                  </a:ext>
                </a:extLst>
              </p:cNvPr>
              <p:cNvSpPr txBox="1"/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Je remplace </a:t>
                </a: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𝒙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par </a:t>
                </a: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𝟒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dans l’équation</a:t>
                </a:r>
              </a:p>
            </p:txBody>
          </p:sp>
        </mc:Choice>
        <mc:Fallback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1605AD68-713A-F316-27CC-84BC6D91CC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blipFill>
                <a:blip r:embed="rId2"/>
                <a:stretch>
                  <a:fillRect l="-3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val 7">
            <a:extLst>
              <a:ext uri="{FF2B5EF4-FFF2-40B4-BE49-F238E27FC236}">
                <a16:creationId xmlns:a16="http://schemas.microsoft.com/office/drawing/2014/main" id="{D3DB0450-834E-EFEB-A069-7AF9291EB24F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23E8BFE3-5D3B-B1D0-0D63-66EBDE0856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08F9E354-CD1C-E6E1-2E3A-E9E8C942D40F}"/>
              </a:ext>
            </a:extLst>
          </p:cNvPr>
          <p:cNvSpPr txBox="1"/>
          <p:nvPr/>
        </p:nvSpPr>
        <p:spPr>
          <a:xfrm>
            <a:off x="882792" y="595185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suivre.</a:t>
            </a:r>
          </a:p>
        </p:txBody>
      </p:sp>
      <p:sp>
        <p:nvSpPr>
          <p:cNvPr id="3" name="Google Shape;910;p63">
            <a:extLst>
              <a:ext uri="{FF2B5EF4-FFF2-40B4-BE49-F238E27FC236}">
                <a16:creationId xmlns:a16="http://schemas.microsoft.com/office/drawing/2014/main" id="{62D54D18-35F2-7220-3B3E-E53D1906433A}"/>
              </a:ext>
            </a:extLst>
          </p:cNvPr>
          <p:cNvSpPr/>
          <p:nvPr/>
        </p:nvSpPr>
        <p:spPr>
          <a:xfrm>
            <a:off x="3315417" y="1018783"/>
            <a:ext cx="4865299" cy="92333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5" name="Google Shape;911;p63">
            <a:extLst>
              <a:ext uri="{FF2B5EF4-FFF2-40B4-BE49-F238E27FC236}">
                <a16:creationId xmlns:a16="http://schemas.microsoft.com/office/drawing/2014/main" id="{3F80EBA5-A51C-0154-C8D7-0BCF00027CA3}"/>
              </a:ext>
            </a:extLst>
          </p:cNvPr>
          <p:cNvSpPr/>
          <p:nvPr/>
        </p:nvSpPr>
        <p:spPr>
          <a:xfrm>
            <a:off x="3359580" y="5705769"/>
            <a:ext cx="5725928" cy="766465"/>
          </a:xfrm>
          <a:prstGeom prst="rect">
            <a:avLst/>
          </a:prstGeom>
          <a:gradFill>
            <a:gsLst>
              <a:gs pos="0">
                <a:srgbClr val="97C75F"/>
              </a:gs>
              <a:gs pos="50000">
                <a:srgbClr val="8BC63E"/>
              </a:gs>
              <a:gs pos="100000">
                <a:srgbClr val="7BB630"/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 est solution  de l’équation  </a:t>
            </a:r>
            <a:endParaRPr sz="2800" dirty="0"/>
          </a:p>
        </p:txBody>
      </p:sp>
      <p:sp>
        <p:nvSpPr>
          <p:cNvPr id="6" name="Google Shape;912;p63">
            <a:extLst>
              <a:ext uri="{FF2B5EF4-FFF2-40B4-BE49-F238E27FC236}">
                <a16:creationId xmlns:a16="http://schemas.microsoft.com/office/drawing/2014/main" id="{2497DC4F-5F8F-D923-A4D5-A0E33FB734F0}"/>
              </a:ext>
            </a:extLst>
          </p:cNvPr>
          <p:cNvSpPr/>
          <p:nvPr/>
        </p:nvSpPr>
        <p:spPr>
          <a:xfrm>
            <a:off x="3928518" y="1146883"/>
            <a:ext cx="478971" cy="749159"/>
          </a:xfrm>
          <a:prstGeom prst="ellipse">
            <a:avLst/>
          </a:prstGeom>
          <a:noFill/>
          <a:ln w="127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" name="Google Shape;913;p63">
            <a:extLst>
              <a:ext uri="{FF2B5EF4-FFF2-40B4-BE49-F238E27FC236}">
                <a16:creationId xmlns:a16="http://schemas.microsoft.com/office/drawing/2014/main" id="{51EAC63F-6C8F-EDF0-1994-57E3E588D968}"/>
              </a:ext>
            </a:extLst>
          </p:cNvPr>
          <p:cNvCxnSpPr>
            <a:stCxn id="6" idx="4"/>
          </p:cNvCxnSpPr>
          <p:nvPr/>
        </p:nvCxnSpPr>
        <p:spPr>
          <a:xfrm>
            <a:off x="4168004" y="1896042"/>
            <a:ext cx="0" cy="3312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10" name="Google Shape;914;p63">
            <a:extLst>
              <a:ext uri="{FF2B5EF4-FFF2-40B4-BE49-F238E27FC236}">
                <a16:creationId xmlns:a16="http://schemas.microsoft.com/office/drawing/2014/main" id="{4695B4D1-184F-502B-8354-C0719C0ADB5A}"/>
              </a:ext>
            </a:extLst>
          </p:cNvPr>
          <p:cNvSpPr/>
          <p:nvPr/>
        </p:nvSpPr>
        <p:spPr>
          <a:xfrm>
            <a:off x="3770245" y="2070213"/>
            <a:ext cx="795516" cy="923330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1" name="Google Shape;915;p63">
            <a:extLst>
              <a:ext uri="{FF2B5EF4-FFF2-40B4-BE49-F238E27FC236}">
                <a16:creationId xmlns:a16="http://schemas.microsoft.com/office/drawing/2014/main" id="{11C44096-4F9D-1277-2252-C1EE834093A6}"/>
              </a:ext>
            </a:extLst>
          </p:cNvPr>
          <p:cNvSpPr/>
          <p:nvPr/>
        </p:nvSpPr>
        <p:spPr>
          <a:xfrm>
            <a:off x="882792" y="3357339"/>
            <a:ext cx="1705571" cy="261257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C28EC263-3563-4EC3-9B7E-E6CF208663DC}"/>
                  </a:ext>
                </a:extLst>
              </p:cNvPr>
              <p:cNvSpPr txBox="1"/>
              <p:nvPr/>
            </p:nvSpPr>
            <p:spPr>
              <a:xfrm>
                <a:off x="3048000" y="2953073"/>
                <a:ext cx="6096000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44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fr-FR" sz="44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× </m:t>
                      </m:r>
                      <m:r>
                        <a:rPr lang="fr-FR" sz="4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fr-FR" sz="4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fr-FR" sz="44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fr-FR" sz="44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fr-FR" sz="44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𝟏𝟎</m:t>
                      </m:r>
                    </m:oMath>
                  </m:oMathPara>
                </a14:m>
                <a:endParaRPr lang="fr-FR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C28EC263-3563-4EC3-9B7E-E6CF208663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0" y="2953073"/>
                <a:ext cx="6096000" cy="76944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9143BE48-59B6-E48C-345E-86996FCE559B}"/>
                  </a:ext>
                </a:extLst>
              </p:cNvPr>
              <p:cNvSpPr txBox="1"/>
              <p:nvPr/>
            </p:nvSpPr>
            <p:spPr>
              <a:xfrm>
                <a:off x="3048000" y="4247828"/>
                <a:ext cx="6096000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44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𝟏𝟎</m:t>
                      </m:r>
                      <m:r>
                        <a:rPr lang="fr-FR" sz="44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fr-FR" sz="44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𝟏𝟎</m:t>
                      </m:r>
                    </m:oMath>
                  </m:oMathPara>
                </a14:m>
                <a:endParaRPr lang="fr-FR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9143BE48-59B6-E48C-345E-86996FCE55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0" y="4247828"/>
                <a:ext cx="6096000" cy="76944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Google Shape;915;p63">
            <a:extLst>
              <a:ext uri="{FF2B5EF4-FFF2-40B4-BE49-F238E27FC236}">
                <a16:creationId xmlns:a16="http://schemas.microsoft.com/office/drawing/2014/main" id="{E30E52B4-4E48-6AF8-DEAB-35DD4807C659}"/>
              </a:ext>
            </a:extLst>
          </p:cNvPr>
          <p:cNvSpPr/>
          <p:nvPr/>
        </p:nvSpPr>
        <p:spPr>
          <a:xfrm>
            <a:off x="882792" y="4574563"/>
            <a:ext cx="1705571" cy="261257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" name="Graphique 12" descr="Coche avec un remplissage uni">
            <a:extLst>
              <a:ext uri="{FF2B5EF4-FFF2-40B4-BE49-F238E27FC236}">
                <a16:creationId xmlns:a16="http://schemas.microsoft.com/office/drawing/2014/main" id="{2E666F60-83C4-EA66-0FDD-09F9E75064F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241735" y="3810637"/>
            <a:ext cx="1275416" cy="1275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101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10" grpId="0" animBg="1"/>
      <p:bldP spid="11" grpId="0" animBg="1"/>
      <p:bldP spid="14" grpId="0"/>
      <p:bldP spid="18" grpId="0"/>
      <p:bldP spid="19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1DA4BF-D8AE-54F5-D46B-B11C88A1B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B836C610-1680-C7C9-D651-C7DCFC5F0C0D}"/>
                  </a:ext>
                </a:extLst>
              </p:cNvPr>
              <p:cNvSpPr txBox="1"/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lvl="0">
                  <a:defRPr/>
                </a:pPr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Je prends l’équation </a:t>
                </a: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𝟐</m:t>
                    </m:r>
                    <m:r>
                      <a:rPr kumimoji="0" lang="fr-FR" sz="16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𝒙</m:t>
                    </m:r>
                    <m:r>
                      <a:rPr kumimoji="0" lang="fr-FR" sz="16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+ </m:t>
                    </m:r>
                    <m:r>
                      <a:rPr kumimoji="0" lang="fr-FR" sz="16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𝟐</m:t>
                    </m:r>
                    <m:r>
                      <a:rPr kumimoji="0" lang="fr-FR" sz="16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= </m:t>
                    </m:r>
                    <m:r>
                      <a:rPr kumimoji="0" lang="fr-FR" sz="16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𝟏𝟎</m:t>
                    </m:r>
                    <m:r>
                      <a:rPr kumimoji="0" lang="fr-FR" sz="16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et je vais vérifier </a:t>
                </a:r>
                <a:r>
                  <a:rPr lang="fr-FR" sz="1600" b="1" dirty="0">
                    <a:solidFill>
                      <a:prstClr val="white">
                        <a:lumMod val="65000"/>
                      </a:prstClr>
                    </a:solidFill>
                  </a:rPr>
                  <a:t>cette fois-ci </a:t>
                </a:r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est ce que </a:t>
                </a: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𝟏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est une solution de cette équation</a:t>
                </a:r>
              </a:p>
            </p:txBody>
          </p:sp>
        </mc:Choice>
        <mc:Fallback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B836C610-1680-C7C9-D651-C7DCFC5F0C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val 7">
            <a:extLst>
              <a:ext uri="{FF2B5EF4-FFF2-40B4-BE49-F238E27FC236}">
                <a16:creationId xmlns:a16="http://schemas.microsoft.com/office/drawing/2014/main" id="{78D9FBBA-8C9F-14D8-2809-D38CA55FB303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FB1D813E-F133-D70C-F228-B5C38C4A61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470BD6A9-5D39-817E-49A7-D58F793349F0}"/>
              </a:ext>
            </a:extLst>
          </p:cNvPr>
          <p:cNvSpPr txBox="1"/>
          <p:nvPr/>
        </p:nvSpPr>
        <p:spPr>
          <a:xfrm>
            <a:off x="882792" y="595185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suivre.</a:t>
            </a:r>
          </a:p>
        </p:txBody>
      </p:sp>
      <p:sp>
        <p:nvSpPr>
          <p:cNvPr id="20" name="Google Shape;901;p62">
            <a:extLst>
              <a:ext uri="{FF2B5EF4-FFF2-40B4-BE49-F238E27FC236}">
                <a16:creationId xmlns:a16="http://schemas.microsoft.com/office/drawing/2014/main" id="{400169C2-40B0-8085-2A89-A682CCED05B8}"/>
              </a:ext>
            </a:extLst>
          </p:cNvPr>
          <p:cNvSpPr/>
          <p:nvPr/>
        </p:nvSpPr>
        <p:spPr>
          <a:xfrm>
            <a:off x="3495652" y="1836058"/>
            <a:ext cx="4865299" cy="92333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1" name="Google Shape;902;p62">
            <a:extLst>
              <a:ext uri="{FF2B5EF4-FFF2-40B4-BE49-F238E27FC236}">
                <a16:creationId xmlns:a16="http://schemas.microsoft.com/office/drawing/2014/main" id="{5D314DF7-2482-98EB-C5A5-2BD2A8DE32B4}"/>
              </a:ext>
            </a:extLst>
          </p:cNvPr>
          <p:cNvSpPr/>
          <p:nvPr/>
        </p:nvSpPr>
        <p:spPr>
          <a:xfrm>
            <a:off x="2888500" y="3926049"/>
            <a:ext cx="6619734" cy="789611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97C75F"/>
              </a:gs>
              <a:gs pos="50000">
                <a:srgbClr val="8BC63E"/>
              </a:gs>
              <a:gs pos="100000">
                <a:srgbClr val="7BB630"/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 est il  solution  de l’équation ? </a:t>
            </a:r>
            <a:endParaRPr sz="3200" b="1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46967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E8676E-939F-4EBD-5880-146AA8A12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BC2EB750-7CDC-6990-AF79-26546EDFA9B6}"/>
                  </a:ext>
                </a:extLst>
              </p:cNvPr>
              <p:cNvSpPr txBox="1"/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Je remplace </a:t>
                </a: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𝒙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par </a:t>
                </a: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𝟏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dans l’équation.</a:t>
                </a:r>
              </a:p>
            </p:txBody>
          </p:sp>
        </mc:Choice>
        <mc:Fallback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BC2EB750-7CDC-6990-AF79-26546EDFA9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blipFill>
                <a:blip r:embed="rId2"/>
                <a:stretch>
                  <a:fillRect l="-3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val 7">
            <a:extLst>
              <a:ext uri="{FF2B5EF4-FFF2-40B4-BE49-F238E27FC236}">
                <a16:creationId xmlns:a16="http://schemas.microsoft.com/office/drawing/2014/main" id="{204738FF-4C94-B8B4-D3E2-00CA112AE5F4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37DE6940-6008-DFA6-EDAA-1AC5EC51F0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4828871E-6F3D-8C69-00B8-601A514D0565}"/>
              </a:ext>
            </a:extLst>
          </p:cNvPr>
          <p:cNvSpPr txBox="1"/>
          <p:nvPr/>
        </p:nvSpPr>
        <p:spPr>
          <a:xfrm>
            <a:off x="882792" y="595185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suivre.</a:t>
            </a:r>
          </a:p>
        </p:txBody>
      </p:sp>
      <p:sp>
        <p:nvSpPr>
          <p:cNvPr id="3" name="Google Shape;910;p63">
            <a:extLst>
              <a:ext uri="{FF2B5EF4-FFF2-40B4-BE49-F238E27FC236}">
                <a16:creationId xmlns:a16="http://schemas.microsoft.com/office/drawing/2014/main" id="{4E0166A3-D1F1-71A7-3160-E52FAB1085E1}"/>
              </a:ext>
            </a:extLst>
          </p:cNvPr>
          <p:cNvSpPr/>
          <p:nvPr/>
        </p:nvSpPr>
        <p:spPr>
          <a:xfrm>
            <a:off x="3315417" y="1018783"/>
            <a:ext cx="4865299" cy="92333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5" name="Google Shape;911;p63">
            <a:extLst>
              <a:ext uri="{FF2B5EF4-FFF2-40B4-BE49-F238E27FC236}">
                <a16:creationId xmlns:a16="http://schemas.microsoft.com/office/drawing/2014/main" id="{711857A3-A41A-4A95-5A37-4318DD04502B}"/>
              </a:ext>
            </a:extLst>
          </p:cNvPr>
          <p:cNvSpPr/>
          <p:nvPr/>
        </p:nvSpPr>
        <p:spPr>
          <a:xfrm>
            <a:off x="2969342" y="5542583"/>
            <a:ext cx="6607779" cy="766465"/>
          </a:xfrm>
          <a:prstGeom prst="rect">
            <a:avLst/>
          </a:prstGeom>
          <a:gradFill>
            <a:gsLst>
              <a:gs pos="0">
                <a:srgbClr val="97C75F"/>
              </a:gs>
              <a:gs pos="50000">
                <a:srgbClr val="8BC63E"/>
              </a:gs>
              <a:gs pos="100000">
                <a:srgbClr val="7BB630"/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 n’est pas solution  de l’équation  </a:t>
            </a:r>
            <a:endParaRPr sz="2800" dirty="0"/>
          </a:p>
        </p:txBody>
      </p:sp>
      <p:sp>
        <p:nvSpPr>
          <p:cNvPr id="6" name="Google Shape;912;p63">
            <a:extLst>
              <a:ext uri="{FF2B5EF4-FFF2-40B4-BE49-F238E27FC236}">
                <a16:creationId xmlns:a16="http://schemas.microsoft.com/office/drawing/2014/main" id="{AD824D9D-010B-5FA1-28D0-355435CB56DB}"/>
              </a:ext>
            </a:extLst>
          </p:cNvPr>
          <p:cNvSpPr/>
          <p:nvPr/>
        </p:nvSpPr>
        <p:spPr>
          <a:xfrm>
            <a:off x="3928518" y="1146883"/>
            <a:ext cx="478971" cy="749159"/>
          </a:xfrm>
          <a:prstGeom prst="ellipse">
            <a:avLst/>
          </a:prstGeom>
          <a:noFill/>
          <a:ln w="127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" name="Google Shape;913;p63">
            <a:extLst>
              <a:ext uri="{FF2B5EF4-FFF2-40B4-BE49-F238E27FC236}">
                <a16:creationId xmlns:a16="http://schemas.microsoft.com/office/drawing/2014/main" id="{6761E3F6-1EA9-8B9D-268E-15DC89C7A4A2}"/>
              </a:ext>
            </a:extLst>
          </p:cNvPr>
          <p:cNvCxnSpPr>
            <a:stCxn id="6" idx="4"/>
          </p:cNvCxnSpPr>
          <p:nvPr/>
        </p:nvCxnSpPr>
        <p:spPr>
          <a:xfrm>
            <a:off x="4168004" y="1896042"/>
            <a:ext cx="0" cy="3312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11" name="Google Shape;915;p63">
            <a:extLst>
              <a:ext uri="{FF2B5EF4-FFF2-40B4-BE49-F238E27FC236}">
                <a16:creationId xmlns:a16="http://schemas.microsoft.com/office/drawing/2014/main" id="{E6AF1F29-09A7-59F2-702D-EADE8CE4C650}"/>
              </a:ext>
            </a:extLst>
          </p:cNvPr>
          <p:cNvSpPr/>
          <p:nvPr/>
        </p:nvSpPr>
        <p:spPr>
          <a:xfrm>
            <a:off x="882792" y="3357339"/>
            <a:ext cx="1705571" cy="261257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4AE93D05-7072-B853-73CB-C1B28AE58BD1}"/>
                  </a:ext>
                </a:extLst>
              </p:cNvPr>
              <p:cNvSpPr txBox="1"/>
              <p:nvPr/>
            </p:nvSpPr>
            <p:spPr>
              <a:xfrm>
                <a:off x="3048000" y="2953073"/>
                <a:ext cx="6096000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44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fr-FR" sz="44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×</m:t>
                      </m:r>
                      <m:r>
                        <a:rPr lang="fr-FR" sz="4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fr-FR" sz="4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fr-FR" sz="44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fr-FR" sz="44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fr-FR" sz="44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𝟏𝟎</m:t>
                      </m:r>
                    </m:oMath>
                  </m:oMathPara>
                </a14:m>
                <a:endParaRPr lang="fr-FR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4AE93D05-7072-B853-73CB-C1B28AE58B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0" y="2953073"/>
                <a:ext cx="6096000" cy="7694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2218571D-1937-A2D0-12B7-5B6D8266D846}"/>
                  </a:ext>
                </a:extLst>
              </p:cNvPr>
              <p:cNvSpPr txBox="1"/>
              <p:nvPr/>
            </p:nvSpPr>
            <p:spPr>
              <a:xfrm>
                <a:off x="3048000" y="4247828"/>
                <a:ext cx="4101830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44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fr-FR" sz="44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fr-FR" sz="44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𝟏𝟎</m:t>
                      </m:r>
                    </m:oMath>
                  </m:oMathPara>
                </a14:m>
                <a:endParaRPr lang="fr-FR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2218571D-1937-A2D0-12B7-5B6D8266D8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0" y="4247828"/>
                <a:ext cx="4101830" cy="76944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Google Shape;915;p63">
            <a:extLst>
              <a:ext uri="{FF2B5EF4-FFF2-40B4-BE49-F238E27FC236}">
                <a16:creationId xmlns:a16="http://schemas.microsoft.com/office/drawing/2014/main" id="{27947C68-3C37-D111-2EF0-467CFE7C40CD}"/>
              </a:ext>
            </a:extLst>
          </p:cNvPr>
          <p:cNvSpPr/>
          <p:nvPr/>
        </p:nvSpPr>
        <p:spPr>
          <a:xfrm>
            <a:off x="882792" y="4574563"/>
            <a:ext cx="1705571" cy="261257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AC11AA1-8D79-6FF5-9EEA-99A9510EE6E1}"/>
              </a:ext>
            </a:extLst>
          </p:cNvPr>
          <p:cNvSpPr txBox="1"/>
          <p:nvPr/>
        </p:nvSpPr>
        <p:spPr>
          <a:xfrm>
            <a:off x="3987339" y="2093650"/>
            <a:ext cx="4817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>
                <a:solidFill>
                  <a:srgbClr val="FF000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012071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11" grpId="0" animBg="1"/>
      <p:bldP spid="14" grpId="0"/>
      <p:bldP spid="18" grpId="0"/>
      <p:bldP spid="19" grpId="0" animBg="1"/>
      <p:bldP spid="1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B25470-047B-6B90-5CA8-3F18525926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DF410958-52DF-8FFD-99A8-3268296A0D5E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Pour résumer : 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262A46F6-8B1C-4662-1A68-35175520336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3F94D482-98E2-7A8D-7E28-9CF92EF3F4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2B94974F-0E15-4860-0295-CADFFE03490E}"/>
              </a:ext>
            </a:extLst>
          </p:cNvPr>
          <p:cNvSpPr txBox="1"/>
          <p:nvPr/>
        </p:nvSpPr>
        <p:spPr>
          <a:xfrm>
            <a:off x="882792" y="595185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explique chaque définition</a:t>
            </a:r>
          </a:p>
        </p:txBody>
      </p:sp>
      <p:sp>
        <p:nvSpPr>
          <p:cNvPr id="10" name="Google Shape;1017;p70">
            <a:extLst>
              <a:ext uri="{FF2B5EF4-FFF2-40B4-BE49-F238E27FC236}">
                <a16:creationId xmlns:a16="http://schemas.microsoft.com/office/drawing/2014/main" id="{38A63C2A-22F3-D7B0-8A1D-C81DCE554791}"/>
              </a:ext>
            </a:extLst>
          </p:cNvPr>
          <p:cNvSpPr/>
          <p:nvPr/>
        </p:nvSpPr>
        <p:spPr>
          <a:xfrm>
            <a:off x="1366155" y="2142802"/>
            <a:ext cx="9590315" cy="3256512"/>
          </a:xfrm>
          <a:prstGeom prst="rect">
            <a:avLst/>
          </a:prstGeom>
          <a:solidFill>
            <a:srgbClr val="C5F5E8"/>
          </a:solidFill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022;p70">
            <a:extLst>
              <a:ext uri="{FF2B5EF4-FFF2-40B4-BE49-F238E27FC236}">
                <a16:creationId xmlns:a16="http://schemas.microsoft.com/office/drawing/2014/main" id="{7EDC1C43-E555-85E0-EE21-0DB324AE7796}"/>
              </a:ext>
            </a:extLst>
          </p:cNvPr>
          <p:cNvSpPr/>
          <p:nvPr/>
        </p:nvSpPr>
        <p:spPr>
          <a:xfrm>
            <a:off x="1861456" y="2625376"/>
            <a:ext cx="8599715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dirty="0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1- Une </a:t>
            </a:r>
            <a:r>
              <a:rPr lang="fr-FR" sz="2400" b="1" dirty="0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solution</a:t>
            </a:r>
            <a:r>
              <a:rPr lang="fr-FR" sz="2400" dirty="0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 de l’équation est un </a:t>
            </a:r>
            <a:r>
              <a:rPr lang="fr-FR" sz="2400" b="1" dirty="0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nombre</a:t>
            </a:r>
            <a:r>
              <a:rPr lang="fr-FR" sz="2400" dirty="0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 pour lequel </a:t>
            </a:r>
            <a:r>
              <a:rPr lang="fr-FR" sz="2400" b="1" dirty="0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l’égalité est correcte</a:t>
            </a:r>
            <a:r>
              <a:rPr lang="fr-FR" sz="2400" dirty="0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023;p70">
            <a:extLst>
              <a:ext uri="{FF2B5EF4-FFF2-40B4-BE49-F238E27FC236}">
                <a16:creationId xmlns:a16="http://schemas.microsoft.com/office/drawing/2014/main" id="{4E3D03A7-C0AE-E5E2-E9E1-43FB1BFE8D23}"/>
              </a:ext>
            </a:extLst>
          </p:cNvPr>
          <p:cNvSpPr/>
          <p:nvPr/>
        </p:nvSpPr>
        <p:spPr>
          <a:xfrm>
            <a:off x="1861456" y="4149376"/>
            <a:ext cx="859971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2- </a:t>
            </a:r>
            <a:r>
              <a:rPr lang="fr-FR" sz="2400" b="1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Résoudre</a:t>
            </a:r>
            <a:r>
              <a:rPr lang="fr-FR" sz="2400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 une équation c’est </a:t>
            </a:r>
            <a:r>
              <a:rPr lang="fr-FR" sz="2400" b="1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trouver sa solution.</a:t>
            </a:r>
            <a:endParaRPr sz="2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6855179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37EF2ADE-B959-5993-A71F-4320DC335AB1}"/>
              </a:ext>
            </a:extLst>
          </p:cNvPr>
          <p:cNvSpPr txBox="1"/>
          <p:nvPr/>
        </p:nvSpPr>
        <p:spPr>
          <a:xfrm>
            <a:off x="819150" y="318857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vrai ou faux ?</a:t>
            </a:r>
          </a:p>
          <a:p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5" name="Rectangle: Rounded Corners 24"/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830CA259-49AB-66D3-9C4F-F2C37948987E}"/>
              </a:ext>
            </a:extLst>
          </p:cNvPr>
          <p:cNvSpPr txBox="1"/>
          <p:nvPr/>
        </p:nvSpPr>
        <p:spPr>
          <a:xfrm>
            <a:off x="1016000" y="702662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laisse un moment de réflexion, puis demande aux élèves de lever leurs ardoises</a:t>
            </a:r>
          </a:p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F3C4496F-53E7-5BC5-D053-78C09D5A9C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Google Shape;1044;p72">
            <a:extLst>
              <a:ext uri="{FF2B5EF4-FFF2-40B4-BE49-F238E27FC236}">
                <a16:creationId xmlns:a16="http://schemas.microsoft.com/office/drawing/2014/main" id="{EBF41CA1-1127-D550-0FEA-06EBD727EA25}"/>
              </a:ext>
            </a:extLst>
          </p:cNvPr>
          <p:cNvSpPr/>
          <p:nvPr/>
        </p:nvSpPr>
        <p:spPr>
          <a:xfrm>
            <a:off x="1347991" y="4685339"/>
            <a:ext cx="2723266" cy="726141"/>
          </a:xfrm>
          <a:prstGeom prst="rect">
            <a:avLst/>
          </a:prstGeom>
          <a:solidFill>
            <a:srgbClr val="D8D8D8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Vrai</a:t>
            </a:r>
            <a:endParaRPr/>
          </a:p>
        </p:txBody>
      </p:sp>
      <p:sp>
        <p:nvSpPr>
          <p:cNvPr id="3" name="Google Shape;1045;p72">
            <a:extLst>
              <a:ext uri="{FF2B5EF4-FFF2-40B4-BE49-F238E27FC236}">
                <a16:creationId xmlns:a16="http://schemas.microsoft.com/office/drawing/2014/main" id="{238202DF-5121-5200-81B1-053BE7FB1A83}"/>
              </a:ext>
            </a:extLst>
          </p:cNvPr>
          <p:cNvSpPr/>
          <p:nvPr/>
        </p:nvSpPr>
        <p:spPr>
          <a:xfrm>
            <a:off x="8077200" y="4685338"/>
            <a:ext cx="2751316" cy="726141"/>
          </a:xfrm>
          <a:prstGeom prst="rect">
            <a:avLst/>
          </a:prstGeom>
          <a:solidFill>
            <a:srgbClr val="D8D8D8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/>
          </a:p>
        </p:txBody>
      </p:sp>
      <p:sp>
        <p:nvSpPr>
          <p:cNvPr id="5" name="Google Shape;1048;p72">
            <a:extLst>
              <a:ext uri="{FF2B5EF4-FFF2-40B4-BE49-F238E27FC236}">
                <a16:creationId xmlns:a16="http://schemas.microsoft.com/office/drawing/2014/main" id="{2F9E70DB-3BAF-9219-CC24-628903AFFFFC}"/>
              </a:ext>
            </a:extLst>
          </p:cNvPr>
          <p:cNvSpPr/>
          <p:nvPr/>
        </p:nvSpPr>
        <p:spPr>
          <a:xfrm>
            <a:off x="1347990" y="1655236"/>
            <a:ext cx="9480526" cy="292765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6633BE7D-2410-D46B-1C79-352E8C7E6028}"/>
                  </a:ext>
                </a:extLst>
              </p:cNvPr>
              <p:cNvSpPr txBox="1"/>
              <p:nvPr/>
            </p:nvSpPr>
            <p:spPr>
              <a:xfrm>
                <a:off x="1435510" y="2200068"/>
                <a:ext cx="8924038" cy="113877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fr-FR" sz="3200" b="1" dirty="0"/>
                  <a:t>3 est une solution de l’équation </a:t>
                </a:r>
                <a14:m>
                  <m:oMath xmlns:m="http://schemas.openxmlformats.org/officeDocument/2006/math">
                    <m:r>
                      <a:rPr lang="fr-FR" sz="3200" b="1" i="1" dirty="0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fr-FR" sz="3200" b="1" i="1" dirty="0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3200" b="1" i="1" dirty="0" smtClean="0">
                        <a:latin typeface="Cambria Math" panose="02040503050406030204" pitchFamily="18" charset="0"/>
                      </a:rPr>
                      <m:t> + </m:t>
                    </m:r>
                    <m:r>
                      <a:rPr lang="fr-FR" sz="3200" b="1" i="1" dirty="0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fr-FR" sz="3200" b="1" i="1" dirty="0" smtClean="0">
                        <a:latin typeface="Cambria Math" panose="02040503050406030204" pitchFamily="18" charset="0"/>
                      </a:rPr>
                      <m:t> = </m:t>
                    </m:r>
                    <m:r>
                      <a:rPr lang="fr-FR" sz="3200" b="1" i="1" dirty="0" smtClean="0">
                        <a:latin typeface="Cambria Math" panose="02040503050406030204" pitchFamily="18" charset="0"/>
                      </a:rPr>
                      <m:t>𝟏𝟎</m:t>
                    </m:r>
                    <m:r>
                      <a:rPr lang="fr-FR" sz="3200" b="1" i="1" dirty="0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fr-FR" sz="3200" b="1" dirty="0"/>
              </a:p>
              <a:p>
                <a:pPr algn="ctr"/>
                <a:r>
                  <a:rPr lang="fr-FR" sz="3600" b="1" dirty="0"/>
                  <a:t> Est-ce vrai ou faux ?</a:t>
                </a:r>
                <a:endParaRPr lang="fr-FR" sz="3600" dirty="0"/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6633BE7D-2410-D46B-1C79-352E8C7E60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5510" y="2200068"/>
                <a:ext cx="8924038" cy="1138773"/>
              </a:xfrm>
              <a:prstGeom prst="rect">
                <a:avLst/>
              </a:prstGeom>
              <a:blipFill>
                <a:blip r:embed="rId3"/>
                <a:stretch>
                  <a:fillRect t="-6417" b="-1925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18945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CB3D2D-B741-F8DD-5A41-CB41A93EAC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CEE1A1D-CE92-5271-5ABC-824FD1CFCFB6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14:m>
                  <m:oMath xmlns:m="http://schemas.openxmlformats.org/officeDocument/2006/math">
                    <m: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1600" b="1" i="0" dirty="0">
                    <a:solidFill>
                      <a:schemeClr val="bg1">
                        <a:lumMod val="65000"/>
                      </a:schemeClr>
                    </a:solidFill>
                    <a:latin typeface="+mj-lt"/>
                  </a:rPr>
                  <a:t>Voici la réponse</a:t>
                </a:r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CEE1A1D-CE92-5271-5ABC-824FD1CFCF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FC57C853-C603-123D-8424-14DB495699AB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A356AB3D-9CF9-E1B6-A76D-73D9FC0B2267}"/>
              </a:ext>
            </a:extLst>
          </p:cNvPr>
          <p:cNvSpPr txBox="1"/>
          <p:nvPr/>
        </p:nvSpPr>
        <p:spPr>
          <a:xfrm>
            <a:off x="1016000" y="566353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justifie.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7E7AA0EA-D987-B291-8818-20A0CBCB2B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p:sp>
        <p:nvSpPr>
          <p:cNvPr id="3" name="Google Shape;1056;p73">
            <a:extLst>
              <a:ext uri="{FF2B5EF4-FFF2-40B4-BE49-F238E27FC236}">
                <a16:creationId xmlns:a16="http://schemas.microsoft.com/office/drawing/2014/main" id="{F3FB72DA-F9F5-091C-6BEF-43A8C75F21DB}"/>
              </a:ext>
            </a:extLst>
          </p:cNvPr>
          <p:cNvSpPr/>
          <p:nvPr/>
        </p:nvSpPr>
        <p:spPr>
          <a:xfrm>
            <a:off x="8077200" y="4685338"/>
            <a:ext cx="2751316" cy="726141"/>
          </a:xfrm>
          <a:prstGeom prst="rect">
            <a:avLst/>
          </a:prstGeom>
          <a:solidFill>
            <a:schemeClr val="accent4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/>
          </a:p>
        </p:txBody>
      </p:sp>
      <p:sp>
        <p:nvSpPr>
          <p:cNvPr id="5" name="Google Shape;1058;p73">
            <a:extLst>
              <a:ext uri="{FF2B5EF4-FFF2-40B4-BE49-F238E27FC236}">
                <a16:creationId xmlns:a16="http://schemas.microsoft.com/office/drawing/2014/main" id="{5F0C7A7C-C035-3EB1-09B1-17A2EE50B96F}"/>
              </a:ext>
            </a:extLst>
          </p:cNvPr>
          <p:cNvSpPr/>
          <p:nvPr/>
        </p:nvSpPr>
        <p:spPr>
          <a:xfrm>
            <a:off x="1347990" y="1655236"/>
            <a:ext cx="9480526" cy="292765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983C8CB2-9F02-1C6A-9817-1177EB00DD07}"/>
                  </a:ext>
                </a:extLst>
              </p:cNvPr>
              <p:cNvSpPr txBox="1"/>
              <p:nvPr/>
            </p:nvSpPr>
            <p:spPr>
              <a:xfrm>
                <a:off x="1435510" y="2200068"/>
                <a:ext cx="8924038" cy="113877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fr-FR" sz="3200" b="1" dirty="0"/>
                  <a:t>3 est une solution de l’équation </a:t>
                </a:r>
                <a14:m>
                  <m:oMath xmlns:m="http://schemas.openxmlformats.org/officeDocument/2006/math">
                    <m:r>
                      <a:rPr lang="fr-FR" sz="3200" b="1" i="1" dirty="0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fr-FR" sz="3200" b="1" i="1" dirty="0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3200" b="1" i="1" dirty="0" smtClean="0">
                        <a:latin typeface="Cambria Math" panose="02040503050406030204" pitchFamily="18" charset="0"/>
                      </a:rPr>
                      <m:t> + </m:t>
                    </m:r>
                    <m:r>
                      <a:rPr lang="fr-FR" sz="3200" b="1" i="1" dirty="0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fr-FR" sz="3200" b="1" i="1" dirty="0" smtClean="0">
                        <a:latin typeface="Cambria Math" panose="02040503050406030204" pitchFamily="18" charset="0"/>
                      </a:rPr>
                      <m:t> = </m:t>
                    </m:r>
                    <m:r>
                      <a:rPr lang="fr-FR" sz="3200" b="1" i="1" dirty="0" smtClean="0">
                        <a:latin typeface="Cambria Math" panose="02040503050406030204" pitchFamily="18" charset="0"/>
                      </a:rPr>
                      <m:t>𝟏𝟎</m:t>
                    </m:r>
                    <m:r>
                      <a:rPr lang="fr-FR" sz="3200" b="1" i="1" dirty="0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fr-FR" sz="3200" b="1" dirty="0"/>
              </a:p>
              <a:p>
                <a:pPr algn="ctr"/>
                <a:r>
                  <a:rPr lang="fr-FR" sz="3600" b="1" dirty="0"/>
                  <a:t> Est-ce vrai ou faux ?</a:t>
                </a:r>
                <a:endParaRPr lang="fr-FR" sz="3600" dirty="0"/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983C8CB2-9F02-1C6A-9817-1177EB00DD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5510" y="2200068"/>
                <a:ext cx="8924038" cy="1138773"/>
              </a:xfrm>
              <a:prstGeom prst="rect">
                <a:avLst/>
              </a:prstGeom>
              <a:blipFill>
                <a:blip r:embed="rId4"/>
                <a:stretch>
                  <a:fillRect t="-6417" b="-1925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49598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8A93A9-AD34-5D20-B9E8-A7C937AB9D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B8BBF53A-8C5C-7346-0C18-25CE05DDC50C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Relier chaque équation à son unique solution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5EBC6649-45CB-A455-9428-A012D4FBA2A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F1E377AE-AA5B-69F1-F802-BD9B5ADC3189}"/>
              </a:ext>
            </a:extLst>
          </p:cNvPr>
          <p:cNvSpPr txBox="1"/>
          <p:nvPr/>
        </p:nvSpPr>
        <p:spPr>
          <a:xfrm>
            <a:off x="774700" y="702662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laisse un moment de réflexion, puis demande aux élèves de lever leurs ardoises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A80C0A1A-9524-C303-BAF6-FE8E7E6101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Google Shape;1094;p76">
            <a:extLst>
              <a:ext uri="{FF2B5EF4-FFF2-40B4-BE49-F238E27FC236}">
                <a16:creationId xmlns:a16="http://schemas.microsoft.com/office/drawing/2014/main" id="{99AB6D8C-54DE-680E-2C21-52C3307FD584}"/>
              </a:ext>
            </a:extLst>
          </p:cNvPr>
          <p:cNvSpPr/>
          <p:nvPr/>
        </p:nvSpPr>
        <p:spPr>
          <a:xfrm>
            <a:off x="2481942" y="4422168"/>
            <a:ext cx="2911415" cy="585878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2x + 1 = 7</a:t>
            </a:r>
            <a:endParaRPr/>
          </a:p>
        </p:txBody>
      </p:sp>
      <p:sp>
        <p:nvSpPr>
          <p:cNvPr id="3" name="Google Shape;1095;p76">
            <a:extLst>
              <a:ext uri="{FF2B5EF4-FFF2-40B4-BE49-F238E27FC236}">
                <a16:creationId xmlns:a16="http://schemas.microsoft.com/office/drawing/2014/main" id="{EF154AEA-1223-BF20-FCE8-BE358EF8DACD}"/>
              </a:ext>
            </a:extLst>
          </p:cNvPr>
          <p:cNvSpPr/>
          <p:nvPr/>
        </p:nvSpPr>
        <p:spPr>
          <a:xfrm>
            <a:off x="2481943" y="3522122"/>
            <a:ext cx="2911415" cy="585878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5x - 5 = 20</a:t>
            </a:r>
            <a:endParaRPr/>
          </a:p>
        </p:txBody>
      </p:sp>
      <p:sp>
        <p:nvSpPr>
          <p:cNvPr id="5" name="Google Shape;1096;p76">
            <a:extLst>
              <a:ext uri="{FF2B5EF4-FFF2-40B4-BE49-F238E27FC236}">
                <a16:creationId xmlns:a16="http://schemas.microsoft.com/office/drawing/2014/main" id="{54B00092-F74D-0C42-A8C8-4F82BEED1C02}"/>
              </a:ext>
            </a:extLst>
          </p:cNvPr>
          <p:cNvSpPr/>
          <p:nvPr/>
        </p:nvSpPr>
        <p:spPr>
          <a:xfrm>
            <a:off x="5201263" y="3622967"/>
            <a:ext cx="384188" cy="384188"/>
          </a:xfrm>
          <a:prstGeom prst="ellipse">
            <a:avLst/>
          </a:prstGeom>
          <a:solidFill>
            <a:schemeClr val="accent4"/>
          </a:solidFill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1097;p76">
            <a:extLst>
              <a:ext uri="{FF2B5EF4-FFF2-40B4-BE49-F238E27FC236}">
                <a16:creationId xmlns:a16="http://schemas.microsoft.com/office/drawing/2014/main" id="{DB7D3F38-0172-35F2-D9B3-48790215A066}"/>
              </a:ext>
            </a:extLst>
          </p:cNvPr>
          <p:cNvSpPr/>
          <p:nvPr/>
        </p:nvSpPr>
        <p:spPr>
          <a:xfrm>
            <a:off x="5201263" y="4535493"/>
            <a:ext cx="384188" cy="384188"/>
          </a:xfrm>
          <a:prstGeom prst="ellipse">
            <a:avLst/>
          </a:prstGeom>
          <a:solidFill>
            <a:schemeClr val="accent4"/>
          </a:solidFill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1098;p76">
            <a:extLst>
              <a:ext uri="{FF2B5EF4-FFF2-40B4-BE49-F238E27FC236}">
                <a16:creationId xmlns:a16="http://schemas.microsoft.com/office/drawing/2014/main" id="{C22E7853-C34C-3847-3436-9E0DDFD4A8F9}"/>
              </a:ext>
            </a:extLst>
          </p:cNvPr>
          <p:cNvSpPr/>
          <p:nvPr/>
        </p:nvSpPr>
        <p:spPr>
          <a:xfrm>
            <a:off x="2481943" y="2533580"/>
            <a:ext cx="2911415" cy="585878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3x + 4 = 10</a:t>
            </a:r>
            <a:endParaRPr/>
          </a:p>
        </p:txBody>
      </p:sp>
      <p:sp>
        <p:nvSpPr>
          <p:cNvPr id="9" name="Google Shape;1099;p76">
            <a:extLst>
              <a:ext uri="{FF2B5EF4-FFF2-40B4-BE49-F238E27FC236}">
                <a16:creationId xmlns:a16="http://schemas.microsoft.com/office/drawing/2014/main" id="{003BF373-D0D1-22E1-0834-169391FBE1CC}"/>
              </a:ext>
            </a:extLst>
          </p:cNvPr>
          <p:cNvSpPr/>
          <p:nvPr/>
        </p:nvSpPr>
        <p:spPr>
          <a:xfrm>
            <a:off x="5201263" y="2634425"/>
            <a:ext cx="384188" cy="384188"/>
          </a:xfrm>
          <a:prstGeom prst="ellipse">
            <a:avLst/>
          </a:prstGeom>
          <a:solidFill>
            <a:schemeClr val="accent4"/>
          </a:solidFill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1100;p76">
            <a:extLst>
              <a:ext uri="{FF2B5EF4-FFF2-40B4-BE49-F238E27FC236}">
                <a16:creationId xmlns:a16="http://schemas.microsoft.com/office/drawing/2014/main" id="{FF3D1E83-5749-6B47-9061-22FC64EFC1A6}"/>
              </a:ext>
            </a:extLst>
          </p:cNvPr>
          <p:cNvSpPr/>
          <p:nvPr/>
        </p:nvSpPr>
        <p:spPr>
          <a:xfrm>
            <a:off x="7160031" y="2532806"/>
            <a:ext cx="1730828" cy="585878"/>
          </a:xfrm>
          <a:prstGeom prst="roundRect">
            <a:avLst>
              <a:gd name="adj" fmla="val 16667"/>
            </a:avLst>
          </a:prstGeom>
          <a:solidFill>
            <a:srgbClr val="C5F5E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x = 5</a:t>
            </a:r>
            <a:endParaRPr dirty="0"/>
          </a:p>
        </p:txBody>
      </p:sp>
      <p:sp>
        <p:nvSpPr>
          <p:cNvPr id="11" name="Google Shape;1101;p76">
            <a:extLst>
              <a:ext uri="{FF2B5EF4-FFF2-40B4-BE49-F238E27FC236}">
                <a16:creationId xmlns:a16="http://schemas.microsoft.com/office/drawing/2014/main" id="{3F1B6A8B-3A1C-A7A5-D255-2A68A544263F}"/>
              </a:ext>
            </a:extLst>
          </p:cNvPr>
          <p:cNvSpPr/>
          <p:nvPr/>
        </p:nvSpPr>
        <p:spPr>
          <a:xfrm>
            <a:off x="6967937" y="2642382"/>
            <a:ext cx="384188" cy="384188"/>
          </a:xfrm>
          <a:prstGeom prst="ellipse">
            <a:avLst/>
          </a:prstGeom>
          <a:solidFill>
            <a:srgbClr val="C5F5E8"/>
          </a:solidFill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latin typeface="Calibri"/>
                <a:ea typeface="Calibri"/>
                <a:cs typeface="Calibri"/>
                <a:sym typeface="Calibri"/>
              </a:rPr>
              <a:t>1</a:t>
            </a:r>
            <a:endParaRPr sz="18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102;p76">
            <a:extLst>
              <a:ext uri="{FF2B5EF4-FFF2-40B4-BE49-F238E27FC236}">
                <a16:creationId xmlns:a16="http://schemas.microsoft.com/office/drawing/2014/main" id="{9B19B4B8-FBF5-7173-F6E7-31E6472B75B1}"/>
              </a:ext>
            </a:extLst>
          </p:cNvPr>
          <p:cNvSpPr/>
          <p:nvPr/>
        </p:nvSpPr>
        <p:spPr>
          <a:xfrm>
            <a:off x="7160031" y="3467097"/>
            <a:ext cx="1730828" cy="585878"/>
          </a:xfrm>
          <a:prstGeom prst="roundRect">
            <a:avLst>
              <a:gd name="adj" fmla="val 16667"/>
            </a:avLst>
          </a:prstGeom>
          <a:solidFill>
            <a:srgbClr val="C5F5E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x = 3</a:t>
            </a:r>
            <a:endParaRPr dirty="0"/>
          </a:p>
        </p:txBody>
      </p:sp>
      <p:sp>
        <p:nvSpPr>
          <p:cNvPr id="13" name="Google Shape;1103;p76">
            <a:extLst>
              <a:ext uri="{FF2B5EF4-FFF2-40B4-BE49-F238E27FC236}">
                <a16:creationId xmlns:a16="http://schemas.microsoft.com/office/drawing/2014/main" id="{A3EF0D0D-0A30-9498-F654-3C8B34E638FA}"/>
              </a:ext>
            </a:extLst>
          </p:cNvPr>
          <p:cNvSpPr/>
          <p:nvPr/>
        </p:nvSpPr>
        <p:spPr>
          <a:xfrm>
            <a:off x="6967937" y="3576673"/>
            <a:ext cx="384188" cy="384188"/>
          </a:xfrm>
          <a:prstGeom prst="ellipse">
            <a:avLst/>
          </a:prstGeom>
          <a:solidFill>
            <a:srgbClr val="C5F5E8"/>
          </a:solidFill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latin typeface="Calibri"/>
                <a:ea typeface="Calibri"/>
                <a:cs typeface="Calibri"/>
                <a:sym typeface="Calibri"/>
              </a:rPr>
              <a:t>2</a:t>
            </a:r>
            <a:endParaRPr sz="18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104;p76">
            <a:extLst>
              <a:ext uri="{FF2B5EF4-FFF2-40B4-BE49-F238E27FC236}">
                <a16:creationId xmlns:a16="http://schemas.microsoft.com/office/drawing/2014/main" id="{10852298-6F6E-FF59-711B-CF53C0380E90}"/>
              </a:ext>
            </a:extLst>
          </p:cNvPr>
          <p:cNvSpPr/>
          <p:nvPr/>
        </p:nvSpPr>
        <p:spPr>
          <a:xfrm>
            <a:off x="7160031" y="4422168"/>
            <a:ext cx="1730828" cy="585878"/>
          </a:xfrm>
          <a:prstGeom prst="roundRect">
            <a:avLst>
              <a:gd name="adj" fmla="val 16667"/>
            </a:avLst>
          </a:prstGeom>
          <a:solidFill>
            <a:srgbClr val="C5F5E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x = 2</a:t>
            </a: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105;p76">
            <a:extLst>
              <a:ext uri="{FF2B5EF4-FFF2-40B4-BE49-F238E27FC236}">
                <a16:creationId xmlns:a16="http://schemas.microsoft.com/office/drawing/2014/main" id="{78FB85BA-282A-36B3-F1A2-F5122A7A857F}"/>
              </a:ext>
            </a:extLst>
          </p:cNvPr>
          <p:cNvSpPr/>
          <p:nvPr/>
        </p:nvSpPr>
        <p:spPr>
          <a:xfrm>
            <a:off x="6967937" y="4531744"/>
            <a:ext cx="384188" cy="384188"/>
          </a:xfrm>
          <a:prstGeom prst="ellipse">
            <a:avLst/>
          </a:prstGeom>
          <a:solidFill>
            <a:srgbClr val="C5F5E8"/>
          </a:solidFill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latin typeface="Calibri"/>
                <a:ea typeface="Calibri"/>
                <a:cs typeface="Calibri"/>
                <a:sym typeface="Calibri"/>
              </a:rPr>
              <a:t>3</a:t>
            </a:r>
            <a:endParaRPr sz="18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106;p76">
            <a:extLst>
              <a:ext uri="{FF2B5EF4-FFF2-40B4-BE49-F238E27FC236}">
                <a16:creationId xmlns:a16="http://schemas.microsoft.com/office/drawing/2014/main" id="{00384E2D-36AE-49F1-A7AC-1569155BF166}"/>
              </a:ext>
            </a:extLst>
          </p:cNvPr>
          <p:cNvSpPr/>
          <p:nvPr/>
        </p:nvSpPr>
        <p:spPr>
          <a:xfrm>
            <a:off x="3333094" y="1841185"/>
            <a:ext cx="101912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Équation</a:t>
            </a:r>
            <a:endParaRPr/>
          </a:p>
        </p:txBody>
      </p:sp>
      <p:sp>
        <p:nvSpPr>
          <p:cNvPr id="17" name="Google Shape;1107;p76">
            <a:extLst>
              <a:ext uri="{FF2B5EF4-FFF2-40B4-BE49-F238E27FC236}">
                <a16:creationId xmlns:a16="http://schemas.microsoft.com/office/drawing/2014/main" id="{A24483BC-3D05-7764-9D5B-8C10FC6953F4}"/>
              </a:ext>
            </a:extLst>
          </p:cNvPr>
          <p:cNvSpPr/>
          <p:nvPr/>
        </p:nvSpPr>
        <p:spPr>
          <a:xfrm>
            <a:off x="6836347" y="1841185"/>
            <a:ext cx="195919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Solutions possibles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95063970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72DD13-74BE-DCCE-E713-CDECF52537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A27B6101-D3E3-6218-F58E-B68420050678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Voici la réponse</a:t>
                </a:r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A27B6101-D3E3-6218-F58E-B684200506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32C193F1-88EB-D267-DAF9-E60AC6897E89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BA4D0B22-37ED-31DB-2F7A-8D61357F0352}"/>
              </a:ext>
            </a:extLst>
          </p:cNvPr>
          <p:cNvSpPr txBox="1"/>
          <p:nvPr/>
        </p:nvSpPr>
        <p:spPr>
          <a:xfrm>
            <a:off x="863600" y="603872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justifie.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45EBE8FB-BC47-AD2F-FC20-9EC74BDA2D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p:sp>
        <p:nvSpPr>
          <p:cNvPr id="3" name="Google Shape;1094;p76">
            <a:extLst>
              <a:ext uri="{FF2B5EF4-FFF2-40B4-BE49-F238E27FC236}">
                <a16:creationId xmlns:a16="http://schemas.microsoft.com/office/drawing/2014/main" id="{DE40428E-DC46-3631-7C15-BE1B8D23C6E7}"/>
              </a:ext>
            </a:extLst>
          </p:cNvPr>
          <p:cNvSpPr/>
          <p:nvPr/>
        </p:nvSpPr>
        <p:spPr>
          <a:xfrm>
            <a:off x="2481942" y="4422168"/>
            <a:ext cx="2911415" cy="585878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2x + 1 = 7</a:t>
            </a:r>
            <a:endParaRPr/>
          </a:p>
        </p:txBody>
      </p:sp>
      <p:sp>
        <p:nvSpPr>
          <p:cNvPr id="5" name="Google Shape;1095;p76">
            <a:extLst>
              <a:ext uri="{FF2B5EF4-FFF2-40B4-BE49-F238E27FC236}">
                <a16:creationId xmlns:a16="http://schemas.microsoft.com/office/drawing/2014/main" id="{8A54EB85-6128-74C1-6F81-A3A04E41B5A6}"/>
              </a:ext>
            </a:extLst>
          </p:cNvPr>
          <p:cNvSpPr/>
          <p:nvPr/>
        </p:nvSpPr>
        <p:spPr>
          <a:xfrm>
            <a:off x="2481943" y="3522122"/>
            <a:ext cx="2911415" cy="585878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5x - 5 = 20</a:t>
            </a:r>
            <a:endParaRPr/>
          </a:p>
        </p:txBody>
      </p:sp>
      <p:sp>
        <p:nvSpPr>
          <p:cNvPr id="6" name="Google Shape;1096;p76">
            <a:extLst>
              <a:ext uri="{FF2B5EF4-FFF2-40B4-BE49-F238E27FC236}">
                <a16:creationId xmlns:a16="http://schemas.microsoft.com/office/drawing/2014/main" id="{FA2375DC-96B0-B6E3-F77F-3BB19CF6B5DA}"/>
              </a:ext>
            </a:extLst>
          </p:cNvPr>
          <p:cNvSpPr/>
          <p:nvPr/>
        </p:nvSpPr>
        <p:spPr>
          <a:xfrm>
            <a:off x="5201263" y="3622967"/>
            <a:ext cx="384188" cy="384188"/>
          </a:xfrm>
          <a:prstGeom prst="ellipse">
            <a:avLst/>
          </a:prstGeom>
          <a:solidFill>
            <a:schemeClr val="accent4"/>
          </a:solidFill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1097;p76">
            <a:extLst>
              <a:ext uri="{FF2B5EF4-FFF2-40B4-BE49-F238E27FC236}">
                <a16:creationId xmlns:a16="http://schemas.microsoft.com/office/drawing/2014/main" id="{B1CAF122-464A-6261-05B6-751A84D83C62}"/>
              </a:ext>
            </a:extLst>
          </p:cNvPr>
          <p:cNvSpPr/>
          <p:nvPr/>
        </p:nvSpPr>
        <p:spPr>
          <a:xfrm>
            <a:off x="5201263" y="4535493"/>
            <a:ext cx="384188" cy="384188"/>
          </a:xfrm>
          <a:prstGeom prst="ellipse">
            <a:avLst/>
          </a:prstGeom>
          <a:solidFill>
            <a:schemeClr val="accent4"/>
          </a:solidFill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1098;p76">
            <a:extLst>
              <a:ext uri="{FF2B5EF4-FFF2-40B4-BE49-F238E27FC236}">
                <a16:creationId xmlns:a16="http://schemas.microsoft.com/office/drawing/2014/main" id="{4FB4F236-7E40-A758-9445-555D3F319D8C}"/>
              </a:ext>
            </a:extLst>
          </p:cNvPr>
          <p:cNvSpPr/>
          <p:nvPr/>
        </p:nvSpPr>
        <p:spPr>
          <a:xfrm>
            <a:off x="2481943" y="2533580"/>
            <a:ext cx="2911415" cy="585878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3x + 4 = 10</a:t>
            </a:r>
            <a:endParaRPr/>
          </a:p>
        </p:txBody>
      </p:sp>
      <p:sp>
        <p:nvSpPr>
          <p:cNvPr id="9" name="Google Shape;1099;p76">
            <a:extLst>
              <a:ext uri="{FF2B5EF4-FFF2-40B4-BE49-F238E27FC236}">
                <a16:creationId xmlns:a16="http://schemas.microsoft.com/office/drawing/2014/main" id="{3B01F071-A5D8-B3D2-F492-B4FA60C874D3}"/>
              </a:ext>
            </a:extLst>
          </p:cNvPr>
          <p:cNvSpPr/>
          <p:nvPr/>
        </p:nvSpPr>
        <p:spPr>
          <a:xfrm>
            <a:off x="5201263" y="2634425"/>
            <a:ext cx="384188" cy="384188"/>
          </a:xfrm>
          <a:prstGeom prst="ellipse">
            <a:avLst/>
          </a:prstGeom>
          <a:solidFill>
            <a:schemeClr val="accent4"/>
          </a:solidFill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1100;p76">
            <a:extLst>
              <a:ext uri="{FF2B5EF4-FFF2-40B4-BE49-F238E27FC236}">
                <a16:creationId xmlns:a16="http://schemas.microsoft.com/office/drawing/2014/main" id="{E94C6EE6-9DEE-1954-8CF8-3099EF4C2F03}"/>
              </a:ext>
            </a:extLst>
          </p:cNvPr>
          <p:cNvSpPr/>
          <p:nvPr/>
        </p:nvSpPr>
        <p:spPr>
          <a:xfrm>
            <a:off x="7160031" y="2532806"/>
            <a:ext cx="1730828" cy="585878"/>
          </a:xfrm>
          <a:prstGeom prst="roundRect">
            <a:avLst>
              <a:gd name="adj" fmla="val 16667"/>
            </a:avLst>
          </a:prstGeom>
          <a:solidFill>
            <a:srgbClr val="C5F5E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x = 5</a:t>
            </a:r>
            <a:endParaRPr dirty="0"/>
          </a:p>
        </p:txBody>
      </p:sp>
      <p:sp>
        <p:nvSpPr>
          <p:cNvPr id="11" name="Google Shape;1101;p76">
            <a:extLst>
              <a:ext uri="{FF2B5EF4-FFF2-40B4-BE49-F238E27FC236}">
                <a16:creationId xmlns:a16="http://schemas.microsoft.com/office/drawing/2014/main" id="{7C3AC3D4-91A0-1EBC-E8E0-CDB46CF31B96}"/>
              </a:ext>
            </a:extLst>
          </p:cNvPr>
          <p:cNvSpPr/>
          <p:nvPr/>
        </p:nvSpPr>
        <p:spPr>
          <a:xfrm>
            <a:off x="6967937" y="2642382"/>
            <a:ext cx="384188" cy="384188"/>
          </a:xfrm>
          <a:prstGeom prst="ellipse">
            <a:avLst/>
          </a:prstGeom>
          <a:solidFill>
            <a:srgbClr val="C5F5E8"/>
          </a:solidFill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latin typeface="Calibri"/>
                <a:ea typeface="Calibri"/>
                <a:cs typeface="Calibri"/>
                <a:sym typeface="Calibri"/>
              </a:rPr>
              <a:t>1</a:t>
            </a:r>
            <a:endParaRPr sz="18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102;p76">
            <a:extLst>
              <a:ext uri="{FF2B5EF4-FFF2-40B4-BE49-F238E27FC236}">
                <a16:creationId xmlns:a16="http://schemas.microsoft.com/office/drawing/2014/main" id="{B1B70599-0230-92CD-F504-1397C8A585DA}"/>
              </a:ext>
            </a:extLst>
          </p:cNvPr>
          <p:cNvSpPr/>
          <p:nvPr/>
        </p:nvSpPr>
        <p:spPr>
          <a:xfrm>
            <a:off x="7160031" y="3467097"/>
            <a:ext cx="1730828" cy="585878"/>
          </a:xfrm>
          <a:prstGeom prst="roundRect">
            <a:avLst>
              <a:gd name="adj" fmla="val 16667"/>
            </a:avLst>
          </a:prstGeom>
          <a:solidFill>
            <a:srgbClr val="C5F5E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x = 3</a:t>
            </a:r>
            <a:endParaRPr dirty="0"/>
          </a:p>
        </p:txBody>
      </p:sp>
      <p:sp>
        <p:nvSpPr>
          <p:cNvPr id="13" name="Google Shape;1103;p76">
            <a:extLst>
              <a:ext uri="{FF2B5EF4-FFF2-40B4-BE49-F238E27FC236}">
                <a16:creationId xmlns:a16="http://schemas.microsoft.com/office/drawing/2014/main" id="{E7CA697F-9628-1A7B-1A0A-0F8EA17EE460}"/>
              </a:ext>
            </a:extLst>
          </p:cNvPr>
          <p:cNvSpPr/>
          <p:nvPr/>
        </p:nvSpPr>
        <p:spPr>
          <a:xfrm>
            <a:off x="6967937" y="3576673"/>
            <a:ext cx="384188" cy="384188"/>
          </a:xfrm>
          <a:prstGeom prst="ellipse">
            <a:avLst/>
          </a:prstGeom>
          <a:solidFill>
            <a:srgbClr val="C5F5E8"/>
          </a:solidFill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latin typeface="Calibri"/>
                <a:ea typeface="Calibri"/>
                <a:cs typeface="Calibri"/>
                <a:sym typeface="Calibri"/>
              </a:rPr>
              <a:t>2</a:t>
            </a:r>
            <a:endParaRPr sz="18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104;p76">
            <a:extLst>
              <a:ext uri="{FF2B5EF4-FFF2-40B4-BE49-F238E27FC236}">
                <a16:creationId xmlns:a16="http://schemas.microsoft.com/office/drawing/2014/main" id="{12B70745-7A3C-5E40-D76C-84C811496F19}"/>
              </a:ext>
            </a:extLst>
          </p:cNvPr>
          <p:cNvSpPr/>
          <p:nvPr/>
        </p:nvSpPr>
        <p:spPr>
          <a:xfrm>
            <a:off x="7160031" y="4422168"/>
            <a:ext cx="1730828" cy="585878"/>
          </a:xfrm>
          <a:prstGeom prst="roundRect">
            <a:avLst>
              <a:gd name="adj" fmla="val 16667"/>
            </a:avLst>
          </a:prstGeom>
          <a:solidFill>
            <a:srgbClr val="C5F5E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x = 2</a:t>
            </a: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105;p76">
            <a:extLst>
              <a:ext uri="{FF2B5EF4-FFF2-40B4-BE49-F238E27FC236}">
                <a16:creationId xmlns:a16="http://schemas.microsoft.com/office/drawing/2014/main" id="{53BE35AE-B5E3-2675-F8A1-460BC0959EB3}"/>
              </a:ext>
            </a:extLst>
          </p:cNvPr>
          <p:cNvSpPr/>
          <p:nvPr/>
        </p:nvSpPr>
        <p:spPr>
          <a:xfrm>
            <a:off x="6967937" y="4531744"/>
            <a:ext cx="384188" cy="384188"/>
          </a:xfrm>
          <a:prstGeom prst="ellipse">
            <a:avLst/>
          </a:prstGeom>
          <a:solidFill>
            <a:srgbClr val="C5F5E8"/>
          </a:solidFill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latin typeface="Calibri"/>
                <a:ea typeface="Calibri"/>
                <a:cs typeface="Calibri"/>
                <a:sym typeface="Calibri"/>
              </a:rPr>
              <a:t>3</a:t>
            </a:r>
            <a:endParaRPr sz="18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106;p76">
            <a:extLst>
              <a:ext uri="{FF2B5EF4-FFF2-40B4-BE49-F238E27FC236}">
                <a16:creationId xmlns:a16="http://schemas.microsoft.com/office/drawing/2014/main" id="{42C3EBFD-6EF5-AC7D-96E7-C85506100B6A}"/>
              </a:ext>
            </a:extLst>
          </p:cNvPr>
          <p:cNvSpPr/>
          <p:nvPr/>
        </p:nvSpPr>
        <p:spPr>
          <a:xfrm>
            <a:off x="3333094" y="1841185"/>
            <a:ext cx="101912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Équation</a:t>
            </a:r>
            <a:endParaRPr/>
          </a:p>
        </p:txBody>
      </p:sp>
      <p:sp>
        <p:nvSpPr>
          <p:cNvPr id="17" name="Google Shape;1107;p76">
            <a:extLst>
              <a:ext uri="{FF2B5EF4-FFF2-40B4-BE49-F238E27FC236}">
                <a16:creationId xmlns:a16="http://schemas.microsoft.com/office/drawing/2014/main" id="{FDFA68D7-D1A8-A82B-CCDA-D464FB7FBD6A}"/>
              </a:ext>
            </a:extLst>
          </p:cNvPr>
          <p:cNvSpPr/>
          <p:nvPr/>
        </p:nvSpPr>
        <p:spPr>
          <a:xfrm>
            <a:off x="6836347" y="1841185"/>
            <a:ext cx="195919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Solutions possibles</a:t>
            </a:r>
            <a:endParaRPr/>
          </a:p>
        </p:txBody>
      </p:sp>
      <p:cxnSp>
        <p:nvCxnSpPr>
          <p:cNvPr id="18" name="Google Shape;1116;p77">
            <a:extLst>
              <a:ext uri="{FF2B5EF4-FFF2-40B4-BE49-F238E27FC236}">
                <a16:creationId xmlns:a16="http://schemas.microsoft.com/office/drawing/2014/main" id="{FF6488A9-21E3-6B3C-63DC-F3FD2158D035}"/>
              </a:ext>
            </a:extLst>
          </p:cNvPr>
          <p:cNvCxnSpPr>
            <a:cxnSpLocks/>
            <a:endCxn id="15" idx="2"/>
          </p:cNvCxnSpPr>
          <p:nvPr/>
        </p:nvCxnSpPr>
        <p:spPr>
          <a:xfrm>
            <a:off x="5552837" y="2834476"/>
            <a:ext cx="1415100" cy="1889362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20" name="Google Shape;1116;p77">
            <a:extLst>
              <a:ext uri="{FF2B5EF4-FFF2-40B4-BE49-F238E27FC236}">
                <a16:creationId xmlns:a16="http://schemas.microsoft.com/office/drawing/2014/main" id="{EB7F3C4D-27BA-322E-1858-479D9712E724}"/>
              </a:ext>
            </a:extLst>
          </p:cNvPr>
          <p:cNvCxnSpPr>
            <a:cxnSpLocks/>
            <a:stCxn id="6" idx="6"/>
          </p:cNvCxnSpPr>
          <p:nvPr/>
        </p:nvCxnSpPr>
        <p:spPr>
          <a:xfrm flipV="1">
            <a:off x="5585451" y="2834476"/>
            <a:ext cx="1382486" cy="980585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22" name="Google Shape;1116;p77">
            <a:extLst>
              <a:ext uri="{FF2B5EF4-FFF2-40B4-BE49-F238E27FC236}">
                <a16:creationId xmlns:a16="http://schemas.microsoft.com/office/drawing/2014/main" id="{D7276FC2-A2B5-B43A-E61C-80836702680A}"/>
              </a:ext>
            </a:extLst>
          </p:cNvPr>
          <p:cNvCxnSpPr>
            <a:cxnSpLocks/>
            <a:stCxn id="7" idx="6"/>
            <a:endCxn id="13" idx="2"/>
          </p:cNvCxnSpPr>
          <p:nvPr/>
        </p:nvCxnSpPr>
        <p:spPr>
          <a:xfrm flipV="1">
            <a:off x="5585451" y="3768767"/>
            <a:ext cx="1382486" cy="95882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3128806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guidée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905D3019-78F1-3FD7-7E47-7F8D041A9F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collective (</a:t>
              </a:r>
              <a:r>
                <a:rPr lang="fr-FR" sz="1867" b="1" kern="0" dirty="0" err="1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VdC</a:t>
              </a: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)</a:t>
              </a:r>
              <a:r>
                <a:rPr lang="ar-MA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 </a:t>
              </a:r>
              <a:endParaRPr lang="fr-FR" sz="1867" b="1" kern="0" dirty="0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en binôme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12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à la discussion. Il circule pour contrôler et donner des indications en cas de besoin.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A84903F-8F6B-4BBF-3111-ED2769D25CFE}"/>
              </a:ext>
            </a:extLst>
          </p:cNvPr>
          <p:cNvSpPr/>
          <p:nvPr/>
        </p:nvSpPr>
        <p:spPr>
          <a:xfrm>
            <a:off x="5124450" y="6087364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84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9B44CC1-92A9-1782-A899-1A0EE46A0F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31689" y="1157635"/>
            <a:ext cx="7022447" cy="4886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BBDB9B-6528-0911-E8DD-A734EC5015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DCAC0477-104A-A6B6-4080-BD2A17253F43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DF4D2DF8-5214-C01C-1042-E63459C7D56F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BA5D915E-862E-D1DB-85CF-ED72E58D4263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F42DA778-8020-D0A7-50E6-9CE57C8AB8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332263AA-C7AA-D6AB-7FC9-D566BEC7267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14CADCBD-9D67-E018-C83C-38099BEC500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5E6ACDB4-9793-6988-D206-42382D521B2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8437"/>
          <a:stretch/>
        </p:blipFill>
        <p:spPr>
          <a:xfrm>
            <a:off x="293552" y="2774197"/>
            <a:ext cx="11608616" cy="1190152"/>
          </a:xfrm>
          <a:prstGeom prst="rect">
            <a:avLst/>
          </a:prstGeom>
        </p:spPr>
      </p:pic>
      <p:sp>
        <p:nvSpPr>
          <p:cNvPr id="6" name="Multiplication 5">
            <a:extLst>
              <a:ext uri="{FF2B5EF4-FFF2-40B4-BE49-F238E27FC236}">
                <a16:creationId xmlns:a16="http://schemas.microsoft.com/office/drawing/2014/main" id="{5B71830B-C5F0-1936-3260-6E039974275D}"/>
              </a:ext>
            </a:extLst>
          </p:cNvPr>
          <p:cNvSpPr/>
          <p:nvPr/>
        </p:nvSpPr>
        <p:spPr>
          <a:xfrm>
            <a:off x="6672649" y="3429000"/>
            <a:ext cx="370702" cy="438665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79982552"/>
      </p:ext>
    </p:extLst>
  </p:cSld>
  <p:clrMapOvr>
    <a:masterClrMapping/>
  </p:clrMapOvr>
  <p:transition spd="slow">
    <p:push dir="u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5A42D-E7FE-C31B-36AB-56BCFC13E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27B0C8F2-D65B-21A7-16E3-C35EF066DFA0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CAF29143-5851-950D-3BDB-B3301F392A49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C10EAA7-795A-CCDE-75FF-BFC3A83594B5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0B9585BF-A7F5-904D-233A-AFFFFA381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794D992D-7284-6239-C01E-DE1B8CE18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7665293-6FA7-1F20-5FF4-AA0A0560F4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Image 7" descr="Une image contenant texte, capture d’écran, Police, ligne&#10;&#10;Le contenu généré par l’IA peut être incorrect.">
            <a:extLst>
              <a:ext uri="{FF2B5EF4-FFF2-40B4-BE49-F238E27FC236}">
                <a16:creationId xmlns:a16="http://schemas.microsoft.com/office/drawing/2014/main" id="{CCF10B1C-F3CF-A7D6-004D-CD22510552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6433" y="1710813"/>
            <a:ext cx="11568045" cy="247553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48F11CA4-292D-EF32-6349-DD1303C92AAD}"/>
                  </a:ext>
                </a:extLst>
              </p:cNvPr>
              <p:cNvSpPr txBox="1"/>
              <p:nvPr/>
            </p:nvSpPr>
            <p:spPr>
              <a:xfrm>
                <a:off x="3903406" y="2890684"/>
                <a:ext cx="150433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fr-FR" sz="2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48F11CA4-292D-EF32-6349-DD1303C92A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3406" y="2890684"/>
                <a:ext cx="1504336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CE181962-DDBB-1AFE-65B6-202C6AA9227B}"/>
                  </a:ext>
                </a:extLst>
              </p:cNvPr>
              <p:cNvSpPr txBox="1"/>
              <p:nvPr/>
            </p:nvSpPr>
            <p:spPr>
              <a:xfrm>
                <a:off x="6631860" y="2844933"/>
                <a:ext cx="150433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000" b="1" dirty="0">
                    <a:solidFill>
                      <a:srgbClr val="FF0000"/>
                    </a:solidFill>
                  </a:rPr>
                  <a:t>3</a:t>
                </a:r>
                <a14:m>
                  <m:oMath xmlns:m="http://schemas.openxmlformats.org/officeDocument/2006/math">
                    <m:r>
                      <a:rPr lang="fr-FR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endParaRPr lang="fr-FR" sz="2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CE181962-DDBB-1AFE-65B6-202C6AA922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1860" y="2844933"/>
                <a:ext cx="1504336" cy="400110"/>
              </a:xfrm>
              <a:prstGeom prst="rect">
                <a:avLst/>
              </a:prstGeom>
              <a:blipFill>
                <a:blip r:embed="rId7"/>
                <a:stretch>
                  <a:fillRect l="-4453" t="-9231" b="-2769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1501434F-52EC-3D16-AE26-2DE1B8C275DE}"/>
                  </a:ext>
                </a:extLst>
              </p:cNvPr>
              <p:cNvSpPr txBox="1"/>
              <p:nvPr/>
            </p:nvSpPr>
            <p:spPr>
              <a:xfrm>
                <a:off x="9378613" y="2844933"/>
                <a:ext cx="150433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fr-FR" sz="2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1501434F-52EC-3D16-AE26-2DE1B8C275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78613" y="2844933"/>
                <a:ext cx="1504336" cy="40011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4D38C1E8-F4EF-FA69-937D-2E6813E3822A}"/>
                  </a:ext>
                </a:extLst>
              </p:cNvPr>
              <p:cNvSpPr txBox="1"/>
              <p:nvPr/>
            </p:nvSpPr>
            <p:spPr>
              <a:xfrm>
                <a:off x="9444376" y="3629055"/>
                <a:ext cx="150433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fr-FR" sz="2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4D38C1E8-F4EF-FA69-937D-2E6813E382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44376" y="3629055"/>
                <a:ext cx="1504336" cy="40011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D3DF4D98-1EF4-9C3A-6E8B-3B8ED2B26BD0}"/>
                  </a:ext>
                </a:extLst>
              </p:cNvPr>
              <p:cNvSpPr txBox="1"/>
              <p:nvPr/>
            </p:nvSpPr>
            <p:spPr>
              <a:xfrm>
                <a:off x="6326307" y="3290794"/>
                <a:ext cx="150433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fr-FR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fr-FR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𝟕</m:t>
                      </m:r>
                    </m:oMath>
                  </m:oMathPara>
                </a14:m>
                <a:endParaRPr lang="fr-FR" sz="2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D3DF4D98-1EF4-9C3A-6E8B-3B8ED2B26B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6307" y="3290794"/>
                <a:ext cx="1504336" cy="400110"/>
              </a:xfrm>
              <a:prstGeom prst="rect">
                <a:avLst/>
              </a:prstGeom>
              <a:blipFill>
                <a:blip r:embed="rId10"/>
                <a:stretch>
                  <a:fillRect b="-1384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418C587C-4DA3-82E3-AEE6-A83F30249B8C}"/>
                  </a:ext>
                </a:extLst>
              </p:cNvPr>
              <p:cNvSpPr txBox="1"/>
              <p:nvPr/>
            </p:nvSpPr>
            <p:spPr>
              <a:xfrm>
                <a:off x="9542900" y="3258839"/>
                <a:ext cx="150433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𝟏𝟏</m:t>
                      </m:r>
                    </m:oMath>
                  </m:oMathPara>
                </a14:m>
                <a:endParaRPr lang="fr-FR" sz="2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418C587C-4DA3-82E3-AEE6-A83F30249B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42900" y="3258839"/>
                <a:ext cx="1504336" cy="40011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36585AFC-769E-C2CF-B8EE-12F8C91AB010}"/>
                  </a:ext>
                </a:extLst>
              </p:cNvPr>
              <p:cNvSpPr txBox="1"/>
              <p:nvPr/>
            </p:nvSpPr>
            <p:spPr>
              <a:xfrm>
                <a:off x="3861882" y="3629055"/>
                <a:ext cx="150433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fr-FR" sz="2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36585AFC-769E-C2CF-B8EE-12F8C91AB0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1882" y="3629055"/>
                <a:ext cx="1504336" cy="40011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CBC396D3-6410-0507-DCF8-0885C269EBE2}"/>
                  </a:ext>
                </a:extLst>
              </p:cNvPr>
              <p:cNvSpPr txBox="1"/>
              <p:nvPr/>
            </p:nvSpPr>
            <p:spPr>
              <a:xfrm>
                <a:off x="6430267" y="3629055"/>
                <a:ext cx="150433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fr-FR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fr-FR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fr-FR" sz="2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CBC396D3-6410-0507-DCF8-0885C269EB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0267" y="3629055"/>
                <a:ext cx="1504336" cy="40011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80F2EDE9-4743-9666-A03A-753E0757FE17}"/>
                  </a:ext>
                </a:extLst>
              </p:cNvPr>
              <p:cNvSpPr txBox="1"/>
              <p:nvPr/>
            </p:nvSpPr>
            <p:spPr>
              <a:xfrm>
                <a:off x="3910442" y="3226487"/>
                <a:ext cx="150433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fr-FR" sz="2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80F2EDE9-4743-9666-A03A-753E0757FE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0442" y="3226487"/>
                <a:ext cx="1504336" cy="400110"/>
              </a:xfrm>
              <a:prstGeom prst="rect">
                <a:avLst/>
              </a:prstGeom>
              <a:blipFill>
                <a:blip r:embed="rId14"/>
                <a:stretch>
                  <a:fillRect b="-757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945246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DBDBD6-4FFA-3EA6-5701-6B1424474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3F1D3CBC-A0E0-EEC1-572F-7355AEE13408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AC1D281B-5209-3867-1217-AA51027B42FD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4C583F5-094E-87E4-3869-282A627A087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66794E3D-954C-2262-BB83-03636CCCC59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026EF9E1-4B9D-5DA6-2863-C7BBD0A498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5483556-85F4-B4F5-BE98-BAFD6D8734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EE2189AD-A8F5-2D68-264C-5F373B11CD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8841" y="1710813"/>
            <a:ext cx="11703159" cy="36772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C73DB677-A21B-AFC6-4330-D54CFBF89FEA}"/>
                  </a:ext>
                </a:extLst>
              </p:cNvPr>
              <p:cNvSpPr txBox="1"/>
              <p:nvPr/>
            </p:nvSpPr>
            <p:spPr>
              <a:xfrm>
                <a:off x="6017342" y="2595716"/>
                <a:ext cx="48073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fr-FR" sz="2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C73DB677-A21B-AFC6-4330-D54CFBF89F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7342" y="2595716"/>
                <a:ext cx="480735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86A143AE-AC24-448E-5CA1-4ABAC53E5896}"/>
                  </a:ext>
                </a:extLst>
              </p:cNvPr>
              <p:cNvSpPr txBox="1"/>
              <p:nvPr/>
            </p:nvSpPr>
            <p:spPr>
              <a:xfrm>
                <a:off x="7354111" y="2595716"/>
                <a:ext cx="59338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fr-FR" sz="2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86A143AE-AC24-448E-5CA1-4ABAC53E58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4111" y="2595716"/>
                <a:ext cx="593387" cy="4001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E56DA25B-E96F-8F45-1E91-E48805573CAD}"/>
                  </a:ext>
                </a:extLst>
              </p:cNvPr>
              <p:cNvSpPr txBox="1"/>
              <p:nvPr/>
            </p:nvSpPr>
            <p:spPr>
              <a:xfrm>
                <a:off x="4630990" y="3523621"/>
                <a:ext cx="1504336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fr-FR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d>
                        <m:dPr>
                          <m:ctrlPr>
                            <a:rPr lang="fr-FR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fr-FR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fr-FR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fr-FR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fr-FR" sz="16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E56DA25B-E96F-8F45-1E91-E48805573C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0990" y="3523621"/>
                <a:ext cx="1504336" cy="33855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224A1A80-400B-56B9-4839-777A63870927}"/>
                  </a:ext>
                </a:extLst>
              </p:cNvPr>
              <p:cNvSpPr txBox="1"/>
              <p:nvPr/>
            </p:nvSpPr>
            <p:spPr>
              <a:xfrm>
                <a:off x="5594552" y="3492843"/>
                <a:ext cx="150433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fr-FR" sz="20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224A1A80-400B-56B9-4839-777A638709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4552" y="3492843"/>
                <a:ext cx="1504336" cy="40011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CD3D95B5-2CD2-5328-D6CF-E0381C832C15}"/>
                  </a:ext>
                </a:extLst>
              </p:cNvPr>
              <p:cNvSpPr txBox="1"/>
              <p:nvPr/>
            </p:nvSpPr>
            <p:spPr>
              <a:xfrm>
                <a:off x="6892412" y="3480619"/>
                <a:ext cx="150433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fr-FR" sz="2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CD3D95B5-2CD2-5328-D6CF-E0381C832C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2412" y="3480619"/>
                <a:ext cx="1504336" cy="40011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7BE0950C-70A9-BB87-8910-54A3E6FADA37}"/>
                  </a:ext>
                </a:extLst>
              </p:cNvPr>
              <p:cNvSpPr txBox="1"/>
              <p:nvPr/>
            </p:nvSpPr>
            <p:spPr>
              <a:xfrm>
                <a:off x="7433186" y="3492843"/>
                <a:ext cx="150433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fr-FR" sz="2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7BE0950C-70A9-BB87-8910-54A3E6FADA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3186" y="3492843"/>
                <a:ext cx="1504336" cy="40011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ZoneTexte 13">
            <a:extLst>
              <a:ext uri="{FF2B5EF4-FFF2-40B4-BE49-F238E27FC236}">
                <a16:creationId xmlns:a16="http://schemas.microsoft.com/office/drawing/2014/main" id="{7235E8D5-4DBA-3ACD-A0EA-060FE61792CF}"/>
              </a:ext>
            </a:extLst>
          </p:cNvPr>
          <p:cNvSpPr txBox="1"/>
          <p:nvPr/>
        </p:nvSpPr>
        <p:spPr>
          <a:xfrm>
            <a:off x="9497207" y="3429000"/>
            <a:ext cx="18743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0" dirty="0">
                <a:solidFill>
                  <a:srgbClr val="FF0000"/>
                </a:solidFill>
                <a:latin typeface="+mj-lt"/>
              </a:rPr>
              <a:t>-1 est solution</a:t>
            </a:r>
            <a:endParaRPr lang="fr-FR" sz="2000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4C4ABE95-59A3-DF15-C076-76271138D345}"/>
                  </a:ext>
                </a:extLst>
              </p:cNvPr>
              <p:cNvSpPr txBox="1"/>
              <p:nvPr/>
            </p:nvSpPr>
            <p:spPr>
              <a:xfrm>
                <a:off x="4581830" y="4471237"/>
                <a:ext cx="1504336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d>
                      <m:r>
                        <a:rPr lang="fr-FR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fr-FR" sz="16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fr-FR" sz="16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fr-FR" sz="16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4C4ABE95-59A3-DF15-C076-76271138D3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1830" y="4471237"/>
                <a:ext cx="1504336" cy="338554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CC88B95F-1F4B-83B5-E868-24DFE47370BB}"/>
                  </a:ext>
                </a:extLst>
              </p:cNvPr>
              <p:cNvSpPr txBox="1"/>
              <p:nvPr/>
            </p:nvSpPr>
            <p:spPr>
              <a:xfrm>
                <a:off x="5525725" y="4420748"/>
                <a:ext cx="150433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fr-FR" sz="20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CC88B95F-1F4B-83B5-E868-24DFE47370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5725" y="4420748"/>
                <a:ext cx="1504336" cy="40011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2F0AD0CA-9B46-46A4-7E08-8D653315C537}"/>
                  </a:ext>
                </a:extLst>
              </p:cNvPr>
              <p:cNvSpPr txBox="1"/>
              <p:nvPr/>
            </p:nvSpPr>
            <p:spPr>
              <a:xfrm>
                <a:off x="6892412" y="4451526"/>
                <a:ext cx="150433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𝟕</m:t>
                      </m:r>
                    </m:oMath>
                  </m:oMathPara>
                </a14:m>
                <a:endParaRPr lang="fr-FR" sz="2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2F0AD0CA-9B46-46A4-7E08-8D653315C5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2412" y="4451526"/>
                <a:ext cx="1504336" cy="40011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F3B203ED-0C28-E557-70F2-5296C141C2F0}"/>
                  </a:ext>
                </a:extLst>
              </p:cNvPr>
              <p:cNvSpPr txBox="1"/>
              <p:nvPr/>
            </p:nvSpPr>
            <p:spPr>
              <a:xfrm>
                <a:off x="7452853" y="4451526"/>
                <a:ext cx="150433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fr-FR" sz="2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F3B203ED-0C28-E557-70F2-5296C141C2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2853" y="4451526"/>
                <a:ext cx="1504336" cy="40011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ZoneTexte 18">
            <a:extLst>
              <a:ext uri="{FF2B5EF4-FFF2-40B4-BE49-F238E27FC236}">
                <a16:creationId xmlns:a16="http://schemas.microsoft.com/office/drawing/2014/main" id="{73620FB7-305A-F69A-2459-3EC8D5A9381C}"/>
              </a:ext>
            </a:extLst>
          </p:cNvPr>
          <p:cNvSpPr txBox="1"/>
          <p:nvPr/>
        </p:nvSpPr>
        <p:spPr>
          <a:xfrm>
            <a:off x="9671529" y="4266860"/>
            <a:ext cx="20942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0" dirty="0">
                <a:solidFill>
                  <a:srgbClr val="FF0000"/>
                </a:solidFill>
                <a:latin typeface="+mj-lt"/>
              </a:rPr>
              <a:t>2 n’est pas solution</a:t>
            </a:r>
            <a:endParaRPr lang="fr-FR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28237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autonome :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12 min</a:t>
              </a:r>
            </a:p>
          </p:txBody>
        </p:sp>
      </p:grpSp>
      <p:pic>
        <p:nvPicPr>
          <p:cNvPr id="5" name="Picture 14">
            <a:extLst>
              <a:ext uri="{FF2B5EF4-FFF2-40B4-BE49-F238E27FC236}">
                <a16:creationId xmlns:a16="http://schemas.microsoft.com/office/drawing/2014/main" id="{6D248F83-4C7F-319A-F9E2-F4E054B7BA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6989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5C8C2EC-A956-3CF2-01B0-FD460315B9DA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75000"/>
                  </a:schemeClr>
                </a:solidFill>
                <a:effectLst/>
              </a:rPr>
              <a:t>Prenez vos livrets et vos crayons, puis répondez individuellement aux exercices. Vous avez 10 min.</a:t>
            </a:r>
            <a:endParaRPr lang="fr-FR" sz="16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5C1A8D9-A02C-58FC-B173-15CDF98E063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400" i="1" dirty="0">
                <a:solidFill>
                  <a:schemeClr val="bg1">
                    <a:lumMod val="75000"/>
                  </a:schemeClr>
                </a:solidFill>
              </a:rPr>
              <a:t>L’enseignant vérifie les productions des élèves, donne une aide individuelle en cas de besoin et oriente les élèves ayant terminé vers le défi.</a:t>
            </a: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67DDBFEF-FA5F-D87B-9951-AB62A2A072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18" y="249522"/>
            <a:ext cx="559562" cy="55956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1395FC7-3C4B-B63A-9EEC-6C9EB59E7C6B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84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66905A7-5E3A-1936-D900-0DCEAD4DD2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4465" y="1859468"/>
            <a:ext cx="11624119" cy="2754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532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corrige au tableau.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8DB70F-F476-00D1-4DAC-4CF35347BB9F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83DB11-9257-2FB3-23E0-17EE22386F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avLst/>
            <a:gdLst>
              <a:gd name="csX0" fmla="*/ 0 w 1286510"/>
              <a:gd name="csY0" fmla="*/ 0 h 1417543"/>
              <a:gd name="csX1" fmla="*/ 415972 w 1286510"/>
              <a:gd name="csY1" fmla="*/ 0 h 1417543"/>
              <a:gd name="csX2" fmla="*/ 831943 w 1286510"/>
              <a:gd name="csY2" fmla="*/ 0 h 1417543"/>
              <a:gd name="csX3" fmla="*/ 1286510 w 1286510"/>
              <a:gd name="csY3" fmla="*/ 0 h 1417543"/>
              <a:gd name="csX4" fmla="*/ 1286510 w 1286510"/>
              <a:gd name="csY4" fmla="*/ 429988 h 1417543"/>
              <a:gd name="csX5" fmla="*/ 1286510 w 1286510"/>
              <a:gd name="csY5" fmla="*/ 930853 h 1417543"/>
              <a:gd name="csX6" fmla="*/ 1286510 w 1286510"/>
              <a:gd name="csY6" fmla="*/ 1417543 h 1417543"/>
              <a:gd name="csX7" fmla="*/ 831943 w 1286510"/>
              <a:gd name="csY7" fmla="*/ 1417543 h 1417543"/>
              <a:gd name="csX8" fmla="*/ 390241 w 1286510"/>
              <a:gd name="csY8" fmla="*/ 1417543 h 1417543"/>
              <a:gd name="csX9" fmla="*/ 0 w 1286510"/>
              <a:gd name="csY9" fmla="*/ 1417543 h 1417543"/>
              <a:gd name="csX10" fmla="*/ 0 w 1286510"/>
              <a:gd name="csY10" fmla="*/ 987555 h 1417543"/>
              <a:gd name="csX11" fmla="*/ 0 w 1286510"/>
              <a:gd name="csY11" fmla="*/ 486690 h 1417543"/>
              <a:gd name="csX12" fmla="*/ 0 w 1286510"/>
              <a:gd name="csY12" fmla="*/ 0 h 141754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75990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48154FEB-A7C1-8412-0A0F-25FFE8B0705A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invite les élèves à rappeler ce qu’ils ont appris, puis présente une synthèse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12683DF8-055B-F6A0-E431-FCAE5A898B13}"/>
              </a:ext>
            </a:extLst>
          </p:cNvPr>
          <p:cNvSpPr txBox="1"/>
          <p:nvPr/>
        </p:nvSpPr>
        <p:spPr>
          <a:xfrm>
            <a:off x="923911" y="188531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Dans cette séance nous avons appris :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7D9D14DD-6E11-AA20-A328-BD0266663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9B5981A-4807-5A3E-56F0-8ED234BA1E7D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2" name="Google Shape;745;p52">
            <a:extLst>
              <a:ext uri="{FF2B5EF4-FFF2-40B4-BE49-F238E27FC236}">
                <a16:creationId xmlns:a16="http://schemas.microsoft.com/office/drawing/2014/main" id="{645413FE-A0D2-67A9-C923-B4C8236C0B17}"/>
              </a:ext>
            </a:extLst>
          </p:cNvPr>
          <p:cNvSpPr/>
          <p:nvPr/>
        </p:nvSpPr>
        <p:spPr>
          <a:xfrm>
            <a:off x="3284376" y="2407068"/>
            <a:ext cx="5523722" cy="2640793"/>
          </a:xfrm>
          <a:prstGeom prst="roundRect">
            <a:avLst>
              <a:gd name="adj" fmla="val 16667"/>
            </a:avLst>
          </a:prstGeom>
          <a:solidFill>
            <a:srgbClr val="FEF7EC"/>
          </a:solidFill>
          <a:ln w="9525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" name="Google Shape;749;p52">
            <a:extLst>
              <a:ext uri="{FF2B5EF4-FFF2-40B4-BE49-F238E27FC236}">
                <a16:creationId xmlns:a16="http://schemas.microsoft.com/office/drawing/2014/main" id="{9B82E18A-12BA-AE64-F0CD-D01B0A100A9F}"/>
              </a:ext>
            </a:extLst>
          </p:cNvPr>
          <p:cNvGrpSpPr/>
          <p:nvPr/>
        </p:nvGrpSpPr>
        <p:grpSpPr>
          <a:xfrm>
            <a:off x="1329713" y="4033907"/>
            <a:ext cx="3223728" cy="2044556"/>
            <a:chOff x="1329713" y="4033907"/>
            <a:chExt cx="3223728" cy="2044556"/>
          </a:xfrm>
        </p:grpSpPr>
        <p:sp>
          <p:nvSpPr>
            <p:cNvPr id="8" name="Google Shape;750;p52">
              <a:extLst>
                <a:ext uri="{FF2B5EF4-FFF2-40B4-BE49-F238E27FC236}">
                  <a16:creationId xmlns:a16="http://schemas.microsoft.com/office/drawing/2014/main" id="{299F5E51-BF27-51D0-CDCE-D5FF9764A299}"/>
                </a:ext>
              </a:extLst>
            </p:cNvPr>
            <p:cNvSpPr/>
            <p:nvPr/>
          </p:nvSpPr>
          <p:spPr>
            <a:xfrm rot="-2112978">
              <a:off x="2391041" y="4681044"/>
              <a:ext cx="2312312" cy="213943"/>
            </a:xfrm>
            <a:prstGeom prst="rightArrow">
              <a:avLst>
                <a:gd name="adj1" fmla="val 0"/>
                <a:gd name="adj2" fmla="val 87428"/>
              </a:avLst>
            </a:prstGeom>
            <a:solidFill>
              <a:schemeClr val="accent6"/>
            </a:solidFill>
            <a:ln w="12700" cap="flat" cmpd="sng">
              <a:solidFill>
                <a:srgbClr val="0C413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BC770B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" name="Google Shape;751;p52">
              <a:extLst>
                <a:ext uri="{FF2B5EF4-FFF2-40B4-BE49-F238E27FC236}">
                  <a16:creationId xmlns:a16="http://schemas.microsoft.com/office/drawing/2014/main" id="{A5989FD9-B375-BC14-B490-FFAC0C9BD527}"/>
                </a:ext>
              </a:extLst>
            </p:cNvPr>
            <p:cNvSpPr txBox="1"/>
            <p:nvPr/>
          </p:nvSpPr>
          <p:spPr>
            <a:xfrm>
              <a:off x="1329713" y="5493688"/>
              <a:ext cx="1771830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3200" b="1">
                  <a:solidFill>
                    <a:srgbClr val="BC770B"/>
                  </a:solidFill>
                  <a:latin typeface="Calibri"/>
                  <a:ea typeface="Calibri"/>
                  <a:cs typeface="Calibri"/>
                  <a:sym typeface="Calibri"/>
                </a:rPr>
                <a:t>Inconnue</a:t>
              </a:r>
              <a:endParaRPr/>
            </a:p>
          </p:txBody>
        </p:sp>
      </p:grpSp>
      <p:sp>
        <p:nvSpPr>
          <p:cNvPr id="10" name="Google Shape;752;p52">
            <a:extLst>
              <a:ext uri="{FF2B5EF4-FFF2-40B4-BE49-F238E27FC236}">
                <a16:creationId xmlns:a16="http://schemas.microsoft.com/office/drawing/2014/main" id="{BEE2D3D8-A866-3A2C-5165-36AEE71721D3}"/>
              </a:ext>
            </a:extLst>
          </p:cNvPr>
          <p:cNvSpPr txBox="1"/>
          <p:nvPr/>
        </p:nvSpPr>
        <p:spPr>
          <a:xfrm>
            <a:off x="3101543" y="3212781"/>
            <a:ext cx="6097772" cy="1107996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1" name="Google Shape;753;p52">
            <a:extLst>
              <a:ext uri="{FF2B5EF4-FFF2-40B4-BE49-F238E27FC236}">
                <a16:creationId xmlns:a16="http://schemas.microsoft.com/office/drawing/2014/main" id="{F5F9B58A-2243-35EC-4656-D9DF39DEA10B}"/>
              </a:ext>
            </a:extLst>
          </p:cNvPr>
          <p:cNvSpPr/>
          <p:nvPr/>
        </p:nvSpPr>
        <p:spPr>
          <a:xfrm rot="5400000">
            <a:off x="4995509" y="2152553"/>
            <a:ext cx="383068" cy="1926772"/>
          </a:xfrm>
          <a:prstGeom prst="leftBrace">
            <a:avLst>
              <a:gd name="adj1" fmla="val 70434"/>
              <a:gd name="adj2" fmla="val 50000"/>
            </a:avLst>
          </a:prstGeom>
          <a:noFill/>
          <a:ln w="381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754;p52">
            <a:extLst>
              <a:ext uri="{FF2B5EF4-FFF2-40B4-BE49-F238E27FC236}">
                <a16:creationId xmlns:a16="http://schemas.microsoft.com/office/drawing/2014/main" id="{E9AECF16-A934-DC16-E2D2-B93A30628742}"/>
              </a:ext>
            </a:extLst>
          </p:cNvPr>
          <p:cNvSpPr/>
          <p:nvPr/>
        </p:nvSpPr>
        <p:spPr>
          <a:xfrm rot="5400000">
            <a:off x="7770562" y="2725331"/>
            <a:ext cx="372598" cy="867650"/>
          </a:xfrm>
          <a:prstGeom prst="leftBrace">
            <a:avLst>
              <a:gd name="adj1" fmla="val 23485"/>
              <a:gd name="adj2" fmla="val 53764"/>
            </a:avLst>
          </a:prstGeom>
          <a:noFill/>
          <a:ln w="381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3" name="Google Shape;755;p52">
            <a:extLst>
              <a:ext uri="{FF2B5EF4-FFF2-40B4-BE49-F238E27FC236}">
                <a16:creationId xmlns:a16="http://schemas.microsoft.com/office/drawing/2014/main" id="{8C6052D1-2A30-D31A-2735-98233B989586}"/>
              </a:ext>
            </a:extLst>
          </p:cNvPr>
          <p:cNvGrpSpPr/>
          <p:nvPr/>
        </p:nvGrpSpPr>
        <p:grpSpPr>
          <a:xfrm>
            <a:off x="765426" y="1533983"/>
            <a:ext cx="4160923" cy="1466220"/>
            <a:chOff x="600803" y="1357437"/>
            <a:chExt cx="4160923" cy="1466220"/>
          </a:xfrm>
        </p:grpSpPr>
        <p:sp>
          <p:nvSpPr>
            <p:cNvPr id="14" name="Google Shape;756;p52">
              <a:extLst>
                <a:ext uri="{FF2B5EF4-FFF2-40B4-BE49-F238E27FC236}">
                  <a16:creationId xmlns:a16="http://schemas.microsoft.com/office/drawing/2014/main" id="{2BE90A77-2D58-C23B-7B4B-153E83BFCE52}"/>
                </a:ext>
              </a:extLst>
            </p:cNvPr>
            <p:cNvSpPr txBox="1"/>
            <p:nvPr/>
          </p:nvSpPr>
          <p:spPr>
            <a:xfrm>
              <a:off x="600803" y="1357437"/>
              <a:ext cx="2013704" cy="9541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800" b="1" dirty="0">
                  <a:solidFill>
                    <a:srgbClr val="195868"/>
                  </a:solidFill>
                  <a:latin typeface="Calibri"/>
                  <a:ea typeface="Calibri"/>
                  <a:cs typeface="Calibri"/>
                  <a:sym typeface="Calibri"/>
                </a:rPr>
                <a:t>Membre de </a:t>
              </a:r>
              <a:endParaRPr dirty="0"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800" b="1" dirty="0">
                  <a:solidFill>
                    <a:srgbClr val="195868"/>
                  </a:solidFill>
                  <a:latin typeface="Calibri"/>
                  <a:ea typeface="Calibri"/>
                  <a:cs typeface="Calibri"/>
                  <a:sym typeface="Calibri"/>
                </a:rPr>
                <a:t>gauche</a:t>
              </a:r>
              <a:endParaRPr dirty="0"/>
            </a:p>
          </p:txBody>
        </p:sp>
        <p:sp>
          <p:nvSpPr>
            <p:cNvPr id="15" name="Google Shape;757;p52">
              <a:extLst>
                <a:ext uri="{FF2B5EF4-FFF2-40B4-BE49-F238E27FC236}">
                  <a16:creationId xmlns:a16="http://schemas.microsoft.com/office/drawing/2014/main" id="{2D710C42-B13A-E9AA-EBF7-1681E5CC4055}"/>
                </a:ext>
              </a:extLst>
            </p:cNvPr>
            <p:cNvSpPr/>
            <p:nvPr/>
          </p:nvSpPr>
          <p:spPr>
            <a:xfrm rot="1489527">
              <a:off x="2547721" y="2013739"/>
              <a:ext cx="2243019" cy="355471"/>
            </a:xfrm>
            <a:prstGeom prst="rightArrow">
              <a:avLst>
                <a:gd name="adj1" fmla="val 0"/>
                <a:gd name="adj2" fmla="val 50000"/>
              </a:avLst>
            </a:prstGeom>
            <a:solidFill>
              <a:schemeClr val="accent1"/>
            </a:solidFill>
            <a:ln w="12700" cap="flat" cmpd="sng">
              <a:solidFill>
                <a:srgbClr val="0C413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" name="Google Shape;758;p52">
            <a:extLst>
              <a:ext uri="{FF2B5EF4-FFF2-40B4-BE49-F238E27FC236}">
                <a16:creationId xmlns:a16="http://schemas.microsoft.com/office/drawing/2014/main" id="{7FD7496A-9969-EB5B-DDF5-60671C79E30B}"/>
              </a:ext>
            </a:extLst>
          </p:cNvPr>
          <p:cNvGrpSpPr/>
          <p:nvPr/>
        </p:nvGrpSpPr>
        <p:grpSpPr>
          <a:xfrm>
            <a:off x="8130924" y="1351449"/>
            <a:ext cx="2848732" cy="1545529"/>
            <a:chOff x="8484134" y="1438728"/>
            <a:chExt cx="2848732" cy="1545529"/>
          </a:xfrm>
        </p:grpSpPr>
        <p:sp>
          <p:nvSpPr>
            <p:cNvPr id="17" name="Google Shape;759;p52">
              <a:extLst>
                <a:ext uri="{FF2B5EF4-FFF2-40B4-BE49-F238E27FC236}">
                  <a16:creationId xmlns:a16="http://schemas.microsoft.com/office/drawing/2014/main" id="{EA234358-A835-159F-2728-A09D0CC02B3A}"/>
                </a:ext>
              </a:extLst>
            </p:cNvPr>
            <p:cNvSpPr txBox="1"/>
            <p:nvPr/>
          </p:nvSpPr>
          <p:spPr>
            <a:xfrm>
              <a:off x="9280331" y="1438728"/>
              <a:ext cx="2052535" cy="9541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800" b="1" dirty="0">
                  <a:solidFill>
                    <a:srgbClr val="195868"/>
                  </a:solidFill>
                  <a:latin typeface="Calibri"/>
                  <a:ea typeface="Calibri"/>
                  <a:cs typeface="Calibri"/>
                  <a:sym typeface="Calibri"/>
                </a:rPr>
                <a:t>Membre de  droite</a:t>
              </a:r>
              <a:endParaRPr dirty="0"/>
            </a:p>
          </p:txBody>
        </p:sp>
        <p:sp>
          <p:nvSpPr>
            <p:cNvPr id="18" name="Google Shape;760;p52">
              <a:extLst>
                <a:ext uri="{FF2B5EF4-FFF2-40B4-BE49-F238E27FC236}">
                  <a16:creationId xmlns:a16="http://schemas.microsoft.com/office/drawing/2014/main" id="{A4865D40-998B-F531-A55B-8FA05E133D11}"/>
                </a:ext>
              </a:extLst>
            </p:cNvPr>
            <p:cNvSpPr/>
            <p:nvPr/>
          </p:nvSpPr>
          <p:spPr>
            <a:xfrm rot="7335623">
              <a:off x="8280935" y="2198299"/>
              <a:ext cx="1365266" cy="272143"/>
            </a:xfrm>
            <a:prstGeom prst="rightArrow">
              <a:avLst>
                <a:gd name="adj1" fmla="val 0"/>
                <a:gd name="adj2" fmla="val 50000"/>
              </a:avLst>
            </a:prstGeom>
            <a:solidFill>
              <a:schemeClr val="accent1"/>
            </a:solidFill>
            <a:ln w="12700" cap="flat" cmpd="sng">
              <a:solidFill>
                <a:srgbClr val="0C413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" name="Google Shape;761;p52">
            <a:extLst>
              <a:ext uri="{FF2B5EF4-FFF2-40B4-BE49-F238E27FC236}">
                <a16:creationId xmlns:a16="http://schemas.microsoft.com/office/drawing/2014/main" id="{4E38D121-7B78-985C-93BF-4B13017C3308}"/>
              </a:ext>
            </a:extLst>
          </p:cNvPr>
          <p:cNvSpPr/>
          <p:nvPr/>
        </p:nvSpPr>
        <p:spPr>
          <a:xfrm rot="-5400000">
            <a:off x="5923944" y="2336152"/>
            <a:ext cx="394911" cy="4151091"/>
          </a:xfrm>
          <a:prstGeom prst="leftBrace">
            <a:avLst>
              <a:gd name="adj1" fmla="val 63146"/>
              <a:gd name="adj2" fmla="val 50000"/>
            </a:avLst>
          </a:prstGeom>
          <a:noFill/>
          <a:ln w="381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0" name="Google Shape;762;p52">
            <a:extLst>
              <a:ext uri="{FF2B5EF4-FFF2-40B4-BE49-F238E27FC236}">
                <a16:creationId xmlns:a16="http://schemas.microsoft.com/office/drawing/2014/main" id="{41093A90-12F9-F4C1-A0E3-396793A3C35B}"/>
              </a:ext>
            </a:extLst>
          </p:cNvPr>
          <p:cNvGrpSpPr/>
          <p:nvPr/>
        </p:nvGrpSpPr>
        <p:grpSpPr>
          <a:xfrm>
            <a:off x="6586859" y="4530365"/>
            <a:ext cx="5486400" cy="1789891"/>
            <a:chOff x="6586859" y="4530365"/>
            <a:chExt cx="5486400" cy="1789891"/>
          </a:xfrm>
        </p:grpSpPr>
        <p:sp>
          <p:nvSpPr>
            <p:cNvPr id="21" name="Google Shape;763;p52">
              <a:extLst>
                <a:ext uri="{FF2B5EF4-FFF2-40B4-BE49-F238E27FC236}">
                  <a16:creationId xmlns:a16="http://schemas.microsoft.com/office/drawing/2014/main" id="{98CA89DE-9999-0B09-37C2-BF8C5DFB956A}"/>
                </a:ext>
              </a:extLst>
            </p:cNvPr>
            <p:cNvSpPr txBox="1"/>
            <p:nvPr/>
          </p:nvSpPr>
          <p:spPr>
            <a:xfrm>
              <a:off x="6586859" y="5735481"/>
              <a:ext cx="5486400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3200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Équation du premier degré</a:t>
              </a:r>
              <a:endParaRPr dirty="0"/>
            </a:p>
          </p:txBody>
        </p:sp>
        <p:sp>
          <p:nvSpPr>
            <p:cNvPr id="22" name="Google Shape;764;p52">
              <a:extLst>
                <a:ext uri="{FF2B5EF4-FFF2-40B4-BE49-F238E27FC236}">
                  <a16:creationId xmlns:a16="http://schemas.microsoft.com/office/drawing/2014/main" id="{E98B38E6-D81C-DF57-96A9-A28B54FBA382}"/>
                </a:ext>
              </a:extLst>
            </p:cNvPr>
            <p:cNvSpPr/>
            <p:nvPr/>
          </p:nvSpPr>
          <p:spPr>
            <a:xfrm rot="-7980802">
              <a:off x="6802400" y="4996313"/>
              <a:ext cx="1373364" cy="227481"/>
            </a:xfrm>
            <a:prstGeom prst="rightArrow">
              <a:avLst>
                <a:gd name="adj1" fmla="val 0"/>
                <a:gd name="adj2" fmla="val 50000"/>
              </a:avLst>
            </a:prstGeom>
            <a:solidFill>
              <a:srgbClr val="C00000"/>
            </a:solidFill>
            <a:ln w="12700" cap="flat" cmpd="sng">
              <a:solidFill>
                <a:srgbClr val="0C413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00131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4B9484-C5AE-25EF-5C7F-B3CF73878C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FE171C3A-DB1C-AC64-9F06-54AC6B6EB8C5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invite les élèves à rappeler ce qu’ils ont appris, puis présente une synthèse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008D26D2-4BE5-1BC3-4341-3B09A9F71DB7}"/>
              </a:ext>
            </a:extLst>
          </p:cNvPr>
          <p:cNvSpPr txBox="1"/>
          <p:nvPr/>
        </p:nvSpPr>
        <p:spPr>
          <a:xfrm>
            <a:off x="923911" y="188531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Dans cette séance nous avons appris aussi :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FC37170C-93E8-6A3C-2103-C8AC9F31E3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0299E863-F043-3F1D-5592-26F3113C757F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2" name="Google Shape;1017;p70">
            <a:extLst>
              <a:ext uri="{FF2B5EF4-FFF2-40B4-BE49-F238E27FC236}">
                <a16:creationId xmlns:a16="http://schemas.microsoft.com/office/drawing/2014/main" id="{80C61689-E592-C519-849A-E083B9F266AA}"/>
              </a:ext>
            </a:extLst>
          </p:cNvPr>
          <p:cNvSpPr/>
          <p:nvPr/>
        </p:nvSpPr>
        <p:spPr>
          <a:xfrm>
            <a:off x="1366155" y="2142802"/>
            <a:ext cx="9590315" cy="3256512"/>
          </a:xfrm>
          <a:prstGeom prst="rect">
            <a:avLst/>
          </a:prstGeom>
          <a:solidFill>
            <a:srgbClr val="C5F5E8"/>
          </a:solidFill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Google Shape;1022;p70">
            <a:extLst>
              <a:ext uri="{FF2B5EF4-FFF2-40B4-BE49-F238E27FC236}">
                <a16:creationId xmlns:a16="http://schemas.microsoft.com/office/drawing/2014/main" id="{A07B8B8E-21E7-566B-D014-4382F1A546C0}"/>
              </a:ext>
            </a:extLst>
          </p:cNvPr>
          <p:cNvSpPr/>
          <p:nvPr/>
        </p:nvSpPr>
        <p:spPr>
          <a:xfrm>
            <a:off x="1861456" y="2625376"/>
            <a:ext cx="8599715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dirty="0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1- Une </a:t>
            </a:r>
            <a:r>
              <a:rPr lang="fr-FR" sz="2400" b="1" dirty="0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solution</a:t>
            </a:r>
            <a:r>
              <a:rPr lang="fr-FR" sz="2400" dirty="0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 de l’équation est un </a:t>
            </a:r>
            <a:r>
              <a:rPr lang="fr-FR" sz="2400" b="1" dirty="0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nombre</a:t>
            </a:r>
            <a:r>
              <a:rPr lang="fr-FR" sz="2400" dirty="0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 pour lequel </a:t>
            </a:r>
            <a:r>
              <a:rPr lang="fr-FR" sz="2400" b="1" dirty="0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l’égalité est correcte</a:t>
            </a:r>
            <a:r>
              <a:rPr lang="fr-FR" sz="2400" dirty="0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1023;p70">
            <a:extLst>
              <a:ext uri="{FF2B5EF4-FFF2-40B4-BE49-F238E27FC236}">
                <a16:creationId xmlns:a16="http://schemas.microsoft.com/office/drawing/2014/main" id="{6AC22569-6ECB-A8D4-BB1B-523C8421B445}"/>
              </a:ext>
            </a:extLst>
          </p:cNvPr>
          <p:cNvSpPr/>
          <p:nvPr/>
        </p:nvSpPr>
        <p:spPr>
          <a:xfrm>
            <a:off x="1861456" y="4149376"/>
            <a:ext cx="859971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2- </a:t>
            </a:r>
            <a:r>
              <a:rPr lang="fr-FR" sz="2400" b="1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Résoudre</a:t>
            </a:r>
            <a:r>
              <a:rPr lang="fr-FR" sz="2400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 une équation c’est </a:t>
            </a:r>
            <a:r>
              <a:rPr lang="fr-FR" sz="2400" b="1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trouver sa solution.</a:t>
            </a:r>
            <a:endParaRPr sz="2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35745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360F03D-5B32-04C7-AAE6-9C40F1287215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68AB2480-BD09-78CF-FE57-9EB036F878E3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" name="Google Shape;252;p28">
              <a:extLst>
                <a:ext uri="{FF2B5EF4-FFF2-40B4-BE49-F238E27FC236}">
                  <a16:creationId xmlns:a16="http://schemas.microsoft.com/office/drawing/2014/main" id="{5EB0448A-0120-2B13-4981-28C1C0966605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sp>
        <p:nvSpPr>
          <p:cNvPr id="16" name="Google Shape;995;p109">
            <a:extLst>
              <a:ext uri="{FF2B5EF4-FFF2-40B4-BE49-F238E27FC236}">
                <a16:creationId xmlns:a16="http://schemas.microsoft.com/office/drawing/2014/main" id="{146F36D3-98C7-A8EA-8830-9ABF771BA77B}"/>
              </a:ext>
            </a:extLst>
          </p:cNvPr>
          <p:cNvSpPr txBox="1"/>
          <p:nvPr/>
        </p:nvSpPr>
        <p:spPr>
          <a:xfrm>
            <a:off x="1989337" y="1416787"/>
            <a:ext cx="3341675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Livret de l’élève</a:t>
            </a:r>
          </a:p>
        </p:txBody>
      </p:sp>
      <p:sp>
        <p:nvSpPr>
          <p:cNvPr id="17" name="Google Shape;996;p109">
            <a:extLst>
              <a:ext uri="{FF2B5EF4-FFF2-40B4-BE49-F238E27FC236}">
                <a16:creationId xmlns:a16="http://schemas.microsoft.com/office/drawing/2014/main" id="{0CCAD975-A096-1843-C18D-C7ABD2A0D5D9}"/>
              </a:ext>
            </a:extLst>
          </p:cNvPr>
          <p:cNvSpPr txBox="1"/>
          <p:nvPr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Autre matériel</a:t>
            </a:r>
          </a:p>
        </p:txBody>
      </p:sp>
      <p:pic>
        <p:nvPicPr>
          <p:cNvPr id="18" name="Google Shape;1000;p109">
            <a:extLst>
              <a:ext uri="{FF2B5EF4-FFF2-40B4-BE49-F238E27FC236}">
                <a16:creationId xmlns:a16="http://schemas.microsoft.com/office/drawing/2014/main" id="{9E51B0A2-61BE-B2FE-2685-34EBB5FF90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" r="1528"/>
          <a:stretch/>
        </p:blipFill>
        <p:spPr>
          <a:xfrm>
            <a:off x="2288711" y="2268362"/>
            <a:ext cx="2783064" cy="3835783"/>
          </a:xfrm>
          <a:prstGeom prst="rect">
            <a:avLst/>
          </a:prstGeom>
          <a:noFill/>
          <a:ln cap="flat">
            <a:solidFill>
              <a:srgbClr val="336FB6"/>
            </a:solidFill>
          </a:ln>
        </p:spPr>
      </p:pic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2CBA1D-553E-9A48-AEC2-7331429E3E8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6101920" y="2831843"/>
            <a:ext cx="2454437" cy="27345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89AC41C-233F-A17C-E10D-80274621063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53174" y="3735051"/>
            <a:ext cx="3619500" cy="25146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66E59D9-571C-BF58-B8D6-160ED8C46B2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20052" y="2115869"/>
            <a:ext cx="1632389" cy="11640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0300A3-B307-D5DC-273A-568B2BA9A7E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5975323" y="2100283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FC40CB-87EF-FC64-CD65-BC554D605E4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52500" y="3009732"/>
            <a:ext cx="894928" cy="860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2245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482599" y="69714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faire l’exercice à la maison, puis clôt la séance..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699" y="177800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Exercice à préparer à la maison pour la prochaine séance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E7776F0F-6889-70FD-34F1-D33743EA4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F55B392-FE7B-9C4E-744F-DC58B9ED60D4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84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D297FDF-04C8-372D-B141-BD16070C0C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537" y="2081980"/>
            <a:ext cx="11582925" cy="2694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55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sX0" fmla="*/ 0 w 1466850"/>
              <a:gd name="csY0" fmla="*/ 0 h 1524000"/>
              <a:gd name="csX1" fmla="*/ 474281 w 1466850"/>
              <a:gd name="csY1" fmla="*/ 0 h 1524000"/>
              <a:gd name="csX2" fmla="*/ 948563 w 1466850"/>
              <a:gd name="csY2" fmla="*/ 0 h 1524000"/>
              <a:gd name="csX3" fmla="*/ 1466850 w 1466850"/>
              <a:gd name="csY3" fmla="*/ 0 h 1524000"/>
              <a:gd name="csX4" fmla="*/ 1466850 w 1466850"/>
              <a:gd name="csY4" fmla="*/ 462280 h 1524000"/>
              <a:gd name="csX5" fmla="*/ 1466850 w 1466850"/>
              <a:gd name="csY5" fmla="*/ 1000760 h 1524000"/>
              <a:gd name="csX6" fmla="*/ 1466850 w 1466850"/>
              <a:gd name="csY6" fmla="*/ 1524000 h 1524000"/>
              <a:gd name="csX7" fmla="*/ 948563 w 1466850"/>
              <a:gd name="csY7" fmla="*/ 1524000 h 1524000"/>
              <a:gd name="csX8" fmla="*/ 444945 w 1466850"/>
              <a:gd name="csY8" fmla="*/ 1524000 h 1524000"/>
              <a:gd name="csX9" fmla="*/ 0 w 1466850"/>
              <a:gd name="csY9" fmla="*/ 1524000 h 1524000"/>
              <a:gd name="csX10" fmla="*/ 0 w 1466850"/>
              <a:gd name="csY10" fmla="*/ 1061720 h 1524000"/>
              <a:gd name="csX11" fmla="*/ 0 w 1466850"/>
              <a:gd name="csY11" fmla="*/ 523240 h 1524000"/>
              <a:gd name="csX12" fmla="*/ 0 w 1466850"/>
              <a:gd name="csY12" fmla="*/ 0 h 1524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06843-20BD-414E-4E5D-9A7341B6F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7232CAA3-3DD0-98FF-820D-35B618FC3569}"/>
              </a:ext>
            </a:extLst>
          </p:cNvPr>
          <p:cNvSpPr/>
          <p:nvPr/>
        </p:nvSpPr>
        <p:spPr>
          <a:xfrm>
            <a:off x="172899" y="61516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Une banque des bons et mauvais comportements </a:t>
            </a:r>
            <a:endParaRPr kumimoji="0" lang="en-US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910BE2-3881-7D0E-E803-A3E02C53654F}"/>
              </a:ext>
            </a:extLst>
          </p:cNvPr>
          <p:cNvSpPr/>
          <p:nvPr/>
        </p:nvSpPr>
        <p:spPr>
          <a:xfrm>
            <a:off x="7133351" y="1048837"/>
            <a:ext cx="4566868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Mauvais comportements</a:t>
            </a:r>
            <a:endParaRPr kumimoji="0" lang="fr-MA" sz="2133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243B037-1F4C-D530-B71B-CF5B381045B5}"/>
              </a:ext>
            </a:extLst>
          </p:cNvPr>
          <p:cNvSpPr/>
          <p:nvPr/>
        </p:nvSpPr>
        <p:spPr>
          <a:xfrm>
            <a:off x="491781" y="1048837"/>
            <a:ext cx="4368339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Bons comportements</a:t>
            </a:r>
            <a:endParaRPr kumimoji="0" lang="fr-MA" sz="2133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2F5B7BB-A09E-350C-C581-9BD7ACC403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29" b="96070" l="9948" r="89791">
                        <a14:foregroundMark x1="39005" y1="6376" x2="57068" y2="4716"/>
                        <a14:foregroundMark x1="31937" y1="95633" x2="42408" y2="88908"/>
                        <a14:foregroundMark x1="57723" y1="96070" x2="58639" y2="896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879" y="1796803"/>
            <a:ext cx="3173351" cy="476002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BE3944C-573E-4613-C6E7-D1F8D09B79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594" b="94596" l="9961" r="89844">
                        <a14:foregroundMark x1="46582" y1="91341" x2="61328" y2="88086"/>
                        <a14:foregroundMark x1="68652" y1="94661" x2="79980" y2="86654"/>
                        <a14:foregroundMark x1="79980" y1="86654" x2="79980" y2="86263"/>
                        <a14:foregroundMark x1="53320" y1="19857" x2="57324" y2="19010"/>
                        <a14:foregroundMark x1="61914" y1="18620" x2="69336" y2="19401"/>
                        <a14:foregroundMark x1="79102" y1="31706" x2="82520" y2="43164"/>
                        <a14:foregroundMark x1="48438" y1="44531" x2="50000" y2="34570"/>
                        <a14:foregroundMark x1="53711" y1="8594" x2="71094" y2="8984"/>
                        <a14:foregroundMark x1="49707" y1="33919" x2="52148" y2="31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9858" y="1557149"/>
            <a:ext cx="3492888" cy="5239333"/>
          </a:xfrm>
          <a:prstGeom prst="rect">
            <a:avLst/>
          </a:prstGeom>
        </p:spPr>
      </p:pic>
      <p:sp>
        <p:nvSpPr>
          <p:cNvPr id="5" name="Bulle narrative : ronde 4">
            <a:extLst>
              <a:ext uri="{FF2B5EF4-FFF2-40B4-BE49-F238E27FC236}">
                <a16:creationId xmlns:a16="http://schemas.microsoft.com/office/drawing/2014/main" id="{A43F9CB2-84EE-684F-76D0-BB5DC6421965}"/>
              </a:ext>
            </a:extLst>
          </p:cNvPr>
          <p:cNvSpPr/>
          <p:nvPr/>
        </p:nvSpPr>
        <p:spPr>
          <a:xfrm rot="20889684">
            <a:off x="7305399" y="2079939"/>
            <a:ext cx="1824184" cy="1403623"/>
          </a:xfrm>
          <a:prstGeom prst="wedgeEllipseCallout">
            <a:avLst>
              <a:gd name="adj1" fmla="val 64246"/>
              <a:gd name="adj2" fmla="val 2110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J’oublie 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mon    ardoise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4168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88000"/>
                <a:lumMod val="16000"/>
                <a:lumOff val="84000"/>
              </a:srgb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B27096"/>
            </a:gs>
            <a:gs pos="100000">
              <a:srgbClr val="B27096">
                <a:alpha val="46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Contrôler les cahiers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et corriger l'exercice maison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6 min</a:t>
              </a:r>
            </a:p>
          </p:txBody>
        </p:sp>
      </p:grpSp>
      <p:pic>
        <p:nvPicPr>
          <p:cNvPr id="47" name="Picture 52">
            <a:extLst>
              <a:ext uri="{FF2B5EF4-FFF2-40B4-BE49-F238E27FC236}">
                <a16:creationId xmlns:a16="http://schemas.microsoft.com/office/drawing/2014/main" id="{9C6F9633-ED3A-85FA-A079-AA1E28CB8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318" y="1019838"/>
            <a:ext cx="1409365" cy="144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691033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2597D-A9F4-3BBC-7A47-7C132D013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36BBCBDF-7096-3A9E-EA01-F06424AAF49E}"/>
              </a:ext>
            </a:extLst>
          </p:cNvPr>
          <p:cNvSpPr/>
          <p:nvPr/>
        </p:nvSpPr>
        <p:spPr>
          <a:xfrm>
            <a:off x="788670" y="177800"/>
            <a:ext cx="10539730" cy="48514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i="0" dirty="0">
                <a:solidFill>
                  <a:schemeClr val="bg1">
                    <a:lumMod val="65000"/>
                  </a:schemeClr>
                </a:solidFill>
                <a:effectLst/>
              </a:rPr>
              <a:t>On commence par la correction de l’exercice maison de la séance précédente.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F066938-A961-3AA4-E626-B05D9168824E}"/>
              </a:ext>
            </a:extLst>
          </p:cNvPr>
          <p:cNvSpPr txBox="1"/>
          <p:nvPr/>
        </p:nvSpPr>
        <p:spPr>
          <a:xfrm>
            <a:off x="720090" y="621653"/>
            <a:ext cx="107094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contrôle  les réalisations d’un échantillon d’élèves avant de passer à la correction au tableau</a:t>
            </a:r>
          </a:p>
        </p:txBody>
      </p:sp>
      <p:pic>
        <p:nvPicPr>
          <p:cNvPr id="60" name="Picture 52">
            <a:extLst>
              <a:ext uri="{FF2B5EF4-FFF2-40B4-BE49-F238E27FC236}">
                <a16:creationId xmlns:a16="http://schemas.microsoft.com/office/drawing/2014/main" id="{12FB5C80-0B69-638C-40FF-09ED346CF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F92BAF7-6798-6F1E-7630-1E8B8D7DB195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78</a:t>
            </a:r>
          </a:p>
        </p:txBody>
      </p:sp>
      <p:pic>
        <p:nvPicPr>
          <p:cNvPr id="5" name="Image 4" descr="Une image contenant text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5CED331D-417F-330D-C5E4-6B71708B60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51" y="2231571"/>
            <a:ext cx="11454728" cy="2471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884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sX0" fmla="*/ 0 w 1154374"/>
              <a:gd name="csY0" fmla="*/ 0 h 1162800"/>
              <a:gd name="csX1" fmla="*/ 565643 w 1154374"/>
              <a:gd name="csY1" fmla="*/ 0 h 1162800"/>
              <a:gd name="csX2" fmla="*/ 1154374 w 1154374"/>
              <a:gd name="csY2" fmla="*/ 0 h 1162800"/>
              <a:gd name="csX3" fmla="*/ 1154374 w 1154374"/>
              <a:gd name="csY3" fmla="*/ 593028 h 1162800"/>
              <a:gd name="csX4" fmla="*/ 1154374 w 1154374"/>
              <a:gd name="csY4" fmla="*/ 1162800 h 1162800"/>
              <a:gd name="csX5" fmla="*/ 565643 w 1154374"/>
              <a:gd name="csY5" fmla="*/ 1162800 h 1162800"/>
              <a:gd name="csX6" fmla="*/ 0 w 1154374"/>
              <a:gd name="csY6" fmla="*/ 1162800 h 1162800"/>
              <a:gd name="csX7" fmla="*/ 0 w 1154374"/>
              <a:gd name="csY7" fmla="*/ 604656 h 1162800"/>
              <a:gd name="csX8" fmla="*/ 0 w 1154374"/>
              <a:gd name="csY8" fmla="*/ 0 h 11628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8801</TotalTime>
  <Words>1680</Words>
  <Application>Microsoft Office PowerPoint</Application>
  <PresentationFormat>Grand écran</PresentationFormat>
  <Paragraphs>372</Paragraphs>
  <Slides>51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51</vt:i4>
      </vt:variant>
    </vt:vector>
  </HeadingPairs>
  <TitlesOfParts>
    <vt:vector size="62" baseType="lpstr">
      <vt:lpstr>Aptos</vt:lpstr>
      <vt:lpstr>Arial</vt:lpstr>
      <vt:lpstr>Calibri</vt:lpstr>
      <vt:lpstr>Cambria Math</vt:lpstr>
      <vt:lpstr>Dosis</vt:lpstr>
      <vt:lpstr>Dosis Bold</vt:lpstr>
      <vt:lpstr>Hammersmith One</vt:lpstr>
      <vt:lpstr>Poppins ExtraBold</vt:lpstr>
      <vt:lpstr>Office Theme</vt:lpstr>
      <vt:lpstr>Custom Design</vt:lpstr>
      <vt:lpstr>1_Custom Design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AMINE RADOUANE - ENSEIGNANT</cp:lastModifiedBy>
  <cp:revision>1151</cp:revision>
  <cp:lastPrinted>2024-10-05T19:15:58Z</cp:lastPrinted>
  <dcterms:created xsi:type="dcterms:W3CDTF">2024-05-28T10:13:44Z</dcterms:created>
  <dcterms:modified xsi:type="dcterms:W3CDTF">2025-12-21T10:12:33Z</dcterms:modified>
</cp:coreProperties>
</file>