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308" r:id="rId2"/>
    <p:sldId id="288" r:id="rId3"/>
    <p:sldId id="289" r:id="rId4"/>
    <p:sldId id="286" r:id="rId5"/>
    <p:sldId id="287" r:id="rId6"/>
    <p:sldId id="264" r:id="rId7"/>
    <p:sldId id="2147483445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16" r:id="rId25"/>
    <p:sldId id="317" r:id="rId26"/>
    <p:sldId id="2147483446" r:id="rId27"/>
    <p:sldId id="2147483447" r:id="rId28"/>
    <p:sldId id="2147483448" r:id="rId29"/>
    <p:sldId id="2147483449" r:id="rId30"/>
    <p:sldId id="270" r:id="rId31"/>
    <p:sldId id="272" r:id="rId32"/>
    <p:sldId id="298" r:id="rId33"/>
    <p:sldId id="313" r:id="rId34"/>
    <p:sldId id="2147483436" r:id="rId35"/>
    <p:sldId id="259" r:id="rId36"/>
    <p:sldId id="299" r:id="rId37"/>
    <p:sldId id="260" r:id="rId38"/>
    <p:sldId id="279" r:id="rId39"/>
    <p:sldId id="322" r:id="rId40"/>
    <p:sldId id="323" r:id="rId41"/>
    <p:sldId id="300" r:id="rId42"/>
    <p:sldId id="301" r:id="rId43"/>
    <p:sldId id="2147483450" r:id="rId44"/>
    <p:sldId id="2147483434" r:id="rId45"/>
    <p:sldId id="2147483435" r:id="rId46"/>
    <p:sldId id="303" r:id="rId47"/>
    <p:sldId id="304" r:id="rId48"/>
    <p:sldId id="282" r:id="rId49"/>
    <p:sldId id="305" r:id="rId50"/>
    <p:sldId id="262" r:id="rId51"/>
    <p:sldId id="283" r:id="rId52"/>
    <p:sldId id="284" r:id="rId53"/>
    <p:sldId id="352" r:id="rId5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147483445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16"/>
            <p14:sldId id="317"/>
            <p14:sldId id="2147483446"/>
            <p14:sldId id="2147483447"/>
            <p14:sldId id="2147483448"/>
            <p14:sldId id="2147483449"/>
          </p14:sldIdLst>
        </p14:section>
        <p14:section name="Déclaration de l’objectif" id="{096B6BF6-20D6-43DE-B358-982838B98259}">
          <p14:sldIdLst>
            <p14:sldId id="270"/>
            <p14:sldId id="272"/>
          </p14:sldIdLst>
        </p14:section>
        <p14:section name="Modelage" id="{6D007598-4F88-4283-9E36-970C44D688AD}">
          <p14:sldIdLst>
            <p14:sldId id="298"/>
            <p14:sldId id="313"/>
            <p14:sldId id="2147483436"/>
            <p14:sldId id="259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</p14:sldIdLst>
        </p14:section>
        <p14:section name="Pratique en binôme" id="{B5D45BF5-6276-4DCA-B0C6-B46ADF983B36}">
          <p14:sldIdLst>
            <p14:sldId id="300"/>
            <p14:sldId id="301"/>
            <p14:sldId id="2147483450"/>
            <p14:sldId id="2147483434"/>
            <p14:sldId id="2147483435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FA9"/>
    <a:srgbClr val="156082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99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3416" y="10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7168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413207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27/03/2026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0.png"/><Relationship Id="rId3" Type="http://schemas.openxmlformats.org/officeDocument/2006/relationships/image" Target="../media/image640.png"/><Relationship Id="rId7" Type="http://schemas.openxmlformats.org/officeDocument/2006/relationships/image" Target="../media/image7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0.png"/><Relationship Id="rId3" Type="http://schemas.openxmlformats.org/officeDocument/2006/relationships/image" Target="../media/image75.png"/><Relationship Id="rId7" Type="http://schemas.openxmlformats.org/officeDocument/2006/relationships/image" Target="../media/image7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79.png"/><Relationship Id="rId4" Type="http://schemas.openxmlformats.org/officeDocument/2006/relationships/image" Target="../media/image76.png"/><Relationship Id="rId9" Type="http://schemas.openxmlformats.org/officeDocument/2006/relationships/image" Target="../media/image78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2.png"/><Relationship Id="rId4" Type="http://schemas.openxmlformats.org/officeDocument/2006/relationships/image" Target="../media/image8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5.png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0.png"/><Relationship Id="rId13" Type="http://schemas.openxmlformats.org/officeDocument/2006/relationships/image" Target="../media/image94.png"/><Relationship Id="rId3" Type="http://schemas.openxmlformats.org/officeDocument/2006/relationships/image" Target="../media/image88.png"/><Relationship Id="rId7" Type="http://schemas.openxmlformats.org/officeDocument/2006/relationships/image" Target="../media/image90.png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70.png"/><Relationship Id="rId11" Type="http://schemas.openxmlformats.org/officeDocument/2006/relationships/image" Target="../media/image92.png"/><Relationship Id="rId5" Type="http://schemas.openxmlformats.org/officeDocument/2006/relationships/image" Target="../media/image89.png"/><Relationship Id="rId10" Type="http://schemas.openxmlformats.org/officeDocument/2006/relationships/image" Target="../media/image91.png"/><Relationship Id="rId4" Type="http://schemas.openxmlformats.org/officeDocument/2006/relationships/image" Target="../media/image850.png"/><Relationship Id="rId9" Type="http://schemas.openxmlformats.org/officeDocument/2006/relationships/image" Target="../media/image900.png"/><Relationship Id="rId14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0.png"/><Relationship Id="rId7" Type="http://schemas.openxmlformats.org/officeDocument/2006/relationships/image" Target="../media/image95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Volumes et aires des solides usuels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: 11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13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chemeClr val="bg1"/>
                </a:solidFill>
                <a:latin typeface="Calibri" panose="020F0502020204030204" pitchFamily="34" charset="0"/>
              </a:rPr>
              <a:t>Résoudre des problèmes en utilisant les </a:t>
            </a:r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aires et les volumes.</a:t>
            </a:r>
            <a:endParaRPr lang="fr-M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83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F961C4A-6FC6-CD95-FCFE-29DD1426B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35" y="1470949"/>
            <a:ext cx="11334015" cy="371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70507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1ACDDA1-06E1-BAB2-3A1E-4032664B81A7}"/>
              </a:ext>
            </a:extLst>
          </p:cNvPr>
          <p:cNvSpPr txBox="1"/>
          <p:nvPr/>
        </p:nvSpPr>
        <p:spPr>
          <a:xfrm>
            <a:off x="2367660" y="2721268"/>
            <a:ext cx="5916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sz="1800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L’aire du cylindre suivant est :………………..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150A179-4B38-4869-ED91-744BB9CBB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52" y="2307557"/>
            <a:ext cx="3352800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99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 : l’aire totale d’un cylindre est donnée par la formule </a:t>
                </a:r>
                <a14:m>
                  <m:oMath xmlns:m="http://schemas.openxmlformats.org/officeDocument/2006/math">
                    <m:r>
                      <a:rPr lang="fr-FR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8732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63161BA-E26F-A069-826F-EBF98A32801E}"/>
                  </a:ext>
                </a:extLst>
              </p:cNvPr>
              <p:cNvSpPr txBox="1"/>
              <p:nvPr/>
            </p:nvSpPr>
            <p:spPr>
              <a:xfrm>
                <a:off x="2575478" y="2536004"/>
                <a:ext cx="591631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FR" sz="1800" b="1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L’aire du cylindre suivant est : </a:t>
                </a:r>
                <a:r>
                  <a:rPr lang="fr-FR" sz="1800" b="1" kern="1200" dirty="0">
                    <a:solidFill>
                      <a:srgbClr val="FF0000"/>
                    </a:solidFill>
                    <a:latin typeface="Calibri" panose="020F0502020204030204"/>
                    <a:ea typeface="+mn-ea"/>
                    <a:cs typeface="+mn-cs"/>
                  </a:rPr>
                  <a:t>24</a:t>
                </a:r>
                <a14:m>
                  <m:oMath xmlns:m="http://schemas.openxmlformats.org/officeDocument/2006/math">
                    <m:r>
                      <a:rPr lang="fr-FR" sz="1800" b="1" i="1" kern="12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fr-FR" sz="1800" b="1" i="1" kern="12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1800" b="1" i="1" kern="12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</m:t>
                    </m:r>
                    <m:sSup>
                      <m:sSupPr>
                        <m:ctrlPr>
                          <a:rPr lang="fr-FR" sz="18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1800" b="1" i="1" kern="12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fr-FR" sz="1800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63161BA-E26F-A069-826F-EBF98A328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5478" y="2536004"/>
                <a:ext cx="5916313" cy="375552"/>
              </a:xfrm>
              <a:prstGeom prst="rect">
                <a:avLst/>
              </a:prstGeom>
              <a:blipFill>
                <a:blip r:embed="rId4"/>
                <a:stretch>
                  <a:fillRect l="-824" t="-6452" b="-241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10">
            <a:extLst>
              <a:ext uri="{FF2B5EF4-FFF2-40B4-BE49-F238E27FC236}">
                <a16:creationId xmlns:a16="http://schemas.microsoft.com/office/drawing/2014/main" id="{F251F891-302C-6EFF-555A-68C0BD335B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96" y="2536004"/>
            <a:ext cx="3352800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64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331852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560F311-2B07-1311-9DF5-0DD97AC27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7"/>
          <a:stretch/>
        </p:blipFill>
        <p:spPr>
          <a:xfrm>
            <a:off x="7627716" y="2540000"/>
            <a:ext cx="2557944" cy="254128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26D6F27-18C3-0854-90FC-FB2CEB6EBEDE}"/>
              </a:ext>
            </a:extLst>
          </p:cNvPr>
          <p:cNvSpPr txBox="1"/>
          <p:nvPr/>
        </p:nvSpPr>
        <p:spPr>
          <a:xfrm>
            <a:off x="2546430" y="2824223"/>
            <a:ext cx="40663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ABCDEFGH est un cube d’arête 5cm.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1B7FA3F-C251-8440-1125-5F7C31A891F8}"/>
              </a:ext>
            </a:extLst>
          </p:cNvPr>
          <p:cNvSpPr txBox="1"/>
          <p:nvPr/>
        </p:nvSpPr>
        <p:spPr>
          <a:xfrm>
            <a:off x="2627453" y="3402957"/>
            <a:ext cx="3884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L’aire de la pyramide FABC est :……..</a:t>
            </a:r>
          </a:p>
        </p:txBody>
      </p:sp>
    </p:spTree>
    <p:extLst>
      <p:ext uri="{BB962C8B-B14F-4D97-AF65-F5344CB8AC3E}">
        <p14:creationId xmlns:p14="http://schemas.microsoft.com/office/powerpoint/2010/main" val="399082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 :</a:t>
                </a:r>
                <a:r>
                  <a:rPr lang="fr-FR" b="1" i="0" dirty="0">
                    <a:latin typeface="+mj-lt"/>
                    <a:ea typeface="Cambria Math" panose="02040503050406030204" pitchFamily="18" charset="0"/>
                  </a:rPr>
                  <a:t>le volume d’une pyramide est  donné  par la formule suivante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𝒃𝒂𝒔𝒆</m:t>
                        </m:r>
                      </m:sub>
                    </m:sSub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216909" y="2358550"/>
            <a:ext cx="8045684" cy="31857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16C989-7E24-E043-4405-BA6BA8BED8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7"/>
          <a:stretch/>
        </p:blipFill>
        <p:spPr>
          <a:xfrm>
            <a:off x="7627716" y="2540000"/>
            <a:ext cx="2557944" cy="254128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C162ED0-8A5F-3D94-8DFC-9E5E132E5E35}"/>
              </a:ext>
            </a:extLst>
          </p:cNvPr>
          <p:cNvSpPr txBox="1"/>
          <p:nvPr/>
        </p:nvSpPr>
        <p:spPr>
          <a:xfrm>
            <a:off x="2301685" y="2824223"/>
            <a:ext cx="39380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ABCDEFGH est un cube d’arête 5cm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763C09D-BB68-BE58-8965-EF7B9BDBE3A9}"/>
                  </a:ext>
                </a:extLst>
              </p:cNvPr>
              <p:cNvSpPr txBox="1"/>
              <p:nvPr/>
            </p:nvSpPr>
            <p:spPr>
              <a:xfrm>
                <a:off x="2305538" y="3429000"/>
                <a:ext cx="5724837" cy="5336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volume de la pyramide FABC est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fr-FR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den>
                    </m:f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f>
                      <m:fPr>
                        <m:ctrlPr>
                          <a:rPr lang="fr-FR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×5</m:t>
                        </m:r>
                      </m:num>
                      <m:den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5  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763C09D-BB68-BE58-8965-EF7B9BDBE3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538" y="3429000"/>
                <a:ext cx="5724837" cy="533608"/>
              </a:xfrm>
              <a:prstGeom prst="rect">
                <a:avLst/>
              </a:prstGeom>
              <a:blipFill>
                <a:blip r:embed="rId5"/>
                <a:stretch>
                  <a:fillRect l="-1106" b="-7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6165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449706" y="578839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9839217" y="579479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B97AF551-8627-D996-1CD9-5118843CE52E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e volume du prisme suivant est </a:t>
                </a:r>
                <a:r>
                  <a:rPr lang="fr" sz="1800" kern="0" dirty="0">
                    <a:solidFill>
                      <a:srgbClr val="000000"/>
                    </a:solidFill>
                    <a:sym typeface="Wingdings" pitchFamily="2" charset="2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𝟑</m:t>
                        </m:r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×</m:t>
                        </m:r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𝟒</m:t>
                        </m:r>
                      </m:num>
                      <m:den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𝟐</m:t>
                        </m:r>
                      </m:den>
                    </m:f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𝟔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𝒄</m:t>
                    </m:r>
                    <m:sSup>
                      <m:sSup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𝒎</m:t>
                        </m:r>
                      </m:e>
                      <m:sup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𝟑</m:t>
                        </m:r>
                      </m:sup>
                    </m:sSup>
                  </m:oMath>
                </a14:m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B97AF551-8627-D996-1CD9-5118843CE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blipFill>
                <a:blip r:embed="rId3"/>
                <a:stretch>
                  <a:fillRect l="-375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 11">
            <a:extLst>
              <a:ext uri="{FF2B5EF4-FFF2-40B4-BE49-F238E27FC236}">
                <a16:creationId xmlns:a16="http://schemas.microsoft.com/office/drawing/2014/main" id="{093BB42E-47C1-6B54-4D9F-EAC430FB6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17" y="1757905"/>
            <a:ext cx="27432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52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12B38F6-F72B-8352-183A-648E30A7841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  la formule donnant le volume d’un prisme est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𝒃𝒂𝒔𝒆</m:t>
                        </m:r>
                      </m:sub>
                    </m:sSub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12B38F6-F72B-8352-183A-648E30A784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449706" y="547558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Vrai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2C8365CE-A57C-FDEF-0FCB-6084C00C9B3D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e volume du prisme suivant est </a:t>
                </a:r>
                <a:r>
                  <a:rPr lang="fr" sz="1800" kern="0" dirty="0">
                    <a:solidFill>
                      <a:srgbClr val="000000"/>
                    </a:solidFill>
                    <a:sym typeface="Wingdings" pitchFamily="2" charset="2"/>
                  </a:rPr>
                  <a:t>: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𝟑</m:t>
                        </m:r>
                        <m: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×</m:t>
                        </m:r>
                        <m: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𝟒</m:t>
                        </m:r>
                      </m:num>
                      <m:den>
                        <m: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𝟐</m:t>
                        </m:r>
                      </m:den>
                    </m:f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×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𝟔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𝒄</m:t>
                    </m:r>
                    <m:sSup>
                      <m:sSupPr>
                        <m:ctrlP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𝒎</m:t>
                        </m:r>
                      </m:e>
                      <m:sup>
                        <m: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𝟑</m:t>
                        </m:r>
                      </m:sup>
                    </m:sSup>
                  </m:oMath>
                </a14:m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2C8365CE-A57C-FDEF-0FCB-6084C00C9B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blipFill>
                <a:blip r:embed="rId4"/>
                <a:stretch>
                  <a:fillRect l="-375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093BB42E-47C1-6B54-4D9F-EAC430FB64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17" y="1757905"/>
            <a:ext cx="27432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31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A61BC-1563-EDB9-605C-4D796F2EE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6B0433-0C20-BFD8-CA14-DFA5DB032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8A14C32-E5D3-F2CD-F21C-B677E583507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A245218-3B46-7C49-85C9-9886AD3B013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92EC3F-FC29-FBDA-B9B7-BB93BB2CB74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8EEF59A-01F3-9784-075C-6E7031DEB1D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D6A95166-662C-6EF8-6AF9-2F40FBE56AB3}"/>
              </a:ext>
            </a:extLst>
          </p:cNvPr>
          <p:cNvSpPr/>
          <p:nvPr/>
        </p:nvSpPr>
        <p:spPr>
          <a:xfrm>
            <a:off x="449706" y="578839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1B33D247-0CF8-179A-149E-BE7844A9EB68}"/>
              </a:ext>
            </a:extLst>
          </p:cNvPr>
          <p:cNvSpPr/>
          <p:nvPr/>
        </p:nvSpPr>
        <p:spPr>
          <a:xfrm>
            <a:off x="9839217" y="579479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AD0BF9C7-113F-FE83-CF95-A6464921ECD7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’aire du prisme suivant est </a:t>
                </a:r>
                <a:r>
                  <a:rPr lang="fr" sz="1800" kern="0" dirty="0">
                    <a:solidFill>
                      <a:srgbClr val="000000"/>
                    </a:solidFill>
                    <a:sym typeface="Wingdings" pitchFamily="2" charset="2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dPr>
                      <m:e>
                        <m:r>
                          <a:rPr lang="fr-FR" sz="1800" b="1" i="0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𝟑</m:t>
                        </m:r>
                        <m:r>
                          <a:rPr lang="fr-FR" sz="1800" b="1" i="0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+</m:t>
                        </m:r>
                        <m:r>
                          <a:rPr lang="fr-FR" sz="1800" b="1" i="0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𝟒</m:t>
                        </m:r>
                        <m:r>
                          <a:rPr lang="fr-FR" sz="1800" b="1" i="0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+</m:t>
                        </m:r>
                        <m:r>
                          <a:rPr lang="fr-FR" sz="1800" b="1" i="0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𝟓</m:t>
                        </m:r>
                      </m:e>
                    </m:d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×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𝟔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+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𝟐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×</m:t>
                    </m:r>
                    <m:f>
                      <m:f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𝟑</m:t>
                        </m:r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×</m:t>
                        </m:r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𝟒</m:t>
                        </m:r>
                      </m:num>
                      <m:den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𝟐</m:t>
                        </m:r>
                      </m:den>
                    </m:f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 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𝒄</m:t>
                    </m:r>
                    <m:sSup>
                      <m:sSupPr>
                        <m:ctrlP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𝒎</m:t>
                        </m:r>
                      </m:e>
                      <m:sup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𝟐</m:t>
                        </m:r>
                      </m:sup>
                    </m:sSup>
                  </m:oMath>
                </a14:m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>
          <p:sp>
            <p:nvSpPr>
              <p:cNvPr id="3" name="Google Shape;265;p44">
                <a:extLst>
                  <a:ext uri="{FF2B5EF4-FFF2-40B4-BE49-F238E27FC236}">
                    <a16:creationId xmlns:a16="http://schemas.microsoft.com/office/drawing/2014/main" id="{AD0BF9C7-113F-FE83-CF95-A6464921E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blipFill>
                <a:blip r:embed="rId3"/>
                <a:stretch>
                  <a:fillRect l="-375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5CE406C8-1A5C-A12F-59B7-FADA44E079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17" y="1757905"/>
            <a:ext cx="27432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547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082D6-9403-587E-AFDC-85031E660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975B72-5D8B-5809-B321-A6E717F49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L’aire d’un prisme droit = l’aire des deux bases + l’aire des faces latérales.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5D9B3B-8502-D68D-23BE-E5D00AA37C2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2E8A1896-C789-62D8-3D18-7C957421F368}"/>
              </a:ext>
            </a:extLst>
          </p:cNvPr>
          <p:cNvSpPr/>
          <p:nvPr/>
        </p:nvSpPr>
        <p:spPr>
          <a:xfrm>
            <a:off x="449706" y="547558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Vrai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E7AEC73-2EF3-7260-011E-574197216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77375B0C-7CBD-2990-7A07-360096323572}"/>
                  </a:ext>
                </a:extLst>
              </p:cNvPr>
              <p:cNvSpPr txBox="1"/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L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’aire du prisme suivant est </a:t>
                </a:r>
                <a:r>
                  <a:rPr lang="fr" sz="1800" kern="0" dirty="0">
                    <a:solidFill>
                      <a:srgbClr val="000000"/>
                    </a:solidFill>
                    <a:sym typeface="Wingdings" pitchFamily="2" charset="2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dPr>
                      <m:e>
                        <m:r>
                          <a:rPr lang="fr-FR" sz="18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𝟑</m:t>
                        </m:r>
                        <m:r>
                          <a:rPr lang="fr-FR" sz="18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+</m:t>
                        </m:r>
                        <m:r>
                          <a:rPr lang="fr-FR" sz="18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𝟒</m:t>
                        </m:r>
                        <m:r>
                          <a:rPr lang="fr-FR" sz="18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+</m:t>
                        </m:r>
                        <m:r>
                          <a:rPr lang="fr-FR" sz="18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𝟓</m:t>
                        </m:r>
                      </m:e>
                    </m:d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×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𝟔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+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𝟐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×</m:t>
                    </m:r>
                    <m:f>
                      <m:fPr>
                        <m:ctrlP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𝟑</m:t>
                        </m:r>
                        <m: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×</m:t>
                        </m:r>
                        <m: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𝟒</m:t>
                        </m:r>
                      </m:num>
                      <m:den>
                        <m: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𝟐</m:t>
                        </m:r>
                      </m:den>
                    </m:f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  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𝒄</m:t>
                    </m:r>
                    <m:sSup>
                      <m:sSupPr>
                        <m:ctrlP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𝒎</m:t>
                        </m:r>
                      </m:e>
                      <m:sup>
                        <m:r>
                          <a:rPr lang="fr-FR" sz="18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𝟐</m:t>
                        </m:r>
                      </m:sup>
                    </m:sSup>
                  </m:oMath>
                </a14:m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algn="l"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endParaRPr lang="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77375B0C-7CBD-2990-7A07-360096323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06" y="1019121"/>
                <a:ext cx="11367922" cy="4175670"/>
              </a:xfrm>
              <a:prstGeom prst="rect">
                <a:avLst/>
              </a:prstGeom>
              <a:blipFill>
                <a:blip r:embed="rId3"/>
                <a:stretch>
                  <a:fillRect l="-375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8969CA57-E9AB-A732-7194-0908CE1BB6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617" y="1757905"/>
            <a:ext cx="27432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0408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843A9-BC34-8009-A363-44672DE95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DC9C6-44B9-837C-33F5-CB34A37C4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Compléter :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8DB8A47-503A-530D-81DE-97ACF41D1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19" y="1393302"/>
            <a:ext cx="11407368" cy="3757432"/>
          </a:xfrm>
          <a:prstGeom prst="rect">
            <a:avLst/>
          </a:prstGeom>
        </p:spPr>
      </p:pic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F7A9CBD-A516-AF2C-6C83-8C71D1FE68F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72223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333E4-DB50-10E4-45E8-F6E24B27C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3F441-BEC5-DA53-F45B-0ECBFB322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les réponses :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85C331-E6A8-A7FD-7D70-364207E23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19" y="1393302"/>
            <a:ext cx="11407368" cy="37574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E6FE686-DCE0-8AF9-3B94-F506EEFB1B3E}"/>
                  </a:ext>
                </a:extLst>
              </p:cNvPr>
              <p:cNvSpPr txBox="1"/>
              <p:nvPr/>
            </p:nvSpPr>
            <p:spPr>
              <a:xfrm>
                <a:off x="1939636" y="4544291"/>
                <a:ext cx="858982" cy="667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E6FE686-DCE0-8AF9-3B94-F506EEFB1B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636" y="4544291"/>
                <a:ext cx="858982" cy="6674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1DAF56B-D2C2-CDF7-8E64-B614DD4D2704}"/>
                  </a:ext>
                </a:extLst>
              </p:cNvPr>
              <p:cNvSpPr txBox="1"/>
              <p:nvPr/>
            </p:nvSpPr>
            <p:spPr>
              <a:xfrm>
                <a:off x="5929745" y="4568843"/>
                <a:ext cx="858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h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1DAF56B-D2C2-CDF7-8E64-B614DD4D27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745" y="4568843"/>
                <a:ext cx="85898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D437862-E968-3EB6-2FAD-94543C6A2250}"/>
                  </a:ext>
                </a:extLst>
              </p:cNvPr>
              <p:cNvSpPr txBox="1"/>
              <p:nvPr/>
            </p:nvSpPr>
            <p:spPr>
              <a:xfrm>
                <a:off x="8057243" y="4433614"/>
                <a:ext cx="1260764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h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D437862-E968-3EB6-2FAD-94543C6A22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7243" y="4433614"/>
                <a:ext cx="1260764" cy="6705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9EE6EBF-A1AC-191C-076E-E8F64B2562EF}"/>
                  </a:ext>
                </a:extLst>
              </p:cNvPr>
              <p:cNvSpPr txBox="1"/>
              <p:nvPr/>
            </p:nvSpPr>
            <p:spPr>
              <a:xfrm>
                <a:off x="3913020" y="4568843"/>
                <a:ext cx="16149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𝑎𝑖𝑟𝑒</m:t>
                          </m:r>
                        </m:e>
                        <m:sub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𝑏𝑎𝑠𝑒</m:t>
                          </m:r>
                        </m:sub>
                      </m:sSub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h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9EE6EBF-A1AC-191C-076E-E8F64B256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020" y="4568843"/>
                <a:ext cx="1614943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5105E45-AC2E-7541-3ECA-A719F2163926}"/>
                  </a:ext>
                </a:extLst>
              </p:cNvPr>
              <p:cNvSpPr txBox="1"/>
              <p:nvPr/>
            </p:nvSpPr>
            <p:spPr>
              <a:xfrm>
                <a:off x="10101614" y="4458003"/>
                <a:ext cx="1614943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𝑎𝑖𝑟𝑒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𝑏𝑎𝑠𝑒</m:t>
                          </m:r>
                        </m:sub>
                      </m:sSub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h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5105E45-AC2E-7541-3ECA-A719F21639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1614" y="4458003"/>
                <a:ext cx="1614943" cy="6127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4B0C0CB0-28BF-3BB9-66AD-F05D77FA2BC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542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6899652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ED97CA7-814C-2933-ED88-7892FA2FD823}"/>
              </a:ext>
            </a:extLst>
          </p:cNvPr>
          <p:cNvSpPr txBox="1"/>
          <p:nvPr/>
        </p:nvSpPr>
        <p:spPr>
          <a:xfrm>
            <a:off x="1277911" y="2669426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Résoudre des problèmes en utilisant les aires et </a:t>
            </a:r>
            <a:r>
              <a:rPr lang="fr-MA" b="1" dirty="0">
                <a:latin typeface="Calibri" panose="020F0502020204030204" pitchFamily="34" charset="0"/>
              </a:rPr>
              <a:t>les</a:t>
            </a:r>
            <a:r>
              <a:rPr lang="fr-MA" sz="1800" b="1" dirty="0">
                <a:effectLst/>
                <a:latin typeface="Calibri" panose="020F0502020204030204" pitchFamily="34" charset="0"/>
              </a:rPr>
              <a:t> volumes</a:t>
            </a:r>
            <a:endParaRPr lang="fr-MA" sz="1600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problème à résoudre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B4B6976-0874-B248-77DD-26E2EE2D4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49" y="1228443"/>
            <a:ext cx="11584087" cy="299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8C04E-C5F5-36C5-08E5-A2ED86CE2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E267C6-E7FC-D778-CF2C-8E7BE7FDDD7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057607B-A6FC-A03C-3F91-10E67ED062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itre 1">
                <a:extLst>
                  <a:ext uri="{FF2B5EF4-FFF2-40B4-BE49-F238E27FC236}">
                    <a16:creationId xmlns:a16="http://schemas.microsoft.com/office/drawing/2014/main" id="{3F94AA22-E46A-A64D-A2B1-0D455D38102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030246" y="318293"/>
                <a:ext cx="10277091" cy="267549"/>
              </a:xfrm>
            </p:spPr>
            <p:txBody>
              <a:bodyPr/>
              <a:lstStyle/>
              <a:p>
                <a:r>
                  <a:rPr lang="fr-FR" dirty="0"/>
                  <a:t>Je comprends et j’extrais les données : Corrigez: volume d’un prisme droit= aire de la base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dirty="0"/>
                  <a:t>hauteur</a:t>
                </a:r>
              </a:p>
            </p:txBody>
          </p:sp>
        </mc:Choice>
        <mc:Fallback xmlns="">
          <p:sp>
            <p:nvSpPr>
              <p:cNvPr id="16" name="Titre 1">
                <a:extLst>
                  <a:ext uri="{FF2B5EF4-FFF2-40B4-BE49-F238E27FC236}">
                    <a16:creationId xmlns:a16="http://schemas.microsoft.com/office/drawing/2014/main" id="{3F94AA22-E46A-A64D-A2B1-0D455D3810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30246" y="318293"/>
                <a:ext cx="10277091" cy="267549"/>
              </a:xfrm>
              <a:blipFill>
                <a:blip r:embed="rId3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3F9F0C63-37B0-BDDC-5AEA-11E014AE19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12" y="1145250"/>
            <a:ext cx="7772400" cy="62769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FE00D72-D306-E052-F465-DC940BFE42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12" y="2205459"/>
            <a:ext cx="7772400" cy="14076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BDFB6EC-030C-C736-2AAD-88947C4C09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12" y="3745707"/>
            <a:ext cx="6489700" cy="2794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4EC7AB4-6BBB-9427-9DCF-9B94A1BED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662" y="1390932"/>
            <a:ext cx="3551025" cy="17921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343564" y="4812145"/>
                <a:ext cx="4715148" cy="52647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Aire de la base</a:t>
                </a:r>
                <a14:m>
                  <m:oMath xmlns:m="http://schemas.openxmlformats.org/officeDocument/2006/math">
                    <m:r>
                      <a:rPr lang="fr-FR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hauteur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3564" y="4812145"/>
                <a:ext cx="4715148" cy="526473"/>
              </a:xfrm>
              <a:prstGeom prst="rect">
                <a:avLst/>
              </a:prstGeom>
              <a:blipFill>
                <a:blip r:embed="rId8"/>
                <a:stretch>
                  <a:fillRect b="-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39662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étape par étape :.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itre 1">
                <a:extLst>
                  <a:ext uri="{FF2B5EF4-FFF2-40B4-BE49-F238E27FC236}">
                    <a16:creationId xmlns:a16="http://schemas.microsoft.com/office/drawing/2014/main" id="{D2D6221F-D872-A128-20BE-F92D1B8069E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30672" y="318293"/>
                <a:ext cx="10277091" cy="26754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16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+mj-ea"/>
                    <a:cs typeface="Calibri" panose="020F0502020204030204" pitchFamily="34" charset="0"/>
                  </a:defRPr>
                </a:lvl1pPr>
              </a:lstStyle>
              <a:p>
                <a:r>
                  <a:rPr lang="fr-FR" dirty="0"/>
                  <a:t>J’utilise les formules du cours puis je rédige la réponse. corriger: volume du prisme=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𝟕𝟓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 </m:t>
                    </m:r>
                  </m:oMath>
                </a14:m>
                <a:r>
                  <a:rPr lang="fr-FR" b="1" i="0" dirty="0">
                    <a:latin typeface="+mj-lt"/>
                    <a:ea typeface="Cambria Math" panose="02040503050406030204" pitchFamily="18" charset="0"/>
                  </a:rPr>
                  <a:t>volume </a:t>
                </a:r>
                <a:r>
                  <a:rPr lang="fr-FR" b="1" i="0" dirty="0" err="1">
                    <a:latin typeface="+mj-lt"/>
                    <a:ea typeface="Cambria Math" panose="02040503050406030204" pitchFamily="18" charset="0"/>
                  </a:rPr>
                  <a:t>d^′un</a:t>
                </a:r>
                <a:r>
                  <a:rPr lang="fr-FR" b="1" i="0" dirty="0">
                    <a:latin typeface="+mj-lt"/>
                    <a:ea typeface="Cambria Math" panose="02040503050406030204" pitchFamily="18" charset="0"/>
                  </a:rPr>
                  <a:t> </a:t>
                </a:r>
                <a:r>
                  <a:rPr lang="fr-FR" b="1" i="0" dirty="0" err="1">
                    <a:latin typeface="+mj-lt"/>
                    <a:ea typeface="Cambria Math" panose="02040503050406030204" pitchFamily="18" charset="0"/>
                  </a:rPr>
                  <a:t>demi-cylindre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10" name="Titre 1">
                <a:extLst>
                  <a:ext uri="{FF2B5EF4-FFF2-40B4-BE49-F238E27FC236}">
                    <a16:creationId xmlns:a16="http://schemas.microsoft.com/office/drawing/2014/main" id="{D2D6221F-D872-A128-20BE-F92D1B806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672" y="318293"/>
                <a:ext cx="10277091" cy="267549"/>
              </a:xfrm>
              <a:prstGeom prst="rect">
                <a:avLst/>
              </a:prstGeom>
              <a:blipFill>
                <a:blip r:embed="rId3"/>
                <a:stretch>
                  <a:fillRect l="-297" t="-61364" b="-10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9A7E5F06-E1C2-E177-A92B-4854DAE6D7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8" y="4378111"/>
            <a:ext cx="4495800" cy="5207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ED7B03B-D3EC-475E-F6F3-BEFC29CFEC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8" y="5249594"/>
            <a:ext cx="7772400" cy="70748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E7FCDE4-F041-FB30-DFB0-850C3D6421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15" y="1622159"/>
            <a:ext cx="5969000" cy="24511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4EC7AB4-6BBB-9427-9DCF-9B94A1BED2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375" y="1736259"/>
            <a:ext cx="3551025" cy="17921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697680" y="2543819"/>
                <a:ext cx="3131128" cy="637309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1D6FA9"/>
                          </a:solidFill>
                          <a:latin typeface="Cambria Math" panose="02040503050406030204" pitchFamily="18" charset="0"/>
                        </a:rPr>
                        <m:t>7,75</m:t>
                      </m:r>
                      <m:r>
                        <a:rPr lang="fr-FR" b="0" i="1" smtClean="0">
                          <a:solidFill>
                            <a:srgbClr val="1D6FA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×1,2=9,3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rgbClr val="1D6FA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1D6FA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1D6FA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fr-FR" dirty="0">
                  <a:solidFill>
                    <a:srgbClr val="1D6FA9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680" y="2543819"/>
                <a:ext cx="3131128" cy="6373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088080" y="3336475"/>
                <a:ext cx="4350327" cy="4064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1D6FA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fr-FR" i="1">
                          <a:solidFill>
                            <a:srgbClr val="1D6FA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rgbClr val="1D6FA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b="0" i="1" smtClean="0">
                                  <a:solidFill>
                                    <a:srgbClr val="1D6FA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solidFill>
                                    <a:srgbClr val="1D6FA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2,5</m:t>
                              </m:r>
                            </m:e>
                          </m:d>
                        </m:e>
                        <m:sup>
                          <m:r>
                            <a:rPr lang="fr-FR" b="0" i="1" smtClean="0">
                              <a:solidFill>
                                <a:srgbClr val="1D6FA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b="0" i="1" smtClean="0">
                          <a:solidFill>
                            <a:srgbClr val="1D6FA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×1,2÷2≈11,775</m:t>
                      </m:r>
                      <m:sSup>
                        <m:sSupPr>
                          <m:ctrlPr>
                            <a:rPr lang="fr-FR" b="0" i="1" smtClean="0">
                              <a:solidFill>
                                <a:srgbClr val="1D6FA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solidFill>
                                <a:srgbClr val="1D6FA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fr-FR" b="0" i="1" smtClean="0">
                              <a:solidFill>
                                <a:srgbClr val="1D6FA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fr-FR" dirty="0">
                  <a:solidFill>
                    <a:srgbClr val="1D6FA9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8080" y="3336475"/>
                <a:ext cx="4350327" cy="4064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762335" y="5342911"/>
                <a:ext cx="6613236" cy="52085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rgbClr val="1D6FA9"/>
                    </a:solidFill>
                  </a:rPr>
                  <a:t>9,3+11,775+60=81,075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i="1" smtClean="0">
                            <a:solidFill>
                              <a:srgbClr val="1D6FA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solidFill>
                              <a:srgbClr val="1D6FA9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fr-FR" b="0" i="1" smtClean="0">
                            <a:solidFill>
                              <a:srgbClr val="1D6FA9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FR" b="0" i="1" smtClean="0">
                        <a:solidFill>
                          <a:srgbClr val="1D6FA9"/>
                        </a:solidFill>
                        <a:latin typeface="Cambria Math" panose="02040503050406030204" pitchFamily="18" charset="0"/>
                      </a:rPr>
                      <m:t>=81075 </m:t>
                    </m:r>
                    <m:r>
                      <a:rPr lang="fr-FR" b="0" i="1" smtClean="0">
                        <a:solidFill>
                          <a:srgbClr val="1D6FA9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fr-FR" dirty="0">
                  <a:solidFill>
                    <a:srgbClr val="1D6FA9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335" y="5342911"/>
                <a:ext cx="6613236" cy="520852"/>
              </a:xfrm>
              <a:prstGeom prst="rect">
                <a:avLst/>
              </a:prstGeom>
              <a:blipFill>
                <a:blip r:embed="rId10"/>
                <a:stretch>
                  <a:fillRect b="-22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2"/>
            <a:ext cx="10727579" cy="410401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0E3BED26-6DB7-49AC-6DE2-F6786D67E7E2}"/>
              </a:ext>
            </a:extLst>
          </p:cNvPr>
          <p:cNvSpPr txBox="1"/>
          <p:nvPr/>
        </p:nvSpPr>
        <p:spPr>
          <a:xfrm>
            <a:off x="937549" y="2141316"/>
            <a:ext cx="5097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volume du pavé suivant est : ………………………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0695F72-C98F-F754-721D-3C70CB1C9571}"/>
              </a:ext>
            </a:extLst>
          </p:cNvPr>
          <p:cNvGrpSpPr/>
          <p:nvPr/>
        </p:nvGrpSpPr>
        <p:grpSpPr>
          <a:xfrm>
            <a:off x="5938297" y="2782988"/>
            <a:ext cx="4514266" cy="2371755"/>
            <a:chOff x="5938297" y="2782988"/>
            <a:chExt cx="4514266" cy="2371755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2E46582-4D54-0906-F4A4-6339E9910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6636" y="2782988"/>
              <a:ext cx="3746500" cy="2171700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3ED8D0BE-2A14-7B8F-DCF1-2240F9C6A9D9}"/>
                </a:ext>
              </a:extLst>
            </p:cNvPr>
            <p:cNvSpPr txBox="1"/>
            <p:nvPr/>
          </p:nvSpPr>
          <p:spPr>
            <a:xfrm>
              <a:off x="5938297" y="3770058"/>
              <a:ext cx="822661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1,2cm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234AB93-AD83-B055-F8B9-A7185777AC57}"/>
                </a:ext>
              </a:extLst>
            </p:cNvPr>
            <p:cNvSpPr txBox="1"/>
            <p:nvPr/>
          </p:nvSpPr>
          <p:spPr>
            <a:xfrm>
              <a:off x="7691359" y="4754633"/>
              <a:ext cx="758541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10cm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6FAC075-1499-E2FB-4CE9-44324CB9D40B}"/>
                </a:ext>
              </a:extLst>
            </p:cNvPr>
            <p:cNvSpPr txBox="1"/>
            <p:nvPr/>
          </p:nvSpPr>
          <p:spPr>
            <a:xfrm>
              <a:off x="9823865" y="4150224"/>
              <a:ext cx="628698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5cm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8666108-1734-7F75-220F-8890543876B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Le volume d’un prisme droit = 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𝑳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8666108-1734-7F75-220F-8890543876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2"/>
            <a:ext cx="10727579" cy="42429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2F1A7C-CC8E-08EF-5673-9A09A1805F2E}"/>
              </a:ext>
            </a:extLst>
          </p:cNvPr>
          <p:cNvGrpSpPr/>
          <p:nvPr/>
        </p:nvGrpSpPr>
        <p:grpSpPr>
          <a:xfrm>
            <a:off x="5938297" y="2782988"/>
            <a:ext cx="4514266" cy="2371755"/>
            <a:chOff x="5938297" y="2782988"/>
            <a:chExt cx="4514266" cy="2371755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9608996-C758-4237-18E0-FF222DCF0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6636" y="2782988"/>
              <a:ext cx="3746500" cy="2171700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FBE5577-1D39-4717-D6BB-BC1F50289FD0}"/>
                </a:ext>
              </a:extLst>
            </p:cNvPr>
            <p:cNvSpPr txBox="1"/>
            <p:nvPr/>
          </p:nvSpPr>
          <p:spPr>
            <a:xfrm>
              <a:off x="5938297" y="3770058"/>
              <a:ext cx="822661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1,2cm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FEB30C20-B65B-D2E9-8B9C-0606880F5CE7}"/>
                </a:ext>
              </a:extLst>
            </p:cNvPr>
            <p:cNvSpPr txBox="1"/>
            <p:nvPr/>
          </p:nvSpPr>
          <p:spPr>
            <a:xfrm>
              <a:off x="7691359" y="4754633"/>
              <a:ext cx="758541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10cm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DCC18D4E-BD83-B113-D26D-C048125C9EDC}"/>
                </a:ext>
              </a:extLst>
            </p:cNvPr>
            <p:cNvSpPr txBox="1"/>
            <p:nvPr/>
          </p:nvSpPr>
          <p:spPr>
            <a:xfrm>
              <a:off x="9823865" y="4150224"/>
              <a:ext cx="628698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5cm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844269E-D98B-5178-1C09-21BCE5E2CAC7}"/>
                  </a:ext>
                </a:extLst>
              </p:cNvPr>
              <p:cNvSpPr txBox="1"/>
              <p:nvPr/>
            </p:nvSpPr>
            <p:spPr>
              <a:xfrm>
                <a:off x="937549" y="2141316"/>
                <a:ext cx="452130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volume du prisme suivant est :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60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</m:t>
                    </m:r>
                    <m:sSup>
                      <m:sSupPr>
                        <m:ctrlP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9844269E-D98B-5178-1C09-21BCE5E2C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49" y="2141316"/>
                <a:ext cx="4521302" cy="400110"/>
              </a:xfrm>
              <a:prstGeom prst="rect">
                <a:avLst/>
              </a:prstGeom>
              <a:blipFill>
                <a:blip r:embed="rId5"/>
                <a:stretch>
                  <a:fillRect l="-1484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2"/>
            <a:ext cx="10727579" cy="43123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3A1401CD-A10D-083D-B8A7-F88AA26C1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374" y="2997930"/>
            <a:ext cx="4635500" cy="17526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33AB8DF-99E1-AEEA-C652-ACBBDE99A968}"/>
              </a:ext>
            </a:extLst>
          </p:cNvPr>
          <p:cNvSpPr txBox="1"/>
          <p:nvPr/>
        </p:nvSpPr>
        <p:spPr>
          <a:xfrm>
            <a:off x="983673" y="2216727"/>
            <a:ext cx="51617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volume du solide suivant est :……………………….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4D94B72B-C6F4-B3C3-36A9-A9D3829D4AB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On utilise la formule de volume d’un cylindre  </a:t>
                </a:r>
                <a14:m>
                  <m:oMath xmlns:m="http://schemas.openxmlformats.org/officeDocument/2006/math">
                    <m:r>
                      <a:rPr lang="fr-FR" b="1" i="0" smtClean="0">
                        <a:latin typeface="Cambria Math" panose="02040503050406030204" pitchFamily="18" charset="0"/>
                      </a:rPr>
                      <m:t>𝐯</m:t>
                    </m:r>
                    <m:r>
                      <a:rPr lang="fr-FR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fr-F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4D94B72B-C6F4-B3C3-36A9-A9D3829D4A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579758" y="1617187"/>
            <a:ext cx="10727579" cy="447160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F575D8-9741-D2A2-BEB3-657F96DFAC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47" y="3133249"/>
            <a:ext cx="4635500" cy="1752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454F326-E135-80F4-0FF1-5619C9F31789}"/>
                  </a:ext>
                </a:extLst>
              </p:cNvPr>
              <p:cNvSpPr txBox="1"/>
              <p:nvPr/>
            </p:nvSpPr>
            <p:spPr>
              <a:xfrm>
                <a:off x="1102550" y="2175163"/>
                <a:ext cx="5990807" cy="5269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volume du solide suivant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fr-FR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𝜋</m:t>
                    </m:r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FR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fr-FR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2,10</m:t>
                            </m:r>
                          </m:e>
                        </m:d>
                      </m:e>
                      <m:sup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×6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 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454F326-E135-80F4-0FF1-5619C9F31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550" y="2175163"/>
                <a:ext cx="5990807" cy="526939"/>
              </a:xfrm>
              <a:prstGeom prst="rect">
                <a:avLst/>
              </a:prstGeom>
              <a:blipFill>
                <a:blip r:embed="rId5"/>
                <a:stretch>
                  <a:fillRect l="-1119" r="-102" b="-93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Page:85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4E06F856-16A3-274F-D34B-7B7B0210B2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5" y="1274041"/>
            <a:ext cx="11073587" cy="418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8339E-9DBE-EC5D-DF08-44639EED0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DC1DE-917D-AE4D-0378-60C52AD55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7E2D6-EE83-7F72-7BEA-50CE0694A5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84C912-E83F-3CE9-C20F-8018158948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Page:85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1E652DD9-22A1-458F-8AD0-747A38B4E1D0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E2441E4-B6E8-8E85-BCCD-FF171311D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2CDDD4A6-75E2-E037-9AC8-99C808F64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9D482428-A9C3-5A18-DDB4-2F0B3FFF7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16" y="1006424"/>
            <a:ext cx="8956841" cy="494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414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E15CE5-C213-14EF-AC7B-5A8B9BB1F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6276A56-954C-9A5C-5FCA-0D62B7BAAC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85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4745DE8-6DF4-814E-81D8-AB3E7357114A}"/>
              </a:ext>
            </a:extLst>
          </p:cNvPr>
          <p:cNvSpPr txBox="1"/>
          <p:nvPr/>
        </p:nvSpPr>
        <p:spPr>
          <a:xfrm>
            <a:off x="299235" y="1886673"/>
            <a:ext cx="1969403" cy="5092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1FE6213D-69D6-5A0E-409D-15E0CEFA13A1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0" y="1139826"/>
            <a:ext cx="11447911" cy="4609810"/>
          </a:xfr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00CCB4D-E63A-A818-945A-34223AEB991D}"/>
              </a:ext>
            </a:extLst>
          </p:cNvPr>
          <p:cNvSpPr txBox="1"/>
          <p:nvPr/>
        </p:nvSpPr>
        <p:spPr>
          <a:xfrm>
            <a:off x="5614593" y="1659836"/>
            <a:ext cx="408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cylindre et un cône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CD20630-F1AC-0A08-4313-15C3CCF553F2}"/>
                  </a:ext>
                </a:extLst>
              </p:cNvPr>
              <p:cNvSpPr txBox="1"/>
              <p:nvPr/>
            </p:nvSpPr>
            <p:spPr>
              <a:xfrm>
                <a:off x="5614593" y="2121494"/>
                <a:ext cx="62088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𝑑𝑚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9CD20630-F1AC-0A08-4313-15C3CCF55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593" y="2121494"/>
                <a:ext cx="620889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71BEE72-BC81-D38D-9081-5F15AEE4132D}"/>
                  </a:ext>
                </a:extLst>
              </p:cNvPr>
              <p:cNvSpPr txBox="1"/>
              <p:nvPr/>
            </p:nvSpPr>
            <p:spPr>
              <a:xfrm>
                <a:off x="6572599" y="2510934"/>
                <a:ext cx="62088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9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𝑑𝑚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671BEE72-BC81-D38D-9081-5F15AEE41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599" y="2510934"/>
                <a:ext cx="620889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0217924-41F8-7B56-1265-39863AC3007B}"/>
                  </a:ext>
                </a:extLst>
              </p:cNvPr>
              <p:cNvSpPr txBox="1"/>
              <p:nvPr/>
            </p:nvSpPr>
            <p:spPr>
              <a:xfrm>
                <a:off x="3510842" y="2057405"/>
                <a:ext cx="62088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𝑑𝑚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0217924-41F8-7B56-1265-39863AC30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842" y="2057405"/>
                <a:ext cx="620889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2F64CAD-DAA5-5D18-0C14-D8448F5825A2}"/>
                  </a:ext>
                </a:extLst>
              </p:cNvPr>
              <p:cNvSpPr txBox="1"/>
              <p:nvPr/>
            </p:nvSpPr>
            <p:spPr>
              <a:xfrm>
                <a:off x="4377625" y="2510934"/>
                <a:ext cx="62088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𝑑𝑚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2F64CAD-DAA5-5D18-0C14-D8448F5825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7625" y="2510934"/>
                <a:ext cx="620889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86DCF07-05D1-A884-3770-0233E72BEDE2}"/>
                  </a:ext>
                </a:extLst>
              </p:cNvPr>
              <p:cNvSpPr txBox="1"/>
              <p:nvPr/>
            </p:nvSpPr>
            <p:spPr>
              <a:xfrm>
                <a:off x="3717224" y="3531502"/>
                <a:ext cx="128129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h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86DCF07-05D1-A884-3770-0233E72BE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224" y="3531502"/>
                <a:ext cx="1281290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6A77A72-8520-4E88-ACCF-80A3433B447A}"/>
                  </a:ext>
                </a:extLst>
              </p:cNvPr>
              <p:cNvSpPr txBox="1"/>
              <p:nvPr/>
            </p:nvSpPr>
            <p:spPr>
              <a:xfrm>
                <a:off x="3666421" y="3870056"/>
                <a:ext cx="1281290" cy="554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h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6A77A72-8520-4E88-ACCF-80A3433B4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421" y="3870056"/>
                <a:ext cx="1281290" cy="554960"/>
              </a:xfrm>
              <a:prstGeom prst="rect">
                <a:avLst/>
              </a:prstGeom>
              <a:blipFill>
                <a:blip r:embed="rId9"/>
                <a:stretch>
                  <a:fillRect b="-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685C7EA-8404-760A-D783-B2D57F35644B}"/>
                  </a:ext>
                </a:extLst>
              </p:cNvPr>
              <p:cNvSpPr txBox="1"/>
              <p:nvPr/>
            </p:nvSpPr>
            <p:spPr>
              <a:xfrm>
                <a:off x="3244985" y="4890417"/>
                <a:ext cx="37765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7</m:t>
                          </m:r>
                        </m:e>
                        <m:sup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×7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=343</m:t>
                      </m:r>
                      <m:r>
                        <m:rPr>
                          <m:sty m:val="p"/>
                        </m:rPr>
                        <a:rPr lang="el-G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π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685C7EA-8404-760A-D783-B2D57F356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985" y="4890417"/>
                <a:ext cx="3776568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37C5665-4568-3A5A-4549-237E6672D48F}"/>
                  </a:ext>
                </a:extLst>
              </p:cNvPr>
              <p:cNvSpPr txBox="1"/>
              <p:nvPr/>
            </p:nvSpPr>
            <p:spPr>
              <a:xfrm>
                <a:off x="3244985" y="5141484"/>
                <a:ext cx="3251040" cy="574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sSup>
                        <m:sSupPr>
                          <m:ctrlP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7</m:t>
                          </m:r>
                        </m:e>
                        <m:sup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×9=147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𝜋</m:t>
                      </m:r>
                      <m:r>
                        <a:rPr lang="fr-FR" sz="16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sSup>
                        <m:sSupPr>
                          <m:ctrlP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fr-FR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37C5665-4568-3A5A-4549-237E6672D4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985" y="5141484"/>
                <a:ext cx="3251040" cy="57458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Bulle ronde 13">
                <a:extLst>
                  <a:ext uri="{FF2B5EF4-FFF2-40B4-BE49-F238E27FC236}">
                    <a16:creationId xmlns:a16="http://schemas.microsoft.com/office/drawing/2014/main" id="{978DB466-B6B6-2223-D936-1EEA635EE6B4}"/>
                  </a:ext>
                </a:extLst>
              </p:cNvPr>
              <p:cNvSpPr/>
              <p:nvPr/>
            </p:nvSpPr>
            <p:spPr>
              <a:xfrm>
                <a:off x="9352453" y="1475272"/>
                <a:ext cx="2302933" cy="1043378"/>
              </a:xfrm>
              <a:prstGeom prst="wedgeEllipseCallout">
                <a:avLst>
                  <a:gd name="adj1" fmla="val -276716"/>
                  <a:gd name="adj2" fmla="val 11648"/>
                </a:avLst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Bulle ronde 13">
                <a:extLst>
                  <a:ext uri="{FF2B5EF4-FFF2-40B4-BE49-F238E27FC236}">
                    <a16:creationId xmlns:a16="http://schemas.microsoft.com/office/drawing/2014/main" id="{978DB466-B6B6-2223-D936-1EEA635EE6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2453" y="1475272"/>
                <a:ext cx="2302933" cy="1043378"/>
              </a:xfrm>
              <a:prstGeom prst="wedgeEllipseCallout">
                <a:avLst>
                  <a:gd name="adj1" fmla="val -276716"/>
                  <a:gd name="adj2" fmla="val 11648"/>
                </a:avLst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Bulle ronde 14">
                <a:extLst>
                  <a:ext uri="{FF2B5EF4-FFF2-40B4-BE49-F238E27FC236}">
                    <a16:creationId xmlns:a16="http://schemas.microsoft.com/office/drawing/2014/main" id="{3F680CEF-F9B5-5462-326F-063FC30B9ED4}"/>
                  </a:ext>
                </a:extLst>
              </p:cNvPr>
              <p:cNvSpPr/>
              <p:nvPr/>
            </p:nvSpPr>
            <p:spPr>
              <a:xfrm>
                <a:off x="9205485" y="3283870"/>
                <a:ext cx="2302933" cy="1043378"/>
              </a:xfrm>
              <a:prstGeom prst="wedgeEllipseCallout">
                <a:avLst>
                  <a:gd name="adj1" fmla="val -148017"/>
                  <a:gd name="adj2" fmla="val -98711"/>
                </a:avLst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16−7=9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Bulle ronde 14">
                <a:extLst>
                  <a:ext uri="{FF2B5EF4-FFF2-40B4-BE49-F238E27FC236}">
                    <a16:creationId xmlns:a16="http://schemas.microsoft.com/office/drawing/2014/main" id="{3F680CEF-F9B5-5462-326F-063FC30B9E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5485" y="3283870"/>
                <a:ext cx="2302933" cy="1043378"/>
              </a:xfrm>
              <a:prstGeom prst="wedgeEllipseCallout">
                <a:avLst>
                  <a:gd name="adj1" fmla="val -148017"/>
                  <a:gd name="adj2" fmla="val -98711"/>
                </a:avLst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ag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38555" y="4507381"/>
            <a:ext cx="1691787" cy="19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4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9808AC-7F93-457E-0660-64E605A0BF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83</a:t>
            </a:r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AD07BB41-CEDF-3158-F551-68B2E121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/>
          <a:lstStyle/>
          <a:p>
            <a:r>
              <a:rPr lang="fr-FR" dirty="0"/>
              <a:t>Prenez la correction sur vos livrets :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F518C7-5434-5F2B-0F63-3067BC3E8A1A}"/>
              </a:ext>
            </a:extLst>
          </p:cNvPr>
          <p:cNvSpPr txBox="1"/>
          <p:nvPr/>
        </p:nvSpPr>
        <p:spPr>
          <a:xfrm>
            <a:off x="637309" y="4259490"/>
            <a:ext cx="1593273" cy="5757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2DCECD76-804B-F13C-983F-0F20E52D52DE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95" y="2115355"/>
            <a:ext cx="11563009" cy="214413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6E76DB9-A6F9-5E37-81CF-DC2B0CFFEB40}"/>
                  </a:ext>
                </a:extLst>
              </p:cNvPr>
              <p:cNvSpPr txBox="1"/>
              <p:nvPr/>
            </p:nvSpPr>
            <p:spPr>
              <a:xfrm>
                <a:off x="2889956" y="2623324"/>
                <a:ext cx="725586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0" dirty="0">
                    <a:solidFill>
                      <a:srgbClr val="FF0000"/>
                    </a:solidFill>
                    <a:cs typeface="Calibri" panose="020F0502020204030204" pitchFamily="34" charset="0"/>
                  </a:rPr>
                  <a:t>Le volume exact du réservoir est :  </a:t>
                </a:r>
                <a14:m>
                  <m:oMath xmlns:m="http://schemas.openxmlformats.org/officeDocument/2006/math">
                    <m:r>
                      <a:rPr lang="fr-FR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147</m:t>
                    </m:r>
                    <m:r>
                      <m:rPr>
                        <m:sty m:val="p"/>
                      </m:rPr>
                      <a:rPr lang="el-GR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π</m:t>
                    </m:r>
                    <m:r>
                      <a:rPr lang="fr-FR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+343</m:t>
                    </m:r>
                    <m:r>
                      <m:rPr>
                        <m:sty m:val="p"/>
                      </m:rPr>
                      <a:rPr lang="el-GR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π</m:t>
                    </m:r>
                    <m:r>
                      <a:rPr lang="fr-FR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=490</m:t>
                    </m:r>
                    <m:r>
                      <m:rPr>
                        <m:sty m:val="p"/>
                      </m:rPr>
                      <a:rPr lang="el-GR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π</m:t>
                    </m:r>
                    <m:r>
                      <a:rPr lang="fr-FR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  <m:sSup>
                      <m:sSupPr>
                        <m:ctrlPr>
                          <a:rPr lang="fr-FR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𝑚</m:t>
                        </m:r>
                      </m:e>
                      <m:sup>
                        <m:r>
                          <a:rPr lang="fr-FR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36E76DB9-A6F9-5E37-81CF-DC2B0CFFE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9956" y="2623324"/>
                <a:ext cx="7255864" cy="338554"/>
              </a:xfrm>
              <a:prstGeom prst="rect">
                <a:avLst/>
              </a:prstGeom>
              <a:blipFill>
                <a:blip r:embed="rId3"/>
                <a:stretch>
                  <a:fillRect l="-350" t="-7143" b="-214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0052945-9521-3D49-CEB6-88DB80B2042C}"/>
                  </a:ext>
                </a:extLst>
              </p:cNvPr>
              <p:cNvSpPr txBox="1"/>
              <p:nvPr/>
            </p:nvSpPr>
            <p:spPr>
              <a:xfrm>
                <a:off x="2771423" y="3429000"/>
                <a:ext cx="725586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0" dirty="0">
                    <a:solidFill>
                      <a:srgbClr val="FF0000"/>
                    </a:solidFill>
                    <a:cs typeface="Calibri" panose="020F0502020204030204" pitchFamily="34" charset="0"/>
                  </a:rPr>
                  <a:t>La valeur approchée du  volume du réservoir est :  </a:t>
                </a:r>
                <a14:m>
                  <m:oMath xmlns:m="http://schemas.openxmlformats.org/officeDocument/2006/math">
                    <m:r>
                      <a:rPr lang="fr-FR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1538,6 </m:t>
                    </m:r>
                    <m:sSup>
                      <m:sSupPr>
                        <m:ctrlPr>
                          <a:rPr lang="fr-FR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dm</m:t>
                        </m:r>
                      </m:e>
                      <m:sup>
                        <m:r>
                          <a:rPr lang="fr-FR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p>
                    </m:sSup>
                    <m:r>
                      <a:rPr lang="fr-FR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16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1538,6</m:t>
                    </m:r>
                    <m:r>
                      <a:rPr lang="fr-FR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l</m:t>
                    </m:r>
                  </m:oMath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0052945-9521-3D49-CEB6-88DB80B204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423" y="3429000"/>
                <a:ext cx="7255864" cy="338554"/>
              </a:xfrm>
              <a:prstGeom prst="rect">
                <a:avLst/>
              </a:prstGeom>
              <a:blipFill>
                <a:blip r:embed="rId4"/>
                <a:stretch>
                  <a:fillRect l="-524" t="-7407" b="-2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18E3E18-4436-ADBC-2B44-C7D44232CE58}"/>
                  </a:ext>
                </a:extLst>
              </p:cNvPr>
              <p:cNvSpPr txBox="1"/>
              <p:nvPr/>
            </p:nvSpPr>
            <p:spPr>
              <a:xfrm>
                <a:off x="2675468" y="3853740"/>
                <a:ext cx="725586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0" dirty="0">
                    <a:solidFill>
                      <a:srgbClr val="FF0000"/>
                    </a:solidFill>
                    <a:cs typeface="Calibri" panose="020F0502020204030204" pitchFamily="34" charset="0"/>
                  </a:rPr>
                  <a:t>Oui car :  </a:t>
                </a:r>
                <a14:m>
                  <m:oMath xmlns:m="http://schemas.openxmlformats.org/officeDocument/2006/math">
                    <m:r>
                      <a:rPr lang="fr-FR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1000&lt;</m:t>
                    </m:r>
                    <m:r>
                      <a:rPr lang="fr-FR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1538,6</m:t>
                    </m:r>
                  </m:oMath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18E3E18-4436-ADBC-2B44-C7D44232C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5468" y="3853740"/>
                <a:ext cx="7255864" cy="338554"/>
              </a:xfrm>
              <a:prstGeom prst="rect">
                <a:avLst/>
              </a:prstGeom>
              <a:blipFill>
                <a:blip r:embed="rId5"/>
                <a:stretch>
                  <a:fillRect l="-350" t="-7143" b="-178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9573572-EC6E-C683-313C-E5038F30ED20}"/>
                  </a:ext>
                </a:extLst>
              </p:cNvPr>
              <p:cNvSpPr txBox="1"/>
              <p:nvPr/>
            </p:nvSpPr>
            <p:spPr>
              <a:xfrm>
                <a:off x="2435224" y="4385348"/>
                <a:ext cx="7496107" cy="7837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0" i="0" dirty="0">
                    <a:solidFill>
                      <a:srgbClr val="FF0000"/>
                    </a:solidFill>
                    <a:latin typeface="+mj-lt"/>
                    <a:cs typeface="Calibri" panose="020F0502020204030204" pitchFamily="34" charset="0"/>
                  </a:rPr>
                  <a:t>La hauteur de l′eau dans le réservoir est :  </a:t>
                </a:r>
                <a14:m>
                  <m:oMath xmlns:m="http://schemas.openxmlformats.org/officeDocument/2006/math">
                    <m:r>
                      <a:rPr lang="fr-FR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h</m:t>
                    </m:r>
                    <m:r>
                      <a:rPr lang="fr-FR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=9+</m:t>
                    </m:r>
                    <m:f>
                      <m:fPr>
                        <m:ctrlPr>
                          <a:rPr lang="fr-FR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1000−461,58</m:t>
                        </m:r>
                      </m:num>
                      <m:den>
                        <m:r>
                          <a:rPr lang="fr-FR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49</m:t>
                        </m:r>
                        <m:r>
                          <a:rPr lang="fr-FR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×3,14 </m:t>
                        </m:r>
                      </m:den>
                    </m:f>
                    <m:r>
                      <a:rPr lang="fr-FR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=12,5 </m:t>
                    </m:r>
                    <m:r>
                      <a:rPr lang="fr-FR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𝑑𝑚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9573572-EC6E-C683-313C-E5038F30E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224" y="4385348"/>
                <a:ext cx="7496107" cy="783741"/>
              </a:xfrm>
              <a:prstGeom prst="rect">
                <a:avLst/>
              </a:prstGeom>
              <a:blipFill>
                <a:blip r:embed="rId6"/>
                <a:stretch>
                  <a:fillRect l="-650" t="-31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5973" y="4284497"/>
            <a:ext cx="1691787" cy="19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94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Page:85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AF1D08-76F6-AF4B-9CC1-F784904BE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27" y="1305789"/>
            <a:ext cx="11644345" cy="346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50577" y="264862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289308" y="449130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FR" sz="2000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13</a:t>
            </a: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174" y="557867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FR" sz="2000" dirty="0">
                <a:sym typeface="Arial"/>
              </a:rPr>
              <a:t>Tâche 14</a:t>
            </a: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50577" y="176022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86261" y="5578677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11361" y="439046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21025" y="1733379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Tâche 10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025" y="261438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11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025" y="3506449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12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8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Calculer l’aire d’un prisme et d’un cylindre en utilisant son patron 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Calculer l’aire d’une pyramide et d’un cône en utilisant son patron 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Calculer le volume d’un prisme et d’un cylindre 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5106725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endParaRPr lang="fr-FR" sz="2000" dirty="0">
              <a:solidFill>
                <a:schemeClr val="bg2">
                  <a:lumMod val="50000"/>
                </a:schemeClr>
              </a:solidFill>
              <a:sym typeface="Arial"/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570012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800" b="1" dirty="0">
                <a:solidFill>
                  <a:schemeClr val="tx1"/>
                </a:solidFill>
                <a:latin typeface="Calibri" panose="020F0502020204030204" pitchFamily="34" charset="0"/>
              </a:rPr>
              <a:t>Résoudre des problèmes en utilisant </a:t>
            </a:r>
            <a:r>
              <a:rPr lang="fr-MA" sz="1800" b="1" dirty="0">
                <a:solidFill>
                  <a:schemeClr val="tx1"/>
                </a:solidFill>
              </a:rPr>
              <a:t>les </a:t>
            </a:r>
            <a:r>
              <a:rPr lang="fr-MA" sz="1800" b="1" dirty="0">
                <a:solidFill>
                  <a:schemeClr val="tx1"/>
                </a:solidFill>
                <a:latin typeface="Calibri" panose="020F0502020204030204" pitchFamily="34" charset="0"/>
              </a:rPr>
              <a:t>aires et les volumes 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299517" y="4421650"/>
            <a:ext cx="81504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Calculer le volume de la pyramide, du cône et de la sphère </a:t>
            </a:r>
            <a:r>
              <a:rPr lang="fr-MA" sz="2000" dirty="0">
                <a:effectLst/>
                <a:latin typeface="Calibri" panose="020F0502020204030204" pitchFamily="34" charset="0"/>
              </a:rPr>
              <a:t>. </a:t>
            </a:r>
            <a:endParaRPr lang="fr-MA" dirty="0">
              <a:effectLst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5D8F0E-5BFD-A6A2-CE9E-1588421BF581}"/>
              </a:ext>
            </a:extLst>
          </p:cNvPr>
          <p:cNvSpPr/>
          <p:nvPr/>
        </p:nvSpPr>
        <p:spPr>
          <a:xfrm>
            <a:off x="945044" y="1014417"/>
            <a:ext cx="10301911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                                           Volumes et aires des solides usuels </a:t>
            </a: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CAD6CFB9-FE1B-D595-15A0-C9E2ACEDF676}"/>
              </a:ext>
            </a:extLst>
          </p:cNvPr>
          <p:cNvSpPr txBox="1">
            <a:spLocks/>
          </p:cNvSpPr>
          <p:nvPr/>
        </p:nvSpPr>
        <p:spPr>
          <a:xfrm>
            <a:off x="1017059" y="1018530"/>
            <a:ext cx="1875632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résoudre des problèmes d’aires et de volumes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B2BFB5A-2502-0109-9A38-6D6CFC1F60F8}"/>
              </a:ext>
            </a:extLst>
          </p:cNvPr>
          <p:cNvSpPr txBox="1"/>
          <p:nvPr/>
        </p:nvSpPr>
        <p:spPr>
          <a:xfrm>
            <a:off x="547412" y="2374451"/>
            <a:ext cx="4486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1. Analyser et décomposer la figure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CA7F4D3-DCD0-24C8-DA5B-B2983F0DCB61}"/>
              </a:ext>
            </a:extLst>
          </p:cNvPr>
          <p:cNvSpPr txBox="1"/>
          <p:nvPr/>
        </p:nvSpPr>
        <p:spPr>
          <a:xfrm>
            <a:off x="4849090" y="2374451"/>
            <a:ext cx="3241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    (Repérer les formes)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23F925F-7A42-B406-F776-D30D618F0381}"/>
              </a:ext>
            </a:extLst>
          </p:cNvPr>
          <p:cNvSpPr txBox="1"/>
          <p:nvPr/>
        </p:nvSpPr>
        <p:spPr>
          <a:xfrm>
            <a:off x="547412" y="3181347"/>
            <a:ext cx="45727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MA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2-Lister les données et convertir les unités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BD1B5BE-F376-FF3A-15FB-8FE6B122BA0B}"/>
              </a:ext>
            </a:extLst>
          </p:cNvPr>
          <p:cNvSpPr txBox="1"/>
          <p:nvPr/>
        </p:nvSpPr>
        <p:spPr>
          <a:xfrm>
            <a:off x="5702030" y="3148439"/>
            <a:ext cx="2800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MA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(Extraire les dimensions )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2A37A46-8854-B8DD-30A7-F30EF8F82F83}"/>
              </a:ext>
            </a:extLst>
          </p:cNvPr>
          <p:cNvSpPr txBox="1"/>
          <p:nvPr/>
        </p:nvSpPr>
        <p:spPr>
          <a:xfrm>
            <a:off x="547411" y="3949517"/>
            <a:ext cx="7955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3. Appliquer les formules de calcul des aires et des volumes.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9A4A42D-709E-02A7-480E-8E072D9544E7}"/>
              </a:ext>
            </a:extLst>
          </p:cNvPr>
          <p:cNvSpPr txBox="1"/>
          <p:nvPr/>
        </p:nvSpPr>
        <p:spPr>
          <a:xfrm>
            <a:off x="547411" y="4732409"/>
            <a:ext cx="3276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4. Effectuer le calcul final.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C97F242-CF48-134D-39A0-8FB5E85CDC00}"/>
              </a:ext>
            </a:extLst>
          </p:cNvPr>
          <p:cNvSpPr txBox="1"/>
          <p:nvPr/>
        </p:nvSpPr>
        <p:spPr>
          <a:xfrm>
            <a:off x="547412" y="5486400"/>
            <a:ext cx="38622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MA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5. Vérifier la cohérence et l'arrondi.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C741401-0544-511A-8B0F-D14244B7014B}"/>
              </a:ext>
            </a:extLst>
          </p:cNvPr>
          <p:cNvSpPr txBox="1"/>
          <p:nvPr/>
        </p:nvSpPr>
        <p:spPr>
          <a:xfrm>
            <a:off x="651164" y="1357745"/>
            <a:ext cx="81544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Pour</a:t>
            </a:r>
            <a:r>
              <a:rPr lang="fr-FR" sz="1800" dirty="0"/>
              <a:t> résoudre des problèmes d’aires et de volumes je suis les étapes suivantes :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1AD8CB1-3BB2-1D60-A9BF-EC27D8693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23" y="1744807"/>
            <a:ext cx="11227953" cy="336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Résoudre des problèmes : Calcul d’aires et de volumes </a:t>
            </a:r>
            <a:r>
              <a:rPr lang="fr-MA" sz="1800" dirty="0">
                <a:effectLst/>
                <a:latin typeface="Calibri" panose="020F0502020204030204" pitchFamily="34" charset="0"/>
              </a:rPr>
              <a:t>. </a:t>
            </a:r>
            <a:endParaRPr lang="fr-MA" dirty="0">
              <a:effectLst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Pyramide</a:t>
            </a:r>
            <a:r>
              <a:rPr lang="en-US" dirty="0"/>
              <a:t>                  </a:t>
            </a:r>
          </a:p>
          <a:p>
            <a:r>
              <a:rPr lang="en-US" dirty="0" err="1"/>
              <a:t>Cône</a:t>
            </a:r>
            <a:r>
              <a:rPr lang="en-US" dirty="0"/>
              <a:t>  </a:t>
            </a:r>
          </a:p>
          <a:p>
            <a:r>
              <a:rPr lang="en-US" dirty="0" err="1"/>
              <a:t>Sphère</a:t>
            </a:r>
            <a:r>
              <a:rPr lang="en-US" dirty="0"/>
              <a:t> </a:t>
            </a:r>
          </a:p>
          <a:p>
            <a:r>
              <a:rPr lang="en-US" dirty="0"/>
              <a:t>Volume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dirty="0"/>
              <a:t>Savoir identifier les éléments caractéristiques des solides usuels. </a:t>
            </a:r>
          </a:p>
          <a:p>
            <a:pPr marL="0" lvl="0" indent="0"/>
            <a:r>
              <a:rPr lang="fr-FR" dirty="0"/>
              <a:t>Savoir calculer l’aire et le volume des solides usuels.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pPr lvl="0"/>
            <a:r>
              <a:rPr lang="fr-MA" b="1" dirty="0"/>
              <a:t>Harmoniser les unités :</a:t>
            </a:r>
            <a:r>
              <a:rPr lang="fr-MA" dirty="0"/>
              <a:t> Assurez-vous que toutes les longueurs sont exprimés dans la même unité (tout en cm ou tout en m).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40E036D-F1E5-B58A-3E8D-904647F4E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C44086-5AF5-099B-E0A4-23DDA61D05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endParaRPr lang="fr-FR" sz="13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A9B0D-91A9-5484-4690-8FD5D5C049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fr-FR" sz="1400" dirty="0"/>
              <a:t>Consulter les supports prévus pour la séance (PPT, pages du livret, etc.) en détail au plus tard 2 jours avant la séance</a:t>
            </a:r>
          </a:p>
          <a:p>
            <a:pPr algn="just"/>
            <a:r>
              <a:rPr lang="fr-FR" sz="1400" dirty="0"/>
              <a:t>Identifier avec précision la tâche objectif de la séance</a:t>
            </a:r>
          </a:p>
          <a:p>
            <a:pPr algn="just"/>
            <a:r>
              <a:rPr lang="fr-FR" sz="1400" dirty="0"/>
              <a:t>Identifier avec précision la stratégie ou procédure de réalisation de la tâche proposée</a:t>
            </a:r>
          </a:p>
          <a:p>
            <a:pPr algn="just"/>
            <a:r>
              <a:rPr lang="fr-FR" sz="1400" dirty="0"/>
              <a:t>S’entraîner préalablement au modelage avant de le réaliser en classe</a:t>
            </a:r>
          </a:p>
          <a:p>
            <a:pPr algn="just"/>
            <a:r>
              <a:rPr lang="fr-FR" sz="1400" dirty="0"/>
              <a:t>Prépare une fiche technique de la séance précisant: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600" dirty="0"/>
              <a:t>La tâche objectif et les étapes de résolution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600" dirty="0"/>
              <a:t>Le lexique de la séance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600" dirty="0"/>
              <a:t>La répartition du temps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600" dirty="0"/>
              <a:t>Le matériel didactique nécessaire</a:t>
            </a:r>
          </a:p>
          <a:p>
            <a:pPr algn="just"/>
            <a:endParaRPr lang="fr-FR" sz="1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9F1DB1-8174-B4DA-CED7-C687365C6B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Découvrir le contenu de la séance en même temps que les élèves </a:t>
            </a:r>
          </a:p>
          <a:p>
            <a:pPr algn="just"/>
            <a:r>
              <a:rPr lang="fr-FR" sz="1400" dirty="0"/>
              <a:t>Se contenter de faire défiler les diapositives et de lire leurs contenus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857609F-3CD7-D543-3D25-8D99ECB176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31190E-469C-AF77-5062-689663AA57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Préparation de la séance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6FBDA9-203A-14CC-FDB5-83D6835BB6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2923389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2566</TotalTime>
  <Words>1545</Words>
  <Application>Microsoft Office PowerPoint</Application>
  <PresentationFormat>Grand écran</PresentationFormat>
  <Paragraphs>217</Paragraphs>
  <Slides>53</Slides>
  <Notes>2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53</vt:i4>
      </vt:variant>
    </vt:vector>
  </HeadingPairs>
  <TitlesOfParts>
    <vt:vector size="63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</vt:lpstr>
      <vt:lpstr>Rappelez vous : l’aire totale d’un cylindre est donnée par la formule 2πr^2+2πr×h.</vt:lpstr>
      <vt:lpstr> Complétez:</vt:lpstr>
      <vt:lpstr>Rappelez vous :le volume d’une pyramide est  donné  par la formule suivante : 1/3 A_base×h.</vt:lpstr>
      <vt:lpstr> Répondez par vrai ou faux:</vt:lpstr>
      <vt:lpstr>  la formule donnant le volume d’un prisme est A_base×h.</vt:lpstr>
      <vt:lpstr> Répondez par vrai ou faux:</vt:lpstr>
      <vt:lpstr> L’aire d’un prisme droit = l’aire des deux bases + l’aire des faces latérales.</vt:lpstr>
      <vt:lpstr>Compléter :</vt:lpstr>
      <vt:lpstr>Voici les réponses :</vt:lpstr>
      <vt:lpstr>Présentation PowerPoint</vt:lpstr>
      <vt:lpstr>A la fin de cette séance, vous serez capables de:</vt:lpstr>
      <vt:lpstr>Présentation PowerPoint</vt:lpstr>
      <vt:lpstr>Voici un problème à résoudre :</vt:lpstr>
      <vt:lpstr>Je comprends et j’extrais les données : Corrigez: volume d’un prisme droit= aire de la base×hauteur</vt:lpstr>
      <vt:lpstr>Présentation PowerPoint</vt:lpstr>
      <vt:lpstr>Présentation PowerPoint</vt:lpstr>
      <vt:lpstr>Complétez:</vt:lpstr>
      <vt:lpstr> Le volume d’un prisme droit =  L×l×h.</vt:lpstr>
      <vt:lpstr>Complétez:</vt:lpstr>
      <vt:lpstr> On utilise la formule de volume d’un cylindre  v=πr^2×h.</vt:lpstr>
      <vt:lpstr>Présentation PowerPoint</vt:lpstr>
      <vt:lpstr>Travaillez individuellement puis discutez en binômes vos réponses.</vt:lpstr>
      <vt:lpstr>Travaillez individuellement puis discutez en binômes vos réponses.</vt:lpstr>
      <vt:lpstr>Prenez la correction sur vos livrets :</vt:lpstr>
      <vt:lpstr>Prenez la correction sur vos livrets :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résoudre des problèmes d’aires et de volumes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156</cp:revision>
  <dcterms:created xsi:type="dcterms:W3CDTF">2025-11-03T10:55:47Z</dcterms:created>
  <dcterms:modified xsi:type="dcterms:W3CDTF">2026-03-27T21:57:29Z</dcterms:modified>
</cp:coreProperties>
</file>