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16" r:id="rId25"/>
    <p:sldId id="317" r:id="rId26"/>
    <p:sldId id="353" r:id="rId27"/>
    <p:sldId id="354" r:id="rId28"/>
    <p:sldId id="309" r:id="rId29"/>
    <p:sldId id="310" r:id="rId30"/>
    <p:sldId id="297" r:id="rId31"/>
    <p:sldId id="270" r:id="rId32"/>
    <p:sldId id="271" r:id="rId33"/>
    <p:sldId id="272" r:id="rId34"/>
    <p:sldId id="298" r:id="rId35"/>
    <p:sldId id="313" r:id="rId36"/>
    <p:sldId id="259" r:id="rId37"/>
    <p:sldId id="274" r:id="rId38"/>
    <p:sldId id="275" r:id="rId39"/>
    <p:sldId id="276" r:id="rId40"/>
    <p:sldId id="299" r:id="rId41"/>
    <p:sldId id="260" r:id="rId42"/>
    <p:sldId id="279" r:id="rId43"/>
    <p:sldId id="311" r:id="rId44"/>
    <p:sldId id="312" r:id="rId45"/>
    <p:sldId id="332" r:id="rId46"/>
    <p:sldId id="333" r:id="rId47"/>
    <p:sldId id="334" r:id="rId48"/>
    <p:sldId id="335" r:id="rId49"/>
    <p:sldId id="336" r:id="rId50"/>
    <p:sldId id="337" r:id="rId51"/>
    <p:sldId id="300" r:id="rId52"/>
    <p:sldId id="301" r:id="rId53"/>
    <p:sldId id="281" r:id="rId54"/>
    <p:sldId id="348" r:id="rId55"/>
    <p:sldId id="349" r:id="rId56"/>
    <p:sldId id="350" r:id="rId57"/>
    <p:sldId id="303" r:id="rId58"/>
    <p:sldId id="304" r:id="rId59"/>
    <p:sldId id="282" r:id="rId60"/>
    <p:sldId id="305" r:id="rId61"/>
    <p:sldId id="262" r:id="rId62"/>
    <p:sldId id="283" r:id="rId63"/>
    <p:sldId id="284" r:id="rId64"/>
    <p:sldId id="352" r:id="rId6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16"/>
            <p14:sldId id="317"/>
            <p14:sldId id="353"/>
            <p14:sldId id="354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11"/>
            <p14:sldId id="312"/>
            <p14:sldId id="332"/>
            <p14:sldId id="333"/>
            <p14:sldId id="334"/>
            <p14:sldId id="335"/>
            <p14:sldId id="336"/>
            <p14:sldId id="337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8"/>
            <p14:sldId id="349"/>
            <p14:sldId id="350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3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8.sv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7.png"/><Relationship Id="rId7" Type="http://schemas.openxmlformats.org/officeDocument/2006/relationships/image" Target="../media/image7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7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8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0.png"/><Relationship Id="rId5" Type="http://schemas.openxmlformats.org/officeDocument/2006/relationships/image" Target="../media/image93.png"/><Relationship Id="rId4" Type="http://schemas.openxmlformats.org/officeDocument/2006/relationships/image" Target="../media/image9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0.png"/><Relationship Id="rId5" Type="http://schemas.openxmlformats.org/officeDocument/2006/relationships/image" Target="../media/image94.png"/><Relationship Id="rId4" Type="http://schemas.openxmlformats.org/officeDocument/2006/relationships/image" Target="../media/image9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0.png"/><Relationship Id="rId5" Type="http://schemas.openxmlformats.org/officeDocument/2006/relationships/image" Target="../media/image95.png"/><Relationship Id="rId4" Type="http://schemas.openxmlformats.org/officeDocument/2006/relationships/image" Target="../media/image9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:7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Utiliser la longueur d’arc et l’aire d’un secteur pour résoudre un problème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29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321C21-D593-920D-61BF-B819BB939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66" y="1186486"/>
            <a:ext cx="11499444" cy="352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121891" y="3211905"/>
            <a:ext cx="587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périmètre d’un cercle de rayon r est donné par la formule :……………..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une valeur approchée de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est </a:t>
                </a:r>
                <a:r>
                  <a:rPr lang="fr-FR" dirty="0" smtClean="0">
                    <a:latin typeface="Calibri" panose="020F0502020204030204"/>
                  </a:rPr>
                  <a:t>3,14. </a:t>
                </a:r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27FCE14-5795-A0DC-6D62-986F3BFAB171}"/>
                  </a:ext>
                </a:extLst>
              </p:cNvPr>
              <p:cNvSpPr txBox="1"/>
              <p:nvPr/>
            </p:nvSpPr>
            <p:spPr>
              <a:xfrm>
                <a:off x="3445517" y="2881926"/>
                <a:ext cx="4939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périmètre d’un cercle de rayon r est donné par la formule </a:t>
                </a:r>
                <a:r>
                  <a:rPr lang="fr" sz="1800" b="1" kern="0" dirty="0">
                    <a:solidFill>
                      <a:srgbClr val="FF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𝒑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𝒓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27FCE14-5795-A0DC-6D62-986F3BFAB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517" y="2881926"/>
                <a:ext cx="4939393" cy="646331"/>
              </a:xfrm>
              <a:prstGeom prst="rect">
                <a:avLst/>
              </a:prstGeom>
              <a:blipFill>
                <a:blip r:embed="rId4"/>
                <a:stretch>
                  <a:fillRect l="-988" t="-5660" r="-6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’aire d’un disque de rayon r est donné par la formule : ……………………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 smtClean="0">
                    <a:latin typeface="Calibri" panose="020F0502020204030204"/>
                  </a:rPr>
                  <a:t>Rappelez vous,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fr-FR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MA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66CD79-5FA7-FCAB-946A-D71743F9029D}"/>
                  </a:ext>
                </a:extLst>
              </p:cNvPr>
              <p:cNvSpPr txBox="1"/>
              <p:nvPr/>
            </p:nvSpPr>
            <p:spPr>
              <a:xfrm>
                <a:off x="3769878" y="2709953"/>
                <a:ext cx="49030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’aire d’un disque de rayon r est donné par la formule : 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𝑨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66CD79-5FA7-FCAB-946A-D71743F90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878" y="2709953"/>
                <a:ext cx="4903067" cy="646331"/>
              </a:xfrm>
              <a:prstGeom prst="rect">
                <a:avLst/>
              </a:prstGeom>
              <a:blipFill>
                <a:blip r:embed="rId4"/>
                <a:stretch>
                  <a:fillRect l="-994" t="-5660"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a longueur d’un arc de rayon r </a:t>
                </a:r>
                <a:r>
                  <a:rPr lang="fr" sz="1800" kern="0" dirty="0" smtClean="0">
                    <a:solidFill>
                      <a:srgbClr val="000000"/>
                    </a:solidFill>
                    <a:sym typeface="Calibri"/>
                  </a:rPr>
                  <a:t>intercepté 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par un angle au centre de mesure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𝜽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est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𝜽</m:t>
                        </m:r>
                      </m:num>
                      <m:den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𝒓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56787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56787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333428" y="456787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F3C74C8-85D3-ED69-DB86-8D6FB541FC99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a longueur d’un arc de rayon r </a:t>
                </a:r>
                <a:r>
                  <a:rPr lang="fr" sz="1800" kern="0" dirty="0" smtClean="0">
                    <a:solidFill>
                      <a:srgbClr val="000000"/>
                    </a:solidFill>
                    <a:sym typeface="Calibri"/>
                  </a:rPr>
                  <a:t>intercepté 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par un angle au centre de mesure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𝜽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est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𝜽</m:t>
                        </m:r>
                      </m:num>
                      <m:den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𝒓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F3C74C8-85D3-ED69-DB86-8D6FB541F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B119C-14CA-3A87-0FC1-0EF40A08D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A4D02B-9A21-CBA6-FB32-8E91E1F6A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593A9-C313-EADF-171E-6589D0F2E1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B0581B3-8BE5-C2D7-C377-54163FCCC6C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FF88E42-51E2-FF57-D678-B1B81F373DB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FB27E4-EFF3-941F-5474-FD3FF2CE449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13171120-AD6D-A2D0-8EBE-5B730BB92602}"/>
              </a:ext>
            </a:extLst>
          </p:cNvPr>
          <p:cNvSpPr/>
          <p:nvPr/>
        </p:nvSpPr>
        <p:spPr>
          <a:xfrm>
            <a:off x="2333428" y="456787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056A5FA-803E-C1FB-EDEA-1547D9C9BE8D}"/>
              </a:ext>
            </a:extLst>
          </p:cNvPr>
          <p:cNvSpPr/>
          <p:nvPr/>
        </p:nvSpPr>
        <p:spPr>
          <a:xfrm>
            <a:off x="7447736" y="456787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5084616A-1DB5-EC41-DE8D-10838E3F74EA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d’un secteur angulaire de rayon r et d’ angle de mesure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𝜽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est :</a:t>
                </a:r>
              </a:p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𝜽</m:t>
                        </m:r>
                      </m:num>
                      <m:den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5084616A-1DB5-EC41-DE8D-10838E3F7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08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1712-ECD9-AB6B-AB24-277325D03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EFC79C-3EDB-7DDF-E308-E873933E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D8DC7-28DE-5AF5-1B7C-815223D1D8B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8801E30-7599-5609-94A3-F684D4B2D52C}"/>
              </a:ext>
            </a:extLst>
          </p:cNvPr>
          <p:cNvSpPr/>
          <p:nvPr/>
        </p:nvSpPr>
        <p:spPr>
          <a:xfrm>
            <a:off x="2333428" y="456787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33BA0B3-1538-3EC2-D215-E9336A643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230D9BAC-96B3-0B16-711D-6AF4343CDB00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d’un secteur angulaire de rayon r et d’ angle de mesure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𝜽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est :</a:t>
                </a:r>
              </a:p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𝜽</m:t>
                        </m:r>
                      </m:num>
                      <m:den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230D9BAC-96B3-0B16-711D-6AF4343CD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4306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Calculer la longueur de l’arc AB et l’aire du secteur angulaire associé: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5539AA8-6F1C-7C0E-10D1-6513E5987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3" y="1473928"/>
            <a:ext cx="11332384" cy="3487815"/>
          </a:xfrm>
          <a:prstGeom prst="rect">
            <a:avLst/>
          </a:prstGeom>
        </p:spPr>
      </p:pic>
      <p:sp>
        <p:nvSpPr>
          <p:cNvPr id="3" name="Flèche en arc 2">
            <a:extLst>
              <a:ext uri="{FF2B5EF4-FFF2-40B4-BE49-F238E27FC236}">
                <a16:creationId xmlns:a16="http://schemas.microsoft.com/office/drawing/2014/main" id="{4770A287-9F11-77E0-AE58-7F3A1E83101E}"/>
              </a:ext>
            </a:extLst>
          </p:cNvPr>
          <p:cNvSpPr/>
          <p:nvPr/>
        </p:nvSpPr>
        <p:spPr>
          <a:xfrm>
            <a:off x="3229337" y="318293"/>
            <a:ext cx="231493" cy="4571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Flèche en arc 4">
            <a:extLst>
              <a:ext uri="{FF2B5EF4-FFF2-40B4-BE49-F238E27FC236}">
                <a16:creationId xmlns:a16="http://schemas.microsoft.com/office/drawing/2014/main" id="{C7938953-FFD0-68DA-E2FE-2BE05E58ECE9}"/>
              </a:ext>
            </a:extLst>
          </p:cNvPr>
          <p:cNvSpPr/>
          <p:nvPr/>
        </p:nvSpPr>
        <p:spPr>
          <a:xfrm>
            <a:off x="3624806" y="2889802"/>
            <a:ext cx="231493" cy="4571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300317-AF4F-BD4B-B6F8-B2E705257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05" y="1473927"/>
            <a:ext cx="11332384" cy="34878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A6FBBE8-5F1E-52CB-757A-BB3F5DD37CA1}"/>
                  </a:ext>
                </a:extLst>
              </p:cNvPr>
              <p:cNvSpPr txBox="1"/>
              <p:nvPr/>
            </p:nvSpPr>
            <p:spPr>
              <a:xfrm>
                <a:off x="1271965" y="3217834"/>
                <a:ext cx="2698230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𝑟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A6FBBE8-5F1E-52CB-757A-BB3F5DD37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965" y="3217834"/>
                <a:ext cx="2698230" cy="619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0D7BD4-F272-545E-8B12-995BB302D4E8}"/>
                  </a:ext>
                </a:extLst>
              </p:cNvPr>
              <p:cNvSpPr txBox="1"/>
              <p:nvPr/>
            </p:nvSpPr>
            <p:spPr>
              <a:xfrm>
                <a:off x="1410511" y="4259155"/>
                <a:ext cx="2698230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0D7BD4-F272-545E-8B12-995BB302D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511" y="4259155"/>
                <a:ext cx="2698230" cy="6194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èche en arc 2">
            <a:extLst>
              <a:ext uri="{FF2B5EF4-FFF2-40B4-BE49-F238E27FC236}">
                <a16:creationId xmlns:a16="http://schemas.microsoft.com/office/drawing/2014/main" id="{9ABE6FFF-CC8C-0C54-405F-EEDF1478CF25}"/>
              </a:ext>
            </a:extLst>
          </p:cNvPr>
          <p:cNvSpPr/>
          <p:nvPr/>
        </p:nvSpPr>
        <p:spPr>
          <a:xfrm>
            <a:off x="3624806" y="2889802"/>
            <a:ext cx="231493" cy="4571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qu’il faut retenir jusqu’ici: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106BD34-BB35-B719-B773-33EEF333E2E7}"/>
                  </a:ext>
                </a:extLst>
              </p:cNvPr>
              <p:cNvSpPr txBox="1"/>
              <p:nvPr/>
            </p:nvSpPr>
            <p:spPr>
              <a:xfrm>
                <a:off x="626225" y="2145491"/>
                <a:ext cx="8528997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defTabSz="342900">
                  <a:buClrTx/>
                  <a:buFont typeface="Arial" panose="020B0604020202020204" pitchFamily="34" charset="0"/>
                  <a:buChar char="•"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’aire d’un disque de rayon r est donné par la formule : 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𝑨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106BD34-BB35-B719-B773-33EEF333E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25" y="2145491"/>
                <a:ext cx="8528997" cy="375552"/>
              </a:xfrm>
              <a:prstGeom prst="rect">
                <a:avLst/>
              </a:prstGeom>
              <a:blipFill>
                <a:blip r:embed="rId2"/>
                <a:stretch>
                  <a:fillRect l="-500" t="-8065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E2B68B0-15F2-1345-5E64-A67C97C1031C}"/>
                  </a:ext>
                </a:extLst>
              </p:cNvPr>
              <p:cNvSpPr txBox="1"/>
              <p:nvPr/>
            </p:nvSpPr>
            <p:spPr>
              <a:xfrm>
                <a:off x="487680" y="1216243"/>
                <a:ext cx="85289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defTabSz="342900">
                  <a:buClrTx/>
                  <a:buFont typeface="Arial" panose="020B0604020202020204" pitchFamily="34" charset="0"/>
                  <a:buChar char="•"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périmètre d’un cercle de rayon r est donné par la formule </a:t>
                </a:r>
                <a:r>
                  <a:rPr lang="fr" sz="1800" b="1" kern="0" dirty="0">
                    <a:solidFill>
                      <a:srgbClr val="FF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𝒑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𝒓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E2B68B0-15F2-1345-5E64-A67C97C10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" y="1216243"/>
                <a:ext cx="8528998" cy="369332"/>
              </a:xfrm>
              <a:prstGeom prst="rect">
                <a:avLst/>
              </a:prstGeom>
              <a:blipFill>
                <a:blip r:embed="rId4"/>
                <a:stretch>
                  <a:fillRect l="-446" t="-10345" b="-275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E3A6085-1D21-FD4D-9835-E57F06C38B46}"/>
                  </a:ext>
                </a:extLst>
              </p:cNvPr>
              <p:cNvSpPr txBox="1"/>
              <p:nvPr/>
            </p:nvSpPr>
            <p:spPr>
              <a:xfrm>
                <a:off x="778058" y="4983923"/>
                <a:ext cx="9352684" cy="745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L’aire d’un secteur angulaire de rayon R et d’angle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dirty="0"/>
                  <a:t>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E3A6085-1D21-FD4D-9835-E57F06C38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4983923"/>
                <a:ext cx="9352684" cy="745397"/>
              </a:xfrm>
              <a:prstGeom prst="rect">
                <a:avLst/>
              </a:prstGeom>
              <a:blipFill>
                <a:blip r:embed="rId5"/>
                <a:stretch>
                  <a:fillRect l="-4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F8A2736-CE3A-758D-59AE-717AE159C641}"/>
                  </a:ext>
                </a:extLst>
              </p:cNvPr>
              <p:cNvSpPr txBox="1"/>
              <p:nvPr/>
            </p:nvSpPr>
            <p:spPr>
              <a:xfrm>
                <a:off x="626225" y="3383138"/>
                <a:ext cx="10179752" cy="7711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a longueur d’un arc de rayon r intercepte par un angle au centre </a:t>
                </a:r>
                <a:r>
                  <a:rPr lang="fr" sz="1800" kern="0" dirty="0" smtClean="0">
                    <a:solidFill>
                      <a:srgbClr val="000000"/>
                    </a:solidFill>
                    <a:sym typeface="Calibri"/>
                  </a:rPr>
                  <a:t>de</a:t>
                </a:r>
              </a:p>
              <a:p>
                <a:r>
                  <a:rPr lang="fr" sz="1800" kern="0" dirty="0" smtClean="0">
                    <a:solidFill>
                      <a:srgbClr val="000000"/>
                    </a:solidFill>
                    <a:sym typeface="Calibri"/>
                  </a:rPr>
                  <a:t> 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mesure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𝜽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est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𝜽</m:t>
                        </m:r>
                      </m:num>
                      <m:den>
                        <m:r>
                          <a:rPr lang="fr-FR" sz="1800" b="1" i="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𝒓</m:t>
                    </m:r>
                  </m:oMath>
                </a14:m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F8A2736-CE3A-758D-59AE-717AE159C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25" y="3383138"/>
                <a:ext cx="10179752" cy="771173"/>
              </a:xfrm>
              <a:prstGeom prst="rect">
                <a:avLst/>
              </a:prstGeom>
              <a:blipFill>
                <a:blip r:embed="rId6"/>
                <a:stretch>
                  <a:fillRect l="-419" t="-4762"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4"/>
            <a:ext cx="10434589" cy="34821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1021A1E-FE59-24D8-967A-7F3090B7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68" y="2369797"/>
            <a:ext cx="10294817" cy="248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6652314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44CA6-CCAE-B14A-8DE0-0F66F56A9932}"/>
              </a:ext>
            </a:extLst>
          </p:cNvPr>
          <p:cNvSpPr txBox="1"/>
          <p:nvPr/>
        </p:nvSpPr>
        <p:spPr>
          <a:xfrm>
            <a:off x="872748" y="2530926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Utiliser la longueur d’arc et l’aire d’un secteur pour résoudre un problème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résoudre le problème que vous avez vu auparavant: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l’énoncé et s’assure de la compréhension: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2193CE-0622-45D2-2F2C-ADB391DC9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20" y="1019121"/>
            <a:ext cx="11527645" cy="36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>
                <a:latin typeface="Calibri" panose="020F0502020204030204"/>
              </a:rPr>
              <a:t>Je lis attentivement le problème pour comprendre ce qu’on me demande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61DE1F-7D19-D2DF-818B-8DD7E7E9E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649" y="1026566"/>
            <a:ext cx="2654300" cy="24511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A93E54E-3ADC-CDC9-52DA-BF196F0CEAAE}"/>
              </a:ext>
            </a:extLst>
          </p:cNvPr>
          <p:cNvSpPr txBox="1"/>
          <p:nvPr/>
        </p:nvSpPr>
        <p:spPr>
          <a:xfrm>
            <a:off x="1154243" y="2128603"/>
            <a:ext cx="5809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Sur cette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figure,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j’ai trois cercles de diamètre 1,6 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F768C9-2494-8F15-B5CD-E50CA62F369E}"/>
              </a:ext>
            </a:extLst>
          </p:cNvPr>
          <p:cNvSpPr txBox="1"/>
          <p:nvPr/>
        </p:nvSpPr>
        <p:spPr>
          <a:xfrm>
            <a:off x="1199213" y="3028013"/>
            <a:ext cx="6937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dois calculer la longueur de la ligne extérieure  de cette figure 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C16DE2A-0DE4-5FE4-3D14-1439E4716A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649" y="3428123"/>
            <a:ext cx="2654300" cy="27548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4234D3-770F-AAD3-5781-230730BC7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4126094"/>
            <a:ext cx="7175500" cy="13589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59F191-1BB2-CDBA-28B0-974E0E231D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44" y="1240514"/>
            <a:ext cx="2476500" cy="584200"/>
          </a:xfrm>
          <a:prstGeom prst="rect">
            <a:avLst/>
          </a:prstGeom>
        </p:spPr>
      </p:pic>
      <p:sp>
        <p:nvSpPr>
          <p:cNvPr id="3" name="Flèche en arc 2">
            <a:extLst>
              <a:ext uri="{FF2B5EF4-FFF2-40B4-BE49-F238E27FC236}">
                <a16:creationId xmlns:a16="http://schemas.microsoft.com/office/drawing/2014/main" id="{389327F2-DCF5-2AF6-06CB-40F79B953341}"/>
              </a:ext>
            </a:extLst>
          </p:cNvPr>
          <p:cNvSpPr/>
          <p:nvPr/>
        </p:nvSpPr>
        <p:spPr>
          <a:xfrm>
            <a:off x="4051139" y="4126094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Flèche en arc 5">
            <a:extLst>
              <a:ext uri="{FF2B5EF4-FFF2-40B4-BE49-F238E27FC236}">
                <a16:creationId xmlns:a16="http://schemas.microsoft.com/office/drawing/2014/main" id="{52B37D6A-22F5-9CFC-D1D8-90009F58FD65}"/>
              </a:ext>
            </a:extLst>
          </p:cNvPr>
          <p:cNvSpPr/>
          <p:nvPr/>
        </p:nvSpPr>
        <p:spPr>
          <a:xfrm>
            <a:off x="6964061" y="4181214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 en arc 9">
            <a:extLst>
              <a:ext uri="{FF2B5EF4-FFF2-40B4-BE49-F238E27FC236}">
                <a16:creationId xmlns:a16="http://schemas.microsoft.com/office/drawing/2014/main" id="{07EEA223-482C-033D-2072-0C7DF85D1EF3}"/>
              </a:ext>
            </a:extLst>
          </p:cNvPr>
          <p:cNvSpPr/>
          <p:nvPr/>
        </p:nvSpPr>
        <p:spPr>
          <a:xfrm>
            <a:off x="5583800" y="4181214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Flèche en arc 11">
            <a:extLst>
              <a:ext uri="{FF2B5EF4-FFF2-40B4-BE49-F238E27FC236}">
                <a16:creationId xmlns:a16="http://schemas.microsoft.com/office/drawing/2014/main" id="{141F8E3E-2E0B-0C34-C73A-C91923A33AE7}"/>
              </a:ext>
            </a:extLst>
          </p:cNvPr>
          <p:cNvSpPr/>
          <p:nvPr/>
        </p:nvSpPr>
        <p:spPr>
          <a:xfrm>
            <a:off x="2386622" y="4581238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 en arc 13">
            <a:extLst>
              <a:ext uri="{FF2B5EF4-FFF2-40B4-BE49-F238E27FC236}">
                <a16:creationId xmlns:a16="http://schemas.microsoft.com/office/drawing/2014/main" id="{86308DE5-BCE8-DC0E-5982-B9832F02A346}"/>
              </a:ext>
            </a:extLst>
          </p:cNvPr>
          <p:cNvSpPr/>
          <p:nvPr/>
        </p:nvSpPr>
        <p:spPr>
          <a:xfrm>
            <a:off x="1659386" y="4620101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 en arc 15">
            <a:extLst>
              <a:ext uri="{FF2B5EF4-FFF2-40B4-BE49-F238E27FC236}">
                <a16:creationId xmlns:a16="http://schemas.microsoft.com/office/drawing/2014/main" id="{FF1E8560-2A20-8D7D-07C1-DAA6ED77B7CD}"/>
              </a:ext>
            </a:extLst>
          </p:cNvPr>
          <p:cNvSpPr/>
          <p:nvPr/>
        </p:nvSpPr>
        <p:spPr>
          <a:xfrm>
            <a:off x="1145197" y="4620101"/>
            <a:ext cx="358815" cy="110240"/>
          </a:xfrm>
          <a:prstGeom prst="circular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 animBg="1"/>
      <p:bldP spid="6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modélise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53BAD5-78AF-4B90-2E60-A606947B4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00" y="1019121"/>
            <a:ext cx="2654300" cy="2754842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96A83432-0611-2922-38D2-96BE18D00E7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10" y="1019121"/>
            <a:ext cx="5468581" cy="60487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D49B336-2916-97CB-CD44-73BFFF0577F0}"/>
                  </a:ext>
                </a:extLst>
              </p:cNvPr>
              <p:cNvSpPr txBox="1"/>
              <p:nvPr/>
            </p:nvSpPr>
            <p:spPr>
              <a:xfrm>
                <a:off x="613458" y="1840375"/>
                <a:ext cx="30685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longueur cherchée est: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D49B336-2916-97CB-CD44-73BFFF057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58" y="1840375"/>
                <a:ext cx="3068597" cy="400110"/>
              </a:xfrm>
              <a:prstGeom prst="rect">
                <a:avLst/>
              </a:prstGeom>
              <a:blipFill>
                <a:blip r:embed="rId5"/>
                <a:stretch>
                  <a:fillRect l="-2066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CB2DCE1F-0684-4235-7F62-3E3E434F13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5" y="3726273"/>
            <a:ext cx="3670300" cy="5588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9985D21-B0D8-0626-D3B7-A0BA302A25FA}"/>
              </a:ext>
            </a:extLst>
          </p:cNvPr>
          <p:cNvSpPr txBox="1"/>
          <p:nvPr/>
        </p:nvSpPr>
        <p:spPr>
          <a:xfrm>
            <a:off x="729205" y="3089245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a :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D092C85-22BF-00F4-FC0E-22AA2C3527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562" y="4522595"/>
            <a:ext cx="2071788" cy="215224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8646548-28BF-570A-DFEE-D5785EFAA9E1}"/>
              </a:ext>
            </a:extLst>
          </p:cNvPr>
          <p:cNvSpPr txBox="1"/>
          <p:nvPr/>
        </p:nvSpPr>
        <p:spPr>
          <a:xfrm>
            <a:off x="10046824" y="4147227"/>
            <a:ext cx="973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Rappel: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18492FC-FA19-52EB-5D1B-EB148E732355}"/>
              </a:ext>
            </a:extLst>
          </p:cNvPr>
          <p:cNvGrpSpPr/>
          <p:nvPr/>
        </p:nvGrpSpPr>
        <p:grpSpPr>
          <a:xfrm>
            <a:off x="528170" y="2442695"/>
            <a:ext cx="5676900" cy="635000"/>
            <a:chOff x="528170" y="2442695"/>
            <a:chExt cx="5676900" cy="635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C84E19E-826B-39CC-CFC1-8EE9A25D1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170" y="2442695"/>
              <a:ext cx="5676900" cy="635000"/>
            </a:xfrm>
            <a:prstGeom prst="rect">
              <a:avLst/>
            </a:prstGeom>
          </p:spPr>
        </p:pic>
        <p:sp>
          <p:nvSpPr>
            <p:cNvPr id="4" name="Flèche en arc 3">
              <a:extLst>
                <a:ext uri="{FF2B5EF4-FFF2-40B4-BE49-F238E27FC236}">
                  <a16:creationId xmlns:a16="http://schemas.microsoft.com/office/drawing/2014/main" id="{25247784-F930-7F21-FC56-4FA480D31F00}"/>
                </a:ext>
              </a:extLst>
            </p:cNvPr>
            <p:cNvSpPr/>
            <p:nvPr/>
          </p:nvSpPr>
          <p:spPr>
            <a:xfrm>
              <a:off x="1404518" y="2498091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Flèche en arc 4">
              <a:extLst>
                <a:ext uri="{FF2B5EF4-FFF2-40B4-BE49-F238E27FC236}">
                  <a16:creationId xmlns:a16="http://schemas.microsoft.com/office/drawing/2014/main" id="{F771A99B-3E94-D9A7-8527-3838491AAA53}"/>
                </a:ext>
              </a:extLst>
            </p:cNvPr>
            <p:cNvSpPr/>
            <p:nvPr/>
          </p:nvSpPr>
          <p:spPr>
            <a:xfrm>
              <a:off x="4813139" y="2542785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Flèche en arc 5">
              <a:extLst>
                <a:ext uri="{FF2B5EF4-FFF2-40B4-BE49-F238E27FC236}">
                  <a16:creationId xmlns:a16="http://schemas.microsoft.com/office/drawing/2014/main" id="{16FF1714-0156-0AD0-F2F8-B929A4107642}"/>
                </a:ext>
              </a:extLst>
            </p:cNvPr>
            <p:cNvSpPr/>
            <p:nvPr/>
          </p:nvSpPr>
          <p:spPr>
            <a:xfrm>
              <a:off x="3187213" y="2487665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D596118-AD52-F191-1804-8F8D23139E53}"/>
              </a:ext>
            </a:extLst>
          </p:cNvPr>
          <p:cNvGrpSpPr/>
          <p:nvPr/>
        </p:nvGrpSpPr>
        <p:grpSpPr>
          <a:xfrm>
            <a:off x="729205" y="4764863"/>
            <a:ext cx="4902200" cy="749300"/>
            <a:chOff x="594167" y="4138794"/>
            <a:chExt cx="4902200" cy="74930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4C9FF6-DFC7-843F-3021-630144886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167" y="4138794"/>
              <a:ext cx="4902200" cy="749300"/>
            </a:xfrm>
            <a:prstGeom prst="rect">
              <a:avLst/>
            </a:prstGeom>
          </p:spPr>
        </p:pic>
        <p:sp>
          <p:nvSpPr>
            <p:cNvPr id="7" name="Flèche en arc 6">
              <a:extLst>
                <a:ext uri="{FF2B5EF4-FFF2-40B4-BE49-F238E27FC236}">
                  <a16:creationId xmlns:a16="http://schemas.microsoft.com/office/drawing/2014/main" id="{F86F4BAC-86B3-CB9C-A46A-514E79350411}"/>
                </a:ext>
              </a:extLst>
            </p:cNvPr>
            <p:cNvSpPr/>
            <p:nvPr/>
          </p:nvSpPr>
          <p:spPr>
            <a:xfrm>
              <a:off x="1583925" y="4258262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Flèche en arc 10">
              <a:extLst>
                <a:ext uri="{FF2B5EF4-FFF2-40B4-BE49-F238E27FC236}">
                  <a16:creationId xmlns:a16="http://schemas.microsoft.com/office/drawing/2014/main" id="{874BD23C-F391-0120-80F0-526C0716C56B}"/>
                </a:ext>
              </a:extLst>
            </p:cNvPr>
            <p:cNvSpPr/>
            <p:nvPr/>
          </p:nvSpPr>
          <p:spPr>
            <a:xfrm>
              <a:off x="2358101" y="4237042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Flèche en arc 12">
              <a:extLst>
                <a:ext uri="{FF2B5EF4-FFF2-40B4-BE49-F238E27FC236}">
                  <a16:creationId xmlns:a16="http://schemas.microsoft.com/office/drawing/2014/main" id="{E00B4A97-E522-DD38-1AA8-89E8E272D658}"/>
                </a:ext>
              </a:extLst>
            </p:cNvPr>
            <p:cNvSpPr/>
            <p:nvPr/>
          </p:nvSpPr>
          <p:spPr>
            <a:xfrm>
              <a:off x="809749" y="4258262"/>
              <a:ext cx="358815" cy="110240"/>
            </a:xfrm>
            <a:prstGeom prst="circular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calcule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44C0B65-4687-217F-8729-CA457F9A8A3A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9" y="1885013"/>
            <a:ext cx="8995391" cy="3087973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034C0A-47B2-CD4C-6360-A646CA3E1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00" y="1019121"/>
            <a:ext cx="2654300" cy="2754842"/>
          </a:xfrm>
          <a:prstGeom prst="rect">
            <a:avLst/>
          </a:prstGeom>
        </p:spPr>
      </p:pic>
      <p:sp>
        <p:nvSpPr>
          <p:cNvPr id="3" name="Flèche en arc 2">
            <a:extLst>
              <a:ext uri="{FF2B5EF4-FFF2-40B4-BE49-F238E27FC236}">
                <a16:creationId xmlns:a16="http://schemas.microsoft.com/office/drawing/2014/main" id="{D5315559-2583-D249-2B46-E31985CF4171}"/>
              </a:ext>
            </a:extLst>
          </p:cNvPr>
          <p:cNvSpPr/>
          <p:nvPr/>
        </p:nvSpPr>
        <p:spPr>
          <a:xfrm>
            <a:off x="1122744" y="3188544"/>
            <a:ext cx="358815" cy="110240"/>
          </a:xfrm>
          <a:prstGeom prst="circular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6049818" y="3188544"/>
                <a:ext cx="3048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818" y="3188544"/>
                <a:ext cx="304800" cy="400110"/>
              </a:xfrm>
              <a:prstGeom prst="rect">
                <a:avLst/>
              </a:prstGeom>
              <a:blipFill>
                <a:blip r:embed="rId5"/>
                <a:stretch>
                  <a:fillRect r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/>
              <p:cNvSpPr txBox="1"/>
              <p:nvPr/>
            </p:nvSpPr>
            <p:spPr>
              <a:xfrm>
                <a:off x="3181927" y="4042908"/>
                <a:ext cx="3048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927" y="4042908"/>
                <a:ext cx="304800" cy="400110"/>
              </a:xfrm>
              <a:prstGeom prst="rect">
                <a:avLst/>
              </a:prstGeom>
              <a:blipFill>
                <a:blip r:embed="rId6"/>
                <a:stretch>
                  <a:fillRect r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rédige la réponse: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CC7F305-74BF-B8CF-0238-3E80EB53397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58" y="3219059"/>
            <a:ext cx="10277091" cy="1976365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AAEDA6-19FA-632D-EF39-E6AEDE027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00" y="1019121"/>
            <a:ext cx="2654300" cy="27548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/>
              <p:cNvSpPr txBox="1"/>
              <p:nvPr/>
            </p:nvSpPr>
            <p:spPr>
              <a:xfrm>
                <a:off x="7305964" y="4370799"/>
                <a:ext cx="3048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964" y="4370799"/>
                <a:ext cx="304800" cy="400110"/>
              </a:xfrm>
              <a:prstGeom prst="rect">
                <a:avLst/>
              </a:prstGeom>
              <a:blipFill>
                <a:blip r:embed="rId5"/>
                <a:stretch>
                  <a:fillRect r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642026" y="2307580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0" i="0" u="none" strike="noStrike" dirty="0">
                <a:effectLst/>
                <a:latin typeface="Google Sans"/>
              </a:rPr>
              <a:t>calculer la longueur de la courroie sur deux poulies suivante : (voir figure)</a:t>
            </a:r>
            <a:endParaRPr lang="fr-FR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642026" y="1837580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90D3613-D88E-D444-9DC2-8B7050493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086" y="2099876"/>
            <a:ext cx="3876756" cy="20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22B853-EF03-23D8-AA8D-1293CFDE4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61" y="2099875"/>
            <a:ext cx="4574181" cy="24216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BCF27C-B58E-FB42-CCD5-047EA5BE2B6D}"/>
                  </a:ext>
                </a:extLst>
              </p:cNvPr>
              <p:cNvSpPr txBox="1"/>
              <p:nvPr/>
            </p:nvSpPr>
            <p:spPr>
              <a:xfrm>
                <a:off x="1030147" y="2430684"/>
                <a:ext cx="3631122" cy="1457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MA" sz="2000" b="0" i="0" u="none" strike="noStrike" dirty="0">
                    <a:effectLst/>
                    <a:latin typeface="Google Sans"/>
                  </a:rPr>
                  <a:t>la longueur de la courroie est :</a:t>
                </a:r>
                <a:endParaRPr lang="fr-FR" sz="2000" b="0" i="1" u="none" strike="noStrike" dirty="0">
                  <a:effectLst/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fr-FR" sz="2000" b="0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=2×</m:t>
                      </m:r>
                      <m:r>
                        <a:rPr lang="fr-FR" sz="2000" b="0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𝐸𝐹</m:t>
                      </m:r>
                      <m:r>
                        <a:rPr lang="fr-FR" sz="2000" b="0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+2×</m:t>
                      </m:r>
                      <m:acc>
                        <m:accPr>
                          <m:chr m:val="̂"/>
                          <m:ctrlPr>
                            <a:rPr lang="fr-FR" sz="2000" b="0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0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𝐸𝐻</m:t>
                          </m:r>
                        </m:e>
                      </m:acc>
                    </m:oMath>
                  </m:oMathPara>
                </a14:m>
                <a:endParaRPr lang="fr-FR" sz="2000" b="0" u="none" strike="noStrike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=40+2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f>
                      <m:f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=40+4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BCF27C-B58E-FB42-CCD5-047EA5BE2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47" y="2430684"/>
                <a:ext cx="3631122" cy="1457707"/>
              </a:xfrm>
              <a:prstGeom prst="rect">
                <a:avLst/>
              </a:prstGeom>
              <a:blipFill>
                <a:blip r:embed="rId4"/>
                <a:stretch>
                  <a:fillRect l="-1846" t="-2092" r="-20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764498" y="567344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9316162" y="556114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0241B3-379C-DEB6-A4DA-3BB6736F7A95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728961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+mj-lt"/>
                    <a:cs typeface="Calibri" panose="020F0502020204030204" pitchFamily="34" charset="0"/>
                  </a:rPr>
                  <a:t>L’aire de la partie rouge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=l’aire du </a:t>
                </a:r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triangle</a:t>
                </a:r>
              </a:p>
              <a:p>
                <a:pPr algn="l"/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– </a:t>
                </a:r>
                <a:r>
                  <a:rPr lang="fr-FR" sz="2000" dirty="0">
                    <a:solidFill>
                      <a:schemeClr val="accent6"/>
                    </a:solidFill>
                    <a:latin typeface="+mj-lt"/>
                    <a:cs typeface="Calibri" panose="020F0502020204030204" pitchFamily="34" charset="0"/>
                  </a:rPr>
                  <a:t>l’aire de la partie verte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?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0241B3-379C-DEB6-A4DA-3BB6736F7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7289611" cy="1323439"/>
              </a:xfrm>
              <a:prstGeom prst="rect">
                <a:avLst/>
              </a:prstGeom>
              <a:blipFill>
                <a:blip r:embed="rId3"/>
                <a:stretch>
                  <a:fillRect l="-836" t="-2304" b="-78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37F8104B-C287-689E-E1CF-1A391F9FC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109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</a:t>
            </a:r>
            <a:r>
              <a:rPr lang="fr-FR" dirty="0" smtClean="0">
                <a:latin typeface="Calibri" panose="020F0502020204030204"/>
              </a:rPr>
              <a:t>𝐩𝐨𝐧𝐬𝐞: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614596" y="534772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645DC351-A4A1-0E97-FE47-ED52E66E5847}"/>
              </a:ext>
            </a:extLst>
          </p:cNvPr>
          <p:cNvSpPr txBox="1"/>
          <p:nvPr/>
        </p:nvSpPr>
        <p:spPr>
          <a:xfrm>
            <a:off x="764498" y="1191259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D76FCF-A8A6-4E31-C2FF-DF5E20ED5B92}"/>
                  </a:ext>
                </a:extLst>
              </p:cNvPr>
              <p:cNvSpPr txBox="1"/>
              <p:nvPr/>
            </p:nvSpPr>
            <p:spPr>
              <a:xfrm>
                <a:off x="935304" y="1819001"/>
                <a:ext cx="710963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+mj-lt"/>
                    <a:cs typeface="Calibri" panose="020F0502020204030204" pitchFamily="34" charset="0"/>
                  </a:rPr>
                  <a:t>L’aire de la partie rouge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=l’aire du </a:t>
                </a:r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triangle</a:t>
                </a:r>
              </a:p>
              <a:p>
                <a:pPr algn="l"/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– </a:t>
                </a:r>
                <a:r>
                  <a:rPr lang="fr-FR" sz="2000" dirty="0">
                    <a:solidFill>
                      <a:schemeClr val="accent6"/>
                    </a:solidFill>
                    <a:latin typeface="+mj-lt"/>
                    <a:cs typeface="Calibri" panose="020F0502020204030204" pitchFamily="34" charset="0"/>
                  </a:rPr>
                  <a:t>l’aire de la partie verte </a:t>
                </a:r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?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D76FCF-A8A6-4E31-C2FF-DF5E20ED5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1819001"/>
                <a:ext cx="7109639" cy="1323439"/>
              </a:xfrm>
              <a:prstGeom prst="rect">
                <a:avLst/>
              </a:prstGeom>
              <a:blipFill>
                <a:blip r:embed="rId3"/>
                <a:stretch>
                  <a:fillRect l="-857" t="-2304" b="-78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862FE51F-EA8E-1EFC-6F4C-1879CC44E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614596" y="544454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9157673" y="530344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20449621-7067-D929-3322-3A1FFC1122C5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76724F3-B7A7-7F19-F7B6-0CED2555A2FC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65987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du triangle ABC est </a:t>
                </a:r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76724F3-B7A7-7F19-F7B6-0CED2555A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6598730" cy="707886"/>
              </a:xfrm>
              <a:prstGeom prst="rect">
                <a:avLst/>
              </a:prstGeom>
              <a:blipFill>
                <a:blip r:embed="rId3"/>
                <a:stretch>
                  <a:fillRect l="-962" t="-3509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A81DAC42-F351-23EF-97E0-0C9AA1918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 smtClean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𝐩𝐨𝐧𝐬𝐞:l’aire d’un triangle est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/>
                  </a:rPr>
                  <a:t> ici c’est :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MA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5000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9157673" y="566674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2AE4E278-0F30-1786-35E1-C066546C7317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1D24B0-0C48-DC90-4A29-E2864C2E712B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6598088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calculer l′aire de la partie rouge  </a:t>
                </a: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du triangle ABC est </a:t>
                </a:r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11D24B0-0C48-DC90-4A29-E2864C2E7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6598088" cy="1015663"/>
              </a:xfrm>
              <a:prstGeom prst="rect">
                <a:avLst/>
              </a:prstGeom>
              <a:blipFill>
                <a:blip r:embed="rId4"/>
                <a:stretch>
                  <a:fillRect l="-962" t="-2469"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CA7046B-93C6-82BB-524F-81FA10D69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FD23-EF00-5DE6-17DB-BD7D3A26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EB0BA-77F9-2445-7453-31106CD4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9A69-B832-432D-4AB9-C36C54C787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617C71-F550-D277-4FBC-C97C68C2889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44D96B-A3B3-B5F4-5753-FDDC7ED10A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748E8F-4665-C589-7EF4-D925281629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641B202-2D97-79BD-5959-025774B72ABF}"/>
              </a:ext>
            </a:extLst>
          </p:cNvPr>
          <p:cNvSpPr/>
          <p:nvPr/>
        </p:nvSpPr>
        <p:spPr>
          <a:xfrm>
            <a:off x="614596" y="524781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11E14CF-55F7-1BBF-0D0C-03DCFF633ECA}"/>
              </a:ext>
            </a:extLst>
          </p:cNvPr>
          <p:cNvSpPr/>
          <p:nvPr/>
        </p:nvSpPr>
        <p:spPr>
          <a:xfrm>
            <a:off x="9157673" y="522117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A7F3A6E6-5793-2D40-90EC-DE01DBC7ED27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0381A2B-9ADB-6921-D601-2423DC64EA0F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7065764" cy="1149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du secteur angulaire vert  est: </a:t>
                </a:r>
                <a:endParaRPr lang="fr-FR" sz="2000" dirty="0" smtClean="0">
                  <a:latin typeface="+mj-lt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45</m:t>
                        </m:r>
                      </m:num>
                      <m:den>
                        <m:r>
                          <a:rPr lang="fr-FR" sz="20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360</m:t>
                        </m:r>
                      </m:den>
                    </m:f>
                    <m:r>
                      <a:rPr lang="fr-FR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×16</m:t>
                    </m:r>
                    <m:r>
                      <a:rPr lang="fr-FR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MA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fr-FR" sz="20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0381A2B-9ADB-6921-D601-2423DC64E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7065764" cy="1149482"/>
              </a:xfrm>
              <a:prstGeom prst="rect">
                <a:avLst/>
              </a:prstGeom>
              <a:blipFill>
                <a:blip r:embed="rId3"/>
                <a:stretch>
                  <a:fillRect l="-863" t="-26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F65932A0-33DB-366D-E223-10C60CF6A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768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7252-1CC9-4CCB-CED5-C8939F4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EA34AA-D82E-350A-4470-DE2A0549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le secteur angulaire vert a pour rayon 4 cm et angle 45°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23B353-1662-7316-C377-15714A570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1A417EC-FA00-8C51-1B0B-7CB4D705BF14}"/>
              </a:ext>
            </a:extLst>
          </p:cNvPr>
          <p:cNvSpPr/>
          <p:nvPr/>
        </p:nvSpPr>
        <p:spPr>
          <a:xfrm>
            <a:off x="614596" y="531111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DCB83F7-BD2E-0D64-C154-750772C2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A9A13B7D-514C-48AB-349B-CF04CD0F9B91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1CF9F2-D81E-A3EF-4918-F79588D1D3D5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6598730" cy="11494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du secteur angulaire vert  </a:t>
                </a:r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est:</a:t>
                </a:r>
              </a:p>
              <a:p>
                <a:pPr algn="ctr"/>
                <a:r>
                  <a:rPr lang="fr-FR" sz="2000" dirty="0" smtClean="0">
                    <a:solidFill>
                      <a:srgbClr val="0070C0"/>
                    </a:solidFill>
                    <a:latin typeface="+mj-lt"/>
                    <a:cs typeface="Calibri" panose="020F0502020204030204" pitchFamily="34" charset="0"/>
                  </a:rPr>
                  <a:t>     </a:t>
                </a:r>
                <a:r>
                  <a:rPr lang="fr-FR" sz="2000" dirty="0" smtClean="0">
                    <a:solidFill>
                      <a:srgbClr val="0070C0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45</m:t>
                        </m:r>
                      </m:num>
                      <m:den>
                        <m:r>
                          <a:rPr lang="fr-FR" sz="20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360</m:t>
                        </m:r>
                      </m:den>
                    </m:f>
                    <m:r>
                      <a:rPr lang="fr-FR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×16</m:t>
                    </m:r>
                    <m:r>
                      <a:rPr lang="fr-FR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MA" sz="20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fr-FR" sz="20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1CF9F2-D81E-A3EF-4918-F79588D1D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6598730" cy="1149482"/>
              </a:xfrm>
              <a:prstGeom prst="rect">
                <a:avLst/>
              </a:prstGeom>
              <a:blipFill>
                <a:blip r:embed="rId3"/>
                <a:stretch>
                  <a:fillRect l="-923" t="-26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A1ECD209-CE57-2BDC-7093-11F44D61F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497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1CBE7-D119-E931-2C4E-BFE24C1B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23C26-2900-2814-7BD5-314A57EF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6DD69-F29E-489D-530F-8AB122DBAA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4F322E-4C4B-A262-2D6B-9DB0F1CDE84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335F2FD-980F-4885-EAF2-981CCBD2CB4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3415F6-8878-846B-808C-1E134DC5CD4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AB0D9F1-776E-5A2E-3284-FD917B81C7FA}"/>
              </a:ext>
            </a:extLst>
          </p:cNvPr>
          <p:cNvSpPr/>
          <p:nvPr/>
        </p:nvSpPr>
        <p:spPr>
          <a:xfrm>
            <a:off x="1257950" y="514622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AF315C3-043C-09A9-2FEB-19332117D191}"/>
              </a:ext>
            </a:extLst>
          </p:cNvPr>
          <p:cNvSpPr/>
          <p:nvPr/>
        </p:nvSpPr>
        <p:spPr>
          <a:xfrm>
            <a:off x="9157673" y="5146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35A0C031-8C60-D883-FEB8-5EE7B3AA9641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C2EACC8-0D42-0E4A-DED9-AB5452189433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6598730" cy="1168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de la partie rouge   </a:t>
                </a:r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est:</a:t>
                </a:r>
              </a:p>
              <a:p>
                <a:pPr algn="ctr"/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b="0" i="0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8−</m:t>
                        </m:r>
                        <m:f>
                          <m:fPr>
                            <m:ctrlPr>
                              <a:rPr lang="fr-FR" sz="20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2000" b="0" i="0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45</m:t>
                            </m:r>
                          </m:num>
                          <m:den>
                            <m:r>
                              <a:rPr lang="fr-FR" sz="2000" b="0" i="0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360</m:t>
                            </m:r>
                          </m:den>
                        </m:f>
                        <m:r>
                          <a:rPr lang="fr-FR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×16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</m:d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C2EACC8-0D42-0E4A-DED9-AB5452189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6598730" cy="1168525"/>
              </a:xfrm>
              <a:prstGeom prst="rect">
                <a:avLst/>
              </a:prstGeom>
              <a:blipFill>
                <a:blip r:embed="rId3"/>
                <a:stretch>
                  <a:fillRect l="-923" t="-26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26B4A0DD-470C-2A43-F3DA-91C2E7B1B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3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Reconnaître la relation entre angle au centre et angle inscrit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18256" y="48186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18503" y="37238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42224" y="592828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000" kern="0" dirty="0" smtClea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C1</a:t>
            </a: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l’aire d'un secteur angulaire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53908" y="476632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4" y="592828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7034" y="3677046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la longueur d’un arc de cercle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78924" y="1752659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278924" y="2627420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86354" y="372497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43604" y="4797095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000" b="1" dirty="0">
                <a:effectLst/>
                <a:latin typeface="Calibri" panose="020F0502020204030204" pitchFamily="34" charset="0"/>
              </a:rPr>
              <a:t>Utiliser la longueur d’arc et l’aire d’un secteur pour résoudre un problème </a:t>
            </a:r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78924" y="483219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13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7682" y="594084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Consolidation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 </a:t>
            </a:r>
          </a:p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.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2982909" y="460764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15EE3-7D91-8588-E189-BD209487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297CC2-4F1C-49AE-3C11-40A34D1C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</a:t>
            </a:r>
            <a:r>
              <a:rPr lang="fr-FR" dirty="0" smtClean="0">
                <a:latin typeface="Calibri" panose="020F0502020204030204"/>
              </a:rPr>
              <a:t>𝐩𝐨𝐧𝐬𝐞.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79E035-557C-0A35-A64A-150E188BE7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1A34F14-4521-203E-4A2E-1085EEB039F0}"/>
              </a:ext>
            </a:extLst>
          </p:cNvPr>
          <p:cNvSpPr/>
          <p:nvPr/>
        </p:nvSpPr>
        <p:spPr>
          <a:xfrm>
            <a:off x="1153019" y="522117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05D9A50-F930-2122-3AF1-4D2E3BC3E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BCB46092-45EC-F204-6488-A6389637C132}"/>
              </a:ext>
            </a:extLst>
          </p:cNvPr>
          <p:cNvSpPr txBox="1"/>
          <p:nvPr/>
        </p:nvSpPr>
        <p:spPr>
          <a:xfrm>
            <a:off x="614596" y="1050161"/>
            <a:ext cx="10521488" cy="365935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F559E14-A2E8-680D-C490-4A7E479A5E2C}"/>
                  </a:ext>
                </a:extLst>
              </p:cNvPr>
              <p:cNvSpPr txBox="1"/>
              <p:nvPr/>
            </p:nvSpPr>
            <p:spPr>
              <a:xfrm>
                <a:off x="764498" y="1366420"/>
                <a:ext cx="6598730" cy="1168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ABC est un triangle rectangle isocèle en B tel que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+mj-lt"/>
                    <a:cs typeface="Calibri" panose="020F0502020204030204" pitchFamily="34" charset="0"/>
                  </a:rPr>
                  <a:t>L’aire de la partie rouge   </a:t>
                </a:r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est:</a:t>
                </a:r>
              </a:p>
              <a:p>
                <a:pPr algn="ctr"/>
                <a:r>
                  <a:rPr lang="fr-FR" sz="2000" dirty="0" smtClean="0"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b="0" i="0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8−</m:t>
                        </m:r>
                        <m:f>
                          <m:fPr>
                            <m:ctrlPr>
                              <a:rPr lang="fr-FR" sz="20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2000" b="0" i="0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45</m:t>
                            </m:r>
                          </m:num>
                          <m:den>
                            <m:r>
                              <a:rPr lang="fr-FR" sz="2000" b="0" i="0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360</m:t>
                            </m:r>
                          </m:den>
                        </m:f>
                        <m:r>
                          <a:rPr lang="fr-FR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×16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</m:d>
                    <m:r>
                      <a:rPr lang="fr-MA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F559E14-A2E8-680D-C490-4A7E479A5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98" y="1366420"/>
                <a:ext cx="6598730" cy="1168525"/>
              </a:xfrm>
              <a:prstGeom prst="rect">
                <a:avLst/>
              </a:prstGeom>
              <a:blipFill>
                <a:blip r:embed="rId3"/>
                <a:stretch>
                  <a:fillRect l="-923" t="-26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B2856ACA-CDBA-8FCA-8011-5A270E4C7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2" y="1191259"/>
            <a:ext cx="2971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0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 31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6C27D4D8-6473-7DEE-6543-B2BAE9099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9" y="1095853"/>
            <a:ext cx="11140948" cy="24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048A351-AA4C-64ED-B60D-67286243C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1050161"/>
            <a:ext cx="11337654" cy="25025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40B38D-580E-D52F-B9A3-EFA61B107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3775855"/>
            <a:ext cx="10977376" cy="21752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437CAB4-5B30-5B58-8BA2-3882AEEA9FC6}"/>
              </a:ext>
            </a:extLst>
          </p:cNvPr>
          <p:cNvSpPr txBox="1"/>
          <p:nvPr/>
        </p:nvSpPr>
        <p:spPr>
          <a:xfrm>
            <a:off x="4512040" y="4302177"/>
            <a:ext cx="704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8cm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2A6EDF-A067-85DE-BE1B-59FB675A531D}"/>
              </a:ext>
            </a:extLst>
          </p:cNvPr>
          <p:cNvSpPr txBox="1"/>
          <p:nvPr/>
        </p:nvSpPr>
        <p:spPr>
          <a:xfrm>
            <a:off x="4679430" y="4663419"/>
            <a:ext cx="704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9BBDEFD-8AC0-1C8C-43D8-51F9D637A975}"/>
              </a:ext>
            </a:extLst>
          </p:cNvPr>
          <p:cNvSpPr txBox="1"/>
          <p:nvPr/>
        </p:nvSpPr>
        <p:spPr>
          <a:xfrm>
            <a:off x="1351613" y="5407729"/>
            <a:ext cx="704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90°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B3F6EC-0D3D-0C95-7525-92632B753343}"/>
              </a:ext>
            </a:extLst>
          </p:cNvPr>
          <p:cNvSpPr txBox="1"/>
          <p:nvPr/>
        </p:nvSpPr>
        <p:spPr>
          <a:xfrm>
            <a:off x="3822493" y="5407729"/>
            <a:ext cx="704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8cm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5B3C-85D7-5A86-0988-8764E8986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9BA823-CBF2-2E46-53C8-017B058E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943590-5294-3292-C860-ACD94593A7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D6B15C-5939-29C1-3567-FC24011B4E7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2B6EAD-93A7-FC1B-B79C-DB757C3E7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0CDB02A-ACAB-377E-8E1A-ECFD0DC86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8EB3C86E-E779-125F-2301-7540AE153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1050161"/>
            <a:ext cx="11337654" cy="250250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98C642-3140-51D2-99A1-9BCCCB30F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2" y="4030963"/>
            <a:ext cx="11212643" cy="2563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61A3776-4CE6-C179-CB97-365C0E6F9D90}"/>
                  </a:ext>
                </a:extLst>
              </p:cNvPr>
              <p:cNvSpPr txBox="1"/>
              <p:nvPr/>
            </p:nvSpPr>
            <p:spPr>
              <a:xfrm>
                <a:off x="6096000" y="4886793"/>
                <a:ext cx="19687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64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61A3776-4CE6-C179-CB97-365C0E6F9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886793"/>
                <a:ext cx="1968708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BA1C49B-9F5F-D0EE-5D71-7EFF911DA37A}"/>
                  </a:ext>
                </a:extLst>
              </p:cNvPr>
              <p:cNvSpPr txBox="1"/>
              <p:nvPr/>
            </p:nvSpPr>
            <p:spPr>
              <a:xfrm>
                <a:off x="8943615" y="5312644"/>
                <a:ext cx="2828661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90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64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16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BA1C49B-9F5F-D0EE-5D71-7EFF911DA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3615" y="5312644"/>
                <a:ext cx="2828661" cy="670568"/>
              </a:xfrm>
              <a:prstGeom prst="rect">
                <a:avLst/>
              </a:prstGeom>
              <a:blipFill>
                <a:blip r:embed="rId7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162BCB7A-80CB-A2A0-8D31-CE189F310F23}"/>
              </a:ext>
            </a:extLst>
          </p:cNvPr>
          <p:cNvSpPr txBox="1"/>
          <p:nvPr/>
        </p:nvSpPr>
        <p:spPr>
          <a:xfrm>
            <a:off x="5136966" y="5989607"/>
            <a:ext cx="1968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Droits </a:t>
            </a:r>
          </a:p>
        </p:txBody>
      </p:sp>
    </p:spTree>
    <p:extLst>
      <p:ext uri="{BB962C8B-B14F-4D97-AF65-F5344CB8AC3E}">
        <p14:creationId xmlns:p14="http://schemas.microsoft.com/office/powerpoint/2010/main" val="261185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AF7A3-6DBE-7D52-CE8F-F72E34928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47459A-3FC2-8398-6E1A-602E2C0F7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Corriger l’erreur puis 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B064F0-505F-A8B8-67E9-68F646E81B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5C5CF2E-2135-C9B8-2F72-84C3E4E0BED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A62A3F0-E6EF-FF2D-0C5A-73A717523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28FB53D-2901-F32C-3FB9-B4483C5E1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8C1A465-C5F6-DFAF-37EE-44DF3AAB3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1050161"/>
            <a:ext cx="11337654" cy="25025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ABEF6B2-7BC3-B178-A870-72BAEEEAD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3552669"/>
            <a:ext cx="9284741" cy="27238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282F87A-5A4C-F2B0-7EC8-24C91B47CA04}"/>
                  </a:ext>
                </a:extLst>
              </p:cNvPr>
              <p:cNvSpPr txBox="1"/>
              <p:nvPr/>
            </p:nvSpPr>
            <p:spPr>
              <a:xfrm>
                <a:off x="3922759" y="5081666"/>
                <a:ext cx="3707233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64</m:t>
                      </m:r>
                      <m:r>
                        <a:rPr lang="fr-FR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16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π</m:t>
                      </m:r>
                    </m:oMath>
                  </m:oMathPara>
                </a14:m>
                <a:endParaRPr lang="fr-FR" sz="32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282F87A-5A4C-F2B0-7EC8-24C91B47CA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759" y="5081666"/>
                <a:ext cx="370723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939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B460B-07EC-B963-C318-ED46A55C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B6229-0D2A-BF2B-E87A-8ED43F415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F262DE-592E-6823-AE12-8E9D4F4CF5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CBB8064-4D8E-6C68-792F-C5C6FB0AB7D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5672F1C-DFF2-619C-32E2-A3EAAED34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67EB64F-ECB9-9590-362B-8A9C42134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B008795E-B171-CEB2-5207-F8334DE11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1050161"/>
            <a:ext cx="11337654" cy="250250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E40B9D-C0DE-5BB1-7612-EE50CAF32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0"/>
          <a:stretch/>
        </p:blipFill>
        <p:spPr>
          <a:xfrm>
            <a:off x="284813" y="4527029"/>
            <a:ext cx="10433850" cy="18247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D8635B1-A06B-A0FE-F1B5-CE35983A0ACF}"/>
                  </a:ext>
                </a:extLst>
              </p:cNvPr>
              <p:cNvSpPr txBox="1"/>
              <p:nvPr/>
            </p:nvSpPr>
            <p:spPr>
              <a:xfrm>
                <a:off x="7240249" y="5439396"/>
                <a:ext cx="4217326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64−16</m:t>
                      </m:r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≈13,76 </m:t>
                      </m:r>
                      <m:r>
                        <a:rPr lang="fr-F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32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D8635B1-A06B-A0FE-F1B5-CE35983A0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249" y="5439396"/>
                <a:ext cx="4217326" cy="584775"/>
              </a:xfrm>
              <a:prstGeom prst="rect">
                <a:avLst/>
              </a:prstGeom>
              <a:blipFill>
                <a:blip r:embed="rId6"/>
                <a:stretch>
                  <a:fillRect l="-601" b="-234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06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</a:t>
            </a:r>
            <a:r>
              <a:rPr lang="fr-FR" dirty="0" smtClean="0">
                <a:latin typeface="Calibri" panose="020F0502020204030204"/>
              </a:rPr>
              <a:t>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corrige i ’erreur puis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31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0E3F05-60CE-8CB9-037B-B94F7B449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1136202"/>
            <a:ext cx="11332564" cy="3844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A152557-1D78-F881-073D-AE976FC13560}"/>
                  </a:ext>
                </a:extLst>
              </p:cNvPr>
              <p:cNvSpPr txBox="1"/>
              <p:nvPr/>
            </p:nvSpPr>
            <p:spPr>
              <a:xfrm>
                <a:off x="4259484" y="2569579"/>
                <a:ext cx="19561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d’aire 35,36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A152557-1D78-F881-073D-AE976FC13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84" y="2569579"/>
                <a:ext cx="1956121" cy="400110"/>
              </a:xfrm>
              <a:prstGeom prst="rect">
                <a:avLst/>
              </a:prstGeom>
              <a:blipFill>
                <a:blip r:embed="rId3"/>
                <a:stretch>
                  <a:fillRect l="-3226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Utiliser la longueur d’arc et l’aire d’un secteur pour résoudre un problème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Arc d’un cercle</a:t>
            </a:r>
          </a:p>
          <a:p>
            <a:r>
              <a:rPr lang="en-US" dirty="0" err="1"/>
              <a:t>Secteur</a:t>
            </a:r>
            <a:r>
              <a:rPr lang="en-US" dirty="0"/>
              <a:t> </a:t>
            </a:r>
            <a:r>
              <a:rPr lang="en-US" dirty="0" err="1"/>
              <a:t>angulaire</a:t>
            </a:r>
            <a:r>
              <a:rPr lang="en-US" dirty="0"/>
              <a:t> </a:t>
            </a:r>
          </a:p>
          <a:p>
            <a:r>
              <a:rPr lang="en-US" dirty="0"/>
              <a:t>Aire d’un </a:t>
            </a:r>
            <a:r>
              <a:rPr lang="en-US" dirty="0" err="1"/>
              <a:t>disque</a:t>
            </a:r>
            <a:r>
              <a:rPr lang="en-US" dirty="0"/>
              <a:t> </a:t>
            </a:r>
          </a:p>
          <a:p>
            <a:r>
              <a:rPr lang="en-US" dirty="0" err="1"/>
              <a:t>Périmétre</a:t>
            </a:r>
            <a:r>
              <a:rPr lang="en-US" dirty="0"/>
              <a:t> d’un cercle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/>
              </p:cNvSpPr>
              <p:nvPr>
                <p:ph type="body" sz="quarter" idx="21"/>
              </p:nvPr>
            </p:nvSpPr>
            <p:spPr/>
            <p:txBody>
              <a:bodyPr/>
              <a:lstStyle/>
              <a:p>
                <a:pPr lvl="0"/>
                <a:r>
                  <a:rPr lang="fr-FR" b="1" dirty="0"/>
                  <a:t>La longueur d’un arc de cercle de rayon R et d’angle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dirty="0"/>
                  <a:t>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fr-FR" dirty="0"/>
              </a:p>
              <a:p>
                <a:pPr lvl="0"/>
                <a:r>
                  <a:rPr lang="fr-FR" b="1" dirty="0"/>
                  <a:t>L’aire d’un secteur angulaire de rayon R et d’angle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dirty="0"/>
                  <a:t>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blipFill>
                <a:blip r:embed="rId2"/>
                <a:stretch>
                  <a:fillRect l="-6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/>
            <p:txBody>
              <a:bodyPr/>
              <a:lstStyle/>
              <a:p>
                <a:pPr lvl="0"/>
                <a:r>
                  <a:rPr lang="fr-FR" b="1" dirty="0"/>
                  <a:t>La longueur d’un arc est exprime en cm et l’aire d’un secteur angulaire en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blipFill>
                <a:blip r:embed="rId3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résoudre un problème en utilisant la longueur d’un arc ou l’aire d’un secteur angulaire en suivant les étapes suivantes: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D88714-871A-322B-8317-452A8833D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05" y="2810359"/>
            <a:ext cx="2260600" cy="660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FBA059A-B3AB-6E23-58CB-47E0E23F3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05" y="3470759"/>
            <a:ext cx="4521200" cy="711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700829E-4766-610C-42F2-71D2D2893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4283396"/>
            <a:ext cx="1779873" cy="6699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D069DE7-A566-D250-0BB4-1C9C8CC8B1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76" y="4994596"/>
            <a:ext cx="2934116" cy="7970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0702036-A3E4-2648-A7FE-2A1D02E28F8D}"/>
              </a:ext>
            </a:extLst>
          </p:cNvPr>
          <p:cNvSpPr txBox="1"/>
          <p:nvPr/>
        </p:nvSpPr>
        <p:spPr>
          <a:xfrm>
            <a:off x="1034321" y="1663908"/>
            <a:ext cx="9678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résoudre un problème en utilisant la longueur d’un arc et l’aire d’un secteur angulaire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suis les étapes suivantes :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D3E91A-1042-B814-C9F2-DACC3A7D8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5" y="1420317"/>
            <a:ext cx="11307739" cy="34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2712</TotalTime>
  <Words>1908</Words>
  <Application>Microsoft Office PowerPoint</Application>
  <PresentationFormat>Grand écran</PresentationFormat>
  <Paragraphs>231</Paragraphs>
  <Slides>64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Google Sans</vt:lpstr>
      <vt:lpstr>Poppins ExtraBold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vous, une valeur approchée de π est 3,14. </vt:lpstr>
      <vt:lpstr> Complétez:</vt:lpstr>
      <vt:lpstr>Rappelez vous, r^2=r×r.</vt:lpstr>
      <vt:lpstr> Répondez par vrai ou faux.</vt:lpstr>
      <vt:lpstr> Voici la réponse:</vt:lpstr>
      <vt:lpstr> Répondez par vrai ou faux.</vt:lpstr>
      <vt:lpstr> Voici la réponse:</vt:lpstr>
      <vt:lpstr>Calculer la longueur de l’arc AB et l’aire du secteur angulaire associé:</vt:lpstr>
      <vt:lpstr>Voici la réponse :</vt:lpstr>
      <vt:lpstr>Voici ce qu’il faut retenir jusqu’ici:</vt:lpstr>
      <vt:lpstr>Présentation PowerPoint</vt:lpstr>
      <vt:lpstr>Exprimez vos avis:</vt:lpstr>
      <vt:lpstr>A la fin de cette séance, vous serez capables de</vt:lpstr>
      <vt:lpstr>Présentation PowerPoint</vt:lpstr>
      <vt:lpstr>Je vous montre comment résoudre le problème que vous avez vu auparavant:</vt:lpstr>
      <vt:lpstr>Je lis attentivement le problème pour comprendre ce qu’on me demande :</vt:lpstr>
      <vt:lpstr>Je modélise :</vt:lpstr>
      <vt:lpstr>Je calcule :</vt:lpstr>
      <vt:lpstr>Je rédige la réponse:</vt:lpstr>
      <vt:lpstr>Présentation PowerPoint</vt:lpstr>
      <vt:lpstr>Complétez:</vt:lpstr>
      <vt:lpstr> 𝐕𝐨𝐢𝐜𝐢 𝐥𝐚  𝐫é𝐩𝐨𝐧𝐬𝐞.</vt:lpstr>
      <vt:lpstr> Complétez:</vt:lpstr>
      <vt:lpstr>𝐕𝐨𝐢𝐜𝐢 𝐥𝐚  𝐫é𝐩𝐨𝐧𝐬𝐞:</vt:lpstr>
      <vt:lpstr> Complétez:</vt:lpstr>
      <vt:lpstr>𝐕𝐨𝐢𝐜𝐢 𝐥𝐚  𝐫é𝐩𝐨𝐧𝐬𝐞:l’aire d’un triangle est B×h/2 ici c’est : 8cm^2.</vt:lpstr>
      <vt:lpstr> Complétez:</vt:lpstr>
      <vt:lpstr>𝐕𝐨𝐢𝐜𝐢 𝐥𝐚  𝐫é𝐩𝐨𝐧𝐬𝐞: le secteur angulaire vert a pour rayon 4 cm et angle 45° </vt:lpstr>
      <vt:lpstr> Complétez:</vt:lpstr>
      <vt:lpstr>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Corriger l’erreur puis 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min.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résoudre un problème en utilisant la longueur d’un arc ou l’aire d’un secteur angulaire en suivant les étapes suivantes: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pc</cp:lastModifiedBy>
  <cp:revision>147</cp:revision>
  <dcterms:created xsi:type="dcterms:W3CDTF">2025-11-03T10:55:47Z</dcterms:created>
  <dcterms:modified xsi:type="dcterms:W3CDTF">2026-02-05T13:13:36Z</dcterms:modified>
</cp:coreProperties>
</file>