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3"/>
  </p:notesMasterIdLst>
  <p:handoutMasterIdLst>
    <p:handoutMasterId r:id="rId64"/>
  </p:handoutMasterIdLst>
  <p:sldIdLst>
    <p:sldId id="308" r:id="rId2"/>
    <p:sldId id="288" r:id="rId3"/>
    <p:sldId id="289" r:id="rId4"/>
    <p:sldId id="286" r:id="rId5"/>
    <p:sldId id="287" r:id="rId6"/>
    <p:sldId id="264" r:id="rId7"/>
    <p:sldId id="2147483423" r:id="rId8"/>
    <p:sldId id="292" r:id="rId9"/>
    <p:sldId id="293" r:id="rId10"/>
    <p:sldId id="258" r:id="rId11"/>
    <p:sldId id="294" r:id="rId12"/>
    <p:sldId id="256" r:id="rId13"/>
    <p:sldId id="265" r:id="rId14"/>
    <p:sldId id="257" r:id="rId15"/>
    <p:sldId id="266" r:id="rId16"/>
    <p:sldId id="285" r:id="rId17"/>
    <p:sldId id="295" r:id="rId18"/>
    <p:sldId id="267" r:id="rId19"/>
    <p:sldId id="296" r:id="rId20"/>
    <p:sldId id="268" r:id="rId21"/>
    <p:sldId id="269" r:id="rId22"/>
    <p:sldId id="314" r:id="rId23"/>
    <p:sldId id="315" r:id="rId24"/>
    <p:sldId id="316" r:id="rId25"/>
    <p:sldId id="317" r:id="rId26"/>
    <p:sldId id="297" r:id="rId27"/>
    <p:sldId id="270" r:id="rId28"/>
    <p:sldId id="271" r:id="rId29"/>
    <p:sldId id="272" r:id="rId30"/>
    <p:sldId id="2147483419" r:id="rId31"/>
    <p:sldId id="2147483421" r:id="rId32"/>
    <p:sldId id="2147483432" r:id="rId33"/>
    <p:sldId id="2147483438" r:id="rId34"/>
    <p:sldId id="298" r:id="rId35"/>
    <p:sldId id="313" r:id="rId36"/>
    <p:sldId id="2147483436" r:id="rId37"/>
    <p:sldId id="259" r:id="rId38"/>
    <p:sldId id="299" r:id="rId39"/>
    <p:sldId id="260" r:id="rId40"/>
    <p:sldId id="279" r:id="rId41"/>
    <p:sldId id="2147483439" r:id="rId42"/>
    <p:sldId id="2147483440" r:id="rId43"/>
    <p:sldId id="322" r:id="rId44"/>
    <p:sldId id="323" r:id="rId45"/>
    <p:sldId id="325" r:id="rId46"/>
    <p:sldId id="2147483441" r:id="rId47"/>
    <p:sldId id="2147483442" r:id="rId48"/>
    <p:sldId id="2147483443" r:id="rId49"/>
    <p:sldId id="300" r:id="rId50"/>
    <p:sldId id="301" r:id="rId51"/>
    <p:sldId id="2147483434" r:id="rId52"/>
    <p:sldId id="2147483435" r:id="rId53"/>
    <p:sldId id="2147483444" r:id="rId54"/>
    <p:sldId id="303" r:id="rId55"/>
    <p:sldId id="304" r:id="rId56"/>
    <p:sldId id="282" r:id="rId57"/>
    <p:sldId id="305" r:id="rId58"/>
    <p:sldId id="262" r:id="rId59"/>
    <p:sldId id="283" r:id="rId60"/>
    <p:sldId id="284" r:id="rId61"/>
    <p:sldId id="352" r:id="rId6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287"/>
            <p14:sldId id="264"/>
            <p14:sldId id="2147483423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  <p14:sldId id="257"/>
            <p14:sldId id="266"/>
            <p14:sldId id="285"/>
          </p14:sldIdLst>
        </p14:section>
        <p14:section name="Contrôle des cahiers" id="{D246771F-C8AA-4F75-BAD7-8024CAB55D79}">
          <p14:sldIdLst>
            <p14:sldId id="295"/>
            <p14:sldId id="267"/>
          </p14:sldIdLst>
        </p14:section>
        <p14:section name="Activation des prérequis" id="{8E8D053C-3AAA-4FF0-9D84-FCA59ECBA887}">
          <p14:sldIdLst>
            <p14:sldId id="296"/>
            <p14:sldId id="268"/>
            <p14:sldId id="269"/>
            <p14:sldId id="314"/>
            <p14:sldId id="315"/>
            <p14:sldId id="316"/>
            <p14:sldId id="317"/>
            <p14:sldId id="297"/>
          </p14:sldIdLst>
        </p14:section>
        <p14:section name="Déclaration de l’objectif" id="{096B6BF6-20D6-43DE-B358-982838B98259}">
          <p14:sldIdLst>
            <p14:sldId id="270"/>
            <p14:sldId id="271"/>
            <p14:sldId id="272"/>
            <p14:sldId id="2147483419"/>
            <p14:sldId id="2147483421"/>
            <p14:sldId id="2147483432"/>
            <p14:sldId id="2147483438"/>
          </p14:sldIdLst>
        </p14:section>
        <p14:section name="Modelage" id="{6D007598-4F88-4283-9E36-970C44D688AD}">
          <p14:sldIdLst>
            <p14:sldId id="298"/>
            <p14:sldId id="313"/>
            <p14:sldId id="2147483436"/>
            <p14:sldId id="259"/>
          </p14:sldIdLst>
        </p14:section>
        <p14:section name="Pratique collective" id="{CF34AB29-930A-422C-8BB3-41EE66488593}">
          <p14:sldIdLst>
            <p14:sldId id="299"/>
            <p14:sldId id="260"/>
            <p14:sldId id="279"/>
            <p14:sldId id="2147483439"/>
            <p14:sldId id="2147483440"/>
            <p14:sldId id="322"/>
            <p14:sldId id="323"/>
            <p14:sldId id="325"/>
            <p14:sldId id="2147483441"/>
            <p14:sldId id="2147483442"/>
            <p14:sldId id="2147483443"/>
          </p14:sldIdLst>
        </p14:section>
        <p14:section name="Pratique en binôme" id="{B5D45BF5-6276-4DCA-B0C6-B46ADF983B36}">
          <p14:sldIdLst>
            <p14:sldId id="300"/>
            <p14:sldId id="301"/>
            <p14:sldId id="2147483434"/>
            <p14:sldId id="2147483435"/>
            <p14:sldId id="2147483444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283"/>
            <p14:sldId id="284"/>
            <p14:sldId id="35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6082"/>
    <a:srgbClr val="1D6FA9"/>
    <a:srgbClr val="DCEAF7"/>
    <a:srgbClr val="7F7F7F"/>
    <a:srgbClr val="F19D19"/>
    <a:srgbClr val="DCE6F2"/>
    <a:srgbClr val="C8F5E8"/>
    <a:srgbClr val="E0EFE9"/>
    <a:srgbClr val="BFE0D2"/>
    <a:srgbClr val="94C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25" autoAdjust="0"/>
    <p:restoredTop sz="94660"/>
  </p:normalViewPr>
  <p:slideViewPr>
    <p:cSldViewPr snapToGrid="0">
      <p:cViewPr varScale="1">
        <p:scale>
          <a:sx n="74" d="100"/>
          <a:sy n="74" d="100"/>
        </p:scale>
        <p:origin x="99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3416" y="10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51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7168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1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8.sv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fr-FR" sz="2133" b="1" kern="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fr-FR" sz="1600" b="1" kern="0" dirty="0">
              <a:solidFill>
                <a:srgbClr val="0F9ED5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F53C54E-E46B-BE6A-7090-B49A246EE5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1262063"/>
            <a:ext cx="11291888" cy="579732"/>
          </a:xfrm>
        </p:spPr>
        <p:txBody>
          <a:bodyPr anchor="ctr"/>
          <a:lstStyle>
            <a:lvl1pPr marL="228600" marR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000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85102E6-0455-3DD4-5369-92F47C665F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4800" y="2628796"/>
            <a:ext cx="2873247" cy="390525"/>
          </a:xfrm>
        </p:spPr>
        <p:txBody>
          <a:bodyPr anchor="ctr"/>
          <a:lstStyle>
            <a:lvl1pPr marL="228600" marR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1">
                <a:solidFill>
                  <a:srgbClr val="084F6A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</p:spTree>
    <p:extLst>
      <p:ext uri="{BB962C8B-B14F-4D97-AF65-F5344CB8AC3E}">
        <p14:creationId xmlns:p14="http://schemas.microsoft.com/office/powerpoint/2010/main" val="4132078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  <p:sldLayoutId id="2147483702" r:id="rId4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40.pn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9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5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0.png"/><Relationship Id="rId4" Type="http://schemas.openxmlformats.org/officeDocument/2006/relationships/image" Target="../media/image9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0.png"/><Relationship Id="rId4" Type="http://schemas.openxmlformats.org/officeDocument/2006/relationships/image" Target="../media/image9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8.png"/><Relationship Id="rId4" Type="http://schemas.openxmlformats.org/officeDocument/2006/relationships/image" Target="../media/image9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0.png"/><Relationship Id="rId4" Type="http://schemas.openxmlformats.org/officeDocument/2006/relationships/image" Target="../media/image96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0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02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0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03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8.xml"/></Relationships>
</file>

<file path=ppt/slides/_rels/slide56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108.jp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nKqNm9ug99VL6GK6mneZDdOGsalzPxTz?usp=drive_link" TargetMode="External"/><Relationship Id="rId1" Type="http://schemas.openxmlformats.org/officeDocument/2006/relationships/slideLayout" Target="../slideLayouts/slideLayout4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46B463C-2C20-EB38-B568-79C9E36456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4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/>
        </p:nvGrpSpPr>
        <p:grpSpPr>
          <a:xfrm>
            <a:off x="271218" y="4592685"/>
            <a:ext cx="6693265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/>
        </p:nvGrpSpPr>
        <p:grpSpPr>
          <a:xfrm>
            <a:off x="271218" y="5289789"/>
            <a:ext cx="6693265" cy="522000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9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 txBox="1">
            <a:spLocks/>
          </p:cNvSpPr>
          <p:nvPr/>
        </p:nvSpPr>
        <p:spPr>
          <a:xfrm>
            <a:off x="2120815" y="4591216"/>
            <a:ext cx="4843667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Volumes et aires des solides usuels </a:t>
            </a:r>
            <a:endParaRPr lang="fr-MA" dirty="0">
              <a:solidFill>
                <a:schemeClr val="bg1"/>
              </a:solidFill>
            </a:endParaRPr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 txBox="1">
            <a:spLocks/>
          </p:cNvSpPr>
          <p:nvPr/>
        </p:nvSpPr>
        <p:spPr>
          <a:xfrm>
            <a:off x="271217" y="4591216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11 </a:t>
            </a:r>
          </a:p>
        </p:txBody>
      </p:sp>
      <p:sp>
        <p:nvSpPr>
          <p:cNvPr id="11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 txBox="1">
            <a:spLocks/>
          </p:cNvSpPr>
          <p:nvPr/>
        </p:nvSpPr>
        <p:spPr>
          <a:xfrm>
            <a:off x="271217" y="5288319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Tâche 13 </a:t>
            </a:r>
          </a:p>
        </p:txBody>
      </p:sp>
      <p:sp>
        <p:nvSpPr>
          <p:cNvPr id="12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 txBox="1">
            <a:spLocks/>
          </p:cNvSpPr>
          <p:nvPr/>
        </p:nvSpPr>
        <p:spPr>
          <a:xfrm>
            <a:off x="2120815" y="5288319"/>
            <a:ext cx="4843667" cy="521999"/>
          </a:xfrm>
          <a:prstGeom prst="rect">
            <a:avLst/>
          </a:prstGeom>
        </p:spPr>
        <p:txBody>
          <a:bodyPr anchor="ctr">
            <a:normAutofit fontScale="92500" lnSpcReduction="10000"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Calculer le volume de la pyramide, du cône et de la sphère</a:t>
            </a:r>
            <a:endParaRPr lang="fr-M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</a:t>
            </a: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lève la main pour participer</a:t>
            </a:r>
            <a:endParaRPr lang="fr-FR" sz="1200" dirty="0"/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D9EE0F-7BF8-0933-E140-43035A872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une situation en classe. Que remarquez-vous ? Ce comportement est-il approprié ? Pourquoi ? Que faudrait-il améliorer ou changer ?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512EDA7-2AA9-F227-251C-248049C3776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 en justifiant leurs réponses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1663B590-049D-FBC5-115B-76383C1CE62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id="{9E68E381-F390-CFAD-1EA5-DD3C65B47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6">
            <a:extLst>
              <a:ext uri="{FF2B5EF4-FFF2-40B4-BE49-F238E27FC236}">
                <a16:creationId xmlns:a16="http://schemas.microsoft.com/office/drawing/2014/main" id="{71E9D15B-3288-1418-8C55-D2D79C3AB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70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736DF-44D0-3B99-F897-8CD91D8AD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A38871-8CE2-E490-1DB3-76FEDC726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C’est un mauvais comportement. L’élève n’est pas attentif.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F8A74BA-AD66-0C46-FC08-81F7652E937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F37BA870-5E81-76EE-1DF9-963D88858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0" name="ZoneTexte 10">
            <a:extLst>
              <a:ext uri="{FF2B5EF4-FFF2-40B4-BE49-F238E27FC236}">
                <a16:creationId xmlns:a16="http://schemas.microsoft.com/office/drawing/2014/main" id="{11F69D1D-4E87-AB30-D67D-E31013DC38CE}"/>
              </a:ext>
            </a:extLst>
          </p:cNvPr>
          <p:cNvSpPr txBox="1"/>
          <p:nvPr/>
        </p:nvSpPr>
        <p:spPr>
          <a:xfrm>
            <a:off x="3483763" y="5585777"/>
            <a:ext cx="6847353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867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L'élève est distrait pendant l'explication : il regarde ailleurs et ne prête pas attention à l'enseignant.</a:t>
            </a:r>
          </a:p>
        </p:txBody>
      </p:sp>
      <p:pic>
        <p:nvPicPr>
          <p:cNvPr id="11" name="Image 1">
            <a:extLst>
              <a:ext uri="{FF2B5EF4-FFF2-40B4-BE49-F238E27FC236}">
                <a16:creationId xmlns:a16="http://schemas.microsoft.com/office/drawing/2014/main" id="{04E7B0AF-C820-9B74-222E-D3EF51839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28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CEE50-4919-109A-9103-ADEE1E988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Voici le comportement attendu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CFC5FB-D0D2-0BEC-71D3-B8AA939D5F6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7AF1E7-AFBE-5E1F-1C5A-C784A9256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1667" y="1508086"/>
            <a:ext cx="4864456" cy="40305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97DCE9-10BF-C515-7002-3F9C70EF8331}"/>
              </a:ext>
            </a:extLst>
          </p:cNvPr>
          <p:cNvSpPr txBox="1"/>
          <p:nvPr/>
        </p:nvSpPr>
        <p:spPr>
          <a:xfrm>
            <a:off x="3473565" y="5694597"/>
            <a:ext cx="52806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fr-FR" sz="1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reconcentration</a:t>
            </a:r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passe aussi par le corps. Changer de posture envoie un signal d'alerte au cerveau pour l'inciter à écouter.</a:t>
            </a:r>
          </a:p>
        </p:txBody>
      </p:sp>
    </p:spTree>
    <p:extLst>
      <p:ext uri="{BB962C8B-B14F-4D97-AF65-F5344CB8AC3E}">
        <p14:creationId xmlns:p14="http://schemas.microsoft.com/office/powerpoint/2010/main" val="3539049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commence par la correction de l’exercice maison de la séance précédente.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FAA6584-8557-0CE2-085A-8632A12501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Page 81</a:t>
            </a:r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DD5BD7A-255C-D0FC-5591-C5D2C70465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720" y="936625"/>
            <a:ext cx="10029222" cy="4955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92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08D3F-4C8E-08E1-39EC-556A6D13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CB8035-5461-50F4-F351-6DD2027C868A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610B1A-EE2C-160B-0D48-AB996F5826E1}"/>
              </a:ext>
            </a:extLst>
          </p:cNvPr>
          <p:cNvSpPr/>
          <p:nvPr/>
        </p:nvSpPr>
        <p:spPr>
          <a:xfrm>
            <a:off x="2278235" y="2167872"/>
            <a:ext cx="8045684" cy="270507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B1ACDDA1-06E1-BAB2-3A1E-4032664B81A7}"/>
              </a:ext>
            </a:extLst>
          </p:cNvPr>
          <p:cNvSpPr txBox="1"/>
          <p:nvPr/>
        </p:nvSpPr>
        <p:spPr>
          <a:xfrm>
            <a:off x="2367660" y="2721268"/>
            <a:ext cx="5916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FR" sz="180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La hauteur de ce cône est :……………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1E5AF1B-D7B0-8AD6-C3D5-9CE2CE9ED239}"/>
              </a:ext>
            </a:extLst>
          </p:cNvPr>
          <p:cNvGrpSpPr/>
          <p:nvPr/>
        </p:nvGrpSpPr>
        <p:grpSpPr>
          <a:xfrm>
            <a:off x="8037732" y="2403659"/>
            <a:ext cx="1895682" cy="2233496"/>
            <a:chOff x="1161099" y="2319438"/>
            <a:chExt cx="3419475" cy="3343275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8F79A384-9B2F-8E18-DBDB-2DBC7D7EFD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61099" y="2319438"/>
              <a:ext cx="3419475" cy="3343275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4">
                  <a:extLst>
                    <a:ext uri="{FF2B5EF4-FFF2-40B4-BE49-F238E27FC236}">
                      <a16:creationId xmlns:a16="http://schemas.microsoft.com/office/drawing/2014/main" id="{A80AAE2D-4E56-9F9E-F0BB-3002F293FAC2}"/>
                    </a:ext>
                  </a:extLst>
                </p:cNvPr>
                <p:cNvSpPr txBox="1"/>
                <p:nvPr/>
              </p:nvSpPr>
              <p:spPr>
                <a:xfrm rot="844772">
                  <a:off x="3245204" y="4586291"/>
                  <a:ext cx="73205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fr-FR" sz="18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3 </m:t>
                        </m:r>
                        <m:r>
                          <a:rPr kumimoji="0" lang="fr-FR" sz="18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𝑐𝑚</m:t>
                        </m:r>
                      </m:oMath>
                    </m:oMathPara>
                  </a14:m>
                  <a:endParaRPr kumimoji="0" lang="fr-FR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mc:Choice>
          <mc:Fallback xmlns="">
            <p:sp>
              <p:nvSpPr>
                <p:cNvPr id="13" name="TextBox 14">
                  <a:extLst>
                    <a:ext uri="{FF2B5EF4-FFF2-40B4-BE49-F238E27FC236}">
                      <a16:creationId xmlns:a16="http://schemas.microsoft.com/office/drawing/2014/main" id="{A80AAE2D-4E56-9F9E-F0BB-3002F293FAC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844772">
                  <a:off x="3245204" y="4586291"/>
                  <a:ext cx="732059" cy="369332"/>
                </a:xfrm>
                <a:prstGeom prst="rect">
                  <a:avLst/>
                </a:prstGeom>
                <a:blipFill>
                  <a:blip r:embed="rId4"/>
                  <a:stretch>
                    <a:fillRect l="-2703" r="-37838" b="-53571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FF6C5344-7BA8-E360-DAE3-B337EFCE3995}"/>
                    </a:ext>
                  </a:extLst>
                </p:cNvPr>
                <p:cNvSpPr/>
                <p:nvPr/>
              </p:nvSpPr>
              <p:spPr>
                <a:xfrm>
                  <a:off x="2895925" y="3641711"/>
                  <a:ext cx="720838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fr-FR" sz="18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  <a:sym typeface="Arial"/>
                          </a:rPr>
                          <m:t>6 </m:t>
                        </m:r>
                        <m:r>
                          <a:rPr kumimoji="0" lang="fr-FR" sz="18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  <a:sym typeface="Arial"/>
                          </a:rPr>
                          <m:t>𝑐𝑚</m:t>
                        </m:r>
                      </m:oMath>
                    </m:oMathPara>
                  </a14:m>
                  <a:endParaRPr kumimoji="0" lang="fr-FR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</mc:Choice>
          <mc:Fallback xmlns=""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FF6C5344-7BA8-E360-DAE3-B337EFCE399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95925" y="3641711"/>
                  <a:ext cx="720838" cy="369332"/>
                </a:xfrm>
                <a:prstGeom prst="rect">
                  <a:avLst/>
                </a:prstGeom>
                <a:blipFill>
                  <a:blip r:embed="rId5"/>
                  <a:stretch>
                    <a:fillRect r="-51515" b="-66667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4898994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2DB28-C0D0-A7E6-BA86-9514ED4E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D2AC0-C9AC-D6AB-6F4C-A240D8635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 :la hauteur d’un cône est la distance entre son sommet et sa base.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6AA572-DDFF-69BB-05E5-B854253ED06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D5E08F41-3F1D-F266-8ADA-977119EE3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F47E4CB-F555-21A4-A493-43A0C4F5B1C6}"/>
              </a:ext>
            </a:extLst>
          </p:cNvPr>
          <p:cNvSpPr/>
          <p:nvPr/>
        </p:nvSpPr>
        <p:spPr>
          <a:xfrm>
            <a:off x="2390530" y="2312251"/>
            <a:ext cx="8045684" cy="287320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E8E0848-2F64-A06B-EE9A-532B06DDA107}"/>
              </a:ext>
            </a:extLst>
          </p:cNvPr>
          <p:cNvSpPr txBox="1"/>
          <p:nvPr/>
        </p:nvSpPr>
        <p:spPr>
          <a:xfrm>
            <a:off x="2367660" y="2721268"/>
            <a:ext cx="5916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FR" sz="180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La hauteur de ce cône est : </a:t>
            </a:r>
            <a:r>
              <a:rPr lang="fr-FR" sz="1800" b="1" kern="1200" dirty="0">
                <a:solidFill>
                  <a:srgbClr val="FF0000"/>
                </a:solidFill>
                <a:latin typeface="Calibri" panose="020F0502020204030204"/>
                <a:ea typeface="+mn-ea"/>
                <a:cs typeface="+mn-cs"/>
              </a:rPr>
              <a:t>6cm </a:t>
            </a:r>
            <a:endParaRPr lang="fr-FR" sz="18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F9584CDA-DF0E-B301-FD0C-8E11D99383F3}"/>
              </a:ext>
            </a:extLst>
          </p:cNvPr>
          <p:cNvGrpSpPr/>
          <p:nvPr/>
        </p:nvGrpSpPr>
        <p:grpSpPr>
          <a:xfrm>
            <a:off x="8037732" y="2403659"/>
            <a:ext cx="1895682" cy="2233496"/>
            <a:chOff x="1161099" y="2319438"/>
            <a:chExt cx="3419475" cy="3343275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E6A8F6F3-9FE1-08F4-B33E-730BDC0FD0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61099" y="2319438"/>
              <a:ext cx="3419475" cy="3343275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14">
                  <a:extLst>
                    <a:ext uri="{FF2B5EF4-FFF2-40B4-BE49-F238E27FC236}">
                      <a16:creationId xmlns:a16="http://schemas.microsoft.com/office/drawing/2014/main" id="{CD122358-9028-4734-DF0E-FE588564B286}"/>
                    </a:ext>
                  </a:extLst>
                </p:cNvPr>
                <p:cNvSpPr txBox="1"/>
                <p:nvPr/>
              </p:nvSpPr>
              <p:spPr>
                <a:xfrm rot="844772">
                  <a:off x="3245204" y="4586291"/>
                  <a:ext cx="73205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fr-FR" sz="18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3 </m:t>
                        </m:r>
                        <m:r>
                          <a:rPr kumimoji="0" lang="fr-FR" sz="18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𝑐𝑚</m:t>
                        </m:r>
                      </m:oMath>
                    </m:oMathPara>
                  </a14:m>
                  <a:endParaRPr kumimoji="0" lang="fr-FR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mc:Choice>
          <mc:Fallback xmlns="">
            <p:sp>
              <p:nvSpPr>
                <p:cNvPr id="9" name="TextBox 14">
                  <a:extLst>
                    <a:ext uri="{FF2B5EF4-FFF2-40B4-BE49-F238E27FC236}">
                      <a16:creationId xmlns:a16="http://schemas.microsoft.com/office/drawing/2014/main" id="{CD122358-9028-4734-DF0E-FE588564B28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844772">
                  <a:off x="3245204" y="4586291"/>
                  <a:ext cx="732059" cy="369332"/>
                </a:xfrm>
                <a:prstGeom prst="rect">
                  <a:avLst/>
                </a:prstGeom>
                <a:blipFill>
                  <a:blip r:embed="rId4"/>
                  <a:stretch>
                    <a:fillRect l="-2703" r="-37838" b="-53571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C6ADF634-6EF2-0C4C-76B9-24CA346C0E92}"/>
                    </a:ext>
                  </a:extLst>
                </p:cNvPr>
                <p:cNvSpPr/>
                <p:nvPr/>
              </p:nvSpPr>
              <p:spPr>
                <a:xfrm>
                  <a:off x="2895925" y="3641711"/>
                  <a:ext cx="720838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fr-FR" sz="18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  <a:sym typeface="Arial"/>
                          </a:rPr>
                          <m:t>6 </m:t>
                        </m:r>
                        <m:r>
                          <a:rPr kumimoji="0" lang="fr-FR" sz="18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  <a:sym typeface="Arial"/>
                          </a:rPr>
                          <m:t>𝑐𝑚</m:t>
                        </m:r>
                      </m:oMath>
                    </m:oMathPara>
                  </a14:m>
                  <a:endParaRPr kumimoji="0" lang="fr-FR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endParaRPr>
                </a:p>
              </p:txBody>
            </p:sp>
          </mc:Choice>
          <mc:Fallback xmlns=""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C6ADF634-6EF2-0C4C-76B9-24CA346C0E9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95925" y="3641711"/>
                  <a:ext cx="720838" cy="369332"/>
                </a:xfrm>
                <a:prstGeom prst="rect">
                  <a:avLst/>
                </a:prstGeom>
                <a:blipFill>
                  <a:blip r:embed="rId5"/>
                  <a:stretch>
                    <a:fillRect r="-51515" b="-66667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6101646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6A702-128B-CB7E-4F18-7FB08108F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2E9B47-A24F-8986-5BE7-6C9BDBE50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A9EE07D-97B8-9E0C-8AF4-D5AF38835A4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66D65D-6EE7-D8DF-0A64-9A729BB4F247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676A7D1-C8EB-777F-6505-968B2CE66524}"/>
              </a:ext>
            </a:extLst>
          </p:cNvPr>
          <p:cNvSpPr/>
          <p:nvPr/>
        </p:nvSpPr>
        <p:spPr>
          <a:xfrm>
            <a:off x="2278235" y="2167872"/>
            <a:ext cx="8045684" cy="331852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1A04BC-7DB2-3A2B-47B2-A33AE10BCF9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F320A96-CA9D-1919-4EBC-70B7DE4B13D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7E42AE-BE0B-F3B7-E375-8EF79E8C742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5139D392-D671-980C-6287-09DDE11826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1834" y="2256794"/>
            <a:ext cx="2502865" cy="3080449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CAC7DE2B-98E8-4314-071F-E671BBDAB65B}"/>
              </a:ext>
            </a:extLst>
          </p:cNvPr>
          <p:cNvSpPr txBox="1"/>
          <p:nvPr/>
        </p:nvSpPr>
        <p:spPr>
          <a:xfrm>
            <a:off x="2348683" y="2521213"/>
            <a:ext cx="38695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Voici une pyramide à base carrée.  </a:t>
            </a:r>
          </a:p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L’aire de la base est :………………..</a:t>
            </a:r>
          </a:p>
        </p:txBody>
      </p:sp>
    </p:spTree>
    <p:extLst>
      <p:ext uri="{BB962C8B-B14F-4D97-AF65-F5344CB8AC3E}">
        <p14:creationId xmlns:p14="http://schemas.microsoft.com/office/powerpoint/2010/main" val="3990828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2A455-1387-DB7B-B57E-AD49BE013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05E887EB-903F-5023-D6C8-1DBC074AF66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defTabSz="342900">
                  <a:spcAft>
                    <a:spcPts val="300"/>
                  </a:spcAft>
                  <a:buClrTx/>
                  <a:defRPr/>
                </a:pPr>
                <a:r>
                  <a:rPr lang="fr-FR" dirty="0">
                    <a:latin typeface="Calibri" panose="020F0502020204030204"/>
                  </a:rPr>
                  <a:t>Rappelez vous :</a:t>
                </a:r>
                <a:r>
                  <a:rPr lang="fr-FR" b="1" i="0" dirty="0">
                    <a:latin typeface="+mj-lt"/>
                    <a:ea typeface="Cambria Math" panose="02040503050406030204" pitchFamily="18" charset="0"/>
                  </a:rPr>
                  <a:t>l′aire d′un carré de côt</a:t>
                </a:r>
                <a:r>
                  <a:rPr lang="fr-FR" dirty="0">
                    <a:latin typeface="+mj-lt"/>
                    <a:ea typeface="Cambria Math" panose="02040503050406030204" pitchFamily="18" charset="0"/>
                  </a:rPr>
                  <a:t>é</a:t>
                </a:r>
                <a:r>
                  <a:rPr lang="fr-FR" b="1" i="0" dirty="0">
                    <a:latin typeface="+mj-lt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b="1" i="0" dirty="0">
                    <a:latin typeface="+mj-lt"/>
                    <a:ea typeface="Cambria Math" panose="02040503050406030204" pitchFamily="18" charset="0"/>
                  </a:rPr>
                  <a:t>est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fr-FR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</m:t>
                        </m:r>
                      </m:e>
                      <m:sup>
                        <m:r>
                          <a:rPr lang="fr-FR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fr-FR" dirty="0">
                  <a:latin typeface="Calibri" panose="020F0502020204030204"/>
                </a:endParaRPr>
              </a:p>
            </p:txBody>
          </p:sp>
        </mc:Choice>
        <mc:Fallback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05E887EB-903F-5023-D6C8-1DBC074AF66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47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8EB62F-C2FF-3902-DE89-DABA5348C0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28CAB86-30AD-6D64-22FE-9A1ECAD5BA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000D7E7-4449-DBBB-872D-79ADDE9614C2}"/>
              </a:ext>
            </a:extLst>
          </p:cNvPr>
          <p:cNvSpPr/>
          <p:nvPr/>
        </p:nvSpPr>
        <p:spPr>
          <a:xfrm>
            <a:off x="2216909" y="2358550"/>
            <a:ext cx="8045684" cy="318572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0C44E09-D82D-037E-120A-190CAAA6BA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3409" y="2411187"/>
            <a:ext cx="2502865" cy="308044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BDF6F0DD-4142-CC7A-B3BA-130086134136}"/>
                  </a:ext>
                </a:extLst>
              </p:cNvPr>
              <p:cNvSpPr txBox="1"/>
              <p:nvPr/>
            </p:nvSpPr>
            <p:spPr>
              <a:xfrm>
                <a:off x="2348683" y="2521213"/>
                <a:ext cx="380546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Voici une pyramide à base carrée. </a:t>
                </a:r>
              </a:p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L’aire de la base est :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36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𝑐</m:t>
                    </m:r>
                    <m:sSup>
                      <m:sSupPr>
                        <m:ctrlP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𝑚</m:t>
                        </m:r>
                      </m:e>
                      <m:sup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BDF6F0DD-4142-CC7A-B3BA-1300861341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8683" y="2521213"/>
                <a:ext cx="3805465" cy="707886"/>
              </a:xfrm>
              <a:prstGeom prst="rect">
                <a:avLst/>
              </a:prstGeom>
              <a:blipFill>
                <a:blip r:embed="rId5"/>
                <a:stretch>
                  <a:fillRect l="-1600" t="-5172" b="-1465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661658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966AC-1456-DC56-5A4F-56C697466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558958-7ADE-E6B3-6D11-BE1EF2CC3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272112"/>
            <a:ext cx="10529279" cy="267549"/>
          </a:xfrm>
        </p:spPr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61C43C9-743A-28C8-6386-B6F741EF71F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2DA1999-6F55-D216-B6B4-ACDD91BAC160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762A739-FE87-ED92-2B4A-9306BF608B2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A271E1A-80A3-D143-224D-D1D0B1BFFA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51AD74C7-37A6-7017-59FD-575959F539B5}"/>
              </a:ext>
            </a:extLst>
          </p:cNvPr>
          <p:cNvSpPr/>
          <p:nvPr/>
        </p:nvSpPr>
        <p:spPr>
          <a:xfrm>
            <a:off x="449706" y="5788398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036C9AB5-5363-81E1-06CC-BF058483D9C5}"/>
              </a:ext>
            </a:extLst>
          </p:cNvPr>
          <p:cNvSpPr/>
          <p:nvPr/>
        </p:nvSpPr>
        <p:spPr>
          <a:xfrm>
            <a:off x="9839217" y="5794795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Google Shape;265;p44">
                <a:extLst>
                  <a:ext uri="{FF2B5EF4-FFF2-40B4-BE49-F238E27FC236}">
                    <a16:creationId xmlns:a16="http://schemas.microsoft.com/office/drawing/2014/main" id="{B97AF551-8627-D996-1CD9-5118843CE52E}"/>
                  </a:ext>
                </a:extLst>
              </p:cNvPr>
              <p:cNvSpPr txBox="1"/>
              <p:nvPr/>
            </p:nvSpPr>
            <p:spPr>
              <a:xfrm>
                <a:off x="449706" y="1019121"/>
                <a:ext cx="11367922" cy="4175670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algn="l" defTabSz="342900">
                  <a:buClrTx/>
                </a:pPr>
                <a:r>
                  <a:rPr lang="fr-MA" sz="2400" kern="0" dirty="0">
                    <a:solidFill>
                      <a:srgbClr val="000000"/>
                    </a:solidFill>
                    <a:sym typeface="Calibri"/>
                  </a:rPr>
                  <a:t>L</a:t>
                </a:r>
                <a:r>
                  <a:rPr lang="fr" sz="2400" kern="0" dirty="0">
                    <a:solidFill>
                      <a:srgbClr val="000000"/>
                    </a:solidFill>
                    <a:sym typeface="Calibri"/>
                  </a:rPr>
                  <a:t>’aire de la base de la pyramide ci-après est  : 30</a:t>
                </a:r>
                <a14:m>
                  <m:oMath xmlns:m="http://schemas.openxmlformats.org/officeDocument/2006/math">
                    <m:r>
                      <a:rPr lang="fr-FR" sz="24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𝛑</m:t>
                    </m:r>
                    <m:r>
                      <a:rPr lang="fr-FR" sz="24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𝒄</m:t>
                    </m:r>
                    <m:sSup>
                      <m:sSupPr>
                        <m:ctrlPr>
                          <a:rPr lang="fr-FR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</m:ctrlPr>
                      </m:sSupPr>
                      <m:e>
                        <m:r>
                          <a:rPr lang="fr-FR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  <m:t>𝒎</m:t>
                        </m:r>
                      </m:e>
                      <m:sup>
                        <m:r>
                          <a:rPr lang="fr-FR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  <m:t>𝟐</m:t>
                        </m:r>
                      </m:sup>
                    </m:sSup>
                  </m:oMath>
                </a14:m>
                <a:endParaRPr lang="fr" sz="24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</p:txBody>
          </p:sp>
        </mc:Choice>
        <mc:Fallback xmlns="">
          <p:sp>
            <p:nvSpPr>
              <p:cNvPr id="3" name="Google Shape;265;p44">
                <a:extLst>
                  <a:ext uri="{FF2B5EF4-FFF2-40B4-BE49-F238E27FC236}">
                    <a16:creationId xmlns:a16="http://schemas.microsoft.com/office/drawing/2014/main" id="{B97AF551-8627-D996-1CD9-5118843CE5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706" y="1019121"/>
                <a:ext cx="11367922" cy="4175670"/>
              </a:xfrm>
              <a:prstGeom prst="rect">
                <a:avLst/>
              </a:prstGeom>
              <a:blipFill>
                <a:blip r:embed="rId3"/>
                <a:stretch>
                  <a:fillRect l="-892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 4">
            <a:extLst>
              <a:ext uri="{FF2B5EF4-FFF2-40B4-BE49-F238E27FC236}">
                <a16:creationId xmlns:a16="http://schemas.microsoft.com/office/drawing/2014/main" id="{D44F7B72-53D4-8052-F48F-05A0D563EC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782" y="1988354"/>
            <a:ext cx="3111500" cy="260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2527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30EF6-961D-9E94-4AE7-A757033EE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C12B38F6-F72B-8352-183A-648E30A7841F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>
                    <a:latin typeface="Calibri" panose="020F0502020204030204"/>
                  </a:rPr>
                  <a:t> La longueur du rectangle est 6 cm et sa largeur est 4 cm. L’aire est égale à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𝟔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𝒄𝒎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𝒄𝒎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𝟐𝟒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𝒄𝒎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²</m:t>
                    </m:r>
                  </m:oMath>
                </a14:m>
                <a:endParaRPr lang="fr-FR" dirty="0"/>
              </a:p>
            </p:txBody>
          </p:sp>
        </mc:Choice>
        <mc:Fallback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C12B38F6-F72B-8352-183A-648E30A7841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0553A1B-9BBB-FBDF-6812-5932F5698D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CA648E6C-FC44-324B-8488-608D5CBE5A04}"/>
              </a:ext>
            </a:extLst>
          </p:cNvPr>
          <p:cNvSpPr/>
          <p:nvPr/>
        </p:nvSpPr>
        <p:spPr>
          <a:xfrm>
            <a:off x="9839217" y="5626011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lang="fr" sz="16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Faux 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A788499-2CBB-C079-9A2C-5D87ACF4DB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6" name="Google Shape;265;p44">
            <a:extLst>
              <a:ext uri="{FF2B5EF4-FFF2-40B4-BE49-F238E27FC236}">
                <a16:creationId xmlns:a16="http://schemas.microsoft.com/office/drawing/2014/main" id="{5F2B81C8-4CD7-F42E-5149-9F718AD56544}"/>
              </a:ext>
            </a:extLst>
          </p:cNvPr>
          <p:cNvSpPr txBox="1"/>
          <p:nvPr/>
        </p:nvSpPr>
        <p:spPr>
          <a:xfrm>
            <a:off x="449706" y="1019121"/>
            <a:ext cx="11367922" cy="417567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algn="l"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algn="l"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algn="l"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algn="l"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algn="l"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265;p44">
                <a:extLst>
                  <a:ext uri="{FF2B5EF4-FFF2-40B4-BE49-F238E27FC236}">
                    <a16:creationId xmlns:a16="http://schemas.microsoft.com/office/drawing/2014/main" id="{FEA2EF5D-3465-E9B3-8093-6506B2114E42}"/>
                  </a:ext>
                </a:extLst>
              </p:cNvPr>
              <p:cNvSpPr txBox="1"/>
              <p:nvPr/>
            </p:nvSpPr>
            <p:spPr>
              <a:xfrm>
                <a:off x="449706" y="1019121"/>
                <a:ext cx="11367922" cy="4175670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algn="l" defTabSz="342900">
                  <a:buClrTx/>
                </a:pPr>
                <a:r>
                  <a:rPr lang="fr-MA" sz="2400" kern="0" dirty="0">
                    <a:solidFill>
                      <a:srgbClr val="000000"/>
                    </a:solidFill>
                    <a:sym typeface="Calibri"/>
                  </a:rPr>
                  <a:t>L</a:t>
                </a:r>
                <a:r>
                  <a:rPr lang="fr" sz="2400" kern="0" dirty="0">
                    <a:solidFill>
                      <a:srgbClr val="000000"/>
                    </a:solidFill>
                    <a:sym typeface="Calibri"/>
                  </a:rPr>
                  <a:t>’aire de la base de la pyramide ci-après est : 30</a:t>
                </a:r>
                <a14:m>
                  <m:oMath xmlns:m="http://schemas.openxmlformats.org/officeDocument/2006/math">
                    <m:r>
                      <a:rPr lang="fr-FR" sz="24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𝛑</m:t>
                    </m:r>
                    <m:r>
                      <a:rPr lang="fr-FR" sz="24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𝒄</m:t>
                    </m:r>
                    <m:sSup>
                      <m:sSupPr>
                        <m:ctrlPr>
                          <a:rPr lang="fr-FR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</m:ctrlPr>
                      </m:sSupPr>
                      <m:e>
                        <m:r>
                          <a:rPr lang="fr-FR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  <m:t>𝒎</m:t>
                        </m:r>
                      </m:e>
                      <m:sup>
                        <m:r>
                          <a:rPr lang="fr-FR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Calibri"/>
                          </a:rPr>
                          <m:t>𝟐</m:t>
                        </m:r>
                      </m:sup>
                    </m:sSup>
                    <m:r>
                      <a:rPr lang="fr-FR" sz="24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.</m:t>
                    </m:r>
                  </m:oMath>
                </a14:m>
                <a:endParaRPr lang="fr" sz="24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</p:txBody>
          </p:sp>
        </mc:Choice>
        <mc:Fallback xmlns="">
          <p:sp>
            <p:nvSpPr>
              <p:cNvPr id="5" name="Google Shape;265;p44">
                <a:extLst>
                  <a:ext uri="{FF2B5EF4-FFF2-40B4-BE49-F238E27FC236}">
                    <a16:creationId xmlns:a16="http://schemas.microsoft.com/office/drawing/2014/main" id="{FEA2EF5D-3465-E9B3-8093-6506B2114E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706" y="1019121"/>
                <a:ext cx="11367922" cy="4175670"/>
              </a:xfrm>
              <a:prstGeom prst="rect">
                <a:avLst/>
              </a:prstGeom>
              <a:blipFill>
                <a:blip r:embed="rId4"/>
                <a:stretch>
                  <a:fillRect l="-749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2130FB87-49DD-BC13-0449-AC932A1B8C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782" y="1988354"/>
            <a:ext cx="3111500" cy="260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9316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653F-4A6A-1321-8932-7EA9B4CC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ce qu’il faut retenir jusqu’ici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E6EBEB4-06F4-5B29-7D4B-0FD78ABE7F2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 fait un rappel :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3936512-6230-25E1-FB63-08E215C8F6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661" y="1019121"/>
            <a:ext cx="8384603" cy="303464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6CC67DA-8875-DD33-2CC0-714DF3379F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50" y="4660417"/>
            <a:ext cx="2006600" cy="17272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475BAEB-B86C-70A5-F799-B84E8C7A65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638" y="4581844"/>
            <a:ext cx="1952724" cy="195786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C915312-1F66-F7B4-C229-F9D62FABCE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/>
          <a:stretch/>
        </p:blipFill>
        <p:spPr>
          <a:xfrm>
            <a:off x="9354613" y="4759235"/>
            <a:ext cx="1479642" cy="1883483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FFE24280-D98B-C3D1-62C1-E9201627339D}"/>
              </a:ext>
            </a:extLst>
          </p:cNvPr>
          <p:cNvSpPr txBox="1"/>
          <p:nvPr/>
        </p:nvSpPr>
        <p:spPr>
          <a:xfrm>
            <a:off x="1094509" y="4294909"/>
            <a:ext cx="8978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sphère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798C9AB-5093-069B-7C32-E288A20039A0}"/>
              </a:ext>
            </a:extLst>
          </p:cNvPr>
          <p:cNvSpPr txBox="1"/>
          <p:nvPr/>
        </p:nvSpPr>
        <p:spPr>
          <a:xfrm>
            <a:off x="5698147" y="4157035"/>
            <a:ext cx="6890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cône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DE6F4039-B995-0F95-7FEB-F4B2FB519609}"/>
              </a:ext>
            </a:extLst>
          </p:cNvPr>
          <p:cNvSpPr txBox="1"/>
          <p:nvPr/>
        </p:nvSpPr>
        <p:spPr>
          <a:xfrm>
            <a:off x="9587345" y="4322618"/>
            <a:ext cx="12264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Pyramide </a:t>
            </a:r>
          </a:p>
        </p:txBody>
      </p:sp>
    </p:spTree>
    <p:extLst>
      <p:ext uri="{BB962C8B-B14F-4D97-AF65-F5344CB8AC3E}">
        <p14:creationId xmlns:p14="http://schemas.microsoft.com/office/powerpoint/2010/main" val="12745659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196E3F-9CD2-DEEA-A12B-B61E5CCB5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Exprimez vos avis.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5044B5-AC58-0818-8785-9884D0BA530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donne 30s aux élèves pour réfléchir, puis invite deux ou trois d'entre eux à répondre.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18C2F648-5CC3-A984-016B-D362A91F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B91FED8-C717-306E-32F3-B94F84117236}"/>
              </a:ext>
            </a:extLst>
          </p:cNvPr>
          <p:cNvSpPr/>
          <p:nvPr/>
        </p:nvSpPr>
        <p:spPr>
          <a:xfrm>
            <a:off x="887738" y="1479595"/>
            <a:ext cx="9766407" cy="327251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C8A3AE2-6B91-35A5-98BB-DFB7FCC7D4F9}"/>
              </a:ext>
            </a:extLst>
          </p:cNvPr>
          <p:cNvSpPr txBox="1"/>
          <p:nvPr/>
        </p:nvSpPr>
        <p:spPr>
          <a:xfrm>
            <a:off x="1102913" y="1657898"/>
            <a:ext cx="54392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defRPr/>
            </a:pPr>
            <a:r>
              <a:rPr lang="fr-M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Un vieux savant possède trois flacons en verre de formes différentes. Il </a:t>
            </a:r>
            <a:r>
              <a:rPr lang="fr-MA" dirty="0">
                <a:solidFill>
                  <a:srgbClr val="000000"/>
                </a:solidFill>
                <a:latin typeface="-webkit-standard"/>
              </a:rPr>
              <a:t>souhaite </a:t>
            </a:r>
            <a:r>
              <a:rPr lang="fr-M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savoir lequel peut contenir  le plus de parfum, peux-tu lui répondre?</a:t>
            </a:r>
            <a:endParaRPr lang="fr-MA" dirty="0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F5D49936-A24B-9D14-0DBA-D05D821971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598" y="2424995"/>
            <a:ext cx="4388669" cy="2216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0236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EB86C-4442-D24A-E747-B211145C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7C58FD-9ECA-FC9A-7F25-8D712CFD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A la fin de cette séance, vous serez capables de: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4EA4B3D-C5A8-E4EC-ADF3-C1DBE765D7C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8CE0C3EB-3558-15A6-B86E-F866E8D3E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0D94698-1125-ADFD-0132-E121DBDB57F3}"/>
              </a:ext>
            </a:extLst>
          </p:cNvPr>
          <p:cNvSpPr/>
          <p:nvPr/>
        </p:nvSpPr>
        <p:spPr>
          <a:xfrm>
            <a:off x="872748" y="2214125"/>
            <a:ext cx="6899652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ED97CA7-814C-2933-ED88-7892FA2FD823}"/>
              </a:ext>
            </a:extLst>
          </p:cNvPr>
          <p:cNvSpPr txBox="1"/>
          <p:nvPr/>
        </p:nvSpPr>
        <p:spPr>
          <a:xfrm>
            <a:off x="1277911" y="2669426"/>
            <a:ext cx="60935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800" b="1" dirty="0">
                <a:effectLst/>
                <a:latin typeface="Calibri" panose="020F0502020204030204" pitchFamily="34" charset="0"/>
              </a:rPr>
              <a:t>Calculer le volume de la pyramide, du cône et de la sphère</a:t>
            </a:r>
            <a:endParaRPr lang="fr-MA" sz="1600" dirty="0"/>
          </a:p>
        </p:txBody>
      </p:sp>
    </p:spTree>
    <p:extLst>
      <p:ext uri="{BB962C8B-B14F-4D97-AF65-F5344CB8AC3E}">
        <p14:creationId xmlns:p14="http://schemas.microsoft.com/office/powerpoint/2010/main" val="2855367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4 min</a:t>
            </a:r>
          </a:p>
        </p:txBody>
      </p:sp>
      <p:sp>
        <p:nvSpPr>
          <p:cNvPr id="3" name="Rectangle 2"/>
          <p:cNvSpPr/>
          <p:nvPr/>
        </p:nvSpPr>
        <p:spPr>
          <a:xfrm>
            <a:off x="2692400" y="3931920"/>
            <a:ext cx="7593132" cy="721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Définitions et propriétés</a:t>
            </a:r>
          </a:p>
        </p:txBody>
      </p:sp>
    </p:spTree>
    <p:extLst>
      <p:ext uri="{BB962C8B-B14F-4D97-AF65-F5344CB8AC3E}">
        <p14:creationId xmlns:p14="http://schemas.microsoft.com/office/powerpoint/2010/main" val="41714896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Voici la formule donnant le volume d’une sphère  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 explique :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ounded Rectangle 7">
            <a:extLst>
              <a:ext uri="{FF2B5EF4-FFF2-40B4-BE49-F238E27FC236}">
                <a16:creationId xmlns:a16="http://schemas.microsoft.com/office/drawing/2014/main" id="{8D323376-E15B-AD07-AB9B-FA6F18EF665F}"/>
              </a:ext>
            </a:extLst>
          </p:cNvPr>
          <p:cNvSpPr/>
          <p:nvPr/>
        </p:nvSpPr>
        <p:spPr>
          <a:xfrm>
            <a:off x="4959928" y="1579016"/>
            <a:ext cx="6505320" cy="49916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Volume de la sphère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ounded Rectangle 42">
                <a:extLst>
                  <a:ext uri="{FF2B5EF4-FFF2-40B4-BE49-F238E27FC236}">
                    <a16:creationId xmlns:a16="http://schemas.microsoft.com/office/drawing/2014/main" id="{66436836-C6D2-47D4-C0C8-DE06D2107E61}"/>
                  </a:ext>
                </a:extLst>
              </p:cNvPr>
              <p:cNvSpPr/>
              <p:nvPr/>
            </p:nvSpPr>
            <p:spPr>
              <a:xfrm>
                <a:off x="4959928" y="2322437"/>
                <a:ext cx="6505320" cy="740501"/>
              </a:xfrm>
              <a:prstGeom prst="roundRect">
                <a:avLst>
                  <a:gd name="adj" fmla="val 50000"/>
                </a:avLst>
              </a:prstGeom>
              <a:solidFill>
                <a:srgbClr val="FFF8EE"/>
              </a:solidFill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20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  <a:sym typeface="Arial"/>
                            </a:rPr>
                          </m:ctrlPr>
                        </m:fPr>
                        <m:num>
                          <m:r>
                            <a:rPr kumimoji="0" lang="fr-FR" sz="20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  <a:sym typeface="Arial"/>
                            </a:rPr>
                            <m:t>4</m:t>
                          </m:r>
                        </m:num>
                        <m:den>
                          <m:r>
                            <a:rPr kumimoji="0" lang="fr-FR" sz="20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  <a:sym typeface="Arial"/>
                            </a:rPr>
                            <m:t>3</m:t>
                          </m:r>
                        </m:den>
                      </m:f>
                      <m:r>
                        <a:rPr kumimoji="0" lang="fr-FR" sz="20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  <a:sym typeface="Arial"/>
                        </a:rPr>
                        <m:t>×</m:t>
                      </m:r>
                      <m:r>
                        <a:rPr kumimoji="0" lang="fr-FR" sz="20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  <a:sym typeface="Arial"/>
                        </a:rPr>
                        <m:t>𝜋</m:t>
                      </m:r>
                      <m:r>
                        <a:rPr kumimoji="0" lang="fr-FR" sz="20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  <a:sym typeface="Arial"/>
                        </a:rPr>
                        <m:t>×</m:t>
                      </m:r>
                      <m:sSup>
                        <m:sSupPr>
                          <m:ctrlPr>
                            <a:rPr kumimoji="0" lang="fr-FR" sz="20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  <a:sym typeface="Arial"/>
                            </a:rPr>
                          </m:ctrlPr>
                        </m:sSupPr>
                        <m:e>
                          <m:r>
                            <a:rPr kumimoji="0" lang="fr-FR" sz="20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  <a:sym typeface="Arial"/>
                            </a:rPr>
                            <m:t>𝑟</m:t>
                          </m:r>
                        </m:e>
                        <m:sup>
                          <m:r>
                            <a:rPr kumimoji="0" lang="fr-FR" sz="20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  <a:sym typeface="Arial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kumimoji="0" lang="fr-FR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9" name="Rounded Rectangle 42">
                <a:extLst>
                  <a:ext uri="{FF2B5EF4-FFF2-40B4-BE49-F238E27FC236}">
                    <a16:creationId xmlns:a16="http://schemas.microsoft.com/office/drawing/2014/main" id="{66436836-C6D2-47D4-C0C8-DE06D2107E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9928" y="2322437"/>
                <a:ext cx="6505320" cy="740501"/>
              </a:xfrm>
              <a:prstGeom prst="roundRect">
                <a:avLst>
                  <a:gd name="adj" fmla="val 50000"/>
                </a:avLst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Image 14">
            <a:extLst>
              <a:ext uri="{FF2B5EF4-FFF2-40B4-BE49-F238E27FC236}">
                <a16:creationId xmlns:a16="http://schemas.microsoft.com/office/drawing/2014/main" id="{4DBDC018-735B-9615-4F08-C67C48F072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66" r="20531"/>
          <a:stretch/>
        </p:blipFill>
        <p:spPr>
          <a:xfrm>
            <a:off x="1030246" y="2692687"/>
            <a:ext cx="2184009" cy="215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640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2B46CA-35B3-86D3-CE8D-AAA7DF85D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formule donnant le volume d’un cône: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DD91A88-EB8B-F201-8CD1-194ABEFE2C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étape par étape :</a:t>
            </a:r>
          </a:p>
        </p:txBody>
      </p:sp>
      <p:sp>
        <p:nvSpPr>
          <p:cNvPr id="6" name="Rounded Rectangle 7">
            <a:extLst>
              <a:ext uri="{FF2B5EF4-FFF2-40B4-BE49-F238E27FC236}">
                <a16:creationId xmlns:a16="http://schemas.microsoft.com/office/drawing/2014/main" id="{457A860C-EA8F-6494-0794-946EA39A04C7}"/>
              </a:ext>
            </a:extLst>
          </p:cNvPr>
          <p:cNvSpPr/>
          <p:nvPr/>
        </p:nvSpPr>
        <p:spPr>
          <a:xfrm>
            <a:off x="4959928" y="1579016"/>
            <a:ext cx="6505320" cy="4991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Volume du cône</a:t>
            </a:r>
          </a:p>
        </p:txBody>
      </p:sp>
      <p:sp>
        <p:nvSpPr>
          <p:cNvPr id="7" name="Rounded Rectangle 31">
            <a:extLst>
              <a:ext uri="{FF2B5EF4-FFF2-40B4-BE49-F238E27FC236}">
                <a16:creationId xmlns:a16="http://schemas.microsoft.com/office/drawing/2014/main" id="{1F000C4A-6D74-9629-9357-4F00BF757BE4}"/>
              </a:ext>
            </a:extLst>
          </p:cNvPr>
          <p:cNvSpPr/>
          <p:nvPr/>
        </p:nvSpPr>
        <p:spPr>
          <a:xfrm>
            <a:off x="6466811" y="2193223"/>
            <a:ext cx="2678111" cy="618837"/>
          </a:xfrm>
          <a:prstGeom prst="roundRect">
            <a:avLst>
              <a:gd name="adj" fmla="val 50000"/>
            </a:avLst>
          </a:prstGeom>
          <a:solidFill>
            <a:srgbClr val="FFF8EE"/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L’aire de la base </a:t>
            </a:r>
          </a:p>
        </p:txBody>
      </p:sp>
      <p:sp>
        <p:nvSpPr>
          <p:cNvPr id="8" name="Rounded Rectangle 38">
            <a:extLst>
              <a:ext uri="{FF2B5EF4-FFF2-40B4-BE49-F238E27FC236}">
                <a16:creationId xmlns:a16="http://schemas.microsoft.com/office/drawing/2014/main" id="{67DF1EEC-82EA-50B9-C135-94F4FAB85576}"/>
              </a:ext>
            </a:extLst>
          </p:cNvPr>
          <p:cNvSpPr/>
          <p:nvPr/>
        </p:nvSpPr>
        <p:spPr>
          <a:xfrm>
            <a:off x="9813303" y="2197476"/>
            <a:ext cx="1651945" cy="618837"/>
          </a:xfrm>
          <a:prstGeom prst="roundRect">
            <a:avLst>
              <a:gd name="adj" fmla="val 50000"/>
            </a:avLst>
          </a:prstGeom>
          <a:solidFill>
            <a:srgbClr val="FFF8EE"/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Hauteur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41">
                <a:extLst>
                  <a:ext uri="{FF2B5EF4-FFF2-40B4-BE49-F238E27FC236}">
                    <a16:creationId xmlns:a16="http://schemas.microsoft.com/office/drawing/2014/main" id="{DCED06B5-01B6-6490-5E7B-B9167FF13AE8}"/>
                  </a:ext>
                </a:extLst>
              </p:cNvPr>
              <p:cNvSpPr txBox="1"/>
              <p:nvPr/>
            </p:nvSpPr>
            <p:spPr>
              <a:xfrm>
                <a:off x="9221473" y="2169956"/>
                <a:ext cx="59182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32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rial"/>
                        </a:rPr>
                        <m:t>×</m:t>
                      </m:r>
                    </m:oMath>
                  </m:oMathPara>
                </a14:m>
                <a:endParaRPr kumimoji="0" lang="fr-FR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mc:Choice>
        <mc:Fallback xmlns="">
          <p:sp>
            <p:nvSpPr>
              <p:cNvPr id="9" name="TextBox 41">
                <a:extLst>
                  <a:ext uri="{FF2B5EF4-FFF2-40B4-BE49-F238E27FC236}">
                    <a16:creationId xmlns:a16="http://schemas.microsoft.com/office/drawing/2014/main" id="{DCED06B5-01B6-6490-5E7B-B9167FF13A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1473" y="2169956"/>
                <a:ext cx="591829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ounded Rectangle 42">
                <a:extLst>
                  <a:ext uri="{FF2B5EF4-FFF2-40B4-BE49-F238E27FC236}">
                    <a16:creationId xmlns:a16="http://schemas.microsoft.com/office/drawing/2014/main" id="{5234773C-F7F1-3932-101F-A9E01F7092C5}"/>
                  </a:ext>
                </a:extLst>
              </p:cNvPr>
              <p:cNvSpPr/>
              <p:nvPr/>
            </p:nvSpPr>
            <p:spPr>
              <a:xfrm>
                <a:off x="6466809" y="3025866"/>
                <a:ext cx="2678111" cy="618837"/>
              </a:xfrm>
              <a:prstGeom prst="roundRect">
                <a:avLst>
                  <a:gd name="adj" fmla="val 50000"/>
                </a:avLst>
              </a:prstGeom>
              <a:solidFill>
                <a:srgbClr val="FFF8EE"/>
              </a:solidFill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  <a:sym typeface="Arial"/>
                        </a:rPr>
                        <m:t>𝜋</m:t>
                      </m:r>
                      <m:r>
                        <a:rPr kumimoji="0" lang="fr-FR" sz="20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  <a:sym typeface="Arial"/>
                        </a:rPr>
                        <m:t>×</m:t>
                      </m:r>
                      <m:r>
                        <a:rPr kumimoji="0" lang="fr-FR" sz="20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  <a:sym typeface="Arial"/>
                        </a:rPr>
                        <m:t>𝑟</m:t>
                      </m:r>
                      <m:r>
                        <a:rPr kumimoji="0" lang="fr-FR" sz="20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  <a:sym typeface="Arial"/>
                        </a:rPr>
                        <m:t>²</m:t>
                      </m:r>
                    </m:oMath>
                  </m:oMathPara>
                </a14:m>
                <a:endParaRPr kumimoji="0" lang="fr-FR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10" name="Rounded Rectangle 42">
                <a:extLst>
                  <a:ext uri="{FF2B5EF4-FFF2-40B4-BE49-F238E27FC236}">
                    <a16:creationId xmlns:a16="http://schemas.microsoft.com/office/drawing/2014/main" id="{5234773C-F7F1-3932-101F-A9E01F7092C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6809" y="3025866"/>
                <a:ext cx="2678111" cy="618837"/>
              </a:xfrm>
              <a:prstGeom prst="roundRect">
                <a:avLst>
                  <a:gd name="adj" fmla="val 50000"/>
                </a:avLst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ounded Rectangle 43">
                <a:extLst>
                  <a:ext uri="{FF2B5EF4-FFF2-40B4-BE49-F238E27FC236}">
                    <a16:creationId xmlns:a16="http://schemas.microsoft.com/office/drawing/2014/main" id="{F1576207-F4C2-99E9-4C88-7E30D1F4C51B}"/>
                  </a:ext>
                </a:extLst>
              </p:cNvPr>
              <p:cNvSpPr/>
              <p:nvPr/>
            </p:nvSpPr>
            <p:spPr>
              <a:xfrm>
                <a:off x="9813303" y="2991804"/>
                <a:ext cx="1651945" cy="618837"/>
              </a:xfrm>
              <a:prstGeom prst="roundRect">
                <a:avLst>
                  <a:gd name="adj" fmla="val 50000"/>
                </a:avLst>
              </a:prstGeom>
              <a:solidFill>
                <a:srgbClr val="FFF8EE"/>
              </a:solidFill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m:t>h</m:t>
                      </m:r>
                    </m:oMath>
                  </m:oMathPara>
                </a14:m>
                <a:endParaRPr kumimoji="0" lang="fr-FR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11" name="Rounded Rectangle 43">
                <a:extLst>
                  <a:ext uri="{FF2B5EF4-FFF2-40B4-BE49-F238E27FC236}">
                    <a16:creationId xmlns:a16="http://schemas.microsoft.com/office/drawing/2014/main" id="{F1576207-F4C2-99E9-4C88-7E30D1F4C5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13303" y="2991804"/>
                <a:ext cx="1651945" cy="618837"/>
              </a:xfrm>
              <a:prstGeom prst="roundRect">
                <a:avLst>
                  <a:gd name="adj" fmla="val 50000"/>
                </a:avLst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44">
                <a:extLst>
                  <a:ext uri="{FF2B5EF4-FFF2-40B4-BE49-F238E27FC236}">
                    <a16:creationId xmlns:a16="http://schemas.microsoft.com/office/drawing/2014/main" id="{EC79BED1-D806-C877-4470-1DE58E3B7686}"/>
                  </a:ext>
                </a:extLst>
              </p:cNvPr>
              <p:cNvSpPr txBox="1"/>
              <p:nvPr/>
            </p:nvSpPr>
            <p:spPr>
              <a:xfrm>
                <a:off x="9221474" y="3025866"/>
                <a:ext cx="59182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32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rial"/>
                        </a:rPr>
                        <m:t>×</m:t>
                      </m:r>
                    </m:oMath>
                  </m:oMathPara>
                </a14:m>
                <a:endParaRPr kumimoji="0" lang="fr-FR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mc:Choice>
        <mc:Fallback xmlns="">
          <p:sp>
            <p:nvSpPr>
              <p:cNvPr id="13" name="TextBox 44">
                <a:extLst>
                  <a:ext uri="{FF2B5EF4-FFF2-40B4-BE49-F238E27FC236}">
                    <a16:creationId xmlns:a16="http://schemas.microsoft.com/office/drawing/2014/main" id="{EC79BED1-D806-C877-4470-1DE58E3B76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1474" y="3025866"/>
                <a:ext cx="591829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Image 13">
            <a:extLst>
              <a:ext uri="{FF2B5EF4-FFF2-40B4-BE49-F238E27FC236}">
                <a16:creationId xmlns:a16="http://schemas.microsoft.com/office/drawing/2014/main" id="{09B218A3-07E8-DF31-7AC4-CCB9DDB620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8267" y="1579016"/>
            <a:ext cx="3884432" cy="4647975"/>
          </a:xfrm>
          <a:prstGeom prst="rect">
            <a:avLst/>
          </a:prstGeom>
        </p:spPr>
      </p:pic>
      <p:sp>
        <p:nvSpPr>
          <p:cNvPr id="15" name="Google Shape;693;p57">
            <a:extLst>
              <a:ext uri="{FF2B5EF4-FFF2-40B4-BE49-F238E27FC236}">
                <a16:creationId xmlns:a16="http://schemas.microsoft.com/office/drawing/2014/main" id="{F3C83D52-2D13-DAD6-CFC0-AD2A251DFF57}"/>
              </a:ext>
            </a:extLst>
          </p:cNvPr>
          <p:cNvSpPr txBox="1"/>
          <p:nvPr/>
        </p:nvSpPr>
        <p:spPr>
          <a:xfrm>
            <a:off x="5790023" y="2238921"/>
            <a:ext cx="591829" cy="584775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0" i="0" u="none" strike="noStrike" cap="non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Google Shape;698;p57">
                <a:extLst>
                  <a:ext uri="{FF2B5EF4-FFF2-40B4-BE49-F238E27FC236}">
                    <a16:creationId xmlns:a16="http://schemas.microsoft.com/office/drawing/2014/main" id="{B02BC88D-E9E1-033C-39C3-FCFDD3E9D293}"/>
                  </a:ext>
                </a:extLst>
              </p:cNvPr>
              <p:cNvSpPr txBox="1"/>
              <p:nvPr/>
            </p:nvSpPr>
            <p:spPr>
              <a:xfrm>
                <a:off x="5242179" y="2179825"/>
                <a:ext cx="676788" cy="78613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0" i="1" u="none" strike="noStrike" cap="none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2400" b="0" i="1" u="none" strike="noStrike" cap="none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/>
                              <a:sym typeface="Calibri"/>
                            </a:rPr>
                            <m:t>1</m:t>
                          </m:r>
                        </m:num>
                        <m:den>
                          <m:r>
                            <a:rPr lang="fr-FR" sz="2400" b="0" i="1" u="none" strike="noStrike" cap="none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/>
                              <a:sym typeface="Calibri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sz="11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7" name="Google Shape;698;p57">
                <a:extLst>
                  <a:ext uri="{FF2B5EF4-FFF2-40B4-BE49-F238E27FC236}">
                    <a16:creationId xmlns:a16="http://schemas.microsoft.com/office/drawing/2014/main" id="{B02BC88D-E9E1-033C-39C3-FCFDD3E9D2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2179" y="2179825"/>
                <a:ext cx="676788" cy="786137"/>
              </a:xfrm>
              <a:prstGeom prst="rect">
                <a:avLst/>
              </a:prstGeom>
              <a:blipFill>
                <a:blip r:embed="rId8"/>
                <a:stretch>
                  <a:fillRect b="-634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Google Shape;693;p57">
            <a:extLst>
              <a:ext uri="{FF2B5EF4-FFF2-40B4-BE49-F238E27FC236}">
                <a16:creationId xmlns:a16="http://schemas.microsoft.com/office/drawing/2014/main" id="{057BCDAE-5E4E-D2EB-4C93-86E05AA0A233}"/>
              </a:ext>
            </a:extLst>
          </p:cNvPr>
          <p:cNvSpPr txBox="1"/>
          <p:nvPr/>
        </p:nvSpPr>
        <p:spPr>
          <a:xfrm>
            <a:off x="5790023" y="3011919"/>
            <a:ext cx="591829" cy="584775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0" i="0" u="none" strike="noStrike" cap="non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Google Shape;698;p57">
                <a:extLst>
                  <a:ext uri="{FF2B5EF4-FFF2-40B4-BE49-F238E27FC236}">
                    <a16:creationId xmlns:a16="http://schemas.microsoft.com/office/drawing/2014/main" id="{2828A185-AB10-8B88-11A9-6CF3663368E8}"/>
                  </a:ext>
                </a:extLst>
              </p:cNvPr>
              <p:cNvSpPr txBox="1"/>
              <p:nvPr/>
            </p:nvSpPr>
            <p:spPr>
              <a:xfrm>
                <a:off x="5242179" y="2952823"/>
                <a:ext cx="676788" cy="78613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0" i="1" u="none" strike="noStrike" cap="none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2400" b="0" i="1" u="none" strike="noStrike" cap="none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/>
                              <a:sym typeface="Calibri"/>
                            </a:rPr>
                            <m:t>1</m:t>
                          </m:r>
                        </m:num>
                        <m:den>
                          <m:r>
                            <a:rPr lang="fr-FR" sz="2400" b="0" i="1" u="none" strike="noStrike" cap="none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/>
                              <a:sym typeface="Calibri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sz="11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9" name="Google Shape;698;p57">
                <a:extLst>
                  <a:ext uri="{FF2B5EF4-FFF2-40B4-BE49-F238E27FC236}">
                    <a16:creationId xmlns:a16="http://schemas.microsoft.com/office/drawing/2014/main" id="{2828A185-AB10-8B88-11A9-6CF3663368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2179" y="2952823"/>
                <a:ext cx="676788" cy="786137"/>
              </a:xfrm>
              <a:prstGeom prst="rect">
                <a:avLst/>
              </a:prstGeom>
              <a:blipFill>
                <a:blip r:embed="rId8"/>
                <a:stretch>
                  <a:fillRect b="-634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2308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0" grpId="0" animBg="1"/>
      <p:bldP spid="11" grpId="0" animBg="1"/>
      <p:bldP spid="13" grpId="0"/>
      <p:bldP spid="17" grpId="0"/>
      <p:bldP spid="1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59701-BBF9-781B-8002-4ECFB88C3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562EB4-786C-3C04-2706-D4706DD41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formule donnant le volume d’une pyramide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B8F300F-C8D0-94E6-4D38-6E2F73D2101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étape par étape :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27D9CE1-C601-8C07-A9D1-01327B975C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988" y="1860565"/>
            <a:ext cx="3397977" cy="4320985"/>
          </a:xfrm>
          <a:prstGeom prst="rect">
            <a:avLst/>
          </a:prstGeom>
        </p:spPr>
      </p:pic>
      <p:sp>
        <p:nvSpPr>
          <p:cNvPr id="12" name="Google Shape;690;p57">
            <a:extLst>
              <a:ext uri="{FF2B5EF4-FFF2-40B4-BE49-F238E27FC236}">
                <a16:creationId xmlns:a16="http://schemas.microsoft.com/office/drawing/2014/main" id="{7303C4AF-3ECC-08AE-BF85-D94A6B82CFA8}"/>
              </a:ext>
            </a:extLst>
          </p:cNvPr>
          <p:cNvSpPr/>
          <p:nvPr/>
        </p:nvSpPr>
        <p:spPr>
          <a:xfrm>
            <a:off x="5033819" y="1477818"/>
            <a:ext cx="6514558" cy="618837"/>
          </a:xfrm>
          <a:prstGeom prst="roundRect">
            <a:avLst>
              <a:gd name="adj" fmla="val 50000"/>
            </a:avLst>
          </a:prstGeom>
          <a:solidFill>
            <a:srgbClr val="F2F2F2"/>
          </a:solidFill>
          <a:ln w="25400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Volume de la pyramide</a:t>
            </a:r>
            <a:endParaRPr lang="fr-FR" sz="2000" dirty="0"/>
          </a:p>
        </p:txBody>
      </p:sp>
      <p:sp>
        <p:nvSpPr>
          <p:cNvPr id="16" name="Google Shape;691;p57">
            <a:extLst>
              <a:ext uri="{FF2B5EF4-FFF2-40B4-BE49-F238E27FC236}">
                <a16:creationId xmlns:a16="http://schemas.microsoft.com/office/drawing/2014/main" id="{DCD77A20-38A1-13B3-468C-8B8A94A55B1D}"/>
              </a:ext>
            </a:extLst>
          </p:cNvPr>
          <p:cNvSpPr/>
          <p:nvPr/>
        </p:nvSpPr>
        <p:spPr>
          <a:xfrm>
            <a:off x="6410228" y="2197475"/>
            <a:ext cx="2131380" cy="618837"/>
          </a:xfrm>
          <a:prstGeom prst="roundRect">
            <a:avLst>
              <a:gd name="adj" fmla="val 50000"/>
            </a:avLst>
          </a:prstGeom>
          <a:solidFill>
            <a:srgbClr val="CBE4F5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L’aire de la base </a:t>
            </a:r>
            <a:endParaRPr/>
          </a:p>
        </p:txBody>
      </p:sp>
      <p:sp>
        <p:nvSpPr>
          <p:cNvPr id="20" name="Google Shape;692;p57">
            <a:extLst>
              <a:ext uri="{FF2B5EF4-FFF2-40B4-BE49-F238E27FC236}">
                <a16:creationId xmlns:a16="http://schemas.microsoft.com/office/drawing/2014/main" id="{974C129E-CE6F-A40C-F035-79531503F826}"/>
              </a:ext>
            </a:extLst>
          </p:cNvPr>
          <p:cNvSpPr/>
          <p:nvPr/>
        </p:nvSpPr>
        <p:spPr>
          <a:xfrm>
            <a:off x="9181707" y="2197476"/>
            <a:ext cx="2283541" cy="618837"/>
          </a:xfrm>
          <a:prstGeom prst="roundRect">
            <a:avLst>
              <a:gd name="adj" fmla="val 50000"/>
            </a:avLst>
          </a:prstGeom>
          <a:solidFill>
            <a:srgbClr val="CBE4F5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Hauteur</a:t>
            </a:r>
            <a:endParaRPr/>
          </a:p>
        </p:txBody>
      </p:sp>
      <p:sp>
        <p:nvSpPr>
          <p:cNvPr id="21" name="Google Shape;693;p57">
            <a:extLst>
              <a:ext uri="{FF2B5EF4-FFF2-40B4-BE49-F238E27FC236}">
                <a16:creationId xmlns:a16="http://schemas.microsoft.com/office/drawing/2014/main" id="{C5D9CEA9-15DE-3D52-8B05-8133D4FD16EA}"/>
              </a:ext>
            </a:extLst>
          </p:cNvPr>
          <p:cNvSpPr txBox="1"/>
          <p:nvPr/>
        </p:nvSpPr>
        <p:spPr>
          <a:xfrm>
            <a:off x="8561504" y="2210642"/>
            <a:ext cx="591829" cy="5847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0" i="0" u="none" strike="noStrike" cap="non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2" name="Google Shape;693;p57">
            <a:extLst>
              <a:ext uri="{FF2B5EF4-FFF2-40B4-BE49-F238E27FC236}">
                <a16:creationId xmlns:a16="http://schemas.microsoft.com/office/drawing/2014/main" id="{086C32B6-B8C7-51D5-6BF7-530637E4B66E}"/>
              </a:ext>
            </a:extLst>
          </p:cNvPr>
          <p:cNvSpPr txBox="1"/>
          <p:nvPr/>
        </p:nvSpPr>
        <p:spPr>
          <a:xfrm>
            <a:off x="5790023" y="2238921"/>
            <a:ext cx="591829" cy="5847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0" i="0" u="none" strike="noStrike" cap="non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Google Shape;698;p57">
                <a:extLst>
                  <a:ext uri="{FF2B5EF4-FFF2-40B4-BE49-F238E27FC236}">
                    <a16:creationId xmlns:a16="http://schemas.microsoft.com/office/drawing/2014/main" id="{9AB129D3-9A14-F9F1-BF05-9D34D0ADF17E}"/>
                  </a:ext>
                </a:extLst>
              </p:cNvPr>
              <p:cNvSpPr txBox="1"/>
              <p:nvPr/>
            </p:nvSpPr>
            <p:spPr>
              <a:xfrm>
                <a:off x="5242179" y="2179825"/>
                <a:ext cx="676788" cy="78613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0" i="1" u="none" strike="noStrike" cap="none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2400" b="0" i="1" u="none" strike="noStrike" cap="none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/>
                              <a:sym typeface="Calibri"/>
                            </a:rPr>
                            <m:t>1</m:t>
                          </m:r>
                        </m:num>
                        <m:den>
                          <m:r>
                            <a:rPr lang="fr-FR" sz="2400" b="0" i="1" u="none" strike="noStrike" cap="none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/>
                              <a:sym typeface="Calibri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sz="11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23" name="Google Shape;698;p57">
                <a:extLst>
                  <a:ext uri="{FF2B5EF4-FFF2-40B4-BE49-F238E27FC236}">
                    <a16:creationId xmlns:a16="http://schemas.microsoft.com/office/drawing/2014/main" id="{9AB129D3-9A14-F9F1-BF05-9D34D0ADF1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2179" y="2179825"/>
                <a:ext cx="676788" cy="786137"/>
              </a:xfrm>
              <a:prstGeom prst="rect">
                <a:avLst/>
              </a:prstGeom>
              <a:blipFill>
                <a:blip r:embed="rId4"/>
                <a:stretch>
                  <a:fillRect b="-634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2041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15602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A5A88-C535-1E31-A303-ACE52146A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4AA1DB-B099-DD36-86F5-121235085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une sphère dont on veut calculer le volume. D’abord j’identifie ses éléments caractéristiques, en suite je calcule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B95985A-819D-B405-1E6A-1144B07B181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étape par étape : 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63CFA937-3C45-41A1-0FEF-19A4B1FF7CA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C608311-2F78-A3E3-83DD-D1393959B6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500" y="1284197"/>
            <a:ext cx="1739900" cy="15875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D77703B-8DF7-1BAF-2C58-94E048CCF8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53" y="1030197"/>
            <a:ext cx="3937000" cy="6985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B6E03E43-DEF9-8581-2855-93EB8ED5E3E9}"/>
                  </a:ext>
                </a:extLst>
              </p:cNvPr>
              <p:cNvSpPr txBox="1"/>
              <p:nvPr/>
            </p:nvSpPr>
            <p:spPr>
              <a:xfrm>
                <a:off x="1030246" y="2536446"/>
                <a:ext cx="328352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Rayon de la sphère :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𝑟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=5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𝑐𝑚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B6E03E43-DEF9-8581-2855-93EB8ED5E3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246" y="2536446"/>
                <a:ext cx="3283528" cy="400110"/>
              </a:xfrm>
              <a:prstGeom prst="rect">
                <a:avLst/>
              </a:prstGeom>
              <a:blipFill>
                <a:blip r:embed="rId5"/>
                <a:stretch>
                  <a:fillRect l="-1931" t="-6061" b="-242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DA7788C3-228C-C7A3-30B5-44B3B16652B5}"/>
                  </a:ext>
                </a:extLst>
              </p:cNvPr>
              <p:cNvSpPr txBox="1"/>
              <p:nvPr/>
            </p:nvSpPr>
            <p:spPr>
              <a:xfrm>
                <a:off x="1030246" y="3087284"/>
                <a:ext cx="5186869" cy="5279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Formule du volume d’une sphère: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𝑉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4</m:t>
                        </m:r>
                      </m:num>
                      <m:den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3</m:t>
                        </m:r>
                      </m:den>
                    </m:f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𝜋</m:t>
                    </m:r>
                    <m:sSup>
                      <m:sSupPr>
                        <m:ctrlP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×5</m:t>
                        </m:r>
                      </m:e>
                      <m:sup>
                        <m: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DA7788C3-228C-C7A3-30B5-44B3B16652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246" y="3087284"/>
                <a:ext cx="5186869" cy="527901"/>
              </a:xfrm>
              <a:prstGeom prst="rect">
                <a:avLst/>
              </a:prstGeom>
              <a:blipFill>
                <a:blip r:embed="rId6"/>
                <a:stretch>
                  <a:fillRect l="-1175" b="-804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Image 18">
            <a:extLst>
              <a:ext uri="{FF2B5EF4-FFF2-40B4-BE49-F238E27FC236}">
                <a16:creationId xmlns:a16="http://schemas.microsoft.com/office/drawing/2014/main" id="{B3C6996E-F151-2A4F-5B46-EEF4A506D4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246" y="1792197"/>
            <a:ext cx="4800600" cy="5715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E5C0651-FBA9-BD43-ED0D-D3C9676509A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60" t="30295"/>
          <a:stretch/>
        </p:blipFill>
        <p:spPr>
          <a:xfrm>
            <a:off x="3283527" y="4026367"/>
            <a:ext cx="5624945" cy="2163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71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18C04E-C5F5-36C5-08E5-A2ED86CE2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9E267C6-E7FC-D778-CF2C-8E7BE7FDDD7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étape par étape : 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057607B-A6FC-A03C-3F91-10E67ED0620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itre 1">
            <a:extLst>
              <a:ext uri="{FF2B5EF4-FFF2-40B4-BE49-F238E27FC236}">
                <a16:creationId xmlns:a16="http://schemas.microsoft.com/office/drawing/2014/main" id="{3F94AA22-E46A-A64D-A2B1-0D455D381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46" y="318293"/>
            <a:ext cx="10277091" cy="267549"/>
          </a:xfrm>
        </p:spPr>
        <p:txBody>
          <a:bodyPr/>
          <a:lstStyle/>
          <a:p>
            <a:r>
              <a:rPr lang="fr-FR" dirty="0"/>
              <a:t>Voici un cône dont on veut calculer le volume. D’abord j’identifie ses éléments caractéristiques, en suite je calcule :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E054DD3-2792-E728-3E15-12ED61E88F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69" t="8945"/>
          <a:stretch/>
        </p:blipFill>
        <p:spPr>
          <a:xfrm>
            <a:off x="2918745" y="3429000"/>
            <a:ext cx="6500091" cy="311070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939E9EF-4713-64D5-B493-CBE3FDC26F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0962" y="936625"/>
            <a:ext cx="1600200" cy="20955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DF6CF73-E9FF-DABC-347B-D84C8C733E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38" y="1050979"/>
            <a:ext cx="4521200" cy="5207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33D5C861-A70F-1964-24E5-12C6B6419C2C}"/>
              </a:ext>
            </a:extLst>
          </p:cNvPr>
          <p:cNvSpPr txBox="1"/>
          <p:nvPr/>
        </p:nvSpPr>
        <p:spPr>
          <a:xfrm>
            <a:off x="720436" y="1898073"/>
            <a:ext cx="15106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Rayon : 5cm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2305F70-C9C1-E26A-B979-3FC7B96CD23E}"/>
              </a:ext>
            </a:extLst>
          </p:cNvPr>
          <p:cNvSpPr txBox="1"/>
          <p:nvPr/>
        </p:nvSpPr>
        <p:spPr>
          <a:xfrm>
            <a:off x="720436" y="2424522"/>
            <a:ext cx="16678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Hauteur :8cm </a:t>
            </a:r>
          </a:p>
        </p:txBody>
      </p:sp>
    </p:spTree>
    <p:extLst>
      <p:ext uri="{BB962C8B-B14F-4D97-AF65-F5344CB8AC3E}">
        <p14:creationId xmlns:p14="http://schemas.microsoft.com/office/powerpoint/2010/main" val="4293966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 étape par étape :.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itre 1">
            <a:extLst>
              <a:ext uri="{FF2B5EF4-FFF2-40B4-BE49-F238E27FC236}">
                <a16:creationId xmlns:a16="http://schemas.microsoft.com/office/drawing/2014/main" id="{D2D6221F-D872-A128-20BE-F92D1B8069E7}"/>
              </a:ext>
            </a:extLst>
          </p:cNvPr>
          <p:cNvSpPr txBox="1">
            <a:spLocks/>
          </p:cNvSpPr>
          <p:nvPr/>
        </p:nvSpPr>
        <p:spPr>
          <a:xfrm>
            <a:off x="1030672" y="318293"/>
            <a:ext cx="10277091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Je vous montre comment calculer le volume d’une pyramide à base carrée :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CB2C684-3760-8646-3B15-EC85B11CD6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79" t="9445"/>
          <a:stretch/>
        </p:blipFill>
        <p:spPr>
          <a:xfrm>
            <a:off x="2939232" y="3696549"/>
            <a:ext cx="6313536" cy="276066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3F7E1BC-67DB-6B0F-9692-18796D81EF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335" y="936625"/>
            <a:ext cx="2273300" cy="21717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E1DAE8E-5FF4-C722-CCD6-ED7BFEDEBB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832" y="1029405"/>
            <a:ext cx="5130800" cy="54610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46D9D129-5E03-F301-ED65-B9F122B20D35}"/>
              </a:ext>
            </a:extLst>
          </p:cNvPr>
          <p:cNvSpPr txBox="1"/>
          <p:nvPr/>
        </p:nvSpPr>
        <p:spPr>
          <a:xfrm>
            <a:off x="651164" y="1981200"/>
            <a:ext cx="19564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Hauteur: 8cm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43A20E5D-DFC5-D542-0F8F-D25B5086F028}"/>
                  </a:ext>
                </a:extLst>
              </p:cNvPr>
              <p:cNvSpPr txBox="1"/>
              <p:nvPr/>
            </p:nvSpPr>
            <p:spPr>
              <a:xfrm>
                <a:off x="651164" y="2857614"/>
                <a:ext cx="379815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Aire de la base :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6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×6=36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𝑐</m:t>
                    </m:r>
                    <m:sSup>
                      <m:sSupPr>
                        <m:ctrlP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𝑚</m:t>
                        </m:r>
                      </m:e>
                      <m:sup>
                        <m: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43A20E5D-DFC5-D542-0F8F-D25B5086F0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164" y="2857614"/>
                <a:ext cx="3798156" cy="400110"/>
              </a:xfrm>
              <a:prstGeom prst="rect">
                <a:avLst/>
              </a:prstGeom>
              <a:blipFill>
                <a:blip r:embed="rId6"/>
                <a:stretch>
                  <a:fillRect l="-1333" t="-9375" b="-25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ZoneTexte 14">
            <a:extLst>
              <a:ext uri="{FF2B5EF4-FFF2-40B4-BE49-F238E27FC236}">
                <a16:creationId xmlns:a16="http://schemas.microsoft.com/office/drawing/2014/main" id="{CEC4BDB6-C7F0-84D7-5E7C-C4FE9CDB9C1B}"/>
              </a:ext>
            </a:extLst>
          </p:cNvPr>
          <p:cNvSpPr txBox="1"/>
          <p:nvPr/>
        </p:nvSpPr>
        <p:spPr>
          <a:xfrm>
            <a:off x="651163" y="2457504"/>
            <a:ext cx="31446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Base: carré de côté : 6cm</a:t>
            </a:r>
          </a:p>
        </p:txBody>
      </p:sp>
    </p:spTree>
    <p:extLst>
      <p:ext uri="{BB962C8B-B14F-4D97-AF65-F5344CB8AC3E}">
        <p14:creationId xmlns:p14="http://schemas.microsoft.com/office/powerpoint/2010/main" val="1572610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642026" y="1718052"/>
            <a:ext cx="10727579" cy="410401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49C47787-B9DE-C44B-4EF3-00B7069B8723}"/>
              </a:ext>
            </a:extLst>
          </p:cNvPr>
          <p:cNvSpPr/>
          <p:nvPr/>
        </p:nvSpPr>
        <p:spPr>
          <a:xfrm>
            <a:off x="935304" y="1869042"/>
            <a:ext cx="53186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La hauteur  de ce cône  est :</a:t>
            </a:r>
            <a:r>
              <a:rPr lang="fr-F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………… </a:t>
            </a:r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D5A4D281-80F5-318E-C702-198CD14D0C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4932" y="2330707"/>
            <a:ext cx="2911764" cy="3060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243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56454-1B75-D4FA-4200-0D5AC2EF1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666108-1734-7F75-220F-889054387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hauteur est la distance entre le sommet et la base. 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738EF9-4F4D-BC18-8539-18E1DCCC23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7C2704-0F06-9DB9-32FC-693A68DFFF91}"/>
              </a:ext>
            </a:extLst>
          </p:cNvPr>
          <p:cNvSpPr/>
          <p:nvPr/>
        </p:nvSpPr>
        <p:spPr>
          <a:xfrm>
            <a:off x="642026" y="1718052"/>
            <a:ext cx="10727579" cy="424290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7FF3478-F5F1-390B-EA76-385587809377}"/>
              </a:ext>
            </a:extLst>
          </p:cNvPr>
          <p:cNvSpPr/>
          <p:nvPr/>
        </p:nvSpPr>
        <p:spPr>
          <a:xfrm>
            <a:off x="935304" y="1869042"/>
            <a:ext cx="53186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La hauteur de ce cône  est : </a:t>
            </a:r>
            <a:r>
              <a:rPr lang="fr-F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5cm  </a:t>
            </a:r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9DC443D-C5CB-0DD7-6FA6-D93591C089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8745" y="2551615"/>
            <a:ext cx="3008745" cy="3162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0504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97FA8E-D77A-8146-DA11-BE8FEF7FF9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B90291-8533-A5E9-C8E2-378F290E9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D55A105-CC59-1E33-EC58-D916E76883B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595D4E5-A51E-DBA5-D639-C5A0C48F9E8D}"/>
              </a:ext>
            </a:extLst>
          </p:cNvPr>
          <p:cNvSpPr/>
          <p:nvPr/>
        </p:nvSpPr>
        <p:spPr>
          <a:xfrm>
            <a:off x="642026" y="1718052"/>
            <a:ext cx="10727579" cy="410401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A0955E29-CE3C-53B5-E215-35C5C167E5C9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281BD389-EB94-288C-11B5-9FD5C9506049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70B358A-269D-00BB-C77E-945612026DE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636C7BBB-0C0B-EC5B-F80C-DEEF5812291F}"/>
              </a:ext>
            </a:extLst>
          </p:cNvPr>
          <p:cNvSpPr/>
          <p:nvPr/>
        </p:nvSpPr>
        <p:spPr>
          <a:xfrm>
            <a:off x="935304" y="1869042"/>
            <a:ext cx="53186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L’aire de la base de ce cône  est :</a:t>
            </a:r>
            <a:r>
              <a:rPr lang="fr-F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………… </a:t>
            </a:r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12CE32B-6245-4DCE-621A-B56CE1BD17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8745" y="2551615"/>
            <a:ext cx="3008745" cy="3162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83159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F98773-620D-4334-5B50-05720A6D0D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70B235C7-9500-9FC8-DD6C-B994619F2DD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935304" y="272111"/>
                <a:ext cx="10372033" cy="267549"/>
              </a:xfrm>
            </p:spPr>
            <p:txBody>
              <a:bodyPr/>
              <a:lstStyle/>
              <a:p>
                <a:r>
                  <a:rPr lang="fr-FR" dirty="0"/>
                  <a:t> L’aire d’un cercle de rayon r est 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sSup>
                      <m:sSupPr>
                        <m:ctrlPr>
                          <a:rPr lang="fr-F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</m:t>
                        </m:r>
                      </m:e>
                      <m:sup>
                        <m:r>
                          <a:rPr lang="fr-FR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fr-FR" dirty="0"/>
              </a:p>
            </p:txBody>
          </p:sp>
        </mc:Choice>
        <mc:Fallback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70B235C7-9500-9FC8-DD6C-B994619F2DD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935304" y="272111"/>
                <a:ext cx="10372033" cy="267549"/>
              </a:xfrm>
              <a:blipFill>
                <a:blip r:embed="rId2"/>
                <a:stretch>
                  <a:fillRect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97D8918-DDCC-D548-F812-6D814324A28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2EE7F0E-79F6-E527-71C8-EAFC033E1002}"/>
              </a:ext>
            </a:extLst>
          </p:cNvPr>
          <p:cNvSpPr/>
          <p:nvPr/>
        </p:nvSpPr>
        <p:spPr>
          <a:xfrm>
            <a:off x="642026" y="1718052"/>
            <a:ext cx="10727579" cy="424290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7BECE00B-7D3D-AD04-F565-936FBAD65A0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7182115B-7F5A-D20F-8E86-42D9808C6D79}"/>
                  </a:ext>
                </a:extLst>
              </p:cNvPr>
              <p:cNvSpPr/>
              <p:nvPr/>
            </p:nvSpPr>
            <p:spPr>
              <a:xfrm>
                <a:off x="935303" y="1869042"/>
                <a:ext cx="688132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fr-FR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L’aire de la base de ce cône  est :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𝜋</m:t>
                    </m:r>
                    <m:r>
                      <a:rPr lang="fr-FR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×</m:t>
                    </m:r>
                    <m:sSup>
                      <m:sSupPr>
                        <m:ctrlPr>
                          <a:rPr lang="fr-FR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fr-FR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3</m:t>
                        </m:r>
                      </m:e>
                      <m:sup>
                        <m:r>
                          <a:rPr lang="fr-FR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p>
                    </m:sSup>
                    <m:r>
                      <a:rPr lang="fr-FR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=9</m:t>
                    </m:r>
                    <m:r>
                      <a:rPr lang="fr-FR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𝜋</m:t>
                    </m:r>
                    <m:r>
                      <a:rPr lang="fr-FR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FR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𝑐</m:t>
                    </m:r>
                    <m:sSup>
                      <m:sSupPr>
                        <m:ctrlPr>
                          <a:rPr lang="fr-FR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fr-FR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𝑚</m:t>
                        </m:r>
                      </m:e>
                      <m:sup>
                        <m:r>
                          <a:rPr lang="fr-FR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fr-FR" sz="24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endParaRPr lang="fr-FR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7182115B-7F5A-D20F-8E86-42D9808C6D7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303" y="1869042"/>
                <a:ext cx="6881327" cy="461665"/>
              </a:xfrm>
              <a:prstGeom prst="rect">
                <a:avLst/>
              </a:prstGeom>
              <a:blipFill>
                <a:blip r:embed="rId4"/>
                <a:stretch>
                  <a:fillRect l="-1329" t="-10667" b="-3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 7">
            <a:extLst>
              <a:ext uri="{FF2B5EF4-FFF2-40B4-BE49-F238E27FC236}">
                <a16:creationId xmlns:a16="http://schemas.microsoft.com/office/drawing/2014/main" id="{6AF4530B-84FE-711B-0CF2-57E0A1B7C1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8745" y="2551615"/>
            <a:ext cx="3008745" cy="3162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5268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92FC0-34FD-B20C-98BF-D0271D274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3C3801-3695-37F1-4B73-89A25B12F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1369D27-439C-4D54-2C35-6734F7D0247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41DB55A-A9AC-F93C-2586-BF2DD189FC79}"/>
              </a:ext>
            </a:extLst>
          </p:cNvPr>
          <p:cNvSpPr/>
          <p:nvPr/>
        </p:nvSpPr>
        <p:spPr>
          <a:xfrm>
            <a:off x="642026" y="1718052"/>
            <a:ext cx="10727579" cy="431235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BAB95225-C29F-0DE9-95E8-0916A14DD1E3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FA46E02-B47F-760C-0B26-29962507BBE8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982F19E-B016-33BC-D33B-98389AFE507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C7FD8EFA-55C1-17FA-F70D-5D51C2B4011E}"/>
                  </a:ext>
                </a:extLst>
              </p:cNvPr>
              <p:cNvSpPr/>
              <p:nvPr/>
            </p:nvSpPr>
            <p:spPr>
              <a:xfrm>
                <a:off x="935304" y="1869042"/>
                <a:ext cx="531867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fr-FR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Le volume de ce cône  est :</a:t>
                </a:r>
                <a14:m>
                  <m:oMath xmlns:m="http://schemas.openxmlformats.org/officeDocument/2006/math">
                    <m:r>
                      <a:rPr lang="fr-FR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……………..</m:t>
                    </m:r>
                  </m:oMath>
                </a14:m>
                <a:r>
                  <a:rPr lang="fr-FR" sz="24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endParaRPr lang="fr-FR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C7FD8EFA-55C1-17FA-F70D-5D51C2B4011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304" y="1869042"/>
                <a:ext cx="5318670" cy="461665"/>
              </a:xfrm>
              <a:prstGeom prst="rect">
                <a:avLst/>
              </a:prstGeom>
              <a:blipFill>
                <a:blip r:embed="rId3"/>
                <a:stretch>
                  <a:fillRect l="-1667" t="-8108" b="-297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 4">
            <a:extLst>
              <a:ext uri="{FF2B5EF4-FFF2-40B4-BE49-F238E27FC236}">
                <a16:creationId xmlns:a16="http://schemas.microsoft.com/office/drawing/2014/main" id="{FA79FF58-A5CE-93F5-EEFF-429C4095FC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8745" y="2551615"/>
            <a:ext cx="3008745" cy="3162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33780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5E2CE-3199-C301-0DAA-A851396F9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4D94B72B-C6F4-B3C3-36A9-A9D3829D4AB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  On utilise la formule  </a:t>
                </a:r>
                <a14:m>
                  <m:oMath xmlns:m="http://schemas.openxmlformats.org/officeDocument/2006/math">
                    <m:r>
                      <a:rPr lang="fr-FR" b="1" i="0" smtClean="0">
                        <a:latin typeface="Cambria Math" panose="02040503050406030204" pitchFamily="18" charset="0"/>
                      </a:rPr>
                      <m:t>𝐯</m:t>
                    </m:r>
                    <m:r>
                      <a:rPr lang="fr-FR" b="1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sSup>
                      <m:sSupPr>
                        <m:ctrlPr>
                          <a:rPr lang="fr-FR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</m:t>
                        </m:r>
                      </m:e>
                      <m:sup>
                        <m:r>
                          <a:rPr lang="fr-FR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𝒉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fr-FR" dirty="0"/>
              </a:p>
            </p:txBody>
          </p:sp>
        </mc:Choice>
        <mc:Fallback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4D94B72B-C6F4-B3C3-36A9-A9D3829D4AB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1672958-3892-06DC-F803-18EB4BDCD2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B94C86-CFAD-37C2-E5D4-2FEFF797F9D4}"/>
              </a:ext>
            </a:extLst>
          </p:cNvPr>
          <p:cNvSpPr/>
          <p:nvPr/>
        </p:nvSpPr>
        <p:spPr>
          <a:xfrm>
            <a:off x="579758" y="1617187"/>
            <a:ext cx="10727579" cy="447160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38EBFB1E-DBB2-63A3-481B-90C1979846B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9FEECCBA-9945-FCEE-0BFA-4C50154403C6}"/>
                  </a:ext>
                </a:extLst>
              </p:cNvPr>
              <p:cNvSpPr/>
              <p:nvPr/>
            </p:nvSpPr>
            <p:spPr>
              <a:xfrm>
                <a:off x="935303" y="1869042"/>
                <a:ext cx="7791007" cy="6157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fr-FR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Le volume de ce cône  est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FR" sz="24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lang="fr-FR" sz="24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3</m:t>
                        </m:r>
                      </m:den>
                    </m:f>
                    <m:r>
                      <a:rPr lang="fr-FR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𝜋</m:t>
                    </m:r>
                    <m:r>
                      <a:rPr lang="fr-FR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×</m:t>
                    </m:r>
                    <m:sSup>
                      <m:sSupPr>
                        <m:ctrlPr>
                          <a:rPr lang="fr-FR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fr-FR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3</m:t>
                        </m:r>
                      </m:e>
                      <m:sup>
                        <m:r>
                          <a:rPr lang="fr-FR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p>
                    </m:sSup>
                    <m:r>
                      <a:rPr lang="fr-FR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×5   </m:t>
                    </m:r>
                    <m:r>
                      <a:rPr lang="fr-FR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𝑐</m:t>
                    </m:r>
                    <m:sSup>
                      <m:sSupPr>
                        <m:ctrlPr>
                          <a:rPr lang="fr-FR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fr-FR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𝑚</m:t>
                        </m:r>
                      </m:e>
                      <m:sup>
                        <m:r>
                          <a:rPr lang="fr-FR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3</m:t>
                        </m:r>
                      </m:sup>
                    </m:sSup>
                    <m:r>
                      <a:rPr lang="fr-FR" sz="24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15</m:t>
                    </m:r>
                    <m:r>
                      <m:rPr>
                        <m:sty m:val="p"/>
                      </m:rPr>
                      <a:rPr lang="el-GR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π</m:t>
                    </m:r>
                    <m:r>
                      <a:rPr lang="fr-FR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FR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𝑐</m:t>
                    </m:r>
                    <m:sSup>
                      <m:sSupPr>
                        <m:ctrlPr>
                          <a:rPr lang="fr-FR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fr-FR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𝑚</m:t>
                        </m:r>
                      </m:e>
                      <m:sup>
                        <m:r>
                          <a:rPr lang="fr-FR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3</m:t>
                        </m:r>
                      </m:sup>
                    </m:sSup>
                    <m:r>
                      <a:rPr lang="fr-FR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.</m:t>
                    </m:r>
                  </m:oMath>
                </a14:m>
                <a:r>
                  <a:rPr lang="fr-FR" sz="24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endParaRPr lang="fr-FR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9FEECCBA-9945-FCEE-0BFA-4C50154403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303" y="1869042"/>
                <a:ext cx="7791007" cy="615746"/>
              </a:xfrm>
              <a:prstGeom prst="rect">
                <a:avLst/>
              </a:prstGeom>
              <a:blipFill>
                <a:blip r:embed="rId4"/>
                <a:stretch>
                  <a:fillRect l="-1174" b="-990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E97BA4A5-3122-760C-7DCC-B232B4AC49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8745" y="2551615"/>
            <a:ext cx="3008745" cy="3162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05509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57039-93AA-FE5A-1083-A0D038AD8C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80FFFC8-DD5C-064A-4F75-46BC8C0B088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E3CF0F-AA52-4B6F-C21B-6E69D3BC0D04}"/>
              </a:ext>
            </a:extLst>
          </p:cNvPr>
          <p:cNvSpPr/>
          <p:nvPr/>
        </p:nvSpPr>
        <p:spPr>
          <a:xfrm>
            <a:off x="642026" y="1718052"/>
            <a:ext cx="10727579" cy="447160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7E74CB89-64AA-B4E8-0D1D-852EC396AD7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9F7EAE0-FF41-4A46-6A87-81D6A08273CB}"/>
              </a:ext>
            </a:extLst>
          </p:cNvPr>
          <p:cNvSpPr/>
          <p:nvPr/>
        </p:nvSpPr>
        <p:spPr>
          <a:xfrm>
            <a:off x="822394" y="1869042"/>
            <a:ext cx="92360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L’aire de la base rectangulaire de la pyramide suivante est : </a:t>
            </a:r>
            <a:r>
              <a:rPr lang="fr-F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…………..</a:t>
            </a:r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F570516-2E1A-256B-69D3-0E18C31D9E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282" y="2602161"/>
            <a:ext cx="2942936" cy="2472066"/>
          </a:xfrm>
          <a:prstGeom prst="rect">
            <a:avLst/>
          </a:prstGeom>
        </p:spPr>
      </p:pic>
      <p:sp>
        <p:nvSpPr>
          <p:cNvPr id="12" name="Titre 1">
            <a:extLst>
              <a:ext uri="{FF2B5EF4-FFF2-40B4-BE49-F238E27FC236}">
                <a16:creationId xmlns:a16="http://schemas.microsoft.com/office/drawing/2014/main" id="{683B312B-0194-952D-82CB-2791DE84F934}"/>
              </a:ext>
            </a:extLst>
          </p:cNvPr>
          <p:cNvSpPr txBox="1">
            <a:spLocks/>
          </p:cNvSpPr>
          <p:nvPr/>
        </p:nvSpPr>
        <p:spPr>
          <a:xfrm>
            <a:off x="909983" y="325294"/>
            <a:ext cx="10372033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Complétez:</a:t>
            </a:r>
          </a:p>
        </p:txBody>
      </p:sp>
    </p:spTree>
    <p:extLst>
      <p:ext uri="{BB962C8B-B14F-4D97-AF65-F5344CB8AC3E}">
        <p14:creationId xmlns:p14="http://schemas.microsoft.com/office/powerpoint/2010/main" val="70108738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AD8237-9254-6A4C-F5AD-E081B646D8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2C3987-E859-4012-8F07-41696F4DCEF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8A542C-3373-7210-C619-1FCCA6801FFB}"/>
              </a:ext>
            </a:extLst>
          </p:cNvPr>
          <p:cNvSpPr/>
          <p:nvPr/>
        </p:nvSpPr>
        <p:spPr>
          <a:xfrm>
            <a:off x="642026" y="1718052"/>
            <a:ext cx="10727579" cy="447160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12F5D279-A3D0-C840-BDD8-DF7A6B18014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68504352-4124-E34C-4104-7B10ECCF4D8D}"/>
                  </a:ext>
                </a:extLst>
              </p:cNvPr>
              <p:cNvSpPr/>
              <p:nvPr/>
            </p:nvSpPr>
            <p:spPr>
              <a:xfrm>
                <a:off x="822394" y="1869042"/>
                <a:ext cx="974516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fr-FR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L’aire de la base rectangulaire de la pyramide suivante est : </a:t>
                </a:r>
                <a14:m>
                  <m:oMath xmlns:m="http://schemas.openxmlformats.org/officeDocument/2006/math">
                    <m:r>
                      <a:rPr lang="fr-FR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4</m:t>
                    </m:r>
                    <m:r>
                      <a:rPr lang="fr-FR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×6=24 </m:t>
                    </m:r>
                    <m:r>
                      <a:rPr lang="fr-FR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𝑐</m:t>
                    </m:r>
                    <m:sSup>
                      <m:sSupPr>
                        <m:ctrlPr>
                          <a:rPr lang="fr-FR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fr-FR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𝑚</m:t>
                        </m:r>
                      </m:e>
                      <m:sup>
                        <m:r>
                          <a:rPr lang="fr-FR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fr-FR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68504352-4124-E34C-4104-7B10ECCF4D8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394" y="1869042"/>
                <a:ext cx="9745161" cy="461665"/>
              </a:xfrm>
              <a:prstGeom prst="rect">
                <a:avLst/>
              </a:prstGeom>
              <a:blipFill>
                <a:blip r:embed="rId3"/>
                <a:stretch>
                  <a:fillRect l="-1001" t="-10667" b="-3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C15BFBB4-3A19-D62B-C266-AFAE148797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282" y="2602161"/>
            <a:ext cx="2942936" cy="247206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itre 1">
                <a:extLst>
                  <a:ext uri="{FF2B5EF4-FFF2-40B4-BE49-F238E27FC236}">
                    <a16:creationId xmlns:a16="http://schemas.microsoft.com/office/drawing/2014/main" id="{0FCB7213-F4C6-ACC2-8009-E56C13ECBE7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22395" y="340794"/>
                <a:ext cx="10372033" cy="267549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1600" b="1" kern="1200">
                    <a:solidFill>
                      <a:schemeClr val="tx1"/>
                    </a:solidFill>
                    <a:latin typeface="Calibri" panose="020F0502020204030204" pitchFamily="34" charset="0"/>
                    <a:ea typeface="+mj-ea"/>
                    <a:cs typeface="Calibri" panose="020F0502020204030204" pitchFamily="34" charset="0"/>
                  </a:defRPr>
                </a:lvl1pPr>
              </a:lstStyle>
              <a:p>
                <a:r>
                  <a:rPr lang="fr-FR" dirty="0"/>
                  <a:t>  L’aire d’un rectangle est donnée par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</a:rPr>
                      <m:t>𝑳</m:t>
                    </m:r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𝒍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fr-FR" dirty="0"/>
              </a:p>
            </p:txBody>
          </p:sp>
        </mc:Choice>
        <mc:Fallback>
          <p:sp>
            <p:nvSpPr>
              <p:cNvPr id="10" name="Titre 1">
                <a:extLst>
                  <a:ext uri="{FF2B5EF4-FFF2-40B4-BE49-F238E27FC236}">
                    <a16:creationId xmlns:a16="http://schemas.microsoft.com/office/drawing/2014/main" id="{0FCB7213-F4C6-ACC2-8009-E56C13ECBE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395" y="340794"/>
                <a:ext cx="10372033" cy="267549"/>
              </a:xfrm>
              <a:prstGeom prst="rect">
                <a:avLst/>
              </a:prstGeom>
              <a:blipFill>
                <a:blip r:embed="rId5"/>
                <a:stretch>
                  <a:fillRect t="-25000" b="-3636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1644434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70F573-2CC0-3A8D-6E1E-C1016A81C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8C78396-DC0E-AC78-D577-A43B0628EE4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CD635DF-7B0C-0EAC-D543-9DE9D804DB21}"/>
              </a:ext>
            </a:extLst>
          </p:cNvPr>
          <p:cNvSpPr/>
          <p:nvPr/>
        </p:nvSpPr>
        <p:spPr>
          <a:xfrm>
            <a:off x="642026" y="1718052"/>
            <a:ext cx="10727579" cy="447160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5B060A75-0F8B-9456-BBBB-1D0572AAA05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A4CE076-CE82-B770-F50E-6D5F453F1C47}"/>
              </a:ext>
            </a:extLst>
          </p:cNvPr>
          <p:cNvSpPr/>
          <p:nvPr/>
        </p:nvSpPr>
        <p:spPr>
          <a:xfrm>
            <a:off x="822395" y="1869042"/>
            <a:ext cx="76981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Le volume de la pyramide suivante est :………..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3E51642-CC26-F3DD-4947-CA3C7396BB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282" y="2602161"/>
            <a:ext cx="2942936" cy="2472066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FB4CD64B-FEE7-DCB0-5483-4B8155781BA9}"/>
              </a:ext>
            </a:extLst>
          </p:cNvPr>
          <p:cNvSpPr txBox="1">
            <a:spLocks/>
          </p:cNvSpPr>
          <p:nvPr/>
        </p:nvSpPr>
        <p:spPr>
          <a:xfrm>
            <a:off x="909983" y="325294"/>
            <a:ext cx="10372033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Complétez:</a:t>
            </a:r>
          </a:p>
        </p:txBody>
      </p:sp>
    </p:spTree>
    <p:extLst>
      <p:ext uri="{BB962C8B-B14F-4D97-AF65-F5344CB8AC3E}">
        <p14:creationId xmlns:p14="http://schemas.microsoft.com/office/powerpoint/2010/main" val="222761701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56130D-8C87-4959-1281-63F8D67D2A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DDC5D2F-F4F7-8D4F-FC03-332A47804EC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E0D1D05-1944-4F3D-2A74-BC55B2E14EE0}"/>
              </a:ext>
            </a:extLst>
          </p:cNvPr>
          <p:cNvSpPr/>
          <p:nvPr/>
        </p:nvSpPr>
        <p:spPr>
          <a:xfrm>
            <a:off x="642026" y="1718052"/>
            <a:ext cx="10727579" cy="447160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80473B2E-F7C1-C1E4-3CC2-5A80A6A9D76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16ECD070-F9FB-5396-DF58-FBD3470B957C}"/>
                  </a:ext>
                </a:extLst>
              </p:cNvPr>
              <p:cNvSpPr/>
              <p:nvPr/>
            </p:nvSpPr>
            <p:spPr>
              <a:xfrm>
                <a:off x="822394" y="1869042"/>
                <a:ext cx="8363169" cy="6157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fr-FR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Le volume de la pyramide suivante est :</a:t>
                </a:r>
                <a14:m>
                  <m:oMath xmlns:m="http://schemas.openxmlformats.org/officeDocument/2006/math">
                    <m:r>
                      <a:rPr lang="fr-FR" sz="24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f>
                      <m:fPr>
                        <m:ctrlPr>
                          <a:rPr lang="fr-FR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FR" sz="24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lang="fr-FR" sz="24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3</m:t>
                        </m:r>
                      </m:den>
                    </m:f>
                    <m:r>
                      <a:rPr lang="fr-FR" sz="24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(</m:t>
                    </m:r>
                    <m:r>
                      <a:rPr lang="fr-FR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4</m:t>
                    </m:r>
                    <m:r>
                      <a:rPr lang="fr-FR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×6)×5=40 </m:t>
                    </m:r>
                    <m:r>
                      <a:rPr lang="fr-FR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𝑐</m:t>
                    </m:r>
                    <m:sSup>
                      <m:sSupPr>
                        <m:ctrlPr>
                          <a:rPr lang="fr-FR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fr-FR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𝑚</m:t>
                        </m:r>
                      </m:e>
                      <m:sup>
                        <m:r>
                          <a:rPr lang="fr-FR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fr-FR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16ECD070-F9FB-5396-DF58-FBD3470B95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394" y="1869042"/>
                <a:ext cx="8363169" cy="615746"/>
              </a:xfrm>
              <a:prstGeom prst="rect">
                <a:avLst/>
              </a:prstGeom>
              <a:blipFill>
                <a:blip r:embed="rId3"/>
                <a:stretch>
                  <a:fillRect l="-1166" b="-990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CBA830B8-C369-D3C7-A69B-25DF852644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282" y="2602161"/>
            <a:ext cx="2942936" cy="247206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Titre 1">
                <a:extLst>
                  <a:ext uri="{FF2B5EF4-FFF2-40B4-BE49-F238E27FC236}">
                    <a16:creationId xmlns:a16="http://schemas.microsoft.com/office/drawing/2014/main" id="{2EF9622D-427F-A7E9-014B-60C1DF9DC42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997572" y="353214"/>
                <a:ext cx="10372033" cy="267549"/>
              </a:xfrm>
            </p:spPr>
            <p:txBody>
              <a:bodyPr/>
              <a:lstStyle/>
              <a:p>
                <a:r>
                  <a:rPr lang="fr-FR" dirty="0"/>
                  <a:t>  J’applique la formule: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fr-FR" dirty="0"/>
                  <a:t>(aire de la base)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fr-FR" b="1" i="0" dirty="0">
                    <a:latin typeface="+mj-lt"/>
                    <a:ea typeface="Cambria Math" panose="02040503050406030204" pitchFamily="18" charset="0"/>
                  </a:rPr>
                  <a:t>la hauteur</a:t>
                </a:r>
                <a:endParaRPr lang="fr-FR" dirty="0">
                  <a:ea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9" name="Titre 1">
                <a:extLst>
                  <a:ext uri="{FF2B5EF4-FFF2-40B4-BE49-F238E27FC236}">
                    <a16:creationId xmlns:a16="http://schemas.microsoft.com/office/drawing/2014/main" id="{2EF9622D-427F-A7E9-014B-60C1DF9DC42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997572" y="353214"/>
                <a:ext cx="10372033" cy="267549"/>
              </a:xfrm>
              <a:blipFill>
                <a:blip r:embed="rId5"/>
                <a:stretch>
                  <a:fillRect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792651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3126176" y="1732141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r>
              <a:rPr lang="fr-MA" sz="20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Calculer l’aire d’un prisme et d’un cylindre en utilisant son patron </a:t>
            </a: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1322800" y="2613865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4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1321025" y="4429054"/>
            <a:ext cx="1317982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defTabSz="685783"/>
            <a:r>
              <a:rPr lang="fr-FR" sz="2000" b="1" dirty="0">
                <a:sym typeface="Arial"/>
              </a:rPr>
              <a:t>Tâche13</a:t>
            </a: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322800" y="349558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4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/>
          <p:nvPr/>
        </p:nvSpPr>
        <p:spPr>
          <a:xfrm>
            <a:off x="1350577" y="5473925"/>
            <a:ext cx="1317983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defTabSz="685783"/>
            <a:r>
              <a:rPr lang="fr-FR" sz="2000" dirty="0">
                <a:solidFill>
                  <a:schemeClr val="bg2">
                    <a:lumMod val="50000"/>
                  </a:schemeClr>
                </a:solidFill>
                <a:sym typeface="Arial"/>
              </a:rPr>
              <a:t>Tâche14</a:t>
            </a: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350577" y="1760220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4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3167037" y="2595431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r>
              <a:rPr lang="fr-MA" sz="20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Calculer l’aire d’une pyramide et d’un cône en utilisant son patron </a:t>
            </a: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3167035" y="3495589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r>
              <a:rPr lang="fr-MA" sz="20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Calculer le volume d’un prisme et d’un cylindre </a:t>
            </a: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/>
          <p:nvPr/>
        </p:nvSpPr>
        <p:spPr>
          <a:xfrm>
            <a:off x="3186261" y="5578677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r>
              <a:rPr lang="fr-MA" sz="20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Résolution de problèmes : Calcul d’aires et de volumes </a:t>
            </a: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3111361" y="4390465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4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 txBox="1">
            <a:spLocks/>
          </p:cNvSpPr>
          <p:nvPr/>
        </p:nvSpPr>
        <p:spPr>
          <a:xfrm>
            <a:off x="1288378" y="1750184"/>
            <a:ext cx="1227600" cy="734400"/>
          </a:xfrm>
          <a:prstGeom prst="rect">
            <a:avLst/>
          </a:prstGeom>
          <a:noFill/>
          <a:ln w="9528" cap="flat">
            <a:noFill/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algn="ctr" defTabSz="685783">
              <a:defRPr sz="200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ym typeface="Arial"/>
              </a:rPr>
              <a:t>Tâche 10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321025" y="2614382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dirty="0">
                <a:solidFill>
                  <a:schemeClr val="bg2">
                    <a:lumMod val="50000"/>
                  </a:schemeClr>
                </a:solidFill>
                <a:sym typeface="Arial"/>
              </a:rPr>
              <a:t>Tâche 11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 txBox="1">
            <a:spLocks/>
          </p:cNvSpPr>
          <p:nvPr/>
        </p:nvSpPr>
        <p:spPr>
          <a:xfrm>
            <a:off x="1197995" y="3433970"/>
            <a:ext cx="1227600" cy="734400"/>
          </a:xfrm>
          <a:prstGeom prst="rect">
            <a:avLst/>
          </a:prstGeom>
          <a:noFill/>
          <a:ln w="9528" cap="flat">
            <a:noFill/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algn="ctr" defTabSz="685783">
              <a:defRPr sz="200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ym typeface="Arial"/>
              </a:rPr>
              <a:t>Tâche 12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 txBox="1">
            <a:spLocks/>
          </p:cNvSpPr>
          <p:nvPr/>
        </p:nvSpPr>
        <p:spPr>
          <a:xfrm>
            <a:off x="3133380" y="1731987"/>
            <a:ext cx="8144401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MA" sz="16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3167034" y="2610870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MA" dirty="0">
              <a:effectLst/>
            </a:endParaRPr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EBDE91BD-63FD-5B1F-6DD1-B92C2E29D06E}"/>
              </a:ext>
            </a:extLst>
          </p:cNvPr>
          <p:cNvSpPr txBox="1">
            <a:spLocks/>
          </p:cNvSpPr>
          <p:nvPr/>
        </p:nvSpPr>
        <p:spPr>
          <a:xfrm>
            <a:off x="3167034" y="3497922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dirty="0">
                <a:solidFill>
                  <a:schemeClr val="bg2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. </a:t>
            </a:r>
            <a:endParaRPr lang="fr-MA" dirty="0">
              <a:solidFill>
                <a:schemeClr val="bg2">
                  <a:lumMod val="50000"/>
                </a:schemeClr>
              </a:solidFill>
              <a:effectLst/>
            </a:endParaRPr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 txBox="1">
            <a:spLocks/>
          </p:cNvSpPr>
          <p:nvPr/>
        </p:nvSpPr>
        <p:spPr>
          <a:xfrm>
            <a:off x="1321651" y="5106725"/>
            <a:ext cx="12276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endParaRPr lang="fr-FR" sz="2000" dirty="0">
              <a:solidFill>
                <a:schemeClr val="bg2">
                  <a:lumMod val="50000"/>
                </a:schemeClr>
              </a:solidFill>
              <a:sym typeface="Arial"/>
            </a:endParaRPr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 txBox="1">
            <a:spLocks/>
          </p:cNvSpPr>
          <p:nvPr/>
        </p:nvSpPr>
        <p:spPr>
          <a:xfrm>
            <a:off x="3167034" y="5570012"/>
            <a:ext cx="81095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68578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MA" sz="16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3111361" y="4396290"/>
            <a:ext cx="8150400" cy="734400"/>
          </a:xfrm>
          <a:prstGeom prst="rect">
            <a:avLst/>
          </a:prstGeom>
          <a:noFill/>
          <a:ln w="9528" cap="flat">
            <a:noFill/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algn="ctr" defTabSz="685783">
              <a:defRPr sz="200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Calculer le volume de la pyramide, du cône et de la sphère </a:t>
            </a:r>
            <a:r>
              <a:rPr lang="fr-MA" sz="2000" dirty="0">
                <a:effectLst/>
                <a:latin typeface="Calibri" panose="020F0502020204030204" pitchFamily="34" charset="0"/>
              </a:rPr>
              <a:t>. </a:t>
            </a:r>
            <a:endParaRPr lang="fr-MA" dirty="0">
              <a:effectLst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E077E7A-8C61-372A-E911-1D6DA8D27BE3}"/>
              </a:ext>
            </a:extLst>
          </p:cNvPr>
          <p:cNvSpPr/>
          <p:nvPr/>
        </p:nvSpPr>
        <p:spPr>
          <a:xfrm>
            <a:off x="945044" y="1014417"/>
            <a:ext cx="10301911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r>
              <a:rPr lang="fr-FR" sz="2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                                              Volumes et aires des solides usuels </a:t>
            </a:r>
          </a:p>
        </p:txBody>
      </p:sp>
      <p:sp>
        <p:nvSpPr>
          <p:cNvPr id="3" name="Text Placeholder 30">
            <a:extLst>
              <a:ext uri="{FF2B5EF4-FFF2-40B4-BE49-F238E27FC236}">
                <a16:creationId xmlns:a16="http://schemas.microsoft.com/office/drawing/2014/main" id="{278A0B76-D710-9669-E0AE-B8ED2796DBB1}"/>
              </a:ext>
            </a:extLst>
          </p:cNvPr>
          <p:cNvSpPr txBox="1">
            <a:spLocks/>
          </p:cNvSpPr>
          <p:nvPr/>
        </p:nvSpPr>
        <p:spPr>
          <a:xfrm>
            <a:off x="1017059" y="1018530"/>
            <a:ext cx="1875632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11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3335200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Page:83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A2690C7F-4C3F-0EB7-C94D-42F861BBAE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823" y="967665"/>
            <a:ext cx="6620993" cy="5059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E15CE5-C213-14EF-AC7B-5A8B9BB1F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 :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6276A56-954C-9A5C-5FCA-0D62B7BAAC1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Page 83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4745DE8-6DF4-814E-81D8-AB3E7357114A}"/>
              </a:ext>
            </a:extLst>
          </p:cNvPr>
          <p:cNvSpPr txBox="1"/>
          <p:nvPr/>
        </p:nvSpPr>
        <p:spPr>
          <a:xfrm>
            <a:off x="299235" y="1886673"/>
            <a:ext cx="1969403" cy="5092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Espace réservé du contenu 14">
            <a:extLst>
              <a:ext uri="{FF2B5EF4-FFF2-40B4-BE49-F238E27FC236}">
                <a16:creationId xmlns:a16="http://schemas.microsoft.com/office/drawing/2014/main" id="{C2E3779B-5C22-C8BF-365F-EEE2A83034D7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235" y="1665865"/>
            <a:ext cx="11579812" cy="3003117"/>
          </a:xfr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A4798430-3E8E-FB9D-3DDF-9FAC92517239}"/>
              </a:ext>
            </a:extLst>
          </p:cNvPr>
          <p:cNvSpPr txBox="1"/>
          <p:nvPr/>
        </p:nvSpPr>
        <p:spPr>
          <a:xfrm>
            <a:off x="7647710" y="2767313"/>
            <a:ext cx="3602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D54990E8-BCF6-A06D-0584-BA7227A80EB5}"/>
              </a:ext>
            </a:extLst>
          </p:cNvPr>
          <p:cNvSpPr txBox="1"/>
          <p:nvPr/>
        </p:nvSpPr>
        <p:spPr>
          <a:xfrm>
            <a:off x="6899564" y="2767313"/>
            <a:ext cx="3602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BA87570-F9A2-04E4-72CA-1B4C843B64DF}"/>
              </a:ext>
            </a:extLst>
          </p:cNvPr>
          <p:cNvSpPr txBox="1"/>
          <p:nvPr/>
        </p:nvSpPr>
        <p:spPr>
          <a:xfrm>
            <a:off x="10002981" y="2767313"/>
            <a:ext cx="3740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0A5AF21A-CDF3-6F27-C7A4-8E72585C3D18}"/>
                  </a:ext>
                </a:extLst>
              </p:cNvPr>
              <p:cNvSpPr txBox="1"/>
              <p:nvPr/>
            </p:nvSpPr>
            <p:spPr>
              <a:xfrm>
                <a:off x="7384473" y="3247634"/>
                <a:ext cx="526473" cy="6705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9</m:t>
                          </m:r>
                        </m:num>
                        <m:den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0A5AF21A-CDF3-6F27-C7A4-8E72585C3D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4473" y="3247634"/>
                <a:ext cx="526473" cy="670568"/>
              </a:xfrm>
              <a:prstGeom prst="rect">
                <a:avLst/>
              </a:prstGeom>
              <a:blipFill>
                <a:blip r:embed="rId4"/>
                <a:stretch>
                  <a:fillRect b="-555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ZoneTexte 27">
            <a:extLst>
              <a:ext uri="{FF2B5EF4-FFF2-40B4-BE49-F238E27FC236}">
                <a16:creationId xmlns:a16="http://schemas.microsoft.com/office/drawing/2014/main" id="{FE5466E7-2CE7-9CF0-9B98-864DADDA4E3C}"/>
              </a:ext>
            </a:extLst>
          </p:cNvPr>
          <p:cNvSpPr txBox="1"/>
          <p:nvPr/>
        </p:nvSpPr>
        <p:spPr>
          <a:xfrm>
            <a:off x="10002981" y="3368327"/>
            <a:ext cx="3740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9401DC8B-A13E-BA80-FAEF-C373AA047A89}"/>
              </a:ext>
            </a:extLst>
          </p:cNvPr>
          <p:cNvSpPr txBox="1"/>
          <p:nvPr/>
        </p:nvSpPr>
        <p:spPr>
          <a:xfrm>
            <a:off x="8728363" y="3768437"/>
            <a:ext cx="5264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63D98F59-A08E-0373-C354-CE09ED18F534}"/>
              </a:ext>
            </a:extLst>
          </p:cNvPr>
          <p:cNvSpPr txBox="1"/>
          <p:nvPr/>
        </p:nvSpPr>
        <p:spPr>
          <a:xfrm>
            <a:off x="8991599" y="4268872"/>
            <a:ext cx="5264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37244122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A9808AC-7F93-457E-0660-64E605A0BF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Page 83</a:t>
            </a:r>
          </a:p>
        </p:txBody>
      </p:sp>
      <p:sp>
        <p:nvSpPr>
          <p:cNvPr id="23" name="Titre 1">
            <a:extLst>
              <a:ext uri="{FF2B5EF4-FFF2-40B4-BE49-F238E27FC236}">
                <a16:creationId xmlns:a16="http://schemas.microsoft.com/office/drawing/2014/main" id="{AD07BB41-CEDF-3158-F551-68B2E1213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318293"/>
            <a:ext cx="10372033" cy="267549"/>
          </a:xfrm>
        </p:spPr>
        <p:txBody>
          <a:bodyPr/>
          <a:lstStyle/>
          <a:p>
            <a:r>
              <a:rPr lang="fr-FR" dirty="0"/>
              <a:t>Prenez la correction sur vos livrets :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E4BD235E-ED10-D3C4-FC71-797CC4A2757F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45" y="1555029"/>
            <a:ext cx="11137638" cy="3003117"/>
          </a:xfr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BBFB881-BC16-E822-9C24-261112617CBD}"/>
              </a:ext>
            </a:extLst>
          </p:cNvPr>
          <p:cNvSpPr txBox="1"/>
          <p:nvPr/>
        </p:nvSpPr>
        <p:spPr>
          <a:xfrm>
            <a:off x="9698182" y="2713734"/>
            <a:ext cx="3325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7BC7490-BF06-FAA1-5BBB-8438D85B4A7A}"/>
              </a:ext>
            </a:extLst>
          </p:cNvPr>
          <p:cNvSpPr txBox="1"/>
          <p:nvPr/>
        </p:nvSpPr>
        <p:spPr>
          <a:xfrm>
            <a:off x="7287491" y="2713734"/>
            <a:ext cx="3325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75FF867-F855-D697-5D03-4EDE4563E6AB}"/>
              </a:ext>
            </a:extLst>
          </p:cNvPr>
          <p:cNvSpPr txBox="1"/>
          <p:nvPr/>
        </p:nvSpPr>
        <p:spPr>
          <a:xfrm>
            <a:off x="6667212" y="2667012"/>
            <a:ext cx="3325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8CA1B18D-2445-B792-65BF-782453FBB5E4}"/>
                  </a:ext>
                </a:extLst>
              </p:cNvPr>
              <p:cNvSpPr txBox="1"/>
              <p:nvPr/>
            </p:nvSpPr>
            <p:spPr>
              <a:xfrm>
                <a:off x="6383025" y="3227783"/>
                <a:ext cx="880630" cy="5285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f>
                      <m:fPr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3</m:t>
                        </m:r>
                      </m:den>
                    </m:f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×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4</a:t>
                </a: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8CA1B18D-2445-B792-65BF-782453FBB5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3025" y="3227783"/>
                <a:ext cx="880630" cy="528543"/>
              </a:xfrm>
              <a:prstGeom prst="rect">
                <a:avLst/>
              </a:prstGeom>
              <a:blipFill>
                <a:blip r:embed="rId3"/>
                <a:stretch>
                  <a:fillRect b="-804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ZoneTexte 10">
            <a:extLst>
              <a:ext uri="{FF2B5EF4-FFF2-40B4-BE49-F238E27FC236}">
                <a16:creationId xmlns:a16="http://schemas.microsoft.com/office/drawing/2014/main" id="{7B9F6588-67AA-BAB6-EEF4-CDA95321747C}"/>
              </a:ext>
            </a:extLst>
          </p:cNvPr>
          <p:cNvSpPr txBox="1"/>
          <p:nvPr/>
        </p:nvSpPr>
        <p:spPr>
          <a:xfrm>
            <a:off x="9698182" y="3235830"/>
            <a:ext cx="3325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6E85E5B4-91FB-8ABE-4B2B-B262896D0FA3}"/>
                  </a:ext>
                </a:extLst>
              </p:cNvPr>
              <p:cNvSpPr txBox="1"/>
              <p:nvPr/>
            </p:nvSpPr>
            <p:spPr>
              <a:xfrm>
                <a:off x="7720110" y="3635940"/>
                <a:ext cx="1299246" cy="6705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</m:t>
                      </m:r>
                      <m:r>
                        <a:rPr lang="fr-FR" sz="2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12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6E85E5B4-91FB-8ABE-4B2B-B262896D0F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0110" y="3635940"/>
                <a:ext cx="1299246" cy="670568"/>
              </a:xfrm>
              <a:prstGeom prst="rect">
                <a:avLst/>
              </a:prstGeom>
              <a:blipFill>
                <a:blip r:embed="rId4"/>
                <a:stretch>
                  <a:fillRect b="-75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ZoneTexte 12">
            <a:extLst>
              <a:ext uri="{FF2B5EF4-FFF2-40B4-BE49-F238E27FC236}">
                <a16:creationId xmlns:a16="http://schemas.microsoft.com/office/drawing/2014/main" id="{6984D502-9D5A-3CD9-7218-80F9D3375B27}"/>
              </a:ext>
            </a:extLst>
          </p:cNvPr>
          <p:cNvSpPr txBox="1"/>
          <p:nvPr/>
        </p:nvSpPr>
        <p:spPr>
          <a:xfrm>
            <a:off x="8465199" y="4167644"/>
            <a:ext cx="6234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AF518C7-5434-5F2B-0F63-3067BC3E8A1A}"/>
              </a:ext>
            </a:extLst>
          </p:cNvPr>
          <p:cNvSpPr txBox="1"/>
          <p:nvPr/>
        </p:nvSpPr>
        <p:spPr>
          <a:xfrm>
            <a:off x="637309" y="4259490"/>
            <a:ext cx="1593273" cy="57574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94929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FCA37A-8C7A-6A77-C40C-C295638EA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A6988AE-CDD7-1C51-B73A-2F75371D04F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Page 83</a:t>
            </a:r>
          </a:p>
        </p:txBody>
      </p:sp>
      <p:sp>
        <p:nvSpPr>
          <p:cNvPr id="23" name="Titre 1">
            <a:extLst>
              <a:ext uri="{FF2B5EF4-FFF2-40B4-BE49-F238E27FC236}">
                <a16:creationId xmlns:a16="http://schemas.microsoft.com/office/drawing/2014/main" id="{746B666E-E66F-A644-7D16-FFD7DB9B7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318293"/>
            <a:ext cx="10372033" cy="267549"/>
          </a:xfrm>
        </p:spPr>
        <p:txBody>
          <a:bodyPr/>
          <a:lstStyle/>
          <a:p>
            <a:r>
              <a:rPr lang="fr-FR" dirty="0"/>
              <a:t>Prenez la correction sur vos livrets :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F30C9F58-D91F-17D7-7D40-913D8D825A2D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477" y="2414010"/>
            <a:ext cx="10523197" cy="2254972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A4376DFF-3663-9F0E-E293-8BFD4D9E65B8}"/>
                  </a:ext>
                </a:extLst>
              </p:cNvPr>
              <p:cNvSpPr txBox="1"/>
              <p:nvPr/>
            </p:nvSpPr>
            <p:spPr>
              <a:xfrm>
                <a:off x="7786254" y="3228945"/>
                <a:ext cx="62345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sz="20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fr-FR" sz="20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6</m:t>
                          </m:r>
                        </m:e>
                        <m:sup>
                          <m:r>
                            <a:rPr lang="fr-FR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A4376DFF-3663-9F0E-E293-8BFD4D9E65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6254" y="3228945"/>
                <a:ext cx="623454" cy="4001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ZoneTexte 7">
            <a:extLst>
              <a:ext uri="{FF2B5EF4-FFF2-40B4-BE49-F238E27FC236}">
                <a16:creationId xmlns:a16="http://schemas.microsoft.com/office/drawing/2014/main" id="{7BF3B314-FC7A-95AE-AFA6-C3030DC0A560}"/>
              </a:ext>
            </a:extLst>
          </p:cNvPr>
          <p:cNvSpPr txBox="1"/>
          <p:nvPr/>
        </p:nvSpPr>
        <p:spPr>
          <a:xfrm>
            <a:off x="5070763" y="3055763"/>
            <a:ext cx="6234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250E488-0048-4EFA-52B0-0B59633DA721}"/>
              </a:ext>
            </a:extLst>
          </p:cNvPr>
          <p:cNvSpPr txBox="1"/>
          <p:nvPr/>
        </p:nvSpPr>
        <p:spPr>
          <a:xfrm>
            <a:off x="7966363" y="3671358"/>
            <a:ext cx="6234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864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007F00D-2F8F-628A-4D2F-A803CD43B3D0}"/>
              </a:ext>
            </a:extLst>
          </p:cNvPr>
          <p:cNvSpPr txBox="1"/>
          <p:nvPr/>
        </p:nvSpPr>
        <p:spPr>
          <a:xfrm>
            <a:off x="8278090" y="4367574"/>
            <a:ext cx="6234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288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22FC8A3-9C77-1C17-8058-5C2A7EEA8AA3}"/>
              </a:ext>
            </a:extLst>
          </p:cNvPr>
          <p:cNvSpPr txBox="1"/>
          <p:nvPr/>
        </p:nvSpPr>
        <p:spPr>
          <a:xfrm>
            <a:off x="6796578" y="2189018"/>
            <a:ext cx="3393440" cy="4673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13599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Page:83</a:t>
            </a: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667A2DD-49F8-F7A0-C850-7336F6FA3F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95" y="1416049"/>
            <a:ext cx="11618880" cy="3848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cette séance nous avons appris comment calculer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DCC7C0B-FD40-088A-0489-D56E8C94FD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533" y="936625"/>
            <a:ext cx="9773804" cy="5626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302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MA" sz="1800" b="1" dirty="0">
                <a:effectLst/>
                <a:latin typeface="Calibri" panose="020F0502020204030204" pitchFamily="34" charset="0"/>
              </a:rPr>
              <a:t>Calculer le volume de la pyramide, du cône et de la sphère. </a:t>
            </a:r>
            <a:endParaRPr lang="fr-MA" sz="1600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err="1"/>
              <a:t>Pyramide</a:t>
            </a:r>
            <a:r>
              <a:rPr lang="en-US" dirty="0"/>
              <a:t>  </a:t>
            </a:r>
          </a:p>
          <a:p>
            <a:r>
              <a:rPr lang="en-US" dirty="0" err="1"/>
              <a:t>Cône</a:t>
            </a:r>
            <a:r>
              <a:rPr lang="en-US" dirty="0"/>
              <a:t>  </a:t>
            </a:r>
          </a:p>
          <a:p>
            <a:r>
              <a:rPr lang="en-US" dirty="0" err="1"/>
              <a:t>Sphère</a:t>
            </a:r>
            <a:r>
              <a:rPr lang="en-US" dirty="0"/>
              <a:t> </a:t>
            </a:r>
          </a:p>
          <a:p>
            <a:r>
              <a:rPr lang="en-US" dirty="0"/>
              <a:t>Volume </a:t>
            </a:r>
            <a:endParaRPr lang="fr-FR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735017-59C1-7D4C-2715-C166FA9BE4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lvl="0"/>
            <a:r>
              <a:rPr lang="fr-FR" dirty="0"/>
              <a:t>Savoir identifier les éléments caractéristiques d’un cône , d’une pyramide ou une sphère.  </a:t>
            </a:r>
          </a:p>
          <a:p>
            <a:pPr marL="0" lvl="0" indent="0"/>
            <a:r>
              <a:rPr lang="fr-FR" dirty="0"/>
              <a:t>Savoir calculer l’aire d’un polygone usuel ou un cercle. </a:t>
            </a:r>
          </a:p>
          <a:p>
            <a:pPr marL="0" lvl="0" indent="0"/>
            <a:r>
              <a:rPr lang="fr-FR" dirty="0"/>
              <a:t>Connaitre les unités de mesure de volume.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Placeholder 12">
                <a:extLst>
                  <a:ext uri="{FF2B5EF4-FFF2-40B4-BE49-F238E27FC236}">
                    <a16:creationId xmlns:a16="http://schemas.microsoft.com/office/drawing/2014/main" id="{8B60F9AE-58B6-307B-B137-FB59B00029D1}"/>
                  </a:ext>
                </a:extLst>
              </p:cNvPr>
              <p:cNvSpPr>
                <a:spLocks noGrp="1"/>
              </p:cNvSpPr>
              <p:nvPr>
                <p:ph type="body" sz="quarter" idx="22"/>
              </p:nvPr>
            </p:nvSpPr>
            <p:spPr/>
            <p:txBody>
              <a:bodyPr>
                <a:normAutofit/>
              </a:bodyPr>
              <a:lstStyle/>
              <a:p>
                <a:pPr lvl="0"/>
                <a:r>
                  <a:rPr lang="fr-FR" b="1" dirty="0"/>
                  <a:t>L’aire d’une sphère est donnée par la formule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sSup>
                      <m:sSupPr>
                        <m:ctrlPr>
                          <a:rPr lang="fr-FR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</m:t>
                        </m:r>
                      </m:e>
                      <m:sup>
                        <m:r>
                          <a:rPr lang="fr-FR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lang="fr-FR" b="1" dirty="0"/>
              </a:p>
            </p:txBody>
          </p:sp>
        </mc:Choice>
        <mc:Fallback xmlns="">
          <p:sp>
            <p:nvSpPr>
              <p:cNvPr id="13" name="Text Placeholder 12">
                <a:extLst>
                  <a:ext uri="{FF2B5EF4-FFF2-40B4-BE49-F238E27FC236}">
                    <a16:creationId xmlns:a16="http://schemas.microsoft.com/office/drawing/2014/main" id="{8B60F9AE-58B6-307B-B137-FB59B00029D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22"/>
              </p:nvPr>
            </p:nvSpPr>
            <p:spPr>
              <a:blipFill>
                <a:blip r:embed="rId2"/>
                <a:stretch>
                  <a:fillRect l="-53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43514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7E5FDCC-B924-4503-1F2F-764085474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63" y="1586616"/>
            <a:ext cx="11391746" cy="379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5279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B143794-8AA3-EFB9-E92B-489E9E746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865" y="1006851"/>
            <a:ext cx="5936259" cy="51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13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BD0D7A07-3B84-26B3-4E86-6217B7BC4A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47FFF57-0D2F-C608-BE67-7771AEE575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776295"/>
          </a:xfrm>
        </p:spPr>
        <p:txBody>
          <a:bodyPr>
            <a:noAutofit/>
          </a:bodyPr>
          <a:lstStyle/>
          <a:p>
            <a:pPr algn="just"/>
            <a:endParaRPr lang="fr-FR" sz="13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060AFA-0A13-2381-8298-6C415B7C928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776295"/>
          </a:xfrm>
        </p:spPr>
        <p:txBody>
          <a:bodyPr>
            <a:normAutofit lnSpcReduction="10000"/>
          </a:bodyPr>
          <a:lstStyle/>
          <a:p>
            <a:pPr algn="just"/>
            <a:r>
              <a:rPr lang="fr-FR" sz="1400" dirty="0"/>
              <a:t>Demander aux élèves de dire ce qu’ils ont appris pendant la séance (tâche ciblée + comment la réaliser)</a:t>
            </a:r>
          </a:p>
          <a:p>
            <a:pPr algn="just"/>
            <a:r>
              <a:rPr lang="fr-FR" sz="1400" dirty="0"/>
              <a:t>Faire un bref bilan de la séance en rappelant les éléments clés (comment réaliser la tâche, erreurs à éviter, etc.)</a:t>
            </a:r>
          </a:p>
          <a:p>
            <a:pPr algn="just"/>
            <a:r>
              <a:rPr lang="fr-FR" sz="1400" dirty="0"/>
              <a:t>Indiquer aux élèves les devoirs à réaliser à la maison</a:t>
            </a:r>
          </a:p>
          <a:p>
            <a:pPr algn="just"/>
            <a:r>
              <a:rPr lang="fr-FR" sz="1400" dirty="0"/>
              <a:t>Utiliser le tableau ou la surface de projection pour afficher le bilan de la séance (carte mentale, carte lexicale, rappel de la procédure de réalisation de la tâche, …)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023466-8B5B-51C8-F238-C3092B1883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776295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L’enseignant ne clôture pas la séance ou survole les diapositives rapidement</a:t>
            </a:r>
          </a:p>
          <a:p>
            <a:pPr algn="just"/>
            <a:r>
              <a:rPr lang="fr-FR" sz="1400" dirty="0"/>
              <a:t>Lire directement l’objectif de la séance sans demander aux élèves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D295F8D-D1EA-E4ED-C009-2D49C6578A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F600349-7E58-9CD4-F344-4ADFE3D1EE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/>
              <a:t>Clôture de la séance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13E5B07-589B-72AE-12A1-B538C6648F1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/>
              <a:t>Par quoi se caractérise ?</a:t>
            </a:r>
          </a:p>
        </p:txBody>
      </p:sp>
    </p:spTree>
    <p:extLst>
      <p:ext uri="{BB962C8B-B14F-4D97-AF65-F5344CB8AC3E}">
        <p14:creationId xmlns:p14="http://schemas.microsoft.com/office/powerpoint/2010/main" val="13174287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2420</TotalTime>
  <Words>1552</Words>
  <Application>Microsoft Office PowerPoint</Application>
  <PresentationFormat>Grand écran</PresentationFormat>
  <Paragraphs>240</Paragraphs>
  <Slides>61</Slides>
  <Notes>2</Notes>
  <HiddenSlides>7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61</vt:i4>
      </vt:variant>
    </vt:vector>
  </HeadingPairs>
  <TitlesOfParts>
    <vt:vector size="70" baseType="lpstr">
      <vt:lpstr>Aptos</vt:lpstr>
      <vt:lpstr>Aptos Display</vt:lpstr>
      <vt:lpstr>Arial</vt:lpstr>
      <vt:lpstr>Calibri</vt:lpstr>
      <vt:lpstr>Cambria Math</vt:lpstr>
      <vt:lpstr>Dosis</vt:lpstr>
      <vt:lpstr>Georgia</vt:lpstr>
      <vt:lpstr>-webkit-standard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Présentation PowerPoint</vt:lpstr>
      <vt:lpstr>Voici une situation en classe. Que remarquez-vous ? Ce comportement est-il approprié ? Pourquoi ? Que faudrait-il améliorer ou changer ?</vt:lpstr>
      <vt:lpstr>C’est un mauvais comportement. L’élève n’est pas attentif.</vt:lpstr>
      <vt:lpstr>Voici le comportement attendu</vt:lpstr>
      <vt:lpstr>Présentation PowerPoint</vt:lpstr>
      <vt:lpstr>On commence par la correction de l’exercice maison de la séance précédente.</vt:lpstr>
      <vt:lpstr>Présentation PowerPoint</vt:lpstr>
      <vt:lpstr> Complétez:</vt:lpstr>
      <vt:lpstr>Rappelez vous :la hauteur d’un cône est la distance entre son sommet et sa base. </vt:lpstr>
      <vt:lpstr> Complétez:</vt:lpstr>
      <vt:lpstr>Rappelez vous :l′aire d′un carré de côté c est c^2.</vt:lpstr>
      <vt:lpstr> Répondez par vrai ou faux.</vt:lpstr>
      <vt:lpstr> La longueur du rectangle est 6 cm et sa largeur est 4 cm. L’aire est égale à 6cm×4cm=24cm²</vt:lpstr>
      <vt:lpstr>Voici ce qu’il faut retenir jusqu’ici :</vt:lpstr>
      <vt:lpstr>Présentation PowerPoint</vt:lpstr>
      <vt:lpstr>Exprimez vos avis.</vt:lpstr>
      <vt:lpstr>A la fin de cette séance, vous serez capables de:</vt:lpstr>
      <vt:lpstr>Présentation PowerPoint</vt:lpstr>
      <vt:lpstr>Voici la formule donnant le volume d’une sphère  :</vt:lpstr>
      <vt:lpstr>Voici la formule donnant le volume d’un cône:</vt:lpstr>
      <vt:lpstr>Voici la formule donnant le volume d’une pyramide :</vt:lpstr>
      <vt:lpstr>Présentation PowerPoint</vt:lpstr>
      <vt:lpstr>Voici une sphère dont on veut calculer le volume. D’abord j’identifie ses éléments caractéristiques, en suite je calcule :</vt:lpstr>
      <vt:lpstr>Voici un cône dont on veut calculer le volume. D’abord j’identifie ses éléments caractéristiques, en suite je calcule :</vt:lpstr>
      <vt:lpstr>Présentation PowerPoint</vt:lpstr>
      <vt:lpstr>Présentation PowerPoint</vt:lpstr>
      <vt:lpstr>Complétez:</vt:lpstr>
      <vt:lpstr>La hauteur est la distance entre le sommet et la base.  </vt:lpstr>
      <vt:lpstr>Complétez:</vt:lpstr>
      <vt:lpstr> L’aire d’un cercle de rayon r est  πr^2.</vt:lpstr>
      <vt:lpstr>Complétez:</vt:lpstr>
      <vt:lpstr>  On utilise la formule  v=1/3 πr^2 h.</vt:lpstr>
      <vt:lpstr>Présentation PowerPoint</vt:lpstr>
      <vt:lpstr>Présentation PowerPoint</vt:lpstr>
      <vt:lpstr>Présentation PowerPoint</vt:lpstr>
      <vt:lpstr>  J’applique la formule: 1/3(aire de la base)×la hauteur</vt:lpstr>
      <vt:lpstr>Présentation PowerPoint</vt:lpstr>
      <vt:lpstr>Travaillez individuellement puis discutez en binômes vos réponses.</vt:lpstr>
      <vt:lpstr>Prenez la correction sur vos livrets :</vt:lpstr>
      <vt:lpstr>Prenez la correction sur vos livrets :</vt:lpstr>
      <vt:lpstr>Prenez la correction sur vos livrets :</vt:lpstr>
      <vt:lpstr>Présentation PowerPoint</vt:lpstr>
      <vt:lpstr>Prenez votre livret et votre crayon, puis répondez individuellement aux exercices. Vous avez 10 min</vt:lpstr>
      <vt:lpstr>Le temps est terminé. Voyons ensemble la solution des exercices.</vt:lpstr>
      <vt:lpstr>Présentation PowerPoint</vt:lpstr>
      <vt:lpstr>Qui peut me dire ce que nous avons appris aujourd’hui? </vt:lpstr>
      <vt:lpstr>Dans cette séance nous avons appris comment calculer :</vt:lpstr>
      <vt:lpstr>Voici l’exercice à faire à la maison pour la séance prochaine.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radouane berdouzi</cp:lastModifiedBy>
  <cp:revision>148</cp:revision>
  <dcterms:created xsi:type="dcterms:W3CDTF">2025-11-03T10:55:47Z</dcterms:created>
  <dcterms:modified xsi:type="dcterms:W3CDTF">2026-03-27T21:33:09Z</dcterms:modified>
</cp:coreProperties>
</file>