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16" r:id="rId27"/>
    <p:sldId id="317" r:id="rId28"/>
    <p:sldId id="309" r:id="rId29"/>
    <p:sldId id="310" r:id="rId30"/>
    <p:sldId id="297" r:id="rId31"/>
    <p:sldId id="270" r:id="rId32"/>
    <p:sldId id="271" r:id="rId33"/>
    <p:sldId id="272" r:id="rId34"/>
    <p:sldId id="350" r:id="rId35"/>
    <p:sldId id="313" r:id="rId36"/>
    <p:sldId id="259" r:id="rId37"/>
    <p:sldId id="298" r:id="rId38"/>
    <p:sldId id="274" r:id="rId39"/>
    <p:sldId id="348" r:id="rId40"/>
    <p:sldId id="349" r:id="rId41"/>
    <p:sldId id="299" r:id="rId42"/>
    <p:sldId id="311" r:id="rId43"/>
    <p:sldId id="312" r:id="rId44"/>
    <p:sldId id="332" r:id="rId45"/>
    <p:sldId id="333" r:id="rId46"/>
    <p:sldId id="334" r:id="rId47"/>
    <p:sldId id="335" r:id="rId48"/>
    <p:sldId id="300" r:id="rId49"/>
    <p:sldId id="301" r:id="rId50"/>
    <p:sldId id="281" r:id="rId51"/>
    <p:sldId id="303" r:id="rId52"/>
    <p:sldId id="304" r:id="rId53"/>
    <p:sldId id="282" r:id="rId54"/>
    <p:sldId id="305" r:id="rId55"/>
    <p:sldId id="262" r:id="rId56"/>
    <p:sldId id="283" r:id="rId57"/>
    <p:sldId id="284" r:id="rId58"/>
    <p:sldId id="352" r:id="rId5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16"/>
            <p14:sldId id="31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350"/>
            <p14:sldId id="313"/>
            <p14:sldId id="259"/>
            <p14:sldId id="298"/>
            <p14:sldId id="274"/>
            <p14:sldId id="348"/>
            <p14:sldId id="349"/>
          </p14:sldIdLst>
        </p14:section>
        <p14:section name="Pratique collective" id="{CF34AB29-930A-422C-8BB3-41EE66488593}">
          <p14:sldIdLst>
            <p14:sldId id="299"/>
            <p14:sldId id="311"/>
            <p14:sldId id="312"/>
            <p14:sldId id="332"/>
            <p14:sldId id="333"/>
            <p14:sldId id="334"/>
            <p14:sldId id="335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71" autoAdjust="0"/>
    <p:restoredTop sz="94660"/>
  </p:normalViewPr>
  <p:slideViewPr>
    <p:cSldViewPr snapToGrid="0">
      <p:cViewPr varScale="1">
        <p:scale>
          <a:sx n="83" d="100"/>
          <a:sy n="83" d="100"/>
        </p:scale>
        <p:origin x="46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5.png"/><Relationship Id="rId7" Type="http://schemas.openxmlformats.org/officeDocument/2006/relationships/image" Target="../media/image3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6.png"/><Relationship Id="rId9" Type="http://schemas.openxmlformats.org/officeDocument/2006/relationships/image" Target="../media/image2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8.sv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9.png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72.png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14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75.png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14.png"/><Relationship Id="rId7" Type="http://schemas.openxmlformats.org/officeDocument/2006/relationships/image" Target="../media/image8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5" Type="http://schemas.openxmlformats.org/officeDocument/2006/relationships/image" Target="../media/image79.png"/><Relationship Id="rId4" Type="http://schemas.openxmlformats.org/officeDocument/2006/relationships/image" Target="../media/image7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2.png"/><Relationship Id="rId4" Type="http://schemas.openxmlformats.org/officeDocument/2006/relationships/image" Target="../media/image8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3.png"/><Relationship Id="rId4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7.png"/><Relationship Id="rId4" Type="http://schemas.openxmlformats.org/officeDocument/2006/relationships/image" Target="../media/image9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8.png"/><Relationship Id="rId4" Type="http://schemas.openxmlformats.org/officeDocument/2006/relationships/image" Target="../media/image91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8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Les concepts de base de la géométrie dans le plan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Tâche12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Calculer la longueur d’un arc de cercle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27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2189614-A81C-9327-5032-8F1E64067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26" y="936625"/>
            <a:ext cx="10843948" cy="507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 smtClean="0">
                <a:latin typeface="Calibri" panose="020F0502020204030204"/>
              </a:rPr>
              <a:t>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/>
              <p:nvPr/>
            </p:nvSpPr>
            <p:spPr>
              <a:xfrm>
                <a:off x="3573000" y="2547361"/>
                <a:ext cx="49393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D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ans le cercle ci-dessous ,l’angle au centre </a:t>
                </a:r>
                <a14:m>
                  <m:oMath xmlns:m="http://schemas.openxmlformats.org/officeDocument/2006/math">
                    <m:r>
                      <a:rPr lang="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𝑨𝑶𝑩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lang="fr-FR" sz="1800" b="1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intercepte l’arc : ……………………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3000" y="2547361"/>
                <a:ext cx="4939393" cy="646331"/>
              </a:xfrm>
              <a:prstGeom prst="rect">
                <a:avLst/>
              </a:prstGeom>
              <a:blipFill>
                <a:blip r:embed="rId2"/>
                <a:stretch>
                  <a:fillRect l="-1026" t="-3846" r="-256" b="-134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346899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A06AC17-2935-899A-F867-1B17457D8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37" y="2989086"/>
            <a:ext cx="2759919" cy="257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l’angle au centre est un angle dont le sommet est le centre du cercle et ses côtés coupent le cercle en deux points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344036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22E420D-5EAF-5A15-4FEC-0A3797FD8254}"/>
                  </a:ext>
                </a:extLst>
              </p:cNvPr>
              <p:cNvSpPr txBox="1"/>
              <p:nvPr/>
            </p:nvSpPr>
            <p:spPr>
              <a:xfrm>
                <a:off x="3573000" y="2547361"/>
                <a:ext cx="49393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D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ans le cercle ci-dessous ,l’angle au centre </a:t>
                </a:r>
                <a14:m>
                  <m:oMath xmlns:m="http://schemas.openxmlformats.org/officeDocument/2006/math">
                    <m:r>
                      <a:rPr lang="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𝑨𝑶𝑩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lang="fr-FR" sz="1800" b="1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intercepte l’arc :</a:t>
                </a:r>
                <a14:m>
                  <m:oMath xmlns:m="http://schemas.openxmlformats.org/officeDocument/2006/math">
                    <m:r>
                      <a:rPr lang="fr-FR" sz="1800" b="1" i="1" kern="12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𝒅</m:t>
                    </m:r>
                  </m:oMath>
                </a14:m>
                <a:endParaRPr lang="fr-FR" sz="1800" b="1" kern="1200" dirty="0">
                  <a:solidFill>
                    <a:srgbClr val="FF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22E420D-5EAF-5A15-4FEC-0A3797FD8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3000" y="2547361"/>
                <a:ext cx="4939393" cy="646331"/>
              </a:xfrm>
              <a:prstGeom prst="rect">
                <a:avLst/>
              </a:prstGeom>
              <a:blipFill>
                <a:blip r:embed="rId3"/>
                <a:stretch>
                  <a:fillRect l="-1026" t="-3846" r="-256"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5A00D08B-491D-244A-AF57-5201089228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37" y="2989086"/>
            <a:ext cx="2759919" cy="257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 smtClean="0">
                <a:latin typeface="Calibri" panose="020F0502020204030204"/>
              </a:rPr>
              <a:t>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358474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B64A11C-6553-0355-73BB-451B8DBF9AB1}"/>
              </a:ext>
            </a:extLst>
          </p:cNvPr>
          <p:cNvSpPr txBox="1"/>
          <p:nvPr/>
        </p:nvSpPr>
        <p:spPr>
          <a:xfrm>
            <a:off x="2461948" y="272126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D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ans le cercle ci-dessous ,l’arc e en bleu est intercepté par l’angle au centre …………………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DAD22EF-1FD5-DAC3-15EE-3A9ED261F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37" y="2989086"/>
            <a:ext cx="2759919" cy="257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vous, l’angle </a:t>
                </a:r>
                <a14:m>
                  <m:oMath xmlns:m="http://schemas.openxmlformats.org/officeDocument/2006/math">
                    <m:r>
                      <a:rPr lang="fr" sz="1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∠</m:t>
                    </m:r>
                    <m:r>
                      <a:rPr lang="fr-FR" sz="1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𝑨𝑶𝑪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coupe le cercle en A et C 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1" t="-17391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347509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CB1FC74-3216-2B93-513B-878A70B8C876}"/>
                  </a:ext>
                </a:extLst>
              </p:cNvPr>
              <p:cNvSpPr txBox="1"/>
              <p:nvPr/>
            </p:nvSpPr>
            <p:spPr>
              <a:xfrm>
                <a:off x="2461948" y="2721268"/>
                <a:ext cx="49393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 smtClean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D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ans le cercle ci-dessous ,l’arc e en bleu est intercepté par l’angle au centre </a:t>
                </a:r>
                <a14:m>
                  <m:oMath xmlns:m="http://schemas.openxmlformats.org/officeDocument/2006/math">
                    <m:r>
                      <a:rPr lang="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∠</m:t>
                    </m:r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𝑨𝑶𝑪</m:t>
                    </m:r>
                    <m:r>
                      <a:rPr lang="fr-MA" sz="1800" b="1" i="0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.</m:t>
                    </m:r>
                  </m:oMath>
                </a14:m>
                <a:endParaRPr lang="fr-FR" sz="1800" b="1" kern="1200" dirty="0">
                  <a:solidFill>
                    <a:srgbClr val="FF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CB1FC74-3216-2B93-513B-878A70B8C8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948" y="2721268"/>
                <a:ext cx="4939393" cy="646331"/>
              </a:xfrm>
              <a:prstGeom prst="rect">
                <a:avLst/>
              </a:prstGeom>
              <a:blipFill>
                <a:blip r:embed="rId4"/>
                <a:stretch>
                  <a:fillRect l="-1111" t="-471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2412A3C3-4BDA-BE4C-5035-6918E6AB34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551" y="3044433"/>
            <a:ext cx="2759919" cy="257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</a:t>
            </a:r>
            <a:r>
              <a:rPr lang="fr-FR" dirty="0" smtClean="0">
                <a:latin typeface="Calibri" panose="020F0502020204030204"/>
              </a:rPr>
              <a:t>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’expression :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𝟐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𝟔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s’écrit simplement :</a:t>
                </a:r>
                <a14:m>
                  <m:oMath xmlns:m="http://schemas.openxmlformats.org/officeDocument/2006/math"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333428" y="479351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447736" y="466881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la multiplication est commutative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2485828" y="450938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9C524B1F-E225-C73B-8D2F-68B229E8CA5C}"/>
                  </a:ext>
                </a:extLst>
              </p:cNvPr>
              <p:cNvSpPr txBox="1"/>
              <p:nvPr/>
            </p:nvSpPr>
            <p:spPr>
              <a:xfrm>
                <a:off x="2485828" y="25812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’expression :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𝟐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𝟔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s’écrit simplement :</a:t>
                </a:r>
                <a14:m>
                  <m:oMath xmlns:m="http://schemas.openxmlformats.org/officeDocument/2006/math"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9C524B1F-E225-C73B-8D2F-68B229E8C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5828" y="25812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</a:t>
            </a:r>
            <a:r>
              <a:rPr lang="fr-FR" dirty="0" smtClean="0">
                <a:latin typeface="Calibri" panose="020F0502020204030204"/>
              </a:rPr>
              <a:t>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D6F0D051-1580-9075-E5FA-319A5B6F4719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 rayon d’un cercle de diamètre 10 cm est :20 cm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2333428" y="420458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7447736" y="420458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le rayon est égal à la moitié du </a:t>
            </a:r>
            <a:r>
              <a:rPr lang="fr-FR" dirty="0" smtClean="0">
                <a:latin typeface="Calibri" panose="020F0502020204030204"/>
              </a:rPr>
              <a:t>diamètre.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7447736" y="440259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A0D6EFDA-A601-F2E1-0291-5E8319EDF124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 rayon d’un cercle de diamètre 10 cm est :20 cm</a:t>
            </a:r>
            <a:endParaRPr lang="fr-F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Calculer le périmètre d’un cercle de rayon 5 </a:t>
            </a:r>
            <a:r>
              <a:rPr lang="fr-FR" dirty="0" smtClean="0"/>
              <a:t>cm. 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FEAFBB53-1244-20D0-686F-9358ED7C04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96" y="1204571"/>
            <a:ext cx="11357408" cy="281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:souvenez vous le périmètre du cercle est la longueur de la circonférence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C8E1FF49-56BF-A756-624A-AF8B1D5043AD}"/>
              </a:ext>
            </a:extLst>
          </p:cNvPr>
          <p:cNvSpPr txBox="1"/>
          <p:nvPr/>
        </p:nvSpPr>
        <p:spPr>
          <a:xfrm>
            <a:off x="1409331" y="3664464"/>
            <a:ext cx="95188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B7478C2-81EA-A748-BEC8-4FBB70C8127B}"/>
                  </a:ext>
                </a:extLst>
              </p:cNvPr>
              <p:cNvSpPr/>
              <p:nvPr/>
            </p:nvSpPr>
            <p:spPr>
              <a:xfrm>
                <a:off x="1220380" y="4158469"/>
                <a:ext cx="9562289" cy="19859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Le périmètre d’un cercle est donné par la formule :</a:t>
                </a: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Pour calculer le périmètre d’un cercle de rayon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𝑟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=5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On remplace r par 5 dans la formule :</a:t>
                </a: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On trouve :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𝑝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=2×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×5=10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</m:oMath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Pour trouver une valeur approche du périmètre on prend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=3,14</m:t>
                    </m:r>
                  </m:oMath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=10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31,4 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B7478C2-81EA-A748-BEC8-4FBB70C812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0380" y="4158469"/>
                <a:ext cx="9562289" cy="1985962"/>
              </a:xfrm>
              <a:prstGeom prst="rect">
                <a:avLst/>
              </a:prstGeom>
              <a:blipFill>
                <a:blip r:embed="rId2"/>
                <a:stretch>
                  <a:fillRect t="-21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5813654-67B0-785E-E251-BB1FADD04C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3" y="1088947"/>
            <a:ext cx="11357408" cy="281184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31F48BA-9527-4B5B-750D-E0DC7986D6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270" y="4146910"/>
            <a:ext cx="1041400" cy="3937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0FD386E-EEAD-CB14-B2B4-2F602E01B4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42" y="4757750"/>
            <a:ext cx="10414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résumé de ce qu’on a vu jusqu’ici  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A94F6A-E3A6-DEDE-13D5-86ECA1D49A3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endParaRPr lang="fr-FR" dirty="0"/>
              </a:p>
              <a:p>
                <a:r>
                  <a:rPr lang="fr-FR" dirty="0"/>
                  <a:t>Dans un cercle de centre </a:t>
                </a:r>
                <a:r>
                  <a:rPr lang="fr-FR" dirty="0" smtClean="0"/>
                  <a:t>O, l’arc </a:t>
                </a:r>
                <a:r>
                  <a:rPr lang="fr-FR" dirty="0"/>
                  <a:t>AB est intercepté par l’angle au centre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AOB</m:t>
                    </m:r>
                    <m:r>
                      <a:rPr lang="fr-F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; </a:t>
                </a:r>
              </a:p>
              <a:p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r>
                  <a:rPr lang="fr-FR" dirty="0"/>
                  <a:t>Le périmètre d’un cercle de rayon r est donné par la formule :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fr-FR" dirty="0"/>
                  <a:t> </a:t>
                </a:r>
              </a:p>
              <a:p>
                <a:pPr marL="0" indent="0">
                  <a:buNone/>
                </a:pPr>
                <a:r>
                  <a:rPr lang="fr-FR" dirty="0"/>
                  <a:t>     ou encore :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fr-FR" dirty="0"/>
                  <a:t> avec d le diamètre du cercle </a:t>
                </a:r>
              </a:p>
              <a:p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r>
                  <a:rPr lang="fr-FR" dirty="0"/>
                  <a:t>Une valeur approchée du nombre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fr-FR" dirty="0"/>
                  <a:t> est :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3,14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A94F6A-E3A6-DEDE-13D5-86ECA1D49A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4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Flèche en arc 4">
            <a:extLst>
              <a:ext uri="{FF2B5EF4-FFF2-40B4-BE49-F238E27FC236}">
                <a16:creationId xmlns:a16="http://schemas.microsoft.com/office/drawing/2014/main" id="{2DFF5C4D-120F-60D1-5BB7-162589E8F6BC}"/>
              </a:ext>
            </a:extLst>
          </p:cNvPr>
          <p:cNvSpPr/>
          <p:nvPr/>
        </p:nvSpPr>
        <p:spPr>
          <a:xfrm>
            <a:off x="4178461" y="1499007"/>
            <a:ext cx="312516" cy="69449"/>
          </a:xfrm>
          <a:prstGeom prst="circular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</a:t>
            </a:r>
            <a:r>
              <a:rPr lang="fr-FR" dirty="0" smtClean="0">
                <a:latin typeface="Calibri" panose="020F0502020204030204"/>
              </a:rPr>
              <a:t>avis: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8734239" cy="351357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355119" y="2402818"/>
            <a:ext cx="580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Les deux </a:t>
            </a:r>
            <a:r>
              <a:rPr lang="fr-FR" b="1" dirty="0" smtClean="0">
                <a:solidFill>
                  <a:prstClr val="black"/>
                </a:solidFill>
                <a:latin typeface="Calibri" panose="020F0502020204030204"/>
              </a:rPr>
              <a:t>chemins </a:t>
            </a: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(rouge et noir ) menant de B à C ont-ils la même longueur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9A5404-2F2E-1250-88E6-6F005568A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018" y="2772150"/>
            <a:ext cx="2465461" cy="249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ADEC79F6-6510-7633-1768-93655E240CB6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77" y="3704128"/>
            <a:ext cx="1715625" cy="1669507"/>
          </a:xfrm>
        </p:spPr>
      </p:pic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8074482" cy="336487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 la longueur d’un arc de cercle comme :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505B3A-A0C7-7AD2-208A-250029960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200" y="3835447"/>
            <a:ext cx="1715625" cy="17063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D5B90BE-3958-D78D-2440-E92F73F3AF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317" y="3648099"/>
            <a:ext cx="1608237" cy="173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1373897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rappelle la signification d’un arc de cercle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1D883FB-56C2-9FB3-219B-406BBA1B28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400" y="1181100"/>
            <a:ext cx="3606800" cy="22479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34A5E5E-5D76-2543-2DE9-A7597FC3C4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6" t="8954"/>
          <a:stretch/>
        </p:blipFill>
        <p:spPr>
          <a:xfrm>
            <a:off x="8244590" y="3673474"/>
            <a:ext cx="2639310" cy="248602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9FE382B-0013-FD16-1307-D922CCA9CEB9}"/>
              </a:ext>
            </a:extLst>
          </p:cNvPr>
          <p:cNvSpPr txBox="1"/>
          <p:nvPr/>
        </p:nvSpPr>
        <p:spPr>
          <a:xfrm>
            <a:off x="726514" y="1661172"/>
            <a:ext cx="61891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L’arc d’un cercle est la partie du cercle comprise </a:t>
            </a:r>
          </a:p>
          <a:p>
            <a:pPr marL="0" algn="r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entre les deux côtés de l’angle au centre qui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l’intercepte. 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694FE72-B38A-D3E3-4BF0-C032F560539C}"/>
                  </a:ext>
                </a:extLst>
              </p:cNvPr>
              <p:cNvSpPr txBox="1"/>
              <p:nvPr/>
            </p:nvSpPr>
            <p:spPr>
              <a:xfrm>
                <a:off x="599607" y="4152275"/>
                <a:ext cx="69390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L’arc AB colorié en rouge est appelé arc de rayon OA et d’angle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𝛽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694FE72-B38A-D3E3-4BF0-C032F5605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07" y="4152275"/>
                <a:ext cx="6939079" cy="400110"/>
              </a:xfrm>
              <a:prstGeom prst="rect">
                <a:avLst/>
              </a:prstGeom>
              <a:blipFill>
                <a:blip r:embed="rId5"/>
                <a:stretch>
                  <a:fillRect l="-914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lèche en arc 2">
            <a:extLst>
              <a:ext uri="{FF2B5EF4-FFF2-40B4-BE49-F238E27FC236}">
                <a16:creationId xmlns:a16="http://schemas.microsoft.com/office/drawing/2014/main" id="{16D73104-CB44-7482-406E-96AF1E764628}"/>
              </a:ext>
            </a:extLst>
          </p:cNvPr>
          <p:cNvSpPr/>
          <p:nvPr/>
        </p:nvSpPr>
        <p:spPr>
          <a:xfrm>
            <a:off x="1180618" y="4152275"/>
            <a:ext cx="289367" cy="45719"/>
          </a:xfrm>
          <a:prstGeom prst="circular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336315"/>
            <a:ext cx="10277091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Maintenant je vais vous montrer comment calculer la longueur de n’importe quel arc connaissant son rayon et son </a:t>
            </a:r>
            <a:r>
              <a:rPr lang="fr-FR" dirty="0" smtClean="0">
                <a:latin typeface="Calibri" panose="020F0502020204030204"/>
              </a:rPr>
              <a:t>angle.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d’où vienne la formule :.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100E785-0A50-E773-9008-0C3C1D08DA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4"/>
          <a:stretch/>
        </p:blipFill>
        <p:spPr>
          <a:xfrm>
            <a:off x="8401986" y="1229953"/>
            <a:ext cx="3204000" cy="271894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16E074-C50A-BF3C-2AC2-FBAD3609A13C}"/>
              </a:ext>
            </a:extLst>
          </p:cNvPr>
          <p:cNvSpPr txBox="1"/>
          <p:nvPr/>
        </p:nvSpPr>
        <p:spPr>
          <a:xfrm>
            <a:off x="659757" y="2374371"/>
            <a:ext cx="5018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vais utiliser un tableau de proportionnalité 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9" name="Tableau 8">
                <a:extLst>
                  <a:ext uri="{FF2B5EF4-FFF2-40B4-BE49-F238E27FC236}">
                    <a16:creationId xmlns:a16="http://schemas.microsoft.com/office/drawing/2014/main" id="{683F803E-9FBA-DABA-1822-C79FDFB5111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16249524"/>
                  </p:ext>
                </p:extLst>
              </p:nvPr>
            </p:nvGraphicFramePr>
            <p:xfrm>
              <a:off x="671848" y="3163286"/>
              <a:ext cx="5792865" cy="10109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480038">
                      <a:extLst>
                        <a:ext uri="{9D8B030D-6E8A-4147-A177-3AD203B41FA5}">
                          <a16:colId xmlns:a16="http://schemas.microsoft.com/office/drawing/2014/main" val="3383310215"/>
                        </a:ext>
                      </a:extLst>
                    </a:gridCol>
                    <a:gridCol w="1381872">
                      <a:extLst>
                        <a:ext uri="{9D8B030D-6E8A-4147-A177-3AD203B41FA5}">
                          <a16:colId xmlns:a16="http://schemas.microsoft.com/office/drawing/2014/main" val="2112043901"/>
                        </a:ext>
                      </a:extLst>
                    </a:gridCol>
                    <a:gridCol w="1930955">
                      <a:extLst>
                        <a:ext uri="{9D8B030D-6E8A-4147-A177-3AD203B41FA5}">
                          <a16:colId xmlns:a16="http://schemas.microsoft.com/office/drawing/2014/main" val="21450404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Angle en degré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360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443576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Longueur d’arc en cm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i="1" dirty="0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8726437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9" name="Tableau 8">
                <a:extLst>
                  <a:ext uri="{FF2B5EF4-FFF2-40B4-BE49-F238E27FC236}">
                    <a16:creationId xmlns:a16="http://schemas.microsoft.com/office/drawing/2014/main" id="{683F803E-9FBA-DABA-1822-C79FDFB5111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16249524"/>
                  </p:ext>
                </p:extLst>
              </p:nvPr>
            </p:nvGraphicFramePr>
            <p:xfrm>
              <a:off x="671848" y="3163286"/>
              <a:ext cx="5792865" cy="10109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480038">
                      <a:extLst>
                        <a:ext uri="{9D8B030D-6E8A-4147-A177-3AD203B41FA5}">
                          <a16:colId xmlns:a16="http://schemas.microsoft.com/office/drawing/2014/main" val="3383310215"/>
                        </a:ext>
                      </a:extLst>
                    </a:gridCol>
                    <a:gridCol w="1381872">
                      <a:extLst>
                        <a:ext uri="{9D8B030D-6E8A-4147-A177-3AD203B41FA5}">
                          <a16:colId xmlns:a16="http://schemas.microsoft.com/office/drawing/2014/main" val="2112043901"/>
                        </a:ext>
                      </a:extLst>
                    </a:gridCol>
                    <a:gridCol w="1930955">
                      <a:extLst>
                        <a:ext uri="{9D8B030D-6E8A-4147-A177-3AD203B41FA5}">
                          <a16:colId xmlns:a16="http://schemas.microsoft.com/office/drawing/2014/main" val="21450404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Angle en degré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360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200315" t="-8197" r="-631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435765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Longueur d’arc en cm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79736" t="-62264" r="-140529" b="-150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200315" t="-62264" r="-631" b="-150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72643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E5FB159-59CB-96E1-6913-06A69B4894AD}"/>
                  </a:ext>
                </a:extLst>
              </p:cNvPr>
              <p:cNvSpPr txBox="1"/>
              <p:nvPr/>
            </p:nvSpPr>
            <p:spPr>
              <a:xfrm>
                <a:off x="671848" y="5358615"/>
                <a:ext cx="7782259" cy="538865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longueur d’un arc de cercle de rayon r et d’angle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𝜃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 :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𝒍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FR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𝜽</m:t>
                        </m:r>
                      </m:num>
                      <m:den>
                        <m:r>
                          <a:rPr lang="fr-FR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𝟑𝟔𝟎</m:t>
                        </m:r>
                      </m:den>
                    </m:f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𝟐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𝝅</m:t>
                    </m:r>
                  </m:oMath>
                </a14:m>
                <a:r>
                  <a:rPr lang="fr-FR" sz="20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E5FB159-59CB-96E1-6913-06A69B4894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48" y="5358615"/>
                <a:ext cx="7782259" cy="538865"/>
              </a:xfrm>
              <a:prstGeom prst="rect">
                <a:avLst/>
              </a:prstGeom>
              <a:blipFill>
                <a:blip r:embed="rId5"/>
                <a:stretch>
                  <a:fillRect l="-650" b="-9091"/>
                </a:stretch>
              </a:blipFill>
              <a:ln>
                <a:solidFill>
                  <a:srgbClr val="00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8819D8D-D9E5-5D24-4BAB-4B98BFA8F65D}"/>
                  </a:ext>
                </a:extLst>
              </p:cNvPr>
              <p:cNvSpPr txBox="1"/>
              <p:nvPr/>
            </p:nvSpPr>
            <p:spPr>
              <a:xfrm>
                <a:off x="659757" y="1851949"/>
                <a:ext cx="60337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Exprimons  la longueur 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𝑙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 l’arc  AB du cercle </a:t>
                </a:r>
                <a:r>
                  <a:rPr lang="fr-F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ci-contre:</a:t>
                </a:r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8819D8D-D9E5-5D24-4BAB-4B98BFA8F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57" y="1851949"/>
                <a:ext cx="6033703" cy="400110"/>
              </a:xfrm>
              <a:prstGeom prst="rect">
                <a:avLst/>
              </a:prstGeom>
              <a:blipFill>
                <a:blip r:embed="rId6"/>
                <a:stretch>
                  <a:fillRect l="-1010" t="-9231" r="-404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D1E3E444-E3A9-8B48-FF40-3135A543252C}"/>
              </a:ext>
            </a:extLst>
          </p:cNvPr>
          <p:cNvSpPr txBox="1"/>
          <p:nvPr/>
        </p:nvSpPr>
        <p:spPr>
          <a:xfrm>
            <a:off x="671848" y="4958505"/>
            <a:ext cx="1287340" cy="40011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Propriété :</a:t>
            </a:r>
          </a:p>
        </p:txBody>
      </p:sp>
      <p:sp>
        <p:nvSpPr>
          <p:cNvPr id="11" name="Flèche en arc 10">
            <a:extLst>
              <a:ext uri="{FF2B5EF4-FFF2-40B4-BE49-F238E27FC236}">
                <a16:creationId xmlns:a16="http://schemas.microsoft.com/office/drawing/2014/main" id="{675BE282-C200-8695-80A8-0255BD05C989}"/>
              </a:ext>
            </a:extLst>
          </p:cNvPr>
          <p:cNvSpPr/>
          <p:nvPr/>
        </p:nvSpPr>
        <p:spPr>
          <a:xfrm>
            <a:off x="4182256" y="1858780"/>
            <a:ext cx="344774" cy="89941"/>
          </a:xfrm>
          <a:prstGeom prst="circular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3" grpId="0"/>
      <p:bldP spid="6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6605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vous montrer comment calculer la longueur d’un arc sur un exemple 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227A063-56B1-079F-236E-ADFFF931106C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39" y="983132"/>
            <a:ext cx="4409303" cy="1105739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B115472-3EEE-4802-F1D0-BB754E67DD8C}"/>
                  </a:ext>
                </a:extLst>
              </p:cNvPr>
              <p:cNvSpPr txBox="1"/>
              <p:nvPr/>
            </p:nvSpPr>
            <p:spPr>
              <a:xfrm>
                <a:off x="569626" y="2100991"/>
                <a:ext cx="629473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1) j’identifie le rayon et l’angle de l’arc:</a:t>
                </a:r>
                <a14:m>
                  <m:oMath xmlns:m="http://schemas.openxmlformats.org/officeDocument/2006/math">
                    <m:r>
                      <a:rPr lang="fr-MA" sz="20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𝑟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=9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;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𝜃</m:t>
                    </m:r>
                    <m: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=40°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B115472-3EEE-4802-F1D0-BB754E67D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26" y="2100991"/>
                <a:ext cx="6294737" cy="400110"/>
              </a:xfrm>
              <a:prstGeom prst="rect">
                <a:avLst/>
              </a:prstGeom>
              <a:blipFill>
                <a:blip r:embed="rId4"/>
                <a:stretch>
                  <a:fillRect l="-968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735C003F-8F64-5C76-1E3F-D585A80C8B96}"/>
              </a:ext>
            </a:extLst>
          </p:cNvPr>
          <p:cNvSpPr txBox="1"/>
          <p:nvPr/>
        </p:nvSpPr>
        <p:spPr>
          <a:xfrm>
            <a:off x="569626" y="2793979"/>
            <a:ext cx="46537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2) j’utilise un tableau de proportionnalité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0A704BF-9CB5-1EA2-255D-2F7278C79A57}"/>
                  </a:ext>
                </a:extLst>
              </p:cNvPr>
              <p:cNvSpPr txBox="1"/>
              <p:nvPr/>
            </p:nvSpPr>
            <p:spPr>
              <a:xfrm>
                <a:off x="569626" y="4578391"/>
                <a:ext cx="3679341" cy="5295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3) Je calcule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𝑙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40</m:t>
                        </m:r>
                      </m:num>
                      <m:den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360</m:t>
                        </m:r>
                      </m:den>
                    </m:f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×18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=2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0A704BF-9CB5-1EA2-255D-2F7278C79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26" y="4578391"/>
                <a:ext cx="3679341" cy="529504"/>
              </a:xfrm>
              <a:prstGeom prst="rect">
                <a:avLst/>
              </a:prstGeom>
              <a:blipFill>
                <a:blip r:embed="rId5"/>
                <a:stretch>
                  <a:fillRect l="-1718" b="-69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57C9CF9-0F45-B34A-C980-E191BBAB4AD3}"/>
                  </a:ext>
                </a:extLst>
              </p:cNvPr>
              <p:cNvSpPr txBox="1"/>
              <p:nvPr/>
            </p:nvSpPr>
            <p:spPr>
              <a:xfrm>
                <a:off x="569626" y="5414361"/>
                <a:ext cx="78477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4) Je donne une valeur approchée lorsqu’on me le demande :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𝑙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≈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6,28 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57C9CF9-0F45-B34A-C980-E191BBAB4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26" y="5414361"/>
                <a:ext cx="7847789" cy="400110"/>
              </a:xfrm>
              <a:prstGeom prst="rect">
                <a:avLst/>
              </a:prstGeom>
              <a:blipFill>
                <a:blip r:embed="rId6"/>
                <a:stretch>
                  <a:fillRect l="-776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637E0644-39C9-62CF-B398-04F441167E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361" y="983132"/>
            <a:ext cx="5080000" cy="2552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au 12">
                <a:extLst>
                  <a:ext uri="{FF2B5EF4-FFF2-40B4-BE49-F238E27FC236}">
                    <a16:creationId xmlns:a16="http://schemas.microsoft.com/office/drawing/2014/main" id="{F532BED3-9D78-1BD5-50D8-FB44B5492C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0135585"/>
                  </p:ext>
                </p:extLst>
              </p:nvPr>
            </p:nvGraphicFramePr>
            <p:xfrm>
              <a:off x="996506" y="3530245"/>
              <a:ext cx="2629942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314971">
                      <a:extLst>
                        <a:ext uri="{9D8B030D-6E8A-4147-A177-3AD203B41FA5}">
                          <a16:colId xmlns:a16="http://schemas.microsoft.com/office/drawing/2014/main" val="1707587415"/>
                        </a:ext>
                      </a:extLst>
                    </a:gridCol>
                    <a:gridCol w="1314971">
                      <a:extLst>
                        <a:ext uri="{9D8B030D-6E8A-4147-A177-3AD203B41FA5}">
                          <a16:colId xmlns:a16="http://schemas.microsoft.com/office/drawing/2014/main" val="27474886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360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21042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×9×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?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25639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au 12">
                <a:extLst>
                  <a:ext uri="{FF2B5EF4-FFF2-40B4-BE49-F238E27FC236}">
                    <a16:creationId xmlns:a16="http://schemas.microsoft.com/office/drawing/2014/main" id="{F532BED3-9D78-1BD5-50D8-FB44B5492C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0135585"/>
                  </p:ext>
                </p:extLst>
              </p:nvPr>
            </p:nvGraphicFramePr>
            <p:xfrm>
              <a:off x="996506" y="3530245"/>
              <a:ext cx="2629942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314971">
                      <a:extLst>
                        <a:ext uri="{9D8B030D-6E8A-4147-A177-3AD203B41FA5}">
                          <a16:colId xmlns:a16="http://schemas.microsoft.com/office/drawing/2014/main" val="1707587415"/>
                        </a:ext>
                      </a:extLst>
                    </a:gridCol>
                    <a:gridCol w="1314971">
                      <a:extLst>
                        <a:ext uri="{9D8B030D-6E8A-4147-A177-3AD203B41FA5}">
                          <a16:colId xmlns:a16="http://schemas.microsoft.com/office/drawing/2014/main" val="27474886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360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40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21042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8"/>
                          <a:stretch>
                            <a:fillRect l="-962" t="-103333" r="-100962" b="-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?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256398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474D0-A4C9-039B-4C03-D6470D9CA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4C9455-F46E-F6D1-844E-D48429E84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vous montrer un autre exemple 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07B3D96-2EC0-1E6D-B20A-BBD8C785B214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39" y="983132"/>
            <a:ext cx="4409303" cy="1105739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CAECD928-5069-2A74-A4E7-7FEE4CBC4D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B3B6A09-ECE5-C3FE-1DD4-E5DF721DAE87}"/>
                  </a:ext>
                </a:extLst>
              </p:cNvPr>
              <p:cNvSpPr txBox="1"/>
              <p:nvPr/>
            </p:nvSpPr>
            <p:spPr>
              <a:xfrm>
                <a:off x="569626" y="2100991"/>
                <a:ext cx="629473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1) j’identifie le rayon et l’angle de l’arc: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𝑟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=9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;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𝜃</m:t>
                    </m:r>
                    <m: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=40°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B3B6A09-ECE5-C3FE-1DD4-E5DF721DA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26" y="2100991"/>
                <a:ext cx="6294737" cy="400110"/>
              </a:xfrm>
              <a:prstGeom prst="rect">
                <a:avLst/>
              </a:prstGeom>
              <a:blipFill>
                <a:blip r:embed="rId4"/>
                <a:stretch>
                  <a:fillRect l="-1006" t="-9375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450580A4-8195-A4ED-5179-0959A9675F1F}"/>
              </a:ext>
            </a:extLst>
          </p:cNvPr>
          <p:cNvSpPr txBox="1"/>
          <p:nvPr/>
        </p:nvSpPr>
        <p:spPr>
          <a:xfrm>
            <a:off x="569626" y="2793979"/>
            <a:ext cx="46537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2) j’utilise un tableau de proportionnalité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204A12D-178A-3221-07BD-55B8FABE5E05}"/>
                  </a:ext>
                </a:extLst>
              </p:cNvPr>
              <p:cNvSpPr txBox="1"/>
              <p:nvPr/>
            </p:nvSpPr>
            <p:spPr>
              <a:xfrm>
                <a:off x="569626" y="4578391"/>
                <a:ext cx="3679341" cy="5295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3) Je calcule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𝑙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120</m:t>
                        </m:r>
                      </m:num>
                      <m:den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360</m:t>
                        </m:r>
                      </m:den>
                    </m:f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×12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204A12D-178A-3221-07BD-55B8FABE5E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26" y="4578391"/>
                <a:ext cx="3679341" cy="529504"/>
              </a:xfrm>
              <a:prstGeom prst="rect">
                <a:avLst/>
              </a:prstGeom>
              <a:blipFill>
                <a:blip r:embed="rId5"/>
                <a:stretch>
                  <a:fillRect l="-1718" b="-69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2D32073-97C5-CD77-9AC1-A44A371EF02B}"/>
                  </a:ext>
                </a:extLst>
              </p:cNvPr>
              <p:cNvSpPr txBox="1"/>
              <p:nvPr/>
            </p:nvSpPr>
            <p:spPr>
              <a:xfrm>
                <a:off x="569626" y="5414361"/>
                <a:ext cx="80465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4) Je donne une valeur approchée lorsqu’on me le demande :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𝑙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≈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12,56 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2D32073-97C5-CD77-9AC1-A44A371EF0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26" y="5414361"/>
                <a:ext cx="8046562" cy="400110"/>
              </a:xfrm>
              <a:prstGeom prst="rect">
                <a:avLst/>
              </a:prstGeom>
              <a:blipFill>
                <a:blip r:embed="rId6"/>
                <a:stretch>
                  <a:fillRect l="-758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au 12">
                <a:extLst>
                  <a:ext uri="{FF2B5EF4-FFF2-40B4-BE49-F238E27FC236}">
                    <a16:creationId xmlns:a16="http://schemas.microsoft.com/office/drawing/2014/main" id="{DDE92B05-5E56-4B64-B0A8-4F38C05D5F7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4960286"/>
                  </p:ext>
                </p:extLst>
              </p:nvPr>
            </p:nvGraphicFramePr>
            <p:xfrm>
              <a:off x="996506" y="3530245"/>
              <a:ext cx="2629942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314971">
                      <a:extLst>
                        <a:ext uri="{9D8B030D-6E8A-4147-A177-3AD203B41FA5}">
                          <a16:colId xmlns:a16="http://schemas.microsoft.com/office/drawing/2014/main" val="1707587415"/>
                        </a:ext>
                      </a:extLst>
                    </a:gridCol>
                    <a:gridCol w="1314971">
                      <a:extLst>
                        <a:ext uri="{9D8B030D-6E8A-4147-A177-3AD203B41FA5}">
                          <a16:colId xmlns:a16="http://schemas.microsoft.com/office/drawing/2014/main" val="27474886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360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120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21042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×6×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?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25639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au 12">
                <a:extLst>
                  <a:ext uri="{FF2B5EF4-FFF2-40B4-BE49-F238E27FC236}">
                    <a16:creationId xmlns:a16="http://schemas.microsoft.com/office/drawing/2014/main" id="{DDE92B05-5E56-4B64-B0A8-4F38C05D5F7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4960286"/>
                  </p:ext>
                </p:extLst>
              </p:nvPr>
            </p:nvGraphicFramePr>
            <p:xfrm>
              <a:off x="996506" y="3530245"/>
              <a:ext cx="2629942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314971">
                      <a:extLst>
                        <a:ext uri="{9D8B030D-6E8A-4147-A177-3AD203B41FA5}">
                          <a16:colId xmlns:a16="http://schemas.microsoft.com/office/drawing/2014/main" val="1707587415"/>
                        </a:ext>
                      </a:extLst>
                    </a:gridCol>
                    <a:gridCol w="1314971">
                      <a:extLst>
                        <a:ext uri="{9D8B030D-6E8A-4147-A177-3AD203B41FA5}">
                          <a16:colId xmlns:a16="http://schemas.microsoft.com/office/drawing/2014/main" val="27474886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360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120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21042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962" t="-103333" r="-100962" b="-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?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2563983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B1DD9E23-B008-0537-77DA-80BD4EDA6C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924" y="1014318"/>
            <a:ext cx="4870437" cy="220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91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2CA90-1107-1212-CC52-B62C27FFD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9ED59D-F28B-DDDE-9415-71BE8DA18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Résumons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8CB8C44-92C9-1206-BB40-26206E5FC72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9BB3FACB-4857-9742-7071-F3D943633788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54" y="910455"/>
            <a:ext cx="10705227" cy="5480366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/>
              <p:cNvSpPr txBox="1"/>
              <p:nvPr/>
            </p:nvSpPr>
            <p:spPr>
              <a:xfrm>
                <a:off x="3713019" y="5680363"/>
                <a:ext cx="249382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</m:oMath>
                  </m:oMathPara>
                </a14:m>
                <a:endParaRPr lang="fr-FR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19" y="5680363"/>
                <a:ext cx="249382" cy="400110"/>
              </a:xfrm>
              <a:prstGeom prst="rect">
                <a:avLst/>
              </a:prstGeom>
              <a:blipFill>
                <a:blip r:embed="rId4"/>
                <a:stretch>
                  <a:fillRect r="-365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/>
              <p:cNvSpPr txBox="1"/>
              <p:nvPr/>
            </p:nvSpPr>
            <p:spPr>
              <a:xfrm>
                <a:off x="8973128" y="5680363"/>
                <a:ext cx="249382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</m:oMath>
                  </m:oMathPara>
                </a14:m>
                <a:endParaRPr lang="fr-FR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3128" y="5680363"/>
                <a:ext cx="249382" cy="400110"/>
              </a:xfrm>
              <a:prstGeom prst="rect">
                <a:avLst/>
              </a:prstGeom>
              <a:blipFill>
                <a:blip r:embed="rId5"/>
                <a:stretch>
                  <a:fillRect r="-365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75958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 smtClean="0">
                <a:latin typeface="Calibri" panose="020F0502020204030204"/>
              </a:rPr>
              <a:t>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2333428" y="1229193"/>
                <a:ext cx="7092719" cy="3387777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Le cercle a pour rayon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𝒓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𝟏𝟎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𝒄𝒎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la longueur de l’arc d est :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𝟏𝟎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𝝅</m:t>
                    </m:r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1229193"/>
                <a:ext cx="7092719" cy="338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333428" y="5131234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447736" y="512789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D3B2000-4E7E-53F7-2486-31F540AE6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560" y="2374157"/>
            <a:ext cx="2853440" cy="210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 smtClean="0">
                    <a:latin typeface="Calibri" panose="020F0502020204030204"/>
                  </a:rPr>
                  <a:t>𝐕𝐨𝐢𝐜𝐢 𝐥𝐚  𝐫</a:t>
                </a:r>
                <a:r>
                  <a:rPr lang="fr-FR" dirty="0" err="1">
                    <a:latin typeface="Calibri" panose="020F0502020204030204"/>
                  </a:rPr>
                  <a:t>é</a:t>
                </a:r>
                <a:r>
                  <a:rPr lang="fr-FR" dirty="0">
                    <a:latin typeface="Calibri" panose="020F0502020204030204"/>
                  </a:rPr>
                  <a:t>𝐩𝐨𝐧𝐬𝐞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𝟏𝟖𝟎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𝟑𝟔𝟎</m:t>
                        </m:r>
                      </m:den>
                    </m:f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fr-MA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5000" b="-409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333428" y="526551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7BE67BA2-88E8-D569-4D1C-41C72D2D268B}"/>
                  </a:ext>
                </a:extLst>
              </p:cNvPr>
              <p:cNvSpPr txBox="1"/>
              <p:nvPr/>
            </p:nvSpPr>
            <p:spPr>
              <a:xfrm>
                <a:off x="2333428" y="1229193"/>
                <a:ext cx="7092719" cy="3387777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Le cercle a pour rayon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𝒓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𝟏𝟎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𝒄𝒎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la longueur de l’arc d est :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𝟏𝟎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𝝅</m:t>
                    </m:r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7BE67BA2-88E8-D569-4D1C-41C72D2D26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1229193"/>
                <a:ext cx="7092719" cy="338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1C32D978-F3B8-7E3A-5122-AC6BD618F5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560" y="2374157"/>
            <a:ext cx="2853440" cy="210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 smtClean="0">
                <a:latin typeface="Calibri" panose="020F0502020204030204"/>
              </a:rPr>
              <a:t>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1572744" y="502630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7681475" y="502296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AAEE421D-3D7C-6D59-E586-04DAB28B41DD}"/>
                  </a:ext>
                </a:extLst>
              </p:cNvPr>
              <p:cNvSpPr txBox="1"/>
              <p:nvPr/>
            </p:nvSpPr>
            <p:spPr>
              <a:xfrm>
                <a:off x="1572744" y="1250630"/>
                <a:ext cx="8087142" cy="3387777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Le cercle a pour rayon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𝒓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𝟏𝟎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𝒄𝒎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la longueur de l’arc d est :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𝟏𝟎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𝝅</m:t>
                    </m:r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AAEE421D-3D7C-6D59-E586-04DAB28B41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2744" y="1250630"/>
                <a:ext cx="8087142" cy="338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A68E8402-4956-7901-4AC0-8487829C0F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52992"/>
            <a:ext cx="2273300" cy="226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1D7369B-101C-BE27-5F18-40598E130AA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𝐕𝐨𝐢𝐜𝐢 𝐥𝐚  𝐫</a:t>
                </a:r>
                <a:r>
                  <a:rPr lang="fr-FR" dirty="0" err="1">
                    <a:latin typeface="Calibri" panose="020F0502020204030204"/>
                  </a:rPr>
                  <a:t>é</a:t>
                </a:r>
                <a:r>
                  <a:rPr lang="fr-FR" dirty="0">
                    <a:latin typeface="Calibri" panose="020F0502020204030204"/>
                  </a:rPr>
                  <a:t>𝐩𝐨𝐧𝐬𝐞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𝟗𝟎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𝟑𝟔𝟎</m:t>
                        </m:r>
                      </m:den>
                    </m:f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dirty="0">
                    <a:latin typeface="Calibri" panose="020F0502020204030204"/>
                  </a:rPr>
                  <a:t> la bonne réponse est : </a:t>
                </a:r>
                <a:r>
                  <a:rPr lang="fr-FR" kern="0" dirty="0">
                    <a:solidFill>
                      <a:srgbClr val="000000"/>
                    </a:solidFill>
                    <a:latin typeface="Calibri"/>
                    <a:cs typeface="Calibri"/>
                    <a:sym typeface="Arial"/>
                  </a:rPr>
                  <a:t>5</a:t>
                </a:r>
                <a14:m>
                  <m:oMath xmlns:m="http://schemas.openxmlformats.org/officeDocument/2006/math">
                    <m:r>
                      <a:rPr lang="fr-FR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𝝅</m:t>
                    </m:r>
                  </m:oMath>
                </a14:m>
                <a:r>
                  <a:rPr lang="fr-FR" kern="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Arial"/>
                  </a:rPr>
                  <a:t> cm</a:t>
                </a:r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1D7369B-101C-BE27-5F18-40598E130A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4" t="-17391" b="-347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7447736" y="517747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F2CE39AB-0763-2979-B953-1E07A46616C9}"/>
                  </a:ext>
                </a:extLst>
              </p:cNvPr>
              <p:cNvSpPr txBox="1"/>
              <p:nvPr/>
            </p:nvSpPr>
            <p:spPr>
              <a:xfrm>
                <a:off x="2333428" y="1229193"/>
                <a:ext cx="7092719" cy="3387777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Le cercle a pour rayon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𝒓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𝟏𝟎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𝒄𝒎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la longueur de l’arc d est :10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𝝅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cm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F2CE39AB-0763-2979-B953-1E07A4661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1229193"/>
                <a:ext cx="7092719" cy="338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9DFF3E07-52B3-C433-7B20-C266FEDEC5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52992"/>
            <a:ext cx="2273300" cy="226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7FD23-EF00-5DE6-17DB-BD7D3A26A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AEB0BA-77F9-2445-7453-31106CD45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 smtClean="0">
                <a:latin typeface="Calibri" panose="020F0502020204030204"/>
              </a:rPr>
              <a:t>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D9A69-B832-432D-4AB9-C36C54C787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C617C71-F550-D277-4FBC-C97C68C2889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E44D96B-A3B3-B5F4-5753-FDDC7ED10AF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8748E8F-4665-C589-7EF4-D9252816299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641B202-2D97-79BD-5959-025774B72ABF}"/>
              </a:ext>
            </a:extLst>
          </p:cNvPr>
          <p:cNvSpPr/>
          <p:nvPr/>
        </p:nvSpPr>
        <p:spPr>
          <a:xfrm>
            <a:off x="2333428" y="544475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B11E14CF-55F7-1BBF-0D0C-03DCFF633ECA}"/>
              </a:ext>
            </a:extLst>
          </p:cNvPr>
          <p:cNvSpPr/>
          <p:nvPr/>
        </p:nvSpPr>
        <p:spPr>
          <a:xfrm>
            <a:off x="7499072" y="544475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07A392C5-F0C2-001A-D22E-45DD023C1299}"/>
                  </a:ext>
                </a:extLst>
              </p:cNvPr>
              <p:cNvSpPr txBox="1"/>
              <p:nvPr/>
            </p:nvSpPr>
            <p:spPr>
              <a:xfrm>
                <a:off x="2333428" y="1229193"/>
                <a:ext cx="7092719" cy="3387777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Le cercle a pour rayon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𝒓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𝟏𝟎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𝒄𝒎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la longueur de l’arc d est :15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𝝅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cm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07A392C5-F0C2-001A-D22E-45DD023C1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1229193"/>
                <a:ext cx="7092719" cy="338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F3E274A6-7F4D-3994-9F36-A863C502E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215" y="2153914"/>
            <a:ext cx="2532755" cy="235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768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B7252-1CC9-4CCB-CED5-C8939F4EF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95EA34AA-D82E-350A-4470-DE2A0549D70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𝐕𝐨𝐢𝐜𝐢 𝐥𝐚  𝐫</a:t>
                </a:r>
                <a:r>
                  <a:rPr lang="fr-FR" dirty="0" err="1">
                    <a:latin typeface="Calibri" panose="020F0502020204030204"/>
                  </a:rPr>
                  <a:t>é</a:t>
                </a:r>
                <a:r>
                  <a:rPr lang="fr-FR" dirty="0">
                    <a:latin typeface="Calibri" panose="020F0502020204030204"/>
                  </a:rPr>
                  <a:t>𝐩𝐨𝐧𝐬𝐞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𝟐𝟕𝟎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𝟑𝟔𝟎</m:t>
                        </m:r>
                      </m:den>
                    </m:f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95EA34AA-D82E-350A-4470-DE2A0549D7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4" t="-17391" b="-347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23B353-1662-7316-C377-15714A570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1A417EC-FA00-8C51-1B0B-7CB4D705BF14}"/>
              </a:ext>
            </a:extLst>
          </p:cNvPr>
          <p:cNvSpPr/>
          <p:nvPr/>
        </p:nvSpPr>
        <p:spPr>
          <a:xfrm>
            <a:off x="2333428" y="526551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DCB83F7-BD2E-0D64-C154-750772C2E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B9F5234F-6EE6-096D-6FFB-1C75A014D083}"/>
                  </a:ext>
                </a:extLst>
              </p:cNvPr>
              <p:cNvSpPr txBox="1"/>
              <p:nvPr/>
            </p:nvSpPr>
            <p:spPr>
              <a:xfrm>
                <a:off x="2333428" y="1229193"/>
                <a:ext cx="7092719" cy="3387777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Le cercle a pour rayon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𝒓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𝟏𝟎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𝒄𝒎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la longueur de l’arc d est :15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𝝅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cm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B9F5234F-6EE6-096D-6FFB-1C75A014D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1229193"/>
                <a:ext cx="7092719" cy="338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F3E274A6-7F4D-3994-9F36-A863C502E2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215" y="2153914"/>
            <a:ext cx="2532755" cy="235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497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29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706F034F-6697-33E0-B580-B3EDE513B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24" y="1050161"/>
            <a:ext cx="11512445" cy="487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0451" y="450767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0451" y="560904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18561" y="5522132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0910" y="452355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Leçon 1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ym typeface="Arial"/>
              </a:rPr>
              <a:t>Tâche 11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598" y="2639759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12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237441" y="352945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13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fr-MA" sz="18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Reconnaître la relation entre angle au centre et angle inscrit 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ctr" defTabSz="685783" rtl="1">
              <a:lnSpc>
                <a:spcPct val="90000"/>
              </a:lnSpc>
              <a:spcBef>
                <a:spcPts val="1000"/>
              </a:spcBef>
            </a:pPr>
            <a:r>
              <a:rPr lang="fr-MA" sz="1800" dirty="0">
                <a:solidFill>
                  <a:schemeClr val="bg2">
                    <a:lumMod val="50000"/>
                  </a:schemeClr>
                </a:solidFill>
              </a:rPr>
              <a:t>Calculer l’aire d'un secteur angulaire 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fr-MA" sz="18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Calculer la longueur d’un arc de cercle 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4685772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dirty="0">
                <a:solidFill>
                  <a:prstClr val="black"/>
                </a:solidFill>
                <a:sym typeface="Arial"/>
              </a:rPr>
              <a:t>Tâche 4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67775" y="5625455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5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070088" y="55626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Consolidation 1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19011" y="4644398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fr-MA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Utiliser la longueur d’arc et l’aire d’un secteur pour résoudre un problème 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0A9E6F68-E406-2BDB-A08E-7EB3113D58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24" y="1050161"/>
            <a:ext cx="11512445" cy="48761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66CACD3-E24D-92B1-AB2C-6827A57CA756}"/>
                  </a:ext>
                </a:extLst>
              </p:cNvPr>
              <p:cNvSpPr txBox="1"/>
              <p:nvPr/>
            </p:nvSpPr>
            <p:spPr>
              <a:xfrm>
                <a:off x="2608289" y="4976735"/>
                <a:ext cx="779488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90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66CACD3-E24D-92B1-AB2C-6827A57CA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289" y="4976735"/>
                <a:ext cx="779488" cy="670568"/>
              </a:xfrm>
              <a:prstGeom prst="rect">
                <a:avLst/>
              </a:prstGeom>
              <a:blipFill>
                <a:blip r:embed="rId5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B5C2C60-01E6-016A-DF11-AEDBE1785006}"/>
                  </a:ext>
                </a:extLst>
              </p:cNvPr>
              <p:cNvSpPr txBox="1"/>
              <p:nvPr/>
            </p:nvSpPr>
            <p:spPr>
              <a:xfrm>
                <a:off x="8024737" y="4976735"/>
                <a:ext cx="779488" cy="676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45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B5C2C60-01E6-016A-DF11-AEDBE17850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4737" y="4976735"/>
                <a:ext cx="779488" cy="676852"/>
              </a:xfrm>
              <a:prstGeom prst="rect">
                <a:avLst/>
              </a:prstGeom>
              <a:blipFill>
                <a:blip r:embed="rId6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5437017C-D38F-63BB-20AA-4789BD6E880F}"/>
              </a:ext>
            </a:extLst>
          </p:cNvPr>
          <p:cNvSpPr txBox="1"/>
          <p:nvPr/>
        </p:nvSpPr>
        <p:spPr>
          <a:xfrm>
            <a:off x="4012369" y="5157253"/>
            <a:ext cx="779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18832A7-9390-2178-DE8D-BFD368DB022F}"/>
              </a:ext>
            </a:extLst>
          </p:cNvPr>
          <p:cNvSpPr txBox="1"/>
          <p:nvPr/>
        </p:nvSpPr>
        <p:spPr>
          <a:xfrm>
            <a:off x="9428817" y="5111964"/>
            <a:ext cx="779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78AD5556-2BA3-BBC2-C9BA-EE1F6BE1A3B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29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BCF6BD-72DC-6B29-C03C-7F75486C7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53" y="1002960"/>
            <a:ext cx="11146332" cy="486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A674BB-2D6B-E05F-9EE8-4F5F6F7C0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6" y="874176"/>
            <a:ext cx="10000521" cy="566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F29AA4-EB49-D5AA-5246-3B3D44EA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60" y="1291196"/>
            <a:ext cx="11611079" cy="359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Calculer la longueur d’un arc de cercle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Arc de cercle</a:t>
            </a:r>
          </a:p>
          <a:p>
            <a:r>
              <a:rPr lang="en-US" dirty="0"/>
              <a:t>Rayon d’un arc de cercle </a:t>
            </a:r>
          </a:p>
          <a:p>
            <a:r>
              <a:rPr lang="en-US" dirty="0"/>
              <a:t>angle au </a:t>
            </a:r>
            <a:r>
              <a:rPr lang="en-US" dirty="0" err="1"/>
              <a:t>centre</a:t>
            </a:r>
            <a:r>
              <a:rPr lang="en-US" dirty="0"/>
              <a:t> </a:t>
            </a:r>
            <a:r>
              <a:rPr lang="en-US" dirty="0" err="1"/>
              <a:t>interceptant</a:t>
            </a:r>
            <a:r>
              <a:rPr lang="en-US" dirty="0"/>
              <a:t> un arc </a:t>
            </a:r>
          </a:p>
          <a:p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Identifier le rayon de l’arc et l’angle au centre interceptant cet arc 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Longueur d’un arc est donnée en cm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1442</TotalTime>
  <Words>1753</Words>
  <Application>Microsoft Office PowerPoint</Application>
  <PresentationFormat>Grand écran</PresentationFormat>
  <Paragraphs>257</Paragraphs>
  <Slides>58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8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Poppins ExtraBold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Rappelez vous, l’angle au centre est un angle dont le sommet est le centre du cercle et ses côtés coupent le cercle en deux points </vt:lpstr>
      <vt:lpstr> Complétez:</vt:lpstr>
      <vt:lpstr>Rappelez vous, l’angle ∠AOC coupe le cercle en A et C </vt:lpstr>
      <vt:lpstr> Répondez par vrai ou faux.</vt:lpstr>
      <vt:lpstr> Voici la réponse : la multiplication est commutative </vt:lpstr>
      <vt:lpstr> Répondez par vrai ou faux.</vt:lpstr>
      <vt:lpstr> Voici la réponse : le rayon est égal à la moitié du diamètre. </vt:lpstr>
      <vt:lpstr>Calculer le périmètre d’un cercle de rayon 5 cm. </vt:lpstr>
      <vt:lpstr>Voici la réponse :souvenez vous le périmètre du cercle est la longueur de la circonférence :</vt:lpstr>
      <vt:lpstr>Voici un résumé de ce qu’on a vu jusqu’ici  :</vt:lpstr>
      <vt:lpstr>Présentation PowerPoint</vt:lpstr>
      <vt:lpstr>Exprimez vos avis:</vt:lpstr>
      <vt:lpstr>A la fin de cette séance, vous serez capables de:</vt:lpstr>
      <vt:lpstr>Présentation PowerPoint</vt:lpstr>
      <vt:lpstr>Je vous rappelle la signification d’un arc de cercle :</vt:lpstr>
      <vt:lpstr>Maintenant je vais vous montrer comment calculer la longueur de n’importe quel arc connaissant son rayon et son angle. </vt:lpstr>
      <vt:lpstr>Présentation PowerPoint</vt:lpstr>
      <vt:lpstr>Je vais vous montrer comment calculer la longueur d’un arc sur un exemple :</vt:lpstr>
      <vt:lpstr>Je vais vous montrer un autre exemple :</vt:lpstr>
      <vt:lpstr>Résumons :</vt:lpstr>
      <vt:lpstr>Présentation PowerPoint</vt:lpstr>
      <vt:lpstr> Complétez:</vt:lpstr>
      <vt:lpstr>𝐕𝐨𝐢𝐜𝐢 𝐥𝐚  𝐫é𝐩𝐨𝐧𝐬𝐞 : 180/360=1/2.</vt:lpstr>
      <vt:lpstr> Complétez:</vt:lpstr>
      <vt:lpstr>𝐕𝐨𝐢𝐜𝐢 𝐥𝐚  𝐫é𝐩𝐨𝐧𝐬𝐞 : 90/360=1/4 la bonne réponse est : 5π cm</vt:lpstr>
      <vt:lpstr> Complétez:</vt:lpstr>
      <vt:lpstr>𝐕𝐨𝐢𝐜𝐢 𝐥𝐚  𝐫é𝐩𝐨𝐧𝐬𝐞 : 270/360=3/4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appris.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pc</cp:lastModifiedBy>
  <cp:revision>139</cp:revision>
  <dcterms:created xsi:type="dcterms:W3CDTF">2025-11-03T10:55:47Z</dcterms:created>
  <dcterms:modified xsi:type="dcterms:W3CDTF">2026-02-05T12:44:56Z</dcterms:modified>
</cp:coreProperties>
</file>