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4"/>
  </p:notesMasterIdLst>
  <p:handoutMasterIdLst>
    <p:handoutMasterId r:id="rId65"/>
  </p:handoutMasterIdLst>
  <p:sldIdLst>
    <p:sldId id="308" r:id="rId2"/>
    <p:sldId id="288" r:id="rId3"/>
    <p:sldId id="289" r:id="rId4"/>
    <p:sldId id="286" r:id="rId5"/>
    <p:sldId id="287" r:id="rId6"/>
    <p:sldId id="264" r:id="rId7"/>
    <p:sldId id="2147483423" r:id="rId8"/>
    <p:sldId id="292" r:id="rId9"/>
    <p:sldId id="293" r:id="rId10"/>
    <p:sldId id="258" r:id="rId11"/>
    <p:sldId id="294" r:id="rId12"/>
    <p:sldId id="256" r:id="rId13"/>
    <p:sldId id="265" r:id="rId14"/>
    <p:sldId id="257" r:id="rId15"/>
    <p:sldId id="266" r:id="rId16"/>
    <p:sldId id="285" r:id="rId17"/>
    <p:sldId id="295" r:id="rId18"/>
    <p:sldId id="267" r:id="rId19"/>
    <p:sldId id="296" r:id="rId20"/>
    <p:sldId id="268" r:id="rId21"/>
    <p:sldId id="269" r:id="rId22"/>
    <p:sldId id="314" r:id="rId23"/>
    <p:sldId id="315" r:id="rId24"/>
    <p:sldId id="2147483426" r:id="rId25"/>
    <p:sldId id="2147483427" r:id="rId26"/>
    <p:sldId id="316" r:id="rId27"/>
    <p:sldId id="317" r:id="rId28"/>
    <p:sldId id="2147483430" r:id="rId29"/>
    <p:sldId id="2147483431" r:id="rId30"/>
    <p:sldId id="309" r:id="rId31"/>
    <p:sldId id="310" r:id="rId32"/>
    <p:sldId id="297" r:id="rId33"/>
    <p:sldId id="270" r:id="rId34"/>
    <p:sldId id="271" r:id="rId35"/>
    <p:sldId id="272" r:id="rId36"/>
    <p:sldId id="2147483419" r:id="rId37"/>
    <p:sldId id="2147483421" r:id="rId38"/>
    <p:sldId id="2147483432" r:id="rId39"/>
    <p:sldId id="298" r:id="rId40"/>
    <p:sldId id="313" r:id="rId41"/>
    <p:sldId id="259" r:id="rId42"/>
    <p:sldId id="2147483436" r:id="rId43"/>
    <p:sldId id="2147483437" r:id="rId44"/>
    <p:sldId id="299" r:id="rId45"/>
    <p:sldId id="260" r:id="rId46"/>
    <p:sldId id="279" r:id="rId47"/>
    <p:sldId id="322" r:id="rId48"/>
    <p:sldId id="323" r:id="rId49"/>
    <p:sldId id="324" r:id="rId50"/>
    <p:sldId id="325" r:id="rId51"/>
    <p:sldId id="300" r:id="rId52"/>
    <p:sldId id="301" r:id="rId53"/>
    <p:sldId id="2147483434" r:id="rId54"/>
    <p:sldId id="2147483435" r:id="rId55"/>
    <p:sldId id="303" r:id="rId56"/>
    <p:sldId id="304" r:id="rId57"/>
    <p:sldId id="282" r:id="rId58"/>
    <p:sldId id="305" r:id="rId59"/>
    <p:sldId id="262" r:id="rId60"/>
    <p:sldId id="283" r:id="rId61"/>
    <p:sldId id="284" r:id="rId62"/>
    <p:sldId id="352" r:id="rId6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87"/>
            <p14:sldId id="264"/>
            <p14:sldId id="2147483423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57"/>
            <p14:sldId id="266"/>
            <p14:sldId id="285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268"/>
            <p14:sldId id="269"/>
            <p14:sldId id="314"/>
            <p14:sldId id="315"/>
            <p14:sldId id="2147483426"/>
            <p14:sldId id="2147483427"/>
            <p14:sldId id="316"/>
            <p14:sldId id="317"/>
            <p14:sldId id="2147483430"/>
            <p14:sldId id="2147483431"/>
            <p14:sldId id="309"/>
            <p14:sldId id="310"/>
            <p14:sldId id="297"/>
          </p14:sldIdLst>
        </p14:section>
        <p14:section name="Déclaration de l’objectif" id="{096B6BF6-20D6-43DE-B358-982838B98259}">
          <p14:sldIdLst>
            <p14:sldId id="270"/>
            <p14:sldId id="271"/>
            <p14:sldId id="272"/>
            <p14:sldId id="2147483419"/>
            <p14:sldId id="2147483421"/>
            <p14:sldId id="2147483432"/>
          </p14:sldIdLst>
        </p14:section>
        <p14:section name="Modelage" id="{6D007598-4F88-4283-9E36-970C44D688AD}">
          <p14:sldIdLst>
            <p14:sldId id="298"/>
            <p14:sldId id="313"/>
            <p14:sldId id="259"/>
            <p14:sldId id="2147483436"/>
            <p14:sldId id="2147483437"/>
          </p14:sldIdLst>
        </p14:section>
        <p14:section name="Pratique collective" id="{CF34AB29-930A-422C-8BB3-41EE66488593}">
          <p14:sldIdLst>
            <p14:sldId id="299"/>
            <p14:sldId id="260"/>
            <p14:sldId id="279"/>
            <p14:sldId id="322"/>
            <p14:sldId id="323"/>
            <p14:sldId id="324"/>
            <p14:sldId id="325"/>
          </p14:sldIdLst>
        </p14:section>
        <p14:section name="Pratique en binôme" id="{B5D45BF5-6276-4DCA-B0C6-B46ADF983B36}">
          <p14:sldIdLst>
            <p14:sldId id="300"/>
            <p14:sldId id="301"/>
            <p14:sldId id="2147483434"/>
            <p14:sldId id="2147483435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84"/>
            <p14:sldId id="35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1D6FA9"/>
    <a:srgbClr val="DCEAF7"/>
    <a:srgbClr val="7F7F7F"/>
    <a:srgbClr val="F19D19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25" autoAdjust="0"/>
    <p:restoredTop sz="94660"/>
  </p:normalViewPr>
  <p:slideViewPr>
    <p:cSldViewPr snapToGrid="0">
      <p:cViewPr varScale="1">
        <p:scale>
          <a:sx n="74" d="100"/>
          <a:sy n="74" d="100"/>
        </p:scale>
        <p:origin x="99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3416" y="10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53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7168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fr-FR" sz="2133" b="1" kern="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fr-FR" sz="1600" b="1" kern="0" dirty="0">
              <a:solidFill>
                <a:srgbClr val="0F9ED5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F53C54E-E46B-BE6A-7090-B49A246EE5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1262063"/>
            <a:ext cx="11291888" cy="579732"/>
          </a:xfrm>
        </p:spPr>
        <p:txBody>
          <a:bodyPr anchor="ctr"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000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85102E6-0455-3DD4-5369-92F47C665F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4800" y="2628796"/>
            <a:ext cx="2873247" cy="390525"/>
          </a:xfrm>
        </p:spPr>
        <p:txBody>
          <a:bodyPr anchor="ctr"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1">
                <a:solidFill>
                  <a:srgbClr val="084F6A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</p:spTree>
    <p:extLst>
      <p:ext uri="{BB962C8B-B14F-4D97-AF65-F5344CB8AC3E}">
        <p14:creationId xmlns:p14="http://schemas.microsoft.com/office/powerpoint/2010/main" val="4132078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  <p:sldLayoutId id="2147483702" r:id="rId4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65.png"/><Relationship Id="rId4" Type="http://schemas.openxmlformats.org/officeDocument/2006/relationships/image" Target="../media/image63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1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8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16.png"/><Relationship Id="rId7" Type="http://schemas.openxmlformats.org/officeDocument/2006/relationships/image" Target="../media/image86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5.png"/><Relationship Id="rId5" Type="http://schemas.openxmlformats.org/officeDocument/2006/relationships/image" Target="../media/image80.png"/><Relationship Id="rId4" Type="http://schemas.openxmlformats.org/officeDocument/2006/relationships/image" Target="../media/image8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9.png"/><Relationship Id="rId4" Type="http://schemas.openxmlformats.org/officeDocument/2006/relationships/image" Target="../media/image92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91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3.pn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Relationship Id="rId9" Type="http://schemas.openxmlformats.org/officeDocument/2006/relationships/image" Target="../media/image94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Relationship Id="rId9" Type="http://schemas.openxmlformats.org/officeDocument/2006/relationships/image" Target="../media/image108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8.xml"/></Relationships>
</file>

<file path=ppt/slides/_rels/slide57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110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nKqNm9ug99VL6GK6mneZDdOGsalzPxTz?usp=drive_link" TargetMode="External"/><Relationship Id="rId1" Type="http://schemas.openxmlformats.org/officeDocument/2006/relationships/slideLayout" Target="../slideLayouts/slideLayout4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4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271218" y="5289789"/>
            <a:ext cx="6693265" cy="522000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Volumes et aires des solides usuels </a:t>
            </a:r>
            <a:endParaRPr lang="fr-MA" dirty="0">
              <a:solidFill>
                <a:schemeClr val="bg1"/>
              </a:solidFill>
            </a:endParaRPr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11 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12 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120815" y="5288319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Calculer le volume d’un prisme et d’un cylindre 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D9EE0F-7BF8-0933-E140-43035A87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une situation en classe. Que remarquez-vous ? Ce comportement est-il approprié ? Pourquoi ? Que faudrait-il améliorer ou changer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12EDA7-2AA9-F227-251C-248049C3776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 en justifiant leurs réponses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1663B590-049D-FBC5-115B-76383C1CE6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9E68E381-F390-CFAD-1EA5-DD3C65B47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6">
            <a:extLst>
              <a:ext uri="{FF2B5EF4-FFF2-40B4-BE49-F238E27FC236}">
                <a16:creationId xmlns:a16="http://schemas.microsoft.com/office/drawing/2014/main" id="{71E9D15B-3288-1418-8C55-D2D79C3AB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70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736DF-44D0-3B99-F897-8CD91D8AD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A38871-8CE2-E490-1DB3-76FEDC726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C’est un mauvais comportement. L’élève n’est pas attentif.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8A74BA-AD66-0C46-FC08-81F7652E937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37BA870-5E81-76EE-1DF9-963D88858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0" name="ZoneTexte 10">
            <a:extLst>
              <a:ext uri="{FF2B5EF4-FFF2-40B4-BE49-F238E27FC236}">
                <a16:creationId xmlns:a16="http://schemas.microsoft.com/office/drawing/2014/main" id="{11F69D1D-4E87-AB30-D67D-E31013DC38CE}"/>
              </a:ext>
            </a:extLst>
          </p:cNvPr>
          <p:cNvSpPr txBox="1"/>
          <p:nvPr/>
        </p:nvSpPr>
        <p:spPr>
          <a:xfrm>
            <a:off x="3483763" y="5585777"/>
            <a:ext cx="6847353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867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L'élève est distrait pendant l'explication : il regarde ailleurs et ne prête pas attention à l'enseignant.</a:t>
            </a:r>
          </a:p>
        </p:txBody>
      </p:sp>
      <p:pic>
        <p:nvPicPr>
          <p:cNvPr id="11" name="Image 1">
            <a:extLst>
              <a:ext uri="{FF2B5EF4-FFF2-40B4-BE49-F238E27FC236}">
                <a16:creationId xmlns:a16="http://schemas.microsoft.com/office/drawing/2014/main" id="{04E7B0AF-C820-9B74-222E-D3EF51839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28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CEE50-4919-109A-9103-ADEE1E988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Voici le comportement attendu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CFC5FB-D0D2-0BEC-71D3-B8AA939D5F6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7AF1E7-AFBE-5E1F-1C5A-C784A9256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667" y="1508086"/>
            <a:ext cx="4864456" cy="40305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97DCE9-10BF-C515-7002-3F9C70EF8331}"/>
              </a:ext>
            </a:extLst>
          </p:cNvPr>
          <p:cNvSpPr txBox="1"/>
          <p:nvPr/>
        </p:nvSpPr>
        <p:spPr>
          <a:xfrm>
            <a:off x="3473565" y="5694597"/>
            <a:ext cx="52806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fr-FR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reconcentration</a:t>
            </a: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passe aussi par le corps. Changer de posture envoie un signal d'alerte au cerveau pour l'inciter à écouter.</a:t>
            </a:r>
          </a:p>
        </p:txBody>
      </p:sp>
    </p:spTree>
    <p:extLst>
      <p:ext uri="{BB962C8B-B14F-4D97-AF65-F5344CB8AC3E}">
        <p14:creationId xmlns:p14="http://schemas.microsoft.com/office/powerpoint/2010/main" val="3539049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Page 79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9A01750-3E6E-41E0-EB34-98E4823B65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85" y="1606319"/>
            <a:ext cx="11379386" cy="3430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CB8035-5461-50F4-F351-6DD2027C868A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610B1A-EE2C-160B-0D48-AB996F5826E1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B1ACDDA1-06E1-BAB2-3A1E-4032664B81A7}"/>
              </a:ext>
            </a:extLst>
          </p:cNvPr>
          <p:cNvSpPr txBox="1"/>
          <p:nvPr/>
        </p:nvSpPr>
        <p:spPr>
          <a:xfrm>
            <a:off x="3899019" y="3211905"/>
            <a:ext cx="59163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MA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L’aire d’un </a:t>
            </a:r>
            <a:r>
              <a:rPr lang="fr-MA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rectangle</a:t>
            </a:r>
            <a:r>
              <a:rPr lang="fr-MA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 de </a:t>
            </a:r>
            <a:r>
              <a:rPr lang="fr-MA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longueur L</a:t>
            </a:r>
            <a:r>
              <a:rPr lang="fr-MA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  et de largeur l  est donnée par la formule:……………….</a:t>
            </a:r>
            <a:endParaRPr lang="fr-FR" sz="18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98994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D2AC0-C9AC-D6AB-6F4C-A240D8635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Voici la réponse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6AA572-DDFF-69BB-05E5-B854253ED06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réponse 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5E08F41-3F1D-F266-8ADA-977119EE3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F47E4CB-F555-21A4-A493-43A0C4F5B1C6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640A7B61-2A6F-1683-E9E9-93F0C174E63F}"/>
                  </a:ext>
                </a:extLst>
              </p:cNvPr>
              <p:cNvSpPr txBox="1"/>
              <p:nvPr/>
            </p:nvSpPr>
            <p:spPr>
              <a:xfrm>
                <a:off x="3899019" y="3211905"/>
                <a:ext cx="591631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:r>
                  <a:rPr lang="fr-MA" sz="1800" b="1" kern="0" dirty="0">
                    <a:solidFill>
                      <a:srgbClr val="000000"/>
                    </a:solidFill>
                    <a:latin typeface="Calibri"/>
                    <a:ea typeface="+mn-ea"/>
                    <a:cs typeface="Calibri"/>
                    <a:sym typeface="Calibri"/>
                  </a:rPr>
                  <a:t>L’aire d’un </a:t>
                </a:r>
                <a:r>
                  <a:rPr lang="fr-MA" b="1" kern="0" dirty="0"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</a:rPr>
                  <a:t>rectangle</a:t>
                </a:r>
                <a:r>
                  <a:rPr lang="fr-MA" sz="1800" b="1" kern="0" dirty="0">
                    <a:solidFill>
                      <a:srgbClr val="000000"/>
                    </a:solidFill>
                    <a:latin typeface="Calibri"/>
                    <a:ea typeface="+mn-ea"/>
                    <a:cs typeface="Calibri"/>
                    <a:sym typeface="Calibri"/>
                  </a:rPr>
                  <a:t> de </a:t>
                </a:r>
                <a:r>
                  <a:rPr lang="fr-MA" b="1" kern="0" dirty="0"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</a:rPr>
                  <a:t>longueur L</a:t>
                </a:r>
                <a:r>
                  <a:rPr lang="fr-MA" sz="1800" b="1" kern="0" dirty="0">
                    <a:solidFill>
                      <a:srgbClr val="000000"/>
                    </a:solidFill>
                    <a:latin typeface="Calibri"/>
                    <a:ea typeface="+mn-ea"/>
                    <a:cs typeface="Calibri"/>
                    <a:sym typeface="Calibri"/>
                  </a:rPr>
                  <a:t>  et de largeur l  est donnée par la formule: </a:t>
                </a:r>
                <a14:m>
                  <m:oMath xmlns:m="http://schemas.openxmlformats.org/officeDocument/2006/math">
                    <m:r>
                      <a:rPr lang="fr-FR" sz="1800" b="1" i="0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Calibri"/>
                        <a:sym typeface="Calibri"/>
                      </a:rPr>
                      <m:t>𝐀</m:t>
                    </m:r>
                    <m:r>
                      <a:rPr lang="fr-FR" sz="1800" b="1" i="0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Calibri"/>
                        <a:sym typeface="Calibri"/>
                      </a:rPr>
                      <m:t>=</m:t>
                    </m:r>
                    <m:r>
                      <a:rPr lang="fr-FR" sz="1800" b="1" i="0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Calibri"/>
                        <a:sym typeface="Calibri"/>
                      </a:rPr>
                      <m:t>𝐋</m:t>
                    </m:r>
                    <m:r>
                      <a:rPr lang="fr-FR" sz="18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×</m:t>
                    </m:r>
                    <m:r>
                      <a:rPr lang="fr-FR" sz="18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𝒍</m:t>
                    </m:r>
                  </m:oMath>
                </a14:m>
                <a:endParaRPr lang="fr-FR" sz="1800" b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640A7B61-2A6F-1683-E9E9-93F0C174E6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9019" y="3211905"/>
                <a:ext cx="5916313" cy="646331"/>
              </a:xfrm>
              <a:prstGeom prst="rect">
                <a:avLst/>
              </a:prstGeom>
              <a:blipFill>
                <a:blip r:embed="rId3"/>
                <a:stretch>
                  <a:fillRect l="-1073" t="-3846" b="-153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01646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6A702-128B-CB7E-4F18-7FB08108F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2E9B47-A24F-8986-5BE7-6C9BDBE50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A9EE07D-97B8-9E0C-8AF4-D5AF38835A4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66D65D-6EE7-D8DF-0A64-9A729BB4F247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76A7D1-C8EB-777F-6505-968B2CE66524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1A04BC-7DB2-3A2B-47B2-A33AE10BCF9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F320A96-CA9D-1919-4EBC-70B7DE4B13D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7E42AE-BE0B-F3B7-E375-8EF79E8C742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F71295CA-0BBF-0287-AB80-02572178383C}"/>
              </a:ext>
            </a:extLst>
          </p:cNvPr>
          <p:cNvSpPr txBox="1"/>
          <p:nvPr/>
        </p:nvSpPr>
        <p:spPr>
          <a:xfrm>
            <a:off x="2367660" y="2818365"/>
            <a:ext cx="7096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MA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L</a:t>
            </a:r>
            <a:r>
              <a:rPr lang="fr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’aire d’un cercle de rayon r est donnée par la formule 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: ……………..</a:t>
            </a:r>
            <a:endParaRPr lang="fr-FR" sz="18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0828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2A455-1387-DB7B-B57E-AD49BE013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05E887EB-903F-5023-D6C8-1DBC074AF66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defTabSz="342900">
                  <a:spcAft>
                    <a:spcPts val="300"/>
                  </a:spcAft>
                  <a:buClrTx/>
                  <a:defRPr/>
                </a:pPr>
                <a:r>
                  <a:rPr lang="fr-FR" dirty="0">
                    <a:latin typeface="Calibri" panose="020F0502020204030204"/>
                  </a:rPr>
                  <a:t>Rappelez vous :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sSup>
                      <m:sSupPr>
                        <m:ctrlPr>
                          <a:rPr lang="fr-F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e>
                      <m:sup>
                        <m: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𝒓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𝒓</m:t>
                    </m:r>
                  </m:oMath>
                </a14:m>
                <a:endParaRPr lang="fr-FR" dirty="0">
                  <a:latin typeface="Calibri" panose="020F0502020204030204"/>
                </a:endParaRPr>
              </a:p>
            </p:txBody>
          </p:sp>
        </mc:Choice>
        <mc:Fallback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05E887EB-903F-5023-D6C8-1DBC074AF66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4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8EB62F-C2FF-3902-DE89-DABA5348C0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28CAB86-30AD-6D64-22FE-9A1ECAD5BA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000D7E7-4449-DBBB-872D-79ADDE9614C2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884B779-6F8B-8F58-9CF8-9CBB6F350953}"/>
                  </a:ext>
                </a:extLst>
              </p:cNvPr>
              <p:cNvSpPr txBox="1"/>
              <p:nvPr/>
            </p:nvSpPr>
            <p:spPr>
              <a:xfrm>
                <a:off x="2547810" y="2886945"/>
                <a:ext cx="7096380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:r>
                  <a:rPr lang="fr-MA" sz="1800" b="1" kern="0" dirty="0">
                    <a:solidFill>
                      <a:srgbClr val="000000"/>
                    </a:solidFill>
                    <a:latin typeface="Calibri"/>
                    <a:ea typeface="+mn-ea"/>
                    <a:cs typeface="Calibri"/>
                    <a:sym typeface="Calibri"/>
                  </a:rPr>
                  <a:t>L</a:t>
                </a:r>
                <a:r>
                  <a:rPr lang="fr" b="1" kern="0" dirty="0"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</a:rPr>
                  <a:t>’aire d’un cercle de rayon r est donnée par la formule </a:t>
                </a:r>
                <a:r>
                  <a:rPr lang="fr" sz="1800" b="1" kern="0" dirty="0">
                    <a:solidFill>
                      <a:srgbClr val="000000"/>
                    </a:solidFill>
                    <a:latin typeface="Calibri"/>
                    <a:ea typeface="+mn-ea"/>
                    <a:cs typeface="Calibri"/>
                    <a:sym typeface="Calibri"/>
                  </a:rPr>
                  <a:t>: </a:t>
                </a:r>
                <a14:m>
                  <m:oMath xmlns:m="http://schemas.openxmlformats.org/officeDocument/2006/math">
                    <m:r>
                      <a:rPr lang="fr" sz="1800" b="1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𝝅</m:t>
                    </m:r>
                    <m:sSup>
                      <m:sSupPr>
                        <m:ctrlPr>
                          <a:rPr lang="fr-FR" sz="1800" b="1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/>
                            <a:sym typeface="Calibri"/>
                          </a:rPr>
                        </m:ctrlPr>
                      </m:sSupPr>
                      <m:e>
                        <m:r>
                          <a:rPr lang="fr-FR" sz="1800" b="1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/>
                            <a:sym typeface="Calibri"/>
                          </a:rPr>
                          <m:t>𝒓</m:t>
                        </m:r>
                      </m:e>
                      <m:sup>
                        <m:r>
                          <a:rPr lang="fr-FR" b="1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/>
                            <a:sym typeface="Calibri"/>
                          </a:rPr>
                          <m:t>𝟐</m:t>
                        </m:r>
                      </m:sup>
                    </m:sSup>
                  </m:oMath>
                </a14:m>
                <a:endParaRPr lang="fr-FR" sz="1800" b="1" kern="1200" dirty="0">
                  <a:solidFill>
                    <a:srgbClr val="FF0000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884B779-6F8B-8F58-9CF8-9CBB6F3509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7810" y="2886945"/>
                <a:ext cx="7096380" cy="375552"/>
              </a:xfrm>
              <a:prstGeom prst="rect">
                <a:avLst/>
              </a:prstGeom>
              <a:blipFill>
                <a:blip r:embed="rId4"/>
                <a:stretch>
                  <a:fillRect l="-714" t="-6667" b="-2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61658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DE22D-4111-9A69-07C5-8DED2B855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4B957C-A744-5793-8628-FD7D2F162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39FC8DF-CFE8-FC2C-8488-153D4F3ED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A9331B-16A3-297A-5E3B-ED10C076AB1B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E994148-0E78-A1D7-E2C8-CA2A2548BCC6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66CD8EFF-204D-E3EF-0A9E-97EE8C173949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40A1042-33FD-E1C7-0591-5848D646F79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046B55C-A811-500A-84AD-BF17B3393C20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37AE9DFF-49F1-20F1-B63D-6FD0756153F7}"/>
                  </a:ext>
                </a:extLst>
              </p:cNvPr>
              <p:cNvSpPr txBox="1"/>
              <p:nvPr/>
            </p:nvSpPr>
            <p:spPr>
              <a:xfrm>
                <a:off x="2367660" y="2818365"/>
                <a:ext cx="7096380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800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Calibri"/>
                          <a:sym typeface="Calibri"/>
                        </a:rPr>
                        <m:t>𝟏</m:t>
                      </m:r>
                      <m:sSup>
                        <m:sSupPr>
                          <m:ctrlPr>
                            <a:rPr lang="fr-FR" sz="1800" b="1" i="1" kern="0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Calibri"/>
                              <a:sym typeface="Calibri"/>
                            </a:rPr>
                          </m:ctrlPr>
                        </m:sSupPr>
                        <m:e>
                          <m:r>
                            <a:rPr lang="fr-FR" sz="1800" b="1" i="1" kern="0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Calibri"/>
                              <a:sym typeface="Calibri"/>
                            </a:rPr>
                            <m:t>𝒅𝒎</m:t>
                          </m:r>
                        </m:e>
                        <m:sup>
                          <m:r>
                            <a:rPr lang="fr-FR" b="1" i="1" kern="0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/>
                              <a:sym typeface="Calibri"/>
                            </a:rPr>
                            <m:t>𝟑</m:t>
                          </m:r>
                        </m:sup>
                      </m:sSup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/>
                          <a:sym typeface="Calibri"/>
                        </a:rPr>
                        <m:t>=…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/>
                          <a:sym typeface="Calibri"/>
                        </a:rPr>
                        <m:t>𝒄</m:t>
                      </m:r>
                      <m:sSup>
                        <m:sSupPr>
                          <m:ctrlPr>
                            <a:rPr lang="fr-FR" b="1" i="1" kern="0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/>
                              <a:sym typeface="Calibri"/>
                            </a:rPr>
                          </m:ctrlPr>
                        </m:sSupPr>
                        <m:e>
                          <m:r>
                            <a:rPr lang="fr-FR" b="1" i="1" kern="0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/>
                              <a:sym typeface="Calibri"/>
                            </a:rPr>
                            <m:t>𝒎</m:t>
                          </m:r>
                        </m:e>
                        <m:sup>
                          <m:r>
                            <a:rPr lang="fr-FR" b="1" i="1" kern="0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/>
                              <a:sym typeface="Calibri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fr-FR" sz="1800" b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37AE9DFF-49F1-20F1-B63D-6FD0756153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7660" y="2818365"/>
                <a:ext cx="7096380" cy="3755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27414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13025-BD9A-CA50-221C-62FA418AB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A05537-D295-188A-777F-6E4713373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Voici la réponse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F82ACFD-69BC-D210-F959-F477EDAADE5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A6D5EBB5-1A30-C662-A81A-63BD4A1183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7CA8532-217B-EBB2-B49F-C63DA714CA3F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5FA2D1E-7551-340C-972C-AE45AC15E700}"/>
                  </a:ext>
                </a:extLst>
              </p:cNvPr>
              <p:cNvSpPr txBox="1"/>
              <p:nvPr/>
            </p:nvSpPr>
            <p:spPr>
              <a:xfrm>
                <a:off x="2367660" y="2818365"/>
                <a:ext cx="7096380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800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Calibri"/>
                          <a:sym typeface="Calibri"/>
                        </a:rPr>
                        <m:t>𝟏</m:t>
                      </m:r>
                      <m:sSup>
                        <m:sSupPr>
                          <m:ctrlPr>
                            <a:rPr lang="fr-FR" sz="1800" b="1" i="1" kern="0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Calibri"/>
                              <a:sym typeface="Calibri"/>
                            </a:rPr>
                          </m:ctrlPr>
                        </m:sSupPr>
                        <m:e>
                          <m:r>
                            <a:rPr lang="fr-FR" sz="1800" b="1" i="1" kern="0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Calibri"/>
                              <a:sym typeface="Calibri"/>
                            </a:rPr>
                            <m:t>𝒅𝒎</m:t>
                          </m:r>
                        </m:e>
                        <m:sup>
                          <m:r>
                            <a:rPr lang="fr-FR" b="1" i="1" kern="0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/>
                              <a:sym typeface="Calibri"/>
                            </a:rPr>
                            <m:t>𝟑</m:t>
                          </m:r>
                        </m:sup>
                      </m:sSup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b="1" i="1" kern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/>
                          <a:sym typeface="Calibri"/>
                        </a:rPr>
                        <m:t>𝟏𝟎𝟎𝟎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/>
                          <a:sym typeface="Calibri"/>
                        </a:rPr>
                        <m:t>𝒄</m:t>
                      </m:r>
                      <m:sSup>
                        <m:sSupPr>
                          <m:ctrlPr>
                            <a:rPr lang="fr-FR" b="1" i="1" kern="0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/>
                              <a:sym typeface="Calibri"/>
                            </a:rPr>
                          </m:ctrlPr>
                        </m:sSupPr>
                        <m:e>
                          <m:r>
                            <a:rPr lang="fr-FR" b="1" i="1" kern="0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/>
                              <a:sym typeface="Calibri"/>
                            </a:rPr>
                            <m:t>𝒎</m:t>
                          </m:r>
                        </m:e>
                        <m:sup>
                          <m:r>
                            <a:rPr lang="fr-FR" b="1" i="1" kern="0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/>
                              <a:sym typeface="Calibri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fr-FR" sz="1800" b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5FA2D1E-7551-340C-972C-AE45AC15E7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7660" y="2818365"/>
                <a:ext cx="7096380" cy="3755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4394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966AC-1456-DC56-5A4F-56C697466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558958-7ADE-E6B3-6D11-BE1EF2CC3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61C43C9-743A-28C8-6386-B6F741EF71F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2DA1999-6F55-D216-B6B4-ACDD91BAC16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762A739-FE87-ED92-2B4A-9306BF608B2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A271E1A-80A3-D143-224D-D1D0B1BFFA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51AD74C7-37A6-7017-59FD-575959F539B5}"/>
              </a:ext>
            </a:extLst>
          </p:cNvPr>
          <p:cNvSpPr/>
          <p:nvPr/>
        </p:nvSpPr>
        <p:spPr>
          <a:xfrm>
            <a:off x="449706" y="5788398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036C9AB5-5363-81E1-06CC-BF058483D9C5}"/>
              </a:ext>
            </a:extLst>
          </p:cNvPr>
          <p:cNvSpPr/>
          <p:nvPr/>
        </p:nvSpPr>
        <p:spPr>
          <a:xfrm>
            <a:off x="9839217" y="5794795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Google Shape;265;p44">
                <a:extLst>
                  <a:ext uri="{FF2B5EF4-FFF2-40B4-BE49-F238E27FC236}">
                    <a16:creationId xmlns:a16="http://schemas.microsoft.com/office/drawing/2014/main" id="{B97AF551-8627-D996-1CD9-5118843CE52E}"/>
                  </a:ext>
                </a:extLst>
              </p:cNvPr>
              <p:cNvSpPr txBox="1"/>
              <p:nvPr/>
            </p:nvSpPr>
            <p:spPr>
              <a:xfrm>
                <a:off x="449706" y="1019121"/>
                <a:ext cx="11367922" cy="4175670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algn="l" defTabSz="342900">
                  <a:buClrTx/>
                </a:pPr>
                <a:r>
                  <a:rPr lang="fr-MA" sz="2400" kern="0" dirty="0">
                    <a:solidFill>
                      <a:srgbClr val="000000"/>
                    </a:solidFill>
                    <a:sym typeface="Calibri"/>
                  </a:rPr>
                  <a:t>L</a:t>
                </a:r>
                <a:r>
                  <a:rPr lang="fr" sz="2400" kern="0" dirty="0">
                    <a:solidFill>
                      <a:srgbClr val="000000"/>
                    </a:solidFill>
                    <a:sym typeface="Calibri"/>
                  </a:rPr>
                  <a:t>’aire d’un cercle de rayon 10cm est  : </a:t>
                </a:r>
                <a14:m>
                  <m:oMath xmlns:m="http://schemas.openxmlformats.org/officeDocument/2006/math">
                    <m:r>
                      <a:rPr lang="fr-FR" sz="2400" b="1" i="0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𝟐𝟎</m:t>
                    </m:r>
                    <m:r>
                      <a:rPr lang="fr-FR" sz="24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𝛑</m:t>
                    </m:r>
                    <m:r>
                      <a:rPr lang="fr-FR" sz="24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𝒄</m:t>
                    </m:r>
                    <m:sSup>
                      <m:sSupPr>
                        <m:ctrlPr>
                          <a:rPr lang="fr-FR" sz="24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</m:ctrlPr>
                      </m:sSupPr>
                      <m:e>
                        <m:r>
                          <a:rPr lang="fr-FR" sz="24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  <m:t>𝒎</m:t>
                        </m:r>
                      </m:e>
                      <m:sup>
                        <m:r>
                          <a:rPr lang="fr-FR" sz="24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  <m:t>𝟐</m:t>
                        </m:r>
                      </m:sup>
                    </m:sSup>
                  </m:oMath>
                </a14:m>
                <a:endParaRPr lang="fr" sz="24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</p:txBody>
          </p:sp>
        </mc:Choice>
        <mc:Fallback xmlns="">
          <p:sp>
            <p:nvSpPr>
              <p:cNvPr id="3" name="Google Shape;265;p44">
                <a:extLst>
                  <a:ext uri="{FF2B5EF4-FFF2-40B4-BE49-F238E27FC236}">
                    <a16:creationId xmlns:a16="http://schemas.microsoft.com/office/drawing/2014/main" id="{B97AF551-8627-D996-1CD9-5118843CE5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706" y="1019121"/>
                <a:ext cx="11367922" cy="4175670"/>
              </a:xfrm>
              <a:prstGeom prst="rect">
                <a:avLst/>
              </a:prstGeom>
              <a:blipFill>
                <a:blip r:embed="rId3"/>
                <a:stretch>
                  <a:fillRect l="-892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22527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30EF6-961D-9E94-4AE7-A757033EE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C12B38F6-F72B-8352-183A-648E30A7841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>
                    <a:latin typeface="Calibri" panose="020F0502020204030204"/>
                  </a:rPr>
                  <a:t>  La formule donnant l’aire d’un cercle de rayon r est :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𝒓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𝒓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sSup>
                      <m:sSupPr>
                        <m:ctrlP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e>
                      <m:sup>
                        <m: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fr-FR" dirty="0"/>
              </a:p>
            </p:txBody>
          </p:sp>
        </mc:Choice>
        <mc:Fallback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C12B38F6-F72B-8352-183A-648E30A7841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0553A1B-9BBB-FBDF-6812-5932F5698D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CA648E6C-FC44-324B-8488-608D5CBE5A04}"/>
              </a:ext>
            </a:extLst>
          </p:cNvPr>
          <p:cNvSpPr/>
          <p:nvPr/>
        </p:nvSpPr>
        <p:spPr>
          <a:xfrm>
            <a:off x="9839217" y="5626011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6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Faux 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A788499-2CBB-C079-9A2C-5D87ACF4DB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6" name="Google Shape;265;p44">
            <a:extLst>
              <a:ext uri="{FF2B5EF4-FFF2-40B4-BE49-F238E27FC236}">
                <a16:creationId xmlns:a16="http://schemas.microsoft.com/office/drawing/2014/main" id="{5F2B81C8-4CD7-F42E-5149-9F718AD56544}"/>
              </a:ext>
            </a:extLst>
          </p:cNvPr>
          <p:cNvSpPr txBox="1"/>
          <p:nvPr/>
        </p:nvSpPr>
        <p:spPr>
          <a:xfrm>
            <a:off x="449706" y="1019121"/>
            <a:ext cx="11367922" cy="417567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algn="l"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algn="l"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algn="l"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algn="l"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algn="l"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265;p44">
                <a:extLst>
                  <a:ext uri="{FF2B5EF4-FFF2-40B4-BE49-F238E27FC236}">
                    <a16:creationId xmlns:a16="http://schemas.microsoft.com/office/drawing/2014/main" id="{FEA2EF5D-3465-E9B3-8093-6506B2114E42}"/>
                  </a:ext>
                </a:extLst>
              </p:cNvPr>
              <p:cNvSpPr txBox="1"/>
              <p:nvPr/>
            </p:nvSpPr>
            <p:spPr>
              <a:xfrm>
                <a:off x="449706" y="1019121"/>
                <a:ext cx="11367922" cy="4175670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algn="l" defTabSz="342900">
                  <a:buClrTx/>
                </a:pPr>
                <a:r>
                  <a:rPr lang="fr-MA" sz="2400" kern="0" dirty="0">
                    <a:solidFill>
                      <a:srgbClr val="000000"/>
                    </a:solidFill>
                    <a:sym typeface="Calibri"/>
                  </a:rPr>
                  <a:t>L</a:t>
                </a:r>
                <a:r>
                  <a:rPr lang="fr" sz="2400" kern="0" dirty="0">
                    <a:solidFill>
                      <a:srgbClr val="000000"/>
                    </a:solidFill>
                    <a:sym typeface="Calibri"/>
                  </a:rPr>
                  <a:t>’aire d’un cercle de rayon 10cm est  : </a:t>
                </a:r>
                <a14:m>
                  <m:oMath xmlns:m="http://schemas.openxmlformats.org/officeDocument/2006/math">
                    <m:r>
                      <a:rPr lang="fr-FR" sz="2400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𝟐𝟎</m:t>
                    </m:r>
                    <m:r>
                      <a:rPr lang="fr-FR" sz="24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𝛑</m:t>
                    </m:r>
                    <m:r>
                      <a:rPr lang="fr-FR" sz="24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𝒄</m:t>
                    </m:r>
                    <m:sSup>
                      <m:sSupPr>
                        <m:ctrlPr>
                          <a:rPr lang="fr-FR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</m:ctrlPr>
                      </m:sSupPr>
                      <m:e>
                        <m:r>
                          <a:rPr lang="fr-FR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  <m:t>𝒎</m:t>
                        </m:r>
                      </m:e>
                      <m:sup>
                        <m:r>
                          <a:rPr lang="fr-FR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  <m:t>𝟐</m:t>
                        </m:r>
                      </m:sup>
                    </m:sSup>
                  </m:oMath>
                </a14:m>
                <a:endParaRPr lang="fr" sz="24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</p:txBody>
          </p:sp>
        </mc:Choice>
        <mc:Fallback xmlns="">
          <p:sp>
            <p:nvSpPr>
              <p:cNvPr id="5" name="Google Shape;265;p44">
                <a:extLst>
                  <a:ext uri="{FF2B5EF4-FFF2-40B4-BE49-F238E27FC236}">
                    <a16:creationId xmlns:a16="http://schemas.microsoft.com/office/drawing/2014/main" id="{FEA2EF5D-3465-E9B3-8093-6506B2114E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706" y="1019121"/>
                <a:ext cx="11367922" cy="4175670"/>
              </a:xfrm>
              <a:prstGeom prst="rect">
                <a:avLst/>
              </a:prstGeom>
              <a:blipFill>
                <a:blip r:embed="rId4"/>
                <a:stretch>
                  <a:fillRect l="-892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79316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FC256-1CE5-E7AA-70CE-35C114247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43D9B8-FF52-C5A8-7D1B-09A5BF6E4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1F5FE23-CA73-015D-1590-91C9A8B055E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362F5743-3572-8BAC-2A5E-B3AACF5AB047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9EAFCEC1-2750-F16B-657E-09DC862CE07B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4B1F665-C3B7-DF24-4D2C-D4A81D845768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Google Shape;265;p44">
            <a:extLst>
              <a:ext uri="{FF2B5EF4-FFF2-40B4-BE49-F238E27FC236}">
                <a16:creationId xmlns:a16="http://schemas.microsoft.com/office/drawing/2014/main" id="{F72B5C76-7EE9-CC25-C0B1-7292168B8CB4}"/>
              </a:ext>
            </a:extLst>
          </p:cNvPr>
          <p:cNvSpPr txBox="1"/>
          <p:nvPr/>
        </p:nvSpPr>
        <p:spPr>
          <a:xfrm>
            <a:off x="449706" y="1019121"/>
            <a:ext cx="11367922" cy="427051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algn="l" defTabSz="342900">
              <a:buClrTx/>
            </a:pPr>
            <a:r>
              <a:rPr lang="fr-MA" sz="2400" kern="0" dirty="0">
                <a:solidFill>
                  <a:srgbClr val="000000"/>
                </a:solidFill>
                <a:sym typeface="Calibri"/>
              </a:rPr>
              <a:t>L</a:t>
            </a:r>
            <a:r>
              <a:rPr lang="fr" sz="2400" kern="0" dirty="0">
                <a:solidFill>
                  <a:srgbClr val="000000"/>
                </a:solidFill>
                <a:sym typeface="Calibri"/>
              </a:rPr>
              <a:t>a hauteur du prisme ci-dessous est  : 3cm </a:t>
            </a:r>
          </a:p>
          <a:p>
            <a:pPr algn="l"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algn="l"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algn="l"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</p:txBody>
      </p:sp>
      <p:sp>
        <p:nvSpPr>
          <p:cNvPr id="12" name="Google Shape;266;p44">
            <a:extLst>
              <a:ext uri="{FF2B5EF4-FFF2-40B4-BE49-F238E27FC236}">
                <a16:creationId xmlns:a16="http://schemas.microsoft.com/office/drawing/2014/main" id="{EB69E33E-7C4A-2AAA-D127-6B03B00F478B}"/>
              </a:ext>
            </a:extLst>
          </p:cNvPr>
          <p:cNvSpPr/>
          <p:nvPr/>
        </p:nvSpPr>
        <p:spPr>
          <a:xfrm>
            <a:off x="449410" y="5500465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267;p44">
            <a:extLst>
              <a:ext uri="{FF2B5EF4-FFF2-40B4-BE49-F238E27FC236}">
                <a16:creationId xmlns:a16="http://schemas.microsoft.com/office/drawing/2014/main" id="{CA9A2BD5-81A8-9477-A91F-B45CEF28CC3E}"/>
              </a:ext>
            </a:extLst>
          </p:cNvPr>
          <p:cNvSpPr/>
          <p:nvPr/>
        </p:nvSpPr>
        <p:spPr>
          <a:xfrm>
            <a:off x="9838921" y="550686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7E33D3BC-6FBA-40D2-A3B0-3CF5F04CF3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600" y="2305050"/>
            <a:ext cx="3606800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9171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B11D4-7668-8C40-41F1-75C5D07C0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D71827-A720-01C8-4C9D-8922970E7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La hauteur est la distance entre ses deux bases (8cm )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967E592-241D-F69C-F34E-51FA699B38E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réponse 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59AC08C4-E2E1-2DBE-8D29-5FF2F17F70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9" name="Google Shape;266;p44">
            <a:extLst>
              <a:ext uri="{FF2B5EF4-FFF2-40B4-BE49-F238E27FC236}">
                <a16:creationId xmlns:a16="http://schemas.microsoft.com/office/drawing/2014/main" id="{C56ADFC6-204B-EA63-63F8-0C86F37649B0}"/>
              </a:ext>
            </a:extLst>
          </p:cNvPr>
          <p:cNvSpPr/>
          <p:nvPr/>
        </p:nvSpPr>
        <p:spPr>
          <a:xfrm>
            <a:off x="9830236" y="5626011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5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265;p44">
            <a:extLst>
              <a:ext uri="{FF2B5EF4-FFF2-40B4-BE49-F238E27FC236}">
                <a16:creationId xmlns:a16="http://schemas.microsoft.com/office/drawing/2014/main" id="{C5B0682B-5D7C-B305-C325-82FD3CDAAD83}"/>
              </a:ext>
            </a:extLst>
          </p:cNvPr>
          <p:cNvSpPr txBox="1"/>
          <p:nvPr/>
        </p:nvSpPr>
        <p:spPr>
          <a:xfrm>
            <a:off x="449706" y="1019121"/>
            <a:ext cx="11367922" cy="427051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algn="l" defTabSz="342900">
              <a:buClrTx/>
            </a:pPr>
            <a:r>
              <a:rPr lang="fr-MA" sz="2400" kern="0" dirty="0">
                <a:solidFill>
                  <a:srgbClr val="000000"/>
                </a:solidFill>
                <a:sym typeface="Calibri"/>
              </a:rPr>
              <a:t>L</a:t>
            </a:r>
            <a:r>
              <a:rPr lang="fr" sz="2400" kern="0" dirty="0">
                <a:solidFill>
                  <a:srgbClr val="000000"/>
                </a:solidFill>
                <a:sym typeface="Calibri"/>
              </a:rPr>
              <a:t>a hauteur du prisme ci-dessous est  : 3cm </a:t>
            </a:r>
          </a:p>
          <a:p>
            <a:pPr algn="l"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algn="l"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algn="l"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80CFBE27-CF4F-1EBC-5D6E-8FD20B650A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600" y="2305050"/>
            <a:ext cx="3606800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324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CFA97-95F8-D298-AAB0-A9889DC54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Convertir les mesures de l’aire et de volume 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D059B-E1E9-7E0A-1426-60A682D893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30s aux élèves pour réfléchir, puis invite deux ou trois d'entre eux à répondre.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C6A76D-C609-3FCD-D2FB-7EF6C1A8971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6E733ED-3E1B-8B45-8882-A23FF61BE2F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00CD8D-D1F0-2A4E-0066-8B7DA65EA39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3BAD2EC3-E315-E4C6-622A-C17CE82E3E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43" y="2226560"/>
            <a:ext cx="11118680" cy="2240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262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79C2D-56E3-AA5F-F175-B2A2874DD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51647-318E-DFA9-10D3-75A80F744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réponse :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06E6A-E39B-F0DB-7A69-9BEFAB65055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affiche ,corrige l’erreur et explique les réponses.</a:t>
            </a:r>
          </a:p>
        </p:txBody>
      </p:sp>
      <p:pic>
        <p:nvPicPr>
          <p:cNvPr id="17" name="Image 8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B3F60E5-3CDB-BDC4-EA4F-3638E19669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43" y="2226560"/>
            <a:ext cx="11118680" cy="2240509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9F2EB360-B95A-AC71-3AA1-82D2E653435D}"/>
              </a:ext>
            </a:extLst>
          </p:cNvPr>
          <p:cNvSpPr txBox="1"/>
          <p:nvPr/>
        </p:nvSpPr>
        <p:spPr>
          <a:xfrm>
            <a:off x="2036618" y="3463636"/>
            <a:ext cx="7204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50807FC-0C63-4F4E-0C1C-CA7364F120B1}"/>
              </a:ext>
            </a:extLst>
          </p:cNvPr>
          <p:cNvSpPr txBox="1"/>
          <p:nvPr/>
        </p:nvSpPr>
        <p:spPr>
          <a:xfrm>
            <a:off x="2036618" y="3886320"/>
            <a:ext cx="917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10 000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C3884B21-CAF8-A825-7A83-F29C9C3C2925}"/>
                  </a:ext>
                </a:extLst>
              </p:cNvPr>
              <p:cNvSpPr txBox="1"/>
              <p:nvPr/>
            </p:nvSpPr>
            <p:spPr>
              <a:xfrm>
                <a:off x="8007927" y="3463636"/>
                <a:ext cx="114992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10</m:t>
                          </m:r>
                        </m:e>
                        <m:sup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6</m:t>
                          </m:r>
                        </m:sup>
                      </m:sSup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C3884B21-CAF8-A825-7A83-F29C9C3C29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7927" y="3463636"/>
                <a:ext cx="1149927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>
            <a:extLst>
              <a:ext uri="{FF2B5EF4-FFF2-40B4-BE49-F238E27FC236}">
                <a16:creationId xmlns:a16="http://schemas.microsoft.com/office/drawing/2014/main" id="{41B422FA-42F6-473E-5E18-0D8D1221032D}"/>
              </a:ext>
            </a:extLst>
          </p:cNvPr>
          <p:cNvSpPr txBox="1"/>
          <p:nvPr/>
        </p:nvSpPr>
        <p:spPr>
          <a:xfrm>
            <a:off x="8084126" y="3889783"/>
            <a:ext cx="49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12273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ce qu’il faut retenir jusqu’ici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E6EBEB4-06F4-5B29-7D4B-0FD78ABE7F2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 fait un rappel :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3936512-6230-25E1-FB63-08E215C8F6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661" y="1019121"/>
            <a:ext cx="8384603" cy="303464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2064D0C-E81D-1500-22FF-8BA611A3A6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15" y="4053763"/>
            <a:ext cx="1762143" cy="223333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C44EB8B-8CEA-07A5-4C73-B8EA0C52E9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5263" y="4255102"/>
            <a:ext cx="1987550" cy="2032000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20E9643B-29D0-1CD5-0735-12DBD52BACFA}"/>
              </a:ext>
            </a:extLst>
          </p:cNvPr>
          <p:cNvSpPr txBox="1"/>
          <p:nvPr/>
        </p:nvSpPr>
        <p:spPr>
          <a:xfrm>
            <a:off x="2521527" y="4530436"/>
            <a:ext cx="10965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Cylindre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E7F223D-389B-304B-852F-23491B6A92C7}"/>
              </a:ext>
            </a:extLst>
          </p:cNvPr>
          <p:cNvSpPr txBox="1"/>
          <p:nvPr/>
        </p:nvSpPr>
        <p:spPr>
          <a:xfrm>
            <a:off x="7509164" y="4572000"/>
            <a:ext cx="9605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Prisme </a:t>
            </a:r>
          </a:p>
        </p:txBody>
      </p:sp>
    </p:spTree>
    <p:extLst>
      <p:ext uri="{BB962C8B-B14F-4D97-AF65-F5344CB8AC3E}">
        <p14:creationId xmlns:p14="http://schemas.microsoft.com/office/powerpoint/2010/main" val="12745659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Exprimez vos avis.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B91FED8-C717-306E-32F3-B94F84117236}"/>
              </a:ext>
            </a:extLst>
          </p:cNvPr>
          <p:cNvSpPr/>
          <p:nvPr/>
        </p:nvSpPr>
        <p:spPr>
          <a:xfrm>
            <a:off x="887738" y="1479596"/>
            <a:ext cx="6257257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C8A3AE2-6B91-35A5-98BB-DFB7FCC7D4F9}"/>
              </a:ext>
            </a:extLst>
          </p:cNvPr>
          <p:cNvSpPr txBox="1"/>
          <p:nvPr/>
        </p:nvSpPr>
        <p:spPr>
          <a:xfrm>
            <a:off x="1102913" y="1657898"/>
            <a:ext cx="57781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fr-M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On verse le contenu d'un </a:t>
            </a:r>
            <a:r>
              <a:rPr lang="fr-MA" b="1" i="0" u="none" strike="noStrike" dirty="0">
                <a:solidFill>
                  <a:srgbClr val="000000"/>
                </a:solidFill>
                <a:effectLst/>
              </a:rPr>
              <a:t>prisme droit</a:t>
            </a:r>
            <a:r>
              <a:rPr lang="fr-M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 rempli d'eau dans un </a:t>
            </a:r>
            <a:r>
              <a:rPr lang="fr-MA" b="1" i="0" u="none" strike="noStrike" dirty="0">
                <a:solidFill>
                  <a:srgbClr val="000000"/>
                </a:solidFill>
                <a:effectLst/>
              </a:rPr>
              <a:t>récipient cylindrique</a:t>
            </a:r>
            <a:r>
              <a:rPr lang="fr-M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. Peux-tu calculer la hauteur d'eau atteinte dans le cylindre.</a:t>
            </a:r>
            <a:endParaRPr lang="fr-MA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DB8880A-FF26-E61A-6DF2-5A6D935D6E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082" y="3588621"/>
            <a:ext cx="8003810" cy="289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0236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EA4B3D-C5A8-E4EC-ADF3-C1DBE765D7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0D94698-1125-ADFD-0132-E121DBDB57F3}"/>
              </a:ext>
            </a:extLst>
          </p:cNvPr>
          <p:cNvSpPr/>
          <p:nvPr/>
        </p:nvSpPr>
        <p:spPr>
          <a:xfrm>
            <a:off x="872748" y="2214125"/>
            <a:ext cx="5536063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ED97CA7-814C-2933-ED88-7892FA2FD823}"/>
              </a:ext>
            </a:extLst>
          </p:cNvPr>
          <p:cNvSpPr txBox="1"/>
          <p:nvPr/>
        </p:nvSpPr>
        <p:spPr>
          <a:xfrm>
            <a:off x="1277911" y="2669426"/>
            <a:ext cx="60935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b="1" dirty="0">
                <a:effectLst/>
                <a:latin typeface="Calibri" panose="020F0502020204030204" pitchFamily="34" charset="0"/>
              </a:rPr>
              <a:t>Calculer le volume d’un prisme et d’un cylindre. </a:t>
            </a:r>
            <a:endParaRPr lang="fr-MA" sz="1600" dirty="0"/>
          </a:p>
        </p:txBody>
      </p:sp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4 min</a:t>
            </a:r>
          </a:p>
        </p:txBody>
      </p:sp>
      <p:sp>
        <p:nvSpPr>
          <p:cNvPr id="3" name="Rectangle 2"/>
          <p:cNvSpPr/>
          <p:nvPr/>
        </p:nvSpPr>
        <p:spPr>
          <a:xfrm>
            <a:off x="2692400" y="3931920"/>
            <a:ext cx="7593132" cy="721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Définitions et propriétés</a:t>
            </a:r>
          </a:p>
        </p:txBody>
      </p:sp>
    </p:spTree>
    <p:extLst>
      <p:ext uri="{BB962C8B-B14F-4D97-AF65-F5344CB8AC3E}">
        <p14:creationId xmlns:p14="http://schemas.microsoft.com/office/powerpoint/2010/main" val="41714896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Voici la formule donnant le volume d’un cylindre 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 explique :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Vol 2">
            <a:hlinkClick r:id="" action="ppaction://media"/>
            <a:extLst>
              <a:ext uri="{FF2B5EF4-FFF2-40B4-BE49-F238E27FC236}">
                <a16:creationId xmlns:a16="http://schemas.microsoft.com/office/drawing/2014/main" id="{64693393-48C9-8CAF-9A61-B816E517FEF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t="1176" r="2536"/>
          <a:stretch/>
        </p:blipFill>
        <p:spPr>
          <a:xfrm>
            <a:off x="7485619" y="831524"/>
            <a:ext cx="4223781" cy="415698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C3B7FE3-88BE-AACF-38A8-48F0D1320BB9}"/>
              </a:ext>
            </a:extLst>
          </p:cNvPr>
          <p:cNvSpPr txBox="1"/>
          <p:nvPr/>
        </p:nvSpPr>
        <p:spPr>
          <a:xfrm>
            <a:off x="584616" y="2023672"/>
            <a:ext cx="440556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 volume d’un cylindre de rayon r et</a:t>
            </a:r>
          </a:p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de hauteur h est donnée par la formule :</a:t>
            </a:r>
          </a:p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BC95642-FAD4-700D-FAAD-DE361458E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19" y="3429000"/>
            <a:ext cx="6997700" cy="23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640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1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2B46CA-35B3-86D3-CE8D-AAA7DF85D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formule donnant le volume d’un prisme: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DD91A88-EB8B-F201-8CD1-194ABEFE2C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étape par étape :</a:t>
            </a:r>
          </a:p>
        </p:txBody>
      </p:sp>
      <p:pic>
        <p:nvPicPr>
          <p:cNvPr id="12" name="vol1">
            <a:hlinkClick r:id="" action="ppaction://media"/>
            <a:extLst>
              <a:ext uri="{FF2B5EF4-FFF2-40B4-BE49-F238E27FC236}">
                <a16:creationId xmlns:a16="http://schemas.microsoft.com/office/drawing/2014/main" id="{18A74936-234D-B6B0-FA20-F4C528D7E90E}"/>
              </a:ext>
            </a:extLst>
          </p:cNvPr>
          <p:cNvPicPr>
            <a:picLocks noGrp="1" noChangeAspect="1"/>
          </p:cNvPicPr>
          <p:nvPr>
            <p:ph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1203"/>
          <a:stretch/>
        </p:blipFill>
        <p:spPr>
          <a:xfrm>
            <a:off x="8031465" y="1279988"/>
            <a:ext cx="3735813" cy="358231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7293B7B-3CD1-3BFC-9072-D2528C4A0D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86" y="1701800"/>
            <a:ext cx="6896100" cy="172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308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71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A5A88-C535-1E31-A303-ACE52146A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4AA1DB-B099-DD36-86F5-121235085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 prisme à base triangulaire dont on veut calculer le volume. D’abord j’identifie ses éléments caractéristiques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95985A-819D-B405-1E6A-1144B07B181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étape par étape :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3CFA937-3C45-41A1-0FEF-19A4B1FF7CA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F34AF38D-7870-13F9-56E4-4B7C83FC2D67}"/>
              </a:ext>
            </a:extLst>
          </p:cNvPr>
          <p:cNvGrpSpPr/>
          <p:nvPr/>
        </p:nvGrpSpPr>
        <p:grpSpPr>
          <a:xfrm>
            <a:off x="2566025" y="1003921"/>
            <a:ext cx="6173241" cy="3598059"/>
            <a:chOff x="2566025" y="1003921"/>
            <a:chExt cx="6173241" cy="3598059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5822124B-F19A-F175-1119-080C83C89E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6025" y="1003921"/>
              <a:ext cx="6070600" cy="3543300"/>
            </a:xfrm>
            <a:prstGeom prst="rect">
              <a:avLst/>
            </a:prstGeom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EE668714-A5AB-9BEF-BC40-344B58EBC9F8}"/>
                </a:ext>
              </a:extLst>
            </p:cNvPr>
            <p:cNvSpPr txBox="1"/>
            <p:nvPr/>
          </p:nvSpPr>
          <p:spPr>
            <a:xfrm>
              <a:off x="6730584" y="2203554"/>
              <a:ext cx="2008682" cy="239842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D3AE9020-59F1-943E-97C6-E2563B08C04A}"/>
                  </a:ext>
                </a:extLst>
              </p:cNvPr>
              <p:cNvSpPr txBox="1"/>
              <p:nvPr/>
            </p:nvSpPr>
            <p:spPr>
              <a:xfrm>
                <a:off x="1514007" y="5231567"/>
                <a:ext cx="224228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Hauteur :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h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=7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𝑐𝑚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D3AE9020-59F1-943E-97C6-E2563B08C0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4007" y="5231567"/>
                <a:ext cx="2242280" cy="400110"/>
              </a:xfrm>
              <a:prstGeom prst="rect">
                <a:avLst/>
              </a:prstGeom>
              <a:blipFill>
                <a:blip r:embed="rId4"/>
                <a:stretch>
                  <a:fillRect l="-2825" t="-6061" r="-1130" b="-242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ZoneTexte 11">
            <a:extLst>
              <a:ext uri="{FF2B5EF4-FFF2-40B4-BE49-F238E27FC236}">
                <a16:creationId xmlns:a16="http://schemas.microsoft.com/office/drawing/2014/main" id="{34D31C93-A7F2-69D3-3B2D-8534941A853E}"/>
              </a:ext>
            </a:extLst>
          </p:cNvPr>
          <p:cNvSpPr txBox="1"/>
          <p:nvPr/>
        </p:nvSpPr>
        <p:spPr>
          <a:xfrm>
            <a:off x="1514007" y="5789552"/>
            <a:ext cx="27509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Base : triangle rectangle </a:t>
            </a:r>
          </a:p>
        </p:txBody>
      </p:sp>
    </p:spTree>
    <p:extLst>
      <p:ext uri="{BB962C8B-B14F-4D97-AF65-F5344CB8AC3E}">
        <p14:creationId xmlns:p14="http://schemas.microsoft.com/office/powerpoint/2010/main" val="8137197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étape par étape :.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71A6230-8BCA-3299-3A05-5D0FAA12C4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78"/>
          <a:stretch/>
        </p:blipFill>
        <p:spPr>
          <a:xfrm>
            <a:off x="2691255" y="3334065"/>
            <a:ext cx="5880100" cy="270222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8391AA7-CC5C-E35F-FA7C-DC8AB88B0A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436" y="1019121"/>
            <a:ext cx="3149600" cy="1841500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D2D6221F-D872-A128-20BE-F92D1B8069E7}"/>
              </a:ext>
            </a:extLst>
          </p:cNvPr>
          <p:cNvSpPr txBox="1">
            <a:spLocks/>
          </p:cNvSpPr>
          <p:nvPr/>
        </p:nvSpPr>
        <p:spPr>
          <a:xfrm>
            <a:off x="1030672" y="318293"/>
            <a:ext cx="10277091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Je vous montre comment calculer le volume du prisme à base triangulaire:</a:t>
            </a:r>
          </a:p>
        </p:txBody>
      </p:sp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18C04E-C5F5-36C5-08E5-A2ED86CE2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9E267C6-E7FC-D778-CF2C-8E7BE7FDDD7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étape par étape :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057607B-A6FC-A03C-3F91-10E67ED0620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909F10CC-06E3-C1CF-A419-177DF9ABC5AC}"/>
              </a:ext>
            </a:extLst>
          </p:cNvPr>
          <p:cNvSpPr txBox="1"/>
          <p:nvPr/>
        </p:nvSpPr>
        <p:spPr>
          <a:xfrm>
            <a:off x="569626" y="4706911"/>
            <a:ext cx="16678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Hauteur: 5cm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453C4F5-5911-C06F-7FF2-DE0157496AF5}"/>
              </a:ext>
            </a:extLst>
          </p:cNvPr>
          <p:cNvSpPr txBox="1"/>
          <p:nvPr/>
        </p:nvSpPr>
        <p:spPr>
          <a:xfrm>
            <a:off x="509666" y="5516380"/>
            <a:ext cx="26166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Rayon de la base : 3cm </a:t>
            </a: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3F94AA22-E46A-A64D-A2B1-0D455D381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318293"/>
            <a:ext cx="10277091" cy="267549"/>
          </a:xfrm>
        </p:spPr>
        <p:txBody>
          <a:bodyPr/>
          <a:lstStyle/>
          <a:p>
            <a:r>
              <a:rPr lang="fr-FR" dirty="0"/>
              <a:t>Voici un cylindre dont on veut calculer le volume. D’abord j’identifie ses éléments caractéristiques: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4605BAEE-03C2-C3D9-C6F8-36FE1E94119F}"/>
              </a:ext>
            </a:extLst>
          </p:cNvPr>
          <p:cNvGrpSpPr/>
          <p:nvPr/>
        </p:nvGrpSpPr>
        <p:grpSpPr>
          <a:xfrm>
            <a:off x="393596" y="936625"/>
            <a:ext cx="5518831" cy="3162300"/>
            <a:chOff x="393596" y="936625"/>
            <a:chExt cx="5518831" cy="3162300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338FD4B-7B7A-B563-6A7D-34F6869625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3596" y="936625"/>
              <a:ext cx="5168900" cy="3162300"/>
            </a:xfrm>
            <a:prstGeom prst="rect">
              <a:avLst/>
            </a:prstGeom>
          </p:spPr>
        </p:pic>
        <p:sp>
          <p:nvSpPr>
            <p:cNvPr id="2" name="ZoneTexte 1">
              <a:extLst>
                <a:ext uri="{FF2B5EF4-FFF2-40B4-BE49-F238E27FC236}">
                  <a16:creationId xmlns:a16="http://schemas.microsoft.com/office/drawing/2014/main" id="{AECD8EB8-54C8-B2A8-5895-31DC46E7733A}"/>
                </a:ext>
              </a:extLst>
            </p:cNvPr>
            <p:cNvSpPr txBox="1"/>
            <p:nvPr/>
          </p:nvSpPr>
          <p:spPr>
            <a:xfrm>
              <a:off x="3831705" y="2317720"/>
              <a:ext cx="2080722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939662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B02CF7-6132-57F0-2F51-C2F23BBBD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97E1316-C907-30CF-995F-9944B74B27C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étape par étape :.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E0845274-38E5-DCFB-9CCD-D90E6368459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6A23B7A-5A2F-FA77-A477-CD5C9F8752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795" y="3694907"/>
            <a:ext cx="5715000" cy="28448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4BFF4D0-2152-DA5D-DEF7-740BC297D0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645" y="1172424"/>
            <a:ext cx="2273300" cy="2171700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7361C213-B5AC-2C2F-5894-895ECCFA9ABE}"/>
              </a:ext>
            </a:extLst>
          </p:cNvPr>
          <p:cNvSpPr txBox="1">
            <a:spLocks/>
          </p:cNvSpPr>
          <p:nvPr/>
        </p:nvSpPr>
        <p:spPr>
          <a:xfrm>
            <a:off x="1030672" y="318293"/>
            <a:ext cx="10277091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Je vous montre comment calculer le volume de ce cylindre:</a:t>
            </a:r>
          </a:p>
        </p:txBody>
      </p:sp>
    </p:spTree>
    <p:extLst>
      <p:ext uri="{BB962C8B-B14F-4D97-AF65-F5344CB8AC3E}">
        <p14:creationId xmlns:p14="http://schemas.microsoft.com/office/powerpoint/2010/main" val="14142939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642026" y="1718052"/>
            <a:ext cx="10727579" cy="410401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3447AA2D-601C-B84A-3BC6-ED8871FC82C9}"/>
              </a:ext>
            </a:extLst>
          </p:cNvPr>
          <p:cNvSpPr/>
          <p:nvPr/>
        </p:nvSpPr>
        <p:spPr>
          <a:xfrm>
            <a:off x="1854290" y="1770458"/>
            <a:ext cx="53186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La hauteur  de ce prisme est :………………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CBD987E0-CF18-6126-9207-4F235768386B}"/>
              </a:ext>
            </a:extLst>
          </p:cNvPr>
          <p:cNvGrpSpPr/>
          <p:nvPr/>
        </p:nvGrpSpPr>
        <p:grpSpPr>
          <a:xfrm>
            <a:off x="3847931" y="2284528"/>
            <a:ext cx="4391778" cy="3277610"/>
            <a:chOff x="3847931" y="2284528"/>
            <a:chExt cx="4391778" cy="3277610"/>
          </a:xfrm>
        </p:grpSpPr>
        <p:pic>
          <p:nvPicPr>
            <p:cNvPr id="7" name="Picture 15">
              <a:extLst>
                <a:ext uri="{FF2B5EF4-FFF2-40B4-BE49-F238E27FC236}">
                  <a16:creationId xmlns:a16="http://schemas.microsoft.com/office/drawing/2014/main" id="{C775669B-DF74-911A-582F-5F2E3BD6E3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1994"/>
            <a:stretch/>
          </p:blipFill>
          <p:spPr>
            <a:xfrm>
              <a:off x="4048709" y="2284528"/>
              <a:ext cx="4191000" cy="327761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C4AE28DE-5A3B-B621-3B58-6880E14E1CF8}"/>
                    </a:ext>
                  </a:extLst>
                </p:cNvPr>
                <p:cNvSpPr/>
                <p:nvPr/>
              </p:nvSpPr>
              <p:spPr>
                <a:xfrm rot="20686649">
                  <a:off x="5630492" y="4397182"/>
                  <a:ext cx="1597890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180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  <m:r>
                          <a:rPr lang="fr-FR" sz="180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𝑐𝑚</m:t>
                        </m:r>
                      </m:oMath>
                    </m:oMathPara>
                  </a14:m>
                  <a:endParaRPr lang="fr-FR" sz="18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C4AE28DE-5A3B-B621-3B58-6880E14E1CF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20686649">
                  <a:off x="5630492" y="4397182"/>
                  <a:ext cx="1597890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848D069D-113A-0321-6E00-C9E50B0BE418}"/>
                    </a:ext>
                  </a:extLst>
                </p:cNvPr>
                <p:cNvSpPr/>
                <p:nvPr/>
              </p:nvSpPr>
              <p:spPr>
                <a:xfrm>
                  <a:off x="3847931" y="4193883"/>
                  <a:ext cx="1597890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18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8</m:t>
                        </m:r>
                        <m:r>
                          <a:rPr lang="fr-FR" sz="180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𝑐𝑚</m:t>
                        </m:r>
                      </m:oMath>
                    </m:oMathPara>
                  </a14:m>
                  <a:endParaRPr lang="fr-FR" sz="18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848D069D-113A-0321-6E00-C9E50B0BE41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47931" y="4193883"/>
                  <a:ext cx="1597890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19639F89-3E55-88FF-B4B7-2F48BCA2B904}"/>
                    </a:ext>
                  </a:extLst>
                </p:cNvPr>
                <p:cNvSpPr/>
                <p:nvPr/>
              </p:nvSpPr>
              <p:spPr>
                <a:xfrm rot="21044589">
                  <a:off x="5555769" y="5095926"/>
                  <a:ext cx="1597890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18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10</m:t>
                        </m:r>
                        <m:r>
                          <a:rPr lang="fr-FR" sz="180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𝑐𝑚</m:t>
                        </m:r>
                      </m:oMath>
                    </m:oMathPara>
                  </a14:m>
                  <a:endParaRPr lang="fr-FR" sz="18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19639F89-3E55-88FF-B4B7-2F48BCA2B90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21044589">
                  <a:off x="5555769" y="5095926"/>
                  <a:ext cx="1597890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2382437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666108-1734-7F75-220F-889054387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 La hauteur est la distance entre ses deux bases.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7C2704-0F06-9DB9-32FC-693A68DFFF91}"/>
              </a:ext>
            </a:extLst>
          </p:cNvPr>
          <p:cNvSpPr/>
          <p:nvPr/>
        </p:nvSpPr>
        <p:spPr>
          <a:xfrm>
            <a:off x="642026" y="1718052"/>
            <a:ext cx="10727579" cy="424290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7FF3478-F5F1-390B-EA76-385587809377}"/>
              </a:ext>
            </a:extLst>
          </p:cNvPr>
          <p:cNvSpPr/>
          <p:nvPr/>
        </p:nvSpPr>
        <p:spPr>
          <a:xfrm>
            <a:off x="1854290" y="1770458"/>
            <a:ext cx="53186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La hauteur  de ce prisme est : </a:t>
            </a:r>
            <a:r>
              <a:rPr lang="fr-F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8cm </a:t>
            </a: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C8BD0FBD-B30A-55E6-2942-9D47AF935F2B}"/>
              </a:ext>
            </a:extLst>
          </p:cNvPr>
          <p:cNvGrpSpPr/>
          <p:nvPr/>
        </p:nvGrpSpPr>
        <p:grpSpPr>
          <a:xfrm>
            <a:off x="3847931" y="2284528"/>
            <a:ext cx="4391778" cy="3277610"/>
            <a:chOff x="3847931" y="2284528"/>
            <a:chExt cx="4391778" cy="3277610"/>
          </a:xfrm>
        </p:grpSpPr>
        <p:pic>
          <p:nvPicPr>
            <p:cNvPr id="22" name="Picture 15">
              <a:extLst>
                <a:ext uri="{FF2B5EF4-FFF2-40B4-BE49-F238E27FC236}">
                  <a16:creationId xmlns:a16="http://schemas.microsoft.com/office/drawing/2014/main" id="{EE66FAC7-6968-5DC1-EA91-167E0AC1EB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1994"/>
            <a:stretch/>
          </p:blipFill>
          <p:spPr>
            <a:xfrm>
              <a:off x="4048709" y="2284528"/>
              <a:ext cx="4191000" cy="327761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F9C7DF4B-1106-B568-2D0C-97525441AB25}"/>
                    </a:ext>
                  </a:extLst>
                </p:cNvPr>
                <p:cNvSpPr/>
                <p:nvPr/>
              </p:nvSpPr>
              <p:spPr>
                <a:xfrm rot="20686649">
                  <a:off x="5630492" y="4397182"/>
                  <a:ext cx="1597890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180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  <m:r>
                          <a:rPr lang="fr-FR" sz="180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𝑐𝑚</m:t>
                        </m:r>
                      </m:oMath>
                    </m:oMathPara>
                  </a14:m>
                  <a:endParaRPr lang="fr-FR" sz="18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F9C7DF4B-1106-B568-2D0C-97525441AB2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20686649">
                  <a:off x="5630492" y="4397182"/>
                  <a:ext cx="1597890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66D5C156-1C4C-21C6-755F-4E3059FD834B}"/>
                    </a:ext>
                  </a:extLst>
                </p:cNvPr>
                <p:cNvSpPr/>
                <p:nvPr/>
              </p:nvSpPr>
              <p:spPr>
                <a:xfrm>
                  <a:off x="3847931" y="4193883"/>
                  <a:ext cx="1597890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18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8</m:t>
                        </m:r>
                        <m:r>
                          <a:rPr lang="fr-FR" sz="180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𝑐𝑚</m:t>
                        </m:r>
                      </m:oMath>
                    </m:oMathPara>
                  </a14:m>
                  <a:endParaRPr lang="fr-FR" sz="18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66D5C156-1C4C-21C6-755F-4E3059FD834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47931" y="4193883"/>
                  <a:ext cx="1597890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1457C282-0846-A79F-C1F7-AE6243EC8A9B}"/>
                    </a:ext>
                  </a:extLst>
                </p:cNvPr>
                <p:cNvSpPr/>
                <p:nvPr/>
              </p:nvSpPr>
              <p:spPr>
                <a:xfrm rot="21044589">
                  <a:off x="5555769" y="5095926"/>
                  <a:ext cx="1597890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18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10</m:t>
                        </m:r>
                        <m:r>
                          <a:rPr lang="fr-FR" sz="180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𝑐𝑚</m:t>
                        </m:r>
                      </m:oMath>
                    </m:oMathPara>
                  </a14:m>
                  <a:endParaRPr lang="fr-FR" sz="18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1457C282-0846-A79F-C1F7-AE6243EC8A9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21044589">
                  <a:off x="5555769" y="5095926"/>
                  <a:ext cx="1597890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9740504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92FC0-34FD-B20C-98BF-D0271D274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3C3801-3695-37F1-4B73-89A25B12F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1369D27-439C-4D54-2C35-6734F7D0247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41DB55A-A9AC-F93C-2586-BF2DD189FC79}"/>
              </a:ext>
            </a:extLst>
          </p:cNvPr>
          <p:cNvSpPr/>
          <p:nvPr/>
        </p:nvSpPr>
        <p:spPr>
          <a:xfrm>
            <a:off x="642026" y="1718052"/>
            <a:ext cx="10727579" cy="431235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BAB95225-C29F-0DE9-95E8-0916A14DD1E3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FA46E02-B47F-760C-0B26-29962507BBE8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82F19E-B016-33BC-D33B-98389AFE507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8B55825D-5765-751F-7D93-0203D4308471}"/>
              </a:ext>
            </a:extLst>
          </p:cNvPr>
          <p:cNvSpPr/>
          <p:nvPr/>
        </p:nvSpPr>
        <p:spPr>
          <a:xfrm>
            <a:off x="1015448" y="1644078"/>
            <a:ext cx="6149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Voici un prisme à base carrée.</a:t>
            </a:r>
          </a:p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 le volume de ce prisme est :…………………..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AD085136-FCB8-B32E-6C5B-F0E0C9844761}"/>
              </a:ext>
            </a:extLst>
          </p:cNvPr>
          <p:cNvGrpSpPr/>
          <p:nvPr/>
        </p:nvGrpSpPr>
        <p:grpSpPr>
          <a:xfrm>
            <a:off x="7052549" y="2030722"/>
            <a:ext cx="4254788" cy="3810000"/>
            <a:chOff x="3866404" y="1888922"/>
            <a:chExt cx="4254788" cy="3810000"/>
          </a:xfrm>
        </p:grpSpPr>
        <p:pic>
          <p:nvPicPr>
            <p:cNvPr id="21" name="Picture 2">
              <a:extLst>
                <a:ext uri="{FF2B5EF4-FFF2-40B4-BE49-F238E27FC236}">
                  <a16:creationId xmlns:a16="http://schemas.microsoft.com/office/drawing/2014/main" id="{BC4388E6-50A5-913E-D6E6-FBC37095F6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48509" y="1888922"/>
              <a:ext cx="3352800" cy="381000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F6A2BFA5-67E5-1874-B673-D477448A842B}"/>
                    </a:ext>
                  </a:extLst>
                </p:cNvPr>
                <p:cNvSpPr/>
                <p:nvPr/>
              </p:nvSpPr>
              <p:spPr>
                <a:xfrm rot="19089350">
                  <a:off x="6523302" y="4988310"/>
                  <a:ext cx="1597890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18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4</m:t>
                        </m:r>
                        <m:r>
                          <a:rPr lang="fr-FR" sz="180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𝑐𝑚</m:t>
                        </m:r>
                      </m:oMath>
                    </m:oMathPara>
                  </a14:m>
                  <a:endParaRPr lang="fr-FR" sz="18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F6A2BFA5-67E5-1874-B673-D477448A842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9089350">
                  <a:off x="6523302" y="4988310"/>
                  <a:ext cx="1597890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55731EB4-2985-0250-DFB5-595B4EA331A9}"/>
                    </a:ext>
                  </a:extLst>
                </p:cNvPr>
                <p:cNvSpPr/>
                <p:nvPr/>
              </p:nvSpPr>
              <p:spPr>
                <a:xfrm>
                  <a:off x="3866404" y="3793922"/>
                  <a:ext cx="1597890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18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6</m:t>
                        </m:r>
                        <m:r>
                          <a:rPr lang="fr-FR" sz="180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𝑐𝑚</m:t>
                        </m:r>
                      </m:oMath>
                    </m:oMathPara>
                  </a14:m>
                  <a:endParaRPr lang="fr-FR" sz="18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55731EB4-2985-0250-DFB5-595B4EA331A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66404" y="3793922"/>
                  <a:ext cx="1597890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D2CA10C9-10C8-6F04-70D5-731C41E32E77}"/>
                    </a:ext>
                  </a:extLst>
                </p:cNvPr>
                <p:cNvSpPr/>
                <p:nvPr/>
              </p:nvSpPr>
              <p:spPr>
                <a:xfrm rot="719698">
                  <a:off x="4999302" y="5274636"/>
                  <a:ext cx="1597890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18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4</m:t>
                        </m:r>
                        <m:r>
                          <a:rPr lang="fr-FR" sz="180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𝑐𝑚</m:t>
                        </m:r>
                      </m:oMath>
                    </m:oMathPara>
                  </a14:m>
                  <a:endParaRPr lang="fr-FR" sz="18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D2CA10C9-10C8-6F04-70D5-731C41E32E7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719698">
                  <a:off x="4999302" y="5274636"/>
                  <a:ext cx="1597890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88833780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5E2CE-3199-C301-0DAA-A851396F9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4D94B72B-C6F4-B3C3-36A9-A9D3829D4AB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L’aire de la base est égale à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𝟏𝟔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</m:t>
                    </m:r>
                    <m:sSup>
                      <m:sSupPr>
                        <m:ctrlP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fr-FR" dirty="0"/>
                  <a:t> et la hauteur est égale à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𝟔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endParaRPr lang="fr-FR" dirty="0"/>
              </a:p>
            </p:txBody>
          </p:sp>
        </mc:Choice>
        <mc:Fallback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4D94B72B-C6F4-B3C3-36A9-A9D3829D4AB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94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1672958-3892-06DC-F803-18EB4BDCD2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B94C86-CFAD-37C2-E5D4-2FEFF797F9D4}"/>
              </a:ext>
            </a:extLst>
          </p:cNvPr>
          <p:cNvSpPr/>
          <p:nvPr/>
        </p:nvSpPr>
        <p:spPr>
          <a:xfrm>
            <a:off x="579758" y="1617187"/>
            <a:ext cx="10727579" cy="447160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38EBFB1E-DBB2-63A3-481B-90C1979846B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51BE9E9A-BCC7-D489-9951-C1C4E63216A6}"/>
                  </a:ext>
                </a:extLst>
              </p:cNvPr>
              <p:cNvSpPr/>
              <p:nvPr/>
            </p:nvSpPr>
            <p:spPr>
              <a:xfrm>
                <a:off x="1015448" y="1644078"/>
                <a:ext cx="6756952" cy="8626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FR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Voici un prisme à base carré.</a:t>
                </a:r>
              </a:p>
              <a:p>
                <a:r>
                  <a:rPr lang="fr-FR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le volume de ce prisme est: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fr-F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4</m:t>
                        </m:r>
                        <m:r>
                          <a:rPr lang="fr-F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×4</m:t>
                        </m:r>
                      </m:e>
                    </m:d>
                    <m:r>
                      <a:rPr lang="fr-F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×6=96</m:t>
                    </m:r>
                    <m:r>
                      <a:rPr lang="fr-F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𝑐</m:t>
                    </m:r>
                    <m:sSup>
                      <m:sSupPr>
                        <m:ctrlPr>
                          <a:rPr lang="fr-F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fr-F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𝑚</m:t>
                        </m:r>
                      </m:e>
                      <m:sup>
                        <m:r>
                          <a:rPr lang="fr-F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fr-FR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51BE9E9A-BCC7-D489-9951-C1C4E63216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448" y="1644078"/>
                <a:ext cx="6756952" cy="862608"/>
              </a:xfrm>
              <a:prstGeom prst="rect">
                <a:avLst/>
              </a:prstGeom>
              <a:blipFill>
                <a:blip r:embed="rId4"/>
                <a:stretch>
                  <a:fillRect l="-1444" t="-5674" b="-120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Groupe 17">
            <a:extLst>
              <a:ext uri="{FF2B5EF4-FFF2-40B4-BE49-F238E27FC236}">
                <a16:creationId xmlns:a16="http://schemas.microsoft.com/office/drawing/2014/main" id="{2EE29C71-6F01-A760-8FF0-E072AF8D842C}"/>
              </a:ext>
            </a:extLst>
          </p:cNvPr>
          <p:cNvGrpSpPr/>
          <p:nvPr/>
        </p:nvGrpSpPr>
        <p:grpSpPr>
          <a:xfrm>
            <a:off x="7052549" y="2030722"/>
            <a:ext cx="4254788" cy="3810000"/>
            <a:chOff x="3866404" y="1888922"/>
            <a:chExt cx="4254788" cy="3810000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E46A7E00-F476-512A-55F5-7CE134EBDB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448509" y="1888922"/>
              <a:ext cx="3352800" cy="381000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511C1499-A3F7-EFC7-549D-EB8428278AF4}"/>
                    </a:ext>
                  </a:extLst>
                </p:cNvPr>
                <p:cNvSpPr/>
                <p:nvPr/>
              </p:nvSpPr>
              <p:spPr>
                <a:xfrm rot="19089350">
                  <a:off x="6523302" y="4988310"/>
                  <a:ext cx="1597890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18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4</m:t>
                        </m:r>
                        <m:r>
                          <a:rPr lang="fr-FR" sz="180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𝑐𝑚</m:t>
                        </m:r>
                      </m:oMath>
                    </m:oMathPara>
                  </a14:m>
                  <a:endParaRPr lang="fr-FR" sz="18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511C1499-A3F7-EFC7-549D-EB8428278AF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9089350">
                  <a:off x="6523302" y="4988310"/>
                  <a:ext cx="1597890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DE8B69F9-B6A1-E80D-07F8-20C7D2C90ADC}"/>
                    </a:ext>
                  </a:extLst>
                </p:cNvPr>
                <p:cNvSpPr/>
                <p:nvPr/>
              </p:nvSpPr>
              <p:spPr>
                <a:xfrm>
                  <a:off x="3866404" y="3793922"/>
                  <a:ext cx="1597890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18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6</m:t>
                        </m:r>
                        <m:r>
                          <a:rPr lang="fr-FR" sz="180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𝑐𝑚</m:t>
                        </m:r>
                      </m:oMath>
                    </m:oMathPara>
                  </a14:m>
                  <a:endParaRPr lang="fr-FR" sz="18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DE8B69F9-B6A1-E80D-07F8-20C7D2C90AD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66404" y="3793922"/>
                  <a:ext cx="1597890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F6121BA9-CE84-8F7B-BCD9-50580A2F0007}"/>
                    </a:ext>
                  </a:extLst>
                </p:cNvPr>
                <p:cNvSpPr/>
                <p:nvPr/>
              </p:nvSpPr>
              <p:spPr>
                <a:xfrm rot="719698">
                  <a:off x="4999302" y="5274636"/>
                  <a:ext cx="1597890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18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4</m:t>
                        </m:r>
                        <m:r>
                          <a:rPr lang="fr-FR" sz="180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𝑐𝑚</m:t>
                        </m:r>
                      </m:oMath>
                    </m:oMathPara>
                  </a14:m>
                  <a:endParaRPr lang="fr-FR" sz="18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F6121BA9-CE84-8F7B-BCD9-50580A2F000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719698">
                  <a:off x="4999302" y="5274636"/>
                  <a:ext cx="1597890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64505509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6FEC0-6283-200D-DD0D-5CCD6D7C4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219368-8A6A-A753-4DF8-09D0E5348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B61464C-1BE9-FC99-E0F0-7069DE1FEA5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0ABC9E0-1C2A-D050-DF37-CB325D212305}"/>
              </a:ext>
            </a:extLst>
          </p:cNvPr>
          <p:cNvSpPr/>
          <p:nvPr/>
        </p:nvSpPr>
        <p:spPr>
          <a:xfrm>
            <a:off x="642026" y="1718052"/>
            <a:ext cx="10727579" cy="447160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7ADB599-7A46-47E5-5485-A36239C6D5E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96A3D90-2B3E-A767-753D-3E2FB43876E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8F21020-DD0C-12DA-150F-0FDBA9C2A56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D4EADEFD-84AC-9610-4769-E4DEC06697C0}"/>
              </a:ext>
            </a:extLst>
          </p:cNvPr>
          <p:cNvSpPr/>
          <p:nvPr/>
        </p:nvSpPr>
        <p:spPr>
          <a:xfrm>
            <a:off x="1015448" y="1644078"/>
            <a:ext cx="6149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Voici un prisme à base rectangulaire .</a:t>
            </a:r>
          </a:p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 le volume de ce prisme est :…………………..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011BF9D-BDF7-286C-6996-235A1942F2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6550" y="3284376"/>
            <a:ext cx="4305300" cy="219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827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079164" y="4539557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r>
              <a:rPr lang="fr-MA" sz="20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Calculer le volume de la pyramide, du cône et de la sphère . </a:t>
            </a: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22800" y="261386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289308" y="4544336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r>
              <a:rPr lang="fr-FR" sz="2000" dirty="0">
                <a:solidFill>
                  <a:schemeClr val="bg2">
                    <a:lumMod val="50000"/>
                  </a:schemeClr>
                </a:solidFill>
                <a:sym typeface="Arial"/>
              </a:rPr>
              <a:t>Tâche 13</a:t>
            </a: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22800" y="349558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322174" y="557867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r>
              <a:rPr lang="fr-FR" sz="2000" dirty="0">
                <a:solidFill>
                  <a:schemeClr val="bg2">
                    <a:lumMod val="50000"/>
                  </a:schemeClr>
                </a:solidFill>
                <a:sym typeface="Arial"/>
              </a:rPr>
              <a:t>Tâche 14</a:t>
            </a: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42224" y="173214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167037" y="2595431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r>
              <a:rPr lang="fr-MA" sz="20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Calculer l’aire d’une pyramide et d’un cône en utilisant son patron </a:t>
            </a: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167035" y="3495589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r>
              <a:rPr lang="fr-MA" sz="2000" b="1" dirty="0">
                <a:latin typeface="Calibri" panose="020F0502020204030204" pitchFamily="34" charset="0"/>
              </a:rPr>
              <a:t>Calculer le volume d’un prisme et d’un cylindre </a:t>
            </a: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186261" y="5578677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r>
              <a:rPr lang="fr-MA" sz="20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Résolution de problèmes : Calcul d’aires et de volumes </a:t>
            </a: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117862" y="1750267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endParaRPr lang="fr-FR" sz="2000" b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sym typeface="Arial"/>
            </a:endParaRPr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342224" y="1731987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dirty="0">
                <a:solidFill>
                  <a:schemeClr val="bg2">
                    <a:lumMod val="50000"/>
                  </a:schemeClr>
                </a:solidFill>
                <a:sym typeface="Arial"/>
              </a:rPr>
              <a:t>Tâche 10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21651" y="262293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dirty="0">
                <a:solidFill>
                  <a:schemeClr val="bg2">
                    <a:lumMod val="50000"/>
                  </a:schemeClr>
                </a:solidFill>
                <a:sym typeface="Arial"/>
              </a:rPr>
              <a:t>Tâche 11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250893" y="3497172"/>
            <a:ext cx="1227600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 defTabSz="685783">
              <a:defRPr sz="200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>
                <a:solidFill>
                  <a:schemeClr val="tx1"/>
                </a:solidFill>
                <a:sym typeface="Arial"/>
              </a:rPr>
              <a:t>Tâche 12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2581594" y="4531887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MA" sz="1600" dirty="0"/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67034" y="2610870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MA" dirty="0">
              <a:solidFill>
                <a:schemeClr val="bg2">
                  <a:lumMod val="50000"/>
                </a:schemeClr>
              </a:solidFill>
              <a:effectLst/>
            </a:endParaRP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167034" y="3497922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MA" dirty="0">
              <a:solidFill>
                <a:schemeClr val="bg2">
                  <a:lumMod val="50000"/>
                </a:schemeClr>
              </a:solidFill>
              <a:effectLst/>
            </a:endParaRP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321651" y="5106725"/>
            <a:ext cx="12276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endParaRPr lang="fr-FR" sz="2000" dirty="0">
              <a:solidFill>
                <a:schemeClr val="bg2">
                  <a:lumMod val="50000"/>
                </a:schemeClr>
              </a:solidFill>
              <a:sym typeface="Arial"/>
            </a:endParaRPr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167034" y="5570012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MA" sz="1600" dirty="0">
              <a:solidFill>
                <a:schemeClr val="tx1"/>
              </a:solidFill>
            </a:endParaRP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2920260" y="1747417"/>
            <a:ext cx="8150400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 defTabSz="685783">
              <a:defRPr sz="200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20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Calculer l’aire d’un prisme et d’un cylindre en utilisant son patron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2E231C0-B079-BD56-2A68-11D4693C58D0}"/>
              </a:ext>
            </a:extLst>
          </p:cNvPr>
          <p:cNvSpPr/>
          <p:nvPr/>
        </p:nvSpPr>
        <p:spPr>
          <a:xfrm>
            <a:off x="945044" y="1014417"/>
            <a:ext cx="10301911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r>
              <a:rPr lang="fr-FR" sz="2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                                              Volumes et aires des solides usuels </a:t>
            </a:r>
          </a:p>
        </p:txBody>
      </p:sp>
      <p:sp>
        <p:nvSpPr>
          <p:cNvPr id="3" name="Text Placeholder 30">
            <a:extLst>
              <a:ext uri="{FF2B5EF4-FFF2-40B4-BE49-F238E27FC236}">
                <a16:creationId xmlns:a16="http://schemas.microsoft.com/office/drawing/2014/main" id="{0102851D-1009-1B7F-A3DC-BB43FCDDD731}"/>
              </a:ext>
            </a:extLst>
          </p:cNvPr>
          <p:cNvSpPr txBox="1">
            <a:spLocks/>
          </p:cNvSpPr>
          <p:nvPr/>
        </p:nvSpPr>
        <p:spPr>
          <a:xfrm>
            <a:off x="1017059" y="1018530"/>
            <a:ext cx="1875632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11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333520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57039-93AA-FE5A-1083-A0D038AD8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54BDF551-33ED-8A33-8C79-4F96EADB90F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  L’aire de la base est égale à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𝟏𝟐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𝟔𝟎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</m:t>
                    </m:r>
                    <m:sSup>
                      <m:sSupPr>
                        <m:ctrlP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fr-FR" dirty="0"/>
                  <a:t> et et la hauteur est égale à </a:t>
                </a:r>
                <a14:m>
                  <m:oMath xmlns:m="http://schemas.openxmlformats.org/officeDocument/2006/math">
                    <m:r>
                      <a:rPr lang="fr-FR" b="1" i="0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𝒎</m:t>
                    </m:r>
                  </m:oMath>
                </a14:m>
                <a:endParaRPr lang="fr-FR" dirty="0"/>
              </a:p>
            </p:txBody>
          </p:sp>
        </mc:Choice>
        <mc:Fallback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54BDF551-33ED-8A33-8C79-4F96EADB90F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80FFFC8-DD5C-064A-4F75-46BC8C0B088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E3CF0F-AA52-4B6F-C21B-6E69D3BC0D04}"/>
              </a:ext>
            </a:extLst>
          </p:cNvPr>
          <p:cNvSpPr/>
          <p:nvPr/>
        </p:nvSpPr>
        <p:spPr>
          <a:xfrm>
            <a:off x="642026" y="1718052"/>
            <a:ext cx="10727579" cy="447160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7E74CB89-64AA-B4E8-0D1D-852EC396AD7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8F405EF3-2488-5498-BAAC-E8D775AAE906}"/>
                  </a:ext>
                </a:extLst>
              </p:cNvPr>
              <p:cNvSpPr/>
              <p:nvPr/>
            </p:nvSpPr>
            <p:spPr>
              <a:xfrm>
                <a:off x="935304" y="2078185"/>
                <a:ext cx="6909352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FR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Voici un prisme à base rectangulaire .</a:t>
                </a:r>
              </a:p>
              <a:p>
                <a:r>
                  <a:rPr lang="fr-FR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le volume de ce prisme est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  <a:sym typeface="Wingdings" pitchFamily="2" charset="2"/>
                      </a:rPr>
                      <m:t>:</m:t>
                    </m:r>
                    <m:d>
                      <m:dPr>
                        <m:ctrlPr>
                          <a:rPr lang="fr-FR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  <a:sym typeface="Wingdings" pitchFamily="2" charset="2"/>
                          </a:rPr>
                        </m:ctrlPr>
                      </m:dPr>
                      <m:e>
                        <m:r>
                          <a:rPr lang="fr-FR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  <a:sym typeface="Wingdings" pitchFamily="2" charset="2"/>
                          </a:rPr>
                          <m:t>1</m:t>
                        </m:r>
                        <m:r>
                          <a:rPr lang="fr-FR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  <a:sym typeface="Wingdings" pitchFamily="2" charset="2"/>
                          </a:rPr>
                          <m:t>2</m:t>
                        </m:r>
                        <m:r>
                          <a:rPr lang="fr-FR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  <a:sym typeface="Wingdings" pitchFamily="2" charset="2"/>
                          </a:rPr>
                          <m:t>×</m:t>
                        </m:r>
                        <m:r>
                          <a:rPr lang="fr-FR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  <a:sym typeface="Wingdings" pitchFamily="2" charset="2"/>
                          </a:rPr>
                          <m:t>5</m:t>
                        </m:r>
                      </m:e>
                    </m:d>
                    <m:r>
                      <a:rPr lang="fr-FR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  <a:sym typeface="Wingdings" pitchFamily="2" charset="2"/>
                      </a:rPr>
                      <m:t>×3=180</m:t>
                    </m:r>
                    <m:sSup>
                      <m:sSupPr>
                        <m:ctrlPr>
                          <a:rPr lang="fr-FR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  <a:sym typeface="Wingdings" pitchFamily="2" charset="2"/>
                          </a:rPr>
                        </m:ctrlPr>
                      </m:sSupPr>
                      <m:e>
                        <m:r>
                          <a:rPr lang="fr-FR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  <a:sym typeface="Wingdings" pitchFamily="2" charset="2"/>
                          </a:rPr>
                          <m:t>𝑚</m:t>
                        </m:r>
                      </m:e>
                      <m:sup>
                        <m:r>
                          <a:rPr lang="fr-FR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  <a:sym typeface="Wingdings" pitchFamily="2" charset="2"/>
                          </a:rPr>
                          <m:t>3</m:t>
                        </m:r>
                      </m:sup>
                    </m:sSup>
                  </m:oMath>
                </a14:m>
                <a:endParaRPr lang="fr-FR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8F405EF3-2488-5498-BAAC-E8D775AAE9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304" y="2078185"/>
                <a:ext cx="6909352" cy="830997"/>
              </a:xfrm>
              <a:prstGeom prst="rect">
                <a:avLst/>
              </a:prstGeom>
              <a:blipFill>
                <a:blip r:embed="rId4"/>
                <a:stretch>
                  <a:fillRect l="-1284" t="-6061" b="-1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age 8">
            <a:extLst>
              <a:ext uri="{FF2B5EF4-FFF2-40B4-BE49-F238E27FC236}">
                <a16:creationId xmlns:a16="http://schemas.microsoft.com/office/drawing/2014/main" id="{26984FEC-7FB2-9AEB-D525-5217CAA2CE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6550" y="3284376"/>
            <a:ext cx="4305300" cy="219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0873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Page:81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4" name="Espace réservé du contenu 14">
            <a:extLst>
              <a:ext uri="{FF2B5EF4-FFF2-40B4-BE49-F238E27FC236}">
                <a16:creationId xmlns:a16="http://schemas.microsoft.com/office/drawing/2014/main" id="{B8152AE3-17FE-2D21-060C-0E98B9729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784" y="983132"/>
            <a:ext cx="8219937" cy="4970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E15CE5-C213-14EF-AC7B-5A8B9BB1F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 :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6276A56-954C-9A5C-5FCA-0D62B7BAAC1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Page 81</a:t>
            </a:r>
          </a:p>
        </p:txBody>
      </p:sp>
      <p:pic>
        <p:nvPicPr>
          <p:cNvPr id="19" name="Espace réservé du contenu 18">
            <a:extLst>
              <a:ext uri="{FF2B5EF4-FFF2-40B4-BE49-F238E27FC236}">
                <a16:creationId xmlns:a16="http://schemas.microsoft.com/office/drawing/2014/main" id="{41F8672D-14BB-0E09-D787-3C098C5FCEA8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235" y="2048669"/>
            <a:ext cx="11579808" cy="3018006"/>
          </a:xfr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B4745DE8-6DF4-814E-81D8-AB3E7357114A}"/>
              </a:ext>
            </a:extLst>
          </p:cNvPr>
          <p:cNvSpPr txBox="1"/>
          <p:nvPr/>
        </p:nvSpPr>
        <p:spPr>
          <a:xfrm>
            <a:off x="299235" y="1886673"/>
            <a:ext cx="1969403" cy="5092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D93E5390-C8A3-5746-36EE-5E8212F91DAE}"/>
                  </a:ext>
                </a:extLst>
              </p:cNvPr>
              <p:cNvSpPr txBox="1"/>
              <p:nvPr/>
            </p:nvSpPr>
            <p:spPr>
              <a:xfrm>
                <a:off x="7041288" y="3161512"/>
                <a:ext cx="55463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8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D93E5390-C8A3-5746-36EE-5E8212F91D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1288" y="3161512"/>
                <a:ext cx="554637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32E6F1B9-3D19-B7A0-3EAC-36216CCAB70E}"/>
                  </a:ext>
                </a:extLst>
              </p:cNvPr>
              <p:cNvSpPr txBox="1"/>
              <p:nvPr/>
            </p:nvSpPr>
            <p:spPr>
              <a:xfrm>
                <a:off x="7706307" y="3157562"/>
                <a:ext cx="55463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32E6F1B9-3D19-B7A0-3EAC-36216CCAB7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6307" y="3157562"/>
                <a:ext cx="554637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864F8179-BF5A-4FCE-4999-99B886E89D09}"/>
                  </a:ext>
                </a:extLst>
              </p:cNvPr>
              <p:cNvSpPr txBox="1"/>
              <p:nvPr/>
            </p:nvSpPr>
            <p:spPr>
              <a:xfrm>
                <a:off x="9909179" y="3157562"/>
                <a:ext cx="55463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10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864F8179-BF5A-4FCE-4999-99B886E89D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9179" y="3157562"/>
                <a:ext cx="554637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56EB4730-7138-45C4-0380-EA651413776E}"/>
                  </a:ext>
                </a:extLst>
              </p:cNvPr>
              <p:cNvSpPr txBox="1"/>
              <p:nvPr/>
            </p:nvSpPr>
            <p:spPr>
              <a:xfrm>
                <a:off x="7041288" y="3704079"/>
                <a:ext cx="55463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12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56EB4730-7138-45C4-0380-EA65141377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1288" y="3704079"/>
                <a:ext cx="554637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E50A5463-15A4-CDE5-4FA0-B5A11AA9687C}"/>
                  </a:ext>
                </a:extLst>
              </p:cNvPr>
              <p:cNvSpPr txBox="1"/>
              <p:nvPr/>
            </p:nvSpPr>
            <p:spPr>
              <a:xfrm>
                <a:off x="9912585" y="3704079"/>
                <a:ext cx="55463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10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E50A5463-15A4-CDE5-4FA0-B5A11AA968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2585" y="3704079"/>
                <a:ext cx="554637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6D49E28A-8734-846D-A01A-B9772FDAA217}"/>
                  </a:ext>
                </a:extLst>
              </p:cNvPr>
              <p:cNvSpPr txBox="1"/>
              <p:nvPr/>
            </p:nvSpPr>
            <p:spPr>
              <a:xfrm>
                <a:off x="8908188" y="4583438"/>
                <a:ext cx="55463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120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6D49E28A-8734-846D-A01A-B9772FDAA2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8188" y="4583438"/>
                <a:ext cx="554637" cy="400110"/>
              </a:xfrm>
              <a:prstGeom prst="rect">
                <a:avLst/>
              </a:prstGeom>
              <a:blipFill>
                <a:blip r:embed="rId9"/>
                <a:stretch>
                  <a:fillRect r="-879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441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Espace réservé du contenu 13">
            <a:extLst>
              <a:ext uri="{FF2B5EF4-FFF2-40B4-BE49-F238E27FC236}">
                <a16:creationId xmlns:a16="http://schemas.microsoft.com/office/drawing/2014/main" id="{BFAD90C0-7392-0910-BBFA-B96B0276A0F1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32" y="2064988"/>
            <a:ext cx="10960805" cy="2728024"/>
          </a:xfrm>
        </p:spPr>
      </p:pic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A9808AC-7F93-457E-0660-64E605A0BF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Page 81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072C15FE-E372-BE2C-B2A7-E799F743CA57}"/>
                  </a:ext>
                </a:extLst>
              </p:cNvPr>
              <p:cNvSpPr txBox="1"/>
              <p:nvPr/>
            </p:nvSpPr>
            <p:spPr>
              <a:xfrm>
                <a:off x="9424271" y="3028890"/>
                <a:ext cx="55463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10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072C15FE-E372-BE2C-B2A7-E799F743CA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4271" y="3028890"/>
                <a:ext cx="554637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CA8D13D7-E821-F10D-AF9C-842AF091EA9D}"/>
                  </a:ext>
                </a:extLst>
              </p:cNvPr>
              <p:cNvSpPr txBox="1"/>
              <p:nvPr/>
            </p:nvSpPr>
            <p:spPr>
              <a:xfrm>
                <a:off x="7263412" y="3062264"/>
                <a:ext cx="55463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4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CA8D13D7-E821-F10D-AF9C-842AF091EA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3412" y="3062264"/>
                <a:ext cx="554637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231D9805-C946-486A-279B-6DC34DB8CE84}"/>
                  </a:ext>
                </a:extLst>
              </p:cNvPr>
              <p:cNvSpPr txBox="1"/>
              <p:nvPr/>
            </p:nvSpPr>
            <p:spPr>
              <a:xfrm>
                <a:off x="6708775" y="3062264"/>
                <a:ext cx="55463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4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231D9805-C946-486A-279B-6DC34DB8CE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8775" y="3062264"/>
                <a:ext cx="554637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A8BE3039-BEE5-F601-4F1B-34AA2DB4D6C9}"/>
                  </a:ext>
                </a:extLst>
              </p:cNvPr>
              <p:cNvSpPr txBox="1"/>
              <p:nvPr/>
            </p:nvSpPr>
            <p:spPr>
              <a:xfrm>
                <a:off x="6708774" y="3527528"/>
                <a:ext cx="55463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16</m:t>
                      </m:r>
                      <m:r>
                        <a:rPr lang="fr-FR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𝜋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A8BE3039-BEE5-F601-4F1B-34AA2DB4D6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8774" y="3527528"/>
                <a:ext cx="554637" cy="400110"/>
              </a:xfrm>
              <a:prstGeom prst="rect">
                <a:avLst/>
              </a:prstGeom>
              <a:blipFill>
                <a:blip r:embed="rId6"/>
                <a:stretch>
                  <a:fillRect r="-444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443427C8-4D2B-C159-25D4-B03F16BB55BD}"/>
                  </a:ext>
                </a:extLst>
              </p:cNvPr>
              <p:cNvSpPr txBox="1"/>
              <p:nvPr/>
            </p:nvSpPr>
            <p:spPr>
              <a:xfrm>
                <a:off x="9424271" y="3609343"/>
                <a:ext cx="55463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10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443427C8-4D2B-C159-25D4-B03F16BB55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4271" y="3609343"/>
                <a:ext cx="554637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056CC1D2-A3B4-2A78-B9CF-2554F5F5862F}"/>
                  </a:ext>
                </a:extLst>
              </p:cNvPr>
              <p:cNvSpPr txBox="1"/>
              <p:nvPr/>
            </p:nvSpPr>
            <p:spPr>
              <a:xfrm>
                <a:off x="7983392" y="4009453"/>
                <a:ext cx="55463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160</m:t>
                      </m:r>
                      <m:r>
                        <a:rPr lang="fr-FR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𝜋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056CC1D2-A3B4-2A78-B9CF-2554F5F586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3392" y="4009453"/>
                <a:ext cx="554637" cy="400110"/>
              </a:xfrm>
              <a:prstGeom prst="rect">
                <a:avLst/>
              </a:prstGeom>
              <a:blipFill>
                <a:blip r:embed="rId8"/>
                <a:stretch>
                  <a:fillRect r="-2888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5F20B957-6DB0-2F82-1F04-24BE98B89B9C}"/>
                  </a:ext>
                </a:extLst>
              </p:cNvPr>
              <p:cNvSpPr txBox="1"/>
              <p:nvPr/>
            </p:nvSpPr>
            <p:spPr>
              <a:xfrm>
                <a:off x="8149194" y="4409563"/>
                <a:ext cx="55463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160</m:t>
                      </m:r>
                      <m:r>
                        <a:rPr lang="fr-FR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𝜋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5F20B957-6DB0-2F82-1F04-24BE98B89B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9194" y="4409563"/>
                <a:ext cx="554637" cy="400110"/>
              </a:xfrm>
              <a:prstGeom prst="rect">
                <a:avLst/>
              </a:prstGeom>
              <a:blipFill>
                <a:blip r:embed="rId9"/>
                <a:stretch>
                  <a:fillRect r="-2888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itre 1">
            <a:extLst>
              <a:ext uri="{FF2B5EF4-FFF2-40B4-BE49-F238E27FC236}">
                <a16:creationId xmlns:a16="http://schemas.microsoft.com/office/drawing/2014/main" id="{AD07BB41-CEDF-3158-F551-68B2E1213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318293"/>
            <a:ext cx="10372033" cy="267549"/>
          </a:xfrm>
        </p:spPr>
        <p:txBody>
          <a:bodyPr/>
          <a:lstStyle/>
          <a:p>
            <a:r>
              <a:rPr lang="fr-FR" dirty="0"/>
              <a:t>Prenez la correction sur vos livrets :</a:t>
            </a:r>
          </a:p>
        </p:txBody>
      </p:sp>
    </p:spTree>
    <p:extLst>
      <p:ext uri="{BB962C8B-B14F-4D97-AF65-F5344CB8AC3E}">
        <p14:creationId xmlns:p14="http://schemas.microsoft.com/office/powerpoint/2010/main" val="218894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1" grpId="0"/>
      <p:bldP spid="2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min.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Page:81</a:t>
            </a: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6DEDC7C-FF58-7D18-DD06-54222914D1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177" y="1496290"/>
            <a:ext cx="11078380" cy="378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 sz="1800" b="1" dirty="0">
                <a:effectLst/>
                <a:latin typeface="Calibri" panose="020F0502020204030204" pitchFamily="34" charset="0"/>
              </a:rPr>
              <a:t>Calculer le volume d’un prisme et d’un cylindre.</a:t>
            </a:r>
            <a:endParaRPr lang="fr-MA" sz="1600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err="1"/>
              <a:t>Prisme</a:t>
            </a:r>
            <a:r>
              <a:rPr lang="en-US" dirty="0"/>
              <a:t>  </a:t>
            </a:r>
          </a:p>
          <a:p>
            <a:r>
              <a:rPr lang="en-US" dirty="0" err="1"/>
              <a:t>Cylindre</a:t>
            </a:r>
            <a:r>
              <a:rPr lang="en-US" dirty="0"/>
              <a:t> </a:t>
            </a:r>
          </a:p>
          <a:p>
            <a:r>
              <a:rPr lang="en-US" dirty="0"/>
              <a:t>hauteur</a:t>
            </a:r>
          </a:p>
          <a:p>
            <a:r>
              <a:rPr lang="en-US" dirty="0"/>
              <a:t>Volume </a:t>
            </a:r>
            <a:endParaRPr lang="fr-FR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lvl="0"/>
            <a:r>
              <a:rPr lang="fr-FR" dirty="0"/>
              <a:t>Savoir identifier les éléments caractéristiques d’un cylindre ou d’un prisme.</a:t>
            </a:r>
          </a:p>
          <a:p>
            <a:pPr marL="0" lvl="0" indent="0"/>
            <a:r>
              <a:rPr lang="fr-FR" dirty="0"/>
              <a:t>Savoir calculer l’aire d’un polygone usuel ou un cercle. </a:t>
            </a:r>
          </a:p>
          <a:p>
            <a:pPr marL="0" lvl="0" indent="0"/>
            <a:r>
              <a:rPr lang="fr-FR" dirty="0"/>
              <a:t>Connaitre les unités de mesure de volume.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Placeholder 12">
                <a:extLst>
                  <a:ext uri="{FF2B5EF4-FFF2-40B4-BE49-F238E27FC236}">
                    <a16:creationId xmlns:a16="http://schemas.microsoft.com/office/drawing/2014/main" id="{8B60F9AE-58B6-307B-B137-FB59B00029D1}"/>
                  </a:ext>
                </a:extLst>
              </p:cNvPr>
              <p:cNvSpPr>
                <a:spLocks noGrp="1"/>
              </p:cNvSpPr>
              <p:nvPr>
                <p:ph type="body" sz="quarter" idx="22"/>
              </p:nvPr>
            </p:nvSpPr>
            <p:spPr/>
            <p:txBody>
              <a:bodyPr>
                <a:norm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1" i="1" dirty="0" smtClean="0">
                          <a:latin typeface="Cambria Math" panose="02040503050406030204" pitchFamily="18" charset="0"/>
                        </a:rPr>
                        <m:t>𝟏</m:t>
                      </m:r>
                      <m:sSup>
                        <m:sSupPr>
                          <m:ctrlPr>
                            <a:rPr lang="fr-FR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1" i="1" dirty="0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fr-FR" b="1" i="1" dirty="0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fr-FR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1" i="1" dirty="0" smtClean="0">
                          <a:latin typeface="Cambria Math" panose="02040503050406030204" pitchFamily="18" charset="0"/>
                        </a:rPr>
                        <m:t>𝟏𝟎𝟎𝟎</m:t>
                      </m:r>
                      <m:r>
                        <a:rPr lang="fr-FR" b="1" i="1" dirty="0" smtClean="0">
                          <a:latin typeface="Cambria Math" panose="02040503050406030204" pitchFamily="18" charset="0"/>
                        </a:rPr>
                        <m:t>𝒅</m:t>
                      </m:r>
                      <m:sSup>
                        <m:sSupPr>
                          <m:ctrlPr>
                            <a:rPr lang="fr-FR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1" i="1" dirty="0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fr-FR" b="1" i="1" dirty="0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fr-FR" b="1" dirty="0"/>
              </a:p>
              <a:p>
                <a:pPr lvl="0"/>
                <a:r>
                  <a:rPr lang="fr-FR" b="1" dirty="0"/>
                  <a:t>L’unité de mesure du volume est le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fr-FR" b="1" dirty="0"/>
              </a:p>
            </p:txBody>
          </p:sp>
        </mc:Choice>
        <mc:Fallback xmlns="">
          <p:sp>
            <p:nvSpPr>
              <p:cNvPr id="13" name="Text Placeholder 12">
                <a:extLst>
                  <a:ext uri="{FF2B5EF4-FFF2-40B4-BE49-F238E27FC236}">
                    <a16:creationId xmlns:a16="http://schemas.microsoft.com/office/drawing/2014/main" id="{8B60F9AE-58B6-307B-B137-FB59B00029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22"/>
              </p:nvPr>
            </p:nvSpPr>
            <p:spPr>
              <a:blipFill>
                <a:blip r:embed="rId2"/>
                <a:stretch>
                  <a:fillRect l="-5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 comment calculer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C229A29-F306-B952-9476-AD1FB7A1E9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650" y="936625"/>
            <a:ext cx="10277090" cy="5775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3C4F242-8EA4-4408-3FB5-5CD399EA0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646" y="1272092"/>
            <a:ext cx="10030691" cy="4874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865" y="1006851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13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D0D7A07-3B84-26B3-4E86-6217B7BC4A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47FFF57-0D2F-C608-BE67-7771AEE575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776295"/>
          </a:xfrm>
        </p:spPr>
        <p:txBody>
          <a:bodyPr>
            <a:noAutofit/>
          </a:bodyPr>
          <a:lstStyle/>
          <a:p>
            <a:pPr algn="just"/>
            <a:endParaRPr lang="fr-FR" sz="13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060AFA-0A13-2381-8298-6C415B7C92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776295"/>
          </a:xfrm>
        </p:spPr>
        <p:txBody>
          <a:bodyPr>
            <a:normAutofit lnSpcReduction="10000"/>
          </a:bodyPr>
          <a:lstStyle/>
          <a:p>
            <a:pPr algn="just"/>
            <a:r>
              <a:rPr lang="fr-FR" sz="1400" dirty="0"/>
              <a:t>Demander aux élèves de dire ce qu’ils ont appris pendant la séance (tâche ciblée + comment la réaliser)</a:t>
            </a:r>
          </a:p>
          <a:p>
            <a:pPr algn="just"/>
            <a:r>
              <a:rPr lang="fr-FR" sz="1400" dirty="0"/>
              <a:t>Faire un bref bilan de la séance en rappelant les éléments clés (comment réaliser la tâche, erreurs à éviter, etc.)</a:t>
            </a:r>
          </a:p>
          <a:p>
            <a:pPr algn="just"/>
            <a:r>
              <a:rPr lang="fr-FR" sz="1400" dirty="0"/>
              <a:t>Indiquer aux élèves les devoirs à réaliser à la maison</a:t>
            </a:r>
          </a:p>
          <a:p>
            <a:pPr algn="just"/>
            <a:r>
              <a:rPr lang="fr-FR" sz="1400" dirty="0"/>
              <a:t>Utiliser le tableau ou la surface de projection pour afficher le bilan de la séance (carte mentale, carte lexicale, rappel de la procédure de réalisation de la tâche, …)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023466-8B5B-51C8-F238-C3092B1883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776295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L’enseignant ne clôture pas la séance ou survole les diapositives rapidement</a:t>
            </a:r>
          </a:p>
          <a:p>
            <a:pPr algn="just"/>
            <a:r>
              <a:rPr lang="fr-FR" sz="1400" dirty="0"/>
              <a:t>Lire directement l’objectif de la séance sans demander aux élèves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D295F8D-D1EA-E4ED-C009-2D49C6578A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F600349-7E58-9CD4-F344-4ADFE3D1EE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Clôture de la séance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13E5B07-589B-72AE-12A1-B538C6648F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/>
              <a:t>Par quoi se caractérise ?</a:t>
            </a:r>
          </a:p>
        </p:txBody>
      </p:sp>
    </p:spTree>
    <p:extLst>
      <p:ext uri="{BB962C8B-B14F-4D97-AF65-F5344CB8AC3E}">
        <p14:creationId xmlns:p14="http://schemas.microsoft.com/office/powerpoint/2010/main" val="13174287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1901</TotalTime>
  <Words>1610</Words>
  <Application>Microsoft Office PowerPoint</Application>
  <PresentationFormat>Grand écran</PresentationFormat>
  <Paragraphs>252</Paragraphs>
  <Slides>62</Slides>
  <Notes>2</Notes>
  <HiddenSlides>7</HiddenSlides>
  <MMClips>2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62</vt:i4>
      </vt:variant>
    </vt:vector>
  </HeadingPairs>
  <TitlesOfParts>
    <vt:vector size="71" baseType="lpstr">
      <vt:lpstr>Aptos</vt:lpstr>
      <vt:lpstr>Aptos Display</vt:lpstr>
      <vt:lpstr>Arial</vt:lpstr>
      <vt:lpstr>Calibri</vt:lpstr>
      <vt:lpstr>Cambria Math</vt:lpstr>
      <vt:lpstr>Dosis</vt:lpstr>
      <vt:lpstr>Georgia</vt:lpstr>
      <vt:lpstr>-webkit-standard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Présentation PowerPoint</vt:lpstr>
      <vt:lpstr>Voici une situation en classe. Que remarquez-vous ? Ce comportement est-il approprié ? Pourquoi ? Que faudrait-il améliorer ou changer ?</vt:lpstr>
      <vt:lpstr>C’est un mauvais comportement. L’élève n’est pas attentif.</vt:lpstr>
      <vt:lpstr>Voici le comportement attendu</vt:lpstr>
      <vt:lpstr>Présentation PowerPoint</vt:lpstr>
      <vt:lpstr>On commence par la correction de l’exercice maison de la séance précédente.</vt:lpstr>
      <vt:lpstr>Présentation PowerPoint</vt:lpstr>
      <vt:lpstr> Complétez:</vt:lpstr>
      <vt:lpstr>Voici la réponse :</vt:lpstr>
      <vt:lpstr> Complétez:</vt:lpstr>
      <vt:lpstr>Rappelez vous : πr^2=π×r×r</vt:lpstr>
      <vt:lpstr> Complétez:</vt:lpstr>
      <vt:lpstr>Voici la réponse :</vt:lpstr>
      <vt:lpstr> Répondez par vrai ou faux:</vt:lpstr>
      <vt:lpstr>  La formule donnant l’aire d’un cercle de rayon r est : π×r×r=πr^2.</vt:lpstr>
      <vt:lpstr> Répondez par vrai ou faux:</vt:lpstr>
      <vt:lpstr> La hauteur est la distance entre ses deux bases (8cm )</vt:lpstr>
      <vt:lpstr>Convertir les mesures de l’aire et de volume :</vt:lpstr>
      <vt:lpstr>Voici la réponse : </vt:lpstr>
      <vt:lpstr>Voici ce qu’il faut retenir jusqu’ici :</vt:lpstr>
      <vt:lpstr>Présentation PowerPoint</vt:lpstr>
      <vt:lpstr>Exprimez vos avis.</vt:lpstr>
      <vt:lpstr>A la fin de cette séance, vous serez capables de:</vt:lpstr>
      <vt:lpstr>Présentation PowerPoint</vt:lpstr>
      <vt:lpstr>Voici la formule donnant le volume d’un cylindre :</vt:lpstr>
      <vt:lpstr>Voici la formule donnant le volume d’un prisme:</vt:lpstr>
      <vt:lpstr>Présentation PowerPoint</vt:lpstr>
      <vt:lpstr>Voici un prisme à base triangulaire dont on veut calculer le volume. D’abord j’identifie ses éléments caractéristiques :</vt:lpstr>
      <vt:lpstr>Présentation PowerPoint</vt:lpstr>
      <vt:lpstr>Voici un cylindre dont on veut calculer le volume. D’abord j’identifie ses éléments caractéristiques:</vt:lpstr>
      <vt:lpstr>Présentation PowerPoint</vt:lpstr>
      <vt:lpstr>Présentation PowerPoint</vt:lpstr>
      <vt:lpstr>Complétez:</vt:lpstr>
      <vt:lpstr>  La hauteur est la distance entre ses deux bases. </vt:lpstr>
      <vt:lpstr>Complétez:</vt:lpstr>
      <vt:lpstr>L’aire de la base est égale à 4×4=16cm^2 et la hauteur est égale à 6cm</vt:lpstr>
      <vt:lpstr>Complétez:</vt:lpstr>
      <vt:lpstr>  L’aire de la base est égale à 12×5=60cm^2 et et la hauteur est égale à 3m</vt:lpstr>
      <vt:lpstr>Présentation PowerPoint</vt:lpstr>
      <vt:lpstr>Travaillez individuellement puis discutez en binômes vos réponses.</vt:lpstr>
      <vt:lpstr>Prenez la correction sur vos livrets :</vt:lpstr>
      <vt:lpstr>Prenez la correction sur vos livrets :</vt:lpstr>
      <vt:lpstr>Présentation PowerPoint</vt:lpstr>
      <vt:lpstr>Prenez votre livret et votre crayon, puis répondez individuellement aux exercices. Vous avez 10 min.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 comment calculer :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radouane berdouzi</cp:lastModifiedBy>
  <cp:revision>147</cp:revision>
  <dcterms:created xsi:type="dcterms:W3CDTF">2025-11-03T10:55:47Z</dcterms:created>
  <dcterms:modified xsi:type="dcterms:W3CDTF">2026-03-27T21:02:36Z</dcterms:modified>
</cp:coreProperties>
</file>