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6"/>
  </p:notesMasterIdLst>
  <p:handoutMasterIdLst>
    <p:handoutMasterId r:id="rId47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04" r:id="rId9"/>
    <p:sldId id="2134806507" r:id="rId10"/>
    <p:sldId id="2134806552" r:id="rId11"/>
    <p:sldId id="2134806567" r:id="rId12"/>
    <p:sldId id="2134806569" r:id="rId13"/>
    <p:sldId id="2147483556" r:id="rId14"/>
    <p:sldId id="2134806558" r:id="rId15"/>
    <p:sldId id="2134806568" r:id="rId16"/>
    <p:sldId id="2134805878" r:id="rId17"/>
    <p:sldId id="2134806573" r:id="rId18"/>
    <p:sldId id="2147483557" r:id="rId19"/>
    <p:sldId id="2147483569" r:id="rId20"/>
    <p:sldId id="2147483584" r:id="rId21"/>
    <p:sldId id="2147483591" r:id="rId22"/>
    <p:sldId id="2147483631" r:id="rId23"/>
    <p:sldId id="2147483592" r:id="rId24"/>
    <p:sldId id="2147483593" r:id="rId25"/>
    <p:sldId id="2147483594" r:id="rId26"/>
    <p:sldId id="2147483619" r:id="rId27"/>
    <p:sldId id="2147483634" r:id="rId28"/>
    <p:sldId id="2147483633" r:id="rId29"/>
    <p:sldId id="2147483621" r:id="rId30"/>
    <p:sldId id="2147483623" r:id="rId31"/>
    <p:sldId id="2147483627" r:id="rId32"/>
    <p:sldId id="2147483625" r:id="rId33"/>
    <p:sldId id="2147483629" r:id="rId34"/>
    <p:sldId id="2134806577" r:id="rId35"/>
    <p:sldId id="2134806551" r:id="rId36"/>
    <p:sldId id="2134806578" r:id="rId37"/>
    <p:sldId id="2147483580" r:id="rId38"/>
    <p:sldId id="2134806579" r:id="rId39"/>
    <p:sldId id="2134806088" r:id="rId40"/>
    <p:sldId id="2134806580" r:id="rId41"/>
    <p:sldId id="2134806582" r:id="rId42"/>
    <p:sldId id="2134806536" r:id="rId43"/>
    <p:sldId id="2134806535" r:id="rId44"/>
    <p:sldId id="2134806584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84"/>
            <p14:sldId id="2147483591"/>
            <p14:sldId id="2147483631"/>
            <p14:sldId id="2147483592"/>
            <p14:sldId id="2147483593"/>
            <p14:sldId id="2147483594"/>
            <p14:sldId id="2147483619"/>
            <p14:sldId id="2147483634"/>
            <p14:sldId id="2147483633"/>
            <p14:sldId id="2147483621"/>
            <p14:sldId id="2147483623"/>
            <p14:sldId id="2147483627"/>
            <p14:sldId id="2147483625"/>
            <p14:sldId id="2147483629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FF6565"/>
    <a:srgbClr val="DC94DE"/>
    <a:srgbClr val="B27096"/>
    <a:srgbClr val="FDDF43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6" autoAdjust="0"/>
    <p:restoredTop sz="94654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9.png"/><Relationship Id="rId4" Type="http://schemas.openxmlformats.org/officeDocument/2006/relationships/image" Target="../media/image4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0.png"/><Relationship Id="rId5" Type="http://schemas.openxmlformats.org/officeDocument/2006/relationships/image" Target="../media/image58.png"/><Relationship Id="rId4" Type="http://schemas.openxmlformats.org/officeDocument/2006/relationships/image" Target="../media/image49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20.png"/><Relationship Id="rId4" Type="http://schemas.openxmlformats.org/officeDocument/2006/relationships/image" Target="../media/image5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30.png"/><Relationship Id="rId4" Type="http://schemas.openxmlformats.org/officeDocument/2006/relationships/image" Target="../media/image5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60.png"/><Relationship Id="rId4" Type="http://schemas.openxmlformats.org/officeDocument/2006/relationships/image" Target="../media/image5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60.png"/><Relationship Id="rId4" Type="http://schemas.openxmlformats.org/officeDocument/2006/relationships/image" Target="../media/image5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1.png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1.jpeg"/><Relationship Id="rId7" Type="http://schemas.openxmlformats.org/officeDocument/2006/relationships/image" Target="../media/image6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2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Introduction aux nombres négatifs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8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77C1D5-E5AE-8B49-A5E0-6EB11D4FC381}"/>
              </a:ext>
            </a:extLst>
          </p:cNvPr>
          <p:cNvSpPr txBox="1"/>
          <p:nvPr/>
        </p:nvSpPr>
        <p:spPr>
          <a:xfrm>
            <a:off x="2338054" y="5320309"/>
            <a:ext cx="6190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Utiliser l’addition et la soustraction des nombres </a:t>
            </a:r>
          </a:p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décimaux et fractionnaires pour résoudre des problèmes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 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D6702B-F094-033D-5B92-B413AFE2D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2178050"/>
            <a:ext cx="11222104" cy="235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53A665-EE14-7A30-DE2D-BF5248C93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2178050"/>
            <a:ext cx="11222104" cy="235688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53EEC3F-B056-BF00-88B7-52F2D1B6CFF7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7781586-A0B9-B39F-817D-2CE28B36D5E6}"/>
                  </a:ext>
                </a:extLst>
              </p:cNvPr>
              <p:cNvSpPr txBox="1"/>
              <p:nvPr/>
            </p:nvSpPr>
            <p:spPr>
              <a:xfrm>
                <a:off x="3719384" y="3429000"/>
                <a:ext cx="80318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7781586-A0B9-B39F-817D-2CE28B36D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384" y="3429000"/>
                <a:ext cx="80318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746F428-5550-F442-3C4C-27DB9BBC0C0F}"/>
                  </a:ext>
                </a:extLst>
              </p:cNvPr>
              <p:cNvSpPr txBox="1"/>
              <p:nvPr/>
            </p:nvSpPr>
            <p:spPr>
              <a:xfrm>
                <a:off x="3506515" y="3880080"/>
                <a:ext cx="803189" cy="612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746F428-5550-F442-3C4C-27DB9BBC0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6515" y="3880080"/>
                <a:ext cx="803189" cy="612796"/>
              </a:xfrm>
              <a:prstGeom prst="rect">
                <a:avLst/>
              </a:prstGeom>
              <a:blipFill>
                <a:blip r:embed="rId5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213B962-95F7-8F8A-7A61-68B438A1F9CC}"/>
                  </a:ext>
                </a:extLst>
              </p:cNvPr>
              <p:cNvSpPr txBox="1"/>
              <p:nvPr/>
            </p:nvSpPr>
            <p:spPr>
              <a:xfrm>
                <a:off x="7079109" y="3880080"/>
                <a:ext cx="803189" cy="612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213B962-95F7-8F8A-7A61-68B438A1F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109" y="3880080"/>
                <a:ext cx="803189" cy="612796"/>
              </a:xfrm>
              <a:prstGeom prst="rect">
                <a:avLst/>
              </a:prstGeom>
              <a:blipFill>
                <a:blip r:embed="rId6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E2980A2-3291-C400-F613-F3BC61323A24}"/>
                  </a:ext>
                </a:extLst>
              </p:cNvPr>
              <p:cNvSpPr txBox="1"/>
              <p:nvPr/>
            </p:nvSpPr>
            <p:spPr>
              <a:xfrm>
                <a:off x="10511771" y="3429000"/>
                <a:ext cx="8031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E2980A2-3291-C400-F613-F3BC61323A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1771" y="3429000"/>
                <a:ext cx="80318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B1DF99D-5C5D-7E1A-86E4-E2CDE28DF926}"/>
                  </a:ext>
                </a:extLst>
              </p:cNvPr>
              <p:cNvSpPr txBox="1"/>
              <p:nvPr/>
            </p:nvSpPr>
            <p:spPr>
              <a:xfrm>
                <a:off x="7243462" y="3396734"/>
                <a:ext cx="8031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B1DF99D-5C5D-7E1A-86E4-E2CDE28DF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462" y="3396734"/>
                <a:ext cx="80318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MA" sz="2400" dirty="0">
                <a:solidFill>
                  <a:schemeClr val="accent4"/>
                </a:solidFill>
                <a:effectLst/>
                <a:latin typeface="Calibri" panose="020F0502020204030204" pitchFamily="34" charset="0"/>
              </a:rPr>
              <a:t>Utiliser l’addition et la soustraction des nombres décimaux et fractionnaires pour résoudre des problèmes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prenez vos livrets page 28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le problème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à haute voix ,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incite les élèves à le lire silencieusement puis explique 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56121A-ADA5-D9CE-ACCC-9C1F4A42EFDA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Page28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6943041-D54E-0E8D-F122-42C13A6F9D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" y="1784350"/>
            <a:ext cx="11488523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866288" y="258765"/>
            <a:ext cx="10543399" cy="36381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dois d’abord comprendre le problème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les mots difficiles puis explique les données et la question 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AAE42AA-6F21-94B3-C9E8-81AD401604CF}"/>
              </a:ext>
            </a:extLst>
          </p:cNvPr>
          <p:cNvSpPr txBox="1"/>
          <p:nvPr/>
        </p:nvSpPr>
        <p:spPr>
          <a:xfrm>
            <a:off x="4077730" y="1198344"/>
            <a:ext cx="2570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Je comprends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E2E9FCB-D3BD-27BB-4120-904C3FF8FABC}"/>
              </a:ext>
            </a:extLst>
          </p:cNvPr>
          <p:cNvSpPr txBox="1"/>
          <p:nvPr/>
        </p:nvSpPr>
        <p:spPr>
          <a:xfrm>
            <a:off x="765809" y="2126939"/>
            <a:ext cx="2843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L’unité est la distance totale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E742268-10E5-8810-95B6-892EE2EC6A6D}"/>
                  </a:ext>
                </a:extLst>
              </p:cNvPr>
              <p:cNvSpPr txBox="1"/>
              <p:nvPr/>
            </p:nvSpPr>
            <p:spPr>
              <a:xfrm>
                <a:off x="1014682" y="3744057"/>
                <a:ext cx="7691401" cy="4848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Le deuxième jour elle parcourt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dirty="0"/>
                  <a:t> de la distance </a:t>
                </a:r>
                <a:r>
                  <a:rPr lang="fr-FR" u="sng" dirty="0"/>
                  <a:t>totale</a:t>
                </a:r>
                <a:r>
                  <a:rPr lang="fr-FR" dirty="0"/>
                  <a:t> et non la distance restante 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E742268-10E5-8810-95B6-892EE2EC6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682" y="3744057"/>
                <a:ext cx="7691401" cy="484876"/>
              </a:xfrm>
              <a:prstGeom prst="rect">
                <a:avLst/>
              </a:prstGeom>
              <a:blipFill>
                <a:blip r:embed="rId3"/>
                <a:stretch>
                  <a:fillRect l="-659" r="-329" b="-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1E3EFC97-01C5-8490-9D62-D8438D5D44AF}"/>
              </a:ext>
            </a:extLst>
          </p:cNvPr>
          <p:cNvSpPr txBox="1"/>
          <p:nvPr/>
        </p:nvSpPr>
        <p:spPr>
          <a:xfrm>
            <a:off x="1000897" y="5474990"/>
            <a:ext cx="812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 qu’on me demande: la fraction qui représente la distance qui lui  reste à parcourir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C04EF74-288D-CD59-9176-47305FB3855E}"/>
                  </a:ext>
                </a:extLst>
              </p:cNvPr>
              <p:cNvSpPr txBox="1"/>
              <p:nvPr/>
            </p:nvSpPr>
            <p:spPr>
              <a:xfrm>
                <a:off x="1000897" y="4634476"/>
                <a:ext cx="5537029" cy="4851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Le troisième jour elle rebrousse de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fr-FR" dirty="0"/>
                  <a:t> de la distance totale 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C04EF74-288D-CD59-9176-47305FB38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897" y="4634476"/>
                <a:ext cx="5537029" cy="485197"/>
              </a:xfrm>
              <a:prstGeom prst="rect">
                <a:avLst/>
              </a:prstGeom>
              <a:blipFill>
                <a:blip r:embed="rId4"/>
                <a:stretch>
                  <a:fillRect l="-881" r="-771" b="-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A14CAAE-AF66-F62A-4DAF-7621CD769C60}"/>
                  </a:ext>
                </a:extLst>
              </p:cNvPr>
              <p:cNvSpPr txBox="1"/>
              <p:nvPr/>
            </p:nvSpPr>
            <p:spPr>
              <a:xfrm>
                <a:off x="1223319" y="3101546"/>
                <a:ext cx="5122364" cy="4879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Le premier jour elle parcourt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fr-FR" dirty="0"/>
                  <a:t> de la distance totale 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A14CAAE-AF66-F62A-4DAF-7621CD769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319" y="3101546"/>
                <a:ext cx="5122364" cy="487954"/>
              </a:xfrm>
              <a:prstGeom prst="rect">
                <a:avLst/>
              </a:prstGeom>
              <a:blipFill>
                <a:blip r:embed="rId5"/>
                <a:stretch>
                  <a:fillRect l="-990" b="-102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2532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64416-1CB7-7B04-74A4-3071D7EB9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923415E-611A-809D-7653-6C4AF7DE74D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0F1C0EE-F6B2-2EB7-BBB3-CB8BA4072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09FAB42-AF85-32AB-9C76-6279CA482FE3}"/>
              </a:ext>
            </a:extLst>
          </p:cNvPr>
          <p:cNvSpPr txBox="1"/>
          <p:nvPr/>
        </p:nvSpPr>
        <p:spPr>
          <a:xfrm>
            <a:off x="508000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500447-1460-2A9B-18F4-F15F65B3B987}"/>
              </a:ext>
            </a:extLst>
          </p:cNvPr>
          <p:cNvSpPr/>
          <p:nvPr/>
        </p:nvSpPr>
        <p:spPr>
          <a:xfrm>
            <a:off x="6512011" y="4114800"/>
            <a:ext cx="1754659" cy="543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817F20-D8F1-1374-400A-AF67667257CC}"/>
              </a:ext>
            </a:extLst>
          </p:cNvPr>
          <p:cNvSpPr txBox="1"/>
          <p:nvPr/>
        </p:nvSpPr>
        <p:spPr>
          <a:xfrm>
            <a:off x="1067194" y="312271"/>
            <a:ext cx="3773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J’utilise un schéma pour comprendre le problème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7A0FA3E-0984-BF7A-2A52-7AB59FEFF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339" y="2148253"/>
            <a:ext cx="2374900" cy="24257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EBB7948-681D-C76F-28C5-08EC49939F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994" y="2059353"/>
            <a:ext cx="3352800" cy="24765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2D29A39-8563-871B-2AD8-F75896753A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148253"/>
            <a:ext cx="45212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9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7EB19-1A06-2F4F-32F8-7D49E406E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AC115E1-85ED-6FC2-70EC-A905CE00EC3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B7D9E52-C963-9A5C-6110-B51157511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C069454-504B-BB80-4A19-BDE9625D8526}"/>
              </a:ext>
            </a:extLst>
          </p:cNvPr>
          <p:cNvSpPr txBox="1"/>
          <p:nvPr/>
        </p:nvSpPr>
        <p:spPr>
          <a:xfrm>
            <a:off x="452403" y="63678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906154-A90E-97F7-285E-BFD2ECEDCAB0}"/>
              </a:ext>
            </a:extLst>
          </p:cNvPr>
          <p:cNvSpPr/>
          <p:nvPr/>
        </p:nvSpPr>
        <p:spPr>
          <a:xfrm>
            <a:off x="6512011" y="4114800"/>
            <a:ext cx="1754659" cy="543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0D7329D-557E-4F84-FCB9-930DC7AC2485}"/>
              </a:ext>
            </a:extLst>
          </p:cNvPr>
          <p:cNvSpPr txBox="1"/>
          <p:nvPr/>
        </p:nvSpPr>
        <p:spPr>
          <a:xfrm>
            <a:off x="765809" y="1501874"/>
            <a:ext cx="2353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2)Je modélise 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A5C7B70-52F7-05BB-34A5-C014D47AFE11}"/>
              </a:ext>
            </a:extLst>
          </p:cNvPr>
          <p:cNvSpPr txBox="1"/>
          <p:nvPr/>
        </p:nvSpPr>
        <p:spPr>
          <a:xfrm>
            <a:off x="1038386" y="2433234"/>
            <a:ext cx="1688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Parcourir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F64A72-DFCE-6968-F718-366BC66ACAAF}"/>
              </a:ext>
            </a:extLst>
          </p:cNvPr>
          <p:cNvSpPr txBox="1"/>
          <p:nvPr/>
        </p:nvSpPr>
        <p:spPr>
          <a:xfrm>
            <a:off x="1038386" y="3102984"/>
            <a:ext cx="18357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rebrousser </a:t>
            </a:r>
          </a:p>
        </p:txBody>
      </p:sp>
      <p:sp>
        <p:nvSpPr>
          <p:cNvPr id="12" name="Flèche vers la droite 11">
            <a:extLst>
              <a:ext uri="{FF2B5EF4-FFF2-40B4-BE49-F238E27FC236}">
                <a16:creationId xmlns:a16="http://schemas.microsoft.com/office/drawing/2014/main" id="{362AD3AF-9727-E80C-4CE7-8E6C4029E950}"/>
              </a:ext>
            </a:extLst>
          </p:cNvPr>
          <p:cNvSpPr/>
          <p:nvPr/>
        </p:nvSpPr>
        <p:spPr>
          <a:xfrm flipV="1">
            <a:off x="2686654" y="2648368"/>
            <a:ext cx="1446812" cy="12104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a droite 12">
            <a:extLst>
              <a:ext uri="{FF2B5EF4-FFF2-40B4-BE49-F238E27FC236}">
                <a16:creationId xmlns:a16="http://schemas.microsoft.com/office/drawing/2014/main" id="{D135F1A2-E469-42D1-525A-936BBCD36569}"/>
              </a:ext>
            </a:extLst>
          </p:cNvPr>
          <p:cNvSpPr/>
          <p:nvPr/>
        </p:nvSpPr>
        <p:spPr>
          <a:xfrm flipV="1">
            <a:off x="3017131" y="3297975"/>
            <a:ext cx="1446811" cy="1457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Moins 4">
            <a:extLst>
              <a:ext uri="{FF2B5EF4-FFF2-40B4-BE49-F238E27FC236}">
                <a16:creationId xmlns:a16="http://schemas.microsoft.com/office/drawing/2014/main" id="{ABFBC855-015D-4E97-A2D7-78036A35383D}"/>
              </a:ext>
            </a:extLst>
          </p:cNvPr>
          <p:cNvSpPr/>
          <p:nvPr/>
        </p:nvSpPr>
        <p:spPr>
          <a:xfrm>
            <a:off x="4806778" y="3140269"/>
            <a:ext cx="518984" cy="523219"/>
          </a:xfrm>
          <a:prstGeom prst="mathMin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Plus 6">
            <a:extLst>
              <a:ext uri="{FF2B5EF4-FFF2-40B4-BE49-F238E27FC236}">
                <a16:creationId xmlns:a16="http://schemas.microsoft.com/office/drawing/2014/main" id="{77C518B8-265A-56F3-AA6B-26FB1491BEE7}"/>
              </a:ext>
            </a:extLst>
          </p:cNvPr>
          <p:cNvSpPr/>
          <p:nvPr/>
        </p:nvSpPr>
        <p:spPr>
          <a:xfrm>
            <a:off x="4794422" y="2317433"/>
            <a:ext cx="518983" cy="544537"/>
          </a:xfrm>
          <a:prstGeom prst="math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F2809-A34D-7921-1E53-158E9240ECC7}"/>
              </a:ext>
            </a:extLst>
          </p:cNvPr>
          <p:cNvSpPr txBox="1"/>
          <p:nvPr/>
        </p:nvSpPr>
        <p:spPr>
          <a:xfrm>
            <a:off x="1038386" y="329003"/>
            <a:ext cx="3088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Voici comment je modélise ce problème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F887687-750A-EA3F-0753-6A397A0B849E}"/>
                  </a:ext>
                </a:extLst>
              </p:cNvPr>
              <p:cNvSpPr txBox="1"/>
              <p:nvPr/>
            </p:nvSpPr>
            <p:spPr>
              <a:xfrm>
                <a:off x="9437914" y="5464629"/>
                <a:ext cx="21904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F887687-750A-EA3F-0753-6A397A0B84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7914" y="5464629"/>
                <a:ext cx="219048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D7E07C7-A7C7-9B44-E62C-221258D16864}"/>
                  </a:ext>
                </a:extLst>
              </p:cNvPr>
              <p:cNvSpPr txBox="1"/>
              <p:nvPr/>
            </p:nvSpPr>
            <p:spPr>
              <a:xfrm>
                <a:off x="3182965" y="4164226"/>
                <a:ext cx="3766609" cy="1027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+…=1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D7E07C7-A7C7-9B44-E62C-221258D16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2965" y="4164226"/>
                <a:ext cx="3766609" cy="1027525"/>
              </a:xfrm>
              <a:prstGeom prst="rect">
                <a:avLst/>
              </a:prstGeom>
              <a:blipFill>
                <a:blip r:embed="rId5"/>
                <a:stretch>
                  <a:fillRect b="-85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8738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6A64C-F44A-E3FE-04B4-22A92FD69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38BC9A1B-BB20-1A21-DD9C-56DBAB972C7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35253DA-FF08-4D18-700B-FEDB50688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E1D14FD-7560-2095-81E5-BCA9618D561D}"/>
              </a:ext>
            </a:extLst>
          </p:cNvPr>
          <p:cNvSpPr txBox="1"/>
          <p:nvPr/>
        </p:nvSpPr>
        <p:spPr>
          <a:xfrm>
            <a:off x="452403" y="63678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A96EA3-C558-7D58-AFA2-ED53E40F6ABE}"/>
              </a:ext>
            </a:extLst>
          </p:cNvPr>
          <p:cNvSpPr/>
          <p:nvPr/>
        </p:nvSpPr>
        <p:spPr>
          <a:xfrm>
            <a:off x="6512011" y="4114800"/>
            <a:ext cx="1754659" cy="543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E2CA3F9-227D-A4C3-622C-E16405C3FBDF}"/>
              </a:ext>
            </a:extLst>
          </p:cNvPr>
          <p:cNvSpPr txBox="1"/>
          <p:nvPr/>
        </p:nvSpPr>
        <p:spPr>
          <a:xfrm>
            <a:off x="1038386" y="329003"/>
            <a:ext cx="20978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Voici comment je calcule: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E876EA3-DDDA-2ECC-714B-09923F49FDCC}"/>
                  </a:ext>
                </a:extLst>
              </p:cNvPr>
              <p:cNvSpPr txBox="1"/>
              <p:nvPr/>
            </p:nvSpPr>
            <p:spPr>
              <a:xfrm>
                <a:off x="649829" y="2780269"/>
                <a:ext cx="3766609" cy="1027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+…=1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E876EA3-DDDA-2ECC-714B-09923F49F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829" y="2780269"/>
                <a:ext cx="3766609" cy="1027525"/>
              </a:xfrm>
              <a:prstGeom prst="rect">
                <a:avLst/>
              </a:prstGeom>
              <a:blipFill>
                <a:blip r:embed="rId3"/>
                <a:stretch>
                  <a:fillRect b="-85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Flèche vers la droite 13">
            <a:extLst>
              <a:ext uri="{FF2B5EF4-FFF2-40B4-BE49-F238E27FC236}">
                <a16:creationId xmlns:a16="http://schemas.microsoft.com/office/drawing/2014/main" id="{FA2451C6-F0A2-9CD4-16AA-DD104394E806}"/>
              </a:ext>
            </a:extLst>
          </p:cNvPr>
          <p:cNvSpPr/>
          <p:nvPr/>
        </p:nvSpPr>
        <p:spPr>
          <a:xfrm>
            <a:off x="5066270" y="3113903"/>
            <a:ext cx="974133" cy="4448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18519A4-979B-D530-F19B-067FFB9591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254" y="2795613"/>
            <a:ext cx="4399006" cy="108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79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51874-BCBB-E037-2755-635E53809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DA6A40B0-1244-F171-27A4-A550091BBF4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934F148-14D6-25FC-3518-CEEEF1DF9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E753225C-D1E7-DC80-6CED-3392BAD633F4}"/>
              </a:ext>
            </a:extLst>
          </p:cNvPr>
          <p:cNvSpPr txBox="1"/>
          <p:nvPr/>
        </p:nvSpPr>
        <p:spPr>
          <a:xfrm>
            <a:off x="711201" y="7032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BA91B9-F62B-070A-9468-C225A19C77CB}"/>
              </a:ext>
            </a:extLst>
          </p:cNvPr>
          <p:cNvSpPr/>
          <p:nvPr/>
        </p:nvSpPr>
        <p:spPr>
          <a:xfrm>
            <a:off x="6512011" y="4114800"/>
            <a:ext cx="1754659" cy="543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D31586-781A-C7FE-12BA-5400E97DAFFE}"/>
              </a:ext>
            </a:extLst>
          </p:cNvPr>
          <p:cNvSpPr txBox="1"/>
          <p:nvPr/>
        </p:nvSpPr>
        <p:spPr>
          <a:xfrm>
            <a:off x="635431" y="1937288"/>
            <a:ext cx="1739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Je calcule: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84CAA52-0B9D-E6CA-4AC2-6A10D75D2DE1}"/>
              </a:ext>
            </a:extLst>
          </p:cNvPr>
          <p:cNvSpPr txBox="1"/>
          <p:nvPr/>
        </p:nvSpPr>
        <p:spPr>
          <a:xfrm>
            <a:off x="942674" y="276912"/>
            <a:ext cx="2057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Voici comment je calcule: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FED81CF-D2C1-7FBA-39B5-0B24B17AB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84" y="2729326"/>
            <a:ext cx="4191000" cy="13208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F1EADE8-1217-5B46-03BF-0C6DDAFC5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45" y="2940050"/>
            <a:ext cx="3949700" cy="9779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024D747-FCCD-83A2-E6C3-75AC5DEA3A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524" y="4066231"/>
            <a:ext cx="29464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4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BCB3-4EFE-D2C4-3503-D84652A47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581BE645-A785-5BDD-B13F-501D0C54356B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je vérifie ma réponse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21AEDF1-AE79-05AC-3B23-B2341F79E7A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2746B32-B68E-36BE-5CB2-1105A05D1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EFBACB0-5CB8-5DE8-95C8-718458CAB2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703312-27A3-444B-8FA9-B92C3D724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914" y="2510309"/>
            <a:ext cx="9296470" cy="203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35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C0526-387A-ED78-1B69-C733185D6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6C31A34-DA71-D5A2-F581-23D9737EDDE5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je rédige ma réponse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5B7CCD0-6C87-1ED9-96A6-482F74F0C61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4E364B1-F800-B9FF-E963-0488A9A10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E3B62358-7F29-2938-C15A-0DBF426F097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comment on détermine le degré d’un polynôme.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1C6A7-B6B8-6651-7163-0722CC772E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319" y="2189565"/>
            <a:ext cx="9316995" cy="236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54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E62F6-DC0D-4569-3824-615CDD1BE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B568324-9BE0-C62E-1C6D-1A79A326A29E}"/>
              </a:ext>
            </a:extLst>
          </p:cNvPr>
          <p:cNvSpPr txBox="1"/>
          <p:nvPr/>
        </p:nvSpPr>
        <p:spPr>
          <a:xfrm>
            <a:off x="819150" y="16544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Dans ce problème quelle est l’unité ?: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00BA0EC-F195-1CC5-5660-E48E52720CE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97435D3-2728-3E7A-E9E0-81A9749A7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773A5A4-6939-9EF9-5ABA-31D1BF723C14}"/>
              </a:ext>
            </a:extLst>
          </p:cNvPr>
          <p:cNvSpPr txBox="1"/>
          <p:nvPr/>
        </p:nvSpPr>
        <p:spPr>
          <a:xfrm>
            <a:off x="1112108" y="2113005"/>
            <a:ext cx="6331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Dans ce problème quelle est l’unité ?</a:t>
            </a:r>
          </a:p>
        </p:txBody>
      </p:sp>
    </p:spTree>
    <p:extLst>
      <p:ext uri="{BB962C8B-B14F-4D97-AF65-F5344CB8AC3E}">
        <p14:creationId xmlns:p14="http://schemas.microsoft.com/office/powerpoint/2010/main" val="30548131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52D7CB-2E14-679B-8261-A688545BCB7F}"/>
              </a:ext>
            </a:extLst>
          </p:cNvPr>
          <p:cNvSpPr txBox="1"/>
          <p:nvPr/>
        </p:nvSpPr>
        <p:spPr>
          <a:xfrm>
            <a:off x="2044729" y="2844225"/>
            <a:ext cx="49082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L’unité est la distance totale.</a:t>
            </a:r>
          </a:p>
        </p:txBody>
      </p:sp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D6D28B09-A3C0-7EEA-FF5B-816F87F35C6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3308A2B-E8CC-A212-7AAD-B79F0A7C7E53}"/>
              </a:ext>
            </a:extLst>
          </p:cNvPr>
          <p:cNvSpPr txBox="1"/>
          <p:nvPr/>
        </p:nvSpPr>
        <p:spPr>
          <a:xfrm>
            <a:off x="929899" y="257231"/>
            <a:ext cx="1411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Voici la réponse :</a:t>
            </a:r>
          </a:p>
        </p:txBody>
      </p:sp>
    </p:spTree>
    <p:extLst>
      <p:ext uri="{BB962C8B-B14F-4D97-AF65-F5344CB8AC3E}">
        <p14:creationId xmlns:p14="http://schemas.microsoft.com/office/powerpoint/2010/main" val="4268171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E2DA8-08A0-88C2-DFB3-A9F5DF11A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8C1569B-0BD2-CD31-FEBF-D81789EA5E5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Quelle est l’opération qui correspond à chacun des mots suivants 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B70F22-BB4F-48DD-29B4-C9D83D64A00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A4D35BF-AADE-8A02-30CA-50ABF1A9FE9C}"/>
              </a:ext>
            </a:extLst>
          </p:cNvPr>
          <p:cNvSpPr txBox="1"/>
          <p:nvPr/>
        </p:nvSpPr>
        <p:spPr>
          <a:xfrm>
            <a:off x="1217137" y="2237944"/>
            <a:ext cx="1796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Parcourir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62AF32D-9B9C-9E58-E8AB-67FD4B87F6F2}"/>
              </a:ext>
            </a:extLst>
          </p:cNvPr>
          <p:cNvSpPr txBox="1"/>
          <p:nvPr/>
        </p:nvSpPr>
        <p:spPr>
          <a:xfrm>
            <a:off x="1217137" y="3589005"/>
            <a:ext cx="21088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Rebrousser</a:t>
            </a:r>
            <a:r>
              <a:rPr lang="fr-FR" dirty="0"/>
              <a:t> </a:t>
            </a:r>
          </a:p>
        </p:txBody>
      </p:sp>
      <p:sp>
        <p:nvSpPr>
          <p:cNvPr id="4" name="Plus 3">
            <a:extLst>
              <a:ext uri="{FF2B5EF4-FFF2-40B4-BE49-F238E27FC236}">
                <a16:creationId xmlns:a16="http://schemas.microsoft.com/office/drawing/2014/main" id="{34751B5B-0B75-B4F0-9AC0-A0BC7A9C0623}"/>
              </a:ext>
            </a:extLst>
          </p:cNvPr>
          <p:cNvSpPr/>
          <p:nvPr/>
        </p:nvSpPr>
        <p:spPr>
          <a:xfrm>
            <a:off x="5968314" y="2224216"/>
            <a:ext cx="383059" cy="383060"/>
          </a:xfrm>
          <a:prstGeom prst="math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Moins 5">
            <a:extLst>
              <a:ext uri="{FF2B5EF4-FFF2-40B4-BE49-F238E27FC236}">
                <a16:creationId xmlns:a16="http://schemas.microsoft.com/office/drawing/2014/main" id="{E87A0F2F-2ECD-3F02-C174-0E6419A9A83D}"/>
              </a:ext>
            </a:extLst>
          </p:cNvPr>
          <p:cNvSpPr/>
          <p:nvPr/>
        </p:nvSpPr>
        <p:spPr>
          <a:xfrm>
            <a:off x="6159843" y="3709632"/>
            <a:ext cx="444843" cy="389238"/>
          </a:xfrm>
          <a:prstGeom prst="mathMin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vers la droite 4">
            <a:extLst>
              <a:ext uri="{FF2B5EF4-FFF2-40B4-BE49-F238E27FC236}">
                <a16:creationId xmlns:a16="http://schemas.microsoft.com/office/drawing/2014/main" id="{D600FB75-6681-1CC4-8D44-3F408854175A}"/>
              </a:ext>
            </a:extLst>
          </p:cNvPr>
          <p:cNvSpPr/>
          <p:nvPr/>
        </p:nvSpPr>
        <p:spPr>
          <a:xfrm flipV="1">
            <a:off x="3323968" y="2415746"/>
            <a:ext cx="2224216" cy="114585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a droite 6">
            <a:extLst>
              <a:ext uri="{FF2B5EF4-FFF2-40B4-BE49-F238E27FC236}">
                <a16:creationId xmlns:a16="http://schemas.microsoft.com/office/drawing/2014/main" id="{C62CA649-5B1D-420C-6BB1-9D7DC43D2AC2}"/>
              </a:ext>
            </a:extLst>
          </p:cNvPr>
          <p:cNvSpPr/>
          <p:nvPr/>
        </p:nvSpPr>
        <p:spPr>
          <a:xfrm>
            <a:off x="3476368" y="3812526"/>
            <a:ext cx="2224216" cy="114585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2B0250F-231F-8048-BAB5-B29031C49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7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6" grpId="0" animBg="1"/>
      <p:bldP spid="5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560A0-C8F7-9F4F-6BF3-7DB350A18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B889FE3-BEDD-55CC-136C-081D5CD6BB8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 </a:t>
            </a:r>
            <a:r>
              <a:rPr lang="fr-FR" sz="1600" b="1" strike="sngStrike" dirty="0">
                <a:solidFill>
                  <a:schemeClr val="bg1">
                    <a:lumMod val="65000"/>
                  </a:schemeClr>
                </a:solidFill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D53CF44-5771-97B4-EF70-23B19B853E0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605EB67-4ABC-AEFA-7E99-DE399CF90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3BF3C79-06BB-3FAF-466E-6D8DFE6A0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434801"/>
              </p:ext>
            </p:extLst>
          </p:nvPr>
        </p:nvGraphicFramePr>
        <p:xfrm>
          <a:off x="666578" y="2106347"/>
          <a:ext cx="11016735" cy="1651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3347">
                  <a:extLst>
                    <a:ext uri="{9D8B030D-6E8A-4147-A177-3AD203B41FA5}">
                      <a16:colId xmlns:a16="http://schemas.microsoft.com/office/drawing/2014/main" val="3573645520"/>
                    </a:ext>
                  </a:extLst>
                </a:gridCol>
                <a:gridCol w="1424048">
                  <a:extLst>
                    <a:ext uri="{9D8B030D-6E8A-4147-A177-3AD203B41FA5}">
                      <a16:colId xmlns:a16="http://schemas.microsoft.com/office/drawing/2014/main" val="831893918"/>
                    </a:ext>
                  </a:extLst>
                </a:gridCol>
                <a:gridCol w="1680519">
                  <a:extLst>
                    <a:ext uri="{9D8B030D-6E8A-4147-A177-3AD203B41FA5}">
                      <a16:colId xmlns:a16="http://schemas.microsoft.com/office/drawing/2014/main" val="674992486"/>
                    </a:ext>
                  </a:extLst>
                </a:gridCol>
                <a:gridCol w="1532238">
                  <a:extLst>
                    <a:ext uri="{9D8B030D-6E8A-4147-A177-3AD203B41FA5}">
                      <a16:colId xmlns:a16="http://schemas.microsoft.com/office/drawing/2014/main" val="3262403866"/>
                    </a:ext>
                  </a:extLst>
                </a:gridCol>
                <a:gridCol w="4176583">
                  <a:extLst>
                    <a:ext uri="{9D8B030D-6E8A-4147-A177-3AD203B41FA5}">
                      <a16:colId xmlns:a16="http://schemas.microsoft.com/office/drawing/2014/main" val="38417856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  <a:r>
                        <a:rPr lang="fr-FR" baseline="30000" dirty="0"/>
                        <a:t>er</a:t>
                      </a:r>
                      <a:r>
                        <a:rPr lang="fr-FR" dirty="0"/>
                        <a:t> 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2</a:t>
                      </a:r>
                      <a:r>
                        <a:rPr lang="fr-FR" baseline="30000" dirty="0"/>
                        <a:t>ème </a:t>
                      </a:r>
                      <a:r>
                        <a:rPr lang="fr-FR" dirty="0"/>
                        <a:t>jour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  <a:r>
                        <a:rPr lang="fr-FR" baseline="30000" dirty="0"/>
                        <a:t>ème</a:t>
                      </a:r>
                      <a:r>
                        <a:rPr lang="fr-FR" dirty="0"/>
                        <a:t> 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Distance parcourue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651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parcourir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49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rebrousser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26325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F9C4281-FAF4-E966-30F8-8A01CA32E298}"/>
                  </a:ext>
                </a:extLst>
              </p:cNvPr>
              <p:cNvSpPr txBox="1"/>
              <p:nvPr/>
            </p:nvSpPr>
            <p:spPr>
              <a:xfrm>
                <a:off x="3027406" y="2508422"/>
                <a:ext cx="494045" cy="616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fr-FR" b="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F9C4281-FAF4-E966-30F8-8A01CA32E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406" y="2508422"/>
                <a:ext cx="494045" cy="616515"/>
              </a:xfrm>
              <a:prstGeom prst="rect">
                <a:avLst/>
              </a:prstGeom>
              <a:blipFill>
                <a:blip r:embed="rId3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8D5B8C9-66A0-3DB5-AE88-18A4AC849EAD}"/>
                  </a:ext>
                </a:extLst>
              </p:cNvPr>
              <p:cNvSpPr txBox="1"/>
              <p:nvPr/>
            </p:nvSpPr>
            <p:spPr>
              <a:xfrm>
                <a:off x="4695567" y="2475339"/>
                <a:ext cx="365806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b="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8D5B8C9-66A0-3DB5-AE88-18A4AC849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567" y="2475339"/>
                <a:ext cx="365806" cy="612732"/>
              </a:xfrm>
              <a:prstGeom prst="rect">
                <a:avLst/>
              </a:prstGeom>
              <a:blipFill>
                <a:blip r:embed="rId4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78598E4-A249-61EF-FEFC-A5B56F2208B4}"/>
                  </a:ext>
                </a:extLst>
              </p:cNvPr>
              <p:cNvSpPr txBox="1"/>
              <p:nvPr/>
            </p:nvSpPr>
            <p:spPr>
              <a:xfrm>
                <a:off x="6277233" y="3144615"/>
                <a:ext cx="577402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fr-FR" b="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78598E4-A249-61EF-FEFC-A5B56F2208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233" y="3144615"/>
                <a:ext cx="577402" cy="6127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EF212DF1-7F97-DC54-4DDF-43C634FE4B4E}"/>
              </a:ext>
            </a:extLst>
          </p:cNvPr>
          <p:cNvSpPr txBox="1"/>
          <p:nvPr/>
        </p:nvSpPr>
        <p:spPr>
          <a:xfrm>
            <a:off x="4328983" y="1621397"/>
            <a:ext cx="733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374F449-EEE5-6400-D83C-3D7103FFECEF}"/>
              </a:ext>
            </a:extLst>
          </p:cNvPr>
          <p:cNvSpPr txBox="1"/>
          <p:nvPr/>
        </p:nvSpPr>
        <p:spPr>
          <a:xfrm>
            <a:off x="6093552" y="1737015"/>
            <a:ext cx="733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56BE9AE-FCEF-F74B-4744-ADAFC33194C9}"/>
                  </a:ext>
                </a:extLst>
              </p:cNvPr>
              <p:cNvSpPr txBox="1"/>
              <p:nvPr/>
            </p:nvSpPr>
            <p:spPr>
              <a:xfrm>
                <a:off x="7989134" y="2785613"/>
                <a:ext cx="3030066" cy="63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56BE9AE-FCEF-F74B-4744-ADAFC3319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134" y="2785613"/>
                <a:ext cx="3030066" cy="632410"/>
              </a:xfrm>
              <a:prstGeom prst="rect">
                <a:avLst/>
              </a:prstGeom>
              <a:blipFill>
                <a:blip r:embed="rId6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839DD809-6629-C236-6139-CA7059B0AC63}"/>
              </a:ext>
            </a:extLst>
          </p:cNvPr>
          <p:cNvSpPr txBox="1"/>
          <p:nvPr/>
        </p:nvSpPr>
        <p:spPr>
          <a:xfrm>
            <a:off x="774700" y="538592"/>
            <a:ext cx="7864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L’enseignant demande aux élèves de répondre étape par étape pour compléter le tableau :</a:t>
            </a:r>
          </a:p>
        </p:txBody>
      </p:sp>
    </p:spTree>
    <p:extLst>
      <p:ext uri="{BB962C8B-B14F-4D97-AF65-F5344CB8AC3E}">
        <p14:creationId xmlns:p14="http://schemas.microsoft.com/office/powerpoint/2010/main" val="47353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7C2B3-336A-F24C-9692-C5EB71C8F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08FB760-99CC-DF3F-443B-D53AA15AD94D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Choisir la bonne réponse  :</a:t>
            </a:r>
            <a:endParaRPr lang="fr-FR" sz="1600" b="1" dirty="0">
              <a:solidFill>
                <a:schemeClr val="bg1">
                  <a:lumMod val="65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1BC825D-35F2-DCF6-DC47-6973322A965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6E7D046-6C49-B1E8-888E-EFEC7D0D7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BD9C979-32D8-CB27-966C-F035B1748D70}"/>
                  </a:ext>
                </a:extLst>
              </p:cNvPr>
              <p:cNvSpPr txBox="1"/>
              <p:nvPr/>
            </p:nvSpPr>
            <p:spPr>
              <a:xfrm>
                <a:off x="494270" y="4213654"/>
                <a:ext cx="2204450" cy="61831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+…=1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BD9C979-32D8-CB27-966C-F035B1748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70" y="4213654"/>
                <a:ext cx="2204450" cy="6183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87A9776-5115-9F9D-8773-306EA6E697DC}"/>
                  </a:ext>
                </a:extLst>
              </p:cNvPr>
              <p:cNvSpPr txBox="1"/>
              <p:nvPr/>
            </p:nvSpPr>
            <p:spPr>
              <a:xfrm>
                <a:off x="4390769" y="4214127"/>
                <a:ext cx="2416046" cy="61831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+…=1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87A9776-5115-9F9D-8773-306EA6E69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769" y="4214127"/>
                <a:ext cx="2416046" cy="6183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5FF8BA0-A42A-EA7A-222A-E2616DC5CB1E}"/>
                  </a:ext>
                </a:extLst>
              </p:cNvPr>
              <p:cNvSpPr txBox="1"/>
              <p:nvPr/>
            </p:nvSpPr>
            <p:spPr>
              <a:xfrm>
                <a:off x="8653849" y="4214127"/>
                <a:ext cx="2204450" cy="61831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+…=1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5FF8BA0-A42A-EA7A-222A-E2616DC5C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3849" y="4214127"/>
                <a:ext cx="2204450" cy="6183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866749B7-E11A-38BF-1572-4EA4C3C87C19}"/>
              </a:ext>
            </a:extLst>
          </p:cNvPr>
          <p:cNvSpPr txBox="1"/>
          <p:nvPr/>
        </p:nvSpPr>
        <p:spPr>
          <a:xfrm>
            <a:off x="565459" y="2270388"/>
            <a:ext cx="111636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Quelle expression représente la distance qui lui reste à parcourir ?</a:t>
            </a:r>
          </a:p>
        </p:txBody>
      </p:sp>
    </p:spTree>
    <p:extLst>
      <p:ext uri="{BB962C8B-B14F-4D97-AF65-F5344CB8AC3E}">
        <p14:creationId xmlns:p14="http://schemas.microsoft.com/office/powerpoint/2010/main" val="3747327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DCFD3-6036-EB6E-C065-7A9A6F938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3324018-A386-7EF1-3170-A09D915A47A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DFB1DBF-F854-6508-9174-7F2C53D05440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472266E-3EDC-C72D-4B32-C29D6845DD1A}"/>
                  </a:ext>
                </a:extLst>
              </p:cNvPr>
              <p:cNvSpPr txBox="1"/>
              <p:nvPr/>
            </p:nvSpPr>
            <p:spPr>
              <a:xfrm>
                <a:off x="494270" y="4213654"/>
                <a:ext cx="2204450" cy="61831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+…=1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BD9C979-32D8-CB27-966C-F035B1748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70" y="4213654"/>
                <a:ext cx="2204450" cy="6183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076FA30E-8BF7-D527-C2D2-0FFB56EB2C89}"/>
                  </a:ext>
                </a:extLst>
              </p:cNvPr>
              <p:cNvSpPr txBox="1"/>
              <p:nvPr/>
            </p:nvSpPr>
            <p:spPr>
              <a:xfrm>
                <a:off x="4390769" y="4214127"/>
                <a:ext cx="2416046" cy="61831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+…=1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87A9776-5115-9F9D-8773-306EA6E69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769" y="4214127"/>
                <a:ext cx="2416046" cy="6183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8611EF7-C57B-D175-3CFE-31BC6BA1FCE8}"/>
                  </a:ext>
                </a:extLst>
              </p:cNvPr>
              <p:cNvSpPr txBox="1"/>
              <p:nvPr/>
            </p:nvSpPr>
            <p:spPr>
              <a:xfrm>
                <a:off x="8653849" y="4214127"/>
                <a:ext cx="2204450" cy="618311"/>
              </a:xfrm>
              <a:prstGeom prst="rect">
                <a:avLst/>
              </a:prstGeom>
              <a:solidFill>
                <a:srgbClr val="0070C0"/>
              </a:solidFill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+…=1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8611EF7-C57B-D175-3CFE-31BC6BA1F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3849" y="4214127"/>
                <a:ext cx="2204450" cy="6183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4E31D6A5-B50D-9ED7-7AEE-22B108BFAE9B}"/>
              </a:ext>
            </a:extLst>
          </p:cNvPr>
          <p:cNvSpPr txBox="1"/>
          <p:nvPr/>
        </p:nvSpPr>
        <p:spPr>
          <a:xfrm>
            <a:off x="565459" y="2270388"/>
            <a:ext cx="10563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L’expression représente la distance qui lui reste à parcourir ?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4124E0E-0166-D5BD-715C-7FCFF7845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674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  <a:solidFill>
            <a:schemeClr val="bg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2232276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21CEBD20-19D5-1682-96A3-54C152031C99}"/>
              </a:ext>
            </a:extLst>
          </p:cNvPr>
          <p:cNvSpPr txBox="1"/>
          <p:nvPr/>
        </p:nvSpPr>
        <p:spPr>
          <a:xfrm>
            <a:off x="2672762" y="1314024"/>
            <a:ext cx="83111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Résolution de problèmes </a:t>
            </a:r>
            <a:r>
              <a:rPr lang="fr-MA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: Utiliser l’addition et la soustraction des nombres entiers </a:t>
            </a:r>
            <a:endParaRPr lang="fr-MA" dirty="0">
              <a:solidFill>
                <a:schemeClr val="bg1"/>
              </a:solidFill>
              <a:effectLst/>
            </a:endParaRPr>
          </a:p>
          <a:p>
            <a:r>
              <a:rPr lang="fr-MA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pour résoudre des problèmes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6BCF07-FFC1-70A5-BE4A-16C99675C22C}"/>
              </a:ext>
            </a:extLst>
          </p:cNvPr>
          <p:cNvSpPr txBox="1"/>
          <p:nvPr/>
        </p:nvSpPr>
        <p:spPr>
          <a:xfrm>
            <a:off x="2672762" y="2373702"/>
            <a:ext cx="84359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Utiliser l’addition et la soustraction des nombres </a:t>
            </a:r>
          </a:p>
          <a:p>
            <a:r>
              <a:rPr lang="fr-FR" dirty="0"/>
              <a:t>décimaux et fractionnaires pour résoudre des problèmes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CADF1C8-EE81-7CFA-C508-4C8974EFAB32}"/>
              </a:ext>
            </a:extLst>
          </p:cNvPr>
          <p:cNvSpPr txBox="1"/>
          <p:nvPr/>
        </p:nvSpPr>
        <p:spPr>
          <a:xfrm>
            <a:off x="3046971" y="3526366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Consolidation 1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59E20D0-B0A2-48B3-5855-9327F4349AFD}"/>
              </a:ext>
            </a:extLst>
          </p:cNvPr>
          <p:cNvSpPr txBox="1"/>
          <p:nvPr/>
        </p:nvSpPr>
        <p:spPr>
          <a:xfrm>
            <a:off x="3187015" y="4519122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Consolidation 2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EDE843-D302-DFAD-8EA0-A34A2FFCD33D}"/>
              </a:ext>
            </a:extLst>
          </p:cNvPr>
          <p:cNvSpPr txBox="1"/>
          <p:nvPr/>
        </p:nvSpPr>
        <p:spPr>
          <a:xfrm>
            <a:off x="3187015" y="5433814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Consolidation 3 </a:t>
            </a: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5BB56-2E3F-6543-E232-6D52A80D7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70D1F018-5386-7804-121D-0D63ABD1974C}"/>
              </a:ext>
            </a:extLst>
          </p:cNvPr>
          <p:cNvSpPr txBox="1"/>
          <p:nvPr/>
        </p:nvSpPr>
        <p:spPr>
          <a:xfrm>
            <a:off x="869094" y="18868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Quelle écriture me permet de trouver le nombre manquant 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59AA13E-24F5-4341-BF82-9E929D15273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684E6CB-682A-BE72-231A-09E4FFB7D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4B5CC37-C0A6-4BD8-E099-3FFEB108D8DE}"/>
              </a:ext>
            </a:extLst>
          </p:cNvPr>
          <p:cNvSpPr txBox="1"/>
          <p:nvPr/>
        </p:nvSpPr>
        <p:spPr>
          <a:xfrm>
            <a:off x="717859" y="1125733"/>
            <a:ext cx="10273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Quelle écriture me permet de trouver le nombre manquant?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1085E57-98CC-5355-6D29-11F6FFEFD759}"/>
                  </a:ext>
                </a:extLst>
              </p:cNvPr>
              <p:cNvSpPr txBox="1"/>
              <p:nvPr/>
            </p:nvSpPr>
            <p:spPr>
              <a:xfrm>
                <a:off x="869094" y="4529181"/>
                <a:ext cx="2432589" cy="62421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1+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1085E57-98CC-5355-6D29-11F6FFEFD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94" y="4529181"/>
                <a:ext cx="2432589" cy="6242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BD67144-3001-2AC5-5BD1-A0E411A667AB}"/>
                  </a:ext>
                </a:extLst>
              </p:cNvPr>
              <p:cNvSpPr txBox="1"/>
              <p:nvPr/>
            </p:nvSpPr>
            <p:spPr>
              <a:xfrm>
                <a:off x="8574375" y="4529181"/>
                <a:ext cx="2432589" cy="62421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1−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BD67144-3001-2AC5-5BD1-A0E411A667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375" y="4529181"/>
                <a:ext cx="2432589" cy="6242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3A08635-FE2B-E30E-870C-25A46BA373B9}"/>
                  </a:ext>
                </a:extLst>
              </p:cNvPr>
              <p:cNvSpPr txBox="1"/>
              <p:nvPr/>
            </p:nvSpPr>
            <p:spPr>
              <a:xfrm>
                <a:off x="4570707" y="2010260"/>
                <a:ext cx="2204450" cy="61831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+…=1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3A08635-FE2B-E30E-870C-25A46BA37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0707" y="2010260"/>
                <a:ext cx="2204450" cy="618311"/>
              </a:xfrm>
              <a:prstGeom prst="rect">
                <a:avLst/>
              </a:prstGeom>
              <a:blipFill>
                <a:blip r:embed="rId5"/>
                <a:stretch>
                  <a:fillRect b="-1923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llipse 2">
            <a:extLst>
              <a:ext uri="{FF2B5EF4-FFF2-40B4-BE49-F238E27FC236}">
                <a16:creationId xmlns:a16="http://schemas.microsoft.com/office/drawing/2014/main" id="{9D1C0076-2FF4-970A-C4B0-AC58882DDC0E}"/>
              </a:ext>
            </a:extLst>
          </p:cNvPr>
          <p:cNvSpPr/>
          <p:nvPr/>
        </p:nvSpPr>
        <p:spPr>
          <a:xfrm>
            <a:off x="1680519" y="3768811"/>
            <a:ext cx="506627" cy="5189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F4BB1B0-7669-F021-12F5-2442360E43A2}"/>
              </a:ext>
            </a:extLst>
          </p:cNvPr>
          <p:cNvSpPr/>
          <p:nvPr/>
        </p:nvSpPr>
        <p:spPr>
          <a:xfrm>
            <a:off x="9284043" y="3896498"/>
            <a:ext cx="506627" cy="5189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169708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70E47-A803-44A6-1F2A-9456AE505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D08BB8B-24B6-FCA5-C195-17C4A99C60CD}"/>
              </a:ext>
            </a:extLst>
          </p:cNvPr>
          <p:cNvSpPr txBox="1"/>
          <p:nvPr/>
        </p:nvSpPr>
        <p:spPr>
          <a:xfrm>
            <a:off x="869094" y="18868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réponse?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A98D656-3002-5DD0-74D8-2C5013BA537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406239B-B69B-8091-6483-5011C56ABE94}"/>
              </a:ext>
            </a:extLst>
          </p:cNvPr>
          <p:cNvSpPr txBox="1"/>
          <p:nvPr/>
        </p:nvSpPr>
        <p:spPr>
          <a:xfrm>
            <a:off x="717859" y="1125733"/>
            <a:ext cx="10273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Quelle écriture me permet de trouver le nombre manquant?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5DC603A-C486-F1A8-17F8-818E122B845D}"/>
                  </a:ext>
                </a:extLst>
              </p:cNvPr>
              <p:cNvSpPr txBox="1"/>
              <p:nvPr/>
            </p:nvSpPr>
            <p:spPr>
              <a:xfrm>
                <a:off x="869094" y="4529181"/>
                <a:ext cx="2432589" cy="62421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1+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5DC603A-C486-F1A8-17F8-818E122B8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94" y="4529181"/>
                <a:ext cx="2432589" cy="6242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38651C2-B245-F060-5E2B-0625758BD6B0}"/>
                  </a:ext>
                </a:extLst>
              </p:cNvPr>
              <p:cNvSpPr txBox="1"/>
              <p:nvPr/>
            </p:nvSpPr>
            <p:spPr>
              <a:xfrm>
                <a:off x="8574375" y="4529181"/>
                <a:ext cx="2432589" cy="624210"/>
              </a:xfrm>
              <a:prstGeom prst="rect">
                <a:avLst/>
              </a:prstGeom>
              <a:solidFill>
                <a:srgbClr val="0070C0"/>
              </a:solidFill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1−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38651C2-B245-F060-5E2B-0625758BD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375" y="4529181"/>
                <a:ext cx="2432589" cy="6242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AB9E6BF-B363-CA17-F28C-E3FC5F0775A0}"/>
                  </a:ext>
                </a:extLst>
              </p:cNvPr>
              <p:cNvSpPr txBox="1"/>
              <p:nvPr/>
            </p:nvSpPr>
            <p:spPr>
              <a:xfrm>
                <a:off x="4570707" y="2010260"/>
                <a:ext cx="2204450" cy="61831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+…=1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AB9E6BF-B363-CA17-F28C-E3FC5F0775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0707" y="2010260"/>
                <a:ext cx="2204450" cy="618311"/>
              </a:xfrm>
              <a:prstGeom prst="rect">
                <a:avLst/>
              </a:prstGeom>
              <a:blipFill>
                <a:blip r:embed="rId5"/>
                <a:stretch>
                  <a:fillRect b="-1923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llipse 2">
            <a:extLst>
              <a:ext uri="{FF2B5EF4-FFF2-40B4-BE49-F238E27FC236}">
                <a16:creationId xmlns:a16="http://schemas.microsoft.com/office/drawing/2014/main" id="{56E3667B-6A23-6168-0213-974063B9A6B4}"/>
              </a:ext>
            </a:extLst>
          </p:cNvPr>
          <p:cNvSpPr/>
          <p:nvPr/>
        </p:nvSpPr>
        <p:spPr>
          <a:xfrm>
            <a:off x="1680519" y="3768811"/>
            <a:ext cx="506627" cy="5189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DA9E683-5FC0-7CD6-9026-2E4F30020A53}"/>
              </a:ext>
            </a:extLst>
          </p:cNvPr>
          <p:cNvSpPr/>
          <p:nvPr/>
        </p:nvSpPr>
        <p:spPr>
          <a:xfrm>
            <a:off x="9284043" y="3896498"/>
            <a:ext cx="506627" cy="51898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7894823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787215" y="535790"/>
            <a:ext cx="1117600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5  minutes à la recherche puis 2 min à la  discussion.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Page28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46B017-70B6-4B7B-EFFA-615AFF7120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1" y="1477172"/>
            <a:ext cx="11089892" cy="334215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5B50D7-5A34-9CE1-296E-1A7FAE12BCFF}"/>
              </a:ext>
            </a:extLst>
          </p:cNvPr>
          <p:cNvSpPr txBox="1"/>
          <p:nvPr/>
        </p:nvSpPr>
        <p:spPr>
          <a:xfrm>
            <a:off x="9298983" y="1584444"/>
            <a:ext cx="2384451" cy="8797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9F483E-414A-C880-7DC1-4440757DC168}"/>
              </a:ext>
            </a:extLst>
          </p:cNvPr>
          <p:cNvSpPr txBox="1"/>
          <p:nvPr/>
        </p:nvSpPr>
        <p:spPr>
          <a:xfrm>
            <a:off x="557939" y="2464231"/>
            <a:ext cx="619932" cy="25262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276550-0F11-6668-754D-ABD732E38961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Page28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957AB57-0DA6-FB49-A8F4-795CA258C2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49" y="2216150"/>
            <a:ext cx="11112677" cy="23929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2BB2EEC-F75F-F972-E380-9098085E6B1C}"/>
              </a:ext>
            </a:extLst>
          </p:cNvPr>
          <p:cNvSpPr txBox="1"/>
          <p:nvPr/>
        </p:nvSpPr>
        <p:spPr>
          <a:xfrm>
            <a:off x="1162373" y="2960176"/>
            <a:ext cx="526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0,5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651CDDB-C5F1-A4B6-29A5-8D1D64118BBC}"/>
              </a:ext>
            </a:extLst>
          </p:cNvPr>
          <p:cNvSpPr txBox="1"/>
          <p:nvPr/>
        </p:nvSpPr>
        <p:spPr>
          <a:xfrm>
            <a:off x="4463512" y="2960176"/>
            <a:ext cx="960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913,9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A6C841-65CC-31D8-1D7E-CEBAF29AE4A4}"/>
              </a:ext>
            </a:extLst>
          </p:cNvPr>
          <p:cNvSpPr txBox="1"/>
          <p:nvPr/>
        </p:nvSpPr>
        <p:spPr>
          <a:xfrm>
            <a:off x="6788258" y="4122550"/>
            <a:ext cx="836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925,9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D0DC94-EFEE-1E86-93AF-5BEF77022B6C}"/>
              </a:ext>
            </a:extLst>
          </p:cNvPr>
          <p:cNvSpPr txBox="1"/>
          <p:nvPr/>
        </p:nvSpPr>
        <p:spPr>
          <a:xfrm>
            <a:off x="1162373" y="3536131"/>
            <a:ext cx="1983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Altitude initiale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888FFE-9BD5-ACC8-336D-BAB82F2AC051}"/>
              </a:ext>
            </a:extLst>
          </p:cNvPr>
          <p:cNvSpPr txBox="1"/>
          <p:nvPr/>
        </p:nvSpPr>
        <p:spPr>
          <a:xfrm>
            <a:off x="3440624" y="3536131"/>
            <a:ext cx="1983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s’élève</a:t>
            </a:r>
            <a:endParaRPr lang="fr-FR" strike="sngStrike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814F516-00A1-CA7C-9572-1927CF0E7789}"/>
              </a:ext>
            </a:extLst>
          </p:cNvPr>
          <p:cNvSpPr txBox="1"/>
          <p:nvPr/>
        </p:nvSpPr>
        <p:spPr>
          <a:xfrm>
            <a:off x="5718875" y="3536131"/>
            <a:ext cx="1983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redescende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FCA677F-F4EA-245C-B01E-1206005D9FFE}"/>
              </a:ext>
            </a:extLst>
          </p:cNvPr>
          <p:cNvSpPr txBox="1"/>
          <p:nvPr/>
        </p:nvSpPr>
        <p:spPr>
          <a:xfrm>
            <a:off x="463549" y="4293031"/>
            <a:ext cx="1923190" cy="7284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12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667578B-DBC2-7136-5A8B-DE0AE6C23AF3}"/>
              </a:ext>
            </a:extLst>
          </p:cNvPr>
          <p:cNvSpPr/>
          <p:nvPr/>
        </p:nvSpPr>
        <p:spPr>
          <a:xfrm>
            <a:off x="4877163" y="602292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  <a:highlight>
                  <a:srgbClr val="FFFF00"/>
                </a:highlight>
              </a:rPr>
              <a:t>Page29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1B2D323-54F0-E6AE-6E9D-4559F209EC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17349" y="1496774"/>
            <a:ext cx="10462729" cy="41888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3B398D7-D9B3-CE23-8D3E-F9AF6D398791}"/>
                  </a:ext>
                </a:extLst>
              </p:cNvPr>
              <p:cNvSpPr txBox="1"/>
              <p:nvPr/>
            </p:nvSpPr>
            <p:spPr>
              <a:xfrm>
                <a:off x="929898" y="1890793"/>
                <a:ext cx="71137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0,5+913,9−925,9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3B398D7-D9B3-CE23-8D3E-F9AF6D398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98" y="1890793"/>
                <a:ext cx="711372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6924A8D-9C43-6D3C-2E8E-34C1953F076A}"/>
                  </a:ext>
                </a:extLst>
              </p:cNvPr>
              <p:cNvSpPr txBox="1"/>
              <p:nvPr/>
            </p:nvSpPr>
            <p:spPr>
              <a:xfrm>
                <a:off x="929898" y="3059668"/>
                <a:ext cx="71137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0,5+913,9−925,9=−11,5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6924A8D-9C43-6D3C-2E8E-34C1953F07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98" y="3059668"/>
                <a:ext cx="711372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1EB537C-7343-160D-3574-A56700F7687D}"/>
                  </a:ext>
                </a:extLst>
              </p:cNvPr>
              <p:cNvSpPr txBox="1"/>
              <p:nvPr/>
            </p:nvSpPr>
            <p:spPr>
              <a:xfrm>
                <a:off x="617349" y="4090697"/>
                <a:ext cx="71137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11,5+0,5+913,9−925,9=0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1EB537C-7343-160D-3574-A56700F76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349" y="4090697"/>
                <a:ext cx="711372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DBE569C6-79C6-684B-D061-D08DCB615E13}"/>
              </a:ext>
            </a:extLst>
          </p:cNvPr>
          <p:cNvSpPr txBox="1"/>
          <p:nvPr/>
        </p:nvSpPr>
        <p:spPr>
          <a:xfrm>
            <a:off x="820420" y="5052447"/>
            <a:ext cx="8354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Le lac est situé à 11,5m au dessous de la mer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76C9252-3EF0-434B-C04B-C877DE8A2F43}"/>
              </a:ext>
            </a:extLst>
          </p:cNvPr>
          <p:cNvSpPr txBox="1"/>
          <p:nvPr/>
        </p:nvSpPr>
        <p:spPr>
          <a:xfrm>
            <a:off x="6096000" y="1363851"/>
            <a:ext cx="1642232" cy="526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Page29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4778B2A-95C2-FA5C-C213-A251CA531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65" y="1878914"/>
            <a:ext cx="10753579" cy="280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comment résoudre un problème en suivant les étapes suivantes 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171F1D-A0FD-9450-1803-889473AC4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80" y="1884798"/>
            <a:ext cx="11394423" cy="478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Page29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BF2A121-6C8A-5103-1FC9-BA9E02B7A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87" y="1523204"/>
            <a:ext cx="10535891" cy="345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855228-ED27-F42A-C70F-A3C079425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" y="1681205"/>
            <a:ext cx="10964474" cy="28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8878</TotalTime>
  <Words>1055</Words>
  <Application>Microsoft Office PowerPoint</Application>
  <PresentationFormat>Grand écran</PresentationFormat>
  <Paragraphs>223</Paragraphs>
  <Slides>42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42</vt:i4>
      </vt:variant>
    </vt:vector>
  </HeadingPairs>
  <TitlesOfParts>
    <vt:vector size="52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AMINE RADOUANE - ENSEIGNANT</cp:lastModifiedBy>
  <cp:revision>1150</cp:revision>
  <cp:lastPrinted>2024-10-05T19:15:58Z</cp:lastPrinted>
  <dcterms:created xsi:type="dcterms:W3CDTF">2024-05-28T10:13:44Z</dcterms:created>
  <dcterms:modified xsi:type="dcterms:W3CDTF">2025-11-11T09:25:37Z</dcterms:modified>
</cp:coreProperties>
</file>